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87"/>
  </p:notesMasterIdLst>
  <p:handoutMasterIdLst>
    <p:handoutMasterId r:id="rId88"/>
  </p:handoutMasterIdLst>
  <p:sldIdLst>
    <p:sldId id="263" r:id="rId2"/>
    <p:sldId id="1403" r:id="rId3"/>
    <p:sldId id="1404" r:id="rId4"/>
    <p:sldId id="1154" r:id="rId5"/>
    <p:sldId id="1166" r:id="rId6"/>
    <p:sldId id="976" r:id="rId7"/>
    <p:sldId id="1415" r:id="rId8"/>
    <p:sldId id="1416" r:id="rId9"/>
    <p:sldId id="1417" r:id="rId10"/>
    <p:sldId id="1418" r:id="rId11"/>
    <p:sldId id="1419" r:id="rId12"/>
    <p:sldId id="1420" r:id="rId13"/>
    <p:sldId id="1421" r:id="rId14"/>
    <p:sldId id="1422" r:id="rId15"/>
    <p:sldId id="1423" r:id="rId16"/>
    <p:sldId id="1424" r:id="rId17"/>
    <p:sldId id="1425" r:id="rId18"/>
    <p:sldId id="1426" r:id="rId19"/>
    <p:sldId id="1427" r:id="rId20"/>
    <p:sldId id="1428" r:id="rId21"/>
    <p:sldId id="1429" r:id="rId22"/>
    <p:sldId id="1430" r:id="rId23"/>
    <p:sldId id="980" r:id="rId24"/>
    <p:sldId id="981" r:id="rId25"/>
    <p:sldId id="982" r:id="rId26"/>
    <p:sldId id="1348" r:id="rId27"/>
    <p:sldId id="1405" r:id="rId28"/>
    <p:sldId id="1406" r:id="rId29"/>
    <p:sldId id="1407" r:id="rId30"/>
    <p:sldId id="1410" r:id="rId31"/>
    <p:sldId id="1411" r:id="rId32"/>
    <p:sldId id="1412" r:id="rId33"/>
    <p:sldId id="1413" r:id="rId34"/>
    <p:sldId id="1414" r:id="rId35"/>
    <p:sldId id="984" r:id="rId36"/>
    <p:sldId id="985" r:id="rId37"/>
    <p:sldId id="986" r:id="rId38"/>
    <p:sldId id="989" r:id="rId39"/>
    <p:sldId id="990" r:id="rId40"/>
    <p:sldId id="991" r:id="rId41"/>
    <p:sldId id="999" r:id="rId42"/>
    <p:sldId id="1000" r:id="rId43"/>
    <p:sldId id="1001" r:id="rId44"/>
    <p:sldId id="1002" r:id="rId45"/>
    <p:sldId id="1003" r:id="rId46"/>
    <p:sldId id="1004" r:id="rId47"/>
    <p:sldId id="1005" r:id="rId48"/>
    <p:sldId id="1006" r:id="rId49"/>
    <p:sldId id="1007" r:id="rId50"/>
    <p:sldId id="1008" r:id="rId51"/>
    <p:sldId id="1009" r:id="rId52"/>
    <p:sldId id="1010" r:id="rId53"/>
    <p:sldId id="1011" r:id="rId54"/>
    <p:sldId id="1358" r:id="rId55"/>
    <p:sldId id="1349" r:id="rId56"/>
    <p:sldId id="1350" r:id="rId57"/>
    <p:sldId id="1351" r:id="rId58"/>
    <p:sldId id="1352" r:id="rId59"/>
    <p:sldId id="1353" r:id="rId60"/>
    <p:sldId id="1355" r:id="rId61"/>
    <p:sldId id="1356" r:id="rId62"/>
    <p:sldId id="1357" r:id="rId63"/>
    <p:sldId id="1359" r:id="rId64"/>
    <p:sldId id="1360" r:id="rId65"/>
    <p:sldId id="1361" r:id="rId66"/>
    <p:sldId id="1387" r:id="rId67"/>
    <p:sldId id="1388" r:id="rId68"/>
    <p:sldId id="1389" r:id="rId69"/>
    <p:sldId id="1390" r:id="rId70"/>
    <p:sldId id="1391" r:id="rId71"/>
    <p:sldId id="1393" r:id="rId72"/>
    <p:sldId id="1394" r:id="rId73"/>
    <p:sldId id="1395" r:id="rId74"/>
    <p:sldId id="1396" r:id="rId75"/>
    <p:sldId id="1397" r:id="rId76"/>
    <p:sldId id="1398" r:id="rId77"/>
    <p:sldId id="1399" r:id="rId78"/>
    <p:sldId id="1392" r:id="rId79"/>
    <p:sldId id="1402" r:id="rId80"/>
    <p:sldId id="1431" r:id="rId81"/>
    <p:sldId id="1432" r:id="rId82"/>
    <p:sldId id="1433" r:id="rId83"/>
    <p:sldId id="1434" r:id="rId84"/>
    <p:sldId id="1435" r:id="rId85"/>
    <p:sldId id="1437" r:id="rId86"/>
  </p:sldIdLst>
  <p:sldSz cx="9144000" cy="6858000" type="screen4x3"/>
  <p:notesSz cx="6858000" cy="9144000"/>
  <p:defaultTextStyle>
    <a:defPPr>
      <a:defRPr lang="en-US"/>
    </a:defPPr>
    <a:lvl1pPr algn="l" rtl="0" fontAlgn="base">
      <a:spcBef>
        <a:spcPct val="0"/>
      </a:spcBef>
      <a:spcAft>
        <a:spcPct val="0"/>
      </a:spcAft>
      <a:defRPr sz="1600" b="1" kern="1200">
        <a:solidFill>
          <a:schemeClr val="tx1"/>
        </a:solidFill>
        <a:latin typeface="Times New Roman" pitchFamily="18" charset="0"/>
        <a:ea typeface="楷体_GB2312" pitchFamily="49" charset="-122"/>
        <a:cs typeface="+mn-cs"/>
      </a:defRPr>
    </a:lvl1pPr>
    <a:lvl2pPr marL="457200" algn="l" rtl="0" fontAlgn="base">
      <a:spcBef>
        <a:spcPct val="0"/>
      </a:spcBef>
      <a:spcAft>
        <a:spcPct val="0"/>
      </a:spcAft>
      <a:defRPr sz="1600" b="1" kern="1200">
        <a:solidFill>
          <a:schemeClr val="tx1"/>
        </a:solidFill>
        <a:latin typeface="Times New Roman" pitchFamily="18" charset="0"/>
        <a:ea typeface="楷体_GB2312" pitchFamily="49" charset="-122"/>
        <a:cs typeface="+mn-cs"/>
      </a:defRPr>
    </a:lvl2pPr>
    <a:lvl3pPr marL="914400" algn="l" rtl="0" fontAlgn="base">
      <a:spcBef>
        <a:spcPct val="0"/>
      </a:spcBef>
      <a:spcAft>
        <a:spcPct val="0"/>
      </a:spcAft>
      <a:defRPr sz="1600" b="1" kern="1200">
        <a:solidFill>
          <a:schemeClr val="tx1"/>
        </a:solidFill>
        <a:latin typeface="Times New Roman" pitchFamily="18" charset="0"/>
        <a:ea typeface="楷体_GB2312" pitchFamily="49" charset="-122"/>
        <a:cs typeface="+mn-cs"/>
      </a:defRPr>
    </a:lvl3pPr>
    <a:lvl4pPr marL="1371600" algn="l" rtl="0" fontAlgn="base">
      <a:spcBef>
        <a:spcPct val="0"/>
      </a:spcBef>
      <a:spcAft>
        <a:spcPct val="0"/>
      </a:spcAft>
      <a:defRPr sz="1600" b="1" kern="1200">
        <a:solidFill>
          <a:schemeClr val="tx1"/>
        </a:solidFill>
        <a:latin typeface="Times New Roman" pitchFamily="18" charset="0"/>
        <a:ea typeface="楷体_GB2312" pitchFamily="49" charset="-122"/>
        <a:cs typeface="+mn-cs"/>
      </a:defRPr>
    </a:lvl4pPr>
    <a:lvl5pPr marL="1828800" algn="l" rtl="0" fontAlgn="base">
      <a:spcBef>
        <a:spcPct val="0"/>
      </a:spcBef>
      <a:spcAft>
        <a:spcPct val="0"/>
      </a:spcAft>
      <a:defRPr sz="1600" b="1" kern="1200">
        <a:solidFill>
          <a:schemeClr val="tx1"/>
        </a:solidFill>
        <a:latin typeface="Times New Roman" pitchFamily="18" charset="0"/>
        <a:ea typeface="楷体_GB2312" pitchFamily="49" charset="-122"/>
        <a:cs typeface="+mn-cs"/>
      </a:defRPr>
    </a:lvl5pPr>
    <a:lvl6pPr marL="2286000" algn="l" defTabSz="914400" rtl="0" eaLnBrk="1" latinLnBrk="0" hangingPunct="1">
      <a:defRPr sz="1600" b="1" kern="1200">
        <a:solidFill>
          <a:schemeClr val="tx1"/>
        </a:solidFill>
        <a:latin typeface="Times New Roman" pitchFamily="18" charset="0"/>
        <a:ea typeface="楷体_GB2312" pitchFamily="49" charset="-122"/>
        <a:cs typeface="+mn-cs"/>
      </a:defRPr>
    </a:lvl6pPr>
    <a:lvl7pPr marL="2743200" algn="l" defTabSz="914400" rtl="0" eaLnBrk="1" latinLnBrk="0" hangingPunct="1">
      <a:defRPr sz="1600" b="1" kern="1200">
        <a:solidFill>
          <a:schemeClr val="tx1"/>
        </a:solidFill>
        <a:latin typeface="Times New Roman" pitchFamily="18" charset="0"/>
        <a:ea typeface="楷体_GB2312" pitchFamily="49" charset="-122"/>
        <a:cs typeface="+mn-cs"/>
      </a:defRPr>
    </a:lvl7pPr>
    <a:lvl8pPr marL="3200400" algn="l" defTabSz="914400" rtl="0" eaLnBrk="1" latinLnBrk="0" hangingPunct="1">
      <a:defRPr sz="1600" b="1" kern="1200">
        <a:solidFill>
          <a:schemeClr val="tx1"/>
        </a:solidFill>
        <a:latin typeface="Times New Roman" pitchFamily="18" charset="0"/>
        <a:ea typeface="楷体_GB2312" pitchFamily="49" charset="-122"/>
        <a:cs typeface="+mn-cs"/>
      </a:defRPr>
    </a:lvl8pPr>
    <a:lvl9pPr marL="3657600" algn="l" defTabSz="914400" rtl="0" eaLnBrk="1" latinLnBrk="0" hangingPunct="1">
      <a:defRPr sz="1600" b="1" kern="1200">
        <a:solidFill>
          <a:schemeClr val="tx1"/>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95" autoAdjust="0"/>
    <p:restoredTop sz="84740" autoAdjust="0"/>
  </p:normalViewPr>
  <p:slideViewPr>
    <p:cSldViewPr>
      <p:cViewPr>
        <p:scale>
          <a:sx n="66" d="100"/>
          <a:sy n="66" d="100"/>
        </p:scale>
        <p:origin x="-972" y="15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Lst>
  </p:outlineViewPr>
  <p:notesTextViewPr>
    <p:cViewPr>
      <p:scale>
        <a:sx n="100" d="100"/>
        <a:sy n="100" d="100"/>
      </p:scale>
      <p:origin x="0" y="0"/>
    </p:cViewPr>
  </p:notesTextViewPr>
  <p:sorterViewPr>
    <p:cViewPr>
      <p:scale>
        <a:sx n="66" d="100"/>
        <a:sy n="66" d="100"/>
      </p:scale>
      <p:origin x="0" y="7008"/>
    </p:cViewPr>
  </p:sorterViewPr>
  <p:notesViewPr>
    <p:cSldViewPr>
      <p:cViewPr varScale="1">
        <p:scale>
          <a:sx n="56" d="100"/>
          <a:sy n="56" d="100"/>
        </p:scale>
        <p:origin x="-185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13" Type="http://schemas.openxmlformats.org/officeDocument/2006/relationships/slide" Target="slides/slide16.xml"/><Relationship Id="rId18" Type="http://schemas.openxmlformats.org/officeDocument/2006/relationships/slide" Target="slides/slide21.xml"/><Relationship Id="rId26" Type="http://schemas.openxmlformats.org/officeDocument/2006/relationships/slide" Target="slides/slide29.xml"/><Relationship Id="rId39" Type="http://schemas.openxmlformats.org/officeDocument/2006/relationships/slide" Target="slides/slide44.xml"/><Relationship Id="rId3" Type="http://schemas.openxmlformats.org/officeDocument/2006/relationships/slide" Target="slides/slide5.xml"/><Relationship Id="rId21" Type="http://schemas.openxmlformats.org/officeDocument/2006/relationships/slide" Target="slides/slide24.xml"/><Relationship Id="rId34" Type="http://schemas.openxmlformats.org/officeDocument/2006/relationships/slide" Target="slides/slide37.xml"/><Relationship Id="rId42" Type="http://schemas.openxmlformats.org/officeDocument/2006/relationships/slide" Target="slides/slide47.xml"/><Relationship Id="rId47" Type="http://schemas.openxmlformats.org/officeDocument/2006/relationships/slide" Target="slides/slide53.xml"/><Relationship Id="rId7" Type="http://schemas.openxmlformats.org/officeDocument/2006/relationships/slide" Target="slides/slide9.xml"/><Relationship Id="rId12" Type="http://schemas.openxmlformats.org/officeDocument/2006/relationships/slide" Target="slides/slide14.xml"/><Relationship Id="rId17" Type="http://schemas.openxmlformats.org/officeDocument/2006/relationships/slide" Target="slides/slide20.xml"/><Relationship Id="rId25" Type="http://schemas.openxmlformats.org/officeDocument/2006/relationships/slide" Target="slides/slide28.xml"/><Relationship Id="rId33" Type="http://schemas.openxmlformats.org/officeDocument/2006/relationships/slide" Target="slides/slide36.xml"/><Relationship Id="rId38" Type="http://schemas.openxmlformats.org/officeDocument/2006/relationships/slide" Target="slides/slide41.xml"/><Relationship Id="rId46" Type="http://schemas.openxmlformats.org/officeDocument/2006/relationships/slide" Target="slides/slide52.xml"/><Relationship Id="rId2" Type="http://schemas.openxmlformats.org/officeDocument/2006/relationships/slide" Target="slides/slide4.xml"/><Relationship Id="rId16" Type="http://schemas.openxmlformats.org/officeDocument/2006/relationships/slide" Target="slides/slide19.xml"/><Relationship Id="rId20" Type="http://schemas.openxmlformats.org/officeDocument/2006/relationships/slide" Target="slides/slide23.xml"/><Relationship Id="rId29" Type="http://schemas.openxmlformats.org/officeDocument/2006/relationships/slide" Target="slides/slide32.xml"/><Relationship Id="rId41" Type="http://schemas.openxmlformats.org/officeDocument/2006/relationships/slide" Target="slides/slide46.xml"/><Relationship Id="rId1" Type="http://schemas.openxmlformats.org/officeDocument/2006/relationships/slide" Target="slides/slide3.xml"/><Relationship Id="rId6" Type="http://schemas.openxmlformats.org/officeDocument/2006/relationships/slide" Target="slides/slide8.xml"/><Relationship Id="rId11" Type="http://schemas.openxmlformats.org/officeDocument/2006/relationships/slide" Target="slides/slide13.xml"/><Relationship Id="rId24" Type="http://schemas.openxmlformats.org/officeDocument/2006/relationships/slide" Target="slides/slide27.xml"/><Relationship Id="rId32" Type="http://schemas.openxmlformats.org/officeDocument/2006/relationships/slide" Target="slides/slide35.xml"/><Relationship Id="rId37" Type="http://schemas.openxmlformats.org/officeDocument/2006/relationships/slide" Target="slides/slide40.xml"/><Relationship Id="rId40" Type="http://schemas.openxmlformats.org/officeDocument/2006/relationships/slide" Target="slides/slide45.xml"/><Relationship Id="rId45" Type="http://schemas.openxmlformats.org/officeDocument/2006/relationships/slide" Target="slides/slide51.xml"/><Relationship Id="rId5" Type="http://schemas.openxmlformats.org/officeDocument/2006/relationships/slide" Target="slides/slide7.xml"/><Relationship Id="rId15" Type="http://schemas.openxmlformats.org/officeDocument/2006/relationships/slide" Target="slides/slide18.xml"/><Relationship Id="rId23" Type="http://schemas.openxmlformats.org/officeDocument/2006/relationships/slide" Target="slides/slide26.xml"/><Relationship Id="rId28" Type="http://schemas.openxmlformats.org/officeDocument/2006/relationships/slide" Target="slides/slide31.xml"/><Relationship Id="rId36" Type="http://schemas.openxmlformats.org/officeDocument/2006/relationships/slide" Target="slides/slide39.xml"/><Relationship Id="rId49" Type="http://schemas.openxmlformats.org/officeDocument/2006/relationships/slide" Target="slides/slide64.xml"/><Relationship Id="rId10" Type="http://schemas.openxmlformats.org/officeDocument/2006/relationships/slide" Target="slides/slide12.xml"/><Relationship Id="rId19" Type="http://schemas.openxmlformats.org/officeDocument/2006/relationships/slide" Target="slides/slide22.xml"/><Relationship Id="rId31" Type="http://schemas.openxmlformats.org/officeDocument/2006/relationships/slide" Target="slides/slide34.xml"/><Relationship Id="rId44" Type="http://schemas.openxmlformats.org/officeDocument/2006/relationships/slide" Target="slides/slide49.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17.xml"/><Relationship Id="rId22" Type="http://schemas.openxmlformats.org/officeDocument/2006/relationships/slide" Target="slides/slide25.xml"/><Relationship Id="rId27" Type="http://schemas.openxmlformats.org/officeDocument/2006/relationships/slide" Target="slides/slide30.xml"/><Relationship Id="rId30" Type="http://schemas.openxmlformats.org/officeDocument/2006/relationships/slide" Target="slides/slide33.xml"/><Relationship Id="rId35" Type="http://schemas.openxmlformats.org/officeDocument/2006/relationships/slide" Target="slides/slide38.xml"/><Relationship Id="rId43" Type="http://schemas.openxmlformats.org/officeDocument/2006/relationships/slide" Target="slides/slide48.xml"/><Relationship Id="rId48" Type="http://schemas.openxmlformats.org/officeDocument/2006/relationships/slide" Target="slides/slide54.xml"/><Relationship Id="rId8"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b="0">
                <a:ea typeface="宋体" pitchFamily="2" charset="-122"/>
              </a:defRPr>
            </a:lvl1pPr>
          </a:lstStyle>
          <a:p>
            <a:pPr>
              <a:defRPr/>
            </a:pPr>
            <a:endParaRPr lang="zh-CN" altLang="en-US"/>
          </a:p>
        </p:txBody>
      </p:sp>
      <p:sp>
        <p:nvSpPr>
          <p:cNvPr id="277507"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b="0">
                <a:ea typeface="宋体" pitchFamily="2" charset="-122"/>
              </a:defRPr>
            </a:lvl1pPr>
          </a:lstStyle>
          <a:p>
            <a:pPr>
              <a:defRPr/>
            </a:pPr>
            <a:endParaRPr lang="en-US" altLang="zh-CN"/>
          </a:p>
        </p:txBody>
      </p:sp>
      <p:sp>
        <p:nvSpPr>
          <p:cNvPr id="277508"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b="0">
                <a:ea typeface="宋体" pitchFamily="2" charset="-122"/>
              </a:defRPr>
            </a:lvl1pPr>
          </a:lstStyle>
          <a:p>
            <a:pPr>
              <a:defRPr/>
            </a:pPr>
            <a:endParaRPr lang="en-US" altLang="zh-CN"/>
          </a:p>
        </p:txBody>
      </p:sp>
      <p:sp>
        <p:nvSpPr>
          <p:cNvPr id="277509"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b="0">
                <a:ea typeface="宋体" pitchFamily="2" charset="-122"/>
              </a:defRPr>
            </a:lvl1pPr>
          </a:lstStyle>
          <a:p>
            <a:pPr>
              <a:defRPr/>
            </a:pPr>
            <a:fld id="{3A36E2A9-23DB-4055-B811-B9DB88C0F3FA}" type="slidenum">
              <a:rPr lang="zh-CN" altLang="en-US"/>
              <a:pPr>
                <a:defRPr/>
              </a:pPr>
              <a:t>‹#›</a:t>
            </a:fld>
            <a:endParaRPr lang="en-US" altLang="zh-CN"/>
          </a:p>
        </p:txBody>
      </p:sp>
    </p:spTree>
    <p:extLst>
      <p:ext uri="{BB962C8B-B14F-4D97-AF65-F5344CB8AC3E}">
        <p14:creationId xmlns:p14="http://schemas.microsoft.com/office/powerpoint/2010/main" val="2532253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b="0">
                <a:ea typeface="宋体" pitchFamily="2" charset="-122"/>
              </a:defRPr>
            </a:lvl1pPr>
          </a:lstStyle>
          <a:p>
            <a:pPr>
              <a:defRPr/>
            </a:pPr>
            <a:endParaRPr lang="zh-CN" altLang="en-US"/>
          </a:p>
        </p:txBody>
      </p:sp>
      <p:sp>
        <p:nvSpPr>
          <p:cNvPr id="155651"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b="0">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5653"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55654"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b="0">
                <a:ea typeface="宋体" pitchFamily="2" charset="-122"/>
              </a:defRPr>
            </a:lvl1pPr>
          </a:lstStyle>
          <a:p>
            <a:pPr>
              <a:defRPr/>
            </a:pPr>
            <a:endParaRPr lang="en-US" altLang="zh-CN"/>
          </a:p>
        </p:txBody>
      </p:sp>
      <p:sp>
        <p:nvSpPr>
          <p:cNvPr id="155655"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b="0">
                <a:ea typeface="宋体" pitchFamily="2" charset="-122"/>
              </a:defRPr>
            </a:lvl1pPr>
          </a:lstStyle>
          <a:p>
            <a:pPr>
              <a:defRPr/>
            </a:pPr>
            <a:fld id="{503A5247-265B-4E44-985C-1045508E1AE4}" type="slidenum">
              <a:rPr lang="zh-CN" altLang="en-US"/>
              <a:pPr>
                <a:defRPr/>
              </a:pPr>
              <a:t>‹#›</a:t>
            </a:fld>
            <a:endParaRPr lang="en-US" altLang="zh-CN"/>
          </a:p>
        </p:txBody>
      </p:sp>
    </p:spTree>
    <p:extLst>
      <p:ext uri="{BB962C8B-B14F-4D97-AF65-F5344CB8AC3E}">
        <p14:creationId xmlns:p14="http://schemas.microsoft.com/office/powerpoint/2010/main" val="32917078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225" name="Rectangle 7"/>
          <p:cNvSpPr>
            <a:spLocks noGrp="1" noChangeArrowheads="1"/>
          </p:cNvSpPr>
          <p:nvPr>
            <p:ph type="sldNum" sz="quarter" idx="5"/>
          </p:nvPr>
        </p:nvSpPr>
        <p:spPr>
          <a:noFill/>
          <a:ln>
            <a:miter lim="800000"/>
            <a:headEnd/>
            <a:tailEnd/>
          </a:ln>
        </p:spPr>
        <p:txBody>
          <a:bodyPr/>
          <a:lstStyle/>
          <a:p>
            <a:fld id="{E878160D-330A-410C-8AF9-24463D5A2C85}" type="slidenum">
              <a:rPr lang="zh-CN" altLang="en-US" smtClean="0">
                <a:ea typeface="宋体" charset="-122"/>
              </a:rPr>
              <a:pPr/>
              <a:t>25</a:t>
            </a:fld>
            <a:endParaRPr lang="en-US" altLang="zh-CN" smtClean="0">
              <a:ea typeface="宋体" charset="-122"/>
            </a:endParaRPr>
          </a:p>
        </p:txBody>
      </p:sp>
      <p:sp>
        <p:nvSpPr>
          <p:cNvPr id="1204226" name="Rectangle 2"/>
          <p:cNvSpPr>
            <a:spLocks noGrp="1" noRot="1" noChangeAspect="1" noChangeArrowheads="1" noTextEdit="1"/>
          </p:cNvSpPr>
          <p:nvPr>
            <p:ph type="sldImg"/>
          </p:nvPr>
        </p:nvSpPr>
        <p:spPr>
          <a:ln/>
        </p:spPr>
      </p:sp>
      <p:sp>
        <p:nvSpPr>
          <p:cNvPr id="1204227" name="Rectangle 3"/>
          <p:cNvSpPr>
            <a:spLocks noGrp="1" noChangeArrowheads="1"/>
          </p:cNvSpPr>
          <p:nvPr>
            <p:ph type="body" idx="1"/>
          </p:nvPr>
        </p:nvSpPr>
        <p:spPr>
          <a:noFill/>
        </p:spPr>
        <p:txBody>
          <a:bodyPr/>
          <a:lstStyle/>
          <a:p>
            <a:pPr eaLnBrk="1" hangingPunct="1"/>
            <a:r>
              <a:rPr lang="zh-CN" altLang="en-US" sz="1300" b="1" smtClean="0">
                <a:latin typeface="宋体" charset="-122"/>
                <a:ea typeface="宋体" charset="-122"/>
              </a:rPr>
              <a:t>异常检测系统的效率取决于用户轮廓的完备性</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3A5247-265B-4E44-985C-1045508E1AE4}" type="slidenum">
              <a:rPr lang="zh-CN" altLang="en-US" smtClean="0"/>
              <a:pPr>
                <a:defRPr/>
              </a:pPr>
              <a:t>81</a:t>
            </a:fld>
            <a:endParaRPr lang="en-US" altLang="zh-CN"/>
          </a:p>
        </p:txBody>
      </p:sp>
    </p:spTree>
    <p:extLst>
      <p:ext uri="{BB962C8B-B14F-4D97-AF65-F5344CB8AC3E}">
        <p14:creationId xmlns:p14="http://schemas.microsoft.com/office/powerpoint/2010/main" val="3694068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3A5247-265B-4E44-985C-1045508E1AE4}" type="slidenum">
              <a:rPr lang="zh-CN" altLang="en-US" smtClean="0"/>
              <a:pPr>
                <a:defRPr/>
              </a:pPr>
              <a:t>82</a:t>
            </a:fld>
            <a:endParaRPr lang="en-US" altLang="zh-CN"/>
          </a:p>
        </p:txBody>
      </p:sp>
    </p:spTree>
    <p:extLst>
      <p:ext uri="{BB962C8B-B14F-4D97-AF65-F5344CB8AC3E}">
        <p14:creationId xmlns:p14="http://schemas.microsoft.com/office/powerpoint/2010/main" val="3694068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3A5247-265B-4E44-985C-1045508E1AE4}" type="slidenum">
              <a:rPr lang="zh-CN" altLang="en-US" smtClean="0"/>
              <a:pPr>
                <a:defRPr/>
              </a:pPr>
              <a:t>83</a:t>
            </a:fld>
            <a:endParaRPr lang="en-US" altLang="zh-CN"/>
          </a:p>
        </p:txBody>
      </p:sp>
    </p:spTree>
    <p:extLst>
      <p:ext uri="{BB962C8B-B14F-4D97-AF65-F5344CB8AC3E}">
        <p14:creationId xmlns:p14="http://schemas.microsoft.com/office/powerpoint/2010/main" val="3694068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3A5247-265B-4E44-985C-1045508E1AE4}" type="slidenum">
              <a:rPr lang="zh-CN" altLang="en-US" smtClean="0"/>
              <a:pPr>
                <a:defRPr/>
              </a:pPr>
              <a:t>84</a:t>
            </a:fld>
            <a:endParaRPr lang="en-US" altLang="zh-CN"/>
          </a:p>
        </p:txBody>
      </p:sp>
    </p:spTree>
    <p:extLst>
      <p:ext uri="{BB962C8B-B14F-4D97-AF65-F5344CB8AC3E}">
        <p14:creationId xmlns:p14="http://schemas.microsoft.com/office/powerpoint/2010/main" val="3694068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2400" dirty="0" smtClean="0"/>
              <a:t>而 </a:t>
            </a:r>
            <a:r>
              <a:rPr lang="en-US" altLang="zh-CN" sz="2400" dirty="0" smtClean="0"/>
              <a:t>SMOTE</a:t>
            </a:r>
            <a:r>
              <a:rPr lang="zh-CN" altLang="en-US" sz="2400" dirty="0" smtClean="0"/>
              <a:t> 则对所有少数类样本一视同仁。</a:t>
            </a:r>
            <a:endParaRPr lang="zh-CN" altLang="zh-CN" sz="2400" dirty="0" smtClean="0"/>
          </a:p>
          <a:p>
            <a:endParaRPr lang="zh-CN" altLang="en-US" dirty="0"/>
          </a:p>
        </p:txBody>
      </p:sp>
      <p:sp>
        <p:nvSpPr>
          <p:cNvPr id="4" name="灯片编号占位符 3"/>
          <p:cNvSpPr>
            <a:spLocks noGrp="1"/>
          </p:cNvSpPr>
          <p:nvPr>
            <p:ph type="sldNum" sz="quarter" idx="10"/>
          </p:nvPr>
        </p:nvSpPr>
        <p:spPr/>
        <p:txBody>
          <a:bodyPr/>
          <a:lstStyle/>
          <a:p>
            <a:pPr>
              <a:defRPr/>
            </a:pPr>
            <a:fld id="{503A5247-265B-4E44-985C-1045508E1AE4}" type="slidenum">
              <a:rPr lang="zh-CN" altLang="en-US" smtClean="0"/>
              <a:pPr>
                <a:defRPr/>
              </a:pPr>
              <a:t>85</a:t>
            </a:fld>
            <a:endParaRPr lang="en-US" altLang="zh-CN"/>
          </a:p>
        </p:txBody>
      </p:sp>
    </p:spTree>
    <p:extLst>
      <p:ext uri="{BB962C8B-B14F-4D97-AF65-F5344CB8AC3E}">
        <p14:creationId xmlns:p14="http://schemas.microsoft.com/office/powerpoint/2010/main" val="3694068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225" name="Rectangle 7"/>
          <p:cNvSpPr>
            <a:spLocks noGrp="1" noChangeArrowheads="1"/>
          </p:cNvSpPr>
          <p:nvPr>
            <p:ph type="sldNum" sz="quarter" idx="5"/>
          </p:nvPr>
        </p:nvSpPr>
        <p:spPr>
          <a:noFill/>
          <a:ln>
            <a:miter lim="800000"/>
            <a:headEnd/>
            <a:tailEnd/>
          </a:ln>
        </p:spPr>
        <p:txBody>
          <a:bodyPr/>
          <a:lstStyle/>
          <a:p>
            <a:fld id="{E878160D-330A-410C-8AF9-24463D5A2C85}" type="slidenum">
              <a:rPr lang="zh-CN" altLang="en-US" smtClean="0">
                <a:ea typeface="宋体" charset="-122"/>
              </a:rPr>
              <a:pPr/>
              <a:t>26</a:t>
            </a:fld>
            <a:endParaRPr lang="en-US" altLang="zh-CN" smtClean="0">
              <a:ea typeface="宋体" charset="-122"/>
            </a:endParaRPr>
          </a:p>
        </p:txBody>
      </p:sp>
      <p:sp>
        <p:nvSpPr>
          <p:cNvPr id="1204226" name="Rectangle 2"/>
          <p:cNvSpPr>
            <a:spLocks noGrp="1" noRot="1" noChangeAspect="1" noChangeArrowheads="1" noTextEdit="1"/>
          </p:cNvSpPr>
          <p:nvPr>
            <p:ph type="sldImg"/>
          </p:nvPr>
        </p:nvSpPr>
        <p:spPr>
          <a:ln/>
        </p:spPr>
      </p:sp>
      <p:sp>
        <p:nvSpPr>
          <p:cNvPr id="1204227" name="Rectangle 3"/>
          <p:cNvSpPr>
            <a:spLocks noGrp="1" noChangeArrowheads="1"/>
          </p:cNvSpPr>
          <p:nvPr>
            <p:ph type="body" idx="1"/>
          </p:nvPr>
        </p:nvSpPr>
        <p:spPr>
          <a:noFill/>
        </p:spPr>
        <p:txBody>
          <a:bodyPr/>
          <a:lstStyle/>
          <a:p>
            <a:pPr eaLnBrk="1" hangingPunct="1"/>
            <a:r>
              <a:rPr lang="zh-CN" altLang="en-US" sz="1300" b="1" smtClean="0">
                <a:latin typeface="宋体" charset="-122"/>
                <a:ea typeface="宋体" charset="-122"/>
              </a:rPr>
              <a:t>异常检测系统的效率取决于用户轮廓的完备性</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489" name="Rectangle 7"/>
          <p:cNvSpPr>
            <a:spLocks noGrp="1" noChangeArrowheads="1"/>
          </p:cNvSpPr>
          <p:nvPr>
            <p:ph type="sldNum" sz="quarter" idx="5"/>
          </p:nvPr>
        </p:nvSpPr>
        <p:spPr>
          <a:noFill/>
          <a:ln>
            <a:miter lim="800000"/>
            <a:headEnd/>
            <a:tailEnd/>
          </a:ln>
        </p:spPr>
        <p:txBody>
          <a:bodyPr/>
          <a:lstStyle/>
          <a:p>
            <a:fld id="{C9C24D11-A301-4AFD-A1C9-5654917A5C9D}" type="slidenum">
              <a:rPr lang="zh-CN" altLang="en-US" smtClean="0">
                <a:ea typeface="宋体" charset="-122"/>
              </a:rPr>
              <a:pPr/>
              <a:t>30</a:t>
            </a:fld>
            <a:endParaRPr lang="en-US" altLang="zh-CN" smtClean="0">
              <a:ea typeface="宋体" charset="-122"/>
            </a:endParaRPr>
          </a:p>
        </p:txBody>
      </p:sp>
      <p:sp>
        <p:nvSpPr>
          <p:cNvPr id="1215490" name="Rectangle 2"/>
          <p:cNvSpPr>
            <a:spLocks noGrp="1" noRot="1" noChangeAspect="1" noChangeArrowheads="1" noTextEdit="1"/>
          </p:cNvSpPr>
          <p:nvPr>
            <p:ph type="sldImg"/>
          </p:nvPr>
        </p:nvSpPr>
        <p:spPr>
          <a:ln/>
        </p:spPr>
      </p:sp>
      <p:sp>
        <p:nvSpPr>
          <p:cNvPr id="1215491" name="Rectangle 3"/>
          <p:cNvSpPr>
            <a:spLocks noGrp="1" noChangeArrowheads="1"/>
          </p:cNvSpPr>
          <p:nvPr>
            <p:ph type="body" idx="1"/>
          </p:nvPr>
        </p:nvSpPr>
        <p:spPr>
          <a:xfrm>
            <a:off x="914400" y="4343400"/>
            <a:ext cx="5029200" cy="4114800"/>
          </a:xfrm>
          <a:noFill/>
        </p:spPr>
        <p:txBody>
          <a:bodyPr/>
          <a:lstStyle/>
          <a:p>
            <a:pPr eaLnBrk="1" hangingPunct="1"/>
            <a:r>
              <a:rPr lang="zh-CN" altLang="en-US" smtClean="0">
                <a:ea typeface="宋体" charset="-122"/>
              </a:rPr>
              <a:t>随机早期检测</a:t>
            </a:r>
            <a:r>
              <a:rPr lang="en-US" altLang="zh-CN" smtClean="0">
                <a:ea typeface="宋体" charset="-122"/>
              </a:rPr>
              <a:t>RED(Random Early Detection)</a:t>
            </a:r>
            <a:r>
              <a:rPr lang="zh-CN" altLang="en-US" smtClean="0">
                <a:ea typeface="宋体" charset="-122"/>
              </a:rPr>
              <a:t>算法是广泛应用于路由器中的</a:t>
            </a:r>
            <a:r>
              <a:rPr lang="en-US" altLang="zh-CN" smtClean="0">
                <a:ea typeface="宋体" charset="-122"/>
              </a:rPr>
              <a:t>IP</a:t>
            </a:r>
            <a:r>
              <a:rPr lang="zh-CN" altLang="en-US" smtClean="0">
                <a:ea typeface="宋体" charset="-122"/>
              </a:rPr>
              <a:t>层的拥塞控制算法之一</a:t>
            </a:r>
            <a:r>
              <a:rPr lang="en-US" altLang="zh-CN" smtClean="0">
                <a:ea typeface="宋体" charset="-122"/>
              </a:rPr>
              <a:t>,</a:t>
            </a:r>
            <a:r>
              <a:rPr lang="zh-CN" altLang="en-US" smtClean="0">
                <a:ea typeface="宋体" charset="-122"/>
              </a:rPr>
              <a:t>它的主要思想是在拥塞发生以前</a:t>
            </a:r>
            <a:r>
              <a:rPr lang="en-US" altLang="zh-CN" smtClean="0">
                <a:ea typeface="宋体" charset="-122"/>
              </a:rPr>
              <a:t>,</a:t>
            </a:r>
            <a:r>
              <a:rPr lang="zh-CN" altLang="en-US" smtClean="0">
                <a:ea typeface="宋体" charset="-122"/>
              </a:rPr>
              <a:t>通过计算队列中包的丢失概率</a:t>
            </a:r>
            <a:r>
              <a:rPr lang="en-US" altLang="zh-CN" smtClean="0">
                <a:ea typeface="宋体" charset="-122"/>
              </a:rPr>
              <a:t>,</a:t>
            </a:r>
            <a:r>
              <a:rPr lang="zh-CN" altLang="en-US" smtClean="0">
                <a:ea typeface="宋体" charset="-122"/>
              </a:rPr>
              <a:t>从而随机丢弃一 部分数据包</a:t>
            </a:r>
            <a:r>
              <a:rPr lang="en-US" altLang="zh-CN" smtClean="0">
                <a:ea typeface="宋体" charset="-122"/>
              </a:rPr>
              <a:t>,</a:t>
            </a:r>
            <a:r>
              <a:rPr lang="zh-CN" altLang="en-US" smtClean="0">
                <a:ea typeface="宋体" charset="-122"/>
              </a:rPr>
              <a:t>以达到实现网络拥塞控制的目的</a:t>
            </a:r>
            <a:r>
              <a:rPr lang="en-US" altLang="zh-CN" smtClean="0">
                <a:ea typeface="宋体" charset="-122"/>
              </a:rPr>
              <a:t>.</a:t>
            </a:r>
          </a:p>
          <a:p>
            <a:pPr eaLnBrk="1" hangingPunct="1"/>
            <a:r>
              <a:rPr lang="zh-CN" altLang="en-US" smtClean="0">
                <a:ea typeface="宋体" charset="-122"/>
              </a:rPr>
              <a:t>随机早检测算法通过计算</a:t>
            </a:r>
            <a:r>
              <a:rPr lang="en-US" altLang="zh-CN" smtClean="0">
                <a:ea typeface="宋体" charset="-122"/>
              </a:rPr>
              <a:t>TCP</a:t>
            </a:r>
            <a:r>
              <a:rPr lang="zh-CN" altLang="en-US" smtClean="0">
                <a:ea typeface="宋体" charset="-122"/>
              </a:rPr>
              <a:t>流的平均队列长度</a:t>
            </a:r>
            <a:r>
              <a:rPr lang="en-US" altLang="zh-CN" smtClean="0">
                <a:ea typeface="宋体" charset="-122"/>
              </a:rPr>
              <a:t>,</a:t>
            </a:r>
            <a:r>
              <a:rPr lang="zh-CN" altLang="en-US" smtClean="0">
                <a:ea typeface="宋体" charset="-122"/>
              </a:rPr>
              <a:t>进行适当的概率丢弃分组</a:t>
            </a:r>
            <a:r>
              <a:rPr lang="en-US" altLang="zh-CN" smtClean="0">
                <a:ea typeface="宋体" charset="-122"/>
              </a:rPr>
              <a:t>,</a:t>
            </a:r>
            <a:r>
              <a:rPr lang="zh-CN" altLang="en-US" smtClean="0">
                <a:ea typeface="宋体" charset="-122"/>
              </a:rPr>
              <a:t>从而有效地避免了由</a:t>
            </a:r>
            <a:r>
              <a:rPr lang="en-US" altLang="zh-CN" smtClean="0">
                <a:ea typeface="宋体" charset="-122"/>
              </a:rPr>
              <a:t>TCP</a:t>
            </a:r>
            <a:r>
              <a:rPr lang="zh-CN" altLang="en-US" smtClean="0">
                <a:ea typeface="宋体" charset="-122"/>
              </a:rPr>
              <a:t>流导致的网络拥塞</a:t>
            </a:r>
            <a:r>
              <a:rPr lang="en-US" altLang="zh-CN" smtClean="0">
                <a:ea typeface="宋体" charset="-122"/>
              </a:rPr>
              <a:t>.</a:t>
            </a:r>
            <a:r>
              <a:rPr lang="zh-CN" altLang="en-US" smtClean="0">
                <a:ea typeface="宋体" charset="-122"/>
              </a:rPr>
              <a:t>该算法因其具有较低的时延、较高的吞吐量和较好的公平性而被广泛采用 </a:t>
            </a:r>
          </a:p>
          <a:p>
            <a:pPr eaLnBrk="1" hangingPunct="1"/>
            <a:endParaRPr lang="zh-CN" altLang="en-US"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225" name="Rectangle 7"/>
          <p:cNvSpPr>
            <a:spLocks noGrp="1" noChangeArrowheads="1"/>
          </p:cNvSpPr>
          <p:nvPr>
            <p:ph type="sldNum" sz="quarter" idx="5"/>
          </p:nvPr>
        </p:nvSpPr>
        <p:spPr>
          <a:noFill/>
          <a:ln>
            <a:miter lim="800000"/>
            <a:headEnd/>
            <a:tailEnd/>
          </a:ln>
        </p:spPr>
        <p:txBody>
          <a:bodyPr/>
          <a:lstStyle/>
          <a:p>
            <a:fld id="{E878160D-330A-410C-8AF9-24463D5A2C85}" type="slidenum">
              <a:rPr lang="zh-CN" altLang="en-US" smtClean="0">
                <a:ea typeface="宋体" charset="-122"/>
              </a:rPr>
              <a:pPr/>
              <a:t>54</a:t>
            </a:fld>
            <a:endParaRPr lang="en-US" altLang="zh-CN" smtClean="0">
              <a:ea typeface="宋体" charset="-122"/>
            </a:endParaRPr>
          </a:p>
        </p:txBody>
      </p:sp>
      <p:sp>
        <p:nvSpPr>
          <p:cNvPr id="1204226" name="Rectangle 2"/>
          <p:cNvSpPr>
            <a:spLocks noGrp="1" noRot="1" noChangeAspect="1" noChangeArrowheads="1" noTextEdit="1"/>
          </p:cNvSpPr>
          <p:nvPr>
            <p:ph type="sldImg"/>
          </p:nvPr>
        </p:nvSpPr>
        <p:spPr>
          <a:ln/>
        </p:spPr>
      </p:sp>
      <p:sp>
        <p:nvSpPr>
          <p:cNvPr id="1204227" name="Rectangle 3"/>
          <p:cNvSpPr>
            <a:spLocks noGrp="1" noChangeArrowheads="1"/>
          </p:cNvSpPr>
          <p:nvPr>
            <p:ph type="body" idx="1"/>
          </p:nvPr>
        </p:nvSpPr>
        <p:spPr>
          <a:noFill/>
        </p:spPr>
        <p:txBody>
          <a:bodyPr/>
          <a:lstStyle/>
          <a:p>
            <a:pPr eaLnBrk="1" hangingPunct="1"/>
            <a:r>
              <a:rPr lang="zh-CN" altLang="en-US" sz="1300" b="1" smtClean="0">
                <a:latin typeface="宋体" charset="-122"/>
                <a:ea typeface="宋体" charset="-122"/>
              </a:rPr>
              <a:t>异常检测系统的效率取决于用户轮廓的完备性</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225" name="Rectangle 7"/>
          <p:cNvSpPr>
            <a:spLocks noGrp="1" noChangeArrowheads="1"/>
          </p:cNvSpPr>
          <p:nvPr>
            <p:ph type="sldNum" sz="quarter" idx="5"/>
          </p:nvPr>
        </p:nvSpPr>
        <p:spPr>
          <a:noFill/>
          <a:ln>
            <a:miter lim="800000"/>
            <a:headEnd/>
            <a:tailEnd/>
          </a:ln>
        </p:spPr>
        <p:txBody>
          <a:bodyPr/>
          <a:lstStyle/>
          <a:p>
            <a:fld id="{E878160D-330A-410C-8AF9-24463D5A2C85}" type="slidenum">
              <a:rPr lang="zh-CN" altLang="en-US" smtClean="0">
                <a:ea typeface="宋体" charset="-122"/>
              </a:rPr>
              <a:pPr/>
              <a:t>64</a:t>
            </a:fld>
            <a:endParaRPr lang="en-US" altLang="zh-CN" smtClean="0">
              <a:ea typeface="宋体" charset="-122"/>
            </a:endParaRPr>
          </a:p>
        </p:txBody>
      </p:sp>
      <p:sp>
        <p:nvSpPr>
          <p:cNvPr id="1204226" name="Rectangle 2"/>
          <p:cNvSpPr>
            <a:spLocks noGrp="1" noRot="1" noChangeAspect="1" noChangeArrowheads="1" noTextEdit="1"/>
          </p:cNvSpPr>
          <p:nvPr>
            <p:ph type="sldImg"/>
          </p:nvPr>
        </p:nvSpPr>
        <p:spPr>
          <a:ln/>
        </p:spPr>
      </p:sp>
      <p:sp>
        <p:nvSpPr>
          <p:cNvPr id="1204227" name="Rectangle 3"/>
          <p:cNvSpPr>
            <a:spLocks noGrp="1" noChangeArrowheads="1"/>
          </p:cNvSpPr>
          <p:nvPr>
            <p:ph type="body" idx="1"/>
          </p:nvPr>
        </p:nvSpPr>
        <p:spPr>
          <a:noFill/>
        </p:spPr>
        <p:txBody>
          <a:bodyPr/>
          <a:lstStyle/>
          <a:p>
            <a:pPr eaLnBrk="1" hangingPunct="1"/>
            <a:r>
              <a:rPr lang="zh-CN" altLang="en-US" sz="1300" b="1" smtClean="0">
                <a:latin typeface="宋体" charset="-122"/>
                <a:ea typeface="宋体" charset="-122"/>
              </a:rPr>
              <a:t>异常检测系统的效率取决于用户轮廓的完备性</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3A5247-265B-4E44-985C-1045508E1AE4}" type="slidenum">
              <a:rPr lang="zh-CN" altLang="en-US" smtClean="0"/>
              <a:pPr>
                <a:defRPr/>
              </a:pPr>
              <a:t>65</a:t>
            </a:fld>
            <a:endParaRPr lang="en-US" altLang="zh-CN"/>
          </a:p>
        </p:txBody>
      </p:sp>
    </p:spTree>
    <p:extLst>
      <p:ext uri="{BB962C8B-B14F-4D97-AF65-F5344CB8AC3E}">
        <p14:creationId xmlns:p14="http://schemas.microsoft.com/office/powerpoint/2010/main" val="3047238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3A5247-265B-4E44-985C-1045508E1AE4}" type="slidenum">
              <a:rPr lang="zh-CN" altLang="en-US" smtClean="0"/>
              <a:pPr>
                <a:defRPr/>
              </a:pPr>
              <a:t>67</a:t>
            </a:fld>
            <a:endParaRPr lang="en-US" altLang="zh-CN"/>
          </a:p>
        </p:txBody>
      </p:sp>
    </p:spTree>
    <p:extLst>
      <p:ext uri="{BB962C8B-B14F-4D97-AF65-F5344CB8AC3E}">
        <p14:creationId xmlns:p14="http://schemas.microsoft.com/office/powerpoint/2010/main" val="3047238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3A5247-265B-4E44-985C-1045508E1AE4}" type="slidenum">
              <a:rPr lang="zh-CN" altLang="en-US" smtClean="0"/>
              <a:pPr>
                <a:defRPr/>
              </a:pPr>
              <a:t>78</a:t>
            </a:fld>
            <a:endParaRPr lang="en-US" altLang="zh-CN"/>
          </a:p>
        </p:txBody>
      </p:sp>
    </p:spTree>
    <p:extLst>
      <p:ext uri="{BB962C8B-B14F-4D97-AF65-F5344CB8AC3E}">
        <p14:creationId xmlns:p14="http://schemas.microsoft.com/office/powerpoint/2010/main" val="3694068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3A5247-265B-4E44-985C-1045508E1AE4}" type="slidenum">
              <a:rPr lang="zh-CN" altLang="en-US" smtClean="0"/>
              <a:pPr>
                <a:defRPr/>
              </a:pPr>
              <a:t>80</a:t>
            </a:fld>
            <a:endParaRPr lang="en-US" altLang="zh-CN"/>
          </a:p>
        </p:txBody>
      </p:sp>
    </p:spTree>
    <p:extLst>
      <p:ext uri="{BB962C8B-B14F-4D97-AF65-F5344CB8AC3E}">
        <p14:creationId xmlns:p14="http://schemas.microsoft.com/office/powerpoint/2010/main" val="3694068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268413"/>
            <a:ext cx="2058988" cy="45370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68413"/>
            <a:ext cx="6029325" cy="45370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68413"/>
            <a:ext cx="8229600" cy="711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2420938"/>
            <a:ext cx="4038600" cy="3384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2420938"/>
            <a:ext cx="4038600" cy="3384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268413"/>
            <a:ext cx="8240713" cy="45370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68413"/>
            <a:ext cx="8229600" cy="711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2420938"/>
            <a:ext cx="4038600" cy="3384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2420938"/>
            <a:ext cx="4038600" cy="16160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4189413"/>
            <a:ext cx="4038600" cy="16160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68413"/>
            <a:ext cx="8229600" cy="711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2420938"/>
            <a:ext cx="8229600" cy="3384550"/>
          </a:xfrm>
        </p:spPr>
        <p:txBody>
          <a:bodyPr/>
          <a:lstStyle/>
          <a:p>
            <a:pPr lvl="0"/>
            <a:endParaRPr lang="zh-CN" alt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1268413"/>
            <a:ext cx="8229600" cy="7112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68313" y="2420938"/>
            <a:ext cx="8229600" cy="3384550"/>
          </a:xfrm>
        </p:spPr>
        <p:txBody>
          <a:bodyPr/>
          <a:lstStyle/>
          <a:p>
            <a:pPr lvl="0"/>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2420938"/>
            <a:ext cx="4038600" cy="3384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2420938"/>
            <a:ext cx="4038600" cy="3384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268413"/>
            <a:ext cx="8229600" cy="711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2420938"/>
            <a:ext cx="8229600" cy="338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3799" name="Text Box 7"/>
          <p:cNvSpPr txBox="1">
            <a:spLocks noChangeArrowheads="1"/>
          </p:cNvSpPr>
          <p:nvPr/>
        </p:nvSpPr>
        <p:spPr bwMode="auto">
          <a:xfrm>
            <a:off x="1692275" y="333375"/>
            <a:ext cx="7272338" cy="366713"/>
          </a:xfrm>
          <a:prstGeom prst="rect">
            <a:avLst/>
          </a:prstGeom>
          <a:noFill/>
          <a:ln>
            <a:noFill/>
          </a:ln>
          <a:effectLst/>
          <a:extLst/>
        </p:spPr>
        <p:txBody>
          <a:bodyPr>
            <a:spAutoFit/>
          </a:bodyPr>
          <a:lstStyle/>
          <a:p>
            <a:pPr eaLnBrk="0" hangingPunct="0">
              <a:spcBef>
                <a:spcPct val="50000"/>
              </a:spcBef>
              <a:defRPr/>
            </a:pPr>
            <a:endParaRPr lang="zh-CN" altLang="en-US" sz="1800" b="0">
              <a:latin typeface="Arial" charset="0"/>
              <a:ea typeface="宋体" pitchFamily="2" charset="-122"/>
            </a:endParaRPr>
          </a:p>
        </p:txBody>
      </p:sp>
      <p:pic>
        <p:nvPicPr>
          <p:cNvPr id="1029" name="Picture 8" descr="图片1"/>
          <p:cNvPicPr>
            <a:picLocks noChangeAspect="1" noChangeArrowheads="1"/>
          </p:cNvPicPr>
          <p:nvPr/>
        </p:nvPicPr>
        <p:blipFill>
          <a:blip r:embed="rId18"/>
          <a:srcRect/>
          <a:stretch>
            <a:fillRect/>
          </a:stretch>
        </p:blipFill>
        <p:spPr bwMode="auto">
          <a:xfrm>
            <a:off x="1363663" y="26988"/>
            <a:ext cx="7816850" cy="881062"/>
          </a:xfrm>
          <a:prstGeom prst="rect">
            <a:avLst/>
          </a:prstGeom>
          <a:noFill/>
          <a:ln w="9525">
            <a:noFill/>
            <a:miter lim="800000"/>
            <a:headEnd/>
            <a:tailEnd/>
          </a:ln>
        </p:spPr>
      </p:pic>
      <p:sp>
        <p:nvSpPr>
          <p:cNvPr id="33801" name="Text Box 9"/>
          <p:cNvSpPr txBox="1">
            <a:spLocks noChangeArrowheads="1"/>
          </p:cNvSpPr>
          <p:nvPr/>
        </p:nvSpPr>
        <p:spPr bwMode="auto">
          <a:xfrm>
            <a:off x="1403350" y="836613"/>
            <a:ext cx="5832475" cy="366712"/>
          </a:xfrm>
          <a:prstGeom prst="rect">
            <a:avLst/>
          </a:prstGeom>
          <a:noFill/>
          <a:ln>
            <a:noFill/>
          </a:ln>
          <a:effectLst/>
          <a:extLst/>
        </p:spPr>
        <p:txBody>
          <a:bodyPr>
            <a:spAutoFit/>
          </a:bodyPr>
          <a:lstStyle/>
          <a:p>
            <a:pPr eaLnBrk="0" hangingPunct="0">
              <a:spcBef>
                <a:spcPct val="50000"/>
              </a:spcBef>
              <a:defRPr/>
            </a:pPr>
            <a:endParaRPr lang="zh-CN" altLang="en-US" sz="1800" b="0">
              <a:latin typeface="Arial" charset="0"/>
              <a:ea typeface="宋体" pitchFamily="2" charset="-122"/>
            </a:endParaRPr>
          </a:p>
        </p:txBody>
      </p:sp>
      <p:sp>
        <p:nvSpPr>
          <p:cNvPr id="33802" name="Text Box 10"/>
          <p:cNvSpPr txBox="1">
            <a:spLocks noChangeArrowheads="1"/>
          </p:cNvSpPr>
          <p:nvPr/>
        </p:nvSpPr>
        <p:spPr bwMode="auto">
          <a:xfrm>
            <a:off x="1476375" y="333375"/>
            <a:ext cx="6048375" cy="336550"/>
          </a:xfrm>
          <a:prstGeom prst="rect">
            <a:avLst/>
          </a:prstGeom>
          <a:solidFill>
            <a:schemeClr val="bg1"/>
          </a:solidFill>
          <a:ln>
            <a:noFill/>
          </a:ln>
          <a:effectLst/>
          <a:extLst/>
        </p:spPr>
        <p:txBody>
          <a:bodyPr>
            <a:spAutoFit/>
          </a:bodyPr>
          <a:lstStyle/>
          <a:p>
            <a:pPr eaLnBrk="0" hangingPunct="0">
              <a:spcBef>
                <a:spcPct val="50000"/>
              </a:spcBef>
              <a:defRPr/>
            </a:pPr>
            <a:r>
              <a:rPr lang="en-US" altLang="zh-CN" sz="1400" b="0" i="1">
                <a:latin typeface="Arial" charset="0"/>
                <a:ea typeface="宋体" pitchFamily="2" charset="-122"/>
              </a:rPr>
              <a:t>    </a:t>
            </a:r>
            <a:r>
              <a:rPr lang="en-US" altLang="zh-CN" i="1">
                <a:ea typeface="宋体" pitchFamily="2" charset="-122"/>
              </a:rPr>
              <a:t>                 Computer Network and Information Security</a:t>
            </a:r>
          </a:p>
        </p:txBody>
      </p:sp>
    </p:spTree>
  </p:cSld>
  <p:clrMap bg1="lt1" tx1="dk1" bg2="lt2" tx2="dk2" accent1="accent1" accent2="accent2" accent3="accent3" accent4="accent4" accent5="accent5" accent6="accent6" hlink="hlink" folHlink="folHlink"/>
  <p:sldLayoutIdLst>
    <p:sldLayoutId id="2147483678" r:id="rId1"/>
    <p:sldLayoutId id="2147483677" r:id="rId2"/>
    <p:sldLayoutId id="2147483676" r:id="rId3"/>
    <p:sldLayoutId id="2147483675" r:id="rId4"/>
    <p:sldLayoutId id="2147483674" r:id="rId5"/>
    <p:sldLayoutId id="2147483673" r:id="rId6"/>
    <p:sldLayoutId id="2147483672" r:id="rId7"/>
    <p:sldLayoutId id="2147483671" r:id="rId8"/>
    <p:sldLayoutId id="2147483670" r:id="rId9"/>
    <p:sldLayoutId id="2147483669" r:id="rId10"/>
    <p:sldLayoutId id="2147483668" r:id="rId11"/>
    <p:sldLayoutId id="2147483667" r:id="rId12"/>
    <p:sldLayoutId id="2147483666" r:id="rId13"/>
    <p:sldLayoutId id="2147483665" r:id="rId14"/>
    <p:sldLayoutId id="2147483664" r:id="rId15"/>
    <p:sldLayoutId id="2147483663" r:id="rId16"/>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隶书" pitchFamily="49" charset="-122"/>
        </a:defRPr>
      </a:lvl2pPr>
      <a:lvl3pPr algn="ctr" rtl="0" eaLnBrk="0" fontAlgn="base" hangingPunct="0">
        <a:spcBef>
          <a:spcPct val="0"/>
        </a:spcBef>
        <a:spcAft>
          <a:spcPct val="0"/>
        </a:spcAft>
        <a:defRPr sz="4400">
          <a:solidFill>
            <a:schemeClr val="tx2"/>
          </a:solidFill>
          <a:latin typeface="Arial" charset="0"/>
          <a:ea typeface="隶书" pitchFamily="49" charset="-122"/>
        </a:defRPr>
      </a:lvl3pPr>
      <a:lvl4pPr algn="ctr" rtl="0" eaLnBrk="0" fontAlgn="base" hangingPunct="0">
        <a:spcBef>
          <a:spcPct val="0"/>
        </a:spcBef>
        <a:spcAft>
          <a:spcPct val="0"/>
        </a:spcAft>
        <a:defRPr sz="4400">
          <a:solidFill>
            <a:schemeClr val="tx2"/>
          </a:solidFill>
          <a:latin typeface="Arial" charset="0"/>
          <a:ea typeface="隶书" pitchFamily="49" charset="-122"/>
        </a:defRPr>
      </a:lvl4pPr>
      <a:lvl5pPr algn="ctr" rtl="0" eaLnBrk="0" fontAlgn="base" hangingPunct="0">
        <a:spcBef>
          <a:spcPct val="0"/>
        </a:spcBef>
        <a:spcAft>
          <a:spcPct val="0"/>
        </a:spcAft>
        <a:defRPr sz="4400">
          <a:solidFill>
            <a:schemeClr val="tx2"/>
          </a:solidFill>
          <a:latin typeface="Arial" charset="0"/>
          <a:ea typeface="隶书" pitchFamily="49" charset="-122"/>
        </a:defRPr>
      </a:lvl5pPr>
      <a:lvl6pPr marL="457200" algn="ctr" rtl="0" fontAlgn="base">
        <a:spcBef>
          <a:spcPct val="0"/>
        </a:spcBef>
        <a:spcAft>
          <a:spcPct val="0"/>
        </a:spcAft>
        <a:defRPr sz="4400">
          <a:solidFill>
            <a:schemeClr val="tx2"/>
          </a:solidFill>
          <a:latin typeface="Arial" charset="0"/>
          <a:ea typeface="隶书" pitchFamily="49" charset="-122"/>
        </a:defRPr>
      </a:lvl6pPr>
      <a:lvl7pPr marL="914400" algn="ctr" rtl="0" fontAlgn="base">
        <a:spcBef>
          <a:spcPct val="0"/>
        </a:spcBef>
        <a:spcAft>
          <a:spcPct val="0"/>
        </a:spcAft>
        <a:defRPr sz="4400">
          <a:solidFill>
            <a:schemeClr val="tx2"/>
          </a:solidFill>
          <a:latin typeface="Arial" charset="0"/>
          <a:ea typeface="隶书" pitchFamily="49" charset="-122"/>
        </a:defRPr>
      </a:lvl7pPr>
      <a:lvl8pPr marL="1371600" algn="ctr" rtl="0" fontAlgn="base">
        <a:spcBef>
          <a:spcPct val="0"/>
        </a:spcBef>
        <a:spcAft>
          <a:spcPct val="0"/>
        </a:spcAft>
        <a:defRPr sz="4400">
          <a:solidFill>
            <a:schemeClr val="tx2"/>
          </a:solidFill>
          <a:latin typeface="Arial" charset="0"/>
          <a:ea typeface="隶书" pitchFamily="49" charset="-122"/>
        </a:defRPr>
      </a:lvl8pPr>
      <a:lvl9pPr marL="1828800" algn="ctr" rtl="0" fontAlgn="base">
        <a:spcBef>
          <a:spcPct val="0"/>
        </a:spcBef>
        <a:spcAft>
          <a:spcPct val="0"/>
        </a:spcAft>
        <a:defRPr sz="4400">
          <a:solidFill>
            <a:schemeClr val="tx2"/>
          </a:solidFill>
          <a:latin typeface="Arial" charset="0"/>
          <a:ea typeface="隶书"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8.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1.emf"/><Relationship Id="rId5" Type="http://schemas.openxmlformats.org/officeDocument/2006/relationships/oleObject" Target="../embeddings/oleObject14.bin"/><Relationship Id="rId4" Type="http://schemas.openxmlformats.org/officeDocument/2006/relationships/image" Target="../media/image20.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http://pic002.cnblogs.com/images/2011/103496/2011092018210885.png"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gif"/><Relationship Id="rId1" Type="http://schemas.openxmlformats.org/officeDocument/2006/relationships/slideLayout" Target="../slideLayouts/slideLayout2.xml"/><Relationship Id="rId6" Type="http://schemas.openxmlformats.org/officeDocument/2006/relationships/image" Target="../media/image29.gif"/><Relationship Id="rId5" Type="http://schemas.openxmlformats.org/officeDocument/2006/relationships/image" Target="../media/image28.gif"/><Relationship Id="rId4" Type="http://schemas.openxmlformats.org/officeDocument/2006/relationships/image" Target="../media/image27.gi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7.emf"/><Relationship Id="rId4" Type="http://schemas.openxmlformats.org/officeDocument/2006/relationships/oleObject" Target="../embeddings/oleObject16.bin"/></Relationships>
</file>

<file path=ppt/slides/_rels/slide8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1.jpeg"/><Relationship Id="rId4" Type="http://schemas.openxmlformats.org/officeDocument/2006/relationships/image" Target="../media/image40.jpeg"/></Relationships>
</file>

<file path=ppt/slides/_rels/slide8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381000" y="3263900"/>
            <a:ext cx="8229600" cy="1244600"/>
          </a:xfrm>
        </p:spPr>
        <p:txBody>
          <a:bodyPr/>
          <a:lstStyle/>
          <a:p>
            <a:pPr eaLnBrk="1" hangingPunct="1"/>
            <a:r>
              <a:rPr lang="zh-CN" altLang="en-US" smtClean="0">
                <a:latin typeface="楷体_GB2312" pitchFamily="49" charset="-122"/>
                <a:ea typeface="楷体_GB2312" pitchFamily="49" charset="-122"/>
              </a:rPr>
              <a:t>软件安全</a:t>
            </a:r>
            <a:br>
              <a:rPr lang="zh-CN" altLang="en-US" smtClean="0">
                <a:latin typeface="楷体_GB2312" pitchFamily="49" charset="-122"/>
                <a:ea typeface="楷体_GB2312" pitchFamily="49" charset="-122"/>
              </a:rPr>
            </a:br>
            <a:r>
              <a:rPr lang="zh-CN" altLang="en-US" smtClean="0">
                <a:latin typeface="楷体_GB2312" pitchFamily="49" charset="-122"/>
                <a:ea typeface="楷体_GB2312" pitchFamily="49" charset="-122"/>
              </a:rPr>
              <a:t/>
            </a:r>
            <a:br>
              <a:rPr lang="zh-CN" altLang="en-US" smtClean="0">
                <a:latin typeface="楷体_GB2312" pitchFamily="49" charset="-122"/>
                <a:ea typeface="楷体_GB2312" pitchFamily="49" charset="-122"/>
              </a:rPr>
            </a:br>
            <a:r>
              <a:rPr lang="zh-CN" altLang="en-US" sz="3200" smtClean="0">
                <a:latin typeface="楷体_GB2312" pitchFamily="49" charset="-122"/>
                <a:ea typeface="楷体_GB2312" pitchFamily="49" charset="-122"/>
              </a:rPr>
              <a:t>主讲人：余翔湛</a:t>
            </a:r>
            <a:br>
              <a:rPr lang="zh-CN" altLang="en-US" sz="3200" smtClean="0">
                <a:latin typeface="楷体_GB2312" pitchFamily="49" charset="-122"/>
                <a:ea typeface="楷体_GB2312" pitchFamily="49" charset="-122"/>
              </a:rPr>
            </a:br>
            <a:r>
              <a:rPr lang="en-US" altLang="zh-CN" sz="2800" smtClean="0">
                <a:latin typeface="Times New Roman" pitchFamily="18" charset="0"/>
                <a:ea typeface="楷体_GB2312" pitchFamily="49" charset="-122"/>
              </a:rPr>
              <a:t>yxz@hit.edu.cn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649" name="Rectangle 2"/>
          <p:cNvSpPr>
            <a:spLocks noGrp="1" noChangeArrowheads="1"/>
          </p:cNvSpPr>
          <p:nvPr>
            <p:ph type="title"/>
          </p:nvPr>
        </p:nvSpPr>
        <p:spPr/>
        <p:txBody>
          <a:bodyPr/>
          <a:lstStyle/>
          <a:p>
            <a:pPr eaLnBrk="1" hangingPunct="1"/>
            <a:endParaRPr lang="zh-CN" altLang="en-US" smtClean="0"/>
          </a:p>
        </p:txBody>
      </p:sp>
      <p:sp>
        <p:nvSpPr>
          <p:cNvPr id="1179650" name="Rectangle 3"/>
          <p:cNvSpPr>
            <a:spLocks noGrp="1" noChangeArrowheads="1"/>
          </p:cNvSpPr>
          <p:nvPr>
            <p:ph type="body" idx="1"/>
          </p:nvPr>
        </p:nvSpPr>
        <p:spPr>
          <a:xfrm>
            <a:off x="468313" y="2060575"/>
            <a:ext cx="8229600" cy="3384550"/>
          </a:xfrm>
        </p:spPr>
        <p:txBody>
          <a:bodyPr/>
          <a:lstStyle/>
          <a:p>
            <a:pPr eaLnBrk="1" hangingPunct="1"/>
            <a:r>
              <a:rPr lang="zh-CN" altLang="en-US" sz="2800" smtClean="0"/>
              <a:t>蠕虫的行为特点</a:t>
            </a:r>
          </a:p>
          <a:p>
            <a:pPr lvl="1" eaLnBrk="1" hangingPunct="1"/>
            <a:r>
              <a:rPr lang="zh-CN" altLang="en-US" sz="2400" smtClean="0"/>
              <a:t>主动攻击</a:t>
            </a:r>
          </a:p>
          <a:p>
            <a:pPr lvl="1" eaLnBrk="1" hangingPunct="1"/>
            <a:r>
              <a:rPr lang="zh-CN" altLang="en-US" sz="2400" smtClean="0"/>
              <a:t>行踪隐蔽</a:t>
            </a:r>
          </a:p>
          <a:p>
            <a:pPr lvl="1" eaLnBrk="1" hangingPunct="1"/>
            <a:r>
              <a:rPr lang="zh-CN" altLang="en-US" sz="2400" smtClean="0"/>
              <a:t>利用系统和服务的漏洞</a:t>
            </a:r>
          </a:p>
          <a:p>
            <a:pPr lvl="1" eaLnBrk="1" hangingPunct="1"/>
            <a:r>
              <a:rPr lang="zh-CN" altLang="en-US" sz="2400" smtClean="0"/>
              <a:t>造成网络拥塞</a:t>
            </a:r>
          </a:p>
          <a:p>
            <a:pPr lvl="1" eaLnBrk="1" hangingPunct="1"/>
            <a:r>
              <a:rPr lang="zh-CN" altLang="en-US" sz="2400" smtClean="0"/>
              <a:t>降低系统性能</a:t>
            </a:r>
          </a:p>
          <a:p>
            <a:pPr lvl="1" eaLnBrk="1" hangingPunct="1"/>
            <a:r>
              <a:rPr lang="zh-CN" altLang="en-US" sz="2400" smtClean="0"/>
              <a:t>产生安全隐患</a:t>
            </a:r>
          </a:p>
          <a:p>
            <a:pPr lvl="1" eaLnBrk="1" hangingPunct="1"/>
            <a:r>
              <a:rPr lang="zh-CN" altLang="en-US" sz="2400" smtClean="0"/>
              <a:t>反复性</a:t>
            </a:r>
          </a:p>
          <a:p>
            <a:pPr lvl="1" eaLnBrk="1" hangingPunct="1"/>
            <a:r>
              <a:rPr lang="zh-CN" altLang="en-US" sz="2400" smtClean="0"/>
              <a:t>破坏性</a:t>
            </a:r>
          </a:p>
          <a:p>
            <a:pPr lvl="1" eaLnBrk="1" hangingPunct="1"/>
            <a:endParaRPr lang="zh-CN" altLang="en-US" sz="2400" smtClean="0"/>
          </a:p>
        </p:txBody>
      </p:sp>
    </p:spTree>
    <p:extLst>
      <p:ext uri="{BB962C8B-B14F-4D97-AF65-F5344CB8AC3E}">
        <p14:creationId xmlns:p14="http://schemas.microsoft.com/office/powerpoint/2010/main" val="15705418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69" name="Rectangle 2"/>
          <p:cNvSpPr>
            <a:spLocks noGrp="1" noChangeArrowheads="1"/>
          </p:cNvSpPr>
          <p:nvPr>
            <p:ph type="title"/>
          </p:nvPr>
        </p:nvSpPr>
        <p:spPr>
          <a:xfrm>
            <a:off x="468313" y="981075"/>
            <a:ext cx="8229600" cy="711200"/>
          </a:xfrm>
        </p:spPr>
        <p:txBody>
          <a:bodyPr/>
          <a:lstStyle/>
          <a:p>
            <a:pPr eaLnBrk="1" hangingPunct="1"/>
            <a:r>
              <a:rPr lang="zh-CN" altLang="en-US" smtClean="0"/>
              <a:t>蠕虫行为模式分类 </a:t>
            </a:r>
          </a:p>
        </p:txBody>
      </p:sp>
      <p:sp>
        <p:nvSpPr>
          <p:cNvPr id="1184770" name="Rectangle 3"/>
          <p:cNvSpPr>
            <a:spLocks noGrp="1" noChangeArrowheads="1"/>
          </p:cNvSpPr>
          <p:nvPr>
            <p:ph type="body" idx="1"/>
          </p:nvPr>
        </p:nvSpPr>
        <p:spPr>
          <a:xfrm>
            <a:off x="838200" y="1557338"/>
            <a:ext cx="7772400" cy="4824412"/>
          </a:xfrm>
        </p:spPr>
        <p:txBody>
          <a:bodyPr/>
          <a:lstStyle/>
          <a:p>
            <a:pPr eaLnBrk="1" hangingPunct="1">
              <a:lnSpc>
                <a:spcPct val="90000"/>
              </a:lnSpc>
            </a:pPr>
            <a:r>
              <a:rPr lang="zh-CN" altLang="en-US" sz="2400" smtClean="0"/>
              <a:t>蠕虫行为模式一般包括：扫描行为、攻击行为、命令控制行为、文件传输行为和激活行为 </a:t>
            </a:r>
          </a:p>
          <a:p>
            <a:pPr eaLnBrk="1" hangingPunct="1">
              <a:lnSpc>
                <a:spcPct val="90000"/>
              </a:lnSpc>
            </a:pPr>
            <a:r>
              <a:rPr lang="zh-CN" altLang="en-US" sz="2400" b="1" smtClean="0"/>
              <a:t>扫描行为</a:t>
            </a:r>
            <a:r>
              <a:rPr lang="en-US" altLang="zh-CN" sz="2400" b="1" smtClean="0"/>
              <a:t>(Scan):</a:t>
            </a:r>
            <a:r>
              <a:rPr lang="zh-CN" altLang="en-US" sz="2400" smtClean="0"/>
              <a:t>蠕虫发出一系列数据报文来扫描目标主机是否在线，或者是否开启相应服务，或者是否存在漏洞，这样的一系列事件被称为蠕虫的扫描行为。 扫描的顺序一般也是蠕虫复制、传播的顺序过程。</a:t>
            </a:r>
          </a:p>
          <a:p>
            <a:pPr eaLnBrk="1" hangingPunct="1">
              <a:lnSpc>
                <a:spcPct val="90000"/>
              </a:lnSpc>
            </a:pPr>
            <a:r>
              <a:rPr lang="zh-CN" altLang="en-US" sz="2400" b="1" smtClean="0"/>
              <a:t>攻击行为</a:t>
            </a:r>
            <a:r>
              <a:rPr lang="en-US" altLang="zh-CN" sz="2400" b="1" smtClean="0"/>
              <a:t>(Attack):</a:t>
            </a:r>
            <a:r>
              <a:rPr lang="zh-CN" altLang="en-US" sz="2400" smtClean="0"/>
              <a:t>蠕虫利用目标主机服务存在的漏洞，以进入目标主机并获得一定权限为目的的一系列事件被称为蠕虫的攻击行为。 </a:t>
            </a:r>
          </a:p>
          <a:p>
            <a:pPr eaLnBrk="1" hangingPunct="1">
              <a:lnSpc>
                <a:spcPct val="90000"/>
              </a:lnSpc>
            </a:pPr>
            <a:r>
              <a:rPr lang="zh-CN" altLang="en-US" sz="2400" b="1" smtClean="0"/>
              <a:t>命令控制行为</a:t>
            </a:r>
            <a:r>
              <a:rPr lang="en-US" altLang="zh-CN" sz="2400" b="1" smtClean="0"/>
              <a:t>(Control):</a:t>
            </a:r>
            <a:r>
              <a:rPr lang="zh-CN" altLang="en-US" sz="2400" smtClean="0"/>
              <a:t>蠕虫利用攻击目标主机漏洞的结果和目标主机建立控制连接，从而可以在目标主机的</a:t>
            </a:r>
            <a:r>
              <a:rPr lang="en-US" altLang="zh-CN" sz="2400" smtClean="0"/>
              <a:t>shell</a:t>
            </a:r>
            <a:r>
              <a:rPr lang="zh-CN" altLang="en-US" sz="2400" smtClean="0"/>
              <a:t>环境下执行命令。蠕虫建立控制连接、向目标主机下达命令的过程被称为蠕虫的命令控制行为。 </a:t>
            </a:r>
          </a:p>
        </p:txBody>
      </p:sp>
    </p:spTree>
    <p:extLst>
      <p:ext uri="{BB962C8B-B14F-4D97-AF65-F5344CB8AC3E}">
        <p14:creationId xmlns:p14="http://schemas.microsoft.com/office/powerpoint/2010/main" val="2520292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3" name="Rectangle 2"/>
          <p:cNvSpPr>
            <a:spLocks noGrp="1" noChangeArrowheads="1"/>
          </p:cNvSpPr>
          <p:nvPr>
            <p:ph type="title"/>
          </p:nvPr>
        </p:nvSpPr>
        <p:spPr/>
        <p:txBody>
          <a:bodyPr/>
          <a:lstStyle/>
          <a:p>
            <a:pPr eaLnBrk="1" hangingPunct="1"/>
            <a:endParaRPr lang="zh-CN" altLang="en-US" smtClean="0"/>
          </a:p>
        </p:txBody>
      </p:sp>
      <p:sp>
        <p:nvSpPr>
          <p:cNvPr id="1185794" name="Rectangle 3"/>
          <p:cNvSpPr>
            <a:spLocks noGrp="1" noChangeArrowheads="1"/>
          </p:cNvSpPr>
          <p:nvPr>
            <p:ph type="body" idx="1"/>
          </p:nvPr>
        </p:nvSpPr>
        <p:spPr>
          <a:xfrm>
            <a:off x="838200" y="1905000"/>
            <a:ext cx="7772400" cy="4548188"/>
          </a:xfrm>
        </p:spPr>
        <p:txBody>
          <a:bodyPr/>
          <a:lstStyle/>
          <a:p>
            <a:pPr eaLnBrk="1" hangingPunct="1">
              <a:lnSpc>
                <a:spcPct val="80000"/>
              </a:lnSpc>
            </a:pPr>
            <a:r>
              <a:rPr lang="zh-CN" altLang="en-US" sz="2400" b="1" smtClean="0"/>
              <a:t>文件传输行为</a:t>
            </a:r>
            <a:r>
              <a:rPr lang="en-US" altLang="zh-CN" sz="2400" b="1" smtClean="0"/>
              <a:t>(Transmit)</a:t>
            </a:r>
            <a:r>
              <a:rPr lang="zh-CN" altLang="en-US" sz="2400" b="1" smtClean="0"/>
              <a:t>：</a:t>
            </a:r>
            <a:r>
              <a:rPr lang="zh-CN" altLang="en-US" sz="2400" smtClean="0"/>
              <a:t>蠕虫利用</a:t>
            </a:r>
            <a:r>
              <a:rPr lang="en-US" altLang="zh-CN" sz="2400" smtClean="0"/>
              <a:t>TFTP</a:t>
            </a:r>
            <a:r>
              <a:rPr lang="zh-CN" altLang="en-US" sz="2400" smtClean="0"/>
              <a:t>等传输方式将蠕虫副本、攻击工具等传到目标主机上的过程称为文件传输行为。从传输协议的角度来看，文件传输行为可以是一个单独的传输连接。需要说明的是，蠕虫副本可以以文件传输的方式进行，也可以嵌入到攻击行内进行传输</a:t>
            </a:r>
            <a:r>
              <a:rPr lang="en-US" altLang="zh-CN" sz="2400" smtClean="0"/>
              <a:t>——</a:t>
            </a:r>
            <a:r>
              <a:rPr lang="zh-CN" altLang="en-US" sz="2400" smtClean="0"/>
              <a:t>即攻击成功完成的同时蠕虫副本传输也成功完成。比如</a:t>
            </a:r>
            <a:r>
              <a:rPr lang="en-US" altLang="zh-CN" sz="2400" smtClean="0"/>
              <a:t>Blaster</a:t>
            </a:r>
            <a:r>
              <a:rPr lang="zh-CN" altLang="en-US" sz="2400" smtClean="0"/>
              <a:t>利用</a:t>
            </a:r>
            <a:r>
              <a:rPr lang="en-US" altLang="zh-CN" sz="2400" smtClean="0"/>
              <a:t>TFTP</a:t>
            </a:r>
            <a:r>
              <a:rPr lang="zh-CN" altLang="en-US" sz="2400" smtClean="0"/>
              <a:t>向目标主机传输蠕虫副本，蠕虫</a:t>
            </a:r>
            <a:r>
              <a:rPr lang="en-US" altLang="zh-CN" sz="2400" smtClean="0"/>
              <a:t>CodeRed</a:t>
            </a:r>
            <a:r>
              <a:rPr lang="zh-CN" altLang="en-US" sz="2400" smtClean="0"/>
              <a:t>的蠕虫副本和攻击行为结合在一起进行传播。 </a:t>
            </a:r>
          </a:p>
          <a:p>
            <a:pPr eaLnBrk="1" hangingPunct="1">
              <a:lnSpc>
                <a:spcPct val="80000"/>
              </a:lnSpc>
            </a:pPr>
            <a:r>
              <a:rPr lang="zh-CN" altLang="en-US" sz="2400" b="1" smtClean="0"/>
              <a:t>激活行为</a:t>
            </a:r>
            <a:r>
              <a:rPr lang="en-US" altLang="zh-CN" sz="2400" b="1" smtClean="0"/>
              <a:t>(Provoke)</a:t>
            </a:r>
            <a:r>
              <a:rPr lang="zh-CN" altLang="en-US" sz="2400" b="1" smtClean="0"/>
              <a:t>：</a:t>
            </a:r>
            <a:r>
              <a:rPr lang="zh-CN" altLang="en-US" sz="2400" smtClean="0"/>
              <a:t>是指目标主机已经获得蠕虫副本，攻击者通过命令控制或者攻击等方式激活目标主机上的蠕虫的过程称为激活行为。比如蠕虫</a:t>
            </a:r>
            <a:r>
              <a:rPr lang="en-US" altLang="zh-CN" sz="2400" smtClean="0"/>
              <a:t>Nimda</a:t>
            </a:r>
            <a:r>
              <a:rPr lang="zh-CN" altLang="en-US" sz="2400" smtClean="0"/>
              <a:t>通过执行类似“</a:t>
            </a:r>
            <a:r>
              <a:rPr lang="en-US" altLang="zh-CN" sz="2400" smtClean="0"/>
              <a:t>GET /scripts/Admin.dll HTTP/1.0”</a:t>
            </a:r>
            <a:r>
              <a:rPr lang="zh-CN" altLang="en-US" sz="2400" smtClean="0"/>
              <a:t>来激活目标主计上的蠕虫，蠕虫</a:t>
            </a:r>
            <a:r>
              <a:rPr lang="en-US" altLang="zh-CN" sz="2400" smtClean="0"/>
              <a:t>Sasser</a:t>
            </a:r>
            <a:r>
              <a:rPr lang="zh-CN" altLang="en-US" sz="2400" smtClean="0"/>
              <a:t>和</a:t>
            </a:r>
            <a:r>
              <a:rPr lang="en-US" altLang="zh-CN" sz="2400" smtClean="0"/>
              <a:t>Blaster</a:t>
            </a:r>
            <a:r>
              <a:rPr lang="zh-CN" altLang="en-US" sz="2400" smtClean="0"/>
              <a:t>通过控制连接激活目标主机上的蠕虫。</a:t>
            </a:r>
          </a:p>
        </p:txBody>
      </p:sp>
    </p:spTree>
    <p:extLst>
      <p:ext uri="{BB962C8B-B14F-4D97-AF65-F5344CB8AC3E}">
        <p14:creationId xmlns:p14="http://schemas.microsoft.com/office/powerpoint/2010/main" val="2884334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7" name="Rectangle 2"/>
          <p:cNvSpPr>
            <a:spLocks noGrp="1" noChangeArrowheads="1"/>
          </p:cNvSpPr>
          <p:nvPr>
            <p:ph type="title"/>
          </p:nvPr>
        </p:nvSpPr>
        <p:spPr/>
        <p:txBody>
          <a:bodyPr/>
          <a:lstStyle/>
          <a:p>
            <a:pPr eaLnBrk="1" hangingPunct="1"/>
            <a:r>
              <a:rPr lang="zh-CN" altLang="en-US" smtClean="0"/>
              <a:t>蠕虫的扫描（扩散）</a:t>
            </a:r>
          </a:p>
        </p:txBody>
      </p:sp>
      <p:sp>
        <p:nvSpPr>
          <p:cNvPr id="1186818" name="Rectangle 3"/>
          <p:cNvSpPr>
            <a:spLocks noGrp="1" noChangeArrowheads="1"/>
          </p:cNvSpPr>
          <p:nvPr>
            <p:ph type="body" idx="1"/>
          </p:nvPr>
        </p:nvSpPr>
        <p:spPr>
          <a:xfrm>
            <a:off x="468313" y="2133600"/>
            <a:ext cx="8229600" cy="3384550"/>
          </a:xfrm>
        </p:spPr>
        <p:txBody>
          <a:bodyPr/>
          <a:lstStyle/>
          <a:p>
            <a:pPr eaLnBrk="1" hangingPunct="1"/>
            <a:r>
              <a:rPr lang="zh-CN" altLang="en-US" smtClean="0"/>
              <a:t>随机扫描</a:t>
            </a:r>
          </a:p>
          <a:p>
            <a:pPr eaLnBrk="1" hangingPunct="1"/>
            <a:r>
              <a:rPr lang="zh-CN" altLang="en-US" smtClean="0"/>
              <a:t>本地优先扫描</a:t>
            </a:r>
          </a:p>
          <a:p>
            <a:pPr eaLnBrk="1" hangingPunct="1"/>
            <a:r>
              <a:rPr lang="zh-CN" altLang="en-US" smtClean="0"/>
              <a:t>顺序扫描</a:t>
            </a:r>
          </a:p>
          <a:p>
            <a:pPr eaLnBrk="1" hangingPunct="1"/>
            <a:r>
              <a:rPr lang="zh-CN" altLang="en-US" smtClean="0"/>
              <a:t>基于目标列表的扫描</a:t>
            </a:r>
          </a:p>
          <a:p>
            <a:pPr eaLnBrk="1" hangingPunct="1"/>
            <a:r>
              <a:rPr lang="zh-CN" altLang="en-US" smtClean="0"/>
              <a:t>基于路由信息的扫描</a:t>
            </a:r>
          </a:p>
          <a:p>
            <a:pPr eaLnBrk="1" hangingPunct="1"/>
            <a:r>
              <a:rPr lang="zh-CN" altLang="en-US" smtClean="0"/>
              <a:t>分治扫描策略</a:t>
            </a:r>
          </a:p>
          <a:p>
            <a:pPr eaLnBrk="1" hangingPunct="1"/>
            <a:r>
              <a:rPr lang="zh-CN" altLang="en-US" smtClean="0"/>
              <a:t>被动式扩散</a:t>
            </a:r>
          </a:p>
        </p:txBody>
      </p:sp>
    </p:spTree>
    <p:extLst>
      <p:ext uri="{BB962C8B-B14F-4D97-AF65-F5344CB8AC3E}">
        <p14:creationId xmlns:p14="http://schemas.microsoft.com/office/powerpoint/2010/main" val="3137356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1" name="Rectangle 2"/>
          <p:cNvSpPr>
            <a:spLocks noGrp="1" noChangeArrowheads="1"/>
          </p:cNvSpPr>
          <p:nvPr>
            <p:ph type="title"/>
          </p:nvPr>
        </p:nvSpPr>
        <p:spPr/>
        <p:txBody>
          <a:bodyPr/>
          <a:lstStyle/>
          <a:p>
            <a:pPr eaLnBrk="1" hangingPunct="1"/>
            <a:r>
              <a:rPr lang="zh-CN" altLang="en-US" smtClean="0"/>
              <a:t>随机扫描扩散</a:t>
            </a:r>
            <a:endParaRPr lang="en-US" altLang="zh-CN" smtClean="0"/>
          </a:p>
        </p:txBody>
      </p:sp>
      <p:sp>
        <p:nvSpPr>
          <p:cNvPr id="1187842" name="Rectangle 3"/>
          <p:cNvSpPr>
            <a:spLocks noGrp="1" noChangeArrowheads="1"/>
          </p:cNvSpPr>
          <p:nvPr>
            <p:ph type="body" sz="half" idx="1"/>
          </p:nvPr>
        </p:nvSpPr>
        <p:spPr>
          <a:xfrm>
            <a:off x="468313" y="2060575"/>
            <a:ext cx="8223250" cy="4105275"/>
          </a:xfrm>
        </p:spPr>
        <p:txBody>
          <a:bodyPr/>
          <a:lstStyle/>
          <a:p>
            <a:pPr eaLnBrk="1" hangingPunct="1">
              <a:lnSpc>
                <a:spcPct val="90000"/>
              </a:lnSpc>
            </a:pPr>
            <a:r>
              <a:rPr lang="zh-CN" altLang="en-US" sz="2400" smtClean="0"/>
              <a:t>均匀随机扫描</a:t>
            </a:r>
          </a:p>
          <a:p>
            <a:pPr lvl="1" eaLnBrk="1" hangingPunct="1">
              <a:lnSpc>
                <a:spcPct val="90000"/>
              </a:lnSpc>
            </a:pPr>
            <a:r>
              <a:rPr lang="zh-CN" altLang="en-US" sz="2000" smtClean="0"/>
              <a:t>均匀随机扩散是指从扫描空间内随机抽取一个</a:t>
            </a:r>
            <a:r>
              <a:rPr lang="en-US" altLang="zh-CN" sz="2000" smtClean="0"/>
              <a:t>IP</a:t>
            </a:r>
            <a:r>
              <a:rPr lang="zh-CN" altLang="en-US" sz="2000" smtClean="0"/>
              <a:t>地址作为目标传播，扫描空间可以为整个</a:t>
            </a:r>
            <a:r>
              <a:rPr lang="en-US" altLang="zh-CN" sz="2000" smtClean="0"/>
              <a:t>IPv4</a:t>
            </a:r>
            <a:r>
              <a:rPr lang="zh-CN" altLang="en-US" sz="2000" smtClean="0"/>
              <a:t>地址空间</a:t>
            </a:r>
          </a:p>
          <a:p>
            <a:pPr lvl="1" eaLnBrk="1" hangingPunct="1">
              <a:lnSpc>
                <a:spcPct val="90000"/>
              </a:lnSpc>
            </a:pPr>
            <a:r>
              <a:rPr lang="zh-CN" altLang="en-US" sz="2000" smtClean="0"/>
              <a:t>算法简单、易实现，会产生大量异常的流量，容易在早期就被检测系统发现。</a:t>
            </a:r>
          </a:p>
          <a:p>
            <a:pPr eaLnBrk="1" hangingPunct="1">
              <a:lnSpc>
                <a:spcPct val="90000"/>
              </a:lnSpc>
            </a:pPr>
            <a:r>
              <a:rPr lang="zh-CN" altLang="en-US" sz="2400" smtClean="0"/>
              <a:t>选择性随机扫描 </a:t>
            </a:r>
          </a:p>
          <a:p>
            <a:pPr lvl="1" eaLnBrk="1" hangingPunct="1">
              <a:lnSpc>
                <a:spcPct val="90000"/>
              </a:lnSpc>
            </a:pPr>
            <a:r>
              <a:rPr lang="zh-CN" altLang="en-US" sz="2000" smtClean="0"/>
              <a:t>目标地址按照一定的算法随机生成，但对公网中不可能出现的地址块进行标识，避免扫描这些地址。</a:t>
            </a:r>
          </a:p>
          <a:p>
            <a:pPr lvl="1" eaLnBrk="1" hangingPunct="1">
              <a:lnSpc>
                <a:spcPct val="90000"/>
              </a:lnSpc>
            </a:pPr>
            <a:r>
              <a:rPr lang="zh-CN" altLang="en-US" sz="2000" smtClean="0"/>
              <a:t>算法简单、易实现的特点，若与本地优先原则结合，则能达到更好的传播效果。但选择性随机扫描容易引起网络阻塞，使得网络蠕虫在爆发之前易被发现，隐蔽性差 </a:t>
            </a:r>
          </a:p>
          <a:p>
            <a:pPr eaLnBrk="1" hangingPunct="1">
              <a:lnSpc>
                <a:spcPct val="90000"/>
              </a:lnSpc>
            </a:pPr>
            <a:r>
              <a:rPr lang="en-US" altLang="zh-CN" sz="2400" smtClean="0"/>
              <a:t>CodeRed</a:t>
            </a:r>
            <a:r>
              <a:rPr lang="zh-CN" altLang="en-US" sz="2400" smtClean="0"/>
              <a:t>蠕虫、</a:t>
            </a:r>
            <a:r>
              <a:rPr lang="en-US" altLang="zh-CN" sz="2400" smtClean="0"/>
              <a:t>Slapper</a:t>
            </a:r>
            <a:r>
              <a:rPr lang="zh-CN" altLang="en-US" sz="2400" smtClean="0"/>
              <a:t>蠕虫、</a:t>
            </a:r>
            <a:r>
              <a:rPr lang="en-US" altLang="zh-CN" sz="2400" smtClean="0"/>
              <a:t>Slammer</a:t>
            </a:r>
            <a:r>
              <a:rPr lang="zh-CN" altLang="en-US" sz="2400" smtClean="0"/>
              <a:t>蠕虫</a:t>
            </a:r>
          </a:p>
        </p:txBody>
      </p:sp>
    </p:spTree>
    <p:extLst>
      <p:ext uri="{BB962C8B-B14F-4D97-AF65-F5344CB8AC3E}">
        <p14:creationId xmlns:p14="http://schemas.microsoft.com/office/powerpoint/2010/main" val="346488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6" name="Rectangle 2"/>
          <p:cNvSpPr>
            <a:spLocks noGrp="1" noChangeArrowheads="1"/>
          </p:cNvSpPr>
          <p:nvPr>
            <p:ph type="title"/>
          </p:nvPr>
        </p:nvSpPr>
        <p:spPr/>
        <p:txBody>
          <a:bodyPr/>
          <a:lstStyle/>
          <a:p>
            <a:pPr eaLnBrk="1" hangingPunct="1"/>
            <a:endParaRPr lang="zh-CN" altLang="en-US" smtClean="0"/>
          </a:p>
        </p:txBody>
      </p:sp>
      <p:sp>
        <p:nvSpPr>
          <p:cNvPr id="933897" name="Rectangle 3"/>
          <p:cNvSpPr>
            <a:spLocks noChangeArrowheads="1"/>
          </p:cNvSpPr>
          <p:nvPr/>
        </p:nvSpPr>
        <p:spPr bwMode="auto">
          <a:xfrm>
            <a:off x="0" y="2457450"/>
            <a:ext cx="9144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933895" name="Object 7"/>
          <p:cNvGraphicFramePr>
            <a:graphicFrameLocks noGrp="1" noChangeAspect="1"/>
          </p:cNvGraphicFramePr>
          <p:nvPr>
            <p:ph idx="1"/>
          </p:nvPr>
        </p:nvGraphicFramePr>
        <p:xfrm>
          <a:off x="1763713" y="1412875"/>
          <a:ext cx="5329237" cy="4338638"/>
        </p:xfrm>
        <a:graphic>
          <a:graphicData uri="http://schemas.openxmlformats.org/presentationml/2006/ole">
            <mc:AlternateContent xmlns:mc="http://schemas.openxmlformats.org/markup-compatibility/2006">
              <mc:Choice xmlns:v="urn:schemas-microsoft-com:vml" Requires="v">
                <p:oleObj spid="_x0000_s1158154" name="图片" r:id="rId3" imgW="2971800" imgH="2419350" progId="Word.Picture.8">
                  <p:embed/>
                </p:oleObj>
              </mc:Choice>
              <mc:Fallback>
                <p:oleObj name="图片" r:id="rId3" imgW="2971800" imgH="2419350" progId="Word.Picture.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412875"/>
                        <a:ext cx="5329237" cy="433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3898" name="Text Box 5"/>
          <p:cNvSpPr txBox="1">
            <a:spLocks noChangeArrowheads="1"/>
          </p:cNvSpPr>
          <p:nvPr/>
        </p:nvSpPr>
        <p:spPr bwMode="auto">
          <a:xfrm>
            <a:off x="3759200" y="5889625"/>
            <a:ext cx="2108200" cy="457200"/>
          </a:xfrm>
          <a:prstGeom prst="rect">
            <a:avLst/>
          </a:prstGeom>
          <a:noFill/>
          <a:ln w="9525">
            <a:noFill/>
            <a:miter lim="800000"/>
            <a:headEnd/>
            <a:tailEnd/>
          </a:ln>
        </p:spPr>
        <p:txBody>
          <a:bodyPr wrap="none">
            <a:spAutoFit/>
          </a:bodyPr>
          <a:lstStyle/>
          <a:p>
            <a:r>
              <a:rPr kumimoji="1" lang="zh-CN" altLang="en-US" sz="2400" b="0">
                <a:latin typeface="Tahoma" pitchFamily="34" charset="0"/>
                <a:ea typeface="宋体" charset="-122"/>
              </a:rPr>
              <a:t>蠕虫传播趋势 </a:t>
            </a:r>
          </a:p>
        </p:txBody>
      </p:sp>
    </p:spTree>
    <p:extLst>
      <p:ext uri="{BB962C8B-B14F-4D97-AF65-F5344CB8AC3E}">
        <p14:creationId xmlns:p14="http://schemas.microsoft.com/office/powerpoint/2010/main" val="3029937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89" name="Rectangle 2"/>
          <p:cNvSpPr>
            <a:spLocks noGrp="1" noChangeArrowheads="1"/>
          </p:cNvSpPr>
          <p:nvPr>
            <p:ph type="title"/>
          </p:nvPr>
        </p:nvSpPr>
        <p:spPr/>
        <p:txBody>
          <a:bodyPr/>
          <a:lstStyle/>
          <a:p>
            <a:pPr eaLnBrk="1" hangingPunct="1"/>
            <a:r>
              <a:rPr lang="zh-CN" altLang="en-US" smtClean="0"/>
              <a:t>本地优先扫描</a:t>
            </a:r>
          </a:p>
        </p:txBody>
      </p:sp>
      <p:sp>
        <p:nvSpPr>
          <p:cNvPr id="1189890" name="Rectangle 3"/>
          <p:cNvSpPr>
            <a:spLocks noGrp="1" noChangeArrowheads="1"/>
          </p:cNvSpPr>
          <p:nvPr>
            <p:ph type="body" idx="1"/>
          </p:nvPr>
        </p:nvSpPr>
        <p:spPr>
          <a:xfrm>
            <a:off x="468313" y="2060575"/>
            <a:ext cx="8229600" cy="3744913"/>
          </a:xfrm>
        </p:spPr>
        <p:txBody>
          <a:bodyPr/>
          <a:lstStyle/>
          <a:p>
            <a:pPr eaLnBrk="1" hangingPunct="1">
              <a:lnSpc>
                <a:spcPct val="90000"/>
              </a:lnSpc>
            </a:pPr>
            <a:r>
              <a:rPr lang="zh-CN" altLang="en-US" sz="2400" smtClean="0"/>
              <a:t>主导思想：优先选择本地或者与本地相近的网络进行扫描。</a:t>
            </a:r>
            <a:endParaRPr lang="en-US" altLang="zh-CN" sz="2400" smtClean="0"/>
          </a:p>
          <a:p>
            <a:pPr lvl="1" eaLnBrk="1" hangingPunct="1">
              <a:lnSpc>
                <a:spcPct val="90000"/>
              </a:lnSpc>
            </a:pPr>
            <a:r>
              <a:rPr lang="zh-CN" altLang="en-US" sz="2000" smtClean="0"/>
              <a:t>被感染主机上蠕虫的生成目标地址和所在主机的</a:t>
            </a:r>
            <a:r>
              <a:rPr lang="en-US" altLang="zh-CN" sz="2000" smtClean="0"/>
              <a:t>IP</a:t>
            </a:r>
            <a:r>
              <a:rPr lang="zh-CN" altLang="en-US" sz="2000" smtClean="0"/>
              <a:t>地址在同一个子网的概率比较大。如：</a:t>
            </a:r>
            <a:r>
              <a:rPr lang="en-US" altLang="zh-CN" sz="2000" smtClean="0"/>
              <a:t>Nimda</a:t>
            </a:r>
            <a:r>
              <a:rPr lang="zh-CN" altLang="en-US" sz="2000" smtClean="0"/>
              <a:t>蠕虫生成的目标地址有</a:t>
            </a:r>
            <a:r>
              <a:rPr lang="en-US" altLang="zh-CN" sz="2000" smtClean="0"/>
              <a:t>50%</a:t>
            </a:r>
            <a:r>
              <a:rPr lang="zh-CN" altLang="en-US" sz="2000" smtClean="0"/>
              <a:t>的概率在当前机器</a:t>
            </a:r>
            <a:r>
              <a:rPr lang="en-US" altLang="zh-CN" sz="2000" smtClean="0"/>
              <a:t>IP</a:t>
            </a:r>
            <a:r>
              <a:rPr lang="zh-CN" altLang="en-US" sz="2000" smtClean="0"/>
              <a:t>所在的</a:t>
            </a:r>
            <a:r>
              <a:rPr lang="en-US" altLang="zh-CN" sz="2000" smtClean="0"/>
              <a:t>B</a:t>
            </a:r>
            <a:r>
              <a:rPr lang="zh-CN" altLang="en-US" sz="2000" smtClean="0"/>
              <a:t>类地址范围内产生，有</a:t>
            </a:r>
            <a:r>
              <a:rPr lang="en-US" altLang="zh-CN" sz="2000" smtClean="0"/>
              <a:t>25%</a:t>
            </a:r>
            <a:r>
              <a:rPr lang="zh-CN" altLang="en-US" sz="2000" smtClean="0"/>
              <a:t>的概率在当前机器</a:t>
            </a:r>
            <a:r>
              <a:rPr lang="en-US" altLang="zh-CN" sz="2000" smtClean="0"/>
              <a:t>IP</a:t>
            </a:r>
            <a:r>
              <a:rPr lang="zh-CN" altLang="en-US" sz="2000" smtClean="0"/>
              <a:t>所在的</a:t>
            </a:r>
            <a:r>
              <a:rPr lang="en-US" altLang="zh-CN" sz="2000" smtClean="0"/>
              <a:t>A</a:t>
            </a:r>
            <a:r>
              <a:rPr lang="zh-CN" altLang="en-US" sz="2000" smtClean="0"/>
              <a:t>类范围内产生，另</a:t>
            </a:r>
            <a:r>
              <a:rPr lang="en-US" altLang="zh-CN" sz="2000" smtClean="0"/>
              <a:t>25%</a:t>
            </a:r>
            <a:r>
              <a:rPr lang="zh-CN" altLang="en-US" sz="2000" smtClean="0"/>
              <a:t>的概率是随机</a:t>
            </a:r>
            <a:r>
              <a:rPr lang="en-US" altLang="zh-CN" sz="2000" smtClean="0"/>
              <a:t>IP</a:t>
            </a:r>
            <a:r>
              <a:rPr lang="zh-CN" altLang="en-US" sz="2000" smtClean="0"/>
              <a:t>地址。这种扩散策略的支持者认为，一个主机被感染蠕虫之后，这个主机所在的子网的</a:t>
            </a:r>
            <a:r>
              <a:rPr lang="en-US" altLang="zh-CN" sz="2000" smtClean="0"/>
              <a:t>IP</a:t>
            </a:r>
            <a:r>
              <a:rPr lang="zh-CN" altLang="en-US" sz="2000" smtClean="0"/>
              <a:t>地址被分配出去并且被使用的概率比较大，从而能够增加发现漏洞主机的概率。</a:t>
            </a:r>
          </a:p>
          <a:p>
            <a:pPr lvl="1" eaLnBrk="1" hangingPunct="1">
              <a:lnSpc>
                <a:spcPct val="90000"/>
              </a:lnSpc>
            </a:pPr>
            <a:r>
              <a:rPr lang="zh-CN" altLang="en-US" sz="2000" smtClean="0"/>
              <a:t>将互联网地址空间中未分配的或者保留的地址块排除在扫描之列</a:t>
            </a:r>
          </a:p>
          <a:p>
            <a:pPr lvl="1" eaLnBrk="1" hangingPunct="1">
              <a:lnSpc>
                <a:spcPct val="90000"/>
              </a:lnSpc>
            </a:pPr>
            <a:r>
              <a:rPr lang="zh-CN" altLang="en-US" sz="2000" smtClean="0"/>
              <a:t>实现简单，传播速度与概率</a:t>
            </a:r>
            <a:r>
              <a:rPr lang="en-US" altLang="zh-CN" sz="2000" smtClean="0"/>
              <a:t>P</a:t>
            </a:r>
            <a:r>
              <a:rPr lang="zh-CN" altLang="en-US" sz="2000" smtClean="0"/>
              <a:t>的选取、地址空间数目相关</a:t>
            </a:r>
          </a:p>
          <a:p>
            <a:pPr eaLnBrk="1" hangingPunct="1">
              <a:lnSpc>
                <a:spcPct val="90000"/>
              </a:lnSpc>
            </a:pPr>
            <a:r>
              <a:rPr lang="zh-CN" altLang="en-US" sz="2400" smtClean="0"/>
              <a:t>比如</a:t>
            </a:r>
            <a:r>
              <a:rPr lang="en-US" altLang="zh-CN" sz="2400" smtClean="0"/>
              <a:t>Blaster</a:t>
            </a:r>
            <a:r>
              <a:rPr lang="zh-CN" altLang="en-US" sz="2400" smtClean="0"/>
              <a:t>蠕虫和</a:t>
            </a:r>
            <a:r>
              <a:rPr lang="en-US" altLang="zh-CN" sz="2400" smtClean="0"/>
              <a:t>Nimda</a:t>
            </a:r>
            <a:r>
              <a:rPr lang="zh-CN" altLang="en-US" sz="2400" smtClean="0"/>
              <a:t>蠕虫，</a:t>
            </a:r>
          </a:p>
        </p:txBody>
      </p:sp>
    </p:spTree>
    <p:extLst>
      <p:ext uri="{BB962C8B-B14F-4D97-AF65-F5344CB8AC3E}">
        <p14:creationId xmlns:p14="http://schemas.microsoft.com/office/powerpoint/2010/main" val="1453182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0913" name="Rectangle 2"/>
          <p:cNvSpPr>
            <a:spLocks noGrp="1" noChangeArrowheads="1"/>
          </p:cNvSpPr>
          <p:nvPr>
            <p:ph type="title"/>
          </p:nvPr>
        </p:nvSpPr>
        <p:spPr/>
        <p:txBody>
          <a:bodyPr/>
          <a:lstStyle/>
          <a:p>
            <a:pPr eaLnBrk="1" hangingPunct="1"/>
            <a:r>
              <a:rPr lang="zh-CN" altLang="en-US" smtClean="0"/>
              <a:t>顺序扫描</a:t>
            </a:r>
          </a:p>
        </p:txBody>
      </p:sp>
      <p:sp>
        <p:nvSpPr>
          <p:cNvPr id="1190914" name="Rectangle 3"/>
          <p:cNvSpPr>
            <a:spLocks noGrp="1" noChangeArrowheads="1"/>
          </p:cNvSpPr>
          <p:nvPr>
            <p:ph type="body" idx="1"/>
          </p:nvPr>
        </p:nvSpPr>
        <p:spPr/>
        <p:txBody>
          <a:bodyPr/>
          <a:lstStyle/>
          <a:p>
            <a:pPr marL="609600" indent="-609600" eaLnBrk="1" hangingPunct="1">
              <a:lnSpc>
                <a:spcPct val="90000"/>
              </a:lnSpc>
            </a:pPr>
            <a:r>
              <a:rPr lang="zh-CN" altLang="en-US" sz="2400" smtClean="0"/>
              <a:t>顺序扫描</a:t>
            </a:r>
            <a:r>
              <a:rPr lang="en-US" altLang="zh-CN" sz="2400" smtClean="0"/>
              <a:t>(sequential scan)</a:t>
            </a:r>
            <a:r>
              <a:rPr lang="zh-CN" altLang="en-US" sz="2400" smtClean="0"/>
              <a:t>：是指被感染主机上蠕虫会随机选择一个</a:t>
            </a:r>
            <a:r>
              <a:rPr lang="en-US" altLang="zh-CN" sz="2400" smtClean="0"/>
              <a:t>C</a:t>
            </a:r>
            <a:r>
              <a:rPr lang="zh-CN" altLang="en-US" sz="2400" smtClean="0"/>
              <a:t>类网络地址进行传播。根据本地优先原则，蠕虫一般会选择它所在网络内的</a:t>
            </a:r>
            <a:r>
              <a:rPr lang="en-US" altLang="zh-CN" sz="2400" smtClean="0"/>
              <a:t>IP</a:t>
            </a:r>
            <a:r>
              <a:rPr lang="zh-CN" altLang="en-US" sz="2400" smtClean="0"/>
              <a:t>地址。若蠕虫扫描的目标地址</a:t>
            </a:r>
            <a:r>
              <a:rPr lang="en-US" altLang="zh-CN" sz="2400" smtClean="0"/>
              <a:t>IP</a:t>
            </a:r>
            <a:r>
              <a:rPr lang="zh-CN" altLang="en-US" sz="2400" smtClean="0"/>
              <a:t>为</a:t>
            </a:r>
            <a:r>
              <a:rPr lang="en-US" altLang="zh-CN" sz="2400" smtClean="0"/>
              <a:t>A</a:t>
            </a:r>
            <a:r>
              <a:rPr lang="zh-CN" altLang="en-US" sz="2400" smtClean="0"/>
              <a:t>，则扫描的下一个地址</a:t>
            </a:r>
            <a:r>
              <a:rPr lang="en-US" altLang="zh-CN" sz="2400" smtClean="0"/>
              <a:t>IP</a:t>
            </a:r>
            <a:r>
              <a:rPr lang="zh-CN" altLang="en-US" sz="2400" smtClean="0"/>
              <a:t>为</a:t>
            </a:r>
            <a:r>
              <a:rPr lang="en-US" altLang="zh-CN" sz="2400" smtClean="0"/>
              <a:t>A+1</a:t>
            </a:r>
            <a:r>
              <a:rPr lang="zh-CN" altLang="en-US" sz="2400" smtClean="0"/>
              <a:t>或者</a:t>
            </a:r>
            <a:r>
              <a:rPr lang="en-US" altLang="zh-CN" sz="2400" smtClean="0"/>
              <a:t>A−1</a:t>
            </a:r>
            <a:r>
              <a:rPr lang="zh-CN" altLang="en-US" sz="2400" smtClean="0"/>
              <a:t>。一旦扫描到具有很多漏洞主机的网络时就会达到很好的传播效果。</a:t>
            </a:r>
          </a:p>
          <a:p>
            <a:pPr marL="609600" indent="-609600" eaLnBrk="1" hangingPunct="1">
              <a:lnSpc>
                <a:spcPct val="90000"/>
              </a:lnSpc>
            </a:pPr>
            <a:r>
              <a:rPr lang="zh-CN" altLang="en-US" sz="2400" smtClean="0"/>
              <a:t>该策略的不足是对同一台主机可能重复扫描，引起网络拥塞。所以尽量避免父节点与自节点的扫描空间相重合。多采用随机策略选择初始节点，扫描速度等价于随机策略</a:t>
            </a:r>
          </a:p>
          <a:p>
            <a:pPr marL="609600" indent="-609600" eaLnBrk="1" hangingPunct="1">
              <a:lnSpc>
                <a:spcPct val="90000"/>
              </a:lnSpc>
            </a:pPr>
            <a:r>
              <a:rPr lang="en-US" altLang="zh-CN" sz="2400" smtClean="0"/>
              <a:t>W32.Blaster</a:t>
            </a:r>
            <a:r>
              <a:rPr lang="zh-CN" altLang="en-US" sz="2400" smtClean="0"/>
              <a:t>是典型的顺序扫描蠕虫。</a:t>
            </a:r>
          </a:p>
        </p:txBody>
      </p:sp>
    </p:spTree>
    <p:extLst>
      <p:ext uri="{BB962C8B-B14F-4D97-AF65-F5344CB8AC3E}">
        <p14:creationId xmlns:p14="http://schemas.microsoft.com/office/powerpoint/2010/main" val="245632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937" name="Rectangle 2"/>
          <p:cNvSpPr>
            <a:spLocks noGrp="1" noChangeArrowheads="1"/>
          </p:cNvSpPr>
          <p:nvPr>
            <p:ph type="title"/>
          </p:nvPr>
        </p:nvSpPr>
        <p:spPr>
          <a:xfrm>
            <a:off x="468313" y="1052513"/>
            <a:ext cx="8229600" cy="711200"/>
          </a:xfrm>
        </p:spPr>
        <p:txBody>
          <a:bodyPr/>
          <a:lstStyle/>
          <a:p>
            <a:pPr eaLnBrk="1" hangingPunct="1"/>
            <a:r>
              <a:rPr lang="zh-CN" altLang="en-US" smtClean="0"/>
              <a:t>基于目标列表的扫描扩散算法 </a:t>
            </a:r>
          </a:p>
        </p:txBody>
      </p:sp>
      <p:sp>
        <p:nvSpPr>
          <p:cNvPr id="1191938" name="Rectangle 3"/>
          <p:cNvSpPr>
            <a:spLocks noGrp="1" noChangeArrowheads="1"/>
          </p:cNvSpPr>
          <p:nvPr>
            <p:ph type="body" idx="1"/>
          </p:nvPr>
        </p:nvSpPr>
        <p:spPr>
          <a:xfrm>
            <a:off x="838200" y="1700213"/>
            <a:ext cx="7772400" cy="4319587"/>
          </a:xfrm>
        </p:spPr>
        <p:txBody>
          <a:bodyPr/>
          <a:lstStyle/>
          <a:p>
            <a:pPr eaLnBrk="1" hangingPunct="1">
              <a:lnSpc>
                <a:spcPct val="80000"/>
              </a:lnSpc>
            </a:pPr>
            <a:r>
              <a:rPr lang="zh-CN" altLang="en-US" sz="2400" smtClean="0"/>
              <a:t>基于目标列表的扩散是指网络蠕虫在寻找受感染的目标之前预先生成一份可能易传染的目标列表，然后对该列表进行攻击尝试和传播</a:t>
            </a:r>
          </a:p>
          <a:p>
            <a:pPr eaLnBrk="1" hangingPunct="1">
              <a:lnSpc>
                <a:spcPct val="80000"/>
              </a:lnSpc>
            </a:pPr>
            <a:r>
              <a:rPr lang="zh-CN" altLang="en-US" sz="2400" smtClean="0"/>
              <a:t>目标列表生成方法有两种：①通过小规模的扫描或者互联网的共享信息产生目标列表；②通过分布式扫描可以生成全面的列表的数据库。 </a:t>
            </a:r>
          </a:p>
          <a:p>
            <a:pPr eaLnBrk="1" hangingPunct="1">
              <a:lnSpc>
                <a:spcPct val="80000"/>
              </a:lnSpc>
            </a:pPr>
            <a:r>
              <a:rPr lang="zh-CN" altLang="en-US" sz="2400" smtClean="0"/>
              <a:t>基于目标列表的扩散提高了蠕虫的传播速度，不足是网络蠕虫传播时必须携带一个</a:t>
            </a:r>
            <a:r>
              <a:rPr lang="en-US" altLang="zh-CN" sz="2400" smtClean="0"/>
              <a:t>IP</a:t>
            </a:r>
            <a:r>
              <a:rPr lang="zh-CN" altLang="en-US" sz="2400" smtClean="0"/>
              <a:t>地址库，使得蠕虫负载量增大。</a:t>
            </a:r>
          </a:p>
          <a:p>
            <a:pPr eaLnBrk="1" hangingPunct="1">
              <a:lnSpc>
                <a:spcPct val="80000"/>
              </a:lnSpc>
            </a:pPr>
            <a:r>
              <a:rPr lang="zh-CN" altLang="en-US" sz="2400" smtClean="0"/>
              <a:t>分治扫描策略的另一个不足是存在“坏点”问题。在蠕虫传播的过程中，如果一台感染蠕虫的主机死机或崩溃，那么其所对应的剩余扫描列表中主机就会失去被感染的机会。并且，这个问题发生得越早，影响就越大。</a:t>
            </a:r>
          </a:p>
        </p:txBody>
      </p:sp>
    </p:spTree>
    <p:extLst>
      <p:ext uri="{BB962C8B-B14F-4D97-AF65-F5344CB8AC3E}">
        <p14:creationId xmlns:p14="http://schemas.microsoft.com/office/powerpoint/2010/main" val="488912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2961" name="Rectangle 2"/>
          <p:cNvSpPr>
            <a:spLocks noGrp="1" noChangeArrowheads="1"/>
          </p:cNvSpPr>
          <p:nvPr>
            <p:ph type="title"/>
          </p:nvPr>
        </p:nvSpPr>
        <p:spPr/>
        <p:txBody>
          <a:bodyPr/>
          <a:lstStyle/>
          <a:p>
            <a:pPr eaLnBrk="1" hangingPunct="1"/>
            <a:r>
              <a:rPr lang="zh-CN" altLang="en-US" smtClean="0"/>
              <a:t>基于路由表信息的扫描 </a:t>
            </a:r>
          </a:p>
        </p:txBody>
      </p:sp>
      <p:sp>
        <p:nvSpPr>
          <p:cNvPr id="1192962" name="Rectangle 3"/>
          <p:cNvSpPr>
            <a:spLocks noGrp="1" noChangeArrowheads="1"/>
          </p:cNvSpPr>
          <p:nvPr>
            <p:ph type="body" idx="1"/>
          </p:nvPr>
        </p:nvSpPr>
        <p:spPr/>
        <p:txBody>
          <a:bodyPr/>
          <a:lstStyle/>
          <a:p>
            <a:pPr eaLnBrk="1" hangingPunct="1">
              <a:lnSpc>
                <a:spcPct val="80000"/>
              </a:lnSpc>
            </a:pPr>
            <a:r>
              <a:rPr lang="zh-CN" altLang="en-US" sz="2400" smtClean="0"/>
              <a:t>网络蠕虫根据网络中的路由信息，对</a:t>
            </a:r>
            <a:r>
              <a:rPr lang="en-US" altLang="zh-CN" sz="2400" smtClean="0"/>
              <a:t>IP</a:t>
            </a:r>
            <a:r>
              <a:rPr lang="zh-CN" altLang="en-US" sz="2400" smtClean="0"/>
              <a:t>地址空间进行选择性扫描的一种方法。</a:t>
            </a:r>
          </a:p>
          <a:p>
            <a:pPr eaLnBrk="1" hangingPunct="1">
              <a:lnSpc>
                <a:spcPct val="80000"/>
              </a:lnSpc>
            </a:pPr>
            <a:r>
              <a:rPr lang="zh-CN" altLang="en-US" sz="2400" smtClean="0"/>
              <a:t>采用随机扫描的网络蠕虫会对未分配的地址空间进行探测，而这些地址大部分在互联网上是无法路由的，因此会影响到蠕虫的传播速度。如果网络蠕虫能够知道哪些</a:t>
            </a:r>
            <a:r>
              <a:rPr lang="en-US" altLang="zh-CN" sz="2400" smtClean="0"/>
              <a:t>IP</a:t>
            </a:r>
            <a:r>
              <a:rPr lang="zh-CN" altLang="en-US" sz="2400" smtClean="0"/>
              <a:t>地址是可路由的，它就能够更快、更有效地进行传播，并能逃避一些对抗工具的检测。</a:t>
            </a:r>
          </a:p>
          <a:p>
            <a:pPr eaLnBrk="1" hangingPunct="1">
              <a:lnSpc>
                <a:spcPct val="80000"/>
              </a:lnSpc>
            </a:pPr>
            <a:r>
              <a:rPr lang="zh-CN" altLang="en-US" sz="2400" smtClean="0"/>
              <a:t>网络蠕虫的设计者通常利用</a:t>
            </a:r>
            <a:r>
              <a:rPr lang="en-US" altLang="zh-CN" sz="2400" smtClean="0"/>
              <a:t>BGP</a:t>
            </a:r>
            <a:r>
              <a:rPr lang="zh-CN" altLang="en-US" sz="2400" smtClean="0"/>
              <a:t>路由表公开的信息获取互连网路由的</a:t>
            </a:r>
            <a:r>
              <a:rPr lang="en-US" altLang="zh-CN" sz="2400" smtClean="0"/>
              <a:t>IP</a:t>
            </a:r>
            <a:r>
              <a:rPr lang="zh-CN" altLang="en-US" sz="2400" smtClean="0"/>
              <a:t>地址前辍，然后来验证</a:t>
            </a:r>
            <a:r>
              <a:rPr lang="en-US" altLang="zh-CN" sz="2400" smtClean="0"/>
              <a:t>BGP</a:t>
            </a:r>
            <a:r>
              <a:rPr lang="zh-CN" altLang="en-US" sz="2400" smtClean="0"/>
              <a:t>数据库的可用性。</a:t>
            </a:r>
          </a:p>
          <a:p>
            <a:pPr eaLnBrk="1" hangingPunct="1">
              <a:lnSpc>
                <a:spcPct val="80000"/>
              </a:lnSpc>
            </a:pPr>
            <a:r>
              <a:rPr lang="zh-CN" altLang="en-US" sz="2400" smtClean="0"/>
              <a:t>基于路由的扫描极大地提高了蠕虫的传播速度，以</a:t>
            </a:r>
            <a:r>
              <a:rPr lang="en-US" altLang="zh-CN" sz="2400" smtClean="0"/>
              <a:t>CodeRed</a:t>
            </a:r>
            <a:r>
              <a:rPr lang="zh-CN" altLang="en-US" sz="2400" smtClean="0"/>
              <a:t>为例，如果采用路由扫描，则蠕虫的感染率是采用随机扫描蠕虫感染率的</a:t>
            </a:r>
            <a:r>
              <a:rPr lang="en-US" altLang="zh-CN" sz="2400" smtClean="0"/>
              <a:t>3.5</a:t>
            </a:r>
            <a:r>
              <a:rPr lang="zh-CN" altLang="en-US" sz="2400" smtClean="0"/>
              <a:t>倍。</a:t>
            </a:r>
          </a:p>
        </p:txBody>
      </p:sp>
    </p:spTree>
    <p:extLst>
      <p:ext uri="{BB962C8B-B14F-4D97-AF65-F5344CB8AC3E}">
        <p14:creationId xmlns:p14="http://schemas.microsoft.com/office/powerpoint/2010/main" val="2969901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a:xfrm>
            <a:off x="468313" y="1052513"/>
            <a:ext cx="8229600" cy="711200"/>
          </a:xfrm>
        </p:spPr>
        <p:txBody>
          <a:bodyPr/>
          <a:lstStyle/>
          <a:p>
            <a:r>
              <a:rPr lang="zh-CN" altLang="en-US"/>
              <a:t>课程内容</a:t>
            </a:r>
            <a:endParaRPr lang="en-US" altLang="zh-CN"/>
          </a:p>
        </p:txBody>
      </p:sp>
      <p:sp>
        <p:nvSpPr>
          <p:cNvPr id="494595" name="Rectangle 3"/>
          <p:cNvSpPr>
            <a:spLocks noGrp="1" noChangeArrowheads="1"/>
          </p:cNvSpPr>
          <p:nvPr>
            <p:ph type="body" idx="1"/>
          </p:nvPr>
        </p:nvSpPr>
        <p:spPr>
          <a:xfrm>
            <a:off x="1403350" y="1989138"/>
            <a:ext cx="6551613" cy="4267200"/>
          </a:xfrm>
        </p:spPr>
        <p:txBody>
          <a:bodyPr/>
          <a:lstStyle/>
          <a:p>
            <a:pPr marL="609600" indent="-609600">
              <a:buFontTx/>
              <a:buAutoNum type="arabicPeriod"/>
            </a:pPr>
            <a:r>
              <a:rPr lang="zh-CN" altLang="en-US" dirty="0"/>
              <a:t>软件安全需求</a:t>
            </a:r>
          </a:p>
          <a:p>
            <a:pPr marL="609600" indent="-609600">
              <a:buFontTx/>
              <a:buAutoNum type="arabicPeriod"/>
            </a:pPr>
            <a:r>
              <a:rPr lang="zh-CN" altLang="en-US" dirty="0"/>
              <a:t>软件安全面临的威胁</a:t>
            </a:r>
          </a:p>
          <a:p>
            <a:pPr marL="609600" indent="-609600">
              <a:buFontTx/>
              <a:buAutoNum type="arabicPeriod"/>
            </a:pPr>
            <a:r>
              <a:rPr lang="zh-CN" altLang="en-US" dirty="0" smtClean="0"/>
              <a:t>软件安全开发</a:t>
            </a:r>
            <a:endParaRPr lang="en-US" altLang="zh-CN" dirty="0" smtClean="0"/>
          </a:p>
          <a:p>
            <a:pPr marL="609600" indent="-609600">
              <a:buFontTx/>
              <a:buAutoNum type="arabicPeriod"/>
            </a:pPr>
            <a:r>
              <a:rPr lang="zh-CN" altLang="en-US" dirty="0" smtClean="0">
                <a:solidFill>
                  <a:srgbClr val="FF0000"/>
                </a:solidFill>
              </a:rPr>
              <a:t>恶意</a:t>
            </a:r>
            <a:r>
              <a:rPr lang="zh-CN" altLang="en-US" dirty="0">
                <a:solidFill>
                  <a:srgbClr val="FF0000"/>
                </a:solidFill>
              </a:rPr>
              <a:t>软件防范</a:t>
            </a:r>
          </a:p>
          <a:p>
            <a:pPr marL="609600" indent="-609600">
              <a:buFontTx/>
              <a:buAutoNum type="arabicPeriod"/>
            </a:pPr>
            <a:r>
              <a:rPr lang="zh-CN" altLang="en-US" dirty="0" smtClean="0"/>
              <a:t>程序</a:t>
            </a:r>
            <a:r>
              <a:rPr lang="zh-CN" altLang="en-US" dirty="0"/>
              <a:t>安全性测试</a:t>
            </a:r>
          </a:p>
        </p:txBody>
      </p:sp>
    </p:spTree>
    <p:extLst>
      <p:ext uri="{BB962C8B-B14F-4D97-AF65-F5344CB8AC3E}">
        <p14:creationId xmlns:p14="http://schemas.microsoft.com/office/powerpoint/2010/main" val="3517886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5" name="Rectangle 2"/>
          <p:cNvSpPr>
            <a:spLocks noGrp="1" noChangeArrowheads="1"/>
          </p:cNvSpPr>
          <p:nvPr>
            <p:ph type="title"/>
          </p:nvPr>
        </p:nvSpPr>
        <p:spPr/>
        <p:txBody>
          <a:bodyPr/>
          <a:lstStyle/>
          <a:p>
            <a:pPr eaLnBrk="1" hangingPunct="1"/>
            <a:r>
              <a:rPr lang="zh-CN" altLang="en-US" smtClean="0"/>
              <a:t>分治扫描</a:t>
            </a:r>
          </a:p>
        </p:txBody>
      </p:sp>
      <p:sp>
        <p:nvSpPr>
          <p:cNvPr id="1193986" name="Rectangle 3"/>
          <p:cNvSpPr>
            <a:spLocks noGrp="1" noChangeArrowheads="1"/>
          </p:cNvSpPr>
          <p:nvPr>
            <p:ph type="body" idx="1"/>
          </p:nvPr>
        </p:nvSpPr>
        <p:spPr/>
        <p:txBody>
          <a:bodyPr/>
          <a:lstStyle/>
          <a:p>
            <a:pPr marL="609600" indent="-609600" eaLnBrk="1" hangingPunct="1">
              <a:lnSpc>
                <a:spcPct val="90000"/>
              </a:lnSpc>
            </a:pPr>
            <a:r>
              <a:rPr lang="zh-CN" altLang="en-US" sz="2800" smtClean="0"/>
              <a:t>分治扫描</a:t>
            </a:r>
            <a:r>
              <a:rPr lang="en-US" altLang="zh-CN" sz="2800" smtClean="0"/>
              <a:t>(divide-conquer scan)</a:t>
            </a:r>
            <a:r>
              <a:rPr lang="zh-CN" altLang="en-US" sz="2800" smtClean="0"/>
              <a:t>：网络蠕虫之间相互协作、快速搜索易感染主机的一种策略。</a:t>
            </a:r>
          </a:p>
          <a:p>
            <a:pPr marL="609600" indent="-609600" eaLnBrk="1" hangingPunct="1">
              <a:lnSpc>
                <a:spcPct val="90000"/>
              </a:lnSpc>
            </a:pPr>
            <a:r>
              <a:rPr lang="zh-CN" altLang="en-US" sz="2800" smtClean="0"/>
              <a:t>网络蠕虫发送地址库的一部分给每台被感染的主机，然后每台主机再去扫描它所获得的地址。主机</a:t>
            </a:r>
            <a:r>
              <a:rPr lang="en-US" altLang="zh-CN" sz="2800" smtClean="0"/>
              <a:t>A</a:t>
            </a:r>
            <a:r>
              <a:rPr lang="zh-CN" altLang="en-US" sz="2800" smtClean="0"/>
              <a:t>感染了主机</a:t>
            </a:r>
            <a:r>
              <a:rPr lang="en-US" altLang="zh-CN" sz="2800" smtClean="0"/>
              <a:t>B</a:t>
            </a:r>
            <a:r>
              <a:rPr lang="zh-CN" altLang="en-US" sz="2800" smtClean="0"/>
              <a:t>以后，主机</a:t>
            </a:r>
            <a:r>
              <a:rPr lang="en-US" altLang="zh-CN" sz="2800" smtClean="0"/>
              <a:t>A</a:t>
            </a:r>
            <a:r>
              <a:rPr lang="zh-CN" altLang="en-US" sz="2800" smtClean="0"/>
              <a:t>将它自身携带的地址分出一部分给主机</a:t>
            </a:r>
            <a:r>
              <a:rPr lang="en-US" altLang="zh-CN" sz="2800" smtClean="0"/>
              <a:t>B</a:t>
            </a:r>
            <a:r>
              <a:rPr lang="zh-CN" altLang="en-US" sz="2800" smtClean="0"/>
              <a:t>，然后主机</a:t>
            </a:r>
            <a:r>
              <a:rPr lang="en-US" altLang="zh-CN" sz="2800" smtClean="0"/>
              <a:t>B</a:t>
            </a:r>
            <a:r>
              <a:rPr lang="zh-CN" altLang="en-US" sz="2800" smtClean="0"/>
              <a:t>开始扫描这一部分地址。</a:t>
            </a:r>
          </a:p>
          <a:p>
            <a:pPr marL="609600" indent="-609600" eaLnBrk="1" hangingPunct="1">
              <a:lnSpc>
                <a:spcPct val="90000"/>
              </a:lnSpc>
            </a:pPr>
            <a:r>
              <a:rPr lang="zh-CN" altLang="en-US" sz="2800" smtClean="0"/>
              <a:t>避免重复扫描，缺点：一旦节点失效，扫描中断</a:t>
            </a:r>
          </a:p>
        </p:txBody>
      </p:sp>
    </p:spTree>
    <p:extLst>
      <p:ext uri="{BB962C8B-B14F-4D97-AF65-F5344CB8AC3E}">
        <p14:creationId xmlns:p14="http://schemas.microsoft.com/office/powerpoint/2010/main" val="1555037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09" name="Rectangle 2"/>
          <p:cNvSpPr>
            <a:spLocks noGrp="1" noChangeArrowheads="1"/>
          </p:cNvSpPr>
          <p:nvPr>
            <p:ph type="title"/>
          </p:nvPr>
        </p:nvSpPr>
        <p:spPr>
          <a:xfrm>
            <a:off x="468313" y="981075"/>
            <a:ext cx="8229600" cy="711200"/>
          </a:xfrm>
        </p:spPr>
        <p:txBody>
          <a:bodyPr/>
          <a:lstStyle/>
          <a:p>
            <a:pPr eaLnBrk="1" hangingPunct="1"/>
            <a:r>
              <a:rPr lang="zh-CN" altLang="en-US" smtClean="0"/>
              <a:t>扫描策略评价</a:t>
            </a:r>
          </a:p>
        </p:txBody>
      </p:sp>
      <p:sp>
        <p:nvSpPr>
          <p:cNvPr id="1195010" name="Rectangle 3"/>
          <p:cNvSpPr>
            <a:spLocks noGrp="1" noChangeArrowheads="1"/>
          </p:cNvSpPr>
          <p:nvPr>
            <p:ph type="body" idx="1"/>
          </p:nvPr>
        </p:nvSpPr>
        <p:spPr>
          <a:xfrm>
            <a:off x="838200" y="1700213"/>
            <a:ext cx="7772400" cy="4319587"/>
          </a:xfrm>
        </p:spPr>
        <p:txBody>
          <a:bodyPr/>
          <a:lstStyle/>
          <a:p>
            <a:pPr eaLnBrk="1" hangingPunct="1">
              <a:lnSpc>
                <a:spcPct val="80000"/>
              </a:lnSpc>
            </a:pPr>
            <a:r>
              <a:rPr lang="zh-CN" altLang="en-US" sz="2400" smtClean="0"/>
              <a:t>在理想情况下，当漏洞主机均匀分布在网络中的时候。</a:t>
            </a:r>
          </a:p>
          <a:p>
            <a:pPr lvl="1" eaLnBrk="1" hangingPunct="1">
              <a:lnSpc>
                <a:spcPct val="80000"/>
              </a:lnSpc>
            </a:pPr>
            <a:r>
              <a:rPr lang="zh-CN" altLang="en-US" sz="2000" smtClean="0"/>
              <a:t>蠕虫采用均匀随机扩散策略时传播速度比采用本地优先策略传播速度快 </a:t>
            </a:r>
          </a:p>
          <a:p>
            <a:pPr lvl="1" eaLnBrk="1" hangingPunct="1">
              <a:lnSpc>
                <a:spcPct val="80000"/>
              </a:lnSpc>
            </a:pPr>
            <a:r>
              <a:rPr lang="zh-CN" altLang="en-US" sz="2000" smtClean="0"/>
              <a:t>基于目标列表的扩散策略当列表小于</a:t>
            </a:r>
            <a:r>
              <a:rPr lang="en-US" altLang="zh-CN" sz="2000" smtClean="0"/>
              <a:t>6M</a:t>
            </a:r>
            <a:r>
              <a:rPr lang="zh-CN" altLang="en-US" sz="2000" smtClean="0"/>
              <a:t>字节时，蠕虫传播速度比均匀随机扫描快 </a:t>
            </a:r>
          </a:p>
          <a:p>
            <a:pPr eaLnBrk="1" hangingPunct="1">
              <a:lnSpc>
                <a:spcPct val="80000"/>
              </a:lnSpc>
            </a:pPr>
            <a:r>
              <a:rPr lang="zh-CN" altLang="en-US" sz="2400" smtClean="0"/>
              <a:t>实际中仍然主要是随机扫描和顺序扫描两种方式，使用其它的传播策略的蠕虫还很少。通常蠕虫对目标列表的扫描，以及局域网内的顺序扫描都仅仅是在蠕虫传播的早期，大量的随机扫描则范围大，持续时间长，构成了蠕虫传播的主体，例如，曾经大肆泛滥造成巨大危害的：</a:t>
            </a:r>
            <a:r>
              <a:rPr lang="en-US" altLang="zh-CN" sz="2400" smtClean="0"/>
              <a:t>Code Red</a:t>
            </a:r>
            <a:r>
              <a:rPr lang="zh-CN" altLang="en-US" sz="2400" smtClean="0"/>
              <a:t>、</a:t>
            </a:r>
            <a:r>
              <a:rPr lang="en-US" altLang="zh-CN" sz="2400" smtClean="0"/>
              <a:t>Code Red II</a:t>
            </a:r>
            <a:r>
              <a:rPr lang="zh-CN" altLang="en-US" sz="2400" smtClean="0"/>
              <a:t>、</a:t>
            </a:r>
            <a:r>
              <a:rPr lang="en-US" altLang="zh-CN" sz="2400" smtClean="0"/>
              <a:t>Slammer</a:t>
            </a:r>
            <a:r>
              <a:rPr lang="zh-CN" altLang="en-US" sz="2400" smtClean="0"/>
              <a:t>、</a:t>
            </a:r>
            <a:r>
              <a:rPr lang="en-US" altLang="zh-CN" sz="2400" smtClean="0"/>
              <a:t>Blaster</a:t>
            </a:r>
            <a:r>
              <a:rPr lang="zh-CN" altLang="en-US" sz="2400" smtClean="0"/>
              <a:t>、</a:t>
            </a:r>
            <a:r>
              <a:rPr lang="en-US" altLang="zh-CN" sz="2400" smtClean="0"/>
              <a:t>Sasser</a:t>
            </a:r>
            <a:r>
              <a:rPr lang="zh-CN" altLang="en-US" sz="2400" smtClean="0"/>
              <a:t>、</a:t>
            </a:r>
            <a:r>
              <a:rPr lang="en-US" altLang="zh-CN" sz="2400" smtClean="0"/>
              <a:t>Welchia</a:t>
            </a:r>
            <a:r>
              <a:rPr lang="zh-CN" altLang="en-US" sz="2400" smtClean="0"/>
              <a:t>等蠕虫</a:t>
            </a:r>
          </a:p>
        </p:txBody>
      </p:sp>
    </p:spTree>
    <p:extLst>
      <p:ext uri="{BB962C8B-B14F-4D97-AF65-F5344CB8AC3E}">
        <p14:creationId xmlns:p14="http://schemas.microsoft.com/office/powerpoint/2010/main" val="3835996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6033" name="Rectangle 2"/>
          <p:cNvSpPr>
            <a:spLocks noGrp="1" noChangeArrowheads="1"/>
          </p:cNvSpPr>
          <p:nvPr>
            <p:ph type="title"/>
          </p:nvPr>
        </p:nvSpPr>
        <p:spPr>
          <a:xfrm>
            <a:off x="468313" y="981075"/>
            <a:ext cx="8229600" cy="711200"/>
          </a:xfrm>
        </p:spPr>
        <p:txBody>
          <a:bodyPr/>
          <a:lstStyle/>
          <a:p>
            <a:pPr eaLnBrk="1" hangingPunct="1"/>
            <a:r>
              <a:rPr lang="zh-CN" altLang="en-US" smtClean="0"/>
              <a:t>被动式扩散算法 </a:t>
            </a:r>
          </a:p>
        </p:txBody>
      </p:sp>
      <p:sp>
        <p:nvSpPr>
          <p:cNvPr id="1196034" name="Rectangle 3"/>
          <p:cNvSpPr>
            <a:spLocks noGrp="1" noChangeArrowheads="1"/>
          </p:cNvSpPr>
          <p:nvPr>
            <p:ph type="body" idx="1"/>
          </p:nvPr>
        </p:nvSpPr>
        <p:spPr>
          <a:xfrm>
            <a:off x="838200" y="1700213"/>
            <a:ext cx="7772400" cy="4319587"/>
          </a:xfrm>
        </p:spPr>
        <p:txBody>
          <a:bodyPr/>
          <a:lstStyle/>
          <a:p>
            <a:pPr eaLnBrk="1" hangingPunct="1">
              <a:lnSpc>
                <a:spcPct val="80000"/>
              </a:lnSpc>
            </a:pPr>
            <a:r>
              <a:rPr lang="zh-CN" altLang="en-US" sz="2400" smtClean="0"/>
              <a:t>被动式传播蠕虫则不需要主动扫描就能够传播。被动式蠕虫通过潜伏在已感染主机中，等待潜在的攻击对象来主动接触它们，或者通过监听网络数据报文，获取其它用户活动信息，从而发现新的攻击目标。</a:t>
            </a:r>
          </a:p>
          <a:p>
            <a:pPr eaLnBrk="1" hangingPunct="1">
              <a:lnSpc>
                <a:spcPct val="80000"/>
              </a:lnSpc>
            </a:pPr>
            <a:r>
              <a:rPr lang="zh-CN" altLang="en-US" sz="2400" smtClean="0"/>
              <a:t>由于它们需要目标触发，所以当目标数量少或者扫描频率低的时候传播速度很慢，但当目标造成的扫描频率很高，则传播速度会很快。</a:t>
            </a:r>
          </a:p>
          <a:p>
            <a:pPr eaLnBrk="1" hangingPunct="1">
              <a:lnSpc>
                <a:spcPct val="80000"/>
              </a:lnSpc>
            </a:pPr>
            <a:r>
              <a:rPr lang="zh-CN" altLang="en-US" sz="2400" smtClean="0"/>
              <a:t>这类蠕虫在发现目标的过程中并不会引起通信异常，这使得它们自身有更强的安全性。</a:t>
            </a:r>
            <a:r>
              <a:rPr lang="en-US" altLang="zh-CN" sz="2400" smtClean="0"/>
              <a:t>Contagion</a:t>
            </a:r>
            <a:r>
              <a:rPr lang="zh-CN" altLang="en-US" sz="2400" smtClean="0"/>
              <a:t>和</a:t>
            </a:r>
            <a:r>
              <a:rPr lang="en-US" altLang="zh-CN" sz="2400" smtClean="0"/>
              <a:t>CRClean</a:t>
            </a:r>
            <a:r>
              <a:rPr lang="zh-CN" altLang="en-US" sz="2400" smtClean="0"/>
              <a:t>都是被动式蠕虫，</a:t>
            </a:r>
            <a:r>
              <a:rPr lang="en-US" altLang="zh-CN" sz="2400" smtClean="0"/>
              <a:t>Contagion</a:t>
            </a:r>
            <a:r>
              <a:rPr lang="zh-CN" altLang="en-US" sz="2400" smtClean="0"/>
              <a:t>通过监听正常的通信来发现新的攻击对象；</a:t>
            </a:r>
            <a:r>
              <a:rPr lang="en-US" altLang="zh-CN" sz="2400" smtClean="0"/>
              <a:t>CRClean</a:t>
            </a:r>
            <a:r>
              <a:rPr lang="zh-CN" altLang="en-US" sz="2400" smtClean="0"/>
              <a:t>则通过等待</a:t>
            </a:r>
            <a:r>
              <a:rPr lang="en-US" altLang="zh-CN" sz="2400" smtClean="0"/>
              <a:t>CodeRed II</a:t>
            </a:r>
            <a:r>
              <a:rPr lang="zh-CN" altLang="en-US" sz="2400" smtClean="0"/>
              <a:t>的扫描活动来发现新的攻击对象，当它发现有</a:t>
            </a:r>
            <a:r>
              <a:rPr lang="en-US" altLang="zh-CN" sz="2400" smtClean="0"/>
              <a:t>CodeRed II</a:t>
            </a:r>
            <a:r>
              <a:rPr lang="zh-CN" altLang="en-US" sz="2400" smtClean="0"/>
              <a:t>向自己所在主机扫描时，就发起一个反攻来回应该</a:t>
            </a:r>
            <a:r>
              <a:rPr lang="en-US" altLang="zh-CN" sz="2400" smtClean="0"/>
              <a:t>CodeRed</a:t>
            </a:r>
            <a:r>
              <a:rPr lang="zh-CN" altLang="en-US" sz="2400" smtClean="0"/>
              <a:t>，如果反攻成功，它就删除</a:t>
            </a:r>
            <a:r>
              <a:rPr lang="en-US" altLang="zh-CN" sz="2400" smtClean="0"/>
              <a:t>CodeRed II</a:t>
            </a:r>
            <a:r>
              <a:rPr lang="zh-CN" altLang="en-US" sz="2400" smtClean="0"/>
              <a:t>，并在目标主机上建立</a:t>
            </a:r>
            <a:r>
              <a:rPr lang="en-US" altLang="zh-CN" sz="2400" smtClean="0"/>
              <a:t>CRClean</a:t>
            </a:r>
            <a:r>
              <a:rPr lang="zh-CN" altLang="en-US" sz="2400" smtClean="0"/>
              <a:t>副本。</a:t>
            </a:r>
          </a:p>
        </p:txBody>
      </p:sp>
    </p:spTree>
    <p:extLst>
      <p:ext uri="{BB962C8B-B14F-4D97-AF65-F5344CB8AC3E}">
        <p14:creationId xmlns:p14="http://schemas.microsoft.com/office/powerpoint/2010/main" val="34589668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1153" name="Rectangle 2"/>
          <p:cNvSpPr>
            <a:spLocks noGrp="1" noChangeArrowheads="1"/>
          </p:cNvSpPr>
          <p:nvPr>
            <p:ph type="title"/>
          </p:nvPr>
        </p:nvSpPr>
        <p:spPr/>
        <p:txBody>
          <a:bodyPr/>
          <a:lstStyle/>
          <a:p>
            <a:pPr eaLnBrk="1" hangingPunct="1"/>
            <a:r>
              <a:rPr lang="zh-CN" altLang="en-US" smtClean="0"/>
              <a:t>基于异常发现的检测</a:t>
            </a:r>
          </a:p>
        </p:txBody>
      </p:sp>
      <p:sp>
        <p:nvSpPr>
          <p:cNvPr id="1201154" name="Rectangle 3"/>
          <p:cNvSpPr>
            <a:spLocks noGrp="1" noChangeArrowheads="1"/>
          </p:cNvSpPr>
          <p:nvPr>
            <p:ph type="body" idx="1"/>
          </p:nvPr>
        </p:nvSpPr>
        <p:spPr>
          <a:xfrm>
            <a:off x="467544" y="2132856"/>
            <a:ext cx="8229600" cy="3384550"/>
          </a:xfrm>
        </p:spPr>
        <p:txBody>
          <a:bodyPr/>
          <a:lstStyle/>
          <a:p>
            <a:pPr eaLnBrk="1" hangingPunct="1"/>
            <a:r>
              <a:rPr lang="zh-CN" altLang="en-US" dirty="0" smtClean="0"/>
              <a:t>误用技术的不足</a:t>
            </a:r>
          </a:p>
          <a:p>
            <a:pPr lvl="1" eaLnBrk="1" hangingPunct="1"/>
            <a:r>
              <a:rPr lang="zh-CN" altLang="en-US" dirty="0" smtClean="0"/>
              <a:t>不能检测新的病毒</a:t>
            </a:r>
          </a:p>
          <a:p>
            <a:pPr lvl="1" eaLnBrk="1" hangingPunct="1"/>
            <a:r>
              <a:rPr lang="zh-CN" altLang="en-US" dirty="0" smtClean="0"/>
              <a:t>不能早期预警</a:t>
            </a:r>
          </a:p>
          <a:p>
            <a:pPr eaLnBrk="1" hangingPunct="1"/>
            <a:r>
              <a:rPr lang="zh-CN" altLang="en-US" dirty="0" smtClean="0"/>
              <a:t>异常检测：通过异常发现技术来发现蠕虫导致的网络异常 </a:t>
            </a:r>
          </a:p>
          <a:p>
            <a:pPr lvl="1" eaLnBrk="1" hangingPunct="1"/>
            <a:r>
              <a:rPr lang="zh-CN" altLang="en-US" dirty="0" smtClean="0">
                <a:latin typeface="宋体" charset="-122"/>
              </a:rPr>
              <a:t>异常</a:t>
            </a:r>
            <a:r>
              <a:rPr lang="zh-CN" altLang="en-US" dirty="0" smtClean="0"/>
              <a:t>检</a:t>
            </a:r>
            <a:r>
              <a:rPr lang="zh-CN" altLang="en-US" dirty="0" smtClean="0">
                <a:latin typeface="宋体" charset="-122"/>
              </a:rPr>
              <a:t>测是数据挖掘中一个重要方面，用来发现</a:t>
            </a:r>
            <a:r>
              <a:rPr lang="zh-CN" altLang="en-US" dirty="0" smtClean="0"/>
              <a:t>”</a:t>
            </a:r>
            <a:r>
              <a:rPr lang="zh-CN" altLang="en-US" dirty="0" smtClean="0">
                <a:latin typeface="宋体" charset="-122"/>
              </a:rPr>
              <a:t>小的模式</a:t>
            </a:r>
            <a:r>
              <a:rPr lang="zh-CN" altLang="en-US" dirty="0" smtClean="0"/>
              <a:t>”(</a:t>
            </a:r>
            <a:r>
              <a:rPr lang="zh-CN" altLang="en-US" dirty="0" smtClean="0">
                <a:latin typeface="宋体" charset="-122"/>
              </a:rPr>
              <a:t>相对于聚类</a:t>
            </a:r>
            <a:r>
              <a:rPr lang="zh-CN" altLang="en-US" dirty="0" smtClean="0"/>
              <a:t>)</a:t>
            </a:r>
            <a:r>
              <a:rPr lang="zh-CN" altLang="en-US" dirty="0" smtClean="0">
                <a:latin typeface="宋体" charset="-122"/>
              </a:rPr>
              <a:t>，即数据集中间显著不同于其它数据的对象。</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77" name="Rectangle 2"/>
          <p:cNvSpPr>
            <a:spLocks noGrp="1" noChangeArrowheads="1"/>
          </p:cNvSpPr>
          <p:nvPr>
            <p:ph type="title"/>
          </p:nvPr>
        </p:nvSpPr>
        <p:spPr/>
        <p:txBody>
          <a:bodyPr/>
          <a:lstStyle/>
          <a:p>
            <a:pPr eaLnBrk="1" hangingPunct="1"/>
            <a:r>
              <a:rPr lang="zh-CN" altLang="en-US" smtClean="0"/>
              <a:t>什么是异常（</a:t>
            </a:r>
            <a:r>
              <a:rPr lang="en-US" altLang="zh-CN" smtClean="0"/>
              <a:t>outlier）？</a:t>
            </a:r>
            <a:endParaRPr lang="zh-CN" altLang="en-US" smtClean="0"/>
          </a:p>
        </p:txBody>
      </p:sp>
      <p:sp>
        <p:nvSpPr>
          <p:cNvPr id="1202178" name="Rectangle 3"/>
          <p:cNvSpPr>
            <a:spLocks noGrp="1" noChangeArrowheads="1"/>
          </p:cNvSpPr>
          <p:nvPr>
            <p:ph type="body" idx="1"/>
          </p:nvPr>
        </p:nvSpPr>
        <p:spPr/>
        <p:txBody>
          <a:bodyPr/>
          <a:lstStyle/>
          <a:p>
            <a:pPr eaLnBrk="1" hangingPunct="1"/>
            <a:r>
              <a:rPr lang="en-US" altLang="zh-CN" smtClean="0"/>
              <a:t>Hawkins(1980)</a:t>
            </a:r>
            <a:r>
              <a:rPr lang="zh-CN" altLang="en-US" smtClean="0">
                <a:latin typeface="宋体" charset="-122"/>
              </a:rPr>
              <a:t>给出了异常的本质性的定义：异常是在数据集中与众不同的数据，使人怀疑这些数据并非随机偏差，而是产生于完全不同的机制。</a:t>
            </a:r>
          </a:p>
          <a:p>
            <a:pPr eaLnBrk="1" hangingPunct="1"/>
            <a:r>
              <a:rPr lang="zh-CN" altLang="en-US" smtClean="0"/>
              <a:t>异常检测算法对异常的定义：异常是既不属于聚类也不属于背景噪声的点。他们的行为与正常的行为有很大不同</a:t>
            </a:r>
            <a:r>
              <a:rPr lang="zh-CN" altLang="en-US" smtClean="0">
                <a:solidFill>
                  <a:srgbClr val="FF3300"/>
                </a:solidFill>
                <a:latin typeface="楷体_GB2312" pitchFamily="49" charset="-122"/>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201" name="Rectangle 2"/>
          <p:cNvSpPr>
            <a:spLocks noGrp="1" noChangeArrowheads="1"/>
          </p:cNvSpPr>
          <p:nvPr>
            <p:ph type="title"/>
          </p:nvPr>
        </p:nvSpPr>
        <p:spPr/>
        <p:txBody>
          <a:bodyPr/>
          <a:lstStyle/>
          <a:p>
            <a:pPr eaLnBrk="1" hangingPunct="1"/>
            <a:r>
              <a:rPr lang="zh-CN" altLang="en-US" smtClean="0"/>
              <a:t>什么是异常检测</a:t>
            </a:r>
          </a:p>
        </p:txBody>
      </p:sp>
      <p:sp>
        <p:nvSpPr>
          <p:cNvPr id="1203202" name="Rectangle 3"/>
          <p:cNvSpPr>
            <a:spLocks noGrp="1" noChangeArrowheads="1"/>
          </p:cNvSpPr>
          <p:nvPr>
            <p:ph type="body" idx="1"/>
          </p:nvPr>
        </p:nvSpPr>
        <p:spPr>
          <a:xfrm>
            <a:off x="684213" y="1844675"/>
            <a:ext cx="8229600" cy="3960813"/>
          </a:xfrm>
        </p:spPr>
        <p:txBody>
          <a:bodyPr/>
          <a:lstStyle/>
          <a:p>
            <a:pPr marL="609600" indent="-609600" eaLnBrk="1" hangingPunct="1"/>
            <a:r>
              <a:rPr lang="zh-CN" altLang="en-US" sz="2800" smtClean="0"/>
              <a:t>前提：网络恶意代码产生的网络行为是异常活动的子集 </a:t>
            </a:r>
          </a:p>
          <a:p>
            <a:pPr marL="609600" indent="-609600" eaLnBrk="1" hangingPunct="1"/>
            <a:r>
              <a:rPr lang="zh-CN" altLang="en-US" sz="2800" smtClean="0"/>
              <a:t>用户轮廓</a:t>
            </a:r>
            <a:r>
              <a:rPr lang="en-US" altLang="zh-CN" sz="2800" smtClean="0"/>
              <a:t>(Profile): </a:t>
            </a:r>
            <a:r>
              <a:rPr lang="zh-CN" altLang="en-US" sz="2800" smtClean="0"/>
              <a:t>通常定义为各种行为参数及其阈值的集合，用于描述正常行为范围</a:t>
            </a:r>
          </a:p>
          <a:p>
            <a:pPr marL="609600" indent="-609600" eaLnBrk="1" hangingPunct="1"/>
            <a:r>
              <a:rPr lang="zh-CN" altLang="en-US" sz="2800" smtClean="0"/>
              <a:t>检测过程</a:t>
            </a:r>
            <a:endParaRPr lang="zh-CN" altLang="en-US" sz="2800" smtClean="0">
              <a:solidFill>
                <a:srgbClr val="FF6600"/>
              </a:solidFill>
            </a:endParaRPr>
          </a:p>
          <a:p>
            <a:pPr marL="609600" indent="-609600" eaLnBrk="1" hangingPunct="1"/>
            <a:r>
              <a:rPr lang="zh-CN" altLang="en-US" sz="2800" smtClean="0"/>
              <a:t>                                          修正</a:t>
            </a:r>
          </a:p>
          <a:p>
            <a:pPr marL="609600" indent="-609600" eaLnBrk="1" hangingPunct="1"/>
            <a:r>
              <a:rPr lang="zh-CN" altLang="en-US" sz="2800" smtClean="0">
                <a:solidFill>
                  <a:srgbClr val="FF6600"/>
                </a:solidFill>
                <a:sym typeface="Wingdings 3" pitchFamily="18" charset="2"/>
              </a:rPr>
              <a:t>                                            </a:t>
            </a:r>
            <a:endParaRPr lang="zh-CN" altLang="en-US" sz="2800" smtClean="0"/>
          </a:p>
          <a:p>
            <a:pPr marL="609600" indent="-609600" eaLnBrk="1" hangingPunct="1"/>
            <a:r>
              <a:rPr lang="zh-CN" altLang="en-US" sz="2800" smtClean="0"/>
              <a:t>正常数据集   </a:t>
            </a:r>
            <a:r>
              <a:rPr lang="zh-CN" altLang="en-US" sz="2800" smtClean="0">
                <a:solidFill>
                  <a:srgbClr val="FF6600"/>
                </a:solidFill>
                <a:sym typeface="Wingdings" pitchFamily="2" charset="2"/>
              </a:rPr>
              <a:t></a:t>
            </a:r>
            <a:r>
              <a:rPr lang="zh-CN" altLang="en-US" sz="2800" smtClean="0">
                <a:solidFill>
                  <a:srgbClr val="FFFF00"/>
                </a:solidFill>
                <a:sym typeface="Wingdings" pitchFamily="2" charset="2"/>
              </a:rPr>
              <a:t>  </a:t>
            </a:r>
            <a:r>
              <a:rPr lang="zh-CN" altLang="en-US" sz="2800" smtClean="0">
                <a:sym typeface="Wingdings" pitchFamily="2" charset="2"/>
              </a:rPr>
              <a:t>量化  </a:t>
            </a:r>
            <a:r>
              <a:rPr lang="zh-CN" altLang="en-US" sz="2800" smtClean="0">
                <a:solidFill>
                  <a:srgbClr val="FF6600"/>
                </a:solidFill>
                <a:sym typeface="Wingdings" pitchFamily="2" charset="2"/>
              </a:rPr>
              <a:t>  </a:t>
            </a:r>
            <a:r>
              <a:rPr lang="zh-CN" altLang="en-US" sz="2800" smtClean="0">
                <a:sym typeface="Wingdings" pitchFamily="2" charset="2"/>
              </a:rPr>
              <a:t>建模  </a:t>
            </a:r>
            <a:r>
              <a:rPr lang="zh-CN" altLang="en-US" sz="2800" smtClean="0">
                <a:solidFill>
                  <a:srgbClr val="FF6600"/>
                </a:solidFill>
                <a:sym typeface="Wingdings" pitchFamily="2" charset="2"/>
              </a:rPr>
              <a:t></a:t>
            </a:r>
            <a:r>
              <a:rPr lang="zh-CN" altLang="en-US" sz="2800" smtClean="0">
                <a:sym typeface="Wingdings" pitchFamily="2" charset="2"/>
              </a:rPr>
              <a:t>比较判定 </a:t>
            </a:r>
          </a:p>
          <a:p>
            <a:pPr marL="609600" indent="-609600" eaLnBrk="1" hangingPunct="1"/>
            <a:endParaRPr lang="zh-CN" altLang="en-US" sz="28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201" name="Rectangle 2"/>
          <p:cNvSpPr>
            <a:spLocks noGrp="1" noChangeArrowheads="1"/>
          </p:cNvSpPr>
          <p:nvPr>
            <p:ph type="title"/>
          </p:nvPr>
        </p:nvSpPr>
        <p:spPr/>
        <p:txBody>
          <a:bodyPr/>
          <a:lstStyle/>
          <a:p>
            <a:pPr eaLnBrk="1" hangingPunct="1"/>
            <a:r>
              <a:rPr lang="zh-CN" altLang="en-US" dirty="0" smtClean="0"/>
              <a:t>异常检测方法</a:t>
            </a:r>
          </a:p>
        </p:txBody>
      </p:sp>
      <p:sp>
        <p:nvSpPr>
          <p:cNvPr id="1203202" name="Rectangle 3"/>
          <p:cNvSpPr>
            <a:spLocks noGrp="1" noChangeArrowheads="1"/>
          </p:cNvSpPr>
          <p:nvPr>
            <p:ph type="body" idx="1"/>
          </p:nvPr>
        </p:nvSpPr>
        <p:spPr>
          <a:xfrm>
            <a:off x="684213" y="1844675"/>
            <a:ext cx="8229600" cy="3960813"/>
          </a:xfrm>
        </p:spPr>
        <p:txBody>
          <a:bodyPr/>
          <a:lstStyle/>
          <a:p>
            <a:pPr marL="609600" indent="-609600" eaLnBrk="1" hangingPunct="1"/>
            <a:r>
              <a:rPr lang="zh-CN" altLang="en-US" sz="2800" dirty="0" smtClean="0"/>
              <a:t>基于统计的检测方法</a:t>
            </a:r>
            <a:endParaRPr lang="en-US" altLang="zh-CN" sz="2800" dirty="0" smtClean="0"/>
          </a:p>
          <a:p>
            <a:pPr marL="609600" indent="-609600" eaLnBrk="1" hangingPunct="1"/>
            <a:r>
              <a:rPr lang="zh-CN" altLang="en-US" sz="2800" dirty="0" smtClean="0"/>
              <a:t>基于距离的检测方法</a:t>
            </a:r>
            <a:endParaRPr lang="en-US" altLang="zh-CN" sz="2800" dirty="0" smtClean="0"/>
          </a:p>
          <a:p>
            <a:pPr marL="609600" indent="-609600" eaLnBrk="1" hangingPunct="1"/>
            <a:r>
              <a:rPr lang="zh-CN" altLang="en-US" sz="2800" dirty="0" smtClean="0"/>
              <a:t>基于密度的检测方法</a:t>
            </a:r>
            <a:endParaRPr lang="en-US" altLang="zh-CN" sz="2800" dirty="0" smtClean="0"/>
          </a:p>
          <a:p>
            <a:pPr marL="609600" indent="-609600" eaLnBrk="1" hangingPunct="1"/>
            <a:r>
              <a:rPr lang="zh-CN" altLang="en-US" sz="2800" dirty="0" smtClean="0"/>
              <a:t>基于聚类的检测方法</a:t>
            </a:r>
            <a:endParaRPr lang="en-US" altLang="zh-CN" sz="2800" dirty="0" smtClean="0"/>
          </a:p>
          <a:p>
            <a:pPr marL="609600" indent="-609600" eaLnBrk="1" hangingPunct="1"/>
            <a:endParaRPr lang="zh-CN" altLang="en-US" sz="28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1" name="Rectangle 2"/>
          <p:cNvSpPr>
            <a:spLocks noGrp="1" noChangeArrowheads="1"/>
          </p:cNvSpPr>
          <p:nvPr>
            <p:ph type="title"/>
          </p:nvPr>
        </p:nvSpPr>
        <p:spPr>
          <a:xfrm>
            <a:off x="611560" y="1052736"/>
            <a:ext cx="8229600" cy="711200"/>
          </a:xfrm>
        </p:spPr>
        <p:txBody>
          <a:bodyPr/>
          <a:lstStyle/>
          <a:p>
            <a:pPr eaLnBrk="1" hangingPunct="1"/>
            <a:r>
              <a:rPr lang="zh-CN" altLang="en-US" dirty="0"/>
              <a:t>异常检测的方法 </a:t>
            </a:r>
            <a:r>
              <a:rPr lang="en-US" altLang="zh-CN" dirty="0"/>
              <a:t>— </a:t>
            </a:r>
            <a:r>
              <a:rPr lang="zh-CN" altLang="en-US" dirty="0"/>
              <a:t>统计（一）</a:t>
            </a:r>
            <a:endParaRPr lang="zh-CN" altLang="en-US" dirty="0" smtClean="0"/>
          </a:p>
        </p:txBody>
      </p:sp>
      <p:sp>
        <p:nvSpPr>
          <p:cNvPr id="1198082" name="Rectangle 3"/>
          <p:cNvSpPr>
            <a:spLocks noGrp="1" noChangeArrowheads="1"/>
          </p:cNvSpPr>
          <p:nvPr>
            <p:ph type="body" idx="1"/>
          </p:nvPr>
        </p:nvSpPr>
        <p:spPr>
          <a:xfrm>
            <a:off x="899592" y="1844824"/>
            <a:ext cx="7772400" cy="4824413"/>
          </a:xfrm>
        </p:spPr>
        <p:txBody>
          <a:bodyPr/>
          <a:lstStyle/>
          <a:p>
            <a:pPr eaLnBrk="1" hangingPunct="1">
              <a:lnSpc>
                <a:spcPct val="80000"/>
              </a:lnSpc>
            </a:pPr>
            <a:r>
              <a:rPr lang="en-US" altLang="zh-CN" sz="2800" dirty="0" smtClean="0"/>
              <a:t>SYN</a:t>
            </a:r>
            <a:r>
              <a:rPr lang="zh-CN" altLang="en-US" sz="2800" dirty="0" smtClean="0"/>
              <a:t>扫描的特性</a:t>
            </a:r>
          </a:p>
          <a:p>
            <a:pPr lvl="1" eaLnBrk="1" hangingPunct="1">
              <a:lnSpc>
                <a:spcPct val="80000"/>
              </a:lnSpc>
            </a:pPr>
            <a:r>
              <a:rPr lang="zh-CN" altLang="en-US" sz="2400" dirty="0" smtClean="0"/>
              <a:t>会发出大量的</a:t>
            </a:r>
            <a:r>
              <a:rPr lang="en-US" altLang="zh-CN" sz="2400" dirty="0" smtClean="0"/>
              <a:t>SYN</a:t>
            </a:r>
            <a:r>
              <a:rPr lang="zh-CN" altLang="en-US" sz="2400" dirty="0" smtClean="0"/>
              <a:t>包。</a:t>
            </a:r>
          </a:p>
          <a:p>
            <a:pPr lvl="1" eaLnBrk="1" hangingPunct="1">
              <a:lnSpc>
                <a:spcPct val="80000"/>
              </a:lnSpc>
            </a:pPr>
            <a:r>
              <a:rPr lang="zh-CN" altLang="en-US" sz="2400" dirty="0" smtClean="0"/>
              <a:t>如果扫描的目的地址不存在，那么发出的</a:t>
            </a:r>
            <a:r>
              <a:rPr lang="en-US" altLang="zh-CN" sz="2400" dirty="0" smtClean="0"/>
              <a:t>SYN</a:t>
            </a:r>
            <a:r>
              <a:rPr lang="zh-CN" altLang="en-US" sz="2400" dirty="0" smtClean="0"/>
              <a:t>包不会有回应。</a:t>
            </a:r>
          </a:p>
          <a:p>
            <a:pPr lvl="1" eaLnBrk="1" hangingPunct="1">
              <a:lnSpc>
                <a:spcPct val="80000"/>
              </a:lnSpc>
            </a:pPr>
            <a:r>
              <a:rPr lang="zh-CN" altLang="en-US" sz="2400" dirty="0" smtClean="0"/>
              <a:t>如果扫描的目的</a:t>
            </a:r>
            <a:r>
              <a:rPr lang="en-US" altLang="zh-CN" sz="2400" dirty="0" smtClean="0"/>
              <a:t>IP</a:t>
            </a:r>
            <a:r>
              <a:rPr lang="zh-CN" altLang="en-US" sz="2400" dirty="0" smtClean="0"/>
              <a:t>存在，但是没有开相应的端口，那么目的主机将返回</a:t>
            </a:r>
            <a:r>
              <a:rPr lang="en-US" altLang="zh-CN" sz="2400" dirty="0" smtClean="0"/>
              <a:t>ACK+RST</a:t>
            </a:r>
            <a:r>
              <a:rPr lang="zh-CN" altLang="en-US" sz="2400" dirty="0" smtClean="0"/>
              <a:t>包。</a:t>
            </a:r>
          </a:p>
          <a:p>
            <a:pPr lvl="1" eaLnBrk="1" hangingPunct="1">
              <a:lnSpc>
                <a:spcPct val="80000"/>
              </a:lnSpc>
            </a:pPr>
            <a:r>
              <a:rPr lang="zh-CN" altLang="en-US" sz="2400" dirty="0" smtClean="0"/>
              <a:t>如果发出的是大量</a:t>
            </a:r>
            <a:r>
              <a:rPr lang="en-US" altLang="zh-CN" sz="2400" dirty="0" smtClean="0"/>
              <a:t>UDP</a:t>
            </a:r>
            <a:r>
              <a:rPr lang="zh-CN" altLang="en-US" sz="2400" dirty="0" smtClean="0"/>
              <a:t>数据包，那么当目的主机不存在或者端口不开放时，会返回</a:t>
            </a:r>
            <a:r>
              <a:rPr lang="en-US" altLang="zh-CN" sz="2400" dirty="0" smtClean="0"/>
              <a:t>ICMP</a:t>
            </a:r>
            <a:r>
              <a:rPr lang="zh-CN" altLang="en-US" sz="2400" dirty="0" smtClean="0"/>
              <a:t>目的不可达报文。 </a:t>
            </a:r>
          </a:p>
          <a:p>
            <a:pPr eaLnBrk="1" hangingPunct="1">
              <a:lnSpc>
                <a:spcPct val="80000"/>
              </a:lnSpc>
            </a:pPr>
            <a:r>
              <a:rPr lang="zh-CN" altLang="en-US" sz="2800" dirty="0" smtClean="0"/>
              <a:t>正常的扫描</a:t>
            </a:r>
          </a:p>
          <a:p>
            <a:pPr lvl="1" eaLnBrk="1" hangingPunct="1">
              <a:lnSpc>
                <a:spcPct val="80000"/>
              </a:lnSpc>
            </a:pPr>
            <a:r>
              <a:rPr lang="zh-CN" altLang="en-US" sz="2400" dirty="0" smtClean="0"/>
              <a:t>会有大量的相应报文：</a:t>
            </a:r>
            <a:r>
              <a:rPr lang="en-US" altLang="zh-CN" sz="2400" dirty="0" smtClean="0"/>
              <a:t>ACK&amp;SYN</a:t>
            </a:r>
            <a:r>
              <a:rPr lang="zh-CN" altLang="en-US" sz="2400" dirty="0" smtClean="0"/>
              <a:t>标志的数据包。</a:t>
            </a:r>
          </a:p>
          <a:p>
            <a:pPr lvl="1" eaLnBrk="1" hangingPunct="1">
              <a:lnSpc>
                <a:spcPct val="80000"/>
              </a:lnSpc>
            </a:pPr>
            <a:r>
              <a:rPr lang="zh-CN" altLang="en-US" sz="2400" dirty="0" smtClean="0"/>
              <a:t>具有</a:t>
            </a:r>
            <a:r>
              <a:rPr lang="en-US" altLang="zh-CN" sz="2400" dirty="0" smtClean="0"/>
              <a:t>ACK&amp;SYN</a:t>
            </a:r>
            <a:r>
              <a:rPr lang="zh-CN" altLang="en-US" sz="2400" dirty="0" smtClean="0"/>
              <a:t>标志的数据包和只具有</a:t>
            </a:r>
            <a:r>
              <a:rPr lang="en-US" altLang="zh-CN" sz="2400" dirty="0" smtClean="0"/>
              <a:t>SYN</a:t>
            </a:r>
            <a:r>
              <a:rPr lang="zh-CN" altLang="en-US" sz="2400" dirty="0" smtClean="0"/>
              <a:t>标志的数据包之间数量差别是比较大的</a:t>
            </a:r>
          </a:p>
        </p:txBody>
      </p:sp>
    </p:spTree>
    <p:extLst>
      <p:ext uri="{BB962C8B-B14F-4D97-AF65-F5344CB8AC3E}">
        <p14:creationId xmlns:p14="http://schemas.microsoft.com/office/powerpoint/2010/main" val="1721762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5" name="Rectangle 2"/>
          <p:cNvSpPr>
            <a:spLocks noGrp="1" noChangeArrowheads="1"/>
          </p:cNvSpPr>
          <p:nvPr>
            <p:ph type="title"/>
          </p:nvPr>
        </p:nvSpPr>
        <p:spPr/>
        <p:txBody>
          <a:bodyPr/>
          <a:lstStyle/>
          <a:p>
            <a:pPr eaLnBrk="1" hangingPunct="1"/>
            <a:endParaRPr lang="zh-CN" altLang="en-US" smtClean="0"/>
          </a:p>
        </p:txBody>
      </p:sp>
      <p:sp>
        <p:nvSpPr>
          <p:cNvPr id="1199106" name="Rectangle 3"/>
          <p:cNvSpPr>
            <a:spLocks noGrp="1" noChangeArrowheads="1"/>
          </p:cNvSpPr>
          <p:nvPr>
            <p:ph type="body" idx="1"/>
          </p:nvPr>
        </p:nvSpPr>
        <p:spPr>
          <a:xfrm>
            <a:off x="468313" y="1916113"/>
            <a:ext cx="8229600" cy="3384550"/>
          </a:xfrm>
        </p:spPr>
        <p:txBody>
          <a:bodyPr/>
          <a:lstStyle/>
          <a:p>
            <a:pPr eaLnBrk="1" hangingPunct="1"/>
            <a:r>
              <a:rPr lang="zh-CN" altLang="en-US" sz="2800" smtClean="0"/>
              <a:t>恶意</a:t>
            </a:r>
            <a:r>
              <a:rPr lang="en-US" altLang="zh-CN" sz="2800" smtClean="0"/>
              <a:t>SYN</a:t>
            </a:r>
            <a:r>
              <a:rPr lang="zh-CN" altLang="en-US" sz="2800" smtClean="0"/>
              <a:t>扫描的特征</a:t>
            </a:r>
          </a:p>
          <a:p>
            <a:pPr lvl="1" eaLnBrk="1" hangingPunct="1"/>
            <a:r>
              <a:rPr lang="zh-CN" altLang="en-US" sz="2400" smtClean="0"/>
              <a:t>某些主机对另外一些主机特定端口的扫描。蠕虫在扫描网络时，一般就是这种情况。它对网络危害是最大的，严重时常常造成网络堵塞。</a:t>
            </a:r>
          </a:p>
          <a:p>
            <a:pPr lvl="1" eaLnBrk="1" hangingPunct="1"/>
            <a:r>
              <a:rPr lang="zh-CN" altLang="en-US" sz="2400" smtClean="0"/>
              <a:t>某些主机对同一台主机不同</a:t>
            </a:r>
            <a:r>
              <a:rPr lang="en-US" altLang="zh-CN" sz="2400" smtClean="0"/>
              <a:t>(</a:t>
            </a:r>
            <a:r>
              <a:rPr lang="zh-CN" altLang="en-US" sz="2400" smtClean="0"/>
              <a:t>特定</a:t>
            </a:r>
            <a:r>
              <a:rPr lang="en-US" altLang="zh-CN" sz="2400" smtClean="0"/>
              <a:t>)</a:t>
            </a:r>
            <a:r>
              <a:rPr lang="zh-CN" altLang="en-US" sz="2400" smtClean="0"/>
              <a:t>端口进行的扫描。这种情况最常见的是对于某个特定网站进行攻击（没有</a:t>
            </a:r>
            <a:r>
              <a:rPr lang="en-US" altLang="zh-CN" sz="2400" smtClean="0"/>
              <a:t>ACK</a:t>
            </a:r>
            <a:r>
              <a:rPr lang="zh-CN" altLang="en-US" sz="2400" smtClean="0"/>
              <a:t>数据包）。它造成的直接后果是被攻击主机崩溃，对于整个网络流量不会产生很大的影响。 </a:t>
            </a:r>
          </a:p>
          <a:p>
            <a:pPr lvl="1" eaLnBrk="1" hangingPunct="1"/>
            <a:r>
              <a:rPr lang="zh-CN" altLang="en-US" sz="2400" smtClean="0"/>
              <a:t>某台主机对另外一些主机不同端口的扫描。  </a:t>
            </a:r>
          </a:p>
        </p:txBody>
      </p:sp>
    </p:spTree>
    <p:extLst>
      <p:ext uri="{BB962C8B-B14F-4D97-AF65-F5344CB8AC3E}">
        <p14:creationId xmlns:p14="http://schemas.microsoft.com/office/powerpoint/2010/main" val="10013558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29" name="Rectangle 2"/>
          <p:cNvSpPr>
            <a:spLocks noGrp="1" noChangeArrowheads="1"/>
          </p:cNvSpPr>
          <p:nvPr>
            <p:ph type="title"/>
          </p:nvPr>
        </p:nvSpPr>
        <p:spPr/>
        <p:txBody>
          <a:bodyPr/>
          <a:lstStyle/>
          <a:p>
            <a:pPr eaLnBrk="1" hangingPunct="1"/>
            <a:endParaRPr lang="zh-CN" altLang="en-US" smtClean="0"/>
          </a:p>
        </p:txBody>
      </p:sp>
      <p:sp>
        <p:nvSpPr>
          <p:cNvPr id="1200130" name="Rectangle 3"/>
          <p:cNvSpPr>
            <a:spLocks noGrp="1" noChangeArrowheads="1"/>
          </p:cNvSpPr>
          <p:nvPr>
            <p:ph type="body" idx="1"/>
          </p:nvPr>
        </p:nvSpPr>
        <p:spPr>
          <a:xfrm>
            <a:off x="838200" y="1905000"/>
            <a:ext cx="7772400" cy="4548188"/>
          </a:xfrm>
        </p:spPr>
        <p:txBody>
          <a:bodyPr/>
          <a:lstStyle/>
          <a:p>
            <a:pPr eaLnBrk="1" hangingPunct="1">
              <a:lnSpc>
                <a:spcPct val="80000"/>
              </a:lnSpc>
            </a:pPr>
            <a:r>
              <a:rPr lang="zh-CN" altLang="en-US" sz="2800" dirty="0" smtClean="0"/>
              <a:t>基于统计的检测方法</a:t>
            </a:r>
          </a:p>
          <a:p>
            <a:pPr lvl="1" eaLnBrk="1" hangingPunct="1">
              <a:lnSpc>
                <a:spcPct val="80000"/>
              </a:lnSpc>
            </a:pPr>
            <a:r>
              <a:rPr lang="zh-CN" altLang="en-US" sz="2400" dirty="0" smtClean="0"/>
              <a:t>统计客户端扫描频率，当出现单位时间内扫描次数超过阀值时便报警。在蠕虫暴发时，这些机器很有可能都感染了蠕虫。 </a:t>
            </a:r>
          </a:p>
          <a:p>
            <a:pPr lvl="1" eaLnBrk="1" hangingPunct="1">
              <a:lnSpc>
                <a:spcPct val="80000"/>
              </a:lnSpc>
            </a:pPr>
            <a:r>
              <a:rPr lang="zh-CN" altLang="en-US" sz="2400" dirty="0" smtClean="0"/>
              <a:t>统计扫描包的目的地址，并对回应数据包计数；如果发现有明显聚集现象，并且回应包的数量远远小于连接包数量，便可以报警。 </a:t>
            </a:r>
          </a:p>
          <a:p>
            <a:pPr lvl="1" eaLnBrk="1" hangingPunct="1">
              <a:lnSpc>
                <a:spcPct val="80000"/>
              </a:lnSpc>
            </a:pPr>
            <a:r>
              <a:rPr lang="zh-CN" altLang="en-US" sz="2400" dirty="0" smtClean="0"/>
              <a:t>根据</a:t>
            </a:r>
            <a:r>
              <a:rPr lang="en-US" altLang="zh-CN" sz="2400" dirty="0" smtClean="0"/>
              <a:t>ACK&amp;RST</a:t>
            </a:r>
            <a:r>
              <a:rPr lang="zh-CN" altLang="en-US" sz="2400" dirty="0" smtClean="0"/>
              <a:t>的数据包来判断，统计具有</a:t>
            </a:r>
            <a:r>
              <a:rPr lang="en-US" altLang="zh-CN" sz="2400" dirty="0" smtClean="0"/>
              <a:t>ACK&amp;RST</a:t>
            </a:r>
            <a:r>
              <a:rPr lang="zh-CN" altLang="en-US" sz="2400" dirty="0" smtClean="0"/>
              <a:t>标志的目的</a:t>
            </a:r>
            <a:r>
              <a:rPr lang="en-US" altLang="zh-CN" sz="2400" dirty="0" smtClean="0"/>
              <a:t>IP</a:t>
            </a:r>
            <a:r>
              <a:rPr lang="zh-CN" altLang="en-US" sz="2400" dirty="0" smtClean="0"/>
              <a:t>和源端口信息，因为这就是攻击主机在发出</a:t>
            </a:r>
            <a:r>
              <a:rPr lang="en-US" altLang="zh-CN" sz="2400" dirty="0" smtClean="0"/>
              <a:t>SYN</a:t>
            </a:r>
            <a:r>
              <a:rPr lang="zh-CN" altLang="en-US" sz="2400" dirty="0" smtClean="0"/>
              <a:t>数据包时的源地址和目的端口，通过对聚集情况的分析确定出当前扫描客户端的</a:t>
            </a:r>
            <a:r>
              <a:rPr lang="en-US" altLang="zh-CN" sz="2400" dirty="0" smtClean="0"/>
              <a:t>IP</a:t>
            </a:r>
            <a:r>
              <a:rPr lang="zh-CN" altLang="en-US" sz="2400" dirty="0" smtClean="0"/>
              <a:t>和被攻击的端口。然后反过来统计这些</a:t>
            </a:r>
            <a:r>
              <a:rPr lang="en-US" altLang="zh-CN" sz="2400" dirty="0" smtClean="0"/>
              <a:t>IP</a:t>
            </a:r>
            <a:r>
              <a:rPr lang="zh-CN" altLang="en-US" sz="2400" dirty="0" smtClean="0"/>
              <a:t>的扫描情况来判断该客户端是不是同时也对其他机器有扫描行为。</a:t>
            </a:r>
          </a:p>
        </p:txBody>
      </p:sp>
    </p:spTree>
    <p:extLst>
      <p:ext uri="{BB962C8B-B14F-4D97-AF65-F5344CB8AC3E}">
        <p14:creationId xmlns:p14="http://schemas.microsoft.com/office/powerpoint/2010/main" val="3451860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altLang="zh-CN" sz="4000" dirty="0">
                <a:solidFill>
                  <a:schemeClr val="tx1"/>
                </a:solidFill>
              </a:rPr>
              <a:t>4</a:t>
            </a:r>
            <a:r>
              <a:rPr lang="en-US" altLang="zh-CN" sz="4000" dirty="0" smtClean="0">
                <a:solidFill>
                  <a:schemeClr val="tx1"/>
                </a:solidFill>
              </a:rPr>
              <a:t>. </a:t>
            </a:r>
            <a:r>
              <a:rPr lang="zh-CN" altLang="en-US" sz="4000" dirty="0" smtClean="0">
                <a:solidFill>
                  <a:schemeClr val="tx1"/>
                </a:solidFill>
              </a:rPr>
              <a:t>恶意软件防范</a:t>
            </a:r>
            <a:endParaRPr lang="en-US" altLang="zh-CN" sz="4000" dirty="0" smtClean="0">
              <a:solidFill>
                <a:schemeClr val="tx1"/>
              </a:solidFill>
            </a:endParaRPr>
          </a:p>
        </p:txBody>
      </p:sp>
      <p:sp>
        <p:nvSpPr>
          <p:cNvPr id="23554" name="Rectangle 3"/>
          <p:cNvSpPr>
            <a:spLocks noGrp="1" noChangeArrowheads="1"/>
          </p:cNvSpPr>
          <p:nvPr>
            <p:ph type="body" idx="1"/>
          </p:nvPr>
        </p:nvSpPr>
        <p:spPr>
          <a:xfrm>
            <a:off x="1908175" y="2060575"/>
            <a:ext cx="5975350" cy="3600450"/>
          </a:xfrm>
        </p:spPr>
        <p:txBody>
          <a:bodyPr/>
          <a:lstStyle/>
          <a:p>
            <a:pPr eaLnBrk="1" hangingPunct="1"/>
            <a:r>
              <a:rPr lang="zh-CN" altLang="en-US" dirty="0">
                <a:latin typeface="楷体_GB2312" pitchFamily="49" charset="-122"/>
              </a:rPr>
              <a:t>恶意软件</a:t>
            </a:r>
            <a:r>
              <a:rPr lang="zh-CN" altLang="en-US" dirty="0" smtClean="0">
                <a:latin typeface="楷体_GB2312" pitchFamily="49" charset="-122"/>
              </a:rPr>
              <a:t>结构</a:t>
            </a:r>
            <a:endParaRPr lang="zh-CN" altLang="en-US" dirty="0">
              <a:latin typeface="楷体_GB2312" pitchFamily="49" charset="-122"/>
            </a:endParaRPr>
          </a:p>
          <a:p>
            <a:pPr algn="just" eaLnBrk="1" hangingPunct="1"/>
            <a:r>
              <a:rPr lang="zh-CN" altLang="en-US" dirty="0" smtClean="0">
                <a:latin typeface="楷体_GB2312" pitchFamily="49" charset="-122"/>
              </a:rPr>
              <a:t>基于特征检测的恶意软件识别</a:t>
            </a:r>
            <a:endParaRPr lang="en-US" altLang="zh-CN" dirty="0" smtClean="0">
              <a:latin typeface="楷体_GB2312" pitchFamily="49" charset="-122"/>
            </a:endParaRPr>
          </a:p>
          <a:p>
            <a:pPr algn="just" eaLnBrk="1" hangingPunct="1"/>
            <a:r>
              <a:rPr lang="zh-CN" altLang="en-US" dirty="0" smtClean="0">
                <a:solidFill>
                  <a:srgbClr val="FF0000"/>
                </a:solidFill>
                <a:latin typeface="楷体_GB2312" pitchFamily="49" charset="-122"/>
              </a:rPr>
              <a:t>基于异常检测的</a:t>
            </a:r>
            <a:r>
              <a:rPr lang="zh-CN" altLang="en-US" dirty="0">
                <a:solidFill>
                  <a:srgbClr val="FF0000"/>
                </a:solidFill>
                <a:latin typeface="楷体_GB2312" pitchFamily="49" charset="-122"/>
              </a:rPr>
              <a:t>恶意软件识别</a:t>
            </a:r>
            <a:endParaRPr lang="en-US" altLang="zh-CN" dirty="0">
              <a:solidFill>
                <a:srgbClr val="FF0000"/>
              </a:solidFill>
              <a:latin typeface="楷体_GB2312" pitchFamily="49" charset="-122"/>
            </a:endParaRPr>
          </a:p>
          <a:p>
            <a:pPr algn="just" eaLnBrk="1" hangingPunct="1"/>
            <a:r>
              <a:rPr lang="zh-CN" altLang="en-US" dirty="0" smtClean="0">
                <a:latin typeface="楷体_GB2312" pitchFamily="49" charset="-122"/>
              </a:rPr>
              <a:t>恶意软件攻击遏制</a:t>
            </a:r>
          </a:p>
          <a:p>
            <a:pPr eaLnBrk="1" hangingPunct="1"/>
            <a:endParaRPr lang="zh-CN" altLang="en-US" dirty="0" smtClean="0">
              <a:latin typeface="楷体_GB2312" pitchFamily="49" charset="-122"/>
            </a:endParaRPr>
          </a:p>
        </p:txBody>
      </p:sp>
    </p:spTree>
    <p:extLst>
      <p:ext uri="{BB962C8B-B14F-4D97-AF65-F5344CB8AC3E}">
        <p14:creationId xmlns:p14="http://schemas.microsoft.com/office/powerpoint/2010/main" val="17643550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466" name="Rectangle 3"/>
          <p:cNvSpPr>
            <a:spLocks noGrp="1" noChangeArrowheads="1"/>
          </p:cNvSpPr>
          <p:nvPr>
            <p:ph type="body" idx="1"/>
          </p:nvPr>
        </p:nvSpPr>
        <p:spPr>
          <a:xfrm>
            <a:off x="468313" y="1700213"/>
            <a:ext cx="8229600" cy="3384550"/>
          </a:xfrm>
        </p:spPr>
        <p:txBody>
          <a:bodyPr/>
          <a:lstStyle/>
          <a:p>
            <a:pPr eaLnBrk="1" hangingPunct="1"/>
            <a:r>
              <a:rPr lang="zh-CN" altLang="en-US" smtClean="0"/>
              <a:t>路由器级别的常用控制方法</a:t>
            </a:r>
          </a:p>
          <a:p>
            <a:pPr lvl="1" eaLnBrk="1" hangingPunct="1"/>
            <a:r>
              <a:rPr lang="zh-CN" altLang="en-US" smtClean="0"/>
              <a:t>丢尾算法</a:t>
            </a:r>
          </a:p>
          <a:p>
            <a:pPr lvl="1" eaLnBrk="1" hangingPunct="1"/>
            <a:r>
              <a:rPr lang="en-US" altLang="zh-CN" smtClean="0"/>
              <a:t>RED(Random Early Detection)</a:t>
            </a:r>
            <a:r>
              <a:rPr lang="zh-CN" altLang="en-US" smtClean="0"/>
              <a:t>算法</a:t>
            </a:r>
          </a:p>
          <a:p>
            <a:pPr lvl="1" eaLnBrk="1" hangingPunct="1"/>
            <a:r>
              <a:rPr lang="zh-CN" altLang="en-US" smtClean="0"/>
              <a:t>优点：较低的时延、较高的吞吐量和较好的公平性</a:t>
            </a:r>
          </a:p>
          <a:p>
            <a:pPr lvl="1" eaLnBrk="1" hangingPunct="1"/>
            <a:r>
              <a:rPr lang="zh-CN" altLang="en-US" smtClean="0"/>
              <a:t>缺点：不加区分的数据包丢弃，导致路由器</a:t>
            </a:r>
            <a:r>
              <a:rPr lang="en-US" altLang="zh-CN" smtClean="0"/>
              <a:t>FIFO</a:t>
            </a:r>
            <a:r>
              <a:rPr lang="zh-CN" altLang="en-US" smtClean="0"/>
              <a:t>队列被大量恶意数据流占用，控制不了恶意流</a:t>
            </a:r>
          </a:p>
        </p:txBody>
      </p:sp>
      <p:sp>
        <p:nvSpPr>
          <p:cNvPr id="4" name="Rectangle 2"/>
          <p:cNvSpPr>
            <a:spLocks noGrp="1" noChangeArrowheads="1"/>
          </p:cNvSpPr>
          <p:nvPr>
            <p:ph type="title"/>
          </p:nvPr>
        </p:nvSpPr>
        <p:spPr>
          <a:xfrm>
            <a:off x="467544" y="1124744"/>
            <a:ext cx="8229600" cy="711200"/>
          </a:xfrm>
        </p:spPr>
        <p:txBody>
          <a:bodyPr/>
          <a:lstStyle/>
          <a:p>
            <a:pPr eaLnBrk="1" hangingPunct="1"/>
            <a:r>
              <a:rPr lang="zh-CN" altLang="en-US" dirty="0" smtClean="0"/>
              <a:t>面向恶意流检测的主动队列方法</a:t>
            </a:r>
          </a:p>
        </p:txBody>
      </p:sp>
    </p:spTree>
    <p:extLst>
      <p:ext uri="{BB962C8B-B14F-4D97-AF65-F5344CB8AC3E}">
        <p14:creationId xmlns:p14="http://schemas.microsoft.com/office/powerpoint/2010/main" val="20285015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6513" name="Rectangle 2"/>
          <p:cNvSpPr>
            <a:spLocks noGrp="1" noChangeArrowheads="1"/>
          </p:cNvSpPr>
          <p:nvPr>
            <p:ph type="title"/>
          </p:nvPr>
        </p:nvSpPr>
        <p:spPr/>
        <p:txBody>
          <a:bodyPr/>
          <a:lstStyle/>
          <a:p>
            <a:pPr eaLnBrk="1" hangingPunct="1"/>
            <a:endParaRPr lang="zh-CN" altLang="en-US" smtClean="0"/>
          </a:p>
        </p:txBody>
      </p:sp>
      <p:sp>
        <p:nvSpPr>
          <p:cNvPr id="1216514" name="Rectangle 3"/>
          <p:cNvSpPr>
            <a:spLocks noGrp="1" noChangeArrowheads="1"/>
          </p:cNvSpPr>
          <p:nvPr>
            <p:ph type="body" sz="half" idx="1"/>
          </p:nvPr>
        </p:nvSpPr>
        <p:spPr>
          <a:xfrm>
            <a:off x="838200" y="1905000"/>
            <a:ext cx="7910513" cy="4114800"/>
          </a:xfrm>
        </p:spPr>
        <p:txBody>
          <a:bodyPr/>
          <a:lstStyle/>
          <a:p>
            <a:pPr eaLnBrk="1" hangingPunct="1"/>
            <a:r>
              <a:rPr lang="en-US" altLang="zh-CN" sz="2800" smtClean="0"/>
              <a:t>Clue</a:t>
            </a:r>
            <a:r>
              <a:rPr lang="zh-CN" altLang="en-US" sz="2800" smtClean="0"/>
              <a:t>（</a:t>
            </a:r>
            <a:r>
              <a:rPr lang="en-US" altLang="zh-CN" sz="2800" smtClean="0"/>
              <a:t>Compare and Limit Unresponsive flows</a:t>
            </a:r>
            <a:r>
              <a:rPr lang="zh-CN" altLang="en-US" sz="2800" smtClean="0"/>
              <a:t>）算法 </a:t>
            </a:r>
          </a:p>
          <a:p>
            <a:pPr eaLnBrk="1" hangingPunct="1"/>
            <a:endParaRPr lang="zh-CN" altLang="en-US" sz="2800" smtClean="0"/>
          </a:p>
        </p:txBody>
      </p:sp>
      <p:graphicFrame>
        <p:nvGraphicFramePr>
          <p:cNvPr id="970756" name="Group 4"/>
          <p:cNvGraphicFramePr>
            <a:graphicFrameLocks noGrp="1"/>
          </p:cNvGraphicFramePr>
          <p:nvPr>
            <p:ph sz="half" idx="2"/>
          </p:nvPr>
        </p:nvGraphicFramePr>
        <p:xfrm>
          <a:off x="1476375" y="2852738"/>
          <a:ext cx="6264275" cy="3527425"/>
        </p:xfrm>
        <a:graphic>
          <a:graphicData uri="http://schemas.openxmlformats.org/drawingml/2006/table">
            <a:tbl>
              <a:tblPr/>
              <a:tblGrid>
                <a:gridCol w="6264275"/>
              </a:tblGrid>
              <a:tr h="3527425">
                <a:tc>
                  <a:txBody>
                    <a:bodyPr/>
                    <a:lstStyle/>
                    <a:p>
                      <a:pPr marL="342900" marR="0" lvl="0" indent="5715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for each packet( )</a:t>
                      </a:r>
                      <a:endParaRPr kumimoji="0" lang="en-US" altLang="zh-CN" sz="2000" b="0" i="0" u="none" strike="noStrike" cap="none" normalizeH="0" baseline="0" smtClean="0">
                        <a:ln>
                          <a:noFill/>
                        </a:ln>
                        <a:solidFill>
                          <a:schemeClr val="tx1"/>
                        </a:solidFill>
                        <a:effectLst/>
                        <a:latin typeface="Arial" charset="0"/>
                        <a:ea typeface="楷体_GB2312" pitchFamily="49" charset="-122"/>
                      </a:endParaRPr>
                    </a:p>
                    <a:p>
                      <a:pPr marL="342900" marR="0" lvl="0" indent="5715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   if (packet</a:t>
                      </a:r>
                      <a:r>
                        <a:rPr kumimoji="0" lang="zh-CN" altLang="en-US" sz="2000" b="0" i="0" u="none" strike="noStrike" cap="none" normalizeH="0" baseline="0" smtClean="0">
                          <a:ln>
                            <a:noFill/>
                          </a:ln>
                          <a:solidFill>
                            <a:schemeClr val="tx1"/>
                          </a:solidFill>
                          <a:effectLst/>
                          <a:latin typeface="Arial" charset="0"/>
                          <a:ea typeface="宋体" pitchFamily="2" charset="-122"/>
                        </a:rPr>
                        <a:t>来自恶意流</a:t>
                      </a:r>
                      <a:r>
                        <a:rPr kumimoji="0" lang="en-US" altLang="zh-CN" sz="2000" b="0" i="0" u="none" strike="noStrike" cap="none" normalizeH="0" baseline="0" smtClean="0">
                          <a:ln>
                            <a:noFill/>
                          </a:ln>
                          <a:solidFill>
                            <a:schemeClr val="tx1"/>
                          </a:solidFill>
                          <a:effectLst/>
                          <a:latin typeface="Arial" charset="0"/>
                          <a:ea typeface="宋体" pitchFamily="2" charset="-122"/>
                        </a:rPr>
                        <a:t>)</a:t>
                      </a:r>
                      <a:endParaRPr kumimoji="0" lang="en-US" altLang="zh-CN" sz="2000" b="0" i="0" u="none" strike="noStrike" cap="none" normalizeH="0" baseline="0" smtClean="0">
                        <a:ln>
                          <a:noFill/>
                        </a:ln>
                        <a:solidFill>
                          <a:schemeClr val="tx1"/>
                        </a:solidFill>
                        <a:effectLst/>
                        <a:latin typeface="Arial" charset="0"/>
                        <a:ea typeface="楷体_GB2312" pitchFamily="49" charset="-122"/>
                      </a:endParaRPr>
                    </a:p>
                    <a:p>
                      <a:pPr marL="342900" marR="0" lvl="0" indent="5715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	  </a:t>
                      </a:r>
                      <a:r>
                        <a:rPr kumimoji="0" lang="zh-CN" altLang="en-US" sz="2000" b="0" i="0" u="none" strike="noStrike" cap="none" normalizeH="0" baseline="0" smtClean="0">
                          <a:ln>
                            <a:noFill/>
                          </a:ln>
                          <a:solidFill>
                            <a:schemeClr val="tx1"/>
                          </a:solidFill>
                          <a:effectLst/>
                          <a:latin typeface="Arial" charset="0"/>
                          <a:ea typeface="宋体" pitchFamily="2" charset="-122"/>
                        </a:rPr>
                        <a:t>处理来自恶意流的</a:t>
                      </a:r>
                      <a:r>
                        <a:rPr kumimoji="0" lang="en-US" altLang="zh-CN" sz="2000" b="0" i="0" u="none" strike="noStrike" cap="none" normalizeH="0" baseline="0" smtClean="0">
                          <a:ln>
                            <a:noFill/>
                          </a:ln>
                          <a:solidFill>
                            <a:schemeClr val="tx1"/>
                          </a:solidFill>
                          <a:effectLst/>
                          <a:latin typeface="Arial" charset="0"/>
                          <a:ea typeface="宋体" pitchFamily="2" charset="-122"/>
                        </a:rPr>
                        <a:t>packet</a:t>
                      </a:r>
                      <a:r>
                        <a:rPr kumimoji="0" lang="zh-CN" altLang="en-US" sz="2000" b="0" i="0" u="none" strike="noStrike" cap="none" normalizeH="0" baseline="0" smtClean="0">
                          <a:ln>
                            <a:noFill/>
                          </a:ln>
                          <a:solidFill>
                            <a:schemeClr val="tx1"/>
                          </a:solidFill>
                          <a:effectLst/>
                          <a:latin typeface="Arial" charset="0"/>
                          <a:ea typeface="宋体" pitchFamily="2" charset="-122"/>
                        </a:rPr>
                        <a:t>，并处理该数据流</a:t>
                      </a:r>
                      <a:endParaRPr kumimoji="0" lang="zh-CN" altLang="en-US" sz="2000" b="0" i="0" u="none" strike="noStrike" cap="none" normalizeH="0" baseline="0" smtClean="0">
                        <a:ln>
                          <a:noFill/>
                        </a:ln>
                        <a:solidFill>
                          <a:schemeClr val="tx1"/>
                        </a:solidFill>
                        <a:effectLst/>
                        <a:latin typeface="Arial" charset="0"/>
                        <a:ea typeface="楷体_GB2312" pitchFamily="49" charset="-122"/>
                      </a:endParaRPr>
                    </a:p>
                    <a:p>
                      <a:pPr marL="342900" marR="0" lvl="0" indent="5715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   else </a:t>
                      </a:r>
                      <a:endParaRPr kumimoji="0" lang="en-US" altLang="zh-CN" sz="2000" b="0" i="0" u="none" strike="noStrike" cap="none" normalizeH="0" baseline="0" smtClean="0">
                        <a:ln>
                          <a:noFill/>
                        </a:ln>
                        <a:solidFill>
                          <a:schemeClr val="tx1"/>
                        </a:solidFill>
                        <a:effectLst/>
                        <a:latin typeface="Arial" charset="0"/>
                        <a:ea typeface="楷体_GB2312" pitchFamily="49" charset="-122"/>
                      </a:endParaRPr>
                    </a:p>
                    <a:p>
                      <a:pPr marL="342900" marR="0" lvl="0" indent="5715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	  packet </a:t>
                      </a:r>
                      <a:r>
                        <a:rPr kumimoji="0" lang="zh-CN" altLang="en-US" sz="2000" b="0" i="0" u="none" strike="noStrike" cap="none" normalizeH="0" baseline="0" smtClean="0">
                          <a:ln>
                            <a:noFill/>
                          </a:ln>
                          <a:solidFill>
                            <a:schemeClr val="tx1"/>
                          </a:solidFill>
                          <a:effectLst/>
                          <a:latin typeface="Arial" charset="0"/>
                          <a:ea typeface="宋体" pitchFamily="2" charset="-122"/>
                        </a:rPr>
                        <a:t>进队；</a:t>
                      </a:r>
                      <a:endParaRPr kumimoji="0" lang="zh-CN" altLang="en-US" sz="2000" b="0" i="0" u="none" strike="noStrike" cap="none" normalizeH="0" baseline="0" smtClean="0">
                        <a:ln>
                          <a:noFill/>
                        </a:ln>
                        <a:solidFill>
                          <a:schemeClr val="tx1"/>
                        </a:solidFill>
                        <a:effectLst/>
                        <a:latin typeface="Arial" charset="0"/>
                        <a:ea typeface="楷体_GB2312" pitchFamily="49" charset="-122"/>
                      </a:endParaRPr>
                    </a:p>
                    <a:p>
                      <a:pPr marL="342900" marR="0" lvl="0" indent="5715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   else </a:t>
                      </a:r>
                      <a:endParaRPr kumimoji="0" lang="en-US" altLang="zh-CN" sz="2000" b="0" i="0" u="none" strike="noStrike" cap="none" normalizeH="0" baseline="0" smtClean="0">
                        <a:ln>
                          <a:noFill/>
                        </a:ln>
                        <a:solidFill>
                          <a:schemeClr val="tx1"/>
                        </a:solidFill>
                        <a:effectLst/>
                        <a:latin typeface="Arial" charset="0"/>
                        <a:ea typeface="楷体_GB2312" pitchFamily="49" charset="-122"/>
                      </a:endParaRPr>
                    </a:p>
                    <a:p>
                      <a:pPr marL="342900" marR="0" lvl="0" indent="5715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pitchFamily="2" charset="-122"/>
                        </a:rPr>
                        <a:t>      判断</a:t>
                      </a:r>
                      <a:r>
                        <a:rPr kumimoji="0" lang="en-US" altLang="zh-CN" sz="2000" b="0" i="0" u="none" strike="noStrike" cap="none" normalizeH="0" baseline="0" smtClean="0">
                          <a:ln>
                            <a:noFill/>
                          </a:ln>
                          <a:solidFill>
                            <a:schemeClr val="tx1"/>
                          </a:solidFill>
                          <a:effectLst/>
                          <a:latin typeface="Arial" charset="0"/>
                          <a:ea typeface="宋体" pitchFamily="2" charset="-122"/>
                        </a:rPr>
                        <a:t>packet</a:t>
                      </a:r>
                      <a:r>
                        <a:rPr kumimoji="0" lang="zh-CN" altLang="en-US" sz="2000" b="0" i="0" u="none" strike="noStrike" cap="none" normalizeH="0" baseline="0" smtClean="0">
                          <a:ln>
                            <a:noFill/>
                          </a:ln>
                          <a:solidFill>
                            <a:schemeClr val="tx1"/>
                          </a:solidFill>
                          <a:effectLst/>
                          <a:latin typeface="Arial" charset="0"/>
                          <a:ea typeface="宋体" pitchFamily="2" charset="-122"/>
                        </a:rPr>
                        <a:t>是否是来自恶意流，并处理</a:t>
                      </a:r>
                      <a:r>
                        <a:rPr kumimoji="0" lang="en-US" altLang="zh-CN" sz="2000" b="0" i="0" u="none" strike="noStrike" cap="none" normalizeH="0" baseline="0" smtClean="0">
                          <a:ln>
                            <a:noFill/>
                          </a:ln>
                          <a:solidFill>
                            <a:schemeClr val="tx1"/>
                          </a:solidFill>
                          <a:effectLst/>
                          <a:latin typeface="Arial" charset="0"/>
                          <a:ea typeface="宋体" pitchFamily="2" charset="-122"/>
                        </a:rPr>
                        <a:t>packet</a:t>
                      </a:r>
                      <a:endParaRPr kumimoji="0" lang="en-US" altLang="zh-CN" sz="2000" b="0" i="0" u="none" strike="noStrike" cap="none" normalizeH="0" baseline="0" smtClean="0">
                        <a:ln>
                          <a:noFill/>
                        </a:ln>
                        <a:solidFill>
                          <a:schemeClr val="tx1"/>
                        </a:solidFill>
                        <a:effectLst/>
                        <a:latin typeface="Arial" charset="0"/>
                        <a:ea typeface="楷体_GB2312" pitchFamily="49" charset="-122"/>
                      </a:endParaRPr>
                    </a:p>
                    <a:p>
                      <a:pPr marL="342900" marR="0" lvl="0" indent="5715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          if packet</a:t>
                      </a:r>
                      <a:r>
                        <a:rPr kumimoji="0" lang="zh-CN" altLang="en-US" sz="2000" b="0" i="0" u="none" strike="noStrike" cap="none" normalizeH="0" baseline="0" smtClean="0">
                          <a:ln>
                            <a:noFill/>
                          </a:ln>
                          <a:solidFill>
                            <a:schemeClr val="tx1"/>
                          </a:solidFill>
                          <a:effectLst/>
                          <a:latin typeface="Arial" charset="0"/>
                          <a:ea typeface="宋体" pitchFamily="2" charset="-122"/>
                        </a:rPr>
                        <a:t>不是恶意数据流</a:t>
                      </a:r>
                      <a:endParaRPr kumimoji="0" lang="zh-CN" altLang="en-US" sz="2000" b="0" i="0" u="none" strike="noStrike" cap="none" normalizeH="0" baseline="0" smtClean="0">
                        <a:ln>
                          <a:noFill/>
                        </a:ln>
                        <a:solidFill>
                          <a:schemeClr val="tx1"/>
                        </a:solidFill>
                        <a:effectLst/>
                        <a:latin typeface="Arial" charset="0"/>
                        <a:ea typeface="楷体_GB2312" pitchFamily="49" charset="-122"/>
                      </a:endParaRPr>
                    </a:p>
                    <a:p>
                      <a:pPr marL="342900" marR="0" lvl="0" indent="5715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pitchFamily="2" charset="-122"/>
                        </a:rPr>
                        <a:t>                以概率</a:t>
                      </a:r>
                      <a:r>
                        <a:rPr kumimoji="0" lang="en-US" altLang="zh-CN" sz="2000" b="0" i="0" u="none" strike="noStrike" cap="none" normalizeH="0" baseline="0" smtClean="0">
                          <a:ln>
                            <a:noFill/>
                          </a:ln>
                          <a:solidFill>
                            <a:schemeClr val="tx1"/>
                          </a:solidFill>
                          <a:effectLst/>
                          <a:latin typeface="Arial" charset="0"/>
                          <a:ea typeface="宋体" pitchFamily="2" charset="-122"/>
                        </a:rPr>
                        <a:t>p_mark</a:t>
                      </a:r>
                      <a:r>
                        <a:rPr kumimoji="0" lang="zh-CN" altLang="en-US" sz="2000" b="0" i="0" u="none" strike="noStrike" cap="none" normalizeH="0" baseline="0" smtClean="0">
                          <a:ln>
                            <a:noFill/>
                          </a:ln>
                          <a:solidFill>
                            <a:schemeClr val="tx1"/>
                          </a:solidFill>
                          <a:effectLst/>
                          <a:latin typeface="Arial" charset="0"/>
                          <a:ea typeface="宋体" pitchFamily="2" charset="-122"/>
                        </a:rPr>
                        <a:t>丢弃此包；</a:t>
                      </a:r>
                      <a:endParaRPr kumimoji="0" lang="zh-CN" altLang="en-US" sz="2000" b="0" i="0" u="none" strike="noStrike" cap="none" normalizeH="0" baseline="0" smtClean="0">
                        <a:ln>
                          <a:noFill/>
                        </a:ln>
                        <a:solidFill>
                          <a:schemeClr val="tx1"/>
                        </a:solidFill>
                        <a:effectLst/>
                        <a:latin typeface="Arial" charset="0"/>
                        <a:ea typeface="楷体_GB2312" pitchFamily="49" charset="-122"/>
                      </a:endParaRPr>
                    </a:p>
                    <a:p>
                      <a:pPr marL="342900" marR="0" lvl="0" indent="5715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pitchFamily="2" charset="-122"/>
                        </a:rPr>
                        <a:t>                更新全局丢包概率</a:t>
                      </a:r>
                      <a:r>
                        <a:rPr kumimoji="0" lang="en-US" altLang="zh-CN" sz="2000" b="0" i="0" u="none" strike="noStrike" cap="none" normalizeH="0" baseline="0" smtClean="0">
                          <a:ln>
                            <a:noFill/>
                          </a:ln>
                          <a:solidFill>
                            <a:schemeClr val="tx1"/>
                          </a:solidFill>
                          <a:effectLst/>
                          <a:latin typeface="Arial" charset="0"/>
                          <a:ea typeface="宋体" pitchFamily="2" charset="-122"/>
                        </a:rPr>
                        <a:t>p_mark;</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222949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537" name="Rectangle 2"/>
          <p:cNvSpPr>
            <a:spLocks noGrp="1" noChangeArrowheads="1"/>
          </p:cNvSpPr>
          <p:nvPr>
            <p:ph type="title"/>
          </p:nvPr>
        </p:nvSpPr>
        <p:spPr/>
        <p:txBody>
          <a:bodyPr/>
          <a:lstStyle/>
          <a:p>
            <a:pPr eaLnBrk="1" hangingPunct="1"/>
            <a:endParaRPr lang="zh-CN" altLang="en-US" smtClean="0"/>
          </a:p>
        </p:txBody>
      </p:sp>
      <p:sp>
        <p:nvSpPr>
          <p:cNvPr id="1217538" name="Rectangle 3"/>
          <p:cNvSpPr>
            <a:spLocks noGrp="1" noChangeArrowheads="1"/>
          </p:cNvSpPr>
          <p:nvPr>
            <p:ph type="body" idx="1"/>
          </p:nvPr>
        </p:nvSpPr>
        <p:spPr/>
        <p:txBody>
          <a:bodyPr/>
          <a:lstStyle/>
          <a:p>
            <a:pPr eaLnBrk="1" hangingPunct="1"/>
            <a:r>
              <a:rPr lang="zh-CN" altLang="en-US" sz="2800" smtClean="0"/>
              <a:t>算法思想</a:t>
            </a:r>
          </a:p>
          <a:p>
            <a:pPr lvl="1" eaLnBrk="1" hangingPunct="1"/>
            <a:r>
              <a:rPr lang="en-US" altLang="zh-CN" sz="2400" smtClean="0"/>
              <a:t>Clue</a:t>
            </a:r>
            <a:r>
              <a:rPr lang="zh-CN" altLang="en-US" sz="2400" smtClean="0"/>
              <a:t>以瞬时队列作为拥塞程度的指示</a:t>
            </a:r>
          </a:p>
          <a:p>
            <a:pPr lvl="1" eaLnBrk="1" hangingPunct="1"/>
            <a:r>
              <a:rPr lang="zh-CN" altLang="en-US" sz="2400" smtClean="0"/>
              <a:t>算法把网络上的数据流分成两大部分：恶意数据流和正常数据流。对于恶意数据流，根据每个恶意流的不同情况，算法维持不同的丢包概率； 对于其他的正常数据流，算法维持一个全局丢包概率</a:t>
            </a:r>
            <a:r>
              <a:rPr lang="en-US" altLang="zh-CN" sz="2400" smtClean="0"/>
              <a:t>p_mark</a:t>
            </a:r>
            <a:endParaRPr lang="zh-CN" altLang="en-US" sz="2400" smtClean="0"/>
          </a:p>
          <a:p>
            <a:pPr lvl="1" eaLnBrk="1" hangingPunct="1"/>
            <a:r>
              <a:rPr lang="zh-CN" altLang="en-US" sz="2400" smtClean="0"/>
              <a:t>这样既可以做到恶意流之间区别服务，也可保证正常流和恶意流之间的公平性。 </a:t>
            </a:r>
          </a:p>
          <a:p>
            <a:pPr eaLnBrk="1" hangingPunct="1"/>
            <a:r>
              <a:rPr lang="zh-CN" altLang="en-US" sz="2800" smtClean="0"/>
              <a:t>算法关键：恶意流的识别！！！！</a:t>
            </a:r>
          </a:p>
        </p:txBody>
      </p:sp>
    </p:spTree>
    <p:extLst>
      <p:ext uri="{BB962C8B-B14F-4D97-AF65-F5344CB8AC3E}">
        <p14:creationId xmlns:p14="http://schemas.microsoft.com/office/powerpoint/2010/main" val="18983185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3" name="Rectangle 2"/>
          <p:cNvSpPr>
            <a:spLocks noGrp="1" noChangeArrowheads="1"/>
          </p:cNvSpPr>
          <p:nvPr>
            <p:ph type="title"/>
          </p:nvPr>
        </p:nvSpPr>
        <p:spPr/>
        <p:txBody>
          <a:bodyPr/>
          <a:lstStyle/>
          <a:p>
            <a:pPr eaLnBrk="1" hangingPunct="1"/>
            <a:endParaRPr lang="zh-CN" altLang="en-US" smtClean="0"/>
          </a:p>
        </p:txBody>
      </p:sp>
      <p:sp>
        <p:nvSpPr>
          <p:cNvPr id="972814" name="Rectangle 3"/>
          <p:cNvSpPr>
            <a:spLocks noGrp="1" noChangeArrowheads="1"/>
          </p:cNvSpPr>
          <p:nvPr>
            <p:ph type="body" idx="1"/>
          </p:nvPr>
        </p:nvSpPr>
        <p:spPr>
          <a:xfrm>
            <a:off x="838200" y="1628775"/>
            <a:ext cx="7772400" cy="5040313"/>
          </a:xfrm>
        </p:spPr>
        <p:txBody>
          <a:bodyPr/>
          <a:lstStyle/>
          <a:p>
            <a:pPr eaLnBrk="1" hangingPunct="1"/>
            <a:r>
              <a:rPr lang="zh-CN" altLang="en-US" smtClean="0"/>
              <a:t>恶意流的识别（统计方法）</a:t>
            </a:r>
          </a:p>
          <a:p>
            <a:pPr lvl="1" eaLnBrk="1" hangingPunct="1"/>
            <a:r>
              <a:rPr lang="zh-CN" altLang="en-US" smtClean="0"/>
              <a:t>对于当前到达的</a:t>
            </a:r>
            <a:r>
              <a:rPr lang="zh-CN" altLang="en-US" b="1" smtClean="0">
                <a:solidFill>
                  <a:srgbClr val="BE440E"/>
                </a:solidFill>
              </a:rPr>
              <a:t>网络数据包</a:t>
            </a:r>
            <a:r>
              <a:rPr lang="zh-CN" altLang="en-US" smtClean="0"/>
              <a:t>，</a:t>
            </a:r>
            <a:r>
              <a:rPr lang="en-US" altLang="zh-CN" smtClean="0"/>
              <a:t>clue</a:t>
            </a:r>
            <a:r>
              <a:rPr lang="zh-CN" altLang="en-US" smtClean="0"/>
              <a:t>算法从对列里面随机挑选</a:t>
            </a:r>
            <a:r>
              <a:rPr lang="en-US" altLang="zh-CN" smtClean="0"/>
              <a:t>M</a:t>
            </a:r>
            <a:r>
              <a:rPr lang="zh-CN" altLang="en-US" smtClean="0"/>
              <a:t>个元素与其比较，设</a:t>
            </a:r>
            <a:r>
              <a:rPr lang="en-US" altLang="zh-CN" i="1" smtClean="0"/>
              <a:t>saddr</a:t>
            </a:r>
            <a:r>
              <a:rPr lang="zh-CN" altLang="en-US" smtClean="0"/>
              <a:t>为当前到达的</a:t>
            </a:r>
            <a:r>
              <a:rPr lang="zh-CN" altLang="en-US" b="1" smtClean="0">
                <a:solidFill>
                  <a:srgbClr val="BE440E"/>
                </a:solidFill>
              </a:rPr>
              <a:t>网络数据包的用户</a:t>
            </a:r>
            <a:r>
              <a:rPr lang="zh-CN" altLang="en-US" smtClean="0"/>
              <a:t>，</a:t>
            </a:r>
            <a:r>
              <a:rPr lang="en-US" altLang="zh-CN" i="1" smtClean="0"/>
              <a:t>rc</a:t>
            </a:r>
            <a:r>
              <a:rPr lang="zh-CN" altLang="en-US" smtClean="0"/>
              <a:t>为比较结果值。则</a:t>
            </a:r>
            <a:r>
              <a:rPr lang="en-US" altLang="zh-CN" i="1" smtClean="0"/>
              <a:t>rc</a:t>
            </a:r>
            <a:r>
              <a:rPr lang="zh-CN" altLang="en-US" smtClean="0"/>
              <a:t>可以表示为：</a:t>
            </a:r>
          </a:p>
          <a:p>
            <a:pPr lvl="1" eaLnBrk="1" hangingPunct="1"/>
            <a:endParaRPr lang="zh-CN" altLang="en-US" smtClean="0"/>
          </a:p>
          <a:p>
            <a:pPr lvl="1" eaLnBrk="1" hangingPunct="1"/>
            <a:endParaRPr lang="zh-CN" altLang="en-US" smtClean="0"/>
          </a:p>
          <a:p>
            <a:pPr lvl="2" eaLnBrk="1" hangingPunct="1"/>
            <a:r>
              <a:rPr lang="zh-CN" altLang="en-US" smtClean="0"/>
              <a:t>其中    的含义为：同或</a:t>
            </a:r>
          </a:p>
          <a:p>
            <a:pPr lvl="2" eaLnBrk="1" hangingPunct="1"/>
            <a:endParaRPr lang="zh-CN" altLang="en-US" smtClean="0"/>
          </a:p>
          <a:p>
            <a:pPr lvl="1" eaLnBrk="1" hangingPunct="1"/>
            <a:r>
              <a:rPr lang="en-US" altLang="zh-CN" i="1" smtClean="0"/>
              <a:t>rc</a:t>
            </a:r>
            <a:r>
              <a:rPr lang="zh-CN" altLang="en-US" smtClean="0"/>
              <a:t>大于一定阈值就认为是恶意流</a:t>
            </a:r>
          </a:p>
        </p:txBody>
      </p:sp>
      <p:sp>
        <p:nvSpPr>
          <p:cNvPr id="97281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972811" name="Object 11"/>
          <p:cNvGraphicFramePr>
            <a:graphicFrameLocks noChangeAspect="1"/>
          </p:cNvGraphicFramePr>
          <p:nvPr/>
        </p:nvGraphicFramePr>
        <p:xfrm>
          <a:off x="2916238" y="3860800"/>
          <a:ext cx="2447925" cy="1076325"/>
        </p:xfrm>
        <a:graphic>
          <a:graphicData uri="http://schemas.openxmlformats.org/presentationml/2006/ole">
            <mc:AlternateContent xmlns:mc="http://schemas.openxmlformats.org/markup-compatibility/2006">
              <mc:Choice xmlns:v="urn:schemas-microsoft-com:vml" Requires="v">
                <p:oleObj spid="_x0000_s1156126" name="Equation" r:id="rId3" imgW="1104900" imgH="482600" progId="">
                  <p:embed/>
                </p:oleObj>
              </mc:Choice>
              <mc:Fallback>
                <p:oleObj name="Equation" r:id="rId3" imgW="1104900" imgH="4826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3860800"/>
                        <a:ext cx="2447925" cy="107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816" name="Rectangle 6"/>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972812" name="Object 12"/>
          <p:cNvGraphicFramePr>
            <a:graphicFrameLocks noChangeAspect="1"/>
          </p:cNvGraphicFramePr>
          <p:nvPr>
            <p:extLst>
              <p:ext uri="{D42A27DB-BD31-4B8C-83A1-F6EECF244321}">
                <p14:modId xmlns:p14="http://schemas.microsoft.com/office/powerpoint/2010/main" val="1441096341"/>
              </p:ext>
            </p:extLst>
          </p:nvPr>
        </p:nvGraphicFramePr>
        <p:xfrm>
          <a:off x="5641975" y="4941888"/>
          <a:ext cx="2036763" cy="746125"/>
        </p:xfrm>
        <a:graphic>
          <a:graphicData uri="http://schemas.openxmlformats.org/presentationml/2006/ole">
            <mc:AlternateContent xmlns:mc="http://schemas.openxmlformats.org/markup-compatibility/2006">
              <mc:Choice xmlns:v="urn:schemas-microsoft-com:vml" Requires="v">
                <p:oleObj spid="_x0000_s1156127" name="Equation" r:id="rId5" imgW="1244520" imgH="457200" progId="Equation.DSMT4">
                  <p:embed/>
                </p:oleObj>
              </mc:Choice>
              <mc:Fallback>
                <p:oleObj name="Equation" r:id="rId5" imgW="1244520" imgH="457200" progId="Equation.DSMT4">
                  <p:embed/>
                  <p:pic>
                    <p:nvPicPr>
                      <p:cNvPr id="0" name=""/>
                      <p:cNvPicPr>
                        <a:picLocks noChangeAspect="1" noChangeArrowheads="1"/>
                      </p:cNvPicPr>
                      <p:nvPr/>
                    </p:nvPicPr>
                    <p:blipFill>
                      <a:blip r:embed="rId6"/>
                      <a:srcRect/>
                      <a:stretch>
                        <a:fillRect/>
                      </a:stretch>
                    </p:blipFill>
                    <p:spPr bwMode="auto">
                      <a:xfrm>
                        <a:off x="5641975" y="4941888"/>
                        <a:ext cx="2036763"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72817" name="Picture 8"/>
          <p:cNvPicPr>
            <a:picLocks noChangeAspect="1" noChangeArrowheads="1"/>
          </p:cNvPicPr>
          <p:nvPr/>
        </p:nvPicPr>
        <p:blipFill>
          <a:blip r:embed="rId7"/>
          <a:srcRect/>
          <a:stretch>
            <a:fillRect/>
          </a:stretch>
        </p:blipFill>
        <p:spPr bwMode="auto">
          <a:xfrm>
            <a:off x="2700338" y="5084763"/>
            <a:ext cx="271462" cy="288925"/>
          </a:xfrm>
          <a:prstGeom prst="rect">
            <a:avLst/>
          </a:prstGeom>
          <a:noFill/>
          <a:ln w="9525">
            <a:noFill/>
            <a:miter lim="800000"/>
            <a:headEnd/>
            <a:tailEnd/>
          </a:ln>
        </p:spPr>
      </p:pic>
    </p:spTree>
    <p:extLst>
      <p:ext uri="{BB962C8B-B14F-4D97-AF65-F5344CB8AC3E}">
        <p14:creationId xmlns:p14="http://schemas.microsoft.com/office/powerpoint/2010/main" val="8115343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585" name="Rectangle 2"/>
          <p:cNvSpPr>
            <a:spLocks noGrp="1" noChangeArrowheads="1"/>
          </p:cNvSpPr>
          <p:nvPr>
            <p:ph type="title"/>
          </p:nvPr>
        </p:nvSpPr>
        <p:spPr/>
        <p:txBody>
          <a:bodyPr/>
          <a:lstStyle/>
          <a:p>
            <a:pPr eaLnBrk="1" hangingPunct="1"/>
            <a:endParaRPr lang="zh-CN" altLang="en-US" smtClean="0"/>
          </a:p>
        </p:txBody>
      </p:sp>
      <p:sp>
        <p:nvSpPr>
          <p:cNvPr id="1219586" name="Rectangle 3"/>
          <p:cNvSpPr>
            <a:spLocks noGrp="1" noChangeArrowheads="1"/>
          </p:cNvSpPr>
          <p:nvPr>
            <p:ph type="body" idx="1"/>
          </p:nvPr>
        </p:nvSpPr>
        <p:spPr>
          <a:xfrm>
            <a:off x="827088" y="1557338"/>
            <a:ext cx="7772400" cy="4114800"/>
          </a:xfrm>
        </p:spPr>
        <p:txBody>
          <a:bodyPr/>
          <a:lstStyle/>
          <a:p>
            <a:pPr eaLnBrk="1" hangingPunct="1"/>
            <a:r>
              <a:rPr lang="zh-CN" altLang="en-US" smtClean="0"/>
              <a:t>识别算法</a:t>
            </a:r>
          </a:p>
        </p:txBody>
      </p:sp>
      <p:sp>
        <p:nvSpPr>
          <p:cNvPr id="1219587" name="Text Box 4"/>
          <p:cNvSpPr txBox="1">
            <a:spLocks noChangeArrowheads="1"/>
          </p:cNvSpPr>
          <p:nvPr/>
        </p:nvSpPr>
        <p:spPr bwMode="auto">
          <a:xfrm>
            <a:off x="1331913" y="2205038"/>
            <a:ext cx="5761037" cy="3744912"/>
          </a:xfrm>
          <a:prstGeom prst="rect">
            <a:avLst/>
          </a:prstGeom>
          <a:solidFill>
            <a:srgbClr val="FFFFFF"/>
          </a:solidFill>
          <a:ln w="9525" algn="ctr">
            <a:solidFill>
              <a:srgbClr val="000000"/>
            </a:solidFill>
            <a:miter lim="800000"/>
            <a:headEnd/>
            <a:tailEnd/>
          </a:ln>
        </p:spPr>
        <p:txBody>
          <a:bodyPr bIns="0"/>
          <a:lstStyle/>
          <a:p>
            <a:pPr algn="just"/>
            <a:r>
              <a:rPr kumimoji="1" lang="en-US" altLang="zh-CN" sz="2000" b="0">
                <a:ea typeface="宋体" charset="-122"/>
              </a:rPr>
              <a:t>// rc</a:t>
            </a:r>
            <a:r>
              <a:rPr kumimoji="1" lang="zh-CN" altLang="en-US" sz="2000" b="0">
                <a:ea typeface="宋体" charset="-122"/>
              </a:rPr>
              <a:t>初始化为</a:t>
            </a:r>
            <a:r>
              <a:rPr kumimoji="1" lang="en-US" altLang="zh-CN" sz="2000" b="0">
                <a:ea typeface="宋体" charset="-122"/>
              </a:rPr>
              <a:t>0</a:t>
            </a:r>
            <a:r>
              <a:rPr kumimoji="1" lang="zh-CN" altLang="en-US" sz="2000" b="0">
                <a:ea typeface="宋体" charset="-122"/>
              </a:rPr>
              <a:t>；</a:t>
            </a:r>
          </a:p>
          <a:p>
            <a:pPr algn="just"/>
            <a:r>
              <a:rPr kumimoji="1" lang="en-US" altLang="zh-CN" sz="2000" b="0">
                <a:ea typeface="宋体" charset="-122"/>
              </a:rPr>
              <a:t>for each arriving packet</a:t>
            </a:r>
          </a:p>
          <a:p>
            <a:pPr algn="just"/>
            <a:r>
              <a:rPr kumimoji="1" lang="zh-CN" altLang="en-US" sz="2000" b="0">
                <a:ea typeface="宋体" charset="-122"/>
              </a:rPr>
              <a:t>     从用户对列随机挑选</a:t>
            </a:r>
            <a:r>
              <a:rPr kumimoji="1" lang="en-US" altLang="zh-CN" sz="2000" b="0">
                <a:ea typeface="宋体" charset="-122"/>
              </a:rPr>
              <a:t>M</a:t>
            </a:r>
            <a:r>
              <a:rPr kumimoji="1" lang="zh-CN" altLang="en-US" sz="2000" b="0">
                <a:ea typeface="宋体" charset="-122"/>
              </a:rPr>
              <a:t>个元素</a:t>
            </a:r>
            <a:r>
              <a:rPr kumimoji="1" lang="en-US" altLang="zh-CN" sz="2000" b="0">
                <a:ea typeface="宋体" charset="-122"/>
              </a:rPr>
              <a:t>x</a:t>
            </a:r>
            <a:r>
              <a:rPr kumimoji="1" lang="en-US" altLang="zh-CN" sz="2000" b="0" baseline="-25000">
                <a:ea typeface="宋体" charset="-122"/>
              </a:rPr>
              <a:t>i</a:t>
            </a:r>
          </a:p>
          <a:p>
            <a:pPr algn="just"/>
            <a:r>
              <a:rPr kumimoji="1" lang="en-US" altLang="zh-CN" sz="2000" b="0">
                <a:ea typeface="宋体" charset="-122"/>
              </a:rPr>
              <a:t>     for i= 1:M</a:t>
            </a:r>
          </a:p>
          <a:p>
            <a:pPr lvl="1" algn="just"/>
            <a:r>
              <a:rPr kumimoji="1" lang="en-US" altLang="zh-CN" sz="2000" b="0">
                <a:ea typeface="宋体" charset="-122"/>
              </a:rPr>
              <a:t>if x</a:t>
            </a:r>
            <a:r>
              <a:rPr kumimoji="1" lang="en-US" altLang="zh-CN" sz="2000" b="0" baseline="-25000">
                <a:ea typeface="宋体" charset="-122"/>
              </a:rPr>
              <a:t>i </a:t>
            </a:r>
            <a:r>
              <a:rPr kumimoji="1" lang="zh-CN" altLang="en-US" sz="2000" b="0">
                <a:ea typeface="宋体" charset="-122"/>
              </a:rPr>
              <a:t>与当前网络用户相同</a:t>
            </a:r>
          </a:p>
          <a:p>
            <a:pPr lvl="2" algn="just"/>
            <a:r>
              <a:rPr kumimoji="1" lang="en-US" altLang="zh-CN" sz="2000" b="0">
                <a:ea typeface="宋体" charset="-122"/>
              </a:rPr>
              <a:t>rc++</a:t>
            </a:r>
            <a:r>
              <a:rPr kumimoji="1" lang="zh-CN" altLang="en-US" sz="2000" b="0">
                <a:ea typeface="宋体" charset="-122"/>
              </a:rPr>
              <a:t>；</a:t>
            </a:r>
          </a:p>
          <a:p>
            <a:pPr algn="just"/>
            <a:r>
              <a:rPr kumimoji="1" lang="en-US" altLang="zh-CN" sz="2000" b="0">
                <a:ea typeface="宋体" charset="-122"/>
              </a:rPr>
              <a:t>      end for</a:t>
            </a:r>
          </a:p>
          <a:p>
            <a:pPr algn="just"/>
            <a:r>
              <a:rPr kumimoji="1" lang="en-US" altLang="zh-CN" sz="2000" b="0">
                <a:ea typeface="宋体" charset="-122"/>
              </a:rPr>
              <a:t>     if  rc</a:t>
            </a:r>
            <a:r>
              <a:rPr kumimoji="1" lang="zh-CN" altLang="en-US" sz="2000" b="0">
                <a:ea typeface="宋体" charset="-122"/>
              </a:rPr>
              <a:t>的被怀疑次数大于阈值</a:t>
            </a:r>
            <a:endParaRPr kumimoji="1" lang="en-US" altLang="zh-CN" sz="2000" b="0">
              <a:ea typeface="宋体" charset="-122"/>
            </a:endParaRPr>
          </a:p>
          <a:p>
            <a:pPr lvl="1" algn="just"/>
            <a:r>
              <a:rPr kumimoji="1" lang="zh-CN" altLang="en-US" sz="2000" b="0">
                <a:ea typeface="宋体" charset="-122"/>
              </a:rPr>
              <a:t>标记此网络用户为恶意攻击用户</a:t>
            </a:r>
          </a:p>
          <a:p>
            <a:pPr lvl="1" algn="just"/>
            <a:r>
              <a:rPr kumimoji="1" lang="zh-CN" altLang="en-US" sz="2000" b="0">
                <a:ea typeface="宋体" charset="-122"/>
              </a:rPr>
              <a:t>丢弃此数据包</a:t>
            </a:r>
          </a:p>
          <a:p>
            <a:pPr algn="just"/>
            <a:r>
              <a:rPr kumimoji="1" lang="en-US" altLang="zh-CN" sz="2000" b="0">
                <a:ea typeface="宋体" charset="-122"/>
              </a:rPr>
              <a:t>end for</a:t>
            </a:r>
          </a:p>
          <a:p>
            <a:endParaRPr kumimoji="1" lang="en-US" altLang="zh-CN" sz="2000" b="0">
              <a:latin typeface="Tahoma" pitchFamily="34" charset="0"/>
              <a:ea typeface="宋体" charset="-122"/>
            </a:endParaRPr>
          </a:p>
        </p:txBody>
      </p:sp>
    </p:spTree>
    <p:extLst>
      <p:ext uri="{BB962C8B-B14F-4D97-AF65-F5344CB8AC3E}">
        <p14:creationId xmlns:p14="http://schemas.microsoft.com/office/powerpoint/2010/main" val="21419361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249" name="Rectangle 2"/>
          <p:cNvSpPr>
            <a:spLocks noGrp="1" noChangeArrowheads="1"/>
          </p:cNvSpPr>
          <p:nvPr>
            <p:ph type="title"/>
          </p:nvPr>
        </p:nvSpPr>
        <p:spPr>
          <a:xfrm>
            <a:off x="539750" y="981075"/>
            <a:ext cx="8229600" cy="711200"/>
          </a:xfrm>
        </p:spPr>
        <p:txBody>
          <a:bodyPr/>
          <a:lstStyle/>
          <a:p>
            <a:pPr eaLnBrk="1" hangingPunct="1"/>
            <a:r>
              <a:rPr lang="zh-CN" altLang="en-US" sz="3600" dirty="0" smtClean="0"/>
              <a:t>异常检测的方法 </a:t>
            </a:r>
            <a:r>
              <a:rPr lang="en-US" altLang="zh-CN" sz="3600" dirty="0" smtClean="0"/>
              <a:t>— </a:t>
            </a:r>
            <a:r>
              <a:rPr lang="zh-CN" altLang="en-US" sz="3600" dirty="0" smtClean="0"/>
              <a:t>统计（二）：分布</a:t>
            </a:r>
          </a:p>
        </p:txBody>
      </p:sp>
      <p:sp>
        <p:nvSpPr>
          <p:cNvPr id="1205250" name="Rectangle 3"/>
          <p:cNvSpPr>
            <a:spLocks noGrp="1" noChangeArrowheads="1"/>
          </p:cNvSpPr>
          <p:nvPr>
            <p:ph type="body" idx="1"/>
          </p:nvPr>
        </p:nvSpPr>
        <p:spPr>
          <a:xfrm>
            <a:off x="838200" y="1628775"/>
            <a:ext cx="7772400" cy="4537075"/>
          </a:xfrm>
        </p:spPr>
        <p:txBody>
          <a:bodyPr/>
          <a:lstStyle/>
          <a:p>
            <a:pPr eaLnBrk="1" hangingPunct="1">
              <a:lnSpc>
                <a:spcPct val="80000"/>
              </a:lnSpc>
            </a:pPr>
            <a:r>
              <a:rPr lang="zh-CN" altLang="en-US" sz="2800" smtClean="0"/>
              <a:t>假设给定的数据集服从一个随机分布（如正态分布等），用不一致性测试识别异常。</a:t>
            </a:r>
          </a:p>
          <a:p>
            <a:pPr eaLnBrk="1" hangingPunct="1">
              <a:lnSpc>
                <a:spcPct val="80000"/>
              </a:lnSpc>
            </a:pPr>
            <a:r>
              <a:rPr lang="zh-CN" altLang="en-US" sz="2800" smtClean="0"/>
              <a:t>统计分析方法</a:t>
            </a:r>
          </a:p>
          <a:p>
            <a:pPr lvl="1" eaLnBrk="1" hangingPunct="1">
              <a:lnSpc>
                <a:spcPct val="80000"/>
              </a:lnSpc>
            </a:pPr>
            <a:r>
              <a:rPr lang="zh-CN" altLang="en-US" sz="2400" smtClean="0"/>
              <a:t>需要创建一个统计描述，归纳出一些测量属性（如：源地址、目的地址和目的端口的计数等），并记录正常使用时的这些属性的值。</a:t>
            </a:r>
          </a:p>
          <a:p>
            <a:pPr lvl="1" eaLnBrk="1" hangingPunct="1">
              <a:lnSpc>
                <a:spcPct val="80000"/>
              </a:lnSpc>
            </a:pPr>
            <a:r>
              <a:rPr lang="zh-CN" altLang="en-US" sz="2400" smtClean="0"/>
              <a:t>建立正常的行为模型，设定置信区间的宽度。统计的方法置信区间的宽度取决于用户设置不同的置信度，不需要以前关于异常活动的知识，从观测值中发现统计异常，而且置信区间随着测量数据的增多，自己改变。</a:t>
            </a:r>
          </a:p>
          <a:p>
            <a:pPr lvl="1" eaLnBrk="1" hangingPunct="1">
              <a:lnSpc>
                <a:spcPct val="80000"/>
              </a:lnSpc>
            </a:pPr>
            <a:r>
              <a:rPr lang="zh-CN" altLang="en-US" sz="2400" smtClean="0"/>
              <a:t>对网络上的传输数据进行测量，如果测量属性不在置信区间内时，那我们就认为有异常行为发生。</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68" name="Rectangle 2"/>
          <p:cNvSpPr>
            <a:spLocks noGrp="1" noChangeArrowheads="1"/>
          </p:cNvSpPr>
          <p:nvPr>
            <p:ph type="title"/>
          </p:nvPr>
        </p:nvSpPr>
        <p:spPr/>
        <p:txBody>
          <a:bodyPr/>
          <a:lstStyle/>
          <a:p>
            <a:pPr eaLnBrk="1" hangingPunct="1"/>
            <a:r>
              <a:rPr lang="zh-CN" altLang="en-US" dirty="0" smtClean="0"/>
              <a:t>统计（二</a:t>
            </a:r>
            <a:r>
              <a:rPr lang="zh-CN" altLang="en-US" dirty="0"/>
              <a:t>）：分布</a:t>
            </a:r>
            <a:endParaRPr lang="zh-CN" altLang="en-US" dirty="0" smtClean="0"/>
          </a:p>
        </p:txBody>
      </p:sp>
      <p:sp>
        <p:nvSpPr>
          <p:cNvPr id="957469" name="Rectangle 3"/>
          <p:cNvSpPr>
            <a:spLocks noGrp="1" noChangeArrowheads="1"/>
          </p:cNvSpPr>
          <p:nvPr>
            <p:ph type="body" idx="1"/>
          </p:nvPr>
        </p:nvSpPr>
        <p:spPr/>
        <p:txBody>
          <a:bodyPr/>
          <a:lstStyle/>
          <a:p>
            <a:pPr eaLnBrk="1" hangingPunct="1"/>
            <a:r>
              <a:rPr lang="zh-CN" altLang="en-US" sz="2400" smtClean="0"/>
              <a:t>模型假设：我们已经获得测量属性</a:t>
            </a:r>
            <a:r>
              <a:rPr lang="en-US" altLang="zh-CN" sz="2400" smtClean="0"/>
              <a:t>X</a:t>
            </a:r>
            <a:r>
              <a:rPr lang="zh-CN" altLang="en-US" sz="2400" smtClean="0"/>
              <a:t>，</a:t>
            </a:r>
            <a:r>
              <a:rPr lang="en-US" altLang="zh-CN" sz="2400" smtClean="0"/>
              <a:t>{</a:t>
            </a:r>
            <a:r>
              <a:rPr lang="en-US" altLang="zh-CN" sz="2400" i="1" smtClean="0"/>
              <a:t>x</a:t>
            </a:r>
            <a:r>
              <a:rPr lang="en-US" altLang="zh-CN" sz="2400" smtClean="0"/>
              <a:t>1</a:t>
            </a:r>
            <a:r>
              <a:rPr lang="zh-CN" altLang="en-US" sz="2400" smtClean="0"/>
              <a:t>， </a:t>
            </a:r>
            <a:r>
              <a:rPr lang="en-US" altLang="zh-CN" sz="2400" smtClean="0"/>
              <a:t>… </a:t>
            </a:r>
            <a:r>
              <a:rPr lang="en-US" altLang="zh-CN" sz="2400" i="1" smtClean="0"/>
              <a:t>x</a:t>
            </a:r>
            <a:r>
              <a:rPr lang="en-US" altLang="zh-CN" sz="2400" smtClean="0"/>
              <a:t>n</a:t>
            </a:r>
            <a:r>
              <a:rPr lang="zh-CN" altLang="en-US" sz="2400" smtClean="0"/>
              <a:t>，</a:t>
            </a:r>
            <a:r>
              <a:rPr lang="en-US" altLang="zh-CN" sz="2400" smtClean="0"/>
              <a:t>}</a:t>
            </a:r>
            <a:r>
              <a:rPr lang="zh-CN" altLang="en-US" sz="2400" smtClean="0"/>
              <a:t>， 则根据它们可得：</a:t>
            </a:r>
          </a:p>
          <a:p>
            <a:pPr eaLnBrk="1" hangingPunct="1"/>
            <a:endParaRPr lang="zh-CN" altLang="en-US" sz="1000" smtClean="0"/>
          </a:p>
          <a:p>
            <a:pPr eaLnBrk="1" hangingPunct="1"/>
            <a:endParaRPr lang="zh-CN" altLang="en-US" sz="1000" smtClean="0"/>
          </a:p>
          <a:p>
            <a:pPr eaLnBrk="1" hangingPunct="1"/>
            <a:endParaRPr lang="zh-CN" altLang="en-US" sz="1000" smtClean="0"/>
          </a:p>
          <a:p>
            <a:pPr eaLnBrk="1" hangingPunct="1"/>
            <a:endParaRPr lang="zh-CN" altLang="en-US" sz="1000" smtClean="0"/>
          </a:p>
          <a:p>
            <a:pPr eaLnBrk="1" hangingPunct="1"/>
            <a:endParaRPr lang="zh-CN" altLang="en-US" sz="1000" smtClean="0"/>
          </a:p>
          <a:p>
            <a:pPr eaLnBrk="1" hangingPunct="1"/>
            <a:r>
              <a:rPr lang="zh-CN" altLang="en-US" sz="2400" smtClean="0"/>
              <a:t>置信区间由标准方差和参数</a:t>
            </a:r>
            <a:r>
              <a:rPr lang="en-US" altLang="zh-CN" sz="2400" i="1" smtClean="0"/>
              <a:t>d</a:t>
            </a:r>
            <a:r>
              <a:rPr lang="zh-CN" altLang="en-US" sz="2400" smtClean="0"/>
              <a:t>决定，其中参数</a:t>
            </a:r>
            <a:r>
              <a:rPr lang="en-US" altLang="zh-CN" sz="2400" i="1" smtClean="0"/>
              <a:t>d</a:t>
            </a:r>
            <a:r>
              <a:rPr lang="zh-CN" altLang="en-US" sz="2400" smtClean="0"/>
              <a:t>可以根据置信度的要求进行选择</a:t>
            </a:r>
            <a:r>
              <a:rPr lang="zh-CN" altLang="en-US" smtClean="0"/>
              <a:t> ：</a:t>
            </a:r>
          </a:p>
          <a:p>
            <a:pPr eaLnBrk="1" hangingPunct="1"/>
            <a:endParaRPr lang="zh-CN" altLang="en-US" smtClean="0"/>
          </a:p>
          <a:p>
            <a:pPr eaLnBrk="1" hangingPunct="1"/>
            <a:r>
              <a:rPr lang="zh-CN" altLang="en-US" sz="2400" smtClean="0"/>
              <a:t>根据</a:t>
            </a:r>
            <a:r>
              <a:rPr lang="en-US" altLang="zh-CN" sz="2400" smtClean="0"/>
              <a:t>Chebyshev</a:t>
            </a:r>
            <a:r>
              <a:rPr lang="zh-CN" altLang="en-US" sz="2400" smtClean="0"/>
              <a:t>不等式</a:t>
            </a:r>
            <a:r>
              <a:rPr lang="zh-CN" altLang="en-US" smtClean="0"/>
              <a:t>：</a:t>
            </a:r>
          </a:p>
        </p:txBody>
      </p:sp>
      <p:sp>
        <p:nvSpPr>
          <p:cNvPr id="957470" name="Rectangle 4"/>
          <p:cNvSpPr>
            <a:spLocks noChangeArrowheads="1"/>
          </p:cNvSpPr>
          <p:nvPr/>
        </p:nvSpPr>
        <p:spPr bwMode="auto">
          <a:xfrm>
            <a:off x="0" y="2601913"/>
            <a:ext cx="9144000" cy="0"/>
          </a:xfrm>
          <a:prstGeom prst="rect">
            <a:avLst/>
          </a:prstGeom>
          <a:noFill/>
          <a:ln w="9525">
            <a:noFill/>
            <a:miter lim="800000"/>
            <a:headEnd/>
            <a:tailEnd/>
          </a:ln>
        </p:spPr>
        <p:txBody>
          <a:bodyPr wrap="none" anchor="ctr">
            <a:spAutoFit/>
          </a:bodyPr>
          <a:lstStyle/>
          <a:p>
            <a:pPr eaLnBrk="0" hangingPunct="0"/>
            <a:endParaRPr lang="zh-CN" altLang="en-US"/>
          </a:p>
        </p:txBody>
      </p:sp>
      <p:sp>
        <p:nvSpPr>
          <p:cNvPr id="957471" name="Rectangle 5"/>
          <p:cNvSpPr>
            <a:spLocks noChangeArrowheads="1"/>
          </p:cNvSpPr>
          <p:nvPr/>
        </p:nvSpPr>
        <p:spPr bwMode="auto">
          <a:xfrm>
            <a:off x="0" y="3030538"/>
            <a:ext cx="339725" cy="244475"/>
          </a:xfrm>
          <a:prstGeom prst="rect">
            <a:avLst/>
          </a:prstGeom>
          <a:noFill/>
          <a:ln w="9525">
            <a:noFill/>
            <a:miter lim="800000"/>
            <a:headEnd/>
            <a:tailEnd/>
          </a:ln>
        </p:spPr>
        <p:txBody>
          <a:bodyPr wrap="none" anchor="ctr">
            <a:spAutoFit/>
          </a:bodyPr>
          <a:lstStyle/>
          <a:p>
            <a:r>
              <a:rPr kumimoji="1" lang="zh-CN" altLang="en-US" sz="1000" b="0">
                <a:ea typeface="宋体" charset="-122"/>
              </a:rPr>
              <a:t>，</a:t>
            </a:r>
            <a:r>
              <a:rPr kumimoji="1" lang="zh-CN" altLang="en-US" sz="1000" b="0" baseline="-30000">
                <a:latin typeface="Tahoma" pitchFamily="34" charset="0"/>
                <a:ea typeface="宋体" charset="-122"/>
              </a:rPr>
              <a:t> </a:t>
            </a:r>
            <a:endParaRPr kumimoji="1" lang="zh-CN" altLang="en-US" sz="2400" b="0">
              <a:ea typeface="宋体" charset="-122"/>
            </a:endParaRPr>
          </a:p>
        </p:txBody>
      </p:sp>
      <p:sp>
        <p:nvSpPr>
          <p:cNvPr id="957472" name="Rectangle 6"/>
          <p:cNvSpPr>
            <a:spLocks noChangeArrowheads="1"/>
          </p:cNvSpPr>
          <p:nvPr/>
        </p:nvSpPr>
        <p:spPr bwMode="auto">
          <a:xfrm>
            <a:off x="0" y="3455988"/>
            <a:ext cx="339725" cy="244475"/>
          </a:xfrm>
          <a:prstGeom prst="rect">
            <a:avLst/>
          </a:prstGeom>
          <a:noFill/>
          <a:ln w="9525">
            <a:noFill/>
            <a:miter lim="800000"/>
            <a:headEnd/>
            <a:tailEnd/>
          </a:ln>
        </p:spPr>
        <p:txBody>
          <a:bodyPr wrap="none" anchor="ctr">
            <a:spAutoFit/>
          </a:bodyPr>
          <a:lstStyle/>
          <a:p>
            <a:r>
              <a:rPr kumimoji="1" lang="zh-CN" altLang="en-US" sz="1000" b="0">
                <a:ea typeface="宋体" charset="-122"/>
              </a:rPr>
              <a:t>，</a:t>
            </a:r>
            <a:r>
              <a:rPr kumimoji="1" lang="zh-CN" altLang="en-US" sz="1000" b="0" baseline="-30000">
                <a:latin typeface="Tahoma" pitchFamily="34" charset="0"/>
                <a:ea typeface="宋体" charset="-122"/>
              </a:rPr>
              <a:t> </a:t>
            </a:r>
            <a:endParaRPr kumimoji="1" lang="zh-CN" altLang="en-US" sz="2400" b="0">
              <a:ea typeface="宋体" charset="-122"/>
            </a:endParaRPr>
          </a:p>
        </p:txBody>
      </p:sp>
      <p:sp>
        <p:nvSpPr>
          <p:cNvPr id="957473" name="Rectangle 7"/>
          <p:cNvSpPr>
            <a:spLocks noChangeArrowheads="1"/>
          </p:cNvSpPr>
          <p:nvPr/>
        </p:nvSpPr>
        <p:spPr bwMode="auto">
          <a:xfrm>
            <a:off x="0" y="3995738"/>
            <a:ext cx="400050" cy="260350"/>
          </a:xfrm>
          <a:prstGeom prst="rect">
            <a:avLst/>
          </a:prstGeom>
          <a:noFill/>
          <a:ln w="9525">
            <a:noFill/>
            <a:miter lim="800000"/>
            <a:headEnd/>
            <a:tailEnd/>
          </a:ln>
        </p:spPr>
        <p:txBody>
          <a:bodyPr wrap="none" anchor="ctr">
            <a:spAutoFit/>
          </a:bodyPr>
          <a:lstStyle/>
          <a:p>
            <a:r>
              <a:rPr kumimoji="1" lang="zh-CN" altLang="en-US" sz="1000" b="0" baseline="-30000">
                <a:ea typeface="宋体" charset="-122"/>
              </a:rPr>
              <a:t> </a:t>
            </a:r>
            <a:r>
              <a:rPr kumimoji="1" lang="zh-CN" altLang="en-US" sz="1000" b="0">
                <a:ea typeface="宋体" charset="-122"/>
              </a:rPr>
              <a:t>     </a:t>
            </a:r>
            <a:r>
              <a:rPr kumimoji="1" lang="zh-CN" altLang="en-US" sz="1100" b="0">
                <a:ea typeface="宋体" charset="-122"/>
              </a:rPr>
              <a:t> </a:t>
            </a:r>
            <a:endParaRPr kumimoji="1" lang="zh-CN" altLang="en-US" sz="2400" b="0">
              <a:ea typeface="宋体" charset="-122"/>
            </a:endParaRPr>
          </a:p>
        </p:txBody>
      </p:sp>
      <p:sp>
        <p:nvSpPr>
          <p:cNvPr id="957474" name="Rectangle 8"/>
          <p:cNvSpPr>
            <a:spLocks noChangeArrowheads="1"/>
          </p:cNvSpPr>
          <p:nvPr/>
        </p:nvSpPr>
        <p:spPr bwMode="auto">
          <a:xfrm>
            <a:off x="0" y="3281363"/>
            <a:ext cx="9144000" cy="0"/>
          </a:xfrm>
          <a:prstGeom prst="rect">
            <a:avLst/>
          </a:prstGeom>
          <a:noFill/>
          <a:ln w="9525">
            <a:noFill/>
            <a:miter lim="800000"/>
            <a:headEnd/>
            <a:tailEnd/>
          </a:ln>
        </p:spPr>
        <p:txBody>
          <a:bodyPr wrap="none" anchor="ctr">
            <a:spAutoFit/>
          </a:bodyPr>
          <a:lstStyle/>
          <a:p>
            <a:pPr eaLnBrk="0" hangingPunct="0"/>
            <a:endParaRPr lang="zh-CN" altLang="en-US"/>
          </a:p>
        </p:txBody>
      </p:sp>
      <p:grpSp>
        <p:nvGrpSpPr>
          <p:cNvPr id="957475" name="Group 9"/>
          <p:cNvGrpSpPr>
            <a:grpSpLocks/>
          </p:cNvGrpSpPr>
          <p:nvPr/>
        </p:nvGrpSpPr>
        <p:grpSpPr bwMode="auto">
          <a:xfrm>
            <a:off x="1403350" y="3095625"/>
            <a:ext cx="6911975" cy="1054100"/>
            <a:chOff x="884" y="1979"/>
            <a:chExt cx="4354" cy="664"/>
          </a:xfrm>
        </p:grpSpPr>
        <p:graphicFrame>
          <p:nvGraphicFramePr>
            <p:cNvPr id="957463" name="Object 23"/>
            <p:cNvGraphicFramePr>
              <a:graphicFrameLocks noChangeAspect="1"/>
            </p:cNvGraphicFramePr>
            <p:nvPr/>
          </p:nvGraphicFramePr>
          <p:xfrm>
            <a:off x="884" y="1979"/>
            <a:ext cx="1180" cy="664"/>
          </p:xfrm>
          <a:graphic>
            <a:graphicData uri="http://schemas.openxmlformats.org/presentationml/2006/ole">
              <mc:AlternateContent xmlns:mc="http://schemas.openxmlformats.org/markup-compatibility/2006">
                <mc:Choice xmlns:v="urn:schemas-microsoft-com:vml" Requires="v">
                  <p:oleObj spid="_x0000_s957648" name="公式" r:id="rId3" imgW="761669" imgH="431613" progId="Equation.3">
                    <p:embed/>
                  </p:oleObj>
                </mc:Choice>
                <mc:Fallback>
                  <p:oleObj name="公式" r:id="rId3" imgW="761669" imgH="431613" progId="Equation.3">
                    <p:embed/>
                    <p:pic>
                      <p:nvPicPr>
                        <p:cNvPr id="0" name="Picture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 y="1979"/>
                          <a:ext cx="1180" cy="6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7464" name="Object 24"/>
            <p:cNvGraphicFramePr>
              <a:graphicFrameLocks noChangeAspect="1"/>
            </p:cNvGraphicFramePr>
            <p:nvPr/>
          </p:nvGraphicFramePr>
          <p:xfrm>
            <a:off x="2200" y="2115"/>
            <a:ext cx="1407" cy="307"/>
          </p:xfrm>
          <a:graphic>
            <a:graphicData uri="http://schemas.openxmlformats.org/presentationml/2006/ole">
              <mc:AlternateContent xmlns:mc="http://schemas.openxmlformats.org/markup-compatibility/2006">
                <mc:Choice xmlns:v="urn:schemas-microsoft-com:vml" Requires="v">
                  <p:oleObj spid="_x0000_s957649" name="公式" r:id="rId5" imgW="825142" imgH="177723" progId="Equation.3">
                    <p:embed/>
                  </p:oleObj>
                </mc:Choice>
                <mc:Fallback>
                  <p:oleObj name="公式" r:id="rId5" imgW="825142" imgH="177723" progId="Equation.3">
                    <p:embed/>
                    <p:pic>
                      <p:nvPicPr>
                        <p:cNvPr id="0" name="Picture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0" y="2115"/>
                          <a:ext cx="1407" cy="3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7465" name="Object 25"/>
            <p:cNvGraphicFramePr>
              <a:graphicFrameLocks noChangeAspect="1"/>
            </p:cNvGraphicFramePr>
            <p:nvPr/>
          </p:nvGraphicFramePr>
          <p:xfrm>
            <a:off x="3923" y="2115"/>
            <a:ext cx="1315" cy="331"/>
          </p:xfrm>
          <a:graphic>
            <a:graphicData uri="http://schemas.openxmlformats.org/presentationml/2006/ole">
              <mc:AlternateContent xmlns:mc="http://schemas.openxmlformats.org/markup-compatibility/2006">
                <mc:Choice xmlns:v="urn:schemas-microsoft-com:vml" Requires="v">
                  <p:oleObj spid="_x0000_s957650" name="公式" r:id="rId7" imgW="1167893" imgH="291973" progId="Equation.3">
                    <p:embed/>
                  </p:oleObj>
                </mc:Choice>
                <mc:Fallback>
                  <p:oleObj name="公式" r:id="rId7" imgW="1167893" imgH="291973" progId="Equation.3">
                    <p:embed/>
                    <p:pic>
                      <p:nvPicPr>
                        <p:cNvPr id="0" name="Picture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3" y="2115"/>
                          <a:ext cx="1315" cy="3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57476" name="Rectangle 13"/>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957466" name="Object 26"/>
          <p:cNvGraphicFramePr>
            <a:graphicFrameLocks noChangeAspect="1"/>
          </p:cNvGraphicFramePr>
          <p:nvPr/>
        </p:nvGraphicFramePr>
        <p:xfrm>
          <a:off x="2124075" y="5213350"/>
          <a:ext cx="3960813" cy="520700"/>
        </p:xfrm>
        <a:graphic>
          <a:graphicData uri="http://schemas.openxmlformats.org/presentationml/2006/ole">
            <mc:AlternateContent xmlns:mc="http://schemas.openxmlformats.org/markup-compatibility/2006">
              <mc:Choice xmlns:v="urn:schemas-microsoft-com:vml" Requires="v">
                <p:oleObj spid="_x0000_s957651" name="公式" r:id="rId9" imgW="1663700" imgH="215900" progId="Equation.3">
                  <p:embed/>
                </p:oleObj>
              </mc:Choice>
              <mc:Fallback>
                <p:oleObj name="公式" r:id="rId9" imgW="1663700" imgH="215900" progId="Equation.3">
                  <p:embed/>
                  <p:pic>
                    <p:nvPicPr>
                      <p:cNvPr id="0" name="Picture 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4075" y="5213350"/>
                        <a:ext cx="39608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7477" name="Rectangle 15"/>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957467" name="Object 27"/>
          <p:cNvGraphicFramePr>
            <a:graphicFrameLocks noChangeAspect="1"/>
          </p:cNvGraphicFramePr>
          <p:nvPr/>
        </p:nvGraphicFramePr>
        <p:xfrm>
          <a:off x="2124075" y="6149975"/>
          <a:ext cx="4392613" cy="735013"/>
        </p:xfrm>
        <a:graphic>
          <a:graphicData uri="http://schemas.openxmlformats.org/presentationml/2006/ole">
            <mc:AlternateContent xmlns:mc="http://schemas.openxmlformats.org/markup-compatibility/2006">
              <mc:Choice xmlns:v="urn:schemas-microsoft-com:vml" Requires="v">
                <p:oleObj spid="_x0000_s957652" name="公式" r:id="rId11" imgW="2336800" imgH="393700" progId="Equation.3">
                  <p:embed/>
                </p:oleObj>
              </mc:Choice>
              <mc:Fallback>
                <p:oleObj name="公式" r:id="rId11" imgW="2336800" imgH="393700" progId="Equation.3">
                  <p:embed/>
                  <p:pic>
                    <p:nvPicPr>
                      <p:cNvPr id="0" name="Picture 4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4075" y="6149975"/>
                        <a:ext cx="4392613" cy="735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297" name="Rectangle 2"/>
          <p:cNvSpPr>
            <a:spLocks noGrp="1" noChangeArrowheads="1"/>
          </p:cNvSpPr>
          <p:nvPr>
            <p:ph type="title"/>
          </p:nvPr>
        </p:nvSpPr>
        <p:spPr/>
        <p:txBody>
          <a:bodyPr/>
          <a:lstStyle/>
          <a:p>
            <a:pPr eaLnBrk="1" hangingPunct="1"/>
            <a:r>
              <a:rPr lang="zh-CN" altLang="en-US" dirty="0" smtClean="0"/>
              <a:t>统计（</a:t>
            </a:r>
            <a:r>
              <a:rPr lang="zh-CN" altLang="en-US" dirty="0"/>
              <a:t>二）：分布</a:t>
            </a:r>
            <a:endParaRPr lang="zh-CN" altLang="en-US" dirty="0" smtClean="0"/>
          </a:p>
        </p:txBody>
      </p:sp>
      <p:sp>
        <p:nvSpPr>
          <p:cNvPr id="1207298" name="Rectangle 3"/>
          <p:cNvSpPr>
            <a:spLocks noGrp="1" noChangeArrowheads="1"/>
          </p:cNvSpPr>
          <p:nvPr>
            <p:ph type="body" idx="1"/>
          </p:nvPr>
        </p:nvSpPr>
        <p:spPr/>
        <p:txBody>
          <a:bodyPr/>
          <a:lstStyle/>
          <a:p>
            <a:pPr eaLnBrk="1" hangingPunct="1">
              <a:lnSpc>
                <a:spcPct val="80000"/>
              </a:lnSpc>
            </a:pPr>
            <a:r>
              <a:rPr lang="zh-CN" altLang="en-US" sz="2800" smtClean="0"/>
              <a:t>落在这个区间外的概率最大为</a:t>
            </a:r>
            <a:r>
              <a:rPr lang="en-US" altLang="zh-CN" sz="2800" smtClean="0"/>
              <a:t>1/d</a:t>
            </a:r>
            <a:r>
              <a:rPr lang="en-US" altLang="zh-CN" sz="2800" baseline="30000" smtClean="0"/>
              <a:t>2</a:t>
            </a:r>
            <a:r>
              <a:rPr lang="zh-CN" altLang="en-US" sz="2800" smtClean="0"/>
              <a:t>，置信度为</a:t>
            </a:r>
            <a:r>
              <a:rPr lang="en-US" altLang="zh-CN" sz="2800" smtClean="0"/>
              <a:t>1―1/</a:t>
            </a:r>
            <a:r>
              <a:rPr lang="en-US" altLang="zh-CN" sz="2800" i="1" smtClean="0"/>
              <a:t> </a:t>
            </a:r>
            <a:r>
              <a:rPr lang="en-US" altLang="zh-CN" sz="2800" smtClean="0"/>
              <a:t>d</a:t>
            </a:r>
            <a:r>
              <a:rPr lang="en-US" altLang="zh-CN" sz="2800" baseline="30000" smtClean="0"/>
              <a:t>2</a:t>
            </a:r>
            <a:r>
              <a:rPr lang="zh-CN" altLang="en-US" sz="2800" smtClean="0"/>
              <a:t>。我们选取</a:t>
            </a:r>
            <a:r>
              <a:rPr lang="en-US" altLang="zh-CN" sz="2800" smtClean="0"/>
              <a:t>d</a:t>
            </a:r>
            <a:r>
              <a:rPr lang="en-US" altLang="zh-CN" sz="2800" i="1" smtClean="0"/>
              <a:t>= </a:t>
            </a:r>
            <a:r>
              <a:rPr lang="en-US" altLang="zh-CN" sz="2800" smtClean="0"/>
              <a:t>4</a:t>
            </a:r>
            <a:r>
              <a:rPr lang="zh-CN" altLang="en-US" sz="2800" smtClean="0"/>
              <a:t>， 则误报的最大可能为</a:t>
            </a:r>
            <a:r>
              <a:rPr lang="en-US" altLang="zh-CN" sz="2800" smtClean="0"/>
              <a:t>0.0625</a:t>
            </a:r>
            <a:r>
              <a:rPr lang="zh-CN" altLang="en-US" sz="2800" smtClean="0"/>
              <a:t>。如果新的观测值</a:t>
            </a:r>
            <a:r>
              <a:rPr lang="en-US" altLang="zh-CN" sz="2800" i="1" smtClean="0"/>
              <a:t>X</a:t>
            </a:r>
            <a:r>
              <a:rPr lang="en-US" altLang="zh-CN" sz="2800" baseline="-25000" smtClean="0"/>
              <a:t>n</a:t>
            </a:r>
            <a:r>
              <a:rPr lang="en-US" altLang="zh-CN" sz="2800" smtClean="0"/>
              <a:t>+1</a:t>
            </a:r>
            <a:r>
              <a:rPr lang="zh-CN" altLang="en-US" sz="2800" smtClean="0"/>
              <a:t>不落在置信区间内，被认为是异常。如</a:t>
            </a:r>
            <a:r>
              <a:rPr lang="en-US" altLang="zh-CN" sz="2800" smtClean="0"/>
              <a:t>Worm.Welchia</a:t>
            </a:r>
            <a:r>
              <a:rPr lang="zh-CN" altLang="en-US" sz="2800" smtClean="0"/>
              <a:t>暴发时，会产生大量的</a:t>
            </a:r>
            <a:r>
              <a:rPr lang="en-US" altLang="zh-CN" sz="2800" smtClean="0"/>
              <a:t>ICMP</a:t>
            </a:r>
            <a:r>
              <a:rPr lang="zh-CN" altLang="en-US" sz="2800" smtClean="0"/>
              <a:t>包。我们平时统计</a:t>
            </a:r>
            <a:r>
              <a:rPr lang="en-US" altLang="zh-CN" sz="2800" smtClean="0"/>
              <a:t>ICMP</a:t>
            </a:r>
            <a:r>
              <a:rPr lang="zh-CN" altLang="en-US" sz="2800" smtClean="0"/>
              <a:t>在每个时间段的数量的序列</a:t>
            </a:r>
            <a:r>
              <a:rPr lang="en-US" altLang="zh-CN" sz="2800" smtClean="0"/>
              <a:t>X</a:t>
            </a:r>
            <a:r>
              <a:rPr lang="zh-CN" altLang="en-US" sz="2800" smtClean="0"/>
              <a:t>，如果下一个时间段的</a:t>
            </a:r>
            <a:r>
              <a:rPr lang="en-US" altLang="zh-CN" sz="2800" smtClean="0"/>
              <a:t>ICMP</a:t>
            </a:r>
            <a:r>
              <a:rPr lang="zh-CN" altLang="en-US" sz="2800" smtClean="0"/>
              <a:t>包数目不在置信区间内，则认为有异常发生，可能感染蠕虫。</a:t>
            </a:r>
          </a:p>
          <a:p>
            <a:pPr eaLnBrk="1" hangingPunct="1">
              <a:lnSpc>
                <a:spcPct val="80000"/>
              </a:lnSpc>
            </a:pPr>
            <a:r>
              <a:rPr lang="zh-CN" altLang="en-US" sz="2800" smtClean="0"/>
              <a:t>统计的优点是算法与实现非常简单、可检测到未知的和更为复杂的入侵；缺点是有误报、漏报率，敏感性不强。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21" name="Rectangle 2"/>
          <p:cNvSpPr>
            <a:spLocks noGrp="1" noChangeArrowheads="1"/>
          </p:cNvSpPr>
          <p:nvPr>
            <p:ph type="title"/>
          </p:nvPr>
        </p:nvSpPr>
        <p:spPr>
          <a:xfrm>
            <a:off x="468313" y="908050"/>
            <a:ext cx="8229600" cy="711200"/>
          </a:xfrm>
        </p:spPr>
        <p:txBody>
          <a:bodyPr/>
          <a:lstStyle/>
          <a:p>
            <a:pPr eaLnBrk="1" hangingPunct="1"/>
            <a:r>
              <a:rPr lang="zh-CN" altLang="en-US" b="1" dirty="0" smtClean="0"/>
              <a:t>统计（三）：抽样</a:t>
            </a:r>
            <a:r>
              <a:rPr lang="zh-CN" altLang="en-US" dirty="0" smtClean="0"/>
              <a:t> </a:t>
            </a:r>
          </a:p>
        </p:txBody>
      </p:sp>
      <p:sp>
        <p:nvSpPr>
          <p:cNvPr id="1208322" name="Rectangle 3"/>
          <p:cNvSpPr>
            <a:spLocks noGrp="1" noChangeArrowheads="1"/>
          </p:cNvSpPr>
          <p:nvPr>
            <p:ph type="body" idx="1"/>
          </p:nvPr>
        </p:nvSpPr>
        <p:spPr>
          <a:xfrm>
            <a:off x="838200" y="1557338"/>
            <a:ext cx="7772400" cy="5256212"/>
          </a:xfrm>
        </p:spPr>
        <p:txBody>
          <a:bodyPr/>
          <a:lstStyle/>
          <a:p>
            <a:pPr eaLnBrk="1" hangingPunct="1">
              <a:lnSpc>
                <a:spcPct val="80000"/>
              </a:lnSpc>
            </a:pPr>
            <a:r>
              <a:rPr lang="zh-CN" altLang="en-US" sz="2800" smtClean="0"/>
              <a:t>对大规模骨干网络进行异常行为的实时检测会受到系统性能的约束，主要是：</a:t>
            </a:r>
            <a:r>
              <a:rPr lang="en-US" altLang="zh-CN" sz="2800" smtClean="0"/>
              <a:t>1</a:t>
            </a:r>
            <a:r>
              <a:rPr lang="zh-CN" altLang="en-US" sz="2800" smtClean="0"/>
              <a:t>、处理速度，包括网络适配器硬件、协议栈还原和检测算法的速度；</a:t>
            </a:r>
            <a:r>
              <a:rPr lang="en-US" altLang="zh-CN" sz="2800" smtClean="0"/>
              <a:t>2</a:t>
            </a:r>
            <a:r>
              <a:rPr lang="zh-CN" altLang="en-US" sz="2800" smtClean="0"/>
              <a:t>、存储容量，因为骨干网带宽很高，每秒的数据如果存储下来就是以</a:t>
            </a:r>
            <a:r>
              <a:rPr lang="en-US" altLang="zh-CN" sz="2800" smtClean="0"/>
              <a:t>G</a:t>
            </a:r>
            <a:r>
              <a:rPr lang="zh-CN" altLang="en-US" sz="2800" smtClean="0"/>
              <a:t>为单位。在这种情况下，统计方法难以胜任。</a:t>
            </a:r>
          </a:p>
          <a:p>
            <a:pPr eaLnBrk="1" hangingPunct="1">
              <a:lnSpc>
                <a:spcPct val="80000"/>
              </a:lnSpc>
            </a:pPr>
            <a:r>
              <a:rPr lang="zh-CN" altLang="en-US" sz="2800" smtClean="0"/>
              <a:t>抽样检测：不需要使用传统方法测量所有的流量数据、记录所有的流量信息，为了能够实现实时需求，使用抽样报文测量代替测量所有流量信息。抽样可以采取定时抽样，或者根据一定规则</a:t>
            </a:r>
            <a:r>
              <a:rPr lang="en-US" altLang="zh-CN" sz="2800" smtClean="0"/>
              <a:t>(</a:t>
            </a:r>
            <a:r>
              <a:rPr lang="zh-CN" altLang="en-US" sz="2800" smtClean="0"/>
              <a:t>随机抽样、泊松抽样等</a:t>
            </a:r>
            <a:r>
              <a:rPr lang="en-US" altLang="zh-CN" sz="2800" smtClean="0"/>
              <a:t>)</a:t>
            </a:r>
            <a:r>
              <a:rPr lang="zh-CN" altLang="en-US" sz="2800" smtClean="0"/>
              <a:t>抽样。 </a:t>
            </a:r>
          </a:p>
          <a:p>
            <a:pPr eaLnBrk="1" hangingPunct="1">
              <a:lnSpc>
                <a:spcPct val="80000"/>
              </a:lnSpc>
            </a:pPr>
            <a:r>
              <a:rPr lang="zh-CN" altLang="en-US" sz="2800" smtClean="0"/>
              <a:t>利用抽样获取的数据，进行统计分析，即可进行异常发现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92" name="Rectangle 2"/>
          <p:cNvSpPr>
            <a:spLocks noGrp="1" noChangeArrowheads="1"/>
          </p:cNvSpPr>
          <p:nvPr>
            <p:ph type="title"/>
          </p:nvPr>
        </p:nvSpPr>
        <p:spPr/>
        <p:txBody>
          <a:bodyPr/>
          <a:lstStyle/>
          <a:p>
            <a:pPr eaLnBrk="1" hangingPunct="1"/>
            <a:endParaRPr lang="zh-CN" altLang="en-US" smtClean="0"/>
          </a:p>
        </p:txBody>
      </p:sp>
      <p:sp>
        <p:nvSpPr>
          <p:cNvPr id="963593" name="Rectangle 3"/>
          <p:cNvSpPr>
            <a:spLocks noGrp="1" noChangeArrowheads="1"/>
          </p:cNvSpPr>
          <p:nvPr>
            <p:ph type="body" idx="1"/>
          </p:nvPr>
        </p:nvSpPr>
        <p:spPr>
          <a:xfrm>
            <a:off x="838200" y="1843088"/>
            <a:ext cx="7772400" cy="5041900"/>
          </a:xfrm>
        </p:spPr>
        <p:txBody>
          <a:bodyPr/>
          <a:lstStyle/>
          <a:p>
            <a:pPr eaLnBrk="1" hangingPunct="1">
              <a:lnSpc>
                <a:spcPct val="80000"/>
              </a:lnSpc>
            </a:pPr>
            <a:r>
              <a:rPr lang="zh-CN" altLang="en-US" sz="2800" smtClean="0"/>
              <a:t>分布式抽样：特定网络数据流的抽样。</a:t>
            </a:r>
          </a:p>
          <a:p>
            <a:pPr eaLnBrk="1" hangingPunct="1">
              <a:lnSpc>
                <a:spcPct val="80000"/>
              </a:lnSpc>
            </a:pPr>
            <a:r>
              <a:rPr lang="zh-CN" altLang="en-US" sz="2800" smtClean="0"/>
              <a:t>使用确定的掩码和标识字段的部分比特相匹配以实现报文抽样。</a:t>
            </a:r>
          </a:p>
          <a:p>
            <a:pPr eaLnBrk="1" hangingPunct="1">
              <a:lnSpc>
                <a:spcPct val="80000"/>
              </a:lnSpc>
            </a:pPr>
            <a:endParaRPr lang="zh-CN" altLang="en-US" sz="2400" smtClean="0"/>
          </a:p>
          <a:p>
            <a:pPr eaLnBrk="1" hangingPunct="1">
              <a:lnSpc>
                <a:spcPct val="80000"/>
              </a:lnSpc>
            </a:pPr>
            <a:endParaRPr lang="zh-CN" altLang="en-US" sz="2400" smtClean="0"/>
          </a:p>
          <a:p>
            <a:pPr eaLnBrk="1" hangingPunct="1">
              <a:lnSpc>
                <a:spcPct val="80000"/>
              </a:lnSpc>
            </a:pPr>
            <a:endParaRPr lang="zh-CN" altLang="en-US" sz="2400" smtClean="0"/>
          </a:p>
          <a:p>
            <a:pPr eaLnBrk="1" hangingPunct="1">
              <a:lnSpc>
                <a:spcPct val="80000"/>
              </a:lnSpc>
            </a:pPr>
            <a:r>
              <a:rPr lang="zh-CN" altLang="en-US" sz="2800" smtClean="0"/>
              <a:t>如果抽样掩码和匹配比特串发生匹配，那么测量器将抽样该报文。可以根据源</a:t>
            </a:r>
            <a:r>
              <a:rPr lang="en-US" altLang="zh-CN" sz="2800" smtClean="0"/>
              <a:t>IP</a:t>
            </a:r>
            <a:r>
              <a:rPr lang="zh-CN" altLang="en-US" sz="2800" smtClean="0"/>
              <a:t>、目的</a:t>
            </a:r>
            <a:r>
              <a:rPr lang="en-US" altLang="zh-CN" sz="2800" smtClean="0"/>
              <a:t>IP</a:t>
            </a:r>
            <a:r>
              <a:rPr lang="zh-CN" altLang="en-US" sz="2800" smtClean="0"/>
              <a:t>等等所在的位，相当于利用如下的表达式：</a:t>
            </a:r>
          </a:p>
          <a:p>
            <a:pPr eaLnBrk="1" hangingPunct="1">
              <a:lnSpc>
                <a:spcPct val="80000"/>
              </a:lnSpc>
              <a:buFontTx/>
              <a:buNone/>
            </a:pPr>
            <a:r>
              <a:rPr lang="zh-CN" altLang="en-US" sz="2800" smtClean="0"/>
              <a:t>            （报文源</a:t>
            </a:r>
            <a:r>
              <a:rPr lang="en-US" altLang="zh-CN" sz="2800" smtClean="0"/>
              <a:t>IP&amp;</a:t>
            </a:r>
            <a:r>
              <a:rPr lang="zh-CN" altLang="en-US" sz="2800" smtClean="0"/>
              <a:t>掩码）</a:t>
            </a:r>
            <a:r>
              <a:rPr lang="en-US" altLang="zh-CN" sz="2800" smtClean="0"/>
              <a:t>&amp;</a:t>
            </a:r>
            <a:r>
              <a:rPr lang="zh-CN" altLang="en-US" sz="2800" smtClean="0"/>
              <a:t>指定</a:t>
            </a:r>
            <a:r>
              <a:rPr lang="en-US" altLang="zh-CN" sz="2800" smtClean="0"/>
              <a:t>IP               </a:t>
            </a:r>
          </a:p>
          <a:p>
            <a:pPr eaLnBrk="1" hangingPunct="1">
              <a:lnSpc>
                <a:spcPct val="80000"/>
              </a:lnSpc>
            </a:pPr>
            <a:r>
              <a:rPr lang="zh-CN" altLang="en-US" sz="2800" smtClean="0"/>
              <a:t>可以对指定的</a:t>
            </a:r>
            <a:r>
              <a:rPr lang="en-US" altLang="zh-CN" sz="2800" smtClean="0"/>
              <a:t>IP</a:t>
            </a:r>
            <a:r>
              <a:rPr lang="zh-CN" altLang="en-US" sz="2800" smtClean="0"/>
              <a:t>或者网段进行抽样，将获取的数据保存在历史窗口中</a:t>
            </a:r>
            <a:r>
              <a:rPr lang="zh-CN" altLang="en-US" sz="2400" smtClean="0"/>
              <a:t> </a:t>
            </a:r>
          </a:p>
        </p:txBody>
      </p:sp>
      <p:sp>
        <p:nvSpPr>
          <p:cNvPr id="96359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963591" name="Object 7"/>
          <p:cNvGraphicFramePr>
            <a:graphicFrameLocks noChangeAspect="1"/>
          </p:cNvGraphicFramePr>
          <p:nvPr/>
        </p:nvGraphicFramePr>
        <p:xfrm>
          <a:off x="1331913" y="2963863"/>
          <a:ext cx="6911975" cy="1257300"/>
        </p:xfrm>
        <a:graphic>
          <a:graphicData uri="http://schemas.openxmlformats.org/presentationml/2006/ole">
            <mc:AlternateContent xmlns:mc="http://schemas.openxmlformats.org/markup-compatibility/2006">
              <mc:Choice xmlns:v="urn:schemas-microsoft-com:vml" Requires="v">
                <p:oleObj spid="_x0000_s963628" name="图片" r:id="rId3" imgW="2409444" imgH="438912" progId="Word.Picture.8">
                  <p:embed/>
                </p:oleObj>
              </mc:Choice>
              <mc:Fallback>
                <p:oleObj name="图片" r:id="rId3" imgW="2409444" imgH="438912" progId="Word.Picture.8">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963863"/>
                        <a:ext cx="6911975" cy="1257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3"/>
          <p:cNvSpPr>
            <a:spLocks noGrp="1" noChangeArrowheads="1"/>
          </p:cNvSpPr>
          <p:nvPr>
            <p:ph type="body" idx="1"/>
          </p:nvPr>
        </p:nvSpPr>
        <p:spPr>
          <a:xfrm>
            <a:off x="467544" y="2060848"/>
            <a:ext cx="8229600" cy="3384550"/>
          </a:xfrm>
        </p:spPr>
        <p:txBody>
          <a:bodyPr/>
          <a:lstStyle/>
          <a:p>
            <a:pPr eaLnBrk="1" hangingPunct="1"/>
            <a:r>
              <a:rPr lang="zh-CN" altLang="en-US" dirty="0" smtClean="0"/>
              <a:t>网络病毒检测什么？</a:t>
            </a:r>
          </a:p>
          <a:p>
            <a:pPr lvl="1" eaLnBrk="1" hangingPunct="1"/>
            <a:r>
              <a:rPr lang="zh-CN" altLang="en-US" dirty="0" smtClean="0"/>
              <a:t>在网络上传输的病毒体</a:t>
            </a:r>
          </a:p>
          <a:p>
            <a:pPr lvl="2" eaLnBrk="1" hangingPunct="1"/>
            <a:r>
              <a:rPr lang="zh-CN" altLang="en-US" dirty="0" smtClean="0"/>
              <a:t>人为误用：一般都下载了包含病毒的文件</a:t>
            </a:r>
          </a:p>
          <a:p>
            <a:pPr lvl="2" eaLnBrk="1" hangingPunct="1"/>
            <a:r>
              <a:rPr lang="zh-CN" altLang="en-US" dirty="0" smtClean="0"/>
              <a:t>网络攻击：获得执行权限后，</a:t>
            </a:r>
            <a:r>
              <a:rPr lang="en-US" altLang="zh-CN" dirty="0" err="1" smtClean="0"/>
              <a:t>shellcode</a:t>
            </a:r>
            <a:r>
              <a:rPr lang="zh-CN" altLang="en-US" dirty="0" smtClean="0"/>
              <a:t>一般会做下载网络病毒体的操作</a:t>
            </a:r>
          </a:p>
          <a:p>
            <a:pPr lvl="2" eaLnBrk="1" hangingPunct="1"/>
            <a:r>
              <a:rPr lang="zh-CN" altLang="en-US" dirty="0" smtClean="0"/>
              <a:t>局域网访问、弱口令：也都会有传输病毒体的操作</a:t>
            </a:r>
          </a:p>
          <a:p>
            <a:pPr lvl="1" eaLnBrk="1" hangingPunct="1"/>
            <a:r>
              <a:rPr lang="zh-CN" altLang="en-US" dirty="0" smtClean="0"/>
              <a:t>病毒体总要传播到被感染的目标上</a:t>
            </a:r>
          </a:p>
        </p:txBody>
      </p:sp>
      <p:sp>
        <p:nvSpPr>
          <p:cNvPr id="2" name="标题 1"/>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0369" name="Rectangle 2"/>
          <p:cNvSpPr>
            <a:spLocks noGrp="1" noChangeArrowheads="1"/>
          </p:cNvSpPr>
          <p:nvPr>
            <p:ph type="title"/>
          </p:nvPr>
        </p:nvSpPr>
        <p:spPr/>
        <p:txBody>
          <a:bodyPr/>
          <a:lstStyle/>
          <a:p>
            <a:pPr eaLnBrk="1" hangingPunct="1"/>
            <a:endParaRPr lang="zh-CN" altLang="en-US" smtClean="0"/>
          </a:p>
        </p:txBody>
      </p:sp>
      <p:sp>
        <p:nvSpPr>
          <p:cNvPr id="1210370" name="Rectangle 3"/>
          <p:cNvSpPr>
            <a:spLocks noGrp="1" noChangeArrowheads="1"/>
          </p:cNvSpPr>
          <p:nvPr>
            <p:ph type="body" idx="1"/>
          </p:nvPr>
        </p:nvSpPr>
        <p:spPr/>
        <p:txBody>
          <a:bodyPr/>
          <a:lstStyle/>
          <a:p>
            <a:pPr eaLnBrk="1" hangingPunct="1"/>
            <a:r>
              <a:rPr lang="zh-CN" altLang="en-US" smtClean="0"/>
              <a:t>通过修改抽样参数使抽样所获得的样本能够尽量好的描述所有流量的统计属性。</a:t>
            </a:r>
          </a:p>
          <a:p>
            <a:pPr eaLnBrk="1" hangingPunct="1"/>
            <a:r>
              <a:rPr lang="zh-CN" altLang="en-US" smtClean="0"/>
              <a:t>抽样的优点，就在于可以更集中、更详细的处理分析样本；缺点就在于容易漏掉一些异常信息。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0609" name="Rectangle 2"/>
          <p:cNvSpPr>
            <a:spLocks noGrp="1" noChangeArrowheads="1"/>
          </p:cNvSpPr>
          <p:nvPr>
            <p:ph type="title"/>
          </p:nvPr>
        </p:nvSpPr>
        <p:spPr/>
        <p:txBody>
          <a:bodyPr/>
          <a:lstStyle/>
          <a:p>
            <a:pPr eaLnBrk="1" hangingPunct="1"/>
            <a:r>
              <a:rPr lang="zh-CN" altLang="en-US" smtClean="0"/>
              <a:t>异常检测的方法 </a:t>
            </a:r>
            <a:r>
              <a:rPr lang="en-US" altLang="zh-CN" smtClean="0"/>
              <a:t>— </a:t>
            </a:r>
            <a:r>
              <a:rPr lang="zh-CN" altLang="en-US" smtClean="0"/>
              <a:t>基于距离的检测方法</a:t>
            </a:r>
          </a:p>
        </p:txBody>
      </p:sp>
      <p:sp>
        <p:nvSpPr>
          <p:cNvPr id="1220610" name="Rectangle 3"/>
          <p:cNvSpPr>
            <a:spLocks noGrp="1" noChangeArrowheads="1"/>
          </p:cNvSpPr>
          <p:nvPr>
            <p:ph type="body" idx="1"/>
          </p:nvPr>
        </p:nvSpPr>
        <p:spPr/>
        <p:txBody>
          <a:bodyPr/>
          <a:lstStyle/>
          <a:p>
            <a:pPr eaLnBrk="1" hangingPunct="1"/>
            <a:r>
              <a:rPr lang="zh-CN" altLang="en-US" smtClean="0"/>
              <a:t>多维的输入向量通过计算欧氏距离来确定是否是异常 </a:t>
            </a:r>
            <a:endParaRPr lang="en-US" altLang="zh-CN" smtClean="0"/>
          </a:p>
          <a:p>
            <a:pPr lvl="1" eaLnBrk="1" hangingPunct="1"/>
            <a:r>
              <a:rPr lang="zh-CN" altLang="en-US" smtClean="0"/>
              <a:t>海量的训练数据</a:t>
            </a:r>
            <a:endParaRPr lang="en-US" altLang="zh-CN" smtClean="0"/>
          </a:p>
          <a:p>
            <a:pPr lvl="1" eaLnBrk="1" hangingPunct="1"/>
            <a:r>
              <a:rPr lang="zh-CN" altLang="en-US" smtClean="0"/>
              <a:t>多输入变量之间的关联</a:t>
            </a:r>
          </a:p>
          <a:p>
            <a:pPr lvl="1" eaLnBrk="1" hangingPunct="1"/>
            <a:r>
              <a:rPr lang="zh-CN" altLang="en-US" smtClean="0"/>
              <a:t>发现海量数据背后规律</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33" name="Rectangle 2"/>
          <p:cNvSpPr>
            <a:spLocks noGrp="1" noChangeArrowheads="1"/>
          </p:cNvSpPr>
          <p:nvPr>
            <p:ph type="title"/>
          </p:nvPr>
        </p:nvSpPr>
        <p:spPr/>
        <p:txBody>
          <a:bodyPr/>
          <a:lstStyle/>
          <a:p>
            <a:pPr eaLnBrk="1" hangingPunct="1"/>
            <a:endParaRPr lang="zh-CN" altLang="en-US" smtClean="0"/>
          </a:p>
        </p:txBody>
      </p:sp>
      <p:grpSp>
        <p:nvGrpSpPr>
          <p:cNvPr id="1221634" name="Group 3"/>
          <p:cNvGrpSpPr>
            <a:grpSpLocks/>
          </p:cNvGrpSpPr>
          <p:nvPr/>
        </p:nvGrpSpPr>
        <p:grpSpPr bwMode="auto">
          <a:xfrm>
            <a:off x="1547813" y="2206625"/>
            <a:ext cx="5616575" cy="3743325"/>
            <a:chOff x="1701" y="1117"/>
            <a:chExt cx="3538" cy="2358"/>
          </a:xfrm>
        </p:grpSpPr>
        <p:sp>
          <p:nvSpPr>
            <p:cNvPr id="1221654" name="Line 4"/>
            <p:cNvSpPr>
              <a:spLocks noChangeShapeType="1"/>
            </p:cNvSpPr>
            <p:nvPr/>
          </p:nvSpPr>
          <p:spPr bwMode="auto">
            <a:xfrm>
              <a:off x="1701" y="3475"/>
              <a:ext cx="3538" cy="0"/>
            </a:xfrm>
            <a:prstGeom prst="line">
              <a:avLst/>
            </a:prstGeom>
            <a:noFill/>
            <a:ln w="38100">
              <a:solidFill>
                <a:schemeClr val="tx1"/>
              </a:solidFill>
              <a:miter lim="800000"/>
              <a:headEnd/>
              <a:tailEnd type="triangle" w="med" len="med"/>
            </a:ln>
          </p:spPr>
          <p:txBody>
            <a:bodyPr wrap="none"/>
            <a:lstStyle/>
            <a:p>
              <a:endParaRPr lang="zh-CN" altLang="en-US"/>
            </a:p>
          </p:txBody>
        </p:sp>
        <p:sp>
          <p:nvSpPr>
            <p:cNvPr id="1221655" name="Line 5"/>
            <p:cNvSpPr>
              <a:spLocks noChangeShapeType="1"/>
            </p:cNvSpPr>
            <p:nvPr/>
          </p:nvSpPr>
          <p:spPr bwMode="auto">
            <a:xfrm>
              <a:off x="1701" y="1117"/>
              <a:ext cx="0" cy="2358"/>
            </a:xfrm>
            <a:prstGeom prst="line">
              <a:avLst/>
            </a:prstGeom>
            <a:noFill/>
            <a:ln w="38100">
              <a:solidFill>
                <a:schemeClr val="tx1"/>
              </a:solidFill>
              <a:miter lim="800000"/>
              <a:headEnd type="arrow" w="med" len="med"/>
              <a:tailEnd/>
            </a:ln>
          </p:spPr>
          <p:txBody>
            <a:bodyPr wrap="none"/>
            <a:lstStyle/>
            <a:p>
              <a:endParaRPr lang="zh-CN" altLang="en-US"/>
            </a:p>
          </p:txBody>
        </p:sp>
      </p:grpSp>
      <p:sp>
        <p:nvSpPr>
          <p:cNvPr id="1221635" name="Oval 6"/>
          <p:cNvSpPr>
            <a:spLocks noChangeArrowheads="1"/>
          </p:cNvSpPr>
          <p:nvPr/>
        </p:nvSpPr>
        <p:spPr bwMode="auto">
          <a:xfrm>
            <a:off x="2411413" y="5084763"/>
            <a:ext cx="144462" cy="144462"/>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1636" name="Oval 7"/>
          <p:cNvSpPr>
            <a:spLocks noChangeArrowheads="1"/>
          </p:cNvSpPr>
          <p:nvPr/>
        </p:nvSpPr>
        <p:spPr bwMode="auto">
          <a:xfrm>
            <a:off x="2627313" y="5300663"/>
            <a:ext cx="144462" cy="144462"/>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1637" name="Oval 8"/>
          <p:cNvSpPr>
            <a:spLocks noChangeArrowheads="1"/>
          </p:cNvSpPr>
          <p:nvPr/>
        </p:nvSpPr>
        <p:spPr bwMode="auto">
          <a:xfrm>
            <a:off x="2771775" y="5013325"/>
            <a:ext cx="144463" cy="144463"/>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1638" name="Oval 9"/>
          <p:cNvSpPr>
            <a:spLocks noChangeArrowheads="1"/>
          </p:cNvSpPr>
          <p:nvPr/>
        </p:nvSpPr>
        <p:spPr bwMode="auto">
          <a:xfrm>
            <a:off x="2987675" y="5300663"/>
            <a:ext cx="144463" cy="144462"/>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1639" name="Oval 10"/>
          <p:cNvSpPr>
            <a:spLocks noChangeArrowheads="1"/>
          </p:cNvSpPr>
          <p:nvPr/>
        </p:nvSpPr>
        <p:spPr bwMode="auto">
          <a:xfrm>
            <a:off x="2627313" y="4724400"/>
            <a:ext cx="144462" cy="144463"/>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1640" name="Oval 11"/>
          <p:cNvSpPr>
            <a:spLocks noChangeArrowheads="1"/>
          </p:cNvSpPr>
          <p:nvPr/>
        </p:nvSpPr>
        <p:spPr bwMode="auto">
          <a:xfrm>
            <a:off x="4067175" y="4365625"/>
            <a:ext cx="144463" cy="144463"/>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1641" name="Oval 12"/>
          <p:cNvSpPr>
            <a:spLocks noChangeArrowheads="1"/>
          </p:cNvSpPr>
          <p:nvPr/>
        </p:nvSpPr>
        <p:spPr bwMode="auto">
          <a:xfrm>
            <a:off x="4211638" y="4221163"/>
            <a:ext cx="144462" cy="144462"/>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1642" name="Oval 13"/>
          <p:cNvSpPr>
            <a:spLocks noChangeArrowheads="1"/>
          </p:cNvSpPr>
          <p:nvPr/>
        </p:nvSpPr>
        <p:spPr bwMode="auto">
          <a:xfrm>
            <a:off x="3922713" y="4221163"/>
            <a:ext cx="144462" cy="144462"/>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1643" name="Oval 14"/>
          <p:cNvSpPr>
            <a:spLocks noChangeArrowheads="1"/>
          </p:cNvSpPr>
          <p:nvPr/>
        </p:nvSpPr>
        <p:spPr bwMode="auto">
          <a:xfrm>
            <a:off x="3706813" y="4149725"/>
            <a:ext cx="144462" cy="144463"/>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1644" name="Oval 15"/>
          <p:cNvSpPr>
            <a:spLocks noChangeArrowheads="1"/>
          </p:cNvSpPr>
          <p:nvPr/>
        </p:nvSpPr>
        <p:spPr bwMode="auto">
          <a:xfrm>
            <a:off x="3851275" y="4005263"/>
            <a:ext cx="144463" cy="144462"/>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1645" name="Oval 16"/>
          <p:cNvSpPr>
            <a:spLocks noChangeArrowheads="1"/>
          </p:cNvSpPr>
          <p:nvPr/>
        </p:nvSpPr>
        <p:spPr bwMode="auto">
          <a:xfrm>
            <a:off x="2916238" y="4149725"/>
            <a:ext cx="144462" cy="144463"/>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1646" name="Oval 17"/>
          <p:cNvSpPr>
            <a:spLocks noChangeArrowheads="1"/>
          </p:cNvSpPr>
          <p:nvPr/>
        </p:nvSpPr>
        <p:spPr bwMode="auto">
          <a:xfrm>
            <a:off x="3132138" y="4365625"/>
            <a:ext cx="144462" cy="144463"/>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1647" name="Oval 18"/>
          <p:cNvSpPr>
            <a:spLocks noChangeArrowheads="1"/>
          </p:cNvSpPr>
          <p:nvPr/>
        </p:nvSpPr>
        <p:spPr bwMode="auto">
          <a:xfrm>
            <a:off x="2843213" y="4365625"/>
            <a:ext cx="144462" cy="144463"/>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1648" name="Oval 19"/>
          <p:cNvSpPr>
            <a:spLocks noChangeArrowheads="1"/>
          </p:cNvSpPr>
          <p:nvPr/>
        </p:nvSpPr>
        <p:spPr bwMode="auto">
          <a:xfrm>
            <a:off x="2987675" y="4581525"/>
            <a:ext cx="144463" cy="144463"/>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1649" name="Oval 20"/>
          <p:cNvSpPr>
            <a:spLocks noChangeArrowheads="1"/>
          </p:cNvSpPr>
          <p:nvPr/>
        </p:nvSpPr>
        <p:spPr bwMode="auto">
          <a:xfrm>
            <a:off x="5795963" y="4797425"/>
            <a:ext cx="144462" cy="144463"/>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1650" name="Oval 21"/>
          <p:cNvSpPr>
            <a:spLocks noChangeArrowheads="1"/>
          </p:cNvSpPr>
          <p:nvPr/>
        </p:nvSpPr>
        <p:spPr bwMode="auto">
          <a:xfrm>
            <a:off x="6370638" y="5084763"/>
            <a:ext cx="144462" cy="144462"/>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1651" name="Oval 22"/>
          <p:cNvSpPr>
            <a:spLocks noChangeArrowheads="1"/>
          </p:cNvSpPr>
          <p:nvPr/>
        </p:nvSpPr>
        <p:spPr bwMode="auto">
          <a:xfrm>
            <a:off x="6515100" y="4940300"/>
            <a:ext cx="144463" cy="144463"/>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1652" name="Oval 23"/>
          <p:cNvSpPr>
            <a:spLocks noChangeArrowheads="1"/>
          </p:cNvSpPr>
          <p:nvPr/>
        </p:nvSpPr>
        <p:spPr bwMode="auto">
          <a:xfrm>
            <a:off x="6010275" y="4868863"/>
            <a:ext cx="144463" cy="144462"/>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1653" name="Oval 24"/>
          <p:cNvSpPr>
            <a:spLocks noChangeArrowheads="1"/>
          </p:cNvSpPr>
          <p:nvPr/>
        </p:nvSpPr>
        <p:spPr bwMode="auto">
          <a:xfrm>
            <a:off x="6154738" y="4724400"/>
            <a:ext cx="144462" cy="144463"/>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657" name="Rectangle 2"/>
          <p:cNvSpPr>
            <a:spLocks noGrp="1" noChangeArrowheads="1"/>
          </p:cNvSpPr>
          <p:nvPr>
            <p:ph type="title"/>
          </p:nvPr>
        </p:nvSpPr>
        <p:spPr/>
        <p:txBody>
          <a:bodyPr/>
          <a:lstStyle/>
          <a:p>
            <a:pPr eaLnBrk="1" hangingPunct="1"/>
            <a:endParaRPr lang="zh-CN" altLang="en-US" smtClean="0"/>
          </a:p>
        </p:txBody>
      </p:sp>
      <p:grpSp>
        <p:nvGrpSpPr>
          <p:cNvPr id="1222658" name="Group 3"/>
          <p:cNvGrpSpPr>
            <a:grpSpLocks/>
          </p:cNvGrpSpPr>
          <p:nvPr/>
        </p:nvGrpSpPr>
        <p:grpSpPr bwMode="auto">
          <a:xfrm>
            <a:off x="1763713" y="2133600"/>
            <a:ext cx="5616575" cy="3743325"/>
            <a:chOff x="1701" y="1117"/>
            <a:chExt cx="3538" cy="2358"/>
          </a:xfrm>
        </p:grpSpPr>
        <p:sp>
          <p:nvSpPr>
            <p:cNvPr id="1222690" name="Line 4"/>
            <p:cNvSpPr>
              <a:spLocks noChangeShapeType="1"/>
            </p:cNvSpPr>
            <p:nvPr/>
          </p:nvSpPr>
          <p:spPr bwMode="auto">
            <a:xfrm>
              <a:off x="1701" y="3475"/>
              <a:ext cx="3538" cy="0"/>
            </a:xfrm>
            <a:prstGeom prst="line">
              <a:avLst/>
            </a:prstGeom>
            <a:noFill/>
            <a:ln w="38100">
              <a:solidFill>
                <a:schemeClr val="tx1"/>
              </a:solidFill>
              <a:miter lim="800000"/>
              <a:headEnd/>
              <a:tailEnd type="triangle" w="med" len="med"/>
            </a:ln>
          </p:spPr>
          <p:txBody>
            <a:bodyPr wrap="none"/>
            <a:lstStyle/>
            <a:p>
              <a:endParaRPr lang="zh-CN" altLang="en-US"/>
            </a:p>
          </p:txBody>
        </p:sp>
        <p:sp>
          <p:nvSpPr>
            <p:cNvPr id="1222691" name="Line 5"/>
            <p:cNvSpPr>
              <a:spLocks noChangeShapeType="1"/>
            </p:cNvSpPr>
            <p:nvPr/>
          </p:nvSpPr>
          <p:spPr bwMode="auto">
            <a:xfrm>
              <a:off x="1701" y="1117"/>
              <a:ext cx="0" cy="2358"/>
            </a:xfrm>
            <a:prstGeom prst="line">
              <a:avLst/>
            </a:prstGeom>
            <a:noFill/>
            <a:ln w="38100">
              <a:solidFill>
                <a:schemeClr val="tx1"/>
              </a:solidFill>
              <a:miter lim="800000"/>
              <a:headEnd type="arrow" w="med" len="med"/>
              <a:tailEnd/>
            </a:ln>
          </p:spPr>
          <p:txBody>
            <a:bodyPr wrap="none"/>
            <a:lstStyle/>
            <a:p>
              <a:endParaRPr lang="zh-CN" altLang="en-US"/>
            </a:p>
          </p:txBody>
        </p:sp>
      </p:grpSp>
      <p:sp>
        <p:nvSpPr>
          <p:cNvPr id="1222659" name="Oval 6"/>
          <p:cNvSpPr>
            <a:spLocks noChangeArrowheads="1"/>
          </p:cNvSpPr>
          <p:nvPr/>
        </p:nvSpPr>
        <p:spPr bwMode="auto">
          <a:xfrm>
            <a:off x="2627313" y="5011738"/>
            <a:ext cx="144462" cy="144462"/>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2660" name="Oval 7"/>
          <p:cNvSpPr>
            <a:spLocks noChangeArrowheads="1"/>
          </p:cNvSpPr>
          <p:nvPr/>
        </p:nvSpPr>
        <p:spPr bwMode="auto">
          <a:xfrm>
            <a:off x="2843213" y="5227638"/>
            <a:ext cx="144462" cy="144462"/>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2661" name="Oval 8"/>
          <p:cNvSpPr>
            <a:spLocks noChangeArrowheads="1"/>
          </p:cNvSpPr>
          <p:nvPr/>
        </p:nvSpPr>
        <p:spPr bwMode="auto">
          <a:xfrm>
            <a:off x="2987675" y="4940300"/>
            <a:ext cx="144463" cy="144463"/>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2662" name="Oval 9"/>
          <p:cNvSpPr>
            <a:spLocks noChangeArrowheads="1"/>
          </p:cNvSpPr>
          <p:nvPr/>
        </p:nvSpPr>
        <p:spPr bwMode="auto">
          <a:xfrm>
            <a:off x="3203575" y="5227638"/>
            <a:ext cx="144463" cy="144462"/>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2663" name="Oval 10"/>
          <p:cNvSpPr>
            <a:spLocks noChangeArrowheads="1"/>
          </p:cNvSpPr>
          <p:nvPr/>
        </p:nvSpPr>
        <p:spPr bwMode="auto">
          <a:xfrm>
            <a:off x="2843213" y="4651375"/>
            <a:ext cx="144462" cy="144463"/>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2664" name="Oval 11"/>
          <p:cNvSpPr>
            <a:spLocks noChangeArrowheads="1"/>
          </p:cNvSpPr>
          <p:nvPr/>
        </p:nvSpPr>
        <p:spPr bwMode="auto">
          <a:xfrm>
            <a:off x="4283075" y="4292600"/>
            <a:ext cx="144463" cy="144463"/>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2665" name="Oval 12"/>
          <p:cNvSpPr>
            <a:spLocks noChangeArrowheads="1"/>
          </p:cNvSpPr>
          <p:nvPr/>
        </p:nvSpPr>
        <p:spPr bwMode="auto">
          <a:xfrm>
            <a:off x="4427538" y="4148138"/>
            <a:ext cx="144462" cy="144462"/>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2666" name="Oval 13"/>
          <p:cNvSpPr>
            <a:spLocks noChangeArrowheads="1"/>
          </p:cNvSpPr>
          <p:nvPr/>
        </p:nvSpPr>
        <p:spPr bwMode="auto">
          <a:xfrm>
            <a:off x="4138613" y="4148138"/>
            <a:ext cx="144462" cy="144462"/>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2667" name="Oval 14"/>
          <p:cNvSpPr>
            <a:spLocks noChangeArrowheads="1"/>
          </p:cNvSpPr>
          <p:nvPr/>
        </p:nvSpPr>
        <p:spPr bwMode="auto">
          <a:xfrm>
            <a:off x="3922713" y="4076700"/>
            <a:ext cx="144462" cy="144463"/>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2668" name="Oval 15"/>
          <p:cNvSpPr>
            <a:spLocks noChangeArrowheads="1"/>
          </p:cNvSpPr>
          <p:nvPr/>
        </p:nvSpPr>
        <p:spPr bwMode="auto">
          <a:xfrm>
            <a:off x="4067175" y="3932238"/>
            <a:ext cx="144463" cy="144462"/>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2669" name="Oval 16"/>
          <p:cNvSpPr>
            <a:spLocks noChangeArrowheads="1"/>
          </p:cNvSpPr>
          <p:nvPr/>
        </p:nvSpPr>
        <p:spPr bwMode="auto">
          <a:xfrm>
            <a:off x="3132138" y="4076700"/>
            <a:ext cx="144462" cy="144463"/>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2670" name="Oval 17"/>
          <p:cNvSpPr>
            <a:spLocks noChangeArrowheads="1"/>
          </p:cNvSpPr>
          <p:nvPr/>
        </p:nvSpPr>
        <p:spPr bwMode="auto">
          <a:xfrm>
            <a:off x="3348038" y="4292600"/>
            <a:ext cx="144462" cy="144463"/>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2671" name="Oval 18"/>
          <p:cNvSpPr>
            <a:spLocks noChangeArrowheads="1"/>
          </p:cNvSpPr>
          <p:nvPr/>
        </p:nvSpPr>
        <p:spPr bwMode="auto">
          <a:xfrm>
            <a:off x="3059113" y="4292600"/>
            <a:ext cx="144462" cy="144463"/>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2672" name="Oval 19"/>
          <p:cNvSpPr>
            <a:spLocks noChangeArrowheads="1"/>
          </p:cNvSpPr>
          <p:nvPr/>
        </p:nvSpPr>
        <p:spPr bwMode="auto">
          <a:xfrm>
            <a:off x="3203575" y="4508500"/>
            <a:ext cx="144463" cy="144463"/>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2673" name="Oval 20"/>
          <p:cNvSpPr>
            <a:spLocks noChangeArrowheads="1"/>
          </p:cNvSpPr>
          <p:nvPr/>
        </p:nvSpPr>
        <p:spPr bwMode="auto">
          <a:xfrm>
            <a:off x="6011863" y="4724400"/>
            <a:ext cx="144462" cy="144463"/>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2674" name="Oval 21"/>
          <p:cNvSpPr>
            <a:spLocks noChangeArrowheads="1"/>
          </p:cNvSpPr>
          <p:nvPr/>
        </p:nvSpPr>
        <p:spPr bwMode="auto">
          <a:xfrm>
            <a:off x="6586538" y="5011738"/>
            <a:ext cx="144462" cy="144462"/>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2675" name="Oval 22"/>
          <p:cNvSpPr>
            <a:spLocks noChangeArrowheads="1"/>
          </p:cNvSpPr>
          <p:nvPr/>
        </p:nvSpPr>
        <p:spPr bwMode="auto">
          <a:xfrm>
            <a:off x="6731000" y="4867275"/>
            <a:ext cx="144463" cy="144463"/>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2676" name="Oval 23"/>
          <p:cNvSpPr>
            <a:spLocks noChangeArrowheads="1"/>
          </p:cNvSpPr>
          <p:nvPr/>
        </p:nvSpPr>
        <p:spPr bwMode="auto">
          <a:xfrm>
            <a:off x="6226175" y="4795838"/>
            <a:ext cx="144463" cy="144462"/>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2677" name="Oval 24"/>
          <p:cNvSpPr>
            <a:spLocks noChangeArrowheads="1"/>
          </p:cNvSpPr>
          <p:nvPr/>
        </p:nvSpPr>
        <p:spPr bwMode="auto">
          <a:xfrm>
            <a:off x="6370638" y="4651375"/>
            <a:ext cx="144462" cy="144463"/>
          </a:xfrm>
          <a:prstGeom prst="ellipse">
            <a:avLst/>
          </a:prstGeom>
          <a:solidFill>
            <a:srgbClr val="000000"/>
          </a:solidFill>
          <a:ln w="9525">
            <a:solidFill>
              <a:schemeClr val="tx1"/>
            </a:solidFill>
            <a:miter lim="800000"/>
            <a:headEnd/>
            <a:tailEnd/>
          </a:ln>
        </p:spPr>
        <p:txBody>
          <a:bodyPr wrap="none" anchor="ctr"/>
          <a:lstStyle/>
          <a:p>
            <a:pPr eaLnBrk="0" hangingPunct="0"/>
            <a:endParaRPr lang="zh-CN" altLang="en-US"/>
          </a:p>
        </p:txBody>
      </p:sp>
      <p:sp>
        <p:nvSpPr>
          <p:cNvPr id="1222678" name="Line 25"/>
          <p:cNvSpPr>
            <a:spLocks noChangeShapeType="1"/>
          </p:cNvSpPr>
          <p:nvPr/>
        </p:nvSpPr>
        <p:spPr bwMode="auto">
          <a:xfrm>
            <a:off x="1835150" y="3860800"/>
            <a:ext cx="5689600" cy="0"/>
          </a:xfrm>
          <a:prstGeom prst="line">
            <a:avLst/>
          </a:prstGeom>
          <a:noFill/>
          <a:ln w="9525">
            <a:solidFill>
              <a:schemeClr val="tx1"/>
            </a:solidFill>
            <a:miter lim="800000"/>
            <a:headEnd/>
            <a:tailEnd/>
          </a:ln>
        </p:spPr>
        <p:txBody>
          <a:bodyPr wrap="none"/>
          <a:lstStyle/>
          <a:p>
            <a:endParaRPr lang="zh-CN" altLang="en-US"/>
          </a:p>
        </p:txBody>
      </p:sp>
      <p:sp>
        <p:nvSpPr>
          <p:cNvPr id="1222679" name="Line 26"/>
          <p:cNvSpPr>
            <a:spLocks noChangeShapeType="1"/>
          </p:cNvSpPr>
          <p:nvPr/>
        </p:nvSpPr>
        <p:spPr bwMode="auto">
          <a:xfrm>
            <a:off x="3563938" y="2276475"/>
            <a:ext cx="0" cy="3529013"/>
          </a:xfrm>
          <a:prstGeom prst="line">
            <a:avLst/>
          </a:prstGeom>
          <a:noFill/>
          <a:ln w="9525">
            <a:solidFill>
              <a:schemeClr val="tx1"/>
            </a:solidFill>
            <a:miter lim="800000"/>
            <a:headEnd/>
            <a:tailEnd/>
          </a:ln>
        </p:spPr>
        <p:txBody>
          <a:bodyPr wrap="none"/>
          <a:lstStyle/>
          <a:p>
            <a:endParaRPr lang="zh-CN" altLang="en-US"/>
          </a:p>
        </p:txBody>
      </p:sp>
      <p:sp>
        <p:nvSpPr>
          <p:cNvPr id="1222680" name="Line 27"/>
          <p:cNvSpPr>
            <a:spLocks noChangeShapeType="1"/>
          </p:cNvSpPr>
          <p:nvPr/>
        </p:nvSpPr>
        <p:spPr bwMode="auto">
          <a:xfrm>
            <a:off x="1835150" y="4652963"/>
            <a:ext cx="5616575" cy="0"/>
          </a:xfrm>
          <a:prstGeom prst="line">
            <a:avLst/>
          </a:prstGeom>
          <a:noFill/>
          <a:ln w="9525">
            <a:solidFill>
              <a:schemeClr val="tx1"/>
            </a:solidFill>
            <a:miter lim="800000"/>
            <a:headEnd/>
            <a:tailEnd/>
          </a:ln>
        </p:spPr>
        <p:txBody>
          <a:bodyPr wrap="none"/>
          <a:lstStyle/>
          <a:p>
            <a:endParaRPr lang="zh-CN" altLang="en-US"/>
          </a:p>
        </p:txBody>
      </p:sp>
      <p:sp>
        <p:nvSpPr>
          <p:cNvPr id="1222681" name="Line 28"/>
          <p:cNvSpPr>
            <a:spLocks noChangeShapeType="1"/>
          </p:cNvSpPr>
          <p:nvPr/>
        </p:nvSpPr>
        <p:spPr bwMode="auto">
          <a:xfrm>
            <a:off x="2627313" y="3357563"/>
            <a:ext cx="0" cy="2519362"/>
          </a:xfrm>
          <a:prstGeom prst="line">
            <a:avLst/>
          </a:prstGeom>
          <a:noFill/>
          <a:ln w="9525">
            <a:solidFill>
              <a:schemeClr val="tx1"/>
            </a:solidFill>
            <a:miter lim="800000"/>
            <a:headEnd/>
            <a:tailEnd/>
          </a:ln>
        </p:spPr>
        <p:txBody>
          <a:bodyPr wrap="none"/>
          <a:lstStyle/>
          <a:p>
            <a:endParaRPr lang="zh-CN" altLang="en-US"/>
          </a:p>
        </p:txBody>
      </p:sp>
      <p:sp>
        <p:nvSpPr>
          <p:cNvPr id="1222682" name="Line 29"/>
          <p:cNvSpPr>
            <a:spLocks noChangeShapeType="1"/>
          </p:cNvSpPr>
          <p:nvPr/>
        </p:nvSpPr>
        <p:spPr bwMode="auto">
          <a:xfrm>
            <a:off x="4572000" y="2636838"/>
            <a:ext cx="0" cy="3168650"/>
          </a:xfrm>
          <a:prstGeom prst="line">
            <a:avLst/>
          </a:prstGeom>
          <a:noFill/>
          <a:ln w="9525">
            <a:solidFill>
              <a:schemeClr val="tx1"/>
            </a:solidFill>
            <a:miter lim="800000"/>
            <a:headEnd/>
            <a:tailEnd/>
          </a:ln>
        </p:spPr>
        <p:txBody>
          <a:bodyPr wrap="none"/>
          <a:lstStyle/>
          <a:p>
            <a:endParaRPr lang="zh-CN" altLang="en-US"/>
          </a:p>
        </p:txBody>
      </p:sp>
      <p:sp>
        <p:nvSpPr>
          <p:cNvPr id="1222683" name="Line 30"/>
          <p:cNvSpPr>
            <a:spLocks noChangeShapeType="1"/>
          </p:cNvSpPr>
          <p:nvPr/>
        </p:nvSpPr>
        <p:spPr bwMode="auto">
          <a:xfrm>
            <a:off x="5940425" y="2852738"/>
            <a:ext cx="0" cy="2952750"/>
          </a:xfrm>
          <a:prstGeom prst="line">
            <a:avLst/>
          </a:prstGeom>
          <a:noFill/>
          <a:ln w="9525">
            <a:solidFill>
              <a:schemeClr val="tx1"/>
            </a:solidFill>
            <a:miter lim="800000"/>
            <a:headEnd/>
            <a:tailEnd/>
          </a:ln>
        </p:spPr>
        <p:txBody>
          <a:bodyPr wrap="none"/>
          <a:lstStyle/>
          <a:p>
            <a:endParaRPr lang="zh-CN" altLang="en-US"/>
          </a:p>
        </p:txBody>
      </p:sp>
      <p:sp>
        <p:nvSpPr>
          <p:cNvPr id="1222684" name="Line 31"/>
          <p:cNvSpPr>
            <a:spLocks noChangeShapeType="1"/>
          </p:cNvSpPr>
          <p:nvPr/>
        </p:nvSpPr>
        <p:spPr bwMode="auto">
          <a:xfrm>
            <a:off x="6877050" y="2708275"/>
            <a:ext cx="0" cy="3097213"/>
          </a:xfrm>
          <a:prstGeom prst="line">
            <a:avLst/>
          </a:prstGeom>
          <a:noFill/>
          <a:ln w="9525">
            <a:solidFill>
              <a:schemeClr val="tx1"/>
            </a:solidFill>
            <a:miter lim="800000"/>
            <a:headEnd/>
            <a:tailEnd/>
          </a:ln>
        </p:spPr>
        <p:txBody>
          <a:bodyPr wrap="none"/>
          <a:lstStyle/>
          <a:p>
            <a:endParaRPr lang="zh-CN" altLang="en-US"/>
          </a:p>
        </p:txBody>
      </p:sp>
      <p:sp>
        <p:nvSpPr>
          <p:cNvPr id="1222685" name="Line 32"/>
          <p:cNvSpPr>
            <a:spLocks noChangeShapeType="1"/>
          </p:cNvSpPr>
          <p:nvPr/>
        </p:nvSpPr>
        <p:spPr bwMode="auto">
          <a:xfrm>
            <a:off x="1835150" y="5445125"/>
            <a:ext cx="5832475" cy="0"/>
          </a:xfrm>
          <a:prstGeom prst="line">
            <a:avLst/>
          </a:prstGeom>
          <a:noFill/>
          <a:ln w="9525">
            <a:solidFill>
              <a:schemeClr val="tx1"/>
            </a:solidFill>
            <a:miter lim="800000"/>
            <a:headEnd/>
            <a:tailEnd/>
          </a:ln>
        </p:spPr>
        <p:txBody>
          <a:bodyPr wrap="none"/>
          <a:lstStyle/>
          <a:p>
            <a:endParaRPr lang="zh-CN" altLang="en-US"/>
          </a:p>
        </p:txBody>
      </p:sp>
      <p:sp>
        <p:nvSpPr>
          <p:cNvPr id="1222686" name="Line 33"/>
          <p:cNvSpPr>
            <a:spLocks noChangeShapeType="1"/>
          </p:cNvSpPr>
          <p:nvPr/>
        </p:nvSpPr>
        <p:spPr bwMode="auto">
          <a:xfrm>
            <a:off x="2987675" y="3860800"/>
            <a:ext cx="0" cy="792163"/>
          </a:xfrm>
          <a:prstGeom prst="line">
            <a:avLst/>
          </a:prstGeom>
          <a:noFill/>
          <a:ln w="9525">
            <a:solidFill>
              <a:schemeClr val="tx1"/>
            </a:solidFill>
            <a:miter lim="800000"/>
            <a:headEnd/>
            <a:tailEnd/>
          </a:ln>
        </p:spPr>
        <p:txBody>
          <a:bodyPr wrap="none"/>
          <a:lstStyle/>
          <a:p>
            <a:endParaRPr lang="zh-CN" altLang="en-US"/>
          </a:p>
        </p:txBody>
      </p:sp>
      <p:sp>
        <p:nvSpPr>
          <p:cNvPr id="1222687" name="Line 34"/>
          <p:cNvSpPr>
            <a:spLocks noChangeShapeType="1"/>
          </p:cNvSpPr>
          <p:nvPr/>
        </p:nvSpPr>
        <p:spPr bwMode="auto">
          <a:xfrm>
            <a:off x="3563938" y="4437063"/>
            <a:ext cx="1008062" cy="0"/>
          </a:xfrm>
          <a:prstGeom prst="line">
            <a:avLst/>
          </a:prstGeom>
          <a:noFill/>
          <a:ln w="9525">
            <a:solidFill>
              <a:schemeClr val="tx1"/>
            </a:solidFill>
            <a:miter lim="800000"/>
            <a:headEnd/>
            <a:tailEnd/>
          </a:ln>
        </p:spPr>
        <p:txBody>
          <a:bodyPr wrap="none"/>
          <a:lstStyle/>
          <a:p>
            <a:endParaRPr lang="zh-CN" altLang="en-US"/>
          </a:p>
        </p:txBody>
      </p:sp>
      <p:sp>
        <p:nvSpPr>
          <p:cNvPr id="1222688" name="Line 35"/>
          <p:cNvSpPr>
            <a:spLocks noChangeShapeType="1"/>
          </p:cNvSpPr>
          <p:nvPr/>
        </p:nvSpPr>
        <p:spPr bwMode="auto">
          <a:xfrm>
            <a:off x="5940425" y="5157788"/>
            <a:ext cx="936625" cy="0"/>
          </a:xfrm>
          <a:prstGeom prst="line">
            <a:avLst/>
          </a:prstGeom>
          <a:noFill/>
          <a:ln w="9525">
            <a:solidFill>
              <a:schemeClr val="tx1"/>
            </a:solidFill>
            <a:miter lim="800000"/>
            <a:headEnd/>
            <a:tailEnd/>
          </a:ln>
        </p:spPr>
        <p:txBody>
          <a:bodyPr wrap="none"/>
          <a:lstStyle/>
          <a:p>
            <a:endParaRPr lang="zh-CN" altLang="en-US"/>
          </a:p>
        </p:txBody>
      </p:sp>
      <p:sp>
        <p:nvSpPr>
          <p:cNvPr id="1222689" name="Line 36"/>
          <p:cNvSpPr>
            <a:spLocks noChangeShapeType="1"/>
          </p:cNvSpPr>
          <p:nvPr/>
        </p:nvSpPr>
        <p:spPr bwMode="auto">
          <a:xfrm>
            <a:off x="3851275" y="3860800"/>
            <a:ext cx="0" cy="576263"/>
          </a:xfrm>
          <a:prstGeom prst="line">
            <a:avLst/>
          </a:prstGeom>
          <a:noFill/>
          <a:ln w="9525">
            <a:solidFill>
              <a:schemeClr val="tx1"/>
            </a:solidFill>
            <a:miter lim="800000"/>
            <a:headEnd/>
            <a:tailEnd/>
          </a:ln>
        </p:spPr>
        <p:txBody>
          <a:bodyPr wrap="none"/>
          <a:lstStyle/>
          <a:p>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8" name="Rectangle 2"/>
          <p:cNvSpPr>
            <a:spLocks noGrp="1" noChangeArrowheads="1"/>
          </p:cNvSpPr>
          <p:nvPr>
            <p:ph type="title"/>
          </p:nvPr>
        </p:nvSpPr>
        <p:spPr/>
        <p:txBody>
          <a:bodyPr/>
          <a:lstStyle/>
          <a:p>
            <a:pPr eaLnBrk="1" hangingPunct="1"/>
            <a:r>
              <a:rPr lang="zh-CN" altLang="en-US" sz="3700" smtClean="0">
                <a:solidFill>
                  <a:schemeClr val="tx1"/>
                </a:solidFill>
              </a:rPr>
              <a:t>基于距离的异常检测算法</a:t>
            </a:r>
          </a:p>
        </p:txBody>
      </p:sp>
      <p:sp>
        <p:nvSpPr>
          <p:cNvPr id="977929" name="Rectangle 3"/>
          <p:cNvSpPr>
            <a:spLocks noGrp="1" noChangeArrowheads="1"/>
          </p:cNvSpPr>
          <p:nvPr>
            <p:ph type="body" idx="1"/>
          </p:nvPr>
        </p:nvSpPr>
        <p:spPr/>
        <p:txBody>
          <a:bodyPr/>
          <a:lstStyle/>
          <a:p>
            <a:pPr eaLnBrk="1" hangingPunct="1">
              <a:lnSpc>
                <a:spcPct val="80000"/>
              </a:lnSpc>
            </a:pPr>
            <a:r>
              <a:rPr lang="zh-CN" altLang="en-US" sz="2800" smtClean="0"/>
              <a:t>欧式空间</a:t>
            </a:r>
          </a:p>
          <a:p>
            <a:pPr lvl="1" eaLnBrk="1" hangingPunct="1">
              <a:lnSpc>
                <a:spcPct val="80000"/>
              </a:lnSpc>
            </a:pPr>
            <a:r>
              <a:rPr lang="zh-CN" altLang="en-US" sz="2400" smtClean="0"/>
              <a:t>将网络数据以矢量的形式表示为特征矢量</a:t>
            </a:r>
            <a:r>
              <a:rPr lang="en-US" altLang="zh-CN" sz="2400" smtClean="0"/>
              <a:t>X=(X</a:t>
            </a:r>
            <a:r>
              <a:rPr lang="en-US" altLang="zh-CN" sz="2400" baseline="-25000" smtClean="0"/>
              <a:t>1</a:t>
            </a:r>
            <a:r>
              <a:rPr lang="en-US" altLang="zh-CN" sz="2400" smtClean="0"/>
              <a:t>,X</a:t>
            </a:r>
            <a:r>
              <a:rPr lang="en-US" altLang="zh-CN" sz="2400" baseline="-25000" smtClean="0"/>
              <a:t>2</a:t>
            </a:r>
            <a:r>
              <a:rPr lang="en-US" altLang="zh-CN" sz="2400" smtClean="0"/>
              <a:t>,…X</a:t>
            </a:r>
            <a:r>
              <a:rPr lang="en-US" altLang="zh-CN" sz="2400" baseline="-25000" smtClean="0"/>
              <a:t>k</a:t>
            </a:r>
            <a:r>
              <a:rPr lang="en-US" altLang="zh-CN" sz="2400" smtClean="0"/>
              <a:t>)</a:t>
            </a:r>
            <a:r>
              <a:rPr lang="zh-CN" altLang="en-US" sz="2400" smtClean="0"/>
              <a:t>，</a:t>
            </a:r>
            <a:r>
              <a:rPr lang="en-US" altLang="zh-CN" sz="2400" smtClean="0"/>
              <a:t>x</a:t>
            </a:r>
            <a:r>
              <a:rPr lang="en-US" altLang="zh-CN" sz="2400" baseline="-25000" smtClean="0"/>
              <a:t>i</a:t>
            </a:r>
            <a:r>
              <a:rPr lang="zh-CN" altLang="en-US" sz="2400" smtClean="0"/>
              <a:t>为每个网络数据特征向量的分矢量；特征矢量</a:t>
            </a:r>
            <a:r>
              <a:rPr lang="en-US" altLang="zh-CN" sz="2400" smtClean="0"/>
              <a:t>X</a:t>
            </a:r>
            <a:r>
              <a:rPr lang="zh-CN" altLang="en-US" sz="2400" smtClean="0"/>
              <a:t>抽象为</a:t>
            </a:r>
            <a:r>
              <a:rPr lang="en-US" altLang="zh-CN" sz="2400" smtClean="0"/>
              <a:t>k</a:t>
            </a:r>
            <a:r>
              <a:rPr lang="zh-CN" altLang="en-US" sz="2400" smtClean="0"/>
              <a:t>维特征空间</a:t>
            </a:r>
            <a:r>
              <a:rPr lang="en-US" altLang="zh-CN" sz="2400" b="1" smtClean="0"/>
              <a:t>R</a:t>
            </a:r>
            <a:r>
              <a:rPr lang="en-US" altLang="zh-CN" sz="2400" b="1" baseline="-25000" smtClean="0"/>
              <a:t>k</a:t>
            </a:r>
            <a:r>
              <a:rPr lang="zh-CN" altLang="en-US" sz="2400" smtClean="0"/>
              <a:t>的一个点，其中</a:t>
            </a:r>
            <a:r>
              <a:rPr lang="en-US" altLang="zh-CN" sz="2400" b="1" smtClean="0"/>
              <a:t>R</a:t>
            </a:r>
            <a:r>
              <a:rPr lang="en-US" altLang="zh-CN" sz="2400" b="1" baseline="-25000" smtClean="0"/>
              <a:t>k</a:t>
            </a:r>
            <a:r>
              <a:rPr lang="zh-CN" altLang="en-US" sz="2400" smtClean="0"/>
              <a:t>为欧式空间。</a:t>
            </a:r>
          </a:p>
          <a:p>
            <a:pPr lvl="1" eaLnBrk="1" hangingPunct="1">
              <a:lnSpc>
                <a:spcPct val="80000"/>
              </a:lnSpc>
            </a:pPr>
            <a:r>
              <a:rPr lang="zh-CN" altLang="en-US" sz="2400" smtClean="0"/>
              <a:t>用户正常轮廓则可看成是多维空间</a:t>
            </a:r>
            <a:r>
              <a:rPr lang="en-US" altLang="zh-CN" sz="2400" b="1" smtClean="0"/>
              <a:t>R</a:t>
            </a:r>
            <a:r>
              <a:rPr lang="en-US" altLang="zh-CN" sz="2400" b="1" baseline="-25000" smtClean="0"/>
              <a:t>k</a:t>
            </a:r>
            <a:r>
              <a:rPr lang="zh-CN" altLang="en-US" sz="2400" smtClean="0"/>
              <a:t>上的点集（网络数据的集合），待测网络数据则可以看成是多维空间</a:t>
            </a:r>
            <a:r>
              <a:rPr lang="en-US" altLang="zh-CN" sz="2400" b="1" smtClean="0"/>
              <a:t>R</a:t>
            </a:r>
            <a:r>
              <a:rPr lang="en-US" altLang="zh-CN" sz="2400" b="1" baseline="-25000" smtClean="0"/>
              <a:t>k</a:t>
            </a:r>
            <a:r>
              <a:rPr lang="zh-CN" altLang="en-US" sz="2400" smtClean="0"/>
              <a:t>上待测量的点。</a:t>
            </a:r>
            <a:endParaRPr lang="en-US" altLang="zh-CN" sz="2400" smtClean="0"/>
          </a:p>
          <a:p>
            <a:pPr eaLnBrk="1" hangingPunct="1">
              <a:lnSpc>
                <a:spcPct val="80000"/>
              </a:lnSpc>
            </a:pPr>
            <a:r>
              <a:rPr lang="zh-CN" altLang="en-US" sz="2800" smtClean="0"/>
              <a:t>欧氏距离</a:t>
            </a:r>
          </a:p>
          <a:p>
            <a:pPr lvl="1" eaLnBrk="1" hangingPunct="1">
              <a:lnSpc>
                <a:spcPct val="80000"/>
              </a:lnSpc>
            </a:pPr>
            <a:r>
              <a:rPr lang="zh-CN" altLang="en-US" sz="2400" smtClean="0"/>
              <a:t>待测数据与用户轮廓的差最终可以归结到多维空间上两点间的距离。 即欧氏距离。</a:t>
            </a:r>
          </a:p>
        </p:txBody>
      </p:sp>
      <p:sp>
        <p:nvSpPr>
          <p:cNvPr id="977930" name="Rectangle 4"/>
          <p:cNvSpPr>
            <a:spLocks noChangeArrowheads="1"/>
          </p:cNvSpPr>
          <p:nvPr/>
        </p:nvSpPr>
        <p:spPr bwMode="auto">
          <a:xfrm>
            <a:off x="0" y="3209925"/>
            <a:ext cx="9144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977927" name="Object 7"/>
          <p:cNvGraphicFramePr>
            <a:graphicFrameLocks noChangeAspect="1"/>
          </p:cNvGraphicFramePr>
          <p:nvPr/>
        </p:nvGraphicFramePr>
        <p:xfrm>
          <a:off x="2411413" y="5634038"/>
          <a:ext cx="3889375" cy="733425"/>
        </p:xfrm>
        <a:graphic>
          <a:graphicData uri="http://schemas.openxmlformats.org/presentationml/2006/ole">
            <mc:AlternateContent xmlns:mc="http://schemas.openxmlformats.org/markup-compatibility/2006">
              <mc:Choice xmlns:v="urn:schemas-microsoft-com:vml" Requires="v">
                <p:oleObj spid="_x0000_s977964" name="Equation" r:id="rId3" imgW="2336800" imgH="495300" progId="">
                  <p:embed/>
                </p:oleObj>
              </mc:Choice>
              <mc:Fallback>
                <p:oleObj name="Equation" r:id="rId3" imgW="2336800" imgH="495300" progId="">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5634038"/>
                        <a:ext cx="3889375"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705" name="Rectangle 2"/>
          <p:cNvSpPr>
            <a:spLocks noGrp="1" noChangeArrowheads="1"/>
          </p:cNvSpPr>
          <p:nvPr>
            <p:ph type="title"/>
          </p:nvPr>
        </p:nvSpPr>
        <p:spPr/>
        <p:txBody>
          <a:bodyPr/>
          <a:lstStyle/>
          <a:p>
            <a:pPr eaLnBrk="1" hangingPunct="1"/>
            <a:endParaRPr lang="zh-CN" altLang="en-US" smtClean="0"/>
          </a:p>
        </p:txBody>
      </p:sp>
      <p:sp>
        <p:nvSpPr>
          <p:cNvPr id="1224706" name="Rectangle 3"/>
          <p:cNvSpPr>
            <a:spLocks noGrp="1" noChangeArrowheads="1"/>
          </p:cNvSpPr>
          <p:nvPr>
            <p:ph type="body" idx="1"/>
          </p:nvPr>
        </p:nvSpPr>
        <p:spPr>
          <a:xfrm>
            <a:off x="827088" y="1628775"/>
            <a:ext cx="7772400" cy="4114800"/>
          </a:xfrm>
        </p:spPr>
        <p:txBody>
          <a:bodyPr/>
          <a:lstStyle/>
          <a:p>
            <a:pPr eaLnBrk="1" hangingPunct="1">
              <a:lnSpc>
                <a:spcPct val="90000"/>
              </a:lnSpc>
            </a:pPr>
            <a:r>
              <a:rPr lang="zh-CN" altLang="en-US" smtClean="0"/>
              <a:t>异常检测</a:t>
            </a:r>
          </a:p>
          <a:p>
            <a:pPr lvl="1" eaLnBrk="1" hangingPunct="1">
              <a:lnSpc>
                <a:spcPct val="90000"/>
              </a:lnSpc>
            </a:pPr>
            <a:r>
              <a:rPr lang="zh-CN" altLang="en-US" smtClean="0"/>
              <a:t>偏差</a:t>
            </a:r>
          </a:p>
          <a:p>
            <a:pPr lvl="2" eaLnBrk="1" hangingPunct="1">
              <a:lnSpc>
                <a:spcPct val="90000"/>
              </a:lnSpc>
            </a:pPr>
            <a:r>
              <a:rPr lang="zh-CN" altLang="en-US" smtClean="0"/>
              <a:t>设</a:t>
            </a:r>
            <a:r>
              <a:rPr lang="en-US" altLang="zh-CN" smtClean="0"/>
              <a:t>X</a:t>
            </a:r>
            <a:r>
              <a:rPr lang="zh-CN" altLang="en-US" smtClean="0"/>
              <a:t>为待测数据包对应的多维空间点，</a:t>
            </a:r>
            <a:r>
              <a:rPr lang="en-US" altLang="zh-CN" smtClean="0"/>
              <a:t>N</a:t>
            </a:r>
            <a:r>
              <a:rPr lang="zh-CN" altLang="en-US" smtClean="0"/>
              <a:t>为用户轮廓中点的个数，</a:t>
            </a:r>
            <a:r>
              <a:rPr lang="en-US" altLang="zh-CN" smtClean="0"/>
              <a:t>D</a:t>
            </a:r>
            <a:r>
              <a:rPr lang="en-US" altLang="zh-CN" baseline="-25000" smtClean="0"/>
              <a:t>i</a:t>
            </a:r>
            <a:r>
              <a:rPr lang="zh-CN" altLang="en-US" smtClean="0"/>
              <a:t>为</a:t>
            </a:r>
            <a:r>
              <a:rPr lang="en-US" altLang="zh-CN" smtClean="0"/>
              <a:t>X</a:t>
            </a:r>
            <a:r>
              <a:rPr lang="zh-CN" altLang="en-US" smtClean="0"/>
              <a:t>与用户轮廓中每个点的距离</a:t>
            </a:r>
            <a:r>
              <a:rPr lang="en-US" altLang="zh-CN" smtClean="0"/>
              <a:t>(1≤i≤N)</a:t>
            </a:r>
            <a:r>
              <a:rPr lang="zh-CN" altLang="en-US" smtClean="0"/>
              <a:t>，且｛</a:t>
            </a:r>
            <a:r>
              <a:rPr lang="en-US" altLang="zh-CN" smtClean="0"/>
              <a:t>D</a:t>
            </a:r>
            <a:r>
              <a:rPr lang="en-US" altLang="zh-CN" baseline="-25000" smtClean="0"/>
              <a:t>1</a:t>
            </a:r>
            <a:r>
              <a:rPr lang="en-US" altLang="zh-CN" smtClean="0"/>
              <a:t>,D</a:t>
            </a:r>
            <a:r>
              <a:rPr lang="en-US" altLang="zh-CN" baseline="-25000" smtClean="0"/>
              <a:t>2</a:t>
            </a:r>
            <a:r>
              <a:rPr lang="en-US" altLang="zh-CN" smtClean="0"/>
              <a:t>…D</a:t>
            </a:r>
            <a:r>
              <a:rPr lang="en-US" altLang="zh-CN" baseline="-25000" smtClean="0"/>
              <a:t>i</a:t>
            </a:r>
            <a:r>
              <a:rPr lang="zh-CN" altLang="en-US" smtClean="0"/>
              <a:t>｝为由小到大的递增序列，则</a:t>
            </a:r>
            <a:r>
              <a:rPr lang="en-US" altLang="zh-CN" smtClean="0"/>
              <a:t>d=(D</a:t>
            </a:r>
            <a:r>
              <a:rPr lang="en-US" altLang="zh-CN" baseline="-25000" smtClean="0"/>
              <a:t>1</a:t>
            </a:r>
            <a:r>
              <a:rPr lang="en-US" altLang="zh-CN" smtClean="0"/>
              <a:t>+D</a:t>
            </a:r>
            <a:r>
              <a:rPr lang="en-US" altLang="zh-CN" baseline="-25000" smtClean="0"/>
              <a:t>2</a:t>
            </a:r>
            <a:r>
              <a:rPr lang="en-US" altLang="zh-CN" smtClean="0"/>
              <a:t>+…+D</a:t>
            </a:r>
            <a:r>
              <a:rPr lang="en-US" altLang="zh-CN" baseline="-25000" smtClean="0"/>
              <a:t>i</a:t>
            </a:r>
            <a:r>
              <a:rPr lang="en-US" altLang="zh-CN" smtClean="0"/>
              <a:t>)/i </a:t>
            </a:r>
            <a:r>
              <a:rPr lang="zh-CN" altLang="en-US" smtClean="0"/>
              <a:t>代表待测数据包与用户轮廓的偏差，其中</a:t>
            </a:r>
            <a:r>
              <a:rPr lang="en-US" altLang="zh-CN" smtClean="0"/>
              <a:t>1≤i≤N</a:t>
            </a:r>
            <a:r>
              <a:rPr lang="zh-CN" altLang="en-US" smtClean="0"/>
              <a:t>。 </a:t>
            </a:r>
          </a:p>
          <a:p>
            <a:pPr lvl="1" eaLnBrk="1" hangingPunct="1">
              <a:lnSpc>
                <a:spcPct val="90000"/>
              </a:lnSpc>
            </a:pPr>
            <a:r>
              <a:rPr lang="zh-CN" altLang="en-US" smtClean="0"/>
              <a:t>如果待测点与任意一个用户轮廓的偏差都大于某个设定的阈值，则该</a:t>
            </a:r>
            <a:r>
              <a:rPr lang="en-US" altLang="zh-CN" smtClean="0"/>
              <a:t>X</a:t>
            </a:r>
            <a:r>
              <a:rPr lang="zh-CN" altLang="en-US" smtClean="0"/>
              <a:t>点所代表的数据为异常。说明</a:t>
            </a:r>
            <a:r>
              <a:rPr lang="en-US" altLang="zh-CN" smtClean="0"/>
              <a:t>X</a:t>
            </a:r>
            <a:r>
              <a:rPr lang="zh-CN" altLang="en-US" smtClean="0"/>
              <a:t>不符合任何一个用户轮廓。</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5729" name="Rectangle 2"/>
          <p:cNvSpPr>
            <a:spLocks noGrp="1" noChangeArrowheads="1"/>
          </p:cNvSpPr>
          <p:nvPr>
            <p:ph type="title"/>
          </p:nvPr>
        </p:nvSpPr>
        <p:spPr/>
        <p:txBody>
          <a:bodyPr/>
          <a:lstStyle/>
          <a:p>
            <a:pPr eaLnBrk="1" hangingPunct="1"/>
            <a:endParaRPr lang="zh-CN" altLang="en-US" smtClean="0"/>
          </a:p>
        </p:txBody>
      </p:sp>
      <p:sp>
        <p:nvSpPr>
          <p:cNvPr id="1225730" name="Rectangle 3"/>
          <p:cNvSpPr>
            <a:spLocks noGrp="1" noChangeArrowheads="1"/>
          </p:cNvSpPr>
          <p:nvPr>
            <p:ph type="body" idx="1"/>
          </p:nvPr>
        </p:nvSpPr>
        <p:spPr/>
        <p:txBody>
          <a:bodyPr/>
          <a:lstStyle/>
          <a:p>
            <a:pPr eaLnBrk="1" hangingPunct="1"/>
            <a:r>
              <a:rPr lang="zh-CN" altLang="en-US" smtClean="0"/>
              <a:t>检测的关键</a:t>
            </a:r>
          </a:p>
          <a:p>
            <a:pPr lvl="1" eaLnBrk="1" hangingPunct="1"/>
            <a:r>
              <a:rPr lang="zh-CN" altLang="en-US" smtClean="0"/>
              <a:t>怎样建立用户轮廓</a:t>
            </a:r>
          </a:p>
          <a:p>
            <a:pPr lvl="1" eaLnBrk="1" hangingPunct="1"/>
            <a:r>
              <a:rPr lang="zh-CN" altLang="en-US" smtClean="0"/>
              <a:t>对于给定用户轮廓和待测的数据，怎样快速找到与待测数据最近的轮廓。</a:t>
            </a:r>
          </a:p>
          <a:p>
            <a:pPr lvl="2" eaLnBrk="1" hangingPunct="1"/>
            <a:r>
              <a:rPr lang="zh-CN" altLang="en-US" smtClean="0"/>
              <a:t>因为不能将待测的数据与每个轮廓都进行计算偏差。</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3" name="Rectangle 2"/>
          <p:cNvSpPr>
            <a:spLocks noGrp="1" noChangeArrowheads="1"/>
          </p:cNvSpPr>
          <p:nvPr>
            <p:ph type="title"/>
          </p:nvPr>
        </p:nvSpPr>
        <p:spPr/>
        <p:txBody>
          <a:bodyPr/>
          <a:lstStyle/>
          <a:p>
            <a:pPr eaLnBrk="1" hangingPunct="1"/>
            <a:endParaRPr lang="zh-CN" altLang="en-US" smtClean="0"/>
          </a:p>
        </p:txBody>
      </p:sp>
      <p:sp>
        <p:nvSpPr>
          <p:cNvPr id="1226754" name="Rectangle 3"/>
          <p:cNvSpPr>
            <a:spLocks noGrp="1" noChangeArrowheads="1"/>
          </p:cNvSpPr>
          <p:nvPr>
            <p:ph type="body" idx="1"/>
          </p:nvPr>
        </p:nvSpPr>
        <p:spPr/>
        <p:txBody>
          <a:bodyPr/>
          <a:lstStyle/>
          <a:p>
            <a:pPr eaLnBrk="1" hangingPunct="1"/>
            <a:r>
              <a:rPr lang="en-US" altLang="zh-CN" sz="2800" smtClean="0"/>
              <a:t>KD</a:t>
            </a:r>
            <a:r>
              <a:rPr lang="zh-CN" altLang="en-US" sz="2800" smtClean="0"/>
              <a:t>树</a:t>
            </a:r>
          </a:p>
          <a:p>
            <a:pPr lvl="1" eaLnBrk="1" hangingPunct="1"/>
            <a:r>
              <a:rPr lang="en-US" altLang="zh-CN" sz="2400" smtClean="0"/>
              <a:t>kd</a:t>
            </a:r>
            <a:r>
              <a:rPr lang="zh-CN" altLang="en-US" sz="2400" smtClean="0"/>
              <a:t>树是做多维数据索引时候用到的一种数据结构：</a:t>
            </a:r>
            <a:br>
              <a:rPr lang="zh-CN" altLang="en-US" sz="2400" smtClean="0"/>
            </a:br>
            <a:r>
              <a:rPr lang="en-US" altLang="zh-CN" sz="2400" smtClean="0"/>
              <a:t>k-d</a:t>
            </a:r>
            <a:r>
              <a:rPr lang="zh-CN" altLang="en-US" sz="2400" smtClean="0"/>
              <a:t>树是二叉检索树的扩展，</a:t>
            </a:r>
            <a:r>
              <a:rPr lang="en-US" altLang="zh-CN" sz="2400" smtClean="0"/>
              <a:t>k-d</a:t>
            </a:r>
            <a:r>
              <a:rPr lang="zh-CN" altLang="en-US" sz="2400" smtClean="0"/>
              <a:t>树的每一层将空间分成两个。树的顶层结点按某一维进行划分，递归，每次划分均选择合适的维进行划分，各个维循环往复。划分要使得在每次划分后，大约一半的点落入一侧，而另一半落入另一侧。当一个结点中的点数少于给定的最大点数时，划分结束。</a:t>
            </a:r>
          </a:p>
          <a:p>
            <a:pPr lvl="1" eaLnBrk="1" hangingPunct="1"/>
            <a:r>
              <a:rPr lang="zh-CN" altLang="en-US" sz="2400" smtClean="0"/>
              <a:t>检索效率</a:t>
            </a:r>
            <a:r>
              <a:rPr lang="en-US" altLang="zh-CN" sz="2400" smtClean="0"/>
              <a:t>O(lgn)</a:t>
            </a:r>
            <a:r>
              <a:rPr lang="zh-CN" altLang="en-US" sz="2400" smtClean="0"/>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7777" name="Picture 2"/>
          <p:cNvPicPr>
            <a:picLocks noChangeAspect="1" noChangeArrowheads="1"/>
          </p:cNvPicPr>
          <p:nvPr/>
        </p:nvPicPr>
        <p:blipFill>
          <a:blip r:embed="rId2"/>
          <a:srcRect/>
          <a:stretch>
            <a:fillRect/>
          </a:stretch>
        </p:blipFill>
        <p:spPr bwMode="auto">
          <a:xfrm>
            <a:off x="900113" y="1628775"/>
            <a:ext cx="2724150" cy="1457325"/>
          </a:xfrm>
          <a:prstGeom prst="rect">
            <a:avLst/>
          </a:prstGeom>
          <a:noFill/>
          <a:ln w="9525">
            <a:noFill/>
            <a:miter lim="800000"/>
            <a:headEnd/>
            <a:tailEnd/>
          </a:ln>
        </p:spPr>
      </p:pic>
      <p:pic>
        <p:nvPicPr>
          <p:cNvPr id="1227778" name="Picture 3"/>
          <p:cNvPicPr>
            <a:picLocks noChangeAspect="1" noChangeArrowheads="1"/>
          </p:cNvPicPr>
          <p:nvPr/>
        </p:nvPicPr>
        <p:blipFill>
          <a:blip r:embed="rId3"/>
          <a:srcRect/>
          <a:stretch>
            <a:fillRect/>
          </a:stretch>
        </p:blipFill>
        <p:spPr bwMode="auto">
          <a:xfrm>
            <a:off x="1908175" y="3429000"/>
            <a:ext cx="3381375" cy="2600325"/>
          </a:xfrm>
          <a:prstGeom prst="rect">
            <a:avLst/>
          </a:prstGeom>
          <a:noFill/>
          <a:ln w="9525">
            <a:noFill/>
            <a:miter lim="800000"/>
            <a:headEnd/>
            <a:tailEnd/>
          </a:ln>
        </p:spPr>
      </p:pic>
      <p:pic>
        <p:nvPicPr>
          <p:cNvPr id="1227779" name="Picture 4"/>
          <p:cNvPicPr>
            <a:picLocks noChangeAspect="1" noChangeArrowheads="1"/>
          </p:cNvPicPr>
          <p:nvPr/>
        </p:nvPicPr>
        <p:blipFill>
          <a:blip r:embed="rId4"/>
          <a:srcRect/>
          <a:stretch>
            <a:fillRect/>
          </a:stretch>
        </p:blipFill>
        <p:spPr bwMode="auto">
          <a:xfrm>
            <a:off x="5795963" y="3860800"/>
            <a:ext cx="2524125" cy="2114550"/>
          </a:xfrm>
          <a:prstGeom prst="rect">
            <a:avLst/>
          </a:prstGeom>
          <a:noFill/>
          <a:ln w="9525">
            <a:noFill/>
            <a:miter lim="800000"/>
            <a:headEnd/>
            <a:tailEnd/>
          </a:ln>
        </p:spPr>
      </p:pic>
      <p:sp>
        <p:nvSpPr>
          <p:cNvPr id="1227780" name="Rectangle 5" descr="Rectangle: Click to edit Master text styles&#10;Second level&#10;Third level&#10;Fourth level&#10;Fifth level"/>
          <p:cNvSpPr>
            <a:spLocks noGrp="1" noChangeArrowheads="1"/>
          </p:cNvSpPr>
          <p:nvPr>
            <p:ph type="body" idx="1"/>
          </p:nvPr>
        </p:nvSpPr>
        <p:spPr>
          <a:xfrm>
            <a:off x="323850" y="981075"/>
            <a:ext cx="7772400" cy="4114800"/>
          </a:xfrm>
        </p:spPr>
        <p:txBody>
          <a:bodyPr/>
          <a:lstStyle/>
          <a:p>
            <a:pPr eaLnBrk="1" hangingPunct="1"/>
            <a:r>
              <a:rPr lang="en-US" altLang="zh-CN" smtClean="0"/>
              <a:t>KD</a:t>
            </a:r>
            <a:r>
              <a:rPr lang="zh-CN" altLang="en-US" smtClean="0"/>
              <a:t>树</a:t>
            </a:r>
          </a:p>
          <a:p>
            <a:pPr lvl="1" eaLnBrk="1" hangingPunct="1"/>
            <a:endParaRPr lang="zh-CN" altLang="en-US" smtClean="0"/>
          </a:p>
          <a:p>
            <a:pPr eaLnBrk="1" hangingPunct="1">
              <a:buFontTx/>
              <a:buNone/>
            </a:pPr>
            <a:endParaRPr lang="zh-CN" alt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01" name="Rectangle 2"/>
          <p:cNvSpPr>
            <a:spLocks noGrp="1" noChangeArrowheads="1"/>
          </p:cNvSpPr>
          <p:nvPr>
            <p:ph type="title"/>
          </p:nvPr>
        </p:nvSpPr>
        <p:spPr/>
        <p:txBody>
          <a:bodyPr/>
          <a:lstStyle/>
          <a:p>
            <a:pPr eaLnBrk="1" hangingPunct="1"/>
            <a:endParaRPr lang="zh-CN" altLang="en-US" smtClean="0"/>
          </a:p>
        </p:txBody>
      </p:sp>
      <p:sp>
        <p:nvSpPr>
          <p:cNvPr id="1228802" name="Rectangle 3"/>
          <p:cNvSpPr>
            <a:spLocks noGrp="1" noChangeArrowheads="1"/>
          </p:cNvSpPr>
          <p:nvPr>
            <p:ph type="body" idx="1"/>
          </p:nvPr>
        </p:nvSpPr>
        <p:spPr/>
        <p:txBody>
          <a:bodyPr/>
          <a:lstStyle/>
          <a:p>
            <a:pPr eaLnBrk="1" hangingPunct="1"/>
            <a:r>
              <a:rPr lang="zh-CN" altLang="en-US" smtClean="0"/>
              <a:t>标准分割策略</a:t>
            </a:r>
          </a:p>
          <a:p>
            <a:pPr lvl="1" eaLnBrk="1" hangingPunct="1"/>
            <a:r>
              <a:rPr lang="zh-CN" altLang="en-US" smtClean="0"/>
              <a:t>每次将点集中具有最大延展度的维定为分割维，将该维的中点定为分割点。然后继续递归分割，直到每个轮廓中包含的点的个数达到要求。</a:t>
            </a:r>
          </a:p>
          <a:p>
            <a:pPr lvl="1" eaLnBrk="1" hangingPunct="1"/>
            <a:r>
              <a:rPr lang="zh-CN" altLang="en-US" smtClean="0"/>
              <a:t>优点：</a:t>
            </a:r>
            <a:r>
              <a:rPr lang="en-US" altLang="zh-CN" smtClean="0"/>
              <a:t>kd</a:t>
            </a:r>
            <a:r>
              <a:rPr lang="zh-CN" altLang="en-US" smtClean="0"/>
              <a:t>树的高度不超过</a:t>
            </a:r>
            <a:r>
              <a:rPr lang="en-US" altLang="zh-CN" smtClean="0"/>
              <a:t>log2n</a:t>
            </a:r>
            <a:r>
              <a:rPr lang="zh-CN" altLang="en-US" smtClean="0"/>
              <a:t>。缺点：可能使划分后得到的超矩形（轮廓）具有过高的长宽比。</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5" name="Rectangle 2"/>
          <p:cNvSpPr>
            <a:spLocks noGrp="1" noChangeArrowheads="1"/>
          </p:cNvSpPr>
          <p:nvPr>
            <p:ph type="title"/>
          </p:nvPr>
        </p:nvSpPr>
        <p:spPr/>
        <p:txBody>
          <a:bodyPr/>
          <a:lstStyle/>
          <a:p>
            <a:pPr eaLnBrk="1" hangingPunct="1"/>
            <a:r>
              <a:rPr lang="zh-CN" altLang="en-US" smtClean="0"/>
              <a:t>网络级的病毒检测技术</a:t>
            </a:r>
          </a:p>
        </p:txBody>
      </p:sp>
      <p:sp>
        <p:nvSpPr>
          <p:cNvPr id="1173506" name="Rectangle 3"/>
          <p:cNvSpPr>
            <a:spLocks noGrp="1" noChangeArrowheads="1"/>
          </p:cNvSpPr>
          <p:nvPr>
            <p:ph type="body" idx="1"/>
          </p:nvPr>
        </p:nvSpPr>
        <p:spPr/>
        <p:txBody>
          <a:bodyPr/>
          <a:lstStyle/>
          <a:p>
            <a:pPr eaLnBrk="1" hangingPunct="1"/>
            <a:r>
              <a:rPr lang="zh-CN" altLang="en-US" smtClean="0"/>
              <a:t>面向数据包检测技术</a:t>
            </a:r>
          </a:p>
          <a:p>
            <a:pPr lvl="1" eaLnBrk="1" hangingPunct="1"/>
            <a:r>
              <a:rPr lang="zh-CN" altLang="en-US" smtClean="0"/>
              <a:t>问题：由于互联网分组交换的特性，病毒的特征串很可能分布在多个连续的数据包中 </a:t>
            </a:r>
          </a:p>
          <a:p>
            <a:pPr lvl="1" eaLnBrk="1" hangingPunct="1"/>
            <a:r>
              <a:rPr lang="zh-CN" altLang="en-US" smtClean="0"/>
              <a:t>连续数据包缓存法 </a:t>
            </a:r>
          </a:p>
          <a:p>
            <a:pPr lvl="1" eaLnBrk="1" hangingPunct="1"/>
            <a:r>
              <a:rPr lang="zh-CN" altLang="en-US" smtClean="0"/>
              <a:t>特征码切割法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25" name="Rectangle 2"/>
          <p:cNvSpPr>
            <a:spLocks noGrp="1" noChangeArrowheads="1"/>
          </p:cNvSpPr>
          <p:nvPr>
            <p:ph type="title"/>
          </p:nvPr>
        </p:nvSpPr>
        <p:spPr/>
        <p:txBody>
          <a:bodyPr/>
          <a:lstStyle/>
          <a:p>
            <a:pPr eaLnBrk="1" hangingPunct="1"/>
            <a:endParaRPr lang="zh-CN" altLang="en-US" smtClean="0"/>
          </a:p>
        </p:txBody>
      </p:sp>
      <p:pic>
        <p:nvPicPr>
          <p:cNvPr id="1229826" name="Picture 3"/>
          <p:cNvPicPr>
            <a:picLocks noGrp="1" noChangeAspect="1" noChangeArrowheads="1"/>
          </p:cNvPicPr>
          <p:nvPr>
            <p:ph type="body" idx="1"/>
          </p:nvPr>
        </p:nvPicPr>
        <p:blipFill>
          <a:blip r:embed="rId2"/>
          <a:srcRect/>
          <a:stretch>
            <a:fillRect/>
          </a:stretch>
        </p:blipFill>
        <p:spPr>
          <a:xfrm>
            <a:off x="541338" y="2974975"/>
            <a:ext cx="2806700" cy="2400300"/>
          </a:xfrm>
        </p:spPr>
      </p:pic>
      <p:pic>
        <p:nvPicPr>
          <p:cNvPr id="1229827" name="Picture 4"/>
          <p:cNvPicPr>
            <a:picLocks noChangeAspect="1" noChangeArrowheads="1"/>
          </p:cNvPicPr>
          <p:nvPr/>
        </p:nvPicPr>
        <p:blipFill>
          <a:blip r:embed="rId3"/>
          <a:srcRect/>
          <a:stretch>
            <a:fillRect/>
          </a:stretch>
        </p:blipFill>
        <p:spPr bwMode="auto">
          <a:xfrm>
            <a:off x="4716463" y="2492375"/>
            <a:ext cx="2735262" cy="2646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6" name="Rectangle 2"/>
          <p:cNvSpPr>
            <a:spLocks noGrp="1" noChangeArrowheads="1"/>
          </p:cNvSpPr>
          <p:nvPr>
            <p:ph type="title"/>
          </p:nvPr>
        </p:nvSpPr>
        <p:spPr/>
        <p:txBody>
          <a:bodyPr/>
          <a:lstStyle/>
          <a:p>
            <a:pPr eaLnBrk="1" hangingPunct="1"/>
            <a:endParaRPr lang="zh-CN" altLang="en-US" smtClean="0"/>
          </a:p>
        </p:txBody>
      </p:sp>
      <p:sp>
        <p:nvSpPr>
          <p:cNvPr id="985097" name="Rectangle 3"/>
          <p:cNvSpPr>
            <a:spLocks noGrp="1" noChangeArrowheads="1"/>
          </p:cNvSpPr>
          <p:nvPr>
            <p:ph type="body" idx="1"/>
          </p:nvPr>
        </p:nvSpPr>
        <p:spPr>
          <a:xfrm>
            <a:off x="838200" y="1628775"/>
            <a:ext cx="7772400" cy="4105275"/>
          </a:xfrm>
        </p:spPr>
        <p:txBody>
          <a:bodyPr/>
          <a:lstStyle/>
          <a:p>
            <a:pPr eaLnBrk="1" hangingPunct="1">
              <a:lnSpc>
                <a:spcPct val="80000"/>
              </a:lnSpc>
            </a:pPr>
            <a:r>
              <a:rPr lang="zh-CN" altLang="en-US" sz="2800" smtClean="0"/>
              <a:t>数据的规格化</a:t>
            </a:r>
          </a:p>
          <a:p>
            <a:pPr lvl="1" eaLnBrk="1" hangingPunct="1">
              <a:lnSpc>
                <a:spcPct val="80000"/>
              </a:lnSpc>
            </a:pPr>
            <a:r>
              <a:rPr lang="zh-CN" altLang="en-US" sz="2400" smtClean="0"/>
              <a:t>将有关属性数据按比例投射到特定小范围之中。是为防止在距离计算时某些取值范围过大的分量掩盖了其它分量的作用，使得算出的距离不能完全体现两个向量间的差异 </a:t>
            </a:r>
          </a:p>
          <a:p>
            <a:pPr eaLnBrk="1" hangingPunct="1">
              <a:lnSpc>
                <a:spcPct val="80000"/>
              </a:lnSpc>
            </a:pPr>
            <a:r>
              <a:rPr lang="zh-CN" altLang="en-US" sz="2800" smtClean="0"/>
              <a:t>最大最小规格化方法</a:t>
            </a:r>
          </a:p>
          <a:p>
            <a:pPr lvl="1" eaLnBrk="1" hangingPunct="1">
              <a:lnSpc>
                <a:spcPct val="80000"/>
              </a:lnSpc>
            </a:pPr>
            <a:r>
              <a:rPr lang="zh-CN" altLang="en-US" sz="2400" smtClean="0"/>
              <a:t>对被初始数据进行一种线性转换</a:t>
            </a:r>
            <a:r>
              <a:rPr lang="en-US" altLang="zh-CN" sz="2400" smtClean="0"/>
              <a:t>,</a:t>
            </a:r>
            <a:r>
              <a:rPr lang="zh-CN" altLang="en-US" sz="2400" smtClean="0"/>
              <a:t>保留原来数据中存在的关系。</a:t>
            </a:r>
          </a:p>
          <a:p>
            <a:pPr lvl="1" eaLnBrk="1" hangingPunct="1">
              <a:lnSpc>
                <a:spcPct val="80000"/>
              </a:lnSpc>
            </a:pPr>
            <a:r>
              <a:rPr lang="zh-CN" altLang="en-US" sz="2400" smtClean="0"/>
              <a:t>设</a:t>
            </a:r>
            <a:r>
              <a:rPr lang="en-US" altLang="zh-CN" sz="2400" smtClean="0"/>
              <a:t>minA </a:t>
            </a:r>
            <a:r>
              <a:rPr lang="zh-CN" altLang="en-US" sz="2400" smtClean="0"/>
              <a:t>和 </a:t>
            </a:r>
            <a:r>
              <a:rPr lang="en-US" altLang="zh-CN" sz="2400" smtClean="0"/>
              <a:t>maxA </a:t>
            </a:r>
            <a:r>
              <a:rPr lang="zh-CN" altLang="en-US" sz="2400" smtClean="0"/>
              <a:t>属性</a:t>
            </a:r>
            <a:r>
              <a:rPr lang="en-US" altLang="zh-CN" sz="2400" smtClean="0"/>
              <a:t>A</a:t>
            </a:r>
            <a:r>
              <a:rPr lang="zh-CN" altLang="en-US" sz="2400" smtClean="0"/>
              <a:t>的最大和最小值。</a:t>
            </a:r>
          </a:p>
          <a:p>
            <a:pPr lvl="1" eaLnBrk="1" hangingPunct="1">
              <a:lnSpc>
                <a:spcPct val="80000"/>
              </a:lnSpc>
            </a:pPr>
            <a:r>
              <a:rPr lang="zh-CN" altLang="en-US" sz="2400" smtClean="0"/>
              <a:t>最大最小规格化方法将属性</a:t>
            </a:r>
            <a:r>
              <a:rPr lang="en-US" altLang="zh-CN" sz="2400" smtClean="0"/>
              <a:t>A</a:t>
            </a:r>
            <a:r>
              <a:rPr lang="zh-CN" altLang="en-US" sz="2400" smtClean="0"/>
              <a:t>的一个值</a:t>
            </a:r>
            <a:r>
              <a:rPr lang="en-US" altLang="zh-CN" sz="2400" smtClean="0"/>
              <a:t>v</a:t>
            </a:r>
            <a:r>
              <a:rPr lang="zh-CN" altLang="en-US" sz="2400" smtClean="0"/>
              <a:t>映射为</a:t>
            </a:r>
            <a:r>
              <a:rPr lang="en-US" altLang="zh-CN" sz="2400" smtClean="0"/>
              <a:t>v’</a:t>
            </a:r>
            <a:r>
              <a:rPr lang="zh-CN" altLang="en-US" sz="2400" smtClean="0"/>
              <a:t>，且有 </a:t>
            </a:r>
            <a:r>
              <a:rPr lang="en-US" altLang="zh-CN" sz="2400" smtClean="0"/>
              <a:t>v’∈[new_minA,new_maxA]</a:t>
            </a:r>
            <a:r>
              <a:rPr lang="zh-CN" altLang="en-US" sz="2400" smtClean="0"/>
              <a:t>，具体映射计算公式如下：</a:t>
            </a:r>
            <a:endParaRPr lang="zh-CN" altLang="en-US" sz="1600" smtClean="0"/>
          </a:p>
        </p:txBody>
      </p:sp>
      <p:sp>
        <p:nvSpPr>
          <p:cNvPr id="985098" name="Rectangle 4"/>
          <p:cNvSpPr>
            <a:spLocks noChangeArrowheads="1"/>
          </p:cNvSpPr>
          <p:nvPr/>
        </p:nvSpPr>
        <p:spPr bwMode="auto">
          <a:xfrm>
            <a:off x="0" y="3238500"/>
            <a:ext cx="9144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985095" name="Object 7"/>
          <p:cNvGraphicFramePr>
            <a:graphicFrameLocks noChangeAspect="1"/>
          </p:cNvGraphicFramePr>
          <p:nvPr/>
        </p:nvGraphicFramePr>
        <p:xfrm>
          <a:off x="1476375" y="5661025"/>
          <a:ext cx="6985000" cy="747713"/>
        </p:xfrm>
        <a:graphic>
          <a:graphicData uri="http://schemas.openxmlformats.org/presentationml/2006/ole">
            <mc:AlternateContent xmlns:mc="http://schemas.openxmlformats.org/markup-compatibility/2006">
              <mc:Choice xmlns:v="urn:schemas-microsoft-com:vml" Requires="v">
                <p:oleObj spid="_x0000_s985132" name="Equation" r:id="rId3" imgW="3581400" imgH="431800" progId="">
                  <p:embed/>
                </p:oleObj>
              </mc:Choice>
              <mc:Fallback>
                <p:oleObj name="Equation" r:id="rId3" imgW="3581400" imgH="431800" progId="">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5661025"/>
                        <a:ext cx="6985000"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3" name="Rectangle 2"/>
          <p:cNvSpPr>
            <a:spLocks noGrp="1" noChangeArrowheads="1"/>
          </p:cNvSpPr>
          <p:nvPr>
            <p:ph type="title"/>
          </p:nvPr>
        </p:nvSpPr>
        <p:spPr/>
        <p:txBody>
          <a:bodyPr/>
          <a:lstStyle/>
          <a:p>
            <a:pPr eaLnBrk="1" hangingPunct="1"/>
            <a:endParaRPr lang="zh-CN" altLang="en-US" smtClean="0"/>
          </a:p>
        </p:txBody>
      </p:sp>
      <p:sp>
        <p:nvSpPr>
          <p:cNvPr id="1231874" name="Rectangle 3"/>
          <p:cNvSpPr>
            <a:spLocks noGrp="1" noChangeArrowheads="1"/>
          </p:cNvSpPr>
          <p:nvPr>
            <p:ph type="body" idx="1"/>
          </p:nvPr>
        </p:nvSpPr>
        <p:spPr/>
        <p:txBody>
          <a:bodyPr/>
          <a:lstStyle/>
          <a:p>
            <a:pPr eaLnBrk="1" hangingPunct="1"/>
            <a:r>
              <a:rPr lang="zh-CN" altLang="en-US" smtClean="0"/>
              <a:t>方法过程</a:t>
            </a:r>
          </a:p>
          <a:p>
            <a:pPr lvl="1" eaLnBrk="1" hangingPunct="1"/>
            <a:r>
              <a:rPr lang="zh-CN" altLang="en-US" smtClean="0"/>
              <a:t>选择合适的体现网络行为的属性</a:t>
            </a:r>
          </a:p>
          <a:p>
            <a:pPr lvl="1" eaLnBrk="1" hangingPunct="1"/>
            <a:r>
              <a:rPr lang="zh-CN" altLang="en-US" smtClean="0"/>
              <a:t>收集大量正常的网络样本，作为历史数据。</a:t>
            </a:r>
          </a:p>
          <a:p>
            <a:pPr lvl="1" eaLnBrk="1" hangingPunct="1"/>
            <a:r>
              <a:rPr lang="zh-CN" altLang="en-US" smtClean="0"/>
              <a:t>统计、测量这些属性，属性数据的规格化</a:t>
            </a:r>
          </a:p>
          <a:p>
            <a:pPr lvl="1" eaLnBrk="1" hangingPunct="1"/>
            <a:r>
              <a:rPr lang="zh-CN" altLang="en-US" smtClean="0"/>
              <a:t>采用相应的异常检测算法构建正常行为轮廓（异常检测模型）</a:t>
            </a:r>
          </a:p>
          <a:p>
            <a:pPr lvl="2" eaLnBrk="1" hangingPunct="1"/>
            <a:r>
              <a:rPr lang="zh-CN" altLang="en-US" smtClean="0"/>
              <a:t>基于</a:t>
            </a:r>
            <a:r>
              <a:rPr lang="en-US" altLang="zh-CN" smtClean="0"/>
              <a:t>KD</a:t>
            </a:r>
            <a:r>
              <a:rPr lang="zh-CN" altLang="en-US" smtClean="0"/>
              <a:t>树的欧式距离算法</a:t>
            </a:r>
          </a:p>
          <a:p>
            <a:pPr lvl="1" eaLnBrk="1" hangingPunct="1"/>
            <a:r>
              <a:rPr lang="zh-CN" altLang="en-US" smtClean="0"/>
              <a:t>使用该模型对新的数据进行检测</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897" name="Rectangle 2"/>
          <p:cNvSpPr>
            <a:spLocks noGrp="1" noChangeArrowheads="1"/>
          </p:cNvSpPr>
          <p:nvPr>
            <p:ph type="title"/>
          </p:nvPr>
        </p:nvSpPr>
        <p:spPr/>
        <p:txBody>
          <a:bodyPr/>
          <a:lstStyle/>
          <a:p>
            <a:pPr eaLnBrk="1" hangingPunct="1"/>
            <a:r>
              <a:rPr lang="zh-CN" altLang="en-US" smtClean="0"/>
              <a:t>算法小结</a:t>
            </a:r>
          </a:p>
        </p:txBody>
      </p:sp>
      <p:sp>
        <p:nvSpPr>
          <p:cNvPr id="1232898" name="Rectangle 3"/>
          <p:cNvSpPr>
            <a:spLocks noGrp="1" noChangeArrowheads="1"/>
          </p:cNvSpPr>
          <p:nvPr>
            <p:ph type="body" idx="1"/>
          </p:nvPr>
        </p:nvSpPr>
        <p:spPr/>
        <p:txBody>
          <a:bodyPr/>
          <a:lstStyle/>
          <a:p>
            <a:pPr eaLnBrk="1" hangingPunct="1"/>
            <a:r>
              <a:rPr lang="zh-CN" altLang="en-US" sz="2800" dirty="0" smtClean="0"/>
              <a:t>统计的优点是算法与实现非常简单、可检测到未知的入侵；缺点是有误报、漏报率高，敏感性不</a:t>
            </a:r>
            <a:r>
              <a:rPr lang="zh-CN" altLang="en-US" sz="2800" dirty="0"/>
              <a:t>强</a:t>
            </a:r>
            <a:r>
              <a:rPr lang="zh-CN" altLang="en-US" sz="2800" dirty="0" smtClean="0"/>
              <a:t>，难以进行更为</a:t>
            </a:r>
            <a:r>
              <a:rPr lang="zh-CN" altLang="en-US" sz="2800" dirty="0"/>
              <a:t>复杂</a:t>
            </a:r>
            <a:r>
              <a:rPr lang="zh-CN" altLang="en-US" sz="2800" dirty="0" smtClean="0"/>
              <a:t>的检测；基于分布的方法</a:t>
            </a:r>
            <a:r>
              <a:rPr lang="zh-CN" altLang="en-US" sz="2800" dirty="0" smtClean="0">
                <a:latin typeface="宋体" charset="-122"/>
              </a:rPr>
              <a:t>局限在于必须事先知道数据的分布特征，多用于科研计算。</a:t>
            </a:r>
          </a:p>
          <a:p>
            <a:pPr eaLnBrk="1" hangingPunct="1"/>
            <a:r>
              <a:rPr lang="zh-CN" altLang="en-US" sz="2800" dirty="0" smtClean="0">
                <a:latin typeface="宋体" charset="-122"/>
              </a:rPr>
              <a:t>基于距离的算法跟基于统计的算法相比，不需要用户拥有任何领域知识。而且在概念上更加直观。更重要的是，距离异常更接近</a:t>
            </a:r>
            <a:r>
              <a:rPr lang="en-US" altLang="zh-CN" sz="2800" dirty="0" smtClean="0"/>
              <a:t>Hawkins</a:t>
            </a:r>
            <a:r>
              <a:rPr lang="zh-CN" altLang="en-US" sz="2800" dirty="0" smtClean="0">
                <a:latin typeface="宋体" charset="-122"/>
              </a:rPr>
              <a:t>的异常本质定义。</a:t>
            </a:r>
            <a:endParaRPr lang="zh-CN" altLang="en-US" sz="2800" dirty="0" smtClean="0"/>
          </a:p>
          <a:p>
            <a:pPr eaLnBrk="1" hangingPunct="1"/>
            <a:endParaRPr lang="zh-CN" altLang="en-US" sz="28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201" name="Rectangle 2"/>
          <p:cNvSpPr>
            <a:spLocks noGrp="1" noChangeArrowheads="1"/>
          </p:cNvSpPr>
          <p:nvPr>
            <p:ph type="title"/>
          </p:nvPr>
        </p:nvSpPr>
        <p:spPr/>
        <p:txBody>
          <a:bodyPr/>
          <a:lstStyle/>
          <a:p>
            <a:pPr eaLnBrk="1" hangingPunct="1"/>
            <a:r>
              <a:rPr lang="zh-CN" altLang="en-US" dirty="0" smtClean="0"/>
              <a:t>异常检测方法</a:t>
            </a:r>
          </a:p>
        </p:txBody>
      </p:sp>
      <p:sp>
        <p:nvSpPr>
          <p:cNvPr id="1203202" name="Rectangle 3"/>
          <p:cNvSpPr>
            <a:spLocks noGrp="1" noChangeArrowheads="1"/>
          </p:cNvSpPr>
          <p:nvPr>
            <p:ph type="body" idx="1"/>
          </p:nvPr>
        </p:nvSpPr>
        <p:spPr>
          <a:xfrm>
            <a:off x="684213" y="1844675"/>
            <a:ext cx="8229600" cy="3960813"/>
          </a:xfrm>
        </p:spPr>
        <p:txBody>
          <a:bodyPr/>
          <a:lstStyle/>
          <a:p>
            <a:pPr marL="609600" indent="-609600" eaLnBrk="1" hangingPunct="1"/>
            <a:r>
              <a:rPr lang="zh-CN" altLang="en-US" sz="2800" dirty="0" smtClean="0"/>
              <a:t>基于分布（统计）的检测方法</a:t>
            </a:r>
            <a:endParaRPr lang="en-US" altLang="zh-CN" sz="2800" dirty="0" smtClean="0"/>
          </a:p>
          <a:p>
            <a:pPr marL="609600" indent="-609600" eaLnBrk="1" hangingPunct="1"/>
            <a:r>
              <a:rPr lang="zh-CN" altLang="en-US" sz="2800" dirty="0" smtClean="0"/>
              <a:t>基于距离的检测方法</a:t>
            </a:r>
            <a:endParaRPr lang="en-US" altLang="zh-CN" sz="2800" dirty="0" smtClean="0"/>
          </a:p>
          <a:p>
            <a:pPr marL="609600" indent="-609600" eaLnBrk="1" hangingPunct="1"/>
            <a:r>
              <a:rPr lang="zh-CN" altLang="en-US" sz="2800" dirty="0" smtClean="0"/>
              <a:t>基于密度的检测方法</a:t>
            </a:r>
            <a:endParaRPr lang="en-US" altLang="zh-CN" sz="2800" dirty="0" smtClean="0"/>
          </a:p>
          <a:p>
            <a:pPr marL="609600" indent="-609600" eaLnBrk="1" hangingPunct="1"/>
            <a:r>
              <a:rPr lang="zh-CN" altLang="en-US" sz="2800" dirty="0" smtClean="0">
                <a:solidFill>
                  <a:srgbClr val="FF0000"/>
                </a:solidFill>
              </a:rPr>
              <a:t>基于聚类的检测方法</a:t>
            </a:r>
            <a:endParaRPr lang="en-US" altLang="zh-CN" sz="2800" dirty="0" smtClean="0">
              <a:solidFill>
                <a:srgbClr val="FF0000"/>
              </a:solidFill>
            </a:endParaRPr>
          </a:p>
          <a:p>
            <a:pPr marL="609600" indent="-609600" eaLnBrk="1" hangingPunct="1"/>
            <a:endParaRPr lang="zh-CN" altLang="en-US" sz="2800" dirty="0" smtClean="0"/>
          </a:p>
        </p:txBody>
      </p:sp>
    </p:spTree>
    <p:extLst>
      <p:ext uri="{BB962C8B-B14F-4D97-AF65-F5344CB8AC3E}">
        <p14:creationId xmlns:p14="http://schemas.microsoft.com/office/powerpoint/2010/main" val="27067723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body" idx="4294967295"/>
          </p:nvPr>
        </p:nvSpPr>
        <p:spPr>
          <a:xfrm>
            <a:off x="457200" y="476250"/>
            <a:ext cx="8229600" cy="5654675"/>
          </a:xfrm>
          <a:solidFill>
            <a:schemeClr val="bg1"/>
          </a:solidFill>
        </p:spPr>
        <p:txBody>
          <a:bodyPr/>
          <a:lstStyle/>
          <a:p>
            <a:pPr>
              <a:lnSpc>
                <a:spcPct val="90000"/>
              </a:lnSpc>
            </a:pPr>
            <a:r>
              <a:rPr lang="zh-CN" altLang="en-US" sz="4400" b="0" dirty="0" smtClean="0">
                <a:solidFill>
                  <a:srgbClr val="0066FF"/>
                </a:solidFill>
              </a:rPr>
              <a:t>聚类</a:t>
            </a:r>
            <a:endParaRPr lang="zh-CN" altLang="en-US" dirty="0" smtClean="0"/>
          </a:p>
          <a:p>
            <a:pPr>
              <a:lnSpc>
                <a:spcPct val="90000"/>
              </a:lnSpc>
            </a:pPr>
            <a:r>
              <a:rPr lang="zh-CN" altLang="en-US" dirty="0" smtClean="0"/>
              <a:t>聚类技术将数据元组视为对象。它将对象划分为群或聚类，使得在一个聚类中的对象“类似”，但与其它聚类中的对象“不类似”。</a:t>
            </a:r>
          </a:p>
          <a:p>
            <a:pPr>
              <a:lnSpc>
                <a:spcPct val="90000"/>
              </a:lnSpc>
            </a:pPr>
            <a:r>
              <a:rPr lang="zh-CN" altLang="en-US" dirty="0" smtClean="0"/>
              <a:t>绝大多数应用采用了以下两个比较流行的</a:t>
            </a:r>
            <a:r>
              <a:rPr lang="zh-CN" altLang="en-US" dirty="0" smtClean="0">
                <a:solidFill>
                  <a:srgbClr val="0066FF"/>
                </a:solidFill>
              </a:rPr>
              <a:t>基于划分的方法</a:t>
            </a:r>
            <a:r>
              <a:rPr lang="zh-CN" altLang="en-US" dirty="0" smtClean="0"/>
              <a:t>，这些基于划分的聚类方法对在中小规模的数据库中发现球状簇很适用。</a:t>
            </a:r>
          </a:p>
          <a:p>
            <a:pPr>
              <a:lnSpc>
                <a:spcPct val="90000"/>
              </a:lnSpc>
            </a:pPr>
            <a:r>
              <a:rPr lang="zh-CN" altLang="en-US" dirty="0" smtClean="0"/>
              <a:t>（</a:t>
            </a:r>
            <a:r>
              <a:rPr lang="en-US" altLang="zh-CN" dirty="0" smtClean="0"/>
              <a:t>1</a:t>
            </a:r>
            <a:r>
              <a:rPr lang="zh-CN" altLang="en-US" dirty="0" smtClean="0"/>
              <a:t>）</a:t>
            </a:r>
            <a:r>
              <a:rPr lang="en-US" altLang="zh-CN" dirty="0" smtClean="0">
                <a:solidFill>
                  <a:srgbClr val="0066FF"/>
                </a:solidFill>
              </a:rPr>
              <a:t>k-means</a:t>
            </a:r>
            <a:r>
              <a:rPr lang="zh-CN" altLang="en-US" dirty="0" smtClean="0">
                <a:solidFill>
                  <a:srgbClr val="0066FF"/>
                </a:solidFill>
              </a:rPr>
              <a:t>算法</a:t>
            </a:r>
            <a:r>
              <a:rPr lang="zh-CN" altLang="en-US" dirty="0" smtClean="0"/>
              <a:t>，在该算法中，每个簇用该簇中对象的平均值来表示。</a:t>
            </a:r>
          </a:p>
          <a:p>
            <a:pPr>
              <a:lnSpc>
                <a:spcPct val="90000"/>
              </a:lnSpc>
            </a:pPr>
            <a:r>
              <a:rPr lang="zh-CN" altLang="en-US" dirty="0" smtClean="0"/>
              <a:t>（</a:t>
            </a:r>
            <a:r>
              <a:rPr lang="en-US" altLang="zh-CN" dirty="0" smtClean="0"/>
              <a:t>2</a:t>
            </a:r>
            <a:r>
              <a:rPr lang="zh-CN" altLang="en-US" dirty="0" smtClean="0"/>
              <a:t>）</a:t>
            </a:r>
            <a:r>
              <a:rPr lang="en-US" altLang="zh-CN" dirty="0" smtClean="0">
                <a:solidFill>
                  <a:srgbClr val="0066FF"/>
                </a:solidFill>
              </a:rPr>
              <a:t>k-</a:t>
            </a:r>
            <a:r>
              <a:rPr lang="en-US" altLang="zh-CN" dirty="0" err="1" smtClean="0">
                <a:solidFill>
                  <a:srgbClr val="0066FF"/>
                </a:solidFill>
              </a:rPr>
              <a:t>medoids</a:t>
            </a:r>
            <a:r>
              <a:rPr lang="zh-CN" altLang="en-US" dirty="0" smtClean="0">
                <a:solidFill>
                  <a:srgbClr val="0066FF"/>
                </a:solidFill>
              </a:rPr>
              <a:t>算法</a:t>
            </a:r>
            <a:r>
              <a:rPr lang="zh-CN" altLang="en-US" dirty="0" smtClean="0"/>
              <a:t>，在该算法中，每个簇用接近聚类中心的一个对象来表示。</a:t>
            </a:r>
          </a:p>
        </p:txBody>
      </p:sp>
    </p:spTree>
    <p:extLst>
      <p:ext uri="{BB962C8B-B14F-4D97-AF65-F5344CB8AC3E}">
        <p14:creationId xmlns:p14="http://schemas.microsoft.com/office/powerpoint/2010/main" val="2703051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44035" name="内容占位符 2"/>
          <p:cNvSpPr>
            <a:spLocks noGrp="1"/>
          </p:cNvSpPr>
          <p:nvPr>
            <p:ph idx="1"/>
          </p:nvPr>
        </p:nvSpPr>
        <p:spPr>
          <a:xfrm>
            <a:off x="468313" y="1628800"/>
            <a:ext cx="8229600" cy="3384550"/>
          </a:xfrm>
        </p:spPr>
        <p:txBody>
          <a:bodyPr/>
          <a:lstStyle/>
          <a:p>
            <a:pPr>
              <a:buFont typeface="Wingdings" pitchFamily="2" charset="2"/>
              <a:buNone/>
            </a:pPr>
            <a:r>
              <a:rPr lang="en-US" altLang="zh-CN" dirty="0" smtClean="0"/>
              <a:t>k-means</a:t>
            </a:r>
            <a:r>
              <a:rPr lang="zh-CN" altLang="en-US" dirty="0" smtClean="0"/>
              <a:t>算法如下所示：</a:t>
            </a:r>
          </a:p>
          <a:p>
            <a:pPr>
              <a:buFont typeface="Wingdings" pitchFamily="2" charset="2"/>
              <a:buNone/>
            </a:pPr>
            <a:r>
              <a:rPr lang="en-US" altLang="zh-CN" dirty="0" smtClean="0"/>
              <a:t> </a:t>
            </a:r>
            <a:endParaRPr lang="zh-CN" altLang="en-US" dirty="0" smtClean="0"/>
          </a:p>
          <a:p>
            <a:pPr>
              <a:buFont typeface="Wingdings" pitchFamily="2" charset="2"/>
              <a:buNone/>
            </a:pPr>
            <a:r>
              <a:rPr lang="en-US" altLang="zh-CN" dirty="0" smtClean="0"/>
              <a:t>begin initialize </a:t>
            </a:r>
            <a:r>
              <a:rPr lang="zh-CN" altLang="en-US" dirty="0" smtClean="0"/>
              <a:t>样本数</a:t>
            </a:r>
            <a:r>
              <a:rPr lang="en-US" altLang="zh-CN" dirty="0" smtClean="0"/>
              <a:t>n</a:t>
            </a:r>
            <a:r>
              <a:rPr lang="zh-CN" altLang="en-US" dirty="0" smtClean="0"/>
              <a:t>，聚类数</a:t>
            </a:r>
            <a:r>
              <a:rPr lang="en-US" altLang="zh-CN" dirty="0" smtClean="0"/>
              <a:t>c</a:t>
            </a:r>
            <a:r>
              <a:rPr lang="zh-CN" altLang="en-US" dirty="0" smtClean="0"/>
              <a:t>，初始聚类中心</a:t>
            </a:r>
            <a:r>
              <a:rPr lang="en-US" altLang="zh-CN" dirty="0" smtClean="0"/>
              <a:t>m1, …, mc</a:t>
            </a:r>
            <a:r>
              <a:rPr lang="zh-CN" altLang="en-US" dirty="0" smtClean="0"/>
              <a:t>；</a:t>
            </a:r>
          </a:p>
          <a:p>
            <a:pPr>
              <a:buFont typeface="Wingdings" pitchFamily="2" charset="2"/>
              <a:buNone/>
            </a:pPr>
            <a:r>
              <a:rPr lang="en-US" altLang="zh-CN" dirty="0" smtClean="0"/>
              <a:t>    do </a:t>
            </a:r>
            <a:r>
              <a:rPr lang="zh-CN" altLang="en-US" dirty="0" smtClean="0"/>
              <a:t>按照最近邻</a:t>
            </a:r>
            <a:r>
              <a:rPr lang="en-US" altLang="zh-CN" dirty="0" smtClean="0"/>
              <a:t>mi</a:t>
            </a:r>
            <a:r>
              <a:rPr lang="zh-CN" altLang="en-US" dirty="0" smtClean="0"/>
              <a:t>分类</a:t>
            </a:r>
            <a:r>
              <a:rPr lang="en-US" altLang="zh-CN" dirty="0" smtClean="0"/>
              <a:t>n</a:t>
            </a:r>
            <a:r>
              <a:rPr lang="zh-CN" altLang="en-US" dirty="0" smtClean="0"/>
              <a:t>个样本；</a:t>
            </a:r>
          </a:p>
          <a:p>
            <a:pPr>
              <a:buFont typeface="Wingdings" pitchFamily="2" charset="2"/>
              <a:buNone/>
            </a:pPr>
            <a:r>
              <a:rPr lang="en-US" altLang="zh-CN" dirty="0" smtClean="0"/>
              <a:t>          </a:t>
            </a:r>
            <a:r>
              <a:rPr lang="zh-CN" altLang="en-US" dirty="0" smtClean="0"/>
              <a:t>重新计算聚类中心</a:t>
            </a:r>
            <a:r>
              <a:rPr lang="en-US" altLang="zh-CN" dirty="0" smtClean="0"/>
              <a:t>m1, …, mc</a:t>
            </a:r>
            <a:r>
              <a:rPr lang="zh-CN" altLang="en-US" dirty="0" smtClean="0"/>
              <a:t>；</a:t>
            </a:r>
          </a:p>
          <a:p>
            <a:pPr>
              <a:buFont typeface="Wingdings" pitchFamily="2" charset="2"/>
              <a:buNone/>
            </a:pPr>
            <a:r>
              <a:rPr lang="en-US" altLang="zh-CN" dirty="0" smtClean="0"/>
              <a:t>    until mi</a:t>
            </a:r>
            <a:r>
              <a:rPr lang="zh-CN" altLang="en-US" dirty="0" smtClean="0"/>
              <a:t>不再改变；</a:t>
            </a:r>
          </a:p>
          <a:p>
            <a:pPr>
              <a:buFont typeface="Wingdings" pitchFamily="2" charset="2"/>
              <a:buNone/>
            </a:pPr>
            <a:r>
              <a:rPr lang="en-US" altLang="zh-CN" dirty="0" smtClean="0"/>
              <a:t>return m1, …, mc;</a:t>
            </a:r>
            <a:endParaRPr lang="zh-CN" altLang="en-US" dirty="0" smtClean="0"/>
          </a:p>
          <a:p>
            <a:pPr>
              <a:buFont typeface="Wingdings" pitchFamily="2" charset="2"/>
              <a:buNone/>
            </a:pPr>
            <a:r>
              <a:rPr lang="en-US" altLang="zh-CN" dirty="0" smtClean="0"/>
              <a:t>end</a:t>
            </a:r>
            <a:endParaRPr lang="zh-CN" altLang="en-US" dirty="0" smtClean="0"/>
          </a:p>
          <a:p>
            <a:pPr>
              <a:buFont typeface="Wingdings" pitchFamily="2" charset="2"/>
              <a:buNone/>
            </a:pPr>
            <a:r>
              <a:rPr lang="en-US" altLang="zh-CN" dirty="0" smtClean="0"/>
              <a:t> </a:t>
            </a:r>
            <a:endParaRPr lang="zh-CN" altLang="en-US" dirty="0" smtClean="0"/>
          </a:p>
        </p:txBody>
      </p:sp>
      <p:sp>
        <p:nvSpPr>
          <p:cNvPr id="44036" name="灯片编号占位符 3"/>
          <p:cNvSpPr>
            <a:spLocks noGrp="1"/>
          </p:cNvSpPr>
          <p:nvPr>
            <p:ph type="sldNum" sz="quarter" idx="4294967295"/>
          </p:nvPr>
        </p:nvSpPr>
        <p:spPr>
          <a:xfrm>
            <a:off x="8316913" y="188913"/>
            <a:ext cx="560387"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ea typeface="宋体" pitchFamily="2" charset="-122"/>
              </a:defRPr>
            </a:lvl1pPr>
            <a:lvl2pPr marL="742950" indent="-285750">
              <a:defRPr sz="2800">
                <a:solidFill>
                  <a:schemeClr val="tx1"/>
                </a:solidFill>
                <a:latin typeface="Arial" charset="0"/>
                <a:ea typeface="宋体" pitchFamily="2" charset="-122"/>
              </a:defRPr>
            </a:lvl2pPr>
            <a:lvl3pPr marL="1143000" indent="-228600">
              <a:defRPr sz="2800">
                <a:solidFill>
                  <a:schemeClr val="tx1"/>
                </a:solidFill>
                <a:latin typeface="Arial" charset="0"/>
                <a:ea typeface="宋体" pitchFamily="2" charset="-122"/>
              </a:defRPr>
            </a:lvl3pPr>
            <a:lvl4pPr marL="1600200" indent="-228600">
              <a:defRPr sz="2800">
                <a:solidFill>
                  <a:schemeClr val="tx1"/>
                </a:solidFill>
                <a:latin typeface="Arial" charset="0"/>
                <a:ea typeface="宋体" pitchFamily="2" charset="-122"/>
              </a:defRPr>
            </a:lvl4pPr>
            <a:lvl5pPr marL="2057400" indent="-228600">
              <a:defRPr sz="28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9pPr>
          </a:lstStyle>
          <a:p>
            <a:fld id="{4D73678C-84CE-4022-99DB-A79F43739422}" type="slidenum">
              <a:rPr lang="en-US" altLang="zh-CN" sz="1400" smtClean="0"/>
              <a:pPr/>
              <a:t>56</a:t>
            </a:fld>
            <a:endParaRPr lang="en-US" altLang="zh-CN" sz="1400" smtClean="0"/>
          </a:p>
        </p:txBody>
      </p:sp>
    </p:spTree>
    <p:extLst>
      <p:ext uri="{BB962C8B-B14F-4D97-AF65-F5344CB8AC3E}">
        <p14:creationId xmlns:p14="http://schemas.microsoft.com/office/powerpoint/2010/main" val="3396049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82625" y="708025"/>
            <a:ext cx="7704138" cy="1120775"/>
          </a:xfrm>
        </p:spPr>
        <p:txBody>
          <a:bodyPr/>
          <a:lstStyle/>
          <a:p>
            <a:pPr>
              <a:defRPr/>
            </a:pPr>
            <a:r>
              <a:rPr lang="en-US" altLang="zh-CN">
                <a:latin typeface="楷体_GB2312" pitchFamily="49" charset="-122"/>
              </a:rPr>
              <a:t>K-</a:t>
            </a:r>
            <a:r>
              <a:rPr lang="zh-CN" altLang="en-US">
                <a:latin typeface="楷体_GB2312" pitchFamily="49" charset="-122"/>
              </a:rPr>
              <a:t>均值算法</a:t>
            </a:r>
            <a:r>
              <a:rPr lang="ko-KR" altLang="en-US" sz="3600">
                <a:latin typeface="楷体_GB2312" pitchFamily="49" charset="-122"/>
              </a:rPr>
              <a:t> </a:t>
            </a:r>
            <a:endParaRPr lang="ko-KR" altLang="en-US" sz="4000">
              <a:latin typeface="楷体_GB2312" pitchFamily="49" charset="-122"/>
            </a:endParaRPr>
          </a:p>
        </p:txBody>
      </p:sp>
      <p:grpSp>
        <p:nvGrpSpPr>
          <p:cNvPr id="8198" name="Group 3"/>
          <p:cNvGrpSpPr>
            <a:grpSpLocks/>
          </p:cNvGrpSpPr>
          <p:nvPr/>
        </p:nvGrpSpPr>
        <p:grpSpPr bwMode="auto">
          <a:xfrm>
            <a:off x="3200400" y="1981200"/>
            <a:ext cx="2286000" cy="2057400"/>
            <a:chOff x="528" y="240"/>
            <a:chExt cx="2142" cy="1872"/>
          </a:xfrm>
        </p:grpSpPr>
        <p:graphicFrame>
          <p:nvGraphicFramePr>
            <p:cNvPr id="8196" name="Object 4"/>
            <p:cNvGraphicFramePr>
              <a:graphicFrameLocks noChangeAspect="1"/>
            </p:cNvGraphicFramePr>
            <p:nvPr/>
          </p:nvGraphicFramePr>
          <p:xfrm>
            <a:off x="528" y="240"/>
            <a:ext cx="2142" cy="1872"/>
          </p:xfrm>
          <a:graphic>
            <a:graphicData uri="http://schemas.openxmlformats.org/presentationml/2006/ole">
              <mc:AlternateContent xmlns:mc="http://schemas.openxmlformats.org/markup-compatibility/2006">
                <mc:Choice xmlns:v="urn:schemas-microsoft-com:vml" Requires="v">
                  <p:oleObj spid="_x0000_s1151074" name="Worksheet" r:id="rId3" imgW="3400654" imgH="2915107" progId="Excel.Sheet.8">
                    <p:embed/>
                  </p:oleObj>
                </mc:Choice>
                <mc:Fallback>
                  <p:oleObj name="Worksheet" r:id="rId3" imgW="3400654" imgH="2915107" progId="Excel.Sheet.8">
                    <p:embed/>
                    <p:pic>
                      <p:nvPicPr>
                        <p:cNvPr id="0" name=""/>
                        <p:cNvPicPr>
                          <a:picLocks noRot="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240"/>
                          <a:ext cx="2142" cy="187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8383" name="Freeform 5"/>
            <p:cNvSpPr>
              <a:spLocks/>
            </p:cNvSpPr>
            <p:nvPr/>
          </p:nvSpPr>
          <p:spPr bwMode="auto">
            <a:xfrm>
              <a:off x="1008" y="557"/>
              <a:ext cx="852" cy="1260"/>
            </a:xfrm>
            <a:custGeom>
              <a:avLst/>
              <a:gdLst>
                <a:gd name="T0" fmla="*/ 518 w 852"/>
                <a:gd name="T1" fmla="*/ 280 h 1260"/>
                <a:gd name="T2" fmla="*/ 392 w 852"/>
                <a:gd name="T3" fmla="*/ 36 h 1260"/>
                <a:gd name="T4" fmla="*/ 237 w 852"/>
                <a:gd name="T5" fmla="*/ 21 h 1260"/>
                <a:gd name="T6" fmla="*/ 133 w 852"/>
                <a:gd name="T7" fmla="*/ 73 h 1260"/>
                <a:gd name="T8" fmla="*/ 0 w 852"/>
                <a:gd name="T9" fmla="*/ 369 h 1260"/>
                <a:gd name="T10" fmla="*/ 44 w 852"/>
                <a:gd name="T11" fmla="*/ 688 h 1260"/>
                <a:gd name="T12" fmla="*/ 362 w 852"/>
                <a:gd name="T13" fmla="*/ 1117 h 1260"/>
                <a:gd name="T14" fmla="*/ 429 w 852"/>
                <a:gd name="T15" fmla="*/ 1139 h 1260"/>
                <a:gd name="T16" fmla="*/ 451 w 852"/>
                <a:gd name="T17" fmla="*/ 1154 h 1260"/>
                <a:gd name="T18" fmla="*/ 525 w 852"/>
                <a:gd name="T19" fmla="*/ 1176 h 1260"/>
                <a:gd name="T20" fmla="*/ 622 w 852"/>
                <a:gd name="T21" fmla="*/ 1228 h 1260"/>
                <a:gd name="T22" fmla="*/ 792 w 852"/>
                <a:gd name="T23" fmla="*/ 1243 h 1260"/>
                <a:gd name="T24" fmla="*/ 785 w 852"/>
                <a:gd name="T25" fmla="*/ 1021 h 1260"/>
                <a:gd name="T26" fmla="*/ 748 w 852"/>
                <a:gd name="T27" fmla="*/ 954 h 1260"/>
                <a:gd name="T28" fmla="*/ 688 w 852"/>
                <a:gd name="T29" fmla="*/ 858 h 1260"/>
                <a:gd name="T30" fmla="*/ 622 w 852"/>
                <a:gd name="T31" fmla="*/ 762 h 1260"/>
                <a:gd name="T32" fmla="*/ 607 w 852"/>
                <a:gd name="T33" fmla="*/ 732 h 1260"/>
                <a:gd name="T34" fmla="*/ 592 w 852"/>
                <a:gd name="T35" fmla="*/ 710 h 1260"/>
                <a:gd name="T36" fmla="*/ 555 w 852"/>
                <a:gd name="T37" fmla="*/ 643 h 1260"/>
                <a:gd name="T38" fmla="*/ 540 w 852"/>
                <a:gd name="T39" fmla="*/ 621 h 1260"/>
                <a:gd name="T40" fmla="*/ 518 w 852"/>
                <a:gd name="T41" fmla="*/ 280 h 12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2"/>
                <a:gd name="T64" fmla="*/ 0 h 1260"/>
                <a:gd name="T65" fmla="*/ 852 w 852"/>
                <a:gd name="T66" fmla="*/ 1260 h 126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2" h="1260">
                  <a:moveTo>
                    <a:pt x="518" y="280"/>
                  </a:moveTo>
                  <a:cubicBezTo>
                    <a:pt x="509" y="187"/>
                    <a:pt x="497" y="69"/>
                    <a:pt x="392" y="36"/>
                  </a:cubicBezTo>
                  <a:cubicBezTo>
                    <a:pt x="339" y="0"/>
                    <a:pt x="309" y="15"/>
                    <a:pt x="237" y="21"/>
                  </a:cubicBezTo>
                  <a:cubicBezTo>
                    <a:pt x="194" y="31"/>
                    <a:pt x="168" y="45"/>
                    <a:pt x="133" y="73"/>
                  </a:cubicBezTo>
                  <a:cubicBezTo>
                    <a:pt x="84" y="168"/>
                    <a:pt x="20" y="262"/>
                    <a:pt x="0" y="369"/>
                  </a:cubicBezTo>
                  <a:cubicBezTo>
                    <a:pt x="5" y="481"/>
                    <a:pt x="3" y="584"/>
                    <a:pt x="44" y="688"/>
                  </a:cubicBezTo>
                  <a:cubicBezTo>
                    <a:pt x="78" y="870"/>
                    <a:pt x="173" y="1057"/>
                    <a:pt x="362" y="1117"/>
                  </a:cubicBezTo>
                  <a:cubicBezTo>
                    <a:pt x="415" y="1152"/>
                    <a:pt x="347" y="1112"/>
                    <a:pt x="429" y="1139"/>
                  </a:cubicBezTo>
                  <a:cubicBezTo>
                    <a:pt x="437" y="1142"/>
                    <a:pt x="443" y="1150"/>
                    <a:pt x="451" y="1154"/>
                  </a:cubicBezTo>
                  <a:cubicBezTo>
                    <a:pt x="473" y="1165"/>
                    <a:pt x="501" y="1168"/>
                    <a:pt x="525" y="1176"/>
                  </a:cubicBezTo>
                  <a:cubicBezTo>
                    <a:pt x="562" y="1201"/>
                    <a:pt x="581" y="1218"/>
                    <a:pt x="622" y="1228"/>
                  </a:cubicBezTo>
                  <a:cubicBezTo>
                    <a:pt x="684" y="1260"/>
                    <a:pt x="714" y="1249"/>
                    <a:pt x="792" y="1243"/>
                  </a:cubicBezTo>
                  <a:cubicBezTo>
                    <a:pt x="852" y="1183"/>
                    <a:pt x="819" y="1088"/>
                    <a:pt x="785" y="1021"/>
                  </a:cubicBezTo>
                  <a:cubicBezTo>
                    <a:pt x="770" y="992"/>
                    <a:pt x="773" y="979"/>
                    <a:pt x="748" y="954"/>
                  </a:cubicBezTo>
                  <a:cubicBezTo>
                    <a:pt x="735" y="917"/>
                    <a:pt x="711" y="888"/>
                    <a:pt x="688" y="858"/>
                  </a:cubicBezTo>
                  <a:cubicBezTo>
                    <a:pt x="676" y="821"/>
                    <a:pt x="643" y="795"/>
                    <a:pt x="622" y="762"/>
                  </a:cubicBezTo>
                  <a:cubicBezTo>
                    <a:pt x="616" y="753"/>
                    <a:pt x="613" y="742"/>
                    <a:pt x="607" y="732"/>
                  </a:cubicBezTo>
                  <a:cubicBezTo>
                    <a:pt x="603" y="724"/>
                    <a:pt x="597" y="717"/>
                    <a:pt x="592" y="710"/>
                  </a:cubicBezTo>
                  <a:cubicBezTo>
                    <a:pt x="580" y="671"/>
                    <a:pt x="589" y="694"/>
                    <a:pt x="555" y="643"/>
                  </a:cubicBezTo>
                  <a:cubicBezTo>
                    <a:pt x="550" y="636"/>
                    <a:pt x="540" y="621"/>
                    <a:pt x="540" y="621"/>
                  </a:cubicBezTo>
                  <a:cubicBezTo>
                    <a:pt x="519" y="510"/>
                    <a:pt x="518" y="392"/>
                    <a:pt x="518" y="280"/>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8384" name="Freeform 6"/>
            <p:cNvSpPr>
              <a:spLocks/>
            </p:cNvSpPr>
            <p:nvPr/>
          </p:nvSpPr>
          <p:spPr bwMode="auto">
            <a:xfrm>
              <a:off x="1587" y="889"/>
              <a:ext cx="768" cy="630"/>
            </a:xfrm>
            <a:custGeom>
              <a:avLst/>
              <a:gdLst>
                <a:gd name="T0" fmla="*/ 183 w 768"/>
                <a:gd name="T1" fmla="*/ 67 h 630"/>
                <a:gd name="T2" fmla="*/ 72 w 768"/>
                <a:gd name="T3" fmla="*/ 74 h 630"/>
                <a:gd name="T4" fmla="*/ 5 w 768"/>
                <a:gd name="T5" fmla="*/ 170 h 630"/>
                <a:gd name="T6" fmla="*/ 13 w 768"/>
                <a:gd name="T7" fmla="*/ 311 h 630"/>
                <a:gd name="T8" fmla="*/ 57 w 768"/>
                <a:gd name="T9" fmla="*/ 356 h 630"/>
                <a:gd name="T10" fmla="*/ 109 w 768"/>
                <a:gd name="T11" fmla="*/ 415 h 630"/>
                <a:gd name="T12" fmla="*/ 235 w 768"/>
                <a:gd name="T13" fmla="*/ 548 h 630"/>
                <a:gd name="T14" fmla="*/ 257 w 768"/>
                <a:gd name="T15" fmla="*/ 570 h 630"/>
                <a:gd name="T16" fmla="*/ 331 w 768"/>
                <a:gd name="T17" fmla="*/ 593 h 630"/>
                <a:gd name="T18" fmla="*/ 450 w 768"/>
                <a:gd name="T19" fmla="*/ 630 h 630"/>
                <a:gd name="T20" fmla="*/ 598 w 768"/>
                <a:gd name="T21" fmla="*/ 607 h 630"/>
                <a:gd name="T22" fmla="*/ 657 w 768"/>
                <a:gd name="T23" fmla="*/ 585 h 630"/>
                <a:gd name="T24" fmla="*/ 687 w 768"/>
                <a:gd name="T25" fmla="*/ 533 h 630"/>
                <a:gd name="T26" fmla="*/ 717 w 768"/>
                <a:gd name="T27" fmla="*/ 474 h 630"/>
                <a:gd name="T28" fmla="*/ 724 w 768"/>
                <a:gd name="T29" fmla="*/ 437 h 630"/>
                <a:gd name="T30" fmla="*/ 739 w 768"/>
                <a:gd name="T31" fmla="*/ 415 h 630"/>
                <a:gd name="T32" fmla="*/ 768 w 768"/>
                <a:gd name="T33" fmla="*/ 296 h 630"/>
                <a:gd name="T34" fmla="*/ 761 w 768"/>
                <a:gd name="T35" fmla="*/ 178 h 630"/>
                <a:gd name="T36" fmla="*/ 724 w 768"/>
                <a:gd name="T37" fmla="*/ 111 h 630"/>
                <a:gd name="T38" fmla="*/ 465 w 768"/>
                <a:gd name="T39" fmla="*/ 0 h 630"/>
                <a:gd name="T40" fmla="*/ 205 w 768"/>
                <a:gd name="T41" fmla="*/ 30 h 630"/>
                <a:gd name="T42" fmla="*/ 183 w 768"/>
                <a:gd name="T43" fmla="*/ 67 h 6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68"/>
                <a:gd name="T67" fmla="*/ 0 h 630"/>
                <a:gd name="T68" fmla="*/ 768 w 768"/>
                <a:gd name="T69" fmla="*/ 630 h 6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68" h="630">
                  <a:moveTo>
                    <a:pt x="183" y="67"/>
                  </a:moveTo>
                  <a:cubicBezTo>
                    <a:pt x="146" y="41"/>
                    <a:pt x="112" y="61"/>
                    <a:pt x="72" y="74"/>
                  </a:cubicBezTo>
                  <a:cubicBezTo>
                    <a:pt x="13" y="114"/>
                    <a:pt x="28" y="107"/>
                    <a:pt x="5" y="170"/>
                  </a:cubicBezTo>
                  <a:cubicBezTo>
                    <a:pt x="8" y="217"/>
                    <a:pt x="0" y="266"/>
                    <a:pt x="13" y="311"/>
                  </a:cubicBezTo>
                  <a:cubicBezTo>
                    <a:pt x="19" y="331"/>
                    <a:pt x="45" y="339"/>
                    <a:pt x="57" y="356"/>
                  </a:cubicBezTo>
                  <a:cubicBezTo>
                    <a:pt x="92" y="407"/>
                    <a:pt x="72" y="390"/>
                    <a:pt x="109" y="415"/>
                  </a:cubicBezTo>
                  <a:cubicBezTo>
                    <a:pt x="145" y="467"/>
                    <a:pt x="187" y="508"/>
                    <a:pt x="235" y="548"/>
                  </a:cubicBezTo>
                  <a:cubicBezTo>
                    <a:pt x="243" y="555"/>
                    <a:pt x="248" y="565"/>
                    <a:pt x="257" y="570"/>
                  </a:cubicBezTo>
                  <a:cubicBezTo>
                    <a:pt x="283" y="584"/>
                    <a:pt x="305" y="583"/>
                    <a:pt x="331" y="593"/>
                  </a:cubicBezTo>
                  <a:cubicBezTo>
                    <a:pt x="371" y="608"/>
                    <a:pt x="408" y="621"/>
                    <a:pt x="450" y="630"/>
                  </a:cubicBezTo>
                  <a:cubicBezTo>
                    <a:pt x="498" y="625"/>
                    <a:pt x="551" y="623"/>
                    <a:pt x="598" y="607"/>
                  </a:cubicBezTo>
                  <a:cubicBezTo>
                    <a:pt x="618" y="600"/>
                    <a:pt x="657" y="585"/>
                    <a:pt x="657" y="585"/>
                  </a:cubicBezTo>
                  <a:cubicBezTo>
                    <a:pt x="675" y="536"/>
                    <a:pt x="651" y="594"/>
                    <a:pt x="687" y="533"/>
                  </a:cubicBezTo>
                  <a:cubicBezTo>
                    <a:pt x="698" y="514"/>
                    <a:pt x="717" y="474"/>
                    <a:pt x="717" y="474"/>
                  </a:cubicBezTo>
                  <a:cubicBezTo>
                    <a:pt x="719" y="462"/>
                    <a:pt x="720" y="449"/>
                    <a:pt x="724" y="437"/>
                  </a:cubicBezTo>
                  <a:cubicBezTo>
                    <a:pt x="727" y="429"/>
                    <a:pt x="736" y="423"/>
                    <a:pt x="739" y="415"/>
                  </a:cubicBezTo>
                  <a:cubicBezTo>
                    <a:pt x="750" y="382"/>
                    <a:pt x="760" y="332"/>
                    <a:pt x="768" y="296"/>
                  </a:cubicBezTo>
                  <a:cubicBezTo>
                    <a:pt x="766" y="257"/>
                    <a:pt x="766" y="217"/>
                    <a:pt x="761" y="178"/>
                  </a:cubicBezTo>
                  <a:cubicBezTo>
                    <a:pt x="754" y="127"/>
                    <a:pt x="750" y="142"/>
                    <a:pt x="724" y="111"/>
                  </a:cubicBezTo>
                  <a:cubicBezTo>
                    <a:pt x="653" y="27"/>
                    <a:pt x="566" y="24"/>
                    <a:pt x="465" y="0"/>
                  </a:cubicBezTo>
                  <a:cubicBezTo>
                    <a:pt x="370" y="4"/>
                    <a:pt x="294" y="6"/>
                    <a:pt x="205" y="30"/>
                  </a:cubicBezTo>
                  <a:cubicBezTo>
                    <a:pt x="154" y="63"/>
                    <a:pt x="144" y="53"/>
                    <a:pt x="183" y="67"/>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grpSp>
        <p:nvGrpSpPr>
          <p:cNvPr id="8199" name="Group 7"/>
          <p:cNvGrpSpPr>
            <a:grpSpLocks/>
          </p:cNvGrpSpPr>
          <p:nvPr/>
        </p:nvGrpSpPr>
        <p:grpSpPr bwMode="auto">
          <a:xfrm>
            <a:off x="6578600" y="2008188"/>
            <a:ext cx="2222500" cy="1990725"/>
            <a:chOff x="4144" y="1265"/>
            <a:chExt cx="1400" cy="1254"/>
          </a:xfrm>
        </p:grpSpPr>
        <p:sp>
          <p:nvSpPr>
            <p:cNvPr id="8299" name="Rectangle 8"/>
            <p:cNvSpPr>
              <a:spLocks noChangeArrowheads="1"/>
            </p:cNvSpPr>
            <p:nvPr/>
          </p:nvSpPr>
          <p:spPr bwMode="auto">
            <a:xfrm>
              <a:off x="4144" y="1265"/>
              <a:ext cx="1400" cy="1254"/>
            </a:xfrm>
            <a:prstGeom prst="rect">
              <a:avLst/>
            </a:prstGeom>
            <a:solidFill>
              <a:srgbClr val="FFFFFF"/>
            </a:solidFill>
            <a:ln w="0">
              <a:solidFill>
                <a:srgbClr val="000000"/>
              </a:solidFill>
              <a:miter lim="800000"/>
              <a:headEnd/>
              <a:tailEnd/>
            </a:ln>
          </p:spPr>
          <p:txBody>
            <a:bodyPr/>
            <a:lstStyle/>
            <a:p>
              <a:endParaRPr lang="zh-CN" altLang="en-US"/>
            </a:p>
          </p:txBody>
        </p:sp>
        <p:sp>
          <p:nvSpPr>
            <p:cNvPr id="8300" name="Rectangle 9"/>
            <p:cNvSpPr>
              <a:spLocks noChangeArrowheads="1"/>
            </p:cNvSpPr>
            <p:nvPr/>
          </p:nvSpPr>
          <p:spPr bwMode="auto">
            <a:xfrm>
              <a:off x="4278" y="1354"/>
              <a:ext cx="1201" cy="10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01" name="Line 10"/>
            <p:cNvSpPr>
              <a:spLocks noChangeShapeType="1"/>
            </p:cNvSpPr>
            <p:nvPr/>
          </p:nvSpPr>
          <p:spPr bwMode="auto">
            <a:xfrm>
              <a:off x="4278" y="2264"/>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2" name="Line 11"/>
            <p:cNvSpPr>
              <a:spLocks noChangeShapeType="1"/>
            </p:cNvSpPr>
            <p:nvPr/>
          </p:nvSpPr>
          <p:spPr bwMode="auto">
            <a:xfrm>
              <a:off x="4278" y="2163"/>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3" name="Line 12"/>
            <p:cNvSpPr>
              <a:spLocks noChangeShapeType="1"/>
            </p:cNvSpPr>
            <p:nvPr/>
          </p:nvSpPr>
          <p:spPr bwMode="auto">
            <a:xfrm>
              <a:off x="4278" y="2061"/>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4" name="Line 13"/>
            <p:cNvSpPr>
              <a:spLocks noChangeShapeType="1"/>
            </p:cNvSpPr>
            <p:nvPr/>
          </p:nvSpPr>
          <p:spPr bwMode="auto">
            <a:xfrm>
              <a:off x="4278" y="1960"/>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5" name="Line 14"/>
            <p:cNvSpPr>
              <a:spLocks noChangeShapeType="1"/>
            </p:cNvSpPr>
            <p:nvPr/>
          </p:nvSpPr>
          <p:spPr bwMode="auto">
            <a:xfrm>
              <a:off x="4278" y="1858"/>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6" name="Line 15"/>
            <p:cNvSpPr>
              <a:spLocks noChangeShapeType="1"/>
            </p:cNvSpPr>
            <p:nvPr/>
          </p:nvSpPr>
          <p:spPr bwMode="auto">
            <a:xfrm>
              <a:off x="4278" y="1760"/>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7" name="Line 16"/>
            <p:cNvSpPr>
              <a:spLocks noChangeShapeType="1"/>
            </p:cNvSpPr>
            <p:nvPr/>
          </p:nvSpPr>
          <p:spPr bwMode="auto">
            <a:xfrm>
              <a:off x="4278" y="1659"/>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8" name="Line 17"/>
            <p:cNvSpPr>
              <a:spLocks noChangeShapeType="1"/>
            </p:cNvSpPr>
            <p:nvPr/>
          </p:nvSpPr>
          <p:spPr bwMode="auto">
            <a:xfrm>
              <a:off x="4278" y="1557"/>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9" name="Line 18"/>
            <p:cNvSpPr>
              <a:spLocks noChangeShapeType="1"/>
            </p:cNvSpPr>
            <p:nvPr/>
          </p:nvSpPr>
          <p:spPr bwMode="auto">
            <a:xfrm>
              <a:off x="4278" y="1456"/>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10" name="Line 19"/>
            <p:cNvSpPr>
              <a:spLocks noChangeShapeType="1"/>
            </p:cNvSpPr>
            <p:nvPr/>
          </p:nvSpPr>
          <p:spPr bwMode="auto">
            <a:xfrm>
              <a:off x="4278" y="1354"/>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11" name="Line 20"/>
            <p:cNvSpPr>
              <a:spLocks noChangeShapeType="1"/>
            </p:cNvSpPr>
            <p:nvPr/>
          </p:nvSpPr>
          <p:spPr bwMode="auto">
            <a:xfrm>
              <a:off x="439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12" name="Line 21"/>
            <p:cNvSpPr>
              <a:spLocks noChangeShapeType="1"/>
            </p:cNvSpPr>
            <p:nvPr/>
          </p:nvSpPr>
          <p:spPr bwMode="auto">
            <a:xfrm>
              <a:off x="4516"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13" name="Line 22"/>
            <p:cNvSpPr>
              <a:spLocks noChangeShapeType="1"/>
            </p:cNvSpPr>
            <p:nvPr/>
          </p:nvSpPr>
          <p:spPr bwMode="auto">
            <a:xfrm>
              <a:off x="463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14" name="Line 23"/>
            <p:cNvSpPr>
              <a:spLocks noChangeShapeType="1"/>
            </p:cNvSpPr>
            <p:nvPr/>
          </p:nvSpPr>
          <p:spPr bwMode="auto">
            <a:xfrm>
              <a:off x="475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15" name="Line 24"/>
            <p:cNvSpPr>
              <a:spLocks noChangeShapeType="1"/>
            </p:cNvSpPr>
            <p:nvPr/>
          </p:nvSpPr>
          <p:spPr bwMode="auto">
            <a:xfrm>
              <a:off x="4880"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16" name="Line 25"/>
            <p:cNvSpPr>
              <a:spLocks noChangeShapeType="1"/>
            </p:cNvSpPr>
            <p:nvPr/>
          </p:nvSpPr>
          <p:spPr bwMode="auto">
            <a:xfrm>
              <a:off x="499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17" name="Line 26"/>
            <p:cNvSpPr>
              <a:spLocks noChangeShapeType="1"/>
            </p:cNvSpPr>
            <p:nvPr/>
          </p:nvSpPr>
          <p:spPr bwMode="auto">
            <a:xfrm>
              <a:off x="511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18" name="Line 27"/>
            <p:cNvSpPr>
              <a:spLocks noChangeShapeType="1"/>
            </p:cNvSpPr>
            <p:nvPr/>
          </p:nvSpPr>
          <p:spPr bwMode="auto">
            <a:xfrm>
              <a:off x="5240"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19" name="Line 28"/>
            <p:cNvSpPr>
              <a:spLocks noChangeShapeType="1"/>
            </p:cNvSpPr>
            <p:nvPr/>
          </p:nvSpPr>
          <p:spPr bwMode="auto">
            <a:xfrm>
              <a:off x="535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20" name="Line 29"/>
            <p:cNvSpPr>
              <a:spLocks noChangeShapeType="1"/>
            </p:cNvSpPr>
            <p:nvPr/>
          </p:nvSpPr>
          <p:spPr bwMode="auto">
            <a:xfrm>
              <a:off x="547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21" name="Rectangle 30"/>
            <p:cNvSpPr>
              <a:spLocks noChangeArrowheads="1"/>
            </p:cNvSpPr>
            <p:nvPr/>
          </p:nvSpPr>
          <p:spPr bwMode="auto">
            <a:xfrm>
              <a:off x="4278" y="1354"/>
              <a:ext cx="1201" cy="1012"/>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22" name="Line 31"/>
            <p:cNvSpPr>
              <a:spLocks noChangeShapeType="1"/>
            </p:cNvSpPr>
            <p:nvPr/>
          </p:nvSpPr>
          <p:spPr bwMode="auto">
            <a:xfrm>
              <a:off x="427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23" name="Line 32"/>
            <p:cNvSpPr>
              <a:spLocks noChangeShapeType="1"/>
            </p:cNvSpPr>
            <p:nvPr/>
          </p:nvSpPr>
          <p:spPr bwMode="auto">
            <a:xfrm>
              <a:off x="4266" y="236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24" name="Line 33"/>
            <p:cNvSpPr>
              <a:spLocks noChangeShapeType="1"/>
            </p:cNvSpPr>
            <p:nvPr/>
          </p:nvSpPr>
          <p:spPr bwMode="auto">
            <a:xfrm>
              <a:off x="4266" y="226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25" name="Line 34"/>
            <p:cNvSpPr>
              <a:spLocks noChangeShapeType="1"/>
            </p:cNvSpPr>
            <p:nvPr/>
          </p:nvSpPr>
          <p:spPr bwMode="auto">
            <a:xfrm>
              <a:off x="4266" y="216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26" name="Line 35"/>
            <p:cNvSpPr>
              <a:spLocks noChangeShapeType="1"/>
            </p:cNvSpPr>
            <p:nvPr/>
          </p:nvSpPr>
          <p:spPr bwMode="auto">
            <a:xfrm>
              <a:off x="4266" y="206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27" name="Line 36"/>
            <p:cNvSpPr>
              <a:spLocks noChangeShapeType="1"/>
            </p:cNvSpPr>
            <p:nvPr/>
          </p:nvSpPr>
          <p:spPr bwMode="auto">
            <a:xfrm>
              <a:off x="4266" y="196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28" name="Line 37"/>
            <p:cNvSpPr>
              <a:spLocks noChangeShapeType="1"/>
            </p:cNvSpPr>
            <p:nvPr/>
          </p:nvSpPr>
          <p:spPr bwMode="auto">
            <a:xfrm>
              <a:off x="4266" y="185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29" name="Line 38"/>
            <p:cNvSpPr>
              <a:spLocks noChangeShapeType="1"/>
            </p:cNvSpPr>
            <p:nvPr/>
          </p:nvSpPr>
          <p:spPr bwMode="auto">
            <a:xfrm>
              <a:off x="4266" y="176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30" name="Line 39"/>
            <p:cNvSpPr>
              <a:spLocks noChangeShapeType="1"/>
            </p:cNvSpPr>
            <p:nvPr/>
          </p:nvSpPr>
          <p:spPr bwMode="auto">
            <a:xfrm>
              <a:off x="4266" y="165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31" name="Line 40"/>
            <p:cNvSpPr>
              <a:spLocks noChangeShapeType="1"/>
            </p:cNvSpPr>
            <p:nvPr/>
          </p:nvSpPr>
          <p:spPr bwMode="auto">
            <a:xfrm>
              <a:off x="4266" y="155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32" name="Line 41"/>
            <p:cNvSpPr>
              <a:spLocks noChangeShapeType="1"/>
            </p:cNvSpPr>
            <p:nvPr/>
          </p:nvSpPr>
          <p:spPr bwMode="auto">
            <a:xfrm>
              <a:off x="4266" y="145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33" name="Line 42"/>
            <p:cNvSpPr>
              <a:spLocks noChangeShapeType="1"/>
            </p:cNvSpPr>
            <p:nvPr/>
          </p:nvSpPr>
          <p:spPr bwMode="auto">
            <a:xfrm>
              <a:off x="4266" y="135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34" name="Line 43"/>
            <p:cNvSpPr>
              <a:spLocks noChangeShapeType="1"/>
            </p:cNvSpPr>
            <p:nvPr/>
          </p:nvSpPr>
          <p:spPr bwMode="auto">
            <a:xfrm>
              <a:off x="4278" y="2366"/>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35" name="Line 44"/>
            <p:cNvSpPr>
              <a:spLocks noChangeShapeType="1"/>
            </p:cNvSpPr>
            <p:nvPr/>
          </p:nvSpPr>
          <p:spPr bwMode="auto">
            <a:xfrm flipV="1">
              <a:off x="427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36" name="Line 45"/>
            <p:cNvSpPr>
              <a:spLocks noChangeShapeType="1"/>
            </p:cNvSpPr>
            <p:nvPr/>
          </p:nvSpPr>
          <p:spPr bwMode="auto">
            <a:xfrm flipV="1">
              <a:off x="439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37" name="Line 46"/>
            <p:cNvSpPr>
              <a:spLocks noChangeShapeType="1"/>
            </p:cNvSpPr>
            <p:nvPr/>
          </p:nvSpPr>
          <p:spPr bwMode="auto">
            <a:xfrm flipV="1">
              <a:off x="4516"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38" name="Line 47"/>
            <p:cNvSpPr>
              <a:spLocks noChangeShapeType="1"/>
            </p:cNvSpPr>
            <p:nvPr/>
          </p:nvSpPr>
          <p:spPr bwMode="auto">
            <a:xfrm flipV="1">
              <a:off x="463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39" name="Line 48"/>
            <p:cNvSpPr>
              <a:spLocks noChangeShapeType="1"/>
            </p:cNvSpPr>
            <p:nvPr/>
          </p:nvSpPr>
          <p:spPr bwMode="auto">
            <a:xfrm flipV="1">
              <a:off x="475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0" name="Line 49"/>
            <p:cNvSpPr>
              <a:spLocks noChangeShapeType="1"/>
            </p:cNvSpPr>
            <p:nvPr/>
          </p:nvSpPr>
          <p:spPr bwMode="auto">
            <a:xfrm flipV="1">
              <a:off x="4880"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1" name="Line 50"/>
            <p:cNvSpPr>
              <a:spLocks noChangeShapeType="1"/>
            </p:cNvSpPr>
            <p:nvPr/>
          </p:nvSpPr>
          <p:spPr bwMode="auto">
            <a:xfrm flipV="1">
              <a:off x="499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2" name="Line 51"/>
            <p:cNvSpPr>
              <a:spLocks noChangeShapeType="1"/>
            </p:cNvSpPr>
            <p:nvPr/>
          </p:nvSpPr>
          <p:spPr bwMode="auto">
            <a:xfrm flipV="1">
              <a:off x="511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3" name="Line 52"/>
            <p:cNvSpPr>
              <a:spLocks noChangeShapeType="1"/>
            </p:cNvSpPr>
            <p:nvPr/>
          </p:nvSpPr>
          <p:spPr bwMode="auto">
            <a:xfrm flipV="1">
              <a:off x="5240"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4" name="Line 53"/>
            <p:cNvSpPr>
              <a:spLocks noChangeShapeType="1"/>
            </p:cNvSpPr>
            <p:nvPr/>
          </p:nvSpPr>
          <p:spPr bwMode="auto">
            <a:xfrm flipV="1">
              <a:off x="535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5" name="Line 54"/>
            <p:cNvSpPr>
              <a:spLocks noChangeShapeType="1"/>
            </p:cNvSpPr>
            <p:nvPr/>
          </p:nvSpPr>
          <p:spPr bwMode="auto">
            <a:xfrm flipV="1">
              <a:off x="547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6" name="Freeform 55"/>
            <p:cNvSpPr>
              <a:spLocks/>
            </p:cNvSpPr>
            <p:nvPr/>
          </p:nvSpPr>
          <p:spPr bwMode="auto">
            <a:xfrm>
              <a:off x="4609" y="1930"/>
              <a:ext cx="57" cy="59"/>
            </a:xfrm>
            <a:custGeom>
              <a:avLst/>
              <a:gdLst>
                <a:gd name="T0" fmla="*/ 29 w 57"/>
                <a:gd name="T1" fmla="*/ 0 h 59"/>
                <a:gd name="T2" fmla="*/ 57 w 57"/>
                <a:gd name="T3" fmla="*/ 30 h 59"/>
                <a:gd name="T4" fmla="*/ 29 w 57"/>
                <a:gd name="T5" fmla="*/ 59 h 59"/>
                <a:gd name="T6" fmla="*/ 0 w 57"/>
                <a:gd name="T7" fmla="*/ 30 h 59"/>
                <a:gd name="T8" fmla="*/ 2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30"/>
                  </a:lnTo>
                  <a:lnTo>
                    <a:pt x="29" y="59"/>
                  </a:lnTo>
                  <a:lnTo>
                    <a:pt x="0" y="30"/>
                  </a:lnTo>
                  <a:lnTo>
                    <a:pt x="29" y="0"/>
                  </a:lnTo>
                  <a:close/>
                </a:path>
              </a:pathLst>
            </a:custGeom>
            <a:solidFill>
              <a:srgbClr val="00FFFF"/>
            </a:solidFill>
            <a:ln w="6350">
              <a:solidFill>
                <a:srgbClr val="000080"/>
              </a:solidFill>
              <a:round/>
              <a:headEnd/>
              <a:tailEnd/>
            </a:ln>
          </p:spPr>
          <p:txBody>
            <a:bodyPr/>
            <a:lstStyle/>
            <a:p>
              <a:endParaRPr lang="zh-CN" altLang="en-US"/>
            </a:p>
          </p:txBody>
        </p:sp>
        <p:sp>
          <p:nvSpPr>
            <p:cNvPr id="8347" name="Freeform 56"/>
            <p:cNvSpPr>
              <a:spLocks/>
            </p:cNvSpPr>
            <p:nvPr/>
          </p:nvSpPr>
          <p:spPr bwMode="auto">
            <a:xfrm>
              <a:off x="4609" y="1731"/>
              <a:ext cx="57" cy="59"/>
            </a:xfrm>
            <a:custGeom>
              <a:avLst/>
              <a:gdLst>
                <a:gd name="T0" fmla="*/ 29 w 57"/>
                <a:gd name="T1" fmla="*/ 0 h 59"/>
                <a:gd name="T2" fmla="*/ 57 w 57"/>
                <a:gd name="T3" fmla="*/ 29 h 59"/>
                <a:gd name="T4" fmla="*/ 29 w 57"/>
                <a:gd name="T5" fmla="*/ 59 h 59"/>
                <a:gd name="T6" fmla="*/ 0 w 57"/>
                <a:gd name="T7" fmla="*/ 29 h 59"/>
                <a:gd name="T8" fmla="*/ 2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29"/>
                  </a:lnTo>
                  <a:lnTo>
                    <a:pt x="29" y="59"/>
                  </a:lnTo>
                  <a:lnTo>
                    <a:pt x="0" y="29"/>
                  </a:lnTo>
                  <a:lnTo>
                    <a:pt x="29" y="0"/>
                  </a:lnTo>
                  <a:close/>
                </a:path>
              </a:pathLst>
            </a:custGeom>
            <a:solidFill>
              <a:srgbClr val="00FFFF"/>
            </a:solidFill>
            <a:ln w="6350">
              <a:solidFill>
                <a:srgbClr val="000080"/>
              </a:solidFill>
              <a:round/>
              <a:headEnd/>
              <a:tailEnd/>
            </a:ln>
          </p:spPr>
          <p:txBody>
            <a:bodyPr/>
            <a:lstStyle/>
            <a:p>
              <a:endParaRPr lang="zh-CN" altLang="en-US"/>
            </a:p>
          </p:txBody>
        </p:sp>
        <p:sp>
          <p:nvSpPr>
            <p:cNvPr id="8348" name="Freeform 57"/>
            <p:cNvSpPr>
              <a:spLocks/>
            </p:cNvSpPr>
            <p:nvPr/>
          </p:nvSpPr>
          <p:spPr bwMode="auto">
            <a:xfrm>
              <a:off x="5091" y="2032"/>
              <a:ext cx="56" cy="59"/>
            </a:xfrm>
            <a:custGeom>
              <a:avLst/>
              <a:gdLst>
                <a:gd name="T0" fmla="*/ 28 w 56"/>
                <a:gd name="T1" fmla="*/ 0 h 59"/>
                <a:gd name="T2" fmla="*/ 56 w 56"/>
                <a:gd name="T3" fmla="*/ 29 h 59"/>
                <a:gd name="T4" fmla="*/ 28 w 56"/>
                <a:gd name="T5" fmla="*/ 59 h 59"/>
                <a:gd name="T6" fmla="*/ 0 w 56"/>
                <a:gd name="T7" fmla="*/ 29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29"/>
                  </a:lnTo>
                  <a:lnTo>
                    <a:pt x="28" y="59"/>
                  </a:lnTo>
                  <a:lnTo>
                    <a:pt x="0" y="29"/>
                  </a:lnTo>
                  <a:lnTo>
                    <a:pt x="28" y="0"/>
                  </a:lnTo>
                  <a:close/>
                </a:path>
              </a:pathLst>
            </a:custGeom>
            <a:solidFill>
              <a:srgbClr val="000080"/>
            </a:solidFill>
            <a:ln w="6350">
              <a:solidFill>
                <a:srgbClr val="000080"/>
              </a:solidFill>
              <a:round/>
              <a:headEnd/>
              <a:tailEnd/>
            </a:ln>
          </p:spPr>
          <p:txBody>
            <a:bodyPr/>
            <a:lstStyle/>
            <a:p>
              <a:endParaRPr lang="zh-CN" altLang="en-US"/>
            </a:p>
          </p:txBody>
        </p:sp>
        <p:sp>
          <p:nvSpPr>
            <p:cNvPr id="8349" name="Freeform 58"/>
            <p:cNvSpPr>
              <a:spLocks/>
            </p:cNvSpPr>
            <p:nvPr/>
          </p:nvSpPr>
          <p:spPr bwMode="auto">
            <a:xfrm>
              <a:off x="4731" y="1629"/>
              <a:ext cx="56" cy="59"/>
            </a:xfrm>
            <a:custGeom>
              <a:avLst/>
              <a:gdLst>
                <a:gd name="T0" fmla="*/ 28 w 56"/>
                <a:gd name="T1" fmla="*/ 0 h 59"/>
                <a:gd name="T2" fmla="*/ 56 w 56"/>
                <a:gd name="T3" fmla="*/ 30 h 59"/>
                <a:gd name="T4" fmla="*/ 28 w 56"/>
                <a:gd name="T5" fmla="*/ 59 h 59"/>
                <a:gd name="T6" fmla="*/ 0 w 56"/>
                <a:gd name="T7" fmla="*/ 30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30"/>
                  </a:lnTo>
                  <a:lnTo>
                    <a:pt x="28" y="59"/>
                  </a:lnTo>
                  <a:lnTo>
                    <a:pt x="0" y="30"/>
                  </a:lnTo>
                  <a:lnTo>
                    <a:pt x="28" y="0"/>
                  </a:lnTo>
                  <a:close/>
                </a:path>
              </a:pathLst>
            </a:custGeom>
            <a:solidFill>
              <a:srgbClr val="00FFFF"/>
            </a:solidFill>
            <a:ln w="6350">
              <a:solidFill>
                <a:srgbClr val="000080"/>
              </a:solidFill>
              <a:round/>
              <a:headEnd/>
              <a:tailEnd/>
            </a:ln>
          </p:spPr>
          <p:txBody>
            <a:bodyPr/>
            <a:lstStyle/>
            <a:p>
              <a:endParaRPr lang="zh-CN" altLang="en-US"/>
            </a:p>
          </p:txBody>
        </p:sp>
        <p:sp>
          <p:nvSpPr>
            <p:cNvPr id="8350" name="Freeform 59"/>
            <p:cNvSpPr>
              <a:spLocks/>
            </p:cNvSpPr>
            <p:nvPr/>
          </p:nvSpPr>
          <p:spPr bwMode="auto">
            <a:xfrm>
              <a:off x="4609" y="1528"/>
              <a:ext cx="57" cy="59"/>
            </a:xfrm>
            <a:custGeom>
              <a:avLst/>
              <a:gdLst>
                <a:gd name="T0" fmla="*/ 29 w 57"/>
                <a:gd name="T1" fmla="*/ 0 h 59"/>
                <a:gd name="T2" fmla="*/ 57 w 57"/>
                <a:gd name="T3" fmla="*/ 29 h 59"/>
                <a:gd name="T4" fmla="*/ 29 w 57"/>
                <a:gd name="T5" fmla="*/ 59 h 59"/>
                <a:gd name="T6" fmla="*/ 0 w 57"/>
                <a:gd name="T7" fmla="*/ 29 h 59"/>
                <a:gd name="T8" fmla="*/ 2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29"/>
                  </a:lnTo>
                  <a:lnTo>
                    <a:pt x="29" y="59"/>
                  </a:lnTo>
                  <a:lnTo>
                    <a:pt x="0" y="29"/>
                  </a:lnTo>
                  <a:lnTo>
                    <a:pt x="29" y="0"/>
                  </a:lnTo>
                  <a:close/>
                </a:path>
              </a:pathLst>
            </a:custGeom>
            <a:solidFill>
              <a:srgbClr val="00FFFF"/>
            </a:solidFill>
            <a:ln w="6350">
              <a:solidFill>
                <a:srgbClr val="000080"/>
              </a:solidFill>
              <a:round/>
              <a:headEnd/>
              <a:tailEnd/>
            </a:ln>
          </p:spPr>
          <p:txBody>
            <a:bodyPr/>
            <a:lstStyle/>
            <a:p>
              <a:endParaRPr lang="zh-CN" altLang="en-US"/>
            </a:p>
          </p:txBody>
        </p:sp>
        <p:sp>
          <p:nvSpPr>
            <p:cNvPr id="8351" name="Freeform 60"/>
            <p:cNvSpPr>
              <a:spLocks/>
            </p:cNvSpPr>
            <p:nvPr/>
          </p:nvSpPr>
          <p:spPr bwMode="auto">
            <a:xfrm>
              <a:off x="5212" y="1832"/>
              <a:ext cx="57" cy="60"/>
            </a:xfrm>
            <a:custGeom>
              <a:avLst/>
              <a:gdLst>
                <a:gd name="T0" fmla="*/ 28 w 57"/>
                <a:gd name="T1" fmla="*/ 0 h 60"/>
                <a:gd name="T2" fmla="*/ 57 w 57"/>
                <a:gd name="T3" fmla="*/ 30 h 60"/>
                <a:gd name="T4" fmla="*/ 28 w 57"/>
                <a:gd name="T5" fmla="*/ 60 h 60"/>
                <a:gd name="T6" fmla="*/ 0 w 57"/>
                <a:gd name="T7" fmla="*/ 30 h 60"/>
                <a:gd name="T8" fmla="*/ 28 w 57"/>
                <a:gd name="T9" fmla="*/ 0 h 60"/>
                <a:gd name="T10" fmla="*/ 0 60000 65536"/>
                <a:gd name="T11" fmla="*/ 0 60000 65536"/>
                <a:gd name="T12" fmla="*/ 0 60000 65536"/>
                <a:gd name="T13" fmla="*/ 0 60000 65536"/>
                <a:gd name="T14" fmla="*/ 0 60000 65536"/>
                <a:gd name="T15" fmla="*/ 0 w 57"/>
                <a:gd name="T16" fmla="*/ 0 h 60"/>
                <a:gd name="T17" fmla="*/ 57 w 57"/>
                <a:gd name="T18" fmla="*/ 60 h 60"/>
              </a:gdLst>
              <a:ahLst/>
              <a:cxnLst>
                <a:cxn ang="T10">
                  <a:pos x="T0" y="T1"/>
                </a:cxn>
                <a:cxn ang="T11">
                  <a:pos x="T2" y="T3"/>
                </a:cxn>
                <a:cxn ang="T12">
                  <a:pos x="T4" y="T5"/>
                </a:cxn>
                <a:cxn ang="T13">
                  <a:pos x="T6" y="T7"/>
                </a:cxn>
                <a:cxn ang="T14">
                  <a:pos x="T8" y="T9"/>
                </a:cxn>
              </a:cxnLst>
              <a:rect l="T15" t="T16" r="T17" b="T18"/>
              <a:pathLst>
                <a:path w="57" h="60">
                  <a:moveTo>
                    <a:pt x="28" y="0"/>
                  </a:moveTo>
                  <a:lnTo>
                    <a:pt x="57" y="30"/>
                  </a:lnTo>
                  <a:lnTo>
                    <a:pt x="28" y="60"/>
                  </a:lnTo>
                  <a:lnTo>
                    <a:pt x="0" y="30"/>
                  </a:lnTo>
                  <a:lnTo>
                    <a:pt x="28" y="0"/>
                  </a:lnTo>
                  <a:close/>
                </a:path>
              </a:pathLst>
            </a:custGeom>
            <a:solidFill>
              <a:srgbClr val="000080"/>
            </a:solidFill>
            <a:ln w="6350">
              <a:solidFill>
                <a:srgbClr val="000080"/>
              </a:solidFill>
              <a:round/>
              <a:headEnd/>
              <a:tailEnd/>
            </a:ln>
          </p:spPr>
          <p:txBody>
            <a:bodyPr/>
            <a:lstStyle/>
            <a:p>
              <a:endParaRPr lang="zh-CN" altLang="en-US"/>
            </a:p>
          </p:txBody>
        </p:sp>
        <p:sp>
          <p:nvSpPr>
            <p:cNvPr id="8352" name="Freeform 61"/>
            <p:cNvSpPr>
              <a:spLocks/>
            </p:cNvSpPr>
            <p:nvPr/>
          </p:nvSpPr>
          <p:spPr bwMode="auto">
            <a:xfrm>
              <a:off x="4731" y="1832"/>
              <a:ext cx="56" cy="60"/>
            </a:xfrm>
            <a:custGeom>
              <a:avLst/>
              <a:gdLst>
                <a:gd name="T0" fmla="*/ 28 w 56"/>
                <a:gd name="T1" fmla="*/ 0 h 60"/>
                <a:gd name="T2" fmla="*/ 56 w 56"/>
                <a:gd name="T3" fmla="*/ 30 h 60"/>
                <a:gd name="T4" fmla="*/ 28 w 56"/>
                <a:gd name="T5" fmla="*/ 60 h 60"/>
                <a:gd name="T6" fmla="*/ 0 w 56"/>
                <a:gd name="T7" fmla="*/ 30 h 60"/>
                <a:gd name="T8" fmla="*/ 28 w 56"/>
                <a:gd name="T9" fmla="*/ 0 h 60"/>
                <a:gd name="T10" fmla="*/ 0 60000 65536"/>
                <a:gd name="T11" fmla="*/ 0 60000 65536"/>
                <a:gd name="T12" fmla="*/ 0 60000 65536"/>
                <a:gd name="T13" fmla="*/ 0 60000 65536"/>
                <a:gd name="T14" fmla="*/ 0 60000 65536"/>
                <a:gd name="T15" fmla="*/ 0 w 56"/>
                <a:gd name="T16" fmla="*/ 0 h 60"/>
                <a:gd name="T17" fmla="*/ 56 w 56"/>
                <a:gd name="T18" fmla="*/ 60 h 60"/>
              </a:gdLst>
              <a:ahLst/>
              <a:cxnLst>
                <a:cxn ang="T10">
                  <a:pos x="T0" y="T1"/>
                </a:cxn>
                <a:cxn ang="T11">
                  <a:pos x="T2" y="T3"/>
                </a:cxn>
                <a:cxn ang="T12">
                  <a:pos x="T4" y="T5"/>
                </a:cxn>
                <a:cxn ang="T13">
                  <a:pos x="T6" y="T7"/>
                </a:cxn>
                <a:cxn ang="T14">
                  <a:pos x="T8" y="T9"/>
                </a:cxn>
              </a:cxnLst>
              <a:rect l="T15" t="T16" r="T17" b="T18"/>
              <a:pathLst>
                <a:path w="56" h="60">
                  <a:moveTo>
                    <a:pt x="28" y="0"/>
                  </a:moveTo>
                  <a:lnTo>
                    <a:pt x="56" y="30"/>
                  </a:lnTo>
                  <a:lnTo>
                    <a:pt x="28" y="60"/>
                  </a:lnTo>
                  <a:lnTo>
                    <a:pt x="0" y="30"/>
                  </a:lnTo>
                  <a:lnTo>
                    <a:pt x="28" y="0"/>
                  </a:lnTo>
                  <a:close/>
                </a:path>
              </a:pathLst>
            </a:custGeom>
            <a:solidFill>
              <a:srgbClr val="00FFFF"/>
            </a:solidFill>
            <a:ln w="6350">
              <a:solidFill>
                <a:srgbClr val="000080"/>
              </a:solidFill>
              <a:round/>
              <a:headEnd/>
              <a:tailEnd/>
            </a:ln>
          </p:spPr>
          <p:txBody>
            <a:bodyPr/>
            <a:lstStyle/>
            <a:p>
              <a:endParaRPr lang="zh-CN" altLang="en-US"/>
            </a:p>
          </p:txBody>
        </p:sp>
        <p:sp>
          <p:nvSpPr>
            <p:cNvPr id="8353" name="Freeform 62"/>
            <p:cNvSpPr>
              <a:spLocks/>
            </p:cNvSpPr>
            <p:nvPr/>
          </p:nvSpPr>
          <p:spPr bwMode="auto">
            <a:xfrm>
              <a:off x="4852" y="2235"/>
              <a:ext cx="57" cy="59"/>
            </a:xfrm>
            <a:custGeom>
              <a:avLst/>
              <a:gdLst>
                <a:gd name="T0" fmla="*/ 28 w 57"/>
                <a:gd name="T1" fmla="*/ 0 h 59"/>
                <a:gd name="T2" fmla="*/ 57 w 57"/>
                <a:gd name="T3" fmla="*/ 29 h 59"/>
                <a:gd name="T4" fmla="*/ 28 w 57"/>
                <a:gd name="T5" fmla="*/ 59 h 59"/>
                <a:gd name="T6" fmla="*/ 0 w 57"/>
                <a:gd name="T7" fmla="*/ 29 h 59"/>
                <a:gd name="T8" fmla="*/ 28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8" y="0"/>
                  </a:moveTo>
                  <a:lnTo>
                    <a:pt x="57" y="29"/>
                  </a:lnTo>
                  <a:lnTo>
                    <a:pt x="28" y="59"/>
                  </a:lnTo>
                  <a:lnTo>
                    <a:pt x="0" y="29"/>
                  </a:lnTo>
                  <a:lnTo>
                    <a:pt x="28" y="0"/>
                  </a:lnTo>
                  <a:close/>
                </a:path>
              </a:pathLst>
            </a:custGeom>
            <a:solidFill>
              <a:srgbClr val="00FFFF"/>
            </a:solidFill>
            <a:ln w="6350">
              <a:solidFill>
                <a:srgbClr val="000080"/>
              </a:solidFill>
              <a:round/>
              <a:headEnd/>
              <a:tailEnd/>
            </a:ln>
          </p:spPr>
          <p:txBody>
            <a:bodyPr/>
            <a:lstStyle/>
            <a:p>
              <a:endParaRPr lang="zh-CN" altLang="en-US"/>
            </a:p>
          </p:txBody>
        </p:sp>
        <p:sp>
          <p:nvSpPr>
            <p:cNvPr id="8354" name="Freeform 63"/>
            <p:cNvSpPr>
              <a:spLocks/>
            </p:cNvSpPr>
            <p:nvPr/>
          </p:nvSpPr>
          <p:spPr bwMode="auto">
            <a:xfrm>
              <a:off x="5091" y="1930"/>
              <a:ext cx="56" cy="59"/>
            </a:xfrm>
            <a:custGeom>
              <a:avLst/>
              <a:gdLst>
                <a:gd name="T0" fmla="*/ 28 w 56"/>
                <a:gd name="T1" fmla="*/ 0 h 59"/>
                <a:gd name="T2" fmla="*/ 56 w 56"/>
                <a:gd name="T3" fmla="*/ 30 h 59"/>
                <a:gd name="T4" fmla="*/ 28 w 56"/>
                <a:gd name="T5" fmla="*/ 59 h 59"/>
                <a:gd name="T6" fmla="*/ 0 w 56"/>
                <a:gd name="T7" fmla="*/ 30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30"/>
                  </a:lnTo>
                  <a:lnTo>
                    <a:pt x="28" y="59"/>
                  </a:lnTo>
                  <a:lnTo>
                    <a:pt x="0" y="30"/>
                  </a:lnTo>
                  <a:lnTo>
                    <a:pt x="28" y="0"/>
                  </a:lnTo>
                  <a:close/>
                </a:path>
              </a:pathLst>
            </a:custGeom>
            <a:solidFill>
              <a:srgbClr val="000080"/>
            </a:solidFill>
            <a:ln w="6350">
              <a:solidFill>
                <a:srgbClr val="000080"/>
              </a:solidFill>
              <a:round/>
              <a:headEnd/>
              <a:tailEnd/>
            </a:ln>
          </p:spPr>
          <p:txBody>
            <a:bodyPr/>
            <a:lstStyle/>
            <a:p>
              <a:endParaRPr lang="zh-CN" altLang="en-US"/>
            </a:p>
          </p:txBody>
        </p:sp>
        <p:sp>
          <p:nvSpPr>
            <p:cNvPr id="8355" name="Freeform 64"/>
            <p:cNvSpPr>
              <a:spLocks/>
            </p:cNvSpPr>
            <p:nvPr/>
          </p:nvSpPr>
          <p:spPr bwMode="auto">
            <a:xfrm>
              <a:off x="4852" y="1832"/>
              <a:ext cx="57" cy="60"/>
            </a:xfrm>
            <a:custGeom>
              <a:avLst/>
              <a:gdLst>
                <a:gd name="T0" fmla="*/ 28 w 57"/>
                <a:gd name="T1" fmla="*/ 0 h 60"/>
                <a:gd name="T2" fmla="*/ 57 w 57"/>
                <a:gd name="T3" fmla="*/ 30 h 60"/>
                <a:gd name="T4" fmla="*/ 28 w 57"/>
                <a:gd name="T5" fmla="*/ 60 h 60"/>
                <a:gd name="T6" fmla="*/ 0 w 57"/>
                <a:gd name="T7" fmla="*/ 30 h 60"/>
                <a:gd name="T8" fmla="*/ 28 w 57"/>
                <a:gd name="T9" fmla="*/ 0 h 60"/>
                <a:gd name="T10" fmla="*/ 0 60000 65536"/>
                <a:gd name="T11" fmla="*/ 0 60000 65536"/>
                <a:gd name="T12" fmla="*/ 0 60000 65536"/>
                <a:gd name="T13" fmla="*/ 0 60000 65536"/>
                <a:gd name="T14" fmla="*/ 0 60000 65536"/>
                <a:gd name="T15" fmla="*/ 0 w 57"/>
                <a:gd name="T16" fmla="*/ 0 h 60"/>
                <a:gd name="T17" fmla="*/ 57 w 57"/>
                <a:gd name="T18" fmla="*/ 60 h 60"/>
              </a:gdLst>
              <a:ahLst/>
              <a:cxnLst>
                <a:cxn ang="T10">
                  <a:pos x="T0" y="T1"/>
                </a:cxn>
                <a:cxn ang="T11">
                  <a:pos x="T2" y="T3"/>
                </a:cxn>
                <a:cxn ang="T12">
                  <a:pos x="T4" y="T5"/>
                </a:cxn>
                <a:cxn ang="T13">
                  <a:pos x="T6" y="T7"/>
                </a:cxn>
                <a:cxn ang="T14">
                  <a:pos x="T8" y="T9"/>
                </a:cxn>
              </a:cxnLst>
              <a:rect l="T15" t="T16" r="T17" b="T18"/>
              <a:pathLst>
                <a:path w="57" h="60">
                  <a:moveTo>
                    <a:pt x="28" y="0"/>
                  </a:moveTo>
                  <a:lnTo>
                    <a:pt x="57" y="30"/>
                  </a:lnTo>
                  <a:lnTo>
                    <a:pt x="28" y="60"/>
                  </a:lnTo>
                  <a:lnTo>
                    <a:pt x="0" y="30"/>
                  </a:lnTo>
                  <a:lnTo>
                    <a:pt x="28" y="0"/>
                  </a:lnTo>
                  <a:close/>
                </a:path>
              </a:pathLst>
            </a:custGeom>
            <a:solidFill>
              <a:srgbClr val="000080"/>
            </a:solidFill>
            <a:ln w="6350">
              <a:solidFill>
                <a:srgbClr val="000080"/>
              </a:solidFill>
              <a:round/>
              <a:headEnd/>
              <a:tailEnd/>
            </a:ln>
          </p:spPr>
          <p:txBody>
            <a:bodyPr/>
            <a:lstStyle/>
            <a:p>
              <a:endParaRPr lang="zh-CN" altLang="en-US"/>
            </a:p>
          </p:txBody>
        </p:sp>
        <p:sp>
          <p:nvSpPr>
            <p:cNvPr id="8356" name="Oval 65"/>
            <p:cNvSpPr>
              <a:spLocks noChangeArrowheads="1"/>
            </p:cNvSpPr>
            <p:nvPr/>
          </p:nvSpPr>
          <p:spPr bwMode="auto">
            <a:xfrm>
              <a:off x="4686" y="1811"/>
              <a:ext cx="53" cy="55"/>
            </a:xfrm>
            <a:prstGeom prst="ellipse">
              <a:avLst/>
            </a:prstGeom>
            <a:solidFill>
              <a:srgbClr val="FF0000"/>
            </a:solidFill>
            <a:ln w="6350">
              <a:solidFill>
                <a:srgbClr val="FF0000"/>
              </a:solidFill>
              <a:round/>
              <a:headEnd/>
              <a:tailEnd/>
            </a:ln>
          </p:spPr>
          <p:txBody>
            <a:bodyPr/>
            <a:lstStyle/>
            <a:p>
              <a:endParaRPr lang="zh-CN" altLang="en-US"/>
            </a:p>
          </p:txBody>
        </p:sp>
        <p:sp>
          <p:nvSpPr>
            <p:cNvPr id="8357" name="Oval 66"/>
            <p:cNvSpPr>
              <a:spLocks noChangeArrowheads="1"/>
            </p:cNvSpPr>
            <p:nvPr/>
          </p:nvSpPr>
          <p:spPr bwMode="auto">
            <a:xfrm>
              <a:off x="5054" y="1900"/>
              <a:ext cx="53" cy="55"/>
            </a:xfrm>
            <a:prstGeom prst="ellipse">
              <a:avLst/>
            </a:prstGeom>
            <a:solidFill>
              <a:srgbClr val="FF0000"/>
            </a:solidFill>
            <a:ln w="6350">
              <a:solidFill>
                <a:srgbClr val="FF0000"/>
              </a:solidFill>
              <a:round/>
              <a:headEnd/>
              <a:tailEnd/>
            </a:ln>
          </p:spPr>
          <p:txBody>
            <a:bodyPr/>
            <a:lstStyle/>
            <a:p>
              <a:endParaRPr lang="zh-CN" altLang="en-US"/>
            </a:p>
          </p:txBody>
        </p:sp>
        <p:sp>
          <p:nvSpPr>
            <p:cNvPr id="8358" name="Rectangle 67"/>
            <p:cNvSpPr>
              <a:spLocks noChangeArrowheads="1"/>
            </p:cNvSpPr>
            <p:nvPr/>
          </p:nvSpPr>
          <p:spPr bwMode="auto">
            <a:xfrm>
              <a:off x="4221" y="2336"/>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8359" name="Rectangle 68"/>
            <p:cNvSpPr>
              <a:spLocks noChangeArrowheads="1"/>
            </p:cNvSpPr>
            <p:nvPr/>
          </p:nvSpPr>
          <p:spPr bwMode="auto">
            <a:xfrm>
              <a:off x="4221" y="2235"/>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8360" name="Rectangle 69"/>
            <p:cNvSpPr>
              <a:spLocks noChangeArrowheads="1"/>
            </p:cNvSpPr>
            <p:nvPr/>
          </p:nvSpPr>
          <p:spPr bwMode="auto">
            <a:xfrm>
              <a:off x="4221" y="2133"/>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8361" name="Rectangle 70"/>
            <p:cNvSpPr>
              <a:spLocks noChangeArrowheads="1"/>
            </p:cNvSpPr>
            <p:nvPr/>
          </p:nvSpPr>
          <p:spPr bwMode="auto">
            <a:xfrm>
              <a:off x="4221" y="2032"/>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8362" name="Rectangle 71"/>
            <p:cNvSpPr>
              <a:spLocks noChangeArrowheads="1"/>
            </p:cNvSpPr>
            <p:nvPr/>
          </p:nvSpPr>
          <p:spPr bwMode="auto">
            <a:xfrm>
              <a:off x="4221" y="1930"/>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8363" name="Rectangle 72"/>
            <p:cNvSpPr>
              <a:spLocks noChangeArrowheads="1"/>
            </p:cNvSpPr>
            <p:nvPr/>
          </p:nvSpPr>
          <p:spPr bwMode="auto">
            <a:xfrm>
              <a:off x="4221" y="1828"/>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8364" name="Rectangle 73"/>
            <p:cNvSpPr>
              <a:spLocks noChangeArrowheads="1"/>
            </p:cNvSpPr>
            <p:nvPr/>
          </p:nvSpPr>
          <p:spPr bwMode="auto">
            <a:xfrm>
              <a:off x="4221" y="1731"/>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8365" name="Rectangle 74"/>
            <p:cNvSpPr>
              <a:spLocks noChangeArrowheads="1"/>
            </p:cNvSpPr>
            <p:nvPr/>
          </p:nvSpPr>
          <p:spPr bwMode="auto">
            <a:xfrm>
              <a:off x="4221" y="1629"/>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8366" name="Rectangle 75"/>
            <p:cNvSpPr>
              <a:spLocks noChangeArrowheads="1"/>
            </p:cNvSpPr>
            <p:nvPr/>
          </p:nvSpPr>
          <p:spPr bwMode="auto">
            <a:xfrm>
              <a:off x="4221" y="1528"/>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8367" name="Rectangle 76"/>
            <p:cNvSpPr>
              <a:spLocks noChangeArrowheads="1"/>
            </p:cNvSpPr>
            <p:nvPr/>
          </p:nvSpPr>
          <p:spPr bwMode="auto">
            <a:xfrm>
              <a:off x="4221" y="1426"/>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8368" name="Rectangle 77"/>
            <p:cNvSpPr>
              <a:spLocks noChangeArrowheads="1"/>
            </p:cNvSpPr>
            <p:nvPr/>
          </p:nvSpPr>
          <p:spPr bwMode="auto">
            <a:xfrm>
              <a:off x="4197" y="1324"/>
              <a:ext cx="73"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8369" name="Rectangle 78"/>
            <p:cNvSpPr>
              <a:spLocks noChangeArrowheads="1"/>
            </p:cNvSpPr>
            <p:nvPr/>
          </p:nvSpPr>
          <p:spPr bwMode="auto">
            <a:xfrm>
              <a:off x="4266"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8370" name="Rectangle 79"/>
            <p:cNvSpPr>
              <a:spLocks noChangeArrowheads="1"/>
            </p:cNvSpPr>
            <p:nvPr/>
          </p:nvSpPr>
          <p:spPr bwMode="auto">
            <a:xfrm>
              <a:off x="4387"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8371" name="Rectangle 80"/>
            <p:cNvSpPr>
              <a:spLocks noChangeArrowheads="1"/>
            </p:cNvSpPr>
            <p:nvPr/>
          </p:nvSpPr>
          <p:spPr bwMode="auto">
            <a:xfrm>
              <a:off x="4504"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8372" name="Rectangle 81"/>
            <p:cNvSpPr>
              <a:spLocks noChangeArrowheads="1"/>
            </p:cNvSpPr>
            <p:nvPr/>
          </p:nvSpPr>
          <p:spPr bwMode="auto">
            <a:xfrm>
              <a:off x="4626"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8373" name="Rectangle 82"/>
            <p:cNvSpPr>
              <a:spLocks noChangeArrowheads="1"/>
            </p:cNvSpPr>
            <p:nvPr/>
          </p:nvSpPr>
          <p:spPr bwMode="auto">
            <a:xfrm>
              <a:off x="4747"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8374" name="Rectangle 83"/>
            <p:cNvSpPr>
              <a:spLocks noChangeArrowheads="1"/>
            </p:cNvSpPr>
            <p:nvPr/>
          </p:nvSpPr>
          <p:spPr bwMode="auto">
            <a:xfrm>
              <a:off x="4868"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8375" name="Rectangle 84"/>
            <p:cNvSpPr>
              <a:spLocks noChangeArrowheads="1"/>
            </p:cNvSpPr>
            <p:nvPr/>
          </p:nvSpPr>
          <p:spPr bwMode="auto">
            <a:xfrm>
              <a:off x="4986"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8376" name="Rectangle 85"/>
            <p:cNvSpPr>
              <a:spLocks noChangeArrowheads="1"/>
            </p:cNvSpPr>
            <p:nvPr/>
          </p:nvSpPr>
          <p:spPr bwMode="auto">
            <a:xfrm>
              <a:off x="5107"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8377" name="Rectangle 86"/>
            <p:cNvSpPr>
              <a:spLocks noChangeArrowheads="1"/>
            </p:cNvSpPr>
            <p:nvPr/>
          </p:nvSpPr>
          <p:spPr bwMode="auto">
            <a:xfrm>
              <a:off x="5228"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8378" name="Rectangle 87"/>
            <p:cNvSpPr>
              <a:spLocks noChangeArrowheads="1"/>
            </p:cNvSpPr>
            <p:nvPr/>
          </p:nvSpPr>
          <p:spPr bwMode="auto">
            <a:xfrm>
              <a:off x="5346"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8379" name="Rectangle 88"/>
            <p:cNvSpPr>
              <a:spLocks noChangeArrowheads="1"/>
            </p:cNvSpPr>
            <p:nvPr/>
          </p:nvSpPr>
          <p:spPr bwMode="auto">
            <a:xfrm>
              <a:off x="5455" y="2404"/>
              <a:ext cx="73"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8380" name="Rectangle 89"/>
            <p:cNvSpPr>
              <a:spLocks noChangeArrowheads="1"/>
            </p:cNvSpPr>
            <p:nvPr/>
          </p:nvSpPr>
          <p:spPr bwMode="auto">
            <a:xfrm>
              <a:off x="4144" y="1265"/>
              <a:ext cx="1400" cy="1254"/>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81" name="Freeform 90"/>
            <p:cNvSpPr>
              <a:spLocks/>
            </p:cNvSpPr>
            <p:nvPr/>
          </p:nvSpPr>
          <p:spPr bwMode="auto">
            <a:xfrm>
              <a:off x="4426" y="1447"/>
              <a:ext cx="573" cy="873"/>
            </a:xfrm>
            <a:custGeom>
              <a:avLst/>
              <a:gdLst>
                <a:gd name="T0" fmla="*/ 348 w 852"/>
                <a:gd name="T1" fmla="*/ 194 h 1260"/>
                <a:gd name="T2" fmla="*/ 264 w 852"/>
                <a:gd name="T3" fmla="*/ 25 h 1260"/>
                <a:gd name="T4" fmla="*/ 159 w 852"/>
                <a:gd name="T5" fmla="*/ 15 h 1260"/>
                <a:gd name="T6" fmla="*/ 89 w 852"/>
                <a:gd name="T7" fmla="*/ 51 h 1260"/>
                <a:gd name="T8" fmla="*/ 0 w 852"/>
                <a:gd name="T9" fmla="*/ 256 h 1260"/>
                <a:gd name="T10" fmla="*/ 30 w 852"/>
                <a:gd name="T11" fmla="*/ 477 h 1260"/>
                <a:gd name="T12" fmla="*/ 243 w 852"/>
                <a:gd name="T13" fmla="*/ 774 h 1260"/>
                <a:gd name="T14" fmla="*/ 289 w 852"/>
                <a:gd name="T15" fmla="*/ 789 h 1260"/>
                <a:gd name="T16" fmla="*/ 303 w 852"/>
                <a:gd name="T17" fmla="*/ 800 h 1260"/>
                <a:gd name="T18" fmla="*/ 353 w 852"/>
                <a:gd name="T19" fmla="*/ 815 h 1260"/>
                <a:gd name="T20" fmla="*/ 418 w 852"/>
                <a:gd name="T21" fmla="*/ 851 h 1260"/>
                <a:gd name="T22" fmla="*/ 533 w 852"/>
                <a:gd name="T23" fmla="*/ 861 h 1260"/>
                <a:gd name="T24" fmla="*/ 528 w 852"/>
                <a:gd name="T25" fmla="*/ 707 h 1260"/>
                <a:gd name="T26" fmla="*/ 503 w 852"/>
                <a:gd name="T27" fmla="*/ 661 h 1260"/>
                <a:gd name="T28" fmla="*/ 463 w 852"/>
                <a:gd name="T29" fmla="*/ 594 h 1260"/>
                <a:gd name="T30" fmla="*/ 418 w 852"/>
                <a:gd name="T31" fmla="*/ 528 h 1260"/>
                <a:gd name="T32" fmla="*/ 408 w 852"/>
                <a:gd name="T33" fmla="*/ 507 h 1260"/>
                <a:gd name="T34" fmla="*/ 398 w 852"/>
                <a:gd name="T35" fmla="*/ 492 h 1260"/>
                <a:gd name="T36" fmla="*/ 373 w 852"/>
                <a:gd name="T37" fmla="*/ 446 h 1260"/>
                <a:gd name="T38" fmla="*/ 363 w 852"/>
                <a:gd name="T39" fmla="*/ 430 h 1260"/>
                <a:gd name="T40" fmla="*/ 348 w 852"/>
                <a:gd name="T41" fmla="*/ 194 h 12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2"/>
                <a:gd name="T64" fmla="*/ 0 h 1260"/>
                <a:gd name="T65" fmla="*/ 852 w 852"/>
                <a:gd name="T66" fmla="*/ 1260 h 126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2" h="1260">
                  <a:moveTo>
                    <a:pt x="518" y="280"/>
                  </a:moveTo>
                  <a:cubicBezTo>
                    <a:pt x="509" y="187"/>
                    <a:pt x="497" y="69"/>
                    <a:pt x="392" y="36"/>
                  </a:cubicBezTo>
                  <a:cubicBezTo>
                    <a:pt x="339" y="0"/>
                    <a:pt x="309" y="15"/>
                    <a:pt x="237" y="21"/>
                  </a:cubicBezTo>
                  <a:cubicBezTo>
                    <a:pt x="194" y="31"/>
                    <a:pt x="168" y="45"/>
                    <a:pt x="133" y="73"/>
                  </a:cubicBezTo>
                  <a:cubicBezTo>
                    <a:pt x="84" y="168"/>
                    <a:pt x="20" y="262"/>
                    <a:pt x="0" y="369"/>
                  </a:cubicBezTo>
                  <a:cubicBezTo>
                    <a:pt x="5" y="481"/>
                    <a:pt x="3" y="584"/>
                    <a:pt x="44" y="688"/>
                  </a:cubicBezTo>
                  <a:cubicBezTo>
                    <a:pt x="78" y="870"/>
                    <a:pt x="173" y="1057"/>
                    <a:pt x="362" y="1117"/>
                  </a:cubicBezTo>
                  <a:cubicBezTo>
                    <a:pt x="415" y="1152"/>
                    <a:pt x="347" y="1112"/>
                    <a:pt x="429" y="1139"/>
                  </a:cubicBezTo>
                  <a:cubicBezTo>
                    <a:pt x="437" y="1142"/>
                    <a:pt x="443" y="1150"/>
                    <a:pt x="451" y="1154"/>
                  </a:cubicBezTo>
                  <a:cubicBezTo>
                    <a:pt x="473" y="1165"/>
                    <a:pt x="501" y="1168"/>
                    <a:pt x="525" y="1176"/>
                  </a:cubicBezTo>
                  <a:cubicBezTo>
                    <a:pt x="562" y="1201"/>
                    <a:pt x="581" y="1218"/>
                    <a:pt x="622" y="1228"/>
                  </a:cubicBezTo>
                  <a:cubicBezTo>
                    <a:pt x="684" y="1260"/>
                    <a:pt x="714" y="1249"/>
                    <a:pt x="792" y="1243"/>
                  </a:cubicBezTo>
                  <a:cubicBezTo>
                    <a:pt x="852" y="1183"/>
                    <a:pt x="819" y="1088"/>
                    <a:pt x="785" y="1021"/>
                  </a:cubicBezTo>
                  <a:cubicBezTo>
                    <a:pt x="770" y="992"/>
                    <a:pt x="773" y="979"/>
                    <a:pt x="748" y="954"/>
                  </a:cubicBezTo>
                  <a:cubicBezTo>
                    <a:pt x="735" y="917"/>
                    <a:pt x="711" y="888"/>
                    <a:pt x="688" y="858"/>
                  </a:cubicBezTo>
                  <a:cubicBezTo>
                    <a:pt x="676" y="821"/>
                    <a:pt x="643" y="795"/>
                    <a:pt x="622" y="762"/>
                  </a:cubicBezTo>
                  <a:cubicBezTo>
                    <a:pt x="616" y="753"/>
                    <a:pt x="613" y="742"/>
                    <a:pt x="607" y="732"/>
                  </a:cubicBezTo>
                  <a:cubicBezTo>
                    <a:pt x="603" y="724"/>
                    <a:pt x="597" y="717"/>
                    <a:pt x="592" y="710"/>
                  </a:cubicBezTo>
                  <a:cubicBezTo>
                    <a:pt x="580" y="671"/>
                    <a:pt x="589" y="694"/>
                    <a:pt x="555" y="643"/>
                  </a:cubicBezTo>
                  <a:cubicBezTo>
                    <a:pt x="550" y="636"/>
                    <a:pt x="540" y="621"/>
                    <a:pt x="540" y="621"/>
                  </a:cubicBezTo>
                  <a:cubicBezTo>
                    <a:pt x="519" y="510"/>
                    <a:pt x="518" y="392"/>
                    <a:pt x="518" y="280"/>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8382" name="Freeform 91"/>
            <p:cNvSpPr>
              <a:spLocks/>
            </p:cNvSpPr>
            <p:nvPr/>
          </p:nvSpPr>
          <p:spPr bwMode="auto">
            <a:xfrm>
              <a:off x="4846" y="1713"/>
              <a:ext cx="516" cy="436"/>
            </a:xfrm>
            <a:custGeom>
              <a:avLst/>
              <a:gdLst>
                <a:gd name="T0" fmla="*/ 123 w 768"/>
                <a:gd name="T1" fmla="*/ 46 h 630"/>
                <a:gd name="T2" fmla="*/ 48 w 768"/>
                <a:gd name="T3" fmla="*/ 51 h 630"/>
                <a:gd name="T4" fmla="*/ 3 w 768"/>
                <a:gd name="T5" fmla="*/ 118 h 630"/>
                <a:gd name="T6" fmla="*/ 9 w 768"/>
                <a:gd name="T7" fmla="*/ 215 h 630"/>
                <a:gd name="T8" fmla="*/ 38 w 768"/>
                <a:gd name="T9" fmla="*/ 246 h 630"/>
                <a:gd name="T10" fmla="*/ 73 w 768"/>
                <a:gd name="T11" fmla="*/ 287 h 630"/>
                <a:gd name="T12" fmla="*/ 158 w 768"/>
                <a:gd name="T13" fmla="*/ 379 h 630"/>
                <a:gd name="T14" fmla="*/ 173 w 768"/>
                <a:gd name="T15" fmla="*/ 394 h 630"/>
                <a:gd name="T16" fmla="*/ 222 w 768"/>
                <a:gd name="T17" fmla="*/ 410 h 630"/>
                <a:gd name="T18" fmla="*/ 302 w 768"/>
                <a:gd name="T19" fmla="*/ 436 h 630"/>
                <a:gd name="T20" fmla="*/ 402 w 768"/>
                <a:gd name="T21" fmla="*/ 420 h 630"/>
                <a:gd name="T22" fmla="*/ 441 w 768"/>
                <a:gd name="T23" fmla="*/ 405 h 630"/>
                <a:gd name="T24" fmla="*/ 462 w 768"/>
                <a:gd name="T25" fmla="*/ 369 h 630"/>
                <a:gd name="T26" fmla="*/ 482 w 768"/>
                <a:gd name="T27" fmla="*/ 328 h 630"/>
                <a:gd name="T28" fmla="*/ 486 w 768"/>
                <a:gd name="T29" fmla="*/ 302 h 630"/>
                <a:gd name="T30" fmla="*/ 497 w 768"/>
                <a:gd name="T31" fmla="*/ 287 h 630"/>
                <a:gd name="T32" fmla="*/ 516 w 768"/>
                <a:gd name="T33" fmla="*/ 205 h 630"/>
                <a:gd name="T34" fmla="*/ 511 w 768"/>
                <a:gd name="T35" fmla="*/ 123 h 630"/>
                <a:gd name="T36" fmla="*/ 486 w 768"/>
                <a:gd name="T37" fmla="*/ 77 h 630"/>
                <a:gd name="T38" fmla="*/ 312 w 768"/>
                <a:gd name="T39" fmla="*/ 0 h 630"/>
                <a:gd name="T40" fmla="*/ 138 w 768"/>
                <a:gd name="T41" fmla="*/ 21 h 630"/>
                <a:gd name="T42" fmla="*/ 123 w 768"/>
                <a:gd name="T43" fmla="*/ 46 h 6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68"/>
                <a:gd name="T67" fmla="*/ 0 h 630"/>
                <a:gd name="T68" fmla="*/ 768 w 768"/>
                <a:gd name="T69" fmla="*/ 630 h 6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68" h="630">
                  <a:moveTo>
                    <a:pt x="183" y="67"/>
                  </a:moveTo>
                  <a:cubicBezTo>
                    <a:pt x="146" y="41"/>
                    <a:pt x="112" y="61"/>
                    <a:pt x="72" y="74"/>
                  </a:cubicBezTo>
                  <a:cubicBezTo>
                    <a:pt x="13" y="114"/>
                    <a:pt x="28" y="107"/>
                    <a:pt x="5" y="170"/>
                  </a:cubicBezTo>
                  <a:cubicBezTo>
                    <a:pt x="8" y="217"/>
                    <a:pt x="0" y="266"/>
                    <a:pt x="13" y="311"/>
                  </a:cubicBezTo>
                  <a:cubicBezTo>
                    <a:pt x="19" y="331"/>
                    <a:pt x="45" y="339"/>
                    <a:pt x="57" y="356"/>
                  </a:cubicBezTo>
                  <a:cubicBezTo>
                    <a:pt x="92" y="407"/>
                    <a:pt x="72" y="390"/>
                    <a:pt x="109" y="415"/>
                  </a:cubicBezTo>
                  <a:cubicBezTo>
                    <a:pt x="145" y="467"/>
                    <a:pt x="187" y="508"/>
                    <a:pt x="235" y="548"/>
                  </a:cubicBezTo>
                  <a:cubicBezTo>
                    <a:pt x="243" y="555"/>
                    <a:pt x="248" y="565"/>
                    <a:pt x="257" y="570"/>
                  </a:cubicBezTo>
                  <a:cubicBezTo>
                    <a:pt x="283" y="584"/>
                    <a:pt x="305" y="583"/>
                    <a:pt x="331" y="593"/>
                  </a:cubicBezTo>
                  <a:cubicBezTo>
                    <a:pt x="371" y="608"/>
                    <a:pt x="408" y="621"/>
                    <a:pt x="450" y="630"/>
                  </a:cubicBezTo>
                  <a:cubicBezTo>
                    <a:pt x="498" y="625"/>
                    <a:pt x="551" y="623"/>
                    <a:pt x="598" y="607"/>
                  </a:cubicBezTo>
                  <a:cubicBezTo>
                    <a:pt x="618" y="600"/>
                    <a:pt x="657" y="585"/>
                    <a:pt x="657" y="585"/>
                  </a:cubicBezTo>
                  <a:cubicBezTo>
                    <a:pt x="675" y="536"/>
                    <a:pt x="651" y="594"/>
                    <a:pt x="687" y="533"/>
                  </a:cubicBezTo>
                  <a:cubicBezTo>
                    <a:pt x="698" y="514"/>
                    <a:pt x="717" y="474"/>
                    <a:pt x="717" y="474"/>
                  </a:cubicBezTo>
                  <a:cubicBezTo>
                    <a:pt x="719" y="462"/>
                    <a:pt x="720" y="449"/>
                    <a:pt x="724" y="437"/>
                  </a:cubicBezTo>
                  <a:cubicBezTo>
                    <a:pt x="727" y="429"/>
                    <a:pt x="736" y="423"/>
                    <a:pt x="739" y="415"/>
                  </a:cubicBezTo>
                  <a:cubicBezTo>
                    <a:pt x="750" y="382"/>
                    <a:pt x="760" y="332"/>
                    <a:pt x="768" y="296"/>
                  </a:cubicBezTo>
                  <a:cubicBezTo>
                    <a:pt x="766" y="257"/>
                    <a:pt x="766" y="217"/>
                    <a:pt x="761" y="178"/>
                  </a:cubicBezTo>
                  <a:cubicBezTo>
                    <a:pt x="754" y="127"/>
                    <a:pt x="750" y="142"/>
                    <a:pt x="724" y="111"/>
                  </a:cubicBezTo>
                  <a:cubicBezTo>
                    <a:pt x="653" y="27"/>
                    <a:pt x="566" y="24"/>
                    <a:pt x="465" y="0"/>
                  </a:cubicBezTo>
                  <a:cubicBezTo>
                    <a:pt x="370" y="4"/>
                    <a:pt x="294" y="6"/>
                    <a:pt x="205" y="30"/>
                  </a:cubicBezTo>
                  <a:cubicBezTo>
                    <a:pt x="154" y="63"/>
                    <a:pt x="144" y="53"/>
                    <a:pt x="183" y="67"/>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8200" name="Line 92"/>
          <p:cNvSpPr>
            <a:spLocks noChangeShapeType="1"/>
          </p:cNvSpPr>
          <p:nvPr/>
        </p:nvSpPr>
        <p:spPr bwMode="auto">
          <a:xfrm>
            <a:off x="5638800" y="29718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201" name="Group 93"/>
          <p:cNvGrpSpPr>
            <a:grpSpLocks/>
          </p:cNvGrpSpPr>
          <p:nvPr/>
        </p:nvGrpSpPr>
        <p:grpSpPr bwMode="auto">
          <a:xfrm>
            <a:off x="6629400" y="4114800"/>
            <a:ext cx="2286000" cy="2286000"/>
            <a:chOff x="3312" y="2640"/>
            <a:chExt cx="1440" cy="1440"/>
          </a:xfrm>
        </p:grpSpPr>
        <p:graphicFrame>
          <p:nvGraphicFramePr>
            <p:cNvPr id="8195" name="Object 3"/>
            <p:cNvGraphicFramePr>
              <a:graphicFrameLocks noChangeAspect="1"/>
            </p:cNvGraphicFramePr>
            <p:nvPr/>
          </p:nvGraphicFramePr>
          <p:xfrm>
            <a:off x="3312" y="2832"/>
            <a:ext cx="1440" cy="1248"/>
          </p:xfrm>
          <a:graphic>
            <a:graphicData uri="http://schemas.openxmlformats.org/presentationml/2006/ole">
              <mc:AlternateContent xmlns:mc="http://schemas.openxmlformats.org/markup-compatibility/2006">
                <mc:Choice xmlns:v="urn:schemas-microsoft-com:vml" Requires="v">
                  <p:oleObj spid="_x0000_s1151075" name="Worksheet" r:id="rId5" imgW="3419856" imgH="2934005" progId="Excel.Sheet.8">
                    <p:embed/>
                  </p:oleObj>
                </mc:Choice>
                <mc:Fallback>
                  <p:oleObj name="Worksheet" r:id="rId5" imgW="3419856" imgH="2934005"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2" y="2832"/>
                          <a:ext cx="1440" cy="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8" name="Line 95"/>
            <p:cNvSpPr>
              <a:spLocks noChangeShapeType="1"/>
            </p:cNvSpPr>
            <p:nvPr/>
          </p:nvSpPr>
          <p:spPr bwMode="auto">
            <a:xfrm>
              <a:off x="3984" y="264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202" name="Group 96"/>
          <p:cNvGrpSpPr>
            <a:grpSpLocks/>
          </p:cNvGrpSpPr>
          <p:nvPr/>
        </p:nvGrpSpPr>
        <p:grpSpPr bwMode="auto">
          <a:xfrm>
            <a:off x="3276600" y="4419600"/>
            <a:ext cx="3200400" cy="1981200"/>
            <a:chOff x="1200" y="2832"/>
            <a:chExt cx="2016" cy="1248"/>
          </a:xfrm>
        </p:grpSpPr>
        <p:grpSp>
          <p:nvGrpSpPr>
            <p:cNvPr id="8294" name="Group 97"/>
            <p:cNvGrpSpPr>
              <a:grpSpLocks/>
            </p:cNvGrpSpPr>
            <p:nvPr/>
          </p:nvGrpSpPr>
          <p:grpSpPr bwMode="auto">
            <a:xfrm>
              <a:off x="1200" y="2832"/>
              <a:ext cx="1440" cy="1248"/>
              <a:chOff x="3108" y="2256"/>
              <a:chExt cx="2148" cy="1872"/>
            </a:xfrm>
          </p:grpSpPr>
          <p:graphicFrame>
            <p:nvGraphicFramePr>
              <p:cNvPr id="8194" name="Object 2"/>
              <p:cNvGraphicFramePr>
                <a:graphicFrameLocks noChangeAspect="1"/>
              </p:cNvGraphicFramePr>
              <p:nvPr/>
            </p:nvGraphicFramePr>
            <p:xfrm>
              <a:off x="3108" y="2256"/>
              <a:ext cx="2148" cy="1872"/>
            </p:xfrm>
            <a:graphic>
              <a:graphicData uri="http://schemas.openxmlformats.org/presentationml/2006/ole">
                <mc:AlternateContent xmlns:mc="http://schemas.openxmlformats.org/markup-compatibility/2006">
                  <mc:Choice xmlns:v="urn:schemas-microsoft-com:vml" Requires="v">
                    <p:oleObj spid="_x0000_s1151076" name="Worksheet" r:id="rId7" imgW="3410407" imgH="2924556" progId="Excel.Sheet.8">
                      <p:embed/>
                    </p:oleObj>
                  </mc:Choice>
                  <mc:Fallback>
                    <p:oleObj name="Worksheet" r:id="rId7" imgW="3410407" imgH="2924556" progId="Excel.Shee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8" y="2256"/>
                            <a:ext cx="2148" cy="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6" name="Freeform 99"/>
              <p:cNvSpPr>
                <a:spLocks/>
              </p:cNvSpPr>
              <p:nvPr/>
            </p:nvSpPr>
            <p:spPr bwMode="auto">
              <a:xfrm>
                <a:off x="3638" y="2571"/>
                <a:ext cx="728" cy="896"/>
              </a:xfrm>
              <a:custGeom>
                <a:avLst/>
                <a:gdLst>
                  <a:gd name="T0" fmla="*/ 199 w 728"/>
                  <a:gd name="T1" fmla="*/ 7 h 896"/>
                  <a:gd name="T2" fmla="*/ 110 w 728"/>
                  <a:gd name="T3" fmla="*/ 96 h 896"/>
                  <a:gd name="T4" fmla="*/ 80 w 728"/>
                  <a:gd name="T5" fmla="*/ 140 h 896"/>
                  <a:gd name="T6" fmla="*/ 65 w 728"/>
                  <a:gd name="T7" fmla="*/ 162 h 896"/>
                  <a:gd name="T8" fmla="*/ 21 w 728"/>
                  <a:gd name="T9" fmla="*/ 303 h 896"/>
                  <a:gd name="T10" fmla="*/ 65 w 728"/>
                  <a:gd name="T11" fmla="*/ 703 h 896"/>
                  <a:gd name="T12" fmla="*/ 110 w 728"/>
                  <a:gd name="T13" fmla="*/ 763 h 896"/>
                  <a:gd name="T14" fmla="*/ 332 w 728"/>
                  <a:gd name="T15" fmla="*/ 896 h 896"/>
                  <a:gd name="T16" fmla="*/ 495 w 728"/>
                  <a:gd name="T17" fmla="*/ 851 h 896"/>
                  <a:gd name="T18" fmla="*/ 636 w 728"/>
                  <a:gd name="T19" fmla="*/ 711 h 896"/>
                  <a:gd name="T20" fmla="*/ 688 w 728"/>
                  <a:gd name="T21" fmla="*/ 607 h 896"/>
                  <a:gd name="T22" fmla="*/ 702 w 728"/>
                  <a:gd name="T23" fmla="*/ 563 h 896"/>
                  <a:gd name="T24" fmla="*/ 710 w 728"/>
                  <a:gd name="T25" fmla="*/ 540 h 896"/>
                  <a:gd name="T26" fmla="*/ 680 w 728"/>
                  <a:gd name="T27" fmla="*/ 296 h 896"/>
                  <a:gd name="T28" fmla="*/ 569 w 728"/>
                  <a:gd name="T29" fmla="*/ 133 h 896"/>
                  <a:gd name="T30" fmla="*/ 510 w 728"/>
                  <a:gd name="T31" fmla="*/ 88 h 896"/>
                  <a:gd name="T32" fmla="*/ 465 w 728"/>
                  <a:gd name="T33" fmla="*/ 59 h 896"/>
                  <a:gd name="T34" fmla="*/ 295 w 728"/>
                  <a:gd name="T35" fmla="*/ 0 h 896"/>
                  <a:gd name="T36" fmla="*/ 206 w 728"/>
                  <a:gd name="T37" fmla="*/ 7 h 896"/>
                  <a:gd name="T38" fmla="*/ 184 w 728"/>
                  <a:gd name="T39" fmla="*/ 14 h 896"/>
                  <a:gd name="T40" fmla="*/ 199 w 728"/>
                  <a:gd name="T41" fmla="*/ 7 h 8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28"/>
                  <a:gd name="T64" fmla="*/ 0 h 896"/>
                  <a:gd name="T65" fmla="*/ 728 w 728"/>
                  <a:gd name="T66" fmla="*/ 896 h 8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8297" name="Freeform 100"/>
              <p:cNvSpPr>
                <a:spLocks/>
              </p:cNvSpPr>
              <p:nvPr/>
            </p:nvSpPr>
            <p:spPr bwMode="auto">
              <a:xfrm>
                <a:off x="4090" y="2934"/>
                <a:ext cx="802" cy="889"/>
              </a:xfrm>
              <a:custGeom>
                <a:avLst/>
                <a:gdLst>
                  <a:gd name="T0" fmla="*/ 510 w 802"/>
                  <a:gd name="T1" fmla="*/ 44 h 889"/>
                  <a:gd name="T2" fmla="*/ 376 w 802"/>
                  <a:gd name="T3" fmla="*/ 177 h 889"/>
                  <a:gd name="T4" fmla="*/ 236 w 802"/>
                  <a:gd name="T5" fmla="*/ 296 h 889"/>
                  <a:gd name="T6" fmla="*/ 221 w 802"/>
                  <a:gd name="T7" fmla="*/ 318 h 889"/>
                  <a:gd name="T8" fmla="*/ 199 w 802"/>
                  <a:gd name="T9" fmla="*/ 333 h 889"/>
                  <a:gd name="T10" fmla="*/ 191 w 802"/>
                  <a:gd name="T11" fmla="*/ 355 h 889"/>
                  <a:gd name="T12" fmla="*/ 169 w 802"/>
                  <a:gd name="T13" fmla="*/ 385 h 889"/>
                  <a:gd name="T14" fmla="*/ 132 w 802"/>
                  <a:gd name="T15" fmla="*/ 496 h 889"/>
                  <a:gd name="T16" fmla="*/ 110 w 802"/>
                  <a:gd name="T17" fmla="*/ 518 h 889"/>
                  <a:gd name="T18" fmla="*/ 80 w 802"/>
                  <a:gd name="T19" fmla="*/ 562 h 889"/>
                  <a:gd name="T20" fmla="*/ 43 w 802"/>
                  <a:gd name="T21" fmla="*/ 629 h 889"/>
                  <a:gd name="T22" fmla="*/ 13 w 802"/>
                  <a:gd name="T23" fmla="*/ 703 h 889"/>
                  <a:gd name="T24" fmla="*/ 36 w 802"/>
                  <a:gd name="T25" fmla="*/ 844 h 889"/>
                  <a:gd name="T26" fmla="*/ 80 w 802"/>
                  <a:gd name="T27" fmla="*/ 874 h 889"/>
                  <a:gd name="T28" fmla="*/ 124 w 802"/>
                  <a:gd name="T29" fmla="*/ 888 h 889"/>
                  <a:gd name="T30" fmla="*/ 354 w 802"/>
                  <a:gd name="T31" fmla="*/ 874 h 889"/>
                  <a:gd name="T32" fmla="*/ 517 w 802"/>
                  <a:gd name="T33" fmla="*/ 822 h 889"/>
                  <a:gd name="T34" fmla="*/ 569 w 802"/>
                  <a:gd name="T35" fmla="*/ 792 h 889"/>
                  <a:gd name="T36" fmla="*/ 673 w 802"/>
                  <a:gd name="T37" fmla="*/ 651 h 889"/>
                  <a:gd name="T38" fmla="*/ 695 w 802"/>
                  <a:gd name="T39" fmla="*/ 600 h 889"/>
                  <a:gd name="T40" fmla="*/ 747 w 802"/>
                  <a:gd name="T41" fmla="*/ 533 h 889"/>
                  <a:gd name="T42" fmla="*/ 784 w 802"/>
                  <a:gd name="T43" fmla="*/ 451 h 889"/>
                  <a:gd name="T44" fmla="*/ 798 w 802"/>
                  <a:gd name="T45" fmla="*/ 385 h 889"/>
                  <a:gd name="T46" fmla="*/ 650 w 802"/>
                  <a:gd name="T47" fmla="*/ 0 h 889"/>
                  <a:gd name="T48" fmla="*/ 532 w 802"/>
                  <a:gd name="T49" fmla="*/ 22 h 889"/>
                  <a:gd name="T50" fmla="*/ 510 w 802"/>
                  <a:gd name="T51" fmla="*/ 44 h 8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02"/>
                  <a:gd name="T79" fmla="*/ 0 h 889"/>
                  <a:gd name="T80" fmla="*/ 802 w 802"/>
                  <a:gd name="T81" fmla="*/ 889 h 88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8295" name="Line 101"/>
            <p:cNvSpPr>
              <a:spLocks noChangeShapeType="1"/>
            </p:cNvSpPr>
            <p:nvPr/>
          </p:nvSpPr>
          <p:spPr bwMode="auto">
            <a:xfrm flipH="1">
              <a:off x="2784" y="3264"/>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203" name="Rectangle 102"/>
          <p:cNvSpPr>
            <a:spLocks noChangeArrowheads="1"/>
          </p:cNvSpPr>
          <p:nvPr/>
        </p:nvSpPr>
        <p:spPr bwMode="auto">
          <a:xfrm>
            <a:off x="101600" y="2084388"/>
            <a:ext cx="2222500" cy="1990725"/>
          </a:xfrm>
          <a:prstGeom prst="rect">
            <a:avLst/>
          </a:prstGeom>
          <a:solidFill>
            <a:srgbClr val="FFFFFF"/>
          </a:solidFill>
          <a:ln w="0">
            <a:solidFill>
              <a:srgbClr val="000000"/>
            </a:solidFill>
            <a:miter lim="800000"/>
            <a:headEnd/>
            <a:tailEnd/>
          </a:ln>
        </p:spPr>
        <p:txBody>
          <a:bodyPr/>
          <a:lstStyle/>
          <a:p>
            <a:endParaRPr lang="zh-CN" altLang="en-US"/>
          </a:p>
        </p:txBody>
      </p:sp>
      <p:sp>
        <p:nvSpPr>
          <p:cNvPr id="8204" name="Rectangle 103"/>
          <p:cNvSpPr>
            <a:spLocks noChangeArrowheads="1"/>
          </p:cNvSpPr>
          <p:nvPr/>
        </p:nvSpPr>
        <p:spPr bwMode="auto">
          <a:xfrm>
            <a:off x="314325" y="2225675"/>
            <a:ext cx="1906588" cy="1606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05" name="Line 104"/>
          <p:cNvSpPr>
            <a:spLocks noChangeShapeType="1"/>
          </p:cNvSpPr>
          <p:nvPr/>
        </p:nvSpPr>
        <p:spPr bwMode="auto">
          <a:xfrm>
            <a:off x="314325" y="367030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6" name="Line 105"/>
          <p:cNvSpPr>
            <a:spLocks noChangeShapeType="1"/>
          </p:cNvSpPr>
          <p:nvPr/>
        </p:nvSpPr>
        <p:spPr bwMode="auto">
          <a:xfrm>
            <a:off x="314325" y="3509963"/>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7" name="Line 106"/>
          <p:cNvSpPr>
            <a:spLocks noChangeShapeType="1"/>
          </p:cNvSpPr>
          <p:nvPr/>
        </p:nvSpPr>
        <p:spPr bwMode="auto">
          <a:xfrm>
            <a:off x="314325" y="3348038"/>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8" name="Line 107"/>
          <p:cNvSpPr>
            <a:spLocks noChangeShapeType="1"/>
          </p:cNvSpPr>
          <p:nvPr/>
        </p:nvSpPr>
        <p:spPr bwMode="auto">
          <a:xfrm>
            <a:off x="314325" y="318770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9" name="Line 108"/>
          <p:cNvSpPr>
            <a:spLocks noChangeShapeType="1"/>
          </p:cNvSpPr>
          <p:nvPr/>
        </p:nvSpPr>
        <p:spPr bwMode="auto">
          <a:xfrm>
            <a:off x="314325" y="3025775"/>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0" name="Line 109"/>
          <p:cNvSpPr>
            <a:spLocks noChangeShapeType="1"/>
          </p:cNvSpPr>
          <p:nvPr/>
        </p:nvSpPr>
        <p:spPr bwMode="auto">
          <a:xfrm>
            <a:off x="314325" y="287020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1" name="Line 110"/>
          <p:cNvSpPr>
            <a:spLocks noChangeShapeType="1"/>
          </p:cNvSpPr>
          <p:nvPr/>
        </p:nvSpPr>
        <p:spPr bwMode="auto">
          <a:xfrm>
            <a:off x="314325" y="2709863"/>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2" name="Line 111"/>
          <p:cNvSpPr>
            <a:spLocks noChangeShapeType="1"/>
          </p:cNvSpPr>
          <p:nvPr/>
        </p:nvSpPr>
        <p:spPr bwMode="auto">
          <a:xfrm>
            <a:off x="314325" y="2547938"/>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3" name="Line 112"/>
          <p:cNvSpPr>
            <a:spLocks noChangeShapeType="1"/>
          </p:cNvSpPr>
          <p:nvPr/>
        </p:nvSpPr>
        <p:spPr bwMode="auto">
          <a:xfrm>
            <a:off x="314325" y="238760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4" name="Line 113"/>
          <p:cNvSpPr>
            <a:spLocks noChangeShapeType="1"/>
          </p:cNvSpPr>
          <p:nvPr/>
        </p:nvSpPr>
        <p:spPr bwMode="auto">
          <a:xfrm>
            <a:off x="314325" y="2225675"/>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5" name="Line 114"/>
          <p:cNvSpPr>
            <a:spLocks noChangeShapeType="1"/>
          </p:cNvSpPr>
          <p:nvPr/>
        </p:nvSpPr>
        <p:spPr bwMode="auto">
          <a:xfrm>
            <a:off x="506413" y="2225675"/>
            <a:ext cx="1587"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6" name="Line 115"/>
          <p:cNvSpPr>
            <a:spLocks noChangeShapeType="1"/>
          </p:cNvSpPr>
          <p:nvPr/>
        </p:nvSpPr>
        <p:spPr bwMode="auto">
          <a:xfrm>
            <a:off x="692150"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7" name="Line 116"/>
          <p:cNvSpPr>
            <a:spLocks noChangeShapeType="1"/>
          </p:cNvSpPr>
          <p:nvPr/>
        </p:nvSpPr>
        <p:spPr bwMode="auto">
          <a:xfrm>
            <a:off x="885825"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8" name="Line 117"/>
          <p:cNvSpPr>
            <a:spLocks noChangeShapeType="1"/>
          </p:cNvSpPr>
          <p:nvPr/>
        </p:nvSpPr>
        <p:spPr bwMode="auto">
          <a:xfrm>
            <a:off x="1077913" y="2225675"/>
            <a:ext cx="1587"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9" name="Line 118"/>
          <p:cNvSpPr>
            <a:spLocks noChangeShapeType="1"/>
          </p:cNvSpPr>
          <p:nvPr/>
        </p:nvSpPr>
        <p:spPr bwMode="auto">
          <a:xfrm>
            <a:off x="1270000"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0" name="Line 119"/>
          <p:cNvSpPr>
            <a:spLocks noChangeShapeType="1"/>
          </p:cNvSpPr>
          <p:nvPr/>
        </p:nvSpPr>
        <p:spPr bwMode="auto">
          <a:xfrm>
            <a:off x="1457325"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1" name="Line 120"/>
          <p:cNvSpPr>
            <a:spLocks noChangeShapeType="1"/>
          </p:cNvSpPr>
          <p:nvPr/>
        </p:nvSpPr>
        <p:spPr bwMode="auto">
          <a:xfrm>
            <a:off x="1649413" y="2225675"/>
            <a:ext cx="1587"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2" name="Line 121"/>
          <p:cNvSpPr>
            <a:spLocks noChangeShapeType="1"/>
          </p:cNvSpPr>
          <p:nvPr/>
        </p:nvSpPr>
        <p:spPr bwMode="auto">
          <a:xfrm>
            <a:off x="1841500"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3" name="Line 122"/>
          <p:cNvSpPr>
            <a:spLocks noChangeShapeType="1"/>
          </p:cNvSpPr>
          <p:nvPr/>
        </p:nvSpPr>
        <p:spPr bwMode="auto">
          <a:xfrm>
            <a:off x="2028825"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4" name="Line 123"/>
          <p:cNvSpPr>
            <a:spLocks noChangeShapeType="1"/>
          </p:cNvSpPr>
          <p:nvPr/>
        </p:nvSpPr>
        <p:spPr bwMode="auto">
          <a:xfrm>
            <a:off x="2220913" y="2225675"/>
            <a:ext cx="1587"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5" name="Rectangle 124"/>
          <p:cNvSpPr>
            <a:spLocks noChangeArrowheads="1"/>
          </p:cNvSpPr>
          <p:nvPr/>
        </p:nvSpPr>
        <p:spPr bwMode="auto">
          <a:xfrm>
            <a:off x="314325" y="2225675"/>
            <a:ext cx="1906588" cy="160655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26" name="Line 125"/>
          <p:cNvSpPr>
            <a:spLocks noChangeShapeType="1"/>
          </p:cNvSpPr>
          <p:nvPr/>
        </p:nvSpPr>
        <p:spPr bwMode="auto">
          <a:xfrm>
            <a:off x="314325"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7" name="Line 126"/>
          <p:cNvSpPr>
            <a:spLocks noChangeShapeType="1"/>
          </p:cNvSpPr>
          <p:nvPr/>
        </p:nvSpPr>
        <p:spPr bwMode="auto">
          <a:xfrm>
            <a:off x="295275" y="383222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8" name="Line 127"/>
          <p:cNvSpPr>
            <a:spLocks noChangeShapeType="1"/>
          </p:cNvSpPr>
          <p:nvPr/>
        </p:nvSpPr>
        <p:spPr bwMode="auto">
          <a:xfrm>
            <a:off x="295275" y="36703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9" name="Line 128"/>
          <p:cNvSpPr>
            <a:spLocks noChangeShapeType="1"/>
          </p:cNvSpPr>
          <p:nvPr/>
        </p:nvSpPr>
        <p:spPr bwMode="auto">
          <a:xfrm>
            <a:off x="295275" y="3509963"/>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0" name="Line 129"/>
          <p:cNvSpPr>
            <a:spLocks noChangeShapeType="1"/>
          </p:cNvSpPr>
          <p:nvPr/>
        </p:nvSpPr>
        <p:spPr bwMode="auto">
          <a:xfrm>
            <a:off x="295275" y="3348038"/>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1" name="Line 130"/>
          <p:cNvSpPr>
            <a:spLocks noChangeShapeType="1"/>
          </p:cNvSpPr>
          <p:nvPr/>
        </p:nvSpPr>
        <p:spPr bwMode="auto">
          <a:xfrm>
            <a:off x="295275" y="31877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2" name="Line 131"/>
          <p:cNvSpPr>
            <a:spLocks noChangeShapeType="1"/>
          </p:cNvSpPr>
          <p:nvPr/>
        </p:nvSpPr>
        <p:spPr bwMode="auto">
          <a:xfrm>
            <a:off x="295275" y="302577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3" name="Line 132"/>
          <p:cNvSpPr>
            <a:spLocks noChangeShapeType="1"/>
          </p:cNvSpPr>
          <p:nvPr/>
        </p:nvSpPr>
        <p:spPr bwMode="auto">
          <a:xfrm>
            <a:off x="295275" y="28702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4" name="Line 133"/>
          <p:cNvSpPr>
            <a:spLocks noChangeShapeType="1"/>
          </p:cNvSpPr>
          <p:nvPr/>
        </p:nvSpPr>
        <p:spPr bwMode="auto">
          <a:xfrm>
            <a:off x="295275" y="2709863"/>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5" name="Line 134"/>
          <p:cNvSpPr>
            <a:spLocks noChangeShapeType="1"/>
          </p:cNvSpPr>
          <p:nvPr/>
        </p:nvSpPr>
        <p:spPr bwMode="auto">
          <a:xfrm>
            <a:off x="295275" y="2547938"/>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6" name="Line 135"/>
          <p:cNvSpPr>
            <a:spLocks noChangeShapeType="1"/>
          </p:cNvSpPr>
          <p:nvPr/>
        </p:nvSpPr>
        <p:spPr bwMode="auto">
          <a:xfrm>
            <a:off x="295275" y="23876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7" name="Line 136"/>
          <p:cNvSpPr>
            <a:spLocks noChangeShapeType="1"/>
          </p:cNvSpPr>
          <p:nvPr/>
        </p:nvSpPr>
        <p:spPr bwMode="auto">
          <a:xfrm>
            <a:off x="295275" y="222567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8" name="Line 137"/>
          <p:cNvSpPr>
            <a:spLocks noChangeShapeType="1"/>
          </p:cNvSpPr>
          <p:nvPr/>
        </p:nvSpPr>
        <p:spPr bwMode="auto">
          <a:xfrm>
            <a:off x="314325" y="3832225"/>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9" name="Line 138"/>
          <p:cNvSpPr>
            <a:spLocks noChangeShapeType="1"/>
          </p:cNvSpPr>
          <p:nvPr/>
        </p:nvSpPr>
        <p:spPr bwMode="auto">
          <a:xfrm flipV="1">
            <a:off x="314325"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0" name="Line 139"/>
          <p:cNvSpPr>
            <a:spLocks noChangeShapeType="1"/>
          </p:cNvSpPr>
          <p:nvPr/>
        </p:nvSpPr>
        <p:spPr bwMode="auto">
          <a:xfrm flipV="1">
            <a:off x="506413" y="38322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1" name="Line 140"/>
          <p:cNvSpPr>
            <a:spLocks noChangeShapeType="1"/>
          </p:cNvSpPr>
          <p:nvPr/>
        </p:nvSpPr>
        <p:spPr bwMode="auto">
          <a:xfrm flipV="1">
            <a:off x="692150"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2" name="Line 141"/>
          <p:cNvSpPr>
            <a:spLocks noChangeShapeType="1"/>
          </p:cNvSpPr>
          <p:nvPr/>
        </p:nvSpPr>
        <p:spPr bwMode="auto">
          <a:xfrm flipV="1">
            <a:off x="885825"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3" name="Line 142"/>
          <p:cNvSpPr>
            <a:spLocks noChangeShapeType="1"/>
          </p:cNvSpPr>
          <p:nvPr/>
        </p:nvSpPr>
        <p:spPr bwMode="auto">
          <a:xfrm flipV="1">
            <a:off x="1077913" y="38322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4" name="Line 143"/>
          <p:cNvSpPr>
            <a:spLocks noChangeShapeType="1"/>
          </p:cNvSpPr>
          <p:nvPr/>
        </p:nvSpPr>
        <p:spPr bwMode="auto">
          <a:xfrm flipV="1">
            <a:off x="1270000"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5" name="Line 144"/>
          <p:cNvSpPr>
            <a:spLocks noChangeShapeType="1"/>
          </p:cNvSpPr>
          <p:nvPr/>
        </p:nvSpPr>
        <p:spPr bwMode="auto">
          <a:xfrm flipV="1">
            <a:off x="1457325"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6" name="Line 145"/>
          <p:cNvSpPr>
            <a:spLocks noChangeShapeType="1"/>
          </p:cNvSpPr>
          <p:nvPr/>
        </p:nvSpPr>
        <p:spPr bwMode="auto">
          <a:xfrm flipV="1">
            <a:off x="1649413" y="38322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7" name="Line 146"/>
          <p:cNvSpPr>
            <a:spLocks noChangeShapeType="1"/>
          </p:cNvSpPr>
          <p:nvPr/>
        </p:nvSpPr>
        <p:spPr bwMode="auto">
          <a:xfrm flipV="1">
            <a:off x="1841500"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8" name="Line 147"/>
          <p:cNvSpPr>
            <a:spLocks noChangeShapeType="1"/>
          </p:cNvSpPr>
          <p:nvPr/>
        </p:nvSpPr>
        <p:spPr bwMode="auto">
          <a:xfrm flipV="1">
            <a:off x="2028825"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9" name="Line 148"/>
          <p:cNvSpPr>
            <a:spLocks noChangeShapeType="1"/>
          </p:cNvSpPr>
          <p:nvPr/>
        </p:nvSpPr>
        <p:spPr bwMode="auto">
          <a:xfrm flipV="1">
            <a:off x="2220913" y="38322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0" name="Freeform 149"/>
          <p:cNvSpPr>
            <a:spLocks/>
          </p:cNvSpPr>
          <p:nvPr/>
        </p:nvSpPr>
        <p:spPr bwMode="auto">
          <a:xfrm>
            <a:off x="839788" y="2824163"/>
            <a:ext cx="90487" cy="93662"/>
          </a:xfrm>
          <a:custGeom>
            <a:avLst/>
            <a:gdLst>
              <a:gd name="T0" fmla="*/ 46037 w 57"/>
              <a:gd name="T1" fmla="*/ 0 h 59"/>
              <a:gd name="T2" fmla="*/ 90487 w 57"/>
              <a:gd name="T3" fmla="*/ 46037 h 59"/>
              <a:gd name="T4" fmla="*/ 46037 w 57"/>
              <a:gd name="T5" fmla="*/ 93662 h 59"/>
              <a:gd name="T6" fmla="*/ 0 w 57"/>
              <a:gd name="T7" fmla="*/ 46037 h 59"/>
              <a:gd name="T8" fmla="*/ 46037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29"/>
                </a:lnTo>
                <a:lnTo>
                  <a:pt x="29" y="59"/>
                </a:lnTo>
                <a:lnTo>
                  <a:pt x="0" y="29"/>
                </a:lnTo>
                <a:lnTo>
                  <a:pt x="29" y="0"/>
                </a:lnTo>
                <a:close/>
              </a:path>
            </a:pathLst>
          </a:custGeom>
          <a:solidFill>
            <a:srgbClr val="00FFFF"/>
          </a:solidFill>
          <a:ln w="6350">
            <a:solidFill>
              <a:srgbClr val="000080"/>
            </a:solidFill>
            <a:round/>
            <a:headEnd/>
            <a:tailEnd/>
          </a:ln>
        </p:spPr>
        <p:txBody>
          <a:bodyPr/>
          <a:lstStyle/>
          <a:p>
            <a:endParaRPr lang="zh-CN" altLang="en-US"/>
          </a:p>
        </p:txBody>
      </p:sp>
      <p:sp>
        <p:nvSpPr>
          <p:cNvPr id="8251" name="Freeform 150"/>
          <p:cNvSpPr>
            <a:spLocks/>
          </p:cNvSpPr>
          <p:nvPr/>
        </p:nvSpPr>
        <p:spPr bwMode="auto">
          <a:xfrm>
            <a:off x="1604963" y="3302000"/>
            <a:ext cx="88900" cy="93663"/>
          </a:xfrm>
          <a:custGeom>
            <a:avLst/>
            <a:gdLst>
              <a:gd name="T0" fmla="*/ 44450 w 56"/>
              <a:gd name="T1" fmla="*/ 0 h 59"/>
              <a:gd name="T2" fmla="*/ 88900 w 56"/>
              <a:gd name="T3" fmla="*/ 46038 h 59"/>
              <a:gd name="T4" fmla="*/ 44450 w 56"/>
              <a:gd name="T5" fmla="*/ 93663 h 59"/>
              <a:gd name="T6" fmla="*/ 0 w 56"/>
              <a:gd name="T7" fmla="*/ 46038 h 59"/>
              <a:gd name="T8" fmla="*/ 44450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29"/>
                </a:lnTo>
                <a:lnTo>
                  <a:pt x="28" y="59"/>
                </a:lnTo>
                <a:lnTo>
                  <a:pt x="0" y="29"/>
                </a:lnTo>
                <a:lnTo>
                  <a:pt x="28" y="0"/>
                </a:lnTo>
                <a:close/>
              </a:path>
            </a:pathLst>
          </a:custGeom>
          <a:solidFill>
            <a:srgbClr val="000080"/>
          </a:solidFill>
          <a:ln w="6350">
            <a:solidFill>
              <a:srgbClr val="000080"/>
            </a:solidFill>
            <a:round/>
            <a:headEnd/>
            <a:tailEnd/>
          </a:ln>
        </p:spPr>
        <p:txBody>
          <a:bodyPr/>
          <a:lstStyle/>
          <a:p>
            <a:endParaRPr lang="zh-CN" altLang="en-US"/>
          </a:p>
        </p:txBody>
      </p:sp>
      <p:sp>
        <p:nvSpPr>
          <p:cNvPr id="8252" name="Freeform 151"/>
          <p:cNvSpPr>
            <a:spLocks/>
          </p:cNvSpPr>
          <p:nvPr/>
        </p:nvSpPr>
        <p:spPr bwMode="auto">
          <a:xfrm>
            <a:off x="1033463" y="2662238"/>
            <a:ext cx="88900" cy="93662"/>
          </a:xfrm>
          <a:custGeom>
            <a:avLst/>
            <a:gdLst>
              <a:gd name="T0" fmla="*/ 44450 w 56"/>
              <a:gd name="T1" fmla="*/ 0 h 59"/>
              <a:gd name="T2" fmla="*/ 88900 w 56"/>
              <a:gd name="T3" fmla="*/ 47625 h 59"/>
              <a:gd name="T4" fmla="*/ 44450 w 56"/>
              <a:gd name="T5" fmla="*/ 93662 h 59"/>
              <a:gd name="T6" fmla="*/ 0 w 56"/>
              <a:gd name="T7" fmla="*/ 47625 h 59"/>
              <a:gd name="T8" fmla="*/ 44450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30"/>
                </a:lnTo>
                <a:lnTo>
                  <a:pt x="28" y="59"/>
                </a:lnTo>
                <a:lnTo>
                  <a:pt x="0" y="30"/>
                </a:lnTo>
                <a:lnTo>
                  <a:pt x="28" y="0"/>
                </a:lnTo>
                <a:close/>
              </a:path>
            </a:pathLst>
          </a:custGeom>
          <a:solidFill>
            <a:srgbClr val="00FFFF"/>
          </a:solidFill>
          <a:ln w="6350">
            <a:solidFill>
              <a:srgbClr val="000080"/>
            </a:solidFill>
            <a:round/>
            <a:headEnd/>
            <a:tailEnd/>
          </a:ln>
        </p:spPr>
        <p:txBody>
          <a:bodyPr/>
          <a:lstStyle/>
          <a:p>
            <a:endParaRPr lang="zh-CN" altLang="en-US"/>
          </a:p>
        </p:txBody>
      </p:sp>
      <p:sp>
        <p:nvSpPr>
          <p:cNvPr id="8253" name="Freeform 152"/>
          <p:cNvSpPr>
            <a:spLocks/>
          </p:cNvSpPr>
          <p:nvPr/>
        </p:nvSpPr>
        <p:spPr bwMode="auto">
          <a:xfrm>
            <a:off x="839788" y="2501900"/>
            <a:ext cx="90487" cy="93663"/>
          </a:xfrm>
          <a:custGeom>
            <a:avLst/>
            <a:gdLst>
              <a:gd name="T0" fmla="*/ 46037 w 57"/>
              <a:gd name="T1" fmla="*/ 0 h 59"/>
              <a:gd name="T2" fmla="*/ 90487 w 57"/>
              <a:gd name="T3" fmla="*/ 46038 h 59"/>
              <a:gd name="T4" fmla="*/ 46037 w 57"/>
              <a:gd name="T5" fmla="*/ 93663 h 59"/>
              <a:gd name="T6" fmla="*/ 0 w 57"/>
              <a:gd name="T7" fmla="*/ 46038 h 59"/>
              <a:gd name="T8" fmla="*/ 46037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29"/>
                </a:lnTo>
                <a:lnTo>
                  <a:pt x="29" y="59"/>
                </a:lnTo>
                <a:lnTo>
                  <a:pt x="0" y="29"/>
                </a:lnTo>
                <a:lnTo>
                  <a:pt x="29" y="0"/>
                </a:lnTo>
                <a:close/>
              </a:path>
            </a:pathLst>
          </a:custGeom>
          <a:solidFill>
            <a:srgbClr val="00FFFF"/>
          </a:solidFill>
          <a:ln w="6350">
            <a:solidFill>
              <a:srgbClr val="000080"/>
            </a:solidFill>
            <a:round/>
            <a:headEnd/>
            <a:tailEnd/>
          </a:ln>
        </p:spPr>
        <p:txBody>
          <a:bodyPr/>
          <a:lstStyle/>
          <a:p>
            <a:endParaRPr lang="zh-CN" altLang="en-US"/>
          </a:p>
        </p:txBody>
      </p:sp>
      <p:sp>
        <p:nvSpPr>
          <p:cNvPr id="8254" name="Freeform 153"/>
          <p:cNvSpPr>
            <a:spLocks/>
          </p:cNvSpPr>
          <p:nvPr/>
        </p:nvSpPr>
        <p:spPr bwMode="auto">
          <a:xfrm>
            <a:off x="1797050" y="2984500"/>
            <a:ext cx="90488" cy="95250"/>
          </a:xfrm>
          <a:custGeom>
            <a:avLst/>
            <a:gdLst>
              <a:gd name="T0" fmla="*/ 44450 w 57"/>
              <a:gd name="T1" fmla="*/ 0 h 60"/>
              <a:gd name="T2" fmla="*/ 90488 w 57"/>
              <a:gd name="T3" fmla="*/ 47625 h 60"/>
              <a:gd name="T4" fmla="*/ 44450 w 57"/>
              <a:gd name="T5" fmla="*/ 95250 h 60"/>
              <a:gd name="T6" fmla="*/ 0 w 57"/>
              <a:gd name="T7" fmla="*/ 47625 h 60"/>
              <a:gd name="T8" fmla="*/ 44450 w 57"/>
              <a:gd name="T9" fmla="*/ 0 h 60"/>
              <a:gd name="T10" fmla="*/ 0 60000 65536"/>
              <a:gd name="T11" fmla="*/ 0 60000 65536"/>
              <a:gd name="T12" fmla="*/ 0 60000 65536"/>
              <a:gd name="T13" fmla="*/ 0 60000 65536"/>
              <a:gd name="T14" fmla="*/ 0 60000 65536"/>
              <a:gd name="T15" fmla="*/ 0 w 57"/>
              <a:gd name="T16" fmla="*/ 0 h 60"/>
              <a:gd name="T17" fmla="*/ 57 w 57"/>
              <a:gd name="T18" fmla="*/ 60 h 60"/>
            </a:gdLst>
            <a:ahLst/>
            <a:cxnLst>
              <a:cxn ang="T10">
                <a:pos x="T0" y="T1"/>
              </a:cxn>
              <a:cxn ang="T11">
                <a:pos x="T2" y="T3"/>
              </a:cxn>
              <a:cxn ang="T12">
                <a:pos x="T4" y="T5"/>
              </a:cxn>
              <a:cxn ang="T13">
                <a:pos x="T6" y="T7"/>
              </a:cxn>
              <a:cxn ang="T14">
                <a:pos x="T8" y="T9"/>
              </a:cxn>
            </a:cxnLst>
            <a:rect l="T15" t="T16" r="T17" b="T18"/>
            <a:pathLst>
              <a:path w="57" h="60">
                <a:moveTo>
                  <a:pt x="28" y="0"/>
                </a:moveTo>
                <a:lnTo>
                  <a:pt x="57" y="30"/>
                </a:lnTo>
                <a:lnTo>
                  <a:pt x="28" y="60"/>
                </a:lnTo>
                <a:lnTo>
                  <a:pt x="0" y="30"/>
                </a:lnTo>
                <a:lnTo>
                  <a:pt x="28" y="0"/>
                </a:lnTo>
                <a:close/>
              </a:path>
            </a:pathLst>
          </a:custGeom>
          <a:solidFill>
            <a:srgbClr val="000080"/>
          </a:solidFill>
          <a:ln w="6350">
            <a:solidFill>
              <a:srgbClr val="000080"/>
            </a:solidFill>
            <a:round/>
            <a:headEnd/>
            <a:tailEnd/>
          </a:ln>
        </p:spPr>
        <p:txBody>
          <a:bodyPr/>
          <a:lstStyle/>
          <a:p>
            <a:endParaRPr lang="zh-CN" altLang="en-US"/>
          </a:p>
        </p:txBody>
      </p:sp>
      <p:sp>
        <p:nvSpPr>
          <p:cNvPr id="8255" name="Freeform 154"/>
          <p:cNvSpPr>
            <a:spLocks/>
          </p:cNvSpPr>
          <p:nvPr/>
        </p:nvSpPr>
        <p:spPr bwMode="auto">
          <a:xfrm>
            <a:off x="1033463" y="2984500"/>
            <a:ext cx="88900" cy="95250"/>
          </a:xfrm>
          <a:custGeom>
            <a:avLst/>
            <a:gdLst>
              <a:gd name="T0" fmla="*/ 44450 w 56"/>
              <a:gd name="T1" fmla="*/ 0 h 60"/>
              <a:gd name="T2" fmla="*/ 88900 w 56"/>
              <a:gd name="T3" fmla="*/ 47625 h 60"/>
              <a:gd name="T4" fmla="*/ 44450 w 56"/>
              <a:gd name="T5" fmla="*/ 95250 h 60"/>
              <a:gd name="T6" fmla="*/ 0 w 56"/>
              <a:gd name="T7" fmla="*/ 47625 h 60"/>
              <a:gd name="T8" fmla="*/ 44450 w 56"/>
              <a:gd name="T9" fmla="*/ 0 h 60"/>
              <a:gd name="T10" fmla="*/ 0 60000 65536"/>
              <a:gd name="T11" fmla="*/ 0 60000 65536"/>
              <a:gd name="T12" fmla="*/ 0 60000 65536"/>
              <a:gd name="T13" fmla="*/ 0 60000 65536"/>
              <a:gd name="T14" fmla="*/ 0 60000 65536"/>
              <a:gd name="T15" fmla="*/ 0 w 56"/>
              <a:gd name="T16" fmla="*/ 0 h 60"/>
              <a:gd name="T17" fmla="*/ 56 w 56"/>
              <a:gd name="T18" fmla="*/ 60 h 60"/>
            </a:gdLst>
            <a:ahLst/>
            <a:cxnLst>
              <a:cxn ang="T10">
                <a:pos x="T0" y="T1"/>
              </a:cxn>
              <a:cxn ang="T11">
                <a:pos x="T2" y="T3"/>
              </a:cxn>
              <a:cxn ang="T12">
                <a:pos x="T4" y="T5"/>
              </a:cxn>
              <a:cxn ang="T13">
                <a:pos x="T6" y="T7"/>
              </a:cxn>
              <a:cxn ang="T14">
                <a:pos x="T8" y="T9"/>
              </a:cxn>
            </a:cxnLst>
            <a:rect l="T15" t="T16" r="T17" b="T18"/>
            <a:pathLst>
              <a:path w="56" h="60">
                <a:moveTo>
                  <a:pt x="28" y="0"/>
                </a:moveTo>
                <a:lnTo>
                  <a:pt x="56" y="30"/>
                </a:lnTo>
                <a:lnTo>
                  <a:pt x="28" y="60"/>
                </a:lnTo>
                <a:lnTo>
                  <a:pt x="0" y="30"/>
                </a:lnTo>
                <a:lnTo>
                  <a:pt x="28" y="0"/>
                </a:lnTo>
                <a:close/>
              </a:path>
            </a:pathLst>
          </a:custGeom>
          <a:solidFill>
            <a:srgbClr val="00FFFF"/>
          </a:solidFill>
          <a:ln w="6350">
            <a:solidFill>
              <a:srgbClr val="000080"/>
            </a:solidFill>
            <a:round/>
            <a:headEnd/>
            <a:tailEnd/>
          </a:ln>
        </p:spPr>
        <p:txBody>
          <a:bodyPr/>
          <a:lstStyle/>
          <a:p>
            <a:endParaRPr lang="zh-CN" altLang="en-US"/>
          </a:p>
        </p:txBody>
      </p:sp>
      <p:sp>
        <p:nvSpPr>
          <p:cNvPr id="8256" name="Freeform 155"/>
          <p:cNvSpPr>
            <a:spLocks/>
          </p:cNvSpPr>
          <p:nvPr/>
        </p:nvSpPr>
        <p:spPr bwMode="auto">
          <a:xfrm>
            <a:off x="1225550" y="3624263"/>
            <a:ext cx="90488" cy="93662"/>
          </a:xfrm>
          <a:custGeom>
            <a:avLst/>
            <a:gdLst>
              <a:gd name="T0" fmla="*/ 44450 w 57"/>
              <a:gd name="T1" fmla="*/ 0 h 59"/>
              <a:gd name="T2" fmla="*/ 90488 w 57"/>
              <a:gd name="T3" fmla="*/ 46037 h 59"/>
              <a:gd name="T4" fmla="*/ 44450 w 57"/>
              <a:gd name="T5" fmla="*/ 93662 h 59"/>
              <a:gd name="T6" fmla="*/ 0 w 57"/>
              <a:gd name="T7" fmla="*/ 46037 h 59"/>
              <a:gd name="T8" fmla="*/ 44450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8" y="0"/>
                </a:moveTo>
                <a:lnTo>
                  <a:pt x="57" y="29"/>
                </a:lnTo>
                <a:lnTo>
                  <a:pt x="28" y="59"/>
                </a:lnTo>
                <a:lnTo>
                  <a:pt x="0" y="29"/>
                </a:lnTo>
                <a:lnTo>
                  <a:pt x="28" y="0"/>
                </a:lnTo>
                <a:close/>
              </a:path>
            </a:pathLst>
          </a:custGeom>
          <a:solidFill>
            <a:srgbClr val="00FFFF"/>
          </a:solidFill>
          <a:ln w="6350">
            <a:solidFill>
              <a:srgbClr val="000080"/>
            </a:solidFill>
            <a:round/>
            <a:headEnd/>
            <a:tailEnd/>
          </a:ln>
        </p:spPr>
        <p:txBody>
          <a:bodyPr/>
          <a:lstStyle/>
          <a:p>
            <a:endParaRPr lang="zh-CN" altLang="en-US"/>
          </a:p>
        </p:txBody>
      </p:sp>
      <p:sp>
        <p:nvSpPr>
          <p:cNvPr id="8257" name="Freeform 156"/>
          <p:cNvSpPr>
            <a:spLocks/>
          </p:cNvSpPr>
          <p:nvPr/>
        </p:nvSpPr>
        <p:spPr bwMode="auto">
          <a:xfrm>
            <a:off x="1225550" y="2984500"/>
            <a:ext cx="90488" cy="95250"/>
          </a:xfrm>
          <a:custGeom>
            <a:avLst/>
            <a:gdLst>
              <a:gd name="T0" fmla="*/ 44450 w 57"/>
              <a:gd name="T1" fmla="*/ 0 h 60"/>
              <a:gd name="T2" fmla="*/ 90488 w 57"/>
              <a:gd name="T3" fmla="*/ 47625 h 60"/>
              <a:gd name="T4" fmla="*/ 44450 w 57"/>
              <a:gd name="T5" fmla="*/ 95250 h 60"/>
              <a:gd name="T6" fmla="*/ 0 w 57"/>
              <a:gd name="T7" fmla="*/ 47625 h 60"/>
              <a:gd name="T8" fmla="*/ 44450 w 57"/>
              <a:gd name="T9" fmla="*/ 0 h 60"/>
              <a:gd name="T10" fmla="*/ 0 60000 65536"/>
              <a:gd name="T11" fmla="*/ 0 60000 65536"/>
              <a:gd name="T12" fmla="*/ 0 60000 65536"/>
              <a:gd name="T13" fmla="*/ 0 60000 65536"/>
              <a:gd name="T14" fmla="*/ 0 60000 65536"/>
              <a:gd name="T15" fmla="*/ 0 w 57"/>
              <a:gd name="T16" fmla="*/ 0 h 60"/>
              <a:gd name="T17" fmla="*/ 57 w 57"/>
              <a:gd name="T18" fmla="*/ 60 h 60"/>
            </a:gdLst>
            <a:ahLst/>
            <a:cxnLst>
              <a:cxn ang="T10">
                <a:pos x="T0" y="T1"/>
              </a:cxn>
              <a:cxn ang="T11">
                <a:pos x="T2" y="T3"/>
              </a:cxn>
              <a:cxn ang="T12">
                <a:pos x="T4" y="T5"/>
              </a:cxn>
              <a:cxn ang="T13">
                <a:pos x="T6" y="T7"/>
              </a:cxn>
              <a:cxn ang="T14">
                <a:pos x="T8" y="T9"/>
              </a:cxn>
            </a:cxnLst>
            <a:rect l="T15" t="T16" r="T17" b="T18"/>
            <a:pathLst>
              <a:path w="57" h="60">
                <a:moveTo>
                  <a:pt x="28" y="0"/>
                </a:moveTo>
                <a:lnTo>
                  <a:pt x="57" y="30"/>
                </a:lnTo>
                <a:lnTo>
                  <a:pt x="28" y="60"/>
                </a:lnTo>
                <a:lnTo>
                  <a:pt x="0" y="30"/>
                </a:lnTo>
                <a:lnTo>
                  <a:pt x="28" y="0"/>
                </a:lnTo>
                <a:close/>
              </a:path>
            </a:pathLst>
          </a:custGeom>
          <a:solidFill>
            <a:srgbClr val="000080"/>
          </a:solidFill>
          <a:ln w="6350">
            <a:solidFill>
              <a:srgbClr val="000080"/>
            </a:solidFill>
            <a:round/>
            <a:headEnd/>
            <a:tailEnd/>
          </a:ln>
        </p:spPr>
        <p:txBody>
          <a:bodyPr/>
          <a:lstStyle/>
          <a:p>
            <a:endParaRPr lang="zh-CN" altLang="en-US"/>
          </a:p>
        </p:txBody>
      </p:sp>
      <p:sp>
        <p:nvSpPr>
          <p:cNvPr id="8258" name="Rectangle 157"/>
          <p:cNvSpPr>
            <a:spLocks noChangeArrowheads="1"/>
          </p:cNvSpPr>
          <p:nvPr/>
        </p:nvSpPr>
        <p:spPr bwMode="auto">
          <a:xfrm>
            <a:off x="223838" y="378460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8259" name="Rectangle 158"/>
          <p:cNvSpPr>
            <a:spLocks noChangeArrowheads="1"/>
          </p:cNvSpPr>
          <p:nvPr/>
        </p:nvSpPr>
        <p:spPr bwMode="auto">
          <a:xfrm>
            <a:off x="223838" y="3624263"/>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8260" name="Rectangle 159"/>
          <p:cNvSpPr>
            <a:spLocks noChangeArrowheads="1"/>
          </p:cNvSpPr>
          <p:nvPr/>
        </p:nvSpPr>
        <p:spPr bwMode="auto">
          <a:xfrm>
            <a:off x="223838" y="3462338"/>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8261" name="Rectangle 160"/>
          <p:cNvSpPr>
            <a:spLocks noChangeArrowheads="1"/>
          </p:cNvSpPr>
          <p:nvPr/>
        </p:nvSpPr>
        <p:spPr bwMode="auto">
          <a:xfrm>
            <a:off x="223838" y="330200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8262" name="Rectangle 161"/>
          <p:cNvSpPr>
            <a:spLocks noChangeArrowheads="1"/>
          </p:cNvSpPr>
          <p:nvPr/>
        </p:nvSpPr>
        <p:spPr bwMode="auto">
          <a:xfrm>
            <a:off x="223838" y="3140075"/>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8263" name="Rectangle 162"/>
          <p:cNvSpPr>
            <a:spLocks noChangeArrowheads="1"/>
          </p:cNvSpPr>
          <p:nvPr/>
        </p:nvSpPr>
        <p:spPr bwMode="auto">
          <a:xfrm>
            <a:off x="223838" y="29781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8264" name="Rectangle 163"/>
          <p:cNvSpPr>
            <a:spLocks noChangeArrowheads="1"/>
          </p:cNvSpPr>
          <p:nvPr/>
        </p:nvSpPr>
        <p:spPr bwMode="auto">
          <a:xfrm>
            <a:off x="223838" y="2824163"/>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8265" name="Rectangle 164"/>
          <p:cNvSpPr>
            <a:spLocks noChangeArrowheads="1"/>
          </p:cNvSpPr>
          <p:nvPr/>
        </p:nvSpPr>
        <p:spPr bwMode="auto">
          <a:xfrm>
            <a:off x="223838" y="2662238"/>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8266" name="Rectangle 165"/>
          <p:cNvSpPr>
            <a:spLocks noChangeArrowheads="1"/>
          </p:cNvSpPr>
          <p:nvPr/>
        </p:nvSpPr>
        <p:spPr bwMode="auto">
          <a:xfrm>
            <a:off x="223838" y="250190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8267" name="Rectangle 166"/>
          <p:cNvSpPr>
            <a:spLocks noChangeArrowheads="1"/>
          </p:cNvSpPr>
          <p:nvPr/>
        </p:nvSpPr>
        <p:spPr bwMode="auto">
          <a:xfrm>
            <a:off x="223838" y="2339975"/>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8268" name="Rectangle 167"/>
          <p:cNvSpPr>
            <a:spLocks noChangeArrowheads="1"/>
          </p:cNvSpPr>
          <p:nvPr/>
        </p:nvSpPr>
        <p:spPr bwMode="auto">
          <a:xfrm>
            <a:off x="185738" y="2178050"/>
            <a:ext cx="115887"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8269" name="Rectangle 168"/>
          <p:cNvSpPr>
            <a:spLocks noChangeArrowheads="1"/>
          </p:cNvSpPr>
          <p:nvPr/>
        </p:nvSpPr>
        <p:spPr bwMode="auto">
          <a:xfrm>
            <a:off x="295275"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8270" name="Rectangle 169"/>
          <p:cNvSpPr>
            <a:spLocks noChangeArrowheads="1"/>
          </p:cNvSpPr>
          <p:nvPr/>
        </p:nvSpPr>
        <p:spPr bwMode="auto">
          <a:xfrm>
            <a:off x="487363"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8271" name="Rectangle 170"/>
          <p:cNvSpPr>
            <a:spLocks noChangeArrowheads="1"/>
          </p:cNvSpPr>
          <p:nvPr/>
        </p:nvSpPr>
        <p:spPr bwMode="auto">
          <a:xfrm>
            <a:off x="673100"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8272" name="Rectangle 171"/>
          <p:cNvSpPr>
            <a:spLocks noChangeArrowheads="1"/>
          </p:cNvSpPr>
          <p:nvPr/>
        </p:nvSpPr>
        <p:spPr bwMode="auto">
          <a:xfrm>
            <a:off x="866775"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8273" name="Rectangle 172"/>
          <p:cNvSpPr>
            <a:spLocks noChangeArrowheads="1"/>
          </p:cNvSpPr>
          <p:nvPr/>
        </p:nvSpPr>
        <p:spPr bwMode="auto">
          <a:xfrm>
            <a:off x="1058863"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8274" name="Rectangle 173"/>
          <p:cNvSpPr>
            <a:spLocks noChangeArrowheads="1"/>
          </p:cNvSpPr>
          <p:nvPr/>
        </p:nvSpPr>
        <p:spPr bwMode="auto">
          <a:xfrm>
            <a:off x="1250950"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8275" name="Rectangle 174"/>
          <p:cNvSpPr>
            <a:spLocks noChangeArrowheads="1"/>
          </p:cNvSpPr>
          <p:nvPr/>
        </p:nvSpPr>
        <p:spPr bwMode="auto">
          <a:xfrm>
            <a:off x="1438275"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8276" name="Rectangle 175"/>
          <p:cNvSpPr>
            <a:spLocks noChangeArrowheads="1"/>
          </p:cNvSpPr>
          <p:nvPr/>
        </p:nvSpPr>
        <p:spPr bwMode="auto">
          <a:xfrm>
            <a:off x="1630363"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8277" name="Rectangle 176"/>
          <p:cNvSpPr>
            <a:spLocks noChangeArrowheads="1"/>
          </p:cNvSpPr>
          <p:nvPr/>
        </p:nvSpPr>
        <p:spPr bwMode="auto">
          <a:xfrm>
            <a:off x="1822450"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8278" name="Rectangle 177"/>
          <p:cNvSpPr>
            <a:spLocks noChangeArrowheads="1"/>
          </p:cNvSpPr>
          <p:nvPr/>
        </p:nvSpPr>
        <p:spPr bwMode="auto">
          <a:xfrm>
            <a:off x="2009775"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8279" name="Rectangle 178"/>
          <p:cNvSpPr>
            <a:spLocks noChangeArrowheads="1"/>
          </p:cNvSpPr>
          <p:nvPr/>
        </p:nvSpPr>
        <p:spPr bwMode="auto">
          <a:xfrm>
            <a:off x="2182813" y="3892550"/>
            <a:ext cx="115887"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8280" name="Rectangle 179"/>
          <p:cNvSpPr>
            <a:spLocks noChangeArrowheads="1"/>
          </p:cNvSpPr>
          <p:nvPr/>
        </p:nvSpPr>
        <p:spPr bwMode="auto">
          <a:xfrm>
            <a:off x="101600" y="2084388"/>
            <a:ext cx="2222500" cy="199072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81" name="Text Box 180"/>
          <p:cNvSpPr txBox="1">
            <a:spLocks noChangeArrowheads="1"/>
          </p:cNvSpPr>
          <p:nvPr/>
        </p:nvSpPr>
        <p:spPr bwMode="auto">
          <a:xfrm>
            <a:off x="228600" y="4572000"/>
            <a:ext cx="19050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charset="0"/>
                <a:ea typeface="宋体" pitchFamily="2" charset="-122"/>
              </a:defRPr>
            </a:lvl1pPr>
            <a:lvl2pPr marL="742950" indent="-285750">
              <a:defRPr sz="2800">
                <a:solidFill>
                  <a:schemeClr val="tx1"/>
                </a:solidFill>
                <a:latin typeface="Arial" charset="0"/>
                <a:ea typeface="宋体" pitchFamily="2" charset="-122"/>
              </a:defRPr>
            </a:lvl2pPr>
            <a:lvl3pPr marL="1143000" indent="-228600">
              <a:defRPr sz="2800">
                <a:solidFill>
                  <a:schemeClr val="tx1"/>
                </a:solidFill>
                <a:latin typeface="Arial" charset="0"/>
                <a:ea typeface="宋体" pitchFamily="2" charset="-122"/>
              </a:defRPr>
            </a:lvl3pPr>
            <a:lvl4pPr marL="1600200" indent="-228600">
              <a:defRPr sz="2800">
                <a:solidFill>
                  <a:schemeClr val="tx1"/>
                </a:solidFill>
                <a:latin typeface="Arial" charset="0"/>
                <a:ea typeface="宋体" pitchFamily="2" charset="-122"/>
              </a:defRPr>
            </a:lvl4pPr>
            <a:lvl5pPr marL="2057400" indent="-228600">
              <a:defRPr sz="28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9pPr>
          </a:lstStyle>
          <a:p>
            <a:pPr>
              <a:spcBef>
                <a:spcPct val="50000"/>
              </a:spcBef>
            </a:pPr>
            <a:r>
              <a:rPr lang="en-US" altLang="ko-KR" sz="1400">
                <a:latin typeface="Tahoma" pitchFamily="34" charset="0"/>
                <a:ea typeface="Gulim" pitchFamily="34" charset="-127"/>
              </a:rPr>
              <a:t>K=2</a:t>
            </a:r>
          </a:p>
          <a:p>
            <a:pPr>
              <a:spcBef>
                <a:spcPct val="50000"/>
              </a:spcBef>
            </a:pPr>
            <a:r>
              <a:rPr lang="en-US" altLang="ko-KR" sz="1400">
                <a:latin typeface="Tahoma" pitchFamily="34" charset="0"/>
                <a:ea typeface="Gulim" pitchFamily="34" charset="-127"/>
              </a:rPr>
              <a:t>Arbitrarily choose K object as initial cluster center</a:t>
            </a:r>
          </a:p>
        </p:txBody>
      </p:sp>
      <p:sp>
        <p:nvSpPr>
          <p:cNvPr id="8282" name="Line 181"/>
          <p:cNvSpPr>
            <a:spLocks noChangeShapeType="1"/>
          </p:cNvSpPr>
          <p:nvPr/>
        </p:nvSpPr>
        <p:spPr bwMode="auto">
          <a:xfrm flipV="1">
            <a:off x="1066800" y="4267200"/>
            <a:ext cx="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83" name="Line 182"/>
          <p:cNvSpPr>
            <a:spLocks noChangeShapeType="1"/>
          </p:cNvSpPr>
          <p:nvPr/>
        </p:nvSpPr>
        <p:spPr bwMode="auto">
          <a:xfrm>
            <a:off x="2438400" y="2895600"/>
            <a:ext cx="685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84" name="Text Box 183"/>
          <p:cNvSpPr txBox="1">
            <a:spLocks noChangeArrowheads="1"/>
          </p:cNvSpPr>
          <p:nvPr/>
        </p:nvSpPr>
        <p:spPr bwMode="auto">
          <a:xfrm>
            <a:off x="2362200" y="3124200"/>
            <a:ext cx="83820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charset="0"/>
                <a:ea typeface="宋体" pitchFamily="2" charset="-122"/>
              </a:defRPr>
            </a:lvl1pPr>
            <a:lvl2pPr marL="742950" indent="-285750">
              <a:defRPr sz="2800">
                <a:solidFill>
                  <a:schemeClr val="tx1"/>
                </a:solidFill>
                <a:latin typeface="Arial" charset="0"/>
                <a:ea typeface="宋体" pitchFamily="2" charset="-122"/>
              </a:defRPr>
            </a:lvl2pPr>
            <a:lvl3pPr marL="1143000" indent="-228600">
              <a:defRPr sz="2800">
                <a:solidFill>
                  <a:schemeClr val="tx1"/>
                </a:solidFill>
                <a:latin typeface="Arial" charset="0"/>
                <a:ea typeface="宋体" pitchFamily="2" charset="-122"/>
              </a:defRPr>
            </a:lvl3pPr>
            <a:lvl4pPr marL="1600200" indent="-228600">
              <a:defRPr sz="2800">
                <a:solidFill>
                  <a:schemeClr val="tx1"/>
                </a:solidFill>
                <a:latin typeface="Arial" charset="0"/>
                <a:ea typeface="宋体" pitchFamily="2" charset="-122"/>
              </a:defRPr>
            </a:lvl4pPr>
            <a:lvl5pPr marL="2057400" indent="-228600">
              <a:defRPr sz="28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9pPr>
          </a:lstStyle>
          <a:p>
            <a:pPr>
              <a:spcBef>
                <a:spcPct val="50000"/>
              </a:spcBef>
            </a:pPr>
            <a:r>
              <a:rPr lang="en-US" altLang="ko-KR" sz="1400">
                <a:latin typeface="Tahoma" pitchFamily="34" charset="0"/>
                <a:ea typeface="Gulim" pitchFamily="34" charset="-127"/>
              </a:rPr>
              <a:t>Assign each objects to most similar center</a:t>
            </a:r>
          </a:p>
        </p:txBody>
      </p:sp>
      <p:sp>
        <p:nvSpPr>
          <p:cNvPr id="8285" name="Text Box 184"/>
          <p:cNvSpPr txBox="1">
            <a:spLocks noChangeArrowheads="1"/>
          </p:cNvSpPr>
          <p:nvPr/>
        </p:nvSpPr>
        <p:spPr bwMode="auto">
          <a:xfrm>
            <a:off x="5638800" y="3048000"/>
            <a:ext cx="8382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charset="0"/>
                <a:ea typeface="宋体" pitchFamily="2" charset="-122"/>
              </a:defRPr>
            </a:lvl1pPr>
            <a:lvl2pPr marL="742950" indent="-285750">
              <a:defRPr sz="2800">
                <a:solidFill>
                  <a:schemeClr val="tx1"/>
                </a:solidFill>
                <a:latin typeface="Arial" charset="0"/>
                <a:ea typeface="宋体" pitchFamily="2" charset="-122"/>
              </a:defRPr>
            </a:lvl2pPr>
            <a:lvl3pPr marL="1143000" indent="-228600">
              <a:defRPr sz="2800">
                <a:solidFill>
                  <a:schemeClr val="tx1"/>
                </a:solidFill>
                <a:latin typeface="Arial" charset="0"/>
                <a:ea typeface="宋体" pitchFamily="2" charset="-122"/>
              </a:defRPr>
            </a:lvl3pPr>
            <a:lvl4pPr marL="1600200" indent="-228600">
              <a:defRPr sz="2800">
                <a:solidFill>
                  <a:schemeClr val="tx1"/>
                </a:solidFill>
                <a:latin typeface="Arial" charset="0"/>
                <a:ea typeface="宋体" pitchFamily="2" charset="-122"/>
              </a:defRPr>
            </a:lvl4pPr>
            <a:lvl5pPr marL="2057400" indent="-228600">
              <a:defRPr sz="28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9pPr>
          </a:lstStyle>
          <a:p>
            <a:pPr>
              <a:spcBef>
                <a:spcPct val="50000"/>
              </a:spcBef>
            </a:pPr>
            <a:r>
              <a:rPr lang="en-US" altLang="ko-KR" sz="1400">
                <a:latin typeface="Tahoma" pitchFamily="34" charset="0"/>
                <a:ea typeface="Gulim" pitchFamily="34" charset="-127"/>
              </a:rPr>
              <a:t>Update the cluster means</a:t>
            </a:r>
          </a:p>
        </p:txBody>
      </p:sp>
      <p:sp>
        <p:nvSpPr>
          <p:cNvPr id="8286" name="Freeform 185"/>
          <p:cNvSpPr>
            <a:spLocks/>
          </p:cNvSpPr>
          <p:nvPr/>
        </p:nvSpPr>
        <p:spPr bwMode="auto">
          <a:xfrm>
            <a:off x="838200" y="3136900"/>
            <a:ext cx="88900" cy="95250"/>
          </a:xfrm>
          <a:custGeom>
            <a:avLst/>
            <a:gdLst>
              <a:gd name="T0" fmla="*/ 44450 w 56"/>
              <a:gd name="T1" fmla="*/ 0 h 60"/>
              <a:gd name="T2" fmla="*/ 88900 w 56"/>
              <a:gd name="T3" fmla="*/ 47625 h 60"/>
              <a:gd name="T4" fmla="*/ 44450 w 56"/>
              <a:gd name="T5" fmla="*/ 95250 h 60"/>
              <a:gd name="T6" fmla="*/ 0 w 56"/>
              <a:gd name="T7" fmla="*/ 47625 h 60"/>
              <a:gd name="T8" fmla="*/ 44450 w 56"/>
              <a:gd name="T9" fmla="*/ 0 h 60"/>
              <a:gd name="T10" fmla="*/ 0 60000 65536"/>
              <a:gd name="T11" fmla="*/ 0 60000 65536"/>
              <a:gd name="T12" fmla="*/ 0 60000 65536"/>
              <a:gd name="T13" fmla="*/ 0 60000 65536"/>
              <a:gd name="T14" fmla="*/ 0 60000 65536"/>
              <a:gd name="T15" fmla="*/ 0 w 56"/>
              <a:gd name="T16" fmla="*/ 0 h 60"/>
              <a:gd name="T17" fmla="*/ 56 w 56"/>
              <a:gd name="T18" fmla="*/ 60 h 60"/>
            </a:gdLst>
            <a:ahLst/>
            <a:cxnLst>
              <a:cxn ang="T10">
                <a:pos x="T0" y="T1"/>
              </a:cxn>
              <a:cxn ang="T11">
                <a:pos x="T2" y="T3"/>
              </a:cxn>
              <a:cxn ang="T12">
                <a:pos x="T4" y="T5"/>
              </a:cxn>
              <a:cxn ang="T13">
                <a:pos x="T6" y="T7"/>
              </a:cxn>
              <a:cxn ang="T14">
                <a:pos x="T8" y="T9"/>
              </a:cxn>
            </a:cxnLst>
            <a:rect l="T15" t="T16" r="T17" b="T18"/>
            <a:pathLst>
              <a:path w="56" h="60">
                <a:moveTo>
                  <a:pt x="28" y="0"/>
                </a:moveTo>
                <a:lnTo>
                  <a:pt x="56" y="30"/>
                </a:lnTo>
                <a:lnTo>
                  <a:pt x="28" y="60"/>
                </a:lnTo>
                <a:lnTo>
                  <a:pt x="0" y="30"/>
                </a:lnTo>
                <a:lnTo>
                  <a:pt x="28" y="0"/>
                </a:lnTo>
                <a:close/>
              </a:path>
            </a:pathLst>
          </a:custGeom>
          <a:solidFill>
            <a:srgbClr val="00FFFF"/>
          </a:solidFill>
          <a:ln w="6350">
            <a:solidFill>
              <a:srgbClr val="000080"/>
            </a:solidFill>
            <a:round/>
            <a:headEnd/>
            <a:tailEnd/>
          </a:ln>
        </p:spPr>
        <p:txBody>
          <a:bodyPr/>
          <a:lstStyle/>
          <a:p>
            <a:endParaRPr lang="zh-CN" altLang="en-US"/>
          </a:p>
        </p:txBody>
      </p:sp>
      <p:sp>
        <p:nvSpPr>
          <p:cNvPr id="8287" name="Freeform 186"/>
          <p:cNvSpPr>
            <a:spLocks/>
          </p:cNvSpPr>
          <p:nvPr/>
        </p:nvSpPr>
        <p:spPr bwMode="auto">
          <a:xfrm>
            <a:off x="1600200" y="2971800"/>
            <a:ext cx="88900" cy="93663"/>
          </a:xfrm>
          <a:custGeom>
            <a:avLst/>
            <a:gdLst>
              <a:gd name="T0" fmla="*/ 44450 w 56"/>
              <a:gd name="T1" fmla="*/ 0 h 59"/>
              <a:gd name="T2" fmla="*/ 88900 w 56"/>
              <a:gd name="T3" fmla="*/ 46038 h 59"/>
              <a:gd name="T4" fmla="*/ 44450 w 56"/>
              <a:gd name="T5" fmla="*/ 93663 h 59"/>
              <a:gd name="T6" fmla="*/ 0 w 56"/>
              <a:gd name="T7" fmla="*/ 46038 h 59"/>
              <a:gd name="T8" fmla="*/ 44450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29"/>
                </a:lnTo>
                <a:lnTo>
                  <a:pt x="28" y="59"/>
                </a:lnTo>
                <a:lnTo>
                  <a:pt x="0" y="29"/>
                </a:lnTo>
                <a:lnTo>
                  <a:pt x="28" y="0"/>
                </a:lnTo>
                <a:close/>
              </a:path>
            </a:pathLst>
          </a:custGeom>
          <a:solidFill>
            <a:srgbClr val="000080"/>
          </a:solidFill>
          <a:ln w="6350">
            <a:solidFill>
              <a:srgbClr val="000080"/>
            </a:solidFill>
            <a:round/>
            <a:headEnd/>
            <a:tailEnd/>
          </a:ln>
        </p:spPr>
        <p:txBody>
          <a:bodyPr/>
          <a:lstStyle/>
          <a:p>
            <a:endParaRPr lang="zh-CN" altLang="en-US"/>
          </a:p>
        </p:txBody>
      </p:sp>
      <p:sp>
        <p:nvSpPr>
          <p:cNvPr id="8288" name="Oval 187"/>
          <p:cNvSpPr>
            <a:spLocks noChangeArrowheads="1"/>
          </p:cNvSpPr>
          <p:nvPr/>
        </p:nvSpPr>
        <p:spPr bwMode="auto">
          <a:xfrm>
            <a:off x="457200" y="3265488"/>
            <a:ext cx="84138" cy="87312"/>
          </a:xfrm>
          <a:prstGeom prst="ellipse">
            <a:avLst/>
          </a:prstGeom>
          <a:solidFill>
            <a:srgbClr val="FF0000"/>
          </a:solidFill>
          <a:ln w="6350">
            <a:solidFill>
              <a:srgbClr val="FF0000"/>
            </a:solidFill>
            <a:round/>
            <a:headEnd/>
            <a:tailEnd/>
          </a:ln>
        </p:spPr>
        <p:txBody>
          <a:bodyPr/>
          <a:lstStyle/>
          <a:p>
            <a:endParaRPr lang="zh-CN" altLang="en-US"/>
          </a:p>
        </p:txBody>
      </p:sp>
      <p:sp>
        <p:nvSpPr>
          <p:cNvPr id="8289" name="Oval 188"/>
          <p:cNvSpPr>
            <a:spLocks noChangeArrowheads="1"/>
          </p:cNvSpPr>
          <p:nvPr/>
        </p:nvSpPr>
        <p:spPr bwMode="auto">
          <a:xfrm>
            <a:off x="1973263" y="3113088"/>
            <a:ext cx="84137" cy="87312"/>
          </a:xfrm>
          <a:prstGeom prst="ellipse">
            <a:avLst/>
          </a:prstGeom>
          <a:solidFill>
            <a:srgbClr val="FF0000"/>
          </a:solidFill>
          <a:ln w="6350">
            <a:solidFill>
              <a:srgbClr val="FF0000"/>
            </a:solidFill>
            <a:round/>
            <a:headEnd/>
            <a:tailEnd/>
          </a:ln>
        </p:spPr>
        <p:txBody>
          <a:bodyPr/>
          <a:lstStyle/>
          <a:p>
            <a:endParaRPr lang="zh-CN" altLang="en-US"/>
          </a:p>
        </p:txBody>
      </p:sp>
      <p:sp>
        <p:nvSpPr>
          <p:cNvPr id="8290" name="Text Box 189"/>
          <p:cNvSpPr txBox="1">
            <a:spLocks noChangeArrowheads="1"/>
          </p:cNvSpPr>
          <p:nvPr/>
        </p:nvSpPr>
        <p:spPr bwMode="auto">
          <a:xfrm>
            <a:off x="5638800" y="5334000"/>
            <a:ext cx="8382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charset="0"/>
                <a:ea typeface="宋体" pitchFamily="2" charset="-122"/>
              </a:defRPr>
            </a:lvl1pPr>
            <a:lvl2pPr marL="742950" indent="-285750">
              <a:defRPr sz="2800">
                <a:solidFill>
                  <a:schemeClr val="tx1"/>
                </a:solidFill>
                <a:latin typeface="Arial" charset="0"/>
                <a:ea typeface="宋体" pitchFamily="2" charset="-122"/>
              </a:defRPr>
            </a:lvl2pPr>
            <a:lvl3pPr marL="1143000" indent="-228600">
              <a:defRPr sz="2800">
                <a:solidFill>
                  <a:schemeClr val="tx1"/>
                </a:solidFill>
                <a:latin typeface="Arial" charset="0"/>
                <a:ea typeface="宋体" pitchFamily="2" charset="-122"/>
              </a:defRPr>
            </a:lvl3pPr>
            <a:lvl4pPr marL="1600200" indent="-228600">
              <a:defRPr sz="2800">
                <a:solidFill>
                  <a:schemeClr val="tx1"/>
                </a:solidFill>
                <a:latin typeface="Arial" charset="0"/>
                <a:ea typeface="宋体" pitchFamily="2" charset="-122"/>
              </a:defRPr>
            </a:lvl4pPr>
            <a:lvl5pPr marL="2057400" indent="-228600">
              <a:defRPr sz="28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9pPr>
          </a:lstStyle>
          <a:p>
            <a:pPr>
              <a:spcBef>
                <a:spcPct val="50000"/>
              </a:spcBef>
            </a:pPr>
            <a:r>
              <a:rPr lang="en-US" altLang="ko-KR" sz="1400">
                <a:latin typeface="Tahoma" pitchFamily="34" charset="0"/>
                <a:ea typeface="Gulim" pitchFamily="34" charset="-127"/>
              </a:rPr>
              <a:t>Update the cluster means</a:t>
            </a:r>
          </a:p>
        </p:txBody>
      </p:sp>
      <p:sp>
        <p:nvSpPr>
          <p:cNvPr id="8291" name="Text Box 190"/>
          <p:cNvSpPr txBox="1">
            <a:spLocks noChangeArrowheads="1"/>
          </p:cNvSpPr>
          <p:nvPr/>
        </p:nvSpPr>
        <p:spPr bwMode="auto">
          <a:xfrm>
            <a:off x="7848600" y="41148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charset="0"/>
                <a:ea typeface="宋体" pitchFamily="2" charset="-122"/>
              </a:defRPr>
            </a:lvl1pPr>
            <a:lvl2pPr marL="742950" indent="-285750">
              <a:defRPr sz="2800">
                <a:solidFill>
                  <a:schemeClr val="tx1"/>
                </a:solidFill>
                <a:latin typeface="Arial" charset="0"/>
                <a:ea typeface="宋体" pitchFamily="2" charset="-122"/>
              </a:defRPr>
            </a:lvl2pPr>
            <a:lvl3pPr marL="1143000" indent="-228600">
              <a:defRPr sz="2800">
                <a:solidFill>
                  <a:schemeClr val="tx1"/>
                </a:solidFill>
                <a:latin typeface="Arial" charset="0"/>
                <a:ea typeface="宋体" pitchFamily="2" charset="-122"/>
              </a:defRPr>
            </a:lvl3pPr>
            <a:lvl4pPr marL="1600200" indent="-228600">
              <a:defRPr sz="2800">
                <a:solidFill>
                  <a:schemeClr val="tx1"/>
                </a:solidFill>
                <a:latin typeface="Arial" charset="0"/>
                <a:ea typeface="宋体" pitchFamily="2" charset="-122"/>
              </a:defRPr>
            </a:lvl4pPr>
            <a:lvl5pPr marL="2057400" indent="-228600">
              <a:defRPr sz="28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9pPr>
          </a:lstStyle>
          <a:p>
            <a:pPr>
              <a:spcBef>
                <a:spcPct val="50000"/>
              </a:spcBef>
            </a:pPr>
            <a:r>
              <a:rPr lang="en-US" altLang="ko-KR" sz="1400">
                <a:latin typeface="Tahoma" pitchFamily="34" charset="0"/>
                <a:ea typeface="Gulim" pitchFamily="34" charset="-127"/>
              </a:rPr>
              <a:t>reassign</a:t>
            </a:r>
          </a:p>
        </p:txBody>
      </p:sp>
      <p:sp>
        <p:nvSpPr>
          <p:cNvPr id="8292" name="Line 191"/>
          <p:cNvSpPr>
            <a:spLocks noChangeShapeType="1"/>
          </p:cNvSpPr>
          <p:nvPr/>
        </p:nvSpPr>
        <p:spPr bwMode="auto">
          <a:xfrm flipV="1">
            <a:off x="4267200" y="41148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93" name="Text Box 192"/>
          <p:cNvSpPr txBox="1">
            <a:spLocks noChangeArrowheads="1"/>
          </p:cNvSpPr>
          <p:nvPr/>
        </p:nvSpPr>
        <p:spPr bwMode="auto">
          <a:xfrm>
            <a:off x="4419600" y="41148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charset="0"/>
                <a:ea typeface="宋体" pitchFamily="2" charset="-122"/>
              </a:defRPr>
            </a:lvl1pPr>
            <a:lvl2pPr marL="742950" indent="-285750">
              <a:defRPr sz="2800">
                <a:solidFill>
                  <a:schemeClr val="tx1"/>
                </a:solidFill>
                <a:latin typeface="Arial" charset="0"/>
                <a:ea typeface="宋体" pitchFamily="2" charset="-122"/>
              </a:defRPr>
            </a:lvl2pPr>
            <a:lvl3pPr marL="1143000" indent="-228600">
              <a:defRPr sz="2800">
                <a:solidFill>
                  <a:schemeClr val="tx1"/>
                </a:solidFill>
                <a:latin typeface="Arial" charset="0"/>
                <a:ea typeface="宋体" pitchFamily="2" charset="-122"/>
              </a:defRPr>
            </a:lvl3pPr>
            <a:lvl4pPr marL="1600200" indent="-228600">
              <a:defRPr sz="2800">
                <a:solidFill>
                  <a:schemeClr val="tx1"/>
                </a:solidFill>
                <a:latin typeface="Arial" charset="0"/>
                <a:ea typeface="宋体" pitchFamily="2" charset="-122"/>
              </a:defRPr>
            </a:lvl4pPr>
            <a:lvl5pPr marL="2057400" indent="-228600">
              <a:defRPr sz="28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9pPr>
          </a:lstStyle>
          <a:p>
            <a:pPr>
              <a:spcBef>
                <a:spcPct val="50000"/>
              </a:spcBef>
            </a:pPr>
            <a:r>
              <a:rPr lang="en-US" altLang="ko-KR" sz="1400">
                <a:latin typeface="Tahoma" pitchFamily="34" charset="0"/>
                <a:ea typeface="Gulim" pitchFamily="34" charset="-127"/>
              </a:rPr>
              <a:t>reassign</a:t>
            </a:r>
          </a:p>
        </p:txBody>
      </p:sp>
    </p:spTree>
    <p:extLst>
      <p:ext uri="{BB962C8B-B14F-4D97-AF65-F5344CB8AC3E}">
        <p14:creationId xmlns:p14="http://schemas.microsoft.com/office/powerpoint/2010/main" val="2187644126"/>
      </p:ext>
    </p:extLst>
  </p:cSld>
  <p:clrMapOvr>
    <a:masterClrMapping/>
  </p:clrMapOvr>
  <p:transition>
    <p:checke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45059" name="内容占位符 2"/>
          <p:cNvSpPr>
            <a:spLocks noGrp="1"/>
          </p:cNvSpPr>
          <p:nvPr>
            <p:ph idx="1"/>
          </p:nvPr>
        </p:nvSpPr>
        <p:spPr>
          <a:xfrm>
            <a:off x="468313" y="1628626"/>
            <a:ext cx="8229600" cy="3384550"/>
          </a:xfrm>
        </p:spPr>
        <p:txBody>
          <a:bodyPr/>
          <a:lstStyle/>
          <a:p>
            <a:pPr>
              <a:buFont typeface="Wingdings" pitchFamily="2" charset="2"/>
              <a:buNone/>
            </a:pPr>
            <a:r>
              <a:rPr lang="zh-CN" altLang="en-US" sz="2000" dirty="0" smtClean="0"/>
              <a:t>例</a:t>
            </a:r>
            <a:r>
              <a:rPr lang="en-US" altLang="zh-CN" sz="2000" dirty="0" smtClean="0"/>
              <a:t>:</a:t>
            </a:r>
            <a:r>
              <a:rPr lang="zh-CN" altLang="en-US" sz="2000" dirty="0" smtClean="0"/>
              <a:t>假设给定如下要进行聚类的元组</a:t>
            </a:r>
            <a:r>
              <a:rPr lang="en-US" altLang="zh-CN" sz="2000" dirty="0" smtClean="0"/>
              <a:t>:</a:t>
            </a:r>
            <a:endParaRPr lang="zh-CN" altLang="en-US" sz="2000" dirty="0" smtClean="0"/>
          </a:p>
          <a:p>
            <a:pPr>
              <a:buFont typeface="Wingdings" pitchFamily="2" charset="2"/>
              <a:buNone/>
            </a:pPr>
            <a:r>
              <a:rPr lang="en-US" altLang="zh-CN" sz="2000" dirty="0" smtClean="0"/>
              <a:t>{2</a:t>
            </a:r>
            <a:r>
              <a:rPr lang="zh-CN" altLang="en-US" sz="2000" dirty="0" smtClean="0"/>
              <a:t>，</a:t>
            </a:r>
            <a:r>
              <a:rPr lang="en-US" altLang="zh-CN" sz="2000" dirty="0" smtClean="0"/>
              <a:t>4</a:t>
            </a:r>
            <a:r>
              <a:rPr lang="zh-CN" altLang="en-US" sz="2000" dirty="0" smtClean="0"/>
              <a:t>，</a:t>
            </a:r>
            <a:r>
              <a:rPr lang="en-US" altLang="zh-CN" sz="2000" dirty="0" smtClean="0"/>
              <a:t>10</a:t>
            </a:r>
            <a:r>
              <a:rPr lang="zh-CN" altLang="en-US" sz="2000" dirty="0" smtClean="0"/>
              <a:t>，</a:t>
            </a:r>
            <a:r>
              <a:rPr lang="en-US" altLang="zh-CN" sz="2000" dirty="0" smtClean="0"/>
              <a:t>12</a:t>
            </a:r>
            <a:r>
              <a:rPr lang="zh-CN" altLang="en-US" sz="2000" dirty="0" smtClean="0"/>
              <a:t>，</a:t>
            </a:r>
            <a:r>
              <a:rPr lang="en-US" altLang="zh-CN" sz="2000" dirty="0" smtClean="0"/>
              <a:t>3</a:t>
            </a:r>
            <a:r>
              <a:rPr lang="zh-CN" altLang="en-US" sz="2000" dirty="0" smtClean="0"/>
              <a:t>，</a:t>
            </a:r>
            <a:r>
              <a:rPr lang="en-US" altLang="zh-CN" sz="2000" dirty="0" smtClean="0"/>
              <a:t>20</a:t>
            </a:r>
            <a:r>
              <a:rPr lang="zh-CN" altLang="en-US" sz="2000" dirty="0" smtClean="0"/>
              <a:t>，</a:t>
            </a:r>
            <a:r>
              <a:rPr lang="en-US" altLang="zh-CN" sz="2000" dirty="0" smtClean="0"/>
              <a:t>30</a:t>
            </a:r>
            <a:r>
              <a:rPr lang="zh-CN" altLang="en-US" sz="2000" dirty="0" smtClean="0"/>
              <a:t>，</a:t>
            </a:r>
            <a:r>
              <a:rPr lang="en-US" altLang="zh-CN" sz="2000" dirty="0" smtClean="0"/>
              <a:t>11</a:t>
            </a:r>
            <a:r>
              <a:rPr lang="zh-CN" altLang="en-US" sz="2000" dirty="0" smtClean="0"/>
              <a:t>，</a:t>
            </a:r>
            <a:r>
              <a:rPr lang="en-US" altLang="zh-CN" sz="2000" dirty="0" smtClean="0"/>
              <a:t>25}</a:t>
            </a:r>
            <a:endParaRPr lang="zh-CN" altLang="en-US" sz="2000" dirty="0" smtClean="0"/>
          </a:p>
          <a:p>
            <a:pPr>
              <a:buFont typeface="Wingdings" pitchFamily="2" charset="2"/>
              <a:buNone/>
            </a:pPr>
            <a:r>
              <a:rPr lang="zh-CN" altLang="en-US" sz="2000" dirty="0" smtClean="0"/>
              <a:t>假设要求的簇的数量为</a:t>
            </a:r>
            <a:r>
              <a:rPr lang="en-US" altLang="zh-CN" sz="2000" dirty="0" smtClean="0"/>
              <a:t>k=2</a:t>
            </a:r>
            <a:r>
              <a:rPr lang="zh-CN" altLang="en-US" sz="2000" dirty="0" smtClean="0"/>
              <a:t>。</a:t>
            </a:r>
          </a:p>
          <a:p>
            <a:pPr>
              <a:buFont typeface="Wingdings" pitchFamily="2" charset="2"/>
              <a:buNone/>
            </a:pPr>
            <a:r>
              <a:rPr lang="zh-CN" altLang="en-US" sz="2000" dirty="0" smtClean="0"/>
              <a:t>应用</a:t>
            </a:r>
            <a:r>
              <a:rPr lang="en-US" altLang="zh-CN" sz="2000" dirty="0" smtClean="0"/>
              <a:t>K-means</a:t>
            </a:r>
            <a:r>
              <a:rPr lang="zh-CN" altLang="en-US" sz="2000" dirty="0" smtClean="0"/>
              <a:t>算法</a:t>
            </a:r>
            <a:r>
              <a:rPr lang="en-US" altLang="zh-CN" sz="2000" dirty="0" smtClean="0"/>
              <a:t>:</a:t>
            </a:r>
            <a:endParaRPr lang="zh-CN" altLang="en-US" sz="2000" dirty="0" smtClean="0"/>
          </a:p>
          <a:p>
            <a:pPr>
              <a:buFont typeface="Wingdings" pitchFamily="2" charset="2"/>
              <a:buNone/>
            </a:pPr>
            <a:r>
              <a:rPr lang="zh-CN" altLang="en-US" sz="2000" dirty="0" smtClean="0"/>
              <a:t>第一步</a:t>
            </a:r>
            <a:r>
              <a:rPr lang="en-US" altLang="zh-CN" sz="2000" dirty="0" smtClean="0"/>
              <a:t>:</a:t>
            </a:r>
            <a:r>
              <a:rPr lang="zh-CN" altLang="en-US" sz="2000" dirty="0" smtClean="0"/>
              <a:t>初始时用前两个数值作为簇的质心，这两个簇的质心是</a:t>
            </a:r>
            <a:r>
              <a:rPr lang="en-US" altLang="zh-CN" sz="2000" dirty="0" smtClean="0"/>
              <a:t>:ml=2;m2=4;</a:t>
            </a:r>
            <a:endParaRPr lang="zh-CN" altLang="en-US" sz="2000" dirty="0" smtClean="0"/>
          </a:p>
          <a:p>
            <a:pPr>
              <a:buFont typeface="Wingdings" pitchFamily="2" charset="2"/>
              <a:buNone/>
            </a:pPr>
            <a:r>
              <a:rPr lang="zh-CN" altLang="en-US" sz="2000" dirty="0" smtClean="0"/>
              <a:t>第二步</a:t>
            </a:r>
            <a:r>
              <a:rPr lang="en-US" altLang="zh-CN" sz="2000" dirty="0" smtClean="0"/>
              <a:t>:</a:t>
            </a:r>
            <a:r>
              <a:rPr lang="zh-CN" altLang="en-US" sz="2000" dirty="0" smtClean="0"/>
              <a:t>对剩余的每个对象，根据其与各个簇中心的距离，将它赋给最近的簇，可得</a:t>
            </a:r>
            <a:r>
              <a:rPr lang="en-US" altLang="zh-CN" sz="2000" dirty="0" smtClean="0"/>
              <a:t>:</a:t>
            </a:r>
            <a:endParaRPr lang="zh-CN" altLang="en-US" sz="2000" dirty="0" smtClean="0"/>
          </a:p>
          <a:p>
            <a:pPr>
              <a:buFont typeface="Wingdings" pitchFamily="2" charset="2"/>
              <a:buNone/>
            </a:pPr>
            <a:r>
              <a:rPr lang="en-US" altLang="zh-CN" sz="2000" dirty="0" smtClean="0"/>
              <a:t>K1=(2</a:t>
            </a:r>
            <a:r>
              <a:rPr lang="zh-CN" altLang="en-US" sz="2000" dirty="0" smtClean="0"/>
              <a:t>，</a:t>
            </a:r>
            <a:r>
              <a:rPr lang="en-US" altLang="zh-CN" sz="2000" dirty="0" smtClean="0"/>
              <a:t>3}:</a:t>
            </a:r>
            <a:endParaRPr lang="zh-CN" altLang="en-US" sz="2000" dirty="0" smtClean="0"/>
          </a:p>
          <a:p>
            <a:pPr>
              <a:buFont typeface="Wingdings" pitchFamily="2" charset="2"/>
              <a:buNone/>
            </a:pPr>
            <a:r>
              <a:rPr lang="en-US" altLang="zh-CN" sz="2000" dirty="0" smtClean="0"/>
              <a:t>K2={4</a:t>
            </a:r>
            <a:r>
              <a:rPr lang="en-US" sz="2000" dirty="0" smtClean="0"/>
              <a:t>，</a:t>
            </a:r>
            <a:r>
              <a:rPr lang="en-US" altLang="zh-CN" sz="2000" dirty="0" smtClean="0"/>
              <a:t>10</a:t>
            </a:r>
            <a:r>
              <a:rPr lang="en-US" sz="2000" dirty="0" smtClean="0"/>
              <a:t>，</a:t>
            </a:r>
            <a:r>
              <a:rPr lang="en-US" altLang="zh-CN" sz="2000" dirty="0" smtClean="0"/>
              <a:t>12</a:t>
            </a:r>
            <a:r>
              <a:rPr lang="en-US" sz="2000" dirty="0" smtClean="0"/>
              <a:t>，</a:t>
            </a:r>
            <a:r>
              <a:rPr lang="en-US" altLang="zh-CN" sz="2000" dirty="0" smtClean="0"/>
              <a:t>20</a:t>
            </a:r>
            <a:r>
              <a:rPr lang="en-US" sz="2000" dirty="0" smtClean="0"/>
              <a:t>，</a:t>
            </a:r>
            <a:r>
              <a:rPr lang="en-US" altLang="zh-CN" sz="2000" dirty="0" smtClean="0"/>
              <a:t>30</a:t>
            </a:r>
            <a:r>
              <a:rPr lang="en-US" sz="2000" dirty="0" smtClean="0"/>
              <a:t>，</a:t>
            </a:r>
            <a:r>
              <a:rPr lang="en-US" altLang="zh-CN" sz="2000" dirty="0" smtClean="0"/>
              <a:t>11</a:t>
            </a:r>
            <a:r>
              <a:rPr lang="en-US" sz="2000" dirty="0" smtClean="0"/>
              <a:t>，</a:t>
            </a:r>
            <a:r>
              <a:rPr lang="en-US" altLang="zh-CN" sz="2000" dirty="0" smtClean="0"/>
              <a:t>25}:</a:t>
            </a:r>
            <a:endParaRPr lang="zh-CN" altLang="en-US" sz="2000" dirty="0" smtClean="0"/>
          </a:p>
          <a:p>
            <a:pPr>
              <a:buFont typeface="Wingdings" pitchFamily="2" charset="2"/>
              <a:buNone/>
            </a:pPr>
            <a:r>
              <a:rPr lang="zh-CN" altLang="en-US" sz="2000" dirty="0" smtClean="0"/>
              <a:t>数值</a:t>
            </a:r>
            <a:r>
              <a:rPr lang="en-US" altLang="zh-CN" sz="2000" dirty="0" smtClean="0"/>
              <a:t>3</a:t>
            </a:r>
            <a:r>
              <a:rPr lang="zh-CN" altLang="en-US" sz="2000" dirty="0" smtClean="0"/>
              <a:t>与两个均值的距离相等，所以任意的选择凡作为其所属的簇。</a:t>
            </a:r>
          </a:p>
          <a:p>
            <a:pPr>
              <a:buFont typeface="Wingdings" pitchFamily="2" charset="2"/>
              <a:buNone/>
            </a:pPr>
            <a:r>
              <a:rPr lang="zh-CN" altLang="en-US" sz="2000" dirty="0" smtClean="0"/>
              <a:t>第三步</a:t>
            </a:r>
            <a:r>
              <a:rPr lang="en-US" altLang="zh-CN" sz="2000" dirty="0" smtClean="0"/>
              <a:t>:</a:t>
            </a:r>
            <a:r>
              <a:rPr lang="zh-CN" altLang="en-US" sz="2000" dirty="0" smtClean="0"/>
              <a:t>计算新的质心</a:t>
            </a:r>
            <a:r>
              <a:rPr lang="en-US" altLang="zh-CN" sz="2000" dirty="0" smtClean="0"/>
              <a:t>:</a:t>
            </a:r>
            <a:endParaRPr lang="zh-CN" altLang="en-US" sz="2000" dirty="0" smtClean="0"/>
          </a:p>
          <a:p>
            <a:pPr>
              <a:buFont typeface="Wingdings" pitchFamily="2" charset="2"/>
              <a:buNone/>
            </a:pPr>
            <a:r>
              <a:rPr lang="en-US" altLang="zh-CN" sz="2000" dirty="0" smtClean="0"/>
              <a:t>ml=(2+3)/2=2.5;</a:t>
            </a:r>
            <a:endParaRPr lang="zh-CN" altLang="en-US" sz="2000" dirty="0" smtClean="0"/>
          </a:p>
          <a:p>
            <a:pPr>
              <a:buFont typeface="Wingdings" pitchFamily="2" charset="2"/>
              <a:buNone/>
            </a:pPr>
            <a:r>
              <a:rPr lang="en-US" altLang="zh-CN" sz="2000" dirty="0" smtClean="0"/>
              <a:t>m2=(4+10+12+20+30+11+25)/7=16;</a:t>
            </a:r>
            <a:endParaRPr lang="zh-CN" altLang="en-US" sz="2000" dirty="0" smtClean="0"/>
          </a:p>
          <a:p>
            <a:pPr>
              <a:buFont typeface="Wingdings" pitchFamily="2" charset="2"/>
              <a:buNone/>
            </a:pPr>
            <a:endParaRPr lang="zh-CN" altLang="en-US" sz="2000" dirty="0" smtClean="0"/>
          </a:p>
        </p:txBody>
      </p:sp>
      <p:sp>
        <p:nvSpPr>
          <p:cNvPr id="45060" name="灯片编号占位符 3"/>
          <p:cNvSpPr>
            <a:spLocks noGrp="1"/>
          </p:cNvSpPr>
          <p:nvPr>
            <p:ph type="sldNum" sz="quarter" idx="4294967295"/>
          </p:nvPr>
        </p:nvSpPr>
        <p:spPr>
          <a:xfrm>
            <a:off x="8316913" y="188913"/>
            <a:ext cx="560387"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ea typeface="宋体" pitchFamily="2" charset="-122"/>
              </a:defRPr>
            </a:lvl1pPr>
            <a:lvl2pPr marL="742950" indent="-285750">
              <a:defRPr sz="2800">
                <a:solidFill>
                  <a:schemeClr val="tx1"/>
                </a:solidFill>
                <a:latin typeface="Arial" charset="0"/>
                <a:ea typeface="宋体" pitchFamily="2" charset="-122"/>
              </a:defRPr>
            </a:lvl2pPr>
            <a:lvl3pPr marL="1143000" indent="-228600">
              <a:defRPr sz="2800">
                <a:solidFill>
                  <a:schemeClr val="tx1"/>
                </a:solidFill>
                <a:latin typeface="Arial" charset="0"/>
                <a:ea typeface="宋体" pitchFamily="2" charset="-122"/>
              </a:defRPr>
            </a:lvl3pPr>
            <a:lvl4pPr marL="1600200" indent="-228600">
              <a:defRPr sz="2800">
                <a:solidFill>
                  <a:schemeClr val="tx1"/>
                </a:solidFill>
                <a:latin typeface="Arial" charset="0"/>
                <a:ea typeface="宋体" pitchFamily="2" charset="-122"/>
              </a:defRPr>
            </a:lvl4pPr>
            <a:lvl5pPr marL="2057400" indent="-228600">
              <a:defRPr sz="28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9pPr>
          </a:lstStyle>
          <a:p>
            <a:fld id="{3652B1B0-FBE2-4762-99E5-30A82B70CF7A}" type="slidenum">
              <a:rPr lang="en-US" altLang="zh-CN" sz="1400" smtClean="0"/>
              <a:pPr/>
              <a:t>58</a:t>
            </a:fld>
            <a:endParaRPr lang="en-US" altLang="zh-CN" sz="1400" smtClean="0"/>
          </a:p>
        </p:txBody>
      </p:sp>
    </p:spTree>
    <p:extLst>
      <p:ext uri="{BB962C8B-B14F-4D97-AF65-F5344CB8AC3E}">
        <p14:creationId xmlns:p14="http://schemas.microsoft.com/office/powerpoint/2010/main" val="358845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46083" name="内容占位符 2"/>
          <p:cNvSpPr>
            <a:spLocks noGrp="1"/>
          </p:cNvSpPr>
          <p:nvPr>
            <p:ph idx="1"/>
          </p:nvPr>
        </p:nvSpPr>
        <p:spPr/>
        <p:txBody>
          <a:bodyPr/>
          <a:lstStyle/>
          <a:p>
            <a:pPr>
              <a:buFont typeface="Wingdings" pitchFamily="2" charset="2"/>
              <a:buNone/>
            </a:pPr>
            <a:r>
              <a:rPr lang="zh-CN" altLang="en-US" sz="2000" dirty="0" smtClean="0"/>
              <a:t>重新对簇中的成员进行分配可得</a:t>
            </a:r>
            <a:r>
              <a:rPr lang="en-US" altLang="zh-CN" sz="2000" dirty="0" smtClean="0"/>
              <a:t>K</a:t>
            </a:r>
            <a:r>
              <a:rPr lang="en-US" altLang="zh-CN" sz="2000" baseline="-25000" dirty="0" smtClean="0"/>
              <a:t>1</a:t>
            </a:r>
            <a:r>
              <a:rPr lang="en-US" altLang="zh-CN" sz="2000" dirty="0" smtClean="0"/>
              <a:t>={2</a:t>
            </a:r>
            <a:r>
              <a:rPr lang="en-US" sz="2000" dirty="0" smtClean="0"/>
              <a:t>，</a:t>
            </a:r>
            <a:r>
              <a:rPr lang="en-US" altLang="zh-CN" sz="2000" dirty="0" smtClean="0"/>
              <a:t>3</a:t>
            </a:r>
            <a:r>
              <a:rPr lang="en-US" sz="2000" dirty="0" smtClean="0"/>
              <a:t>，</a:t>
            </a:r>
            <a:r>
              <a:rPr lang="en-US" altLang="zh-CN" sz="2000" dirty="0" smtClean="0"/>
              <a:t>4}</a:t>
            </a:r>
            <a:r>
              <a:rPr lang="zh-CN" altLang="en-US" sz="2000" dirty="0" smtClean="0"/>
              <a:t>和</a:t>
            </a:r>
            <a:r>
              <a:rPr lang="en-US" altLang="zh-CN" sz="2000" dirty="0" smtClean="0"/>
              <a:t>K</a:t>
            </a:r>
            <a:r>
              <a:rPr lang="en-US" altLang="zh-CN" sz="2000" baseline="-25000" dirty="0" smtClean="0"/>
              <a:t>2</a:t>
            </a:r>
            <a:r>
              <a:rPr lang="en-US" altLang="zh-CN" sz="2000" dirty="0" smtClean="0"/>
              <a:t>={10</a:t>
            </a:r>
            <a:r>
              <a:rPr lang="en-US" sz="2000" dirty="0" smtClean="0"/>
              <a:t>，</a:t>
            </a:r>
            <a:r>
              <a:rPr lang="en-US" altLang="zh-CN" sz="2000" dirty="0" smtClean="0"/>
              <a:t>12</a:t>
            </a:r>
            <a:r>
              <a:rPr lang="en-US" sz="2000" dirty="0" smtClean="0"/>
              <a:t>，</a:t>
            </a:r>
            <a:r>
              <a:rPr lang="en-US" altLang="zh-CN" sz="2000" dirty="0" smtClean="0"/>
              <a:t>20</a:t>
            </a:r>
            <a:r>
              <a:rPr lang="en-US" sz="2000" dirty="0" smtClean="0"/>
              <a:t>，</a:t>
            </a:r>
            <a:r>
              <a:rPr lang="en-US" altLang="zh-CN" sz="2000" dirty="0" smtClean="0"/>
              <a:t>30</a:t>
            </a:r>
            <a:r>
              <a:rPr lang="en-US" sz="2000" dirty="0" smtClean="0"/>
              <a:t>，</a:t>
            </a:r>
            <a:r>
              <a:rPr lang="en-US" altLang="zh-CN" sz="2000" dirty="0" smtClean="0"/>
              <a:t>11</a:t>
            </a:r>
            <a:r>
              <a:rPr lang="en-US" sz="2000" dirty="0" smtClean="0"/>
              <a:t>，</a:t>
            </a:r>
            <a:r>
              <a:rPr lang="en-US" altLang="zh-CN" sz="2000" dirty="0" smtClean="0"/>
              <a:t>25}</a:t>
            </a:r>
            <a:r>
              <a:rPr lang="zh-CN" altLang="en-US" sz="2000" dirty="0" smtClean="0"/>
              <a:t>，不断重复这个过程可得</a:t>
            </a:r>
            <a:r>
              <a:rPr lang="en-US" altLang="zh-CN" sz="2000" dirty="0" smtClean="0"/>
              <a:t>:</a:t>
            </a:r>
            <a:endParaRPr lang="zh-CN" altLang="en-US" sz="2000" dirty="0" smtClean="0"/>
          </a:p>
          <a:p>
            <a:pPr>
              <a:buFont typeface="Wingdings" pitchFamily="2" charset="2"/>
              <a:buNone/>
            </a:pPr>
            <a:endParaRPr lang="en-US" altLang="zh-CN" sz="2000" dirty="0" smtClean="0"/>
          </a:p>
          <a:p>
            <a:pPr>
              <a:buFont typeface="Wingdings" pitchFamily="2" charset="2"/>
              <a:buNone/>
            </a:pPr>
            <a:endParaRPr lang="en-US" altLang="zh-CN" sz="2000" dirty="0" smtClean="0"/>
          </a:p>
          <a:p>
            <a:pPr>
              <a:buFont typeface="Wingdings" pitchFamily="2" charset="2"/>
              <a:buNone/>
            </a:pPr>
            <a:endParaRPr lang="en-US" altLang="zh-CN" sz="2000" dirty="0" smtClean="0"/>
          </a:p>
          <a:p>
            <a:pPr>
              <a:buFont typeface="Wingdings" pitchFamily="2" charset="2"/>
              <a:buNone/>
            </a:pPr>
            <a:endParaRPr lang="en-US" altLang="zh-CN" sz="2000" dirty="0" smtClean="0"/>
          </a:p>
          <a:p>
            <a:pPr>
              <a:buFont typeface="Wingdings" pitchFamily="2" charset="2"/>
              <a:buNone/>
            </a:pPr>
            <a:endParaRPr lang="en-US" altLang="zh-CN" sz="2000" dirty="0" smtClean="0"/>
          </a:p>
          <a:p>
            <a:pPr>
              <a:buFont typeface="Wingdings" pitchFamily="2" charset="2"/>
              <a:buNone/>
            </a:pPr>
            <a:endParaRPr lang="en-US" altLang="zh-CN" sz="2000" dirty="0" smtClean="0"/>
          </a:p>
          <a:p>
            <a:pPr>
              <a:buFont typeface="Wingdings" pitchFamily="2" charset="2"/>
              <a:buNone/>
            </a:pPr>
            <a:r>
              <a:rPr lang="zh-CN" altLang="en-US" sz="2000" dirty="0" smtClean="0"/>
              <a:t>注意在最后两步中簇的成员是一致的。由于均值不再变化，所以均值已经收敛了。</a:t>
            </a:r>
          </a:p>
          <a:p>
            <a:pPr>
              <a:buFont typeface="Wingdings" pitchFamily="2" charset="2"/>
              <a:buNone/>
            </a:pPr>
            <a:r>
              <a:rPr lang="zh-CN" altLang="en-US" sz="2000" dirty="0" smtClean="0"/>
              <a:t>因此该问题的答案为</a:t>
            </a:r>
            <a:r>
              <a:rPr lang="en-US" altLang="zh-CN" sz="2000" dirty="0" smtClean="0"/>
              <a:t>K</a:t>
            </a:r>
            <a:r>
              <a:rPr lang="en-US" altLang="zh-CN" sz="2000" baseline="-25000" dirty="0" smtClean="0"/>
              <a:t>1</a:t>
            </a:r>
            <a:r>
              <a:rPr lang="en-US" altLang="zh-CN" sz="2000" dirty="0" smtClean="0"/>
              <a:t>={2,3,4,10,11,12}</a:t>
            </a:r>
            <a:r>
              <a:rPr lang="zh-CN" altLang="en-US" sz="2000" dirty="0" smtClean="0"/>
              <a:t>和</a:t>
            </a:r>
            <a:r>
              <a:rPr lang="en-US" altLang="zh-CN" sz="2000" dirty="0" smtClean="0"/>
              <a:t>K</a:t>
            </a:r>
            <a:r>
              <a:rPr lang="en-US" altLang="zh-CN" sz="2000" baseline="-25000" dirty="0" smtClean="0"/>
              <a:t>2</a:t>
            </a:r>
            <a:r>
              <a:rPr lang="en-US" altLang="zh-CN" sz="2000" dirty="0" smtClean="0"/>
              <a:t>={20,30,25}</a:t>
            </a:r>
            <a:endParaRPr lang="zh-CN" altLang="en-US" sz="2000" dirty="0" smtClean="0"/>
          </a:p>
          <a:p>
            <a:pPr>
              <a:buFont typeface="Wingdings" pitchFamily="2" charset="2"/>
              <a:buNone/>
            </a:pPr>
            <a:endParaRPr lang="zh-CN" altLang="en-US" sz="2000" dirty="0" smtClean="0"/>
          </a:p>
        </p:txBody>
      </p:sp>
      <p:sp>
        <p:nvSpPr>
          <p:cNvPr id="46084" name="灯片编号占位符 3"/>
          <p:cNvSpPr>
            <a:spLocks noGrp="1"/>
          </p:cNvSpPr>
          <p:nvPr>
            <p:ph type="sldNum" sz="quarter" idx="4294967295"/>
          </p:nvPr>
        </p:nvSpPr>
        <p:spPr>
          <a:xfrm>
            <a:off x="8316913" y="188913"/>
            <a:ext cx="560387"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ea typeface="宋体" pitchFamily="2" charset="-122"/>
              </a:defRPr>
            </a:lvl1pPr>
            <a:lvl2pPr marL="742950" indent="-285750">
              <a:defRPr sz="2800">
                <a:solidFill>
                  <a:schemeClr val="tx1"/>
                </a:solidFill>
                <a:latin typeface="Arial" charset="0"/>
                <a:ea typeface="宋体" pitchFamily="2" charset="-122"/>
              </a:defRPr>
            </a:lvl2pPr>
            <a:lvl3pPr marL="1143000" indent="-228600">
              <a:defRPr sz="2800">
                <a:solidFill>
                  <a:schemeClr val="tx1"/>
                </a:solidFill>
                <a:latin typeface="Arial" charset="0"/>
                <a:ea typeface="宋体" pitchFamily="2" charset="-122"/>
              </a:defRPr>
            </a:lvl3pPr>
            <a:lvl4pPr marL="1600200" indent="-228600">
              <a:defRPr sz="2800">
                <a:solidFill>
                  <a:schemeClr val="tx1"/>
                </a:solidFill>
                <a:latin typeface="Arial" charset="0"/>
                <a:ea typeface="宋体" pitchFamily="2" charset="-122"/>
              </a:defRPr>
            </a:lvl4pPr>
            <a:lvl5pPr marL="2057400" indent="-228600">
              <a:defRPr sz="28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9pPr>
          </a:lstStyle>
          <a:p>
            <a:fld id="{6619361D-912F-46EA-8819-5ADB4CB19117}" type="slidenum">
              <a:rPr lang="en-US" altLang="zh-CN" sz="1400" smtClean="0"/>
              <a:pPr/>
              <a:t>59</a:t>
            </a:fld>
            <a:endParaRPr lang="en-US" altLang="zh-CN" sz="1400" smtClean="0"/>
          </a:p>
        </p:txBody>
      </p:sp>
      <p:pic>
        <p:nvPicPr>
          <p:cNvPr id="4608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461" y="3356992"/>
            <a:ext cx="8267700"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3570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057" name="Rectangle 2"/>
          <p:cNvSpPr>
            <a:spLocks noGrp="1" noChangeArrowheads="1"/>
          </p:cNvSpPr>
          <p:nvPr>
            <p:ph type="title"/>
          </p:nvPr>
        </p:nvSpPr>
        <p:spPr/>
        <p:txBody>
          <a:bodyPr/>
          <a:lstStyle/>
          <a:p>
            <a:pPr eaLnBrk="1" hangingPunct="1"/>
            <a:endParaRPr lang="zh-CN" altLang="en-US" dirty="0" smtClean="0"/>
          </a:p>
        </p:txBody>
      </p:sp>
      <p:sp>
        <p:nvSpPr>
          <p:cNvPr id="1197058" name="Rectangle 3"/>
          <p:cNvSpPr>
            <a:spLocks noGrp="1" noChangeArrowheads="1"/>
          </p:cNvSpPr>
          <p:nvPr>
            <p:ph type="body" idx="1"/>
          </p:nvPr>
        </p:nvSpPr>
        <p:spPr>
          <a:xfrm>
            <a:off x="468313" y="2060575"/>
            <a:ext cx="8229600" cy="3384550"/>
          </a:xfrm>
        </p:spPr>
        <p:txBody>
          <a:bodyPr/>
          <a:lstStyle/>
          <a:p>
            <a:pPr eaLnBrk="1" hangingPunct="1"/>
            <a:r>
              <a:rPr lang="zh-CN" altLang="en-US" sz="2800" dirty="0" smtClean="0"/>
              <a:t>有些恶意软件并没有传播病毒体</a:t>
            </a:r>
          </a:p>
          <a:p>
            <a:pPr lvl="1" eaLnBrk="1" hangingPunct="1"/>
            <a:r>
              <a:rPr lang="zh-CN" altLang="en-US" sz="2400" dirty="0" smtClean="0"/>
              <a:t>资源占用类攻击</a:t>
            </a:r>
            <a:endParaRPr lang="en-US" altLang="zh-CN" sz="2400" dirty="0" smtClean="0"/>
          </a:p>
          <a:p>
            <a:pPr lvl="1" eaLnBrk="1" hangingPunct="1"/>
            <a:r>
              <a:rPr lang="zh-CN" altLang="en-US" sz="2400" dirty="0" smtClean="0"/>
              <a:t>蠕虫扫描行为</a:t>
            </a:r>
            <a:endParaRPr lang="en-US" altLang="zh-CN" sz="2400" dirty="0" smtClean="0"/>
          </a:p>
          <a:p>
            <a:pPr eaLnBrk="1" hangingPunct="1"/>
            <a:r>
              <a:rPr lang="zh-CN" altLang="en-US" sz="2800" dirty="0" smtClean="0"/>
              <a:t>蠕虫</a:t>
            </a:r>
            <a:r>
              <a:rPr lang="en-US" altLang="zh-CN" sz="2800" dirty="0" smtClean="0"/>
              <a:t>SYN</a:t>
            </a:r>
            <a:r>
              <a:rPr lang="zh-CN" altLang="en-US" sz="2800" dirty="0" smtClean="0"/>
              <a:t>扫描的预警</a:t>
            </a:r>
          </a:p>
          <a:p>
            <a:pPr lvl="1" eaLnBrk="1" hangingPunct="1"/>
            <a:r>
              <a:rPr lang="zh-CN" altLang="en-US" sz="2400" dirty="0" smtClean="0"/>
              <a:t>大多数蠕虫扫描时会发出大量的</a:t>
            </a:r>
            <a:r>
              <a:rPr lang="en-US" altLang="zh-CN" sz="2400" dirty="0" smtClean="0"/>
              <a:t>SYN</a:t>
            </a:r>
            <a:r>
              <a:rPr lang="zh-CN" altLang="en-US" sz="2400" dirty="0" smtClean="0"/>
              <a:t>数据包 </a:t>
            </a:r>
          </a:p>
          <a:p>
            <a:pPr lvl="1" eaLnBrk="1" hangingPunct="1"/>
            <a:r>
              <a:rPr lang="zh-CN" altLang="en-US" sz="2400" dirty="0" smtClean="0"/>
              <a:t>通过对主机发出</a:t>
            </a:r>
            <a:r>
              <a:rPr lang="en-US" altLang="zh-CN" sz="2400" dirty="0" smtClean="0"/>
              <a:t>SYN</a:t>
            </a:r>
            <a:r>
              <a:rPr lang="zh-CN" altLang="en-US" sz="2400" dirty="0" smtClean="0"/>
              <a:t>数据包的频率和</a:t>
            </a:r>
            <a:r>
              <a:rPr lang="en-US" altLang="zh-CN" sz="2400" dirty="0" smtClean="0"/>
              <a:t>SYN</a:t>
            </a:r>
            <a:r>
              <a:rPr lang="zh-CN" altLang="en-US" sz="2400" dirty="0" smtClean="0"/>
              <a:t>数据包本身的规律来判断该主机是否正对网络进行扫描。</a:t>
            </a:r>
          </a:p>
          <a:p>
            <a:pPr lvl="1" eaLnBrk="1" hangingPunct="1"/>
            <a:r>
              <a:rPr lang="zh-CN" altLang="en-US" sz="2400" dirty="0" smtClean="0"/>
              <a:t>当整个网络上的扫描主机达到一定的数量时，考虑当前是不是有蠕虫暴发。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0" smtClean="0">
                <a:effectLst>
                  <a:outerShdw blurRad="38100" dist="38100" dir="2700000" algn="tl">
                    <a:srgbClr val="FFFFFF"/>
                  </a:outerShdw>
                </a:effectLst>
              </a:rPr>
              <a:t>K-MEDOIDS</a:t>
            </a:r>
            <a:r>
              <a:rPr lang="en-US" altLang="zh-CN" smtClean="0">
                <a:effectLst/>
              </a:rPr>
              <a:t> </a:t>
            </a:r>
            <a:r>
              <a:rPr lang="zh-CN" altLang="en-US" smtClean="0">
                <a:effectLst/>
              </a:rPr>
              <a:t>算法</a:t>
            </a:r>
          </a:p>
        </p:txBody>
      </p:sp>
      <p:sp>
        <p:nvSpPr>
          <p:cNvPr id="292868" name="灯片编号占位符 3"/>
          <p:cNvSpPr txBox="1">
            <a:spLocks noGrp="1"/>
          </p:cNvSpPr>
          <p:nvPr/>
        </p:nvSpPr>
        <p:spPr bwMode="auto">
          <a:xfrm>
            <a:off x="8316913" y="188913"/>
            <a:ext cx="5603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ea typeface="宋体" pitchFamily="2" charset="-122"/>
              </a:defRPr>
            </a:lvl1pPr>
            <a:lvl2pPr marL="742950" indent="-285750">
              <a:defRPr sz="2800">
                <a:solidFill>
                  <a:schemeClr val="tx1"/>
                </a:solidFill>
                <a:latin typeface="Arial" charset="0"/>
                <a:ea typeface="宋体" pitchFamily="2" charset="-122"/>
              </a:defRPr>
            </a:lvl2pPr>
            <a:lvl3pPr marL="1143000" indent="-228600">
              <a:defRPr sz="2800">
                <a:solidFill>
                  <a:schemeClr val="tx1"/>
                </a:solidFill>
                <a:latin typeface="Arial" charset="0"/>
                <a:ea typeface="宋体" pitchFamily="2" charset="-122"/>
              </a:defRPr>
            </a:lvl3pPr>
            <a:lvl4pPr marL="1600200" indent="-228600">
              <a:defRPr sz="2800">
                <a:solidFill>
                  <a:schemeClr val="tx1"/>
                </a:solidFill>
                <a:latin typeface="Arial" charset="0"/>
                <a:ea typeface="宋体" pitchFamily="2" charset="-122"/>
              </a:defRPr>
            </a:lvl4pPr>
            <a:lvl5pPr marL="2057400" indent="-228600">
              <a:defRPr sz="28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9pPr>
          </a:lstStyle>
          <a:p>
            <a:pPr algn="r" eaLnBrk="1" hangingPunct="1">
              <a:spcBef>
                <a:spcPct val="0"/>
              </a:spcBef>
              <a:buClrTx/>
              <a:buFontTx/>
              <a:buNone/>
            </a:pPr>
            <a:fld id="{57DF097A-CCC0-427D-9E92-C96C14C23FDB}" type="slidenum">
              <a:rPr lang="en-US" altLang="zh-CN" sz="1400"/>
              <a:pPr algn="r" eaLnBrk="1" hangingPunct="1">
                <a:spcBef>
                  <a:spcPct val="0"/>
                </a:spcBef>
                <a:buClrTx/>
                <a:buFontTx/>
                <a:buNone/>
              </a:pPr>
              <a:t>60</a:t>
            </a:fld>
            <a:endParaRPr lang="en-US" altLang="zh-CN" sz="1400"/>
          </a:p>
        </p:txBody>
      </p:sp>
      <p:sp>
        <p:nvSpPr>
          <p:cNvPr id="292869" name="Rectangle 5"/>
          <p:cNvSpPr>
            <a:spLocks noRot="1" noChangeArrowheads="1"/>
          </p:cNvSpPr>
          <p:nvPr/>
        </p:nvSpPr>
        <p:spPr bwMode="auto">
          <a:xfrm>
            <a:off x="457200" y="2104925"/>
            <a:ext cx="8435975" cy="391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Font typeface="Wingdings" pitchFamily="2" charset="2"/>
              <a:buChar char="l"/>
            </a:pPr>
            <a:r>
              <a:rPr lang="en-US" altLang="zh-CN" sz="2400" b="0" dirty="0">
                <a:solidFill>
                  <a:srgbClr val="030301"/>
                </a:solidFill>
              </a:rPr>
              <a:t>k-means</a:t>
            </a:r>
            <a:r>
              <a:rPr lang="zh-CN" altLang="en-US" sz="2400" b="0" dirty="0">
                <a:solidFill>
                  <a:srgbClr val="030301"/>
                </a:solidFill>
              </a:rPr>
              <a:t>算法缺点</a:t>
            </a:r>
          </a:p>
          <a:p>
            <a:pPr marL="742950" lvl="1" indent="-285750">
              <a:buClr>
                <a:schemeClr val="tx2"/>
              </a:buClr>
              <a:buSzPct val="85000"/>
              <a:buFont typeface="Arial" charset="0"/>
              <a:buChar char="−"/>
            </a:pPr>
            <a:r>
              <a:rPr lang="zh-CN" altLang="en-US" sz="2400" b="0" dirty="0">
                <a:solidFill>
                  <a:srgbClr val="030301"/>
                </a:solidFill>
              </a:rPr>
              <a:t>受脏数据影响较大，产生的分类不合理</a:t>
            </a:r>
          </a:p>
          <a:p>
            <a:pPr marL="742950" lvl="1" indent="-285750">
              <a:buClr>
                <a:schemeClr val="tx2"/>
              </a:buClr>
              <a:buSzPct val="85000"/>
              <a:buFont typeface="Arial" charset="0"/>
              <a:buChar char="−"/>
            </a:pPr>
            <a:r>
              <a:rPr lang="zh-CN" altLang="en-US" sz="2400" b="0" dirty="0">
                <a:solidFill>
                  <a:srgbClr val="030301"/>
                </a:solidFill>
              </a:rPr>
              <a:t>例如 </a:t>
            </a:r>
            <a:r>
              <a:rPr lang="en-US" altLang="zh-CN" sz="2400" b="0" dirty="0">
                <a:solidFill>
                  <a:srgbClr val="030301"/>
                </a:solidFill>
              </a:rPr>
              <a:t>{2,3,4,10,20,25,30,80} </a:t>
            </a:r>
          </a:p>
          <a:p>
            <a:pPr marL="742950" lvl="1" indent="-285750">
              <a:buClr>
                <a:schemeClr val="tx2"/>
              </a:buClr>
              <a:buSzPct val="85000"/>
              <a:buFont typeface="Arial" charset="0"/>
              <a:buChar char="−"/>
            </a:pPr>
            <a:r>
              <a:rPr lang="en-US" altLang="zh-CN" sz="2400" b="0" dirty="0">
                <a:solidFill>
                  <a:srgbClr val="030301"/>
                </a:solidFill>
              </a:rPr>
              <a:t>k-means</a:t>
            </a:r>
            <a:r>
              <a:rPr lang="zh-CN" altLang="en-US" sz="2400" b="0" dirty="0">
                <a:solidFill>
                  <a:srgbClr val="030301"/>
                </a:solidFill>
              </a:rPr>
              <a:t>算法分类的结果</a:t>
            </a:r>
            <a:r>
              <a:rPr lang="en-US" altLang="zh-CN" sz="2400" b="0" dirty="0">
                <a:solidFill>
                  <a:srgbClr val="030301"/>
                </a:solidFill>
              </a:rPr>
              <a:t>: {2,3,4,10,20,25,30}{80} </a:t>
            </a:r>
          </a:p>
          <a:p>
            <a:pPr marL="342900" indent="-342900">
              <a:buFont typeface="Wingdings" pitchFamily="2" charset="2"/>
              <a:buChar char="l"/>
            </a:pPr>
            <a:r>
              <a:rPr lang="en-US" altLang="zh-CN" sz="2400" b="0" dirty="0">
                <a:solidFill>
                  <a:srgbClr val="030301"/>
                </a:solidFill>
              </a:rPr>
              <a:t>k-</a:t>
            </a:r>
            <a:r>
              <a:rPr lang="en-US" altLang="zh-CN" sz="2400" b="0" dirty="0" err="1">
                <a:solidFill>
                  <a:srgbClr val="030301"/>
                </a:solidFill>
              </a:rPr>
              <a:t>medoids</a:t>
            </a:r>
            <a:r>
              <a:rPr lang="zh-CN" altLang="en-US" sz="2400" b="0" dirty="0">
                <a:solidFill>
                  <a:srgbClr val="030301"/>
                </a:solidFill>
              </a:rPr>
              <a:t>算法</a:t>
            </a:r>
          </a:p>
          <a:p>
            <a:pPr marL="742950" lvl="1" indent="-285750">
              <a:buClr>
                <a:schemeClr val="tx2"/>
              </a:buClr>
              <a:buSzPct val="85000"/>
              <a:buFont typeface="Arial" charset="0"/>
              <a:buChar char="−"/>
            </a:pPr>
            <a:r>
              <a:rPr lang="zh-CN" altLang="en-US" sz="2400" b="0" dirty="0">
                <a:solidFill>
                  <a:srgbClr val="030301"/>
                </a:solidFill>
              </a:rPr>
              <a:t>中心点的选取</a:t>
            </a:r>
            <a:r>
              <a:rPr lang="en-US" altLang="zh-CN" sz="2400" b="0" dirty="0">
                <a:solidFill>
                  <a:srgbClr val="030301"/>
                </a:solidFill>
              </a:rPr>
              <a:t>:</a:t>
            </a:r>
            <a:r>
              <a:rPr lang="zh-CN" altLang="en-US" sz="2400" b="0" dirty="0">
                <a:solidFill>
                  <a:srgbClr val="030301"/>
                </a:solidFill>
              </a:rPr>
              <a:t>从当前分类中选取这样一个点</a:t>
            </a:r>
            <a:r>
              <a:rPr lang="en-US" altLang="zh-CN" sz="2400" b="0" dirty="0">
                <a:solidFill>
                  <a:srgbClr val="030301"/>
                </a:solidFill>
              </a:rPr>
              <a:t>——</a:t>
            </a:r>
            <a:r>
              <a:rPr lang="zh-CN" altLang="en-US" sz="2400" b="0" dirty="0">
                <a:solidFill>
                  <a:srgbClr val="030301"/>
                </a:solidFill>
              </a:rPr>
              <a:t>它到其他所有（当前分类中的）点的距离之和最小</a:t>
            </a:r>
            <a:r>
              <a:rPr lang="en-US" altLang="zh-CN" sz="2400" b="0" dirty="0">
                <a:solidFill>
                  <a:srgbClr val="030301"/>
                </a:solidFill>
              </a:rPr>
              <a:t>——</a:t>
            </a:r>
            <a:r>
              <a:rPr lang="zh-CN" altLang="en-US" sz="2400" b="0" dirty="0">
                <a:solidFill>
                  <a:srgbClr val="030301"/>
                </a:solidFill>
              </a:rPr>
              <a:t>作为中心点。</a:t>
            </a:r>
          </a:p>
          <a:p>
            <a:pPr marL="742950" lvl="1" indent="-285750">
              <a:buClr>
                <a:schemeClr val="tx2"/>
              </a:buClr>
              <a:buSzPct val="85000"/>
              <a:buFont typeface="Arial" charset="0"/>
              <a:buChar char="−"/>
            </a:pPr>
            <a:r>
              <a:rPr lang="zh-CN" altLang="en-US" sz="2400" b="0" dirty="0">
                <a:solidFill>
                  <a:srgbClr val="030301"/>
                </a:solidFill>
              </a:rPr>
              <a:t>再用这个点分别与所有点</a:t>
            </a:r>
          </a:p>
        </p:txBody>
      </p:sp>
    </p:spTree>
    <p:extLst>
      <p:ext uri="{BB962C8B-B14F-4D97-AF65-F5344CB8AC3E}">
        <p14:creationId xmlns:p14="http://schemas.microsoft.com/office/powerpoint/2010/main" val="1710991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pPr>
              <a:defRPr/>
            </a:pPr>
            <a:endParaRPr lang="zh-CN" altLang="en-US"/>
          </a:p>
        </p:txBody>
      </p:sp>
      <p:sp>
        <p:nvSpPr>
          <p:cNvPr id="293891" name="内容占位符 2"/>
          <p:cNvSpPr>
            <a:spLocks noGrp="1"/>
          </p:cNvSpPr>
          <p:nvPr>
            <p:ph idx="4294967295"/>
          </p:nvPr>
        </p:nvSpPr>
        <p:spPr/>
        <p:txBody>
          <a:bodyPr/>
          <a:lstStyle/>
          <a:p>
            <a:pPr>
              <a:buFont typeface="Wingdings" pitchFamily="2" charset="2"/>
              <a:buNone/>
            </a:pPr>
            <a:r>
              <a:rPr lang="en-US" altLang="zh-CN" dirty="0" smtClean="0"/>
              <a:t>k-</a:t>
            </a:r>
            <a:r>
              <a:rPr lang="en-US" altLang="zh-CN" dirty="0" err="1" smtClean="0"/>
              <a:t>medoids</a:t>
            </a:r>
            <a:r>
              <a:rPr lang="zh-CN" altLang="en-US" dirty="0" smtClean="0"/>
              <a:t>算法如下所示：</a:t>
            </a:r>
          </a:p>
          <a:p>
            <a:pPr>
              <a:buFont typeface="Wingdings" pitchFamily="2" charset="2"/>
              <a:buNone/>
            </a:pPr>
            <a:r>
              <a:rPr lang="en-US" altLang="zh-CN" dirty="0" smtClean="0"/>
              <a:t> </a:t>
            </a:r>
            <a:endParaRPr lang="zh-CN" altLang="en-US" dirty="0" smtClean="0"/>
          </a:p>
          <a:p>
            <a:pPr>
              <a:buFont typeface="Wingdings" pitchFamily="2" charset="2"/>
              <a:buNone/>
            </a:pPr>
            <a:r>
              <a:rPr lang="en-US" altLang="zh-CN" sz="2400" dirty="0" smtClean="0"/>
              <a:t>1</a:t>
            </a:r>
            <a:r>
              <a:rPr lang="zh-CN" altLang="en-US" sz="2400" dirty="0" smtClean="0"/>
              <a:t>）任意选取</a:t>
            </a:r>
            <a:r>
              <a:rPr lang="en-US" altLang="zh-CN" sz="2400" dirty="0" smtClean="0"/>
              <a:t>K</a:t>
            </a:r>
            <a:r>
              <a:rPr lang="zh-CN" altLang="en-US" sz="2400" dirty="0" smtClean="0"/>
              <a:t>个对象作为</a:t>
            </a:r>
            <a:r>
              <a:rPr lang="en-US" altLang="zh-CN" sz="2400" dirty="0" err="1" smtClean="0"/>
              <a:t>medoids</a:t>
            </a:r>
            <a:r>
              <a:rPr lang="zh-CN" altLang="en-US" sz="2400" dirty="0" smtClean="0"/>
              <a:t>（</a:t>
            </a:r>
            <a:r>
              <a:rPr lang="en-US" altLang="zh-CN" sz="2400" dirty="0" smtClean="0"/>
              <a:t>O1,O2,…</a:t>
            </a:r>
            <a:r>
              <a:rPr lang="en-US" altLang="zh-CN" sz="2400" dirty="0" err="1" smtClean="0"/>
              <a:t>Oi</a:t>
            </a:r>
            <a:r>
              <a:rPr lang="en-US" altLang="zh-CN" sz="2400" dirty="0" smtClean="0"/>
              <a:t>…Ok</a:t>
            </a:r>
            <a:r>
              <a:rPr lang="zh-CN" altLang="en-US" sz="2400" dirty="0" smtClean="0"/>
              <a:t>）。　　</a:t>
            </a:r>
          </a:p>
          <a:p>
            <a:pPr>
              <a:buFont typeface="Wingdings" pitchFamily="2" charset="2"/>
              <a:buNone/>
            </a:pPr>
            <a:r>
              <a:rPr lang="en-US" altLang="zh-CN" sz="2400" dirty="0" smtClean="0"/>
              <a:t>2</a:t>
            </a:r>
            <a:r>
              <a:rPr lang="zh-CN" altLang="en-US" sz="2400" dirty="0" smtClean="0"/>
              <a:t>）将余下的对象分到各个类中去（根据与</a:t>
            </a:r>
            <a:r>
              <a:rPr lang="en-US" altLang="zh-CN" sz="2400" dirty="0" err="1" smtClean="0"/>
              <a:t>medoid</a:t>
            </a:r>
            <a:r>
              <a:rPr lang="zh-CN" altLang="en-US" sz="2400" dirty="0" smtClean="0"/>
              <a:t>点距离最近的原则）；</a:t>
            </a:r>
          </a:p>
          <a:p>
            <a:pPr>
              <a:buFont typeface="Wingdings" pitchFamily="2" charset="2"/>
              <a:buNone/>
            </a:pPr>
            <a:r>
              <a:rPr lang="en-US" altLang="zh-CN" sz="2400" dirty="0" smtClean="0"/>
              <a:t>3</a:t>
            </a:r>
            <a:r>
              <a:rPr lang="zh-CN" altLang="en-US" sz="2400" dirty="0" smtClean="0"/>
              <a:t>）对于每个类（</a:t>
            </a:r>
            <a:r>
              <a:rPr lang="en-US" altLang="zh-CN" sz="2400" dirty="0" err="1" smtClean="0"/>
              <a:t>Oi</a:t>
            </a:r>
            <a:r>
              <a:rPr lang="zh-CN" altLang="en-US" sz="2400" dirty="0" smtClean="0"/>
              <a:t>）中，顺序选取一个</a:t>
            </a:r>
            <a:r>
              <a:rPr lang="en-US" altLang="zh-CN" sz="2400" dirty="0" smtClean="0"/>
              <a:t>Or</a:t>
            </a:r>
            <a:r>
              <a:rPr lang="zh-CN" altLang="en-US" sz="2400" dirty="0" smtClean="0"/>
              <a:t>，计算</a:t>
            </a:r>
            <a:r>
              <a:rPr lang="en-US" altLang="zh-CN" sz="2400" dirty="0" smtClean="0"/>
              <a:t>Or</a:t>
            </a:r>
            <a:r>
              <a:rPr lang="zh-CN" altLang="en-US" sz="2400" dirty="0" smtClean="0"/>
              <a:t>到类中每个点的距离之和 </a:t>
            </a:r>
            <a:r>
              <a:rPr lang="en-US" altLang="zh-CN" sz="2400" dirty="0" smtClean="0"/>
              <a:t>— E</a:t>
            </a:r>
            <a:r>
              <a:rPr lang="zh-CN" altLang="en-US" sz="2400" dirty="0" smtClean="0"/>
              <a:t>（</a:t>
            </a:r>
            <a:r>
              <a:rPr lang="en-US" altLang="zh-CN" sz="2400" dirty="0" smtClean="0"/>
              <a:t>Or</a:t>
            </a:r>
            <a:r>
              <a:rPr lang="zh-CN" altLang="en-US" sz="2400" dirty="0" smtClean="0"/>
              <a:t>）。选择</a:t>
            </a:r>
            <a:r>
              <a:rPr lang="en-US" altLang="zh-CN" sz="2400" dirty="0" smtClean="0"/>
              <a:t>E</a:t>
            </a:r>
            <a:r>
              <a:rPr lang="zh-CN" altLang="en-US" sz="2400" dirty="0" smtClean="0"/>
              <a:t>最小的那个</a:t>
            </a:r>
            <a:r>
              <a:rPr lang="en-US" altLang="zh-CN" sz="2400" dirty="0" smtClean="0"/>
              <a:t>Or</a:t>
            </a:r>
            <a:r>
              <a:rPr lang="zh-CN" altLang="en-US" sz="2400" dirty="0" smtClean="0"/>
              <a:t>来代替</a:t>
            </a:r>
            <a:r>
              <a:rPr lang="en-US" altLang="zh-CN" sz="2400" dirty="0" err="1" smtClean="0"/>
              <a:t>Oi</a:t>
            </a:r>
            <a:r>
              <a:rPr lang="zh-CN" altLang="en-US" sz="2400" dirty="0" smtClean="0"/>
              <a:t>。这样</a:t>
            </a:r>
            <a:r>
              <a:rPr lang="en-US" altLang="zh-CN" sz="2400" dirty="0" smtClean="0"/>
              <a:t>K</a:t>
            </a:r>
            <a:r>
              <a:rPr lang="zh-CN" altLang="en-US" sz="2400" dirty="0" smtClean="0"/>
              <a:t>个</a:t>
            </a:r>
            <a:r>
              <a:rPr lang="en-US" altLang="zh-CN" sz="2400" dirty="0" err="1" smtClean="0"/>
              <a:t>medoids</a:t>
            </a:r>
            <a:r>
              <a:rPr lang="zh-CN" altLang="en-US" sz="2400" dirty="0" smtClean="0"/>
              <a:t>就改变了。</a:t>
            </a:r>
          </a:p>
          <a:p>
            <a:pPr>
              <a:buFont typeface="Wingdings" pitchFamily="2" charset="2"/>
              <a:buNone/>
            </a:pPr>
            <a:r>
              <a:rPr lang="en-US" altLang="zh-CN" sz="2400" dirty="0" smtClean="0"/>
              <a:t>4</a:t>
            </a:r>
            <a:r>
              <a:rPr lang="zh-CN" altLang="en-US" sz="2400" dirty="0" smtClean="0"/>
              <a:t>）重复</a:t>
            </a:r>
            <a:r>
              <a:rPr lang="en-US" altLang="zh-CN" sz="2400" dirty="0" smtClean="0"/>
              <a:t>2</a:t>
            </a:r>
            <a:r>
              <a:rPr lang="zh-CN" altLang="en-US" sz="2400" dirty="0" smtClean="0"/>
              <a:t>、</a:t>
            </a:r>
            <a:r>
              <a:rPr lang="en-US" altLang="zh-CN" sz="2400" dirty="0" smtClean="0"/>
              <a:t>3</a:t>
            </a:r>
            <a:r>
              <a:rPr lang="zh-CN" altLang="en-US" sz="2400" dirty="0" smtClean="0"/>
              <a:t>步直到</a:t>
            </a:r>
            <a:r>
              <a:rPr lang="en-US" altLang="zh-CN" sz="2400" dirty="0" smtClean="0"/>
              <a:t>K</a:t>
            </a:r>
            <a:r>
              <a:rPr lang="zh-CN" altLang="en-US" sz="2400" dirty="0" smtClean="0"/>
              <a:t>个</a:t>
            </a:r>
            <a:r>
              <a:rPr lang="en-US" altLang="zh-CN" sz="2400" dirty="0" err="1" smtClean="0"/>
              <a:t>medoids</a:t>
            </a:r>
            <a:r>
              <a:rPr lang="zh-CN" altLang="en-US" sz="2400" dirty="0" smtClean="0"/>
              <a:t>固定下来。 </a:t>
            </a:r>
            <a:r>
              <a:rPr lang="en-US" altLang="zh-CN" sz="2400" dirty="0" smtClean="0"/>
              <a:t> </a:t>
            </a:r>
            <a:endParaRPr lang="zh-CN" altLang="en-US" sz="2400" dirty="0" smtClean="0"/>
          </a:p>
        </p:txBody>
      </p:sp>
      <p:sp>
        <p:nvSpPr>
          <p:cNvPr id="293892" name="灯片编号占位符 3"/>
          <p:cNvSpPr txBox="1">
            <a:spLocks noGrp="1"/>
          </p:cNvSpPr>
          <p:nvPr/>
        </p:nvSpPr>
        <p:spPr bwMode="auto">
          <a:xfrm>
            <a:off x="8316913" y="188913"/>
            <a:ext cx="5603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ea typeface="宋体" pitchFamily="2" charset="-122"/>
              </a:defRPr>
            </a:lvl1pPr>
            <a:lvl2pPr marL="742950" indent="-285750">
              <a:defRPr sz="2800">
                <a:solidFill>
                  <a:schemeClr val="tx1"/>
                </a:solidFill>
                <a:latin typeface="Arial" charset="0"/>
                <a:ea typeface="宋体" pitchFamily="2" charset="-122"/>
              </a:defRPr>
            </a:lvl2pPr>
            <a:lvl3pPr marL="1143000" indent="-228600">
              <a:defRPr sz="2800">
                <a:solidFill>
                  <a:schemeClr val="tx1"/>
                </a:solidFill>
                <a:latin typeface="Arial" charset="0"/>
                <a:ea typeface="宋体" pitchFamily="2" charset="-122"/>
              </a:defRPr>
            </a:lvl3pPr>
            <a:lvl4pPr marL="1600200" indent="-228600">
              <a:defRPr sz="2800">
                <a:solidFill>
                  <a:schemeClr val="tx1"/>
                </a:solidFill>
                <a:latin typeface="Arial" charset="0"/>
                <a:ea typeface="宋体" pitchFamily="2" charset="-122"/>
              </a:defRPr>
            </a:lvl4pPr>
            <a:lvl5pPr marL="2057400" indent="-228600">
              <a:defRPr sz="28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9pPr>
          </a:lstStyle>
          <a:p>
            <a:pPr algn="r" eaLnBrk="1" hangingPunct="1">
              <a:spcBef>
                <a:spcPct val="0"/>
              </a:spcBef>
              <a:buClrTx/>
              <a:buFontTx/>
              <a:buNone/>
            </a:pPr>
            <a:fld id="{21AE55B0-6AE4-4E6F-8BBA-B10C912C4798}" type="slidenum">
              <a:rPr lang="en-US" altLang="zh-CN" sz="1400"/>
              <a:pPr algn="r" eaLnBrk="1" hangingPunct="1">
                <a:spcBef>
                  <a:spcPct val="0"/>
                </a:spcBef>
                <a:buClrTx/>
                <a:buFontTx/>
                <a:buNone/>
              </a:pPr>
              <a:t>61</a:t>
            </a:fld>
            <a:endParaRPr lang="en-US" altLang="zh-CN" sz="1400"/>
          </a:p>
        </p:txBody>
      </p:sp>
    </p:spTree>
    <p:extLst>
      <p:ext uri="{BB962C8B-B14F-4D97-AF65-F5344CB8AC3E}">
        <p14:creationId xmlns:p14="http://schemas.microsoft.com/office/powerpoint/2010/main" val="1614526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endParaRPr lang="zh-CN" altLang="en-US" smtClean="0">
              <a:effectLst/>
            </a:endParaRPr>
          </a:p>
        </p:txBody>
      </p:sp>
      <p:sp>
        <p:nvSpPr>
          <p:cNvPr id="294915" name="灯片编号占位符 3"/>
          <p:cNvSpPr txBox="1">
            <a:spLocks noGrp="1"/>
          </p:cNvSpPr>
          <p:nvPr/>
        </p:nvSpPr>
        <p:spPr bwMode="auto">
          <a:xfrm>
            <a:off x="8316913" y="188913"/>
            <a:ext cx="5603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ea typeface="宋体" pitchFamily="2" charset="-122"/>
              </a:defRPr>
            </a:lvl1pPr>
            <a:lvl2pPr marL="742950" indent="-285750">
              <a:defRPr sz="2800">
                <a:solidFill>
                  <a:schemeClr val="tx1"/>
                </a:solidFill>
                <a:latin typeface="Arial" charset="0"/>
                <a:ea typeface="宋体" pitchFamily="2" charset="-122"/>
              </a:defRPr>
            </a:lvl2pPr>
            <a:lvl3pPr marL="1143000" indent="-228600">
              <a:defRPr sz="2800">
                <a:solidFill>
                  <a:schemeClr val="tx1"/>
                </a:solidFill>
                <a:latin typeface="Arial" charset="0"/>
                <a:ea typeface="宋体" pitchFamily="2" charset="-122"/>
              </a:defRPr>
            </a:lvl3pPr>
            <a:lvl4pPr marL="1600200" indent="-228600">
              <a:defRPr sz="2800">
                <a:solidFill>
                  <a:schemeClr val="tx1"/>
                </a:solidFill>
                <a:latin typeface="Arial" charset="0"/>
                <a:ea typeface="宋体" pitchFamily="2" charset="-122"/>
              </a:defRPr>
            </a:lvl4pPr>
            <a:lvl5pPr marL="2057400" indent="-228600">
              <a:defRPr sz="28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Font typeface="Wingdings" pitchFamily="2" charset="2"/>
              <a:defRPr sz="2800">
                <a:solidFill>
                  <a:schemeClr val="tx1"/>
                </a:solidFill>
                <a:latin typeface="Arial" charset="0"/>
                <a:ea typeface="宋体" pitchFamily="2" charset="-122"/>
              </a:defRPr>
            </a:lvl9pPr>
          </a:lstStyle>
          <a:p>
            <a:pPr algn="r" eaLnBrk="1" hangingPunct="1">
              <a:spcBef>
                <a:spcPct val="0"/>
              </a:spcBef>
              <a:buClrTx/>
              <a:buFontTx/>
              <a:buNone/>
            </a:pPr>
            <a:fld id="{EBEDB18D-5DE3-46BE-A5CF-8BE06B4FCA42}" type="slidenum">
              <a:rPr lang="en-US" altLang="zh-CN" sz="1400"/>
              <a:pPr algn="r" eaLnBrk="1" hangingPunct="1">
                <a:spcBef>
                  <a:spcPct val="0"/>
                </a:spcBef>
                <a:buClrTx/>
                <a:buFontTx/>
                <a:buNone/>
              </a:pPr>
              <a:t>62</a:t>
            </a:fld>
            <a:endParaRPr lang="en-US" altLang="zh-CN" sz="1400"/>
          </a:p>
        </p:txBody>
      </p:sp>
      <p:sp>
        <p:nvSpPr>
          <p:cNvPr id="294916" name="Rectangle 4"/>
          <p:cNvSpPr>
            <a:spLocks noRot="1" noChangeArrowheads="1"/>
          </p:cNvSpPr>
          <p:nvPr/>
        </p:nvSpPr>
        <p:spPr bwMode="auto">
          <a:xfrm>
            <a:off x="457200" y="2032917"/>
            <a:ext cx="8435975" cy="391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Font typeface="Wingdings" pitchFamily="2" charset="2"/>
              <a:buChar char="l"/>
            </a:pPr>
            <a:r>
              <a:rPr lang="en-US" altLang="zh-CN" sz="2400" b="0" dirty="0">
                <a:solidFill>
                  <a:srgbClr val="030301"/>
                </a:solidFill>
              </a:rPr>
              <a:t>k-</a:t>
            </a:r>
            <a:r>
              <a:rPr lang="en-US" altLang="zh-CN" sz="2400" b="0" dirty="0" err="1">
                <a:solidFill>
                  <a:srgbClr val="030301"/>
                </a:solidFill>
              </a:rPr>
              <a:t>medoids</a:t>
            </a:r>
            <a:r>
              <a:rPr lang="zh-CN" altLang="en-US" sz="2400" b="0" dirty="0">
                <a:solidFill>
                  <a:srgbClr val="030301"/>
                </a:solidFill>
              </a:rPr>
              <a:t>算法</a:t>
            </a:r>
          </a:p>
          <a:p>
            <a:pPr marL="742950" lvl="1" indent="-285750">
              <a:buClr>
                <a:schemeClr val="tx2"/>
              </a:buClr>
              <a:buSzPct val="85000"/>
              <a:buFont typeface="Arial" charset="0"/>
              <a:buChar char="−"/>
            </a:pPr>
            <a:r>
              <a:rPr lang="zh-CN" altLang="en-US" sz="2400" b="0" dirty="0">
                <a:solidFill>
                  <a:srgbClr val="030301"/>
                </a:solidFill>
              </a:rPr>
              <a:t>不容易受到那些由于误差之类的原因所产生的脏数据的影响</a:t>
            </a:r>
          </a:p>
          <a:p>
            <a:pPr marL="742950" lvl="1" indent="-285750">
              <a:buClr>
                <a:schemeClr val="tx2"/>
              </a:buClr>
              <a:buSzPct val="85000"/>
              <a:buFont typeface="Arial" charset="0"/>
              <a:buChar char="−"/>
            </a:pPr>
            <a:r>
              <a:rPr lang="zh-CN" altLang="en-US" sz="2400" b="0" dirty="0">
                <a:solidFill>
                  <a:srgbClr val="030301"/>
                </a:solidFill>
              </a:rPr>
              <a:t>计算量显然要比</a:t>
            </a:r>
            <a:r>
              <a:rPr lang="en-US" altLang="zh-CN" sz="2400" b="0" dirty="0">
                <a:solidFill>
                  <a:srgbClr val="030301"/>
                </a:solidFill>
              </a:rPr>
              <a:t>K-means</a:t>
            </a:r>
            <a:r>
              <a:rPr lang="zh-CN" altLang="en-US" sz="2400" b="0" dirty="0">
                <a:solidFill>
                  <a:srgbClr val="030301"/>
                </a:solidFill>
              </a:rPr>
              <a:t>要大</a:t>
            </a:r>
          </a:p>
          <a:p>
            <a:pPr marL="742950" lvl="1" indent="-285750">
              <a:buClr>
                <a:schemeClr val="tx2"/>
              </a:buClr>
              <a:buSzPct val="85000"/>
              <a:buFont typeface="Arial" charset="0"/>
              <a:buChar char="−"/>
            </a:pPr>
            <a:r>
              <a:rPr lang="zh-CN" altLang="en-US" sz="2400" b="0" dirty="0">
                <a:solidFill>
                  <a:srgbClr val="030301"/>
                </a:solidFill>
              </a:rPr>
              <a:t>一般只适合小数据量。</a:t>
            </a:r>
          </a:p>
        </p:txBody>
      </p:sp>
    </p:spTree>
    <p:extLst>
      <p:ext uri="{BB962C8B-B14F-4D97-AF65-F5344CB8AC3E}">
        <p14:creationId xmlns:p14="http://schemas.microsoft.com/office/powerpoint/2010/main" val="2051076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body" idx="4294967295"/>
          </p:nvPr>
        </p:nvSpPr>
        <p:spPr>
          <a:xfrm>
            <a:off x="457200" y="1412776"/>
            <a:ext cx="8229600" cy="3744838"/>
          </a:xfrm>
          <a:solidFill>
            <a:schemeClr val="bg1"/>
          </a:solidFill>
        </p:spPr>
        <p:txBody>
          <a:bodyPr/>
          <a:lstStyle/>
          <a:p>
            <a:pPr>
              <a:lnSpc>
                <a:spcPct val="90000"/>
              </a:lnSpc>
            </a:pPr>
            <a:r>
              <a:rPr lang="zh-CN" altLang="en-US" dirty="0" smtClean="0"/>
              <a:t>基于划分的聚类方法的限制</a:t>
            </a:r>
            <a:endParaRPr lang="en-US" altLang="zh-CN" dirty="0" smtClean="0"/>
          </a:p>
          <a:p>
            <a:pPr lvl="1">
              <a:lnSpc>
                <a:spcPct val="90000"/>
              </a:lnSpc>
            </a:pPr>
            <a:r>
              <a:rPr lang="zh-CN" altLang="en-US" dirty="0" smtClean="0"/>
              <a:t>数据</a:t>
            </a:r>
            <a:r>
              <a:rPr lang="zh-CN" altLang="en-US" dirty="0"/>
              <a:t>聚类的</a:t>
            </a:r>
            <a:r>
              <a:rPr lang="zh-CN" altLang="en-US" dirty="0" smtClean="0"/>
              <a:t>形状</a:t>
            </a:r>
            <a:endParaRPr lang="en-US" altLang="zh-CN" dirty="0" smtClean="0"/>
          </a:p>
          <a:p>
            <a:pPr lvl="1">
              <a:lnSpc>
                <a:spcPct val="90000"/>
              </a:lnSpc>
            </a:pPr>
            <a:r>
              <a:rPr lang="zh-CN" altLang="en-US" dirty="0" smtClean="0"/>
              <a:t>需要指明聚类的簇数</a:t>
            </a:r>
            <a:endParaRPr lang="en-US" altLang="zh-CN" dirty="0" smtClean="0"/>
          </a:p>
          <a:p>
            <a:pPr lvl="1">
              <a:lnSpc>
                <a:spcPct val="90000"/>
              </a:lnSpc>
            </a:pPr>
            <a:r>
              <a:rPr lang="zh-CN" altLang="en-US" dirty="0"/>
              <a:t>噪声</a:t>
            </a:r>
            <a:r>
              <a:rPr lang="zh-CN" altLang="en-US" dirty="0" smtClean="0"/>
              <a:t>点</a:t>
            </a:r>
            <a:endParaRPr lang="en-US" altLang="zh-CN" dirty="0" smtClean="0"/>
          </a:p>
          <a:p>
            <a:pPr lvl="1">
              <a:lnSpc>
                <a:spcPct val="90000"/>
              </a:lnSpc>
            </a:pPr>
            <a:endParaRPr lang="en-US" altLang="zh-CN" dirty="0" smtClean="0"/>
          </a:p>
        </p:txBody>
      </p:sp>
    </p:spTree>
    <p:extLst>
      <p:ext uri="{BB962C8B-B14F-4D97-AF65-F5344CB8AC3E}">
        <p14:creationId xmlns:p14="http://schemas.microsoft.com/office/powerpoint/2010/main" val="1294879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201" name="Rectangle 2"/>
          <p:cNvSpPr>
            <a:spLocks noGrp="1" noChangeArrowheads="1"/>
          </p:cNvSpPr>
          <p:nvPr>
            <p:ph type="title"/>
          </p:nvPr>
        </p:nvSpPr>
        <p:spPr/>
        <p:txBody>
          <a:bodyPr/>
          <a:lstStyle/>
          <a:p>
            <a:pPr eaLnBrk="1" hangingPunct="1"/>
            <a:r>
              <a:rPr lang="zh-CN" altLang="en-US" dirty="0" smtClean="0"/>
              <a:t>异常检测方法</a:t>
            </a:r>
          </a:p>
        </p:txBody>
      </p:sp>
      <p:sp>
        <p:nvSpPr>
          <p:cNvPr id="1203202" name="Rectangle 3"/>
          <p:cNvSpPr>
            <a:spLocks noGrp="1" noChangeArrowheads="1"/>
          </p:cNvSpPr>
          <p:nvPr>
            <p:ph type="body" idx="1"/>
          </p:nvPr>
        </p:nvSpPr>
        <p:spPr>
          <a:xfrm>
            <a:off x="684213" y="1844675"/>
            <a:ext cx="8229600" cy="3960813"/>
          </a:xfrm>
        </p:spPr>
        <p:txBody>
          <a:bodyPr/>
          <a:lstStyle/>
          <a:p>
            <a:pPr marL="609600" indent="-609600" eaLnBrk="1" hangingPunct="1"/>
            <a:r>
              <a:rPr lang="zh-CN" altLang="en-US" sz="2800" dirty="0" smtClean="0"/>
              <a:t>基于分布（统计）的检测方法</a:t>
            </a:r>
            <a:endParaRPr lang="en-US" altLang="zh-CN" sz="2800" dirty="0" smtClean="0"/>
          </a:p>
          <a:p>
            <a:pPr marL="609600" indent="-609600" eaLnBrk="1" hangingPunct="1"/>
            <a:r>
              <a:rPr lang="zh-CN" altLang="en-US" sz="2800" dirty="0" smtClean="0"/>
              <a:t>基于距离的检测方法</a:t>
            </a:r>
            <a:endParaRPr lang="en-US" altLang="zh-CN" sz="2800" dirty="0" smtClean="0"/>
          </a:p>
          <a:p>
            <a:pPr marL="609600" indent="-609600" eaLnBrk="1" hangingPunct="1"/>
            <a:r>
              <a:rPr lang="zh-CN" altLang="en-US" sz="2800" dirty="0" smtClean="0">
                <a:solidFill>
                  <a:srgbClr val="FF0000"/>
                </a:solidFill>
              </a:rPr>
              <a:t>基于密度的检测方法</a:t>
            </a:r>
            <a:endParaRPr lang="en-US" altLang="zh-CN" sz="2800" dirty="0" smtClean="0">
              <a:solidFill>
                <a:srgbClr val="FF0000"/>
              </a:solidFill>
            </a:endParaRPr>
          </a:p>
          <a:p>
            <a:pPr marL="609600" indent="-609600" eaLnBrk="1" hangingPunct="1"/>
            <a:r>
              <a:rPr lang="zh-CN" altLang="en-US" sz="2800" dirty="0" smtClean="0"/>
              <a:t>基于聚类的检测方法</a:t>
            </a:r>
            <a:endParaRPr lang="en-US" altLang="zh-CN" sz="2800" dirty="0" smtClean="0"/>
          </a:p>
          <a:p>
            <a:pPr marL="609600" indent="-609600" eaLnBrk="1" hangingPunct="1"/>
            <a:endParaRPr lang="zh-CN" altLang="en-US" sz="2800" dirty="0" smtClean="0"/>
          </a:p>
        </p:txBody>
      </p:sp>
    </p:spTree>
    <p:extLst>
      <p:ext uri="{BB962C8B-B14F-4D97-AF65-F5344CB8AC3E}">
        <p14:creationId xmlns:p14="http://schemas.microsoft.com/office/powerpoint/2010/main" val="20763862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body" idx="4294967295"/>
          </p:nvPr>
        </p:nvSpPr>
        <p:spPr>
          <a:xfrm>
            <a:off x="457200" y="1412776"/>
            <a:ext cx="8229600" cy="3744838"/>
          </a:xfrm>
          <a:solidFill>
            <a:schemeClr val="bg1"/>
          </a:solidFill>
        </p:spPr>
        <p:txBody>
          <a:bodyPr/>
          <a:lstStyle/>
          <a:p>
            <a:pPr>
              <a:lnSpc>
                <a:spcPct val="90000"/>
              </a:lnSpc>
            </a:pPr>
            <a:r>
              <a:rPr lang="zh-CN" altLang="en-US" dirty="0" smtClean="0"/>
              <a:t>基于密度的聚类方法</a:t>
            </a:r>
            <a:endParaRPr lang="en-US" altLang="zh-CN" dirty="0" smtClean="0"/>
          </a:p>
          <a:p>
            <a:pPr lvl="1"/>
            <a:r>
              <a:rPr lang="zh-CN" altLang="en-US" sz="2400" dirty="0" smtClean="0"/>
              <a:t>密度</a:t>
            </a:r>
            <a:r>
              <a:rPr lang="zh-CN" altLang="en-US" sz="2400" dirty="0"/>
              <a:t>通常用邻近度定义。一种常用的定义密度的方法是，定义密度为到</a:t>
            </a:r>
            <a:r>
              <a:rPr lang="en-US" altLang="zh-CN" sz="2400" dirty="0"/>
              <a:t>k</a:t>
            </a:r>
            <a:r>
              <a:rPr lang="zh-CN" altLang="en-US" sz="2400" dirty="0"/>
              <a:t>个最近邻的平均距离的倒数。如果该距离小，则密度高，反之亦然</a:t>
            </a:r>
            <a:r>
              <a:rPr lang="zh-CN" altLang="en-US" sz="2400" dirty="0" smtClean="0"/>
              <a:t>。</a:t>
            </a:r>
            <a:endParaRPr lang="zh-CN" altLang="en-US" sz="2400" dirty="0"/>
          </a:p>
          <a:p>
            <a:pPr lvl="1"/>
            <a:r>
              <a:rPr lang="zh-CN" altLang="en-US" sz="2400" dirty="0"/>
              <a:t>给定半径内的点计数：一个对象周围的密度等于该对象指定距离</a:t>
            </a:r>
            <a:r>
              <a:rPr lang="en-US" altLang="zh-CN" sz="2400" dirty="0"/>
              <a:t>d</a:t>
            </a:r>
            <a:r>
              <a:rPr lang="zh-CN" altLang="en-US" sz="2400" dirty="0"/>
              <a:t>内对象的个数。</a:t>
            </a:r>
          </a:p>
          <a:p>
            <a:pPr lvl="1"/>
            <a:r>
              <a:rPr lang="zh-CN" altLang="en-US" sz="2400" dirty="0"/>
              <a:t>需要小心地选择参数</a:t>
            </a:r>
            <a:r>
              <a:rPr lang="en-US" altLang="zh-CN" sz="2400" dirty="0"/>
              <a:t>d</a:t>
            </a:r>
            <a:r>
              <a:rPr lang="zh-CN" altLang="en-US" sz="2400" dirty="0"/>
              <a:t>。如果</a:t>
            </a:r>
            <a:r>
              <a:rPr lang="en-US" altLang="zh-CN" sz="2400" dirty="0"/>
              <a:t>d</a:t>
            </a:r>
            <a:r>
              <a:rPr lang="zh-CN" altLang="en-US" sz="2400" dirty="0"/>
              <a:t>太小，则许多正常点可能具有低密度，从而具有高离群点得分。如果</a:t>
            </a:r>
            <a:r>
              <a:rPr lang="en-US" altLang="zh-CN" sz="2400" dirty="0"/>
              <a:t>d</a:t>
            </a:r>
            <a:r>
              <a:rPr lang="zh-CN" altLang="en-US" sz="2400" dirty="0"/>
              <a:t>太大，则许多离群点可能具有与正常点类似的密度</a:t>
            </a:r>
            <a:r>
              <a:rPr lang="en-US" altLang="zh-CN" sz="2400" dirty="0"/>
              <a:t>(</a:t>
            </a:r>
            <a:r>
              <a:rPr lang="zh-CN" altLang="en-US" sz="2400" dirty="0"/>
              <a:t>和离群点得分</a:t>
            </a:r>
            <a:r>
              <a:rPr lang="en-US" altLang="zh-CN" sz="2400" dirty="0"/>
              <a:t>)</a:t>
            </a:r>
            <a:r>
              <a:rPr lang="zh-CN" altLang="en-US" sz="2400" dirty="0"/>
              <a:t>。</a:t>
            </a:r>
          </a:p>
          <a:p>
            <a:pPr lvl="2">
              <a:lnSpc>
                <a:spcPct val="90000"/>
              </a:lnSpc>
            </a:pPr>
            <a:endParaRPr lang="en-US" altLang="zh-CN" dirty="0" smtClean="0"/>
          </a:p>
        </p:txBody>
      </p:sp>
    </p:spTree>
    <p:extLst>
      <p:ext uri="{BB962C8B-B14F-4D97-AF65-F5344CB8AC3E}">
        <p14:creationId xmlns:p14="http://schemas.microsoft.com/office/powerpoint/2010/main" val="1593841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152002" name="Picture 2" descr="http://pic002.cnblogs.com/images/2011/103496/2011092018210885.pn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259632" y="1916832"/>
            <a:ext cx="7084316"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363932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body" idx="4294967295"/>
          </p:nvPr>
        </p:nvSpPr>
        <p:spPr>
          <a:xfrm>
            <a:off x="457200" y="1412776"/>
            <a:ext cx="8229600" cy="3744838"/>
          </a:xfrm>
          <a:solidFill>
            <a:schemeClr val="bg1"/>
          </a:solidFill>
        </p:spPr>
        <p:txBody>
          <a:bodyPr/>
          <a:lstStyle/>
          <a:p>
            <a:pPr>
              <a:lnSpc>
                <a:spcPct val="90000"/>
              </a:lnSpc>
            </a:pPr>
            <a:r>
              <a:rPr lang="en-US" altLang="zh-CN" dirty="0" smtClean="0"/>
              <a:t>DBSCAN</a:t>
            </a:r>
            <a:r>
              <a:rPr lang="zh-CN" altLang="en-US" dirty="0" smtClean="0"/>
              <a:t>算法</a:t>
            </a:r>
            <a:endParaRPr lang="en-US" altLang="zh-CN" dirty="0" smtClean="0"/>
          </a:p>
          <a:p>
            <a:pPr lvl="1"/>
            <a:r>
              <a:rPr lang="en-US" altLang="zh-CN" sz="2400" dirty="0"/>
              <a:t>DBSCAN</a:t>
            </a:r>
            <a:r>
              <a:rPr lang="zh-CN" altLang="zh-CN" sz="2400" dirty="0"/>
              <a:t>是一种利用样本密度进行测量比较的聚类算法。算法认为若样本点在以它为圆心</a:t>
            </a:r>
            <a:r>
              <a:rPr lang="en-US" altLang="zh-CN" sz="2400" dirty="0" err="1"/>
              <a:t>Eps</a:t>
            </a:r>
            <a:r>
              <a:rPr lang="zh-CN" altLang="zh-CN" sz="2400" dirty="0"/>
              <a:t>距离为半径的区域内的少数类样本数大于阈值</a:t>
            </a:r>
            <a:r>
              <a:rPr lang="en-US" altLang="zh-CN" sz="2400" dirty="0" err="1"/>
              <a:t>MinPts</a:t>
            </a:r>
            <a:r>
              <a:rPr lang="zh-CN" altLang="zh-CN" sz="2400" dirty="0"/>
              <a:t>，那么该样本点即为核心点。核心点与其</a:t>
            </a:r>
            <a:r>
              <a:rPr lang="en-US" altLang="zh-CN" sz="2400" dirty="0" err="1"/>
              <a:t>Eps</a:t>
            </a:r>
            <a:r>
              <a:rPr lang="zh-CN" altLang="zh-CN" sz="2400" dirty="0"/>
              <a:t>范围内的邻居形成簇。如果簇间存在重合，则这些簇需要</a:t>
            </a:r>
            <a:r>
              <a:rPr lang="zh-CN" altLang="zh-CN" sz="2400" dirty="0" smtClean="0"/>
              <a:t>合并</a:t>
            </a:r>
            <a:r>
              <a:rPr lang="zh-CN" altLang="en-US" sz="2400" dirty="0" smtClean="0"/>
              <a:t>。</a:t>
            </a:r>
            <a:endParaRPr lang="en-US" altLang="zh-CN" sz="2400" dirty="0" smtClean="0"/>
          </a:p>
          <a:p>
            <a:pPr lvl="2">
              <a:lnSpc>
                <a:spcPct val="90000"/>
              </a:lnSpc>
            </a:pPr>
            <a:endParaRPr lang="en-US" altLang="zh-CN" dirty="0" smtClean="0"/>
          </a:p>
        </p:txBody>
      </p:sp>
    </p:spTree>
    <p:extLst>
      <p:ext uri="{BB962C8B-B14F-4D97-AF65-F5344CB8AC3E}">
        <p14:creationId xmlns:p14="http://schemas.microsoft.com/office/powerpoint/2010/main" val="879130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539552" y="1268760"/>
            <a:ext cx="8229600" cy="3384550"/>
          </a:xfrm>
        </p:spPr>
        <p:txBody>
          <a:bodyPr/>
          <a:lstStyle/>
          <a:p>
            <a:r>
              <a:rPr lang="zh-CN" altLang="en-US" dirty="0" smtClean="0"/>
              <a:t>概念</a:t>
            </a:r>
            <a:endParaRPr lang="en-US" altLang="zh-CN" dirty="0" smtClean="0"/>
          </a:p>
          <a:p>
            <a:pPr lvl="1"/>
            <a:r>
              <a:rPr lang="zh-CN" altLang="en-US" sz="2000" b="1" dirty="0" smtClean="0"/>
              <a:t>邻域</a:t>
            </a:r>
            <a:r>
              <a:rPr lang="zh-CN" altLang="en-US" sz="2000" dirty="0"/>
              <a:t>：给定对象</a:t>
            </a:r>
            <a:r>
              <a:rPr lang="zh-CN" altLang="en-US" sz="2000" dirty="0" smtClean="0"/>
              <a:t>半径内</a:t>
            </a:r>
            <a:r>
              <a:rPr lang="zh-CN" altLang="en-US" sz="2000" dirty="0"/>
              <a:t>的区域称为该对象的邻域。</a:t>
            </a:r>
          </a:p>
          <a:p>
            <a:pPr lvl="1"/>
            <a:r>
              <a:rPr lang="zh-CN" altLang="en-US" sz="2000" b="1" dirty="0" smtClean="0"/>
              <a:t>核心对象（核心</a:t>
            </a:r>
            <a:r>
              <a:rPr lang="zh-CN" altLang="en-US" sz="2000" b="1" dirty="0"/>
              <a:t>点</a:t>
            </a:r>
            <a:r>
              <a:rPr lang="zh-CN" altLang="en-US" sz="2000" b="1" dirty="0" smtClean="0"/>
              <a:t>）</a:t>
            </a:r>
            <a:r>
              <a:rPr lang="zh-CN" altLang="en-US" sz="2000" dirty="0" smtClean="0"/>
              <a:t>：</a:t>
            </a:r>
            <a:r>
              <a:rPr lang="zh-CN" altLang="en-US" sz="2000" dirty="0"/>
              <a:t>如果给定</a:t>
            </a:r>
            <a:r>
              <a:rPr lang="zh-CN" altLang="en-US" sz="2000" dirty="0" smtClean="0"/>
              <a:t>对象邻域</a:t>
            </a:r>
            <a:r>
              <a:rPr lang="zh-CN" altLang="en-US" sz="2000" dirty="0"/>
              <a:t>内的样本点数大于等于</a:t>
            </a:r>
            <a:r>
              <a:rPr lang="en-US" altLang="zh-CN" sz="2000" dirty="0" err="1"/>
              <a:t>MinPts</a:t>
            </a:r>
            <a:r>
              <a:rPr lang="zh-CN" altLang="en-US" sz="2000" dirty="0"/>
              <a:t>，则称该对象为核心对象</a:t>
            </a:r>
            <a:r>
              <a:rPr lang="zh-CN" altLang="en-US" sz="2000" dirty="0" smtClean="0"/>
              <a:t>。</a:t>
            </a:r>
            <a:r>
              <a:rPr lang="zh-CN" altLang="en-US" sz="2000" b="1" dirty="0" smtClean="0"/>
              <a:t>边界点、噪声点。</a:t>
            </a:r>
            <a:endParaRPr lang="zh-CN" altLang="en-US" sz="2000" b="1" dirty="0"/>
          </a:p>
          <a:p>
            <a:pPr lvl="1"/>
            <a:r>
              <a:rPr lang="zh-CN" altLang="en-US" sz="2000" b="1" dirty="0" smtClean="0"/>
              <a:t>直接</a:t>
            </a:r>
            <a:r>
              <a:rPr lang="zh-CN" altLang="en-US" sz="2000" b="1" dirty="0"/>
              <a:t>密度可达</a:t>
            </a:r>
            <a:r>
              <a:rPr lang="zh-CN" altLang="en-US" sz="2000" dirty="0"/>
              <a:t>：给定一个对象集合</a:t>
            </a:r>
            <a:r>
              <a:rPr lang="en-US" altLang="zh-CN" sz="2000" dirty="0"/>
              <a:t>D</a:t>
            </a:r>
            <a:r>
              <a:rPr lang="zh-CN" altLang="en-US" sz="2000" dirty="0"/>
              <a:t>，如果</a:t>
            </a:r>
            <a:r>
              <a:rPr lang="en-US" altLang="zh-CN" sz="2000" dirty="0"/>
              <a:t>p</a:t>
            </a:r>
            <a:r>
              <a:rPr lang="zh-CN" altLang="en-US" sz="2000" dirty="0"/>
              <a:t>在</a:t>
            </a:r>
            <a:r>
              <a:rPr lang="en-US" altLang="zh-CN" sz="2000" dirty="0"/>
              <a:t>q</a:t>
            </a:r>
            <a:r>
              <a:rPr lang="zh-CN" altLang="en-US" sz="2000" dirty="0"/>
              <a:t>的邻域内，且</a:t>
            </a:r>
            <a:r>
              <a:rPr lang="en-US" altLang="zh-CN" sz="2000" dirty="0"/>
              <a:t>q</a:t>
            </a:r>
            <a:r>
              <a:rPr lang="zh-CN" altLang="en-US" sz="2000" dirty="0"/>
              <a:t>是一个核心对象，则我们说对象</a:t>
            </a:r>
            <a:r>
              <a:rPr lang="en-US" altLang="zh-CN" sz="2000" dirty="0"/>
              <a:t>p</a:t>
            </a:r>
            <a:r>
              <a:rPr lang="zh-CN" altLang="en-US" sz="2000" dirty="0"/>
              <a:t>从对象</a:t>
            </a:r>
            <a:r>
              <a:rPr lang="en-US" altLang="zh-CN" sz="2000" dirty="0"/>
              <a:t>q</a:t>
            </a:r>
            <a:r>
              <a:rPr lang="zh-CN" altLang="en-US" sz="2000" dirty="0"/>
              <a:t>出发是直接密度可达</a:t>
            </a:r>
            <a:r>
              <a:rPr lang="zh-CN" altLang="en-US" sz="2000" dirty="0" smtClean="0"/>
              <a:t>的</a:t>
            </a:r>
            <a:endParaRPr lang="en-US" altLang="zh-CN" sz="2000" dirty="0" smtClean="0"/>
          </a:p>
          <a:p>
            <a:pPr lvl="1"/>
            <a:r>
              <a:rPr lang="zh-CN" altLang="en-US" sz="2000" b="1" dirty="0" smtClean="0"/>
              <a:t>密度</a:t>
            </a:r>
            <a:r>
              <a:rPr lang="zh-CN" altLang="en-US" sz="2000" b="1" dirty="0"/>
              <a:t>可达</a:t>
            </a:r>
            <a:r>
              <a:rPr lang="zh-CN" altLang="en-US" sz="2000" dirty="0"/>
              <a:t>：对于样本集合</a:t>
            </a:r>
            <a:r>
              <a:rPr lang="en-US" altLang="zh-CN" sz="2000" dirty="0"/>
              <a:t>D</a:t>
            </a:r>
            <a:r>
              <a:rPr lang="zh-CN" altLang="en-US" sz="2000" dirty="0"/>
              <a:t>，如果存在一个对象</a:t>
            </a:r>
            <a:r>
              <a:rPr lang="zh-CN" altLang="en-US" sz="2000" dirty="0" smtClean="0"/>
              <a:t>链               ，</a:t>
            </a:r>
            <a:endParaRPr lang="en-US" altLang="zh-CN" sz="2000" dirty="0" smtClean="0"/>
          </a:p>
          <a:p>
            <a:pPr marL="457200" lvl="1" indent="0">
              <a:buNone/>
            </a:pPr>
            <a:r>
              <a:rPr lang="en-US" altLang="zh-CN" sz="2000" dirty="0"/>
              <a:t> </a:t>
            </a:r>
            <a:r>
              <a:rPr lang="en-US" altLang="zh-CN" sz="2000" dirty="0" smtClean="0"/>
              <a:t>                    </a:t>
            </a:r>
            <a:r>
              <a:rPr lang="zh-CN" altLang="en-US" sz="2000" dirty="0" smtClean="0"/>
              <a:t>，对于                    ，</a:t>
            </a:r>
            <a:r>
              <a:rPr lang="zh-CN" altLang="en-US" sz="2000" dirty="0"/>
              <a:t> </a:t>
            </a:r>
            <a:r>
              <a:rPr lang="zh-CN" altLang="en-US" sz="2000" dirty="0" smtClean="0"/>
              <a:t>   是从 </a:t>
            </a:r>
            <a:r>
              <a:rPr lang="zh-CN" altLang="en-US" sz="2000" dirty="0"/>
              <a:t> </a:t>
            </a:r>
            <a:r>
              <a:rPr lang="zh-CN" altLang="en-US" sz="2000" dirty="0" smtClean="0"/>
              <a:t> 关于 </a:t>
            </a:r>
            <a:r>
              <a:rPr lang="en-US" altLang="zh-CN" sz="2000" dirty="0" err="1"/>
              <a:t>MinPts</a:t>
            </a:r>
            <a:r>
              <a:rPr lang="zh-CN" altLang="en-US" sz="2000" dirty="0"/>
              <a:t>直接密度可达，则对象</a:t>
            </a:r>
            <a:r>
              <a:rPr lang="en-US" altLang="zh-CN" sz="2000" dirty="0"/>
              <a:t>p</a:t>
            </a:r>
            <a:r>
              <a:rPr lang="zh-CN" altLang="en-US" sz="2000" dirty="0"/>
              <a:t>是从对象</a:t>
            </a:r>
            <a:r>
              <a:rPr lang="en-US" altLang="zh-CN" sz="2000" dirty="0"/>
              <a:t>q</a:t>
            </a:r>
            <a:r>
              <a:rPr lang="zh-CN" altLang="en-US" sz="2000" dirty="0" smtClean="0"/>
              <a:t>关于</a:t>
            </a:r>
            <a:r>
              <a:rPr lang="en-US" altLang="zh-CN" sz="2000" dirty="0" err="1" smtClean="0"/>
              <a:t>MinPts</a:t>
            </a:r>
            <a:r>
              <a:rPr lang="zh-CN" altLang="en-US" sz="2000" dirty="0"/>
              <a:t>密度可达</a:t>
            </a:r>
            <a:r>
              <a:rPr lang="zh-CN" altLang="en-US" sz="2000" dirty="0" smtClean="0"/>
              <a:t>的。</a:t>
            </a:r>
            <a:endParaRPr lang="zh-CN" altLang="en-US" sz="2000" dirty="0"/>
          </a:p>
          <a:p>
            <a:pPr lvl="1"/>
            <a:r>
              <a:rPr lang="zh-CN" altLang="en-US" sz="2000" b="1" dirty="0" smtClean="0"/>
              <a:t>密度</a:t>
            </a:r>
            <a:r>
              <a:rPr lang="zh-CN" altLang="en-US" sz="2000" b="1" dirty="0"/>
              <a:t>相连</a:t>
            </a:r>
            <a:r>
              <a:rPr lang="zh-CN" altLang="en-US" sz="2000" dirty="0"/>
              <a:t>：如果存在</a:t>
            </a:r>
            <a:r>
              <a:rPr lang="zh-CN" altLang="en-US" sz="2000" dirty="0" smtClean="0"/>
              <a:t>对象</a:t>
            </a:r>
            <a:r>
              <a:rPr lang="en-US" altLang="zh-CN" sz="2000" dirty="0" smtClean="0"/>
              <a:t>o</a:t>
            </a:r>
            <a:r>
              <a:rPr lang="zh-CN" altLang="en-US" sz="2000" dirty="0" smtClean="0"/>
              <a:t>，</a:t>
            </a:r>
            <a:r>
              <a:rPr lang="zh-CN" altLang="en-US" sz="2000" dirty="0"/>
              <a:t>使对象</a:t>
            </a:r>
            <a:r>
              <a:rPr lang="en-US" altLang="zh-CN" sz="2000" dirty="0"/>
              <a:t>p</a:t>
            </a:r>
            <a:r>
              <a:rPr lang="zh-CN" altLang="en-US" sz="2000" dirty="0"/>
              <a:t>和</a:t>
            </a:r>
            <a:r>
              <a:rPr lang="en-US" altLang="zh-CN" sz="2000" dirty="0"/>
              <a:t>q</a:t>
            </a:r>
            <a:r>
              <a:rPr lang="zh-CN" altLang="en-US" sz="2000" dirty="0"/>
              <a:t>都是从</a:t>
            </a:r>
            <a:r>
              <a:rPr lang="en-US" altLang="zh-CN" sz="2000" dirty="0"/>
              <a:t>o</a:t>
            </a:r>
            <a:r>
              <a:rPr lang="zh-CN" altLang="en-US" sz="2000" dirty="0"/>
              <a:t>关于和 </a:t>
            </a:r>
            <a:r>
              <a:rPr lang="en-US" altLang="zh-CN" sz="2000" dirty="0" err="1"/>
              <a:t>MinPts</a:t>
            </a:r>
            <a:r>
              <a:rPr lang="zh-CN" altLang="en-US" sz="2000" dirty="0"/>
              <a:t>密度可达的，那么对象</a:t>
            </a:r>
            <a:r>
              <a:rPr lang="en-US" altLang="zh-CN" sz="2000" dirty="0"/>
              <a:t>p</a:t>
            </a:r>
            <a:r>
              <a:rPr lang="zh-CN" altLang="en-US" sz="2000" dirty="0"/>
              <a:t>到</a:t>
            </a:r>
            <a:r>
              <a:rPr lang="en-US" altLang="zh-CN" sz="2000" dirty="0"/>
              <a:t>q</a:t>
            </a:r>
            <a:r>
              <a:rPr lang="zh-CN" altLang="en-US" sz="2000" dirty="0"/>
              <a:t>是关于和 </a:t>
            </a:r>
            <a:r>
              <a:rPr lang="en-US" altLang="zh-CN" sz="2000" dirty="0" err="1"/>
              <a:t>MinPts</a:t>
            </a:r>
            <a:r>
              <a:rPr lang="zh-CN" altLang="en-US" sz="2000" dirty="0"/>
              <a:t>密度相连</a:t>
            </a:r>
            <a:r>
              <a:rPr lang="zh-CN" altLang="en-US" sz="2000" dirty="0" smtClean="0"/>
              <a:t>的。</a:t>
            </a:r>
            <a:endParaRPr lang="zh-CN" altLang="en-US" sz="2000" dirty="0"/>
          </a:p>
          <a:p>
            <a:pPr lvl="1"/>
            <a:r>
              <a:rPr lang="zh-CN" altLang="en-US" sz="2000" dirty="0" smtClean="0"/>
              <a:t>密度</a:t>
            </a:r>
            <a:r>
              <a:rPr lang="zh-CN" altLang="en-US" sz="2000" dirty="0"/>
              <a:t>可达是直接密度可达的传递</a:t>
            </a:r>
            <a:r>
              <a:rPr lang="zh-CN" altLang="en-US" sz="2000" dirty="0" smtClean="0"/>
              <a:t>闭包，只有</a:t>
            </a:r>
            <a:r>
              <a:rPr lang="zh-CN" altLang="en-US" sz="2000" dirty="0"/>
              <a:t>核心对象之间相互密度可达</a:t>
            </a:r>
            <a:r>
              <a:rPr lang="zh-CN" altLang="en-US" sz="2000" dirty="0" smtClean="0"/>
              <a:t>。密度</a:t>
            </a:r>
            <a:r>
              <a:rPr lang="zh-CN" altLang="en-US" sz="2000" dirty="0"/>
              <a:t>相连是对称</a:t>
            </a:r>
            <a:r>
              <a:rPr lang="zh-CN" altLang="en-US" sz="2000" dirty="0" smtClean="0"/>
              <a:t>关系，</a:t>
            </a:r>
            <a:r>
              <a:rPr lang="en-US" altLang="zh-CN" sz="2000" b="1" dirty="0" smtClean="0"/>
              <a:t>DBSCAN</a:t>
            </a:r>
            <a:r>
              <a:rPr lang="zh-CN" altLang="en-US" sz="2000" b="1" dirty="0"/>
              <a:t>目的是找到密度相连对象的最大</a:t>
            </a:r>
            <a:r>
              <a:rPr lang="zh-CN" altLang="en-US" sz="2000" b="1" dirty="0" smtClean="0"/>
              <a:t>集合。</a:t>
            </a:r>
            <a:endParaRPr lang="zh-CN" altLang="en-US" sz="2000" dirty="0"/>
          </a:p>
          <a:p>
            <a:pPr lvl="1"/>
            <a:endParaRPr lang="zh-CN" altLang="en-US" sz="2000" dirty="0"/>
          </a:p>
        </p:txBody>
      </p:sp>
      <p:pic>
        <p:nvPicPr>
          <p:cNvPr id="1156098" name="Picture 2" descr="C:\Users\pact\AppData\Roaming\360se6\Application\User Data\temp\01135225-1a139c275cac491d91d86ef467ae5a2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4" y="3501008"/>
            <a:ext cx="942975" cy="400050"/>
          </a:xfrm>
          <a:prstGeom prst="rect">
            <a:avLst/>
          </a:prstGeom>
          <a:noFill/>
          <a:extLst>
            <a:ext uri="{909E8E84-426E-40DD-AFC4-6F175D3DCCD1}">
              <a14:hiddenFill xmlns:a14="http://schemas.microsoft.com/office/drawing/2010/main">
                <a:solidFill>
                  <a:srgbClr val="FFFFFF"/>
                </a:solidFill>
              </a14:hiddenFill>
            </a:ext>
          </a:extLst>
        </p:spPr>
      </p:pic>
      <p:pic>
        <p:nvPicPr>
          <p:cNvPr id="1156100" name="Picture 4" descr="C:\Users\pact\AppData\Roaming\360se6\Application\User Data\temp\01135226-c04dee14662d4a5b9f754b6e6960b7a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901058"/>
            <a:ext cx="1181100" cy="400050"/>
          </a:xfrm>
          <a:prstGeom prst="rect">
            <a:avLst/>
          </a:prstGeom>
          <a:noFill/>
          <a:extLst>
            <a:ext uri="{909E8E84-426E-40DD-AFC4-6F175D3DCCD1}">
              <a14:hiddenFill xmlns:a14="http://schemas.microsoft.com/office/drawing/2010/main">
                <a:solidFill>
                  <a:srgbClr val="FFFFFF"/>
                </a:solidFill>
              </a14:hiddenFill>
            </a:ext>
          </a:extLst>
        </p:spPr>
      </p:pic>
      <p:pic>
        <p:nvPicPr>
          <p:cNvPr id="1156102" name="Picture 6" descr="C:\Users\pact\AppData\Roaming\360se6\Application\User Data\temp\01135226-18a22c28fbb64127ae0834dcaa67b89f.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3901058"/>
            <a:ext cx="1371600" cy="400050"/>
          </a:xfrm>
          <a:prstGeom prst="rect">
            <a:avLst/>
          </a:prstGeom>
          <a:noFill/>
          <a:extLst>
            <a:ext uri="{909E8E84-426E-40DD-AFC4-6F175D3DCCD1}">
              <a14:hiddenFill xmlns:a14="http://schemas.microsoft.com/office/drawing/2010/main">
                <a:solidFill>
                  <a:srgbClr val="FFFFFF"/>
                </a:solidFill>
              </a14:hiddenFill>
            </a:ext>
          </a:extLst>
        </p:spPr>
      </p:pic>
      <p:pic>
        <p:nvPicPr>
          <p:cNvPr id="1156104" name="Picture 8" descr="C:\Users\pact\AppData\Roaming\360se6\Application\User Data\temp\01135227-d48580c0ffc74f4ab11206e4711d27d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3901058"/>
            <a:ext cx="314325" cy="400050"/>
          </a:xfrm>
          <a:prstGeom prst="rect">
            <a:avLst/>
          </a:prstGeom>
          <a:noFill/>
          <a:extLst>
            <a:ext uri="{909E8E84-426E-40DD-AFC4-6F175D3DCCD1}">
              <a14:hiddenFill xmlns:a14="http://schemas.microsoft.com/office/drawing/2010/main">
                <a:solidFill>
                  <a:srgbClr val="FFFFFF"/>
                </a:solidFill>
              </a14:hiddenFill>
            </a:ext>
          </a:extLst>
        </p:spPr>
      </p:pic>
      <p:pic>
        <p:nvPicPr>
          <p:cNvPr id="1156106" name="Picture 10" descr="C:\Users\pact\AppData\Roaming\360se6\Application\User Data\temp\01135227-3f89dafff8544ebb96c6327484480bc6.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6136" y="3901058"/>
            <a:ext cx="190500"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7946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39552" y="908720"/>
            <a:ext cx="8229600" cy="3384550"/>
          </a:xfrm>
        </p:spPr>
        <p:txBody>
          <a:bodyPr/>
          <a:lstStyle/>
          <a:p>
            <a:r>
              <a:rPr lang="en-US" altLang="zh-CN" b="1" dirty="0"/>
              <a:t>DBSCAN</a:t>
            </a:r>
            <a:r>
              <a:rPr lang="zh-CN" altLang="en-US" b="1" dirty="0"/>
              <a:t>算法的</a:t>
            </a:r>
            <a:r>
              <a:rPr lang="zh-CN" altLang="en-US" b="1" dirty="0" smtClean="0"/>
              <a:t>聚类</a:t>
            </a:r>
            <a:r>
              <a:rPr lang="zh-CN" altLang="en-US" b="1" dirty="0"/>
              <a:t>思想</a:t>
            </a:r>
          </a:p>
          <a:p>
            <a:pPr lvl="1"/>
            <a:r>
              <a:rPr lang="en-US" altLang="zh-CN" sz="2400" dirty="0"/>
              <a:t>DBSCAN</a:t>
            </a:r>
            <a:r>
              <a:rPr lang="zh-CN" altLang="en-US" sz="2400" dirty="0"/>
              <a:t>算法基于一个事实：</a:t>
            </a:r>
            <a:r>
              <a:rPr lang="zh-CN" altLang="en-US" sz="2400" b="1" dirty="0"/>
              <a:t>一个聚类可以由其中的任何核心对象唯一确定</a:t>
            </a:r>
            <a:r>
              <a:rPr lang="zh-CN" altLang="en-US" sz="2400" dirty="0"/>
              <a:t>。等价可以表述为：任一满足核心对象条件的数据对象</a:t>
            </a:r>
            <a:r>
              <a:rPr lang="en-US" altLang="zh-CN" sz="2400" dirty="0"/>
              <a:t>p</a:t>
            </a:r>
            <a:r>
              <a:rPr lang="zh-CN" altLang="en-US" sz="2400" dirty="0"/>
              <a:t>，数据库</a:t>
            </a:r>
            <a:r>
              <a:rPr lang="en-US" altLang="zh-CN" sz="2400" dirty="0"/>
              <a:t>D</a:t>
            </a:r>
            <a:r>
              <a:rPr lang="zh-CN" altLang="en-US" sz="2400" dirty="0"/>
              <a:t>中所有从</a:t>
            </a:r>
            <a:r>
              <a:rPr lang="en-US" altLang="zh-CN" sz="2400" dirty="0"/>
              <a:t>p</a:t>
            </a:r>
            <a:r>
              <a:rPr lang="zh-CN" altLang="en-US" sz="2400" b="1" dirty="0"/>
              <a:t>密度可达</a:t>
            </a:r>
            <a:r>
              <a:rPr lang="zh-CN" altLang="en-US" sz="2400" dirty="0"/>
              <a:t>的数据对象</a:t>
            </a:r>
            <a:r>
              <a:rPr lang="en-US" altLang="zh-CN" sz="2400" dirty="0"/>
              <a:t>o</a:t>
            </a:r>
            <a:r>
              <a:rPr lang="zh-CN" altLang="en-US" sz="2400" dirty="0"/>
              <a:t>所组成的集合构成了一个完整的聚类</a:t>
            </a:r>
            <a:r>
              <a:rPr lang="en-US" altLang="zh-CN" sz="2400" dirty="0"/>
              <a:t>C</a:t>
            </a:r>
            <a:r>
              <a:rPr lang="zh-CN" altLang="en-US" sz="2400" dirty="0"/>
              <a:t>，且</a:t>
            </a:r>
            <a:r>
              <a:rPr lang="en-US" altLang="zh-CN" sz="2400" dirty="0"/>
              <a:t>p</a:t>
            </a:r>
            <a:r>
              <a:rPr lang="zh-CN" altLang="en-US" sz="2400" dirty="0"/>
              <a:t>属于</a:t>
            </a:r>
            <a:r>
              <a:rPr lang="en-US" altLang="zh-CN" sz="2400" dirty="0"/>
              <a:t>C</a:t>
            </a:r>
            <a:r>
              <a:rPr lang="zh-CN" altLang="en-US" sz="2400" dirty="0"/>
              <a:t>。</a:t>
            </a:r>
          </a:p>
          <a:p>
            <a:pPr lvl="1"/>
            <a:r>
              <a:rPr lang="zh-CN" altLang="en-US" sz="2400" dirty="0" smtClean="0"/>
              <a:t>算法</a:t>
            </a:r>
            <a:r>
              <a:rPr lang="zh-CN" altLang="en-US" sz="2400" dirty="0"/>
              <a:t>的具体聚类过程如下：</a:t>
            </a:r>
          </a:p>
          <a:p>
            <a:pPr lvl="2"/>
            <a:r>
              <a:rPr lang="zh-CN" altLang="en-US" sz="2000" dirty="0" smtClean="0"/>
              <a:t>扫描</a:t>
            </a:r>
            <a:r>
              <a:rPr lang="zh-CN" altLang="en-US" sz="2000" dirty="0"/>
              <a:t>整个数据集，找到任意一个核心点，对该核心点进行扩充。扩充的方法是寻找从该核心点出发的所有密度相连的数据</a:t>
            </a:r>
            <a:r>
              <a:rPr lang="zh-CN" altLang="en-US" sz="2000" dirty="0" smtClean="0"/>
              <a:t>点。</a:t>
            </a:r>
            <a:r>
              <a:rPr lang="zh-CN" altLang="en-US" sz="2000" dirty="0"/>
              <a:t>遍历该核心点的邻域内的所有核心点（因为边界点是无法扩充的），寻找与这些数据点密度相连的点，直到没有可以扩充的数据点为止。最后聚类成的簇的边界节点都是非核心数据</a:t>
            </a:r>
            <a:r>
              <a:rPr lang="zh-CN" altLang="en-US" sz="2000" dirty="0" smtClean="0"/>
              <a:t>点</a:t>
            </a:r>
            <a:endParaRPr lang="en-US" altLang="zh-CN" sz="2000" dirty="0" smtClean="0"/>
          </a:p>
          <a:p>
            <a:pPr lvl="2"/>
            <a:r>
              <a:rPr lang="zh-CN" altLang="en-US" sz="2000" dirty="0" smtClean="0"/>
              <a:t>之后</a:t>
            </a:r>
            <a:r>
              <a:rPr lang="zh-CN" altLang="en-US" sz="2000" dirty="0"/>
              <a:t>就是重新扫描数据集（不包括之前寻找到的簇中的任何数据点），寻找没有被聚类的核心点，再重复上面的步骤，对该核心点进行扩充直到数据集中没有新的核心点为止。数据集中没有包含在任何簇中的数据点就构成异常点。</a:t>
            </a:r>
          </a:p>
          <a:p>
            <a:pPr lvl="1"/>
            <a:endParaRPr lang="zh-CN" altLang="en-US" sz="2400" dirty="0"/>
          </a:p>
        </p:txBody>
      </p:sp>
    </p:spTree>
    <p:extLst>
      <p:ext uri="{BB962C8B-B14F-4D97-AF65-F5344CB8AC3E}">
        <p14:creationId xmlns:p14="http://schemas.microsoft.com/office/powerpoint/2010/main" val="515722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577" name="Rectangle 2"/>
          <p:cNvSpPr>
            <a:spLocks noGrp="1" noChangeArrowheads="1"/>
          </p:cNvSpPr>
          <p:nvPr>
            <p:ph type="body" idx="1"/>
          </p:nvPr>
        </p:nvSpPr>
        <p:spPr>
          <a:xfrm>
            <a:off x="304800" y="1676400"/>
            <a:ext cx="8610600" cy="4992688"/>
          </a:xfrm>
        </p:spPr>
        <p:txBody>
          <a:bodyPr/>
          <a:lstStyle/>
          <a:p>
            <a:pPr algn="just" eaLnBrk="1" hangingPunct="1">
              <a:lnSpc>
                <a:spcPct val="90000"/>
              </a:lnSpc>
            </a:pPr>
            <a:r>
              <a:rPr lang="zh-CN" altLang="en-US" sz="2800" smtClean="0">
                <a:latin typeface="宋体" charset="-122"/>
              </a:rPr>
              <a:t>定义</a:t>
            </a:r>
          </a:p>
          <a:p>
            <a:pPr lvl="1" algn="just" eaLnBrk="1" hangingPunct="1">
              <a:lnSpc>
                <a:spcPct val="90000"/>
              </a:lnSpc>
            </a:pPr>
            <a:r>
              <a:rPr lang="zh-CN" altLang="en-US" sz="2400" smtClean="0">
                <a:latin typeface="宋体" charset="-122"/>
              </a:rPr>
              <a:t>计算机蠕虫可以独立运行，并能把自身的传播到另外的计算机上。</a:t>
            </a:r>
          </a:p>
          <a:p>
            <a:pPr lvl="1" algn="just" eaLnBrk="1" hangingPunct="1">
              <a:lnSpc>
                <a:spcPct val="90000"/>
              </a:lnSpc>
            </a:pPr>
            <a:r>
              <a:rPr lang="zh-CN" altLang="en-US" sz="2400" smtClean="0">
                <a:latin typeface="宋体" charset="-122"/>
              </a:rPr>
              <a:t>蠕虫是一个程序，它进入计算机网络，利用空闲的处理器去测定网络中的计算机跨度。蠕虫程序由许多段构成，在其主段的控制下，蠕虫的某个段运行在单独的计算机上。蠕虫典型的传播方式是</a:t>
            </a:r>
            <a:r>
              <a:rPr lang="zh-CN" altLang="en-US" sz="2400" smtClean="0">
                <a:latin typeface="Times New Roman" pitchFamily="18" charset="0"/>
              </a:rPr>
              <a:t>依靠网络的漏洞，</a:t>
            </a:r>
            <a:r>
              <a:rPr lang="zh-CN" altLang="en-US" sz="2400" smtClean="0">
                <a:latin typeface="宋体" charset="-122"/>
              </a:rPr>
              <a:t>利用网络或电子邮件方式由一台计算机传播到另一台计算机，靠将自身向其他计算机提交来实现再生，并不将自身寄生在另一个程序上。</a:t>
            </a:r>
          </a:p>
          <a:p>
            <a:pPr algn="just" eaLnBrk="1" hangingPunct="1">
              <a:lnSpc>
                <a:spcPct val="90000"/>
              </a:lnSpc>
            </a:pPr>
            <a:r>
              <a:rPr lang="zh-CN" altLang="en-US" sz="2800" smtClean="0">
                <a:latin typeface="宋体" charset="-122"/>
              </a:rPr>
              <a:t>两个基本特征</a:t>
            </a:r>
          </a:p>
          <a:p>
            <a:pPr lvl="1" algn="just" eaLnBrk="1" hangingPunct="1">
              <a:lnSpc>
                <a:spcPct val="90000"/>
              </a:lnSpc>
            </a:pPr>
            <a:r>
              <a:rPr lang="zh-CN" altLang="en-US" sz="2400" smtClean="0">
                <a:latin typeface="宋体" charset="-122"/>
              </a:rPr>
              <a:t>可以从一台计算机移动到另一台计算机上</a:t>
            </a:r>
          </a:p>
          <a:p>
            <a:pPr lvl="1" algn="just" eaLnBrk="1" hangingPunct="1">
              <a:lnSpc>
                <a:spcPct val="90000"/>
              </a:lnSpc>
            </a:pPr>
            <a:r>
              <a:rPr lang="zh-CN" altLang="en-US" sz="2400" smtClean="0">
                <a:latin typeface="宋体" charset="-122"/>
              </a:rPr>
              <a:t>可以自我复制</a:t>
            </a:r>
            <a:endParaRPr lang="zh-CN" altLang="en-US" sz="1800" smtClean="0">
              <a:latin typeface="Times New Roman" pitchFamily="18" charset="0"/>
            </a:endParaRPr>
          </a:p>
        </p:txBody>
      </p:sp>
      <p:sp>
        <p:nvSpPr>
          <p:cNvPr id="1176578" name="Rectangle 3"/>
          <p:cNvSpPr>
            <a:spLocks noGrp="1" noChangeArrowheads="1"/>
          </p:cNvSpPr>
          <p:nvPr>
            <p:ph type="title"/>
          </p:nvPr>
        </p:nvSpPr>
        <p:spPr>
          <a:xfrm>
            <a:off x="468313" y="981075"/>
            <a:ext cx="8229600" cy="711200"/>
          </a:xfrm>
        </p:spPr>
        <p:txBody>
          <a:bodyPr/>
          <a:lstStyle/>
          <a:p>
            <a:pPr eaLnBrk="1" hangingPunct="1"/>
            <a:r>
              <a:rPr lang="zh-CN" altLang="en-US" smtClean="0"/>
              <a:t>网络蠕虫</a:t>
            </a:r>
          </a:p>
        </p:txBody>
      </p:sp>
    </p:spTree>
    <p:extLst>
      <p:ext uri="{BB962C8B-B14F-4D97-AF65-F5344CB8AC3E}">
        <p14:creationId xmlns:p14="http://schemas.microsoft.com/office/powerpoint/2010/main" val="2822059843"/>
      </p:ext>
    </p:extLst>
  </p:cSld>
  <p:clrMapOvr>
    <a:masterClrMapping/>
  </p:clrMapOvr>
  <p:transition spd="med">
    <p:pull dir="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39552" y="908720"/>
            <a:ext cx="8229600" cy="3384550"/>
          </a:xfrm>
        </p:spPr>
        <p:txBody>
          <a:bodyPr/>
          <a:lstStyle/>
          <a:p>
            <a:r>
              <a:rPr lang="en-US" altLang="zh-CN" b="1" dirty="0"/>
              <a:t>DBSCAN</a:t>
            </a:r>
            <a:r>
              <a:rPr lang="zh-CN" altLang="en-US" b="1" dirty="0" smtClean="0"/>
              <a:t>算法实现</a:t>
            </a:r>
            <a:endParaRPr lang="zh-CN" altLang="en-US" b="1" dirty="0"/>
          </a:p>
          <a:p>
            <a:pPr lvl="1"/>
            <a:r>
              <a:rPr lang="zh-CN" altLang="en-US" sz="2400" dirty="0"/>
              <a:t>采用迭代查找的方法，通过迭代地查找所有直接密度可达的对象，找到各个所有密度可达的对象，具体算法描述如下</a:t>
            </a:r>
            <a:r>
              <a:rPr lang="zh-CN" altLang="en-US" sz="2400" dirty="0" smtClean="0"/>
              <a:t>：</a:t>
            </a:r>
            <a:endParaRPr lang="zh-CN" altLang="en-US" sz="2400" dirty="0"/>
          </a:p>
          <a:p>
            <a:pPr lvl="2"/>
            <a:r>
              <a:rPr lang="en-US" altLang="zh-CN" sz="2000" dirty="0" smtClean="0"/>
              <a:t>1</a:t>
            </a:r>
            <a:r>
              <a:rPr lang="zh-CN" altLang="en-US" sz="2000" dirty="0"/>
              <a:t>）检测数据库中尚未检查过的对象</a:t>
            </a:r>
            <a:r>
              <a:rPr lang="en-US" altLang="zh-CN" sz="2000" b="1" i="1" dirty="0"/>
              <a:t>p</a:t>
            </a:r>
            <a:r>
              <a:rPr lang="zh-CN" altLang="en-US" sz="2000" dirty="0"/>
              <a:t>，如果</a:t>
            </a:r>
            <a:r>
              <a:rPr lang="en-US" altLang="zh-CN" sz="2000" b="1" i="1" dirty="0"/>
              <a:t>p</a:t>
            </a:r>
            <a:r>
              <a:rPr lang="zh-CN" altLang="en-US" sz="2000" b="1" i="1" dirty="0"/>
              <a:t>未被</a:t>
            </a:r>
            <a:r>
              <a:rPr lang="zh-CN" altLang="en-US" sz="2000" dirty="0"/>
              <a:t>处理</a:t>
            </a:r>
            <a:r>
              <a:rPr lang="en-US" altLang="zh-CN" sz="2000" dirty="0"/>
              <a:t>(</a:t>
            </a:r>
            <a:r>
              <a:rPr lang="zh-CN" altLang="en-US" sz="2000" dirty="0"/>
              <a:t>归为某个簇或者标记为噪声</a:t>
            </a:r>
            <a:r>
              <a:rPr lang="en-US" altLang="zh-CN" sz="2000" dirty="0"/>
              <a:t>)</a:t>
            </a:r>
            <a:r>
              <a:rPr lang="zh-CN" altLang="en-US" sz="2000" dirty="0"/>
              <a:t>，则检查其邻域，若包含的对象数不小于，建立新簇</a:t>
            </a:r>
            <a:r>
              <a:rPr lang="en-US" altLang="zh-CN" sz="2000" b="1" i="1" dirty="0"/>
              <a:t>C</a:t>
            </a:r>
            <a:r>
              <a:rPr lang="zh-CN" altLang="en-US" sz="2000" dirty="0"/>
              <a:t>，将中所有点加入</a:t>
            </a:r>
            <a:r>
              <a:rPr lang="en-US" altLang="zh-CN" sz="2000" b="1" i="1" dirty="0"/>
              <a:t>C</a:t>
            </a:r>
            <a:r>
              <a:rPr lang="zh-CN" altLang="en-US" sz="2000" dirty="0" smtClean="0"/>
              <a:t>；</a:t>
            </a:r>
            <a:endParaRPr lang="en-US" altLang="zh-CN" sz="2000" dirty="0" smtClean="0"/>
          </a:p>
          <a:p>
            <a:pPr lvl="2"/>
            <a:r>
              <a:rPr lang="zh-CN" altLang="en-US" sz="2000" dirty="0"/>
              <a:t> </a:t>
            </a:r>
            <a:r>
              <a:rPr lang="en-US" altLang="zh-CN" sz="2000" dirty="0" smtClean="0"/>
              <a:t>2</a:t>
            </a:r>
            <a:r>
              <a:rPr lang="zh-CN" altLang="en-US" sz="2000" dirty="0"/>
              <a:t>）对</a:t>
            </a:r>
            <a:r>
              <a:rPr lang="en-US" altLang="zh-CN" sz="2000" b="1" i="1" dirty="0"/>
              <a:t>C</a:t>
            </a:r>
            <a:r>
              <a:rPr lang="zh-CN" altLang="en-US" sz="2000" dirty="0"/>
              <a:t>中所有尚未被处理的对象</a:t>
            </a:r>
            <a:r>
              <a:rPr lang="en-US" altLang="zh-CN" sz="2000" b="1" i="1" dirty="0"/>
              <a:t>q</a:t>
            </a:r>
            <a:r>
              <a:rPr lang="zh-CN" altLang="en-US" sz="2000" dirty="0"/>
              <a:t>，检查其邻域，若中至少包含个对象，则将中未归入任何一个簇的对象加入</a:t>
            </a:r>
            <a:r>
              <a:rPr lang="en-US" altLang="zh-CN" sz="2000" b="1" i="1" dirty="0"/>
              <a:t>C</a:t>
            </a:r>
            <a:r>
              <a:rPr lang="zh-CN" altLang="en-US" sz="2000" dirty="0" smtClean="0"/>
              <a:t>；</a:t>
            </a:r>
            <a:endParaRPr lang="en-US" altLang="zh-CN" sz="2000" dirty="0" smtClean="0"/>
          </a:p>
          <a:p>
            <a:pPr lvl="2"/>
            <a:r>
              <a:rPr lang="zh-CN" altLang="en-US" sz="2000" dirty="0"/>
              <a:t> </a:t>
            </a:r>
            <a:r>
              <a:rPr lang="en-US" altLang="zh-CN" sz="2000" dirty="0" smtClean="0"/>
              <a:t>3</a:t>
            </a:r>
            <a:r>
              <a:rPr lang="zh-CN" altLang="en-US" sz="2000" dirty="0"/>
              <a:t>）重复步骤</a:t>
            </a:r>
            <a:r>
              <a:rPr lang="en-US" altLang="zh-CN" sz="2000" dirty="0"/>
              <a:t>2)</a:t>
            </a:r>
            <a:r>
              <a:rPr lang="zh-CN" altLang="en-US" sz="2000" dirty="0"/>
              <a:t>，继续检查</a:t>
            </a:r>
            <a:r>
              <a:rPr lang="en-US" altLang="zh-CN" sz="2000" b="1" i="1" dirty="0"/>
              <a:t>C</a:t>
            </a:r>
            <a:r>
              <a:rPr lang="zh-CN" altLang="en-US" sz="2000" dirty="0"/>
              <a:t>中未处理的对象，知道没有新的对象加入当前簇</a:t>
            </a:r>
            <a:r>
              <a:rPr lang="en-US" altLang="zh-CN" sz="2000" b="1" i="1" dirty="0"/>
              <a:t>C</a:t>
            </a:r>
            <a:r>
              <a:rPr lang="zh-CN" altLang="en-US" sz="2000" dirty="0" smtClean="0"/>
              <a:t>；</a:t>
            </a:r>
            <a:endParaRPr lang="en-US" altLang="zh-CN" sz="2000" dirty="0" smtClean="0"/>
          </a:p>
          <a:p>
            <a:pPr lvl="2"/>
            <a:r>
              <a:rPr lang="zh-CN" altLang="en-US" sz="2000" dirty="0"/>
              <a:t> </a:t>
            </a:r>
            <a:r>
              <a:rPr lang="en-US" altLang="zh-CN" sz="2000" dirty="0" smtClean="0"/>
              <a:t>4</a:t>
            </a:r>
            <a:r>
              <a:rPr lang="zh-CN" altLang="en-US" sz="2000" dirty="0"/>
              <a:t>）重复步骤</a:t>
            </a:r>
            <a:r>
              <a:rPr lang="en-US" altLang="zh-CN" sz="2000" dirty="0"/>
              <a:t>1)~3)</a:t>
            </a:r>
            <a:r>
              <a:rPr lang="zh-CN" altLang="en-US" sz="2000" dirty="0"/>
              <a:t>，直到所有对象都归入了某个簇或标记为噪声。 </a:t>
            </a:r>
          </a:p>
        </p:txBody>
      </p:sp>
    </p:spTree>
    <p:extLst>
      <p:ext uri="{BB962C8B-B14F-4D97-AF65-F5344CB8AC3E}">
        <p14:creationId xmlns:p14="http://schemas.microsoft.com/office/powerpoint/2010/main" val="28853720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533400" y="845452"/>
            <a:ext cx="8229600" cy="685800"/>
          </a:xfrm>
        </p:spPr>
        <p:txBody>
          <a:bodyPr anchor="t"/>
          <a:lstStyle/>
          <a:p>
            <a:pPr algn="ctr"/>
            <a:r>
              <a:rPr lang="zh-CN" altLang="en-US" dirty="0">
                <a:solidFill>
                  <a:schemeClr val="tx1"/>
                </a:solidFill>
              </a:rPr>
              <a:t>基于密度</a:t>
            </a:r>
            <a:r>
              <a:rPr lang="zh-CN" altLang="en-US" dirty="0" smtClean="0">
                <a:solidFill>
                  <a:schemeClr val="tx1"/>
                </a:solidFill>
              </a:rPr>
              <a:t>方法</a:t>
            </a:r>
            <a:r>
              <a:rPr lang="en-US" altLang="zh-CN" dirty="0" smtClean="0">
                <a:solidFill>
                  <a:schemeClr val="tx1"/>
                </a:solidFill>
              </a:rPr>
              <a:t>- </a:t>
            </a:r>
            <a:r>
              <a:rPr lang="en-US" altLang="zh-CN" dirty="0">
                <a:solidFill>
                  <a:schemeClr val="tx1"/>
                </a:solidFill>
              </a:rPr>
              <a:t>DBSCAN</a:t>
            </a:r>
          </a:p>
        </p:txBody>
      </p:sp>
      <p:sp>
        <p:nvSpPr>
          <p:cNvPr id="26627" name="Rectangle 3"/>
          <p:cNvSpPr>
            <a:spLocks noGrp="1" noChangeArrowheads="1"/>
          </p:cNvSpPr>
          <p:nvPr>
            <p:ph type="body" sz="half" idx="4294967295"/>
          </p:nvPr>
        </p:nvSpPr>
        <p:spPr>
          <a:xfrm>
            <a:off x="304800" y="1629544"/>
            <a:ext cx="8001000" cy="1295400"/>
          </a:xfrm>
        </p:spPr>
        <p:txBody>
          <a:bodyPr/>
          <a:lstStyle/>
          <a:p>
            <a:pPr>
              <a:lnSpc>
                <a:spcPct val="80000"/>
              </a:lnSpc>
              <a:buFont typeface="Wingdings" pitchFamily="2" charset="2"/>
              <a:buNone/>
            </a:pPr>
            <a:r>
              <a:rPr lang="zh-CN" altLang="en-US" sz="1000" dirty="0"/>
              <a:t>   </a:t>
            </a:r>
            <a:r>
              <a:rPr lang="zh-CN" altLang="en-US" sz="2000" dirty="0">
                <a:solidFill>
                  <a:schemeClr val="tx1"/>
                </a:solidFill>
              </a:rPr>
              <a:t>下面给出一个样本事务数据库（见下表），对它实施</a:t>
            </a:r>
            <a:r>
              <a:rPr lang="en-US" altLang="zh-CN" sz="2000" dirty="0">
                <a:solidFill>
                  <a:schemeClr val="tx1"/>
                </a:solidFill>
              </a:rPr>
              <a:t>DBSCAN</a:t>
            </a:r>
            <a:r>
              <a:rPr lang="zh-CN" altLang="en-US" sz="2000" dirty="0">
                <a:solidFill>
                  <a:schemeClr val="tx1"/>
                </a:solidFill>
              </a:rPr>
              <a:t>算法。 </a:t>
            </a:r>
          </a:p>
          <a:p>
            <a:pPr>
              <a:lnSpc>
                <a:spcPct val="80000"/>
              </a:lnSpc>
              <a:buFont typeface="Wingdings" pitchFamily="2" charset="2"/>
              <a:buNone/>
            </a:pPr>
            <a:r>
              <a:rPr lang="zh-CN" altLang="en-US" sz="2000" dirty="0">
                <a:solidFill>
                  <a:schemeClr val="tx1"/>
                </a:solidFill>
              </a:rPr>
              <a:t>    根据所给的数据通过对其进行</a:t>
            </a:r>
            <a:r>
              <a:rPr lang="en-US" altLang="zh-CN" sz="2000" dirty="0">
                <a:solidFill>
                  <a:schemeClr val="tx1"/>
                </a:solidFill>
              </a:rPr>
              <a:t>DBSCAN</a:t>
            </a:r>
            <a:r>
              <a:rPr lang="zh-CN" altLang="en-US" sz="2000" dirty="0">
                <a:solidFill>
                  <a:schemeClr val="tx1"/>
                </a:solidFill>
              </a:rPr>
              <a:t>算法，以下为算法的步骤（设</a:t>
            </a:r>
            <a:r>
              <a:rPr lang="en-US" altLang="zh-CN" sz="2000" i="1" dirty="0">
                <a:solidFill>
                  <a:schemeClr val="tx1"/>
                </a:solidFill>
              </a:rPr>
              <a:t>n</a:t>
            </a:r>
            <a:r>
              <a:rPr lang="en-US" altLang="zh-CN" sz="2000" dirty="0">
                <a:solidFill>
                  <a:schemeClr val="tx1"/>
                </a:solidFill>
              </a:rPr>
              <a:t>=12</a:t>
            </a:r>
            <a:r>
              <a:rPr lang="zh-CN" altLang="en-US" sz="2000" dirty="0">
                <a:solidFill>
                  <a:schemeClr val="tx1"/>
                </a:solidFill>
              </a:rPr>
              <a:t>，用户输入</a:t>
            </a:r>
            <a:r>
              <a:rPr lang="en-US" altLang="zh-CN" sz="2000" i="1" dirty="0">
                <a:solidFill>
                  <a:schemeClr val="tx1"/>
                </a:solidFill>
              </a:rPr>
              <a:t>ε</a:t>
            </a:r>
            <a:r>
              <a:rPr lang="en-US" altLang="zh-CN" sz="2000" dirty="0">
                <a:solidFill>
                  <a:schemeClr val="tx1"/>
                </a:solidFill>
              </a:rPr>
              <a:t>=1</a:t>
            </a:r>
            <a:r>
              <a:rPr lang="zh-CN" altLang="en-US" sz="2000" dirty="0">
                <a:solidFill>
                  <a:schemeClr val="tx1"/>
                </a:solidFill>
              </a:rPr>
              <a:t>，</a:t>
            </a:r>
            <a:r>
              <a:rPr lang="en-US" altLang="zh-CN" sz="2000" dirty="0" err="1">
                <a:solidFill>
                  <a:schemeClr val="tx1"/>
                </a:solidFill>
              </a:rPr>
              <a:t>MinPts</a:t>
            </a:r>
            <a:r>
              <a:rPr lang="en-US" altLang="zh-CN" sz="2000" dirty="0">
                <a:solidFill>
                  <a:schemeClr val="tx1"/>
                </a:solidFill>
              </a:rPr>
              <a:t>=4</a:t>
            </a:r>
            <a:r>
              <a:rPr lang="zh-CN" altLang="en-US" sz="2000" dirty="0">
                <a:solidFill>
                  <a:schemeClr val="tx1"/>
                </a:solidFill>
              </a:rPr>
              <a:t>）</a:t>
            </a:r>
          </a:p>
          <a:p>
            <a:pPr>
              <a:lnSpc>
                <a:spcPct val="80000"/>
              </a:lnSpc>
              <a:buFont typeface="Wingdings" pitchFamily="2" charset="2"/>
              <a:buNone/>
            </a:pPr>
            <a:r>
              <a:rPr lang="zh-CN" altLang="en-US" sz="1000" dirty="0">
                <a:solidFill>
                  <a:schemeClr val="tx1"/>
                </a:solidFill>
              </a:rPr>
              <a:t>   </a:t>
            </a:r>
            <a:endParaRPr lang="zh-CN" altLang="en-US" sz="1600" dirty="0">
              <a:solidFill>
                <a:schemeClr val="tx1"/>
              </a:solidFill>
            </a:endParaRPr>
          </a:p>
        </p:txBody>
      </p:sp>
      <p:graphicFrame>
        <p:nvGraphicFramePr>
          <p:cNvPr id="26628" name="Group 4"/>
          <p:cNvGraphicFramePr>
            <a:graphicFrameLocks noGrp="1"/>
          </p:cNvGraphicFramePr>
          <p:nvPr>
            <p:ph sz="half" idx="4294967295"/>
            <p:extLst>
              <p:ext uri="{D42A27DB-BD31-4B8C-83A1-F6EECF244321}">
                <p14:modId xmlns:p14="http://schemas.microsoft.com/office/powerpoint/2010/main" val="3184101286"/>
              </p:ext>
            </p:extLst>
          </p:nvPr>
        </p:nvGraphicFramePr>
        <p:xfrm>
          <a:off x="381000" y="2979052"/>
          <a:ext cx="4267200" cy="3690308"/>
        </p:xfrm>
        <a:graphic>
          <a:graphicData uri="http://schemas.openxmlformats.org/drawingml/2006/table">
            <a:tbl>
              <a:tblPr/>
              <a:tblGrid>
                <a:gridCol w="981075"/>
                <a:gridCol w="1633538"/>
                <a:gridCol w="1652587"/>
              </a:tblGrid>
              <a:tr h="395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序号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属性 </a:t>
                      </a:r>
                      <a:r>
                        <a:rPr kumimoji="0" lang="en-US" altLang="zh-CN" sz="16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属性 </a:t>
                      </a:r>
                      <a:r>
                        <a:rPr kumimoji="0" lang="en-US" altLang="zh-CN" sz="16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2730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2730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bl>
          </a:graphicData>
        </a:graphic>
      </p:graphicFrame>
      <p:sp>
        <p:nvSpPr>
          <p:cNvPr id="26686" name="Rectangle 64"/>
          <p:cNvSpPr>
            <a:spLocks noChangeArrowheads="1"/>
          </p:cNvSpPr>
          <p:nvPr/>
        </p:nvSpPr>
        <p:spPr bwMode="auto">
          <a:xfrm>
            <a:off x="1371600" y="2445652"/>
            <a:ext cx="178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t>样本事务数据库</a:t>
            </a:r>
          </a:p>
        </p:txBody>
      </p:sp>
      <p:pic>
        <p:nvPicPr>
          <p:cNvPr id="26687" name="Picture 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3512452"/>
            <a:ext cx="3505200"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555113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980728"/>
            <a:ext cx="8229600" cy="715962"/>
          </a:xfrm>
        </p:spPr>
        <p:txBody>
          <a:bodyPr/>
          <a:lstStyle/>
          <a:p>
            <a:pPr algn="ctr"/>
            <a:r>
              <a:rPr lang="en-US" altLang="zh-CN" dirty="0">
                <a:solidFill>
                  <a:schemeClr val="tx1"/>
                </a:solidFill>
              </a:rPr>
              <a:t>DBSCAN</a:t>
            </a:r>
            <a:r>
              <a:rPr lang="zh-CN" altLang="en-US" dirty="0">
                <a:solidFill>
                  <a:schemeClr val="tx1"/>
                </a:solidFill>
              </a:rPr>
              <a:t>聚类过程</a:t>
            </a:r>
          </a:p>
        </p:txBody>
      </p:sp>
      <p:sp>
        <p:nvSpPr>
          <p:cNvPr id="27651" name="Rectangle 3"/>
          <p:cNvSpPr>
            <a:spLocks noGrp="1" noChangeArrowheads="1"/>
          </p:cNvSpPr>
          <p:nvPr>
            <p:ph type="body" idx="1"/>
          </p:nvPr>
        </p:nvSpPr>
        <p:spPr>
          <a:xfrm>
            <a:off x="152400" y="1620490"/>
            <a:ext cx="8229600" cy="1295400"/>
          </a:xfrm>
        </p:spPr>
        <p:txBody>
          <a:bodyPr/>
          <a:lstStyle/>
          <a:p>
            <a:pPr>
              <a:lnSpc>
                <a:spcPct val="80000"/>
              </a:lnSpc>
            </a:pPr>
            <a:r>
              <a:rPr lang="zh-CN" altLang="en-US" sz="2000">
                <a:solidFill>
                  <a:schemeClr val="tx1"/>
                </a:solidFill>
              </a:rPr>
              <a:t>第</a:t>
            </a:r>
            <a:r>
              <a:rPr lang="en-US" altLang="zh-CN" sz="2000">
                <a:solidFill>
                  <a:schemeClr val="tx1"/>
                </a:solidFill>
              </a:rPr>
              <a:t>1</a:t>
            </a:r>
            <a:r>
              <a:rPr lang="zh-CN" altLang="en-US" sz="2000">
                <a:solidFill>
                  <a:schemeClr val="tx1"/>
                </a:solidFill>
              </a:rPr>
              <a:t>步，在数据库中选择一点</a:t>
            </a:r>
            <a:r>
              <a:rPr lang="en-US" altLang="zh-CN" sz="2000">
                <a:solidFill>
                  <a:schemeClr val="tx1"/>
                </a:solidFill>
              </a:rPr>
              <a:t>1</a:t>
            </a:r>
            <a:r>
              <a:rPr lang="zh-CN" altLang="en-US" sz="2000">
                <a:solidFill>
                  <a:schemeClr val="tx1"/>
                </a:solidFill>
              </a:rPr>
              <a:t>，由于在以它为圆心的，以</a:t>
            </a:r>
            <a:r>
              <a:rPr lang="en-US" altLang="zh-CN" sz="2000">
                <a:solidFill>
                  <a:schemeClr val="tx1"/>
                </a:solidFill>
              </a:rPr>
              <a:t>1</a:t>
            </a:r>
            <a:r>
              <a:rPr lang="zh-CN" altLang="en-US" sz="2000">
                <a:solidFill>
                  <a:schemeClr val="tx1"/>
                </a:solidFill>
              </a:rPr>
              <a:t>为半径的圆内包含</a:t>
            </a:r>
            <a:r>
              <a:rPr lang="en-US" altLang="zh-CN" sz="2000">
                <a:solidFill>
                  <a:schemeClr val="tx1"/>
                </a:solidFill>
              </a:rPr>
              <a:t>2</a:t>
            </a:r>
            <a:r>
              <a:rPr lang="zh-CN" altLang="en-US" sz="2000">
                <a:solidFill>
                  <a:schemeClr val="tx1"/>
                </a:solidFill>
              </a:rPr>
              <a:t>个点（小于</a:t>
            </a:r>
            <a:r>
              <a:rPr lang="en-US" altLang="zh-CN" sz="2000">
                <a:solidFill>
                  <a:schemeClr val="tx1"/>
                </a:solidFill>
              </a:rPr>
              <a:t>4</a:t>
            </a:r>
            <a:r>
              <a:rPr lang="zh-CN" altLang="en-US" sz="2000">
                <a:solidFill>
                  <a:schemeClr val="tx1"/>
                </a:solidFill>
              </a:rPr>
              <a:t>），因此它不是核心点，选择下一个点。</a:t>
            </a:r>
          </a:p>
          <a:p>
            <a:pPr>
              <a:lnSpc>
                <a:spcPct val="80000"/>
              </a:lnSpc>
            </a:pPr>
            <a:r>
              <a:rPr lang="zh-CN" altLang="en-US" sz="2000">
                <a:solidFill>
                  <a:schemeClr val="tx1"/>
                </a:solidFill>
              </a:rPr>
              <a:t>第</a:t>
            </a:r>
            <a:r>
              <a:rPr lang="en-US" altLang="zh-CN" sz="2000">
                <a:solidFill>
                  <a:schemeClr val="tx1"/>
                </a:solidFill>
              </a:rPr>
              <a:t>2</a:t>
            </a:r>
            <a:r>
              <a:rPr lang="zh-CN" altLang="en-US" sz="2000">
                <a:solidFill>
                  <a:schemeClr val="tx1"/>
                </a:solidFill>
              </a:rPr>
              <a:t>步，在数据库中选择一点</a:t>
            </a:r>
            <a:r>
              <a:rPr lang="en-US" altLang="zh-CN" sz="2000">
                <a:solidFill>
                  <a:schemeClr val="tx1"/>
                </a:solidFill>
              </a:rPr>
              <a:t>2</a:t>
            </a:r>
            <a:r>
              <a:rPr lang="zh-CN" altLang="en-US" sz="2000">
                <a:solidFill>
                  <a:schemeClr val="tx1"/>
                </a:solidFill>
              </a:rPr>
              <a:t>，由于在以它为圆心的，以</a:t>
            </a:r>
            <a:r>
              <a:rPr lang="en-US" altLang="zh-CN" sz="2000">
                <a:solidFill>
                  <a:schemeClr val="tx1"/>
                </a:solidFill>
              </a:rPr>
              <a:t>1</a:t>
            </a:r>
            <a:r>
              <a:rPr lang="zh-CN" altLang="en-US" sz="2000">
                <a:solidFill>
                  <a:schemeClr val="tx1"/>
                </a:solidFill>
              </a:rPr>
              <a:t>为半径的圆内包含</a:t>
            </a:r>
            <a:r>
              <a:rPr lang="en-US" altLang="zh-CN" sz="2000">
                <a:solidFill>
                  <a:schemeClr val="tx1"/>
                </a:solidFill>
              </a:rPr>
              <a:t>2</a:t>
            </a:r>
            <a:r>
              <a:rPr lang="zh-CN" altLang="en-US" sz="2000">
                <a:solidFill>
                  <a:schemeClr val="tx1"/>
                </a:solidFill>
              </a:rPr>
              <a:t>个点，因此它不是核心点，选择下一个点。</a:t>
            </a:r>
          </a:p>
          <a:p>
            <a:pPr>
              <a:lnSpc>
                <a:spcPct val="80000"/>
              </a:lnSpc>
            </a:pPr>
            <a:r>
              <a:rPr lang="zh-CN" altLang="en-US" sz="2000">
                <a:solidFill>
                  <a:schemeClr val="tx1"/>
                </a:solidFill>
              </a:rPr>
              <a:t>第</a:t>
            </a:r>
            <a:r>
              <a:rPr lang="en-US" altLang="zh-CN" sz="2000">
                <a:solidFill>
                  <a:schemeClr val="tx1"/>
                </a:solidFill>
              </a:rPr>
              <a:t>3</a:t>
            </a:r>
            <a:r>
              <a:rPr lang="zh-CN" altLang="en-US" sz="2000">
                <a:solidFill>
                  <a:schemeClr val="tx1"/>
                </a:solidFill>
              </a:rPr>
              <a:t>步，在数据库中选择一点</a:t>
            </a:r>
            <a:r>
              <a:rPr lang="en-US" altLang="zh-CN" sz="2000">
                <a:solidFill>
                  <a:schemeClr val="tx1"/>
                </a:solidFill>
              </a:rPr>
              <a:t>3</a:t>
            </a:r>
            <a:r>
              <a:rPr lang="zh-CN" altLang="en-US" sz="2000">
                <a:solidFill>
                  <a:schemeClr val="tx1"/>
                </a:solidFill>
              </a:rPr>
              <a:t>，由于在以它为圆心的，以</a:t>
            </a:r>
            <a:r>
              <a:rPr lang="en-US" altLang="zh-CN" sz="2000">
                <a:solidFill>
                  <a:schemeClr val="tx1"/>
                </a:solidFill>
              </a:rPr>
              <a:t>1</a:t>
            </a:r>
            <a:r>
              <a:rPr lang="zh-CN" altLang="en-US" sz="2000">
                <a:solidFill>
                  <a:schemeClr val="tx1"/>
                </a:solidFill>
              </a:rPr>
              <a:t>为半径的圆内包含</a:t>
            </a:r>
            <a:r>
              <a:rPr lang="en-US" altLang="zh-CN" sz="2000">
                <a:solidFill>
                  <a:schemeClr val="tx1"/>
                </a:solidFill>
              </a:rPr>
              <a:t>3</a:t>
            </a:r>
            <a:r>
              <a:rPr lang="zh-CN" altLang="en-US" sz="2000">
                <a:solidFill>
                  <a:schemeClr val="tx1"/>
                </a:solidFill>
              </a:rPr>
              <a:t>个点，因此它不是核心点，选择下一个点。</a:t>
            </a:r>
          </a:p>
        </p:txBody>
      </p:sp>
      <p:pic>
        <p:nvPicPr>
          <p:cNvPr id="276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525490"/>
            <a:ext cx="4267200"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67991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dirty="0">
                <a:solidFill>
                  <a:schemeClr val="tx1"/>
                </a:solidFill>
              </a:rPr>
              <a:t>DBSCAN</a:t>
            </a:r>
            <a:r>
              <a:rPr lang="zh-CN" altLang="en-US" dirty="0">
                <a:solidFill>
                  <a:schemeClr val="tx1"/>
                </a:solidFill>
              </a:rPr>
              <a:t>聚类过程</a:t>
            </a:r>
          </a:p>
        </p:txBody>
      </p:sp>
      <p:sp>
        <p:nvSpPr>
          <p:cNvPr id="28675" name="Rectangle 3"/>
          <p:cNvSpPr>
            <a:spLocks noGrp="1" noChangeArrowheads="1"/>
          </p:cNvSpPr>
          <p:nvPr>
            <p:ph type="body" idx="1"/>
          </p:nvPr>
        </p:nvSpPr>
        <p:spPr>
          <a:xfrm>
            <a:off x="467544" y="1988840"/>
            <a:ext cx="8229600" cy="3384550"/>
          </a:xfrm>
        </p:spPr>
        <p:txBody>
          <a:bodyPr/>
          <a:lstStyle/>
          <a:p>
            <a:r>
              <a:rPr lang="zh-CN" altLang="en-US" sz="2000" dirty="0">
                <a:solidFill>
                  <a:schemeClr val="tx1"/>
                </a:solidFill>
              </a:rPr>
              <a:t>第</a:t>
            </a:r>
            <a:r>
              <a:rPr lang="en-US" altLang="zh-CN" sz="2000" dirty="0">
                <a:solidFill>
                  <a:schemeClr val="tx1"/>
                </a:solidFill>
              </a:rPr>
              <a:t>4</a:t>
            </a:r>
            <a:r>
              <a:rPr lang="zh-CN" altLang="en-US" sz="2000" dirty="0">
                <a:solidFill>
                  <a:schemeClr val="tx1"/>
                </a:solidFill>
              </a:rPr>
              <a:t>步，在数据库中选择一点</a:t>
            </a:r>
            <a:r>
              <a:rPr lang="en-US" altLang="zh-CN" sz="2000" dirty="0">
                <a:solidFill>
                  <a:schemeClr val="tx1"/>
                </a:solidFill>
              </a:rPr>
              <a:t>4</a:t>
            </a:r>
            <a:r>
              <a:rPr lang="zh-CN" altLang="en-US" sz="2000" dirty="0">
                <a:solidFill>
                  <a:schemeClr val="tx1"/>
                </a:solidFill>
              </a:rPr>
              <a:t>，由于在以它为圆心的，以</a:t>
            </a:r>
            <a:r>
              <a:rPr lang="en-US" altLang="zh-CN" sz="2000" dirty="0">
                <a:solidFill>
                  <a:schemeClr val="tx1"/>
                </a:solidFill>
              </a:rPr>
              <a:t>1</a:t>
            </a:r>
            <a:r>
              <a:rPr lang="zh-CN" altLang="en-US" sz="2000" dirty="0">
                <a:solidFill>
                  <a:schemeClr val="tx1"/>
                </a:solidFill>
              </a:rPr>
              <a:t>为半径的圆内包含</a:t>
            </a:r>
            <a:r>
              <a:rPr lang="en-US" altLang="zh-CN" sz="2000" dirty="0">
                <a:solidFill>
                  <a:schemeClr val="tx1"/>
                </a:solidFill>
              </a:rPr>
              <a:t>5</a:t>
            </a:r>
            <a:r>
              <a:rPr lang="zh-CN" altLang="en-US" sz="2000" dirty="0">
                <a:solidFill>
                  <a:schemeClr val="tx1"/>
                </a:solidFill>
              </a:rPr>
              <a:t>个点，因此它是核心点，寻找从它出发可达的点（直接可达</a:t>
            </a:r>
            <a:r>
              <a:rPr lang="en-US" altLang="zh-CN" sz="2000" dirty="0">
                <a:solidFill>
                  <a:schemeClr val="tx1"/>
                </a:solidFill>
              </a:rPr>
              <a:t>4</a:t>
            </a:r>
            <a:r>
              <a:rPr lang="zh-CN" altLang="en-US" sz="2000" dirty="0">
                <a:solidFill>
                  <a:schemeClr val="tx1"/>
                </a:solidFill>
              </a:rPr>
              <a:t>个，间接可达</a:t>
            </a:r>
            <a:r>
              <a:rPr lang="en-US" altLang="zh-CN" sz="2000" dirty="0">
                <a:solidFill>
                  <a:schemeClr val="tx1"/>
                </a:solidFill>
              </a:rPr>
              <a:t>3</a:t>
            </a:r>
            <a:r>
              <a:rPr lang="zh-CN" altLang="en-US" sz="2000" dirty="0">
                <a:solidFill>
                  <a:schemeClr val="tx1"/>
                </a:solidFill>
              </a:rPr>
              <a:t>个），聚出的新类</a:t>
            </a:r>
            <a:r>
              <a:rPr lang="en-US" altLang="zh-CN" sz="2000" dirty="0">
                <a:solidFill>
                  <a:schemeClr val="tx1"/>
                </a:solidFill>
              </a:rPr>
              <a:t>{1</a:t>
            </a:r>
            <a:r>
              <a:rPr lang="zh-CN" altLang="en-US" sz="2000" dirty="0">
                <a:solidFill>
                  <a:schemeClr val="tx1"/>
                </a:solidFill>
              </a:rPr>
              <a:t>，</a:t>
            </a:r>
            <a:r>
              <a:rPr lang="en-US" altLang="zh-CN" sz="2000" dirty="0">
                <a:solidFill>
                  <a:schemeClr val="tx1"/>
                </a:solidFill>
              </a:rPr>
              <a:t>3</a:t>
            </a:r>
            <a:r>
              <a:rPr lang="zh-CN" altLang="en-US" sz="2000" dirty="0">
                <a:solidFill>
                  <a:schemeClr val="tx1"/>
                </a:solidFill>
              </a:rPr>
              <a:t>，</a:t>
            </a:r>
            <a:r>
              <a:rPr lang="en-US" altLang="zh-CN" sz="2000" dirty="0">
                <a:solidFill>
                  <a:schemeClr val="tx1"/>
                </a:solidFill>
              </a:rPr>
              <a:t>4</a:t>
            </a:r>
            <a:r>
              <a:rPr lang="zh-CN" altLang="en-US" sz="2000" dirty="0">
                <a:solidFill>
                  <a:schemeClr val="tx1"/>
                </a:solidFill>
              </a:rPr>
              <a:t>，</a:t>
            </a:r>
            <a:r>
              <a:rPr lang="en-US" altLang="zh-CN" sz="2000" dirty="0">
                <a:solidFill>
                  <a:schemeClr val="tx1"/>
                </a:solidFill>
              </a:rPr>
              <a:t>5</a:t>
            </a:r>
            <a:r>
              <a:rPr lang="zh-CN" altLang="en-US" sz="2000" dirty="0">
                <a:solidFill>
                  <a:schemeClr val="tx1"/>
                </a:solidFill>
              </a:rPr>
              <a:t>，</a:t>
            </a:r>
            <a:r>
              <a:rPr lang="en-US" altLang="zh-CN" sz="2000" dirty="0">
                <a:solidFill>
                  <a:schemeClr val="tx1"/>
                </a:solidFill>
              </a:rPr>
              <a:t>9</a:t>
            </a:r>
            <a:r>
              <a:rPr lang="zh-CN" altLang="en-US" sz="2000" dirty="0">
                <a:solidFill>
                  <a:schemeClr val="tx1"/>
                </a:solidFill>
              </a:rPr>
              <a:t>，</a:t>
            </a:r>
            <a:r>
              <a:rPr lang="en-US" altLang="zh-CN" sz="2000" dirty="0">
                <a:solidFill>
                  <a:schemeClr val="tx1"/>
                </a:solidFill>
              </a:rPr>
              <a:t>10</a:t>
            </a:r>
            <a:r>
              <a:rPr lang="zh-CN" altLang="en-US" sz="2000" dirty="0">
                <a:solidFill>
                  <a:schemeClr val="tx1"/>
                </a:solidFill>
              </a:rPr>
              <a:t>，</a:t>
            </a:r>
            <a:r>
              <a:rPr lang="en-US" altLang="zh-CN" sz="2000" dirty="0">
                <a:solidFill>
                  <a:schemeClr val="tx1"/>
                </a:solidFill>
              </a:rPr>
              <a:t>12}</a:t>
            </a:r>
            <a:r>
              <a:rPr lang="zh-CN" altLang="en-US" sz="2000" dirty="0">
                <a:solidFill>
                  <a:schemeClr val="tx1"/>
                </a:solidFill>
              </a:rPr>
              <a:t>，选择下一个点。</a:t>
            </a:r>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439368"/>
            <a:ext cx="4419600"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00190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dirty="0">
                <a:solidFill>
                  <a:schemeClr val="tx1"/>
                </a:solidFill>
              </a:rPr>
              <a:t>DBSCAN</a:t>
            </a:r>
            <a:r>
              <a:rPr lang="zh-CN" altLang="en-US" dirty="0">
                <a:solidFill>
                  <a:schemeClr val="tx1"/>
                </a:solidFill>
              </a:rPr>
              <a:t>聚类过程</a:t>
            </a:r>
          </a:p>
        </p:txBody>
      </p:sp>
      <p:sp>
        <p:nvSpPr>
          <p:cNvPr id="29699" name="Rectangle 3"/>
          <p:cNvSpPr>
            <a:spLocks noGrp="1" noChangeArrowheads="1"/>
          </p:cNvSpPr>
          <p:nvPr>
            <p:ph type="body" idx="1"/>
          </p:nvPr>
        </p:nvSpPr>
        <p:spPr/>
        <p:txBody>
          <a:bodyPr/>
          <a:lstStyle/>
          <a:p>
            <a:r>
              <a:rPr lang="zh-CN" altLang="en-US" sz="2000">
                <a:solidFill>
                  <a:schemeClr val="tx1"/>
                </a:solidFill>
              </a:rPr>
              <a:t>第</a:t>
            </a:r>
            <a:r>
              <a:rPr lang="en-US" altLang="zh-CN" sz="2000">
                <a:solidFill>
                  <a:schemeClr val="tx1"/>
                </a:solidFill>
              </a:rPr>
              <a:t>5</a:t>
            </a:r>
            <a:r>
              <a:rPr lang="zh-CN" altLang="en-US" sz="2000">
                <a:solidFill>
                  <a:schemeClr val="tx1"/>
                </a:solidFill>
              </a:rPr>
              <a:t>步，在数据库中选择一点</a:t>
            </a:r>
            <a:r>
              <a:rPr lang="en-US" altLang="zh-CN" sz="2000">
                <a:solidFill>
                  <a:schemeClr val="tx1"/>
                </a:solidFill>
              </a:rPr>
              <a:t>5</a:t>
            </a:r>
            <a:r>
              <a:rPr lang="zh-CN" altLang="en-US" sz="2000">
                <a:solidFill>
                  <a:schemeClr val="tx1"/>
                </a:solidFill>
              </a:rPr>
              <a:t>，已经在簇</a:t>
            </a:r>
            <a:r>
              <a:rPr lang="en-US" altLang="zh-CN" sz="2000">
                <a:solidFill>
                  <a:schemeClr val="tx1"/>
                </a:solidFill>
              </a:rPr>
              <a:t>1</a:t>
            </a:r>
            <a:r>
              <a:rPr lang="zh-CN" altLang="en-US" sz="2000">
                <a:solidFill>
                  <a:schemeClr val="tx1"/>
                </a:solidFill>
              </a:rPr>
              <a:t>中，选择下一个点。</a:t>
            </a:r>
          </a:p>
          <a:p>
            <a:r>
              <a:rPr lang="zh-CN" altLang="en-US" sz="2000">
                <a:solidFill>
                  <a:schemeClr val="tx1"/>
                </a:solidFill>
              </a:rPr>
              <a:t>第</a:t>
            </a:r>
            <a:r>
              <a:rPr lang="en-US" altLang="zh-CN" sz="2000">
                <a:solidFill>
                  <a:schemeClr val="tx1"/>
                </a:solidFill>
              </a:rPr>
              <a:t>6</a:t>
            </a:r>
            <a:r>
              <a:rPr lang="zh-CN" altLang="en-US" sz="2000">
                <a:solidFill>
                  <a:schemeClr val="tx1"/>
                </a:solidFill>
              </a:rPr>
              <a:t>步，在数据库中选择一点</a:t>
            </a:r>
            <a:r>
              <a:rPr lang="en-US" altLang="zh-CN" sz="2000">
                <a:solidFill>
                  <a:schemeClr val="tx1"/>
                </a:solidFill>
              </a:rPr>
              <a:t>6</a:t>
            </a:r>
            <a:r>
              <a:rPr lang="zh-CN" altLang="en-US" sz="2000">
                <a:solidFill>
                  <a:schemeClr val="tx1"/>
                </a:solidFill>
              </a:rPr>
              <a:t>，由于在以它为圆心的，以</a:t>
            </a:r>
            <a:r>
              <a:rPr lang="en-US" altLang="zh-CN" sz="2000">
                <a:solidFill>
                  <a:schemeClr val="tx1"/>
                </a:solidFill>
              </a:rPr>
              <a:t>1</a:t>
            </a:r>
            <a:r>
              <a:rPr lang="zh-CN" altLang="en-US" sz="2000">
                <a:solidFill>
                  <a:schemeClr val="tx1"/>
                </a:solidFill>
              </a:rPr>
              <a:t>为半径的圆内包含</a:t>
            </a:r>
            <a:r>
              <a:rPr lang="en-US" altLang="zh-CN" sz="2000">
                <a:solidFill>
                  <a:schemeClr val="tx1"/>
                </a:solidFill>
              </a:rPr>
              <a:t>3</a:t>
            </a:r>
            <a:r>
              <a:rPr lang="zh-CN" altLang="en-US" sz="2000">
                <a:solidFill>
                  <a:schemeClr val="tx1"/>
                </a:solidFill>
              </a:rPr>
              <a:t>个点，因此它不是核心点，选择下一个点。</a:t>
            </a:r>
          </a:p>
        </p:txBody>
      </p:sp>
      <p:pic>
        <p:nvPicPr>
          <p:cNvPr id="29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535635"/>
            <a:ext cx="4576763"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224091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dirty="0">
                <a:solidFill>
                  <a:schemeClr val="tx1"/>
                </a:solidFill>
              </a:rPr>
              <a:t>DBSCAN</a:t>
            </a:r>
            <a:r>
              <a:rPr lang="zh-CN" altLang="en-US" dirty="0">
                <a:solidFill>
                  <a:schemeClr val="tx1"/>
                </a:solidFill>
              </a:rPr>
              <a:t>聚类过程</a:t>
            </a:r>
          </a:p>
        </p:txBody>
      </p:sp>
      <p:sp>
        <p:nvSpPr>
          <p:cNvPr id="30723" name="Rectangle 3"/>
          <p:cNvSpPr>
            <a:spLocks noGrp="1" noChangeArrowheads="1"/>
          </p:cNvSpPr>
          <p:nvPr>
            <p:ph type="body" idx="1"/>
          </p:nvPr>
        </p:nvSpPr>
        <p:spPr>
          <a:xfrm>
            <a:off x="468313" y="2132856"/>
            <a:ext cx="8229600" cy="3384550"/>
          </a:xfrm>
        </p:spPr>
        <p:txBody>
          <a:bodyPr/>
          <a:lstStyle/>
          <a:p>
            <a:r>
              <a:rPr lang="zh-CN" altLang="en-US" sz="2000" dirty="0">
                <a:solidFill>
                  <a:schemeClr val="tx1"/>
                </a:solidFill>
              </a:rPr>
              <a:t>第</a:t>
            </a:r>
            <a:r>
              <a:rPr lang="en-US" altLang="zh-CN" sz="2000" dirty="0">
                <a:solidFill>
                  <a:schemeClr val="tx1"/>
                </a:solidFill>
              </a:rPr>
              <a:t>7</a:t>
            </a:r>
            <a:r>
              <a:rPr lang="zh-CN" altLang="en-US" sz="2000" dirty="0">
                <a:solidFill>
                  <a:schemeClr val="tx1"/>
                </a:solidFill>
              </a:rPr>
              <a:t>步，在数据库中选择一点</a:t>
            </a:r>
            <a:r>
              <a:rPr lang="en-US" altLang="zh-CN" sz="2000" dirty="0">
                <a:solidFill>
                  <a:schemeClr val="tx1"/>
                </a:solidFill>
              </a:rPr>
              <a:t>7</a:t>
            </a:r>
            <a:r>
              <a:rPr lang="zh-CN" altLang="en-US" sz="2000" dirty="0">
                <a:solidFill>
                  <a:schemeClr val="tx1"/>
                </a:solidFill>
              </a:rPr>
              <a:t>，由于在以它为圆心的，以</a:t>
            </a:r>
            <a:r>
              <a:rPr lang="en-US" altLang="zh-CN" sz="2000" dirty="0">
                <a:solidFill>
                  <a:schemeClr val="tx1"/>
                </a:solidFill>
              </a:rPr>
              <a:t>1</a:t>
            </a:r>
            <a:r>
              <a:rPr lang="zh-CN" altLang="en-US" sz="2000" dirty="0">
                <a:solidFill>
                  <a:schemeClr val="tx1"/>
                </a:solidFill>
              </a:rPr>
              <a:t>为半径的圆内包含</a:t>
            </a:r>
            <a:r>
              <a:rPr lang="en-US" altLang="zh-CN" sz="2000" dirty="0">
                <a:solidFill>
                  <a:schemeClr val="tx1"/>
                </a:solidFill>
              </a:rPr>
              <a:t>5</a:t>
            </a:r>
            <a:r>
              <a:rPr lang="zh-CN" altLang="en-US" sz="2000" dirty="0">
                <a:solidFill>
                  <a:schemeClr val="tx1"/>
                </a:solidFill>
              </a:rPr>
              <a:t>个点，因此它是核心点，寻找从它出发可达的点，聚出的新类</a:t>
            </a:r>
            <a:r>
              <a:rPr lang="en-US" altLang="zh-CN" sz="2000" dirty="0">
                <a:solidFill>
                  <a:schemeClr val="tx1"/>
                </a:solidFill>
              </a:rPr>
              <a:t>{2</a:t>
            </a:r>
            <a:r>
              <a:rPr lang="zh-CN" altLang="en-US" sz="2000" dirty="0">
                <a:solidFill>
                  <a:schemeClr val="tx1"/>
                </a:solidFill>
              </a:rPr>
              <a:t>，</a:t>
            </a:r>
            <a:r>
              <a:rPr lang="en-US" altLang="zh-CN" sz="2000" dirty="0">
                <a:solidFill>
                  <a:schemeClr val="tx1"/>
                </a:solidFill>
              </a:rPr>
              <a:t>6</a:t>
            </a:r>
            <a:r>
              <a:rPr lang="zh-CN" altLang="en-US" sz="2000" dirty="0">
                <a:solidFill>
                  <a:schemeClr val="tx1"/>
                </a:solidFill>
              </a:rPr>
              <a:t>，</a:t>
            </a:r>
            <a:r>
              <a:rPr lang="en-US" altLang="zh-CN" sz="2000" dirty="0">
                <a:solidFill>
                  <a:schemeClr val="tx1"/>
                </a:solidFill>
              </a:rPr>
              <a:t>7</a:t>
            </a:r>
            <a:r>
              <a:rPr lang="zh-CN" altLang="en-US" sz="2000" dirty="0">
                <a:solidFill>
                  <a:schemeClr val="tx1"/>
                </a:solidFill>
              </a:rPr>
              <a:t>，</a:t>
            </a:r>
            <a:r>
              <a:rPr lang="en-US" altLang="zh-CN" sz="2000" dirty="0">
                <a:solidFill>
                  <a:schemeClr val="tx1"/>
                </a:solidFill>
              </a:rPr>
              <a:t>8</a:t>
            </a:r>
            <a:r>
              <a:rPr lang="zh-CN" altLang="en-US" sz="2000" dirty="0">
                <a:solidFill>
                  <a:schemeClr val="tx1"/>
                </a:solidFill>
              </a:rPr>
              <a:t>，</a:t>
            </a:r>
            <a:r>
              <a:rPr lang="en-US" altLang="zh-CN" sz="2000" dirty="0">
                <a:solidFill>
                  <a:schemeClr val="tx1"/>
                </a:solidFill>
              </a:rPr>
              <a:t>11}</a:t>
            </a:r>
            <a:r>
              <a:rPr lang="zh-CN" altLang="en-US" sz="2000" dirty="0">
                <a:solidFill>
                  <a:schemeClr val="tx1"/>
                </a:solidFill>
              </a:rPr>
              <a:t>，选择下一个点。</a:t>
            </a:r>
          </a:p>
        </p:txBody>
      </p:sp>
      <p:pic>
        <p:nvPicPr>
          <p:cNvPr id="307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249314"/>
            <a:ext cx="4648200" cy="334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468970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dirty="0">
                <a:solidFill>
                  <a:schemeClr val="tx1"/>
                </a:solidFill>
              </a:rPr>
              <a:t>DBSCAN</a:t>
            </a:r>
            <a:r>
              <a:rPr lang="zh-CN" altLang="en-US" dirty="0">
                <a:solidFill>
                  <a:schemeClr val="tx1"/>
                </a:solidFill>
              </a:rPr>
              <a:t>聚类过程</a:t>
            </a:r>
          </a:p>
        </p:txBody>
      </p:sp>
      <p:sp>
        <p:nvSpPr>
          <p:cNvPr id="31747" name="Rectangle 3"/>
          <p:cNvSpPr>
            <a:spLocks noGrp="1" noChangeArrowheads="1"/>
          </p:cNvSpPr>
          <p:nvPr>
            <p:ph type="body" idx="1"/>
          </p:nvPr>
        </p:nvSpPr>
        <p:spPr/>
        <p:txBody>
          <a:bodyPr/>
          <a:lstStyle/>
          <a:p>
            <a:r>
              <a:rPr lang="zh-CN" altLang="en-US" sz="2000">
                <a:solidFill>
                  <a:schemeClr val="tx1"/>
                </a:solidFill>
              </a:rPr>
              <a:t>第</a:t>
            </a:r>
            <a:r>
              <a:rPr lang="en-US" altLang="zh-CN" sz="2000">
                <a:solidFill>
                  <a:schemeClr val="tx1"/>
                </a:solidFill>
              </a:rPr>
              <a:t>8</a:t>
            </a:r>
            <a:r>
              <a:rPr lang="zh-CN" altLang="en-US" sz="2000">
                <a:solidFill>
                  <a:schemeClr val="tx1"/>
                </a:solidFill>
              </a:rPr>
              <a:t>步，在数据库中选择一点</a:t>
            </a:r>
            <a:r>
              <a:rPr lang="en-US" altLang="zh-CN" sz="2000">
                <a:solidFill>
                  <a:schemeClr val="tx1"/>
                </a:solidFill>
              </a:rPr>
              <a:t>8</a:t>
            </a:r>
            <a:r>
              <a:rPr lang="zh-CN" altLang="en-US" sz="2000">
                <a:solidFill>
                  <a:schemeClr val="tx1"/>
                </a:solidFill>
              </a:rPr>
              <a:t>，已经在簇</a:t>
            </a:r>
            <a:r>
              <a:rPr lang="en-US" altLang="zh-CN" sz="2000">
                <a:solidFill>
                  <a:schemeClr val="tx1"/>
                </a:solidFill>
              </a:rPr>
              <a:t>2</a:t>
            </a:r>
            <a:r>
              <a:rPr lang="zh-CN" altLang="en-US" sz="2000">
                <a:solidFill>
                  <a:schemeClr val="tx1"/>
                </a:solidFill>
              </a:rPr>
              <a:t>中，选择下一个点。</a:t>
            </a:r>
          </a:p>
          <a:p>
            <a:r>
              <a:rPr lang="zh-CN" altLang="en-US" sz="2000">
                <a:solidFill>
                  <a:schemeClr val="tx1"/>
                </a:solidFill>
              </a:rPr>
              <a:t>第</a:t>
            </a:r>
            <a:r>
              <a:rPr lang="en-US" altLang="zh-CN" sz="2000">
                <a:solidFill>
                  <a:schemeClr val="tx1"/>
                </a:solidFill>
              </a:rPr>
              <a:t>9</a:t>
            </a:r>
            <a:r>
              <a:rPr lang="zh-CN" altLang="en-US" sz="2000">
                <a:solidFill>
                  <a:schemeClr val="tx1"/>
                </a:solidFill>
              </a:rPr>
              <a:t>步，在数据库中选择一点</a:t>
            </a:r>
            <a:r>
              <a:rPr lang="en-US" altLang="zh-CN" sz="2000">
                <a:solidFill>
                  <a:schemeClr val="tx1"/>
                </a:solidFill>
              </a:rPr>
              <a:t>9</a:t>
            </a:r>
            <a:r>
              <a:rPr lang="zh-CN" altLang="en-US" sz="2000">
                <a:solidFill>
                  <a:schemeClr val="tx1"/>
                </a:solidFill>
              </a:rPr>
              <a:t>，已经在簇</a:t>
            </a:r>
            <a:r>
              <a:rPr lang="en-US" altLang="zh-CN" sz="2000">
                <a:solidFill>
                  <a:schemeClr val="tx1"/>
                </a:solidFill>
              </a:rPr>
              <a:t>1</a:t>
            </a:r>
            <a:r>
              <a:rPr lang="zh-CN" altLang="en-US" sz="2000">
                <a:solidFill>
                  <a:schemeClr val="tx1"/>
                </a:solidFill>
              </a:rPr>
              <a:t>中，选择下一个点。</a:t>
            </a:r>
          </a:p>
          <a:p>
            <a:r>
              <a:rPr lang="zh-CN" altLang="en-US" sz="2000">
                <a:solidFill>
                  <a:schemeClr val="tx1"/>
                </a:solidFill>
              </a:rPr>
              <a:t>第</a:t>
            </a:r>
            <a:r>
              <a:rPr lang="en-US" altLang="zh-CN" sz="2000">
                <a:solidFill>
                  <a:schemeClr val="tx1"/>
                </a:solidFill>
              </a:rPr>
              <a:t>10</a:t>
            </a:r>
            <a:r>
              <a:rPr lang="zh-CN" altLang="en-US" sz="2000">
                <a:solidFill>
                  <a:schemeClr val="tx1"/>
                </a:solidFill>
              </a:rPr>
              <a:t>步，在数据库中选择一点</a:t>
            </a:r>
            <a:r>
              <a:rPr lang="en-US" altLang="zh-CN" sz="2000">
                <a:solidFill>
                  <a:schemeClr val="tx1"/>
                </a:solidFill>
              </a:rPr>
              <a:t>10</a:t>
            </a:r>
            <a:r>
              <a:rPr lang="zh-CN" altLang="en-US" sz="2000">
                <a:solidFill>
                  <a:schemeClr val="tx1"/>
                </a:solidFill>
              </a:rPr>
              <a:t>，已经在簇</a:t>
            </a:r>
            <a:r>
              <a:rPr lang="en-US" altLang="zh-CN" sz="2000">
                <a:solidFill>
                  <a:schemeClr val="tx1"/>
                </a:solidFill>
              </a:rPr>
              <a:t>1</a:t>
            </a:r>
            <a:r>
              <a:rPr lang="zh-CN" altLang="en-US" sz="2000">
                <a:solidFill>
                  <a:schemeClr val="tx1"/>
                </a:solidFill>
              </a:rPr>
              <a:t>中，选择下一个点。</a:t>
            </a:r>
          </a:p>
          <a:p>
            <a:r>
              <a:rPr lang="zh-CN" altLang="en-US" sz="2000">
                <a:solidFill>
                  <a:schemeClr val="tx1"/>
                </a:solidFill>
              </a:rPr>
              <a:t>第</a:t>
            </a:r>
            <a:r>
              <a:rPr lang="en-US" altLang="zh-CN" sz="2000">
                <a:solidFill>
                  <a:schemeClr val="tx1"/>
                </a:solidFill>
              </a:rPr>
              <a:t>11</a:t>
            </a:r>
            <a:r>
              <a:rPr lang="zh-CN" altLang="en-US" sz="2000">
                <a:solidFill>
                  <a:schemeClr val="tx1"/>
                </a:solidFill>
              </a:rPr>
              <a:t>步，在数据库中选择一点</a:t>
            </a:r>
            <a:r>
              <a:rPr lang="en-US" altLang="zh-CN" sz="2000">
                <a:solidFill>
                  <a:schemeClr val="tx1"/>
                </a:solidFill>
              </a:rPr>
              <a:t>11</a:t>
            </a:r>
            <a:r>
              <a:rPr lang="zh-CN" altLang="en-US" sz="2000">
                <a:solidFill>
                  <a:schemeClr val="tx1"/>
                </a:solidFill>
              </a:rPr>
              <a:t>，已经在簇</a:t>
            </a:r>
            <a:r>
              <a:rPr lang="en-US" altLang="zh-CN" sz="2000">
                <a:solidFill>
                  <a:schemeClr val="tx1"/>
                </a:solidFill>
              </a:rPr>
              <a:t>2</a:t>
            </a:r>
            <a:r>
              <a:rPr lang="zh-CN" altLang="en-US" sz="2000">
                <a:solidFill>
                  <a:schemeClr val="tx1"/>
                </a:solidFill>
              </a:rPr>
              <a:t>中，选择下一个点。</a:t>
            </a:r>
          </a:p>
          <a:p>
            <a:r>
              <a:rPr lang="zh-CN" altLang="en-US" sz="2000">
                <a:solidFill>
                  <a:schemeClr val="tx1"/>
                </a:solidFill>
              </a:rPr>
              <a:t>第</a:t>
            </a:r>
            <a:r>
              <a:rPr lang="en-US" altLang="zh-CN" sz="2000">
                <a:solidFill>
                  <a:schemeClr val="tx1"/>
                </a:solidFill>
              </a:rPr>
              <a:t>12</a:t>
            </a:r>
            <a:r>
              <a:rPr lang="zh-CN" altLang="en-US" sz="2000">
                <a:solidFill>
                  <a:schemeClr val="tx1"/>
                </a:solidFill>
              </a:rPr>
              <a:t>步，选择</a:t>
            </a:r>
            <a:r>
              <a:rPr lang="en-US" altLang="zh-CN" sz="2000">
                <a:solidFill>
                  <a:schemeClr val="tx1"/>
                </a:solidFill>
              </a:rPr>
              <a:t>12</a:t>
            </a:r>
            <a:r>
              <a:rPr lang="zh-CN" altLang="en-US" sz="2000">
                <a:solidFill>
                  <a:schemeClr val="tx1"/>
                </a:solidFill>
              </a:rPr>
              <a:t>点，已经在簇</a:t>
            </a:r>
            <a:r>
              <a:rPr lang="en-US" altLang="zh-CN" sz="2000">
                <a:solidFill>
                  <a:schemeClr val="tx1"/>
                </a:solidFill>
              </a:rPr>
              <a:t>1</a:t>
            </a:r>
            <a:r>
              <a:rPr lang="zh-CN" altLang="en-US" sz="2000">
                <a:solidFill>
                  <a:schemeClr val="tx1"/>
                </a:solidFill>
              </a:rPr>
              <a:t>中，由于这已经是最后一点所有点都以处理，程序终止。</a:t>
            </a:r>
          </a:p>
          <a:p>
            <a:endParaRPr lang="zh-CN" altLang="en-US" sz="2000"/>
          </a:p>
        </p:txBody>
      </p:sp>
    </p:spTree>
    <p:extLst>
      <p:ext uri="{BB962C8B-B14F-4D97-AF65-F5344CB8AC3E}">
        <p14:creationId xmlns:p14="http://schemas.microsoft.com/office/powerpoint/2010/main" val="410712139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nchor="t"/>
          <a:lstStyle/>
          <a:p>
            <a:r>
              <a:rPr lang="zh-CN" altLang="en-US"/>
              <a:t>基于密度方法的聚类</a:t>
            </a:r>
            <a:r>
              <a:rPr lang="en-US" altLang="zh-CN"/>
              <a:t>- DBSCAN</a:t>
            </a:r>
          </a:p>
        </p:txBody>
      </p:sp>
      <p:graphicFrame>
        <p:nvGraphicFramePr>
          <p:cNvPr id="32771" name="Group 3"/>
          <p:cNvGraphicFramePr>
            <a:graphicFrameLocks noGrp="1"/>
          </p:cNvGraphicFramePr>
          <p:nvPr>
            <p:ph idx="4294967295"/>
          </p:nvPr>
        </p:nvGraphicFramePr>
        <p:xfrm>
          <a:off x="323850" y="1341438"/>
          <a:ext cx="3943350" cy="5320348"/>
        </p:xfrm>
        <a:graphic>
          <a:graphicData uri="http://schemas.openxmlformats.org/drawingml/2006/table">
            <a:tbl>
              <a:tblPr/>
              <a:tblGrid>
                <a:gridCol w="450850"/>
                <a:gridCol w="534988"/>
                <a:gridCol w="573087"/>
                <a:gridCol w="2384425"/>
              </a:tblGrid>
              <a:tr h="1138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步骤</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选择的点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在</a:t>
                      </a: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ε</a:t>
                      </a: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中点的个数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通过计算可达点而找到的新簇</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无</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无</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无</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5175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簇</a:t>
                      </a: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C</a:t>
                      </a:r>
                      <a:r>
                        <a:rPr kumimoji="0" lang="en-US" altLang="zh-CN" sz="1400" b="0" i="0" u="none" strike="noStrike" cap="none" normalizeH="0" baseline="-30000" smtClean="0">
                          <a:ln>
                            <a:noFill/>
                          </a:ln>
                          <a:solidFill>
                            <a:schemeClr val="tx1"/>
                          </a:solidFill>
                          <a:effectLst/>
                          <a:latin typeface="Times New Roman" pitchFamily="18" charset="0"/>
                          <a:ea typeface="微软雅黑" pitchFamily="34" charset="-122"/>
                          <a:cs typeface="Times New Roman" pitchFamily="18" charset="0"/>
                        </a:rPr>
                        <a:t>1</a:t>
                      </a: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a:t>
                      </a: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{1</a:t>
                      </a: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a:t>
                      </a: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3</a:t>
                      </a: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a:t>
                      </a: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4</a:t>
                      </a: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a:t>
                      </a: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5</a:t>
                      </a: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a:t>
                      </a: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9</a:t>
                      </a: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a:t>
                      </a: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10</a:t>
                      </a: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a:t>
                      </a: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349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已在一个簇</a:t>
                      </a: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C</a:t>
                      </a:r>
                      <a:r>
                        <a:rPr kumimoji="0" lang="en-US" altLang="zh-CN" sz="1400" b="0" i="0" u="none" strike="noStrike" cap="none" normalizeH="0" baseline="-30000" smtClean="0">
                          <a:ln>
                            <a:noFill/>
                          </a:ln>
                          <a:solidFill>
                            <a:schemeClr val="tx1"/>
                          </a:solidFill>
                          <a:effectLst/>
                          <a:latin typeface="Times New Roman" pitchFamily="18" charset="0"/>
                          <a:ea typeface="微软雅黑" pitchFamily="34" charset="-122"/>
                          <a:cs typeface="Times New Roman" pitchFamily="18" charset="0"/>
                        </a:rPr>
                        <a:t>1</a:t>
                      </a: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中</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无</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349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簇</a:t>
                      </a: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C</a:t>
                      </a:r>
                      <a:r>
                        <a:rPr kumimoji="0" lang="en-US" altLang="zh-CN" sz="1400" b="0" i="0" u="none" strike="noStrike" cap="none" normalizeH="0" baseline="-30000" smtClean="0">
                          <a:ln>
                            <a:noFill/>
                          </a:ln>
                          <a:solidFill>
                            <a:schemeClr val="tx1"/>
                          </a:solidFill>
                          <a:effectLst/>
                          <a:latin typeface="Times New Roman" pitchFamily="18" charset="0"/>
                          <a:ea typeface="微软雅黑" pitchFamily="34" charset="-122"/>
                          <a:cs typeface="Times New Roman" pitchFamily="18" charset="0"/>
                        </a:rPr>
                        <a:t>2</a:t>
                      </a: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a:t>
                      </a: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{2</a:t>
                      </a: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a:t>
                      </a: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6</a:t>
                      </a: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a:t>
                      </a: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7</a:t>
                      </a: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a:t>
                      </a: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8</a:t>
                      </a: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a:t>
                      </a: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349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已在一个簇</a:t>
                      </a: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C</a:t>
                      </a:r>
                      <a:r>
                        <a:rPr kumimoji="0" lang="en-US" altLang="zh-CN" sz="1400" b="0" i="0" u="none" strike="noStrike" cap="none" normalizeH="0" baseline="-30000" smtClean="0">
                          <a:ln>
                            <a:noFill/>
                          </a:ln>
                          <a:solidFill>
                            <a:schemeClr val="tx1"/>
                          </a:solidFill>
                          <a:effectLst/>
                          <a:latin typeface="Times New Roman" pitchFamily="18" charset="0"/>
                          <a:ea typeface="微软雅黑" pitchFamily="34" charset="-122"/>
                          <a:cs typeface="Times New Roman" pitchFamily="18" charset="0"/>
                        </a:rPr>
                        <a:t>2</a:t>
                      </a: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中</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349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已在一个簇</a:t>
                      </a: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C</a:t>
                      </a:r>
                      <a:r>
                        <a:rPr kumimoji="0" lang="en-US" altLang="zh-CN" sz="1400" b="0" i="0" u="none" strike="noStrike" cap="none" normalizeH="0" baseline="-30000" smtClean="0">
                          <a:ln>
                            <a:noFill/>
                          </a:ln>
                          <a:solidFill>
                            <a:schemeClr val="tx1"/>
                          </a:solidFill>
                          <a:effectLst/>
                          <a:latin typeface="Times New Roman" pitchFamily="18" charset="0"/>
                          <a:ea typeface="微软雅黑" pitchFamily="34" charset="-122"/>
                          <a:cs typeface="Times New Roman" pitchFamily="18" charset="0"/>
                        </a:rPr>
                        <a:t>1</a:t>
                      </a: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中</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349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已在一个簇</a:t>
                      </a: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C</a:t>
                      </a:r>
                      <a:r>
                        <a:rPr kumimoji="0" lang="en-US" altLang="zh-CN" sz="1400" b="0" i="0" u="none" strike="noStrike" cap="none" normalizeH="0" baseline="-30000" smtClean="0">
                          <a:ln>
                            <a:noFill/>
                          </a:ln>
                          <a:solidFill>
                            <a:schemeClr val="tx1"/>
                          </a:solidFill>
                          <a:effectLst/>
                          <a:latin typeface="Times New Roman" pitchFamily="18" charset="0"/>
                          <a:ea typeface="微软雅黑" pitchFamily="34" charset="-122"/>
                          <a:cs typeface="Times New Roman" pitchFamily="18" charset="0"/>
                        </a:rPr>
                        <a:t>1</a:t>
                      </a: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中，</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349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已在一个簇</a:t>
                      </a: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C</a:t>
                      </a:r>
                      <a:r>
                        <a:rPr kumimoji="0" lang="en-US" altLang="zh-CN" sz="1400" b="0" i="0" u="none" strike="noStrike" cap="none" normalizeH="0" baseline="-30000" smtClean="0">
                          <a:ln>
                            <a:noFill/>
                          </a:ln>
                          <a:solidFill>
                            <a:schemeClr val="tx1"/>
                          </a:solidFill>
                          <a:effectLst/>
                          <a:latin typeface="Times New Roman" pitchFamily="18" charset="0"/>
                          <a:ea typeface="微软雅黑" pitchFamily="34" charset="-122"/>
                          <a:cs typeface="Times New Roman" pitchFamily="18" charset="0"/>
                        </a:rPr>
                        <a:t>2</a:t>
                      </a: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中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349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已在一个簇</a:t>
                      </a:r>
                      <a:r>
                        <a:rPr kumimoji="0" lang="en-US" altLang="zh-CN"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C</a:t>
                      </a:r>
                      <a:r>
                        <a:rPr kumimoji="0" lang="en-US" altLang="zh-CN" sz="1400" b="0" i="0" u="none" strike="noStrike" cap="none" normalizeH="0" baseline="-30000" smtClean="0">
                          <a:ln>
                            <a:noFill/>
                          </a:ln>
                          <a:solidFill>
                            <a:schemeClr val="tx1"/>
                          </a:solidFill>
                          <a:effectLst/>
                          <a:latin typeface="Times New Roman" pitchFamily="18" charset="0"/>
                          <a:ea typeface="微软雅黑" pitchFamily="34" charset="-122"/>
                          <a:cs typeface="Times New Roman" pitchFamily="18" charset="0"/>
                        </a:rPr>
                        <a:t>1</a:t>
                      </a:r>
                      <a:r>
                        <a:rPr kumimoji="0" lang="zh-CN" altLang="en-US" sz="1400" b="0"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中</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bl>
          </a:graphicData>
        </a:graphic>
      </p:graphicFrame>
      <p:sp>
        <p:nvSpPr>
          <p:cNvPr id="32843" name="Rectangle 81"/>
          <p:cNvSpPr>
            <a:spLocks noChangeArrowheads="1"/>
          </p:cNvSpPr>
          <p:nvPr/>
        </p:nvSpPr>
        <p:spPr bwMode="auto">
          <a:xfrm>
            <a:off x="827088" y="908050"/>
            <a:ext cx="178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t>算法执行过程：</a:t>
            </a:r>
          </a:p>
        </p:txBody>
      </p:sp>
      <p:pic>
        <p:nvPicPr>
          <p:cNvPr id="32844" name="Picture 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295400"/>
            <a:ext cx="44196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27480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1268760"/>
            <a:ext cx="8229600" cy="3384550"/>
          </a:xfrm>
        </p:spPr>
        <p:txBody>
          <a:bodyPr/>
          <a:lstStyle/>
          <a:p>
            <a:r>
              <a:rPr lang="zh-CN" altLang="en-US" dirty="0" smtClean="0"/>
              <a:t>算法小结</a:t>
            </a:r>
            <a:endParaRPr lang="en-US" altLang="zh-CN" dirty="0" smtClean="0"/>
          </a:p>
          <a:p>
            <a:pPr lvl="1"/>
            <a:r>
              <a:rPr lang="en-US" altLang="zh-CN" dirty="0" smtClean="0"/>
              <a:t>DBSCAN</a:t>
            </a:r>
            <a:r>
              <a:rPr lang="zh-CN" altLang="en-US" dirty="0" smtClean="0"/>
              <a:t>是</a:t>
            </a:r>
            <a:r>
              <a:rPr lang="zh-CN" altLang="en-US" dirty="0"/>
              <a:t>一种基于密度的空间聚类算法。该算法将具有足够密度的区域划分为簇，并在具有噪声的空间数据库中发现任意形状的</a:t>
            </a:r>
            <a:r>
              <a:rPr lang="zh-CN" altLang="en-US" dirty="0" smtClean="0"/>
              <a:t>簇。</a:t>
            </a:r>
            <a:endParaRPr lang="en-US" altLang="zh-CN" dirty="0" smtClean="0"/>
          </a:p>
          <a:p>
            <a:pPr lvl="1"/>
            <a:r>
              <a:rPr lang="zh-CN" altLang="en-US" dirty="0" smtClean="0"/>
              <a:t>优点：</a:t>
            </a:r>
            <a:r>
              <a:rPr lang="zh-CN" altLang="en-US" dirty="0"/>
              <a:t>与</a:t>
            </a:r>
            <a:r>
              <a:rPr lang="en-US" altLang="zh-CN" dirty="0"/>
              <a:t>K-MEANS</a:t>
            </a:r>
            <a:r>
              <a:rPr lang="zh-CN" altLang="en-US" dirty="0"/>
              <a:t>比较起来，不需要输入要划分的聚类</a:t>
            </a:r>
            <a:r>
              <a:rPr lang="zh-CN" altLang="en-US" dirty="0" smtClean="0"/>
              <a:t>个数</a:t>
            </a:r>
            <a:r>
              <a:rPr lang="zh-CN" altLang="en-US" dirty="0"/>
              <a:t>；</a:t>
            </a:r>
            <a:r>
              <a:rPr lang="zh-CN" altLang="en-US" dirty="0" smtClean="0"/>
              <a:t>聚类</a:t>
            </a:r>
            <a:r>
              <a:rPr lang="zh-CN" altLang="en-US" dirty="0"/>
              <a:t>速度快且能够有效处理噪声点和发现任意形状的空间聚类</a:t>
            </a:r>
            <a:r>
              <a:rPr lang="zh-CN" altLang="en-US" dirty="0" smtClean="0"/>
              <a:t>。</a:t>
            </a:r>
            <a:endParaRPr lang="en-US" altLang="zh-CN" dirty="0" smtClean="0"/>
          </a:p>
          <a:p>
            <a:pPr lvl="1"/>
            <a:r>
              <a:rPr lang="zh-CN" altLang="en-US" dirty="0" smtClean="0"/>
              <a:t>弱点：当</a:t>
            </a:r>
            <a:r>
              <a:rPr lang="zh-CN" altLang="en-US" dirty="0"/>
              <a:t>数据量增大时，要求较大的内存</a:t>
            </a:r>
            <a:r>
              <a:rPr lang="zh-CN" altLang="en-US" dirty="0" smtClean="0"/>
              <a:t>支持；当</a:t>
            </a:r>
            <a:r>
              <a:rPr lang="zh-CN" altLang="en-US" dirty="0"/>
              <a:t>空间聚类的密度不均匀、聚类间距差相差很大时，聚类</a:t>
            </a:r>
            <a:r>
              <a:rPr lang="zh-CN" altLang="en-US" dirty="0" smtClean="0"/>
              <a:t>质量不够好。</a:t>
            </a:r>
            <a:endParaRPr lang="zh-CN" altLang="en-US" dirty="0"/>
          </a:p>
        </p:txBody>
      </p:sp>
    </p:spTree>
    <p:extLst>
      <p:ext uri="{BB962C8B-B14F-4D97-AF65-F5344CB8AC3E}">
        <p14:creationId xmlns:p14="http://schemas.microsoft.com/office/powerpoint/2010/main" val="234814058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457200" y="1254149"/>
            <a:ext cx="8229600" cy="4983163"/>
          </a:xfrm>
        </p:spPr>
        <p:txBody>
          <a:bodyPr/>
          <a:lstStyle/>
          <a:p>
            <a:pPr>
              <a:buFont typeface="Wingdings" pitchFamily="2" charset="2"/>
              <a:buNone/>
            </a:pPr>
            <a:r>
              <a:rPr lang="zh-CN" altLang="en-US" sz="2000" dirty="0">
                <a:solidFill>
                  <a:schemeClr val="tx1"/>
                </a:solidFill>
              </a:rPr>
              <a:t>     下图中所描述的数据集不能通过一个全局密度参数同时区分出簇</a:t>
            </a:r>
            <a:r>
              <a:rPr lang="en-US" altLang="zh-CN" sz="2000" dirty="0">
                <a:solidFill>
                  <a:schemeClr val="tx1"/>
                </a:solidFill>
              </a:rPr>
              <a:t>A </a:t>
            </a:r>
            <a:r>
              <a:rPr lang="zh-CN" altLang="en-US" sz="2000" dirty="0">
                <a:solidFill>
                  <a:schemeClr val="tx1"/>
                </a:solidFill>
              </a:rPr>
              <a:t>、</a:t>
            </a:r>
            <a:r>
              <a:rPr lang="en-US" altLang="zh-CN" sz="2000" dirty="0">
                <a:solidFill>
                  <a:schemeClr val="tx1"/>
                </a:solidFill>
              </a:rPr>
              <a:t>B </a:t>
            </a:r>
            <a:r>
              <a:rPr lang="zh-CN" altLang="en-US" sz="2000" dirty="0">
                <a:solidFill>
                  <a:schemeClr val="tx1"/>
                </a:solidFill>
              </a:rPr>
              <a:t>、</a:t>
            </a:r>
            <a:r>
              <a:rPr lang="en-US" altLang="zh-CN" sz="2000" dirty="0">
                <a:solidFill>
                  <a:schemeClr val="tx1"/>
                </a:solidFill>
              </a:rPr>
              <a:t>C</a:t>
            </a:r>
            <a:r>
              <a:rPr lang="zh-CN" altLang="en-US" sz="2000" dirty="0">
                <a:solidFill>
                  <a:schemeClr val="tx1"/>
                </a:solidFill>
              </a:rPr>
              <a:t>、</a:t>
            </a:r>
            <a:r>
              <a:rPr lang="en-US" altLang="zh-CN" sz="2000" dirty="0">
                <a:solidFill>
                  <a:schemeClr val="tx1"/>
                </a:solidFill>
              </a:rPr>
              <a:t>C1</a:t>
            </a:r>
            <a:r>
              <a:rPr lang="zh-CN" altLang="en-US" sz="2000" dirty="0">
                <a:solidFill>
                  <a:schemeClr val="tx1"/>
                </a:solidFill>
              </a:rPr>
              <a:t>、</a:t>
            </a:r>
            <a:r>
              <a:rPr lang="en-US" altLang="zh-CN" sz="2000" dirty="0">
                <a:solidFill>
                  <a:schemeClr val="tx1"/>
                </a:solidFill>
              </a:rPr>
              <a:t>C2</a:t>
            </a:r>
            <a:r>
              <a:rPr lang="zh-CN" altLang="en-US" sz="2000" dirty="0">
                <a:solidFill>
                  <a:schemeClr val="tx1"/>
                </a:solidFill>
              </a:rPr>
              <a:t>和</a:t>
            </a:r>
            <a:r>
              <a:rPr lang="en-US" altLang="zh-CN" sz="2000" dirty="0">
                <a:solidFill>
                  <a:schemeClr val="tx1"/>
                </a:solidFill>
              </a:rPr>
              <a:t>C3</a:t>
            </a:r>
            <a:r>
              <a:rPr lang="zh-CN" altLang="en-US" sz="2000" dirty="0">
                <a:solidFill>
                  <a:schemeClr val="tx1"/>
                </a:solidFill>
              </a:rPr>
              <a:t>，只能得到</a:t>
            </a:r>
            <a:r>
              <a:rPr lang="en-US" altLang="zh-CN" sz="2000" dirty="0">
                <a:solidFill>
                  <a:schemeClr val="tx1"/>
                </a:solidFill>
              </a:rPr>
              <a:t>A </a:t>
            </a:r>
            <a:r>
              <a:rPr lang="zh-CN" altLang="en-US" sz="2000" dirty="0">
                <a:solidFill>
                  <a:schemeClr val="tx1"/>
                </a:solidFill>
              </a:rPr>
              <a:t>、</a:t>
            </a:r>
            <a:r>
              <a:rPr lang="en-US" altLang="zh-CN" sz="2000" dirty="0">
                <a:solidFill>
                  <a:schemeClr val="tx1"/>
                </a:solidFill>
              </a:rPr>
              <a:t>B </a:t>
            </a:r>
            <a:r>
              <a:rPr lang="zh-CN" altLang="en-US" sz="2000" dirty="0">
                <a:solidFill>
                  <a:schemeClr val="tx1"/>
                </a:solidFill>
              </a:rPr>
              <a:t>、</a:t>
            </a:r>
            <a:r>
              <a:rPr lang="en-US" altLang="zh-CN" sz="2000" dirty="0">
                <a:solidFill>
                  <a:schemeClr val="tx1"/>
                </a:solidFill>
              </a:rPr>
              <a:t>C</a:t>
            </a:r>
            <a:r>
              <a:rPr lang="zh-CN" altLang="en-US" sz="2000" dirty="0">
                <a:solidFill>
                  <a:schemeClr val="tx1"/>
                </a:solidFill>
              </a:rPr>
              <a:t>或</a:t>
            </a:r>
            <a:r>
              <a:rPr lang="en-US" altLang="zh-CN" sz="2000" dirty="0">
                <a:solidFill>
                  <a:schemeClr val="tx1"/>
                </a:solidFill>
              </a:rPr>
              <a:t>C1</a:t>
            </a:r>
            <a:r>
              <a:rPr lang="zh-CN" altLang="en-US" sz="2000" dirty="0">
                <a:solidFill>
                  <a:schemeClr val="tx1"/>
                </a:solidFill>
              </a:rPr>
              <a:t>、</a:t>
            </a:r>
            <a:r>
              <a:rPr lang="en-US" altLang="zh-CN" sz="2000" dirty="0">
                <a:solidFill>
                  <a:schemeClr val="tx1"/>
                </a:solidFill>
              </a:rPr>
              <a:t>C2</a:t>
            </a:r>
            <a:r>
              <a:rPr lang="zh-CN" altLang="en-US" sz="2000" dirty="0">
                <a:solidFill>
                  <a:schemeClr val="tx1"/>
                </a:solidFill>
              </a:rPr>
              <a:t>和</a:t>
            </a:r>
            <a:r>
              <a:rPr lang="en-US" altLang="zh-CN" sz="2000" dirty="0">
                <a:solidFill>
                  <a:schemeClr val="tx1"/>
                </a:solidFill>
              </a:rPr>
              <a:t>C3</a:t>
            </a:r>
            <a:r>
              <a:rPr lang="zh-CN" altLang="en-US" sz="2000" dirty="0">
                <a:solidFill>
                  <a:schemeClr val="tx1"/>
                </a:solidFill>
              </a:rPr>
              <a:t>，对于</a:t>
            </a:r>
            <a:r>
              <a:rPr lang="en-US" altLang="zh-CN" sz="2000" dirty="0">
                <a:solidFill>
                  <a:schemeClr val="tx1"/>
                </a:solidFill>
              </a:rPr>
              <a:t>C1</a:t>
            </a:r>
            <a:r>
              <a:rPr lang="zh-CN" altLang="en-US" sz="2000" dirty="0">
                <a:solidFill>
                  <a:schemeClr val="tx1"/>
                </a:solidFill>
              </a:rPr>
              <a:t>、</a:t>
            </a:r>
            <a:r>
              <a:rPr lang="en-US" altLang="zh-CN" sz="2000" dirty="0">
                <a:solidFill>
                  <a:schemeClr val="tx1"/>
                </a:solidFill>
              </a:rPr>
              <a:t>C2</a:t>
            </a:r>
            <a:r>
              <a:rPr lang="zh-CN" altLang="en-US" sz="2000" dirty="0">
                <a:solidFill>
                  <a:schemeClr val="tx1"/>
                </a:solidFill>
              </a:rPr>
              <a:t>和</a:t>
            </a:r>
            <a:r>
              <a:rPr lang="en-US" altLang="zh-CN" sz="2000" dirty="0">
                <a:solidFill>
                  <a:schemeClr val="tx1"/>
                </a:solidFill>
              </a:rPr>
              <a:t>C3</a:t>
            </a:r>
            <a:r>
              <a:rPr lang="zh-CN" altLang="en-US" sz="2000" dirty="0">
                <a:solidFill>
                  <a:schemeClr val="tx1"/>
                </a:solidFill>
              </a:rPr>
              <a:t>而言</a:t>
            </a:r>
            <a:r>
              <a:rPr lang="en-US" altLang="zh-CN" sz="2000" dirty="0">
                <a:solidFill>
                  <a:schemeClr val="tx1"/>
                </a:solidFill>
              </a:rPr>
              <a:t>A </a:t>
            </a:r>
            <a:r>
              <a:rPr lang="zh-CN" altLang="en-US" sz="2000" dirty="0">
                <a:solidFill>
                  <a:schemeClr val="tx1"/>
                </a:solidFill>
              </a:rPr>
              <a:t>、</a:t>
            </a:r>
            <a:r>
              <a:rPr lang="en-US" altLang="zh-CN" sz="2000" dirty="0">
                <a:solidFill>
                  <a:schemeClr val="tx1"/>
                </a:solidFill>
              </a:rPr>
              <a:t>B </a:t>
            </a:r>
            <a:r>
              <a:rPr lang="zh-CN" altLang="en-US" sz="2000" dirty="0">
                <a:solidFill>
                  <a:schemeClr val="tx1"/>
                </a:solidFill>
              </a:rPr>
              <a:t>、</a:t>
            </a:r>
            <a:r>
              <a:rPr lang="en-US" altLang="zh-CN" sz="2000" dirty="0">
                <a:solidFill>
                  <a:schemeClr val="tx1"/>
                </a:solidFill>
              </a:rPr>
              <a:t>C</a:t>
            </a:r>
            <a:r>
              <a:rPr lang="zh-CN" altLang="en-US" sz="2000" dirty="0">
                <a:solidFill>
                  <a:schemeClr val="tx1"/>
                </a:solidFill>
              </a:rPr>
              <a:t>都是噪声。</a:t>
            </a:r>
          </a:p>
          <a:p>
            <a:pPr>
              <a:buFont typeface="Wingdings" pitchFamily="2" charset="2"/>
              <a:buNone/>
            </a:pPr>
            <a:endParaRPr lang="zh-CN" altLang="en-US" sz="2000" dirty="0">
              <a:solidFill>
                <a:schemeClr val="tx1"/>
              </a:solidFill>
            </a:endParaRPr>
          </a:p>
          <a:p>
            <a:pPr>
              <a:buFont typeface="Wingdings" pitchFamily="2" charset="2"/>
              <a:buNone/>
            </a:pPr>
            <a:endParaRPr lang="zh-CN" altLang="en-US" sz="2000" dirty="0">
              <a:solidFill>
                <a:schemeClr val="tx1"/>
              </a:solidFill>
            </a:endParaRPr>
          </a:p>
          <a:p>
            <a:pPr>
              <a:buFont typeface="Wingdings" pitchFamily="2" charset="2"/>
              <a:buNone/>
            </a:pPr>
            <a:endParaRPr lang="zh-CN" altLang="en-US" sz="2000" dirty="0">
              <a:solidFill>
                <a:schemeClr val="tx1"/>
              </a:solidFill>
            </a:endParaRPr>
          </a:p>
          <a:p>
            <a:pPr>
              <a:buFont typeface="Wingdings" pitchFamily="2" charset="2"/>
              <a:buNone/>
            </a:pPr>
            <a:endParaRPr lang="zh-CN" altLang="en-US" sz="2000" dirty="0">
              <a:solidFill>
                <a:schemeClr val="tx1"/>
              </a:solidFill>
            </a:endParaRPr>
          </a:p>
          <a:p>
            <a:pPr>
              <a:buFont typeface="Wingdings" pitchFamily="2" charset="2"/>
              <a:buNone/>
            </a:pPr>
            <a:endParaRPr lang="zh-CN" altLang="en-US" sz="2000" dirty="0">
              <a:solidFill>
                <a:schemeClr val="tx1"/>
              </a:solidFill>
            </a:endParaRPr>
          </a:p>
          <a:p>
            <a:pPr>
              <a:buFont typeface="Wingdings" pitchFamily="2" charset="2"/>
              <a:buNone/>
            </a:pPr>
            <a:endParaRPr lang="zh-CN" altLang="en-US" sz="2000" dirty="0">
              <a:solidFill>
                <a:schemeClr val="tx1"/>
              </a:solidFill>
            </a:endParaRPr>
          </a:p>
          <a:p>
            <a:pPr>
              <a:buFont typeface="Wingdings" pitchFamily="2" charset="2"/>
              <a:buNone/>
            </a:pPr>
            <a:endParaRPr lang="zh-CN" altLang="en-US" sz="2000" dirty="0">
              <a:solidFill>
                <a:schemeClr val="tx1"/>
              </a:solidFill>
            </a:endParaRPr>
          </a:p>
          <a:p>
            <a:pPr>
              <a:buFont typeface="Wingdings" pitchFamily="2" charset="2"/>
              <a:buNone/>
            </a:pPr>
            <a:r>
              <a:rPr lang="zh-CN" altLang="en-US" sz="2000" dirty="0">
                <a:solidFill>
                  <a:schemeClr val="tx1"/>
                </a:solidFill>
              </a:rPr>
              <a:t>      </a:t>
            </a:r>
            <a:endParaRPr lang="en-US" altLang="zh-CN" sz="2000" dirty="0" smtClean="0">
              <a:solidFill>
                <a:schemeClr val="tx1"/>
              </a:solidFill>
            </a:endParaRPr>
          </a:p>
          <a:p>
            <a:pPr>
              <a:buFont typeface="Wingdings" pitchFamily="2" charset="2"/>
              <a:buNone/>
            </a:pPr>
            <a:endParaRPr lang="en-US" altLang="zh-CN" sz="2000" dirty="0"/>
          </a:p>
          <a:p>
            <a:pPr>
              <a:buFont typeface="Wingdings" pitchFamily="2" charset="2"/>
              <a:buNone/>
            </a:pPr>
            <a:r>
              <a:rPr lang="en-US" altLang="zh-CN" sz="2000" dirty="0" smtClean="0">
                <a:solidFill>
                  <a:schemeClr val="tx1"/>
                </a:solidFill>
              </a:rPr>
              <a:t>      </a:t>
            </a:r>
            <a:r>
              <a:rPr lang="zh-CN" altLang="en-US" sz="2000" dirty="0" smtClean="0">
                <a:solidFill>
                  <a:schemeClr val="tx1"/>
                </a:solidFill>
              </a:rPr>
              <a:t>对于</a:t>
            </a:r>
            <a:r>
              <a:rPr lang="zh-CN" altLang="en-US" sz="2000" dirty="0">
                <a:solidFill>
                  <a:schemeClr val="tx1"/>
                </a:solidFill>
              </a:rPr>
              <a:t>固定的</a:t>
            </a:r>
            <a:r>
              <a:rPr lang="en-US" altLang="zh-CN" sz="2000" dirty="0" err="1">
                <a:solidFill>
                  <a:schemeClr val="tx1"/>
                </a:solidFill>
              </a:rPr>
              <a:t>MinPts</a:t>
            </a:r>
            <a:r>
              <a:rPr lang="en-US" altLang="zh-CN" sz="2000" dirty="0">
                <a:solidFill>
                  <a:schemeClr val="tx1"/>
                </a:solidFill>
              </a:rPr>
              <a:t> </a:t>
            </a:r>
            <a:r>
              <a:rPr lang="zh-CN" altLang="en-US" sz="2000" dirty="0">
                <a:solidFill>
                  <a:schemeClr val="tx1"/>
                </a:solidFill>
              </a:rPr>
              <a:t>值，和两个 </a:t>
            </a:r>
            <a:r>
              <a:rPr lang="en-US" altLang="zh-CN" sz="2000" i="1" dirty="0">
                <a:solidFill>
                  <a:schemeClr val="tx1"/>
                </a:solidFill>
              </a:rPr>
              <a:t>ε1</a:t>
            </a:r>
            <a:r>
              <a:rPr lang="zh-CN" altLang="en-US" sz="2000" i="1" dirty="0">
                <a:solidFill>
                  <a:schemeClr val="tx1"/>
                </a:solidFill>
              </a:rPr>
              <a:t>＜</a:t>
            </a:r>
            <a:r>
              <a:rPr lang="zh-CN" altLang="en-US" sz="2000" dirty="0">
                <a:solidFill>
                  <a:schemeClr val="tx1"/>
                </a:solidFill>
              </a:rPr>
              <a:t> </a:t>
            </a:r>
            <a:r>
              <a:rPr lang="en-US" altLang="zh-CN" sz="2000" i="1" dirty="0">
                <a:solidFill>
                  <a:schemeClr val="tx1"/>
                </a:solidFill>
              </a:rPr>
              <a:t>ε2</a:t>
            </a:r>
            <a:r>
              <a:rPr lang="zh-CN" altLang="en-US" sz="2000" i="1" dirty="0">
                <a:solidFill>
                  <a:schemeClr val="tx1"/>
                </a:solidFill>
              </a:rPr>
              <a:t>，关于</a:t>
            </a:r>
            <a:r>
              <a:rPr lang="en-US" altLang="zh-CN" sz="2000" i="1" dirty="0">
                <a:solidFill>
                  <a:schemeClr val="tx1"/>
                </a:solidFill>
              </a:rPr>
              <a:t>ε1</a:t>
            </a:r>
            <a:r>
              <a:rPr lang="zh-CN" altLang="en-US" sz="2000" i="1" dirty="0">
                <a:solidFill>
                  <a:schemeClr val="tx1"/>
                </a:solidFill>
              </a:rPr>
              <a:t>的</a:t>
            </a:r>
            <a:r>
              <a:rPr lang="en-US" altLang="zh-CN" sz="2000" dirty="0" err="1">
                <a:solidFill>
                  <a:schemeClr val="tx1"/>
                </a:solidFill>
              </a:rPr>
              <a:t>MinPts</a:t>
            </a:r>
            <a:r>
              <a:rPr lang="zh-CN" altLang="en-US" sz="2000" dirty="0">
                <a:solidFill>
                  <a:schemeClr val="tx1"/>
                </a:solidFill>
              </a:rPr>
              <a:t>簇</a:t>
            </a:r>
            <a:r>
              <a:rPr lang="en-US" altLang="zh-CN" sz="2000" dirty="0">
                <a:solidFill>
                  <a:schemeClr val="tx1"/>
                </a:solidFill>
              </a:rPr>
              <a:t>C</a:t>
            </a:r>
            <a:r>
              <a:rPr lang="zh-CN" altLang="en-US" sz="2000" dirty="0">
                <a:solidFill>
                  <a:schemeClr val="tx1"/>
                </a:solidFill>
              </a:rPr>
              <a:t>一定是关于</a:t>
            </a:r>
            <a:r>
              <a:rPr lang="en-US" altLang="zh-CN" sz="2000" i="1" dirty="0">
                <a:solidFill>
                  <a:schemeClr val="tx1"/>
                </a:solidFill>
              </a:rPr>
              <a:t>ε2</a:t>
            </a:r>
            <a:r>
              <a:rPr lang="zh-CN" altLang="en-US" sz="2000" i="1" dirty="0">
                <a:solidFill>
                  <a:schemeClr val="tx1"/>
                </a:solidFill>
              </a:rPr>
              <a:t>和</a:t>
            </a:r>
            <a:r>
              <a:rPr lang="en-US" altLang="zh-CN" sz="2000" dirty="0" err="1">
                <a:solidFill>
                  <a:schemeClr val="tx1"/>
                </a:solidFill>
              </a:rPr>
              <a:t>MinPts</a:t>
            </a:r>
            <a:r>
              <a:rPr lang="zh-CN" altLang="en-US" sz="2000" dirty="0">
                <a:solidFill>
                  <a:schemeClr val="tx1"/>
                </a:solidFill>
              </a:rPr>
              <a:t>簇</a:t>
            </a:r>
            <a:r>
              <a:rPr lang="en-US" altLang="zh-CN" sz="2000" dirty="0">
                <a:solidFill>
                  <a:schemeClr val="tx1"/>
                </a:solidFill>
              </a:rPr>
              <a:t>C’</a:t>
            </a:r>
            <a:r>
              <a:rPr lang="zh-CN" altLang="en-US" sz="2000" dirty="0">
                <a:solidFill>
                  <a:schemeClr val="tx1"/>
                </a:solidFill>
              </a:rPr>
              <a:t>的子集，这就意味着。如果两个对象在同一个基于密度的簇中，则它们也是在同一个具有较低密度要求的簇中。</a:t>
            </a:r>
          </a:p>
        </p:txBody>
      </p:sp>
      <p:pic>
        <p:nvPicPr>
          <p:cNvPr id="399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415331"/>
            <a:ext cx="4429472" cy="2983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4521792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1" name="Rectangle 2"/>
          <p:cNvSpPr>
            <a:spLocks noGrp="1" noChangeArrowheads="1"/>
          </p:cNvSpPr>
          <p:nvPr>
            <p:ph type="title"/>
          </p:nvPr>
        </p:nvSpPr>
        <p:spPr/>
        <p:txBody>
          <a:bodyPr/>
          <a:lstStyle/>
          <a:p>
            <a:pPr eaLnBrk="1" hangingPunct="1"/>
            <a:endParaRPr lang="zh-CN" altLang="en-US" smtClean="0"/>
          </a:p>
        </p:txBody>
      </p:sp>
      <p:sp>
        <p:nvSpPr>
          <p:cNvPr id="1177602" name="Rectangle 3"/>
          <p:cNvSpPr>
            <a:spLocks noGrp="1" noChangeArrowheads="1"/>
          </p:cNvSpPr>
          <p:nvPr>
            <p:ph type="body" idx="1"/>
          </p:nvPr>
        </p:nvSpPr>
        <p:spPr>
          <a:xfrm>
            <a:off x="827088" y="1557338"/>
            <a:ext cx="7772400" cy="5300662"/>
          </a:xfrm>
        </p:spPr>
        <p:txBody>
          <a:bodyPr/>
          <a:lstStyle/>
          <a:p>
            <a:pPr eaLnBrk="1" hangingPunct="1">
              <a:lnSpc>
                <a:spcPct val="80000"/>
              </a:lnSpc>
            </a:pPr>
            <a:r>
              <a:rPr lang="zh-CN" altLang="en-US" sz="2800" smtClean="0"/>
              <a:t>蠕虫这个词最早由</a:t>
            </a:r>
            <a:r>
              <a:rPr lang="en-US" altLang="zh-CN" sz="2800" smtClean="0"/>
              <a:t>Shoch</a:t>
            </a:r>
            <a:r>
              <a:rPr lang="zh-CN" altLang="en-US" sz="2800" smtClean="0"/>
              <a:t>和</a:t>
            </a:r>
            <a:r>
              <a:rPr lang="en-US" altLang="zh-CN" sz="2800" smtClean="0"/>
              <a:t>Hupp</a:t>
            </a:r>
            <a:r>
              <a:rPr lang="zh-CN" altLang="en-US" sz="2800" smtClean="0"/>
              <a:t>在</a:t>
            </a:r>
            <a:r>
              <a:rPr lang="en-US" altLang="zh-CN" sz="2800" smtClean="0"/>
              <a:t>1982</a:t>
            </a:r>
            <a:r>
              <a:rPr lang="zh-CN" altLang="en-US" sz="2800" smtClean="0"/>
              <a:t>年提出，他们用这个词来形容一个可以在局域网络自动传播并维护网络中主机的良性程序 </a:t>
            </a:r>
            <a:r>
              <a:rPr lang="zh-CN" altLang="en-US" sz="1800" smtClean="0">
                <a:latin typeface="宋体" charset="-122"/>
              </a:rPr>
              <a:t> </a:t>
            </a:r>
          </a:p>
          <a:p>
            <a:pPr eaLnBrk="1" hangingPunct="1">
              <a:lnSpc>
                <a:spcPct val="80000"/>
              </a:lnSpc>
            </a:pPr>
            <a:r>
              <a:rPr lang="zh-CN" altLang="en-US" sz="2800" smtClean="0"/>
              <a:t>本来蠕虫是作为分散式计算领域中研究的一部分而被编写的，没有破坏安全的意图，也不隐藏其出现或运作。一般而言，蠕虫本身并不被当作传统的计算机病毒。</a:t>
            </a:r>
          </a:p>
          <a:p>
            <a:pPr eaLnBrk="1" hangingPunct="1">
              <a:lnSpc>
                <a:spcPct val="80000"/>
              </a:lnSpc>
            </a:pPr>
            <a:r>
              <a:rPr lang="zh-CN" altLang="en-US" sz="2800" smtClean="0"/>
              <a:t>现在，蠕虫被病毒的制造者们加以利用，很多带有蠕虫性质的计算机病毒被制造出来，它们实际上是蠕虫和病毒的混合体，既有蠕虫的在网络上繁殖的功能，又有病毒的寄生和破坏的功能。</a:t>
            </a:r>
          </a:p>
          <a:p>
            <a:pPr algn="just" eaLnBrk="1" hangingPunct="1">
              <a:lnSpc>
                <a:spcPct val="80000"/>
              </a:lnSpc>
              <a:buFontTx/>
              <a:buNone/>
            </a:pPr>
            <a:r>
              <a:rPr lang="zh-CN" altLang="en-US" sz="2800" smtClean="0"/>
              <a:t> 	目前在流行的网络恶意软件，都具有蠕虫的某些性质。</a:t>
            </a:r>
          </a:p>
        </p:txBody>
      </p:sp>
    </p:spTree>
    <p:extLst>
      <p:ext uri="{BB962C8B-B14F-4D97-AF65-F5344CB8AC3E}">
        <p14:creationId xmlns:p14="http://schemas.microsoft.com/office/powerpoint/2010/main" val="140550912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1268760"/>
            <a:ext cx="8229600" cy="3384550"/>
          </a:xfrm>
        </p:spPr>
        <p:txBody>
          <a:bodyPr/>
          <a:lstStyle/>
          <a:p>
            <a:r>
              <a:rPr lang="zh-CN" altLang="en-US" dirty="0" smtClean="0"/>
              <a:t>样本不平衡问题</a:t>
            </a:r>
            <a:endParaRPr lang="en-US" altLang="zh-CN" dirty="0" smtClean="0"/>
          </a:p>
          <a:p>
            <a:pPr lvl="1"/>
            <a:r>
              <a:rPr lang="zh-CN" altLang="en-US" dirty="0" smtClean="0"/>
              <a:t>噪声属于小样本集合</a:t>
            </a:r>
            <a:endParaRPr lang="en-US" altLang="zh-CN" dirty="0" smtClean="0"/>
          </a:p>
          <a:p>
            <a:pPr lvl="1"/>
            <a:r>
              <a:rPr lang="zh-CN" altLang="en-US" b="1" dirty="0"/>
              <a:t>过</a:t>
            </a:r>
            <a:r>
              <a:rPr lang="zh-CN" altLang="en-US" b="1" dirty="0" smtClean="0"/>
              <a:t>采样</a:t>
            </a:r>
            <a:r>
              <a:rPr lang="zh-CN" altLang="en-US" dirty="0"/>
              <a:t>方法</a:t>
            </a:r>
            <a:endParaRPr lang="en-US" altLang="zh-CN" dirty="0" smtClean="0"/>
          </a:p>
          <a:p>
            <a:pPr lvl="2"/>
            <a:r>
              <a:rPr lang="zh-CN" altLang="en-US" b="1" dirty="0" smtClean="0"/>
              <a:t>随机</a:t>
            </a:r>
            <a:r>
              <a:rPr lang="zh-CN" altLang="en-US" b="1" dirty="0"/>
              <a:t>过</a:t>
            </a:r>
            <a:r>
              <a:rPr lang="zh-CN" altLang="en-US" b="1" dirty="0" smtClean="0"/>
              <a:t>采样：</a:t>
            </a:r>
            <a:r>
              <a:rPr lang="zh-CN" altLang="en-US" dirty="0" smtClean="0"/>
              <a:t>从</a:t>
            </a:r>
            <a:r>
              <a:rPr lang="zh-CN" altLang="en-US" dirty="0"/>
              <a:t>样本少的类别中随机抽样，再将抽样得来的样本添加到数据集中。然而这种方法如今已经不大使用了，因为重复采样往往会导致严重的过</a:t>
            </a:r>
            <a:r>
              <a:rPr lang="zh-CN" altLang="en-US" dirty="0" smtClean="0"/>
              <a:t>拟合</a:t>
            </a:r>
            <a:r>
              <a:rPr lang="zh-CN" altLang="en-US" b="1" dirty="0"/>
              <a:t>。</a:t>
            </a:r>
            <a:endParaRPr lang="en-US" altLang="zh-CN" dirty="0" smtClean="0"/>
          </a:p>
          <a:p>
            <a:pPr lvl="2"/>
            <a:r>
              <a:rPr lang="zh-CN" altLang="en-US" dirty="0"/>
              <a:t>人工合成一些少数类样本</a:t>
            </a:r>
            <a:r>
              <a:rPr lang="zh-CN" altLang="en-US" dirty="0" smtClean="0"/>
              <a:t>：在</a:t>
            </a:r>
            <a:r>
              <a:rPr lang="zh-CN" altLang="en-US" dirty="0" smtClean="0"/>
              <a:t>少数</a:t>
            </a:r>
            <a:r>
              <a:rPr lang="zh-CN" altLang="en-US" dirty="0"/>
              <a:t>类样本之间进行插值来产生额外的样本</a:t>
            </a:r>
            <a:r>
              <a:rPr lang="zh-CN" altLang="en-US" dirty="0" smtClean="0"/>
              <a:t>。</a:t>
            </a:r>
            <a:endParaRPr lang="zh-CN" altLang="en-US" dirty="0"/>
          </a:p>
        </p:txBody>
      </p:sp>
    </p:spTree>
    <p:extLst>
      <p:ext uri="{BB962C8B-B14F-4D97-AF65-F5344CB8AC3E}">
        <p14:creationId xmlns:p14="http://schemas.microsoft.com/office/powerpoint/2010/main" val="329457620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1268760"/>
            <a:ext cx="8229600" cy="3384550"/>
          </a:xfrm>
        </p:spPr>
        <p:txBody>
          <a:bodyPr/>
          <a:lstStyle/>
          <a:p>
            <a:r>
              <a:rPr lang="en-US" altLang="zh-CN" dirty="0"/>
              <a:t>SMOTE</a:t>
            </a:r>
            <a:r>
              <a:rPr lang="zh-CN" altLang="zh-CN" dirty="0" smtClean="0"/>
              <a:t>算法</a:t>
            </a:r>
            <a:endParaRPr lang="en-US" altLang="zh-CN" dirty="0" smtClean="0"/>
          </a:p>
          <a:p>
            <a:pPr lvl="1"/>
            <a:r>
              <a:rPr lang="zh-CN" altLang="zh-CN" dirty="0" smtClean="0"/>
              <a:t>通过</a:t>
            </a:r>
            <a:r>
              <a:rPr lang="zh-CN" altLang="zh-CN" dirty="0"/>
              <a:t>在寻找每个少数类样本的</a:t>
            </a:r>
            <a:r>
              <a:rPr lang="en-US" altLang="zh-CN" i="1" dirty="0"/>
              <a:t>k</a:t>
            </a:r>
            <a:r>
              <a:rPr lang="zh-CN" altLang="zh-CN" dirty="0"/>
              <a:t>最近邻并在它与这</a:t>
            </a:r>
            <a:r>
              <a:rPr lang="en-US" altLang="zh-CN" i="1" dirty="0"/>
              <a:t>k</a:t>
            </a:r>
            <a:r>
              <a:rPr lang="zh-CN" altLang="zh-CN" dirty="0"/>
              <a:t>个邻近样本间随机线性生成新的样本，使小类样本数量增多，样本集合趋于平衡，</a:t>
            </a:r>
            <a:r>
              <a:rPr lang="zh-CN" altLang="zh-CN" dirty="0" smtClean="0"/>
              <a:t>改善流量</a:t>
            </a:r>
            <a:r>
              <a:rPr lang="zh-CN" altLang="zh-CN" dirty="0"/>
              <a:t>数据集的分类</a:t>
            </a:r>
            <a:r>
              <a:rPr lang="zh-CN" altLang="zh-CN" dirty="0" smtClean="0"/>
              <a:t>性能</a:t>
            </a:r>
            <a:endParaRPr lang="en-US" altLang="zh-CN" dirty="0" smtClean="0"/>
          </a:p>
        </p:txBody>
      </p:sp>
      <p:graphicFrame>
        <p:nvGraphicFramePr>
          <p:cNvPr id="4" name="对象 3"/>
          <p:cNvGraphicFramePr>
            <a:graphicFrameLocks noChangeAspect="1"/>
          </p:cNvGraphicFramePr>
          <p:nvPr>
            <p:extLst>
              <p:ext uri="{D42A27DB-BD31-4B8C-83A1-F6EECF244321}">
                <p14:modId xmlns:p14="http://schemas.microsoft.com/office/powerpoint/2010/main" val="168214438"/>
              </p:ext>
            </p:extLst>
          </p:nvPr>
        </p:nvGraphicFramePr>
        <p:xfrm>
          <a:off x="1763688" y="3789040"/>
          <a:ext cx="5698998" cy="3024336"/>
        </p:xfrm>
        <a:graphic>
          <a:graphicData uri="http://schemas.openxmlformats.org/presentationml/2006/ole">
            <mc:AlternateContent xmlns:mc="http://schemas.openxmlformats.org/markup-compatibility/2006">
              <mc:Choice xmlns:v="urn:schemas-microsoft-com:vml" Requires="v">
                <p:oleObj spid="_x0000_s1159176" r:id="rId4" imgW="6905504" imgH="3600450" progId="">
                  <p:embed/>
                </p:oleObj>
              </mc:Choice>
              <mc:Fallback>
                <p:oleObj r:id="rId4" imgW="6905504" imgH="360045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3789040"/>
                        <a:ext cx="5698998" cy="302433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3474882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1268760"/>
            <a:ext cx="8229600" cy="3384550"/>
          </a:xfrm>
        </p:spPr>
        <p:txBody>
          <a:bodyPr/>
          <a:lstStyle/>
          <a:p>
            <a:r>
              <a:rPr lang="en-US" altLang="zh-CN" dirty="0"/>
              <a:t>SMOTE</a:t>
            </a:r>
            <a:r>
              <a:rPr lang="zh-CN" altLang="zh-CN" dirty="0" smtClean="0"/>
              <a:t>算法</a:t>
            </a:r>
            <a:endParaRPr lang="en-US" altLang="zh-CN" dirty="0" smtClean="0"/>
          </a:p>
          <a:p>
            <a:pPr lvl="1"/>
            <a:r>
              <a:rPr lang="zh-CN" altLang="zh-CN" sz="2400" dirty="0" smtClean="0"/>
              <a:t>在</a:t>
            </a:r>
            <a:r>
              <a:rPr lang="zh-CN" altLang="zh-CN" sz="2400" dirty="0"/>
              <a:t>所有的少数类样本中，对其中的每个样本</a:t>
            </a:r>
            <a:r>
              <a:rPr lang="en-US" altLang="zh-CN" sz="2400" i="1" dirty="0"/>
              <a:t>x</a:t>
            </a:r>
            <a:r>
              <a:rPr lang="zh-CN" altLang="zh-CN" sz="2400" dirty="0"/>
              <a:t>算出其到其它少数类样本的</a:t>
            </a:r>
            <a:r>
              <a:rPr lang="zh-CN" altLang="zh-CN" sz="2400" dirty="0" smtClean="0"/>
              <a:t>距离</a:t>
            </a:r>
            <a:r>
              <a:rPr lang="zh-CN" altLang="en-US" sz="2400" dirty="0" smtClean="0"/>
              <a:t>，</a:t>
            </a:r>
            <a:r>
              <a:rPr lang="zh-CN" altLang="zh-CN" sz="2400" dirty="0" smtClean="0"/>
              <a:t>获得</a:t>
            </a:r>
            <a:r>
              <a:rPr lang="zh-CN" altLang="zh-CN" sz="2400" dirty="0"/>
              <a:t>其</a:t>
            </a:r>
            <a:r>
              <a:rPr lang="en-US" altLang="zh-CN" sz="2400" i="1" dirty="0"/>
              <a:t>k</a:t>
            </a:r>
            <a:r>
              <a:rPr lang="zh-CN" altLang="zh-CN" sz="2400" dirty="0"/>
              <a:t>个</a:t>
            </a:r>
            <a:r>
              <a:rPr lang="zh-CN" altLang="zh-CN" sz="2400" dirty="0" smtClean="0"/>
              <a:t>最近邻</a:t>
            </a:r>
            <a:r>
              <a:rPr lang="zh-CN" altLang="en-US" sz="2400" dirty="0" smtClean="0"/>
              <a:t>。</a:t>
            </a:r>
            <a:endParaRPr lang="zh-CN" altLang="zh-CN" sz="2400" dirty="0"/>
          </a:p>
          <a:p>
            <a:pPr lvl="1"/>
            <a:r>
              <a:rPr lang="zh-CN" altLang="zh-CN" sz="2400" dirty="0"/>
              <a:t>根据多数类与少数类的倍率来设置过采样的倍率</a:t>
            </a:r>
            <a:r>
              <a:rPr lang="en-US" altLang="zh-CN" sz="2400" i="1" dirty="0"/>
              <a:t>n</a:t>
            </a:r>
            <a:r>
              <a:rPr lang="zh-CN" altLang="zh-CN" sz="2400" dirty="0"/>
              <a:t>，并从</a:t>
            </a:r>
            <a:r>
              <a:rPr lang="en-US" altLang="zh-CN" sz="2400" i="1" dirty="0"/>
              <a:t>x</a:t>
            </a:r>
            <a:r>
              <a:rPr lang="zh-CN" altLang="zh-CN" sz="2400" dirty="0"/>
              <a:t>的</a:t>
            </a:r>
            <a:r>
              <a:rPr lang="en-US" altLang="zh-CN" sz="2400" i="1" dirty="0"/>
              <a:t>k</a:t>
            </a:r>
            <a:r>
              <a:rPr lang="zh-CN" altLang="zh-CN" sz="2400" dirty="0"/>
              <a:t>个最近邻样本中选择合适的个数（</a:t>
            </a:r>
            <a:r>
              <a:rPr lang="en-US" altLang="zh-CN" sz="2400" i="1" dirty="0"/>
              <a:t>Y</a:t>
            </a:r>
            <a:r>
              <a:rPr lang="zh-CN" altLang="zh-CN" sz="2400" dirty="0" smtClean="0"/>
              <a:t>）</a:t>
            </a:r>
            <a:r>
              <a:rPr lang="zh-CN" altLang="en-US" sz="2400" dirty="0" smtClean="0"/>
              <a:t>。</a:t>
            </a:r>
            <a:r>
              <a:rPr lang="en-US" altLang="zh-CN" sz="2400" i="1" dirty="0" smtClean="0"/>
              <a:t>y</a:t>
            </a:r>
            <a:r>
              <a:rPr lang="zh-CN" altLang="zh-CN" sz="2400" dirty="0"/>
              <a:t>∈</a:t>
            </a:r>
            <a:r>
              <a:rPr lang="en-US" altLang="zh-CN" sz="2400" i="1" dirty="0"/>
              <a:t>Y</a:t>
            </a:r>
            <a:r>
              <a:rPr lang="zh-CN" altLang="zh-CN" sz="2400" dirty="0"/>
              <a:t>，在</a:t>
            </a:r>
            <a:r>
              <a:rPr lang="en-US" altLang="zh-CN" sz="2400" i="1" dirty="0"/>
              <a:t>x</a:t>
            </a:r>
            <a:r>
              <a:rPr lang="zh-CN" altLang="zh-CN" sz="2400" dirty="0"/>
              <a:t>与</a:t>
            </a:r>
            <a:r>
              <a:rPr lang="en-US" altLang="zh-CN" sz="2400" i="1" dirty="0"/>
              <a:t>y</a:t>
            </a:r>
            <a:r>
              <a:rPr lang="zh-CN" altLang="zh-CN" sz="2400" dirty="0"/>
              <a:t>之间进行随机线性插值。</a:t>
            </a:r>
          </a:p>
          <a:p>
            <a:pPr lvl="1"/>
            <a:r>
              <a:rPr lang="zh-CN" altLang="zh-CN" sz="2400" dirty="0"/>
              <a:t>对每一</a:t>
            </a:r>
            <a:r>
              <a:rPr lang="zh-CN" altLang="zh-CN" sz="2400" dirty="0" smtClean="0"/>
              <a:t>个</a:t>
            </a:r>
            <a:r>
              <a:rPr lang="zh-CN" altLang="en-US" sz="2400" dirty="0"/>
              <a:t>插值</a:t>
            </a:r>
            <a:r>
              <a:rPr lang="zh-CN" altLang="zh-CN" sz="2400" dirty="0" smtClean="0"/>
              <a:t>，</a:t>
            </a:r>
            <a:r>
              <a:rPr lang="zh-CN" altLang="zh-CN" sz="2400" dirty="0"/>
              <a:t>按如下公式构造新的少数类样本：</a:t>
            </a:r>
          </a:p>
          <a:p>
            <a:pPr marL="457200" lvl="1" indent="0">
              <a:buNone/>
            </a:pPr>
            <a:r>
              <a:rPr lang="en-US" altLang="zh-CN" sz="2400" dirty="0"/>
              <a:t>		                </a:t>
            </a:r>
            <a:endParaRPr lang="zh-CN" altLang="zh-CN" sz="2400" dirty="0"/>
          </a:p>
          <a:p>
            <a:pPr lvl="1"/>
            <a:r>
              <a:rPr lang="zh-CN" altLang="zh-CN" sz="2400" dirty="0"/>
              <a:t>将新构造的样本加入样本集，再利用分类器对其进行学习。</a:t>
            </a:r>
          </a:p>
        </p:txBody>
      </p:sp>
      <p:pic>
        <p:nvPicPr>
          <p:cNvPr id="1160194"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07704" y="4293096"/>
            <a:ext cx="4608512"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575613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2242" name="Picture 2" descr="https://pic3.zhimg.com/80/v2-54e7d03615d0e16f14a8679e95571fe2_720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4" y="3674977"/>
            <a:ext cx="5400675" cy="3352801"/>
          </a:xfrm>
          <a:prstGeom prst="rect">
            <a:avLst/>
          </a:prstGeom>
          <a:noFill/>
          <a:extLst>
            <a:ext uri="{909E8E84-426E-40DD-AFC4-6F175D3DCCD1}">
              <a14:hiddenFill xmlns:a14="http://schemas.microsoft.com/office/drawing/2010/main">
                <a:solidFill>
                  <a:srgbClr val="FFFFFF"/>
                </a:solidFill>
              </a14:hiddenFill>
            </a:ext>
          </a:extLst>
        </p:spPr>
      </p:pic>
      <p:pic>
        <p:nvPicPr>
          <p:cNvPr id="1162244" name="Picture 4" descr="https://pic3.zhimg.com/80/v2-0dca9495d4167489dab86443da4f30c6_720w.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528" y="1027878"/>
            <a:ext cx="44958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162246" name="Picture 6" descr="https://pic4.zhimg.com/80/v2-422341046b66b8b94fedd6a3e4a4b89b_720w.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0585" y="1027878"/>
            <a:ext cx="4724400" cy="271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87000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1268760"/>
            <a:ext cx="8229600" cy="3384550"/>
          </a:xfrm>
        </p:spPr>
        <p:txBody>
          <a:bodyPr/>
          <a:lstStyle/>
          <a:p>
            <a:r>
              <a:rPr lang="en-US" altLang="zh-CN" dirty="0"/>
              <a:t>Border-line </a:t>
            </a:r>
            <a:r>
              <a:rPr lang="en-US" altLang="zh-CN" dirty="0" smtClean="0"/>
              <a:t>SMOTE</a:t>
            </a:r>
            <a:r>
              <a:rPr lang="zh-CN" altLang="zh-CN" dirty="0" smtClean="0"/>
              <a:t>算法</a:t>
            </a:r>
            <a:endParaRPr lang="en-US" altLang="zh-CN" dirty="0" smtClean="0"/>
          </a:p>
          <a:p>
            <a:pPr lvl="1" latinLnBrk="1"/>
            <a:r>
              <a:rPr lang="en-US" altLang="zh-CN" dirty="0" smtClean="0"/>
              <a:t>"</a:t>
            </a:r>
            <a:r>
              <a:rPr lang="en-US" altLang="zh-CN" dirty="0"/>
              <a:t>safe"</a:t>
            </a:r>
            <a:r>
              <a:rPr lang="zh-CN" altLang="en-US" dirty="0"/>
              <a:t>： 超过一半的</a:t>
            </a:r>
            <a:r>
              <a:rPr lang="en-US" altLang="zh-CN" dirty="0"/>
              <a:t>k</a:t>
            </a:r>
            <a:r>
              <a:rPr lang="zh-CN" altLang="en-US" dirty="0"/>
              <a:t>近邻样本属于少数</a:t>
            </a:r>
            <a:r>
              <a:rPr lang="zh-CN" altLang="en-US" dirty="0" smtClean="0"/>
              <a:t>类</a:t>
            </a:r>
            <a:endParaRPr lang="en-US" altLang="zh-CN" dirty="0" smtClean="0"/>
          </a:p>
          <a:p>
            <a:pPr lvl="1" latinLnBrk="1"/>
            <a:r>
              <a:rPr lang="en-US" altLang="zh-CN" dirty="0"/>
              <a:t>"danger"</a:t>
            </a:r>
            <a:r>
              <a:rPr lang="zh-CN" altLang="en-US" dirty="0"/>
              <a:t> ： 超过一半的</a:t>
            </a:r>
            <a:r>
              <a:rPr lang="en-US" altLang="zh-CN" dirty="0"/>
              <a:t>k</a:t>
            </a:r>
            <a:r>
              <a:rPr lang="zh-CN" altLang="en-US" dirty="0"/>
              <a:t>近邻样本属于多数类</a:t>
            </a:r>
          </a:p>
          <a:p>
            <a:pPr lvl="1" latinLnBrk="1"/>
            <a:r>
              <a:rPr lang="en-US" altLang="zh-CN" dirty="0"/>
              <a:t>"noise"</a:t>
            </a:r>
            <a:r>
              <a:rPr lang="zh-CN" altLang="en-US" dirty="0"/>
              <a:t> ： 所有的</a:t>
            </a:r>
            <a:r>
              <a:rPr lang="en-US" altLang="zh-CN" dirty="0"/>
              <a:t>k</a:t>
            </a:r>
            <a:r>
              <a:rPr lang="zh-CN" altLang="en-US" dirty="0"/>
              <a:t>近邻个样本都属于多数</a:t>
            </a:r>
            <a:r>
              <a:rPr lang="zh-CN" altLang="en-US" dirty="0" smtClean="0"/>
              <a:t>类</a:t>
            </a:r>
            <a:endParaRPr lang="zh-CN" altLang="en-US" dirty="0"/>
          </a:p>
          <a:p>
            <a:pPr marL="457200" lvl="1" indent="0">
              <a:buNone/>
            </a:pPr>
            <a:endParaRPr lang="zh-CN" altLang="en-US" dirty="0"/>
          </a:p>
        </p:txBody>
      </p:sp>
      <p:pic>
        <p:nvPicPr>
          <p:cNvPr id="1165314" name="Picture 2" descr="https://images2018.cnblogs.com/blog/1188231/201807/1188231-20180728173446127-87915725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510" y="3501008"/>
            <a:ext cx="7047898" cy="331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92399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1268760"/>
            <a:ext cx="8229600" cy="3384550"/>
          </a:xfrm>
        </p:spPr>
        <p:txBody>
          <a:bodyPr/>
          <a:lstStyle/>
          <a:p>
            <a:r>
              <a:rPr lang="en-US" altLang="zh-CN" dirty="0"/>
              <a:t>Border-line </a:t>
            </a:r>
            <a:r>
              <a:rPr lang="en-US" altLang="zh-CN" dirty="0" smtClean="0"/>
              <a:t>SMOTE</a:t>
            </a:r>
            <a:r>
              <a:rPr lang="zh-CN" altLang="zh-CN" dirty="0" smtClean="0"/>
              <a:t>算法</a:t>
            </a:r>
            <a:endParaRPr lang="en-US" altLang="zh-CN" dirty="0" smtClean="0"/>
          </a:p>
          <a:p>
            <a:pPr lvl="1"/>
            <a:r>
              <a:rPr lang="zh-CN" altLang="en-US" sz="2400" dirty="0"/>
              <a:t>算法只会从处于</a:t>
            </a:r>
            <a:r>
              <a:rPr lang="zh-CN" altLang="en-US" sz="2400" b="1" dirty="0"/>
              <a:t>”</a:t>
            </a:r>
            <a:r>
              <a:rPr lang="en-US" altLang="zh-CN" sz="2400" b="1" dirty="0"/>
              <a:t>danger“</a:t>
            </a:r>
            <a:r>
              <a:rPr lang="zh-CN" altLang="en-US" sz="2400" dirty="0"/>
              <a:t>状态的</a:t>
            </a:r>
            <a:r>
              <a:rPr lang="zh-CN" altLang="en-US" sz="2400" dirty="0" smtClean="0"/>
              <a:t>样本中随机</a:t>
            </a:r>
            <a:r>
              <a:rPr lang="zh-CN" altLang="en-US" sz="2400" dirty="0"/>
              <a:t>选择，然后用</a:t>
            </a:r>
            <a:r>
              <a:rPr lang="en-US" altLang="zh-CN" sz="2400" dirty="0"/>
              <a:t>SMOTE</a:t>
            </a:r>
            <a:r>
              <a:rPr lang="zh-CN" altLang="en-US" sz="2400" dirty="0"/>
              <a:t>算法产生新的样本</a:t>
            </a:r>
            <a:r>
              <a:rPr lang="zh-CN" altLang="en-US" sz="2400" dirty="0" smtClean="0"/>
              <a:t>。</a:t>
            </a:r>
            <a:endParaRPr lang="en-US" altLang="zh-CN" sz="2400" dirty="0" smtClean="0"/>
          </a:p>
          <a:p>
            <a:pPr lvl="1"/>
            <a:r>
              <a:rPr lang="zh-CN" altLang="en-US" sz="2400" dirty="0" smtClean="0"/>
              <a:t>处于</a:t>
            </a:r>
            <a:r>
              <a:rPr lang="zh-CN" altLang="en-US" sz="2400" dirty="0"/>
              <a:t>”</a:t>
            </a:r>
            <a:r>
              <a:rPr lang="en-US" altLang="zh-CN" sz="2400" b="1" dirty="0"/>
              <a:t>danger</a:t>
            </a:r>
            <a:r>
              <a:rPr lang="zh-CN" altLang="en-US" sz="2400" dirty="0"/>
              <a:t>“状态的样本代表靠近”边界“附近的少数类样本，而处于边界附近的样本往往更容易被误分类</a:t>
            </a:r>
            <a:r>
              <a:rPr lang="zh-CN" altLang="en-US" sz="2400" dirty="0" smtClean="0"/>
              <a:t>。</a:t>
            </a:r>
            <a:endParaRPr lang="en-US" altLang="zh-CN" sz="2400" dirty="0" smtClean="0"/>
          </a:p>
          <a:p>
            <a:pPr lvl="1"/>
            <a:r>
              <a:rPr lang="zh-CN" altLang="en-US" sz="2400" dirty="0"/>
              <a:t> </a:t>
            </a:r>
            <a:r>
              <a:rPr lang="en-US" altLang="zh-CN" sz="2400" dirty="0"/>
              <a:t>Border-line SMOTE</a:t>
            </a:r>
            <a:r>
              <a:rPr lang="zh-CN" altLang="en-US" sz="2400" dirty="0"/>
              <a:t> 只对那些靠近”边界“的少数类样本进行人工合成</a:t>
            </a:r>
            <a:r>
              <a:rPr lang="zh-CN" altLang="en-US" sz="2400" dirty="0" smtClean="0"/>
              <a:t>样本。</a:t>
            </a:r>
            <a:endParaRPr lang="en-US" altLang="zh-CN" sz="2400" dirty="0" smtClean="0"/>
          </a:p>
        </p:txBody>
      </p:sp>
    </p:spTree>
    <p:extLst>
      <p:ext uri="{BB962C8B-B14F-4D97-AF65-F5344CB8AC3E}">
        <p14:creationId xmlns:p14="http://schemas.microsoft.com/office/powerpoint/2010/main" val="503529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7" name="Rectangle 2"/>
          <p:cNvSpPr>
            <a:spLocks noGrp="1" noChangeArrowheads="1"/>
          </p:cNvSpPr>
          <p:nvPr>
            <p:ph type="title"/>
          </p:nvPr>
        </p:nvSpPr>
        <p:spPr/>
        <p:txBody>
          <a:bodyPr/>
          <a:lstStyle/>
          <a:p>
            <a:pPr eaLnBrk="1" hangingPunct="1"/>
            <a:r>
              <a:rPr lang="zh-CN" altLang="en-US" sz="3600" smtClean="0"/>
              <a:t>病毒、蠕虫和木马程序的区别与联系</a:t>
            </a:r>
            <a:r>
              <a:rPr lang="zh-CN" altLang="en-US" sz="4000" smtClean="0"/>
              <a:t> </a:t>
            </a:r>
          </a:p>
        </p:txBody>
      </p:sp>
      <p:sp>
        <p:nvSpPr>
          <p:cNvPr id="908298" name="Rectangle 3"/>
          <p:cNvSpPr>
            <a:spLocks noGrp="1" noChangeArrowheads="1"/>
          </p:cNvSpPr>
          <p:nvPr>
            <p:ph type="body" idx="1"/>
          </p:nvPr>
        </p:nvSpPr>
        <p:spPr>
          <a:xfrm>
            <a:off x="468313" y="2420938"/>
            <a:ext cx="8229600" cy="2082800"/>
          </a:xfrm>
        </p:spPr>
        <p:txBody>
          <a:bodyPr/>
          <a:lstStyle/>
          <a:p>
            <a:pPr eaLnBrk="1" hangingPunct="1">
              <a:lnSpc>
                <a:spcPct val="80000"/>
              </a:lnSpc>
            </a:pPr>
            <a:r>
              <a:rPr lang="zh-CN" altLang="en-US" sz="2400" smtClean="0"/>
              <a:t>计算机病毒、网络蠕虫、木马程序都具有传染性和复制能力。这两个主要特性上的一致，导致三者之间是非常难区分的。</a:t>
            </a:r>
          </a:p>
          <a:p>
            <a:pPr eaLnBrk="1" hangingPunct="1">
              <a:lnSpc>
                <a:spcPct val="80000"/>
              </a:lnSpc>
            </a:pPr>
            <a:r>
              <a:rPr lang="zh-CN" altLang="en-US" sz="2400" smtClean="0"/>
              <a:t>但一个明显的不同是病毒和木马在网络中的的扩散速度远远小于蠕虫。</a:t>
            </a:r>
          </a:p>
          <a:p>
            <a:pPr eaLnBrk="1" hangingPunct="1">
              <a:lnSpc>
                <a:spcPct val="80000"/>
              </a:lnSpc>
            </a:pPr>
            <a:r>
              <a:rPr lang="zh-CN" altLang="en-US" sz="2400" smtClean="0"/>
              <a:t>所以近年来，越来越多的病毒和木马程序结合了蠕虫的部分技术，从而对网络造成了更严重的危害。</a:t>
            </a:r>
          </a:p>
        </p:txBody>
      </p:sp>
      <p:sp>
        <p:nvSpPr>
          <p:cNvPr id="908299" name="Rectangle 4"/>
          <p:cNvSpPr>
            <a:spLocks noChangeArrowheads="1"/>
          </p:cNvSpPr>
          <p:nvPr/>
        </p:nvSpPr>
        <p:spPr bwMode="auto">
          <a:xfrm>
            <a:off x="0" y="5661025"/>
            <a:ext cx="9144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908296" name="Object 8"/>
          <p:cNvGraphicFramePr>
            <a:graphicFrameLocks noChangeAspect="1"/>
          </p:cNvGraphicFramePr>
          <p:nvPr/>
        </p:nvGraphicFramePr>
        <p:xfrm>
          <a:off x="971550" y="4292600"/>
          <a:ext cx="7488238" cy="1400175"/>
        </p:xfrm>
        <a:graphic>
          <a:graphicData uri="http://schemas.openxmlformats.org/presentationml/2006/ole">
            <mc:AlternateContent xmlns:mc="http://schemas.openxmlformats.org/markup-compatibility/2006">
              <mc:Choice xmlns:v="urn:schemas-microsoft-com:vml" Requires="v">
                <p:oleObj spid="_x0000_s1157130" name="图片" r:id="rId3" imgW="4229843" imgH="787514" progId="Word.Picture.8">
                  <p:embed/>
                </p:oleObj>
              </mc:Choice>
              <mc:Fallback>
                <p:oleObj name="图片" r:id="rId3" imgW="4229843" imgH="78751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292600"/>
                        <a:ext cx="7488238" cy="1400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8300" name="Rectangle 6"/>
          <p:cNvSpPr>
            <a:spLocks noChangeArrowheads="1"/>
          </p:cNvSpPr>
          <p:nvPr/>
        </p:nvSpPr>
        <p:spPr bwMode="auto">
          <a:xfrm>
            <a:off x="1692275" y="5661025"/>
            <a:ext cx="6037263" cy="457200"/>
          </a:xfrm>
          <a:prstGeom prst="rect">
            <a:avLst/>
          </a:prstGeom>
          <a:noFill/>
          <a:ln w="9525">
            <a:noFill/>
            <a:miter lim="800000"/>
            <a:headEnd/>
            <a:tailEnd/>
          </a:ln>
        </p:spPr>
        <p:txBody>
          <a:bodyPr wrap="none" anchor="ctr">
            <a:spAutoFit/>
          </a:bodyPr>
          <a:lstStyle/>
          <a:p>
            <a:pPr algn="ctr">
              <a:tabLst>
                <a:tab pos="4629150" algn="l"/>
              </a:tabLst>
            </a:pPr>
            <a:r>
              <a:rPr kumimoji="1" lang="zh-CN" altLang="en-US" sz="2400" b="0">
                <a:latin typeface="Tahoma" pitchFamily="34" charset="0"/>
                <a:ea typeface="宋体" charset="-122"/>
              </a:rPr>
              <a:t>（</a:t>
            </a:r>
            <a:r>
              <a:rPr kumimoji="1" lang="en-US" altLang="zh-CN" sz="2400" b="0">
                <a:latin typeface="Tahoma" pitchFamily="34" charset="0"/>
                <a:ea typeface="宋体" charset="-122"/>
              </a:rPr>
              <a:t>a</a:t>
            </a:r>
            <a:r>
              <a:rPr kumimoji="1" lang="zh-CN" altLang="en-US" sz="2400" b="0">
                <a:latin typeface="Tahoma" pitchFamily="34" charset="0"/>
                <a:ea typeface="宋体" charset="-122"/>
              </a:rPr>
              <a:t>）过去式                          （</a:t>
            </a:r>
            <a:r>
              <a:rPr kumimoji="1" lang="en-US" altLang="zh-CN" sz="2400" b="0">
                <a:latin typeface="Tahoma" pitchFamily="34" charset="0"/>
                <a:ea typeface="宋体" charset="-122"/>
              </a:rPr>
              <a:t>b</a:t>
            </a:r>
            <a:r>
              <a:rPr kumimoji="1" lang="zh-CN" altLang="en-US" sz="2400" b="0">
                <a:latin typeface="Tahoma" pitchFamily="34" charset="0"/>
                <a:ea typeface="宋体" charset="-122"/>
              </a:rPr>
              <a:t>）现在式</a:t>
            </a:r>
          </a:p>
        </p:txBody>
      </p:sp>
    </p:spTree>
    <p:extLst>
      <p:ext uri="{BB962C8B-B14F-4D97-AF65-F5344CB8AC3E}">
        <p14:creationId xmlns:p14="http://schemas.microsoft.com/office/powerpoint/2010/main" val="2024194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自定义设计方案">
      <a:majorFont>
        <a:latin typeface="Arial"/>
        <a:ea typeface="隶书"/>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Template>
  <TotalTime>3629</TotalTime>
  <Words>7042</Words>
  <Application>Microsoft Office PowerPoint</Application>
  <PresentationFormat>全屏显示(4:3)</PresentationFormat>
  <Paragraphs>591</Paragraphs>
  <Slides>85</Slides>
  <Notes>14</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85</vt:i4>
      </vt:variant>
    </vt:vector>
  </HeadingPairs>
  <TitlesOfParts>
    <vt:vector size="90" baseType="lpstr">
      <vt:lpstr>自定义设计方案</vt:lpstr>
      <vt:lpstr>图片</vt:lpstr>
      <vt:lpstr>Equation</vt:lpstr>
      <vt:lpstr>公式</vt:lpstr>
      <vt:lpstr>Worksheet</vt:lpstr>
      <vt:lpstr>软件安全  主讲人：余翔湛 yxz@hit.edu.cn</vt:lpstr>
      <vt:lpstr>课程内容</vt:lpstr>
      <vt:lpstr>4. 恶意软件防范</vt:lpstr>
      <vt:lpstr>PowerPoint 演示文稿</vt:lpstr>
      <vt:lpstr>网络级的病毒检测技术</vt:lpstr>
      <vt:lpstr>PowerPoint 演示文稿</vt:lpstr>
      <vt:lpstr>网络蠕虫</vt:lpstr>
      <vt:lpstr>PowerPoint 演示文稿</vt:lpstr>
      <vt:lpstr>病毒、蠕虫和木马程序的区别与联系 </vt:lpstr>
      <vt:lpstr>PowerPoint 演示文稿</vt:lpstr>
      <vt:lpstr>蠕虫行为模式分类 </vt:lpstr>
      <vt:lpstr>PowerPoint 演示文稿</vt:lpstr>
      <vt:lpstr>蠕虫的扫描（扩散）</vt:lpstr>
      <vt:lpstr>随机扫描扩散</vt:lpstr>
      <vt:lpstr>PowerPoint 演示文稿</vt:lpstr>
      <vt:lpstr>本地优先扫描</vt:lpstr>
      <vt:lpstr>顺序扫描</vt:lpstr>
      <vt:lpstr>基于目标列表的扫描扩散算法 </vt:lpstr>
      <vt:lpstr>基于路由表信息的扫描 </vt:lpstr>
      <vt:lpstr>分治扫描</vt:lpstr>
      <vt:lpstr>扫描策略评价</vt:lpstr>
      <vt:lpstr>被动式扩散算法 </vt:lpstr>
      <vt:lpstr>基于异常发现的检测</vt:lpstr>
      <vt:lpstr>什么是异常（outlier）？</vt:lpstr>
      <vt:lpstr>什么是异常检测</vt:lpstr>
      <vt:lpstr>异常检测方法</vt:lpstr>
      <vt:lpstr>异常检测的方法 — 统计（一）</vt:lpstr>
      <vt:lpstr>PowerPoint 演示文稿</vt:lpstr>
      <vt:lpstr>PowerPoint 演示文稿</vt:lpstr>
      <vt:lpstr>面向恶意流检测的主动队列方法</vt:lpstr>
      <vt:lpstr>PowerPoint 演示文稿</vt:lpstr>
      <vt:lpstr>PowerPoint 演示文稿</vt:lpstr>
      <vt:lpstr>PowerPoint 演示文稿</vt:lpstr>
      <vt:lpstr>PowerPoint 演示文稿</vt:lpstr>
      <vt:lpstr>异常检测的方法 — 统计（二）：分布</vt:lpstr>
      <vt:lpstr>统计（二）：分布</vt:lpstr>
      <vt:lpstr>统计（二）：分布</vt:lpstr>
      <vt:lpstr>统计（三）：抽样 </vt:lpstr>
      <vt:lpstr>PowerPoint 演示文稿</vt:lpstr>
      <vt:lpstr>PowerPoint 演示文稿</vt:lpstr>
      <vt:lpstr>异常检测的方法 — 基于距离的检测方法</vt:lpstr>
      <vt:lpstr>PowerPoint 演示文稿</vt:lpstr>
      <vt:lpstr>PowerPoint 演示文稿</vt:lpstr>
      <vt:lpstr>基于距离的异常检测算法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算法小结</vt:lpstr>
      <vt:lpstr>异常检测方法</vt:lpstr>
      <vt:lpstr>PowerPoint 演示文稿</vt:lpstr>
      <vt:lpstr>PowerPoint 演示文稿</vt:lpstr>
      <vt:lpstr>K-均值算法 </vt:lpstr>
      <vt:lpstr>PowerPoint 演示文稿</vt:lpstr>
      <vt:lpstr>PowerPoint 演示文稿</vt:lpstr>
      <vt:lpstr>K-MEDOIDS 算法</vt:lpstr>
      <vt:lpstr>PowerPoint 演示文稿</vt:lpstr>
      <vt:lpstr>PowerPoint 演示文稿</vt:lpstr>
      <vt:lpstr>PowerPoint 演示文稿</vt:lpstr>
      <vt:lpstr>异常检测方法</vt:lpstr>
      <vt:lpstr>PowerPoint 演示文稿</vt:lpstr>
      <vt:lpstr>PowerPoint 演示文稿</vt:lpstr>
      <vt:lpstr>PowerPoint 演示文稿</vt:lpstr>
      <vt:lpstr>PowerPoint 演示文稿</vt:lpstr>
      <vt:lpstr>PowerPoint 演示文稿</vt:lpstr>
      <vt:lpstr>PowerPoint 演示文稿</vt:lpstr>
      <vt:lpstr>基于密度方法- DBSCAN</vt:lpstr>
      <vt:lpstr>DBSCAN聚类过程</vt:lpstr>
      <vt:lpstr>DBSCAN聚类过程</vt:lpstr>
      <vt:lpstr>DBSCAN聚类过程</vt:lpstr>
      <vt:lpstr>DBSCAN聚类过程</vt:lpstr>
      <vt:lpstr>DBSCAN聚类过程</vt:lpstr>
      <vt:lpstr>基于密度方法的聚类- DBSCAN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pact</dc:creator>
  <cp:lastModifiedBy>pact</cp:lastModifiedBy>
  <cp:revision>380</cp:revision>
  <dcterms:created xsi:type="dcterms:W3CDTF">1601-01-01T00:00:00Z</dcterms:created>
  <dcterms:modified xsi:type="dcterms:W3CDTF">2020-10-25T17:53:09Z</dcterms:modified>
</cp:coreProperties>
</file>