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302" r:id="rId3"/>
    <p:sldId id="266" r:id="rId5"/>
    <p:sldId id="259" r:id="rId6"/>
    <p:sldId id="309" r:id="rId7"/>
    <p:sldId id="306" r:id="rId8"/>
    <p:sldId id="307" r:id="rId9"/>
    <p:sldId id="310" r:id="rId10"/>
    <p:sldId id="263" r:id="rId11"/>
    <p:sldId id="312" r:id="rId12"/>
    <p:sldId id="311" r:id="rId13"/>
    <p:sldId id="265" r:id="rId14"/>
    <p:sldId id="267" r:id="rId15"/>
    <p:sldId id="313" r:id="rId16"/>
    <p:sldId id="287" r:id="rId17"/>
    <p:sldId id="292" r:id="rId18"/>
    <p:sldId id="268" r:id="rId19"/>
    <p:sldId id="269" r:id="rId20"/>
    <p:sldId id="270" r:id="rId21"/>
    <p:sldId id="271" r:id="rId22"/>
    <p:sldId id="272" r:id="rId23"/>
    <p:sldId id="273" r:id="rId24"/>
    <p:sldId id="314" r:id="rId25"/>
    <p:sldId id="274" r:id="rId26"/>
    <p:sldId id="315" r:id="rId27"/>
    <p:sldId id="275" r:id="rId28"/>
    <p:sldId id="299" r:id="rId29"/>
    <p:sldId id="294" r:id="rId30"/>
    <p:sldId id="295" r:id="rId31"/>
    <p:sldId id="296" r:id="rId32"/>
    <p:sldId id="297" r:id="rId33"/>
  </p:sldIdLst>
  <p:sldSz cx="9906000" cy="6858000" type="A4"/>
  <p:notesSz cx="7302500" cy="9588500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333FF"/>
    <a:srgbClr val="FFFF00"/>
    <a:srgbClr val="FF3300"/>
    <a:srgbClr val="CC00CC"/>
    <a:srgbClr val="FFCC00"/>
    <a:srgbClr val="FF9999"/>
    <a:srgbClr val="99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18" autoAdjust="0"/>
  </p:normalViewPr>
  <p:slideViewPr>
    <p:cSldViewPr>
      <p:cViewPr varScale="1">
        <p:scale>
          <a:sx n="78" d="100"/>
          <a:sy n="78" d="100"/>
        </p:scale>
        <p:origin x="1334" y="77"/>
      </p:cViewPr>
      <p:guideLst>
        <p:guide orient="horz" pos="2160"/>
        <p:guide pos="2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45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506" tIns="48254" rIns="96506" bIns="48254" numCol="1" anchor="t" anchorCtr="0" compatLnSpc="1"/>
          <a:lstStyle>
            <a:lvl1pPr defTabSz="965200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506" tIns="48254" rIns="96506" bIns="48254" numCol="1" anchor="t" anchorCtr="0" compatLnSpc="1"/>
          <a:lstStyle>
            <a:lvl1pPr algn="r" defTabSz="965200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506" tIns="48254" rIns="96506" bIns="48254" numCol="1" anchor="b" anchorCtr="0" compatLnSpc="1"/>
          <a:lstStyle>
            <a:lvl1pPr defTabSz="965200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506" tIns="48254" rIns="96506" bIns="48254" numCol="1" anchor="b" anchorCtr="0" compatLnSpc="1"/>
          <a:lstStyle>
            <a:lvl1pPr algn="r" defTabSz="965200">
              <a:defRPr sz="1300"/>
            </a:lvl1pPr>
          </a:lstStyle>
          <a:p>
            <a:fld id="{927218C1-594E-A94E-95F4-26DFF0AD8631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506" tIns="48254" rIns="96506" bIns="48254" numCol="1" anchor="t" anchorCtr="0" compatLnSpc="1"/>
          <a:lstStyle>
            <a:lvl1pPr defTabSz="965200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506" tIns="48254" rIns="96506" bIns="48254" numCol="1" anchor="t" anchorCtr="0" compatLnSpc="1"/>
          <a:lstStyle>
            <a:lvl1pPr algn="r" defTabSz="965200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55688" y="719138"/>
            <a:ext cx="5191125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506" tIns="48254" rIns="96506" bIns="48254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506" tIns="48254" rIns="96506" bIns="48254" numCol="1" anchor="b" anchorCtr="0" compatLnSpc="1"/>
          <a:lstStyle>
            <a:lvl1pPr defTabSz="965200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506" tIns="48254" rIns="96506" bIns="48254" numCol="1" anchor="b" anchorCtr="0" compatLnSpc="1"/>
          <a:lstStyle>
            <a:lvl1pPr algn="r" defTabSz="965200">
              <a:defRPr sz="1300"/>
            </a:lvl1pPr>
          </a:lstStyle>
          <a:p>
            <a:fld id="{CD7DE18D-B477-5540-A418-45080CBABEBE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4100" y="719138"/>
            <a:ext cx="5194300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719138"/>
            <a:ext cx="5194300" cy="3595687"/>
          </a:xfrm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/>
              <a:t>George Box: All models are wrong; some of them are useful</a:t>
            </a:r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/>
            <a:fld id="{C91B7EDC-D532-E64C-A88A-8EDD91AF94E9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Would need to check P1 or P2 for P(TW)=P(T)P(W)</a:t>
            </a:r>
            <a:r>
              <a:rPr lang="en-US" baseline="0" dirty="0"/>
              <a:t> clearly P2 is but P1 isn’t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4100" y="719138"/>
            <a:ext cx="5194300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4100" y="719138"/>
            <a:ext cx="5194300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9"/>
            <a:ext cx="9906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9906000" cy="1524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0E11D-7034-644F-ACDF-0961FF4298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3B7AE3-A7DC-6F48-B5B2-E849EC185D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86387" y="274641"/>
            <a:ext cx="167163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475" y="274641"/>
            <a:ext cx="4891088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B3582B-6514-F64F-B98B-15EDDDED28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8E58B9-5DCE-C749-A388-A65B9B24CF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79" y="4406902"/>
            <a:ext cx="63150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879" y="2906713"/>
            <a:ext cx="63150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900"/>
            </a:lvl2pPr>
            <a:lvl3pPr marL="914400" indent="0">
              <a:buNone/>
              <a:defRPr sz="1600"/>
            </a:lvl3pPr>
            <a:lvl4pPr marL="1371600" indent="0">
              <a:buNone/>
              <a:defRPr sz="1500"/>
            </a:lvl4pPr>
            <a:lvl5pPr marL="1828800" indent="0">
              <a:buNone/>
              <a:defRPr sz="1500"/>
            </a:lvl5pPr>
            <a:lvl6pPr marL="2286000" indent="0">
              <a:buNone/>
              <a:defRPr sz="1500"/>
            </a:lvl6pPr>
            <a:lvl7pPr marL="2743200" indent="0">
              <a:buNone/>
              <a:defRPr sz="1500"/>
            </a:lvl7pPr>
            <a:lvl8pPr marL="3200400" indent="0">
              <a:buNone/>
              <a:defRPr sz="1500"/>
            </a:lvl8pPr>
            <a:lvl9pPr marL="36576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A45FB-0697-A64A-9D51-5116823B58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600202"/>
            <a:ext cx="32813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6662" y="1600202"/>
            <a:ext cx="32813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8DD655-17A6-EB4F-8BC4-1ED74EF1A5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7" y="1535114"/>
            <a:ext cx="328265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477" y="2174875"/>
            <a:ext cx="32826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74085" y="1535114"/>
            <a:ext cx="3283942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74085" y="2174875"/>
            <a:ext cx="328394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2B5484-33E2-FE4D-B1E3-75D9311FF3E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EBA02-6DF4-4F48-8623-473B1E1CF47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FF0988-FE3D-BD44-95D6-6939512C4D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7" y="273050"/>
            <a:ext cx="244425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729" y="273054"/>
            <a:ext cx="415329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7" y="1435103"/>
            <a:ext cx="244425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C8A888-4110-E642-8E4A-93BA40A9C4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234" y="4800602"/>
            <a:ext cx="44577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56234" y="612775"/>
            <a:ext cx="44577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6234" y="5367340"/>
            <a:ext cx="44577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8A1A2-B5DF-3D40-8B8B-515E22E761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99060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6" tIns="45718" rIns="91436" bIns="45718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1397001"/>
            <a:ext cx="9245600" cy="47291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6" tIns="45718" rIns="91436" bIns="45718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1475" y="6245226"/>
            <a:ext cx="1733550" cy="4762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6" tIns="45718" rIns="91436" bIns="45718" numCol="1" anchor="t" anchorCtr="0" compatLnSpc="1"/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38413" y="6245226"/>
            <a:ext cx="2352675" cy="4762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6" tIns="45718" rIns="91436" bIns="45718" numCol="1" anchor="t" anchorCtr="0" compatLnSpc="1"/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24475" y="6245226"/>
            <a:ext cx="1733550" cy="4762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6" tIns="45718" rIns="91436" bIns="45718" numCol="1" anchor="t" anchorCtr="0" compatLnSpc="1"/>
          <a:lstStyle>
            <a:lvl1pPr algn="r">
              <a:defRPr sz="1500"/>
            </a:lvl1pPr>
          </a:lstStyle>
          <a:p>
            <a:fld id="{5A20CE7E-3045-584A-B330-59BDFC9F300C}" type="slidenum">
              <a:rPr lang="en-US" smtClean="0"/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3"/>
            <a:ext cx="9906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3200">
          <a:solidFill>
            <a:schemeClr val="accent2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tags" Target="../tags/tag21.xml"/><Relationship Id="rId7" Type="http://schemas.openxmlformats.org/officeDocument/2006/relationships/image" Target="../media/image29.png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image" Target="../media/image28.png"/><Relationship Id="rId3" Type="http://schemas.openxmlformats.org/officeDocument/2006/relationships/tags" Target="../tags/tag18.xml"/><Relationship Id="rId2" Type="http://schemas.openxmlformats.org/officeDocument/2006/relationships/image" Target="../media/image27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1.png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wmf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tags" Target="../tags/tag25.xml"/><Relationship Id="rId4" Type="http://schemas.openxmlformats.org/officeDocument/2006/relationships/image" Target="../media/image46.png"/><Relationship Id="rId3" Type="http://schemas.openxmlformats.org/officeDocument/2006/relationships/tags" Target="../tags/tag24.xml"/><Relationship Id="rId2" Type="http://schemas.openxmlformats.org/officeDocument/2006/relationships/image" Target="../media/image39.png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8.png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tags" Target="../tags/tag27.xml"/><Relationship Id="rId3" Type="http://schemas.openxmlformats.org/officeDocument/2006/relationships/image" Target="../media/image49.png"/><Relationship Id="rId2" Type="http://schemas.openxmlformats.org/officeDocument/2006/relationships/tags" Target="../tags/tag26.xml"/><Relationship Id="rId1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.png"/><Relationship Id="rId8" Type="http://schemas.openxmlformats.org/officeDocument/2006/relationships/tags" Target="../tags/tag31.xml"/><Relationship Id="rId7" Type="http://schemas.openxmlformats.org/officeDocument/2006/relationships/image" Target="../media/image48.png"/><Relationship Id="rId6" Type="http://schemas.openxmlformats.org/officeDocument/2006/relationships/image" Target="../media/image53.png"/><Relationship Id="rId5" Type="http://schemas.openxmlformats.org/officeDocument/2006/relationships/tags" Target="../tags/tag30.xml"/><Relationship Id="rId4" Type="http://schemas.openxmlformats.org/officeDocument/2006/relationships/image" Target="../media/image52.png"/><Relationship Id="rId3" Type="http://schemas.openxmlformats.org/officeDocument/2006/relationships/tags" Target="../tags/tag29.xml"/><Relationship Id="rId2" Type="http://schemas.openxmlformats.org/officeDocument/2006/relationships/image" Target="../media/image50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image" Target="../media/image39.png"/><Relationship Id="rId7" Type="http://schemas.openxmlformats.org/officeDocument/2006/relationships/tags" Target="../tags/tag35.xml"/><Relationship Id="rId6" Type="http://schemas.openxmlformats.org/officeDocument/2006/relationships/image" Target="../media/image57.png"/><Relationship Id="rId5" Type="http://schemas.openxmlformats.org/officeDocument/2006/relationships/tags" Target="../tags/tag34.xml"/><Relationship Id="rId4" Type="http://schemas.openxmlformats.org/officeDocument/2006/relationships/image" Target="../media/image56.png"/><Relationship Id="rId3" Type="http://schemas.openxmlformats.org/officeDocument/2006/relationships/tags" Target="../tags/tag33.xml"/><Relationship Id="rId2" Type="http://schemas.openxmlformats.org/officeDocument/2006/relationships/image" Target="../media/image55.png"/><Relationship Id="rId14" Type="http://schemas.openxmlformats.org/officeDocument/2006/relationships/notesSlide" Target="../notesSlides/notesSlide4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59.png"/><Relationship Id="rId11" Type="http://schemas.openxmlformats.org/officeDocument/2006/relationships/image" Target="../media/image58.png"/><Relationship Id="rId10" Type="http://schemas.openxmlformats.org/officeDocument/2006/relationships/tags" Target="../tags/tag37.xml"/><Relationship Id="rId1" Type="http://schemas.openxmlformats.org/officeDocument/2006/relationships/tags" Target="../tags/tag3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5.png"/><Relationship Id="rId7" Type="http://schemas.openxmlformats.org/officeDocument/2006/relationships/image" Target="../media/image64.png"/><Relationship Id="rId6" Type="http://schemas.openxmlformats.org/officeDocument/2006/relationships/image" Target="../media/image63.png"/><Relationship Id="rId5" Type="http://schemas.openxmlformats.org/officeDocument/2006/relationships/tags" Target="../tags/tag40.xml"/><Relationship Id="rId4" Type="http://schemas.openxmlformats.org/officeDocument/2006/relationships/image" Target="../media/image62.png"/><Relationship Id="rId3" Type="http://schemas.openxmlformats.org/officeDocument/2006/relationships/tags" Target="../tags/tag39.xml"/><Relationship Id="rId2" Type="http://schemas.openxmlformats.org/officeDocument/2006/relationships/image" Target="../media/image61.png"/><Relationship Id="rId1" Type="http://schemas.openxmlformats.org/officeDocument/2006/relationships/tags" Target="../tags/tag3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8.png"/><Relationship Id="rId6" Type="http://schemas.openxmlformats.org/officeDocument/2006/relationships/image" Target="../media/image67.png"/><Relationship Id="rId5" Type="http://schemas.openxmlformats.org/officeDocument/2006/relationships/tags" Target="../tags/tag43.xml"/><Relationship Id="rId4" Type="http://schemas.openxmlformats.org/officeDocument/2006/relationships/image" Target="../media/image66.png"/><Relationship Id="rId3" Type="http://schemas.openxmlformats.org/officeDocument/2006/relationships/tags" Target="../tags/tag42.xml"/><Relationship Id="rId2" Type="http://schemas.openxmlformats.org/officeDocument/2006/relationships/image" Target="../media/image63.png"/><Relationship Id="rId1" Type="http://schemas.openxmlformats.org/officeDocument/2006/relationships/tags" Target="../tags/tag41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4.png"/><Relationship Id="rId2" Type="http://schemas.openxmlformats.org/officeDocument/2006/relationships/tags" Target="../tags/tag44.xml"/><Relationship Id="rId1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3.xml"/><Relationship Id="rId4" Type="http://schemas.openxmlformats.org/officeDocument/2006/relationships/image" Target="../media/image5.png"/><Relationship Id="rId3" Type="http://schemas.openxmlformats.org/officeDocument/2006/relationships/tags" Target="../tags/tag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.png"/><Relationship Id="rId7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tags" Target="../tags/tag6.xml"/><Relationship Id="rId4" Type="http://schemas.openxmlformats.org/officeDocument/2006/relationships/image" Target="../media/image9.png"/><Relationship Id="rId3" Type="http://schemas.openxmlformats.org/officeDocument/2006/relationships/tags" Target="../tags/tag5.xml"/><Relationship Id="rId2" Type="http://schemas.openxmlformats.org/officeDocument/2006/relationships/image" Target="../media/image8.png"/><Relationship Id="rId10" Type="http://schemas.openxmlformats.org/officeDocument/2006/relationships/notesSlide" Target="../notesSlides/notesSlide3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image" Target="../media/image15.png"/><Relationship Id="rId7" Type="http://schemas.openxmlformats.org/officeDocument/2006/relationships/tags" Target="../tags/tag11.xml"/><Relationship Id="rId6" Type="http://schemas.openxmlformats.org/officeDocument/2006/relationships/image" Target="../media/image14.png"/><Relationship Id="rId5" Type="http://schemas.openxmlformats.org/officeDocument/2006/relationships/tags" Target="../tags/tag10.xml"/><Relationship Id="rId4" Type="http://schemas.openxmlformats.org/officeDocument/2006/relationships/image" Target="../media/image13.png"/><Relationship Id="rId3" Type="http://schemas.openxmlformats.org/officeDocument/2006/relationships/tags" Target="../tags/tag9.xml"/><Relationship Id="rId2" Type="http://schemas.openxmlformats.org/officeDocument/2006/relationships/image" Target="../media/image12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9.png"/><Relationship Id="rId13" Type="http://schemas.openxmlformats.org/officeDocument/2006/relationships/image" Target="../media/image18.png"/><Relationship Id="rId12" Type="http://schemas.openxmlformats.org/officeDocument/2006/relationships/image" Target="../media/image17.png"/><Relationship Id="rId11" Type="http://schemas.openxmlformats.org/officeDocument/2006/relationships/tags" Target="../tags/tag13.xml"/><Relationship Id="rId10" Type="http://schemas.openxmlformats.org/officeDocument/2006/relationships/image" Target="../media/image16.png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tags" Target="../tags/tag16.xml"/><Relationship Id="rId4" Type="http://schemas.openxmlformats.org/officeDocument/2006/relationships/image" Target="../media/image22.png"/><Relationship Id="rId3" Type="http://schemas.openxmlformats.org/officeDocument/2006/relationships/tags" Target="../tags/tag15.xml"/><Relationship Id="rId2" Type="http://schemas.openxmlformats.org/officeDocument/2006/relationships/image" Target="../media/image21.png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9906000" cy="1470025"/>
          </a:xfrm>
        </p:spPr>
        <p:txBody>
          <a:bodyPr/>
          <a:lstStyle/>
          <a:p>
            <a:pPr eaLnBrk="1" hangingPunct="1"/>
            <a:r>
              <a:rPr lang="en-US" dirty="0"/>
              <a:t>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9906000" cy="1524000"/>
          </a:xfrm>
        </p:spPr>
        <p:txBody>
          <a:bodyPr/>
          <a:lstStyle/>
          <a:p>
            <a:pPr eaLnBrk="1" hangingPunct="1"/>
            <a:r>
              <a:rPr lang="en-US" sz="4300" dirty="0"/>
              <a:t>Bayes’ Nets</a:t>
            </a:r>
            <a:endParaRPr lang="en-US" sz="4300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238250" y="6248403"/>
            <a:ext cx="4767263" cy="369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2133600"/>
            <a:ext cx="3900487" cy="3498476"/>
          </a:xfrm>
          <a:prstGeom prst="rect">
            <a:avLst/>
          </a:prstGeom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866775" y="5634590"/>
            <a:ext cx="8029393" cy="1223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alibri" panose="020F0502020204030204"/>
                <a:cs typeface="Calibri" panose="020F0502020204030204"/>
              </a:rPr>
              <a:t>Instructors: David Suter and </a:t>
            </a:r>
            <a:r>
              <a:rPr lang="en-US" dirty="0" err="1">
                <a:latin typeface="Calibri" panose="020F0502020204030204"/>
                <a:cs typeface="Calibri" panose="020F0502020204030204"/>
              </a:rPr>
              <a:t>Qince</a:t>
            </a:r>
            <a:r>
              <a:rPr lang="en-US" dirty="0">
                <a:latin typeface="Calibri" panose="020F0502020204030204"/>
                <a:cs typeface="Calibri" panose="020F0502020204030204"/>
              </a:rPr>
              <a:t> Li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algn="ctr">
              <a:spcBef>
                <a:spcPct val="50000"/>
              </a:spcBef>
            </a:pPr>
            <a:r>
              <a:rPr lang="en-US" dirty="0">
                <a:latin typeface="Calibri" panose="020F0502020204030204"/>
                <a:cs typeface="Calibri" panose="020F0502020204030204"/>
              </a:rPr>
              <a:t>Course Delivered @ Harbin Institute of Technology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algn="ctr">
              <a:spcBef>
                <a:spcPct val="50000"/>
              </a:spcBef>
            </a:pPr>
            <a:r>
              <a:rPr lang="en-US" sz="1200" dirty="0">
                <a:latin typeface="Calibri" panose="020F0502020204030204"/>
                <a:cs typeface="Calibri" panose="020F0502020204030204"/>
              </a:rPr>
              <a:t>[Many slides adapted from those created by Dan Klein and Pieter Abbeel for CS188 Intro to AI at UC Berkeley. Some others from colleagues at Adelaide University.]</a:t>
            </a:r>
            <a:endParaRPr lang="en-US" sz="120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anose="020F0502020204030204"/>
                <a:cs typeface="Calibri" panose="020F0502020204030204"/>
              </a:rPr>
              <a:t>Conditional Independence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1857375" y="1447800"/>
            <a:ext cx="668655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What about this domain: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5">
              <a:lnSpc>
                <a:spcPct val="80000"/>
              </a:lnSpc>
            </a:pPr>
            <a:endParaRPr lang="en-US" sz="12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Fire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Smoke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Alarm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257" y="1371601"/>
            <a:ext cx="2724148" cy="2202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31" y="4038600"/>
            <a:ext cx="4055269" cy="332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anose="020F0502020204030204"/>
                <a:cs typeface="Calibri" panose="020F0502020204030204"/>
              </a:rPr>
              <a:t>Conditional Independence and the Chain Rule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39363" name="Rectangle 3"/>
          <p:cNvSpPr>
            <a:spLocks noGrp="1" noChangeArrowheads="1"/>
          </p:cNvSpPr>
          <p:nvPr>
            <p:ph idx="1"/>
          </p:nvPr>
        </p:nvSpPr>
        <p:spPr>
          <a:xfrm>
            <a:off x="277317" y="1524000"/>
            <a:ext cx="9319121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Chain rule: 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6">
              <a:lnSpc>
                <a:spcPct val="80000"/>
              </a:lnSpc>
            </a:pPr>
            <a:endParaRPr lang="en-US" sz="12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Trivial decomposition: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6">
              <a:lnSpc>
                <a:spcPct val="80000"/>
              </a:lnSpc>
            </a:pPr>
            <a:endParaRPr lang="en-US" sz="12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3">
              <a:lnSpc>
                <a:spcPct val="80000"/>
              </a:lnSpc>
            </a:pPr>
            <a:endParaRPr lang="en-US" sz="1200" dirty="0">
              <a:latin typeface="Calibri" panose="020F0502020204030204"/>
              <a:cs typeface="Calibri" panose="020F0502020204030204"/>
            </a:endParaRPr>
          </a:p>
          <a:p>
            <a:pPr lvl="5">
              <a:lnSpc>
                <a:spcPct val="80000"/>
              </a:lnSpc>
            </a:pPr>
            <a:endParaRPr lang="en-US" sz="12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With assumption of conditional independence: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Bayes</a:t>
            </a:r>
            <a:r>
              <a:rPr lang="ja-JP" altLang="en-US" sz="2400" dirty="0">
                <a:latin typeface="Calibri" panose="020F0502020204030204"/>
                <a:cs typeface="Calibri" panose="020F0502020204030204"/>
              </a:rPr>
              <a:t>’</a:t>
            </a:r>
            <a:r>
              <a:rPr lang="en-US" sz="2400" dirty="0">
                <a:latin typeface="Calibri" panose="020F0502020204030204"/>
                <a:cs typeface="Calibri" panose="020F0502020204030204"/>
              </a:rPr>
              <a:t>nets / graphical models help us express conditional independence assumptions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0" name="Picture 9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951" y="3505200"/>
            <a:ext cx="5764311" cy="3071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9" name="Picture 8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300" y="3048000"/>
            <a:ext cx="3398738" cy="298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11" name="Picture 10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300" y="4654210"/>
            <a:ext cx="3398738" cy="298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12" name="Picture 11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950" y="5105400"/>
            <a:ext cx="4903986" cy="3099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8" name="Picture 7" descr="txp_fig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2238" y="1600200"/>
            <a:ext cx="5819775" cy="3024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638" y="2438400"/>
            <a:ext cx="3184025" cy="20318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anose="020F0502020204030204"/>
                <a:cs typeface="Calibri" panose="020F0502020204030204"/>
              </a:rPr>
              <a:t>Bayes</a:t>
            </a:r>
            <a:r>
              <a:rPr lang="ja-JP" altLang="en-US" dirty="0">
                <a:latin typeface="Calibri" panose="020F0502020204030204"/>
                <a:cs typeface="Calibri" panose="020F0502020204030204"/>
              </a:rPr>
              <a:t>’</a:t>
            </a:r>
            <a:r>
              <a:rPr lang="en-US" dirty="0">
                <a:latin typeface="Calibri" panose="020F0502020204030204"/>
                <a:cs typeface="Calibri" panose="020F0502020204030204"/>
              </a:rPr>
              <a:t>Nets: Big Picture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1" y="1447800"/>
            <a:ext cx="594508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anose="020F0502020204030204"/>
                <a:cs typeface="Calibri" panose="020F0502020204030204"/>
              </a:rPr>
              <a:t>Bayes</a:t>
            </a:r>
            <a:r>
              <a:rPr lang="ja-JP" altLang="en-US" dirty="0">
                <a:latin typeface="Calibri" panose="020F0502020204030204"/>
                <a:cs typeface="Calibri" panose="020F0502020204030204"/>
              </a:rPr>
              <a:t>’</a:t>
            </a:r>
            <a:r>
              <a:rPr lang="en-US" dirty="0">
                <a:latin typeface="Calibri" panose="020F0502020204030204"/>
                <a:cs typeface="Calibri" panose="020F0502020204030204"/>
              </a:rPr>
              <a:t> Nets: Big Picture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30200" y="1397001"/>
            <a:ext cx="5799138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Two problems with using full joint distribution tables as our probabilistic models: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Unless there are only a few variables, the joint is WAY too big to represent explicitly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Hard to learn (estimate) anything empirically about more than a few variables at a time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Bayes</a:t>
            </a:r>
            <a:r>
              <a:rPr lang="ja-JP" altLang="en-US"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’</a:t>
            </a:r>
            <a:r>
              <a:rPr lang="en-US"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nets: </a:t>
            </a:r>
            <a:r>
              <a:rPr lang="en-US" sz="2400" dirty="0">
                <a:latin typeface="Calibri" panose="020F0502020204030204"/>
                <a:cs typeface="Calibri" panose="020F0502020204030204"/>
              </a:rPr>
              <a:t>a technique for describing complex joint distributions (models) using simple, local distributions (conditional probabilities)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More properly called</a:t>
            </a:r>
            <a:r>
              <a:rPr lang="en-US" sz="20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graphical models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We describe how variables locally interact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Local interactions chain together to give global, indirect interactions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For about 10 min, we</a:t>
            </a:r>
            <a:r>
              <a:rPr lang="ja-JP" altLang="en-US" sz="2000" dirty="0">
                <a:latin typeface="Calibri" panose="020F0502020204030204"/>
                <a:cs typeface="Calibri" panose="020F0502020204030204"/>
              </a:rPr>
              <a:t>’</a:t>
            </a:r>
            <a:r>
              <a:rPr lang="en-US" sz="2000" dirty="0" err="1">
                <a:latin typeface="Calibri" panose="020F0502020204030204"/>
                <a:cs typeface="Calibri" panose="020F0502020204030204"/>
              </a:rPr>
              <a:t>ll</a:t>
            </a:r>
            <a:r>
              <a:rPr lang="en-US" sz="2000" dirty="0">
                <a:latin typeface="Calibri" panose="020F0502020204030204"/>
                <a:cs typeface="Calibri" panose="020F0502020204030204"/>
              </a:rPr>
              <a:t> be vague about how these interactions are specified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026" y="3581401"/>
            <a:ext cx="3398246" cy="304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447801"/>
            <a:ext cx="3343652" cy="1860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anose="020F0502020204030204"/>
                <a:cs typeface="Calibri" panose="020F0502020204030204"/>
              </a:rPr>
              <a:t>Example Bayes</a:t>
            </a:r>
            <a:r>
              <a:rPr lang="ja-JP" altLang="en-US" dirty="0">
                <a:latin typeface="Calibri" panose="020F0502020204030204"/>
                <a:cs typeface="Calibri" panose="020F0502020204030204"/>
              </a:rPr>
              <a:t>’</a:t>
            </a:r>
            <a:r>
              <a:rPr lang="en-US" dirty="0">
                <a:latin typeface="Calibri" panose="020F0502020204030204"/>
                <a:cs typeface="Calibri" panose="020F0502020204030204"/>
              </a:rPr>
              <a:t> Net: Insurance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295400"/>
            <a:ext cx="6091932" cy="4957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/>
                <a:cs typeface="Calibri" panose="020F0502020204030204"/>
              </a:rPr>
              <a:t>Example Bayes</a:t>
            </a:r>
            <a:r>
              <a:rPr lang="ja-JP" altLang="en-US" dirty="0">
                <a:latin typeface="Calibri" panose="020F0502020204030204"/>
                <a:cs typeface="Calibri" panose="020F0502020204030204"/>
              </a:rPr>
              <a:t>’</a:t>
            </a:r>
            <a:r>
              <a:rPr lang="en-US" dirty="0">
                <a:latin typeface="Calibri" panose="020F0502020204030204"/>
                <a:cs typeface="Calibri" panose="020F0502020204030204"/>
              </a:rPr>
              <a:t> Net: Car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19" y="1447800"/>
            <a:ext cx="6913563" cy="4783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anose="020F0502020204030204"/>
                <a:cs typeface="Calibri" panose="020F0502020204030204"/>
              </a:rPr>
              <a:t>Graphical Model Notation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23825" y="1371600"/>
            <a:ext cx="4581525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Nodes: variables (with domains)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Can be assigned (observed) or unassigned (unobserved)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Arcs: interactions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Indicate </a:t>
            </a:r>
            <a:r>
              <a:rPr lang="ja-JP" altLang="en-US" sz="2000" dirty="0">
                <a:latin typeface="Calibri" panose="020F0502020204030204"/>
                <a:cs typeface="Calibri" panose="020F0502020204030204"/>
              </a:rPr>
              <a:t>“</a:t>
            </a:r>
            <a:r>
              <a:rPr lang="en-US" sz="2000" dirty="0">
                <a:latin typeface="Calibri" panose="020F0502020204030204"/>
                <a:cs typeface="Calibri" panose="020F0502020204030204"/>
              </a:rPr>
              <a:t>direct influence</a:t>
            </a:r>
            <a:r>
              <a:rPr lang="ja-JP" altLang="en-US" sz="2000" dirty="0">
                <a:latin typeface="Calibri" panose="020F0502020204030204"/>
                <a:cs typeface="Calibri" panose="020F0502020204030204"/>
              </a:rPr>
              <a:t>”</a:t>
            </a:r>
            <a:r>
              <a:rPr lang="en-US" sz="2000" dirty="0">
                <a:latin typeface="Calibri" panose="020F0502020204030204"/>
                <a:cs typeface="Calibri" panose="020F0502020204030204"/>
              </a:rPr>
              <a:t> between variables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Formally: encode conditional independence (more later)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58" b="49960"/>
          <a:stretch>
            <a:fillRect/>
          </a:stretch>
        </p:blipFill>
        <p:spPr bwMode="auto">
          <a:xfrm>
            <a:off x="5324475" y="1676400"/>
            <a:ext cx="1176338" cy="99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13" name="Group 5"/>
          <p:cNvGrpSpPr/>
          <p:nvPr/>
        </p:nvGrpSpPr>
        <p:grpSpPr bwMode="auto">
          <a:xfrm>
            <a:off x="4643438" y="3125788"/>
            <a:ext cx="2279154" cy="1979613"/>
            <a:chOff x="3600" y="2208"/>
            <a:chExt cx="1767" cy="1247"/>
          </a:xfrm>
        </p:grpSpPr>
        <p:pic>
          <p:nvPicPr>
            <p:cNvPr id="17415" name="Picture 6"/>
            <p:cNvPicPr>
              <a:picLocks noChangeAspect="1" noChangeArrowheads="1"/>
            </p:cNvPicPr>
            <p:nvPr/>
          </p:nvPicPr>
          <p:blipFill>
            <a:blip r:embed="rId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latin typeface="Calibri" panose="020F0502020204030204"/>
                <a:cs typeface="Calibri" panose="020F0502020204030204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939" y="3276601"/>
            <a:ext cx="2476498" cy="1822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50" y="1219200"/>
            <a:ext cx="222885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anose="020F0502020204030204"/>
                <a:cs typeface="Calibri" panose="020F0502020204030204"/>
              </a:rPr>
              <a:t>Example: Coin Flips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4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anose="020F0502020204030204"/>
                <a:cs typeface="Calibri" panose="020F0502020204030204"/>
              </a:rPr>
              <a:t>N independent coin flips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eaLnBrk="1" hangingPunct="1"/>
            <a:endParaRPr lang="en-US" dirty="0">
              <a:latin typeface="Calibri" panose="020F0502020204030204"/>
              <a:cs typeface="Calibri" panose="020F0502020204030204"/>
            </a:endParaRPr>
          </a:p>
          <a:p>
            <a:pPr eaLnBrk="1" hangingPunct="1"/>
            <a:endParaRPr lang="en-US" dirty="0">
              <a:latin typeface="Calibri" panose="020F0502020204030204"/>
              <a:cs typeface="Calibri" panose="020F0502020204030204"/>
            </a:endParaRPr>
          </a:p>
          <a:p>
            <a:pPr eaLnBrk="1" hangingPunct="1"/>
            <a:endParaRPr lang="en-US" dirty="0">
              <a:latin typeface="Calibri" panose="020F0502020204030204"/>
              <a:cs typeface="Calibri" panose="020F0502020204030204"/>
            </a:endParaRPr>
          </a:p>
          <a:p>
            <a:pPr eaLnBrk="1" hangingPunct="1"/>
            <a:endParaRPr lang="en-US" dirty="0">
              <a:latin typeface="Calibri" panose="020F0502020204030204"/>
              <a:cs typeface="Calibri" panose="020F0502020204030204"/>
            </a:endParaRPr>
          </a:p>
          <a:p>
            <a:pPr eaLnBrk="1" hangingPunct="1"/>
            <a:endParaRPr lang="en-US" dirty="0">
              <a:latin typeface="Calibri" panose="020F0502020204030204"/>
              <a:cs typeface="Calibri" panose="020F0502020204030204"/>
            </a:endParaRPr>
          </a:p>
          <a:p>
            <a:pPr eaLnBrk="1" hangingPunct="1"/>
            <a:endParaRPr lang="en-US" dirty="0">
              <a:latin typeface="Calibri" panose="020F0502020204030204"/>
              <a:cs typeface="Calibri" panose="020F0502020204030204"/>
            </a:endParaRPr>
          </a:p>
          <a:p>
            <a:pPr eaLnBrk="1" hangingPunct="1"/>
            <a:r>
              <a:rPr lang="en-US" dirty="0">
                <a:latin typeface="Calibri" panose="020F0502020204030204"/>
                <a:cs typeface="Calibri" panose="020F0502020204030204"/>
              </a:rPr>
              <a:t>No interactions between variables: </a:t>
            </a:r>
            <a:r>
              <a:rPr lang="en-US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absolute independence</a:t>
            </a:r>
            <a:endParaRPr lang="en-US" dirty="0">
              <a:solidFill>
                <a:srgbClr val="CC0000"/>
              </a:solidFill>
              <a:latin typeface="Calibri" panose="020F0502020204030204"/>
              <a:cs typeface="Calibri" panose="020F0502020204030204"/>
            </a:endParaRPr>
          </a:p>
          <a:p>
            <a:pPr eaLnBrk="1" hangingPunct="1"/>
            <a:endParaRPr lang="en-US" dirty="0">
              <a:solidFill>
                <a:srgbClr val="CC0000"/>
              </a:solidFill>
              <a:latin typeface="Calibri" panose="020F0502020204030204"/>
              <a:cs typeface="Calibri" panose="020F0502020204030204"/>
            </a:endParaRPr>
          </a:p>
          <a:p>
            <a:pPr eaLnBrk="1" hangingPunct="1"/>
            <a:endParaRPr lang="en-US" dirty="0">
              <a:latin typeface="Calibri" panose="020F0502020204030204"/>
              <a:cs typeface="Calibri" panose="020F0502020204030204"/>
            </a:endParaRPr>
          </a:p>
          <a:p>
            <a:pPr eaLnBrk="1" hangingPunct="1"/>
            <a:endParaRPr lang="en-US" dirty="0">
              <a:latin typeface="Calibri" panose="020F0502020204030204"/>
              <a:cs typeface="Calibri" panose="020F0502020204030204"/>
            </a:endParaRPr>
          </a:p>
          <a:p>
            <a:pPr eaLnBrk="1" hangingPunct="1"/>
            <a:endParaRPr lang="en-US" dirty="0">
              <a:latin typeface="Calibri" panose="020F0502020204030204"/>
              <a:cs typeface="Calibri" panose="020F0502020204030204"/>
            </a:endParaRPr>
          </a:p>
          <a:p>
            <a:pPr eaLnBrk="1" hangingPunct="1"/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1176338" y="32004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 panose="020F0502020204030204"/>
                <a:cs typeface="Calibri" panose="020F0502020204030204"/>
              </a:rPr>
              <a:t>X</a:t>
            </a:r>
            <a:r>
              <a:rPr lang="en-US" sz="2800" baseline="-25000" dirty="0">
                <a:latin typeface="Calibri" panose="020F0502020204030204"/>
                <a:cs typeface="Calibri" panose="020F0502020204030204"/>
              </a:rPr>
              <a:t>1</a:t>
            </a:r>
            <a:endParaRPr lang="en-US" sz="2800" baseline="-25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2538413" y="32004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 panose="020F0502020204030204"/>
                <a:cs typeface="Calibri" panose="020F0502020204030204"/>
              </a:rPr>
              <a:t>X</a:t>
            </a:r>
            <a:r>
              <a:rPr lang="en-US" sz="2800" baseline="-25000">
                <a:latin typeface="Calibri" panose="020F0502020204030204"/>
                <a:cs typeface="Calibri" panose="020F0502020204030204"/>
              </a:rPr>
              <a:t>2</a:t>
            </a:r>
            <a:endParaRPr lang="en-US" sz="2800" baseline="-25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5324475" y="32004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 panose="020F0502020204030204"/>
                <a:cs typeface="Calibri" panose="020F0502020204030204"/>
              </a:rPr>
              <a:t>X</a:t>
            </a:r>
            <a:r>
              <a:rPr lang="en-US" sz="2800" i="1" baseline="-25000">
                <a:latin typeface="Calibri" panose="020F0502020204030204"/>
                <a:cs typeface="Calibri" panose="020F0502020204030204"/>
              </a:rPr>
              <a:t>n</a:t>
            </a:r>
            <a:endParaRPr lang="en-US" sz="2800" i="1" baseline="-250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843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3505201"/>
            <a:ext cx="381794" cy="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067" y="1447800"/>
            <a:ext cx="2333001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18436" grpId="0" animBg="1"/>
      <p:bldP spid="184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anose="020F0502020204030204"/>
                <a:cs typeface="Calibri" panose="020F0502020204030204"/>
              </a:rPr>
              <a:t>Example: Traffic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6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 panose="020F0502020204030204"/>
                <a:cs typeface="Calibri" panose="020F0502020204030204"/>
              </a:rPr>
              <a:t>Variables: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1" eaLnBrk="1" hangingPunct="1"/>
            <a:r>
              <a:rPr lang="en-US" sz="2000" dirty="0">
                <a:latin typeface="Calibri" panose="020F0502020204030204"/>
                <a:cs typeface="Calibri" panose="020F0502020204030204"/>
              </a:rPr>
              <a:t>R: It rains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/>
            <a:r>
              <a:rPr lang="en-US" sz="2000" dirty="0">
                <a:latin typeface="Calibri" panose="020F0502020204030204"/>
                <a:cs typeface="Calibri" panose="020F0502020204030204"/>
              </a:rPr>
              <a:t>T: There is traffic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/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eaLnBrk="1" hangingPunct="1"/>
            <a:r>
              <a:rPr lang="en-US" sz="2400" dirty="0">
                <a:latin typeface="Calibri" panose="020F0502020204030204"/>
                <a:cs typeface="Calibri" panose="020F0502020204030204"/>
              </a:rPr>
              <a:t>Model 1: independence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eaLnBrk="1" hangingPunct="1"/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eaLnBrk="1" hangingPunct="1"/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3"/>
            <a:endParaRPr lang="en-US" sz="1200" dirty="0">
              <a:latin typeface="Calibri" panose="020F0502020204030204"/>
              <a:cs typeface="Calibri" panose="020F0502020204030204"/>
            </a:endParaRPr>
          </a:p>
          <a:p>
            <a:pPr marL="0" indent="0" eaLnBrk="1" hangingPunct="1">
              <a:buNone/>
            </a:pP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eaLnBrk="1" hangingPunct="1"/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eaLnBrk="1" hangingPunct="1"/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3"/>
            <a:endParaRPr lang="en-US" sz="1200" dirty="0">
              <a:latin typeface="Calibri" panose="020F0502020204030204"/>
              <a:cs typeface="Calibri" panose="020F0502020204030204"/>
            </a:endParaRPr>
          </a:p>
          <a:p>
            <a:pPr eaLnBrk="1" hangingPunct="1"/>
            <a:r>
              <a:rPr lang="en-US" sz="2400" dirty="0">
                <a:latin typeface="Calibri" panose="020F0502020204030204"/>
                <a:cs typeface="Calibri" panose="020F0502020204030204"/>
              </a:rPr>
              <a:t>Why is an agent using model 2 better?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eaLnBrk="1" hangingPunct="1"/>
            <a:endParaRPr lang="en-US"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1919288" y="35052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 panose="020F0502020204030204"/>
                <a:cs typeface="Calibri" panose="020F0502020204030204"/>
              </a:rPr>
              <a:t>R</a:t>
            </a:r>
            <a:endParaRPr lang="en-US" sz="2800" baseline="-25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1919288" y="51816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 panose="020F0502020204030204"/>
                <a:cs typeface="Calibri" panose="020F0502020204030204"/>
              </a:rPr>
              <a:t>T</a:t>
            </a:r>
            <a:endParaRPr lang="en-US" sz="2800" baseline="-250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6" y="1143001"/>
            <a:ext cx="3157536" cy="1628965"/>
          </a:xfrm>
          <a:prstGeom prst="rect">
            <a:avLst/>
          </a:prstGeom>
        </p:spPr>
      </p:pic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6005513" y="35052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 panose="020F0502020204030204"/>
                <a:cs typeface="Calibri" panose="020F0502020204030204"/>
              </a:rPr>
              <a:t>R</a:t>
            </a:r>
            <a:endParaRPr lang="en-US" sz="2800" baseline="-25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6005513" y="51816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 panose="020F0502020204030204"/>
                <a:cs typeface="Calibri" panose="020F0502020204030204"/>
              </a:rPr>
              <a:t>T</a:t>
            </a:r>
            <a:endParaRPr lang="en-US" sz="2800" baseline="-250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10" name="AutoShape 6"/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6315075" y="4281489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</p:spPr>
      </p:cxn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271963" y="1502074"/>
            <a:ext cx="8007350" cy="47291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6" tIns="45718" rIns="91436" bIns="45718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br>
              <a:rPr lang="en-US" sz="2400" dirty="0">
                <a:latin typeface="Calibri" panose="020F0502020204030204"/>
                <a:cs typeface="Calibri" panose="020F0502020204030204"/>
              </a:rPr>
            </a:b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3"/>
            <a:endParaRPr lang="en-US" sz="1200" dirty="0">
              <a:latin typeface="Calibri" panose="020F0502020204030204"/>
              <a:cs typeface="Calibri" panose="020F0502020204030204"/>
            </a:endParaRPr>
          </a:p>
          <a:p>
            <a:r>
              <a:rPr lang="en-US" sz="2400" dirty="0">
                <a:latin typeface="Calibri" panose="020F0502020204030204"/>
                <a:cs typeface="Calibri" panose="020F0502020204030204"/>
              </a:rPr>
              <a:t>Model 2: rain causes traffic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endParaRPr lang="en-US" sz="24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388" y="1295400"/>
            <a:ext cx="121578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1" name="Rectangle 3"/>
          <p:cNvSpPr>
            <a:spLocks noGrp="1" noChangeArrowheads="1"/>
          </p:cNvSpPr>
          <p:nvPr>
            <p:ph idx="1"/>
          </p:nvPr>
        </p:nvSpPr>
        <p:spPr>
          <a:xfrm>
            <a:off x="330200" y="1290636"/>
            <a:ext cx="92456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Let’s build a causal graphical model!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Variables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T: Traffic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R: It rains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L: Low pressure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D: Roof drips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B: Ballgame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C: Cavity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2">
              <a:lnSpc>
                <a:spcPct val="90000"/>
              </a:lnSpc>
            </a:pPr>
            <a:endParaRPr lang="en-US" sz="16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0" y="1447800"/>
            <a:ext cx="5757863" cy="4724400"/>
          </a:xfrm>
          <a:prstGeom prst="rect">
            <a:avLst/>
          </a:prstGeom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anose="020F0502020204030204"/>
                <a:cs typeface="Calibri" panose="020F0502020204030204"/>
              </a:rPr>
              <a:t>Example: Traffic II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22" y="1447800"/>
            <a:ext cx="3776178" cy="2438400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anose="020F0502020204030204"/>
                <a:cs typeface="Calibri" panose="020F0502020204030204"/>
              </a:rPr>
              <a:t>Probabilistic Models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524000"/>
            <a:ext cx="622935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Models describe how (a portion of) the world works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solidFill>
                <a:srgbClr val="CC0000"/>
              </a:solidFill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Models are always simplifications</a:t>
            </a:r>
            <a:endParaRPr lang="en-US" sz="2400" dirty="0">
              <a:solidFill>
                <a:srgbClr val="CC0000"/>
              </a:solidFill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May not account for every variable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May not account for all interactions between variables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dirty="0">
                <a:latin typeface="Calibri" panose="020F0502020204030204"/>
                <a:cs typeface="Calibri" panose="020F0502020204030204"/>
              </a:rPr>
              <a:t>“</a:t>
            </a:r>
            <a:r>
              <a:rPr lang="en-US" sz="2000" dirty="0">
                <a:latin typeface="Calibri" panose="020F0502020204030204"/>
                <a:cs typeface="Calibri" panose="020F0502020204030204"/>
              </a:rPr>
              <a:t>All models are wrong; but some are useful.</a:t>
            </a:r>
            <a:r>
              <a:rPr lang="ja-JP" altLang="en-US" sz="2000" dirty="0">
                <a:latin typeface="Calibri" panose="020F0502020204030204"/>
                <a:cs typeface="Calibri" panose="020F0502020204030204"/>
              </a:rPr>
              <a:t>”</a:t>
            </a:r>
            <a:br>
              <a:rPr lang="en-US" sz="2000" dirty="0">
                <a:latin typeface="Calibri" panose="020F0502020204030204"/>
                <a:cs typeface="Calibri" panose="020F0502020204030204"/>
              </a:rPr>
            </a:br>
            <a:r>
              <a:rPr lang="en-US" sz="2000" dirty="0">
                <a:latin typeface="Calibri" panose="020F0502020204030204"/>
                <a:cs typeface="Calibri" panose="020F0502020204030204"/>
              </a:rPr>
              <a:t>     – George E. P. Box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6">
              <a:lnSpc>
                <a:spcPct val="80000"/>
              </a:lnSpc>
            </a:pPr>
            <a:endParaRPr lang="en-US" sz="16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What do we do with probabilistic models?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We (or our agents) need to reason about unknown variables, given evidence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Example: explanation (diagnostic reasoning)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Example: prediction (causal reasoning)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Example: value of information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anose="020F0502020204030204"/>
                <a:cs typeface="Calibri" panose="020F0502020204030204"/>
              </a:rPr>
              <a:t>Example: Alarm Network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>
          <a:xfrm>
            <a:off x="330200" y="1295400"/>
            <a:ext cx="9245600" cy="4729164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 panose="020F0502020204030204"/>
                <a:cs typeface="Calibri" panose="020F0502020204030204"/>
              </a:rPr>
              <a:t>Variables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1" eaLnBrk="1" hangingPunct="1"/>
            <a:r>
              <a:rPr lang="en-US" sz="2000" dirty="0">
                <a:latin typeface="Calibri" panose="020F0502020204030204"/>
                <a:cs typeface="Calibri" panose="020F0502020204030204"/>
              </a:rPr>
              <a:t>B: Burglary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/>
            <a:r>
              <a:rPr lang="en-US" sz="2000" dirty="0">
                <a:latin typeface="Calibri" panose="020F0502020204030204"/>
                <a:cs typeface="Calibri" panose="020F0502020204030204"/>
              </a:rPr>
              <a:t>A: Alarm goes off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/>
            <a:r>
              <a:rPr lang="en-US" sz="2000" dirty="0">
                <a:latin typeface="Calibri" panose="020F0502020204030204"/>
                <a:cs typeface="Calibri" panose="020F0502020204030204"/>
              </a:rPr>
              <a:t>M: Mary calls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/>
            <a:r>
              <a:rPr lang="en-US" sz="2000" dirty="0">
                <a:latin typeface="Calibri" panose="020F0502020204030204"/>
                <a:cs typeface="Calibri" panose="020F0502020204030204"/>
              </a:rPr>
              <a:t>J: John calls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/>
            <a:r>
              <a:rPr lang="en-US" sz="2000" dirty="0">
                <a:latin typeface="Calibri" panose="020F0502020204030204"/>
                <a:cs typeface="Calibri" panose="020F0502020204030204"/>
              </a:rPr>
              <a:t>E: Earthquake!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1" y="1295400"/>
            <a:ext cx="5492441" cy="4495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anose="020F0502020204030204"/>
                <a:cs typeface="Calibri" panose="020F0502020204030204"/>
              </a:rPr>
              <a:t>Bayes</a:t>
            </a:r>
            <a:r>
              <a:rPr lang="ja-JP" altLang="en-US" dirty="0">
                <a:latin typeface="Calibri" panose="020F0502020204030204"/>
                <a:cs typeface="Calibri" panose="020F0502020204030204"/>
              </a:rPr>
              <a:t>’</a:t>
            </a:r>
            <a:r>
              <a:rPr lang="en-US" dirty="0">
                <a:latin typeface="Calibri" panose="020F0502020204030204"/>
                <a:cs typeface="Calibri" panose="020F0502020204030204"/>
              </a:rPr>
              <a:t> Net Semantics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3" y="2667000"/>
            <a:ext cx="10060781" cy="8255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panose="020F0502020204030204"/>
                <a:cs typeface="Calibri" panose="020F0502020204030204"/>
              </a:rPr>
              <a:t>Bayes</a:t>
            </a:r>
            <a:r>
              <a:rPr lang="ja-JP" altLang="en-US" dirty="0">
                <a:latin typeface="Calibri" panose="020F0502020204030204"/>
                <a:cs typeface="Calibri" panose="020F0502020204030204"/>
              </a:rPr>
              <a:t>’</a:t>
            </a:r>
            <a:r>
              <a:rPr lang="en-US" dirty="0">
                <a:latin typeface="Calibri" panose="020F0502020204030204"/>
                <a:cs typeface="Calibri" panose="020F0502020204030204"/>
              </a:rPr>
              <a:t> Net Semantics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866775" y="1397001"/>
            <a:ext cx="5305425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A set of nodes, one per variable X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5">
              <a:lnSpc>
                <a:spcPct val="80000"/>
              </a:lnSpc>
            </a:pPr>
            <a:endParaRPr lang="en-US" sz="1200" dirty="0">
              <a:latin typeface="Calibri" panose="020F0502020204030204"/>
              <a:cs typeface="Calibri" panose="020F0502020204030204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A directed, acyclic graph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5">
              <a:lnSpc>
                <a:spcPct val="80000"/>
              </a:lnSpc>
            </a:pPr>
            <a:endParaRPr lang="en-US" sz="12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endParaRPr lang="en-US" sz="7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A conditional distribution for each node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7">
              <a:lnSpc>
                <a:spcPct val="80000"/>
              </a:lnSpc>
            </a:pPr>
            <a:endParaRPr lang="en-US" sz="12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A collection of distributions over X, one for each combination of parents</a:t>
            </a:r>
            <a:r>
              <a:rPr lang="ja-JP" altLang="en-US" sz="2000" dirty="0">
                <a:latin typeface="Calibri" panose="020F0502020204030204"/>
                <a:cs typeface="Calibri" panose="020F0502020204030204"/>
              </a:rPr>
              <a:t>’</a:t>
            </a:r>
            <a:r>
              <a:rPr lang="en-US" sz="2000" dirty="0">
                <a:latin typeface="Calibri" panose="020F0502020204030204"/>
                <a:cs typeface="Calibri" panose="020F0502020204030204"/>
              </a:rPr>
              <a:t> values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endParaRPr lang="en-US" sz="1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CPT: conditional probability table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7">
              <a:lnSpc>
                <a:spcPct val="80000"/>
              </a:lnSpc>
            </a:pPr>
            <a:endParaRPr lang="en-US" sz="12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Description of a noisy </a:t>
            </a:r>
            <a:r>
              <a:rPr lang="ja-JP" altLang="en-US" sz="2000" dirty="0">
                <a:latin typeface="Calibri" panose="020F0502020204030204"/>
                <a:cs typeface="Calibri" panose="020F0502020204030204"/>
              </a:rPr>
              <a:t>“</a:t>
            </a:r>
            <a:r>
              <a:rPr lang="en-US" sz="2000" dirty="0">
                <a:latin typeface="Calibri" panose="020F0502020204030204"/>
                <a:cs typeface="Calibri" panose="020F0502020204030204"/>
              </a:rPr>
              <a:t>causal</a:t>
            </a:r>
            <a:r>
              <a:rPr lang="ja-JP" altLang="en-US" sz="2000" dirty="0">
                <a:latin typeface="Calibri" panose="020F0502020204030204"/>
                <a:cs typeface="Calibri" panose="020F0502020204030204"/>
              </a:rPr>
              <a:t>”</a:t>
            </a:r>
            <a:r>
              <a:rPr lang="en-US" sz="2000" dirty="0">
                <a:latin typeface="Calibri" panose="020F0502020204030204"/>
                <a:cs typeface="Calibri" panose="020F0502020204030204"/>
              </a:rPr>
              <a:t> process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4">
              <a:lnSpc>
                <a:spcPct val="80000"/>
              </a:lnSpc>
            </a:pPr>
            <a:endParaRPr lang="en-US" sz="1200" dirty="0">
              <a:latin typeface="Calibri" panose="020F0502020204030204"/>
              <a:cs typeface="Calibri" panose="020F0502020204030204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6686550" y="1930400"/>
            <a:ext cx="433388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Calibri" panose="020F0502020204030204"/>
                <a:cs typeface="Calibri" panose="020F0502020204030204"/>
              </a:rPr>
              <a:t>A</a:t>
            </a:r>
            <a:r>
              <a:rPr lang="en-US" sz="2400" baseline="-25000" dirty="0">
                <a:latin typeface="Calibri" panose="020F0502020204030204"/>
                <a:cs typeface="Calibri" panose="020F0502020204030204"/>
              </a:rPr>
              <a:t>1</a:t>
            </a:r>
            <a:endParaRPr lang="en-US" sz="2400" baseline="-25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7181850" y="3302000"/>
            <a:ext cx="433388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 panose="020F0502020204030204"/>
                <a:cs typeface="Calibri" panose="020F0502020204030204"/>
              </a:rPr>
              <a:t>X</a:t>
            </a:r>
            <a:endParaRPr lang="en-US" sz="2400" baseline="-250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23558" name="AutoShape 6"/>
          <p:cNvCxnSpPr>
            <a:cxnSpLocks noChangeShapeType="1"/>
            <a:stCxn id="23556" idx="4"/>
            <a:endCxn id="23557" idx="1"/>
          </p:cNvCxnSpPr>
          <p:nvPr/>
        </p:nvCxnSpPr>
        <p:spPr bwMode="auto">
          <a:xfrm>
            <a:off x="6903244" y="2478088"/>
            <a:ext cx="341809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</p:spPr>
      </p:cxn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7924800" y="1930400"/>
            <a:ext cx="433388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 panose="020F0502020204030204"/>
                <a:cs typeface="Calibri" panose="020F0502020204030204"/>
              </a:rPr>
              <a:t>A</a:t>
            </a:r>
            <a:r>
              <a:rPr lang="en-US" sz="2400" i="1" baseline="-25000">
                <a:latin typeface="Calibri" panose="020F0502020204030204"/>
                <a:cs typeface="Calibri" panose="020F0502020204030204"/>
              </a:rPr>
              <a:t>n</a:t>
            </a:r>
            <a:endParaRPr lang="en-US" sz="2400" i="1" baseline="-250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23560" name="AutoShape 8"/>
          <p:cNvCxnSpPr>
            <a:cxnSpLocks noChangeShapeType="1"/>
            <a:stCxn id="23559" idx="4"/>
            <a:endCxn id="23557" idx="7"/>
          </p:cNvCxnSpPr>
          <p:nvPr/>
        </p:nvCxnSpPr>
        <p:spPr bwMode="auto">
          <a:xfrm flipH="1">
            <a:off x="7552036" y="2478088"/>
            <a:ext cx="58945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</p:spPr>
      </p:cxnSp>
      <p:pic>
        <p:nvPicPr>
          <p:cNvPr id="2356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762" y="2082801"/>
            <a:ext cx="381794" cy="85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62" name="AutoShape 10"/>
          <p:cNvCxnSpPr>
            <a:cxnSpLocks noChangeShapeType="1"/>
            <a:endCxn id="23557" idx="0"/>
          </p:cNvCxnSpPr>
          <p:nvPr/>
        </p:nvCxnSpPr>
        <p:spPr bwMode="auto">
          <a:xfrm flipH="1">
            <a:off x="7398544" y="2540001"/>
            <a:ext cx="123825" cy="7477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</p:spPr>
      </p:cxnSp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8462" y="4368800"/>
            <a:ext cx="1671638" cy="3021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23564" name="AutoShape 12"/>
          <p:cNvSpPr>
            <a:spLocks noChangeArrowheads="1"/>
          </p:cNvSpPr>
          <p:nvPr/>
        </p:nvSpPr>
        <p:spPr bwMode="auto">
          <a:xfrm rot="5400000">
            <a:off x="7712869" y="3556794"/>
            <a:ext cx="609600" cy="5572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100 h 21600"/>
              <a:gd name="T14" fmla="*/ 19055 w 21600"/>
              <a:gd name="T15" fmla="*/ 805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3781" y="0"/>
                </a:lnTo>
                <a:lnTo>
                  <a:pt x="13781" y="4100"/>
                </a:lnTo>
                <a:lnTo>
                  <a:pt x="12427" y="4100"/>
                </a:lnTo>
                <a:cubicBezTo>
                  <a:pt x="5564" y="4100"/>
                  <a:pt x="0" y="7708"/>
                  <a:pt x="0" y="12158"/>
                </a:cubicBezTo>
                <a:lnTo>
                  <a:pt x="0" y="21600"/>
                </a:lnTo>
                <a:lnTo>
                  <a:pt x="4046" y="21600"/>
                </a:lnTo>
                <a:lnTo>
                  <a:pt x="4046" y="12158"/>
                </a:lnTo>
                <a:cubicBezTo>
                  <a:pt x="4046" y="9894"/>
                  <a:pt x="7798" y="8058"/>
                  <a:pt x="12427" y="8058"/>
                </a:cubicBezTo>
                <a:lnTo>
                  <a:pt x="13781" y="8058"/>
                </a:lnTo>
                <a:lnTo>
                  <a:pt x="13781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8400" y="4346172"/>
            <a:ext cx="1565870" cy="3020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742950" y="5867400"/>
            <a:ext cx="8729663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i="1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A Bayes net = Topology (graph) + Local Conditional Probabilities</a:t>
            </a:r>
            <a:endParaRPr lang="en-US" sz="3200" i="1" dirty="0">
              <a:solidFill>
                <a:srgbClr val="CC0000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275" y="152400"/>
            <a:ext cx="222885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90763" y="-33295"/>
            <a:ext cx="5324475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panose="020F0502020204030204"/>
                <a:cs typeface="Calibri" panose="020F0502020204030204"/>
              </a:rPr>
              <a:t>Probabilities in BNs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609725" y="1524000"/>
            <a:ext cx="668655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Bayes</a:t>
            </a:r>
            <a:r>
              <a:rPr lang="ja-JP" altLang="en-US" sz="2400" dirty="0">
                <a:latin typeface="Calibri" panose="020F0502020204030204"/>
                <a:cs typeface="Calibri" panose="020F0502020204030204"/>
              </a:rPr>
              <a:t>’</a:t>
            </a:r>
            <a:r>
              <a:rPr lang="en-US" sz="2400" dirty="0">
                <a:latin typeface="Calibri" panose="020F0502020204030204"/>
                <a:cs typeface="Calibri" panose="020F0502020204030204"/>
              </a:rPr>
              <a:t> nets </a:t>
            </a:r>
            <a:r>
              <a:rPr lang="en-US"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implicitly</a:t>
            </a:r>
            <a:r>
              <a:rPr lang="en-US" sz="2400" dirty="0">
                <a:latin typeface="Calibri" panose="020F0502020204030204"/>
                <a:cs typeface="Calibri" panose="020F0502020204030204"/>
              </a:rPr>
              <a:t> encode joint distributions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8">
              <a:lnSpc>
                <a:spcPct val="80000"/>
              </a:lnSpc>
            </a:pPr>
            <a:endParaRPr lang="en-US" sz="12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As a product of local conditional distributions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8">
              <a:lnSpc>
                <a:spcPct val="80000"/>
              </a:lnSpc>
            </a:pPr>
            <a:endParaRPr lang="en-US" sz="12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To see what probability a BN gives to a full assignment, multiply all the relevant conditionals together: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Example: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4580" name="Group 4"/>
          <p:cNvGrpSpPr/>
          <p:nvPr/>
        </p:nvGrpSpPr>
        <p:grpSpPr bwMode="auto">
          <a:xfrm>
            <a:off x="5819775" y="4038601"/>
            <a:ext cx="1721942" cy="1495425"/>
            <a:chOff x="3600" y="2208"/>
            <a:chExt cx="1767" cy="1247"/>
          </a:xfrm>
        </p:grpSpPr>
        <p:pic>
          <p:nvPicPr>
            <p:cNvPr id="24584" name="Picture 5"/>
            <p:cNvPicPr>
              <a:picLocks noChangeAspect="1" noChangeArrowheads="1"/>
            </p:cNvPicPr>
            <p:nvPr/>
          </p:nvPicPr>
          <p:blipFill>
            <a:blip r:embed="rId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85" name="Rectangle 6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latin typeface="Calibri" panose="020F0502020204030204"/>
                <a:cs typeface="Calibri" panose="020F0502020204030204"/>
              </a:endParaRPr>
            </a:p>
          </p:txBody>
        </p:sp>
      </p:grpSp>
      <p:pic>
        <p:nvPicPr>
          <p:cNvPr id="5" name="Picture 4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0762" y="5715001"/>
            <a:ext cx="3652838" cy="2775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7538" y="3276600"/>
            <a:ext cx="3962400" cy="671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6" y="4191001"/>
            <a:ext cx="1552981" cy="11429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275" y="152400"/>
            <a:ext cx="222885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90763" y="-33295"/>
            <a:ext cx="5324475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panose="020F0502020204030204"/>
                <a:cs typeface="Calibri" panose="020F0502020204030204"/>
              </a:rPr>
              <a:t>Probabilities in BNs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71474" y="1371600"/>
            <a:ext cx="7553325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Why are we guaranteed that setting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8">
              <a:lnSpc>
                <a:spcPct val="80000"/>
              </a:lnSpc>
            </a:pPr>
            <a:endParaRPr lang="en-US" sz="1200" dirty="0">
              <a:latin typeface="Calibri" panose="020F0502020204030204"/>
              <a:cs typeface="Calibri" panose="020F0502020204030204"/>
            </a:endParaRPr>
          </a:p>
          <a:p>
            <a:pPr lvl="5">
              <a:lnSpc>
                <a:spcPct val="80000"/>
              </a:lnSpc>
            </a:pPr>
            <a:endParaRPr lang="en-US" sz="1200" dirty="0">
              <a:latin typeface="Calibri" panose="020F0502020204030204"/>
              <a:cs typeface="Calibri" panose="020F0502020204030204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 panose="020F0502020204030204"/>
              <a:cs typeface="Calibri" panose="020F0502020204030204"/>
            </a:endParaRPr>
          </a:p>
          <a:p>
            <a:pPr lvl="7">
              <a:lnSpc>
                <a:spcPct val="80000"/>
              </a:lnSpc>
            </a:pPr>
            <a:endParaRPr lang="en-US" sz="1200" dirty="0">
              <a:latin typeface="Calibri" panose="020F0502020204030204"/>
              <a:cs typeface="Calibri" panose="020F0502020204030204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    results in a proper joint distribution?  </a:t>
            </a:r>
            <a:endParaRPr lang="en-US" sz="1200" dirty="0">
              <a:latin typeface="Calibri" panose="020F0502020204030204"/>
              <a:cs typeface="Calibri" panose="020F0502020204030204"/>
            </a:endParaRPr>
          </a:p>
          <a:p>
            <a:pPr lvl="7">
              <a:lnSpc>
                <a:spcPct val="80000"/>
              </a:lnSpc>
            </a:pPr>
            <a:endParaRPr lang="en-US" sz="1200" dirty="0">
              <a:latin typeface="Calibri" panose="020F0502020204030204"/>
              <a:cs typeface="Calibri" panose="020F0502020204030204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Chain rule (valid for all distributions): 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u="sng" dirty="0">
                <a:latin typeface="Calibri" panose="020F0502020204030204"/>
                <a:cs typeface="Calibri" panose="020F0502020204030204"/>
              </a:rPr>
              <a:t>Assume</a:t>
            </a:r>
            <a:r>
              <a:rPr lang="en-US" sz="2400" dirty="0">
                <a:latin typeface="Calibri" panose="020F0502020204030204"/>
                <a:cs typeface="Calibri" panose="020F0502020204030204"/>
              </a:rPr>
              <a:t> conditional independences: 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 panose="020F0502020204030204"/>
                <a:cs typeface="Calibri" panose="020F0502020204030204"/>
                <a:sym typeface="Wingdings" panose="05000000000000000000"/>
              </a:rPr>
              <a:t>       Consequence: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Not every BN can represent every joint distribution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7">
              <a:lnSpc>
                <a:spcPct val="80000"/>
              </a:lnSpc>
            </a:pPr>
            <a:endParaRPr lang="en-US" sz="12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The topology enforces certain conditional independencies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Picture 3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842796"/>
            <a:ext cx="3962400" cy="671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600" y="3200400"/>
            <a:ext cx="4156241" cy="7425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4724400"/>
            <a:ext cx="4126211" cy="6995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275" y="152400"/>
            <a:ext cx="2228850" cy="1828800"/>
          </a:xfrm>
          <a:prstGeom prst="rect">
            <a:avLst/>
          </a:prstGeom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600" y="4114800"/>
            <a:ext cx="3863060" cy="2720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1857375" y="5943600"/>
            <a:ext cx="5448300" cy="92333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Only distributions whose variables are absolutely independent can be represented by a Bayes</a:t>
            </a:r>
            <a:r>
              <a:rPr lang="ja-JP" altLang="en-US" i="1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’</a:t>
            </a:r>
            <a:r>
              <a:rPr lang="en-US" i="1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net with no arcs.</a:t>
            </a:r>
            <a:endParaRPr lang="en-US" i="1" dirty="0">
              <a:solidFill>
                <a:srgbClr val="CC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anose="020F0502020204030204"/>
                <a:cs typeface="Calibri" panose="020F0502020204030204"/>
              </a:rPr>
              <a:t>Example: Coin Flips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1071108" name="Group 4"/>
          <p:cNvGraphicFramePr>
            <a:graphicFrameLocks noGrp="1"/>
          </p:cNvGraphicFramePr>
          <p:nvPr/>
        </p:nvGraphicFramePr>
        <p:xfrm>
          <a:off x="990600" y="3448050"/>
          <a:ext cx="1160860" cy="742950"/>
        </p:xfrm>
        <a:graphic>
          <a:graphicData uri="http://schemas.openxmlformats.org/drawingml/2006/table">
            <a:tbl>
              <a:tblPr/>
              <a:tblGrid>
                <a:gridCol w="696516"/>
                <a:gridCol w="464344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0.5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0.5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9222" y="3070225"/>
            <a:ext cx="740370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graphicFrame>
        <p:nvGraphicFramePr>
          <p:cNvPr id="1071120" name="Group 16"/>
          <p:cNvGraphicFramePr>
            <a:graphicFrameLocks noGrp="1"/>
          </p:cNvGraphicFramePr>
          <p:nvPr/>
        </p:nvGraphicFramePr>
        <p:xfrm>
          <a:off x="2430066" y="3444875"/>
          <a:ext cx="1160860" cy="742950"/>
        </p:xfrm>
        <a:graphic>
          <a:graphicData uri="http://schemas.openxmlformats.org/drawingml/2006/table">
            <a:tbl>
              <a:tblPr/>
              <a:tblGrid>
                <a:gridCol w="696516"/>
                <a:gridCol w="464344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0.5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0.5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1131" name="Group 27"/>
          <p:cNvGraphicFramePr>
            <a:graphicFrameLocks noGrp="1"/>
          </p:cNvGraphicFramePr>
          <p:nvPr/>
        </p:nvGraphicFramePr>
        <p:xfrm>
          <a:off x="5092303" y="3444875"/>
          <a:ext cx="1160860" cy="742950"/>
        </p:xfrm>
        <a:graphic>
          <a:graphicData uri="http://schemas.openxmlformats.org/drawingml/2006/table">
            <a:tbl>
              <a:tblPr/>
              <a:tblGrid>
                <a:gridCol w="696516"/>
                <a:gridCol w="464344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0.5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0.5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7055" y="3070226"/>
            <a:ext cx="751979" cy="2985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9977" y="3070225"/>
            <a:ext cx="740370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25640" name="Picture 40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7" y="3725864"/>
            <a:ext cx="381794" cy="8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42" name="Oval 42"/>
          <p:cNvSpPr>
            <a:spLocks noChangeArrowheads="1"/>
          </p:cNvSpPr>
          <p:nvPr/>
        </p:nvSpPr>
        <p:spPr bwMode="auto">
          <a:xfrm>
            <a:off x="1300163" y="19050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 panose="020F0502020204030204"/>
                <a:cs typeface="Calibri" panose="020F0502020204030204"/>
              </a:rPr>
              <a:t>X</a:t>
            </a:r>
            <a:r>
              <a:rPr lang="en-US" sz="2800" baseline="-25000">
                <a:latin typeface="Calibri" panose="020F0502020204030204"/>
                <a:cs typeface="Calibri" panose="020F0502020204030204"/>
              </a:rPr>
              <a:t>1</a:t>
            </a:r>
            <a:endParaRPr lang="en-US" sz="2800" baseline="-25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643" name="Oval 43"/>
          <p:cNvSpPr>
            <a:spLocks noChangeArrowheads="1"/>
          </p:cNvSpPr>
          <p:nvPr/>
        </p:nvSpPr>
        <p:spPr bwMode="auto">
          <a:xfrm>
            <a:off x="2662238" y="19050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 panose="020F0502020204030204"/>
                <a:cs typeface="Calibri" panose="020F0502020204030204"/>
              </a:rPr>
              <a:t>X</a:t>
            </a:r>
            <a:r>
              <a:rPr lang="en-US" sz="2800" baseline="-25000">
                <a:latin typeface="Calibri" panose="020F0502020204030204"/>
                <a:cs typeface="Calibri" panose="020F0502020204030204"/>
              </a:rPr>
              <a:t>2</a:t>
            </a:r>
            <a:endParaRPr lang="en-US" sz="2800" baseline="-25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644" name="Oval 44"/>
          <p:cNvSpPr>
            <a:spLocks noChangeArrowheads="1"/>
          </p:cNvSpPr>
          <p:nvPr/>
        </p:nvSpPr>
        <p:spPr bwMode="auto">
          <a:xfrm>
            <a:off x="5448300" y="19050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 panose="020F0502020204030204"/>
                <a:cs typeface="Calibri" panose="020F0502020204030204"/>
              </a:rPr>
              <a:t>X</a:t>
            </a:r>
            <a:r>
              <a:rPr lang="en-US" sz="2800" i="1" baseline="-25000">
                <a:latin typeface="Calibri" panose="020F0502020204030204"/>
                <a:cs typeface="Calibri" panose="020F0502020204030204"/>
              </a:rPr>
              <a:t>n</a:t>
            </a:r>
            <a:endParaRPr lang="en-US" sz="2800" i="1" baseline="-250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25645" name="Picture 45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209801"/>
            <a:ext cx="381794" cy="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0527" y="5108576"/>
            <a:ext cx="1601986" cy="298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763" y="1447798"/>
            <a:ext cx="2351304" cy="27647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412" y="1143002"/>
            <a:ext cx="2166936" cy="1773729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/>
                <a:cs typeface="Calibri" panose="020F0502020204030204"/>
              </a:rPr>
              <a:t>Example: Alarm Network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val 4"/>
          <p:cNvSpPr/>
          <p:nvPr/>
        </p:nvSpPr>
        <p:spPr>
          <a:xfrm>
            <a:off x="2362200" y="1524000"/>
            <a:ext cx="139065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 panose="020F0502020204030204"/>
                <a:cs typeface="Calibri" panose="020F0502020204030204"/>
              </a:rPr>
              <a:t>B</a:t>
            </a:r>
            <a:r>
              <a:rPr lang="en-US" dirty="0">
                <a:latin typeface="Calibri" panose="020F0502020204030204"/>
                <a:cs typeface="Calibri" panose="020F0502020204030204"/>
              </a:rPr>
              <a:t>urglary</a:t>
            </a:r>
            <a:endParaRPr lang="en-US" b="1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val 5"/>
          <p:cNvSpPr/>
          <p:nvPr/>
        </p:nvSpPr>
        <p:spPr>
          <a:xfrm>
            <a:off x="3900486" y="1554162"/>
            <a:ext cx="1281113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latin typeface="Calibri" panose="020F0502020204030204"/>
                <a:cs typeface="Calibri" panose="020F0502020204030204"/>
              </a:rPr>
              <a:t>E</a:t>
            </a:r>
            <a:r>
              <a:rPr lang="en-US" dirty="0" err="1">
                <a:latin typeface="Calibri" panose="020F0502020204030204"/>
                <a:cs typeface="Calibri" panose="020F0502020204030204"/>
              </a:rPr>
              <a:t>arthqk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val 6"/>
          <p:cNvSpPr/>
          <p:nvPr/>
        </p:nvSpPr>
        <p:spPr>
          <a:xfrm>
            <a:off x="3048000" y="2514600"/>
            <a:ext cx="1233488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 panose="020F0502020204030204"/>
                <a:cs typeface="Calibri" panose="020F0502020204030204"/>
              </a:rPr>
              <a:t>A</a:t>
            </a:r>
            <a:r>
              <a:rPr lang="en-US" dirty="0">
                <a:latin typeface="Calibri" panose="020F0502020204030204"/>
                <a:cs typeface="Calibri" panose="020F0502020204030204"/>
              </a:rPr>
              <a:t>larm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val 7"/>
          <p:cNvSpPr/>
          <p:nvPr/>
        </p:nvSpPr>
        <p:spPr>
          <a:xfrm>
            <a:off x="2133601" y="3611563"/>
            <a:ext cx="1023938" cy="898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 panose="020F0502020204030204"/>
                <a:cs typeface="Calibri" panose="020F0502020204030204"/>
              </a:rPr>
              <a:t>J</a:t>
            </a:r>
            <a:r>
              <a:rPr lang="en-US" dirty="0">
                <a:latin typeface="Calibri" panose="020F0502020204030204"/>
                <a:cs typeface="Calibri" panose="020F0502020204030204"/>
              </a:rPr>
              <a:t>ohn calls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val 8"/>
          <p:cNvSpPr/>
          <p:nvPr/>
        </p:nvSpPr>
        <p:spPr>
          <a:xfrm>
            <a:off x="4114800" y="3581400"/>
            <a:ext cx="1019175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 panose="020F0502020204030204"/>
                <a:cs typeface="Calibri" panose="020F0502020204030204"/>
              </a:rPr>
              <a:t>M</a:t>
            </a:r>
            <a:r>
              <a:rPr lang="en-US" dirty="0">
                <a:latin typeface="Calibri" panose="020F0502020204030204"/>
                <a:cs typeface="Calibri" panose="020F0502020204030204"/>
              </a:rPr>
              <a:t>ary calls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11" name="Straight Arrow Connector 10"/>
          <p:cNvCxnSpPr>
            <a:stCxn id="5" idx="4"/>
            <a:endCxn id="7" idx="1"/>
          </p:cNvCxnSpPr>
          <p:nvPr/>
        </p:nvCxnSpPr>
        <p:spPr>
          <a:xfrm>
            <a:off x="3057525" y="2286000"/>
            <a:ext cx="171115" cy="373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7"/>
          </p:cNvCxnSpPr>
          <p:nvPr/>
        </p:nvCxnSpPr>
        <p:spPr>
          <a:xfrm flipH="1">
            <a:off x="4100848" y="2392362"/>
            <a:ext cx="440195" cy="267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flipH="1">
            <a:off x="2645570" y="3360130"/>
            <a:ext cx="583070" cy="251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0"/>
          </p:cNvCxnSpPr>
          <p:nvPr/>
        </p:nvCxnSpPr>
        <p:spPr>
          <a:xfrm>
            <a:off x="4100848" y="3360130"/>
            <a:ext cx="523540" cy="22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914400" y="1447800"/>
          <a:ext cx="120015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33388"/>
                <a:gridCol w="766762"/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B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P(B)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+b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0.001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0.999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695951" y="1350963"/>
          <a:ext cx="1238249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36119"/>
                <a:gridCol w="802130"/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77" marR="7427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P(E)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77" marR="742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+e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77" marR="7427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0.002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77" marR="742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77" marR="7427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0.998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77" marR="742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695950" y="3200401"/>
          <a:ext cx="2290763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36226"/>
                <a:gridCol w="430549"/>
                <a:gridCol w="433388"/>
                <a:gridCol w="990600"/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B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P(A|B,E)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+b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+e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+a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0.95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+b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+e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-a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0.05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+b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-e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+a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0.94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+b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-e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-a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0.06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-b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+e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+a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0.29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-b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+e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-a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0.71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-b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-e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+a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0.001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-b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-e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-a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 panose="020F0502020204030204"/>
                          <a:cs typeface="Calibri" panose="020F0502020204030204"/>
                        </a:rPr>
                        <a:t>0.999</a:t>
                      </a:r>
                      <a:endParaRPr lang="en-US" sz="18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362075" y="4678363"/>
          <a:ext cx="1609725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30549"/>
                <a:gridCol w="433388"/>
                <a:gridCol w="745788"/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P(J|A)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+j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0.9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0.1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+j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0.05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0.95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3467100" y="4678363"/>
          <a:ext cx="1943099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0467"/>
                <a:gridCol w="579032"/>
                <a:gridCol w="863600"/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P(M|A)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+m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0.7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0.3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+m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0.01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  <a:sym typeface="Symbol" panose="05050102010706020507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 panose="020F0502020204030204"/>
                          <a:cs typeface="Calibri" panose="020F0502020204030204"/>
                        </a:rPr>
                        <a:t>0.99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anose="020F0502020204030204"/>
                <a:cs typeface="Calibri" panose="020F0502020204030204"/>
              </a:rPr>
              <a:t>Example: Traffic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anose="020F0502020204030204"/>
                <a:cs typeface="Calibri" panose="020F0502020204030204"/>
              </a:rPr>
              <a:t>Causal direction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742950" y="34290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 panose="020F0502020204030204"/>
                <a:cs typeface="Calibri" panose="020F0502020204030204"/>
              </a:rPr>
              <a:t>R</a:t>
            </a:r>
            <a:endParaRPr lang="en-US" sz="2800" baseline="-25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742950" y="51054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 panose="020F0502020204030204"/>
                <a:cs typeface="Calibri" panose="020F0502020204030204"/>
              </a:rPr>
              <a:t>T</a:t>
            </a:r>
            <a:endParaRPr lang="en-US" sz="2800" baseline="-250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28678" name="AutoShape 6"/>
          <p:cNvCxnSpPr>
            <a:cxnSpLocks noChangeShapeType="1"/>
            <a:stCxn id="28676" idx="4"/>
            <a:endCxn id="28677" idx="0"/>
          </p:cNvCxnSpPr>
          <p:nvPr/>
        </p:nvCxnSpPr>
        <p:spPr bwMode="auto">
          <a:xfrm>
            <a:off x="1052513" y="4205289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</p:spPr>
      </p:cxnSp>
      <p:graphicFrame>
        <p:nvGraphicFramePr>
          <p:cNvPr id="1078279" name="Group 7"/>
          <p:cNvGraphicFramePr>
            <a:graphicFrameLocks noGrp="1"/>
          </p:cNvGraphicFramePr>
          <p:nvPr/>
        </p:nvGraphicFramePr>
        <p:xfrm>
          <a:off x="2058591" y="3498850"/>
          <a:ext cx="1160859" cy="742950"/>
        </p:xfrm>
        <a:graphic>
          <a:graphicData uri="http://schemas.openxmlformats.org/drawingml/2006/table">
            <a:tbl>
              <a:tblPr/>
              <a:tblGrid>
                <a:gridCol w="619125"/>
                <a:gridCol w="541734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+r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1/4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  <a:sym typeface="Symbol" panose="05050102010706020507" pitchFamily="18" charset="2"/>
                        </a:rPr>
                        <a:t>-r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  <a:sym typeface="Symbol" panose="05050102010706020507" pitchFamily="18" charset="2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3/4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2023" y="3124201"/>
            <a:ext cx="594618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graphicFrame>
        <p:nvGraphicFramePr>
          <p:cNvPr id="1078291" name="Group 19"/>
          <p:cNvGraphicFramePr>
            <a:graphicFrameLocks noGrp="1"/>
          </p:cNvGraphicFramePr>
          <p:nvPr/>
        </p:nvGraphicFramePr>
        <p:xfrm>
          <a:off x="1749028" y="4940300"/>
          <a:ext cx="1779984" cy="742950"/>
        </p:xfrm>
        <a:graphic>
          <a:graphicData uri="http://schemas.openxmlformats.org/drawingml/2006/table">
            <a:tbl>
              <a:tblPr/>
              <a:tblGrid>
                <a:gridCol w="619125"/>
                <a:gridCol w="619125"/>
                <a:gridCol w="541734"/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+r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+t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3/4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  <a:sym typeface="Symbol" panose="05050102010706020507" pitchFamily="18" charset="2"/>
                        </a:rPr>
                        <a:t>-t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  <a:sym typeface="Symbol" panose="05050102010706020507" pitchFamily="18" charset="2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1/4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6937" y="4560888"/>
            <a:ext cx="861616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graphicFrame>
        <p:nvGraphicFramePr>
          <p:cNvPr id="1078305" name="Group 33"/>
          <p:cNvGraphicFramePr>
            <a:graphicFrameLocks noGrp="1"/>
          </p:cNvGraphicFramePr>
          <p:nvPr/>
        </p:nvGraphicFramePr>
        <p:xfrm>
          <a:off x="1749028" y="5803900"/>
          <a:ext cx="1779984" cy="742950"/>
        </p:xfrm>
        <a:graphic>
          <a:graphicData uri="http://schemas.openxmlformats.org/drawingml/2006/table">
            <a:tbl>
              <a:tblPr/>
              <a:tblGrid>
                <a:gridCol w="619125"/>
                <a:gridCol w="619125"/>
                <a:gridCol w="541734"/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  <a:sym typeface="Symbol" panose="05050102010706020507" pitchFamily="18" charset="2"/>
                        </a:rPr>
                        <a:t>-r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  <a:sym typeface="Symbol" panose="05050102010706020507" pitchFamily="18" charset="2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+t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1/2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  <a:sym typeface="Symbol" panose="05050102010706020507" pitchFamily="18" charset="2"/>
                        </a:rPr>
                        <a:t>-t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  <a:sym typeface="Symbol" panose="05050102010706020507" pitchFamily="18" charset="2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1/2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8318" name="Group 46"/>
          <p:cNvGraphicFramePr>
            <a:graphicFrameLocks noGrp="1"/>
          </p:cNvGraphicFramePr>
          <p:nvPr/>
        </p:nvGraphicFramePr>
        <p:xfrm>
          <a:off x="4581523" y="4419600"/>
          <a:ext cx="2276476" cy="1485900"/>
        </p:xfrm>
        <a:graphic>
          <a:graphicData uri="http://schemas.openxmlformats.org/drawingml/2006/table">
            <a:tbl>
              <a:tblPr/>
              <a:tblGrid>
                <a:gridCol w="791818"/>
                <a:gridCol w="791818"/>
                <a:gridCol w="69284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+r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+t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3/16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  <a:sym typeface="Symbol" panose="05050102010706020507" pitchFamily="18" charset="2"/>
                        </a:rPr>
                        <a:t>+r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  <a:sym typeface="Symbol" panose="05050102010706020507" pitchFamily="18" charset="2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  <a:sym typeface="Symbol" panose="05050102010706020507" pitchFamily="18" charset="2"/>
                        </a:rPr>
                        <a:t>-t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  <a:sym typeface="Symbol" panose="05050102010706020507" pitchFamily="18" charset="2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1/16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  <a:sym typeface="Symbol" panose="05050102010706020507" pitchFamily="18" charset="2"/>
                        </a:rPr>
                        <a:t>-r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+t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6/16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  <a:sym typeface="Symbol" panose="05050102010706020507" pitchFamily="18" charset="2"/>
                        </a:rPr>
                        <a:t>-r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  <a:sym typeface="Symbol" panose="05050102010706020507" pitchFamily="18" charset="2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  <a:sym typeface="Symbol" panose="05050102010706020507" pitchFamily="18" charset="2"/>
                        </a:rPr>
                        <a:t>-t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  <a:sym typeface="Symbol" panose="05050102010706020507" pitchFamily="18" charset="2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6/16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2319" y="3971925"/>
            <a:ext cx="886122" cy="2987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0" y="1295400"/>
            <a:ext cx="3644854" cy="1880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62" y="1447800"/>
            <a:ext cx="1372997" cy="163501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anose="020F0502020204030204"/>
                <a:cs typeface="Calibri" panose="020F0502020204030204"/>
              </a:rPr>
              <a:t>Example: Reverse Traffic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anose="020F0502020204030204"/>
                <a:cs typeface="Calibri" panose="020F0502020204030204"/>
              </a:rPr>
              <a:t>Reverse causality?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0" indent="0" eaLnBrk="1" hangingPunct="1"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Calibri" panose="020F0502020204030204"/>
              </a:rPr>
              <a:t>联合概率一样两模型等价（上一面）</a:t>
            </a:r>
            <a:endParaRPr lang="zh-CN" altLang="en-US" sz="2000" b="1" dirty="0">
              <a:solidFill>
                <a:srgbClr val="FF0000"/>
              </a:solidFill>
              <a:latin typeface="Calibri" panose="020F0502020204030204"/>
              <a:ea typeface="宋体" panose="02010600030101010101" pitchFamily="2" charset="-122"/>
              <a:cs typeface="Calibri" panose="020F0502020204030204"/>
            </a:endParaRPr>
          </a:p>
          <a:p>
            <a:pPr marL="0" indent="0" eaLnBrk="1" hangingPunct="1">
              <a:buNone/>
            </a:pPr>
            <a:endParaRPr lang="zh-CN" altLang="en-US" sz="2000" b="1" dirty="0">
              <a:solidFill>
                <a:srgbClr val="FF0000"/>
              </a:solidFill>
              <a:latin typeface="Calibri" panose="020F0502020204030204"/>
              <a:ea typeface="宋体" panose="02010600030101010101" pitchFamily="2" charset="-122"/>
              <a:cs typeface="Calibri" panose="020F0502020204030204"/>
            </a:endParaRP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742950" y="343535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 panose="020F0502020204030204"/>
                <a:cs typeface="Calibri" panose="020F0502020204030204"/>
              </a:rPr>
              <a:t>T</a:t>
            </a:r>
            <a:endParaRPr lang="en-US" sz="2800" baseline="-25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742950" y="511175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 panose="020F0502020204030204"/>
                <a:cs typeface="Calibri" panose="020F0502020204030204"/>
              </a:rPr>
              <a:t>R</a:t>
            </a:r>
            <a:endParaRPr lang="en-US" sz="2800" baseline="-25000" dirty="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29702" name="AutoShape 6"/>
          <p:cNvCxnSpPr>
            <a:cxnSpLocks noChangeShapeType="1"/>
            <a:stCxn id="29700" idx="4"/>
            <a:endCxn id="29701" idx="0"/>
          </p:cNvCxnSpPr>
          <p:nvPr/>
        </p:nvCxnSpPr>
        <p:spPr bwMode="auto">
          <a:xfrm>
            <a:off x="1052513" y="4211639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</p:spPr>
      </p:cxnSp>
      <p:graphicFrame>
        <p:nvGraphicFramePr>
          <p:cNvPr id="1079303" name="Group 7"/>
          <p:cNvGraphicFramePr>
            <a:graphicFrameLocks noGrp="1"/>
          </p:cNvGraphicFramePr>
          <p:nvPr/>
        </p:nvGraphicFramePr>
        <p:xfrm>
          <a:off x="2058591" y="3505200"/>
          <a:ext cx="1160859" cy="742950"/>
        </p:xfrm>
        <a:graphic>
          <a:graphicData uri="http://schemas.openxmlformats.org/drawingml/2006/table">
            <a:tbl>
              <a:tblPr/>
              <a:tblGrid>
                <a:gridCol w="456009"/>
                <a:gridCol w="7048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+t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9/16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  <a:sym typeface="Symbol" panose="05050102010706020507" pitchFamily="18" charset="2"/>
                        </a:rPr>
                        <a:t>-t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  <a:sym typeface="Symbol" panose="05050102010706020507" pitchFamily="18" charset="2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7/16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9314" name="Group 18"/>
          <p:cNvGraphicFramePr>
            <a:graphicFrameLocks noGrp="1"/>
          </p:cNvGraphicFramePr>
          <p:nvPr/>
        </p:nvGraphicFramePr>
        <p:xfrm>
          <a:off x="1749028" y="4946650"/>
          <a:ext cx="1779984" cy="742950"/>
        </p:xfrm>
        <a:graphic>
          <a:graphicData uri="http://schemas.openxmlformats.org/drawingml/2006/table">
            <a:tbl>
              <a:tblPr/>
              <a:tblGrid>
                <a:gridCol w="619125"/>
                <a:gridCol w="619125"/>
                <a:gridCol w="541734"/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+t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+r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1/3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  <a:sym typeface="Symbol" panose="05050102010706020507" pitchFamily="18" charset="2"/>
                        </a:rPr>
                        <a:t>-r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  <a:sym typeface="Symbol" panose="05050102010706020507" pitchFamily="18" charset="2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2/3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9327" name="Group 31"/>
          <p:cNvGraphicFramePr>
            <a:graphicFrameLocks noGrp="1"/>
          </p:cNvGraphicFramePr>
          <p:nvPr/>
        </p:nvGraphicFramePr>
        <p:xfrm>
          <a:off x="1749028" y="5810250"/>
          <a:ext cx="1779984" cy="742950"/>
        </p:xfrm>
        <a:graphic>
          <a:graphicData uri="http://schemas.openxmlformats.org/drawingml/2006/table">
            <a:tbl>
              <a:tblPr/>
              <a:tblGrid>
                <a:gridCol w="619125"/>
                <a:gridCol w="619125"/>
                <a:gridCol w="541734"/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  <a:sym typeface="Symbol" panose="05050102010706020507" pitchFamily="18" charset="2"/>
                        </a:rPr>
                        <a:t>-t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  <a:sym typeface="Symbol" panose="05050102010706020507" pitchFamily="18" charset="2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+r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1/7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  <a:sym typeface="Symbol" panose="05050102010706020507" pitchFamily="18" charset="2"/>
                        </a:rPr>
                        <a:t>-r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  <a:sym typeface="Symbol" panose="05050102010706020507" pitchFamily="18" charset="2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6/7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9340" name="Group 44"/>
          <p:cNvGraphicFramePr>
            <a:graphicFrameLocks noGrp="1"/>
          </p:cNvGraphicFramePr>
          <p:nvPr/>
        </p:nvGraphicFramePr>
        <p:xfrm>
          <a:off x="4495800" y="4297680"/>
          <a:ext cx="2160984" cy="1485900"/>
        </p:xfrm>
        <a:graphic>
          <a:graphicData uri="http://schemas.openxmlformats.org/drawingml/2006/table">
            <a:tbl>
              <a:tblPr/>
              <a:tblGrid>
                <a:gridCol w="751647"/>
                <a:gridCol w="751647"/>
                <a:gridCol w="65769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+r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+t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3/16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  <a:sym typeface="Symbol" panose="05050102010706020507" pitchFamily="18" charset="2"/>
                        </a:rPr>
                        <a:t>+r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  <a:sym typeface="Symbol" panose="05050102010706020507" pitchFamily="18" charset="2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  <a:sym typeface="Symbol" panose="05050102010706020507" pitchFamily="18" charset="2"/>
                        </a:rPr>
                        <a:t>-t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  <a:sym typeface="Symbol" panose="05050102010706020507" pitchFamily="18" charset="2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1/16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  <a:sym typeface="Symbol" panose="05050102010706020507" pitchFamily="18" charset="2"/>
                        </a:rPr>
                        <a:t>-r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+t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6/16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  <a:sym typeface="Symbol" panose="05050102010706020507" pitchFamily="18" charset="2"/>
                        </a:rPr>
                        <a:t>-r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  <a:sym typeface="Symbol" panose="05050102010706020507" pitchFamily="18" charset="2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  <a:sym typeface="Symbol" panose="05050102010706020507" pitchFamily="18" charset="2"/>
                        </a:rPr>
                        <a:t>-t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  <a:sym typeface="Symbol" panose="05050102010706020507" pitchFamily="18" charset="2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/>
                          <a:cs typeface="Calibri" panose="020F0502020204030204"/>
                        </a:rPr>
                        <a:t>6/16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2319" y="3962400"/>
            <a:ext cx="886122" cy="2987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4603" y="3133726"/>
            <a:ext cx="594618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9517" y="4562475"/>
            <a:ext cx="861616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524000"/>
            <a:ext cx="7800975" cy="6400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2970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906" y="1371600"/>
            <a:ext cx="8358188" cy="6858000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anose="020F0502020204030204"/>
                <a:cs typeface="Calibri" panose="020F0502020204030204"/>
              </a:rPr>
              <a:t>Causality?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30200" y="1397001"/>
            <a:ext cx="56134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When Bayes</a:t>
            </a:r>
            <a:r>
              <a:rPr lang="ja-JP" altLang="en-US" sz="2400" dirty="0">
                <a:latin typeface="Calibri" panose="020F0502020204030204"/>
                <a:cs typeface="Calibri" panose="020F0502020204030204"/>
              </a:rPr>
              <a:t>’</a:t>
            </a:r>
            <a:r>
              <a:rPr lang="en-US" sz="2400" dirty="0">
                <a:latin typeface="Calibri" panose="020F0502020204030204"/>
                <a:cs typeface="Calibri" panose="020F0502020204030204"/>
              </a:rPr>
              <a:t> nets reflect the true causal patterns: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8">
              <a:lnSpc>
                <a:spcPct val="80000"/>
              </a:lnSpc>
            </a:pPr>
            <a:endParaRPr lang="en-US" sz="5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Often simpler (nodes have fewer parents)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Often easier to think about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Often easier to elicit from experts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BNs need not actually be causal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7">
              <a:lnSpc>
                <a:spcPct val="80000"/>
              </a:lnSpc>
            </a:pPr>
            <a:endParaRPr lang="en-US" sz="5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Sometimes no causal net exists over the domain (especially if variables are missing)</a:t>
            </a:r>
            <a:endParaRPr lang="en-US" sz="2000" i="1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End up with arrows that reflect correlation, not causation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What do the arrows really mean?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7">
              <a:lnSpc>
                <a:spcPct val="80000"/>
              </a:lnSpc>
            </a:pPr>
            <a:endParaRPr lang="en-US" sz="5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Topology may happen to encode causal structure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Topology really encodes conditional independence</a:t>
            </a:r>
            <a:endParaRPr lang="en-US" sz="2000" dirty="0">
              <a:solidFill>
                <a:srgbClr val="CC0000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3" name="Picture 2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3000" y="6400800"/>
            <a:ext cx="3863060" cy="2720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anose="020F0502020204030204"/>
                <a:cs typeface="Calibri" panose="020F0502020204030204"/>
              </a:rPr>
              <a:t>Independence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1981200"/>
            <a:ext cx="3788605" cy="411002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anose="020F0502020204030204"/>
                <a:cs typeface="Calibri" panose="020F0502020204030204"/>
              </a:rPr>
              <a:t>Bayes’</a:t>
            </a:r>
            <a:r>
              <a:rPr lang="en-US" altLang="ja-JP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dirty="0">
                <a:latin typeface="Calibri" panose="020F0502020204030204"/>
                <a:cs typeface="Calibri" panose="020F0502020204030204"/>
              </a:rPr>
              <a:t>Nets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30200" y="1397001"/>
            <a:ext cx="4994275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So far: how a Bayes</a:t>
            </a:r>
            <a:r>
              <a:rPr lang="ja-JP" altLang="en-US" sz="2400" dirty="0">
                <a:latin typeface="Calibri" panose="020F0502020204030204"/>
                <a:cs typeface="Calibri" panose="020F0502020204030204"/>
              </a:rPr>
              <a:t>’</a:t>
            </a:r>
            <a:r>
              <a:rPr lang="en-US" sz="2400" dirty="0">
                <a:latin typeface="Calibri" panose="020F0502020204030204"/>
                <a:cs typeface="Calibri" panose="020F0502020204030204"/>
              </a:rPr>
              <a:t> net encodes a joint distribution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Next: how to answer queries about that distribution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Today: 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2">
              <a:lnSpc>
                <a:spcPct val="80000"/>
              </a:lnSpc>
            </a:pPr>
            <a:r>
              <a:rPr lang="en-US" sz="1600" dirty="0">
                <a:latin typeface="Calibri" panose="020F0502020204030204"/>
                <a:cs typeface="Calibri" panose="020F0502020204030204"/>
              </a:rPr>
              <a:t>First assembled BNs using an intuitive notion of conditional independence as causality</a:t>
            </a:r>
            <a:endParaRPr lang="en-US" sz="1600" dirty="0">
              <a:latin typeface="Calibri" panose="020F0502020204030204"/>
              <a:cs typeface="Calibri" panose="020F0502020204030204"/>
            </a:endParaRPr>
          </a:p>
          <a:p>
            <a:pPr lvl="2">
              <a:lnSpc>
                <a:spcPct val="80000"/>
              </a:lnSpc>
            </a:pPr>
            <a:r>
              <a:rPr lang="en-US" sz="1600" dirty="0">
                <a:latin typeface="Calibri" panose="020F0502020204030204"/>
                <a:cs typeface="Calibri" panose="020F0502020204030204"/>
              </a:rPr>
              <a:t>Then saw that key property is conditional independence</a:t>
            </a:r>
            <a:endParaRPr lang="en-US" sz="16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Main goal: answer queries about conditional independence and influence 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After that: how to answer numerical queries (inference)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50" y="1524001"/>
            <a:ext cx="4332764" cy="38861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699135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Two variables are </a:t>
            </a:r>
            <a:r>
              <a:rPr lang="en-US" sz="2400" i="1" dirty="0">
                <a:latin typeface="Calibri" panose="020F0502020204030204"/>
                <a:cs typeface="Calibri" panose="020F0502020204030204"/>
              </a:rPr>
              <a:t>independent</a:t>
            </a:r>
            <a:r>
              <a:rPr lang="en-US" sz="2400" dirty="0">
                <a:latin typeface="Calibri" panose="020F0502020204030204"/>
                <a:cs typeface="Calibri" panose="020F0502020204030204"/>
              </a:rPr>
              <a:t> if: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This says that their joint distribution </a:t>
            </a:r>
            <a:r>
              <a:rPr lang="en-US" sz="2000" i="1" dirty="0">
                <a:latin typeface="Calibri" panose="020F0502020204030204"/>
                <a:cs typeface="Calibri" panose="020F0502020204030204"/>
              </a:rPr>
              <a:t>factors</a:t>
            </a:r>
            <a:r>
              <a:rPr lang="en-US" sz="2000" dirty="0">
                <a:latin typeface="Calibri" panose="020F0502020204030204"/>
                <a:cs typeface="Calibri" panose="020F0502020204030204"/>
              </a:rPr>
              <a:t> into a product two simpler distributions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5">
              <a:lnSpc>
                <a:spcPct val="80000"/>
              </a:lnSpc>
            </a:pPr>
            <a:endParaRPr lang="en-US" sz="12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Another form: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		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4">
              <a:lnSpc>
                <a:spcPct val="80000"/>
              </a:lnSpc>
            </a:pPr>
            <a:endParaRPr lang="en-US" sz="12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We write: 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Independence is a simplifying </a:t>
            </a:r>
            <a:r>
              <a:rPr lang="en-US" sz="2400" i="1" dirty="0">
                <a:latin typeface="Calibri" panose="020F0502020204030204"/>
                <a:cs typeface="Calibri" panose="020F0502020204030204"/>
              </a:rPr>
              <a:t>modeling assumption</a:t>
            </a:r>
            <a:endParaRPr lang="en-US" sz="2400" i="1" dirty="0">
              <a:latin typeface="Calibri" panose="020F0502020204030204"/>
              <a:cs typeface="Calibri" panose="020F0502020204030204"/>
            </a:endParaRPr>
          </a:p>
          <a:p>
            <a:pPr lvl="6">
              <a:lnSpc>
                <a:spcPct val="80000"/>
              </a:lnSpc>
            </a:pPr>
            <a:endParaRPr lang="en-US" sz="1200" i="1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i="1" dirty="0">
                <a:latin typeface="Calibri" panose="020F0502020204030204"/>
                <a:cs typeface="Calibri" panose="020F0502020204030204"/>
              </a:rPr>
              <a:t>Empirical </a:t>
            </a:r>
            <a:r>
              <a:rPr lang="en-US" sz="2000" dirty="0">
                <a:latin typeface="Calibri" panose="020F0502020204030204"/>
                <a:cs typeface="Calibri" panose="020F0502020204030204"/>
              </a:rPr>
              <a:t>joint distributions: at best </a:t>
            </a:r>
            <a:r>
              <a:rPr lang="ja-JP" altLang="en-US" sz="2000" dirty="0">
                <a:latin typeface="Calibri" panose="020F0502020204030204"/>
                <a:cs typeface="Calibri" panose="020F0502020204030204"/>
              </a:rPr>
              <a:t>“</a:t>
            </a:r>
            <a:r>
              <a:rPr lang="en-US" sz="2000" dirty="0">
                <a:latin typeface="Calibri" panose="020F0502020204030204"/>
                <a:cs typeface="Calibri" panose="020F0502020204030204"/>
              </a:rPr>
              <a:t>close</a:t>
            </a:r>
            <a:r>
              <a:rPr lang="ja-JP" altLang="en-US" sz="2000" dirty="0">
                <a:latin typeface="Calibri" panose="020F0502020204030204"/>
                <a:cs typeface="Calibri" panose="020F0502020204030204"/>
              </a:rPr>
              <a:t>”</a:t>
            </a:r>
            <a:r>
              <a:rPr lang="en-US" sz="2000" dirty="0">
                <a:latin typeface="Calibri" panose="020F0502020204030204"/>
                <a:cs typeface="Calibri" panose="020F0502020204030204"/>
              </a:rPr>
              <a:t> to independent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7">
              <a:lnSpc>
                <a:spcPct val="80000"/>
              </a:lnSpc>
            </a:pPr>
            <a:endParaRPr lang="en-US" sz="12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What could we assume for {Weather, Traffic, Cavity, Toothache}?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anose="020F0502020204030204"/>
                <a:cs typeface="Calibri" panose="020F0502020204030204"/>
              </a:rPr>
              <a:t>Independence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8147" y="1925639"/>
            <a:ext cx="3084016" cy="2988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9725" y="3886200"/>
            <a:ext cx="2476500" cy="3137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3113" y="4648201"/>
            <a:ext cx="825500" cy="2627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48" y="1828800"/>
            <a:ext cx="2669152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Independence?</a:t>
            </a:r>
            <a:endParaRPr lang="en-US"/>
          </a:p>
        </p:txBody>
      </p:sp>
      <p:graphicFrame>
        <p:nvGraphicFramePr>
          <p:cNvPr id="1041412" name="Group 4"/>
          <p:cNvGraphicFramePr>
            <a:graphicFrameLocks noGrp="1"/>
          </p:cNvGraphicFramePr>
          <p:nvPr/>
        </p:nvGraphicFramePr>
        <p:xfrm>
          <a:off x="1850967" y="3277391"/>
          <a:ext cx="1795462" cy="1854201"/>
        </p:xfrm>
        <a:graphic>
          <a:graphicData uri="http://schemas.openxmlformats.org/drawingml/2006/table">
            <a:tbl>
              <a:tblPr/>
              <a:tblGrid>
                <a:gridCol w="673298"/>
                <a:gridCol w="673298"/>
                <a:gridCol w="448866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41438" name="Group 30"/>
          <p:cNvGraphicFramePr>
            <a:graphicFrameLocks noGrp="1"/>
          </p:cNvGraphicFramePr>
          <p:nvPr/>
        </p:nvGraphicFramePr>
        <p:xfrm>
          <a:off x="6008133" y="3285328"/>
          <a:ext cx="1795462" cy="1854201"/>
        </p:xfrm>
        <a:graphic>
          <a:graphicData uri="http://schemas.openxmlformats.org/drawingml/2006/table">
            <a:tbl>
              <a:tblPr/>
              <a:tblGrid>
                <a:gridCol w="673298"/>
                <a:gridCol w="673298"/>
                <a:gridCol w="448866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41464" name="Group 56"/>
          <p:cNvGraphicFramePr>
            <a:graphicFrameLocks noGrp="1"/>
          </p:cNvGraphicFramePr>
          <p:nvPr/>
        </p:nvGraphicFramePr>
        <p:xfrm>
          <a:off x="4172687" y="2108991"/>
          <a:ext cx="1160860" cy="1114425"/>
        </p:xfrm>
        <a:graphic>
          <a:graphicData uri="http://schemas.openxmlformats.org/drawingml/2006/table">
            <a:tbl>
              <a:tblPr/>
              <a:tblGrid>
                <a:gridCol w="696516"/>
                <a:gridCol w="464344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41478" name="Group 70"/>
          <p:cNvGraphicFramePr>
            <a:graphicFrameLocks noGrp="1"/>
          </p:cNvGraphicFramePr>
          <p:nvPr/>
        </p:nvGraphicFramePr>
        <p:xfrm>
          <a:off x="4176556" y="5076028"/>
          <a:ext cx="1160860" cy="1114425"/>
        </p:xfrm>
        <a:graphic>
          <a:graphicData uri="http://schemas.openxmlformats.org/drawingml/2006/table">
            <a:tbl>
              <a:tblPr/>
              <a:tblGrid>
                <a:gridCol w="696516"/>
                <a:gridCol w="464344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2124" y="2848765"/>
            <a:ext cx="1053802" cy="298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4" name="Picture 3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4829" y="1731166"/>
            <a:ext cx="594618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34524" y="4704553"/>
            <a:ext cx="691356" cy="2985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3479" y="2853528"/>
            <a:ext cx="1055092" cy="2985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panose="020F0502020204030204"/>
                <a:cs typeface="Calibri" panose="020F0502020204030204"/>
              </a:rPr>
              <a:t>Example: Independence</a:t>
            </a:r>
            <a:endParaRPr lang="en-US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anose="020F0502020204030204"/>
                <a:cs typeface="Calibri" panose="020F0502020204030204"/>
              </a:rPr>
              <a:t>N fair, independent coin flips: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1043475" name="Group 19"/>
          <p:cNvGraphicFramePr>
            <a:graphicFrameLocks noGrp="1"/>
          </p:cNvGraphicFramePr>
          <p:nvPr/>
        </p:nvGraphicFramePr>
        <p:xfrm>
          <a:off x="568487" y="2892425"/>
          <a:ext cx="1160860" cy="742950"/>
        </p:xfrm>
        <a:graphic>
          <a:graphicData uri="http://schemas.openxmlformats.org/drawingml/2006/table">
            <a:tbl>
              <a:tblPr/>
              <a:tblGrid>
                <a:gridCol w="696516"/>
                <a:gridCol w="464344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7663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09" y="2514600"/>
            <a:ext cx="740370" cy="298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43477" name="Group 21"/>
          <p:cNvGraphicFramePr>
            <a:graphicFrameLocks noGrp="1"/>
          </p:cNvGraphicFramePr>
          <p:nvPr/>
        </p:nvGraphicFramePr>
        <p:xfrm>
          <a:off x="2007953" y="2889250"/>
          <a:ext cx="1160860" cy="742950"/>
        </p:xfrm>
        <a:graphic>
          <a:graphicData uri="http://schemas.openxmlformats.org/drawingml/2006/table">
            <a:tbl>
              <a:tblPr/>
              <a:tblGrid>
                <a:gridCol w="696516"/>
                <a:gridCol w="464344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43489" name="Group 33"/>
          <p:cNvGraphicFramePr>
            <a:graphicFrameLocks noGrp="1"/>
          </p:cNvGraphicFramePr>
          <p:nvPr/>
        </p:nvGraphicFramePr>
        <p:xfrm>
          <a:off x="4670190" y="2889250"/>
          <a:ext cx="1160860" cy="742950"/>
        </p:xfrm>
        <a:graphic>
          <a:graphicData uri="http://schemas.openxmlformats.org/drawingml/2006/table">
            <a:tbl>
              <a:tblPr/>
              <a:tblGrid>
                <a:gridCol w="696516"/>
                <a:gridCol w="464344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7686" name="Picture 4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942" y="2514600"/>
            <a:ext cx="751979" cy="2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87" name="Picture 4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864" y="2514600"/>
            <a:ext cx="740370" cy="2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88" name="Picture 48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024" y="3170239"/>
            <a:ext cx="381794" cy="8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89" name="AutoShape 49"/>
          <p:cNvSpPr/>
          <p:nvPr/>
        </p:nvSpPr>
        <p:spPr bwMode="auto">
          <a:xfrm rot="-5400000">
            <a:off x="3055702" y="1258490"/>
            <a:ext cx="381000" cy="5788819"/>
          </a:xfrm>
          <a:prstGeom prst="leftBrace">
            <a:avLst>
              <a:gd name="adj1" fmla="val 15583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690" name="Rectangle 52"/>
          <p:cNvSpPr>
            <a:spLocks noChangeArrowheads="1"/>
          </p:cNvSpPr>
          <p:nvPr/>
        </p:nvSpPr>
        <p:spPr bwMode="auto">
          <a:xfrm>
            <a:off x="2178212" y="5181600"/>
            <a:ext cx="2352675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/>
          <a:p>
            <a:endParaRPr lang="en-US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691" name="AutoShape 57"/>
          <p:cNvSpPr/>
          <p:nvPr/>
        </p:nvSpPr>
        <p:spPr bwMode="auto">
          <a:xfrm>
            <a:off x="1868649" y="5105400"/>
            <a:ext cx="123825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27692" name="Picture 58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49" y="4800600"/>
            <a:ext cx="2003128" cy="2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93" name="Picture 59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75" y="5588000"/>
            <a:ext cx="266998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94" name="Freeform 60"/>
          <p:cNvSpPr/>
          <p:nvPr/>
        </p:nvSpPr>
        <p:spPr bwMode="auto">
          <a:xfrm>
            <a:off x="2116299" y="5791200"/>
            <a:ext cx="2414588" cy="457200"/>
          </a:xfrm>
          <a:custGeom>
            <a:avLst/>
            <a:gdLst>
              <a:gd name="T0" fmla="*/ 0 w 1872"/>
              <a:gd name="T1" fmla="*/ 2147483647 h 288"/>
              <a:gd name="T2" fmla="*/ 2147483647 w 1872"/>
              <a:gd name="T3" fmla="*/ 0 h 288"/>
              <a:gd name="T4" fmla="*/ 2147483647 w 1872"/>
              <a:gd name="T5" fmla="*/ 2147483647 h 288"/>
              <a:gd name="T6" fmla="*/ 2147483647 w 1872"/>
              <a:gd name="T7" fmla="*/ 0 h 288"/>
              <a:gd name="T8" fmla="*/ 2147483647 w 1872"/>
              <a:gd name="T9" fmla="*/ 2147483647 h 288"/>
              <a:gd name="T10" fmla="*/ 2147483647 w 1872"/>
              <a:gd name="T11" fmla="*/ 0 h 288"/>
              <a:gd name="T12" fmla="*/ 2147483647 w 1872"/>
              <a:gd name="T13" fmla="*/ 2147483647 h 288"/>
              <a:gd name="T14" fmla="*/ 2147483647 w 1872"/>
              <a:gd name="T15" fmla="*/ 2147483647 h 288"/>
              <a:gd name="T16" fmla="*/ 2147483647 w 1872"/>
              <a:gd name="T17" fmla="*/ 2147483647 h 288"/>
              <a:gd name="T18" fmla="*/ 2147483647 w 1872"/>
              <a:gd name="T19" fmla="*/ 2147483647 h 288"/>
              <a:gd name="T20" fmla="*/ 2147483647 w 1872"/>
              <a:gd name="T21" fmla="*/ 2147483647 h 288"/>
              <a:gd name="T22" fmla="*/ 2147483647 w 1872"/>
              <a:gd name="T23" fmla="*/ 2147483647 h 288"/>
              <a:gd name="T24" fmla="*/ 2147483647 w 1872"/>
              <a:gd name="T25" fmla="*/ 2147483647 h 288"/>
              <a:gd name="T26" fmla="*/ 0 w 1872"/>
              <a:gd name="T27" fmla="*/ 2147483647 h 288"/>
              <a:gd name="T28" fmla="*/ 0 w 1872"/>
              <a:gd name="T29" fmla="*/ 2147483647 h 2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72"/>
              <a:gd name="T46" fmla="*/ 0 h 288"/>
              <a:gd name="T47" fmla="*/ 1872 w 1872"/>
              <a:gd name="T48" fmla="*/ 288 h 2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72" h="288">
                <a:moveTo>
                  <a:pt x="0" y="115"/>
                </a:moveTo>
                <a:lnTo>
                  <a:pt x="197" y="0"/>
                </a:lnTo>
                <a:lnTo>
                  <a:pt x="493" y="58"/>
                </a:lnTo>
                <a:lnTo>
                  <a:pt x="837" y="0"/>
                </a:lnTo>
                <a:lnTo>
                  <a:pt x="1182" y="115"/>
                </a:lnTo>
                <a:lnTo>
                  <a:pt x="1576" y="0"/>
                </a:lnTo>
                <a:lnTo>
                  <a:pt x="1872" y="115"/>
                </a:lnTo>
                <a:lnTo>
                  <a:pt x="1872" y="230"/>
                </a:lnTo>
                <a:lnTo>
                  <a:pt x="1576" y="173"/>
                </a:lnTo>
                <a:lnTo>
                  <a:pt x="1182" y="288"/>
                </a:lnTo>
                <a:lnTo>
                  <a:pt x="841" y="136"/>
                </a:lnTo>
                <a:lnTo>
                  <a:pt x="502" y="201"/>
                </a:lnTo>
                <a:lnTo>
                  <a:pt x="197" y="173"/>
                </a:lnTo>
                <a:lnTo>
                  <a:pt x="0" y="230"/>
                </a:lnTo>
                <a:lnTo>
                  <a:pt x="0" y="1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051" y="1150854"/>
            <a:ext cx="2624100" cy="3085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057" y="4749347"/>
            <a:ext cx="3343652" cy="1860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876" y="1828800"/>
            <a:ext cx="3105966" cy="2286000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anose="020F0502020204030204"/>
                <a:cs typeface="Calibri" panose="020F0502020204030204"/>
              </a:rPr>
              <a:t>Conditional Independence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45507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397001"/>
            <a:ext cx="645795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P(Toothache, Cavity, Catch)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If I have a cavity, the probability that the probe catches in it doesn't depend on whether I have a toothache: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 panose="020F0502020204030204"/>
                <a:cs typeface="Calibri" panose="020F0502020204030204"/>
              </a:rPr>
              <a:t>P(+catch | +toothache, +cavity) = P(+catch | +cavity)</a:t>
            </a:r>
            <a:endParaRPr lang="en-US" sz="18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The same independence holds if I don</a:t>
            </a:r>
            <a:r>
              <a:rPr lang="ja-JP" altLang="en-US" sz="2000" dirty="0">
                <a:latin typeface="Calibri" panose="020F0502020204030204"/>
                <a:cs typeface="Calibri" panose="020F0502020204030204"/>
              </a:rPr>
              <a:t>’</a:t>
            </a:r>
            <a:r>
              <a:rPr lang="en-US" sz="2000" dirty="0">
                <a:latin typeface="Calibri" panose="020F0502020204030204"/>
                <a:cs typeface="Calibri" panose="020F0502020204030204"/>
              </a:rPr>
              <a:t>t have a cavity: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 panose="020F0502020204030204"/>
                <a:cs typeface="Calibri" panose="020F0502020204030204"/>
              </a:rPr>
              <a:t>P(+catch | +toothache, </a:t>
            </a:r>
            <a:r>
              <a:rPr lang="en-US" sz="1800" dirty="0">
                <a:latin typeface="Calibri" panose="020F0502020204030204"/>
                <a:cs typeface="Calibri" panose="020F0502020204030204"/>
                <a:sym typeface="Symbol" panose="05050102010706020507" charset="0"/>
              </a:rPr>
              <a:t>-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cavity) = P(+catch| </a:t>
            </a:r>
            <a:r>
              <a:rPr lang="en-US" sz="1800" dirty="0">
                <a:latin typeface="Calibri" panose="020F0502020204030204"/>
                <a:cs typeface="Calibri" panose="020F0502020204030204"/>
                <a:sym typeface="Symbol" panose="05050102010706020507" charset="0"/>
              </a:rPr>
              <a:t>-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cavity)</a:t>
            </a:r>
            <a:endParaRPr lang="en-US" sz="18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Catch is </a:t>
            </a:r>
            <a:r>
              <a:rPr lang="en-US" sz="2000" i="1" dirty="0">
                <a:latin typeface="Calibri" panose="020F0502020204030204"/>
                <a:cs typeface="Calibri" panose="020F0502020204030204"/>
              </a:rPr>
              <a:t>conditionally independent</a:t>
            </a:r>
            <a:r>
              <a:rPr lang="en-US" sz="2000" dirty="0">
                <a:latin typeface="Calibri" panose="020F0502020204030204"/>
                <a:cs typeface="Calibri" panose="020F0502020204030204"/>
              </a:rPr>
              <a:t> of Toothache given Cavity: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 panose="020F0502020204030204"/>
                <a:cs typeface="Calibri" panose="020F0502020204030204"/>
              </a:rPr>
              <a:t>P(Catch | Toothache, Cavity) = P(Catch | Cavity)</a:t>
            </a:r>
            <a:endParaRPr lang="en-US" sz="18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47650" y="4948236"/>
            <a:ext cx="6315075" cy="8429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6" tIns="45718" rIns="91436" bIns="45718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Equivalent statements: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 panose="020F0502020204030204"/>
                <a:cs typeface="Calibri" panose="020F0502020204030204"/>
              </a:rPr>
              <a:t>P(Toothache | Catch , Cavity) = P(Toothache | Cavity)</a:t>
            </a:r>
            <a:endParaRPr lang="en-US" sz="1800" dirty="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 panose="020F0502020204030204"/>
                <a:cs typeface="Calibri" panose="020F0502020204030204"/>
              </a:rPr>
              <a:t>P(Toothache, Catch | Cavity) = P(Toothache | Cavity) P(Catch | Cavity)</a:t>
            </a:r>
            <a:endParaRPr lang="en-US" sz="1800" dirty="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 panose="020F0502020204030204"/>
                <a:cs typeface="Calibri" panose="020F0502020204030204"/>
              </a:rPr>
              <a:t>One can be derived from the other easily</a:t>
            </a:r>
            <a:endParaRPr lang="en-US" sz="180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anose="020F0502020204030204"/>
                <a:cs typeface="Calibri" panose="020F0502020204030204"/>
              </a:rPr>
              <a:t>Conditional Independence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1709043" y="1524000"/>
            <a:ext cx="668655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Unconditional (absolute) independence very rare 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i="1" dirty="0">
                <a:latin typeface="Calibri" panose="020F0502020204030204"/>
                <a:cs typeface="Calibri" panose="020F0502020204030204"/>
              </a:rPr>
              <a:t>Conditional independence</a:t>
            </a:r>
            <a:r>
              <a:rPr lang="en-US" sz="2400" dirty="0">
                <a:latin typeface="Calibri" panose="020F0502020204030204"/>
                <a:cs typeface="Calibri" panose="020F0502020204030204"/>
              </a:rPr>
              <a:t> is our most basic and robust form of knowledge about uncertain environments.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X is conditionally independent of Y given Z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      if and only if: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      or, equivalently, if and only if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600" y="4800600"/>
            <a:ext cx="3934023" cy="313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7150" y="3352801"/>
            <a:ext cx="1138932" cy="36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000" y="5943600"/>
            <a:ext cx="3156248" cy="3137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anose="020F0502020204030204"/>
                <a:cs typeface="Calibri" panose="020F0502020204030204"/>
              </a:rPr>
              <a:t>Conditional Independence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1857375" y="1447800"/>
            <a:ext cx="668655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What about this domain: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lvl="5">
              <a:lnSpc>
                <a:spcPct val="80000"/>
              </a:lnSpc>
            </a:pPr>
            <a:endParaRPr lang="en-US" sz="12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Traffic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Umbrella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Raining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0" y="3733801"/>
            <a:ext cx="4643437" cy="2963141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58"/>
</p:tagLst>
</file>

<file path=ppt/tags/tag10.xml><?xml version="1.0" encoding="utf-8"?>
<p:tagLst xmlns:p="http://schemas.openxmlformats.org/presentationml/2006/main">
  <p:tag name="SOURCE" val="\documentclass{slides}\pagestyle{empty}&#10;\begin{document}&#10;\[&#10;P(X_2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976"/>
</p:tagLst>
</file>

<file path=ppt/tags/tag11.xml><?xml version="1.0" encoding="utf-8"?>
<p:tagLst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12.xml><?xml version="1.0" encoding="utf-8"?>
<p:tagLst xmlns:p="http://schemas.openxmlformats.org/presentationml/2006/main">
  <p:tag name="SOURCE" val="\documentclass{slides}\pagestyle{empty}&#10;\begin{document}&#10;\[&#10;P(X_1, X_2,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7961"/>
</p:tagLst>
</file>

<file path=ppt/tags/tag13.xml><?xml version="1.0" encoding="utf-8"?>
<p:tagLst xmlns:p="http://schemas.openxmlformats.org/presentationml/2006/main">
  <p:tag name="SOURCE" val="\documentclass{slides}\pagestyle{empty}&#10;\begin{document}&#10;\[&#10;2^n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530"/>
</p:tagLst>
</file>

<file path=ppt/tags/tag14.xml><?xml version="1.0" encoding="utf-8"?>
<p:tagLst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22"/>
</p:tagLst>
</file>

<file path=ppt/tags/tag15.xml><?xml version="1.0" encoding="utf-8"?>
<p:tagLst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4"/>
</p:tagLst>
</file>

<file path=ppt/tags/tag16.xml><?xml version="1.0" encoding="utf-8"?>
<p:tagLst xmlns:p="http://schemas.openxmlformats.org/presentationml/2006/main">
  <p:tag name="TEXPOINT" val="latex"/>
  <p:tag name="SOURCE" val="\documentclass{slides}\pagestyle{empty}&#10;\begin{document}&#10;\[&#10;\forall x,y,z : P(x | z, y) = P(x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094"/>
</p:tagLst>
</file>

<file path=ppt/tags/tag17.xml><?xml version="1.0" encoding="utf-8"?>
<p:tagLst xmlns:p="http://schemas.openxmlformats.org/presentationml/2006/main">
  <p:tag name="TEXPOINT" val="latex"/>
  <p:tag name="SOURCE" val="\documentclass{slides}\pagestyle{empty}&#10;\begin{document}&#10;\[&#10;P(\mbox{Rain}) P(\mbox{Traffic} | \mbox{Rain}) P(\mbox{Umbrella} | \mbox{Rain}, \mbox{Traffic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85"/>
  <p:tag name="PICTUREFILESIZE" val="21285"/>
</p:tagLst>
</file>

<file path=ppt/tags/tag18.xml><?xml version="1.0" encoding="utf-8"?>
<p:tagLst xmlns:p="http://schemas.openxmlformats.org/presentationml/2006/main">
  <p:tag name="TEXPOINT" val="latex"/>
  <p:tag name="SOURCE" val="\documentclass{slides}\pagestyle{empty}&#10;\begin{document}&#10;\[&#10;P(\mbox{Traffic}, \mbox{Rain}, \mbox{Umbrella}) =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1459"/>
</p:tagLst>
</file>

<file path=ppt/tags/tag19.xml><?xml version="1.0" encoding="utf-8"?>
<p:tagLst xmlns:p="http://schemas.openxmlformats.org/presentationml/2006/main">
  <p:tag name="TEXPOINT" val="latex"/>
  <p:tag name="SOURCE" val="\documentclass{slides}\pagestyle{empty}&#10;\begin{document}&#10;\[&#10;P(\mbox{Traffic}, \mbox{Rain}, \mbox{Umbrella}) =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1459"/>
</p:tagLst>
</file>

<file path=ppt/tags/tag2.xml><?xml version="1.0" encoding="utf-8"?>
<p:tagLst xmlns:p="http://schemas.openxmlformats.org/presentationml/2006/main">
  <p:tag name="TEXPOINT" val="latex"/>
  <p:tag name="SOURCE" val="\documentclass{slides}\pagestyle{empty}&#10;\begin{document}&#10;\[&#10;\forall x,y: P(x | y) = P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4"/>
  <p:tag name="PICTUREFILESIZE" val="10228"/>
</p:tagLst>
</file>

<file path=ppt/tags/tag20.xml><?xml version="1.0" encoding="utf-8"?>
<p:tagLst xmlns:p="http://schemas.openxmlformats.org/presentationml/2006/main">
  <p:tag name="TEXPOINT" val="latex"/>
  <p:tag name="SOURCE" val="\documentclass{slides}\pagestyle{empty}&#10;\begin{document}&#10;\[&#10;P(\mbox{Rain}) P(\mbox{Traffic} | \mbox{Rain}) P(\mbox{Umbrella} | \mbox{Rain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9"/>
  <p:tag name="PICTUREFILESIZE" val="19698"/>
</p:tagLst>
</file>

<file path=ppt/tags/tag21.xml><?xml version="1.0" encoding="utf-8"?>
<p:tagLst xmlns:p="http://schemas.openxmlformats.org/presentationml/2006/main">
  <p:tag name="TEXPOINT" val="latex"/>
  <p:tag name="SOURCE" val="\documentclass{slides}\pagestyle{empty}&#10;\begin{document}&#10;$P(X_1, X_2, \ldots X_n) = P(X_1) P(X_2 | X_1) P(X_3|X_1,X_2) \ldots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1"/>
  <p:tag name="PICTUREFILESIZE" val="25893"/>
</p:tagLst>
</file>

<file path=ppt/tags/tag22.xml><?xml version="1.0" encoding="utf-8"?>
<p:tagLst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23.xml><?xml version="1.0" encoding="utf-8"?>
<p:tagLst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24.xml><?xml version="1.0" encoding="utf-8"?>
<p:tagLst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3"/>
  <p:tag name="PICTUREFILESIZE" val="7032"/>
</p:tagLst>
</file>

<file path=ppt/tags/tag25.xml><?xml version="1.0" encoding="utf-8"?>
<p:tagLst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4"/>
  <p:tag name="PICTUREFILESIZE" val="6738"/>
</p:tagLst>
</file>

<file path=ppt/tags/tag26.xml><?xml version="1.0" encoding="utf-8"?>
<p:tagLst xmlns:p="http://schemas.openxmlformats.org/presentationml/2006/main">
  <p:tag name="TEXPOINT" val="latex"/>
  <p:tag name="SOURCE" val="\documentclass{slides}\pagestyle{empty}&#10;\begin{document}&#10;\[&#10;P(\mbox{\it +cavity, +catch, -toothache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6217"/>
</p:tagLst>
</file>

<file path=ppt/tags/tag27.xml><?xml version="1.0" encoding="utf-8"?>
<p:tagLst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28.xml><?xml version="1.0" encoding="utf-8"?>
<p:tagLst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29.xml><?xml version="1.0" encoding="utf-8"?>
<p:tagLst xmlns:p="http://schemas.openxmlformats.org/presentationml/2006/main">
  <p:tag name="TEXPOINT" val="latex"/>
  <p:tag name="SOURCE" val="\documentclass{slides}\pagestyle{empty}&#10;\begin{document}&#10;\[&#10;P(x_1, x_2, \ldots x_n) = \prod_{i=1}^n P(x_i | x_1 \ldots x_{i-1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2"/>
  <p:tag name="PICTUREFILESIZE" val="19371"/>
</p:tagLst>
</file>

<file path=ppt/tags/tag3.xml><?xml version="1.0" encoding="utf-8"?>
<p:tagLst xmlns:p="http://schemas.openxmlformats.org/presentationml/2006/main">
  <p:tag name="TEXPOINT" val="latex"/>
  <p:tag name="SOURCE" val="\documentclass{slides}\pagestyle{empty}&#10;\newcommand{\indep}{{\;\bot\!\!\!\!\!\!\bot\;}} &#10;\begin{document}&#10;\[&#10;X \indep Y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"/>
  <p:tag name="PICTUREFILESIZE" val="2424"/>
</p:tagLst>
</file>

<file path=ppt/tags/tag30.xml><?xml version="1.0" encoding="utf-8"?>
<p:tagLst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31.xml><?xml version="1.0" encoding="utf-8"?>
<p:tagLst xmlns:p="http://schemas.openxmlformats.org/presentationml/2006/main">
  <p:tag name="TEXPOINT" val="latex"/>
  <p:tag name="SOURCE" val="\documentclass{slides}\pagestyle{empty}&#10;\begin{document}&#10;\[&#10;P(x_i | x_1, \ldots x_{i-1}) =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7"/>
  <p:tag name="PICTUREFILESIZE" val="18850"/>
</p:tagLst>
</file>

<file path=ppt/tags/tag32.xml><?xml version="1.0" encoding="utf-8"?>
<p:tagLst xmlns:p="http://schemas.openxmlformats.org/presentationml/2006/main">
  <p:tag name="TEXPOINT" val="latex"/>
  <p:tag name="SOURCE" val="\documentclass{slides}\pagestyle{empty}&#10;\begin{document}&#10;\[&#10;P(X_1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3682"/>
</p:tagLst>
</file>

<file path=ppt/tags/tag33.xml><?xml version="1.0" encoding="utf-8"?>
<p:tagLst xmlns:p="http://schemas.openxmlformats.org/presentationml/2006/main">
  <p:tag name="TEXPOINT" val="latex"/>
  <p:tag name="SOURCE" val="\documentclass{slides}\pagestyle{empty}&#10;\begin{document}&#10;\[&#10;P(X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2"/>
  <p:tag name="PICTUREFILESIZE" val="4045"/>
</p:tagLst>
</file>

<file path=ppt/tags/tag34.xml><?xml version="1.0" encoding="utf-8"?>
<p:tagLst xmlns:p="http://schemas.openxmlformats.org/presentationml/2006/main">
  <p:tag name="TEXPOINT" val="latex"/>
  <p:tag name="SOURCE" val="\documentclass{slides}\pagestyle{empty}&#10;\begin{document}&#10;\[&#10;P(X_2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4048"/>
</p:tagLst>
</file>

<file path=ppt/tags/tag35.xml><?xml version="1.0" encoding="utf-8"?>
<p:tagLst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36.xml><?xml version="1.0" encoding="utf-8"?>
<p:tagLst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37.xml><?xml version="1.0" encoding="utf-8"?>
<p:tagLst xmlns:p="http://schemas.openxmlformats.org/presentationml/2006/main">
  <p:tag name="TEXPOINT" val="latex"/>
  <p:tag name="SOURCE" val="\documentclass{slides}\pagestyle{empty}&#10;\begin{document}&#10;\[&#10;P(h, h, t, h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6438"/>
</p:tagLst>
</file>

<file path=ppt/tags/tag38.xml><?xml version="1.0" encoding="utf-8"?>
<p:tagLst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30"/>
</p:tagLst>
</file>

<file path=ppt/tags/tag39.xml><?xml version="1.0" encoding="utf-8"?>
<p:tagLst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7"/>
</p:tagLst>
</file>

<file path=ppt/tags/tag4.xml><?xml version="1.0" encoding="utf-8"?>
<p:tagLst xmlns:p="http://schemas.openxmlformats.org/presentationml/2006/main">
  <p:tag name="TEXPOINT" val="latex"/>
  <p:tag name="SOURCE" val="\documentclass{slides}\pagestyle{empty}&#10;\begin{document}&#10;\[&#10;P_1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4836"/>
</p:tagLst>
</file>

<file path=ppt/tags/tag40.xml><?xml version="1.0" encoding="utf-8"?>
<p:tagLst xmlns:p="http://schemas.openxmlformats.org/presentationml/2006/main">
  <p:tag name="TEXPOINT" val="latex"/>
  <p:tag name="SOURCE" val="\documentclass{slides}\pagestyle{empty}&#10;\begin{document}&#10;\[&#10;P(T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4088"/>
</p:tagLst>
</file>

<file path=ppt/tags/tag41.xml><?xml version="1.0" encoding="utf-8"?>
<p:tagLst xmlns:p="http://schemas.openxmlformats.org/presentationml/2006/main">
  <p:tag name="TEXPOINT" val="latex"/>
  <p:tag name="SOURCE" val="\documentclass{slides}\pagestyle{empty}&#10;\begin{document}&#10;\[&#10;P(T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4088"/>
</p:tagLst>
</file>

<file path=ppt/tags/tag42.xml><?xml version="1.0" encoding="utf-8"?>
<p:tagLst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27"/>
</p:tagLst>
</file>

<file path=ppt/tags/tag43.xml><?xml version="1.0" encoding="utf-8"?>
<p:tagLst xmlns:p="http://schemas.openxmlformats.org/presentationml/2006/main">
  <p:tag name="TEXPOINT" val="latex"/>
  <p:tag name="SOURCE" val="\documentclass{slides}\pagestyle{empty}&#10;\begin{document}&#10;\[&#10;P(R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77"/>
</p:tagLst>
</file>

<file path=ppt/tags/tag44.xml><?xml version="1.0" encoding="utf-8"?>
<p:tagLst xmlns:p="http://schemas.openxmlformats.org/presentationml/2006/main">
  <p:tag name="TEXPOINT" val="latex"/>
  <p:tag name="SOURCE" val="\documentclass{slides}\pagestyle{empty}&#10;\begin{document}&#10;\[&#10;P(x_i | x_1, \ldots x_{i-1}) =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7"/>
  <p:tag name="PICTUREFILESIZE" val="18850"/>
</p:tagLst>
</file>

<file path=ppt/tags/tag45.xml><?xml version="1.0" encoding="utf-8"?>
<p:tagLst xmlns:p="http://schemas.openxmlformats.org/presentationml/2006/main">
  <p:tag name="DEFAULTFONTSIZE" val="10"/>
  <p:tag name="DEFAULTWIDTH" val="385"/>
  <p:tag name="DEFAULTHEIGHT" val="283"/>
</p:tagLst>
</file>

<file path=ppt/tags/tag5.xml><?xml version="1.0" encoding="utf-8"?>
<p:tagLst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27"/>
</p:tagLst>
</file>

<file path=ppt/tags/tag6.xml><?xml version="1.0" encoding="utf-8"?>
<p:tagLst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89"/>
</p:tagLst>
</file>

<file path=ppt/tags/tag7.xml><?xml version="1.0" encoding="utf-8"?>
<p:tagLst xmlns:p="http://schemas.openxmlformats.org/presentationml/2006/main">
  <p:tag name="TEXPOINT" val="latex"/>
  <p:tag name="SOURCE" val="\documentclass{slides}\pagestyle{empty}&#10;\begin{document}&#10;\[&#10;P_2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5269"/>
</p:tagLst>
</file>

<file path=ppt/tags/tag8.xml><?xml version="1.0" encoding="utf-8"?>
<p:tagLst xmlns:p="http://schemas.openxmlformats.org/presentationml/2006/main">
  <p:tag name="SOURCE" val="\documentclass{slides}\pagestyle{empty}&#10;\begin{document}&#10;\[&#10;P(X_1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608"/>
</p:tagLst>
</file>

<file path=ppt/tags/tag9.xml><?xml version="1.0" encoding="utf-8"?>
<p:tagLst xmlns:p="http://schemas.openxmlformats.org/presentationml/2006/main">
  <p:tag name="SOURCE" val="\documentclass{slides}\pagestyle{empty}&#10;\begin{document}&#10;\[&#10;P(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4047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12 -- probability.pptx</Template>
  <TotalTime>0</TotalTime>
  <Words>6378</Words>
  <Application>WPS 演示</Application>
  <PresentationFormat>A4 纸张(210x297 毫米)</PresentationFormat>
  <Paragraphs>766</Paragraphs>
  <Slides>30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宋体</vt:lpstr>
      <vt:lpstr>Wingdings</vt:lpstr>
      <vt:lpstr>MS PGothic</vt:lpstr>
      <vt:lpstr>Calibri</vt:lpstr>
      <vt:lpstr>Calibri</vt:lpstr>
      <vt:lpstr>Symbol</vt:lpstr>
      <vt:lpstr>微软雅黑</vt:lpstr>
      <vt:lpstr>Arial Unicode MS</vt:lpstr>
      <vt:lpstr>Wingdings</vt:lpstr>
      <vt:lpstr>Symbol</vt:lpstr>
      <vt:lpstr>Symbol</vt:lpstr>
      <vt:lpstr>dan-berkeley-nlp-v1</vt:lpstr>
      <vt:lpstr>Artificial Intelligence </vt:lpstr>
      <vt:lpstr>Probabilistic Models</vt:lpstr>
      <vt:lpstr>Independence</vt:lpstr>
      <vt:lpstr>Independence</vt:lpstr>
      <vt:lpstr>Example: Independence?</vt:lpstr>
      <vt:lpstr>Example: Independence</vt:lpstr>
      <vt:lpstr>Conditional Independence</vt:lpstr>
      <vt:lpstr>Conditional Independence</vt:lpstr>
      <vt:lpstr>Conditional Independence</vt:lpstr>
      <vt:lpstr>Conditional Independence</vt:lpstr>
      <vt:lpstr>Conditional Independence and the Chain Rule</vt:lpstr>
      <vt:lpstr>Bayes’Nets: Big Picture</vt:lpstr>
      <vt:lpstr>Bayes’ Nets: Big Picture</vt:lpstr>
      <vt:lpstr>Example Bayes’ Net: Insurance</vt:lpstr>
      <vt:lpstr>Example Bayes’ Net: Car</vt:lpstr>
      <vt:lpstr>Graphical Model Notation</vt:lpstr>
      <vt:lpstr>Example: Coin Flips</vt:lpstr>
      <vt:lpstr>Example: Traffic</vt:lpstr>
      <vt:lpstr>Example: Traffic II</vt:lpstr>
      <vt:lpstr>Example: Alarm Network</vt:lpstr>
      <vt:lpstr>Bayes’ Net Semantics</vt:lpstr>
      <vt:lpstr>Bayes’ Net Semantics</vt:lpstr>
      <vt:lpstr>Probabilities in BNs</vt:lpstr>
      <vt:lpstr>Probabilities in BNs</vt:lpstr>
      <vt:lpstr>Example: Coin Flips</vt:lpstr>
      <vt:lpstr>Example: Alarm Network</vt:lpstr>
      <vt:lpstr>Example: Traffic</vt:lpstr>
      <vt:lpstr>Example: Reverse Traffic</vt:lpstr>
      <vt:lpstr>Causality?</vt:lpstr>
      <vt:lpstr>Bayes’ Nets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烂柯人</cp:lastModifiedBy>
  <cp:revision>3298</cp:revision>
  <cp:lastPrinted>2016-07-13T01:48:00Z</cp:lastPrinted>
  <dcterms:created xsi:type="dcterms:W3CDTF">2004-08-27T04:16:00Z</dcterms:created>
  <dcterms:modified xsi:type="dcterms:W3CDTF">2019-12-19T05:56:53Z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