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441" r:id="rId3"/>
    <p:sldId id="406" r:id="rId5"/>
    <p:sldId id="445" r:id="rId6"/>
    <p:sldId id="423" r:id="rId7"/>
    <p:sldId id="443" r:id="rId8"/>
    <p:sldId id="456" r:id="rId9"/>
    <p:sldId id="432" r:id="rId10"/>
    <p:sldId id="434" r:id="rId11"/>
    <p:sldId id="449" r:id="rId12"/>
    <p:sldId id="450" r:id="rId13"/>
    <p:sldId id="451" r:id="rId14"/>
    <p:sldId id="457" r:id="rId15"/>
    <p:sldId id="448" r:id="rId16"/>
    <p:sldId id="388" r:id="rId17"/>
    <p:sldId id="459" r:id="rId18"/>
    <p:sldId id="460" r:id="rId19"/>
    <p:sldId id="461" r:id="rId20"/>
    <p:sldId id="390" r:id="rId21"/>
    <p:sldId id="462" r:id="rId22"/>
    <p:sldId id="452" r:id="rId23"/>
    <p:sldId id="453" r:id="rId24"/>
    <p:sldId id="363" r:id="rId25"/>
    <p:sldId id="402" r:id="rId26"/>
    <p:sldId id="364" r:id="rId27"/>
    <p:sldId id="365" r:id="rId28"/>
    <p:sldId id="366" r:id="rId29"/>
    <p:sldId id="454" r:id="rId30"/>
    <p:sldId id="399" r:id="rId31"/>
    <p:sldId id="373" r:id="rId32"/>
    <p:sldId id="397" r:id="rId33"/>
  </p:sldIdLst>
  <p:sldSz cx="12192000" cy="6858000"/>
  <p:notesSz cx="7315200" cy="96012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4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/>
            </a:lvl1pPr>
          </a:lstStyle>
          <a:p>
            <a:fld id="{AA7DB4F0-D82D-4736-83D1-AD62A687B61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19T14:54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1306 295,'0'1,"0"1,0-1,0 2,0-1,0 1,0 0,0 0,0 1,0-1,0 0,0 1,0-3,0 1,0 3,0-4,0 0,0 1,0-1,0 0,0 3,0-3,1-1,0 2,-1 2,0-3,0 2,1-1,0 0,0 0,-1-1,1 1,0 1,-1-2,0 0,0 3,2-2,-1-1,-1 0,1 1,0-1,-1 1,2 3,-1-2,0 1,-1-1,1 1,-1 0,1-3,-1 1,1-1,-1 0,0 2,1-1,-1-1,0 0,0 0,0 0,1 2,-1-1,0 1,0 0,0-2,0 0,1 1,-1-1,0 0,0 0,0 0,0 1,0-1,0 1,0-1,1 0,0 2,-1 1,0-2,0-1,0 2,0-1,0 0,0-1,0 2,0-2,0 1,0 0,0-1,0 0,0 0,0 0,0 0,0 0,0 2,0 0,0-1,0-1,0 1,0 1,0-2,0 1,0 0,0-1,0 0,0 0,0 2,0-2,0 0,-1 0,1 0,0 2,0 0,0-2,0 1,0 0,0 1,0-1,0-1,0 1,-1 0,1-1,0 1,0-1,0 1,0 0,0-1,0 1,0 0,0-1,0 0,0 0,0 0,0 1,0 0,0-1,0 0,0 0,0 0,0 1,0-1,0 0,0 2,0-1,0-1,0 0,0 1,0-1,0 0,0 1,0 0,-1-1,1 1,0 1,0-2,0 0,0 0,0 1,0 0,-1-1,1 1,0 0,0 1,0-2,0 1,0 1,-1-2,1 0,0 0,0 3,-1-3,1 1,0-1,0 1,0 3,0-4,0 3,0-2,-1 1,0-1,1 1,0-1,0-1,0 1,0 0,0 2,0-3,0 1,0-1,0 0,0 0,0 0,0 0,0 0,0 0,1 1,0-2,-1 1,1 1,-1-1,0 1,3 4,-2-4,0 1,0-1,0 0,0-1,0 0,-1 1,1-1,1 2,-1-1,-1 0,0-1,0 1,1 0,-1 1,1-3,0 2,0-1,0 1,-1 0,1-1,0 1,-1-1,1 0,0 2,0 0,-1-2,0 0,1 0,-1 0,1 0,-1 2,1-1,0-2,-1 2,1-1,0 0,0 0,-1 0,1 1,0 0,0 0,-1 0,1-1,0 1,0 0,-1-1,0 1,1 0,-1-1,0 2,1-1,-1-1,0 3,0-2,0-1,0 1,0 0,0-1,0 2,0 0,0-2,0 0,0 1,0 1,0-2,0 1,0 2,0 1,0-3,0-1,0 2,0-1,0 0,0 2,0-2,0-1,0 1,-2 2,1-2,1 0,-1 1,0-2,1 0,-2 0,1 0,1 0,0 1,0 0,0-1,-1 1,1-1,-1 1,0 0,1 3,-1-3,1 1,0-1,-2 1,1-2,1 0,-1 0,0 2,1-1,-1-2,1 2,0-1,-1 0,0 1,0 0,0 1,-2 0,2 0,0-1,0-1,-4 5,3-3,0 0,0 0,1 0,1-1,-1 0,1 0,-1-2,0 1,1 0,0 0,0 0,0 0,0 0,0 0,-1 0,1 1,0-1,-1 1,1-1,0 0,0 0,0 0,0 1,-1 1,0-1,1 0,0 0,0-3,0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19T14:58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1163 533,'2'0,"-1"0,-1-1,4-6,-2 2,-1 1,1 3,-1-1,-1 0,1 0,0 0,0 0,0-1,0 1,3-2,-2 3,-1 0,1-1,-1 1,1 0,4-5,-3 4,0 2,2-3,-1 1,-1 0,3-1,-4 2,-1 0,1 0,0 0,-1 0,2-1,1 0,-2 0,2 0,-2 1,0 0,3-3,-5 3,2-1,0 1,0 0,-1 0,2-1,-1 1,-2 0,1 1,1-2,-1 1,0 1,0-1,0 0,0 0,0 1,0-1,0 1,0-1,0 0,1 0,-1 0,0 0,0 0,0 0,1 0,-1 1,-1-1,1 1,1 0,-2-1,1 1,0-1,1 1,0-1,-1 1,1 0,-1 0,1 0,0 0,1 2,-1 1,-1 0,5 2,-4-2,1 1,3 4,-5-6,3 4,-3-5,0 2,0-2,0 1,0 0,0 0,-1-1,2 1,0 0,0 0,1 1,-2-1,0-1,1 2,0 1,2-1,-4-2,2 0,1 4,-1-3,-1 0,1-1,0 1,-1-1,0 0,3 2,-3-1,1 0,1 1,-1-1,-1-1,1 1,0-1,0 0,2 2,-3-2,0 0,-1 0,3 1,-2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19T14:58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1183 597,'0'2,"0"0,0 0,1 0,1-1,-1 0,-1 0,0 0,0 0,0 1,0 0,0 0,0-1,0 1,0 1,0-2,2 2,-2-1,1-1,0 1,1 0,0 0,0 1,0 0,-1-1,0 0,2 1,-1 0,0 1,0-3,0 1,0 1,-1-1,-1-1,1 1,0 0,1 1,-1-2,0 1,0-1,0 0,0 0,0 1,0 0,0-1,0 1,-1 1,2 0,-1-2,0 0,0 0,-1 0,0 0,1 0,0 0,0 0,-1 0,0 1,1-1,0 0,0 1,0 2,0-3,-1 0,0 0,0 0,1 4,-1-4,1 1,0 0,-1-1,0 1,1-1,-1 1,0 0,1-2,-1 1,1 1,0-1,-1 0,1 0,1 0,-1-1,0 1,1 0,-1 0,1-1,0 1,-1-1,4 0,-4 0,2 0,0 0,-1 0,0 0,1 0,0 0,-1 0,-1 0,2 0,0-1,7-3,-8 3,1 0,-2 1,1-2,1 1,2-2,-1 1,-1 1,5-2,2-3,-7 4,2 0,-4 0,3-1,-1 1,-2 2,1-2,0 0,-1 1,1 0,-2-1,1 2,1-2,-1 1,0 1,0-1,1-1,-1 1,1-2,1-1,-2 4,-1-1,0-1,1 1,1-1,-1 1,-1 0,1-1,0 2,-1-1,1-1,0 1,-1 0,0 0,1 0,-1 0,1 0,0-1,-1 1,0-1,0 1,0 0,1-1,-1 1,0-1,0 1,1-1,0 2,0-2,-1 1,1 0,-1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19T14:54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1352 659,'-1'1,"1"1,0-1,1 1,-1-1,1 0,0-1,0 2,-1 0,0-1,0 1,0-1,0 1,0 0,0 0,0-1,0 2,0-1,0 0,0 4,0-3,0 0,0 3,1-4,0 1,0 1,0-3,0 0,4-1,-3 0,1 0,-1 0,-1 0,1-2,0-1,-1 1,-1 1,0-4,0 4,0-2,0 1,0 0,0 1,-2-3,-4 2,4 2,-1 0,0 0,0 0,-4 0,4 0,1 1,-1 1,-1 1,-2 1,2-1,-5 4,5-4,0 1,0 2,2-3,1-2,0 1,-1 0,2-1,1-1,2 0,5-3,-3 1,6-4,-8 4,-1-1,1-1,-2 3,0-2,0 0,0-2,-1 3,0 0,0 3,0 2,0-1,0 4,-2 4,0 8,2-16,0-1,1-1,1-4,2 0,-2 0,0 0,2-10,-3 9,0-1,1-4,-1 6,0 0,0 1,0 0,0 2,0-1,-1 0,0 4,-2 2,-1 2,2-2,-1 2,-3 1,1 0,2-2,1-3,1-1,3-1,-1 0,1-1,7-6,-7 4,5-7,-7 8,0-4,0 6,-1 2,-2 7,-1-2,2-3,0 3,1-4,0 0,0-1,2-2,-1-1,6-4,-4-3,-1 4,-1-2,-1 5,0-1,0 1,0 0,0 2,-4 4,1-1,0 6,2-8,0 0,0 0,0-2,3-2,0 0,1-5,-1 4,3-8,-3 7,-1-3,0 4,1-1,-2 6,0 0,-2 1,-2 8,1-5,1 1,-4 6,4-7,-1-1,2 0,1-4,0 1,2-2,2-1,0-3,0 1,5-5,-5 4,2-5,-4 5,1 1,3-8,-6 9,0-5,0 5,0-1,0 2,0 0,-4 4,2 1,0 0,-2 4,2-5,1 0,1 0,-1-2,0 1,0 0,2-4,0 0,0 0,0-1,-1 1,0 0,0 0,1 1,0-1,-1 0,0 1,0-1,0 1,0-1,0 1,0 0,-3 1,1 0,1 0,-3 0,3 2,-1 1,-1-1,-4 9,4-7,-2 2,0 1,0-1,0 2,0-2,-1 4,2-5,2-1,-2 2,6-6,0 0,13-4,-9 0,6-4,-6 3,0 1,0-1,3-4,-4 4,-1 0,1-1,-4 4,-21 15,16-9,0-1,1 0,0-1,1 0,0-1,0-1,1 0,0-1,-1-3,2 3,-3-2,2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19T14:54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1078 560,'2'0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19T14:57:3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1559 457,'3'0,"0"0,1 0,-2 0,1 0,-2 0,1 0,-1 0,1 0,1 0,-2 0,2 0,-1 0,0 0,0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19T14:57:3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1569 464,'0'1,"0"1,0-1,0 0,0 2,0-2,0 0,0 0,0 1,0-1,0 0,0 0,0 0,0 1,0-1,1 1,-1-1,0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19T14:57:3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1586 461,'-1'0,"0"0,0 1,1 0,0 1,0 0,-1-1,1 1,0-1,0 0,0 2,-1-2,1 0,0 0,0 0,0 0,0 1,0-1,0 0,0 1,0 0,0-1,0 1,0 0,0 0,0-1,0 0,0 0,0 0,0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19T14:57:3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1571 470,'2'1,"-1"-1,0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19T14:57:3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1573 477,'1'0,"0"0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19T14:58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1578 467,'-12'6,"2"3,7-6,1-1,-1 1,0 0,3-1,-1 1,0-1,2-3,1-1,-1 1,1-1,1 1,2-3,-4 1,1 1,1-2,-2 2,0-1,-1 2,2-3,-1 3,-1 0,0 3,0 0,-1-1,1 4,0-4,0 2,0 0,0-2,0 1,0-1,0 1,0-1,0 0,0-2,1-3,0 2,0 1,0-2,-1 1,1 0,1-3,-2 3,1-3,0 4,-1 2,0 0,0 1,-2 3,-2 0,2-2,1-1,0 2,-1-1,2-1,0-1,-1 0,1 1,0-3,1-1,4-5,-4 4,2-7,-2 7,2-4,-2 5,0 0,-1-4,0 4,0 1,1-1,-1 3,-2 2,1 0,-2 2,2-1,0-1,1-2,-1 2,1 0,0 0,-1 1,0-3,3-3,-1 0,3-4,-3 4,1-2,0 1,1-2,-2 4,1-1,-1 0,-1 0,1 2,-2 2,0 2,-2 2,2-3,1 0,-1-2,1 3,-1-3,1-2,0-1,4-5,-3 3,-1 2,0-5,0 6,0-2,-2 0,0 0,0 0,1 2,0 0,0 0,-3 0,2 4,0 3,1-2,0-2,-1 8,2-9,0 2,0 0,0-1,0-1,0 0,0 0,0 1,0-1,0 0,0 0,3-1,-2 0,1 0,1 0,-2 0,1 0,1-3,-1 2,0 0,2-3,-3 2,0 0,-1 1,0-2,0 1,1 2,-1-4,0 2,0 1,0 0,0 0,-2 1,1 0,-2 0,-13 18,14-12,2-4,-1 1,1-1,0-1,0 2,0-1,0-1,4-1,-1 0,1 0,-1 0,0 0,0 0,-2-1,0-1,1 0,0 1,-1-1,-1 0,1 1,-1-1,0 1,-6 6,4-3,-4 5,0 0,4-4,1-2,0 2,-1 0,1-1,0 0,3-2,3-4,-3 3,3-3,-4 2,5-4,-4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/>
            </a:lvl1pPr>
          </a:lstStyle>
          <a:p>
            <a:fld id="{6BBA52A2-6AE2-47FE-A754-A7EB9B5F06D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latin typeface="Arial" panose="020B0604020202020204" pitchFamily="34" charset="0"/>
                <a:ea typeface="MS PGothic" panose="020B0600070205080204" pitchFamily="34" charset="-128"/>
              </a:rPr>
              <a:t>Important for modeling: understanding which assumptions you are making!</a:t>
            </a:r>
            <a:endParaRPr lang="en-US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endParaRPr 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9EC271-397E-43E2-9DF1-EE9ED7E3DACF}" type="slidenum">
              <a:rPr lang="en-US" smtClean="0">
                <a:ea typeface="MS PGothic" panose="020B0600070205080204" pitchFamily="34" charset="-128"/>
              </a:rPr>
            </a:fld>
            <a:endParaRPr 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’</a:t>
            </a:r>
            <a:r>
              <a:rPr lang="en-US">
                <a:latin typeface="Arial" panose="020B0604020202020204" pitchFamily="34" charset="0"/>
                <a:ea typeface="MS PGothic" panose="020B0600070205080204" pitchFamily="34" charset="-128"/>
              </a:rPr>
              <a:t>: traffic report</a:t>
            </a:r>
            <a:endParaRPr 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710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710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710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710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75A3D32-6BA7-4A1F-917C-754422230827}" type="slidenum">
              <a:rPr lang="en-US" sz="1300"/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5713-987D-44B7-9DCB-B970C29ABF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11D58-D3A4-4DBA-B13D-4273DB8808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DF701-6BAB-4E65-BA31-CB487E6AA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B43A5-7FF7-4E76-A6CF-DE4C172F49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900"/>
            </a:lvl2pPr>
            <a:lvl3pPr marL="914400" indent="0">
              <a:buNone/>
              <a:defRPr sz="1600"/>
            </a:lvl3pPr>
            <a:lvl4pPr marL="1371600" indent="0">
              <a:buNone/>
              <a:defRPr sz="1500"/>
            </a:lvl4pPr>
            <a:lvl5pPr marL="1828800" indent="0">
              <a:buNone/>
              <a:defRPr sz="1500"/>
            </a:lvl5pPr>
            <a:lvl6pPr marL="2286000" indent="0">
              <a:buNone/>
              <a:defRPr sz="1500"/>
            </a:lvl6pPr>
            <a:lvl7pPr marL="2743200" indent="0">
              <a:buNone/>
              <a:defRPr sz="1500"/>
            </a:lvl7pPr>
            <a:lvl8pPr marL="3200400" indent="0">
              <a:buNone/>
              <a:defRPr sz="1500"/>
            </a:lvl8pPr>
            <a:lvl9pPr marL="36576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B57F0-4ED9-4AA8-BECF-57D4B04386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F63F4-C7E4-4D60-AB33-E064A9DFB0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90379-891A-469D-9C4C-B96F80E19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A16BB-9E8B-43A5-A215-DE51D5E530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73E2C-7BB5-43EA-AC5E-0D79EAEDFC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1F640-69E8-44FA-B6D4-5BB95BC3E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66F89-BD2F-45C9-A86E-AE3311D3A8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r">
              <a:defRPr sz="1500"/>
            </a:lvl1pPr>
          </a:lstStyle>
          <a:p>
            <a:fld id="{0A922742-EF7D-4FF1-A8FB-71468DC9BB97}" type="slidenum">
              <a:rPr lang="en-US" smtClean="0"/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accent2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tags" Target="../tags/tag23.xml"/><Relationship Id="rId7" Type="http://schemas.openxmlformats.org/officeDocument/2006/relationships/image" Target="../media/image32.png"/><Relationship Id="rId6" Type="http://schemas.openxmlformats.org/officeDocument/2006/relationships/tags" Target="../tags/tag22.xml"/><Relationship Id="rId5" Type="http://schemas.openxmlformats.org/officeDocument/2006/relationships/image" Target="../media/image31.png"/><Relationship Id="rId4" Type="http://schemas.openxmlformats.org/officeDocument/2006/relationships/tags" Target="../tags/tag2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tags" Target="../tags/tag28.xml"/><Relationship Id="rId6" Type="http://schemas.openxmlformats.org/officeDocument/2006/relationships/image" Target="../media/image36.png"/><Relationship Id="rId5" Type="http://schemas.openxmlformats.org/officeDocument/2006/relationships/tags" Target="../tags/tag27.xml"/><Relationship Id="rId4" Type="http://schemas.openxmlformats.org/officeDocument/2006/relationships/image" Target="../media/image33.png"/><Relationship Id="rId3" Type="http://schemas.openxmlformats.org/officeDocument/2006/relationships/tags" Target="../tags/tag26.xml"/><Relationship Id="rId2" Type="http://schemas.openxmlformats.org/officeDocument/2006/relationships/image" Target="../media/image31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5.png"/><Relationship Id="rId7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11" Type="http://schemas.openxmlformats.org/officeDocument/2006/relationships/tags" Target="../tags/tag6.xml"/><Relationship Id="rId10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tags" Target="../tags/tag30.xml"/><Relationship Id="rId4" Type="http://schemas.openxmlformats.org/officeDocument/2006/relationships/image" Target="../media/image44.png"/><Relationship Id="rId3" Type="http://schemas.openxmlformats.org/officeDocument/2006/relationships/tags" Target="../tags/tag29.xml"/><Relationship Id="rId2" Type="http://schemas.openxmlformats.org/officeDocument/2006/relationships/image" Target="../media/image43.emf"/><Relationship Id="rId1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tags" Target="../tags/tag33.xml"/><Relationship Id="rId4" Type="http://schemas.openxmlformats.org/officeDocument/2006/relationships/image" Target="../media/image47.png"/><Relationship Id="rId3" Type="http://schemas.openxmlformats.org/officeDocument/2006/relationships/tags" Target="../tags/tag32.xml"/><Relationship Id="rId2" Type="http://schemas.openxmlformats.org/officeDocument/2006/relationships/image" Target="../media/image46.png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image" Target="../media/image52.png"/><Relationship Id="rId7" Type="http://schemas.openxmlformats.org/officeDocument/2006/relationships/tags" Target="../tags/tag37.xml"/><Relationship Id="rId6" Type="http://schemas.openxmlformats.org/officeDocument/2006/relationships/image" Target="../media/image51.png"/><Relationship Id="rId5" Type="http://schemas.openxmlformats.org/officeDocument/2006/relationships/tags" Target="../tags/tag36.xml"/><Relationship Id="rId4" Type="http://schemas.openxmlformats.org/officeDocument/2006/relationships/image" Target="../media/image50.png"/><Relationship Id="rId3" Type="http://schemas.openxmlformats.org/officeDocument/2006/relationships/tags" Target="../tags/tag35.xml"/><Relationship Id="rId2" Type="http://schemas.openxmlformats.org/officeDocument/2006/relationships/image" Target="../media/image49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56.png"/><Relationship Id="rId15" Type="http://schemas.openxmlformats.org/officeDocument/2006/relationships/customXml" Target="../ink/ink3.xml"/><Relationship Id="rId14" Type="http://schemas.openxmlformats.org/officeDocument/2006/relationships/image" Target="../media/image55.png"/><Relationship Id="rId13" Type="http://schemas.openxmlformats.org/officeDocument/2006/relationships/customXml" Target="../ink/ink2.xml"/><Relationship Id="rId12" Type="http://schemas.openxmlformats.org/officeDocument/2006/relationships/image" Target="../media/image54.png"/><Relationship Id="rId11" Type="http://schemas.openxmlformats.org/officeDocument/2006/relationships/customXml" Target="../ink/ink1.xml"/><Relationship Id="rId10" Type="http://schemas.openxmlformats.org/officeDocument/2006/relationships/image" Target="../media/image53.png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60.png"/><Relationship Id="rId7" Type="http://schemas.openxmlformats.org/officeDocument/2006/relationships/customXml" Target="../ink/ink4.xml"/><Relationship Id="rId6" Type="http://schemas.openxmlformats.org/officeDocument/2006/relationships/image" Target="../media/image59.png"/><Relationship Id="rId5" Type="http://schemas.openxmlformats.org/officeDocument/2006/relationships/tags" Target="../tags/tag41.xml"/><Relationship Id="rId4" Type="http://schemas.openxmlformats.org/officeDocument/2006/relationships/image" Target="../media/image58.png"/><Relationship Id="rId3" Type="http://schemas.openxmlformats.org/officeDocument/2006/relationships/tags" Target="../tags/tag40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66.png"/><Relationship Id="rId21" Type="http://schemas.openxmlformats.org/officeDocument/2006/relationships/customXml" Target="../ink/ink11.xml"/><Relationship Id="rId20" Type="http://schemas.openxmlformats.org/officeDocument/2006/relationships/image" Target="../media/image65.png"/><Relationship Id="rId2" Type="http://schemas.openxmlformats.org/officeDocument/2006/relationships/image" Target="../media/image57.png"/><Relationship Id="rId19" Type="http://schemas.openxmlformats.org/officeDocument/2006/relationships/customXml" Target="../ink/ink10.xml"/><Relationship Id="rId18" Type="http://schemas.openxmlformats.org/officeDocument/2006/relationships/image" Target="../media/image64.png"/><Relationship Id="rId17" Type="http://schemas.openxmlformats.org/officeDocument/2006/relationships/customXml" Target="../ink/ink9.xml"/><Relationship Id="rId16" Type="http://schemas.openxmlformats.org/officeDocument/2006/relationships/image" Target="../media/image56.png"/><Relationship Id="rId15" Type="http://schemas.openxmlformats.org/officeDocument/2006/relationships/customXml" Target="../ink/ink8.xml"/><Relationship Id="rId14" Type="http://schemas.openxmlformats.org/officeDocument/2006/relationships/image" Target="../media/image63.png"/><Relationship Id="rId13" Type="http://schemas.openxmlformats.org/officeDocument/2006/relationships/customXml" Target="../ink/ink7.xml"/><Relationship Id="rId12" Type="http://schemas.openxmlformats.org/officeDocument/2006/relationships/image" Target="../media/image62.png"/><Relationship Id="rId11" Type="http://schemas.openxmlformats.org/officeDocument/2006/relationships/customXml" Target="../ink/ink6.xml"/><Relationship Id="rId10" Type="http://schemas.openxmlformats.org/officeDocument/2006/relationships/image" Target="../media/image61.png"/><Relationship Id="rId1" Type="http://schemas.openxmlformats.org/officeDocument/2006/relationships/tags" Target="../tags/tag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8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tags" Target="../tags/tag11.xml"/><Relationship Id="rId3" Type="http://schemas.openxmlformats.org/officeDocument/2006/relationships/image" Target="../media/image14.png"/><Relationship Id="rId2" Type="http://schemas.openxmlformats.org/officeDocument/2006/relationships/tags" Target="../tags/tag10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6.png"/><Relationship Id="rId7" Type="http://schemas.openxmlformats.org/officeDocument/2006/relationships/tags" Target="../tags/tag17.xml"/><Relationship Id="rId6" Type="http://schemas.openxmlformats.org/officeDocument/2006/relationships/image" Target="../media/image23.png"/><Relationship Id="rId5" Type="http://schemas.openxmlformats.org/officeDocument/2006/relationships/tags" Target="../tags/tag16.xml"/><Relationship Id="rId4" Type="http://schemas.openxmlformats.org/officeDocument/2006/relationships/image" Target="../media/image22.png"/><Relationship Id="rId3" Type="http://schemas.openxmlformats.org/officeDocument/2006/relationships/tags" Target="../tags/tag15.xml"/><Relationship Id="rId2" Type="http://schemas.openxmlformats.org/officeDocument/2006/relationships/image" Target="../media/image21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0" Type="http://schemas.openxmlformats.org/officeDocument/2006/relationships/tags" Target="../tags/tag18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86000"/>
            <a:ext cx="4277676" cy="3527981"/>
          </a:xfrm>
          <a:prstGeom prst="rect">
            <a:avLst/>
          </a:prstGeom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/>
              <a:t>Artificial </a:t>
            </a:r>
            <a:r>
              <a:rPr lang="en-US" dirty="0"/>
              <a:t>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Nets: Independence</a:t>
            </a:r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66775" y="5634590"/>
            <a:ext cx="10639425" cy="1038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 panose="020F0502020204030204"/>
                <a:cs typeface="Calibri" panose="020F0502020204030204"/>
              </a:rPr>
              <a:t>Instructors: David Suter and </a:t>
            </a:r>
            <a:r>
              <a:rPr lang="en-US" dirty="0" err="1">
                <a:latin typeface="Calibri" panose="020F0502020204030204"/>
                <a:cs typeface="Calibri" panose="020F0502020204030204"/>
              </a:rPr>
              <a:t>Qince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 Li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algn="ctr">
              <a:spcBef>
                <a:spcPct val="50000"/>
              </a:spcBef>
            </a:pPr>
            <a:r>
              <a:rPr lang="en-US" dirty="0">
                <a:latin typeface="Calibri" panose="020F0502020204030204"/>
                <a:cs typeface="Calibri" panose="020F0502020204030204"/>
              </a:rPr>
              <a:t>Course Delivered @ Harbin Institute of Technology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algn="ctr">
              <a:spcBef>
                <a:spcPct val="50000"/>
              </a:spcBef>
            </a:pPr>
            <a:r>
              <a:rPr lang="en-US" sz="1200" dirty="0">
                <a:latin typeface="Calibri" panose="020F0502020204030204"/>
                <a:cs typeface="Calibri" panose="020F0502020204030204"/>
              </a:rPr>
              <a:t>[Many slides adapted from those created by Dan Klein and Pieter Abbeel for CS188 Intro to AI at UC Berkeley. Some others from colleagues at Adelaide University.]</a:t>
            </a:r>
            <a:endParaRPr lang="en-US" sz="12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Bayes Nets: Assumptions</a:t>
            </a:r>
            <a:endParaRPr lang="en-US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543800" cy="4525963"/>
          </a:xfrm>
        </p:spPr>
        <p:txBody>
          <a:bodyPr/>
          <a:lstStyle/>
          <a:p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Wingdings" panose="05000000000000000000" pitchFamily="2" charset="2"/>
              </a:rPr>
              <a:t>Assumptions we are required to make to define the Bayes net when given the graph: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  <a:sym typeface="Wingdings" panose="05000000000000000000" pitchFamily="2" charset="2"/>
            </a:endParaRPr>
          </a:p>
          <a:p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  <a:sym typeface="Wingdings" panose="05000000000000000000" pitchFamily="2" charset="2"/>
            </a:endParaRPr>
          </a:p>
          <a:p>
            <a:pPr lvl="2"/>
            <a:endParaRPr lang="en-US" sz="1600" dirty="0">
              <a:latin typeface="Calibri" panose="020F0502020204030204"/>
              <a:ea typeface="MS PGothic" panose="020B0600070205080204" pitchFamily="34" charset="-128"/>
              <a:cs typeface="Calibri" panose="020F0502020204030204"/>
              <a:sym typeface="Wingdings" panose="05000000000000000000" pitchFamily="2" charset="2"/>
            </a:endParaRPr>
          </a:p>
          <a:p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Wingdings" panose="05000000000000000000" pitchFamily="2" charset="2"/>
              </a:rPr>
              <a:t>Beyond above </a:t>
            </a:r>
            <a:r>
              <a:rPr lang="en-US" alt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Wingdings" panose="05000000000000000000" pitchFamily="2" charset="2"/>
              </a:rPr>
              <a:t>“</a:t>
            </a:r>
            <a:r>
              <a:rPr lang="en-US" altLang="ja-JP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Wingdings" panose="05000000000000000000" pitchFamily="2" charset="2"/>
              </a:rPr>
              <a:t>chain rule </a:t>
            </a:r>
            <a:r>
              <a:rPr lang="en-US" altLang="ja-JP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Wingdings" panose="05000000000000000000" pitchFamily="2" charset="2"/>
              </a:rPr>
              <a:t> </a:t>
            </a:r>
            <a:r>
              <a:rPr lang="en-US" altLang="ja-JP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Wingdings" panose="05000000000000000000" pitchFamily="2" charset="2"/>
              </a:rPr>
              <a:t>Bayes net</a:t>
            </a:r>
            <a:r>
              <a:rPr lang="en-US" alt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Wingdings" panose="05000000000000000000" pitchFamily="2" charset="2"/>
              </a:rPr>
              <a:t>”</a:t>
            </a:r>
            <a:r>
              <a:rPr lang="en-US" altLang="ja-JP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Wingdings" panose="05000000000000000000" pitchFamily="2" charset="2"/>
              </a:rPr>
              <a:t> conditional independence assumptions </a:t>
            </a:r>
            <a:endParaRPr lang="en-US" altLang="ja-JP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  <a:sym typeface="Wingdings" panose="05000000000000000000" pitchFamily="2" charset="2"/>
            </a:endParaRPr>
          </a:p>
          <a:p>
            <a:pPr lvl="6"/>
            <a:endParaRPr lang="en-US" altLang="ja-JP" sz="1200" dirty="0">
              <a:latin typeface="Calibri" panose="020F0502020204030204"/>
              <a:ea typeface="MS PGothic" panose="020B0600070205080204" pitchFamily="34" charset="-128"/>
              <a:cs typeface="Calibri" panose="020F0502020204030204"/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Wingdings" panose="05000000000000000000" pitchFamily="2" charset="2"/>
              </a:rPr>
              <a:t>Often additional conditional independences</a:t>
            </a: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  <a:sym typeface="Wingdings" panose="05000000000000000000" pitchFamily="2" charset="2"/>
            </a:endParaRPr>
          </a:p>
          <a:p>
            <a:pPr lvl="7"/>
            <a:endParaRPr lang="en-US" sz="1200" dirty="0">
              <a:latin typeface="Calibri" panose="020F0502020204030204"/>
              <a:ea typeface="MS PGothic" panose="020B0600070205080204" pitchFamily="34" charset="-128"/>
              <a:cs typeface="Calibri" panose="020F0502020204030204"/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Wingdings" panose="05000000000000000000" pitchFamily="2" charset="2"/>
              </a:rPr>
              <a:t>They can be read off the graph</a:t>
            </a: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  <a:sym typeface="Wingdings" panose="05000000000000000000" pitchFamily="2" charset="2"/>
            </a:endParaRPr>
          </a:p>
          <a:p>
            <a:pPr lvl="4"/>
            <a:endParaRPr lang="en-US" sz="1200" dirty="0">
              <a:latin typeface="Calibri" panose="020F0502020204030204"/>
              <a:ea typeface="MS PGothic" panose="020B0600070205080204" pitchFamily="34" charset="-128"/>
              <a:cs typeface="Calibri" panose="020F0502020204030204"/>
              <a:sym typeface="Wingdings" panose="05000000000000000000" pitchFamily="2" charset="2"/>
            </a:endParaRPr>
          </a:p>
          <a:p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Wingdings" panose="05000000000000000000" pitchFamily="2" charset="2"/>
              </a:rPr>
              <a:t>Important for modeling: understand assumptions made when choosing a Bayes net graph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4756150" cy="29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52600"/>
            <a:ext cx="4859973" cy="40425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panose="020F0502020204030204"/>
                <a:cs typeface="Calibri" panose="020F0502020204030204"/>
              </a:rPr>
              <a:t>Independence in a BN</a:t>
            </a:r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9601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/>
                <a:cs typeface="Calibri" panose="020F0502020204030204"/>
              </a:rPr>
              <a:t>Important question about a BN: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Are two nodes independent given certain evidence?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If yes, can prove using algebra (tedious in general)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If no, can prove with a counter example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Example: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Question: are X and Z necessarily independent?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Answer: no.  Example: low pressure causes rain, which causes traffic.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X can influence Z, Z can influence X (via Y)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Addendum: they </a:t>
            </a:r>
            <a:r>
              <a:rPr lang="en-US" sz="2000" i="1" dirty="0">
                <a:latin typeface="Calibri" panose="020F0502020204030204"/>
                <a:cs typeface="Calibri" panose="020F0502020204030204"/>
              </a:rPr>
              <a:t>could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be independent: how?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88516" name="Oval 4"/>
          <p:cNvSpPr>
            <a:spLocks noChangeArrowheads="1"/>
          </p:cNvSpPr>
          <p:nvPr/>
        </p:nvSpPr>
        <p:spPr bwMode="auto">
          <a:xfrm>
            <a:off x="44958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 panose="020F0502020204030204"/>
                <a:cs typeface="Calibri" panose="020F0502020204030204"/>
              </a:rPr>
              <a:t>X</a:t>
            </a:r>
            <a:endParaRPr lang="en-US"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88517" name="Oval 5"/>
          <p:cNvSpPr>
            <a:spLocks noChangeArrowheads="1"/>
          </p:cNvSpPr>
          <p:nvPr/>
        </p:nvSpPr>
        <p:spPr bwMode="auto">
          <a:xfrm>
            <a:off x="5715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 panose="020F0502020204030204"/>
                <a:cs typeface="Calibri" panose="020F0502020204030204"/>
              </a:rPr>
              <a:t>Y</a:t>
            </a:r>
            <a:endParaRPr lang="en-US"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88518" name="Oval 6"/>
          <p:cNvSpPr>
            <a:spLocks noChangeArrowheads="1"/>
          </p:cNvSpPr>
          <p:nvPr/>
        </p:nvSpPr>
        <p:spPr bwMode="auto">
          <a:xfrm>
            <a:off x="6858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 panose="020F0502020204030204"/>
                <a:cs typeface="Calibri" panose="020F0502020204030204"/>
              </a:rPr>
              <a:t>Z</a:t>
            </a:r>
            <a:endParaRPr lang="en-US" sz="28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088519" name="AutoShape 7"/>
          <p:cNvCxnSpPr>
            <a:cxnSpLocks noChangeShapeType="1"/>
            <a:stCxn id="1088516" idx="6"/>
            <a:endCxn id="1088517" idx="2"/>
          </p:cNvCxnSpPr>
          <p:nvPr/>
        </p:nvCxnSpPr>
        <p:spPr bwMode="auto">
          <a:xfrm>
            <a:off x="5119687" y="4140200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</p:spPr>
      </p:cxnSp>
      <p:cxnSp>
        <p:nvCxnSpPr>
          <p:cNvPr id="1088520" name="AutoShape 8"/>
          <p:cNvCxnSpPr>
            <a:cxnSpLocks noChangeShapeType="1"/>
            <a:stCxn id="1088517" idx="6"/>
            <a:endCxn id="1088518" idx="2"/>
          </p:cNvCxnSpPr>
          <p:nvPr/>
        </p:nvCxnSpPr>
        <p:spPr bwMode="auto">
          <a:xfrm>
            <a:off x="6338887" y="4140200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6" grpId="0" animBg="1"/>
      <p:bldP spid="1088517" grpId="0" animBg="1"/>
      <p:bldP spid="10885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panose="020B0600070205080204" pitchFamily="34" charset="-128"/>
              </a:rPr>
              <a:t>D-separation: Outline</a:t>
            </a:r>
            <a:endParaRPr lang="en-US">
              <a:ea typeface="MS PGothic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95400"/>
            <a:ext cx="6733473" cy="49715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panose="020B0600070205080204" pitchFamily="34" charset="-128"/>
              </a:rPr>
              <a:t>D-separation: Outline</a:t>
            </a:r>
            <a:endParaRPr lang="en-US">
              <a:ea typeface="MS PGothic" panose="020B0600070205080204" pitchFamily="34" charset="-128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0" y="1397001"/>
            <a:ext cx="10642600" cy="4729164"/>
          </a:xfrm>
        </p:spPr>
        <p:txBody>
          <a:bodyPr/>
          <a:lstStyle/>
          <a:p>
            <a:r>
              <a:rPr lang="en-US" dirty="0">
                <a:ea typeface="MS PGothic" panose="020B0600070205080204" pitchFamily="34" charset="-128"/>
              </a:rPr>
              <a:t>Study independence properties for triples</a:t>
            </a:r>
            <a:endParaRPr lang="en-US" dirty="0">
              <a:ea typeface="MS PGothic" panose="020B0600070205080204" pitchFamily="34" charset="-128"/>
            </a:endParaRPr>
          </a:p>
          <a:p>
            <a:endParaRPr lang="en-US" dirty="0">
              <a:ea typeface="MS PGothic" panose="020B0600070205080204" pitchFamily="34" charset="-128"/>
            </a:endParaRPr>
          </a:p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Analyze complex cases in terms of member triples</a:t>
            </a:r>
            <a:endParaRPr lang="en-US" dirty="0">
              <a:ea typeface="MS PGothic" panose="020B0600070205080204" pitchFamily="34" charset="-128"/>
            </a:endParaRPr>
          </a:p>
          <a:p>
            <a:pPr eaLnBrk="1" hangingPunct="1"/>
            <a:endParaRPr lang="en-US" dirty="0">
              <a:ea typeface="MS PGothic" panose="020B0600070205080204" pitchFamily="34" charset="-128"/>
            </a:endParaRPr>
          </a:p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D-separation: a condition / algorithm for answering such queries</a:t>
            </a:r>
            <a:endParaRPr lang="en-US" dirty="0">
              <a:ea typeface="MS PGothic" panose="020B0600070205080204" pitchFamily="34" charset="-128"/>
            </a:endParaRPr>
          </a:p>
          <a:p>
            <a:pPr eaLnBrk="1" hangingPunct="1"/>
            <a:endParaRPr 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Causal Chains</a:t>
            </a:r>
            <a:endParaRPr lang="en-US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This configuration is a </a:t>
            </a:r>
            <a:r>
              <a:rPr lang="ja-JP" alt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“</a:t>
            </a:r>
            <a:r>
              <a:rPr lang="en-US" altLang="ja-JP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causal chain</a:t>
            </a:r>
            <a:r>
              <a:rPr lang="ja-JP" alt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”</a:t>
            </a:r>
            <a:endParaRPr lang="en-US" altLang="ja-JP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5486400"/>
            <a:ext cx="4335463" cy="312737"/>
          </a:xfrm>
          <a:prstGeom prst="rect">
            <a:avLst/>
          </a:prstGeom>
          <a:noFill/>
          <a:ln>
            <a:noFill/>
          </a:ln>
        </p:spPr>
      </p:pic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X: Low pressure          Y: Rain                          Z: Traffic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 No!</a:t>
            </a:r>
            <a:endParaRPr lang="en-US" sz="2400" i="1" dirty="0">
              <a:solidFill>
                <a:srgbClr val="FF0000"/>
              </a:solidFill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4">
              <a:lnSpc>
                <a:spcPct val="80000"/>
              </a:lnSpc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One example set of CPTs for which X is not independent of Z is sufficient to show this independence is not guaranteed.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Example: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Low pressure causes rain causes traffic,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    high pressure causes no rain causes no 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    traffic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In numbers: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	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    P( +y | +x ) = 1, P( -y | - x ) = 1,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    P( +z | +y ) = 1, P( -z | -y ) = 1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Causal Chains</a:t>
            </a:r>
            <a:endParaRPr lang="en-US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This configuration is a </a:t>
            </a:r>
            <a:r>
              <a:rPr lang="ja-JP" alt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“</a:t>
            </a:r>
            <a:r>
              <a:rPr lang="en-US" altLang="ja-JP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causal chain</a:t>
            </a:r>
            <a:r>
              <a:rPr lang="ja-JP" alt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”</a:t>
            </a:r>
            <a:endParaRPr lang="en-US" altLang="ja-JP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86400"/>
            <a:ext cx="4335463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Guaranteed X independent of Z given Y?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  <a:p>
            <a:pPr lvl="5">
              <a:lnSpc>
                <a:spcPct val="80000"/>
              </a:lnSpc>
            </a:pPr>
            <a:endParaRPr lang="en-US" sz="1600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Evidence along the chain </a:t>
            </a:r>
            <a:r>
              <a:rPr lang="ja-JP" altLang="en-US"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“</a:t>
            </a:r>
            <a:r>
              <a:rPr lang="en-US" altLang="ja-JP"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blocks</a:t>
            </a:r>
            <a:r>
              <a:rPr lang="ja-JP" altLang="en-US"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”</a:t>
            </a:r>
            <a:r>
              <a:rPr lang="en-US" altLang="ja-JP"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the influence</a:t>
            </a:r>
            <a:endParaRPr lang="en-US" sz="2400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028950" cy="72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29000"/>
            <a:ext cx="29845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58200" y="51054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Yes!</a:t>
            </a:r>
            <a:endParaRPr lang="en-US" i="1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X: Low pressure          Y: Rain                          Z: Traffic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Common Cause</a:t>
            </a:r>
            <a:endParaRPr lang="en-US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This configuration is a </a:t>
            </a:r>
            <a:r>
              <a:rPr lang="ja-JP" alt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“</a:t>
            </a:r>
            <a:r>
              <a:rPr lang="en-US" altLang="ja-JP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common cause</a:t>
            </a:r>
            <a:r>
              <a:rPr lang="ja-JP" alt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”</a:t>
            </a:r>
            <a:endParaRPr lang="en-US" altLang="ja-JP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 No!</a:t>
            </a:r>
            <a:endParaRPr lang="en-US" sz="2400" i="1" dirty="0">
              <a:solidFill>
                <a:srgbClr val="FF0000"/>
              </a:solidFill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4">
              <a:lnSpc>
                <a:spcPct val="80000"/>
              </a:lnSpc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One example set of CPTs for which X is not independent of Z is sufficient to show this independence is not guaranteed.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Example: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Project due causes both forums busy 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	    and lab full 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In numbers: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	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         P( +x | +y ) = 1, P( -x | -y ) = 1,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	     P( +z | +y ) = 1, P( -z | -y ) = 1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Y: Project due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X: Forums busy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Z: Lab full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Common Cause</a:t>
            </a:r>
            <a:endParaRPr lang="en-US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This configuration is a </a:t>
            </a:r>
            <a:r>
              <a:rPr lang="ja-JP" alt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“</a:t>
            </a:r>
            <a:r>
              <a:rPr lang="en-US" altLang="ja-JP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common cause</a:t>
            </a:r>
            <a:r>
              <a:rPr lang="ja-JP" alt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”</a:t>
            </a:r>
            <a:endParaRPr lang="en-US" altLang="ja-JP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Guaranteed X and Z independent given Y?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Observing the cause blocks influence between effects.</a:t>
            </a:r>
            <a:endParaRPr lang="en-US" sz="2400" kern="0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pic>
        <p:nvPicPr>
          <p:cNvPr id="1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09800"/>
            <a:ext cx="3028950" cy="72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458200" y="51816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Yes!</a:t>
            </a:r>
            <a:endParaRPr lang="en-US" i="1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7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52800"/>
            <a:ext cx="2970213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Y: Project due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X: Forums busy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Z: Lab full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3068642" cy="3886199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Common Effect</a:t>
            </a:r>
            <a:endParaRPr lang="en-US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54102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Last configuration: two causes of one effect (v-structures)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/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914400" y="5802868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Z: Traffic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38800" y="1295400"/>
            <a:ext cx="6324600" cy="502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Are X and Y independent?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8"/>
            <a:endParaRPr lang="en-US" sz="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Yes</a:t>
            </a:r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: the ballgame and the rain cause traffic, but they are not correlated</a:t>
            </a: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8"/>
            <a:endParaRPr lang="en-US" sz="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/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Still need to prove they must be (try it!)</a:t>
            </a: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7"/>
            <a:endParaRPr lang="en-US" sz="16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Are X </a:t>
            </a:r>
            <a:r>
              <a:rPr lang="en-US" sz="240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and Y </a:t>
            </a: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independent </a:t>
            </a:r>
            <a:r>
              <a:rPr lang="en-US" sz="240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given Z?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6"/>
            <a:endParaRPr lang="en-US" sz="12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No</a:t>
            </a:r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: seeing traffic puts the rain and the ballgame in competition as explanation.</a:t>
            </a: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7"/>
            <a:endParaRPr lang="en-US" sz="16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r>
              <a:rPr lang="en-US" sz="2400" dirty="0">
                <a:solidFill>
                  <a:srgbClr val="CC0000"/>
                </a:solidFill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This is backwards from the other cases</a:t>
            </a:r>
            <a:endParaRPr lang="en-US" sz="2400" dirty="0">
              <a:solidFill>
                <a:srgbClr val="CC0000"/>
              </a:solidFill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8"/>
            <a:endParaRPr lang="en-US" sz="800" dirty="0">
              <a:solidFill>
                <a:srgbClr val="CC0000"/>
              </a:solidFill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/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Observing an effect </a:t>
            </a:r>
            <a:r>
              <a:rPr lang="en-US" sz="2000" dirty="0">
                <a:solidFill>
                  <a:srgbClr val="CC0000"/>
                </a:solidFill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activates </a:t>
            </a:r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influence between possible causes</a:t>
            </a:r>
            <a:r>
              <a:rPr lang="en-US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.</a:t>
            </a:r>
            <a:endParaRPr lang="en-US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43000" y="23622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X: Raining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19400" y="23622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Y: Ballgame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5" y="1524000"/>
            <a:ext cx="6946984" cy="44096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panose="020B0600070205080204" pitchFamily="34" charset="-128"/>
              </a:rPr>
              <a:t>Probability Recap</a:t>
            </a:r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04799" y="1600200"/>
            <a:ext cx="11201401" cy="4525963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  <a:defRPr/>
            </a:pPr>
            <a:r>
              <a:rPr lang="en-US" sz="2800" dirty="0"/>
              <a:t>Conditional probability</a:t>
            </a:r>
            <a:endParaRPr lang="en-US" sz="2800" dirty="0"/>
          </a:p>
          <a:p>
            <a:pPr lvl="2">
              <a:buFont typeface="Wingdings" panose="05000000000000000000" charset="0"/>
              <a:buChar char="§"/>
              <a:defRPr/>
            </a:pPr>
            <a:endParaRPr lang="en-US" sz="2000" dirty="0"/>
          </a:p>
          <a:p>
            <a:pPr>
              <a:buFont typeface="Wingdings" panose="05000000000000000000" charset="0"/>
              <a:buChar char="§"/>
              <a:defRPr/>
            </a:pPr>
            <a:r>
              <a:rPr lang="en-US" sz="2800" dirty="0"/>
              <a:t>Product rule</a:t>
            </a:r>
            <a:endParaRPr lang="en-US" sz="2800" dirty="0"/>
          </a:p>
          <a:p>
            <a:pPr lvl="2">
              <a:buFont typeface="Wingdings" panose="05000000000000000000" charset="0"/>
              <a:buChar char="§"/>
              <a:defRPr/>
            </a:pPr>
            <a:endParaRPr lang="en-US" sz="2000" dirty="0"/>
          </a:p>
          <a:p>
            <a:pPr>
              <a:buFont typeface="Wingdings" panose="05000000000000000000" charset="0"/>
              <a:buChar char="§"/>
              <a:defRPr/>
            </a:pPr>
            <a:r>
              <a:rPr lang="en-US" sz="2800" dirty="0"/>
              <a:t>Chain rule </a:t>
            </a:r>
            <a:endParaRPr lang="en-US" sz="2400" dirty="0"/>
          </a:p>
          <a:p>
            <a:pPr marL="0" indent="0">
              <a:buFont typeface="Wingdings" panose="05000000000000000000" charset="0"/>
              <a:buNone/>
              <a:defRPr/>
            </a:pPr>
            <a:endParaRPr lang="en-US" sz="1600" dirty="0"/>
          </a:p>
          <a:p>
            <a:pPr marL="0" indent="0">
              <a:buFont typeface="Wingdings" panose="05000000000000000000" charset="0"/>
              <a:buNone/>
              <a:defRPr/>
            </a:pPr>
            <a:endParaRPr lang="en-US" sz="1600" dirty="0"/>
          </a:p>
          <a:p>
            <a:pPr marL="0" indent="0">
              <a:buFont typeface="Wingdings" panose="05000000000000000000" charset="0"/>
              <a:buNone/>
              <a:defRPr/>
            </a:pPr>
            <a:endParaRPr lang="en-US" sz="1600" dirty="0"/>
          </a:p>
          <a:p>
            <a:pPr>
              <a:buFont typeface="Wingdings" panose="05000000000000000000" charset="0"/>
              <a:buChar char="§"/>
              <a:defRPr/>
            </a:pPr>
            <a:r>
              <a:rPr lang="en-US" sz="2800" dirty="0"/>
              <a:t>X, Y independent if and only if:</a:t>
            </a:r>
            <a:endParaRPr lang="en-US" sz="2800" dirty="0"/>
          </a:p>
          <a:p>
            <a:pPr lvl="4">
              <a:buFont typeface="Wingdings" panose="05000000000000000000" charset="0"/>
              <a:buChar char="§"/>
              <a:defRPr/>
            </a:pPr>
            <a:endParaRPr lang="en-US" sz="1600" dirty="0"/>
          </a:p>
          <a:p>
            <a:pPr>
              <a:buFont typeface="Wingdings" panose="05000000000000000000" charset="0"/>
              <a:buChar char="§"/>
              <a:defRPr/>
            </a:pPr>
            <a:r>
              <a:rPr lang="en-US" sz="2800" dirty="0"/>
              <a:t>X and Y are conditionally independent given Z if and only if:</a:t>
            </a:r>
            <a:endParaRPr lang="en-US" dirty="0"/>
          </a:p>
          <a:p>
            <a:pPr>
              <a:buFont typeface="Wingdings" panose="05000000000000000000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2447925" cy="73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6" y="2570706"/>
            <a:ext cx="3103563" cy="312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67520"/>
            <a:ext cx="3795713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5" y="6172200"/>
            <a:ext cx="4841875" cy="312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803900"/>
            <a:ext cx="140176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737" y="3505200"/>
            <a:ext cx="6646512" cy="970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399"/>
            <a:ext cx="10058400" cy="4449765"/>
          </a:xfrm>
        </p:spPr>
        <p:txBody>
          <a:bodyPr/>
          <a:lstStyle/>
          <a:p>
            <a:r>
              <a:rPr lang="en-US" sz="2800" dirty="0"/>
              <a:t>General question: in a given BN, are two variables independent (given evidence)?</a:t>
            </a:r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Solution: analyze the graph</a:t>
            </a:r>
            <a:endParaRPr lang="en-US" sz="2800" dirty="0"/>
          </a:p>
          <a:p>
            <a:pPr eaLnBrk="1" hangingPunct="1"/>
            <a:endParaRPr lang="en-US" sz="2800" dirty="0"/>
          </a:p>
          <a:p>
            <a:r>
              <a:rPr lang="en-US" sz="2800" dirty="0"/>
              <a:t>Any complex example can be broken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into repetitions of the three canonical cases</a:t>
            </a:r>
            <a:endParaRPr lang="en-US" sz="2800" dirty="0"/>
          </a:p>
          <a:p>
            <a:endParaRPr lang="en-US" sz="2800" dirty="0"/>
          </a:p>
          <a:p>
            <a:pPr marL="0" indent="0" eaLnBrk="1" hangingPunct="1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38400"/>
            <a:ext cx="377271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Reachability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Recipe: shade evidence nodes, look for paths in the resulting graph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Attempt 1: if two nodes are connected by an undirected path blocked by a shaded node, they are conditionally independent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Almost works, but not quite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Where does it break?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Answer: the v-structure at T doesn’t count as a link in a path unless “active”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88773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 panose="020F0502020204030204"/>
                <a:cs typeface="Calibri" panose="020F0502020204030204"/>
              </a:rPr>
              <a:t>R</a:t>
            </a:r>
            <a:endParaRPr lang="en-US" sz="2400" baseline="-25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9486900" y="3886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 panose="020F0502020204030204"/>
                <a:cs typeface="Calibri" panose="020F0502020204030204"/>
              </a:rPr>
              <a:t>T</a:t>
            </a:r>
            <a:endParaRPr lang="en-US" sz="2400" baseline="-250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9462" name="AutoShape 6"/>
          <p:cNvCxnSpPr>
            <a:cxnSpLocks noChangeShapeType="1"/>
            <a:stCxn id="19460" idx="4"/>
            <a:endCxn id="19461" idx="1"/>
          </p:cNvCxnSpPr>
          <p:nvPr/>
        </p:nvCxnSpPr>
        <p:spPr bwMode="auto">
          <a:xfrm>
            <a:off x="9144000" y="30622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03251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 panose="020F0502020204030204"/>
                <a:cs typeface="Calibri" panose="020F0502020204030204"/>
              </a:rPr>
              <a:t>B</a:t>
            </a:r>
            <a:endParaRPr lang="en-US" sz="2400" i="1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9464" name="AutoShape 8"/>
          <p:cNvCxnSpPr>
            <a:cxnSpLocks noChangeShapeType="1"/>
            <a:stCxn id="19463" idx="4"/>
            <a:endCxn id="19461" idx="7"/>
          </p:cNvCxnSpPr>
          <p:nvPr/>
        </p:nvCxnSpPr>
        <p:spPr bwMode="auto">
          <a:xfrm flipH="1">
            <a:off x="9942513" y="30622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05800" y="38719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 panose="020F0502020204030204"/>
                <a:cs typeface="Calibri" panose="020F0502020204030204"/>
              </a:rPr>
              <a:t>D</a:t>
            </a:r>
            <a:endParaRPr lang="en-US" sz="2400" baseline="-250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9466" name="AutoShape 10"/>
          <p:cNvCxnSpPr>
            <a:cxnSpLocks noChangeShapeType="1"/>
            <a:stCxn id="19460" idx="4"/>
            <a:endCxn id="19465" idx="0"/>
          </p:cNvCxnSpPr>
          <p:nvPr/>
        </p:nvCxnSpPr>
        <p:spPr bwMode="auto">
          <a:xfrm flipH="1">
            <a:off x="8572500" y="30622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878888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 panose="020F0502020204030204"/>
                <a:cs typeface="Calibri" panose="020F0502020204030204"/>
              </a:rPr>
              <a:t>L</a:t>
            </a:r>
            <a:endParaRPr lang="en-US" sz="2400" i="1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9468" name="AutoShape 12"/>
          <p:cNvCxnSpPr>
            <a:cxnSpLocks noChangeShapeType="1"/>
            <a:stCxn id="19467" idx="4"/>
            <a:endCxn id="19460" idx="0"/>
          </p:cNvCxnSpPr>
          <p:nvPr/>
        </p:nvCxnSpPr>
        <p:spPr bwMode="auto">
          <a:xfrm flipH="1">
            <a:off x="9144000" y="19192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648200"/>
            <a:ext cx="6286500" cy="4191000"/>
          </a:xfrm>
          <a:prstGeom prst="rect">
            <a:avLst/>
          </a:prstGeom>
        </p:spPr>
      </p:pic>
      <p:pic>
        <p:nvPicPr>
          <p:cNvPr id="3" name="Picture 2" descr="LowPress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4851"/>
            <a:ext cx="990600" cy="766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Active / Inactive Paths</a:t>
            </a:r>
            <a:endParaRPr lang="en-US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44780" y="1447800"/>
            <a:ext cx="755142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Question: Are X and Y conditionally independent given evidence variables {Z}?</a:t>
            </a:r>
            <a:endParaRPr lang="en-US" sz="1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Yes, if X and Y </a:t>
            </a:r>
            <a:r>
              <a:rPr lang="ja-JP" alt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“</a:t>
            </a:r>
            <a:r>
              <a:rPr lang="en-US" altLang="ja-JP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d-separated</a:t>
            </a:r>
            <a:r>
              <a:rPr lang="ja-JP" alt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”</a:t>
            </a:r>
            <a:r>
              <a:rPr lang="en-US" altLang="ja-JP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 by Z</a:t>
            </a:r>
            <a:endParaRPr lang="en-US" altLang="ja-JP" sz="1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Consider all (undirected) paths from X to Y</a:t>
            </a:r>
            <a:endParaRPr lang="en-US" sz="9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No active paths = independence!</a:t>
            </a:r>
            <a:endParaRPr lang="en-US" sz="1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2" eaLnBrk="1" hangingPunct="1">
              <a:lnSpc>
                <a:spcPct val="80000"/>
              </a:lnSpc>
            </a:pPr>
            <a:endParaRPr lang="en-US" sz="1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 path is active if each triple is active: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Causal chain A </a:t>
            </a: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Symbol" panose="05050102010706020507" pitchFamily="18" charset="2"/>
              </a:rPr>
              <a:t> </a:t>
            </a: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B </a:t>
            </a: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Symbol" panose="05050102010706020507" pitchFamily="18" charset="2"/>
              </a:rPr>
              <a:t> </a:t>
            </a: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 where B is unobserved (either direction)</a:t>
            </a:r>
            <a:endParaRPr lang="en-US" sz="1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Common cause A </a:t>
            </a: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Symbol" panose="05050102010706020507" pitchFamily="18" charset="2"/>
              </a:rPr>
              <a:t> </a:t>
            </a: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B </a:t>
            </a: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Symbol" panose="05050102010706020507" pitchFamily="18" charset="2"/>
              </a:rPr>
              <a:t> </a:t>
            </a: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 where B is unobserved</a:t>
            </a:r>
            <a:endParaRPr lang="en-US" sz="1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Common effect (aka v-structure)</a:t>
            </a:r>
            <a:endParaRPr lang="en-US" sz="1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	A </a:t>
            </a: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Symbol" panose="05050102010706020507" pitchFamily="18" charset="2"/>
              </a:rPr>
              <a:t> </a:t>
            </a: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B </a:t>
            </a: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Symbol" panose="05050102010706020507" pitchFamily="18" charset="2"/>
              </a:rPr>
              <a:t> </a:t>
            </a: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 where B </a:t>
            </a:r>
            <a:r>
              <a:rPr lang="en-US" sz="1800" i="1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or one of its </a:t>
            </a:r>
            <a:r>
              <a:rPr lang="en-US" sz="1800" i="1" dirty="0" err="1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descendents</a:t>
            </a: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 is observed</a:t>
            </a:r>
            <a:endParaRPr lang="en-US" sz="1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	</a:t>
            </a:r>
            <a:endParaRPr lang="en-US" sz="1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endParaRPr lang="en-US" sz="2400" dirty="0">
              <a:solidFill>
                <a:srgbClr val="333399"/>
              </a:solidFill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r>
              <a:rPr lang="en-US" sz="2400" dirty="0">
                <a:solidFill>
                  <a:srgbClr val="333399"/>
                </a:solidFill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All it takes to block a path is a single inactive segment</a:t>
            </a:r>
            <a:endParaRPr lang="en-US" sz="1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	</a:t>
            </a:r>
            <a:endParaRPr lang="en-US" sz="1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grpSp>
        <p:nvGrpSpPr>
          <p:cNvPr id="59395" name="Group 186"/>
          <p:cNvGrpSpPr/>
          <p:nvPr/>
        </p:nvGrpSpPr>
        <p:grpSpPr bwMode="auto">
          <a:xfrm>
            <a:off x="7620000" y="2041525"/>
            <a:ext cx="1600200" cy="320675"/>
            <a:chOff x="4572000" y="1676400"/>
            <a:chExt cx="1905000" cy="381000"/>
          </a:xfrm>
        </p:grpSpPr>
        <p:sp>
          <p:nvSpPr>
            <p:cNvPr id="59437" name="Oval 9"/>
            <p:cNvSpPr>
              <a:spLocks noChangeArrowheads="1"/>
            </p:cNvSpPr>
            <p:nvPr/>
          </p:nvSpPr>
          <p:spPr bwMode="auto">
            <a:xfrm>
              <a:off x="4572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9438" name="Oval 9"/>
            <p:cNvSpPr>
              <a:spLocks noChangeArrowheads="1"/>
            </p:cNvSpPr>
            <p:nvPr/>
          </p:nvSpPr>
          <p:spPr bwMode="auto">
            <a:xfrm>
              <a:off x="5334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9439" name="Oval 9"/>
            <p:cNvSpPr>
              <a:spLocks noChangeArrowheads="1"/>
            </p:cNvSpPr>
            <p:nvPr/>
          </p:nvSpPr>
          <p:spPr bwMode="auto">
            <a:xfrm>
              <a:off x="6096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cxnSp>
          <p:nvCxnSpPr>
            <p:cNvPr id="59440" name="AutoShape 10"/>
            <p:cNvCxnSpPr>
              <a:cxnSpLocks noChangeShapeType="1"/>
              <a:stCxn id="59437" idx="6"/>
              <a:endCxn id="59438" idx="2"/>
            </p:cNvCxnSpPr>
            <p:nvPr/>
          </p:nvCxnSpPr>
          <p:spPr bwMode="auto">
            <a:xfrm>
              <a:off x="4953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</p:spPr>
        </p:cxnSp>
        <p:cxnSp>
          <p:nvCxnSpPr>
            <p:cNvPr id="59441" name="AutoShape 10"/>
            <p:cNvCxnSpPr>
              <a:cxnSpLocks noChangeShapeType="1"/>
              <a:stCxn id="59438" idx="6"/>
              <a:endCxn id="59439" idx="2"/>
            </p:cNvCxnSpPr>
            <p:nvPr/>
          </p:nvCxnSpPr>
          <p:spPr bwMode="auto">
            <a:xfrm>
              <a:off x="5715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</p:spPr>
        </p:cxnSp>
      </p:grpSp>
      <p:grpSp>
        <p:nvGrpSpPr>
          <p:cNvPr id="59396" name="Group 185"/>
          <p:cNvGrpSpPr/>
          <p:nvPr/>
        </p:nvGrpSpPr>
        <p:grpSpPr bwMode="auto">
          <a:xfrm>
            <a:off x="9982200" y="2041525"/>
            <a:ext cx="1600200" cy="320675"/>
            <a:chOff x="6934200" y="1676400"/>
            <a:chExt cx="1905000" cy="381000"/>
          </a:xfrm>
        </p:grpSpPr>
        <p:sp>
          <p:nvSpPr>
            <p:cNvPr id="59432" name="Oval 9"/>
            <p:cNvSpPr>
              <a:spLocks noChangeArrowheads="1"/>
            </p:cNvSpPr>
            <p:nvPr/>
          </p:nvSpPr>
          <p:spPr bwMode="auto">
            <a:xfrm>
              <a:off x="6934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7695823" y="1676400"/>
              <a:ext cx="381756" cy="381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 panose="020F0502020204030204"/>
                <a:ea typeface="+mn-ea"/>
                <a:cs typeface="Calibri" panose="020F0502020204030204"/>
              </a:endParaRPr>
            </a:p>
          </p:txBody>
        </p:sp>
        <p:sp>
          <p:nvSpPr>
            <p:cNvPr id="59434" name="Oval 9"/>
            <p:cNvSpPr>
              <a:spLocks noChangeArrowheads="1"/>
            </p:cNvSpPr>
            <p:nvPr/>
          </p:nvSpPr>
          <p:spPr bwMode="auto">
            <a:xfrm>
              <a:off x="8458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cxnSp>
          <p:nvCxnSpPr>
            <p:cNvPr id="59435" name="AutoShape 10"/>
            <p:cNvCxnSpPr>
              <a:cxnSpLocks noChangeShapeType="1"/>
              <a:stCxn id="59432" idx="6"/>
              <a:endCxn id="92" idx="2"/>
            </p:cNvCxnSpPr>
            <p:nvPr/>
          </p:nvCxnSpPr>
          <p:spPr bwMode="auto">
            <a:xfrm>
              <a:off x="7315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</p:spPr>
        </p:cxnSp>
        <p:cxnSp>
          <p:nvCxnSpPr>
            <p:cNvPr id="59436" name="AutoShape 10"/>
            <p:cNvCxnSpPr>
              <a:cxnSpLocks noChangeShapeType="1"/>
              <a:stCxn id="92" idx="6"/>
              <a:endCxn id="59434" idx="2"/>
            </p:cNvCxnSpPr>
            <p:nvPr/>
          </p:nvCxnSpPr>
          <p:spPr bwMode="auto">
            <a:xfrm>
              <a:off x="8077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</p:spPr>
        </p:cxnSp>
      </p:grpSp>
      <p:grpSp>
        <p:nvGrpSpPr>
          <p:cNvPr id="59397" name="Group 187"/>
          <p:cNvGrpSpPr/>
          <p:nvPr/>
        </p:nvGrpSpPr>
        <p:grpSpPr bwMode="auto">
          <a:xfrm>
            <a:off x="7620000" y="2776538"/>
            <a:ext cx="1600200" cy="576262"/>
            <a:chOff x="4572000" y="2362200"/>
            <a:chExt cx="1905000" cy="685800"/>
          </a:xfrm>
        </p:grpSpPr>
        <p:sp>
          <p:nvSpPr>
            <p:cNvPr id="59427" name="Oval 9"/>
            <p:cNvSpPr>
              <a:spLocks noChangeArrowheads="1"/>
            </p:cNvSpPr>
            <p:nvPr/>
          </p:nvSpPr>
          <p:spPr bwMode="auto">
            <a:xfrm>
              <a:off x="4572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9428" name="Oval 9"/>
            <p:cNvSpPr>
              <a:spLocks noChangeArrowheads="1"/>
            </p:cNvSpPr>
            <p:nvPr/>
          </p:nvSpPr>
          <p:spPr bwMode="auto">
            <a:xfrm>
              <a:off x="5334000" y="2362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9429" name="Oval 9"/>
            <p:cNvSpPr>
              <a:spLocks noChangeArrowheads="1"/>
            </p:cNvSpPr>
            <p:nvPr/>
          </p:nvSpPr>
          <p:spPr bwMode="auto">
            <a:xfrm>
              <a:off x="6096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cxnSp>
          <p:nvCxnSpPr>
            <p:cNvPr id="59430" name="AutoShape 10"/>
            <p:cNvCxnSpPr>
              <a:cxnSpLocks noChangeShapeType="1"/>
              <a:stCxn id="59428" idx="2"/>
              <a:endCxn id="59427" idx="7"/>
            </p:cNvCxnSpPr>
            <p:nvPr/>
          </p:nvCxnSpPr>
          <p:spPr bwMode="auto">
            <a:xfrm rot="10800000" flipV="1">
              <a:off x="48972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</p:spPr>
        </p:cxnSp>
        <p:cxnSp>
          <p:nvCxnSpPr>
            <p:cNvPr id="59431" name="AutoShape 10"/>
            <p:cNvCxnSpPr>
              <a:cxnSpLocks noChangeShapeType="1"/>
              <a:stCxn id="59428" idx="6"/>
              <a:endCxn id="59429" idx="1"/>
            </p:cNvCxnSpPr>
            <p:nvPr/>
          </p:nvCxnSpPr>
          <p:spPr bwMode="auto">
            <a:xfrm>
              <a:off x="57150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</p:spPr>
        </p:cxnSp>
      </p:grpSp>
      <p:grpSp>
        <p:nvGrpSpPr>
          <p:cNvPr id="59398" name="Group 184"/>
          <p:cNvGrpSpPr/>
          <p:nvPr/>
        </p:nvGrpSpPr>
        <p:grpSpPr bwMode="auto">
          <a:xfrm>
            <a:off x="9982200" y="2776538"/>
            <a:ext cx="1600200" cy="576262"/>
            <a:chOff x="6934200" y="2362200"/>
            <a:chExt cx="1905000" cy="685800"/>
          </a:xfrm>
        </p:grpSpPr>
        <p:sp>
          <p:nvSpPr>
            <p:cNvPr id="59422" name="Oval 9"/>
            <p:cNvSpPr>
              <a:spLocks noChangeArrowheads="1"/>
            </p:cNvSpPr>
            <p:nvPr/>
          </p:nvSpPr>
          <p:spPr bwMode="auto">
            <a:xfrm>
              <a:off x="6934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7695823" y="2362200"/>
              <a:ext cx="381756" cy="3816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 panose="020F0502020204030204"/>
                <a:ea typeface="+mn-ea"/>
                <a:cs typeface="Calibri" panose="020F0502020204030204"/>
              </a:endParaRPr>
            </a:p>
          </p:txBody>
        </p:sp>
        <p:sp>
          <p:nvSpPr>
            <p:cNvPr id="59424" name="Oval 9"/>
            <p:cNvSpPr>
              <a:spLocks noChangeArrowheads="1"/>
            </p:cNvSpPr>
            <p:nvPr/>
          </p:nvSpPr>
          <p:spPr bwMode="auto">
            <a:xfrm>
              <a:off x="8458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cxnSp>
          <p:nvCxnSpPr>
            <p:cNvPr id="59425" name="AutoShape 10"/>
            <p:cNvCxnSpPr>
              <a:cxnSpLocks noChangeShapeType="1"/>
              <a:stCxn id="107" idx="2"/>
              <a:endCxn id="59422" idx="7"/>
            </p:cNvCxnSpPr>
            <p:nvPr/>
          </p:nvCxnSpPr>
          <p:spPr bwMode="auto">
            <a:xfrm rot="10800000" flipV="1">
              <a:off x="72594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</p:spPr>
        </p:cxnSp>
        <p:cxnSp>
          <p:nvCxnSpPr>
            <p:cNvPr id="59426" name="AutoShape 10"/>
            <p:cNvCxnSpPr>
              <a:cxnSpLocks noChangeShapeType="1"/>
              <a:stCxn id="107" idx="6"/>
              <a:endCxn id="59424" idx="1"/>
            </p:cNvCxnSpPr>
            <p:nvPr/>
          </p:nvCxnSpPr>
          <p:spPr bwMode="auto">
            <a:xfrm>
              <a:off x="80772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</p:spPr>
        </p:cxnSp>
      </p:grpSp>
      <p:grpSp>
        <p:nvGrpSpPr>
          <p:cNvPr id="59399" name="Group 183"/>
          <p:cNvGrpSpPr/>
          <p:nvPr/>
        </p:nvGrpSpPr>
        <p:grpSpPr bwMode="auto">
          <a:xfrm>
            <a:off x="9982200" y="4084638"/>
            <a:ext cx="1600200" cy="639762"/>
            <a:chOff x="6934200" y="3810000"/>
            <a:chExt cx="1905000" cy="762000"/>
          </a:xfrm>
        </p:grpSpPr>
        <p:sp>
          <p:nvSpPr>
            <p:cNvPr id="59417" name="Oval 9"/>
            <p:cNvSpPr>
              <a:spLocks noChangeArrowheads="1"/>
            </p:cNvSpPr>
            <p:nvPr/>
          </p:nvSpPr>
          <p:spPr bwMode="auto">
            <a:xfrm>
              <a:off x="6934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9418" name="Oval 9"/>
            <p:cNvSpPr>
              <a:spLocks noChangeArrowheads="1"/>
            </p:cNvSpPr>
            <p:nvPr/>
          </p:nvSpPr>
          <p:spPr bwMode="auto">
            <a:xfrm>
              <a:off x="7696200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9419" name="Oval 9"/>
            <p:cNvSpPr>
              <a:spLocks noChangeArrowheads="1"/>
            </p:cNvSpPr>
            <p:nvPr/>
          </p:nvSpPr>
          <p:spPr bwMode="auto">
            <a:xfrm>
              <a:off x="8458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cxnSp>
          <p:nvCxnSpPr>
            <p:cNvPr id="59420" name="AutoShape 10"/>
            <p:cNvCxnSpPr>
              <a:cxnSpLocks noChangeShapeType="1"/>
              <a:stCxn id="59417" idx="6"/>
              <a:endCxn id="59418" idx="1"/>
            </p:cNvCxnSpPr>
            <p:nvPr/>
          </p:nvCxnSpPr>
          <p:spPr bwMode="auto">
            <a:xfrm>
              <a:off x="73152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</p:spPr>
        </p:cxnSp>
        <p:cxnSp>
          <p:nvCxnSpPr>
            <p:cNvPr id="59421" name="AutoShape 10"/>
            <p:cNvCxnSpPr>
              <a:cxnSpLocks noChangeShapeType="1"/>
              <a:stCxn id="59419" idx="2"/>
              <a:endCxn id="59418" idx="7"/>
            </p:cNvCxnSpPr>
            <p:nvPr/>
          </p:nvCxnSpPr>
          <p:spPr bwMode="auto">
            <a:xfrm rot="10800000" flipV="1">
              <a:off x="80214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</p:spPr>
        </p:cxnSp>
      </p:grpSp>
      <p:grpSp>
        <p:nvGrpSpPr>
          <p:cNvPr id="59400" name="Group 188"/>
          <p:cNvGrpSpPr/>
          <p:nvPr/>
        </p:nvGrpSpPr>
        <p:grpSpPr bwMode="auto">
          <a:xfrm>
            <a:off x="7620000" y="4084638"/>
            <a:ext cx="1600200" cy="639762"/>
            <a:chOff x="4572000" y="3810000"/>
            <a:chExt cx="1905000" cy="762000"/>
          </a:xfrm>
        </p:grpSpPr>
        <p:sp>
          <p:nvSpPr>
            <p:cNvPr id="59412" name="Oval 9"/>
            <p:cNvSpPr>
              <a:spLocks noChangeArrowheads="1"/>
            </p:cNvSpPr>
            <p:nvPr/>
          </p:nvSpPr>
          <p:spPr bwMode="auto"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5333623" y="4191946"/>
              <a:ext cx="381756" cy="38005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 panose="020F0502020204030204"/>
                <a:ea typeface="+mn-ea"/>
                <a:cs typeface="Calibri" panose="020F0502020204030204"/>
              </a:endParaRPr>
            </a:p>
          </p:txBody>
        </p:sp>
        <p:sp>
          <p:nvSpPr>
            <p:cNvPr id="59414" name="Oval 9"/>
            <p:cNvSpPr>
              <a:spLocks noChangeArrowheads="1"/>
            </p:cNvSpPr>
            <p:nvPr/>
          </p:nvSpPr>
          <p:spPr bwMode="auto">
            <a:xfrm>
              <a:off x="6096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cxnSp>
          <p:nvCxnSpPr>
            <p:cNvPr id="59415" name="AutoShape 10"/>
            <p:cNvCxnSpPr>
              <a:cxnSpLocks noChangeShapeType="1"/>
              <a:stCxn id="59412" idx="6"/>
              <a:endCxn id="134" idx="1"/>
            </p:cNvCxnSpPr>
            <p:nvPr/>
          </p:nvCxnSpPr>
          <p:spPr bwMode="auto">
            <a:xfrm>
              <a:off x="49530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</p:spPr>
        </p:cxnSp>
        <p:cxnSp>
          <p:nvCxnSpPr>
            <p:cNvPr id="59416" name="AutoShape 10"/>
            <p:cNvCxnSpPr>
              <a:cxnSpLocks noChangeShapeType="1"/>
              <a:stCxn id="59414" idx="2"/>
              <a:endCxn id="134" idx="7"/>
            </p:cNvCxnSpPr>
            <p:nvPr/>
          </p:nvCxnSpPr>
          <p:spPr bwMode="auto">
            <a:xfrm rot="10800000" flipV="1">
              <a:off x="56592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</p:spPr>
        </p:cxnSp>
      </p:grpSp>
      <p:grpSp>
        <p:nvGrpSpPr>
          <p:cNvPr id="59401" name="Group 189"/>
          <p:cNvGrpSpPr/>
          <p:nvPr/>
        </p:nvGrpSpPr>
        <p:grpSpPr bwMode="auto">
          <a:xfrm>
            <a:off x="7620000" y="5029200"/>
            <a:ext cx="1600200" cy="1600200"/>
            <a:chOff x="4572000" y="4800600"/>
            <a:chExt cx="1905000" cy="1905000"/>
          </a:xfrm>
        </p:grpSpPr>
        <p:sp>
          <p:nvSpPr>
            <p:cNvPr id="59405" name="Oval 9"/>
            <p:cNvSpPr>
              <a:spLocks noChangeArrowheads="1"/>
            </p:cNvSpPr>
            <p:nvPr/>
          </p:nvSpPr>
          <p:spPr bwMode="auto">
            <a:xfrm>
              <a:off x="4572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59406" name="Oval 9"/>
            <p:cNvSpPr>
              <a:spLocks noChangeArrowheads="1"/>
            </p:cNvSpPr>
            <p:nvPr/>
          </p:nvSpPr>
          <p:spPr bwMode="auto">
            <a:xfrm>
              <a:off x="6096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cxnSp>
          <p:nvCxnSpPr>
            <p:cNvPr id="59407" name="AutoShape 10"/>
            <p:cNvCxnSpPr>
              <a:cxnSpLocks noChangeShapeType="1"/>
              <a:stCxn id="59405" idx="6"/>
              <a:endCxn id="59410" idx="1"/>
            </p:cNvCxnSpPr>
            <p:nvPr/>
          </p:nvCxnSpPr>
          <p:spPr bwMode="auto">
            <a:xfrm>
              <a:off x="4953000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</p:spPr>
        </p:cxnSp>
        <p:cxnSp>
          <p:nvCxnSpPr>
            <p:cNvPr id="59408" name="AutoShape 10"/>
            <p:cNvCxnSpPr>
              <a:cxnSpLocks noChangeShapeType="1"/>
              <a:stCxn id="59406" idx="2"/>
              <a:endCxn id="59410" idx="7"/>
            </p:cNvCxnSpPr>
            <p:nvPr/>
          </p:nvCxnSpPr>
          <p:spPr bwMode="auto">
            <a:xfrm rot="10800000" flipV="1">
              <a:off x="5659204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lg" len="med"/>
            </a:ln>
          </p:spPr>
        </p:cxn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5333623" y="6323844"/>
              <a:ext cx="381756" cy="381756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 panose="020F0502020204030204"/>
                <a:ea typeface="+mn-ea"/>
                <a:cs typeface="Calibri" panose="020F0502020204030204"/>
              </a:endParaRPr>
            </a:p>
          </p:txBody>
        </p:sp>
        <p:sp>
          <p:nvSpPr>
            <p:cNvPr id="59410" name="Oval 9"/>
            <p:cNvSpPr>
              <a:spLocks noChangeArrowheads="1"/>
            </p:cNvSpPr>
            <p:nvPr/>
          </p:nvSpPr>
          <p:spPr bwMode="auto">
            <a:xfrm>
              <a:off x="53340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12833" y="5562223"/>
              <a:ext cx="468690" cy="752173"/>
            </a:xfrm>
            <a:custGeom>
              <a:avLst/>
              <a:gdLst>
                <a:gd name="connsiteX0" fmla="*/ 200186 w 467532"/>
                <a:gd name="connsiteY0" fmla="*/ 0 h 836909"/>
                <a:gd name="connsiteX1" fmla="*/ 440410 w 467532"/>
                <a:gd name="connsiteY1" fmla="*/ 294468 h 836909"/>
                <a:gd name="connsiteX2" fmla="*/ 37454 w 467532"/>
                <a:gd name="connsiteY2" fmla="*/ 503695 h 836909"/>
                <a:gd name="connsiteX3" fmla="*/ 215684 w 467532"/>
                <a:gd name="connsiteY3" fmla="*/ 836909 h 8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2" h="836909">
                  <a:moveTo>
                    <a:pt x="200186" y="0"/>
                  </a:moveTo>
                  <a:cubicBezTo>
                    <a:pt x="333859" y="105259"/>
                    <a:pt x="467532" y="210519"/>
                    <a:pt x="440410" y="294468"/>
                  </a:cubicBezTo>
                  <a:cubicBezTo>
                    <a:pt x="413288" y="378417"/>
                    <a:pt x="74908" y="413288"/>
                    <a:pt x="37454" y="503695"/>
                  </a:cubicBezTo>
                  <a:cubicBezTo>
                    <a:pt x="0" y="594102"/>
                    <a:pt x="107842" y="715505"/>
                    <a:pt x="215684" y="836909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anose="020F0502020204030204"/>
                <a:cs typeface="Calibri" panose="020F0502020204030204"/>
              </a:endParaRPr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>
            <a:off x="7124700" y="4076700"/>
            <a:ext cx="495458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Box 190"/>
          <p:cNvSpPr txBox="1">
            <a:spLocks noChangeArrowheads="1"/>
          </p:cNvSpPr>
          <p:nvPr/>
        </p:nvSpPr>
        <p:spPr bwMode="auto">
          <a:xfrm>
            <a:off x="7620000" y="1371600"/>
            <a:ext cx="1600200" cy="381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B050"/>
                </a:solidFill>
                <a:latin typeface="Calibri" panose="020F0502020204030204"/>
                <a:cs typeface="Calibri" panose="020F0502020204030204"/>
              </a:rPr>
              <a:t>Active Triples</a:t>
            </a:r>
            <a:endParaRPr lang="en-US" sz="1800" dirty="0">
              <a:solidFill>
                <a:srgbClr val="00B05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9404" name="TextBox 191"/>
          <p:cNvSpPr txBox="1">
            <a:spLocks noChangeArrowheads="1"/>
          </p:cNvSpPr>
          <p:nvPr/>
        </p:nvSpPr>
        <p:spPr bwMode="auto">
          <a:xfrm>
            <a:off x="9982200" y="1371600"/>
            <a:ext cx="17526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Inactive Triples</a:t>
            </a:r>
            <a:endParaRPr lang="en-US" sz="1800" dirty="0">
              <a:solidFill>
                <a:srgbClr val="C0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227774"/>
            <a:ext cx="4583532" cy="3384163"/>
          </a:xfrm>
          <a:prstGeom prst="rect">
            <a:avLst/>
          </a:prstGeom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10591800" cy="4678363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  <a:defRPr/>
            </a:pPr>
            <a:r>
              <a:rPr lang="en-US" sz="2800" dirty="0">
                <a:latin typeface="Calibri" panose="020F0502020204030204"/>
                <a:cs typeface="Calibri" panose="020F0502020204030204"/>
              </a:rPr>
              <a:t>Query:	</a:t>
            </a: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§"/>
              <a:defRPr/>
            </a:pPr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§"/>
              <a:defRPr/>
            </a:pPr>
            <a:r>
              <a:rPr lang="en-US" sz="2800" dirty="0">
                <a:latin typeface="Calibri" panose="020F0502020204030204"/>
                <a:cs typeface="Calibri" panose="020F0502020204030204"/>
              </a:rPr>
              <a:t>Check all (undirected!) paths between        and 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lvl="7">
              <a:buFont typeface="Wingdings" panose="05000000000000000000" charset="0"/>
              <a:buChar char="§"/>
              <a:defRPr/>
            </a:pPr>
            <a:endParaRPr lang="en-US" sz="600" dirty="0">
              <a:latin typeface="Calibri" panose="020F0502020204030204"/>
              <a:cs typeface="Calibri" panose="020F0502020204030204"/>
            </a:endParaRPr>
          </a:p>
          <a:p>
            <a:pPr lvl="1">
              <a:buFont typeface="Wingdings" panose="05000000000000000000" charset="0"/>
              <a:buChar char="§"/>
              <a:defRPr/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If one or more active, then independence not guaranteed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Calibri" panose="020F0502020204030204"/>
                <a:cs typeface="Calibri" panose="020F0502020204030204"/>
              </a:rPr>
              <a:t>   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1">
              <a:buFont typeface="Wingdings" panose="05000000000000000000" charset="0"/>
              <a:buChar char="§"/>
              <a:defRPr/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>
              <a:buFont typeface="Wingdings" panose="05000000000000000000" charset="0"/>
              <a:buChar char="§"/>
              <a:defRPr/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Otherwise (i.e. if all paths are inactive),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457200" lvl="1" indent="0">
              <a:buNone/>
              <a:defRPr/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    then independence is guaranteed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D-Separation</a:t>
            </a:r>
            <a:endParaRPr lang="en-US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7625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5116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7299566" y="1219200"/>
            <a:ext cx="446131" cy="7694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4400" dirty="0">
                <a:latin typeface="Calibri" panose="020F0502020204030204"/>
                <a:cs typeface="Calibri" panose="020F0502020204030204"/>
              </a:rPr>
              <a:t>?</a:t>
            </a:r>
            <a:endParaRPr lang="en-US" sz="44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042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03862"/>
            <a:ext cx="4343400" cy="43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2247900"/>
            <a:ext cx="457200" cy="3810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2247900"/>
            <a:ext cx="495300" cy="419100"/>
          </a:xfrm>
          <a:prstGeom prst="rect">
            <a:avLst/>
          </a:prstGeom>
          <a:noFill/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2895600" y="3429000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panose="020B0600070205080204" pitchFamily="34" charset="-128"/>
              </a:rPr>
              <a:t>Example</a:t>
            </a:r>
            <a:endParaRPr lang="en-US">
              <a:ea typeface="MS PGothic" panose="020B0600070205080204" pitchFamily="34" charset="-128"/>
            </a:endParaRP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4972050" y="2438400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Yes</a:t>
            </a:r>
            <a:endParaRPr lang="en-US" sz="2800" i="1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578100"/>
            <a:ext cx="981075" cy="26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181350"/>
            <a:ext cx="1347788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6096000" y="4267200"/>
            <a:ext cx="14478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4"/>
          <p:cNvSpPr>
            <a:spLocks noChangeArrowheads="1"/>
          </p:cNvSpPr>
          <p:nvPr/>
        </p:nvSpPr>
        <p:spPr bwMode="auto">
          <a:xfrm>
            <a:off x="77724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9" name="Oval 5"/>
          <p:cNvSpPr>
            <a:spLocks noChangeArrowheads="1"/>
          </p:cNvSpPr>
          <p:nvPr/>
        </p:nvSpPr>
        <p:spPr bwMode="auto">
          <a:xfrm>
            <a:off x="8382000" y="3733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450" name="AutoShape 6"/>
          <p:cNvCxnSpPr>
            <a:cxnSpLocks noChangeShapeType="1"/>
            <a:stCxn id="61448" idx="4"/>
            <a:endCxn id="61449" idx="1"/>
          </p:cNvCxnSpPr>
          <p:nvPr/>
        </p:nvCxnSpPr>
        <p:spPr bwMode="auto">
          <a:xfrm>
            <a:off x="8039100" y="29098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sp>
        <p:nvSpPr>
          <p:cNvPr id="61451" name="Oval 7"/>
          <p:cNvSpPr>
            <a:spLocks noChangeArrowheads="1"/>
          </p:cNvSpPr>
          <p:nvPr/>
        </p:nvSpPr>
        <p:spPr bwMode="auto">
          <a:xfrm>
            <a:off x="92202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452" name="AutoShape 8"/>
          <p:cNvCxnSpPr>
            <a:cxnSpLocks noChangeShapeType="1"/>
            <a:stCxn id="61451" idx="4"/>
            <a:endCxn id="61449" idx="7"/>
          </p:cNvCxnSpPr>
          <p:nvPr/>
        </p:nvCxnSpPr>
        <p:spPr bwMode="auto">
          <a:xfrm flipH="1">
            <a:off x="8837613" y="29098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8382000" y="5105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ja-JP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454" name="AutoShape 14"/>
          <p:cNvCxnSpPr>
            <a:cxnSpLocks noChangeShapeType="1"/>
            <a:stCxn id="61449" idx="4"/>
            <a:endCxn id="61453" idx="0"/>
          </p:cNvCxnSpPr>
          <p:nvPr/>
        </p:nvCxnSpPr>
        <p:spPr bwMode="auto">
          <a:xfrm>
            <a:off x="8648700" y="42814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810000"/>
            <a:ext cx="1436687" cy="42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panose="020B0600070205080204" pitchFamily="34" charset="-128"/>
              </a:rPr>
              <a:t>Example</a:t>
            </a:r>
            <a:endParaRPr lang="en-US">
              <a:ea typeface="MS PGothic" panose="020B0600070205080204" pitchFamily="34" charset="-128"/>
            </a:endParaRP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78311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8440737" y="4191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493" name="AutoShape 6"/>
          <p:cNvCxnSpPr>
            <a:cxnSpLocks noChangeShapeType="1"/>
            <a:stCxn id="63491" idx="4"/>
            <a:endCxn id="63492" idx="1"/>
          </p:cNvCxnSpPr>
          <p:nvPr/>
        </p:nvCxnSpPr>
        <p:spPr bwMode="auto">
          <a:xfrm>
            <a:off x="8097837" y="3367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92789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495" name="AutoShape 8"/>
          <p:cNvCxnSpPr>
            <a:cxnSpLocks noChangeShapeType="1"/>
            <a:stCxn id="63494" idx="4"/>
            <a:endCxn id="63492" idx="7"/>
          </p:cNvCxnSpPr>
          <p:nvPr/>
        </p:nvCxnSpPr>
        <p:spPr bwMode="auto">
          <a:xfrm flipH="1">
            <a:off x="8896350" y="33670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7259637" y="41767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497" name="AutoShape 10"/>
          <p:cNvCxnSpPr>
            <a:cxnSpLocks noChangeShapeType="1"/>
            <a:stCxn id="63491" idx="4"/>
            <a:endCxn id="63496" idx="0"/>
          </p:cNvCxnSpPr>
          <p:nvPr/>
        </p:nvCxnSpPr>
        <p:spPr bwMode="auto">
          <a:xfrm flipH="1">
            <a:off x="7526337" y="33670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sp>
        <p:nvSpPr>
          <p:cNvPr id="63498" name="Oval 11"/>
          <p:cNvSpPr>
            <a:spLocks noChangeArrowheads="1"/>
          </p:cNvSpPr>
          <p:nvPr/>
        </p:nvSpPr>
        <p:spPr bwMode="auto">
          <a:xfrm>
            <a:off x="7832725" y="1676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499" name="AutoShape 12"/>
          <p:cNvCxnSpPr>
            <a:cxnSpLocks noChangeShapeType="1"/>
            <a:stCxn id="63498" idx="4"/>
            <a:endCxn id="63491" idx="0"/>
          </p:cNvCxnSpPr>
          <p:nvPr/>
        </p:nvCxnSpPr>
        <p:spPr bwMode="auto">
          <a:xfrm flipH="1">
            <a:off x="8097837" y="22240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sp>
        <p:nvSpPr>
          <p:cNvPr id="63500" name="Oval 13"/>
          <p:cNvSpPr>
            <a:spLocks noChangeArrowheads="1"/>
          </p:cNvSpPr>
          <p:nvPr/>
        </p:nvSpPr>
        <p:spPr bwMode="auto">
          <a:xfrm>
            <a:off x="8440737" y="5562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ja-JP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501" name="AutoShape 14"/>
          <p:cNvCxnSpPr>
            <a:cxnSpLocks noChangeShapeType="1"/>
            <a:stCxn id="63492" idx="4"/>
            <a:endCxn id="63500" idx="0"/>
          </p:cNvCxnSpPr>
          <p:nvPr/>
        </p:nvCxnSpPr>
        <p:spPr bwMode="auto">
          <a:xfrm>
            <a:off x="8707437" y="47386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pic>
        <p:nvPicPr>
          <p:cNvPr id="10977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2514600"/>
            <a:ext cx="1384300" cy="42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744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7" y="3238500"/>
            <a:ext cx="946150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745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7" y="3860800"/>
            <a:ext cx="131445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746" name="Picture 1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514850"/>
            <a:ext cx="1401762" cy="42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747" name="Picture 19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95900"/>
            <a:ext cx="1735137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4935537" y="2438400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Yes</a:t>
            </a:r>
            <a:endParaRPr lang="en-US" sz="2800" i="1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4935537" y="3048000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Yes</a:t>
            </a:r>
            <a:endParaRPr lang="en-US" sz="2800" i="1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97750" name="Text Box 22"/>
          <p:cNvSpPr txBox="1">
            <a:spLocks noChangeArrowheads="1"/>
          </p:cNvSpPr>
          <p:nvPr/>
        </p:nvSpPr>
        <p:spPr bwMode="auto">
          <a:xfrm>
            <a:off x="4935537" y="5105400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Yes</a:t>
            </a:r>
            <a:endParaRPr lang="en-US" sz="2800" i="1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" name="墨迹 1"/>
              <p14:cNvContentPartPr/>
              <p14:nvPr/>
            </p14:nvContentPartPr>
            <p14:xfrm>
              <a:off x="8293100" y="1873250"/>
              <a:ext cx="361950" cy="40576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12"/>
            </p:blipFill>
            <p:spPr>
              <a:xfrm>
                <a:off x="8293100" y="1873250"/>
                <a:ext cx="361950" cy="405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3" name="墨迹 2"/>
              <p14:cNvContentPartPr/>
              <p14:nvPr/>
            </p14:nvContentPartPr>
            <p14:xfrm>
              <a:off x="8274050" y="4184650"/>
              <a:ext cx="692150" cy="641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14"/>
            </p:blipFill>
            <p:spPr>
              <a:xfrm>
                <a:off x="8274050" y="4184650"/>
                <a:ext cx="69215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4" name="墨迹 3"/>
              <p14:cNvContentPartPr/>
              <p14:nvPr/>
            </p14:nvContentPartPr>
            <p14:xfrm>
              <a:off x="6845300" y="355600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16"/>
            </p:blipFill>
            <p:spPr>
              <a:xfrm>
                <a:off x="6845300" y="35560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8" grpId="0"/>
      <p:bldP spid="1097749" grpId="0"/>
      <p:bldP spid="10977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panose="020B0600070205080204" pitchFamily="34" charset="-128"/>
              </a:rPr>
              <a:t>Example</a:t>
            </a:r>
            <a:endParaRPr lang="en-US">
              <a:ea typeface="MS PGothic" panose="020B0600070205080204" pitchFamily="34" charset="-128"/>
            </a:endParaRP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Variables:</a:t>
            </a:r>
            <a:endParaRPr lang="en-US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dirty="0">
                <a:ea typeface="MS PGothic" panose="020B0600070205080204" pitchFamily="34" charset="-128"/>
              </a:rPr>
              <a:t>R: Raining</a:t>
            </a:r>
            <a:endParaRPr lang="en-US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dirty="0">
                <a:ea typeface="MS PGothic" panose="020B0600070205080204" pitchFamily="34" charset="-128"/>
              </a:rPr>
              <a:t>T: Traffic</a:t>
            </a:r>
            <a:endParaRPr lang="en-US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dirty="0">
                <a:ea typeface="MS PGothic" panose="020B0600070205080204" pitchFamily="34" charset="-128"/>
              </a:rPr>
              <a:t>D: Roof drips</a:t>
            </a:r>
            <a:endParaRPr lang="en-US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dirty="0">
                <a:ea typeface="MS PGothic" panose="020B0600070205080204" pitchFamily="34" charset="-128"/>
              </a:rPr>
              <a:t>S: I’</a:t>
            </a:r>
            <a:r>
              <a:rPr lang="en-US" altLang="ja-JP" dirty="0">
                <a:ea typeface="MS PGothic" panose="020B0600070205080204" pitchFamily="34" charset="-128"/>
              </a:rPr>
              <a:t>m sad</a:t>
            </a:r>
            <a:endParaRPr lang="en-US" altLang="ja-JP" dirty="0">
              <a:ea typeface="MS PGothic" panose="020B0600070205080204" pitchFamily="34" charset="-128"/>
            </a:endParaRPr>
          </a:p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Questions: </a:t>
            </a:r>
            <a:r>
              <a:rPr lang="en-US" sz="1800" dirty="0">
                <a:solidFill>
                  <a:srgbClr val="FF0000"/>
                </a:solidFill>
                <a:ea typeface="MS PGothic" panose="020B0600070205080204" pitchFamily="34" charset="-128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相当于看路的联通与阻断</a:t>
            </a:r>
            <a:r>
              <a:rPr lang="en-US" sz="1800" dirty="0">
                <a:solidFill>
                  <a:srgbClr val="FF0000"/>
                </a:solidFill>
                <a:ea typeface="MS PGothic" panose="020B0600070205080204" pitchFamily="34" charset="-128"/>
              </a:rPr>
              <a:t>)</a:t>
            </a:r>
            <a:endParaRPr lang="en-US" sz="18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lvl="1" eaLnBrk="1" hangingPunct="1"/>
            <a:endParaRPr lang="en-US" sz="1800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72390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7924800" y="4495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517" name="AutoShape 6"/>
          <p:cNvCxnSpPr>
            <a:cxnSpLocks noChangeShapeType="1"/>
            <a:stCxn id="64515" idx="4"/>
            <a:endCxn id="64516" idx="1"/>
          </p:cNvCxnSpPr>
          <p:nvPr/>
        </p:nvCxnSpPr>
        <p:spPr bwMode="auto">
          <a:xfrm>
            <a:off x="7505700" y="3900488"/>
            <a:ext cx="496888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86868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519" name="AutoShape 8"/>
          <p:cNvCxnSpPr>
            <a:cxnSpLocks noChangeShapeType="1"/>
            <a:stCxn id="64518" idx="4"/>
            <a:endCxn id="64516" idx="7"/>
          </p:cNvCxnSpPr>
          <p:nvPr/>
        </p:nvCxnSpPr>
        <p:spPr bwMode="auto">
          <a:xfrm flipH="1">
            <a:off x="8380413" y="3900488"/>
            <a:ext cx="573087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sp>
        <p:nvSpPr>
          <p:cNvPr id="64520" name="Oval 9"/>
          <p:cNvSpPr>
            <a:spLocks noChangeArrowheads="1"/>
          </p:cNvSpPr>
          <p:nvPr/>
        </p:nvSpPr>
        <p:spPr bwMode="auto">
          <a:xfrm>
            <a:off x="7924800" y="2209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521" name="AutoShape 10"/>
          <p:cNvCxnSpPr>
            <a:cxnSpLocks noChangeShapeType="1"/>
            <a:stCxn id="64520" idx="3"/>
            <a:endCxn id="64515" idx="0"/>
          </p:cNvCxnSpPr>
          <p:nvPr/>
        </p:nvCxnSpPr>
        <p:spPr bwMode="auto">
          <a:xfrm flipH="1">
            <a:off x="7505700" y="2679700"/>
            <a:ext cx="496888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cxnSp>
        <p:nvCxnSpPr>
          <p:cNvPr id="64522" name="AutoShape 11"/>
          <p:cNvCxnSpPr>
            <a:cxnSpLocks noChangeShapeType="1"/>
            <a:stCxn id="64520" idx="5"/>
            <a:endCxn id="64518" idx="0"/>
          </p:cNvCxnSpPr>
          <p:nvPr/>
        </p:nvCxnSpPr>
        <p:spPr bwMode="auto">
          <a:xfrm>
            <a:off x="8380413" y="2679700"/>
            <a:ext cx="573087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sp>
        <p:nvSpPr>
          <p:cNvPr id="1098764" name="Text Box 12"/>
          <p:cNvSpPr txBox="1">
            <a:spLocks noChangeArrowheads="1"/>
          </p:cNvSpPr>
          <p:nvPr/>
        </p:nvSpPr>
        <p:spPr bwMode="auto">
          <a:xfrm>
            <a:off x="5410200" y="5410200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Yes</a:t>
            </a:r>
            <a:endParaRPr lang="en-US" sz="2800" i="1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0987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948238"/>
            <a:ext cx="981075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76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499100"/>
            <a:ext cx="13843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767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0"/>
            <a:ext cx="1787525" cy="3683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" name="墨迹 1"/>
              <p14:cNvContentPartPr/>
              <p14:nvPr/>
            </p14:nvContentPartPr>
            <p14:xfrm>
              <a:off x="9899650" y="2901950"/>
              <a:ext cx="22225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8"/>
            </p:blipFill>
            <p:spPr>
              <a:xfrm>
                <a:off x="9899650" y="2901950"/>
                <a:ext cx="2222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3" name="墨迹 2"/>
              <p14:cNvContentPartPr/>
              <p14:nvPr/>
            </p14:nvContentPartPr>
            <p14:xfrm>
              <a:off x="9963150" y="2946400"/>
              <a:ext cx="6350" cy="1524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10"/>
            </p:blipFill>
            <p:spPr>
              <a:xfrm>
                <a:off x="9963150" y="2946400"/>
                <a:ext cx="63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4" name="墨迹 3"/>
              <p14:cNvContentPartPr/>
              <p14:nvPr/>
            </p14:nvContentPartPr>
            <p14:xfrm>
              <a:off x="10039350" y="2927350"/>
              <a:ext cx="31750" cy="2540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12"/>
            </p:blipFill>
            <p:spPr>
              <a:xfrm>
                <a:off x="10039350" y="2927350"/>
                <a:ext cx="317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5" name="墨迹 4"/>
              <p14:cNvContentPartPr/>
              <p14:nvPr/>
            </p14:nvContentPartPr>
            <p14:xfrm>
              <a:off x="9975850" y="2984500"/>
              <a:ext cx="31750" cy="63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4"/>
            </p:blipFill>
            <p:spPr>
              <a:xfrm>
                <a:off x="9975850" y="2984500"/>
                <a:ext cx="317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6" name="墨迹 5"/>
              <p14:cNvContentPartPr/>
              <p14:nvPr/>
            </p14:nvContentPartPr>
            <p14:xfrm>
              <a:off x="9988550" y="3028950"/>
              <a:ext cx="1270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6"/>
            </p:blipFill>
            <p:spPr>
              <a:xfrm>
                <a:off x="9988550" y="3028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7" name="墨迹 6"/>
              <p14:cNvContentPartPr/>
              <p14:nvPr/>
            </p14:nvContentPartPr>
            <p14:xfrm>
              <a:off x="9798050" y="2768600"/>
              <a:ext cx="323850" cy="4635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8"/>
            </p:blipFill>
            <p:spPr>
              <a:xfrm>
                <a:off x="9798050" y="2768600"/>
                <a:ext cx="3238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8" name="墨迹 7"/>
              <p14:cNvContentPartPr/>
              <p14:nvPr/>
            </p14:nvContentPartPr>
            <p14:xfrm>
              <a:off x="7385050" y="2692400"/>
              <a:ext cx="1504950" cy="7175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0"/>
            </p:blipFill>
            <p:spPr>
              <a:xfrm>
                <a:off x="7385050" y="2692400"/>
                <a:ext cx="1504950" cy="717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9" name="墨迹 8"/>
              <p14:cNvContentPartPr/>
              <p14:nvPr/>
            </p14:nvContentPartPr>
            <p14:xfrm>
              <a:off x="7512050" y="3790950"/>
              <a:ext cx="1365250" cy="9207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2"/>
            </p:blipFill>
            <p:spPr>
              <a:xfrm>
                <a:off x="7512050" y="3790950"/>
                <a:ext cx="1365250" cy="9207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panose="020B0600070205080204" pitchFamily="34" charset="-128"/>
              </a:rPr>
              <a:t>Structure Implications</a:t>
            </a:r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400" dirty="0">
                <a:ea typeface="MS PGothic" panose="020B0600070205080204" pitchFamily="34" charset="-128"/>
              </a:rPr>
              <a:t>Given a Bayes net structure, can run d-separation algorithm to build a complete list of conditional independences that are necessarily true of the form</a:t>
            </a:r>
            <a:endParaRPr lang="en-US" sz="2400" dirty="0">
              <a:ea typeface="MS PGothic" panose="020B0600070205080204" pitchFamily="34" charset="-128"/>
            </a:endParaRPr>
          </a:p>
          <a:p>
            <a:endParaRPr lang="en-US" sz="2400" dirty="0">
              <a:ea typeface="MS PGothic" panose="020B0600070205080204" pitchFamily="34" charset="-128"/>
            </a:endParaRPr>
          </a:p>
          <a:p>
            <a:endParaRPr lang="en-US" sz="2400" dirty="0">
              <a:ea typeface="MS PGothic" panose="020B0600070205080204" pitchFamily="34" charset="-128"/>
            </a:endParaRPr>
          </a:p>
          <a:p>
            <a:endParaRPr lang="en-US" sz="2400" dirty="0">
              <a:ea typeface="MS PGothic" panose="020B0600070205080204" pitchFamily="34" charset="-128"/>
            </a:endParaRPr>
          </a:p>
          <a:p>
            <a:endParaRPr lang="en-US" sz="2400" dirty="0">
              <a:ea typeface="MS PGothic" panose="020B0600070205080204" pitchFamily="34" charset="-128"/>
            </a:endParaRPr>
          </a:p>
          <a:p>
            <a:r>
              <a:rPr lang="en-US" sz="2400" dirty="0">
                <a:ea typeface="MS PGothic" panose="020B0600070205080204" pitchFamily="34" charset="-128"/>
              </a:rPr>
              <a:t>This list determines the set of probability distributions that can be represented </a:t>
            </a:r>
            <a:endParaRPr lang="en-US" sz="2400" dirty="0">
              <a:ea typeface="MS PGothic" panose="020B0600070205080204" pitchFamily="34" charset="-128"/>
            </a:endParaRPr>
          </a:p>
          <a:p>
            <a:endParaRPr lang="en-US" sz="2400" dirty="0">
              <a:ea typeface="MS PGothic" panose="020B0600070205080204" pitchFamily="34" charset="-128"/>
            </a:endParaRPr>
          </a:p>
          <a:p>
            <a:endParaRPr lang="en-US" dirty="0">
              <a:ea typeface="MS PGothic" panose="020B0600070205080204" pitchFamily="34" charset="-128"/>
            </a:endParaRPr>
          </a:p>
          <a:p>
            <a:endParaRPr lang="en-US" dirty="0">
              <a:ea typeface="MS PGothic" panose="020B0600070205080204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>
              <a:ea typeface="MS PGothic" panose="020B0600070205080204" pitchFamily="34" charset="-128"/>
            </a:endParaRP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03600"/>
            <a:ext cx="47625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47800"/>
            <a:ext cx="5150759" cy="42751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2"/>
          <p:cNvGrpSpPr/>
          <p:nvPr/>
        </p:nvGrpSpPr>
        <p:grpSpPr bwMode="auto">
          <a:xfrm>
            <a:off x="3657600" y="1219200"/>
            <a:ext cx="3276600" cy="1600200"/>
            <a:chOff x="3505200" y="1295400"/>
            <a:chExt cx="3276600" cy="1600200"/>
          </a:xfrm>
        </p:grpSpPr>
        <p:sp>
          <p:nvSpPr>
            <p:cNvPr id="75" name="Rounded Rectangle 74"/>
            <p:cNvSpPr/>
            <p:nvPr/>
          </p:nvSpPr>
          <p:spPr>
            <a:xfrm>
              <a:off x="3505200" y="1295400"/>
              <a:ext cx="3276600" cy="1600200"/>
            </a:xfrm>
            <a:prstGeom prst="roundRect">
              <a:avLst/>
            </a:prstGeom>
            <a:solidFill>
              <a:srgbClr val="CCFFCC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 panose="020F0502020204030204"/>
                <a:cs typeface="Calibri" panose="020F0502020204030204"/>
              </a:endParaRPr>
            </a:p>
          </p:txBody>
        </p:sp>
        <p:grpSp>
          <p:nvGrpSpPr>
            <p:cNvPr id="76" name="Group 38"/>
            <p:cNvGrpSpPr/>
            <p:nvPr/>
          </p:nvGrpSpPr>
          <p:grpSpPr bwMode="auto">
            <a:xfrm>
              <a:off x="4706941" y="2016125"/>
              <a:ext cx="973138" cy="727075"/>
              <a:chOff x="3286" y="962"/>
              <a:chExt cx="613" cy="458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3286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 panose="020F0502020204030204"/>
                    <a:cs typeface="Calibri" panose="020F0502020204030204"/>
                  </a:rPr>
                  <a:t>X</a:t>
                </a:r>
                <a:endParaRPr lang="en-US" sz="20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3480" y="962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 panose="020F0502020204030204"/>
                    <a:cs typeface="Calibri" panose="020F0502020204030204"/>
                  </a:rPr>
                  <a:t>Y</a:t>
                </a:r>
                <a:endParaRPr lang="en-US" sz="20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80" name="Oval 35"/>
              <p:cNvSpPr>
                <a:spLocks noChangeArrowheads="1"/>
              </p:cNvSpPr>
              <p:nvPr/>
            </p:nvSpPr>
            <p:spPr bwMode="auto">
              <a:xfrm>
                <a:off x="3681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 panose="020F0502020204030204"/>
                    <a:cs typeface="Calibri" panose="020F0502020204030204"/>
                  </a:rPr>
                  <a:t>Z</a:t>
                </a:r>
                <a:endParaRPr lang="en-US" sz="2000">
                  <a:latin typeface="Calibri" panose="020F0502020204030204"/>
                  <a:cs typeface="Calibri" panose="020F0502020204030204"/>
                </a:endParaRPr>
              </a:p>
            </p:txBody>
          </p:sp>
        </p:grpSp>
        <p:pic>
          <p:nvPicPr>
            <p:cNvPr id="77" name="Picture 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338" y="1447800"/>
              <a:ext cx="2989262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Topology Limits Distributions</a:t>
            </a:r>
            <a:endParaRPr lang="en-US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3505200" cy="5181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Given some graph topology G, only certain joint distributions can be encoded</a:t>
            </a: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6"/>
            <a:endParaRPr lang="en-US" sz="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/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The graph structure guarantees certain (conditional) independences</a:t>
            </a: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5"/>
            <a:endParaRPr lang="en-US" sz="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/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(There might be more independence)</a:t>
            </a: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5"/>
            <a:endParaRPr lang="en-US" sz="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/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Adding arcs increases the set of distributions, but has several costs</a:t>
            </a: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5"/>
            <a:endParaRPr lang="en-US" sz="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/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Full conditioning can encode any distribution</a:t>
            </a: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68611" name="Freeform 4"/>
          <p:cNvSpPr/>
          <p:nvPr/>
        </p:nvSpPr>
        <p:spPr bwMode="auto">
          <a:xfrm>
            <a:off x="6115050" y="2171700"/>
            <a:ext cx="2617788" cy="2717800"/>
          </a:xfrm>
          <a:custGeom>
            <a:avLst/>
            <a:gdLst>
              <a:gd name="T0" fmla="*/ 2147483647 w 1649"/>
              <a:gd name="T1" fmla="*/ 2147483647 h 1712"/>
              <a:gd name="T2" fmla="*/ 2147483647 w 1649"/>
              <a:gd name="T3" fmla="*/ 2147483647 h 1712"/>
              <a:gd name="T4" fmla="*/ 2147483647 w 1649"/>
              <a:gd name="T5" fmla="*/ 2147483647 h 1712"/>
              <a:gd name="T6" fmla="*/ 2147483647 w 1649"/>
              <a:gd name="T7" fmla="*/ 2147483647 h 1712"/>
              <a:gd name="T8" fmla="*/ 2147483647 w 1649"/>
              <a:gd name="T9" fmla="*/ 2147483647 h 1712"/>
              <a:gd name="T10" fmla="*/ 2147483647 w 1649"/>
              <a:gd name="T11" fmla="*/ 2147483647 h 1712"/>
              <a:gd name="T12" fmla="*/ 2147483647 w 1649"/>
              <a:gd name="T13" fmla="*/ 2147483647 h 1712"/>
              <a:gd name="T14" fmla="*/ 2147483647 w 1649"/>
              <a:gd name="T15" fmla="*/ 2147483647 h 1712"/>
              <a:gd name="T16" fmla="*/ 2147483647 w 1649"/>
              <a:gd name="T17" fmla="*/ 2147483647 h 1712"/>
              <a:gd name="T18" fmla="*/ 2147483647 w 1649"/>
              <a:gd name="T19" fmla="*/ 2147483647 h 1712"/>
              <a:gd name="T20" fmla="*/ 2147483647 w 1649"/>
              <a:gd name="T21" fmla="*/ 2147483647 h 17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9"/>
              <a:gd name="T34" fmla="*/ 0 h 1712"/>
              <a:gd name="T35" fmla="*/ 1649 w 1649"/>
              <a:gd name="T36" fmla="*/ 1712 h 17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9" h="1712">
                <a:moveTo>
                  <a:pt x="1196" y="253"/>
                </a:moveTo>
                <a:cubicBezTo>
                  <a:pt x="1083" y="260"/>
                  <a:pt x="906" y="107"/>
                  <a:pt x="752" y="121"/>
                </a:cubicBezTo>
                <a:cubicBezTo>
                  <a:pt x="598" y="135"/>
                  <a:pt x="395" y="204"/>
                  <a:pt x="273" y="335"/>
                </a:cubicBezTo>
                <a:cubicBezTo>
                  <a:pt x="151" y="466"/>
                  <a:pt x="0" y="785"/>
                  <a:pt x="18" y="906"/>
                </a:cubicBezTo>
                <a:cubicBezTo>
                  <a:pt x="36" y="1027"/>
                  <a:pt x="354" y="933"/>
                  <a:pt x="380" y="1059"/>
                </a:cubicBezTo>
                <a:cubicBezTo>
                  <a:pt x="406" y="1185"/>
                  <a:pt x="53" y="1618"/>
                  <a:pt x="176" y="1665"/>
                </a:cubicBezTo>
                <a:cubicBezTo>
                  <a:pt x="299" y="1712"/>
                  <a:pt x="884" y="1398"/>
                  <a:pt x="1119" y="1339"/>
                </a:cubicBezTo>
                <a:cubicBezTo>
                  <a:pt x="1354" y="1280"/>
                  <a:pt x="1527" y="1409"/>
                  <a:pt x="1588" y="1308"/>
                </a:cubicBezTo>
                <a:cubicBezTo>
                  <a:pt x="1649" y="1207"/>
                  <a:pt x="1512" y="937"/>
                  <a:pt x="1486" y="732"/>
                </a:cubicBezTo>
                <a:cubicBezTo>
                  <a:pt x="1460" y="527"/>
                  <a:pt x="1478" y="160"/>
                  <a:pt x="1430" y="80"/>
                </a:cubicBezTo>
                <a:cubicBezTo>
                  <a:pt x="1382" y="0"/>
                  <a:pt x="1285" y="232"/>
                  <a:pt x="1196" y="25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8612" name="Freeform 40"/>
          <p:cNvSpPr/>
          <p:nvPr/>
        </p:nvSpPr>
        <p:spPr bwMode="auto">
          <a:xfrm>
            <a:off x="6434138" y="2579688"/>
            <a:ext cx="1820862" cy="1382712"/>
          </a:xfrm>
          <a:custGeom>
            <a:avLst/>
            <a:gdLst>
              <a:gd name="T0" fmla="*/ 2147483647 w 1147"/>
              <a:gd name="T1" fmla="*/ 2147483647 h 871"/>
              <a:gd name="T2" fmla="*/ 2147483647 w 1147"/>
              <a:gd name="T3" fmla="*/ 2147483647 h 871"/>
              <a:gd name="T4" fmla="*/ 2147483647 w 1147"/>
              <a:gd name="T5" fmla="*/ 2147483647 h 871"/>
              <a:gd name="T6" fmla="*/ 2147483647 w 1147"/>
              <a:gd name="T7" fmla="*/ 2147483647 h 871"/>
              <a:gd name="T8" fmla="*/ 2147483647 w 1147"/>
              <a:gd name="T9" fmla="*/ 2147483647 h 871"/>
              <a:gd name="T10" fmla="*/ 2147483647 w 1147"/>
              <a:gd name="T11" fmla="*/ 2147483647 h 871"/>
              <a:gd name="T12" fmla="*/ 2147483647 w 1147"/>
              <a:gd name="T13" fmla="*/ 2147483647 h 871"/>
              <a:gd name="T14" fmla="*/ 2147483647 w 1147"/>
              <a:gd name="T15" fmla="*/ 2147483647 h 871"/>
              <a:gd name="T16" fmla="*/ 2147483647 w 1147"/>
              <a:gd name="T17" fmla="*/ 2147483647 h 8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7"/>
              <a:gd name="T28" fmla="*/ 0 h 871"/>
              <a:gd name="T29" fmla="*/ 1147 w 1147"/>
              <a:gd name="T30" fmla="*/ 871 h 8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7" h="871">
                <a:moveTo>
                  <a:pt x="112" y="511"/>
                </a:moveTo>
                <a:cubicBezTo>
                  <a:pt x="192" y="592"/>
                  <a:pt x="340" y="863"/>
                  <a:pt x="494" y="867"/>
                </a:cubicBezTo>
                <a:cubicBezTo>
                  <a:pt x="648" y="871"/>
                  <a:pt x="933" y="669"/>
                  <a:pt x="1035" y="536"/>
                </a:cubicBezTo>
                <a:cubicBezTo>
                  <a:pt x="1137" y="403"/>
                  <a:pt x="1147" y="144"/>
                  <a:pt x="1106" y="72"/>
                </a:cubicBezTo>
                <a:cubicBezTo>
                  <a:pt x="1065" y="0"/>
                  <a:pt x="890" y="114"/>
                  <a:pt x="790" y="103"/>
                </a:cubicBezTo>
                <a:cubicBezTo>
                  <a:pt x="690" y="92"/>
                  <a:pt x="602" y="3"/>
                  <a:pt x="504" y="6"/>
                </a:cubicBezTo>
                <a:cubicBezTo>
                  <a:pt x="406" y="9"/>
                  <a:pt x="285" y="55"/>
                  <a:pt x="204" y="118"/>
                </a:cubicBezTo>
                <a:cubicBezTo>
                  <a:pt x="123" y="181"/>
                  <a:pt x="30" y="318"/>
                  <a:pt x="15" y="383"/>
                </a:cubicBezTo>
                <a:cubicBezTo>
                  <a:pt x="0" y="448"/>
                  <a:pt x="32" y="430"/>
                  <a:pt x="112" y="511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8613" name="Freeform 5"/>
          <p:cNvSpPr/>
          <p:nvPr/>
        </p:nvSpPr>
        <p:spPr bwMode="auto">
          <a:xfrm>
            <a:off x="6638925" y="2767013"/>
            <a:ext cx="904875" cy="858837"/>
          </a:xfrm>
          <a:custGeom>
            <a:avLst/>
            <a:gdLst>
              <a:gd name="T0" fmla="*/ 2147483647 w 570"/>
              <a:gd name="T1" fmla="*/ 2147483647 h 541"/>
              <a:gd name="T2" fmla="*/ 2147483647 w 570"/>
              <a:gd name="T3" fmla="*/ 2147483647 h 541"/>
              <a:gd name="T4" fmla="*/ 2147483647 w 570"/>
              <a:gd name="T5" fmla="*/ 2147483647 h 541"/>
              <a:gd name="T6" fmla="*/ 2147483647 w 570"/>
              <a:gd name="T7" fmla="*/ 2147483647 h 541"/>
              <a:gd name="T8" fmla="*/ 2147483647 w 570"/>
              <a:gd name="T9" fmla="*/ 2147483647 h 541"/>
              <a:gd name="T10" fmla="*/ 2147483647 w 570"/>
              <a:gd name="T11" fmla="*/ 2147483647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0"/>
              <a:gd name="T19" fmla="*/ 0 h 541"/>
              <a:gd name="T20" fmla="*/ 570 w 570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0" h="541">
                <a:moveTo>
                  <a:pt x="279" y="31"/>
                </a:moveTo>
                <a:cubicBezTo>
                  <a:pt x="193" y="50"/>
                  <a:pt x="38" y="135"/>
                  <a:pt x="19" y="194"/>
                </a:cubicBezTo>
                <a:cubicBezTo>
                  <a:pt x="0" y="253"/>
                  <a:pt x="83" y="334"/>
                  <a:pt x="162" y="383"/>
                </a:cubicBezTo>
                <a:cubicBezTo>
                  <a:pt x="241" y="432"/>
                  <a:pt x="431" y="541"/>
                  <a:pt x="493" y="490"/>
                </a:cubicBezTo>
                <a:cubicBezTo>
                  <a:pt x="555" y="439"/>
                  <a:pt x="570" y="154"/>
                  <a:pt x="534" y="77"/>
                </a:cubicBezTo>
                <a:cubicBezTo>
                  <a:pt x="498" y="0"/>
                  <a:pt x="365" y="12"/>
                  <a:pt x="279" y="3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233320" y="2678113"/>
            <a:ext cx="704056" cy="341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 flipH="1" flipV="1">
            <a:off x="7653539" y="4165515"/>
            <a:ext cx="869419" cy="75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8619" name="Line 41"/>
          <p:cNvSpPr>
            <a:spLocks noChangeShapeType="1"/>
          </p:cNvSpPr>
          <p:nvPr/>
        </p:nvSpPr>
        <p:spPr bwMode="auto">
          <a:xfrm flipH="1">
            <a:off x="8056562" y="2678113"/>
            <a:ext cx="1468437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1" name="Group 79"/>
          <p:cNvGrpSpPr/>
          <p:nvPr/>
        </p:nvGrpSpPr>
        <p:grpSpPr bwMode="auto">
          <a:xfrm>
            <a:off x="9601200" y="1398959"/>
            <a:ext cx="1425575" cy="3124200"/>
            <a:chOff x="7315200" y="1371600"/>
            <a:chExt cx="1600200" cy="3505200"/>
          </a:xfrm>
        </p:grpSpPr>
        <p:sp>
          <p:nvSpPr>
            <p:cNvPr id="82" name="Rounded Rectangle 81"/>
            <p:cNvSpPr/>
            <p:nvPr/>
          </p:nvSpPr>
          <p:spPr>
            <a:xfrm>
              <a:off x="7315200" y="1371600"/>
              <a:ext cx="1600200" cy="3505200"/>
            </a:xfrm>
            <a:prstGeom prst="round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anose="020F0502020204030204"/>
                <a:cs typeface="Calibri" panose="020F0502020204030204"/>
              </a:endParaRPr>
            </a:p>
          </p:txBody>
        </p:sp>
        <p:grpSp>
          <p:nvGrpSpPr>
            <p:cNvPr id="83" name="Group 17"/>
            <p:cNvGrpSpPr/>
            <p:nvPr/>
          </p:nvGrpSpPr>
          <p:grpSpPr bwMode="auto">
            <a:xfrm>
              <a:off x="7632700" y="1828800"/>
              <a:ext cx="1079500" cy="906463"/>
              <a:chOff x="4272" y="1152"/>
              <a:chExt cx="1200" cy="1008"/>
            </a:xfrm>
          </p:grpSpPr>
          <p:sp>
            <p:nvSpPr>
              <p:cNvPr id="9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 panose="020F0502020204030204"/>
                    <a:cs typeface="Calibri" panose="020F0502020204030204"/>
                  </a:rPr>
                  <a:t>X</a:t>
                </a:r>
                <a:endParaRPr lang="en-US" sz="20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9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 panose="020F0502020204030204"/>
                    <a:cs typeface="Calibri" panose="020F0502020204030204"/>
                  </a:rPr>
                  <a:t>Y</a:t>
                </a:r>
                <a:endParaRPr lang="en-US" sz="20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 panose="020F0502020204030204"/>
                    <a:cs typeface="Calibri" panose="020F0502020204030204"/>
                  </a:rPr>
                  <a:t>Z</a:t>
                </a:r>
                <a:endParaRPr lang="en-US" sz="2000">
                  <a:latin typeface="Calibri" panose="020F0502020204030204"/>
                  <a:cs typeface="Calibri" panose="020F0502020204030204"/>
                </a:endParaRPr>
              </a:p>
            </p:txBody>
          </p:sp>
          <p:cxnSp>
            <p:nvCxnSpPr>
              <p:cNvPr id="100" name="AutoShape 15"/>
              <p:cNvCxnSpPr>
                <a:cxnSpLocks noChangeShapeType="1"/>
                <a:stCxn id="98" idx="3"/>
                <a:endCxn id="9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lg" len="med"/>
              </a:ln>
            </p:spPr>
          </p:cxnSp>
          <p:cxnSp>
            <p:nvCxnSpPr>
              <p:cNvPr id="101" name="AutoShape 16"/>
              <p:cNvCxnSpPr>
                <a:cxnSpLocks noChangeShapeType="1"/>
                <a:stCxn id="98" idx="5"/>
                <a:endCxn id="9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lg" len="med"/>
              </a:ln>
            </p:spPr>
          </p:cxnSp>
        </p:grpSp>
        <p:grpSp>
          <p:nvGrpSpPr>
            <p:cNvPr id="84" name="Group 17"/>
            <p:cNvGrpSpPr/>
            <p:nvPr/>
          </p:nvGrpSpPr>
          <p:grpSpPr bwMode="auto">
            <a:xfrm>
              <a:off x="7632700" y="2743200"/>
              <a:ext cx="1079500" cy="906463"/>
              <a:chOff x="4272" y="1152"/>
              <a:chExt cx="1200" cy="1008"/>
            </a:xfrm>
          </p:grpSpPr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 panose="020F0502020204030204"/>
                    <a:cs typeface="Calibri" panose="020F0502020204030204"/>
                  </a:rPr>
                  <a:t>X</a:t>
                </a:r>
                <a:endParaRPr lang="en-US" sz="20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 panose="020F0502020204030204"/>
                    <a:cs typeface="Calibri" panose="020F0502020204030204"/>
                  </a:rPr>
                  <a:t>Y</a:t>
                </a:r>
                <a:endParaRPr lang="en-US" sz="20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94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 panose="020F0502020204030204"/>
                    <a:cs typeface="Calibri" panose="020F0502020204030204"/>
                  </a:rPr>
                  <a:t>Z</a:t>
                </a:r>
                <a:endParaRPr lang="en-US" sz="2000">
                  <a:latin typeface="Calibri" panose="020F0502020204030204"/>
                  <a:cs typeface="Calibri" panose="020F0502020204030204"/>
                </a:endParaRPr>
              </a:p>
            </p:txBody>
          </p:sp>
          <p:cxnSp>
            <p:nvCxnSpPr>
              <p:cNvPr id="95" name="AutoShape 15"/>
              <p:cNvCxnSpPr>
                <a:cxnSpLocks noChangeShapeType="1"/>
                <a:stCxn id="93" idx="3"/>
                <a:endCxn id="92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</p:spPr>
          </p:cxnSp>
          <p:cxnSp>
            <p:nvCxnSpPr>
              <p:cNvPr id="96" name="AutoShape 16"/>
              <p:cNvCxnSpPr>
                <a:cxnSpLocks noChangeShapeType="1"/>
                <a:stCxn id="93" idx="5"/>
                <a:endCxn id="94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lg" len="med"/>
              </a:ln>
            </p:spPr>
          </p:cxnSp>
        </p:grpSp>
        <p:grpSp>
          <p:nvGrpSpPr>
            <p:cNvPr id="85" name="Group 17"/>
            <p:cNvGrpSpPr/>
            <p:nvPr/>
          </p:nvGrpSpPr>
          <p:grpSpPr bwMode="auto">
            <a:xfrm>
              <a:off x="7620000" y="3741738"/>
              <a:ext cx="1079500" cy="906462"/>
              <a:chOff x="4272" y="1152"/>
              <a:chExt cx="1200" cy="1008"/>
            </a:xfrm>
          </p:grpSpPr>
          <p:sp>
            <p:nvSpPr>
              <p:cNvPr id="8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 panose="020F0502020204030204"/>
                    <a:cs typeface="Calibri" panose="020F0502020204030204"/>
                  </a:rPr>
                  <a:t>X</a:t>
                </a:r>
                <a:endParaRPr lang="en-US" sz="20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8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 panose="020F0502020204030204"/>
                    <a:cs typeface="Calibri" panose="020F0502020204030204"/>
                  </a:rPr>
                  <a:t>Y</a:t>
                </a:r>
                <a:endParaRPr lang="en-US" sz="20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8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 panose="020F0502020204030204"/>
                    <a:cs typeface="Calibri" panose="020F0502020204030204"/>
                  </a:rPr>
                  <a:t>Z</a:t>
                </a:r>
                <a:endParaRPr lang="en-US" sz="2000">
                  <a:latin typeface="Calibri" panose="020F0502020204030204"/>
                  <a:cs typeface="Calibri" panose="020F0502020204030204"/>
                </a:endParaRPr>
              </a:p>
            </p:txBody>
          </p:sp>
          <p:cxnSp>
            <p:nvCxnSpPr>
              <p:cNvPr id="90" name="AutoShape 15"/>
              <p:cNvCxnSpPr>
                <a:cxnSpLocks noChangeShapeType="1"/>
                <a:stCxn id="88" idx="3"/>
                <a:endCxn id="8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lg" len="med"/>
              </a:ln>
            </p:spPr>
          </p:cxnSp>
          <p:cxnSp>
            <p:nvCxnSpPr>
              <p:cNvPr id="91" name="AutoShape 16"/>
              <p:cNvCxnSpPr>
                <a:cxnSpLocks noChangeShapeType="1"/>
                <a:stCxn id="88" idx="5"/>
                <a:endCxn id="8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</p:spPr>
          </p:cxnSp>
        </p:grpSp>
        <p:pic>
          <p:nvPicPr>
            <p:cNvPr id="86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447800"/>
              <a:ext cx="1303338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" name="Group 80"/>
          <p:cNvGrpSpPr/>
          <p:nvPr/>
        </p:nvGrpSpPr>
        <p:grpSpPr bwMode="auto">
          <a:xfrm>
            <a:off x="7543800" y="4648200"/>
            <a:ext cx="3418332" cy="2065337"/>
            <a:chOff x="5029200" y="4648200"/>
            <a:chExt cx="3810000" cy="2209800"/>
          </a:xfrm>
        </p:grpSpPr>
        <p:sp>
          <p:nvSpPr>
            <p:cNvPr id="103" name="Rounded Rectangle 102"/>
            <p:cNvSpPr/>
            <p:nvPr/>
          </p:nvSpPr>
          <p:spPr>
            <a:xfrm>
              <a:off x="5029200" y="4648200"/>
              <a:ext cx="3810000" cy="2209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 panose="020F0502020204030204"/>
                <a:cs typeface="Calibri" panose="020F0502020204030204"/>
              </a:endParaRPr>
            </a:p>
          </p:txBody>
        </p:sp>
        <p:grpSp>
          <p:nvGrpSpPr>
            <p:cNvPr id="104" name="Group 31"/>
            <p:cNvGrpSpPr/>
            <p:nvPr/>
          </p:nvGrpSpPr>
          <p:grpSpPr bwMode="auto">
            <a:xfrm>
              <a:off x="5181600" y="5265737"/>
              <a:ext cx="930275" cy="677863"/>
              <a:chOff x="3089" y="3475"/>
              <a:chExt cx="665" cy="571"/>
            </a:xfrm>
          </p:grpSpPr>
          <p:sp>
            <p:nvSpPr>
              <p:cNvPr id="14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X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4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Y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4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Z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cxnSp>
            <p:nvCxnSpPr>
              <p:cNvPr id="144" name="AutoShape 28"/>
              <p:cNvCxnSpPr>
                <a:cxnSpLocks noChangeShapeType="1"/>
                <a:stCxn id="142" idx="3"/>
                <a:endCxn id="14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lg" len="med"/>
              </a:ln>
            </p:spPr>
          </p:cxnSp>
          <p:cxnSp>
            <p:nvCxnSpPr>
              <p:cNvPr id="145" name="AutoShape 29"/>
              <p:cNvCxnSpPr>
                <a:cxnSpLocks noChangeShapeType="1"/>
                <a:stCxn id="142" idx="5"/>
                <a:endCxn id="14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lg" len="med"/>
              </a:ln>
            </p:spPr>
          </p:cxnSp>
          <p:cxnSp>
            <p:nvCxnSpPr>
              <p:cNvPr id="146" name="AutoShape 30"/>
              <p:cNvCxnSpPr>
                <a:cxnSpLocks noChangeShapeType="1"/>
                <a:stCxn id="141" idx="6"/>
                <a:endCxn id="14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lg" len="med"/>
              </a:ln>
            </p:spPr>
          </p:cxnSp>
        </p:grpSp>
        <p:grpSp>
          <p:nvGrpSpPr>
            <p:cNvPr id="105" name="Group 31"/>
            <p:cNvGrpSpPr/>
            <p:nvPr/>
          </p:nvGrpSpPr>
          <p:grpSpPr bwMode="auto">
            <a:xfrm>
              <a:off x="6461125" y="5243512"/>
              <a:ext cx="930275" cy="677863"/>
              <a:chOff x="3089" y="3475"/>
              <a:chExt cx="665" cy="571"/>
            </a:xfrm>
          </p:grpSpPr>
          <p:sp>
            <p:nvSpPr>
              <p:cNvPr id="135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X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36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Y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37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Z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cxnSp>
            <p:nvCxnSpPr>
              <p:cNvPr id="138" name="AutoShape 28"/>
              <p:cNvCxnSpPr>
                <a:cxnSpLocks noChangeShapeType="1"/>
                <a:stCxn id="136" idx="3"/>
                <a:endCxn id="135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</p:spPr>
          </p:cxnSp>
          <p:cxnSp>
            <p:nvCxnSpPr>
              <p:cNvPr id="139" name="AutoShape 29"/>
              <p:cNvCxnSpPr>
                <a:cxnSpLocks noChangeShapeType="1"/>
                <a:stCxn id="136" idx="5"/>
                <a:endCxn id="137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lg" len="med"/>
              </a:ln>
            </p:spPr>
          </p:cxnSp>
          <p:cxnSp>
            <p:nvCxnSpPr>
              <p:cNvPr id="140" name="AutoShape 30"/>
              <p:cNvCxnSpPr>
                <a:cxnSpLocks noChangeShapeType="1"/>
                <a:stCxn id="135" idx="6"/>
                <a:endCxn id="137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lg" len="med"/>
              </a:ln>
            </p:spPr>
          </p:cxnSp>
        </p:grpSp>
        <p:grpSp>
          <p:nvGrpSpPr>
            <p:cNvPr id="106" name="Group 31"/>
            <p:cNvGrpSpPr/>
            <p:nvPr/>
          </p:nvGrpSpPr>
          <p:grpSpPr bwMode="auto">
            <a:xfrm>
              <a:off x="7680325" y="5243512"/>
              <a:ext cx="930275" cy="677863"/>
              <a:chOff x="3089" y="3475"/>
              <a:chExt cx="665" cy="571"/>
            </a:xfrm>
          </p:grpSpPr>
          <p:sp>
            <p:nvSpPr>
              <p:cNvPr id="129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X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30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Y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31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Z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cxnSp>
            <p:nvCxnSpPr>
              <p:cNvPr id="132" name="AutoShape 28"/>
              <p:cNvCxnSpPr>
                <a:cxnSpLocks noChangeShapeType="1"/>
                <a:stCxn id="130" idx="3"/>
                <a:endCxn id="129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lg" len="med"/>
              </a:ln>
            </p:spPr>
          </p:cxnSp>
          <p:cxnSp>
            <p:nvCxnSpPr>
              <p:cNvPr id="133" name="AutoShape 29"/>
              <p:cNvCxnSpPr>
                <a:cxnSpLocks noChangeShapeType="1"/>
                <a:stCxn id="130" idx="5"/>
                <a:endCxn id="131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</p:spPr>
          </p:cxnSp>
          <p:cxnSp>
            <p:nvCxnSpPr>
              <p:cNvPr id="134" name="AutoShape 30"/>
              <p:cNvCxnSpPr>
                <a:cxnSpLocks noChangeShapeType="1"/>
                <a:stCxn id="129" idx="6"/>
                <a:endCxn id="131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</p:spPr>
          </p:cxnSp>
        </p:grpSp>
        <p:grpSp>
          <p:nvGrpSpPr>
            <p:cNvPr id="107" name="Group 31"/>
            <p:cNvGrpSpPr/>
            <p:nvPr/>
          </p:nvGrpSpPr>
          <p:grpSpPr bwMode="auto">
            <a:xfrm>
              <a:off x="5181600" y="6118225"/>
              <a:ext cx="930275" cy="677863"/>
              <a:chOff x="3089" y="3475"/>
              <a:chExt cx="665" cy="571"/>
            </a:xfrm>
          </p:grpSpPr>
          <p:sp>
            <p:nvSpPr>
              <p:cNvPr id="123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X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24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Y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25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Z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cxnSp>
            <p:nvCxnSpPr>
              <p:cNvPr id="126" name="AutoShape 28"/>
              <p:cNvCxnSpPr>
                <a:cxnSpLocks noChangeShapeType="1"/>
                <a:stCxn id="124" idx="3"/>
                <a:endCxn id="123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lg" len="med"/>
              </a:ln>
            </p:spPr>
          </p:cxnSp>
          <p:cxnSp>
            <p:nvCxnSpPr>
              <p:cNvPr id="127" name="AutoShape 29"/>
              <p:cNvCxnSpPr>
                <a:cxnSpLocks noChangeShapeType="1"/>
                <a:stCxn id="124" idx="5"/>
                <a:endCxn id="125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lg" len="med"/>
              </a:ln>
            </p:spPr>
          </p:cxnSp>
          <p:cxnSp>
            <p:nvCxnSpPr>
              <p:cNvPr id="128" name="AutoShape 30"/>
              <p:cNvCxnSpPr>
                <a:cxnSpLocks noChangeShapeType="1"/>
                <a:stCxn id="123" idx="6"/>
                <a:endCxn id="125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</p:spPr>
          </p:cxnSp>
        </p:grpSp>
        <p:grpSp>
          <p:nvGrpSpPr>
            <p:cNvPr id="108" name="Group 31"/>
            <p:cNvGrpSpPr/>
            <p:nvPr/>
          </p:nvGrpSpPr>
          <p:grpSpPr bwMode="auto">
            <a:xfrm>
              <a:off x="6461125" y="6096000"/>
              <a:ext cx="930275" cy="677863"/>
              <a:chOff x="3089" y="3475"/>
              <a:chExt cx="665" cy="571"/>
            </a:xfrm>
          </p:grpSpPr>
          <p:sp>
            <p:nvSpPr>
              <p:cNvPr id="117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X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18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Y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19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Z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cxnSp>
            <p:nvCxnSpPr>
              <p:cNvPr id="120" name="AutoShape 28"/>
              <p:cNvCxnSpPr>
                <a:cxnSpLocks noChangeShapeType="1"/>
                <a:stCxn id="118" idx="3"/>
                <a:endCxn id="117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</p:spPr>
          </p:cxnSp>
          <p:cxnSp>
            <p:nvCxnSpPr>
              <p:cNvPr id="121" name="AutoShape 29"/>
              <p:cNvCxnSpPr>
                <a:cxnSpLocks noChangeShapeType="1"/>
                <a:stCxn id="118" idx="5"/>
                <a:endCxn id="119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</p:spPr>
          </p:cxnSp>
          <p:cxnSp>
            <p:nvCxnSpPr>
              <p:cNvPr id="122" name="AutoShape 30"/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lg" len="med"/>
              </a:ln>
            </p:spPr>
          </p:cxnSp>
        </p:grpSp>
        <p:grpSp>
          <p:nvGrpSpPr>
            <p:cNvPr id="109" name="Group 31"/>
            <p:cNvGrpSpPr/>
            <p:nvPr/>
          </p:nvGrpSpPr>
          <p:grpSpPr bwMode="auto">
            <a:xfrm>
              <a:off x="7680325" y="6096000"/>
              <a:ext cx="930275" cy="677863"/>
              <a:chOff x="3089" y="3475"/>
              <a:chExt cx="665" cy="571"/>
            </a:xfrm>
          </p:grpSpPr>
          <p:sp>
            <p:nvSpPr>
              <p:cNvPr id="11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X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Y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1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 panose="020F0502020204030204"/>
                    <a:cs typeface="Calibri" panose="020F0502020204030204"/>
                  </a:rPr>
                  <a:t>Z</a:t>
                </a:r>
                <a:endParaRPr lang="en-US" sz="1600">
                  <a:latin typeface="Calibri" panose="020F0502020204030204"/>
                  <a:cs typeface="Calibri" panose="020F0502020204030204"/>
                </a:endParaRPr>
              </a:p>
            </p:txBody>
          </p:sp>
          <p:cxnSp>
            <p:nvCxnSpPr>
              <p:cNvPr id="114" name="AutoShape 28"/>
              <p:cNvCxnSpPr>
                <a:cxnSpLocks noChangeShapeType="1"/>
                <a:stCxn id="112" idx="3"/>
                <a:endCxn id="11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</p:spPr>
          </p:cxnSp>
          <p:cxnSp>
            <p:nvCxnSpPr>
              <p:cNvPr id="115" name="AutoShape 29"/>
              <p:cNvCxnSpPr>
                <a:cxnSpLocks noChangeShapeType="1"/>
                <a:stCxn id="112" idx="5"/>
                <a:endCxn id="11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</p:spPr>
          </p:cxnSp>
          <p:cxnSp>
            <p:nvCxnSpPr>
              <p:cNvPr id="116" name="AutoShape 30"/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</p:spPr>
          </p:cxnSp>
        </p:grpSp>
        <p:pic>
          <p:nvPicPr>
            <p:cNvPr id="110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724400"/>
              <a:ext cx="255588" cy="304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Bayes Nets Representation Summary</a:t>
            </a:r>
            <a:endParaRPr lang="en-US" sz="360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97001"/>
            <a:ext cx="86868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Bayes nets compactly encode joint distributions</a:t>
            </a: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Guaranteed independencies of distributions can be deduced from BN graph structure</a:t>
            </a: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D-separation gives precise conditional independence guarantees from graph alone</a:t>
            </a: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 Bayes</a:t>
            </a:r>
            <a:r>
              <a:rPr lang="ja-JP" altLang="en-US" sz="2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’</a:t>
            </a:r>
            <a:r>
              <a:rPr lang="en-US" altLang="ja-JP" sz="2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 net</a:t>
            </a:r>
            <a:r>
              <a:rPr lang="ja-JP" altLang="en-US" sz="2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’</a:t>
            </a:r>
            <a:r>
              <a:rPr lang="en-US" altLang="ja-JP" sz="28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s joint distribution may have further (conditional) independence that is not detectable until you inspect its specific distribution</a:t>
            </a:r>
            <a:endParaRPr lang="en-US" altLang="ja-JP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panose="020F0502020204030204"/>
                <a:cs typeface="Calibri" panose="020F0502020204030204"/>
              </a:rPr>
              <a:t>Bayes’ Nets</a:t>
            </a:r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/>
                <a:cs typeface="Calibri" panose="020F0502020204030204"/>
              </a:rPr>
              <a:t>A Bayes’ net is an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>
                <a:latin typeface="Calibri" panose="020F0502020204030204"/>
                <a:cs typeface="Calibri" panose="020F0502020204030204"/>
              </a:rPr>
              <a:t>	efficient encoding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>
                <a:latin typeface="Calibri" panose="020F0502020204030204"/>
                <a:cs typeface="Calibri" panose="020F0502020204030204"/>
              </a:rPr>
              <a:t>	of a probabilistic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>
                <a:latin typeface="Calibri" panose="020F0502020204030204"/>
                <a:cs typeface="Calibri" panose="020F0502020204030204"/>
              </a:rPr>
              <a:t>	model of a domain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/>
                <a:cs typeface="Calibri" panose="020F0502020204030204"/>
              </a:rPr>
              <a:t>Questions we can ask: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lvl="6">
              <a:lnSpc>
                <a:spcPct val="90000"/>
              </a:lnSpc>
            </a:pPr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Inference: given a fixed BN, what is P(X | e)?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6">
              <a:lnSpc>
                <a:spcPct val="90000"/>
              </a:lnSpc>
            </a:pPr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Representation: given a BN graph, what kinds of distributions can it encode?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6">
              <a:lnSpc>
                <a:spcPct val="90000"/>
              </a:lnSpc>
            </a:pPr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Modeling: what BN is most appropriate for a given domain?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295400"/>
            <a:ext cx="4138471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panose="020B0600070205080204" pitchFamily="34" charset="-128"/>
              </a:rPr>
              <a:t>Bayes</a:t>
            </a:r>
            <a:r>
              <a:rPr lang="en-US" altLang="en-US">
                <a:ea typeface="MS PGothic" panose="020B0600070205080204" pitchFamily="34" charset="-128"/>
              </a:rPr>
              <a:t>’</a:t>
            </a:r>
            <a:r>
              <a:rPr lang="en-US">
                <a:ea typeface="MS PGothic" panose="020B0600070205080204" pitchFamily="34" charset="-128"/>
              </a:rPr>
              <a:t> Nets</a:t>
            </a:r>
            <a:endParaRPr lang="en-US">
              <a:ea typeface="MS PGothic" panose="020B0600070205080204" pitchFamily="34" charset="-128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362200" y="1397001"/>
            <a:ext cx="9423400" cy="4729164"/>
          </a:xfrm>
        </p:spPr>
        <p:txBody>
          <a:bodyPr/>
          <a:lstStyle/>
          <a:p>
            <a:r>
              <a:rPr lang="en-US" dirty="0">
                <a:ea typeface="MS PGothic" panose="020B0600070205080204" pitchFamily="34" charset="-128"/>
              </a:rPr>
              <a:t>Representation</a:t>
            </a:r>
            <a:endParaRPr lang="en-US" dirty="0">
              <a:ea typeface="MS PGothic" panose="020B0600070205080204" pitchFamily="34" charset="-128"/>
            </a:endParaRPr>
          </a:p>
          <a:p>
            <a:pPr lvl="4"/>
            <a:endParaRPr lang="en-US" sz="400" dirty="0">
              <a:ea typeface="MS PGothic" panose="020B0600070205080204" pitchFamily="34" charset="-128"/>
            </a:endParaRPr>
          </a:p>
          <a:p>
            <a:r>
              <a:rPr lang="en-US" dirty="0">
                <a:ea typeface="MS PGothic" panose="020B0600070205080204" pitchFamily="34" charset="-128"/>
              </a:rPr>
              <a:t>Conditional Independences</a:t>
            </a:r>
            <a:endParaRPr lang="en-US" dirty="0">
              <a:ea typeface="MS PGothic" panose="020B0600070205080204" pitchFamily="34" charset="-128"/>
            </a:endParaRPr>
          </a:p>
          <a:p>
            <a:pPr lvl="4"/>
            <a:endParaRPr lang="en-US" sz="400" dirty="0">
              <a:ea typeface="MS PGothic" panose="020B0600070205080204" pitchFamily="34" charset="-128"/>
            </a:endParaRPr>
          </a:p>
          <a:p>
            <a:r>
              <a:rPr lang="en-US" dirty="0">
                <a:ea typeface="MS PGothic" panose="020B0600070205080204" pitchFamily="34" charset="-128"/>
              </a:rPr>
              <a:t>Probabilistic Inference</a:t>
            </a:r>
            <a:endParaRPr lang="en-US" dirty="0">
              <a:ea typeface="MS PGothic" panose="020B0600070205080204" pitchFamily="34" charset="-128"/>
            </a:endParaRPr>
          </a:p>
          <a:p>
            <a:pPr lvl="1"/>
            <a:r>
              <a:rPr lang="en-US" dirty="0">
                <a:ea typeface="MS PGothic" panose="020B0600070205080204" pitchFamily="34" charset="-128"/>
              </a:rPr>
              <a:t>Enumeration (exact, exponential complexity)</a:t>
            </a:r>
            <a:endParaRPr lang="en-US" dirty="0">
              <a:ea typeface="MS PGothic" panose="020B0600070205080204" pitchFamily="34" charset="-128"/>
            </a:endParaRPr>
          </a:p>
          <a:p>
            <a:pPr lvl="1"/>
            <a:r>
              <a:rPr lang="en-US" dirty="0">
                <a:ea typeface="MS PGothic" panose="020B0600070205080204" pitchFamily="34" charset="-128"/>
              </a:rPr>
              <a:t>Variable elimination (exact, worst-case</a:t>
            </a:r>
            <a:endParaRPr lang="en-US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dirty="0">
                <a:ea typeface="MS PGothic" panose="020B0600070205080204" pitchFamily="34" charset="-128"/>
              </a:rPr>
              <a:t>		exponential complexity, often better)</a:t>
            </a:r>
            <a:endParaRPr lang="en-US" dirty="0">
              <a:ea typeface="MS PGothic" panose="020B0600070205080204" pitchFamily="34" charset="-128"/>
            </a:endParaRPr>
          </a:p>
          <a:p>
            <a:pPr lvl="1"/>
            <a:r>
              <a:rPr lang="en-US" dirty="0">
                <a:ea typeface="MS PGothic" panose="020B0600070205080204" pitchFamily="34" charset="-128"/>
              </a:rPr>
              <a:t>Probabilistic inference is NP-complete</a:t>
            </a:r>
            <a:endParaRPr lang="en-US" dirty="0">
              <a:ea typeface="MS PGothic" panose="020B0600070205080204" pitchFamily="34" charset="-128"/>
            </a:endParaRPr>
          </a:p>
          <a:p>
            <a:pPr lvl="1"/>
            <a:r>
              <a:rPr lang="en-US" dirty="0">
                <a:ea typeface="MS PGothic" panose="020B0600070205080204" pitchFamily="34" charset="-128"/>
              </a:rPr>
              <a:t>Sampling (approximate)</a:t>
            </a:r>
            <a:endParaRPr lang="en-US" dirty="0">
              <a:ea typeface="MS PGothic" panose="020B0600070205080204" pitchFamily="34" charset="-128"/>
            </a:endParaRPr>
          </a:p>
          <a:p>
            <a:pPr lvl="3"/>
            <a:endParaRPr lang="en-US" sz="400" dirty="0">
              <a:ea typeface="MS PGothic" panose="020B0600070205080204" pitchFamily="34" charset="-128"/>
            </a:endParaRPr>
          </a:p>
          <a:p>
            <a:r>
              <a:rPr lang="en-US" dirty="0">
                <a:ea typeface="MS PGothic" panose="020B0600070205080204" pitchFamily="34" charset="-128"/>
              </a:rPr>
              <a:t>Learning Bayes</a:t>
            </a:r>
            <a:r>
              <a:rPr lang="en-US" altLang="en-US" dirty="0">
                <a:ea typeface="MS PGothic" panose="020B0600070205080204" pitchFamily="34" charset="-128"/>
              </a:rPr>
              <a:t>’</a:t>
            </a:r>
            <a:r>
              <a:rPr lang="en-US" dirty="0">
                <a:ea typeface="MS PGothic" panose="020B0600070205080204" pitchFamily="34" charset="-128"/>
              </a:rPr>
              <a:t> Nets from Data</a:t>
            </a:r>
            <a:endParaRPr lang="en-US" dirty="0">
              <a:ea typeface="MS PGothic" panose="020B0600070205080204" pitchFamily="34" charset="-128"/>
            </a:endParaRPr>
          </a:p>
        </p:txBody>
      </p:sp>
      <p:pic>
        <p:nvPicPr>
          <p:cNvPr id="73732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428750"/>
            <a:ext cx="566738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33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028825"/>
            <a:ext cx="566737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Bayes</a:t>
            </a:r>
            <a:r>
              <a:rPr lang="ja-JP" altLang="en-US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’</a:t>
            </a:r>
            <a:r>
              <a:rPr lang="en-US" altLang="ja-JP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 Net Semantics</a:t>
            </a:r>
            <a:endParaRPr lang="en-US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 directed, acyclic graph, one node per random variable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 conditional probability table (CPT) for each node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 collection of distributions over X, one for each combination of parents</a:t>
            </a:r>
            <a:r>
              <a:rPr lang="ja-JP" alt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’</a:t>
            </a:r>
            <a:r>
              <a:rPr lang="en-US" altLang="ja-JP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 values</a:t>
            </a:r>
            <a:endParaRPr lang="en-US" altLang="ja-JP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7">
              <a:lnSpc>
                <a:spcPct val="80000"/>
              </a:lnSpc>
            </a:pPr>
            <a:endParaRPr lang="en-US" altLang="ja-JP" sz="12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Bayes</a:t>
            </a:r>
            <a:r>
              <a:rPr lang="ja-JP" alt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’</a:t>
            </a:r>
            <a:r>
              <a:rPr lang="en-US" altLang="ja-JP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 nets implicitly encode joint distributions</a:t>
            </a:r>
            <a:endParaRPr lang="en-US" altLang="ja-JP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5">
              <a:lnSpc>
                <a:spcPct val="80000"/>
              </a:lnSpc>
            </a:pPr>
            <a:endParaRPr lang="en-US" altLang="ja-JP" sz="12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As a product of local conditional distributions</a:t>
            </a: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To see what probability a BN gives to a full assignment, multiply all the relevant conditionals together:</a:t>
            </a: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80000"/>
              </a:lnSpc>
            </a:pPr>
            <a:endParaRPr lang="en-US" altLang="ja-JP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495801"/>
            <a:ext cx="2062553" cy="2362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12" y="1371600"/>
            <a:ext cx="3724088" cy="2713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59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/>
                <a:cs typeface="Calibri" panose="020F0502020204030204"/>
              </a:rPr>
              <a:t>Example: Alarm Network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/>
                <a:gridCol w="762000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P(B)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0.001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0.999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/>
                <a:gridCol w="761813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0.002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0.998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/>
                <a:gridCol w="529907"/>
                <a:gridCol w="533400"/>
                <a:gridCol w="1219200"/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P(A|B,E)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0.95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0.05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0.94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0.06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0.29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0.71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0.001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0.999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533400"/>
                <a:gridCol w="917893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P(J|A)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0.05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613093"/>
                <a:gridCol w="91440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P(M|A)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B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E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A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M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J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600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/>
                <a:cs typeface="Calibri" panose="020F0502020204030204"/>
              </a:rPr>
              <a:t>Example: Alarm Network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/>
                <a:gridCol w="762000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P(B)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0.001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0.999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/>
                <a:gridCol w="761813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0.002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0.998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/>
                <a:gridCol w="529907"/>
                <a:gridCol w="533400"/>
                <a:gridCol w="1219200"/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P(A|B,E)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0.95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0.05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0.94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0.06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0.29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0.71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0.001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0.999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533400"/>
                <a:gridCol w="917893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P(J|A)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0.05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613093"/>
                <a:gridCol w="91440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P(M|A)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B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E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A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M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J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324600"/>
            <a:ext cx="4896995" cy="283884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Size of a Bayes</a:t>
            </a:r>
            <a:r>
              <a:rPr lang="ja-JP" altLang="en-US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’</a:t>
            </a:r>
            <a:r>
              <a:rPr lang="en-US" altLang="ja-JP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 Net</a:t>
            </a:r>
            <a:endParaRPr lang="en-US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1816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How big is a joint distribution over N Boolean variables?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2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2</a:t>
            </a:r>
            <a:r>
              <a:rPr lang="en-US" sz="3200" baseline="30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N</a:t>
            </a:r>
            <a:endParaRPr lang="en-US" sz="3200" baseline="300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7">
              <a:lnSpc>
                <a:spcPct val="90000"/>
              </a:lnSpc>
            </a:pPr>
            <a:endParaRPr lang="en-US" sz="12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How big is an N-node net if nodes have up to k parents?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2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O(N * 2</a:t>
            </a:r>
            <a:r>
              <a:rPr lang="en-US" sz="3200" baseline="300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k+1</a:t>
            </a:r>
            <a:r>
              <a:rPr lang="en-US" sz="32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)</a:t>
            </a:r>
            <a:endParaRPr lang="en-US" sz="32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pic>
        <p:nvPicPr>
          <p:cNvPr id="1076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2330450" cy="2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208551"/>
            <a:ext cx="7696198" cy="267442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8800" y="1371600"/>
            <a:ext cx="64008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Both give you the power to calculate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7">
              <a:lnSpc>
                <a:spcPct val="90000"/>
              </a:lnSpc>
            </a:pPr>
            <a:endParaRPr lang="en-US" sz="12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BNs: Huge space savings!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5">
              <a:lnSpc>
                <a:spcPct val="90000"/>
              </a:lnSpc>
            </a:pPr>
            <a:endParaRPr lang="en-US" sz="12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Also easier to elicit local CPTs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6">
              <a:lnSpc>
                <a:spcPct val="90000"/>
              </a:lnSpc>
            </a:pPr>
            <a:endParaRPr lang="en-US" sz="12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Also faster to answer queries (coming)	</a:t>
            </a:r>
            <a:endParaRPr lang="en-US" sz="24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pPr lvl="5">
              <a:lnSpc>
                <a:spcPct val="90000"/>
              </a:lnSpc>
            </a:pPr>
            <a:endParaRPr lang="en-US" sz="1200" dirty="0"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panose="020B0600070205080204" pitchFamily="34" charset="-128"/>
              </a:rPr>
              <a:t>Bayes</a:t>
            </a:r>
            <a:r>
              <a:rPr lang="en-US" altLang="en-US">
                <a:ea typeface="MS PGothic" panose="020B0600070205080204" pitchFamily="34" charset="-128"/>
              </a:rPr>
              <a:t>’</a:t>
            </a:r>
            <a:r>
              <a:rPr lang="en-US">
                <a:ea typeface="MS PGothic" panose="020B0600070205080204" pitchFamily="34" charset="-128"/>
              </a:rPr>
              <a:t> Nets</a:t>
            </a:r>
            <a:endParaRPr lang="en-US">
              <a:ea typeface="MS PGothic" panose="020B0600070205080204" pitchFamily="34" charset="-128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124200" y="1397001"/>
            <a:ext cx="8661400" cy="4729164"/>
          </a:xfrm>
        </p:spPr>
        <p:txBody>
          <a:bodyPr/>
          <a:lstStyle/>
          <a:p>
            <a:r>
              <a:rPr lang="en-US" dirty="0">
                <a:ea typeface="MS PGothic" panose="020B0600070205080204" pitchFamily="34" charset="-128"/>
              </a:rPr>
              <a:t>Representation</a:t>
            </a:r>
            <a:endParaRPr lang="en-US" dirty="0">
              <a:ea typeface="MS PGothic" panose="020B0600070205080204" pitchFamily="34" charset="-128"/>
            </a:endParaRPr>
          </a:p>
          <a:p>
            <a:pPr lvl="3"/>
            <a:endParaRPr lang="en-US" dirty="0">
              <a:ea typeface="MS PGothic" panose="020B0600070205080204" pitchFamily="34" charset="-128"/>
            </a:endParaRPr>
          </a:p>
          <a:p>
            <a:r>
              <a:rPr lang="en-US" dirty="0">
                <a:ea typeface="MS PGothic" panose="020B0600070205080204" pitchFamily="34" charset="-128"/>
              </a:rPr>
              <a:t>Conditional Independences</a:t>
            </a:r>
            <a:endParaRPr lang="en-US" dirty="0">
              <a:ea typeface="MS PGothic" panose="020B0600070205080204" pitchFamily="34" charset="-128"/>
            </a:endParaRPr>
          </a:p>
          <a:p>
            <a:pPr lvl="3"/>
            <a:endParaRPr lang="en-US" dirty="0">
              <a:ea typeface="MS PGothic" panose="020B0600070205080204" pitchFamily="34" charset="-128"/>
            </a:endParaRPr>
          </a:p>
          <a:p>
            <a:r>
              <a:rPr lang="en-US" dirty="0">
                <a:ea typeface="MS PGothic" panose="020B0600070205080204" pitchFamily="34" charset="-128"/>
              </a:rPr>
              <a:t>Probabilistic Inference</a:t>
            </a:r>
            <a:endParaRPr lang="en-US" dirty="0">
              <a:ea typeface="MS PGothic" panose="020B0600070205080204" pitchFamily="34" charset="-128"/>
            </a:endParaRPr>
          </a:p>
          <a:p>
            <a:pPr lvl="3"/>
            <a:endParaRPr lang="en-US" dirty="0">
              <a:ea typeface="MS PGothic" panose="020B0600070205080204" pitchFamily="34" charset="-128"/>
            </a:endParaRPr>
          </a:p>
          <a:p>
            <a:r>
              <a:rPr lang="en-US" dirty="0">
                <a:ea typeface="MS PGothic" panose="020B0600070205080204" pitchFamily="34" charset="-128"/>
              </a:rPr>
              <a:t>Learning Bayes</a:t>
            </a:r>
            <a:r>
              <a:rPr lang="en-US" altLang="en-US" dirty="0">
                <a:ea typeface="MS PGothic" panose="020B0600070205080204" pitchFamily="34" charset="-128"/>
              </a:rPr>
              <a:t>’</a:t>
            </a:r>
            <a:r>
              <a:rPr lang="en-US" dirty="0">
                <a:ea typeface="MS PGothic" panose="020B0600070205080204" pitchFamily="34" charset="-128"/>
              </a:rPr>
              <a:t> Nets from Data</a:t>
            </a:r>
            <a:endParaRPr lang="en-US" dirty="0">
              <a:ea typeface="MS PGothic" panose="020B0600070205080204" pitchFamily="34" charset="-128"/>
            </a:endParaRP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66737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71628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tailEnd type="triangle" w="lg" len="med"/>
          </a:ln>
        </p:spPr>
        <p:txBody>
          <a:bodyPr/>
          <a:lstStyle/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panose="020F0502020204030204"/>
                <a:cs typeface="Calibri" panose="020F0502020204030204"/>
              </a:rPr>
              <a:t>Conditional Independence</a:t>
            </a:r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0871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 panose="020F0502020204030204"/>
                <a:cs typeface="Calibri" panose="020F0502020204030204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independent 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if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anose="020F0502020204030204"/>
                <a:cs typeface="Calibri" panose="020F0502020204030204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conditionally independent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 given Z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anose="020F0502020204030204"/>
                <a:cs typeface="Calibri" panose="020F0502020204030204"/>
              </a:rPr>
              <a:t>(Conditional) independence is a property of a distribution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anose="020F0502020204030204"/>
                <a:cs typeface="Calibri" panose="020F0502020204030204"/>
              </a:rPr>
              <a:t>Example: 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087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51075"/>
            <a:ext cx="1016000" cy="2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58674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tailEnd type="triangle" w="lg" len="med"/>
          </a:ln>
        </p:spPr>
        <p:txBody>
          <a:bodyPr/>
          <a:lstStyle/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55372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496" name="Picture 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12975"/>
            <a:ext cx="4310063" cy="35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497" name="Picture 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40176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24400"/>
            <a:ext cx="4327711" cy="2885140"/>
          </a:xfrm>
          <a:prstGeom prst="rect">
            <a:avLst/>
          </a:prstGeom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5638800"/>
            <a:ext cx="3469361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10.xml><?xml version="1.0" encoding="utf-8"?>
<p:tagLst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1.xml><?xml version="1.0" encoding="utf-8"?>
<p:tagLst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12.xml><?xml version="1.0" encoding="utf-8"?>
<p:tagLst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ags/tag13.xml><?xml version="1.0" encoding="utf-8"?>
<p:tagLst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p="http://schemas.openxmlformats.org/presentationml/2006/main">
  <p:tag name="SOURCE" val="\documentclass{slides}\pagestyle{empty}&#10;\newcommand{\indep}{{\;\bot\!\!\!\!\!\!\bot\;}} &#10;\begin{document}&#10;\[&#10;X \indep Y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419"/>
</p:tagLst>
</file>

<file path=ppt/tags/tag15.xml><?xml version="1.0" encoding="utf-8"?>
<p:tagLst xmlns:p="http://schemas.openxmlformats.org/presentationml/2006/main">
  <p:tag name="TEXPOINT" val="latex"/>
  <p:tag name="SOURCE" val="\documentclass{slides}\pagestyle{empty}&#10;\newcommand{\indep}{{\;\bot\!\!\!\!\!\!\bot\;}} &#10;\begin{document}&#10;\[&#10;\forall x,y,z \,\,\, P(x,y|z) = P(x|z)P(y|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8274"/>
</p:tagLst>
</file>

<file path=ppt/tags/tag16.xml><?xml version="1.0" encoding="utf-8"?>
<p:tagLst xmlns:p="http://schemas.openxmlformats.org/presentationml/2006/main">
  <p:tag name="SOURCE" val="\documentclass{slides}\pagestyle{empty}&#10;\newcommand{\indep}{{\;\bot\!\!\!\!\!\!\bot\;}} &#10;\begin{document}&#10;\[&#10;\forall x,y \,\,\, P(x,y) = P(x)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2412"/>
</p:tagLst>
</file>

<file path=ppt/tags/tag17.xml><?xml version="1.0" encoding="utf-8"?>
<p:tagLst xmlns:p="http://schemas.openxmlformats.org/presentationml/2006/main">
  <p:tag name="SOURCE" val="\documentclass{slides}\pagestyle{empty}&#10;\newcommand{\indep}{{\;\bot\!\!\!\!\!\!\bot\;}} &#10;\begin{document}&#10;\[&#10;X \indep Y | Z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802"/>
</p:tagLst>
</file>

<file path=ppt/tags/tag18.xml><?xml version="1.0" encoding="utf-8"?>
<p:tagLst xmlns:p="http://schemas.openxmlformats.org/presentationml/2006/main">
  <p:tag name="TEXPOINT" val="latex"/>
  <p:tag name="SOURCE" val="\documentclass{slides}\pagestyle{empty}&#10;\newcommand{\indep}{{\;\bot\!\!\!\!\!\!\bot\;}} &#10;\begin{document}&#10;\[&#10;Alarm  \indep  Fire  |   Smok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10988"/>
</p:tagLst>
</file>

<file path=ppt/tags/tag19.xml><?xml version="1.0" encoding="utf-8"?>
<p:tagLst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.xml><?xml version="1.0" encoding="utf-8"?>
<p:tagLst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20.xml><?xml version="1.0" encoding="utf-8"?>
<p:tagLst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1.xml><?xml version="1.0" encoding="utf-8"?>
<p:tagLst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2.xml><?xml version="1.0" encoding="utf-8"?>
<p:tagLst xmlns:p="http://schemas.openxmlformats.org/presentationml/2006/main">
  <p:tag name="SOURCE" val="\documentclass{slides}\pagestyle{empty}&#10;\newcommand{\indep}{{\;\bot\!\!\!\!\!\!\bot\;}} &#10;\begin{document}&#10;\[&#10;= \frac{P(x)P(y|x)P(z|y)}{P(x)P(y|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18719"/>
</p:tagLst>
</file>

<file path=ppt/tags/tag23.xml><?xml version="1.0" encoding="utf-8"?>
<p:tagLst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4.xml><?xml version="1.0" encoding="utf-8"?>
<p:tagLst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25.xml><?xml version="1.0" encoding="utf-8"?>
<p:tagLst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6.xml><?xml version="1.0" encoding="utf-8"?>
<p:tagLst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7.xml><?xml version="1.0" encoding="utf-8"?>
<p:tagLst xmlns:p="http://schemas.openxmlformats.org/presentationml/2006/main">
  <p:tag name="SOURCE" val="\documentclass{slides}\pagestyle{empty}&#10;\newcommand{\indep}{{\;\bot\!\!\!\!\!\!\bot\;}} &#10;\begin{document}&#10;\[&#10;= \frac{P(y)P(x|y)P(z|y)}{P(y)P(x|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9598"/>
</p:tagLst>
</file>

<file path=ppt/tags/tag28.xml><?xml version="1.0" encoding="utf-8"?>
<p:tagLst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29.xml><?xml version="1.0" encoding="utf-8"?>
<p:tagLst xmlns:p="http://schemas.openxmlformats.org/presentationml/2006/main">
  <p:tag name="TEXPOINT" val="latex"/>
  <p:tag name="SOURCE" val="\documentclass{article}&#10;&#10;\pagestyle{empty}&#10;&#10;\begin{document}&#10;$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490"/>
</p:tagLst>
</file>

<file path=ppt/tags/tag3.xml><?xml version="1.0" encoding="utf-8"?>
<p:tagLst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30.xml><?xml version="1.0" encoding="utf-8"?>
<p:tagLst xmlns:p="http://schemas.openxmlformats.org/presentationml/2006/main">
  <p:tag name="TEXPOINT" val="latex"/>
  <p:tag name="SOURCE" val="\documentclass{article}&#10;&#10;\pagestyle{empty}&#10;&#10;\begin{document}&#10;$X_j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616"/>
</p:tagLst>
</file>

<file path=ppt/tags/tag31.xml><?xml version="1.0" encoding="utf-8"?>
<p:tagLst xmlns:p="http://schemas.openxmlformats.org/presentationml/2006/main">
  <p:tag name="TEXPOINT" val="latex"/>
  <p:tag name="SOURCE" val="\documentclass{slides}\pagestyle{empty}&#10;\newcommand{\indep}{{\;\bot\!\!\!\!\!\!\bot\;}} &#10;\begin{document}&#10;\[&#10;R \indep 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233"/>
</p:tagLst>
</file>

<file path=ppt/tags/tag32.xml><?xml version="1.0" encoding="utf-8"?>
<p:tagLst xmlns:p="http://schemas.openxmlformats.org/presentationml/2006/main">
  <p:tag name="TEXPOINT" val="latex"/>
  <p:tag name="SOURCE" val="\documentclass{slides}\pagestyle{empty}&#10;\newcommand{\indep}{{\;\bot\!\!\!\!\!\!\bot\;}} &#10;\begin{document}&#10;\[&#10;R \indep B | T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203"/>
</p:tagLst>
</file>

<file path=ppt/tags/tag33.xml><?xml version="1.0" encoding="utf-8"?>
<p:tagLst xmlns:p="http://schemas.openxmlformats.org/presentationml/2006/main">
  <p:tag name="TEXPOINT" val="latex"/>
  <p:tag name="SOURCE" val="\documentclass{slides}\pagestyle{empty}&#10;\newcommand{\indep}{{\;\bot\!\!\!\!\!\!\bot\;}} &#10;\begin{document}&#10;\[&#10;R \indep B | T'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535"/>
</p:tagLst>
</file>

<file path=ppt/tags/tag34.xml><?xml version="1.0" encoding="utf-8"?>
<p:tagLst xmlns:p="http://schemas.openxmlformats.org/presentationml/2006/main">
  <p:tag name="SOURCE" val="\documentclass{slides}\pagestyle{empty}&#10;\newcommand{\indep}{{\;\bot\!\!\!\!\!\!\bot\;}} &#10;\begin{document}&#10;\[&#10;L \indep T'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2845"/>
</p:tagLst>
</file>

<file path=ppt/tags/tag35.xml><?xml version="1.0" encoding="utf-8"?>
<p:tagLst xmlns:p="http://schemas.openxmlformats.org/presentationml/2006/main">
  <p:tag name="SOURCE" val="\documentclass{slides}\pagestyle{empty}&#10;\newcommand{\indep}{{\;\bot\!\!\!\!\!\!\bot\;}} &#10;\begin{document}&#10;\[&#10;L \indep B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837"/>
</p:tagLst>
</file>

<file path=ppt/tags/tag36.xml><?xml version="1.0" encoding="utf-8"?>
<p:tagLst xmlns:p="http://schemas.openxmlformats.org/presentationml/2006/main">
  <p:tag name="SOURCE" val="\documentclass{slides}\pagestyle{empty}&#10;\newcommand{\indep}{{\;\bot\!\!\!\!\!\!\bot\;}} &#10;\begin{document}&#10;\[&#10;L \indep B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827"/>
</p:tagLst>
</file>

<file path=ppt/tags/tag37.xml><?xml version="1.0" encoding="utf-8"?>
<p:tagLst xmlns:p="http://schemas.openxmlformats.org/presentationml/2006/main">
  <p:tag name="SOURCE" val="\documentclass{slides}\pagestyle{empty}&#10;\newcommand{\indep}{{\;\bot\!\!\!\!\!\!\bot\;}} &#10;\begin{document}&#10;\[&#10;L \indep B | T'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226"/>
</p:tagLst>
</file>

<file path=ppt/tags/tag38.xml><?xml version="1.0" encoding="utf-8"?>
<p:tagLst xmlns:p="http://schemas.openxmlformats.org/presentationml/2006/main">
  <p:tag name="SOURCE" val="\documentclass{slides}\pagestyle{empty}&#10;\newcommand{\indep}{{\;\bot\!\!\!\!\!\!\bot\;}} &#10;\begin{document}&#10;\[&#10;L \indep B | T,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401"/>
</p:tagLst>
</file>

<file path=ppt/tags/tag39.xml><?xml version="1.0" encoding="utf-8"?>
<p:tagLst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4.xml><?xml version="1.0" encoding="utf-8"?>
<p:tagLst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40.xml><?xml version="1.0" encoding="utf-8"?>
<p:tagLst xmlns:p="http://schemas.openxmlformats.org/presentationml/2006/main">
  <p:tag name="SOURCE" val="\documentclass{slides}\pagestyle{empty}&#10;\newcommand{\indep}{{\;\bot\!\!\!\!\!\!\bot\;}} &#10;\begin{document}&#10;\[&#10;T \indep D |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3095"/>
</p:tagLst>
</file>

<file path=ppt/tags/tag41.xml><?xml version="1.0" encoding="utf-8"?>
<p:tagLst xmlns:p="http://schemas.openxmlformats.org/presentationml/2006/main">
  <p:tag name="SOURCE" val="\documentclass{slides}\pagestyle{empty}&#10;\newcommand{\indep}{{\;\bot\!\!\!\!\!\!\bot\;}} &#10;\begin{document}&#10;\[&#10;T \indep D | R, 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676"/>
</p:tagLst>
</file>

<file path=ppt/tags/tag42.xml><?xml version="1.0" encoding="utf-8"?>
<p:tagLst xmlns:p="http://schemas.openxmlformats.org/presentationml/2006/main">
  <p:tag name="DEFAULTFONTSIZE" val="10"/>
  <p:tag name="DEFAULTWIDTH" val="385"/>
  <p:tag name="DEFAULTHEIGHT" val="283"/>
</p:tagLst>
</file>

<file path=ppt/tags/tag5.xml><?xml version="1.0" encoding="utf-8"?>
<p:tagLst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6.xml><?xml version="1.0" encoding="utf-8"?>
<p:tagLst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7.xml><?xml version="1.0" encoding="utf-8"?>
<p:tagLst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8.xml><?xml version="1.0" encoding="utf-8"?>
<p:tagLst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ags/tag9.xml><?xml version="1.0" encoding="utf-8"?>
<p:tagLst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0</TotalTime>
  <Words>7490</Words>
  <Application>WPS 演示</Application>
  <PresentationFormat>宽屏</PresentationFormat>
  <Paragraphs>880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MS PGothic</vt:lpstr>
      <vt:lpstr>Calibri</vt:lpstr>
      <vt:lpstr>Calibri</vt:lpstr>
      <vt:lpstr>Wingdings</vt:lpstr>
      <vt:lpstr>Symbol</vt:lpstr>
      <vt:lpstr>微软雅黑</vt:lpstr>
      <vt:lpstr>Arial Unicode MS</vt:lpstr>
      <vt:lpstr>Symbol</vt:lpstr>
      <vt:lpstr>Times New Roman</vt:lpstr>
      <vt:lpstr>dan-berkeley-nlp-v1</vt:lpstr>
      <vt:lpstr>Artificial Intelligence </vt:lpstr>
      <vt:lpstr>Probability Recap</vt:lpstr>
      <vt:lpstr>Bayes’ Nets</vt:lpstr>
      <vt:lpstr>Bayes’ Net Semantics</vt:lpstr>
      <vt:lpstr>Example: Alarm Network</vt:lpstr>
      <vt:lpstr>Example: Alarm Network</vt:lpstr>
      <vt:lpstr>Size of a Bayes’ Net</vt:lpstr>
      <vt:lpstr>Bayes’ Nets</vt:lpstr>
      <vt:lpstr>Conditional Independence</vt:lpstr>
      <vt:lpstr>Bayes Nets: Assumptions</vt:lpstr>
      <vt:lpstr>Independence in a BN</vt:lpstr>
      <vt:lpstr>D-separation: Outline</vt:lpstr>
      <vt:lpstr>D-separation: Outline</vt:lpstr>
      <vt:lpstr>Causal Chains</vt:lpstr>
      <vt:lpstr>Causal Chains</vt:lpstr>
      <vt:lpstr>Common Cause</vt:lpstr>
      <vt:lpstr>Common Cause</vt:lpstr>
      <vt:lpstr>Common Effect</vt:lpstr>
      <vt:lpstr>The General Case</vt:lpstr>
      <vt:lpstr>The General Case</vt:lpstr>
      <vt:lpstr>Reachability</vt:lpstr>
      <vt:lpstr>Active / Inactive Paths</vt:lpstr>
      <vt:lpstr>D-Separation</vt:lpstr>
      <vt:lpstr>Example</vt:lpstr>
      <vt:lpstr>Example</vt:lpstr>
      <vt:lpstr>Example</vt:lpstr>
      <vt:lpstr>Structure Implications</vt:lpstr>
      <vt:lpstr>Topology Limits Distributions</vt:lpstr>
      <vt:lpstr>Bayes Nets Representation Summary</vt:lpstr>
      <vt:lpstr>Bayes’ Nets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烂柯人</cp:lastModifiedBy>
  <cp:revision>3697</cp:revision>
  <cp:lastPrinted>2014-03-20T18:55:00Z</cp:lastPrinted>
  <dcterms:created xsi:type="dcterms:W3CDTF">2004-08-27T04:16:00Z</dcterms:created>
  <dcterms:modified xsi:type="dcterms:W3CDTF">2019-12-19T07:06:10Z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