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FB0B4-16E0-48AA-94F8-7F1F5CD23F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C1AE3-58E8-413E-89A0-81443A8C26D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41AAF2-265F-4DFF-A376-3F04B3807669}"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7858" name="Rectangle 2"/>
          <p:cNvSpPr>
            <a:spLocks noGrp="1" noRot="1" noChangeAspect="1" noChangeArrowheads="1" noTextEdit="1"/>
          </p:cNvSpPr>
          <p:nvPr>
            <p:ph type="sldImg"/>
          </p:nvPr>
        </p:nvSpPr>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81181C-363C-4A27-985F-1C8EF91A1C7C}"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3218" name="Rectangle 2"/>
          <p:cNvSpPr>
            <a:spLocks noGrp="1" noRot="1" noChangeAspect="1" noChangeArrowheads="1" noTextEdit="1"/>
          </p:cNvSpPr>
          <p:nvPr>
            <p:ph type="sldImg"/>
          </p:nvPr>
        </p:nvSpPr>
        <p:spPr/>
      </p:sp>
      <p:sp>
        <p:nvSpPr>
          <p:cNvPr id="393219" name="Rectangle 3"/>
          <p:cNvSpPr>
            <a:spLocks noGrp="1" noChangeArrowheads="1"/>
          </p:cNvSpPr>
          <p:nvPr>
            <p:ph type="body" idx="1"/>
          </p:nvPr>
        </p:nvSpPr>
        <p:spPr/>
        <p:txBody>
          <a:bodyPr/>
          <a:lstStyle/>
          <a:p>
            <a:r>
              <a:rPr lang="zh-CN" altLang="en-US"/>
              <a:t>问题的解是“北京市”。</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EA32FF-8DB4-49BF-AE82-F82FF7B353F9}"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8338" name="Rectangle 2"/>
          <p:cNvSpPr>
            <a:spLocks noGrp="1" noRot="1" noChangeAspect="1" noChangeArrowheads="1" noTextEdit="1"/>
          </p:cNvSpPr>
          <p:nvPr>
            <p:ph type="sldImg"/>
          </p:nvPr>
        </p:nvSpPr>
        <p:spPr/>
      </p:sp>
      <p:sp>
        <p:nvSpPr>
          <p:cNvPr id="398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85B7143-31C4-4DDD-B09A-A4A229BC0027}"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9602" name="Rectangle 2"/>
          <p:cNvSpPr>
            <a:spLocks noGrp="1" noRot="1" noChangeAspect="1" noChangeArrowheads="1" noTextEdit="1"/>
          </p:cNvSpPr>
          <p:nvPr>
            <p:ph type="sldImg"/>
          </p:nvPr>
        </p:nvSpPr>
        <p:spPr/>
      </p:sp>
      <p:sp>
        <p:nvSpPr>
          <p:cNvPr id="409603" name="Rectangle 3"/>
          <p:cNvSpPr>
            <a:spLocks noGrp="1" noChangeArrowheads="1"/>
          </p:cNvSpPr>
          <p:nvPr>
            <p:ph type="body" idx="1"/>
          </p:nvPr>
        </p:nvSpPr>
        <p:spPr/>
        <p:txBody>
          <a:bodyPr/>
          <a:lstStyle/>
          <a:p>
            <a:r>
              <a:rPr lang="zh-CN" altLang="en-US" dirty="0"/>
              <a:t>张三是职员；李四是老板；（</a:t>
            </a:r>
            <a:r>
              <a:rPr lang="en-US" altLang="zh-CN" dirty="0" err="1"/>
              <a:t>isa</a:t>
            </a:r>
            <a:r>
              <a:rPr lang="zh-CN" altLang="en-US" dirty="0"/>
              <a:t>）实例关系</a:t>
            </a:r>
            <a:endParaRPr lang="zh-CN" altLang="en-US" dirty="0"/>
          </a:p>
          <a:p>
            <a:r>
              <a:rPr lang="zh-CN" altLang="en-US" dirty="0"/>
              <a:t>职员、老板属于人类；人类属于动物；桌子属于办公用品；手属于四肢；（</a:t>
            </a:r>
            <a:r>
              <a:rPr lang="en-US" altLang="zh-CN" dirty="0"/>
              <a:t>ako</a:t>
            </a:r>
            <a:r>
              <a:rPr lang="zh-CN" altLang="en-US" dirty="0"/>
              <a:t>）分类关系</a:t>
            </a:r>
            <a:endParaRPr lang="zh-CN" altLang="en-US" dirty="0"/>
          </a:p>
          <a:p>
            <a:r>
              <a:rPr lang="zh-CN" altLang="en-US" dirty="0"/>
              <a:t>手是人类身体的一个部分；（</a:t>
            </a:r>
            <a:r>
              <a:rPr lang="en-US" altLang="zh-CN" dirty="0"/>
              <a:t>has-part</a:t>
            </a:r>
            <a:r>
              <a:rPr lang="zh-CN" altLang="en-US" dirty="0"/>
              <a:t>）组装关系</a:t>
            </a:r>
            <a:endParaRPr lang="zh-CN" altLang="en-US" dirty="0"/>
          </a:p>
          <a:p>
            <a:r>
              <a:rPr lang="zh-CN" altLang="en-US" dirty="0"/>
              <a:t>李四拥有桌子。（</a:t>
            </a:r>
            <a:r>
              <a:rPr lang="en-US" altLang="zh-CN" dirty="0"/>
              <a:t>owns</a:t>
            </a:r>
            <a:r>
              <a:rPr lang="zh-CN" altLang="en-US" dirty="0"/>
              <a:t>）占有关系</a:t>
            </a:r>
            <a:endParaRPr lang="zh-CN" altLang="en-US" dirty="0"/>
          </a:p>
          <a:p>
            <a:r>
              <a:rPr lang="zh-CN" altLang="en-US" dirty="0"/>
              <a:t>李四是张三的上司之一。（</a:t>
            </a:r>
            <a:r>
              <a:rPr lang="en-US" altLang="zh-CN" dirty="0"/>
              <a:t>manage of</a:t>
            </a:r>
            <a:r>
              <a:rPr lang="zh-CN" altLang="en-US" dirty="0"/>
              <a:t>）聚类关系</a:t>
            </a:r>
            <a:endParaRPr lang="zh-CN" altLang="en-US" dirty="0"/>
          </a:p>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99BF2DD-0DA2-4075-87B2-5EE10BFFD35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7683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一阶谓词逻辑表示法</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37683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知识与知识表示</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37683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产生式表示法</a:t>
            </a:r>
            <a:endPar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37683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charset="-122"/>
                <a:cs typeface="+mn-cs"/>
              </a:rPr>
              <a:t>2.4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charset="-122"/>
                <a:cs typeface="+mn-cs"/>
              </a:rPr>
              <a:t>语义网络表示法</a:t>
            </a:r>
            <a:endPar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charset="-122"/>
              <a:cs typeface="+mn-cs"/>
            </a:endParaRPr>
          </a:p>
        </p:txBody>
      </p:sp>
      <p:sp>
        <p:nvSpPr>
          <p:cNvPr id="37683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2.5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框架表示法</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37684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endParaRPr lang="zh-CN" altLang="en-US" sz="3200">
              <a:solidFill>
                <a:srgbClr val="990000"/>
              </a:solidFill>
              <a:effectLst>
                <a:outerShdw blurRad="38100" dist="38100" dir="2700000" algn="tl">
                  <a:srgbClr val="C0C0C0"/>
                </a:outerShdw>
              </a:effectLst>
              <a:latin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348116" y="790209"/>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(6)</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时间关系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49" name="矩形 48"/>
          <p:cNvSpPr/>
          <p:nvPr/>
        </p:nvSpPr>
        <p:spPr>
          <a:xfrm>
            <a:off x="913410" y="1404764"/>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指不同事件在其发生时间方面的先后次序关系。</a:t>
            </a:r>
            <a:endPar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常用的时间关系有</a:t>
            </a:r>
            <a:r>
              <a:rPr kumimoji="0" lang="en-US" altLang="zh-CN" sz="2400" b="0" i="0" u="none" strike="noStrike" kern="1200" cap="none" spc="0" normalizeH="0" baseline="0" noProof="0" dirty="0">
                <a:ln>
                  <a:noFill/>
                </a:ln>
                <a:solidFill>
                  <a:srgbClr val="3B397A"/>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397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Before: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在前</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After: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在后</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11" name="组合 10"/>
          <p:cNvGrpSpPr/>
          <p:nvPr/>
        </p:nvGrpSpPr>
        <p:grpSpPr>
          <a:xfrm>
            <a:off x="348116" y="3442475"/>
            <a:ext cx="9807617" cy="2913875"/>
            <a:chOff x="4777863" y="2907689"/>
            <a:chExt cx="9807617" cy="2913875"/>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(7)</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位置关系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3" name="矩形 2"/>
            <p:cNvSpPr/>
            <p:nvPr/>
          </p:nvSpPr>
          <p:spPr>
            <a:xfrm>
              <a:off x="5343157" y="3482462"/>
              <a:ext cx="9242323" cy="233910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指不同事物在位置方面的关系</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常用的有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Locat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e</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on: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上面</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under </a:t>
              </a:r>
              <a:r>
                <a:rPr kumimoji="0" lang="en-US" altLang="zh-CN" sz="2300" b="0" i="0" u="none" strike="noStrike" kern="1200" cap="none" spc="0" normalizeH="0" baseline="0" noProof="0" dirty="0">
                  <a:ln>
                    <a:noFill/>
                  </a:ln>
                  <a:solidFill>
                    <a:srgbClr val="274F2D"/>
                  </a:solidFill>
                  <a:effectLst/>
                  <a:uLnTx/>
                  <a:uFillTx/>
                  <a:latin typeface="HiddenHorzOCR"/>
                  <a:ea typeface="等线" panose="02010600030101010101"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下面</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in</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s</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id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e </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内</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out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s</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id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e </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外</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pic>
        <p:nvPicPr>
          <p:cNvPr id="6" name="图片 5"/>
          <p:cNvPicPr>
            <a:picLocks noChangeAspect="1"/>
          </p:cNvPicPr>
          <p:nvPr/>
        </p:nvPicPr>
        <p:blipFill>
          <a:blip r:embed="rId1"/>
          <a:stretch>
            <a:fillRect/>
          </a:stretch>
        </p:blipFill>
        <p:spPr>
          <a:xfrm>
            <a:off x="7698162" y="1641606"/>
            <a:ext cx="3970978" cy="642014"/>
          </a:xfrm>
          <a:prstGeom prst="rect">
            <a:avLst/>
          </a:prstGeom>
        </p:spPr>
      </p:pic>
      <p:pic>
        <p:nvPicPr>
          <p:cNvPr id="10" name="图片 9"/>
          <p:cNvPicPr>
            <a:picLocks noChangeAspect="1"/>
          </p:cNvPicPr>
          <p:nvPr/>
        </p:nvPicPr>
        <p:blipFill>
          <a:blip r:embed="rId2"/>
          <a:stretch>
            <a:fillRect/>
          </a:stretch>
        </p:blipFill>
        <p:spPr>
          <a:xfrm>
            <a:off x="7413523" y="2326097"/>
            <a:ext cx="4489736" cy="668789"/>
          </a:xfrm>
          <a:prstGeom prst="rect">
            <a:avLst/>
          </a:prstGeom>
        </p:spPr>
      </p:pic>
      <p:pic>
        <p:nvPicPr>
          <p:cNvPr id="12" name="图片 11"/>
          <p:cNvPicPr>
            <a:picLocks noChangeAspect="1"/>
          </p:cNvPicPr>
          <p:nvPr/>
        </p:nvPicPr>
        <p:blipFill>
          <a:blip r:embed="rId3"/>
          <a:stretch>
            <a:fillRect/>
          </a:stretch>
        </p:blipFill>
        <p:spPr>
          <a:xfrm>
            <a:off x="7523116" y="4982237"/>
            <a:ext cx="4270550" cy="7035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642591" y="476028"/>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1854647" y="1640886"/>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(8)</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相近关系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49" name="矩形 48"/>
          <p:cNvSpPr/>
          <p:nvPr/>
        </p:nvSpPr>
        <p:spPr>
          <a:xfrm>
            <a:off x="2498599" y="2266759"/>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指不同事物在形状、内容等方面相似或接近。</a:t>
            </a:r>
            <a:endPar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常用的相近关系有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Similar</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to: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相似</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charset="-122"/>
                <a:cs typeface="+mn-cs"/>
              </a:rPr>
              <a:t>Near-to</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接近</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3571528" y="3953876"/>
            <a:ext cx="4034223" cy="7153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表示一元关系</a:t>
            </a: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8" name="矩形 7"/>
          <p:cNvSpPr/>
          <p:nvPr/>
        </p:nvSpPr>
        <p:spPr>
          <a:xfrm>
            <a:off x="1149751" y="1374717"/>
            <a:ext cx="9892497"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charset="-122"/>
                <a:cs typeface="+mn-cs"/>
              </a:rPr>
              <a:t>一元关系</a:t>
            </a:r>
            <a:endPar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指可以用一元谓词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P(x)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表示的关系。谓词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P</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说明实体的性质、属性等。</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描述的是一些最简单、最直观的事物或概念，</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常用</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有</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会</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能</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等语义关系来说明。如，</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雪是白的</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charset="-122"/>
                <a:cs typeface="+mn-cs"/>
              </a:rPr>
              <a:t>一元关系的描述</a:t>
            </a:r>
            <a:endPar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应该说，语义网络表示的是二元关系。如何用它来描述一元关系</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结点</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1</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表示实体，结点</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2</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表示实体的性质或属性等， 弧表示语义关系。</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endParaRPr>
          </a:p>
        </p:txBody>
      </p:sp>
      <p:pic>
        <p:nvPicPr>
          <p:cNvPr id="9" name="图片 8"/>
          <p:cNvPicPr>
            <a:picLocks noChangeAspect="1"/>
          </p:cNvPicPr>
          <p:nvPr/>
        </p:nvPicPr>
        <p:blipFill>
          <a:blip r:embed="rId1"/>
          <a:stretch>
            <a:fillRect/>
          </a:stretch>
        </p:blipFill>
        <p:spPr>
          <a:xfrm>
            <a:off x="7622773" y="4702349"/>
            <a:ext cx="3419475" cy="1638300"/>
          </a:xfrm>
          <a:prstGeom prst="rect">
            <a:avLst/>
          </a:prstGeom>
        </p:spPr>
      </p:pic>
      <p:sp>
        <p:nvSpPr>
          <p:cNvPr id="3" name="矩形 2"/>
          <p:cNvSpPr/>
          <p:nvPr/>
        </p:nvSpPr>
        <p:spPr>
          <a:xfrm>
            <a:off x="1149751" y="4702349"/>
            <a:ext cx="597150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动物能运动、会吃</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a:t>
            </a:r>
            <a:endParaRPr kumimoji="0" lang="zh-CN" altLang="en-US" sz="16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表示二元关系</a:t>
            </a: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8" name="矩形 7"/>
          <p:cNvSpPr/>
          <p:nvPr/>
        </p:nvSpPr>
        <p:spPr>
          <a:xfrm>
            <a:off x="952981" y="1235657"/>
            <a:ext cx="10656426"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charset="-122"/>
                <a:cs typeface="+mn-cs"/>
              </a:rPr>
              <a:t>二元关系</a:t>
            </a:r>
            <a:endPar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指可用二元谓词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P(x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y)</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表示的关系。其中， </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y</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为实体， </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P</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为实体之间的关系。</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charset="-122"/>
                <a:cs typeface="+mn-cs"/>
              </a:rPr>
              <a:t>二元关系的表示</a:t>
            </a:r>
            <a:endPar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单个二元关系可直接用一个基本网元来表示。</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复杂关系，可通过一些相对独立的二元或一元关系的组合来实现。</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p:txBody>
      </p:sp>
      <p:sp>
        <p:nvSpPr>
          <p:cNvPr id="5" name="矩形 4"/>
          <p:cNvSpPr/>
          <p:nvPr/>
        </p:nvSpPr>
        <p:spPr>
          <a:xfrm>
            <a:off x="952981" y="3461752"/>
            <a:ext cx="4604601"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动物能运动、会吃。</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鸟是一种动物，鸟有翅膀、会飞。</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鱼是一种动物，鱼生活在水中、会游泳。</a:t>
            </a:r>
            <a:endParaRPr kumimoji="0" lang="zh-CN" altLang="en-US" sz="16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6" name="图片 5"/>
          <p:cNvPicPr>
            <a:picLocks noChangeAspect="1"/>
          </p:cNvPicPr>
          <p:nvPr/>
        </p:nvPicPr>
        <p:blipFill>
          <a:blip r:embed="rId1"/>
          <a:stretch>
            <a:fillRect/>
          </a:stretch>
        </p:blipFill>
        <p:spPr>
          <a:xfrm>
            <a:off x="5750763" y="3220050"/>
            <a:ext cx="6057659" cy="3535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表示二元关系</a:t>
            </a: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5" name="矩形 4"/>
          <p:cNvSpPr/>
          <p:nvPr/>
        </p:nvSpPr>
        <p:spPr>
          <a:xfrm>
            <a:off x="1146162" y="1250576"/>
            <a:ext cx="6111165"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王强是理想公司的经理</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理想公司在中关村</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王强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28</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岁。</a:t>
            </a:r>
            <a:endParaRPr kumimoji="0" lang="zh-CN" altLang="en-US" sz="16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4" name="组合 3"/>
          <p:cNvGrpSpPr/>
          <p:nvPr/>
        </p:nvGrpSpPr>
        <p:grpSpPr>
          <a:xfrm>
            <a:off x="2148310" y="3583152"/>
            <a:ext cx="9029700" cy="2286000"/>
            <a:chOff x="2148310" y="3583152"/>
            <a:chExt cx="9029700" cy="2286000"/>
          </a:xfrm>
        </p:grpSpPr>
        <p:pic>
          <p:nvPicPr>
            <p:cNvPr id="2" name="图片 1"/>
            <p:cNvPicPr>
              <a:picLocks noChangeAspect="1"/>
            </p:cNvPicPr>
            <p:nvPr/>
          </p:nvPicPr>
          <p:blipFill>
            <a:blip r:embed="rId1"/>
            <a:stretch>
              <a:fillRect/>
            </a:stretch>
          </p:blipFill>
          <p:spPr>
            <a:xfrm>
              <a:off x="2148310" y="3583152"/>
              <a:ext cx="9029700" cy="2286000"/>
            </a:xfrm>
            <a:prstGeom prst="rect">
              <a:avLst/>
            </a:prstGeom>
          </p:spPr>
        </p:pic>
        <p:sp>
          <p:nvSpPr>
            <p:cNvPr id="3" name="文本框 2"/>
            <p:cNvSpPr txBox="1"/>
            <p:nvPr/>
          </p:nvSpPr>
          <p:spPr>
            <a:xfrm>
              <a:off x="8440615" y="3822725"/>
              <a:ext cx="1160585"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等线" panose="02010600030101010101" charset="-122"/>
                  <a:cs typeface="Times New Roman" panose="02020603050405020304" pitchFamily="18" charset="0"/>
                </a:rPr>
                <a:t>ISA</a:t>
              </a:r>
              <a:endParaRPr kumimoji="0" lang="zh-CN" altLang="en-US" sz="2000" b="1" i="0" u="none" strike="noStrike" kern="1200" cap="none" spc="0" normalizeH="0" baseline="0" noProof="0" dirty="0">
                <a:ln>
                  <a:noFill/>
                </a:ln>
                <a:solidFill>
                  <a:srgbClr val="000099"/>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4791640" y="588904"/>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表示二元关系</a:t>
            </a: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5" name="矩形 4"/>
          <p:cNvSpPr/>
          <p:nvPr/>
        </p:nvSpPr>
        <p:spPr>
          <a:xfrm>
            <a:off x="1227186" y="1112124"/>
            <a:ext cx="10416946"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李新的笔记本的牌子是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联想</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、颜色黑灰。</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王红的笔记本的牌子是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方正</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、颜色粉红。</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p:txBody>
      </p:sp>
      <p:pic>
        <p:nvPicPr>
          <p:cNvPr id="3" name="图片 2"/>
          <p:cNvPicPr>
            <a:picLocks noChangeAspect="1"/>
          </p:cNvPicPr>
          <p:nvPr/>
        </p:nvPicPr>
        <p:blipFill>
          <a:blip r:embed="rId1"/>
          <a:stretch>
            <a:fillRect/>
          </a:stretch>
        </p:blipFill>
        <p:spPr>
          <a:xfrm>
            <a:off x="2634596" y="2807037"/>
            <a:ext cx="6922807" cy="4050963"/>
          </a:xfrm>
          <a:prstGeom prst="rect">
            <a:avLst/>
          </a:prstGeom>
        </p:spPr>
      </p:pic>
      <p:sp>
        <p:nvSpPr>
          <p:cNvPr id="4" name="矩形 3"/>
          <p:cNvSpPr/>
          <p:nvPr/>
        </p:nvSpPr>
        <p:spPr>
          <a:xfrm>
            <a:off x="1227186" y="2312453"/>
            <a:ext cx="1041694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李新和王红的笔记本均属于具体概念，可增加</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笔记本</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这个抽象概念。</a:t>
            </a:r>
            <a:endParaRPr kumimoji="0" lang="zh-CN" altLang="en-US" sz="16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4652502" y="115041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表示多元关系</a:t>
            </a:r>
            <a:endPar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5" name="矩形 4"/>
          <p:cNvSpPr/>
          <p:nvPr/>
        </p:nvSpPr>
        <p:spPr>
          <a:xfrm>
            <a:off x="1178260" y="1904227"/>
            <a:ext cx="9835479"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多元关系</a:t>
            </a:r>
            <a:endPar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可用多元谓词</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P(x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charset="-122"/>
                <a:cs typeface="+mn-cs"/>
              </a:rPr>
              <a:t>1 </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charset="-122"/>
                <a:cs typeface="+mn-cs"/>
              </a:rPr>
              <a:t>2</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表示的关系。其中，</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charset="-122"/>
                <a:cs typeface="+mn-cs"/>
              </a:rPr>
              <a:t>1 </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charset="-122"/>
                <a:cs typeface="+mn-cs"/>
              </a:rPr>
              <a:t>2</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为实体，谓词</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P</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说明这些实体之间的关系。</a:t>
            </a:r>
            <a:endPar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多元关系的表示</a:t>
            </a:r>
            <a:endPar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用语义网络表示多元关系时，可把它转化为一个或多个二元关系的组合，把这种多元关系表示出来。</a:t>
            </a:r>
            <a:endPar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5150214" y="633022"/>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情况的表示</a:t>
            </a:r>
            <a:endPar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5" name="矩形 4"/>
          <p:cNvSpPr/>
          <p:nvPr/>
        </p:nvSpPr>
        <p:spPr>
          <a:xfrm>
            <a:off x="1178260" y="1282310"/>
            <a:ext cx="983547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表示方法</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西蒙提出了增加</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charset="-122"/>
                <a:cs typeface="+mn-cs"/>
              </a:rPr>
              <a:t>情况</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和</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charset="-122"/>
                <a:cs typeface="+mn-cs"/>
              </a:rPr>
              <a:t>动作</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结点的描述方法。</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例</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“小燕子这只燕子从春天到秋天占有一个巢”</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p:txBody>
      </p:sp>
      <p:sp>
        <p:nvSpPr>
          <p:cNvPr id="11" name="矩形 10"/>
          <p:cNvSpPr/>
          <p:nvPr/>
        </p:nvSpPr>
        <p:spPr>
          <a:xfrm>
            <a:off x="1178259" y="2602395"/>
            <a:ext cx="983547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对上述问题，可以把占有用一条孤来表示，但在这种表示方法下，占有关系就无法表示了</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p:txBody>
      </p:sp>
      <p:pic>
        <p:nvPicPr>
          <p:cNvPr id="12" name="图片 11"/>
          <p:cNvPicPr>
            <a:picLocks noChangeAspect="1"/>
          </p:cNvPicPr>
          <p:nvPr/>
        </p:nvPicPr>
        <p:blipFill>
          <a:blip r:embed="rId1"/>
          <a:stretch>
            <a:fillRect/>
          </a:stretch>
        </p:blipFill>
        <p:spPr>
          <a:xfrm>
            <a:off x="1361708" y="3466121"/>
            <a:ext cx="8905875" cy="2857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5184938" y="887665"/>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情况的表示</a:t>
            </a:r>
            <a:endPar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4" name="矩形 3"/>
          <p:cNvSpPr/>
          <p:nvPr/>
        </p:nvSpPr>
        <p:spPr>
          <a:xfrm>
            <a:off x="1175645" y="1645094"/>
            <a:ext cx="801858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需要设立一个</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charset="-122"/>
                <a:cs typeface="+mn-cs"/>
              </a:rPr>
              <a:t>占有权</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结点，表示占有物和占有时间等。</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p:txBody>
      </p:sp>
      <p:pic>
        <p:nvPicPr>
          <p:cNvPr id="9" name="图片 8"/>
          <p:cNvPicPr>
            <a:picLocks noChangeAspect="1"/>
          </p:cNvPicPr>
          <p:nvPr/>
        </p:nvPicPr>
        <p:blipFill>
          <a:blip r:embed="rId1"/>
          <a:stretch>
            <a:fillRect/>
          </a:stretch>
        </p:blipFill>
        <p:spPr>
          <a:xfrm>
            <a:off x="1820060" y="2106759"/>
            <a:ext cx="8816483" cy="45357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4380274" y="76145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事件和动作的表示</a:t>
            </a:r>
            <a:endPar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5" name="矩形 4"/>
          <p:cNvSpPr/>
          <p:nvPr/>
        </p:nvSpPr>
        <p:spPr>
          <a:xfrm>
            <a:off x="1115028" y="1536953"/>
            <a:ext cx="993343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    用这种方法表示事件或动作时，需要设立一个事件节点或动作结点。其中，事件节点由一些向外引出的弧来指出事件行为及发出者与接受者。动作结点由一些向外引出的孤来指出动作的主体与客体。</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p:txBody>
      </p:sp>
      <p:sp>
        <p:nvSpPr>
          <p:cNvPr id="6" name="矩形 5"/>
          <p:cNvSpPr/>
          <p:nvPr/>
        </p:nvSpPr>
        <p:spPr>
          <a:xfrm>
            <a:off x="1115028" y="2928009"/>
            <a:ext cx="6096000" cy="83099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charset="-122"/>
                <a:cs typeface="+mn-cs"/>
              </a:rPr>
              <a:t>例</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用于语义网络表示</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常河给江涛一个优盘</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charset="-122"/>
                <a:cs typeface="+mn-cs"/>
              </a:rPr>
              <a:t>解</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charset="-122"/>
                <a:cs typeface="+mn-cs"/>
              </a:rPr>
              <a:t>:</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p:txBody>
      </p:sp>
      <p:sp>
        <p:nvSpPr>
          <p:cNvPr id="10" name="矩形 9"/>
          <p:cNvSpPr/>
          <p:nvPr/>
        </p:nvSpPr>
        <p:spPr>
          <a:xfrm>
            <a:off x="8147389" y="3204743"/>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charset="-122"/>
                <a:cs typeface="+mn-cs"/>
              </a:rPr>
              <a:t>动作结点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节点表示</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 name="矩形 11"/>
          <p:cNvSpPr/>
          <p:nvPr/>
        </p:nvSpPr>
        <p:spPr>
          <a:xfrm>
            <a:off x="2417636" y="3299478"/>
            <a:ext cx="233910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charset="-122"/>
                <a:cs typeface="+mn-cs"/>
              </a:rPr>
              <a:t>事件节点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表示</a:t>
            </a:r>
            <a:endPar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p:txBody>
      </p:sp>
      <p:pic>
        <p:nvPicPr>
          <p:cNvPr id="13" name="图片 12"/>
          <p:cNvPicPr>
            <a:picLocks noChangeAspect="1"/>
          </p:cNvPicPr>
          <p:nvPr/>
        </p:nvPicPr>
        <p:blipFill>
          <a:blip r:embed="rId1"/>
          <a:stretch>
            <a:fillRect/>
          </a:stretch>
        </p:blipFill>
        <p:spPr>
          <a:xfrm>
            <a:off x="439898" y="3966923"/>
            <a:ext cx="6005155" cy="2107218"/>
          </a:xfrm>
          <a:prstGeom prst="rect">
            <a:avLst/>
          </a:prstGeom>
        </p:spPr>
      </p:pic>
      <p:pic>
        <p:nvPicPr>
          <p:cNvPr id="14" name="图片 13"/>
          <p:cNvPicPr>
            <a:picLocks noChangeAspect="1"/>
          </p:cNvPicPr>
          <p:nvPr/>
        </p:nvPicPr>
        <p:blipFill>
          <a:blip r:embed="rId2"/>
          <a:stretch>
            <a:fillRect/>
          </a:stretch>
        </p:blipFill>
        <p:spPr>
          <a:xfrm>
            <a:off x="6591251" y="4257793"/>
            <a:ext cx="5514737" cy="13443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955FCC0-FDF9-49E9-92F0-09D052763681}"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71369" name="Rectangle 9"/>
          <p:cNvSpPr>
            <a:spLocks noChangeArrowheads="1"/>
          </p:cNvSpPr>
          <p:nvPr/>
        </p:nvSpPr>
        <p:spPr bwMode="auto">
          <a:xfrm>
            <a:off x="2205601" y="1602992"/>
            <a:ext cx="8135938"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Char char="!"/>
              <a:defRPr/>
            </a:pPr>
            <a:endPar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1968</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年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R.Quillian</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在研究人类联想记忆时提</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出，后把它用作知识表示。</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逻辑和产生式常用于表示有关领域中各个不</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同状态间的关系。</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语义网络和</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产生式、</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一阶谓词逻辑有相对应</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的表示能力。</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71373" name="Rectangle 13"/>
          <p:cNvSpPr>
            <a:spLocks noGrp="1"/>
          </p:cNvSpPr>
          <p:nvPr>
            <p:ph type="ctrTitle"/>
          </p:nvPr>
        </p:nvSpPr>
        <p:spPr>
          <a:xfrm>
            <a:off x="2063750" y="549275"/>
            <a:ext cx="7772400" cy="719138"/>
          </a:xfrm>
        </p:spPr>
        <p:txBody>
          <a:bodyPr anchor="ctr"/>
          <a:lstStyle/>
          <a:p>
            <a:pPr algn="l"/>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2.4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a:t>
            </a:r>
            <a:endParaRPr lang="zh-CN" altLang="en-US" sz="24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71374" name="Rectangle 14"/>
          <p:cNvSpPr>
            <a:spLocks noGrp="1"/>
          </p:cNvSpPr>
          <p:nvPr>
            <p:ph type="subTitle" idx="1"/>
          </p:nvPr>
        </p:nvSpPr>
        <p:spPr>
          <a:xfrm>
            <a:off x="2063750" y="1327458"/>
            <a:ext cx="6832600" cy="576263"/>
          </a:xfrm>
        </p:spPr>
        <p:txBody>
          <a:bodyPr/>
          <a:lstStyle/>
          <a:p>
            <a:pPr algn="l"/>
            <a:r>
              <a:rPr lang="en-US" altLang="zh-CN" sz="2000" dirty="0"/>
              <a:t> </a:t>
            </a:r>
            <a:r>
              <a:rPr lang="en-US" altLang="zh-CN"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2.4.1  </a:t>
            </a:r>
            <a:r>
              <a:rPr lang="zh-CN" altLang="en-US"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概  述 </a:t>
            </a:r>
            <a:endParaRPr lang="zh-CN" altLang="en-US"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ransition spd="slow">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995423" y="1100392"/>
            <a:ext cx="10648709"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语义网络的推理过程主要有两种，一种是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charset="-122"/>
                <a:cs typeface="+mn-cs"/>
              </a:rPr>
              <a:t>继承</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，另一种是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charset="-122"/>
                <a:cs typeface="+mn-cs"/>
              </a:rPr>
              <a:t>匹配</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charset="-122"/>
                <a:cs typeface="+mn-cs"/>
              </a:rPr>
              <a:t>继承的概念</a:t>
            </a:r>
            <a:endPar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是指把对事物的描述从抽象结点传递到实例结点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通过继承可以得到所需结点的一些属性值，它通常是沿着</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ISA</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等继承弧进行的</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charset="-122"/>
                <a:cs typeface="+mn-cs"/>
              </a:rPr>
              <a:t>继承的一般过程</a:t>
            </a:r>
            <a:endPar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建立一个结点表，用来存放待求解结点和所有以</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ISA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等继承弧与此结点相连的那些结点。初始情况下，表中只有待求解结点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rPr>
              <a:t>。</a:t>
            </a: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检查表中的第一个结点是否是有继承弧。如果有，就把该弧所指的所有结点放入结点表的末尾，记录这些结点的所有属性，并从结点表中删除第一个结点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如果没有继承孤，仅从结点表中删除第一个结点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重复</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，直到结点表为空</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此时，记录下来的所有属性都是待求解结点继承来的属性</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1210888" y="929567"/>
            <a:ext cx="7874497" cy="21852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动物能运动、会吃。</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鸟是一种动物，鸟有翅膀、会飞。</a:t>
            </a: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麻雀有爪子，麻雀是一种鸟。</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rPr>
              <a:t>小麻雀是一只麻雀。</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2" name="组合 1"/>
          <p:cNvGrpSpPr/>
          <p:nvPr/>
        </p:nvGrpSpPr>
        <p:grpSpPr>
          <a:xfrm>
            <a:off x="3465153" y="2477167"/>
            <a:ext cx="7961918" cy="3712723"/>
            <a:chOff x="3465153" y="2477167"/>
            <a:chExt cx="7961918" cy="3712723"/>
          </a:xfrm>
        </p:grpSpPr>
        <p:grpSp>
          <p:nvGrpSpPr>
            <p:cNvPr id="6" name="Group 4"/>
            <p:cNvGrpSpPr/>
            <p:nvPr/>
          </p:nvGrpSpPr>
          <p:grpSpPr bwMode="auto">
            <a:xfrm>
              <a:off x="5227884" y="3840391"/>
              <a:ext cx="6164263" cy="2349499"/>
              <a:chOff x="294" y="1950"/>
              <a:chExt cx="3883" cy="1480"/>
            </a:xfrm>
          </p:grpSpPr>
          <p:sp>
            <p:nvSpPr>
              <p:cNvPr id="8" name="Text Box 5"/>
              <p:cNvSpPr txBox="1">
                <a:spLocks noChangeArrowheads="1"/>
              </p:cNvSpPr>
              <p:nvPr/>
            </p:nvSpPr>
            <p:spPr bwMode="auto">
              <a:xfrm>
                <a:off x="2109" y="3097"/>
                <a:ext cx="600"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麻雀</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 name="Text Box 6"/>
              <p:cNvSpPr txBox="1">
                <a:spLocks noChangeArrowheads="1"/>
              </p:cNvSpPr>
              <p:nvPr/>
            </p:nvSpPr>
            <p:spPr bwMode="auto">
              <a:xfrm>
                <a:off x="294" y="3077"/>
                <a:ext cx="906" cy="33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小麻雀</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0" name="Text Box 7"/>
              <p:cNvSpPr txBox="1">
                <a:spLocks noChangeArrowheads="1"/>
              </p:cNvSpPr>
              <p:nvPr/>
            </p:nvSpPr>
            <p:spPr bwMode="auto">
              <a:xfrm>
                <a:off x="2157" y="2115"/>
                <a:ext cx="542"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鸟</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1" name="Text Box 8"/>
              <p:cNvSpPr txBox="1">
                <a:spLocks noChangeArrowheads="1"/>
              </p:cNvSpPr>
              <p:nvPr/>
            </p:nvSpPr>
            <p:spPr bwMode="auto">
              <a:xfrm>
                <a:off x="3594" y="2093"/>
                <a:ext cx="583"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翅膀</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 name="Text Box 9"/>
              <p:cNvSpPr txBox="1">
                <a:spLocks noChangeArrowheads="1"/>
              </p:cNvSpPr>
              <p:nvPr/>
            </p:nvSpPr>
            <p:spPr bwMode="auto">
              <a:xfrm>
                <a:off x="1801" y="2614"/>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AKO</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3" name="Line 10"/>
              <p:cNvSpPr>
                <a:spLocks noChangeShapeType="1"/>
              </p:cNvSpPr>
              <p:nvPr/>
            </p:nvSpPr>
            <p:spPr bwMode="auto">
              <a:xfrm>
                <a:off x="2687" y="2292"/>
                <a:ext cx="907" cy="0"/>
              </a:xfrm>
              <a:prstGeom prst="line">
                <a:avLst/>
              </a:prstGeom>
              <a:noFill/>
              <a:ln w="285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4" name="Text Box 11"/>
              <p:cNvSpPr txBox="1">
                <a:spLocks noChangeArrowheads="1"/>
              </p:cNvSpPr>
              <p:nvPr/>
            </p:nvSpPr>
            <p:spPr bwMode="auto">
              <a:xfrm>
                <a:off x="2868" y="1950"/>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Has</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5" name="Line 12"/>
              <p:cNvSpPr>
                <a:spLocks noChangeShapeType="1"/>
              </p:cNvSpPr>
              <p:nvPr/>
            </p:nvSpPr>
            <p:spPr bwMode="auto">
              <a:xfrm flipV="1">
                <a:off x="2471" y="2433"/>
                <a:ext cx="0" cy="680"/>
              </a:xfrm>
              <a:prstGeom prst="line">
                <a:avLst/>
              </a:prstGeom>
              <a:noFill/>
              <a:ln w="285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Text Box 13"/>
              <p:cNvSpPr txBox="1">
                <a:spLocks noChangeArrowheads="1"/>
              </p:cNvSpPr>
              <p:nvPr/>
            </p:nvSpPr>
            <p:spPr bwMode="auto">
              <a:xfrm>
                <a:off x="1338" y="297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ISA</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7" name="Line 14"/>
              <p:cNvSpPr>
                <a:spLocks noChangeShapeType="1"/>
              </p:cNvSpPr>
              <p:nvPr/>
            </p:nvSpPr>
            <p:spPr bwMode="auto">
              <a:xfrm>
                <a:off x="1201" y="3294"/>
                <a:ext cx="907" cy="0"/>
              </a:xfrm>
              <a:prstGeom prst="line">
                <a:avLst/>
              </a:prstGeom>
              <a:noFill/>
              <a:ln w="285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8" name="Text Box 7"/>
            <p:cNvSpPr txBox="1">
              <a:spLocks noChangeArrowheads="1"/>
            </p:cNvSpPr>
            <p:nvPr/>
          </p:nvSpPr>
          <p:spPr bwMode="auto">
            <a:xfrm>
              <a:off x="8224960" y="2505590"/>
              <a:ext cx="860425" cy="5286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飞</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 name="Text Box 9"/>
            <p:cNvSpPr txBox="1">
              <a:spLocks noChangeArrowheads="1"/>
            </p:cNvSpPr>
            <p:nvPr/>
          </p:nvSpPr>
          <p:spPr bwMode="auto">
            <a:xfrm>
              <a:off x="7601196" y="3297753"/>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Can</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0" name="Line 12"/>
            <p:cNvSpPr>
              <a:spLocks noChangeShapeType="1"/>
            </p:cNvSpPr>
            <p:nvPr/>
          </p:nvSpPr>
          <p:spPr bwMode="auto">
            <a:xfrm flipV="1">
              <a:off x="8664821" y="3010415"/>
              <a:ext cx="0" cy="1079500"/>
            </a:xfrm>
            <a:prstGeom prst="line">
              <a:avLst/>
            </a:prstGeom>
            <a:noFill/>
            <a:ln w="285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Text Box 8"/>
            <p:cNvSpPr txBox="1">
              <a:spLocks noChangeArrowheads="1"/>
            </p:cNvSpPr>
            <p:nvPr/>
          </p:nvSpPr>
          <p:spPr bwMode="auto">
            <a:xfrm>
              <a:off x="10501558" y="5654109"/>
              <a:ext cx="925513" cy="5232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爪子</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2" name="Line 10"/>
            <p:cNvSpPr>
              <a:spLocks noChangeShapeType="1"/>
            </p:cNvSpPr>
            <p:nvPr/>
          </p:nvSpPr>
          <p:spPr bwMode="auto">
            <a:xfrm>
              <a:off x="9061695" y="5970022"/>
              <a:ext cx="1439863" cy="0"/>
            </a:xfrm>
            <a:prstGeom prst="line">
              <a:avLst/>
            </a:prstGeom>
            <a:noFill/>
            <a:ln w="285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3" name="Text Box 11"/>
            <p:cNvSpPr txBox="1">
              <a:spLocks noChangeArrowheads="1"/>
            </p:cNvSpPr>
            <p:nvPr/>
          </p:nvSpPr>
          <p:spPr bwMode="auto">
            <a:xfrm>
              <a:off x="9349033" y="5427097"/>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Has</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4" name="Text Box 7"/>
            <p:cNvSpPr txBox="1">
              <a:spLocks noChangeArrowheads="1"/>
            </p:cNvSpPr>
            <p:nvPr/>
          </p:nvSpPr>
          <p:spPr bwMode="auto">
            <a:xfrm>
              <a:off x="5786958" y="2477167"/>
              <a:ext cx="1160894" cy="5232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运动</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5" name="Text Box 9"/>
            <p:cNvSpPr txBox="1">
              <a:spLocks noChangeArrowheads="1"/>
            </p:cNvSpPr>
            <p:nvPr/>
          </p:nvSpPr>
          <p:spPr bwMode="auto">
            <a:xfrm>
              <a:off x="5561688" y="3209526"/>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Can</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26" name="Line 12"/>
            <p:cNvSpPr>
              <a:spLocks noChangeShapeType="1"/>
            </p:cNvSpPr>
            <p:nvPr/>
          </p:nvSpPr>
          <p:spPr bwMode="auto">
            <a:xfrm flipV="1">
              <a:off x="6367405" y="3010415"/>
              <a:ext cx="0" cy="1079500"/>
            </a:xfrm>
            <a:prstGeom prst="line">
              <a:avLst/>
            </a:prstGeom>
            <a:noFill/>
            <a:ln w="285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Text Box 7"/>
            <p:cNvSpPr txBox="1">
              <a:spLocks noChangeArrowheads="1"/>
            </p:cNvSpPr>
            <p:nvPr/>
          </p:nvSpPr>
          <p:spPr bwMode="auto">
            <a:xfrm>
              <a:off x="5786958" y="4092065"/>
              <a:ext cx="991549" cy="5232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动物</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9" name="Line 10"/>
            <p:cNvSpPr>
              <a:spLocks noChangeShapeType="1"/>
            </p:cNvSpPr>
            <p:nvPr/>
          </p:nvSpPr>
          <p:spPr bwMode="auto">
            <a:xfrm>
              <a:off x="6759457" y="4373053"/>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0" name="Text Box 11"/>
            <p:cNvSpPr txBox="1">
              <a:spLocks noChangeArrowheads="1"/>
            </p:cNvSpPr>
            <p:nvPr/>
          </p:nvSpPr>
          <p:spPr bwMode="auto">
            <a:xfrm>
              <a:off x="7046794" y="3830128"/>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AKO</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31" name="Text Box 7"/>
            <p:cNvSpPr txBox="1">
              <a:spLocks noChangeArrowheads="1"/>
            </p:cNvSpPr>
            <p:nvPr/>
          </p:nvSpPr>
          <p:spPr bwMode="auto">
            <a:xfrm>
              <a:off x="3465153" y="4102328"/>
              <a:ext cx="860425" cy="5286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吃</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2" name="Line 10"/>
            <p:cNvSpPr>
              <a:spLocks noChangeShapeType="1"/>
            </p:cNvSpPr>
            <p:nvPr/>
          </p:nvSpPr>
          <p:spPr bwMode="auto">
            <a:xfrm>
              <a:off x="4331014" y="4383316"/>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 name="Text Box 11"/>
            <p:cNvSpPr txBox="1">
              <a:spLocks noChangeArrowheads="1"/>
            </p:cNvSpPr>
            <p:nvPr/>
          </p:nvSpPr>
          <p:spPr bwMode="auto">
            <a:xfrm>
              <a:off x="4593865" y="3839687"/>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Can</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983849" y="1902308"/>
            <a:ext cx="10648709"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charset="-122"/>
                <a:cs typeface="+mn-cs"/>
              </a:rPr>
              <a:t>匹配的概念</a:t>
            </a:r>
            <a:endPar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是指在知识库的语义网络中寻找与待求解问题相符的语义网络模式。</a:t>
            </a:r>
            <a:endPar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charset="-122"/>
                <a:cs typeface="+mn-cs"/>
              </a:rPr>
              <a:t>匹配的过程</a:t>
            </a:r>
            <a:endPar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根据待求解问题的要求构造一个网络片断，该网络片断中有些结点或孤的标识是空的，称为询问处，它反映的是待求解的问题。</a:t>
            </a:r>
            <a:endPar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根据该语义片断到知识库中去寻找所需要的信息。</a:t>
            </a:r>
            <a:endPar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rPr>
              <a:t>当待求解问题的网络片断与知识库中的某语义网络片断相匹配时，则与询问处相匹配的事实就是问题的解。</a:t>
            </a:r>
            <a:endPar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charset="-122"/>
              <a:cs typeface="+mn-cs"/>
            </a:endParaRPr>
          </a:p>
        </p:txBody>
      </p:sp>
      <p:sp>
        <p:nvSpPr>
          <p:cNvPr id="5" name="矩形 4"/>
          <p:cNvSpPr/>
          <p:nvPr/>
        </p:nvSpPr>
        <p:spPr>
          <a:xfrm>
            <a:off x="5690893" y="1070269"/>
            <a:ext cx="9028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B74249"/>
                </a:solidFill>
                <a:effectLst/>
                <a:uLnTx/>
                <a:uFillTx/>
                <a:latin typeface="HiddenHorzOCR"/>
                <a:ea typeface="等线" panose="02010600030101010101" charset="-122"/>
                <a:cs typeface="+mn-cs"/>
              </a:rPr>
              <a:t>匹配</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49A34F9E-0D8C-4857-A526-CC0C4A674529}"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91170" name="Rectangle 2"/>
          <p:cNvSpPr>
            <a:spLocks noGrp="1"/>
          </p:cNvSpPr>
          <p:nvPr>
            <p:ph type="title"/>
          </p:nvPr>
        </p:nvSpPr>
        <p:spPr>
          <a:xfrm>
            <a:off x="838200" y="77788"/>
            <a:ext cx="10515600" cy="1325563"/>
          </a:xfrm>
        </p:spPr>
        <p:txBody>
          <a:bodyPr/>
          <a:lstStyle/>
          <a:p>
            <a:r>
              <a:rPr lang="en-US" altLang="zh-CN" sz="2800" dirty="0">
                <a:solidFill>
                  <a:srgbClr val="33CC33"/>
                </a:solidFill>
                <a:ea typeface="黑体" panose="02010609060101010101" pitchFamily="49" charset="-122"/>
              </a:rPr>
              <a:t>【</a:t>
            </a:r>
            <a:r>
              <a:rPr lang="zh-CN" altLang="en-US" sz="2800" dirty="0">
                <a:solidFill>
                  <a:srgbClr val="33CC33"/>
                </a:solidFill>
                <a:ea typeface="黑体" panose="02010609060101010101" pitchFamily="49" charset="-122"/>
              </a:rPr>
              <a:t>匹配推理实例</a:t>
            </a:r>
            <a:r>
              <a:rPr lang="en-US" altLang="zh-CN" sz="2800" dirty="0">
                <a:solidFill>
                  <a:srgbClr val="33CC33"/>
                </a:solidFill>
                <a:ea typeface="黑体" panose="02010609060101010101" pitchFamily="49" charset="-122"/>
              </a:rPr>
              <a:t>】</a:t>
            </a:r>
            <a:endParaRPr lang="en-US" altLang="zh-CN" sz="2800" dirty="0">
              <a:solidFill>
                <a:srgbClr val="33CC33"/>
              </a:solidFill>
              <a:ea typeface="黑体" panose="02010609060101010101" pitchFamily="49" charset="-122"/>
            </a:endParaRPr>
          </a:p>
        </p:txBody>
      </p:sp>
      <p:sp>
        <p:nvSpPr>
          <p:cNvPr id="391171" name="Rectangle 3"/>
          <p:cNvSpPr>
            <a:spLocks noGrp="1"/>
          </p:cNvSpPr>
          <p:nvPr>
            <p:ph type="body" idx="1"/>
          </p:nvPr>
        </p:nvSpPr>
        <p:spPr>
          <a:xfrm>
            <a:off x="1981200" y="1116394"/>
            <a:ext cx="8229600" cy="5113338"/>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设在语义网络系统的知识库中存在以下事实的语义网络：</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solidFill>
                  <a:schemeClr val="accent2"/>
                </a:solidFill>
                <a:latin typeface="Arial" panose="020B0604020202020204" pitchFamily="34" charset="0"/>
                <a:ea typeface="楷体_GB2312" pitchFamily="49" charset="-122"/>
              </a:rPr>
              <a:t>“</a:t>
            </a:r>
            <a:r>
              <a:rPr lang="zh-CN" altLang="en-US" b="1" dirty="0">
                <a:solidFill>
                  <a:schemeClr val="accent2"/>
                </a:solidFill>
                <a:ea typeface="楷体_GB2312" pitchFamily="49" charset="-122"/>
              </a:rPr>
              <a:t>哈尔滨工业大学是一所学校，位于哈尔滨市，成立于</a:t>
            </a:r>
            <a:r>
              <a:rPr lang="en-US" altLang="zh-CN" b="1" dirty="0">
                <a:solidFill>
                  <a:schemeClr val="accent2"/>
                </a:solidFill>
                <a:ea typeface="楷体_GB2312" pitchFamily="49" charset="-122"/>
              </a:rPr>
              <a:t>1920</a:t>
            </a:r>
            <a:r>
              <a:rPr lang="zh-CN" altLang="en-US" b="1" dirty="0">
                <a:solidFill>
                  <a:schemeClr val="accent2"/>
                </a:solidFill>
                <a:ea typeface="楷体_GB2312" pitchFamily="49" charset="-122"/>
              </a:rPr>
              <a:t>年。</a:t>
            </a:r>
            <a:r>
              <a:rPr lang="zh-CN" altLang="en-US" b="1" dirty="0">
                <a:solidFill>
                  <a:schemeClr val="accent2"/>
                </a:solidFill>
                <a:latin typeface="Arial" panose="020B0604020202020204" pitchFamily="34" charset="0"/>
                <a:ea typeface="楷体_GB2312" pitchFamily="49" charset="-122"/>
              </a:rPr>
              <a:t>”</a:t>
            </a:r>
            <a:endParaRPr lang="zh-CN" altLang="en-US" b="1" dirty="0">
              <a:solidFill>
                <a:schemeClr val="accent2"/>
              </a:solidFill>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假若要求解的问题是：哈尔滨工业大学位于哪个城市？</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如何利用语义网络进行推理求解？</a:t>
            </a:r>
            <a:endParaRPr lang="zh-CN" altLang="en-US" b="1" dirty="0">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FB0B16B-12B6-4121-A3B2-4CE90B065D63}"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92196" name="Rectangle 4"/>
          <p:cNvSpPr>
            <a:spLocks noChangeArrowheads="1"/>
          </p:cNvSpPr>
          <p:nvPr/>
        </p:nvSpPr>
        <p:spPr bwMode="auto">
          <a:xfrm>
            <a:off x="2711451" y="1125538"/>
            <a:ext cx="1655763" cy="6477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哈尔滨市</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392197" name="Rectangle 5"/>
          <p:cNvSpPr>
            <a:spLocks noChangeArrowheads="1"/>
          </p:cNvSpPr>
          <p:nvPr/>
        </p:nvSpPr>
        <p:spPr bwMode="auto">
          <a:xfrm>
            <a:off x="5087938" y="1125538"/>
            <a:ext cx="2520950" cy="6477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哈尔滨工业大学</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392198" name="Rectangle 6"/>
          <p:cNvSpPr>
            <a:spLocks noChangeArrowheads="1"/>
          </p:cNvSpPr>
          <p:nvPr/>
        </p:nvSpPr>
        <p:spPr bwMode="auto">
          <a:xfrm>
            <a:off x="8616951" y="1125538"/>
            <a:ext cx="1655763" cy="6477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学校</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392199" name="Rectangle 7"/>
          <p:cNvSpPr>
            <a:spLocks noChangeArrowheads="1"/>
          </p:cNvSpPr>
          <p:nvPr/>
        </p:nvSpPr>
        <p:spPr bwMode="auto">
          <a:xfrm>
            <a:off x="5448301" y="2420938"/>
            <a:ext cx="1655763" cy="6477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1920</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年</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392200" name="Line 8"/>
          <p:cNvSpPr>
            <a:spLocks noChangeShapeType="1"/>
          </p:cNvSpPr>
          <p:nvPr/>
        </p:nvSpPr>
        <p:spPr bwMode="auto">
          <a:xfrm flipH="1">
            <a:off x="4367214" y="1484313"/>
            <a:ext cx="7207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2201" name="Line 9"/>
          <p:cNvSpPr>
            <a:spLocks noChangeShapeType="1"/>
          </p:cNvSpPr>
          <p:nvPr/>
        </p:nvSpPr>
        <p:spPr bwMode="auto">
          <a:xfrm>
            <a:off x="7608888" y="1412875"/>
            <a:ext cx="100806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2202" name="Line 10"/>
          <p:cNvSpPr>
            <a:spLocks noChangeShapeType="1"/>
          </p:cNvSpPr>
          <p:nvPr/>
        </p:nvSpPr>
        <p:spPr bwMode="auto">
          <a:xfrm>
            <a:off x="6311900" y="1773238"/>
            <a:ext cx="0" cy="6477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2203" name="Text Box 11"/>
          <p:cNvSpPr txBox="1">
            <a:spLocks noChangeArrowheads="1"/>
          </p:cNvSpPr>
          <p:nvPr/>
        </p:nvSpPr>
        <p:spPr bwMode="auto">
          <a:xfrm>
            <a:off x="4038600" y="723435"/>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
        <p:nvSpPr>
          <p:cNvPr id="392204" name="Text Box 12"/>
          <p:cNvSpPr txBox="1">
            <a:spLocks noChangeArrowheads="1"/>
          </p:cNvSpPr>
          <p:nvPr/>
        </p:nvSpPr>
        <p:spPr bwMode="auto">
          <a:xfrm>
            <a:off x="7818174" y="1080056"/>
            <a:ext cx="532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ISA</a:t>
            </a:r>
            <a:endParaRPr kumimoji="0" lang="zh-CN" altLang="en-US" sz="1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
        <p:nvSpPr>
          <p:cNvPr id="392205" name="Text Box 13"/>
          <p:cNvSpPr txBox="1">
            <a:spLocks noChangeArrowheads="1"/>
          </p:cNvSpPr>
          <p:nvPr/>
        </p:nvSpPr>
        <p:spPr bwMode="auto">
          <a:xfrm>
            <a:off x="6383338" y="1916113"/>
            <a:ext cx="1420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Founded-in</a:t>
            </a:r>
            <a:endParaRPr kumimoji="0" lang="zh-CN" altLang="en-US" sz="1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
        <p:nvSpPr>
          <p:cNvPr id="392206" name="Text Box 14"/>
          <p:cNvSpPr txBox="1">
            <a:spLocks noChangeArrowheads="1"/>
          </p:cNvSpPr>
          <p:nvPr/>
        </p:nvSpPr>
        <p:spPr bwMode="auto">
          <a:xfrm>
            <a:off x="3872788" y="3284538"/>
            <a:ext cx="5792073" cy="461665"/>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知识库中关于哈尔滨工业大学的语义网络</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392207" name="Rectangle 15"/>
          <p:cNvSpPr>
            <a:spLocks noChangeArrowheads="1"/>
          </p:cNvSpPr>
          <p:nvPr/>
        </p:nvSpPr>
        <p:spPr bwMode="auto">
          <a:xfrm>
            <a:off x="3963265" y="4616450"/>
            <a:ext cx="1655762" cy="6477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392208" name="Rectangle 16"/>
          <p:cNvSpPr>
            <a:spLocks noChangeArrowheads="1"/>
          </p:cNvSpPr>
          <p:nvPr/>
        </p:nvSpPr>
        <p:spPr bwMode="auto">
          <a:xfrm>
            <a:off x="6339752" y="4616450"/>
            <a:ext cx="2520950" cy="647700"/>
          </a:xfrm>
          <a:prstGeom prst="rect">
            <a:avLst/>
          </a:prstGeom>
          <a:solidFill>
            <a:srgbClr val="FF99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哈尔滨工业大学</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392210" name="Line 18"/>
          <p:cNvSpPr>
            <a:spLocks noChangeShapeType="1"/>
          </p:cNvSpPr>
          <p:nvPr/>
        </p:nvSpPr>
        <p:spPr bwMode="auto">
          <a:xfrm flipH="1">
            <a:off x="5619028" y="4975225"/>
            <a:ext cx="7207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2214" name="Text Box 22"/>
          <p:cNvSpPr txBox="1">
            <a:spLocks noChangeArrowheads="1"/>
          </p:cNvSpPr>
          <p:nvPr/>
        </p:nvSpPr>
        <p:spPr bwMode="auto">
          <a:xfrm>
            <a:off x="4440238" y="5516563"/>
            <a:ext cx="3860800" cy="457200"/>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待求解问题的语义网络片段</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22" name="Text Box 11"/>
          <p:cNvSpPr txBox="1">
            <a:spLocks noChangeArrowheads="1"/>
          </p:cNvSpPr>
          <p:nvPr/>
        </p:nvSpPr>
        <p:spPr bwMode="auto">
          <a:xfrm>
            <a:off x="5453589" y="4265067"/>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21195" name="Rectangle 11"/>
          <p:cNvSpPr>
            <a:spLocks noGrp="1"/>
          </p:cNvSpPr>
          <p:nvPr>
            <p:ph type="title"/>
          </p:nvPr>
        </p:nvSpPr>
        <p:spPr>
          <a:xfrm>
            <a:off x="400392" y="207070"/>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2.3.6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921253" y="684938"/>
            <a:ext cx="10773294"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主要优点</a:t>
            </a:r>
            <a:r>
              <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t>
            </a:r>
            <a:endPar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结构性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采用把事物的属性以及事物间的各种语义联系显式地表示出来，是一种结构化的知识表示方法。</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联想性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本来是作为人类联想记忆模型提出来的，它着重强调事物间的语义联系，体现了人类的联想思维过程。</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自索引性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把各接点之间的联系以明确、简洁的方式表示出来，通过与某一结点连结的弧可以很容易的找出与该结点有关的信息，而不必查找整个知识库。这种自索引能力有效的避免搜索时所遇到的组合爆炸问题。</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主要缺点</a:t>
            </a: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非严格性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没有象谓词那样严格的形式表示体系，一个给定语义网络的含义完全依赖于处理程序对它所进行的解释，通过语义网络所实现的推理不能保证其正确性。</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复杂性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语义网络表示知识的手段是多种多样的，这虽然对其表示带来了灵活性，但同时也由于表示形式的不一致，使得它的处理增加了复杂性。</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53DFF49-1330-450B-8435-25B3FD3EF49E}"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9731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一阶谓词逻辑表示法</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39731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2.1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知识与知识表示</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39731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产生式表示法</a:t>
            </a:r>
            <a:endPar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39731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2.4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语义网络表示法</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39731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charset="-122"/>
                <a:cs typeface="+mn-cs"/>
              </a:rPr>
              <a:t>2.5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charset="-122"/>
                <a:cs typeface="+mn-cs"/>
              </a:rPr>
              <a:t>框架表示法</a:t>
            </a:r>
            <a:endPar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charset="-122"/>
              <a:cs typeface="+mn-cs"/>
            </a:endParaRPr>
          </a:p>
        </p:txBody>
      </p:sp>
      <p:sp>
        <p:nvSpPr>
          <p:cNvPr id="39732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endParaRPr lang="zh-CN" altLang="en-US" sz="3200">
              <a:solidFill>
                <a:srgbClr val="990000"/>
              </a:solidFill>
              <a:effectLst>
                <a:outerShdw blurRad="38100" dist="38100" dir="2700000" algn="tl">
                  <a:srgbClr val="C0C0C0"/>
                </a:outerShdw>
              </a:effectLst>
              <a:latin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5961" name="Rectangle 25"/>
          <p:cNvSpPr>
            <a:spLocks noChangeArrowheads="1"/>
          </p:cNvSpPr>
          <p:nvPr/>
        </p:nvSpPr>
        <p:spPr bwMode="auto">
          <a:xfrm>
            <a:off x="1060289" y="1804447"/>
            <a:ext cx="10294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1975</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年，</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Minsky</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提出了框架理论。他</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根据人们在理解情景、故事时提出的心理学模型，认为人的知识以框架结构存在人脑中。</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2" name="Rectangle 26"/>
          <p:cNvSpPr>
            <a:spLocks noChangeArrowheads="1"/>
          </p:cNvSpPr>
          <p:nvPr/>
        </p:nvSpPr>
        <p:spPr bwMode="auto">
          <a:xfrm>
            <a:off x="1060288" y="3174181"/>
            <a:ext cx="104449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认为人们对现实世界中各种事物的认识都是以一种类似于框架的结构存储在记忆中的，当遇到一个新事物时，就从记忆中找出一个合适的框架，并根据新的情况对其细节加以修改、补充，从而形成对这个新事物的认识。例如，对饭店、教室等的认识。</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4" name="Rectangle 28"/>
          <p:cNvSpPr>
            <a:spLocks noGrp="1"/>
          </p:cNvSpPr>
          <p:nvPr>
            <p:ph type="title"/>
          </p:nvPr>
        </p:nvSpPr>
        <p:spPr>
          <a:xfrm>
            <a:off x="597784" y="846069"/>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ransition spd="slow">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5964" name="Rectangle 28"/>
          <p:cNvSpPr>
            <a:spLocks noGrp="1"/>
          </p:cNvSpPr>
          <p:nvPr>
            <p:ph type="title"/>
          </p:nvPr>
        </p:nvSpPr>
        <p:spPr>
          <a:xfrm>
            <a:off x="516761" y="163163"/>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611046" y="1137454"/>
            <a:ext cx="11134845" cy="51244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9A2E44"/>
                </a:solidFill>
                <a:effectLst/>
                <a:uLnTx/>
                <a:uFillTx/>
                <a:latin typeface="HiddenHorzOCR"/>
                <a:ea typeface="等线" panose="02010600030101010101" charset="-122"/>
                <a:cs typeface="+mn-cs"/>
              </a:rPr>
              <a:t>框架</a:t>
            </a:r>
            <a:r>
              <a:rPr kumimoji="0" lang="en-US" altLang="zh-CN" sz="2800" b="0" i="0" u="none" strike="noStrike" kern="1200" cap="none" spc="0" normalizeH="0" baseline="0" noProof="0" dirty="0">
                <a:ln>
                  <a:noFill/>
                </a:ln>
                <a:solidFill>
                  <a:srgbClr val="9A2E44"/>
                </a:solidFill>
                <a:effectLst/>
                <a:uLnTx/>
                <a:uFillTx/>
                <a:latin typeface="HiddenHorzOCR"/>
                <a:ea typeface="等线" panose="02010600030101010101" charset="-122"/>
                <a:cs typeface="+mn-cs"/>
              </a:rPr>
              <a:t>: </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是人们认识事物的一种通用的数据结构形式。即当新情况发生时，</a:t>
            </a:r>
            <a:endPar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人们只要把新的数据加入到该通用数据结构中，便可形成一个具体的实体</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类</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这样的通用数据结构就称为框架</a:t>
            </a:r>
            <a:r>
              <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charset="-122"/>
                <a:cs typeface="+mn-cs"/>
              </a:rPr>
              <a:t>。</a:t>
            </a:r>
            <a:endParaRPr kumimoji="0" lang="en-US" altLang="zh-CN" sz="2700" b="0" i="0" u="none" strike="noStrike" kern="1200" cap="none" spc="0" normalizeH="0" baseline="0" noProof="0" dirty="0">
              <a:ln>
                <a:noFill/>
              </a:ln>
              <a:solidFill>
                <a:srgbClr val="595A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charset="-122"/>
                <a:cs typeface="+mn-cs"/>
              </a:rPr>
              <a:t>实例框架</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对于一个框架，当人们才把观察或认识到的具体细节填入后，就</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得到了该框架的一个具体实例，框架的这种具体实例被称为实例框架</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a:t>
            </a:r>
            <a:endPar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charset="-122"/>
                <a:cs typeface="+mn-cs"/>
              </a:rPr>
              <a:t>框架系统</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在框架理论中，框架是知识的基本单位，把一组有关的框架连</a:t>
            </a:r>
            <a:endPar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结起来使可形成一个框架系统</a:t>
            </a:r>
            <a:r>
              <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charset="-122"/>
                <a:cs typeface="+mn-cs"/>
              </a:rPr>
              <a:t>.</a:t>
            </a:r>
            <a:endPar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9A2E44"/>
                </a:solidFill>
                <a:effectLst/>
                <a:uLnTx/>
                <a:uFillTx/>
                <a:latin typeface="HiddenHorzOCR"/>
                <a:ea typeface="等线" panose="02010600030101010101" charset="-122"/>
                <a:cs typeface="+mn-cs"/>
              </a:rPr>
              <a:t>框架系统推理</a:t>
            </a:r>
            <a:r>
              <a:rPr kumimoji="0" lang="en-US" altLang="zh-CN" sz="2600" b="0" i="0" u="none" strike="noStrike" kern="1200" cap="none" spc="0" normalizeH="0" baseline="0" noProof="0" dirty="0">
                <a:ln>
                  <a:noFill/>
                </a:ln>
                <a:solidFill>
                  <a:srgbClr val="9A2E44"/>
                </a:solidFill>
                <a:effectLst/>
                <a:uLnTx/>
                <a:uFillTx/>
                <a:latin typeface="HiddenHorzOCR"/>
                <a:ea typeface="等线" panose="02010600030101010101" charset="-122"/>
                <a:cs typeface="+mn-cs"/>
              </a:rPr>
              <a:t>: </a:t>
            </a: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由框架之间的协调来完成</a:t>
            </a:r>
            <a:r>
              <a:rPr kumimoji="0" lang="en-US" altLang="zh-CN" sz="2600" b="0" i="0" u="none" strike="noStrike" kern="1200" cap="none" spc="0" normalizeH="0" baseline="0" noProof="0" dirty="0">
                <a:ln>
                  <a:noFill/>
                </a:ln>
                <a:solidFill>
                  <a:srgbClr val="3D4496"/>
                </a:solidFill>
                <a:effectLst/>
                <a:uLnTx/>
                <a:uFillTx/>
                <a:latin typeface="HiddenHorzOCR"/>
                <a:ea typeface="等线" panose="02010600030101010101"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4942" name="Rectangle 30"/>
          <p:cNvSpPr>
            <a:spLocks noChangeArrowheads="1"/>
          </p:cNvSpPr>
          <p:nvPr/>
        </p:nvSpPr>
        <p:spPr bwMode="auto">
          <a:xfrm>
            <a:off x="1847851" y="1557339"/>
            <a:ext cx="842486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Char char="&amp;"/>
              <a:defRPr/>
            </a:pP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组成 </a:t>
            </a:r>
            <a:endPar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框架</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由若干个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组成，每个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又划分为若干个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描述对象的一个方面属性；</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描述相应属性的一个方面。</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294943" name="Rectangle 31"/>
          <p:cNvSpPr>
            <a:spLocks noChangeArrowheads="1"/>
          </p:cNvSpPr>
          <p:nvPr/>
        </p:nvSpPr>
        <p:spPr bwMode="auto">
          <a:xfrm>
            <a:off x="2463299" y="4910952"/>
            <a:ext cx="8353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sym typeface="Wingdings 2" panose="05020102010507070707" pitchFamily="18" charset="2"/>
              </a:rPr>
              <a:t>由框架名、槽名、侧面、值组成。</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294944" name="Rectangle 32"/>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框架的组成</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43"/>
                                        </p:tgtEl>
                                        <p:attrNameLst>
                                          <p:attrName>style.visibility</p:attrName>
                                        </p:attrNameLst>
                                      </p:cBhvr>
                                      <p:to>
                                        <p:strVal val="visible"/>
                                      </p:to>
                                    </p:set>
                                    <p:animEffect transition="in" filter="wipe(left)">
                                      <p:cBhvr>
                                        <p:cTn id="7" dur="1000"/>
                                        <p:tgtEl>
                                          <p:spTgt spid="29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7CAE5D7D-3A7A-4541-82D0-6D830038F6AE}"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71055" name="Text Box 47"/>
          <p:cNvSpPr txBox="1">
            <a:spLocks noChangeArrowheads="1"/>
          </p:cNvSpPr>
          <p:nvPr/>
        </p:nvSpPr>
        <p:spPr bwMode="auto">
          <a:xfrm>
            <a:off x="2208213" y="1700213"/>
            <a:ext cx="7993062" cy="35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通过概念及语义关系来表示知识的一种网络图，它是一个</a:t>
            </a:r>
            <a:r>
              <a:rPr kumimoji="0" lang="zh-CN" altLang="en-US"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带标注的有向图</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图中的各个</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节点</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表示各种概念、事物、对象、行为、状态等；</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有向弧</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表示节点间的联系或关系。</a:t>
            </a: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67" name="Rectangle 59"/>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什么是语义网络？</a:t>
            </a:r>
            <a:endParaRPr lang="zh-CN" altLang="en-US" sz="2800">
              <a:solidFill>
                <a:srgbClr val="33CC33"/>
              </a:solidFill>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8668" name="Rectangle 12"/>
          <p:cNvSpPr>
            <a:spLocks noChangeArrowheads="1"/>
          </p:cNvSpPr>
          <p:nvPr/>
        </p:nvSpPr>
        <p:spPr bwMode="auto">
          <a:xfrm>
            <a:off x="869950" y="541681"/>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宋体" panose="02010600030101010101" pitchFamily="2" charset="-122"/>
                <a:cs typeface="+mn-cs"/>
              </a:rPr>
              <a:t>一个框架结构为：</a:t>
            </a:r>
            <a:endPar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宋体" panose="02010600030101010101" pitchFamily="2" charset="-122"/>
              <a:cs typeface="+mn-cs"/>
            </a:endParaRPr>
          </a:p>
        </p:txBody>
      </p:sp>
      <p:sp>
        <p:nvSpPr>
          <p:cNvPr id="10" name="Rectangle 13"/>
          <p:cNvSpPr>
            <a:spLocks noChangeArrowheads="1"/>
          </p:cNvSpPr>
          <p:nvPr/>
        </p:nvSpPr>
        <p:spPr bwMode="auto">
          <a:xfrm>
            <a:off x="2179879" y="1769702"/>
            <a:ext cx="8208962" cy="3150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B1</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B2</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C1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文本框 10"/>
          <p:cNvSpPr txBox="1"/>
          <p:nvPr/>
        </p:nvSpPr>
        <p:spPr>
          <a:xfrm>
            <a:off x="256127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4" name="文本框 13"/>
          <p:cNvSpPr txBox="1"/>
          <p:nvPr/>
        </p:nvSpPr>
        <p:spPr>
          <a:xfrm>
            <a:off x="408431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134967"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 name="文本框 13"/>
          <p:cNvSpPr txBox="1"/>
          <p:nvPr/>
        </p:nvSpPr>
        <p:spPr>
          <a:xfrm>
            <a:off x="7570063"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7" name="文本框 13"/>
          <p:cNvSpPr txBox="1"/>
          <p:nvPr/>
        </p:nvSpPr>
        <p:spPr>
          <a:xfrm>
            <a:off x="9005159"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3" name="矩形 12"/>
          <p:cNvSpPr/>
          <p:nvPr/>
        </p:nvSpPr>
        <p:spPr>
          <a:xfrm>
            <a:off x="2205843" y="1153638"/>
            <a:ext cx="25298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Frame&lt;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框架名</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&gt;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0" name="矩形 9"/>
          <p:cNvSpPr/>
          <p:nvPr/>
        </p:nvSpPr>
        <p:spPr>
          <a:xfrm>
            <a:off x="1111170" y="291048"/>
            <a:ext cx="10174145" cy="63094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62640"/>
                </a:solidFill>
                <a:effectLst/>
                <a:uLnTx/>
                <a:uFillTx/>
                <a:latin typeface="HiddenHorzOCR"/>
                <a:ea typeface="等线" panose="02010600030101010101" charset="-122"/>
                <a:cs typeface="+mn-cs"/>
              </a:rPr>
              <a:t>例：</a:t>
            </a:r>
            <a:r>
              <a:rPr kumimoji="0" lang="zh-CN" altLang="en-US" sz="2400" b="0" i="0" u="none" strike="noStrike" kern="1200" cap="none" spc="0" normalizeH="0" baseline="0" noProof="0" dirty="0">
                <a:ln>
                  <a:noFill/>
                </a:ln>
                <a:solidFill>
                  <a:srgbClr val="364197"/>
                </a:solidFill>
                <a:effectLst/>
                <a:uLnTx/>
                <a:uFillTx/>
                <a:latin typeface="HiddenHorzOCR"/>
                <a:ea typeface="等线" panose="02010600030101010101" charset="-122"/>
                <a:cs typeface="+mn-cs"/>
              </a:rPr>
              <a:t>一个直接描述硕士生有关情况的框架</a:t>
            </a:r>
            <a:endParaRPr kumimoji="0" lang="zh-CN" altLang="en-US" sz="2400" b="0" i="0" u="none" strike="noStrike" kern="1200" cap="none" spc="0" normalizeH="0" baseline="0" noProof="0" dirty="0">
              <a:ln>
                <a:noFill/>
              </a:ln>
              <a:solidFill>
                <a:srgbClr val="364197"/>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Frame &lt;MASTER&gt;</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Name: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First-name)</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Sex: Area (male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female)</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Default: male</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Age: Unit (Years)</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Major: Unit (Major)</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Field: Unit (Field)</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Advisor: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First-name)</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Project: Area (National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Provincial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Other)</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Default: National</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Paper: Area (SCI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EI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Core</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General)</a:t>
            </a:r>
            <a:endPar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Default: Core</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Address: &lt; S-Address&gt;</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Telephone: Home      Unit (Number)</a:t>
            </a:r>
            <a:endPar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charset="-122"/>
                <a:cs typeface="+mn-cs"/>
              </a:rPr>
              <a:t>    	           Mobile    Unit (Number)</a:t>
            </a:r>
            <a:endParaRPr kumimoji="0" lang="zh-CN" altLang="en-US"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矩形 13"/>
          <p:cNvSpPr/>
          <p:nvPr/>
        </p:nvSpPr>
        <p:spPr>
          <a:xfrm>
            <a:off x="763929" y="350500"/>
            <a:ext cx="10382491" cy="6370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对那些结构比较复杂的知识，往往需要用多个相互联系的框架来表示。例如，对前面硕士生框架</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可分为</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        "Student"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框架，描述所有学生的共性，上层框架</a:t>
            </a:r>
            <a:endPar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        "Master"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框架，描述硕士生的个性，子框架，</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继承</a:t>
            </a: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"Student"</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框架的属性</a:t>
            </a:r>
            <a:endPar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922638"/>
                </a:solidFill>
                <a:effectLst/>
                <a:uLnTx/>
                <a:uFillTx/>
                <a:latin typeface="HiddenHorzOCR"/>
                <a:ea typeface="等线" panose="02010600030101010101" charset="-122"/>
                <a:cs typeface="+mn-cs"/>
              </a:rPr>
              <a:t>学生框架</a:t>
            </a:r>
            <a:endParaRPr kumimoji="0" lang="zh-CN" altLang="en-US" sz="2400" b="0" i="0" u="none" strike="noStrike" kern="1200" cap="none" spc="0" normalizeH="0" baseline="0" noProof="0" dirty="0">
              <a:ln>
                <a:noFill/>
              </a:ln>
              <a:solidFill>
                <a:srgbClr val="922638"/>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Frame &lt;Student&gt;</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Name: Unit (Last-name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First-name)</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Sex: Area (male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female)</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Default: male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缺省</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Age: Unit (Years)</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If-Needed: Ask-Age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询问赋值</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Address: &lt; S-Address&gt;</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Telephone: Home Unit (Number)</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Mobile Unit (Number)</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rPr>
              <a:t>	          If-Needed: Ask-Telephone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charset="-122"/>
                <a:cs typeface="+mn-cs"/>
              </a:rPr>
              <a:t>询问赋值</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矩形 4"/>
          <p:cNvSpPr/>
          <p:nvPr/>
        </p:nvSpPr>
        <p:spPr>
          <a:xfrm>
            <a:off x="1161326" y="165834"/>
            <a:ext cx="10042968" cy="65556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903141"/>
                </a:solidFill>
                <a:effectLst/>
                <a:uLnTx/>
                <a:uFillTx/>
                <a:latin typeface="HiddenHorzOCR"/>
                <a:ea typeface="等线" panose="02010600030101010101" charset="-122"/>
                <a:cs typeface="+mn-cs"/>
              </a:rPr>
              <a:t>硕士生框架</a:t>
            </a:r>
            <a:endParaRPr kumimoji="0" lang="zh-CN" altLang="en-US" sz="2000" b="0" i="0" u="none" strike="noStrike" kern="1200" cap="none" spc="0" normalizeH="0" baseline="0" noProof="0" dirty="0">
              <a:ln>
                <a:noFill/>
              </a:ln>
              <a:solidFill>
                <a:srgbClr val="903141"/>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Frame &lt;Master&gt;</a:t>
            </a:r>
            <a:endPar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AKO: &lt;Student&gt;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预定义槽名</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Major: Unit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专业</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If-Needed: Ask -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询问赋值</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If-Added: Check-Major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后继处理</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Field: </a:t>
            </a:r>
            <a:r>
              <a:rPr kumimoji="0" lang="en-US" altLang="zh-CN" sz="2400" b="0" i="0" u="none" strike="noStrike" kern="1200" cap="none" spc="0" normalizeH="0" baseline="0" noProof="0">
                <a:ln>
                  <a:noFill/>
                </a:ln>
                <a:solidFill>
                  <a:srgbClr val="363F90"/>
                </a:solidFill>
                <a:effectLst/>
                <a:uLnTx/>
                <a:uFillTx/>
                <a:latin typeface="Times New Roman" panose="02020603050405020304" pitchFamily="18" charset="0"/>
                <a:ea typeface="等线" panose="02010600030101010101" charset="-122"/>
                <a:cs typeface="+mn-cs"/>
              </a:rPr>
              <a:t>Unit (Field)		 </a:t>
            </a: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方向</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If-Needed : Ask - Field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询问赋值</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Advisor: Unit (Last-name, First-name)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导师</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If-Needed : Ask -Visor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询问赋值</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Project: Area (National, Provincial, Other)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项目</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Default: National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缺省</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Paper: Area (SCI, EI, Core, General)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论文</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	   Default: Core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rPr>
              <a:t>缺省</a:t>
            </a:r>
            <a:endPar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charset="-122"/>
                <a:cs typeface="+mn-cs"/>
              </a:rPr>
              <a:t>        这里，用到了一个系统</a:t>
            </a:r>
            <a:r>
              <a:rPr kumimoji="0" lang="zh-CN" altLang="en-US"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预定义槽名</a:t>
            </a:r>
            <a:r>
              <a:rPr kumimoji="0" lang="en-US" altLang="zh-CN"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AKO </a:t>
            </a:r>
            <a:r>
              <a:rPr kumimoji="0" lang="zh-CN" altLang="en-US"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，其含义为</a:t>
            </a:r>
            <a:r>
              <a:rPr kumimoji="0" lang="en-US" altLang="zh-CN"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t>
            </a:r>
            <a:r>
              <a:rPr kumimoji="0" lang="zh-CN" altLang="en-US"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是一种</a:t>
            </a:r>
            <a:r>
              <a:rPr kumimoji="0" lang="en-US" altLang="zh-CN"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t>
            </a:r>
            <a:r>
              <a:rPr kumimoji="0" lang="zh-CN" altLang="en-US"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t>
            </a:r>
            <a:endParaRPr kumimoji="0" lang="zh-CN" altLang="en-US"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charset="-122"/>
                <a:cs typeface="+mn-cs"/>
              </a:rPr>
              <a:t>        当</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charset="-122"/>
                <a:cs typeface="+mn-cs"/>
              </a:rPr>
              <a:t>作为下层框架的糟名时，</a:t>
            </a:r>
            <a:r>
              <a:rPr kumimoji="0" lang="zh-CN" altLang="en-US"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其槽值为上层框架的框架名，表示该下层框架所描述的事物比其上层框架更具体。并且，由</a:t>
            </a:r>
            <a:r>
              <a:rPr kumimoji="0" lang="en-US" altLang="zh-CN"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AKO</a:t>
            </a:r>
            <a:r>
              <a:rPr kumimoji="0" lang="zh-CN" altLang="en-US"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所联系的框架之间具有属性的继承关系。</a:t>
            </a:r>
            <a:endParaRPr kumimoji="0" lang="zh-CN" altLang="en-US" sz="2200" b="0"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 name="矩形 2"/>
          <p:cNvSpPr/>
          <p:nvPr/>
        </p:nvSpPr>
        <p:spPr>
          <a:xfrm>
            <a:off x="771647" y="473871"/>
            <a:ext cx="10810753"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D43F48"/>
                </a:solidFill>
                <a:effectLst/>
                <a:uLnTx/>
                <a:uFillTx/>
                <a:latin typeface="Times New Roman" panose="02020603050405020304" pitchFamily="18" charset="0"/>
                <a:ea typeface="等线" panose="02010600030101010101" charset="-122"/>
                <a:cs typeface="Times New Roman" panose="02020603050405020304" pitchFamily="18" charset="0"/>
              </a:rPr>
              <a:t>实例框架</a:t>
            </a:r>
            <a:endParaRPr kumimoji="0" lang="zh-CN" altLang="en-US" sz="2800" b="0" i="0" u="none" strike="noStrike" kern="1200" cap="none" spc="0" normalizeH="0" baseline="0" noProof="0" dirty="0">
              <a:ln>
                <a:noFill/>
              </a:ln>
              <a:solidFill>
                <a:srgbClr val="D43F48"/>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例如，</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有杨叶和柳青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个硕士生，</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杨叶，女，计算机专业，参加了导师林海的网络智能研究方向的省部级项目；</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22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岁，计算机专业，导师是林海，论文被</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收录。</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sp>
        <p:nvSpPr>
          <p:cNvPr id="5" name="矩形 4"/>
          <p:cNvSpPr/>
          <p:nvPr/>
        </p:nvSpPr>
        <p:spPr>
          <a:xfrm>
            <a:off x="6867647" y="2443373"/>
            <a:ext cx="4776484"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rPr>
              <a:t>-2</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rPr>
              <a:t>:</a:t>
            </a:r>
            <a:endPar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Frame &lt;Master-2</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&gt;</a:t>
            </a:r>
            <a:endPar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&gt;</a:t>
            </a:r>
            <a:endPar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Name: Liu, Qing</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Age: 22</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Major: Computer</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Advisor: Lin Hai</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Paper: EI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论文</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收录</a:t>
            </a:r>
            <a:endPar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sp>
        <p:nvSpPr>
          <p:cNvPr id="7" name="矩形 6"/>
          <p:cNvSpPr/>
          <p:nvPr/>
        </p:nvSpPr>
        <p:spPr>
          <a:xfrm>
            <a:off x="771647" y="2416810"/>
            <a:ext cx="6096000" cy="286232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rPr>
              <a:t>-1</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rPr>
              <a:t>:</a:t>
            </a:r>
            <a:endPar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Frame &lt;Master-1</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&gt;</a:t>
            </a:r>
            <a:endPar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&gt;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是一个</a:t>
            </a:r>
            <a:endPar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Name: Yang, Ye</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Sex: female</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Major: Computer</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Field: Web</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Intelligence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方向</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Web</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智能</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Advisor: Lin Hai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导师林海</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    Project: Provincial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项目省部级</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sp>
        <p:nvSpPr>
          <p:cNvPr id="9" name="矩形 8"/>
          <p:cNvSpPr/>
          <p:nvPr/>
        </p:nvSpPr>
        <p:spPr>
          <a:xfrm>
            <a:off x="1138176" y="5586908"/>
            <a:ext cx="953368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charset="-122"/>
                <a:cs typeface="Times New Roman" panose="02020603050405020304" pitchFamily="18" charset="0"/>
              </a:rPr>
              <a:t>其中用到了</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系统预定以槽名</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ISA</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，即</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Master-1</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和</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Master-2</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是</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2</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个具体的</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rPr>
              <a:t>Master</a:t>
            </a:r>
            <a:endPar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4944" name="Rectangle 32"/>
          <p:cNvSpPr>
            <a:spLocks noGrp="1"/>
          </p:cNvSpPr>
          <p:nvPr>
            <p:ph type="title"/>
          </p:nvPr>
        </p:nvSpPr>
        <p:spPr>
          <a:xfrm>
            <a:off x="854416" y="27125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640258" y="847295"/>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charset="-122"/>
                <a:cs typeface="+mn-cs"/>
              </a:rPr>
              <a:t>基本结构</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矩形 6"/>
          <p:cNvSpPr/>
          <p:nvPr/>
        </p:nvSpPr>
        <p:spPr>
          <a:xfrm>
            <a:off x="972745" y="1544212"/>
            <a:ext cx="10509341" cy="40164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     框架系统由框架之间的横向或纵向联系构成。</a:t>
            </a:r>
            <a:endParaRPr kumimoji="0" lang="en-US" altLang="zh-CN" sz="2500" b="0" i="0" u="none" strike="noStrike" kern="1200" cap="none" spc="0" normalizeH="0" baseline="0" noProof="0" dirty="0">
              <a:ln>
                <a:noFill/>
              </a:ln>
              <a:solidFill>
                <a:srgbClr val="383F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8C2C3F"/>
                </a:solidFill>
                <a:effectLst/>
                <a:uLnTx/>
                <a:uFillTx/>
                <a:latin typeface="HiddenHorzOCR"/>
                <a:ea typeface="等线" panose="02010600030101010101" charset="-122"/>
                <a:cs typeface="+mn-cs"/>
              </a:rPr>
              <a:t>纵向联系</a:t>
            </a:r>
            <a:endParaRPr kumimoji="0" lang="zh-CN" altLang="en-US" sz="2400" b="0" i="0" u="none" strike="noStrike" kern="1200" cap="none" spc="0" normalizeH="0" baseline="0" noProof="0" dirty="0">
              <a:ln>
                <a:noFill/>
              </a:ln>
              <a:solidFill>
                <a:srgbClr val="8C2C3F"/>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    是指那种具有继承关系的上下层框架之间的联系。如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学生可按照接受教育的层次分为本、硕和博。每类学生又可按照所学专业的不同划分。</a:t>
            </a:r>
            <a:endPar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    </a:t>
            </a:r>
            <a:r>
              <a:rPr kumimoji="0" lang="zh-CN" altLang="en-US" sz="26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纵向联系通过预定义槽名</a:t>
            </a:r>
            <a:r>
              <a:rPr kumimoji="0" lang="en-US" altLang="zh-CN" sz="26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AKO</a:t>
            </a:r>
            <a:r>
              <a:rPr kumimoji="0" lang="zh-CN" altLang="en-US" sz="26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和</a:t>
            </a:r>
            <a:r>
              <a:rPr kumimoji="0" lang="en-US" altLang="zh-CN" sz="26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ISA</a:t>
            </a:r>
            <a:r>
              <a:rPr kumimoji="0" lang="zh-CN" altLang="en-US" sz="26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等来实现。</a:t>
            </a:r>
            <a:endParaRPr kumimoji="0" lang="en-US" altLang="zh-CN" sz="2600" b="0"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500" b="0" i="0" u="none" strike="noStrike" kern="1200" cap="none" spc="0" normalizeH="0" baseline="0" noProof="0" dirty="0">
                <a:ln>
                  <a:noFill/>
                </a:ln>
                <a:solidFill>
                  <a:srgbClr val="8C2C3F"/>
                </a:solidFill>
                <a:effectLst/>
                <a:uLnTx/>
                <a:uFillTx/>
                <a:latin typeface="HiddenHorzOCR"/>
                <a:ea typeface="等线" panose="02010600030101010101" charset="-122"/>
                <a:cs typeface="+mn-cs"/>
              </a:rPr>
              <a:t>横向联系</a:t>
            </a:r>
            <a:endParaRPr kumimoji="0" lang="zh-CN" altLang="en-US" sz="2500" b="0" i="0" u="none" strike="noStrike" kern="1200" cap="none" spc="0" normalizeH="0" baseline="0" noProof="0" dirty="0">
              <a:ln>
                <a:noFill/>
              </a:ln>
              <a:solidFill>
                <a:srgbClr val="8C2C3F"/>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    </a:t>
            </a:r>
            <a:r>
              <a:rPr kumimoji="0" lang="zh-CN" altLang="en-US" sz="26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是指那种以另外一个框架名作为一个槽的槽值或侧面值所建立起来的框架之间的联系</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Student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框架与</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S</a:t>
            </a:r>
            <a:r>
              <a:rPr kumimoji="0" lang="en-US" altLang="zh-CN" sz="2600" b="0" i="0" u="none" strike="noStrike" kern="1200" cap="none" spc="0" normalizeH="0" baseline="0" noProof="0" dirty="0">
                <a:ln>
                  <a:noFill/>
                </a:ln>
                <a:solidFill>
                  <a:srgbClr val="262466"/>
                </a:solidFill>
                <a:effectLst/>
                <a:uLnTx/>
                <a:uFillTx/>
                <a:latin typeface="HiddenHorzOCR"/>
                <a:ea typeface="等线" panose="02010600030101010101" charset="-122"/>
                <a:cs typeface="+mn-cs"/>
              </a:rPr>
              <a:t>-</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Address</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charset="-122"/>
                <a:cs typeface="+mn-cs"/>
              </a:rPr>
              <a:t>框架之间就是一种横向联系。</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4944" name="Rectangle 32"/>
          <p:cNvSpPr>
            <a:spLocks noGrp="1"/>
          </p:cNvSpPr>
          <p:nvPr>
            <p:ph type="title"/>
          </p:nvPr>
        </p:nvSpPr>
        <p:spPr>
          <a:xfrm>
            <a:off x="784968"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550555" y="410761"/>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charset="-122"/>
              <a:cs typeface="+mn-cs"/>
            </a:endParaRPr>
          </a:p>
        </p:txBody>
      </p:sp>
      <p:sp>
        <p:nvSpPr>
          <p:cNvPr id="7" name="矩形 6"/>
          <p:cNvSpPr/>
          <p:nvPr/>
        </p:nvSpPr>
        <p:spPr>
          <a:xfrm>
            <a:off x="964064" y="821603"/>
            <a:ext cx="11157523"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charset="-122"/>
                <a:cs typeface="+mn-cs"/>
              </a:rPr>
              <a:t>特性继承过程</a:t>
            </a:r>
            <a:endPar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    通过</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ISA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链来实现。</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    当需要查询某一事物的某个属性，且</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描述该事物的框架未提供其属性值</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时，</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系统就</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沿</a:t>
            </a: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ISA</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和</a:t>
            </a: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AKO</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链追溯到具有相同槽的类或超类框架</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Default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侧面值，就继承该默认值作为查询结果返回。</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侧面供继承，则执行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操作，去产生一个</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值作为查询结果。</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    如果对某个事物的某一属性进行了赋值或修改操作，</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则系统会自动沿</a:t>
            </a: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ISA</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和</a:t>
            </a: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AKO</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链追溯到具有相应的类或超类框架，去执行</a:t>
            </a: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If-Added</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操作，作相应的</a:t>
            </a:r>
            <a:r>
              <a:rPr kumimoji="0" lang="zh-CN" altLang="en-US" sz="20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后继处理。</a:t>
            </a:r>
            <a:endParaRPr kumimoji="0" lang="zh-CN" altLang="en-US" sz="2000" b="0"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charset="-122"/>
                <a:cs typeface="+mn-cs"/>
              </a:rPr>
              <a:t>If-Needed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charset="-122"/>
                <a:cs typeface="+mn-cs"/>
              </a:rPr>
              <a:t>与</a:t>
            </a: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charset="-122"/>
                <a:cs typeface="+mn-cs"/>
              </a:rPr>
              <a:t>If-Added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charset="-122"/>
                <a:cs typeface="+mn-cs"/>
              </a:rPr>
              <a:t>过程的区别</a:t>
            </a:r>
            <a:endPar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    它们的主要区别在于激活时机和操作目的不同。</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    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操作是在系统试图查询某个事物框架中未记载的属性值时激活，并根据查询需求，被动地即时产生所需要的属性值</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    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charset="-122"/>
                <a:cs typeface="+mn-cs"/>
              </a:rPr>
              <a:t>操作是在系统对某个框架的属性作赋值或修改工作后激活，目的在于通过这些后继处理，主动</a:t>
            </a:r>
            <a:r>
              <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做好配套操作，以消除可能存在的不一致。</a:t>
            </a:r>
            <a:endParaRPr kumimoji="0" lang="zh-CN" altLang="en-US"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4944" name="Rectangle 32"/>
          <p:cNvSpPr>
            <a:spLocks noGrp="1"/>
          </p:cNvSpPr>
          <p:nvPr>
            <p:ph type="title"/>
          </p:nvPr>
        </p:nvSpPr>
        <p:spPr>
          <a:xfrm>
            <a:off x="808117" y="576971"/>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62466" y="1279599"/>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charset="-122"/>
              <a:cs typeface="+mn-cs"/>
            </a:endParaRPr>
          </a:p>
        </p:txBody>
      </p:sp>
      <p:sp>
        <p:nvSpPr>
          <p:cNvPr id="7" name="矩形 6"/>
          <p:cNvSpPr/>
          <p:nvPr/>
        </p:nvSpPr>
        <p:spPr>
          <a:xfrm>
            <a:off x="1034477" y="2048520"/>
            <a:ext cx="10470757" cy="41541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B7404A"/>
                </a:solidFill>
                <a:effectLst/>
                <a:uLnTx/>
                <a:uFillTx/>
                <a:latin typeface="HiddenHorzOCR"/>
                <a:ea typeface="等线" panose="02010600030101010101" charset="-122"/>
                <a:cs typeface="+mn-cs"/>
              </a:rPr>
              <a:t>特性继承的例</a:t>
            </a:r>
            <a:endParaRPr kumimoji="0" lang="zh-CN" altLang="en-US" sz="2400" b="0" i="0" u="none" strike="noStrike" kern="1200" cap="none" spc="0" normalizeH="0" baseline="0" noProof="0" dirty="0">
              <a:ln>
                <a:noFill/>
              </a:ln>
              <a:solidFill>
                <a:srgbClr val="B7404A"/>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    如前面的学生框架</a:t>
            </a:r>
            <a:endPar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    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Master-l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则可直接回答</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但要查询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则需要沿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链和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AKO</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Student</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框架取其默认佳</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male.</a:t>
            </a:r>
            <a:endPar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框架，执行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If-</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Needed</a:t>
            </a:r>
            <a:endPar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侧面的</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Ask</a:t>
            </a:r>
            <a:r>
              <a:rPr kumimoji="0" lang="en-US" altLang="zh-CN" sz="2400" b="0" i="0" u="none" strike="noStrike" kern="1200" cap="none" spc="0" normalizeH="0" baseline="0" noProof="0" dirty="0">
                <a:ln>
                  <a:noFill/>
                </a:ln>
                <a:solidFill>
                  <a:srgbClr val="504E83"/>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Field</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操作</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即时产生一个值</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假设产生的值是</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charset="-122"/>
                <a:cs typeface="+mn-cs"/>
              </a:rPr>
              <a:t>Data-</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Mining,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则表示</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的研究方向为数据挖掘。</a:t>
            </a:r>
            <a:endPar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    如果要修改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Master-2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框架</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charset="-122"/>
                <a:cs typeface="+mn-cs"/>
              </a:rPr>
              <a:t>,</a:t>
            </a:r>
            <a:r>
              <a:rPr kumimoji="0" lang="en-US" altLang="zh-CN"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 </a:t>
            </a:r>
            <a:r>
              <a:rPr kumimoji="0" lang="zh-CN" altLang="en-US"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执行</a:t>
            </a:r>
            <a:r>
              <a:rPr kumimoji="0" lang="en-US" altLang="zh-CN"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Major</a:t>
            </a:r>
            <a:r>
              <a:rPr kumimoji="0" lang="zh-CN" altLang="en-US"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槽</a:t>
            </a:r>
            <a:r>
              <a:rPr kumimoji="0" lang="en-US" altLang="zh-CN"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If-Added</a:t>
            </a:r>
            <a:r>
              <a:rPr kumimoji="0" lang="zh-CN" altLang="en-US"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侧面的</a:t>
            </a:r>
            <a:r>
              <a:rPr kumimoji="0" lang="en-US" altLang="zh-CN"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Check-Major</a:t>
            </a:r>
            <a:r>
              <a:rPr kumimoji="0" lang="zh-CN" altLang="en-US"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操作，对</a:t>
            </a:r>
            <a:r>
              <a:rPr kumimoji="0" lang="en-US" altLang="zh-CN"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Field, Advisor</a:t>
            </a:r>
            <a:r>
              <a:rPr kumimoji="0" lang="zh-CN" altLang="en-US"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进行修改</a:t>
            </a:r>
            <a:r>
              <a:rPr kumimoji="0" lang="en-US" altLang="zh-CN"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 </a:t>
            </a:r>
            <a:r>
              <a:rPr kumimoji="0" lang="zh-CN" altLang="en-US"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rPr>
              <a:t>以保持知识的一致性。</a:t>
            </a:r>
            <a:endParaRPr kumimoji="0" lang="zh-CN" altLang="en-US" sz="2400" b="0" i="0" u="sng" strike="noStrike" kern="1200" cap="none" spc="0" normalizeH="0" baseline="0" noProof="0" dirty="0">
              <a:ln>
                <a:noFill/>
              </a:ln>
              <a:solidFill>
                <a:srgbClr val="404897"/>
              </a:solidFill>
              <a:effectLst/>
              <a:uLnTx/>
              <a:uFillTx/>
              <a:latin typeface="HiddenHorzOCR"/>
              <a:ea typeface="等线" panose="02010600030101010101"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4944" name="Rectangle 32"/>
          <p:cNvSpPr>
            <a:spLocks noGrp="1"/>
          </p:cNvSpPr>
          <p:nvPr>
            <p:ph type="title"/>
          </p:nvPr>
        </p:nvSpPr>
        <p:spPr>
          <a:xfrm>
            <a:off x="426153"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框架系统的问题求解过程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167441" y="840135"/>
            <a:ext cx="1787669"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charset="-122"/>
                <a:cs typeface="+mn-cs"/>
              </a:rPr>
              <a:t>匹配和填槽</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charset="-122"/>
              <a:cs typeface="+mn-cs"/>
            </a:endParaRPr>
          </a:p>
        </p:txBody>
      </p:sp>
      <p:sp>
        <p:nvSpPr>
          <p:cNvPr id="7" name="矩形 6"/>
          <p:cNvSpPr/>
          <p:nvPr/>
        </p:nvSpPr>
        <p:spPr>
          <a:xfrm>
            <a:off x="920608" y="1376452"/>
            <a:ext cx="10306836" cy="50774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    框架的匹配实际上是通过对相应槽的槽名和槽值逐个进行比较，并利用继承关系来实现的。</a:t>
            </a:r>
            <a:endPar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    例如，假设前面讨论的学生框架系统已建立在知识库中，若要求从知识库中找出一个满足如下条件的硕士生</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a:t>
            </a:r>
            <a:endPar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male, Age&lt;25 , Major</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Computer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Project</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National</a:t>
            </a:r>
            <a:endPar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    把这些条件用框架表示出来，就可得到如下的初始问题框架</a:t>
            </a:r>
            <a:endPar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rPr>
              <a:t>    Frame &lt;Master-x&gt;</a:t>
            </a:r>
            <a:endPar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rPr>
              <a:t>       Name:</a:t>
            </a:r>
            <a:endPar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rPr>
              <a:t>       Sex: male</a:t>
            </a:r>
            <a:endPar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rPr>
              <a:t>       Age: Years &lt;25</a:t>
            </a:r>
            <a:endPar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rPr>
              <a:t>       Major: Computer</a:t>
            </a:r>
            <a:endPar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rPr>
              <a:t>       Project: National</a:t>
            </a:r>
            <a:endPar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    用此框架和知识库中的框架匹配，显然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a:t>
            </a: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charset="-122"/>
                <a:cs typeface="+mn-cs"/>
              </a:rPr>
              <a:t>Master -2</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框架可以匹配。因为</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Age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Major</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槽都符合要求</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 Sex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槽和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Project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槽虽然没有给出，但由继承性可知它们分别取默认值</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male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National,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完全符合初始问题框架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Master</a:t>
            </a:r>
            <a:r>
              <a:rPr kumimoji="0" lang="en-US" altLang="zh-CN" sz="2000" b="0" i="0" u="none" strike="noStrike" kern="1200" cap="none" spc="0" normalizeH="0" baseline="0" noProof="0" dirty="0">
                <a:ln>
                  <a:noFill/>
                </a:ln>
                <a:solidFill>
                  <a:srgbClr val="242264"/>
                </a:solidFill>
                <a:effectLst/>
                <a:uLnTx/>
                <a:uFillTx/>
                <a:latin typeface="HiddenHorzOCR"/>
                <a:ea typeface="等线" panose="02010600030101010101"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x</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的要求，所以要找的学生有可能是</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Liu Qing</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charset="-122"/>
                <a:cs typeface="+mn-cs"/>
              </a:rPr>
              <a:t>。</a:t>
            </a:r>
            <a:endParaRPr kumimoji="0" lang="zh-CN" altLang="en-US" sz="2000" b="0" i="0" u="none" strike="noStrike" kern="1200" cap="none" spc="0" normalizeH="0" baseline="0" noProof="0" dirty="0">
              <a:ln>
                <a:noFill/>
              </a:ln>
              <a:solidFill>
                <a:srgbClr val="404897"/>
              </a:solidFill>
              <a:effectLst/>
              <a:uLnTx/>
              <a:uFillTx/>
              <a:latin typeface="HiddenHorzOCR"/>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9" name="Rectangle 2"/>
          <p:cNvSpPr>
            <a:spLocks noGrp="1"/>
          </p:cNvSpPr>
          <p:nvPr>
            <p:ph type="title"/>
          </p:nvPr>
        </p:nvSpPr>
        <p:spPr>
          <a:xfrm>
            <a:off x="414578" y="866385"/>
            <a:ext cx="11542069" cy="649288"/>
          </a:xfrm>
        </p:spPr>
        <p:txBody>
          <a:bodyPr>
            <a:noAutofit/>
          </a:bodyPr>
          <a:lstStyle/>
          <a:p>
            <a:r>
              <a:rPr lang="zh-CN" altLang="en-US" sz="2800" dirty="0">
                <a:solidFill>
                  <a:srgbClr val="00CC00"/>
                </a:solidFill>
                <a:ea typeface="黑体" panose="02010609060101010101" pitchFamily="49" charset="-122"/>
              </a:rPr>
              <a:t>例：</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请用框架表示这一知识：范伟，男，</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岁</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1996</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月到</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月间在计算机学院任讲师。</a:t>
            </a:r>
            <a:endParaRPr lang="en-US" altLang="zh-CN" sz="2800" dirty="0">
              <a:solidFill>
                <a:srgbClr val="00CC00"/>
              </a:solidFill>
              <a:ea typeface="黑体" panose="02010609060101010101" pitchFamily="49" charset="-122"/>
            </a:endParaRPr>
          </a:p>
        </p:txBody>
      </p:sp>
      <p:sp>
        <p:nvSpPr>
          <p:cNvPr id="10" name="Rectangle 4"/>
          <p:cNvSpPr>
            <a:spLocks noChangeArrowheads="1"/>
          </p:cNvSpPr>
          <p:nvPr/>
        </p:nvSpPr>
        <p:spPr bwMode="auto">
          <a:xfrm>
            <a:off x="2426158" y="2099335"/>
            <a:ext cx="7270235" cy="3582519"/>
          </a:xfrm>
          <a:prstGeom prst="rect">
            <a:avLst/>
          </a:prstGeom>
          <a:noFill/>
          <a:ln w="63500" cmpd="dbl">
            <a:solidFill>
              <a:schemeClr val="hlink"/>
            </a:solidFill>
            <a:miter lim="800000"/>
          </a:ln>
          <a:effectLst/>
          <a:extLst>
            <a:ext uri="{909E8E84-426E-40DD-AFC4-6F175D3DCCD1}">
              <a14:hiddenFill xmlns:a14="http://schemas.microsoft.com/office/drawing/2010/main">
                <a:solidFill>
                  <a:srgbClr val="009900">
                    <a:alpha val="46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 latinLnBrk="0" hangingPunct="1">
              <a:lnSpc>
                <a:spcPct val="105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Frame</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〈Teacher-1〉</a:t>
            </a:r>
            <a:endPar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Name: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Fan</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Wei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Sex:</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Male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Age: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30</a:t>
            </a:r>
            <a:endPar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Job</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Lecturer</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Work-time:</a:t>
            </a:r>
            <a:endPar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Start: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1996-10</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End:  </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2012-08</a:t>
            </a:r>
            <a:endPar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Department</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Computer Science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A5E42720-3D77-44CB-9D08-F65B3894523D}"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81955" name="Text Box 3"/>
          <p:cNvSpPr txBox="1">
            <a:spLocks noChangeArrowheads="1"/>
          </p:cNvSpPr>
          <p:nvPr/>
        </p:nvSpPr>
        <p:spPr bwMode="auto">
          <a:xfrm>
            <a:off x="2208213" y="1412875"/>
            <a:ext cx="7993062"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一般由一些最基本的语义单元组成。这些最基本的语义单元被称为</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语义基元</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。可用如下三元组来表示：</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，弧，节点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2)</a:t>
            </a:r>
            <a:endPar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也可用有向图表示：</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381964" name="Rectangle 12"/>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语义网络的基本表示</a:t>
            </a:r>
            <a:endParaRPr lang="zh-CN" altLang="en-US" sz="2800">
              <a:solidFill>
                <a:srgbClr val="33CC33"/>
              </a:solidFill>
              <a:latin typeface="黑体" panose="02010609060101010101" pitchFamily="49" charset="-122"/>
              <a:ea typeface="黑体" panose="02010609060101010101" pitchFamily="49" charset="-122"/>
            </a:endParaRPr>
          </a:p>
        </p:txBody>
      </p:sp>
      <p:grpSp>
        <p:nvGrpSpPr>
          <p:cNvPr id="381967" name="Group 15"/>
          <p:cNvGrpSpPr/>
          <p:nvPr/>
        </p:nvGrpSpPr>
        <p:grpSpPr bwMode="auto">
          <a:xfrm>
            <a:off x="3287713" y="3644900"/>
            <a:ext cx="6913562" cy="2808288"/>
            <a:chOff x="1111" y="2296"/>
            <a:chExt cx="4355" cy="1769"/>
          </a:xfrm>
        </p:grpSpPr>
        <p:grpSp>
          <p:nvGrpSpPr>
            <p:cNvPr id="381965" name="Group 13"/>
            <p:cNvGrpSpPr/>
            <p:nvPr/>
          </p:nvGrpSpPr>
          <p:grpSpPr bwMode="auto">
            <a:xfrm>
              <a:off x="1111" y="2886"/>
              <a:ext cx="3856" cy="1179"/>
              <a:chOff x="1111" y="2886"/>
              <a:chExt cx="3856" cy="1179"/>
            </a:xfrm>
          </p:grpSpPr>
          <p:sp>
            <p:nvSpPr>
              <p:cNvPr id="381954" name="Rectangle 2"/>
              <p:cNvSpPr>
                <a:spLocks noChangeArrowheads="1"/>
              </p:cNvSpPr>
              <p:nvPr/>
            </p:nvSpPr>
            <p:spPr bwMode="auto">
              <a:xfrm>
                <a:off x="1111" y="2886"/>
                <a:ext cx="3776" cy="1179"/>
              </a:xfrm>
              <a:prstGeom prst="rect">
                <a:avLst/>
              </a:prstGeom>
              <a:noFill/>
              <a:ln w="19050">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381957" name="Group 5"/>
              <p:cNvGrpSpPr/>
              <p:nvPr/>
            </p:nvGrpSpPr>
            <p:grpSpPr bwMode="auto">
              <a:xfrm>
                <a:off x="1202" y="2931"/>
                <a:ext cx="3765" cy="1073"/>
                <a:chOff x="1066" y="2205"/>
                <a:chExt cx="3765" cy="1073"/>
              </a:xfrm>
            </p:grpSpPr>
            <p:grpSp>
              <p:nvGrpSpPr>
                <p:cNvPr id="381958" name="Group 6"/>
                <p:cNvGrpSpPr/>
                <p:nvPr/>
              </p:nvGrpSpPr>
              <p:grpSpPr bwMode="auto">
                <a:xfrm>
                  <a:off x="1156" y="2205"/>
                  <a:ext cx="3266" cy="428"/>
                  <a:chOff x="1020" y="2912"/>
                  <a:chExt cx="3266" cy="428"/>
                </a:xfrm>
              </p:grpSpPr>
              <p:sp>
                <p:nvSpPr>
                  <p:cNvPr id="381959" name="Rectangle 7"/>
                  <p:cNvSpPr>
                    <a:spLocks noChangeArrowheads="1"/>
                  </p:cNvSpPr>
                  <p:nvPr/>
                </p:nvSpPr>
                <p:spPr bwMode="auto">
                  <a:xfrm>
                    <a:off x="1020" y="3021"/>
                    <a:ext cx="952" cy="318"/>
                  </a:xfrm>
                  <a:prstGeom prst="rect">
                    <a:avLst/>
                  </a:prstGeom>
                  <a:solidFill>
                    <a:srgbClr val="FFFF66"/>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1</a:t>
                    </a:r>
                    <a:endParaRPr kumimoji="0" lang="en-US" altLang="zh-CN"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1960" name="Rectangle 8"/>
                  <p:cNvSpPr>
                    <a:spLocks noChangeArrowheads="1"/>
                  </p:cNvSpPr>
                  <p:nvPr/>
                </p:nvSpPr>
                <p:spPr bwMode="auto">
                  <a:xfrm>
                    <a:off x="3334" y="3022"/>
                    <a:ext cx="952" cy="318"/>
                  </a:xfrm>
                  <a:prstGeom prst="rect">
                    <a:avLst/>
                  </a:prstGeom>
                  <a:solidFill>
                    <a:srgbClr val="009900">
                      <a:alpha val="71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2</a:t>
                    </a:r>
                    <a:endParaRPr kumimoji="0" lang="en-US" altLang="zh-CN"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1961" name="Text Box 9"/>
                  <p:cNvSpPr txBox="1">
                    <a:spLocks noChangeArrowheads="1"/>
                  </p:cNvSpPr>
                  <p:nvPr/>
                </p:nvSpPr>
                <p:spPr bwMode="auto">
                  <a:xfrm>
                    <a:off x="2162" y="2912"/>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400" b="1" i="0" u="none" strike="noStrike" kern="1200" cap="none" spc="0" normalizeH="0" baseline="0" noProof="0">
                        <a:ln>
                          <a:noFill/>
                        </a:ln>
                        <a:solidFill>
                          <a:srgbClr val="FF3300"/>
                        </a:solidFill>
                        <a:effectLst/>
                        <a:uLnTx/>
                        <a:uFillTx/>
                        <a:latin typeface="等线" panose="02010600030101010101" charset="-122"/>
                        <a:ea typeface="等线" panose="02010600030101010101" charset="-122"/>
                        <a:cs typeface="+mn-cs"/>
                      </a:rPr>
                      <a:t>语义关系</a:t>
                    </a:r>
                    <a:endParaRPr kumimoji="0" lang="zh-CN" altLang="en-US" sz="2400" b="1" i="0" u="none" strike="noStrike" kern="1200" cap="none" spc="0" normalizeH="0" baseline="0" noProof="0">
                      <a:ln>
                        <a:noFill/>
                      </a:ln>
                      <a:solidFill>
                        <a:srgbClr val="FF3300"/>
                      </a:solidFill>
                      <a:effectLst/>
                      <a:uLnTx/>
                      <a:uFillTx/>
                      <a:latin typeface="等线" panose="02010600030101010101" charset="-122"/>
                      <a:ea typeface="等线" panose="02010600030101010101" charset="-122"/>
                      <a:cs typeface="+mn-cs"/>
                    </a:endParaRPr>
                  </a:p>
                </p:txBody>
              </p:sp>
              <p:sp>
                <p:nvSpPr>
                  <p:cNvPr id="381962" name="Line 10"/>
                  <p:cNvSpPr>
                    <a:spLocks noChangeShapeType="1"/>
                  </p:cNvSpPr>
                  <p:nvPr/>
                </p:nvSpPr>
                <p:spPr bwMode="auto">
                  <a:xfrm>
                    <a:off x="1973" y="3203"/>
                    <a:ext cx="1361" cy="0"/>
                  </a:xfrm>
                  <a:prstGeom prst="line">
                    <a:avLst/>
                  </a:prstGeom>
                  <a:noFill/>
                  <a:ln w="381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381963" name="Text Box 11"/>
                <p:cNvSpPr txBox="1">
                  <a:spLocks noChangeArrowheads="1"/>
                </p:cNvSpPr>
                <p:nvPr/>
              </p:nvSpPr>
              <p:spPr bwMode="auto">
                <a:xfrm>
                  <a:off x="1066" y="2731"/>
                  <a:ext cx="376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仿宋_GB2312" pitchFamily="49" charset="-122"/>
                      <a:cs typeface="+mn-cs"/>
                    </a:rPr>
                    <a:t>每一个要表达的事实用一个“节点”表示；</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仿宋_GB2312" pitchFamily="49"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Arial" panose="020B0604020202020204" pitchFamily="34" charset="0"/>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仿宋_GB2312" pitchFamily="49" charset="-122"/>
                      <a:cs typeface="+mn-cs"/>
                    </a:rPr>
                    <a:t>事实之间的关系用“有向弧”表示。</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仿宋_GB2312" pitchFamily="49" charset="-122"/>
                    <a:cs typeface="+mn-cs"/>
                  </a:endParaRPr>
                </a:p>
              </p:txBody>
            </p:sp>
          </p:grpSp>
        </p:grpSp>
        <p:sp>
          <p:nvSpPr>
            <p:cNvPr id="381966" name="AutoShape 14"/>
            <p:cNvSpPr>
              <a:spLocks noChangeArrowheads="1"/>
            </p:cNvSpPr>
            <p:nvPr/>
          </p:nvSpPr>
          <p:spPr bwMode="auto">
            <a:xfrm>
              <a:off x="4241" y="2296"/>
              <a:ext cx="1225" cy="363"/>
            </a:xfrm>
            <a:prstGeom prst="wedgeRoundRectCallout">
              <a:avLst>
                <a:gd name="adj1" fmla="val -45593"/>
                <a:gd name="adj2" fmla="val 107301"/>
                <a:gd name="adj3" fmla="val 16667"/>
              </a:avLst>
            </a:prstGeom>
            <a:solidFill>
              <a:srgbClr val="FFCC99"/>
            </a:solidFill>
            <a:ln w="952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基本网元</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4944" name="Rectangle 32"/>
          <p:cNvSpPr>
            <a:spLocks noGrp="1"/>
          </p:cNvSpPr>
          <p:nvPr>
            <p:ph type="title"/>
          </p:nvPr>
        </p:nvSpPr>
        <p:spPr>
          <a:xfrm>
            <a:off x="403003" y="45141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框架表示法的特征</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8" name="矩形 7"/>
          <p:cNvSpPr/>
          <p:nvPr/>
        </p:nvSpPr>
        <p:spPr>
          <a:xfrm>
            <a:off x="898103" y="1136350"/>
            <a:ext cx="10773294" cy="47089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主要优点</a:t>
            </a:r>
            <a:r>
              <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结构性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最突出特点是善于表示结构性知识，它能够把知识的内部结构关系以及知识问的特殊联系表示出来。</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深层性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框架表示法不仅可以从多个方面、多重属性表示知识，而且还可以通过</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ISA </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AKO</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等槽以嵌套结构分层地对知识进行表示，因此能用来表达事物间复杂的深层联系。</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继承性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在框架系统中，下层框架可以继承上层框架的槽值，也可以进行补充和修改，这</a:t>
            </a:r>
            <a:r>
              <a:rPr kumimoji="0" lang="zh-CN" altLang="en-US" sz="20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样既减少知识冗余，又较好地保证了知识的一致性。</a:t>
            </a:r>
            <a:endParaRPr kumimoji="0" lang="en-US" altLang="zh-CN" sz="2000" b="0"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自然性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框架能把与某个实体或实体集相关特性都集中在一起，从而高度模拟了人脑对实体多方面、多层次的存储结构，直观，自然，易于理解。</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rPr>
              <a:t>主要缺点</a:t>
            </a:r>
            <a:endPar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缺乏框架的形式理论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至今，还没有建立框架的形式理论。</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缺乏过程性知识表示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框架系统不使于表示过程性知识，缺乏如何使用框架中知识的描述能力。框架推理过程需要用到一些与领域无关的推理规则，而这些规则在框架系统中又很难表达。</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清晰性难以保证</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charset="-122"/>
                <a:cs typeface="+mn-cs"/>
              </a:rPr>
              <a:t>由于各框架本身的数据结构不一定相同，从而框架系统的清晰性很难保证。</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16D93C25-A275-4935-884E-CACF4E6725E1}"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0500" name="Text Box 36"/>
          <p:cNvSpPr txBox="1">
            <a:spLocks noChangeArrowheads="1"/>
          </p:cNvSpPr>
          <p:nvPr/>
        </p:nvSpPr>
        <p:spPr bwMode="auto">
          <a:xfrm>
            <a:off x="1919289" y="11255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defRPr/>
            </a:pP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例</a:t>
            </a:r>
            <a:r>
              <a:rPr kumimoji="0" lang="en-US" altLang="zh-CN"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等线" panose="02010600030101010101" charset="-122"/>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小李和小王是朋友</a:t>
            </a:r>
            <a:r>
              <a:rPr kumimoji="0" lang="zh-CN" altLang="en-US" sz="2800" b="1" i="0" u="none" strike="noStrike" kern="1200" cap="none" spc="0" normalizeH="0" baseline="0" noProof="0">
                <a:ln>
                  <a:noFill/>
                </a:ln>
                <a:solidFill>
                  <a:srgbClr val="0066FF"/>
                </a:solidFill>
                <a:effectLst/>
                <a:uLnTx/>
                <a:uFillTx/>
                <a:latin typeface="等线" panose="02010600030101010101" charset="-122"/>
                <a:ea typeface="楷体_GB2312" pitchFamily="49" charset="-122"/>
                <a:cs typeface="+mn-cs"/>
              </a:rPr>
              <a:t>”</a:t>
            </a:r>
            <a:endPar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endParaRPr>
          </a:p>
        </p:txBody>
      </p:sp>
      <p:sp>
        <p:nvSpPr>
          <p:cNvPr id="190501" name="Text Box 37"/>
          <p:cNvSpPr txBox="1">
            <a:spLocks noChangeArrowheads="1"/>
          </p:cNvSpPr>
          <p:nvPr/>
        </p:nvSpPr>
        <p:spPr bwMode="auto">
          <a:xfrm>
            <a:off x="1992313" y="1844676"/>
            <a:ext cx="323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语义网络表示：</a:t>
            </a:r>
            <a:endPar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endParaRPr>
          </a:p>
        </p:txBody>
      </p:sp>
      <p:grpSp>
        <p:nvGrpSpPr>
          <p:cNvPr id="190507" name="Group 43"/>
          <p:cNvGrpSpPr/>
          <p:nvPr/>
        </p:nvGrpSpPr>
        <p:grpSpPr bwMode="auto">
          <a:xfrm>
            <a:off x="5159376" y="2060575"/>
            <a:ext cx="4454525" cy="679450"/>
            <a:chOff x="2426" y="1071"/>
            <a:chExt cx="2187" cy="428"/>
          </a:xfrm>
        </p:grpSpPr>
        <p:sp>
          <p:nvSpPr>
            <p:cNvPr id="190503" name="Rectangle 39"/>
            <p:cNvSpPr>
              <a:spLocks noChangeArrowheads="1"/>
            </p:cNvSpPr>
            <p:nvPr/>
          </p:nvSpPr>
          <p:spPr bwMode="auto">
            <a:xfrm>
              <a:off x="2426" y="1180"/>
              <a:ext cx="635" cy="318"/>
            </a:xfrm>
            <a:prstGeom prst="rect">
              <a:avLst/>
            </a:prstGeom>
            <a:noFill/>
            <a:ln w="9525">
              <a:solidFill>
                <a:schemeClr val="tx1"/>
              </a:solidFill>
              <a:miter lim="800000"/>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小李</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504" name="Rectangle 40"/>
            <p:cNvSpPr>
              <a:spLocks noChangeArrowheads="1"/>
            </p:cNvSpPr>
            <p:nvPr/>
          </p:nvSpPr>
          <p:spPr bwMode="auto">
            <a:xfrm>
              <a:off x="3978" y="1181"/>
              <a:ext cx="635" cy="318"/>
            </a:xfrm>
            <a:prstGeom prst="rect">
              <a:avLst/>
            </a:prstGeom>
            <a:noFill/>
            <a:ln w="9525">
              <a:solidFill>
                <a:schemeClr val="tx1"/>
              </a:solidFill>
              <a:miter lim="800000"/>
            </a:ln>
            <a:effectLst/>
            <a:extLst>
              <a:ext uri="{909E8E84-426E-40DD-AFC4-6F175D3DCCD1}">
                <a14:hiddenFill xmlns:a14="http://schemas.microsoft.com/office/drawing/2010/main">
                  <a:solidFill>
                    <a:srgbClr val="009900">
                      <a:alpha val="71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小王</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505" name="Text Box 41"/>
            <p:cNvSpPr txBox="1">
              <a:spLocks noChangeArrowheads="1"/>
            </p:cNvSpPr>
            <p:nvPr/>
          </p:nvSpPr>
          <p:spPr bwMode="auto">
            <a:xfrm>
              <a:off x="3243" y="1071"/>
              <a:ext cx="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朋友</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506" name="Line 42"/>
            <p:cNvSpPr>
              <a:spLocks noChangeShapeType="1"/>
            </p:cNvSpPr>
            <p:nvPr/>
          </p:nvSpPr>
          <p:spPr bwMode="auto">
            <a:xfrm>
              <a:off x="3062" y="1362"/>
              <a:ext cx="907" cy="0"/>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90508" name="Text Box 44"/>
          <p:cNvSpPr txBox="1">
            <a:spLocks noChangeArrowheads="1"/>
          </p:cNvSpPr>
          <p:nvPr/>
        </p:nvSpPr>
        <p:spPr bwMode="auto">
          <a:xfrm>
            <a:off x="2208214" y="5675232"/>
            <a:ext cx="7991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产生式表示：</a:t>
            </a:r>
            <a:r>
              <a:rPr kumimoji="0" lang="zh-CN" altLang="en-US" sz="28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 Friend</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 Li</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 Wang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0509" name="Text Box 45"/>
          <p:cNvSpPr txBox="1">
            <a:spLocks noChangeArrowheads="1"/>
          </p:cNvSpPr>
          <p:nvPr/>
        </p:nvSpPr>
        <p:spPr bwMode="auto">
          <a:xfrm>
            <a:off x="2175349" y="3298100"/>
            <a:ext cx="985743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defRPr/>
            </a:pPr>
            <a:r>
              <a:rPr kumimoji="0" lang="zh-CN" altLang="en-US" sz="28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一阶谓词逻辑表示：</a:t>
            </a: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定义谓词：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Friend(x, y)</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。定义个体词：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Li:</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小李；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Wang:</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小王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表示为：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Friend( Li, Wang)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90512" name="Rectangle 48"/>
          <p:cNvSpPr>
            <a:spLocks noGrp="1"/>
          </p:cNvSpPr>
          <p:nvPr>
            <p:ph type="title"/>
          </p:nvPr>
        </p:nvSpPr>
        <p:spPr>
          <a:xfrm>
            <a:off x="1847850" y="333375"/>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语义网络表示实例</a:t>
            </a:r>
            <a:endParaRPr lang="zh-CN" altLang="en-US" sz="2800">
              <a:solidFill>
                <a:srgbClr val="33CC33"/>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0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1" grpId="0"/>
      <p:bldP spid="190508" grpId="0"/>
      <p:bldP spid="1905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74B2E8E8-8B48-48D1-981A-F56F5029D18E}"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84003" name="Rectangle 3"/>
          <p:cNvSpPr>
            <a:spLocks noGrp="1"/>
          </p:cNvSpPr>
          <p:nvPr>
            <p:ph type="body" idx="1"/>
          </p:nvPr>
        </p:nvSpPr>
        <p:spPr/>
        <p:txBody>
          <a:bodyPr/>
          <a:lstStyle/>
          <a:p>
            <a:pPr>
              <a:lnSpc>
                <a:spcPct val="130000"/>
              </a:lnSpc>
              <a:spcBef>
                <a:spcPct val="40000"/>
              </a:spcBef>
              <a:buFont typeface="Wingdings" panose="05000000000000000000" pitchFamily="2" charset="2"/>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把多个基本网元用相应的语义联系关联在一起时，就可得到一个</a:t>
            </a:r>
            <a:r>
              <a:rPr lang="zh-CN" altLang="en-US" b="1" dirty="0">
                <a:solidFill>
                  <a:srgbClr val="CC0000"/>
                </a:solidFill>
                <a:latin typeface="楷体_GB2312" pitchFamily="49" charset="-122"/>
                <a:ea typeface="楷体_GB2312" pitchFamily="49" charset="-122"/>
              </a:rPr>
              <a:t>语义网络</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a:lnSpc>
                <a:spcPct val="130000"/>
              </a:lnSpc>
              <a:spcBef>
                <a:spcPct val="40000"/>
              </a:spcBef>
              <a:buFont typeface="Wingdings" panose="05000000000000000000" pitchFamily="2" charset="2"/>
              <a:buNone/>
            </a:pPr>
            <a:r>
              <a:rPr lang="zh-CN" altLang="en-US" b="1" dirty="0">
                <a:latin typeface="楷体_GB2312" pitchFamily="49" charset="-122"/>
                <a:ea typeface="楷体_GB2312" pitchFamily="49" charset="-122"/>
              </a:rPr>
              <a:t>      语义网络中的节点还可以是一个语义子网络，所以，语义网络实质上是一种</a:t>
            </a:r>
            <a:r>
              <a:rPr lang="zh-CN" altLang="en-US" b="1" dirty="0">
                <a:solidFill>
                  <a:srgbClr val="CC0000"/>
                </a:solidFill>
                <a:latin typeface="楷体_GB2312" pitchFamily="49" charset="-122"/>
                <a:ea typeface="楷体_GB2312" pitchFamily="49" charset="-122"/>
              </a:rPr>
              <a:t>多层次</a:t>
            </a:r>
            <a:r>
              <a:rPr lang="zh-CN" altLang="en-US" b="1" dirty="0">
                <a:latin typeface="楷体_GB2312" pitchFamily="49" charset="-122"/>
                <a:ea typeface="楷体_GB2312" pitchFamily="49" charset="-122"/>
              </a:rPr>
              <a:t>的嵌套结构。</a:t>
            </a:r>
            <a:endParaRPr lang="zh-CN" altLang="en-US" b="1" dirty="0">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A26796B-7781-4D54-9957-32405F9205D1}"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1501" name="Text Box 13"/>
          <p:cNvSpPr txBox="1">
            <a:spLocks noChangeArrowheads="1"/>
          </p:cNvSpPr>
          <p:nvPr/>
        </p:nvSpPr>
        <p:spPr bwMode="auto">
          <a:xfrm>
            <a:off x="1774826" y="404814"/>
            <a:ext cx="1008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defRPr/>
            </a:pPr>
            <a:r>
              <a:rPr kumimoji="0" lang="zh-CN" altLang="en-US" sz="3200" b="1" i="0" u="none" strike="noStrike" kern="1200" cap="none" spc="0" normalizeH="0" baseline="0" noProof="0">
                <a:ln>
                  <a:noFill/>
                </a:ln>
                <a:solidFill>
                  <a:srgbClr val="0066FF"/>
                </a:solidFill>
                <a:effectLst/>
                <a:uLnTx/>
                <a:uFillTx/>
                <a:latin typeface="等线" panose="02010600030101010101" charset="-122"/>
                <a:ea typeface="等线" panose="02010600030101010101" charset="-122"/>
                <a:cs typeface="+mn-cs"/>
              </a:rPr>
              <a:t>例</a:t>
            </a:r>
            <a:r>
              <a:rPr kumimoji="0" lang="en-US" altLang="zh-CN" sz="3200" b="1" i="0" u="none" strike="noStrike" kern="1200" cap="none" spc="0" normalizeH="0" baseline="0" noProof="0">
                <a:ln>
                  <a:noFill/>
                </a:ln>
                <a:solidFill>
                  <a:srgbClr val="0066FF"/>
                </a:solidFill>
                <a:effectLst/>
                <a:uLnTx/>
                <a:uFillTx/>
                <a:latin typeface="等线" panose="02010600030101010101" charset="-122"/>
                <a:ea typeface="等线" panose="02010600030101010101" charset="-122"/>
                <a:cs typeface="+mn-cs"/>
              </a:rPr>
              <a:t>2:</a:t>
            </a:r>
            <a:endParaRPr kumimoji="0" lang="en-US" altLang="zh-CN" sz="3200" b="1" i="0" u="none" strike="noStrike" kern="1200" cap="none" spc="0" normalizeH="0" baseline="0" noProof="0">
              <a:ln>
                <a:noFill/>
              </a:ln>
              <a:solidFill>
                <a:srgbClr val="0066FF"/>
              </a:solidFill>
              <a:effectLst/>
              <a:uLnTx/>
              <a:uFillTx/>
              <a:latin typeface="等线" panose="02010600030101010101" charset="-122"/>
              <a:ea typeface="等线" panose="02010600030101010101" charset="-122"/>
              <a:cs typeface="+mn-cs"/>
            </a:endParaRPr>
          </a:p>
        </p:txBody>
      </p:sp>
      <p:grpSp>
        <p:nvGrpSpPr>
          <p:cNvPr id="191543" name="Group 55"/>
          <p:cNvGrpSpPr/>
          <p:nvPr/>
        </p:nvGrpSpPr>
        <p:grpSpPr bwMode="auto">
          <a:xfrm>
            <a:off x="1544638" y="1125538"/>
            <a:ext cx="9123362" cy="5141912"/>
            <a:chOff x="13" y="754"/>
            <a:chExt cx="5729" cy="3194"/>
          </a:xfrm>
        </p:grpSpPr>
        <p:grpSp>
          <p:nvGrpSpPr>
            <p:cNvPr id="191538" name="Group 50"/>
            <p:cNvGrpSpPr/>
            <p:nvPr/>
          </p:nvGrpSpPr>
          <p:grpSpPr bwMode="auto">
            <a:xfrm>
              <a:off x="1395" y="3486"/>
              <a:ext cx="1874" cy="462"/>
              <a:chOff x="1429" y="3493"/>
              <a:chExt cx="1842" cy="455"/>
            </a:xfrm>
          </p:grpSpPr>
          <p:sp>
            <p:nvSpPr>
              <p:cNvPr id="191506" name="Oval 18"/>
              <p:cNvSpPr>
                <a:spLocks noChangeArrowheads="1"/>
              </p:cNvSpPr>
              <p:nvPr/>
            </p:nvSpPr>
            <p:spPr bwMode="auto">
              <a:xfrm>
                <a:off x="2291" y="3603"/>
                <a:ext cx="980" cy="345"/>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办公用品</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25" name="Line 37"/>
              <p:cNvSpPr>
                <a:spLocks noChangeShapeType="1"/>
              </p:cNvSpPr>
              <p:nvPr/>
            </p:nvSpPr>
            <p:spPr bwMode="auto">
              <a:xfrm>
                <a:off x="1429" y="3793"/>
                <a:ext cx="861" cy="0"/>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526" name="Text Box 38"/>
              <p:cNvSpPr txBox="1">
                <a:spLocks noChangeArrowheads="1"/>
              </p:cNvSpPr>
              <p:nvPr/>
            </p:nvSpPr>
            <p:spPr bwMode="auto">
              <a:xfrm>
                <a:off x="1610" y="3493"/>
                <a:ext cx="6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AKO</a:t>
                </a:r>
                <a:endPar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grpSp>
        <p:grpSp>
          <p:nvGrpSpPr>
            <p:cNvPr id="191539" name="Group 51"/>
            <p:cNvGrpSpPr/>
            <p:nvPr/>
          </p:nvGrpSpPr>
          <p:grpSpPr bwMode="auto">
            <a:xfrm>
              <a:off x="1395" y="1214"/>
              <a:ext cx="2446" cy="1335"/>
              <a:chOff x="1429" y="1253"/>
              <a:chExt cx="2404" cy="1316"/>
            </a:xfrm>
          </p:grpSpPr>
          <p:sp>
            <p:nvSpPr>
              <p:cNvPr id="191505" name="Oval 17"/>
              <p:cNvSpPr>
                <a:spLocks noChangeArrowheads="1"/>
              </p:cNvSpPr>
              <p:nvPr/>
            </p:nvSpPr>
            <p:spPr bwMode="auto">
              <a:xfrm>
                <a:off x="2290" y="2251"/>
                <a:ext cx="771" cy="31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老板</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27" name="Line 39"/>
              <p:cNvSpPr>
                <a:spLocks noChangeShapeType="1"/>
              </p:cNvSpPr>
              <p:nvPr/>
            </p:nvSpPr>
            <p:spPr bwMode="auto">
              <a:xfrm>
                <a:off x="1429" y="2432"/>
                <a:ext cx="861" cy="0"/>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528" name="Text Box 40"/>
              <p:cNvSpPr txBox="1">
                <a:spLocks noChangeArrowheads="1"/>
              </p:cNvSpPr>
              <p:nvPr/>
            </p:nvSpPr>
            <p:spPr bwMode="auto">
              <a:xfrm>
                <a:off x="1610" y="2160"/>
                <a:ext cx="4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ISA</a:t>
                </a:r>
                <a:endPar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1530" name="Line 42"/>
              <p:cNvSpPr>
                <a:spLocks noChangeShapeType="1"/>
              </p:cNvSpPr>
              <p:nvPr/>
            </p:nvSpPr>
            <p:spPr bwMode="auto">
              <a:xfrm flipV="1">
                <a:off x="2835" y="1253"/>
                <a:ext cx="998" cy="998"/>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531" name="Text Box 43"/>
              <p:cNvSpPr txBox="1">
                <a:spLocks noChangeArrowheads="1"/>
              </p:cNvSpPr>
              <p:nvPr/>
            </p:nvSpPr>
            <p:spPr bwMode="auto">
              <a:xfrm>
                <a:off x="2654" y="1570"/>
                <a:ext cx="72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AKO</a:t>
                </a:r>
                <a:endPar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grpSp>
        <p:grpSp>
          <p:nvGrpSpPr>
            <p:cNvPr id="191542" name="Group 54"/>
            <p:cNvGrpSpPr/>
            <p:nvPr/>
          </p:nvGrpSpPr>
          <p:grpSpPr bwMode="auto">
            <a:xfrm>
              <a:off x="13" y="754"/>
              <a:ext cx="5729" cy="3176"/>
              <a:chOff x="13" y="754"/>
              <a:chExt cx="5729" cy="3176"/>
            </a:xfrm>
          </p:grpSpPr>
          <p:grpSp>
            <p:nvGrpSpPr>
              <p:cNvPr id="191520" name="Group 32"/>
              <p:cNvGrpSpPr/>
              <p:nvPr/>
            </p:nvGrpSpPr>
            <p:grpSpPr bwMode="auto">
              <a:xfrm>
                <a:off x="573" y="754"/>
                <a:ext cx="5169" cy="469"/>
                <a:chOff x="340" y="981"/>
                <a:chExt cx="5080" cy="462"/>
              </a:xfrm>
            </p:grpSpPr>
            <p:sp>
              <p:nvSpPr>
                <p:cNvPr id="191519" name="Text Box 31"/>
                <p:cNvSpPr txBox="1">
                  <a:spLocks noChangeArrowheads="1"/>
                </p:cNvSpPr>
                <p:nvPr/>
              </p:nvSpPr>
              <p:spPr bwMode="auto">
                <a:xfrm>
                  <a:off x="4105" y="999"/>
                  <a:ext cx="63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AKO</a:t>
                  </a:r>
                  <a:endPar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1502" name="Oval 14"/>
                <p:cNvSpPr>
                  <a:spLocks noChangeArrowheads="1"/>
                </p:cNvSpPr>
                <p:nvPr/>
              </p:nvSpPr>
              <p:spPr bwMode="auto">
                <a:xfrm>
                  <a:off x="340" y="1117"/>
                  <a:ext cx="771" cy="31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rPr>
                    <a:t>张三</a:t>
                  </a:r>
                  <a:endParaRPr kumimoji="0" lang="zh-CN" altLang="en-US" sz="2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91509" name="Oval 21"/>
                <p:cNvSpPr>
                  <a:spLocks noChangeArrowheads="1"/>
                </p:cNvSpPr>
                <p:nvPr/>
              </p:nvSpPr>
              <p:spPr bwMode="auto">
                <a:xfrm>
                  <a:off x="3289" y="1117"/>
                  <a:ext cx="771" cy="31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人类</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12" name="Oval 24"/>
                <p:cNvSpPr>
                  <a:spLocks noChangeArrowheads="1"/>
                </p:cNvSpPr>
                <p:nvPr/>
              </p:nvSpPr>
              <p:spPr bwMode="auto">
                <a:xfrm>
                  <a:off x="4649" y="1117"/>
                  <a:ext cx="771" cy="31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动物</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13" name="Oval 25"/>
                <p:cNvSpPr>
                  <a:spLocks noChangeArrowheads="1"/>
                </p:cNvSpPr>
                <p:nvPr/>
              </p:nvSpPr>
              <p:spPr bwMode="auto">
                <a:xfrm>
                  <a:off x="1842" y="1125"/>
                  <a:ext cx="771" cy="31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职员</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14" name="Line 26"/>
                <p:cNvSpPr>
                  <a:spLocks noChangeShapeType="1"/>
                </p:cNvSpPr>
                <p:nvPr/>
              </p:nvSpPr>
              <p:spPr bwMode="auto">
                <a:xfrm>
                  <a:off x="1111" y="1289"/>
                  <a:ext cx="726" cy="0"/>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515" name="Text Box 27"/>
                <p:cNvSpPr txBox="1">
                  <a:spLocks noChangeArrowheads="1"/>
                </p:cNvSpPr>
                <p:nvPr/>
              </p:nvSpPr>
              <p:spPr bwMode="auto">
                <a:xfrm>
                  <a:off x="1237" y="981"/>
                  <a:ext cx="54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ISA</a:t>
                  </a:r>
                  <a:endPar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1516" name="Line 28"/>
                <p:cNvSpPr>
                  <a:spLocks noChangeShapeType="1"/>
                </p:cNvSpPr>
                <p:nvPr/>
              </p:nvSpPr>
              <p:spPr bwMode="auto">
                <a:xfrm>
                  <a:off x="2608" y="1289"/>
                  <a:ext cx="680" cy="0"/>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517" name="Text Box 29"/>
                <p:cNvSpPr txBox="1">
                  <a:spLocks noChangeArrowheads="1"/>
                </p:cNvSpPr>
                <p:nvPr/>
              </p:nvSpPr>
              <p:spPr bwMode="auto">
                <a:xfrm>
                  <a:off x="2607" y="999"/>
                  <a:ext cx="63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AKO</a:t>
                  </a:r>
                  <a:endPar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1518" name="Line 30"/>
                <p:cNvSpPr>
                  <a:spLocks noChangeShapeType="1"/>
                </p:cNvSpPr>
                <p:nvPr/>
              </p:nvSpPr>
              <p:spPr bwMode="auto">
                <a:xfrm>
                  <a:off x="4059" y="1271"/>
                  <a:ext cx="590" cy="0"/>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91507" name="Oval 19"/>
              <p:cNvSpPr>
                <a:spLocks noChangeArrowheads="1"/>
              </p:cNvSpPr>
              <p:nvPr/>
            </p:nvSpPr>
            <p:spPr bwMode="auto">
              <a:xfrm>
                <a:off x="610" y="2227"/>
                <a:ext cx="784" cy="32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李四</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08" name="Oval 20"/>
              <p:cNvSpPr>
                <a:spLocks noChangeArrowheads="1"/>
              </p:cNvSpPr>
              <p:nvPr/>
            </p:nvSpPr>
            <p:spPr bwMode="auto">
              <a:xfrm>
                <a:off x="610" y="3607"/>
                <a:ext cx="784" cy="32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桌子</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22" name="Line 34"/>
              <p:cNvSpPr>
                <a:spLocks noChangeShapeType="1"/>
              </p:cNvSpPr>
              <p:nvPr/>
            </p:nvSpPr>
            <p:spPr bwMode="auto">
              <a:xfrm>
                <a:off x="1026" y="2548"/>
                <a:ext cx="0" cy="1059"/>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523" name="Text Box 35"/>
              <p:cNvSpPr txBox="1">
                <a:spLocks noChangeArrowheads="1"/>
              </p:cNvSpPr>
              <p:nvPr/>
            </p:nvSpPr>
            <p:spPr bwMode="auto">
              <a:xfrm>
                <a:off x="13" y="1674"/>
                <a:ext cx="98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Manage-of</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1524" name="Text Box 36"/>
              <p:cNvSpPr txBox="1">
                <a:spLocks noChangeArrowheads="1"/>
              </p:cNvSpPr>
              <p:nvPr/>
            </p:nvSpPr>
            <p:spPr bwMode="auto">
              <a:xfrm>
                <a:off x="1072" y="2824"/>
                <a:ext cx="59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owns</a:t>
                </a:r>
                <a:endPar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1532" name="Line 44"/>
              <p:cNvSpPr>
                <a:spLocks noChangeShapeType="1"/>
              </p:cNvSpPr>
              <p:nvPr/>
            </p:nvSpPr>
            <p:spPr bwMode="auto">
              <a:xfrm flipV="1">
                <a:off x="1026" y="1214"/>
                <a:ext cx="0" cy="1013"/>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91540" name="Group 52"/>
            <p:cNvGrpSpPr/>
            <p:nvPr/>
          </p:nvGrpSpPr>
          <p:grpSpPr bwMode="auto">
            <a:xfrm>
              <a:off x="4025" y="1214"/>
              <a:ext cx="1513" cy="2531"/>
              <a:chOff x="4014" y="1253"/>
              <a:chExt cx="1487" cy="2495"/>
            </a:xfrm>
          </p:grpSpPr>
          <p:sp>
            <p:nvSpPr>
              <p:cNvPr id="191503" name="Oval 15"/>
              <p:cNvSpPr>
                <a:spLocks noChangeArrowheads="1"/>
              </p:cNvSpPr>
              <p:nvPr/>
            </p:nvSpPr>
            <p:spPr bwMode="auto">
              <a:xfrm>
                <a:off x="4730" y="3430"/>
                <a:ext cx="771" cy="31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四肢</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04" name="Oval 16"/>
              <p:cNvSpPr>
                <a:spLocks noChangeArrowheads="1"/>
              </p:cNvSpPr>
              <p:nvPr/>
            </p:nvSpPr>
            <p:spPr bwMode="auto">
              <a:xfrm>
                <a:off x="4014" y="2251"/>
                <a:ext cx="771" cy="31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rPr>
                  <a:t>手</a:t>
                </a:r>
                <a:endParaRPr kumimoji="0" lang="zh-CN" altLang="en-US" sz="2400" b="1" i="0" u="none" strike="noStrike" kern="1200" cap="none" spc="0" normalizeH="0" baseline="0" noProof="0">
                  <a:ln>
                    <a:noFill/>
                  </a:ln>
                  <a:solidFill>
                    <a:srgbClr val="000000"/>
                  </a:solidFill>
                  <a:effectLst/>
                  <a:uLnTx/>
                  <a:uFillTx/>
                  <a:latin typeface="等线" panose="02010600030101010101" charset="-122"/>
                  <a:ea typeface="等线" panose="02010600030101010101" charset="-122"/>
                  <a:cs typeface="+mn-cs"/>
                </a:endParaRPr>
              </a:p>
            </p:txBody>
          </p:sp>
          <p:sp>
            <p:nvSpPr>
              <p:cNvPr id="191533" name="Line 45"/>
              <p:cNvSpPr>
                <a:spLocks noChangeShapeType="1"/>
              </p:cNvSpPr>
              <p:nvPr/>
            </p:nvSpPr>
            <p:spPr bwMode="auto">
              <a:xfrm>
                <a:off x="4105" y="1253"/>
                <a:ext cx="272" cy="998"/>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534" name="Text Box 46"/>
              <p:cNvSpPr txBox="1">
                <a:spLocks noChangeArrowheads="1"/>
              </p:cNvSpPr>
              <p:nvPr/>
            </p:nvSpPr>
            <p:spPr bwMode="auto">
              <a:xfrm>
                <a:off x="4241" y="1570"/>
                <a:ext cx="86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has-part</a:t>
                </a:r>
                <a:endPar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1535" name="Text Box 47"/>
              <p:cNvSpPr txBox="1">
                <a:spLocks noChangeArrowheads="1"/>
              </p:cNvSpPr>
              <p:nvPr/>
            </p:nvSpPr>
            <p:spPr bwMode="auto">
              <a:xfrm>
                <a:off x="4649" y="2795"/>
                <a:ext cx="6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AKO</a:t>
                </a:r>
                <a:endPar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191536" name="Line 48"/>
              <p:cNvSpPr>
                <a:spLocks noChangeShapeType="1"/>
              </p:cNvSpPr>
              <p:nvPr/>
            </p:nvSpPr>
            <p:spPr bwMode="auto">
              <a:xfrm>
                <a:off x="4422" y="2568"/>
                <a:ext cx="545" cy="862"/>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24" name="Rectangle 12"/>
          <p:cNvSpPr>
            <a:spLocks noChangeArrowheads="1"/>
          </p:cNvSpPr>
          <p:nvPr/>
        </p:nvSpPr>
        <p:spPr bwMode="auto">
          <a:xfrm>
            <a:off x="962947" y="1157240"/>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(1)</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实例关系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 ISA</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192529" name="Text Box 17"/>
          <p:cNvSpPr txBox="1">
            <a:spLocks noChangeArrowheads="1"/>
          </p:cNvSpPr>
          <p:nvPr/>
        </p:nvSpPr>
        <p:spPr bwMode="auto">
          <a:xfrm>
            <a:off x="1238326" y="5869811"/>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defRPr/>
            </a:pPr>
            <a:r>
              <a:rPr kumimoji="0" lang="en-US" altLang="zh-CN" sz="2400" b="1" i="0" u="none" strike="noStrike" kern="1200" cap="none" spc="0" normalizeH="0" baseline="0" noProof="0" dirty="0">
                <a:ln>
                  <a:noFill/>
                </a:ln>
                <a:solidFill>
                  <a:srgbClr val="000066"/>
                </a:solidFill>
                <a:effectLst/>
                <a:uLnTx/>
                <a:uFillTx/>
                <a:latin typeface="等线" panose="02010600030101010101" charset="-122"/>
                <a:ea typeface="仿宋_GB2312" pitchFamily="49" charset="-122"/>
                <a:cs typeface="Arial" panose="020B0604020202020204" pitchFamily="34" charset="0"/>
              </a:rPr>
              <a:t>•  </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一个最主要的特征是</a:t>
            </a:r>
            <a:r>
              <a:rPr kumimoji="0" lang="zh-CN" altLang="en-US" sz="2400" b="1" i="0" u="none" strike="noStrike" kern="1200" cap="none" spc="0" normalizeH="0" baseline="0" noProof="0" dirty="0">
                <a:ln>
                  <a:noFill/>
                </a:ln>
                <a:solidFill>
                  <a:srgbClr val="CC0000"/>
                </a:solidFill>
                <a:effectLst/>
                <a:uLnTx/>
                <a:uFillTx/>
                <a:latin typeface="仿宋_GB2312" pitchFamily="49" charset="-122"/>
                <a:ea typeface="仿宋_GB2312" pitchFamily="49" charset="-122"/>
                <a:cs typeface="Arial" panose="020B0604020202020204" pitchFamily="34" charset="0"/>
              </a:rPr>
              <a:t>属性的继承性</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，处在具体层的节点可以继承所有抽象层节点的所有属性。</a:t>
            </a:r>
            <a:endPar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1513809" y="171973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体现的是</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charset="-122"/>
                <a:cs typeface="+mn-cs"/>
              </a:rPr>
              <a:t>具体与抽象</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的概念，含义为“是一个”，表示一个事物是另一个事物的一个实例。</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7" name="Rectangle 12"/>
          <p:cNvSpPr>
            <a:spLocks noChangeArrowheads="1"/>
          </p:cNvSpPr>
          <p:nvPr/>
        </p:nvSpPr>
        <p:spPr bwMode="auto">
          <a:xfrm>
            <a:off x="962947" y="2608582"/>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(2)</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分类关系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 AKO</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18" name="矩形 17"/>
          <p:cNvSpPr/>
          <p:nvPr/>
        </p:nvSpPr>
        <p:spPr>
          <a:xfrm>
            <a:off x="1513809" y="3171077"/>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亦称泛化关系，体现的是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charset="-122"/>
                <a:cs typeface="+mn-cs"/>
              </a:rPr>
              <a:t>子类与超类</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的概念，含义为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是一种</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，表示一个事物是另一个事物的一种类型。</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9" name="图片 8"/>
          <p:cNvPicPr>
            <a:picLocks noChangeAspect="1"/>
          </p:cNvPicPr>
          <p:nvPr/>
        </p:nvPicPr>
        <p:blipFill>
          <a:blip r:embed="rId1"/>
          <a:stretch>
            <a:fillRect/>
          </a:stretch>
        </p:blipFill>
        <p:spPr>
          <a:xfrm>
            <a:off x="6935330" y="3634565"/>
            <a:ext cx="4901832" cy="627674"/>
          </a:xfrm>
          <a:prstGeom prst="rect">
            <a:avLst/>
          </a:prstGeom>
        </p:spPr>
      </p:pic>
      <p:sp>
        <p:nvSpPr>
          <p:cNvPr id="48" name="Rectangle 12"/>
          <p:cNvSpPr>
            <a:spLocks noChangeArrowheads="1"/>
          </p:cNvSpPr>
          <p:nvPr/>
        </p:nvSpPr>
        <p:spPr bwMode="auto">
          <a:xfrm>
            <a:off x="962947" y="4092280"/>
            <a:ext cx="54575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(3)</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成员关系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 A-Member-of</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49" name="矩形 48"/>
          <p:cNvSpPr/>
          <p:nvPr/>
        </p:nvSpPr>
        <p:spPr>
          <a:xfrm>
            <a:off x="1513809" y="465477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charset="-122"/>
                <a:cs typeface="+mn-cs"/>
              </a:rPr>
              <a:t>个体与集体</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的关系，含义为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是一员</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，表示一个事物是另一个事物的一个成员。</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0" name="图片 9"/>
          <p:cNvPicPr>
            <a:picLocks noChangeAspect="1"/>
          </p:cNvPicPr>
          <p:nvPr/>
        </p:nvPicPr>
        <p:blipFill>
          <a:blip r:embed="rId2"/>
          <a:stretch>
            <a:fillRect/>
          </a:stretch>
        </p:blipFill>
        <p:spPr>
          <a:xfrm>
            <a:off x="7044499" y="5077489"/>
            <a:ext cx="4683494" cy="625317"/>
          </a:xfrm>
          <a:prstGeom prst="rect">
            <a:avLst/>
          </a:prstGeom>
        </p:spPr>
      </p:pic>
      <p:pic>
        <p:nvPicPr>
          <p:cNvPr id="2" name="图片 1"/>
          <p:cNvPicPr>
            <a:picLocks noChangeAspect="1"/>
          </p:cNvPicPr>
          <p:nvPr/>
        </p:nvPicPr>
        <p:blipFill>
          <a:blip r:embed="rId3"/>
          <a:stretch>
            <a:fillRect/>
          </a:stretch>
        </p:blipFill>
        <p:spPr>
          <a:xfrm>
            <a:off x="7708885" y="2306345"/>
            <a:ext cx="3755949" cy="6977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29" name="Text Box 17"/>
          <p:cNvSpPr txBox="1">
            <a:spLocks noChangeArrowheads="1"/>
          </p:cNvSpPr>
          <p:nvPr/>
        </p:nvSpPr>
        <p:spPr bwMode="auto">
          <a:xfrm>
            <a:off x="961273" y="3058763"/>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defRPr/>
            </a:pPr>
            <a:r>
              <a:rPr kumimoji="0" lang="en-US" altLang="zh-CN" sz="2400" b="1" i="0" u="none" strike="noStrike" kern="1200" cap="none" spc="0" normalizeH="0" baseline="0" noProof="0" dirty="0">
                <a:ln>
                  <a:noFill/>
                </a:ln>
                <a:solidFill>
                  <a:srgbClr val="000066"/>
                </a:solidFill>
                <a:effectLst/>
                <a:uLnTx/>
                <a:uFillTx/>
                <a:latin typeface="等线" panose="02010600030101010101" charset="-122"/>
                <a:ea typeface="仿宋_GB2312" pitchFamily="49" charset="-122"/>
                <a:cs typeface="Arial" panose="020B0604020202020204" pitchFamily="34" charset="0"/>
              </a:rPr>
              <a:t>•</a:t>
            </a:r>
            <a:r>
              <a:rPr kumimoji="0" lang="zh-CN" altLang="en-US" sz="2400" b="1" i="0" u="none" strike="noStrike" kern="1200" cap="none" spc="0" normalizeH="0" baseline="0" noProof="0" dirty="0">
                <a:ln>
                  <a:noFill/>
                </a:ln>
                <a:solidFill>
                  <a:srgbClr val="000066"/>
                </a:solidFill>
                <a:effectLst/>
                <a:uLnTx/>
                <a:uFillTx/>
                <a:latin typeface="等线" panose="02010600030101010101" charset="-122"/>
                <a:ea typeface="仿宋_GB2312" pitchFamily="49" charset="-122"/>
                <a:cs typeface="Arial" panose="020B0604020202020204" pitchFamily="34" charset="0"/>
              </a:rPr>
              <a:t>聚类关系与实例、分类、成员关系的</a:t>
            </a: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仿宋_GB2312" pitchFamily="49" charset="-122"/>
                <a:cs typeface="Arial" panose="020B0604020202020204" pitchFamily="34" charset="0"/>
              </a:rPr>
              <a:t>主要区别聚类关系一般不具备属性的继承性</a:t>
            </a:r>
            <a:r>
              <a:rPr kumimoji="0" lang="zh-CN" altLang="en-US" sz="2400" b="1" i="0" u="none" strike="noStrike" kern="1200" cap="none" spc="0" normalizeH="0" baseline="0" noProof="0" dirty="0">
                <a:ln>
                  <a:noFill/>
                </a:ln>
                <a:solidFill>
                  <a:srgbClr val="000066"/>
                </a:solidFill>
                <a:effectLst/>
                <a:uLnTx/>
                <a:uFillTx/>
                <a:latin typeface="等线" panose="02010600030101010101" charset="-122"/>
                <a:ea typeface="仿宋_GB2312" pitchFamily="49" charset="-122"/>
                <a:cs typeface="Arial" panose="020B0604020202020204" pitchFamily="34" charset="0"/>
              </a:rPr>
              <a:t>。如上例， 手不一定具有人的各种属性</a:t>
            </a:r>
            <a:endPar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269458" y="778891"/>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(4)</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聚类关系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49" name="矩形 48"/>
          <p:cNvSpPr/>
          <p:nvPr/>
        </p:nvSpPr>
        <p:spPr>
          <a:xfrm>
            <a:off x="961273" y="1427659"/>
            <a:ext cx="622150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亦称包含关系。指具有组织或结构特征的</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部分与整体</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之间的关系。常用的包含关系是</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11" name="组合 10"/>
          <p:cNvGrpSpPr/>
          <p:nvPr/>
        </p:nvGrpSpPr>
        <p:grpSpPr>
          <a:xfrm>
            <a:off x="269458" y="3890065"/>
            <a:ext cx="9738793" cy="2619646"/>
            <a:chOff x="4777863" y="2907689"/>
            <a:chExt cx="9738793" cy="2619646"/>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(5)</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rPr>
                <a:t>属性关系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charset="-122"/>
                <a:cs typeface="+mn-cs"/>
              </a:endParaRPr>
            </a:p>
          </p:txBody>
        </p:sp>
        <p:sp>
          <p:nvSpPr>
            <p:cNvPr id="3" name="矩形 2"/>
            <p:cNvSpPr/>
            <p:nvPr/>
          </p:nvSpPr>
          <p:spPr>
            <a:xfrm>
              <a:off x="5274333" y="3430203"/>
              <a:ext cx="92423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指事物和其属性之间的关系。常用的有</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2" name="矩形 1"/>
            <p:cNvSpPr/>
            <p:nvPr/>
          </p:nvSpPr>
          <p:spPr>
            <a:xfrm>
              <a:off x="5328725" y="3922615"/>
              <a:ext cx="670135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Have:</a:t>
              </a:r>
              <a:r>
                <a:rPr kumimoji="0" lang="en-US" altLang="zh-CN" sz="2400" b="0" i="0" u="none" strike="noStrike" kern="1200" cap="none" spc="0" normalizeH="0" baseline="0" noProof="0" dirty="0">
                  <a:ln>
                    <a:noFill/>
                  </a:ln>
                  <a:solidFill>
                    <a:srgbClr val="4D1E39"/>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有</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2A276A"/>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表示一个结点具有另一个结点所描述的属性</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 name="矩形 3"/>
            <p:cNvSpPr/>
            <p:nvPr/>
          </p:nvSpPr>
          <p:spPr>
            <a:xfrm>
              <a:off x="5328725" y="4696338"/>
              <a:ext cx="659320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Can: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能</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会</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，表示一个结点能做另一个结点的事情</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pic>
        <p:nvPicPr>
          <p:cNvPr id="5" name="图片 4"/>
          <p:cNvPicPr>
            <a:picLocks noChangeAspect="1"/>
          </p:cNvPicPr>
          <p:nvPr/>
        </p:nvPicPr>
        <p:blipFill>
          <a:blip r:embed="rId1"/>
          <a:stretch>
            <a:fillRect/>
          </a:stretch>
        </p:blipFill>
        <p:spPr>
          <a:xfrm>
            <a:off x="7802671" y="5043668"/>
            <a:ext cx="3866469" cy="668334"/>
          </a:xfrm>
          <a:prstGeom prst="rect">
            <a:avLst/>
          </a:prstGeom>
        </p:spPr>
      </p:pic>
      <p:sp>
        <p:nvSpPr>
          <p:cNvPr id="8" name="矩形 7"/>
          <p:cNvSpPr/>
          <p:nvPr/>
        </p:nvSpPr>
        <p:spPr>
          <a:xfrm>
            <a:off x="961273" y="2340016"/>
            <a:ext cx="894405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charset="-122"/>
                <a:cs typeface="+mn-cs"/>
              </a:rPr>
              <a:t>Part-of: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是一部分</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charset="-122"/>
                <a:cs typeface="+mn-cs"/>
              </a:rPr>
              <a:t>，表示一个事物是另一个事物的一部分。</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3" name="图片 12"/>
          <p:cNvPicPr>
            <a:picLocks noChangeAspect="1"/>
          </p:cNvPicPr>
          <p:nvPr/>
        </p:nvPicPr>
        <p:blipFill>
          <a:blip r:embed="rId2"/>
          <a:stretch>
            <a:fillRect/>
          </a:stretch>
        </p:blipFill>
        <p:spPr>
          <a:xfrm>
            <a:off x="7802672" y="1381281"/>
            <a:ext cx="3866469" cy="654640"/>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8800</Words>
  <Application>WPS 演示</Application>
  <PresentationFormat>宽屏</PresentationFormat>
  <Paragraphs>688</Paragraphs>
  <Slides>40</Slides>
  <Notes>13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40</vt:i4>
      </vt:variant>
    </vt:vector>
  </HeadingPairs>
  <TitlesOfParts>
    <vt:vector size="57" baseType="lpstr">
      <vt:lpstr>Arial</vt:lpstr>
      <vt:lpstr>宋体</vt:lpstr>
      <vt:lpstr>Wingdings</vt:lpstr>
      <vt:lpstr>等线</vt:lpstr>
      <vt:lpstr>黑体</vt:lpstr>
      <vt:lpstr>Wingdings 2</vt:lpstr>
      <vt:lpstr>Times New Roman</vt:lpstr>
      <vt:lpstr>楷体_GB2312</vt:lpstr>
      <vt:lpstr>新宋体</vt:lpstr>
      <vt:lpstr>仿宋_GB2312</vt:lpstr>
      <vt:lpstr>仿宋</vt:lpstr>
      <vt:lpstr>HiddenHorzOCR</vt:lpstr>
      <vt:lpstr>Segoe Print</vt:lpstr>
      <vt:lpstr>等线 Light</vt:lpstr>
      <vt:lpstr>微软雅黑</vt:lpstr>
      <vt:lpstr>Arial Unicode MS</vt:lpstr>
      <vt:lpstr>1_Office 主题​​</vt:lpstr>
      <vt:lpstr>主  要  内  容</vt:lpstr>
      <vt:lpstr>2.4 语义网络表示法</vt:lpstr>
      <vt:lpstr> 什么是语义网络？</vt:lpstr>
      <vt:lpstr> 语义网络的基本表示</vt:lpstr>
      <vt:lpstr> 语义网络表示实例</vt:lpstr>
      <vt:lpstr>PowerPoint 演示文稿</vt:lpstr>
      <vt:lpstr>PowerPoint 演示文稿</vt:lpstr>
      <vt:lpstr>2.4.2  基本语义关系</vt:lpstr>
      <vt:lpstr>2.4.2  基本语义关系</vt:lpstr>
      <vt:lpstr>2.4.2  基本语义关系</vt:lpstr>
      <vt:lpstr>2.4.2  基本语义关系</vt:lpstr>
      <vt:lpstr>2.4.3事物和概念的表示</vt:lpstr>
      <vt:lpstr>2.4.3事物和概念的表示</vt:lpstr>
      <vt:lpstr>2.4.3事物和概念的表示</vt:lpstr>
      <vt:lpstr>2.4.3事物和概念的表示</vt:lpstr>
      <vt:lpstr>2.4.3事物和概念的表示</vt:lpstr>
      <vt:lpstr>2.4.4情况和动作的表示</vt:lpstr>
      <vt:lpstr>2.4.4情况和动作的表示</vt:lpstr>
      <vt:lpstr>2.4.4情况和动作的表示</vt:lpstr>
      <vt:lpstr>2.4.5  基于语义网络的推理</vt:lpstr>
      <vt:lpstr>2.4.5  基于语义网络的推理</vt:lpstr>
      <vt:lpstr>2.4.5  基于语义网络的推理</vt:lpstr>
      <vt:lpstr>【匹配推理实例】</vt:lpstr>
      <vt:lpstr>PowerPoint 演示文稿</vt:lpstr>
      <vt:lpstr>2.3.6 语义网络表示法的特点 </vt:lpstr>
      <vt:lpstr>主  要  内  容</vt:lpstr>
      <vt:lpstr>2.5.1  框架表示法概述</vt:lpstr>
      <vt:lpstr>2.5.1  框架表示法概述</vt:lpstr>
      <vt:lpstr>2.5.2   框架的组成</vt:lpstr>
      <vt:lpstr>PowerPoint 演示文稿</vt:lpstr>
      <vt:lpstr>PowerPoint 演示文稿</vt:lpstr>
      <vt:lpstr>PowerPoint 演示文稿</vt:lpstr>
      <vt:lpstr>PowerPoint 演示文稿</vt:lpstr>
      <vt:lpstr>PowerPoint 演示文稿</vt:lpstr>
      <vt:lpstr>2.5.3 框架系统</vt:lpstr>
      <vt:lpstr>2.5.3 框架系统</vt:lpstr>
      <vt:lpstr>2.5.3 框架系统</vt:lpstr>
      <vt:lpstr>2.5.4 框架系统的问题求解过程</vt:lpstr>
      <vt:lpstr>例：请用框架表示这一知识：范伟，男，30岁, 1996年10月到2012年8月间在计算机学院任讲师。</vt:lpstr>
      <vt:lpstr>2.5.5 框架表示法的特征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烂柯人</cp:lastModifiedBy>
  <cp:revision>17</cp:revision>
  <dcterms:created xsi:type="dcterms:W3CDTF">2017-11-22T08:20:00Z</dcterms:created>
  <dcterms:modified xsi:type="dcterms:W3CDTF">2019-12-30T08:01:30Z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