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AA6C-1866-4BA7-9F40-7D37649A80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1725A-41AD-4F53-922D-8AC8C49D62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3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3.4.3 </a:t>
            </a:r>
            <a:r>
              <a:rPr lang="zh-CN" altLang="en-US" sz="2800" dirty="0">
                <a:solidFill>
                  <a:srgbClr val="0000FF"/>
                </a:solidFill>
                <a:latin typeface="黑体" panose="02010609060101010101" pitchFamily="49" charset="-122"/>
                <a:ea typeface="黑体" panose="02010609060101010101" pitchFamily="49" charset="-122"/>
              </a:rPr>
              <a:t>海伯伦（</a:t>
            </a:r>
            <a:r>
              <a:rPr lang="en-US" altLang="zh-CN" sz="2800" dirty="0" err="1">
                <a:solidFill>
                  <a:srgbClr val="0000FF"/>
                </a:solidFill>
                <a:latin typeface="黑体" panose="02010609060101010101" pitchFamily="49" charset="-122"/>
                <a:ea typeface="黑体" panose="02010609060101010101" pitchFamily="49" charset="-122"/>
              </a:rPr>
              <a:t>Herbrand</a:t>
            </a:r>
            <a:r>
              <a:rPr lang="zh-CN" altLang="en-US" sz="2800" dirty="0">
                <a:solidFill>
                  <a:srgbClr val="0000FF"/>
                </a:solidFill>
                <a:latin typeface="黑体" panose="02010609060101010101" pitchFamily="49" charset="-122"/>
                <a:ea typeface="黑体" panose="02010609060101010101" pitchFamily="49" charset="-122"/>
              </a:rPr>
              <a:t>）理论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0983" y="1905506"/>
            <a:ext cx="9610034" cy="4399915"/>
          </a:xfrm>
          <a:prstGeom prst="rect">
            <a:avLst/>
          </a:prstGeom>
        </p:spPr>
        <p:txBody>
          <a:bodyPr wrap="square">
            <a:spAutoFit/>
          </a:bodyPr>
          <a:lstStyle/>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为了判断子句集的不可满足性，需要对所有可能论域上的所有解释进行判定。只有当子句集对</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任何非空个体域</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上的</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任何一个解释</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都是不可满足的，才可断定该子句集是不可满足的。</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海伯伦构造了一个</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特殊的论域</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海伯伦域</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并证明只要对这个特殊域上的一切解释进行判定</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，就可知子句集是否不可满足。</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66881" y="0"/>
            <a:ext cx="9514116"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28724" y="773442"/>
            <a:ext cx="10647265" cy="3970318"/>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19</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在其海伯伦域上的一个解释</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满足如下条件：</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）常量指派为自身。</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元函数符号</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，将其指派为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，并且对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f’(h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f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 F}</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则称该解释是一个海伯伦解释，记为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pic>
        <p:nvPicPr>
          <p:cNvPr id="2" name="图片 1"/>
          <p:cNvPicPr>
            <a:picLocks noChangeAspect="1"/>
          </p:cNvPicPr>
          <p:nvPr/>
        </p:nvPicPr>
        <p:blipFill>
          <a:blip r:embed="rId1"/>
          <a:stretch>
            <a:fillRect/>
          </a:stretch>
        </p:blipFill>
        <p:spPr>
          <a:xfrm>
            <a:off x="4062020" y="4695026"/>
            <a:ext cx="3392595" cy="20264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4" y="319929"/>
            <a:ext cx="9093539"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1124230" cy="439991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从海伯伦解释的定义知，只有第三条的谓词符号可以做指派，对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 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，对应于一个从海伯伦基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到集合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的映射。</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因此，</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对谓词的所有指派等同于对海伯伦基</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A </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的每个基原子指派一个真值，则子句集在</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域上的一个解释，记为</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sng"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。并以基原子自身表示取真值</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，前面加取反符号表示取真值</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Q(b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|P(a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 	       Q(b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且</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 	       Q(b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963592" cy="4524315"/>
          </a:xfrm>
          <a:prstGeom prst="rect">
            <a:avLst/>
          </a:prstGeom>
        </p:spPr>
        <p:txBody>
          <a:bodyPr wrap="square">
            <a:spAutoFit/>
          </a:bodyPr>
          <a:lstStyle/>
          <a:p>
            <a:pPr marR="33655" lvl="0">
              <a:defRPr/>
            </a:pPr>
            <a:r>
              <a:rPr kumimoji="0" lang="zh-CN" altLang="en-US" sz="2400" b="1"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如：</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S={P(a),Q(x</a:t>
            </a:r>
            <a:r>
              <a:rPr lang="en-US" altLang="zh-CN" sz="2400" b="1" dirty="0">
                <a:solidFill>
                  <a:srgbClr val="0000CC"/>
                </a:solidFill>
                <a:ea typeface="仿宋_GB2312"/>
              </a:rPr>
              <a:t>) ∨R</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(f(x))}</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a:t>
            </a:r>
            <a:endPar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{P(a), P(f (a)), P(f (f (a)), · · · }</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，以及</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{Q(a),Q(f (a)),Q(f (f (a)), · · · }</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都是海伯伦解释。</a:t>
            </a:r>
            <a:endPar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上面的解释一般表示为：</a:t>
            </a:r>
            <a:endPar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400" b="1"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mc:AlternateContent xmlns:mc="http://schemas.openxmlformats.org/markup-compatibility/2006">
        <mc:Choice xmlns:a14="http://schemas.microsoft.com/office/drawing/2010/main" Requires="a14">
          <p:sp>
            <p:nvSpPr>
              <p:cNvPr id="4" name="矩形 3"/>
              <p:cNvSpPr/>
              <p:nvPr/>
            </p:nvSpPr>
            <p:spPr>
              <a:xfrm>
                <a:off x="289656" y="1007931"/>
                <a:ext cx="11612687" cy="441127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 ∨ Q(x),R(f(x))}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I(a)=1,</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I(f)(1)=1,I(f)(2)=2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I(P)={1},I(Q)={2},I(R)={2}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A={P(a),Q(a),R(a),P(f(a)),Q(f(a)),R(f(a)),P(f(f(a))),Q(f((a))),R(f((a)))·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14:m>
                  <m:oMath xmlns:m="http://schemas.openxmlformats.org/officeDocument/2006/math">
                    <m:r>
                      <a:rPr kumimoji="0" lang="zh-CN" altLang="en-US"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={P(a),P(f(a)),P(f(f(a))),· · · }</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mc:Choice>
        <mc:Fallback>
          <p:sp>
            <p:nvSpPr>
              <p:cNvPr id="4" name="矩形 3"/>
              <p:cNvSpPr>
                <a:spLocks noRot="1" noChangeAspect="1" noMove="1" noResize="1" noEditPoints="1" noAdjustHandles="1" noChangeArrowheads="1" noChangeShapeType="1" noTextEdit="1"/>
              </p:cNvSpPr>
              <p:nvPr/>
            </p:nvSpPr>
            <p:spPr>
              <a:xfrm>
                <a:off x="289656" y="1007931"/>
                <a:ext cx="11612687" cy="4411272"/>
              </a:xfrm>
              <a:prstGeom prst="rect">
                <a:avLst/>
              </a:prstGeom>
              <a:blipFill rotWithShape="1">
                <a:blip r:embed="rId1"/>
                <a:stretch>
                  <a:fillRect l="-1103" t="-1519" r="-3887" b="-2762"/>
                </a:stretch>
              </a:blipFill>
            </p:spPr>
            <p:txBody>
              <a:bodyPr/>
              <a:lstStyle/>
              <a:p>
                <a:r>
                  <a:rPr lang="zh-CN" altLang="en-US">
                    <a:noFill/>
                  </a:rPr>
                  <a:t> </a:t>
                </a:r>
                <a:endParaRPr lang="zh-CN" altLang="en-US">
                  <a:noFill/>
                </a:endParaRPr>
              </a:p>
            </p:txBody>
          </p:sp>
        </mc:Fallback>
      </mc:AlternateContent>
      <p:cxnSp>
        <p:nvCxnSpPr>
          <p:cNvPr id="9" name="直接连接符 8"/>
          <p:cNvCxnSpPr/>
          <p:nvPr/>
        </p:nvCxnSpPr>
        <p:spPr>
          <a:xfrm flipH="1">
            <a:off x="5121516"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8756859"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99697" y="365804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527759" y="412097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432251" cy="2246769"/>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20</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称结构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结构，如果：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为海伯伦域，</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为海伯伦解释。</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）对任意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当且仅当</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
        <p:nvSpPr>
          <p:cNvPr id="5" name="矩形 4"/>
          <p:cNvSpPr/>
          <p:nvPr/>
        </p:nvSpPr>
        <p:spPr>
          <a:xfrm>
            <a:off x="824754" y="4263208"/>
            <a:ext cx="10333397" cy="1384995"/>
          </a:xfrm>
          <a:prstGeom prst="rect">
            <a:avLst/>
          </a:prstGeom>
        </p:spPr>
        <p:txBody>
          <a:bodyPr wrap="square">
            <a:spAutoFit/>
          </a:bodyPr>
          <a:lstStyle/>
          <a:p>
            <a:pPr marR="33655" lvl="0">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3.2</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lang="en-US" altLang="zh-CN" sz="2800" baseline="30000" dirty="0">
                <a:solidFill>
                  <a:srgbClr val="0000CC"/>
                </a:solidFill>
                <a:ea typeface="仿宋_GB2312"/>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结构，对任意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可以推出╞</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902027" y="1164283"/>
            <a:ext cx="10013576" cy="5262979"/>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3.3</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如果结构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，那么对应于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的任意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结构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也满足子句集合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证明：设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，而对应的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却不满足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lang="en-US" altLang="zh-CN" sz="2800" dirty="0">
              <a:solidFill>
                <a:srgbClr val="0000CC"/>
              </a:solidFill>
              <a:latin typeface="等线" panose="02010600030101010101" charset="-122"/>
              <a:ea typeface="仿宋_GB2312"/>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从而弄假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中的一个子句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，进而弄假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中的每一个文字</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或</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从而╞</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u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也就是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，导致</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，矛盾。</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cxnSp>
        <p:nvCxnSpPr>
          <p:cNvPr id="7" name="直接连接符 6"/>
          <p:cNvCxnSpPr/>
          <p:nvPr/>
        </p:nvCxnSpPr>
        <p:spPr>
          <a:xfrm flipH="1">
            <a:off x="2236108"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236108"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143426"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217413"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突破性定理</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902027" y="1164283"/>
            <a:ext cx="10013576" cy="3970318"/>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3.4</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是不可满足的当且仅当</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不可满足（海伯伦不可满足）的。</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证明：必要性：设子句集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是不可满足的，由定义，所有论域上的所有解释都不能满足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域的所有解释下都取值</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不可满足（海伯伦不可满足）的，如果子句集合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可满足，那么由前面的定理知有一个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结构是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也将满足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不可满足的相矛盾。</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62091" y="293713"/>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1132741" y="1093371"/>
            <a:ext cx="9644597" cy="5262979"/>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21</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是它的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的一棵语义树是一棵向下生长的二叉树，每一非终节点向下生长的两条边上分别对应</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中某个基原子和它的否定。但从根节点到任一节点的路径上不存在这样的互补对。</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22</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语义树是一棵完全语义树当且仅当从根节点至每一终节点的路径上出现</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中每一个基原子所对应的正文字或负文字。</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基原子代表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真</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，基原子之非代表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每一分支都代表了一个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676835" y="352462"/>
            <a:ext cx="10838329" cy="1384995"/>
          </a:xfrm>
          <a:prstGeom prst="rect">
            <a:avLst/>
          </a:prstGeom>
        </p:spPr>
        <p:txBody>
          <a:bodyPr wrap="square">
            <a:spAutoFit/>
          </a:bodyPr>
          <a:lstStyle/>
          <a:p>
            <a:pPr marR="33655" lvl="0">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S={P(x),¬Q(a)</a:t>
            </a:r>
            <a:r>
              <a:rPr lang="en-US" altLang="zh-CN" sz="2800" dirty="0">
                <a:solidFill>
                  <a:srgbClr val="0000CC"/>
                </a:solidFill>
                <a:ea typeface="仿宋_GB2312"/>
              </a:rPr>
              <a:t> ∨ </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¬P(f(y)), Q(z)</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lang="pt-BR" altLang="zh-CN" sz="2800" dirty="0">
                <a:solidFill>
                  <a:srgbClr val="0000CC"/>
                </a:solidFill>
                <a:ea typeface="仿宋_GB2312"/>
              </a:rPr>
              <a:t> P(f(</a:t>
            </a:r>
            <a:r>
              <a:rPr lang="en-US" altLang="zh-CN" sz="2800" dirty="0">
                <a:solidFill>
                  <a:srgbClr val="0000CC"/>
                </a:solidFill>
                <a:ea typeface="仿宋_GB2312"/>
              </a:rPr>
              <a:t>x</a:t>
            </a:r>
            <a:r>
              <a:rPr lang="pt-BR" altLang="zh-CN" sz="2800" dirty="0">
                <a:solidFill>
                  <a:srgbClr val="0000CC"/>
                </a:solidFill>
                <a:ea typeface="仿宋_GB2312"/>
              </a:rPr>
              <a:t>)),</a:t>
            </a:r>
            <a:r>
              <a:rPr lang="pt-BR" altLang="zh-CN" sz="2800" dirty="0">
                <a:solidFill>
                  <a:srgbClr val="0000CC"/>
                </a:solidFill>
                <a:ea typeface="仿宋_GB2312"/>
              </a:rPr>
              <a:t>}, </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H={a,f(a),f(f(a)),· · · },</a:t>
            </a: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A={P(a),Q(a),P(f(a)),Q(f(a)),P(f(f(a))),Q(f(f(a))),· · ·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的语义树为：</a:t>
            </a: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pic>
        <p:nvPicPr>
          <p:cNvPr id="2" name="图片 1"/>
          <p:cNvPicPr>
            <a:picLocks noChangeAspect="1"/>
          </p:cNvPicPr>
          <p:nvPr/>
        </p:nvPicPr>
        <p:blipFill>
          <a:blip r:embed="rId1"/>
          <a:stretch>
            <a:fillRect/>
          </a:stretch>
        </p:blipFill>
        <p:spPr>
          <a:xfrm>
            <a:off x="2464798" y="1718255"/>
            <a:ext cx="6742857" cy="4638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38729" y="168842"/>
            <a:ext cx="917448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封闭语义树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679622" y="833775"/>
            <a:ext cx="11145794" cy="2246769"/>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23</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的语义树中，若节点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对应的部分解释可以使</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的某个子句的某个基例为假，而对</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的前辈节点不能，则称</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失败节点</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，若语义树的每一条分支的终点都是失败节点，则称该语义树为</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封闭语义树</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pic>
        <p:nvPicPr>
          <p:cNvPr id="2" name="图片 1"/>
          <p:cNvPicPr>
            <a:picLocks noChangeAspect="1"/>
          </p:cNvPicPr>
          <p:nvPr/>
        </p:nvPicPr>
        <p:blipFill rotWithShape="1">
          <a:blip r:embed="rId1"/>
          <a:srcRect t="1" b="-4353"/>
          <a:stretch>
            <a:fillRect/>
          </a:stretch>
        </p:blipFill>
        <p:spPr>
          <a:xfrm>
            <a:off x="2331709" y="2364570"/>
            <a:ext cx="7528581" cy="41655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海伯伦域</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395485" y="1801004"/>
            <a:ext cx="9960373" cy="3539430"/>
          </a:xfrm>
          <a:prstGeom prst="rect">
            <a:avLst/>
          </a:prstGeom>
        </p:spPr>
        <p:txBody>
          <a:bodyPr wrap="square">
            <a:spAutoFit/>
          </a:bodyPr>
          <a:lstStyle/>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14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为子句集，则按下述方法构造的</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域</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称为海伯伦域，记为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中所有个体常量的集合，若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中不包含个体常</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量，则令</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为任意指定的一个个体常量。</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i+1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中所有</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元函数</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f(x</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j</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(j=1,…,n)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i</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的元素</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，其中</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=0,1,2,…</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979404" y="1027609"/>
            <a:ext cx="9997889" cy="5693866"/>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3.5</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是不可满足的，当且仅当从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的完全语义树能导出一棵有限的封闭语义树。</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必要性：设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是不可满足的，则对任一</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解释否定</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的某个基例，而</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的完全语义树的每个分支对应一个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解释，所以，语义树的每个分支中都有失败节点。所以从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的完全语义树能导出一棵封闭语义树。</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充分性：如果从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的完全语义树能导出一棵有限的封闭语义树，那么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的所有</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解释都要至少弄假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的一个子句，从而弄假</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。从而所有的海伯伦解释不能满足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。由前面的定理知，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1097055" y="845046"/>
            <a:ext cx="9997889" cy="5693866"/>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3.6</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是不可满足的当且仅当存在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的有限基例集合是不可满足的。</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必要性：由前面的定理知，一定存在一棵封闭语义树，由其失败节点对应的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的子句的基例构成的集合是有限的，而且是不可满足的。</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的子句集有一个不可满足的基例集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的每一个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都包含一个</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的解释</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，而</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也不满足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，即所以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。换句话说，如果</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可满足则有</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解释满足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的任一子句，从而满足</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的所有基例，而</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海伯伦定理的实现方法</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868455" y="845046"/>
            <a:ext cx="10455089" cy="5693866"/>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重言式规则</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中删除所有含有互补文字的子句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称为重言式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，得到的子句集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单文字规则</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中含有单位基子句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，则从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中删除包含</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的所有基子句。若得到的子句集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为空，则</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是可满足的。否则，再从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的子句中删除</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而得到基子句集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纯文字规则</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基子句集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中的一个文字</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称为纯文字，当且仅当文字</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不出现在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中删除所有包含纯文字的基子句而得到子句集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764852" y="771520"/>
            <a:ext cx="10838329" cy="5262979"/>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的有限基例集合为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，求证子句集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S1=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S2=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S3=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因此，</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1271451" y="975361"/>
            <a:ext cx="9004663" cy="4832092"/>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S={P(x)∨Q(x),R(f(y))}</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解：此例中没有个体常量，任意指定一个常量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作为个体常量，得到</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(a),f(f(a))}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3</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(a),f(f(a)),f(f(f(a)))}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(a),f(f(a)),f(f(f(a))),…}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1271451" y="975361"/>
            <a:ext cx="9004663" cy="440120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S={P(a),Q(b),R(f(x))}</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中有个体常量</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b</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，所以有</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b}</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b} ∪ {f (a), f (b)} = {a, b, f (a), f (b)}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b, f (a), f (b)} ∪ {f (a), f (b), f (f (a)), f (f (b))}	  	 	    ={a, b, f (a), f (b), f (f (a)), f (f (b))}</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b, f (a), f (b), f (f (a)), f (f (b)), · · ·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1271451" y="975361"/>
            <a:ext cx="10343900" cy="440120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S={R(c),Q(g(x)),P(f(y))}</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中有常元符号</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但是有两个函数符号，所以有</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 ∪ {f (c), g(c)} = {c, f (c), g(c)}</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 f (c), g(c)} ∪{f (c), f (f (c)), f (g(c)), g(c), g(f (c)), g(g(c))} 	    ={c, f (c), g(c), f (f (c)), f (g(c)), g(f (c)), g(g(c))}</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 f (c), g(c), f (f (c)), f (g(c)), g(f (c)), g(g(c)), · · ·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1271451" y="975361"/>
            <a:ext cx="9004663" cy="396938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S={R(x) ∨ Q(y), P(x)}</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中没有常元符号</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也没有函数</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，所以有</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 {} = {a}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 {} = {a}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191594" y="319929"/>
            <a:ext cx="9725423"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17514" y="1093371"/>
            <a:ext cx="10350702" cy="526224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为研究子句集的永假性，引入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域上的原子谓词公式实例集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b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b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所有出现于</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中原子谓词公式的实例</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15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如果用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域中的元素代换子句中的变元，则所得的子句称为</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基子句</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，其中的谓词称为</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基原子</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。由基子句构成的集合称为</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基子句集</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S'</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b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b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16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子句集中</a:t>
            </a:r>
            <a:r>
              <a:rPr kumimoji="0" lang="zh-CN" altLang="en-US" sz="2800" b="0" i="0" u="none" strike="noStrike" kern="1200" cap="none" spc="0" normalizeH="0" baseline="0" noProof="0" dirty="0">
                <a:ln>
                  <a:noFill/>
                </a:ln>
                <a:solidFill>
                  <a:schemeClr val="accent5">
                    <a:lumMod val="75000"/>
                  </a:schemeClr>
                </a:solidFill>
                <a:effectLst/>
                <a:uLnTx/>
                <a:uFillTx/>
                <a:latin typeface="等线" panose="02010600030101010101" charset="-122"/>
                <a:ea typeface="仿宋_GB2312"/>
                <a:cs typeface="+mn-cs"/>
              </a:rPr>
              <a:t>所有基原子构成的集合称为</a:t>
            </a:r>
            <a:r>
              <a:rPr kumimoji="0" lang="zh-CN" altLang="en-US" sz="2800" b="0" i="0" u="sng" strike="noStrike" kern="1200" cap="none" spc="0" normalizeH="0" baseline="0" noProof="0" dirty="0">
                <a:ln>
                  <a:noFill/>
                </a:ln>
                <a:solidFill>
                  <a:schemeClr val="accent5">
                    <a:lumMod val="75000"/>
                  </a:schemeClr>
                </a:solidFill>
                <a:effectLst/>
                <a:uLnTx/>
                <a:uFillTx/>
                <a:latin typeface="等线" panose="02010600030101010101" charset="-122"/>
                <a:ea typeface="仿宋_GB2312"/>
                <a:cs typeface="+mn-cs"/>
              </a:rPr>
              <a:t>基原子集</a:t>
            </a:r>
            <a:r>
              <a:rPr kumimoji="0" lang="zh-CN" altLang="en-US" sz="2800" b="0" i="0" u="none" strike="noStrike" kern="1200" cap="none" spc="0" normalizeH="0" baseline="0" noProof="0" dirty="0">
                <a:ln>
                  <a:noFill/>
                </a:ln>
                <a:solidFill>
                  <a:schemeClr val="accent5">
                    <a:lumMod val="75000"/>
                  </a:schemeClr>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chemeClr val="accent5">
                  <a:lumMod val="50000"/>
                </a:schemeClr>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17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是子句集，子句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，用</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中的元素代替</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中的变元而得到的基子句称为</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子句</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C</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的一个基例，也可以说成</a:t>
            </a:r>
            <a:r>
              <a:rPr kumimoji="0" lang="en-US" altLang="zh-CN"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S </a:t>
            </a:r>
            <a:r>
              <a:rPr kumimoji="0" lang="zh-CN" altLang="en-US" sz="2800" b="0" i="0" u="sng" strike="noStrike" kern="1200" cap="none" spc="0" normalizeH="0" baseline="0" noProof="0" dirty="0">
                <a:ln>
                  <a:noFill/>
                </a:ln>
                <a:solidFill>
                  <a:srgbClr val="0000CC"/>
                </a:solidFill>
                <a:effectLst/>
                <a:uLnTx/>
                <a:uFillTx/>
                <a:latin typeface="等线" panose="02010600030101010101" charset="-122"/>
                <a:ea typeface="仿宋_GB2312"/>
                <a:cs typeface="+mn-cs"/>
              </a:rPr>
              <a:t>的一个基例</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339875" y="505280"/>
            <a:ext cx="8974365"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37447" y="1385229"/>
            <a:ext cx="9847709" cy="439991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18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是它的海伯伦域，如下的集合</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称为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 = {P(t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中的</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元谓词符号（</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n=1,2,· ·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10600030101010101" charset="-122"/>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10600030101010101" charset="-122"/>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10600030101010101" charset="-122"/>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 H}</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342900" marR="33655"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由</a:t>
            </a:r>
            <a:r>
              <a:rPr kumimoji="0" lang="en-US" altLang="zh-CN" sz="28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S </a:t>
            </a:r>
            <a:r>
              <a:rPr kumimoji="0" lang="zh-CN" altLang="en-US" sz="28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的谓词符号和</a:t>
            </a:r>
            <a:r>
              <a:rPr kumimoji="0" lang="en-US" altLang="zh-CN" sz="28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H</a:t>
            </a:r>
            <a:r>
              <a:rPr kumimoji="0" lang="zh-CN" altLang="en-US" sz="2800" b="0" i="0" u="sng" strike="noStrike" kern="1200" cap="none" spc="0" normalizeH="0" baseline="0" noProof="0" dirty="0">
                <a:ln>
                  <a:noFill/>
                </a:ln>
                <a:solidFill>
                  <a:srgbClr val="FF0000"/>
                </a:solidFill>
                <a:effectLst/>
                <a:uLnTx/>
                <a:uFillTx/>
                <a:latin typeface="等线" panose="02010600030101010101" charset="-122"/>
                <a:ea typeface="仿宋_GB2312"/>
                <a:cs typeface="+mn-cs"/>
              </a:rPr>
              <a:t>域中的基项组成的全体基原子的集合。</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4038600" y="6356350"/>
            <a:ext cx="469113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4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4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1065262" y="554020"/>
            <a:ext cx="10265884" cy="1384995"/>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S={P(x),Q(y) ∨ R(x)}</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的海伯伦域是</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 =</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的海伯伦基是</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A={P(a),Q(</a:t>
            </a:r>
            <a:r>
              <a:rPr kumimoji="0" lang="en-US" altLang="zh-CN" sz="2800" b="0" i="0" u="none" strike="noStrike" kern="1200" cap="none" spc="0" normalizeH="0" baseline="0" noProof="0">
                <a:ln>
                  <a:noFill/>
                </a:ln>
                <a:solidFill>
                  <a:srgbClr val="0000CC"/>
                </a:solidFill>
                <a:effectLst/>
                <a:uLnTx/>
                <a:uFillTx/>
                <a:latin typeface="等线" panose="02010600030101010101" charset="-122"/>
                <a:ea typeface="仿宋_GB2312"/>
                <a:cs typeface="+mn-cs"/>
              </a:rPr>
              <a:t>a),R(</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
        <p:nvSpPr>
          <p:cNvPr id="5" name="矩形 4"/>
          <p:cNvSpPr/>
          <p:nvPr/>
        </p:nvSpPr>
        <p:spPr>
          <a:xfrm>
            <a:off x="1056257" y="2640467"/>
            <a:ext cx="10265884" cy="2677656"/>
          </a:xfrm>
          <a:prstGeom prst="rect">
            <a:avLst/>
          </a:prstGeom>
        </p:spPr>
        <p:txBody>
          <a:bodyPr wrap="square">
            <a:spAutoFit/>
          </a:bodyPr>
          <a:lstStyle/>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S={P(a),Q(x) ∨ R(f(x))}</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的海伯伦域是</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H = {a, f (a), f (f (a)), · · · }</a:t>
            </a:r>
            <a:r>
              <a:rPr kumimoji="0" lang="zh-CN" altLang="pt-BR"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的海伯伦基是</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A={P(a),Q(a),R(a),P(f(a)),Q(f(a)),R(f(a)),P(f(f(a))),</a:t>
            </a:r>
            <a:endPar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pt-BR"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rPr>
              <a:t>	      Q(f(f(a))),R(f(f(a))),· · · }</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仿宋_GB2312"/>
              <a:cs typeface="+mn-cs"/>
            </a:endParaRPr>
          </a:p>
        </p:txBody>
      </p:sp>
      <p:sp>
        <p:nvSpPr>
          <p:cNvPr id="2" name="矩形 1"/>
          <p:cNvSpPr/>
          <p:nvPr/>
        </p:nvSpPr>
        <p:spPr>
          <a:xfrm>
            <a:off x="1129553" y="5588688"/>
            <a:ext cx="10192588" cy="9531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——ground——</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就是</a:t>
            </a:r>
            <a:r>
              <a:rPr kumimoji="0" lang="zh-CN" altLang="en-US" sz="2800" b="0" i="0" u="sng"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无变元</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rPr>
              <a:t>同样有，基项、基原子公式、基文字、基子句和基例的概念。</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5099</Words>
  <Application>WPS 演示</Application>
  <PresentationFormat>宽屏</PresentationFormat>
  <Paragraphs>260</Paragraphs>
  <Slides>23</Slides>
  <Notes>23</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等线</vt:lpstr>
      <vt:lpstr>黑体</vt:lpstr>
      <vt:lpstr>仿宋_GB2312</vt:lpstr>
      <vt:lpstr>仿宋</vt:lpstr>
      <vt:lpstr>微软雅黑</vt:lpstr>
      <vt:lpstr>Arial Unicode MS</vt:lpstr>
      <vt:lpstr>等线 Light</vt:lpstr>
      <vt:lpstr>Times New Roman</vt:lpstr>
      <vt:lpstr>楷体_GB2312</vt:lpstr>
      <vt:lpstr>新宋体</vt:lpstr>
      <vt:lpstr>1_Office 主题​​</vt:lpstr>
      <vt:lpstr>3.4.3 海伯伦（Herbrand）理论</vt:lpstr>
      <vt:lpstr>海伯伦域</vt:lpstr>
      <vt:lpstr>PowerPoint 演示文稿</vt:lpstr>
      <vt:lpstr>PowerPoint 演示文稿</vt:lpstr>
      <vt:lpstr>PowerPoint 演示文稿</vt:lpstr>
      <vt:lpstr>PowerPoint 演示文稿</vt:lpstr>
      <vt:lpstr>海伯伦基</vt:lpstr>
      <vt:lpstr>海伯伦基</vt:lpstr>
      <vt:lpstr>PowerPoint 演示文稿</vt:lpstr>
      <vt:lpstr>海伯伦解释</vt:lpstr>
      <vt:lpstr>海伯伦解释</vt:lpstr>
      <vt:lpstr>海伯伦解释</vt:lpstr>
      <vt:lpstr>PowerPoint 演示文稿</vt:lpstr>
      <vt:lpstr>子句集合的语义</vt:lpstr>
      <vt:lpstr>子句集合的语义</vt:lpstr>
      <vt:lpstr>突破性定理</vt:lpstr>
      <vt:lpstr>语义树</vt:lpstr>
      <vt:lpstr>PowerPoint 演示文稿</vt:lpstr>
      <vt:lpstr>封闭语义树</vt:lpstr>
      <vt:lpstr>海伯伦定理（I）</vt:lpstr>
      <vt:lpstr>海伯伦定理（II）</vt:lpstr>
      <vt:lpstr>海伯伦定理的实现方法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 海伯伦（Herbrand）理论</dc:title>
  <dc:creator>Qince Li</dc:creator>
  <cp:lastModifiedBy>烂柯人</cp:lastModifiedBy>
  <cp:revision>23</cp:revision>
  <dcterms:created xsi:type="dcterms:W3CDTF">2017-11-30T03:30:00Z</dcterms:created>
  <dcterms:modified xsi:type="dcterms:W3CDTF">2019-11-26T08:27:20Z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