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48" autoAdjust="0"/>
  </p:normalViewPr>
  <p:slideViewPr>
    <p:cSldViewPr snapToGrid="0">
      <p:cViewPr varScale="1">
        <p:scale>
          <a:sx n="66" d="100"/>
          <a:sy n="66" d="100"/>
        </p:scale>
        <p:origin x="12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79A-12EC-40CC-82E2-A422D6CBD22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41E4-887D-41C1-9DD9-3C6C65F9B8E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pPr marR="57150"/>
            <a:r>
              <a:rPr lang="zh-CN" altLang="en-US" sz="1200" dirty="0">
                <a:solidFill>
                  <a:srgbClr val="630031"/>
                </a:solidFill>
                <a:ea typeface="仿宋_GB2312"/>
              </a:rPr>
              <a:t>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=P</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a:rPr>
              <a:t>，通过归结可以得到</a:t>
            </a:r>
            <a:endParaRPr lang="zh-CN" altLang="en-US" sz="1200" dirty="0">
              <a:solidFill>
                <a:srgbClr val="0000CC"/>
              </a:solidFill>
              <a:latin typeface="Times New Roman" panose="02020603050405020304" pitchFamily="18" charset="0"/>
              <a:ea typeface="仿宋_GB2312"/>
            </a:endParaRP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Q</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R</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S</a:t>
            </a:r>
            <a:endParaRPr lang="en-US" altLang="zh-CN" sz="1200" b="1" dirty="0">
              <a:solidFill>
                <a:srgbClr val="0000CC"/>
              </a:solidFill>
              <a:latin typeface="Times New Roman" panose="02020603050405020304" pitchFamily="18" charset="0"/>
              <a:ea typeface="仿宋_GB2312"/>
            </a:endParaRPr>
          </a:p>
          <a:p>
            <a:endParaRPr lang="en-US" altLang="zh-CN" sz="1200" b="1" dirty="0">
              <a:solidFill>
                <a:srgbClr val="0000CC"/>
              </a:solidFill>
              <a:latin typeface="Times New Roman" panose="02020603050405020304" pitchFamily="18" charset="0"/>
              <a:ea typeface="仿宋_GB2312"/>
            </a:endParaRPr>
          </a:p>
          <a:p>
            <a:pPr marR="55880"/>
            <a:r>
              <a:rPr lang="zh-CN" altLang="en-US" sz="1200" dirty="0">
                <a:solidFill>
                  <a:srgbClr val="630031"/>
                </a:solidFill>
                <a:ea typeface="仿宋_GB2312"/>
              </a:rPr>
              <a:t> 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=Q</a:t>
            </a:r>
            <a:r>
              <a:rPr lang="zh-CN" altLang="en-US" sz="1200" dirty="0">
                <a:solidFill>
                  <a:srgbClr val="0000CC"/>
                </a:solidFill>
                <a:latin typeface="Times New Roman" panose="02020603050405020304" pitchFamily="18" charset="0"/>
                <a:ea typeface="仿宋_GB2312"/>
              </a:rPr>
              <a:t>，通过归结可以得到</a:t>
            </a:r>
            <a:endParaRPr lang="zh-CN" altLang="en-US" sz="1200" dirty="0">
              <a:solidFill>
                <a:srgbClr val="0000CC"/>
              </a:solidFill>
              <a:latin typeface="Times New Roman" panose="02020603050405020304" pitchFamily="18" charset="0"/>
              <a:ea typeface="仿宋_GB2312"/>
            </a:endParaRP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NIL </a:t>
            </a:r>
            <a:endParaRPr lang="en-US" altLang="zh-CN" sz="1200" dirty="0">
              <a:solidFill>
                <a:srgbClr val="0000CC"/>
              </a:solidFill>
              <a:latin typeface="Times New Roman" panose="02020603050405020304" pitchFamily="18" charset="0"/>
              <a:ea typeface="仿宋_GB2312"/>
            </a:endParaRPr>
          </a:p>
          <a:p>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基本思想</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注意以下两个关键</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第一，</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子句集中的子句之间是合取关系。因此，子句集中只要有一个子句为不可满足，则整个子句集就是不可满足的；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第二，</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空子句是不可满足的。因此，一个子句集中如果包含有空子句， 则此子句集就一定是不可满足的。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鲁滨逊归结原理基本思想</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首先把欲证明问题的结论否定，并加入子句集，得到一个扩充的子句集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。然后设法检验子句集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是否含有空子句，若含有空子句，则表明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是不可满足的；若不含有空子句，则继续使用归结法，在子句集中选择合适的子句进行归结，直至导出空子句或不能继续归结为止。</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鲁滨逊归结原理包括</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命题逻辑归结原理</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谓词逻辑归结原理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457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R="9525" lvl="0">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P(a),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的合一是</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。根据定义可得</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35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=({P(a), R(x)}-{P(a)})</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 Q(b)}-{</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9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({Q(b)})= {R(x), Q(b)}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38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R="6985" lvl="0">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有相同的变元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，不符合谓词逻辑归结定义的要求。为了进行归结，需要修改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的名字为，令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。此时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P(x),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={b/x}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。则有</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191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=({P(b), Q(a)}-{P(b)})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 R(y)}-{</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94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=({Q(a)})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({R(y)})= {Q(a), R(y)}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R(y)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6917" y="1089164"/>
            <a:ext cx="10373032" cy="5631180"/>
          </a:xfrm>
          <a:prstGeom prst="rect">
            <a:avLst/>
          </a:prstGeom>
        </p:spPr>
        <p:txBody>
          <a:bodyPr wrap="square">
            <a:spAutoFit/>
          </a:bodyPr>
          <a:lstStyle/>
          <a:p>
            <a:pPr marL="0" marR="444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228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通过合一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的作用，可以得到两个互补对。</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注意：</a:t>
            </a:r>
            <a:r>
              <a:rPr kumimoji="0" lang="zh-CN" altLang="en-US" sz="24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求归结式不能同时消去两个互补对</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，其结果不是二元归结式。如在</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下，若同时消去两个互补对所得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不是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304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对参加归结的某个子句，若其内部有可合一的文字，则在</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进行归结之前应先进行合一</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。本例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P(f(a))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，若它用们的合一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进行代换，可得到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Q(f(a))</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R="12065" lvl="0">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此时可对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进行归结。选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P(f(a)),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5885" lvl="0" indent="0" algn="l" defTabSz="914400" rtl="0" eaLnBrk="1" fontAlgn="auto" latinLnBrk="0" hangingPunct="1">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=R(b)</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Q(f(a))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中有两个或两个以上的文字具有合一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是一个单文字，则称它为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单元因子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292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应用因子概念，可对</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谓词逻辑中的归结原理给出如下定义：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6917" y="1089164"/>
            <a:ext cx="10373032" cy="5692775"/>
          </a:xfrm>
          <a:prstGeom prst="rect">
            <a:avLst/>
          </a:prstGeom>
        </p:spPr>
        <p:txBody>
          <a:bodyPr wrap="square">
            <a:spAutoFit/>
          </a:bodyPr>
          <a:lstStyle/>
          <a:p>
            <a:pPr marL="0" marR="571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是无公共变元的子句，则</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①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②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③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④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323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这四种二元归结式都是子句</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C</a:t>
            </a:r>
            <a:r>
              <a:rPr kumimoji="0" lang="en-US" altLang="zh-CN" sz="1600" b="1"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1 </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和</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C</a:t>
            </a:r>
            <a:r>
              <a:rPr kumimoji="0" lang="en-US" altLang="zh-CN" sz="1600" b="1"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2 </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的二元归结式，记为</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C</a:t>
            </a:r>
            <a:r>
              <a:rPr kumimoji="0" lang="en-US" altLang="zh-CN" sz="1600" b="1"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12 </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P(f(x))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Q(g(x))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77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，取合一</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f(x)/y}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的因子</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69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=P(f(x))</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Q(g(x))</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215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的因子和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82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=Q(g(g(a)))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说明：</a:t>
            </a:r>
            <a:endPar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对谓词逻辑，</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3.7</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仍然适用，即归结式</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是其亲本子句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的逻辑结论。用归结式取代它在子句集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中的亲本子句，所得到的子句集仍然保持着原子句集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此外，对谓词逻辑</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3.8</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也仍然适用，即从不可满足的意义上说，一阶谓词逻辑的归结原理也是完备的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6916" y="1089164"/>
            <a:ext cx="10589341" cy="52622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rPr>
              <a:t>归结原理</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为已知前提，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为欲证明的结论，归结原理把证明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的逻辑结论转化为证明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再根据定理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，在不可满足的意义上，公式集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与其子句集是等价的，即把公式集上的不可满足转化为子句集上的不可满足。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rPr>
              <a:t>归结反演</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endParaRPr>
          </a:p>
          <a:p>
            <a:pPr marL="0" marR="552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应用归结原理证明定理的过程称为</a:t>
            </a:r>
            <a:r>
              <a:rPr kumimoji="0" lang="zh-CN" altLang="en-US" sz="2400" b="0" i="0" u="none" strike="noStrike" kern="1200" cap="none" spc="0" normalizeH="0" baseline="0" noProof="0" dirty="0">
                <a:ln>
                  <a:noFill/>
                </a:ln>
                <a:solidFill>
                  <a:srgbClr val="00009A"/>
                </a:solidFill>
                <a:effectLst/>
                <a:uLnTx/>
                <a:uFillTx/>
                <a:latin typeface="等线" panose="02010600030101010101" charset="-122"/>
                <a:ea typeface="仿宋_GB2312"/>
                <a:cs typeface="+mn-cs"/>
              </a:rPr>
              <a:t>归结反演</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rPr>
              <a:t>归结反演过程</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9A"/>
                </a:solidFill>
                <a:effectLst/>
                <a:uLnTx/>
                <a:uFillTx/>
                <a:latin typeface="等线" panose="02010600030101010101" charset="-122"/>
                <a:ea typeface="仿宋_GB2312"/>
                <a:cs typeface="+mn-cs"/>
              </a:rPr>
              <a:t>    在命题逻辑中，已知</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a:cs typeface="+mn-cs"/>
              </a:rPr>
              <a:t>，证明</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a:cs typeface="+mn-cs"/>
              </a:rPr>
              <a:t>G</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a:cs typeface="+mn-cs"/>
              </a:rPr>
              <a:t>为真的归结反演过程如下：</a:t>
            </a:r>
            <a:endPar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a:cs typeface="+mn-cs"/>
            </a:endParaRPr>
          </a:p>
          <a:p>
            <a:pPr marL="0" marR="8763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①否定目标公式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②把</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并入到公式集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445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③</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把</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sng"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化为子句集</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④应用归结原理</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对子句集</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中的子句进行归结，并把每次得到的归结式并入</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中。如此反复进行，若出现空子句，则停止归结，此时就证明了</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6916" y="1089164"/>
            <a:ext cx="6204155" cy="4524315"/>
          </a:xfrm>
          <a:prstGeom prst="rect">
            <a:avLst/>
          </a:prstGeom>
        </p:spPr>
        <p:txBody>
          <a:bodyPr wrap="square">
            <a:spAutoFit/>
          </a:bodyPr>
          <a:lstStyle/>
          <a:p>
            <a:pPr marL="0" marR="692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设已知的公式集为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 (S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，求证结论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85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假设结论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将</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加入公式集，并化为子句集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S={P,</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T,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其归结过程如右图的归结树所示。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654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6540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其含义为：</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利用归结原理，对子句集进行归结， 并把所得的归结式并入子句集中；重复这 一过程，最后归结出了空子句。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根据归结原理的完备性，可知子句集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为假，这就证明了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1"/>
          <a:stretch>
            <a:fillRect/>
          </a:stretch>
        </p:blipFill>
        <p:spPr>
          <a:xfrm>
            <a:off x="7652262" y="1107510"/>
            <a:ext cx="3975777" cy="5515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谓词逻辑的归结反演</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谓词逻辑的归结反演过程与命题逻辑的归结反演过程相比，其步骤基本相同，但每步的处理对象不同。例如，在步骤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化简子句集时，谓词逻辑需要把由谓词构成的公式集化为子句集；在步骤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按归结原理进行归结时，谓词逻辑的归结原理需要考虑两个亲本子句的合一。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已知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3937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F: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D(x, 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270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G: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71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求证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先把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否定，并放入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中，得到的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D(x,y))),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3815" lvl="0" indent="0" algn="l" defTabSz="914400" rtl="0" eaLnBrk="1" fontAlgn="auto" latinLnBrk="0" hangingPunct="1">
              <a:lnSpc>
                <a:spcPct val="100000"/>
              </a:lnSpc>
              <a:spcBef>
                <a:spcPts val="0"/>
              </a:spcBef>
              <a:spcAft>
                <a:spcPts val="0"/>
              </a:spcAft>
              <a:buClrTx/>
              <a:buSzTx/>
              <a:buFontTx/>
              <a:buNone/>
              <a:defRPr/>
            </a:pP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838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再把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化成子句集，得到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(1)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C(f(x))</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55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A(u,v)</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B(v) </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D(u,f(u))</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(3)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(4) 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m,n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B(k)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化出的两个子句，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是由</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化出的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个子句。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209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最后应用谓词逻辑的归结原理对上述子句集进行归结，其过程为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81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x,y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f(x)/z}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(6)</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m/</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a:cs typeface="+mn-cs"/>
              </a:rPr>
              <a:t>x,n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20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(8) NIL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(7)</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={n/k}</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207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23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    上述归结过程可用如下归结树来表示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pic>
        <p:nvPicPr>
          <p:cNvPr id="2" name="图片 1"/>
          <p:cNvPicPr>
            <a:picLocks noChangeAspect="1"/>
          </p:cNvPicPr>
          <p:nvPr/>
        </p:nvPicPr>
        <p:blipFill rotWithShape="1">
          <a:blip r:embed="rId1"/>
          <a:srcRect b="2696"/>
          <a:stretch>
            <a:fillRect/>
          </a:stretch>
        </p:blipFill>
        <p:spPr>
          <a:xfrm>
            <a:off x="2553084" y="1441058"/>
            <a:ext cx="7168483" cy="47827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52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快乐学生</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问题</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假设：任何通过计算机考试并获奖的人都是快乐的，任何肯学习或幸运的人都可以通过所有考试，张不肯学习但他是幸运的，任何幸运的人都能获奖。</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77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求证：张是快乐的。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先定义谓词：</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Pass(x,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可以通过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考试</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509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Win(x, prize)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能获得奖励</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33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Study(x)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肯学习</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Happy(x)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是快乐的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Lucky(x)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是幸运的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6916" y="1089164"/>
            <a:ext cx="10746658" cy="4524315"/>
          </a:xfrm>
          <a:prstGeom prst="rect">
            <a:avLst/>
          </a:prstGeom>
        </p:spPr>
        <p:txBody>
          <a:bodyPr wrap="square">
            <a:spAutoFit/>
          </a:bodyPr>
          <a:lstStyle/>
          <a:p>
            <a:pPr marL="0" marR="901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再将问题用谓词表示如下：</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任何通过计算机考试并获奖的人都是快乐的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25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39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任何肯学习或幸运的人都可以通过所有考试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39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(Study(x)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Pass(x, 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张不肯学习但他是幸运的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任何幸运的人都能获奖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Win(x, prize))</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结论</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张是快乐的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的否定</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470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归结推理的核心是求两个子句的归结式</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271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归结式的定义及性质</a:t>
            </a:r>
            <a:endPar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endParaRPr>
          </a:p>
          <a:p>
            <a:pPr marL="0" marR="355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是原子谓词公式，则称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互补文字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是子句集中的任意两个子句，如果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互补，那么可从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中分别消去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，并将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中余下的部分按析取关系构成一个新的子句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，则称这一过程为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亲本子句</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2857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2857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空一般写成</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NIL</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980306" y="2170713"/>
            <a:ext cx="10746658" cy="3046988"/>
          </a:xfrm>
          <a:prstGeom prst="rect">
            <a:avLst/>
          </a:prstGeom>
        </p:spPr>
        <p:txBody>
          <a:bodyPr wrap="square">
            <a:spAutoFit/>
          </a:bodyPr>
          <a:lstStyle/>
          <a:p>
            <a:pPr marL="0" marR="749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将上述谓词公式转化为子句集如下：</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4381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(1)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080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Pass(y, 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Lucky(u)</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Pass(u, v)</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914400" marR="81280" lvl="2" indent="0" algn="l" defTabSz="914400" rtl="0" eaLnBrk="1" fontAlgn="auto" latinLnBrk="0" hangingPunct="1">
              <a:lnSpc>
                <a:spcPct val="100000"/>
              </a:lnSpc>
              <a:spcBef>
                <a:spcPts val="0"/>
              </a:spcBef>
              <a:spcAft>
                <a:spcPts val="0"/>
              </a:spcAft>
              <a:buClrTx/>
              <a:buSzTx/>
              <a:buFontTx/>
              <a:buNone/>
              <a:defRPr/>
            </a:pP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(6)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Lucky(w)</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Win(w, prize)</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30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pic>
        <p:nvPicPr>
          <p:cNvPr id="5" name="图片 4"/>
          <p:cNvPicPr>
            <a:picLocks noChangeAspect="1"/>
          </p:cNvPicPr>
          <p:nvPr/>
        </p:nvPicPr>
        <p:blipFill rotWithShape="1">
          <a:blip r:embed="rId1"/>
          <a:srcRect t="1714"/>
          <a:stretch>
            <a:fillRect/>
          </a:stretch>
        </p:blipFill>
        <p:spPr>
          <a:xfrm>
            <a:off x="1760421" y="1430676"/>
            <a:ext cx="8179991" cy="52907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3997" y="1374299"/>
            <a:ext cx="10746658" cy="4524315"/>
          </a:xfrm>
          <a:prstGeom prst="rect">
            <a:avLst/>
          </a:prstGeom>
        </p:spPr>
        <p:txBody>
          <a:bodyPr wrap="square">
            <a:spAutoFit/>
          </a:bodyPr>
          <a:lstStyle/>
          <a:p>
            <a:pPr marL="0" marR="787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    下面再给出一个经典的归结问题</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819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rPr>
              <a:t>    例 </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问题</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    假设：所有不贫穷并且聪明的人都是快乐的，那些看书的人是聪明的。李明能看书且不贫穷，快乐的人过着激动人心的生活。</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    求证：李明过着激动人心的生活。</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rPr>
              <a:t>    </a:t>
            </a:r>
            <a:r>
              <a:rPr kumimoji="0" lang="zh-CN" altLang="en-US"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rPr>
              <a:t>解：先定义谓词：</a:t>
            </a:r>
            <a:endParaRPr kumimoji="0" lang="zh-CN" altLang="en-US"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Poor(x) x</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是贫穷的</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Smart(x) x</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是聪明的</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9461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是快乐的</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Read(x) x</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能看书</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698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Exciting(x) x</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过着激动人心的生活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080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再将问题用谓词表示如下：</a:t>
            </a:r>
            <a:endPar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所有不贫穷并且聪明的人都是快乐的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15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080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那些看书的人是聪明的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509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(Read(y)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461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李明能看书且不贫穷</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Read(Liming)</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快乐的人过着激动人心的生活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128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z) (Happy(z)</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Exciting(z))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目标</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李明过着激动人心的生活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的否定</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63997" y="1914308"/>
            <a:ext cx="10746658" cy="2677656"/>
          </a:xfrm>
          <a:prstGeom prst="rect">
            <a:avLst/>
          </a:prstGeom>
        </p:spPr>
        <p:txBody>
          <a:bodyPr wrap="square">
            <a:spAutoFit/>
          </a:bodyPr>
          <a:lstStyle/>
          <a:p>
            <a:pPr marL="0" marR="717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将上述谓词公式转化为子句集如下：</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(1) 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953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Read(y)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(3) Read(Liming)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382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Happy(z)</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Exciting(z)</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98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pic>
        <p:nvPicPr>
          <p:cNvPr id="2" name="图片 1"/>
          <p:cNvPicPr>
            <a:picLocks noChangeAspect="1"/>
          </p:cNvPicPr>
          <p:nvPr/>
        </p:nvPicPr>
        <p:blipFill>
          <a:blip r:embed="rId1"/>
          <a:stretch>
            <a:fillRect/>
          </a:stretch>
        </p:blipFill>
        <p:spPr>
          <a:xfrm>
            <a:off x="2100032" y="1436636"/>
            <a:ext cx="8149250" cy="528483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8450"/>
          </a:xfrm>
          <a:prstGeom prst="rect">
            <a:avLst/>
          </a:prstGeom>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归结策略是指在归结演绎推理过程的每一步如何选择进行归结的子句对， 以</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尽快得到空子句的策略。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不同的归结策略影响归结过程、归结推理效率和完备性。</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660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目前，常用的归结策略可分为</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三大类</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pic>
        <p:nvPicPr>
          <p:cNvPr id="3" name="图片 2"/>
          <p:cNvPicPr>
            <a:picLocks noChangeAspect="1"/>
          </p:cNvPicPr>
          <p:nvPr/>
        </p:nvPicPr>
        <p:blipFill>
          <a:blip r:embed="rId1"/>
          <a:stretch>
            <a:fillRect/>
          </a:stretch>
        </p:blipFill>
        <p:spPr>
          <a:xfrm>
            <a:off x="2767013" y="2764256"/>
            <a:ext cx="6200008" cy="40002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广度优先是一种穷尽子句比较的复杂搜索方法。设初始子句集为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，广度优先策略的归结过程可描述如下：</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出发，对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中的全部子句作所有可能的归结，得到第一层归结式，把这些归结式的集合记为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中的子句进行所有可能的归结，得到第二层归结式，把这些归结式的集合记为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仿宋_GB2312"/>
                <a:cs typeface="+mn-cs"/>
              </a:rPr>
              <a:t>0</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中的子句进行所有可能的归结，得到第三层归结式，把这些归结式的集合记为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06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如此继续，知道得出空子句或不能再继续归结为止。</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
        <p:nvSpPr>
          <p:cNvPr id="5" name="矩形 4"/>
          <p:cNvSpPr/>
          <p:nvPr/>
        </p:nvSpPr>
        <p:spPr>
          <a:xfrm>
            <a:off x="609600" y="1105407"/>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1.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排序策略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L="0" marR="8890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例</a:t>
            </a: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设有如下子句集：</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R(x), I(a),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L(y),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用宽度优先策略证明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为不可满足。</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25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解：</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宽度优先策略的归结树如下：  </a:t>
            </a:r>
            <a:endParaRPr kumimoji="0" lang="en-US" altLang="zh-CN" sz="20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5" name="矩形 4"/>
          <p:cNvSpPr/>
          <p:nvPr/>
        </p:nvSpPr>
        <p:spPr>
          <a:xfrm>
            <a:off x="603653" y="690500"/>
            <a:ext cx="18150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1.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排序策略</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广度优先策略是一种穷尽法，其归结效率较低，当问题比较复杂时，还可能会出现组合爆炸。</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1397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广度优先策略是完备的，并当问题有解时，它一定能找到最短归结路径。</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2984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当问题较小时，广度优先策略仍然是一种较好的归结策略。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2675"/>
          </a:xfrm>
          <a:prstGeom prst="rect">
            <a:avLst/>
          </a:prstGeom>
        </p:spPr>
        <p:txBody>
          <a:bodyPr wrap="square">
            <a:spAutoFit/>
          </a:bodyPr>
          <a:lstStyle/>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归结过程在寻找可归结子句时，子句集中的子句越多，需要付出的代价就会越大。如果在归结时能把子句集中无用的子句删除掉，这就会缩小搜索范围，减少比较次数，从而提高归结效率。</a:t>
            </a:r>
            <a:endPar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仿宋_GB2312"/>
                <a:ea typeface="等线" panose="02010600030101010101" charset="-122"/>
                <a:cs typeface="+mn-cs"/>
              </a:rPr>
              <a:t>纯文字删除法</a:t>
            </a:r>
            <a:endParaRPr kumimoji="0" lang="zh-CN" altLang="en-US" sz="2400" b="0" i="0" u="none" strike="noStrike" kern="1200" cap="none" spc="0" normalizeH="0" baseline="0" noProof="0" dirty="0">
              <a:ln>
                <a:noFill/>
              </a:ln>
              <a:solidFill>
                <a:srgbClr val="CC0000"/>
              </a:solidFill>
              <a:effectLst/>
              <a:uLnTx/>
              <a:uFillTx/>
              <a:latin typeface="仿宋_GB2312"/>
              <a:ea typeface="等线" panose="02010600030101010101"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rPr>
              <a:t>    纯文字：</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如果某文字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a:ea typeface="等线" panose="02010600030101010101" charset="-122"/>
                <a:cs typeface="+mn-cs"/>
              </a:rPr>
              <a:t>在子句集中不存在可与其互补的文字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，则称该文字为纯文字。</a:t>
            </a:r>
            <a:endPar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    在归结过程中，纯文字不可能被消除，用包含纯文字的子句进行归结也不可能得到空子句，因此对包含纯文字的子句进行归结是没有意义的，应该把它从子句集中删除。</a:t>
            </a:r>
            <a:endPar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    对子句集而言，删除包含纯文字的子句，是</a:t>
            </a:r>
            <a:r>
              <a:rPr kumimoji="0" lang="zh-CN" altLang="en-US" sz="2400" b="0" i="0" u="sng" strike="noStrike" kern="1200" cap="none" spc="0" normalizeH="0" baseline="0" noProof="0" dirty="0">
                <a:ln>
                  <a:noFill/>
                </a:ln>
                <a:solidFill>
                  <a:srgbClr val="FF0000"/>
                </a:solidFill>
                <a:effectLst/>
                <a:uLnTx/>
                <a:uFillTx/>
                <a:latin typeface="仿宋_GB2312"/>
                <a:ea typeface="宋体" panose="02010600030101010101" pitchFamily="2" charset="-122"/>
                <a:cs typeface="+mn-cs"/>
              </a:rPr>
              <a:t>不影响其不可满足性</a:t>
            </a: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的。例如，对子句集</a:t>
            </a:r>
            <a:endPar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endParaRPr>
          </a:p>
          <a:p>
            <a:pPr marL="0" marR="742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S={P</a:t>
            </a:r>
            <a:r>
              <a:rPr kumimoji="0" lang="en-US" altLang="zh-CN"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298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是纯文字，因此可以将子句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仿宋_GB2312"/>
                <a:ea typeface="宋体" panose="02010600030101010101" pitchFamily="2" charset="-122"/>
                <a:cs typeface="+mn-cs"/>
              </a:rPr>
              <a:t>中删除。 </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
        <p:nvSpPr>
          <p:cNvPr id="5" name="矩形 4"/>
          <p:cNvSpPr/>
          <p:nvPr/>
        </p:nvSpPr>
        <p:spPr>
          <a:xfrm>
            <a:off x="603653" y="780763"/>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1263292" y="1758125"/>
            <a:ext cx="5004619" cy="4524315"/>
          </a:xfrm>
          <a:prstGeom prst="rect">
            <a:avLst/>
          </a:prstGeom>
        </p:spPr>
        <p:txBody>
          <a:bodyPr wrap="square">
            <a:spAutoFit/>
          </a:bodyPr>
          <a:lstStyle/>
          <a:p>
            <a:pPr marL="0" marR="800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归结，可得到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6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然后再对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归结，得到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=NIL</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683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    如果改变归结顺序</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，同样可以得到相同的结果，即其归结过程是不 唯一的。</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812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其归结归结过程可用右图来表示，该树称为</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归结树</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1"/>
          <a:stretch>
            <a:fillRect/>
          </a:stretch>
        </p:blipFill>
        <p:spPr>
          <a:xfrm>
            <a:off x="7293233" y="1402401"/>
            <a:ext cx="3935712" cy="522222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11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仿宋_GB2312"/>
                <a:ea typeface="等线" panose="02010600030101010101" charset="-122"/>
                <a:cs typeface="+mn-cs"/>
              </a:rPr>
              <a:t>重言式删除法</a:t>
            </a:r>
            <a:endParaRPr kumimoji="0" lang="en-US" altLang="zh-CN" sz="2400" b="0" i="0" u="none" strike="noStrike" kern="1200" cap="none" spc="0" normalizeH="0" baseline="0" noProof="0" dirty="0">
              <a:ln>
                <a:noFill/>
              </a:ln>
              <a:solidFill>
                <a:srgbClr val="A4001F"/>
              </a:solidFill>
              <a:effectLst/>
              <a:uLnTx/>
              <a:uFillTx/>
              <a:latin typeface="仿宋_GB2312"/>
              <a:ea typeface="等线" panose="02010600030101010101" charset="-122"/>
              <a:cs typeface="+mn-cs"/>
            </a:endParaRPr>
          </a:p>
          <a:p>
            <a:pPr marL="0" marR="152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rPr>
              <a:t>    重言式：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如果一个子句中包含有互补的文字对，则称其为重言式。如</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7175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P(x)∨﹁P(x), P(x)∨Q(x)∨﹁P(x)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都是重言式。</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重言式是真值为真的子句。对一个子句集来说，</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不管是增加还是删除一个真值为真的子句，都不会影响该子句集的不可满足性。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因此，可删去。</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仿宋_GB2312"/>
                <a:ea typeface="等线" panose="02010600030101010101" charset="-122"/>
                <a:cs typeface="+mn-cs"/>
              </a:rPr>
              <a:t>包孕删除法 </a:t>
            </a:r>
            <a:endParaRPr kumimoji="0" lang="en-US" altLang="zh-CN" sz="2400" b="0" i="0" u="none" strike="noStrike" kern="1200" cap="none" spc="0" normalizeH="0" baseline="0" noProof="0" dirty="0">
              <a:ln>
                <a:noFill/>
              </a:ln>
              <a:solidFill>
                <a:srgbClr val="A4001F"/>
              </a:solidFill>
              <a:effectLst/>
              <a:uLnTx/>
              <a:uFillTx/>
              <a:latin typeface="仿宋_GB231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仿宋_GB2312"/>
                <a:ea typeface="等线" panose="02010600030101010101" charset="-122"/>
                <a:cs typeface="+mn-cs"/>
              </a:rPr>
              <a:t>    包孕：</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设有子句</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和</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，如果存在一个置换</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 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。例如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P(a)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P(a)∨Q(z)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∨Q(a)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P(f(a))∨Q(a)∨R(y)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f(a)/x}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P(x) ∨Q(y)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P(a)∨Q(u)∨R(w)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a/x, u/y}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对子句集来说，把其中包孕的子句删去后</a:t>
            </a:r>
            <a:r>
              <a:rPr kumimoji="0" lang="en-US" altLang="zh-CN" sz="2400" b="0" i="0" u="sng"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删除后面的</a:t>
            </a:r>
            <a:r>
              <a:rPr kumimoji="0" lang="en-US" altLang="zh-CN" sz="2400" b="0" i="0" u="sng"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，不会影响该子句集的不可满足 性。因此，可从子句集中删除哪些包孕的子句。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99440" y="627499"/>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31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支持集策略是沃斯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a:cs typeface="+mn-cs"/>
              </a:rPr>
              <a:t>Wos</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等人在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1965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年提出的一种归结策略。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要求每一次参加归结的两个亲本子句中，</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至少应该有一个是由目标公式的否定所得到的子句或它们的后裔。</a:t>
            </a:r>
            <a:endPar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可以证明</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支持集策略是完备的</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，即</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当子句集为不可满足时，则由支持集策略一定能够归结出一个空子句。</a:t>
            </a:r>
            <a:endPar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也可以把支持集策略看成是</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在宽度优先策略中</a:t>
            </a:r>
            <a:r>
              <a:rPr kumimoji="0" lang="zh-CN" altLang="en-US" sz="24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引入了某种限制条件</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，这种限制条件代表一种启发信息，因而有较高的效率</a:t>
            </a:r>
            <a:endPar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例</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设有如下子句集：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R(x), I(a),</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其中，</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为目标公式的否定。用支持集策略证明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矩形 6"/>
          <p:cNvSpPr/>
          <p:nvPr/>
        </p:nvSpPr>
        <p:spPr>
          <a:xfrm>
            <a:off x="609600" y="1167735"/>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支持集策略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可见，各级归结式数目要比宽度优先策略生成的少，但在第二级还没有空子句。即这种策略限制了子句集元素的剧增，但却增加了空子句的深度。</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矩形 7"/>
          <p:cNvSpPr/>
          <p:nvPr/>
        </p:nvSpPr>
        <p:spPr>
          <a:xfrm>
            <a:off x="708834" y="1176490"/>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支持集策略</a:t>
            </a:r>
            <a:endParaRPr kumimoji="0" lang="en-US" altLang="zh-CN" sz="20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7846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要求每次参加归结的两个亲本子句中，</a:t>
            </a:r>
            <a:r>
              <a:rPr kumimoji="0" lang="zh-CN" altLang="en-US" sz="24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至少应该有一个是初始子句集中的子句。所谓初始子句集是指开始归结时所使用的子句集。</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该策略可限制生成归结式的数目，简单高效，但</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是一种不完备策略</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。如：</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2159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P(w),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出发可找到一棵归结反演树，但却不存在线性输入策略的归结反演树。</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50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用线性输入策略证明如下子句集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1442368" y="2368064"/>
            <a:ext cx="8579413" cy="29470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31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184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这种策略与线性输入策略有点相似，但是，放宽了对子句的限制。</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每次参加归结的两个亲本子句，只要满足以下两个条件中的任意一个就可进行归结：</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49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两个亲本子句中至少有一个是初始子句集中的子句。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如果两个亲本子句都不是初始子句集中的子句，则一个子句应该是另一个子句的先辈子句。</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所谓一个子句</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例如</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C1)</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是另一个子句</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例如</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C2)</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的先辈子句是指</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C2</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是由</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C1</a:t>
            </a:r>
            <a:r>
              <a:rPr kumimoji="0" lang="zh-CN" altLang="en-US" sz="2400" b="0" i="0" u="sng"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与别的子句归结后得到的归结式。</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7048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可以证明</a:t>
            </a:r>
            <a:r>
              <a:rPr kumimoji="0" lang="zh-CN" altLang="en-US" sz="2400" b="0" i="0" u="none" strike="noStrike" kern="1200" cap="none" spc="0" normalizeH="0" baseline="0" noProof="0" dirty="0">
                <a:ln>
                  <a:noFill/>
                </a:ln>
                <a:solidFill>
                  <a:srgbClr val="006300"/>
                </a:solidFill>
                <a:effectLst/>
                <a:uLnTx/>
                <a:uFillTx/>
                <a:latin typeface="等线" panose="02010600030101010101" charset="-122"/>
                <a:ea typeface="仿宋_GB2312"/>
                <a:cs typeface="+mn-cs"/>
              </a:rPr>
              <a:t>祖先过滤策略也</a:t>
            </a:r>
            <a:r>
              <a:rPr kumimoji="0" lang="zh-CN" altLang="en-US" sz="2400" b="0" i="0" u="none" strike="noStrike" kern="1200" cap="none" spc="0" normalizeH="0" baseline="0" noProof="0" dirty="0">
                <a:ln>
                  <a:noFill/>
                </a:ln>
                <a:solidFill>
                  <a:srgbClr val="008000"/>
                </a:solidFill>
                <a:effectLst/>
                <a:uLnTx/>
                <a:uFillTx/>
                <a:latin typeface="等线" panose="02010600030101010101" charset="-122"/>
                <a:ea typeface="仿宋_GB2312"/>
                <a:cs typeface="+mn-cs"/>
              </a:rPr>
              <a:t>是完备的</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a:p>
            <a:pPr marL="0" marR="889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设有如下子句集：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778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P(w) ,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用祖先过滤策略证明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488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其祖先过滤策略归结策略的归结过程如下图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3000221" y="3192880"/>
            <a:ext cx="5153179" cy="352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1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139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1397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单文字：</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如果一个子句只包含一个文字，则称此子句为单文字子句。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基本思想：</a:t>
            </a:r>
            <a:r>
              <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要求每次参加归结的两个亲本子句中至少有一个子句是单文字子句。</a:t>
            </a:r>
            <a:endParaRPr kumimoji="0" lang="zh-CN" altLang="en-US" sz="2400" b="0" i="0" u="sng"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单文字子句策略是对支持集策略的进一步改进，单文字子句策略是</a:t>
            </a:r>
            <a:r>
              <a:rPr kumimoji="0" lang="zh-CN" altLang="en-US" sz="2400" b="0" i="0" u="none" strike="noStrike" kern="1200" cap="none" spc="0" normalizeH="0" baseline="0" noProof="0" dirty="0">
                <a:ln>
                  <a:noFill/>
                </a:ln>
                <a:solidFill>
                  <a:srgbClr val="008000"/>
                </a:solidFill>
                <a:effectLst/>
                <a:uLnTx/>
                <a:uFillTx/>
                <a:latin typeface="等线" panose="02010600030101010101" charset="-122"/>
                <a:ea typeface="仿宋_GB2312"/>
                <a:cs typeface="+mn-cs"/>
              </a:rPr>
              <a:t>不完备的</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，即当子句集为不可满足时，用这种策略不一定能归结出空子句。</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采用单文字子句策略，归结式包含的文字数将少于其亲本子句中的文字数，这将有利于向空子句的方向发展，因此会有较高的归结效率。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901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设有如下子句集：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6515" lvl="0" indent="0" algn="l" defTabSz="914400" rtl="0" eaLnBrk="1" fontAlgn="auto" latinLnBrk="0" hangingPunct="1">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31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用单文字子句策略证明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9A0031"/>
                </a:solidFill>
                <a:effectLst/>
                <a:uLnTx/>
                <a:uFillTx/>
                <a:latin typeface="等线" panose="02010600030101010101" charset="-122"/>
                <a:ea typeface="仿宋_GB2312"/>
                <a:cs typeface="+mn-cs"/>
              </a:rPr>
              <a:t>小结：</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上面分别讨论了几种基本的归结策略，但在实际应用中，还可以把几种策略结合起来使用。总之，在选择归结反演策略时，主要应考虑其完备性和效率问题。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1530"/>
          </a:xfrm>
          <a:prstGeom prst="rect">
            <a:avLst/>
          </a:prstGeom>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归结原理出了可用于定理证明外，还可用来求取问题答案，其思想与定理证明相似。</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一般步骤为：</a:t>
            </a:r>
            <a:endPar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把已知条件用谓词公式表示，并化成相应的子句集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把待求解的问题也用谓词公式表示，然后将其否定，并</a:t>
            </a:r>
            <a:r>
              <a:rPr kumimoji="0" lang="zh-CN" altLang="en-US" sz="2400" b="1" i="0" u="sng"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与谓词</a:t>
            </a:r>
            <a:r>
              <a:rPr kumimoji="0" lang="en-US" altLang="zh-CN" sz="2400" b="1" i="0" u="sng"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ANSWER</a:t>
            </a:r>
            <a:r>
              <a:rPr kumimoji="0" lang="zh-CN" altLang="en-US" sz="2400" b="1" i="0" u="sng"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构成析取式</a:t>
            </a:r>
            <a:r>
              <a:rPr kumimoji="0" lang="en-US" altLang="zh-CN" sz="2400" b="1" i="0" u="sng"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G</a:t>
            </a:r>
            <a:r>
              <a:rPr kumimoji="0" lang="en-US" altLang="zh-CN" sz="2400" b="1" i="0" u="sng" strike="noStrike" kern="1200" cap="none" spc="0" normalizeH="0" baseline="-25000" noProof="0" dirty="0">
                <a:ln>
                  <a:noFill/>
                </a:ln>
                <a:solidFill>
                  <a:srgbClr val="FF0000"/>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把</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化为子句集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，并把子句集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10600030101010101" charset="-122"/>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合并构成新子句集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对子句集</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应用谓词归结原理进行归结，</a:t>
            </a:r>
            <a:r>
              <a:rPr kumimoji="0" lang="zh-CN" altLang="en-US" sz="2400" b="1" i="0" u="sng"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在归结过程中通过合一置换，改变</a:t>
            </a:r>
            <a:r>
              <a:rPr kumimoji="0" lang="en-US" altLang="zh-CN" sz="2400" b="1" i="0" u="sng"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ANSWER</a:t>
            </a:r>
            <a:r>
              <a:rPr kumimoji="0" lang="zh-CN" altLang="en-US" sz="2400" b="1" i="0" u="sng" strike="noStrike" kern="1200" cap="none" spc="0" normalizeH="0" baseline="0" noProof="0" dirty="0">
                <a:ln>
                  <a:noFill/>
                </a:ln>
                <a:solidFill>
                  <a:srgbClr val="FF0000"/>
                </a:solidFill>
                <a:effectLst/>
                <a:uLnTx/>
                <a:uFillTx/>
                <a:latin typeface="等线" panose="02010600030101010101" charset="-122"/>
                <a:ea typeface="楷体_GB2312" pitchFamily="49" charset="-122"/>
                <a:cs typeface="+mn-cs"/>
              </a:rPr>
              <a:t>中的变元</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如果得到归结式</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，则问题的答案就在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谓词中。</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1263015" y="1758315"/>
            <a:ext cx="10099040" cy="3784600"/>
          </a:xfrm>
          <a:prstGeom prst="rect">
            <a:avLst/>
          </a:prstGeom>
        </p:spPr>
        <p:txBody>
          <a:bodyPr wrap="square">
            <a:spAutoFit/>
          </a:bodyPr>
          <a:lstStyle/>
          <a:p>
            <a:pPr marL="0" marR="355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3.7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是其亲本子句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//C1 ^ C2 -&gt;C12</a:t>
            </a:r>
            <a:endPar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证明：</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（按定义）设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 则只需证明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90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对于解释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若</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为真，不然就会使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为假，这将与前提假设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为真矛盾，因此只能有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同理，</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若</a:t>
            </a:r>
            <a:r>
              <a:rPr kumimoji="0" lang="en-US" altLang="zh-CN" sz="2400" b="0" i="0" u="none" strike="noStrike" kern="1200" cap="none" spc="0" normalizeH="0" baseline="0" noProof="0" dirty="0">
                <a:ln>
                  <a:noFill/>
                </a:ln>
                <a:solidFill>
                  <a:srgbClr val="63003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因此，必有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A4001F"/>
                </a:solidFill>
                <a:effectLst/>
                <a:uLnTx/>
                <a:uFillTx/>
                <a:latin typeface="仿宋_GB2312"/>
                <a:ea typeface="等线" panose="02010600030101010101"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a:ea typeface="等线" panose="02010600030101010101"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的老师也是</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王先生是小李的老师。</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问：小张的老师是谁？ </a:t>
            </a:r>
            <a:endPar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A4001F"/>
                </a:solidFill>
                <a:effectLst/>
                <a:uLnTx/>
                <a:uFillTx/>
                <a:latin typeface="仿宋_GB2312"/>
                <a:ea typeface="等线" panose="02010600030101010101"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srgbClr val="A4001F"/>
                </a:solidFill>
                <a:effectLst/>
                <a:uLnTx/>
                <a:uFillTx/>
                <a:latin typeface="仿宋_GB2312"/>
                <a:ea typeface="等线" panose="02010600030101010101" charset="-122"/>
                <a:cs typeface="+mn-cs"/>
              </a:rPr>
              <a:t>解：</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的老师，</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是同班同学，则</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CC0000"/>
                </a:solidFill>
                <a:effectLst/>
                <a:uLnTx/>
                <a:uFillTx/>
                <a:latin typeface="等线" panose="02010600030101010101" charset="-122"/>
                <a:ea typeface="等线" panose="02010600030101010101" charset="-122"/>
                <a:cs typeface="+mn-cs"/>
              </a:rPr>
              <a:t>①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A4001F"/>
                </a:solidFill>
                <a:effectLst/>
                <a:uLnTx/>
                <a:uFillTx/>
                <a:latin typeface="仿宋_GB2312"/>
                <a:ea typeface="等线" panose="02010600030101010101"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6111801"/>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②</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把问题用谓词公式表示，</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并将其否定与谓词</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作析取：</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设小张的老师是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，则有</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G1: ﹁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③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将析取式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G1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化成子句集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并将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合并为新子句集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S2={﹁T(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S=S1∪S2</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.(b)</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.(c)</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.(d)</a:t>
            </a:r>
            <a:endPar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endParaRP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A4001F"/>
                </a:solidFill>
                <a:effectLst/>
                <a:uLnTx/>
                <a:uFillTx/>
                <a:latin typeface="仿宋_GB2312"/>
                <a:ea typeface="等线" panose="02010600030101010101"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④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应用归结原理进行归结：</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(e)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Li/</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x,Wang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∨ANSWER(u)   [d</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e</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Wang/</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 ANSWER(Wang)                     [c</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⑤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得到归结式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Wang</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），答案即在其中：</a:t>
            </a:r>
            <a:endPar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u=Wang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，即小张的老师是王先生。</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647006" y="1187184"/>
            <a:ext cx="10980635" cy="5262979"/>
          </a:xfrm>
          <a:prstGeom prst="rect">
            <a:avLst/>
          </a:prstGeom>
        </p:spPr>
        <p:txBody>
          <a:bodyPr wrap="square">
            <a:spAutoFit/>
          </a:bodyPr>
          <a:lstStyle/>
          <a:p>
            <a:pPr marL="0" marR="177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上述定理是归结原理中的一个重要定理，由它可得到以下两个推论：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推论</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的不可满足性可以推出原子句集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47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endPar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的归结式，则用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后可得到一个新的子句集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63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因此可以得出</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432620" y="1187184"/>
            <a:ext cx="11346426" cy="5262979"/>
          </a:xfrm>
          <a:prstGeom prst="rect">
            <a:avLst/>
          </a:prstGeom>
        </p:spPr>
        <p:txBody>
          <a:bodyPr wrap="square">
            <a:spAutoFit/>
          </a:bodyPr>
          <a:lstStyle/>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推论</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的归结式，若把</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加入</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中</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endPar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先证明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charset="-122"/>
                <a:cs typeface="+mn-cs"/>
              </a:rPr>
              <a:t></a:t>
            </a:r>
            <a:endParaRPr kumimoji="0" lang="zh-CN" altLang="en-US" sz="2400" b="0" i="0" u="none" strike="noStrike" kern="1200" cap="none" spc="0" normalizeH="0" baseline="0" noProof="0" dirty="0">
              <a:ln>
                <a:noFill/>
              </a:ln>
              <a:solidFill>
                <a:srgbClr val="C00000"/>
              </a:solidFill>
              <a:effectLst/>
              <a:uLnTx/>
              <a:uFillTx/>
              <a:latin typeface="等线" panose="02010600030101010101" charset="-122"/>
              <a:ea typeface="仿宋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中必有一子句为假，因而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必为不可满足。</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再证明</a:t>
            </a:r>
            <a:r>
              <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rPr>
              <a:t>⇒</a:t>
            </a:r>
            <a:endPar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由此可见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17756" y="1841736"/>
            <a:ext cx="10373032" cy="3784600"/>
          </a:xfrm>
          <a:prstGeom prst="rect">
            <a:avLst/>
          </a:prstGeom>
        </p:spPr>
        <p:txBody>
          <a:bodyPr wrap="square">
            <a:spAutoFit/>
          </a:bodyPr>
          <a:lstStyle/>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上述两个推论说明，为证明子句集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的不可满足性，只要对其中可进行归结得子句进行归结，并把归结式加入到子句集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中，或者用归结式代替他的亲本子句，然后对新的子句集证明其不可满足性就可 以了。</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如果经归结能得到空子句，</a:t>
            </a:r>
            <a:r>
              <a:rPr kumimoji="0" lang="zh-CN" altLang="en-US" sz="24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根据空子句的不可满足性，即可得到原子句集</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S</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rPr>
              <a:t>是不可满足的结论。</a:t>
            </a:r>
            <a:endPar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仿宋_GB231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在命题逻辑中，对不可满足的子句集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，其归结原理是</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完备的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这种不可满足性可用如下定理描述：</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等线" panose="02010600030101010101" charset="-122"/>
                <a:ea typeface="仿宋_GB231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3.8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子句集</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是不可满足的，当且仅当存在一个从</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到空子句的归结过程。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950809" y="1207674"/>
            <a:ext cx="10713969" cy="830997"/>
          </a:xfrm>
          <a:prstGeom prst="rect">
            <a:avLst/>
          </a:prstGeom>
        </p:spPr>
        <p:txBody>
          <a:bodyPr wrap="square">
            <a:spAutoFit/>
          </a:bodyPr>
          <a:lstStyle/>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充分性：假设存在一个从</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到空子句的归结过程，归结得到的子句集</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的不可满足性⇒</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的不可满足性，从而</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950811" y="2038671"/>
            <a:ext cx="1071396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必要性：由</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不可满足知，它一定有一棵封闭语义树，如果这棵树中只有一个节点。则空子句在</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中。否则有三个节点</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是失败节点，</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是它们的父节点。设</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 · · ,</a:t>
            </a:r>
            <a:r>
              <a:rPr kumimoji="0" lang="en-US" altLang="zh-CN" sz="2400" b="0" i="0" u="none" strike="noStrike" kern="1200" cap="none" spc="0" normalizeH="0" baseline="0" noProof="0" dirty="0" err="1">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err="1">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I(N</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分别否定</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I(N)</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否定</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12</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2</a:t>
            </a:r>
            <a:endPar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    将</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12</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加入到</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中得到</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于是</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10600030101010101" charset="-122"/>
                <a:ea typeface="等线" panose="02010600030101010101"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的封闭语义树比</a:t>
            </a:r>
            <a:r>
              <a:rPr kumimoji="0" lang="en-US" altLang="zh-CN"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的封闭语义树的节点数目减少。这一过程持续下去，直到空子句出现在子句集中。</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593359"/>
            <a:ext cx="11700387" cy="523220"/>
          </a:xfrm>
          <a:prstGeom prst="rect">
            <a:avLst/>
          </a:prstGeom>
        </p:spPr>
        <p:txBody>
          <a:bodyPr wrap="square">
            <a:spAutoFit/>
          </a:bodyPr>
          <a:lstStyle/>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endParaRPr>
          </a:p>
        </p:txBody>
      </p:sp>
      <p:sp>
        <p:nvSpPr>
          <p:cNvPr id="3" name="矩形 2"/>
          <p:cNvSpPr/>
          <p:nvPr/>
        </p:nvSpPr>
        <p:spPr>
          <a:xfrm>
            <a:off x="740905" y="1116579"/>
            <a:ext cx="10373032" cy="3784600"/>
          </a:xfrm>
          <a:prstGeom prst="rect">
            <a:avLst/>
          </a:prstGeom>
        </p:spPr>
        <p:txBody>
          <a:bodyPr wrap="square">
            <a:spAutoFit/>
          </a:bodyPr>
          <a:lstStyle/>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在谓词逻辑中，由于子句集中的谓词一般都含有变元，因此不能象命题逻辑那样直接消去互补文字。</a:t>
            </a:r>
            <a:r>
              <a:rPr kumimoji="0" lang="zh-CN" altLang="en-US" sz="2400" u="sng" strike="noStrike" kern="1200" cap="none" spc="0" normalizeH="0" baseline="0" noProof="0" dirty="0">
                <a:ln>
                  <a:noFill/>
                </a:ln>
                <a:solidFill>
                  <a:srgbClr val="FF0000"/>
                </a:solidFill>
                <a:effectLst/>
                <a:uLnTx/>
                <a:uFillTx/>
                <a:latin typeface="等线" panose="02010600030101010101" charset="-122"/>
                <a:ea typeface="仿宋_GB2312"/>
                <a:cs typeface="+mn-cs"/>
              </a:rPr>
              <a:t>而需要先用一个合一对变元进行代换，然后才能进行归结。</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可见，谓词逻辑的归结要比命题逻辑的归结麻烦一些。</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rPr>
              <a:t>谓词逻辑的归结原理</a:t>
            </a:r>
            <a:endPar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仿宋_GB2312"/>
              <a:cs typeface="+mn-cs"/>
            </a:endParaRPr>
          </a:p>
          <a:p>
            <a:pPr marL="0" marR="476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谓词逻辑中的归结式可用如下定义来描述：</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是两个</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没有公共变元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存在一个最一般合一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317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的二元归结式，而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为归结式上的文字。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740905" y="4902231"/>
            <a:ext cx="11205288" cy="1938020"/>
          </a:xfrm>
          <a:prstGeom prst="rect">
            <a:avLst/>
          </a:prstGeom>
        </p:spPr>
        <p:txBody>
          <a:bodyPr wrap="square">
            <a:spAutoFit/>
          </a:bodyPr>
          <a:lstStyle/>
          <a:p>
            <a:pPr marR="86995" lvl="0">
              <a:defRPr/>
            </a:pPr>
            <a:r>
              <a:rPr lang="zh-CN" altLang="en-US" sz="2400" dirty="0">
                <a:solidFill>
                  <a:srgbClr val="A4001F"/>
                </a:solidFill>
                <a:ea typeface="仿宋_GB2312"/>
              </a:rPr>
              <a:t>对以上讨论做以下两点说明</a:t>
            </a:r>
            <a:r>
              <a:rPr lang="en-US" altLang="zh-CN" sz="2400" b="1" dirty="0">
                <a:solidFill>
                  <a:srgbClr val="A4001F"/>
                </a:solidFill>
                <a:latin typeface="Times New Roman" panose="02020603050405020304" pitchFamily="18" charset="0"/>
                <a:ea typeface="仿宋_GB2312"/>
              </a:rPr>
              <a:t>: </a:t>
            </a:r>
            <a:endParaRPr lang="zh-CN" altLang="en-US" sz="2400" dirty="0">
              <a:solidFill>
                <a:srgbClr val="A4001F"/>
              </a:solidFill>
              <a:latin typeface="Times New Roman" panose="02020603050405020304" pitchFamily="18" charset="0"/>
              <a:ea typeface="仿宋_GB2312"/>
            </a:endParaRPr>
          </a:p>
          <a:p>
            <a:pPr marR="8890" lvl="0">
              <a:defRPr/>
            </a:pPr>
            <a:r>
              <a:rPr lang="en-US" altLang="zh-CN" sz="2400" b="1" dirty="0">
                <a:solidFill>
                  <a:srgbClr val="A4001F"/>
                </a:solidFill>
                <a:latin typeface="Times New Roman" panose="02020603050405020304" pitchFamily="18" charset="0"/>
                <a:ea typeface="仿宋_GB2312"/>
              </a:rPr>
              <a:t>    (1) </a:t>
            </a:r>
            <a:r>
              <a:rPr lang="zh-CN" altLang="en-US" sz="2400" dirty="0">
                <a:solidFill>
                  <a:srgbClr val="0000CC"/>
                </a:solidFill>
                <a:latin typeface="Times New Roman" panose="02020603050405020304" pitchFamily="18" charset="0"/>
                <a:ea typeface="仿宋_GB2312"/>
              </a:rPr>
              <a:t>这里之所以使用</a:t>
            </a:r>
            <a:r>
              <a:rPr lang="zh-CN" altLang="en-US" sz="2400" dirty="0">
                <a:solidFill>
                  <a:srgbClr val="008000"/>
                </a:solidFill>
                <a:latin typeface="Times New Roman" panose="02020603050405020304" pitchFamily="18" charset="0"/>
                <a:ea typeface="仿宋_GB2312"/>
              </a:rPr>
              <a:t>集合符号和集合的运算</a:t>
            </a:r>
            <a:r>
              <a:rPr lang="zh-CN" altLang="en-US" sz="2400" dirty="0">
                <a:solidFill>
                  <a:srgbClr val="0000CC"/>
                </a:solidFill>
                <a:latin typeface="Times New Roman" panose="02020603050405020304" pitchFamily="18" charset="0"/>
                <a:ea typeface="仿宋_GB2312"/>
              </a:rPr>
              <a:t>，目的是为了说明问题的方便。</a:t>
            </a:r>
            <a:endParaRPr lang="zh-CN" altLang="en-US" sz="2400" dirty="0">
              <a:solidFill>
                <a:srgbClr val="0000CC"/>
              </a:solidFill>
              <a:latin typeface="Times New Roman" panose="02020603050405020304" pitchFamily="18" charset="0"/>
              <a:ea typeface="仿宋_GB2312"/>
            </a:endParaRPr>
          </a:p>
          <a:p>
            <a:pPr marR="6985" lvl="0">
              <a:defRPr/>
            </a:pPr>
            <a:r>
              <a:rPr lang="zh-CN" altLang="en-US" sz="2400" dirty="0">
                <a:solidFill>
                  <a:srgbClr val="0000CC"/>
                </a:solidFill>
                <a:ea typeface="仿宋_GB2312"/>
              </a:rPr>
              <a:t>即先将子句</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i </a:t>
            </a:r>
            <a:r>
              <a:rPr lang="en-US" altLang="zh-CN" sz="2400" dirty="0">
                <a:solidFill>
                  <a:srgbClr val="0000CC"/>
                </a:solidFill>
                <a:latin typeface="Times New Roman" panose="02020603050405020304" pitchFamily="18" charset="0"/>
                <a:ea typeface="仿宋_GB2312"/>
              </a:rPr>
              <a:t>σ</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L</a:t>
            </a:r>
            <a:r>
              <a:rPr lang="en-US" altLang="zh-CN" sz="1600" b="1" dirty="0">
                <a:solidFill>
                  <a:srgbClr val="0000CC"/>
                </a:solidFill>
                <a:latin typeface="Times New Roman" panose="02020603050405020304" pitchFamily="18" charset="0"/>
                <a:ea typeface="仿宋_GB2312"/>
              </a:rPr>
              <a:t>i </a:t>
            </a:r>
            <a:r>
              <a:rPr lang="en-US" altLang="zh-CN" sz="2400" dirty="0">
                <a:solidFill>
                  <a:srgbClr val="0000CC"/>
                </a:solidFill>
                <a:latin typeface="Times New Roman" panose="02020603050405020304" pitchFamily="18" charset="0"/>
                <a:ea typeface="仿宋_GB2312"/>
              </a:rPr>
              <a:t>σ</a:t>
            </a:r>
            <a:r>
              <a:rPr lang="zh-CN" altLang="en-US" sz="2400" dirty="0">
                <a:solidFill>
                  <a:srgbClr val="0000CC"/>
                </a:solidFill>
                <a:latin typeface="Times New Roman" panose="02020603050405020304" pitchFamily="18" charset="0"/>
                <a:ea typeface="仿宋_GB2312"/>
              </a:rPr>
              <a:t>写成集合的形式，在集合表示下做减法和并集运算，然后再写成子句集的形式。</a:t>
            </a:r>
            <a:endParaRPr lang="zh-CN" altLang="en-US" sz="2400" dirty="0">
              <a:solidFill>
                <a:srgbClr val="0000CC"/>
              </a:solidFill>
              <a:latin typeface="Times New Roman" panose="02020603050405020304" pitchFamily="18" charset="0"/>
              <a:ea typeface="仿宋_GB2312"/>
            </a:endParaRPr>
          </a:p>
          <a:p>
            <a:pPr marR="36195" lvl="0">
              <a:defRPr/>
            </a:pPr>
            <a:r>
              <a:rPr lang="en-US" altLang="zh-CN" sz="2400" b="1" dirty="0">
                <a:solidFill>
                  <a:srgbClr val="A4001F"/>
                </a:solidFill>
                <a:latin typeface="Times New Roman" panose="02020603050405020304" pitchFamily="18" charset="0"/>
                <a:ea typeface="仿宋_GB2312"/>
              </a:rPr>
              <a:t>    (2) </a:t>
            </a:r>
            <a:r>
              <a:rPr lang="zh-CN" altLang="en-US" sz="2400" dirty="0">
                <a:solidFill>
                  <a:srgbClr val="0000CC"/>
                </a:solidFill>
                <a:latin typeface="Times New Roman" panose="02020603050405020304" pitchFamily="18" charset="0"/>
                <a:ea typeface="仿宋_GB2312"/>
              </a:rPr>
              <a:t>定义中还</a:t>
            </a:r>
            <a:r>
              <a:rPr lang="zh-CN" altLang="en-US" sz="2400" u="sng" dirty="0">
                <a:solidFill>
                  <a:srgbClr val="008000"/>
                </a:solidFill>
                <a:latin typeface="Times New Roman" panose="02020603050405020304" pitchFamily="18" charset="0"/>
                <a:ea typeface="仿宋_GB2312"/>
              </a:rPr>
              <a:t>要求</a:t>
            </a:r>
            <a:r>
              <a:rPr lang="en-US" altLang="zh-CN" sz="2400" b="1" u="sng" dirty="0">
                <a:solidFill>
                  <a:srgbClr val="008000"/>
                </a:solidFill>
                <a:latin typeface="Times New Roman" panose="02020603050405020304" pitchFamily="18" charset="0"/>
                <a:ea typeface="仿宋_GB2312"/>
              </a:rPr>
              <a:t>C</a:t>
            </a:r>
            <a:r>
              <a:rPr lang="en-US" altLang="zh-CN" sz="1600" b="1" u="sng" dirty="0">
                <a:solidFill>
                  <a:srgbClr val="008000"/>
                </a:solidFill>
                <a:latin typeface="Times New Roman" panose="02020603050405020304" pitchFamily="18" charset="0"/>
                <a:ea typeface="仿宋_GB2312"/>
              </a:rPr>
              <a:t>1 </a:t>
            </a:r>
            <a:r>
              <a:rPr lang="zh-CN" altLang="en-US" sz="2400" u="sng" dirty="0">
                <a:solidFill>
                  <a:srgbClr val="008000"/>
                </a:solidFill>
                <a:latin typeface="Times New Roman" panose="02020603050405020304" pitchFamily="18" charset="0"/>
                <a:ea typeface="仿宋_GB2312"/>
              </a:rPr>
              <a:t>和</a:t>
            </a:r>
            <a:r>
              <a:rPr lang="en-US" altLang="zh-CN" sz="2400" b="1" u="sng" dirty="0">
                <a:solidFill>
                  <a:srgbClr val="008000"/>
                </a:solidFill>
                <a:latin typeface="Times New Roman" panose="02020603050405020304" pitchFamily="18" charset="0"/>
                <a:ea typeface="仿宋_GB2312"/>
              </a:rPr>
              <a:t>C</a:t>
            </a:r>
            <a:r>
              <a:rPr lang="en-US" altLang="zh-CN" sz="1600" b="1" u="sng" dirty="0">
                <a:solidFill>
                  <a:srgbClr val="008000"/>
                </a:solidFill>
                <a:latin typeface="Times New Roman" panose="02020603050405020304" pitchFamily="18" charset="0"/>
                <a:ea typeface="仿宋_GB2312"/>
              </a:rPr>
              <a:t>2 </a:t>
            </a:r>
            <a:r>
              <a:rPr lang="zh-CN" altLang="en-US" sz="2400" u="sng" dirty="0">
                <a:solidFill>
                  <a:srgbClr val="008000"/>
                </a:solidFill>
                <a:latin typeface="Times New Roman" panose="02020603050405020304" pitchFamily="18" charset="0"/>
                <a:ea typeface="仿宋_GB2312"/>
              </a:rPr>
              <a:t>无公共变元</a:t>
            </a:r>
            <a:endParaRPr lang="zh-CN" altLang="en-US" u="sng" dirty="0"/>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11771</Words>
  <Application>WPS 演示</Application>
  <PresentationFormat>宽屏</PresentationFormat>
  <Paragraphs>630</Paragraphs>
  <Slides>43</Slides>
  <Notes>43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Arial</vt:lpstr>
      <vt:lpstr>宋体</vt:lpstr>
      <vt:lpstr>Wingdings</vt:lpstr>
      <vt:lpstr>等线</vt:lpstr>
      <vt:lpstr>黑体</vt:lpstr>
      <vt:lpstr>仿宋_GB2312</vt:lpstr>
      <vt:lpstr>仿宋</vt:lpstr>
      <vt:lpstr>Times New Roman</vt:lpstr>
      <vt:lpstr>MS Gothic</vt:lpstr>
      <vt:lpstr>Symbol</vt:lpstr>
      <vt:lpstr>微软雅黑</vt:lpstr>
      <vt:lpstr>Arial Unicode MS</vt:lpstr>
      <vt:lpstr>等线 Light</vt:lpstr>
      <vt:lpstr>楷体_GB2312</vt:lpstr>
      <vt:lpstr>新宋体</vt:lpstr>
      <vt:lpstr>1_Office 主题​​</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3.4.4 鲁滨逊归结原理</dc:title>
  <dc:creator>Qince Li</dc:creator>
  <cp:lastModifiedBy>烂柯人</cp:lastModifiedBy>
  <cp:revision>37</cp:revision>
  <dcterms:created xsi:type="dcterms:W3CDTF">2017-12-05T08:22:00Z</dcterms:created>
  <dcterms:modified xsi:type="dcterms:W3CDTF">2019-12-30T13:53:29Z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