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08" r:id="rId27"/>
    <p:sldId id="309" r:id="rId28"/>
    <p:sldId id="310" r:id="rId29"/>
    <p:sldId id="311" r:id="rId30"/>
    <p:sldId id="280" r:id="rId31"/>
    <p:sldId id="281" r:id="rId32"/>
    <p:sldId id="282" r:id="rId33"/>
    <p:sldId id="283" r:id="rId34"/>
    <p:sldId id="312" r:id="rId35"/>
    <p:sldId id="304" r:id="rId36"/>
    <p:sldId id="305"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6" r:id="rId54"/>
    <p:sldId id="307" r:id="rId55"/>
    <p:sldId id="300" r:id="rId56"/>
    <p:sldId id="301" r:id="rId57"/>
    <p:sldId id="302" r:id="rId58"/>
    <p:sldId id="303"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46824-CC9B-4429-B37D-205FBF9F17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E6FC4-96C3-47DF-A4CD-DCC02F5782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之前，人工智能</a:t>
            </a:r>
            <a:r>
              <a:rPr lang="en-US" altLang="zh-CN" dirty="0"/>
              <a:t>--</a:t>
            </a:r>
            <a:r>
              <a:rPr lang="zh-CN" altLang="en-US" dirty="0"/>
              <a:t>使用计算机模拟或实现像人一样思考、行动的系统。人</a:t>
            </a:r>
            <a:r>
              <a:rPr lang="en-US" altLang="zh-CN" dirty="0"/>
              <a:t>--</a:t>
            </a:r>
            <a:r>
              <a:rPr lang="zh-CN" altLang="en-US" dirty="0"/>
              <a:t>生物</a:t>
            </a:r>
            <a:r>
              <a:rPr lang="en-US" altLang="zh-CN" dirty="0"/>
              <a:t>/</a:t>
            </a:r>
            <a:r>
              <a:rPr lang="zh-CN" altLang="en-US" dirty="0"/>
              <a:t>机器：解决问题的能力。怎么使机器具有这样的能力是本章要介绍的内容</a:t>
            </a:r>
            <a:r>
              <a:rPr lang="en-US" altLang="zh-CN" dirty="0"/>
              <a:t>—</a:t>
            </a:r>
            <a:r>
              <a:rPr lang="zh-CN" altLang="en-US" dirty="0"/>
              <a:t>“搜索与问题求解”。</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620" indent="-295910" eaLnBrk="0" hangingPunct="0">
              <a:defRPr sz="4100" b="1">
                <a:solidFill>
                  <a:srgbClr val="CC0000"/>
                </a:solidFill>
                <a:latin typeface="Calibri" panose="020F0502020204030204" pitchFamily="34" charset="0"/>
                <a:ea typeface="华文隶书" panose="02010800040101010101" pitchFamily="2" charset="-122"/>
              </a:defRPr>
            </a:lvl2pPr>
            <a:lvl3pPr marL="1184275" indent="-236855" eaLnBrk="0" hangingPunct="0">
              <a:defRPr sz="4100" b="1">
                <a:solidFill>
                  <a:srgbClr val="CC0000"/>
                </a:solidFill>
                <a:latin typeface="Calibri" panose="020F0502020204030204" pitchFamily="34" charset="0"/>
                <a:ea typeface="华文隶书" panose="02010800040101010101" pitchFamily="2" charset="-122"/>
              </a:defRPr>
            </a:lvl3pPr>
            <a:lvl4pPr marL="1657985" indent="-236855" eaLnBrk="0" hangingPunct="0">
              <a:defRPr sz="4100" b="1">
                <a:solidFill>
                  <a:srgbClr val="CC0000"/>
                </a:solidFill>
                <a:latin typeface="Calibri" panose="020F0502020204030204" pitchFamily="34" charset="0"/>
                <a:ea typeface="华文隶书" panose="02010800040101010101" pitchFamily="2" charset="-122"/>
              </a:defRPr>
            </a:lvl4pPr>
            <a:lvl5pPr marL="2132330" indent="-236855" eaLnBrk="0" hangingPunct="0">
              <a:defRPr sz="4100" b="1">
                <a:solidFill>
                  <a:srgbClr val="CC0000"/>
                </a:solidFill>
                <a:latin typeface="Calibri" panose="020F0502020204030204" pitchFamily="34" charset="0"/>
                <a:ea typeface="华文隶书" panose="02010800040101010101" pitchFamily="2" charset="-122"/>
              </a:defRPr>
            </a:lvl5pPr>
            <a:lvl6pPr marL="260604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75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6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17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645A203D-C36E-4BBE-A949-13292D0E19B9}"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本原问题：指那种不能（或不需要）再进行分解或变换，且可以直接解答的子问题。</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620" indent="-295910" eaLnBrk="0" hangingPunct="0">
              <a:defRPr sz="4100" b="1">
                <a:solidFill>
                  <a:srgbClr val="CC0000"/>
                </a:solidFill>
                <a:latin typeface="Calibri" panose="020F0502020204030204" pitchFamily="34" charset="0"/>
                <a:ea typeface="华文隶书" panose="02010800040101010101" pitchFamily="2" charset="-122"/>
              </a:defRPr>
            </a:lvl2pPr>
            <a:lvl3pPr marL="1184275" indent="-236855" eaLnBrk="0" hangingPunct="0">
              <a:defRPr sz="4100" b="1">
                <a:solidFill>
                  <a:srgbClr val="CC0000"/>
                </a:solidFill>
                <a:latin typeface="Calibri" panose="020F0502020204030204" pitchFamily="34" charset="0"/>
                <a:ea typeface="华文隶书" panose="02010800040101010101" pitchFamily="2" charset="-122"/>
              </a:defRPr>
            </a:lvl3pPr>
            <a:lvl4pPr marL="1657985" indent="-236855" eaLnBrk="0" hangingPunct="0">
              <a:defRPr sz="4100" b="1">
                <a:solidFill>
                  <a:srgbClr val="CC0000"/>
                </a:solidFill>
                <a:latin typeface="Calibri" panose="020F0502020204030204" pitchFamily="34" charset="0"/>
                <a:ea typeface="华文隶书" panose="02010800040101010101" pitchFamily="2" charset="-122"/>
              </a:defRPr>
            </a:lvl4pPr>
            <a:lvl5pPr marL="2132330" indent="-236855" eaLnBrk="0" hangingPunct="0">
              <a:defRPr sz="4100" b="1">
                <a:solidFill>
                  <a:srgbClr val="CC0000"/>
                </a:solidFill>
                <a:latin typeface="Calibri" panose="020F0502020204030204" pitchFamily="34" charset="0"/>
                <a:ea typeface="华文隶书" panose="02010800040101010101" pitchFamily="2" charset="-122"/>
              </a:defRPr>
            </a:lvl5pPr>
            <a:lvl6pPr marL="260604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75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6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17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62E64F1-8B30-402F-B05D-AD972579DC1A}"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端节点：没有子节点的节点。（如</a:t>
            </a:r>
            <a:r>
              <a:rPr lang="en-US" altLang="zh-CN"/>
              <a:t>P2</a:t>
            </a:r>
            <a:r>
              <a:rPr lang="zh-CN" altLang="en-US"/>
              <a:t>）</a:t>
            </a:r>
            <a:endParaRPr lang="zh-CN" altLang="en-US"/>
          </a:p>
          <a:p>
            <a:pPr eaLnBrk="1" hangingPunct="1"/>
            <a:r>
              <a:rPr lang="zh-CN" altLang="en-US"/>
              <a:t>终止节点：本原问题所对应的节点。（如</a:t>
            </a:r>
            <a:r>
              <a:rPr lang="en-US" altLang="zh-CN"/>
              <a:t>P11</a:t>
            </a:r>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 example for “eat-all-dots”: (x, y, dot count)</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38113" y="768350"/>
            <a:ext cx="6823075" cy="3838575"/>
          </a:xfrm>
        </p:spPr>
      </p:sp>
      <p:sp>
        <p:nvSpPr>
          <p:cNvPr id="50179" name="Notes Placeholder 2"/>
          <p:cNvSpPr>
            <a:spLocks noGrp="1"/>
          </p:cNvSpPr>
          <p:nvPr>
            <p:ph type="body" idx="1"/>
          </p:nvPr>
        </p:nvSpPr>
        <p:spPr>
          <a:noFill/>
        </p:spPr>
        <p:txBody>
          <a:bodyPr/>
          <a:lstStyle/>
          <a:p>
            <a:r>
              <a:rPr lang="en-US">
                <a:latin typeface="Arial" panose="020B0604020202020204" pitchFamily="34" charset="0"/>
              </a:rPr>
              <a:t>90 * (2^30-1) + 30 * 2^29 = 145 billion</a:t>
            </a:r>
            <a:endParaRPr lang="en-US">
              <a:latin typeface="Arial" panose="020B0604020202020204" pitchFamily="34" charset="0"/>
            </a:endParaRPr>
          </a:p>
          <a:p>
            <a:r>
              <a:rPr lang="en-US">
                <a:latin typeface="Arial" panose="020B0604020202020204" pitchFamily="34" charset="0"/>
              </a:rPr>
              <a:t>2^29 = 536 870 912</a:t>
            </a:r>
            <a:endParaRPr lang="en-US">
              <a:latin typeface="Arial" panose="020B0604020202020204" pitchFamily="34" charset="0"/>
            </a:endParaRPr>
          </a:p>
        </p:txBody>
      </p:sp>
      <p:sp>
        <p:nvSpPr>
          <p:cNvPr id="49156" name="Slide Number Placeholder 3"/>
          <p:cNvSpPr>
            <a:spLocks noGrp="1"/>
          </p:cNvSpPr>
          <p:nvPr>
            <p:ph type="sldNum" sz="quarter" idx="5"/>
          </p:nvPr>
        </p:nvSpPr>
        <p:spPr/>
        <p:txBody>
          <a:bodyPr/>
          <a:lstStyle/>
          <a:p>
            <a:pPr defTabSz="965200">
              <a:defRPr/>
            </a:pPr>
            <a:fld id="{041C6AE4-F625-4A1A-A100-707641139AC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0" Type="http://schemas.openxmlformats.org/officeDocument/2006/relationships/notesSlide" Target="../notesSlides/notesSlide4.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image" Target="../media/image29.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2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microsoft.com/office/2007/relationships/media" Target="../media/media1.mp4"/><Relationship Id="rId1" Type="http://schemas.openxmlformats.org/officeDocument/2006/relationships/video" Target="../media/media1.mp4"/></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microsoft.com/office/2007/relationships/media" Target="../media/media2.mp4"/><Relationship Id="rId1" Type="http://schemas.openxmlformats.org/officeDocument/2006/relationships/video" Target="../media/media2.mp4"/></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8258" y="2522172"/>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4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章 搜 索 策 略</a:t>
            </a:r>
            <a:endPar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01"/>
    </mc:Choice>
    <mc:Fallback>
      <p:transition spd="slow" advTm="1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521108" y="1262481"/>
            <a:ext cx="1113011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猴子摘香蕉问题。</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在讨论知识表示时，我们曾提到过这一问题，现在用状态空间法来解决这一问题。</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7" name="Group 11"/>
          <p:cNvGrpSpPr/>
          <p:nvPr/>
        </p:nvGrpSpPr>
        <p:grpSpPr bwMode="auto">
          <a:xfrm>
            <a:off x="2351088" y="2205039"/>
            <a:ext cx="7345362" cy="4103687"/>
            <a:chOff x="340" y="935"/>
            <a:chExt cx="5035" cy="2677"/>
          </a:xfrm>
        </p:grpSpPr>
        <p:grpSp>
          <p:nvGrpSpPr>
            <p:cNvPr id="8" name="Group 12"/>
            <p:cNvGrpSpPr/>
            <p:nvPr/>
          </p:nvGrpSpPr>
          <p:grpSpPr bwMode="auto">
            <a:xfrm>
              <a:off x="340" y="935"/>
              <a:ext cx="5035" cy="2677"/>
              <a:chOff x="340" y="935"/>
              <a:chExt cx="5035" cy="2677"/>
            </a:xfrm>
          </p:grpSpPr>
          <p:sp>
            <p:nvSpPr>
              <p:cNvPr id="23" name="Rectangle 13"/>
              <p:cNvSpPr>
                <a:spLocks noChangeArrowheads="1"/>
              </p:cNvSpPr>
              <p:nvPr/>
            </p:nvSpPr>
            <p:spPr bwMode="auto">
              <a:xfrm>
                <a:off x="1519" y="1570"/>
                <a:ext cx="2586" cy="8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Line 14"/>
              <p:cNvSpPr>
                <a:spLocks noChangeShapeType="1"/>
              </p:cNvSpPr>
              <p:nvPr/>
            </p:nvSpPr>
            <p:spPr bwMode="auto">
              <a:xfrm flipV="1">
                <a:off x="4105" y="935"/>
                <a:ext cx="1270" cy="63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Line 15"/>
              <p:cNvSpPr>
                <a:spLocks noChangeShapeType="1"/>
              </p:cNvSpPr>
              <p:nvPr/>
            </p:nvSpPr>
            <p:spPr bwMode="auto">
              <a:xfrm>
                <a:off x="340" y="935"/>
                <a:ext cx="1179" cy="63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Line 16"/>
              <p:cNvSpPr>
                <a:spLocks noChangeShapeType="1"/>
              </p:cNvSpPr>
              <p:nvPr/>
            </p:nvSpPr>
            <p:spPr bwMode="auto">
              <a:xfrm flipV="1">
                <a:off x="340" y="2432"/>
                <a:ext cx="1179" cy="1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17"/>
              <p:cNvSpPr>
                <a:spLocks noChangeShapeType="1"/>
              </p:cNvSpPr>
              <p:nvPr/>
            </p:nvSpPr>
            <p:spPr bwMode="auto">
              <a:xfrm>
                <a:off x="4105" y="2432"/>
                <a:ext cx="1270" cy="1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9" name="Rectangle 18"/>
            <p:cNvSpPr>
              <a:spLocks noChangeArrowheads="1"/>
            </p:cNvSpPr>
            <p:nvPr/>
          </p:nvSpPr>
          <p:spPr bwMode="auto">
            <a:xfrm>
              <a:off x="3560" y="2614"/>
              <a:ext cx="499" cy="499"/>
            </a:xfrm>
            <a:prstGeom prst="rect">
              <a:avLst/>
            </a:prstGeom>
            <a:solidFill>
              <a:srgbClr val="FFFFFF"/>
            </a:solid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1" name="Group 19"/>
            <p:cNvGrpSpPr/>
            <p:nvPr/>
          </p:nvGrpSpPr>
          <p:grpSpPr bwMode="auto">
            <a:xfrm>
              <a:off x="2508" y="1389"/>
              <a:ext cx="400" cy="1225"/>
              <a:chOff x="2508" y="1389"/>
              <a:chExt cx="400" cy="1225"/>
            </a:xfrm>
          </p:grpSpPr>
          <p:grpSp>
            <p:nvGrpSpPr>
              <p:cNvPr id="18" name="Group 20"/>
              <p:cNvGrpSpPr/>
              <p:nvPr/>
            </p:nvGrpSpPr>
            <p:grpSpPr bwMode="auto">
              <a:xfrm>
                <a:off x="2671" y="1389"/>
                <a:ext cx="182" cy="1225"/>
                <a:chOff x="2671" y="1389"/>
                <a:chExt cx="182" cy="1225"/>
              </a:xfrm>
            </p:grpSpPr>
            <p:sp>
              <p:nvSpPr>
                <p:cNvPr id="20" name="Oval 21"/>
                <p:cNvSpPr>
                  <a:spLocks noChangeArrowheads="1"/>
                </p:cNvSpPr>
                <p:nvPr/>
              </p:nvSpPr>
              <p:spPr bwMode="auto">
                <a:xfrm>
                  <a:off x="2744" y="1389"/>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22"/>
                <p:cNvSpPr>
                  <a:spLocks noChangeShapeType="1"/>
                </p:cNvSpPr>
                <p:nvPr/>
              </p:nvSpPr>
              <p:spPr bwMode="auto">
                <a:xfrm>
                  <a:off x="2789" y="1480"/>
                  <a:ext cx="0" cy="1134"/>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charset="-122"/>
                      <a:cs typeface="+mn-cs"/>
                    </a:rPr>
                    <a:t>?</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charset="-122"/>
                    <a:cs typeface="+mn-cs"/>
                  </a:endParaRPr>
                </a:p>
              </p:txBody>
            </p:sp>
          </p:grpSp>
          <p:pic>
            <p:nvPicPr>
              <p:cNvPr id="19" name="Picture 24" descr="j0199183_1"/>
              <p:cNvPicPr>
                <a:picLocks noChangeAspect="1" noChangeArrowheads="1"/>
              </p:cNvPicPr>
              <p:nvPr/>
            </p:nvPicPr>
            <p:blipFill>
              <a:blip r:embed="rId1"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5"/>
            <p:cNvGrpSpPr/>
            <p:nvPr/>
          </p:nvGrpSpPr>
          <p:grpSpPr bwMode="auto">
            <a:xfrm>
              <a:off x="1519" y="2478"/>
              <a:ext cx="544" cy="734"/>
              <a:chOff x="1202" y="2614"/>
              <a:chExt cx="742" cy="824"/>
            </a:xfrm>
          </p:grpSpPr>
          <p:pic>
            <p:nvPicPr>
              <p:cNvPr id="16" name="Picture 26" descr="an0255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3"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C</a:t>
              </a:r>
              <a:endPar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4"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A</a:t>
              </a:r>
              <a:endPar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5"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B</a:t>
              </a:r>
              <a:endPar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28" name="矩形 27"/>
          <p:cNvSpPr/>
          <p:nvPr/>
        </p:nvSpPr>
        <p:spPr>
          <a:xfrm>
            <a:off x="452282" y="1315541"/>
            <a:ext cx="10432027" cy="2677656"/>
          </a:xfrm>
          <a:prstGeom prst="rect">
            <a:avLst/>
          </a:prstGeom>
        </p:spPr>
        <p:txBody>
          <a:bodyPr wrap="square">
            <a:spAutoFit/>
          </a:bodyPr>
          <a:lstStyle/>
          <a:p>
            <a:pPr marL="0" marR="889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问题的状态可用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元组</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 b, ON, H</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表示。其中：</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89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m</a:t>
            </a:r>
            <a:r>
              <a:rPr kumimoji="0" lang="pl-PL"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表示猴子的位置；</a:t>
            </a:r>
            <a:endPar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b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表示箱子的位置；</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ON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表示猴子是否在箱子上，当猴子在箱子上时，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H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表示猴子是否拿到香蕉，当拿到香蕉时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 name="矩形 2"/>
          <p:cNvSpPr/>
          <p:nvPr/>
        </p:nvSpPr>
        <p:spPr>
          <a:xfrm>
            <a:off x="452282" y="3993197"/>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可能的状态</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 b, 0, 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初始状态</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 b,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目标状态</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7" name="矩形 6"/>
          <p:cNvSpPr/>
          <p:nvPr/>
        </p:nvSpPr>
        <p:spPr>
          <a:xfrm>
            <a:off x="835740" y="1675123"/>
            <a:ext cx="1040253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允许的操作为</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838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Goto(u)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：猴子走到位置</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endPar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(w, x, 0, 0)</a:t>
            </a:r>
            <a:r>
              <a:rPr kumimoji="0" lang="pl-PL"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 x, 0, 0)</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969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猴子推着箱子到水平位置</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v,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445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猴子爬上箱子，即</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(x, x,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89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；猴子拿到香蕉，即</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2" name="矩形 1"/>
          <p:cNvSpPr/>
          <p:nvPr/>
        </p:nvSpPr>
        <p:spPr>
          <a:xfrm>
            <a:off x="599850" y="1164907"/>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猴子摘香蕉问题的状态空间图</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687238" y="1670422"/>
            <a:ext cx="5514320" cy="5059459"/>
          </a:xfrm>
          <a:prstGeom prst="rect">
            <a:avLst/>
          </a:prstGeom>
        </p:spPr>
      </p:pic>
      <p:sp>
        <p:nvSpPr>
          <p:cNvPr id="5" name="矩形 4"/>
          <p:cNvSpPr/>
          <p:nvPr/>
        </p:nvSpPr>
        <p:spPr>
          <a:xfrm>
            <a:off x="6312309" y="2968183"/>
            <a:ext cx="5958348" cy="1569660"/>
          </a:xfrm>
          <a:prstGeom prst="rect">
            <a:avLst/>
          </a:prstGeom>
        </p:spPr>
        <p:txBody>
          <a:bodyPr wrap="square">
            <a:spAutoFit/>
          </a:bodyPr>
          <a:lstStyle/>
          <a:p>
            <a:pPr marL="0" marR="311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可见，由初始状态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 b, 0, 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的操作序列为：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111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2865"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Goto</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4.1.4 </a:t>
            </a:r>
            <a:r>
              <a:rPr lang="zh-CN" altLang="en-US" sz="2800" b="1" dirty="0">
                <a:solidFill>
                  <a:srgbClr val="000099"/>
                </a:solidFill>
                <a:effectLst>
                  <a:outerShdw blurRad="38100" dist="38100" dir="2700000" algn="tl">
                    <a:srgbClr val="C0C0C0"/>
                  </a:outerShdw>
                </a:effectLst>
                <a:latin typeface="黑体" panose="02010609060101010101" pitchFamily="49" charset="-122"/>
              </a:rPr>
              <a:t>问题归约法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9" name="矩形 8"/>
          <p:cNvSpPr/>
          <p:nvPr/>
        </p:nvSpPr>
        <p:spPr>
          <a:xfrm>
            <a:off x="654994" y="1164907"/>
            <a:ext cx="29626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charset="-122"/>
                <a:cs typeface="+mn-cs"/>
              </a:rPr>
              <a:t>1.</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charset="-122"/>
                <a:cs typeface="+mn-cs"/>
              </a:rPr>
              <a:t>问题的与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charset="-122"/>
                <a:cs typeface="+mn-cs"/>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charset="-122"/>
                <a:cs typeface="+mn-cs"/>
              </a:rPr>
              <a:t>或树表示</a:t>
            </a:r>
            <a:endParaRPr kumimoji="0" lang="zh-CN" altLang="en-US" sz="20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1" name="矩形 10"/>
          <p:cNvSpPr/>
          <p:nvPr/>
        </p:nvSpPr>
        <p:spPr>
          <a:xfrm>
            <a:off x="795039" y="1735941"/>
            <a:ext cx="10442903" cy="48926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基本思想</a:t>
            </a: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当一问题较复杂时，可通过分解或变换，将其转化为一系列较简单的子问题，然后通过对这些子问题的求解来实现对原问题的求解。</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分解</a:t>
            </a: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并且只有当所有子问题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2400" b="1" i="0" u="sng" strike="noStrike" kern="1200" cap="none" spc="0" normalizeH="0" baseline="-2500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都有解时原问题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才有解，任何一个子问题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无解都会导致原问题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 则称此种归约为问题的分解。</a:t>
            </a:r>
            <a:endPar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即分解所得到的子问题的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等价变换</a:t>
            </a: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并且子问题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中只要有一个有解则原问题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就有解，只有当所有子问题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都无解时原问题</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才无解， 称此种归约为问题的等价变换，简称变换。</a:t>
            </a:r>
            <a:endPar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即变换所得到的子问题的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4.1.4.1 </a:t>
            </a:r>
            <a:r>
              <a:rPr lang="zh-CN" altLang="en-US" sz="2800" b="1" dirty="0">
                <a:solidFill>
                  <a:srgbClr val="000099"/>
                </a:solidFill>
                <a:effectLst>
                  <a:outerShdw blurRad="38100" dist="38100" dir="2700000" algn="tl">
                    <a:srgbClr val="C0C0C0"/>
                  </a:outerShdw>
                </a:effectLst>
                <a:latin typeface="黑体" panose="02010609060101010101" pitchFamily="49" charset="-122"/>
              </a:rPr>
              <a:t>问题的与</a:t>
            </a:r>
            <a:r>
              <a:rPr lang="en-US" altLang="zh-CN" sz="2800" b="1" dirty="0">
                <a:solidFill>
                  <a:srgbClr val="000099"/>
                </a:solidFill>
                <a:effectLst>
                  <a:outerShdw blurRad="38100" dist="38100" dir="2700000" algn="tl">
                    <a:srgbClr val="C0C0C0"/>
                  </a:outerShdw>
                </a:effectLst>
                <a:latin typeface="黑体" panose="02010609060101010101" pitchFamily="49" charset="-122"/>
              </a:rPr>
              <a:t>/</a:t>
            </a:r>
            <a:r>
              <a:rPr lang="zh-CN" altLang="en-US" sz="2800" b="1" dirty="0">
                <a:solidFill>
                  <a:srgbClr val="000099"/>
                </a:solidFill>
                <a:effectLst>
                  <a:outerShdw blurRad="38100" dist="38100" dir="2700000" algn="tl">
                    <a:srgbClr val="C0C0C0"/>
                  </a:outerShdw>
                </a:effectLst>
                <a:latin typeface="黑体" panose="02010609060101010101" pitchFamily="49" charset="-122"/>
              </a:rPr>
              <a:t>或树表示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13668" name="Rectangle 3"/>
          <p:cNvSpPr>
            <a:spLocks noGrp="1"/>
          </p:cNvSpPr>
          <p:nvPr>
            <p:ph idx="1"/>
          </p:nvPr>
        </p:nvSpPr>
        <p:spPr>
          <a:xfrm>
            <a:off x="654994" y="1670422"/>
            <a:ext cx="8229600" cy="5295900"/>
          </a:xfrm>
        </p:spPr>
        <p:txBody>
          <a:bodyPr>
            <a:normAutofit/>
          </a:bodyPr>
          <a:lstStyle/>
          <a:p>
            <a:pPr marL="514350" indent="-514350">
              <a:lnSpc>
                <a:spcPct val="120000"/>
              </a:lnSpc>
              <a:buFont typeface="+mj-lt"/>
              <a:buAutoNum type="arabicPeriod"/>
            </a:pPr>
            <a:r>
              <a:rPr lang="zh-CN" altLang="en-US" b="1" dirty="0">
                <a:solidFill>
                  <a:srgbClr val="C00000"/>
                </a:solidFill>
                <a:latin typeface="楷体_GB2312" pitchFamily="49" charset="-122"/>
                <a:ea typeface="楷体_GB2312" pitchFamily="49" charset="-122"/>
              </a:rPr>
              <a:t>问题的分解和</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与树</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a:t>
            </a:r>
            <a:endParaRPr lang="zh-CN" altLang="en-US" b="1" dirty="0">
              <a:solidFill>
                <a:srgbClr val="C00000"/>
              </a:solidFill>
              <a:latin typeface="楷体_GB2312" pitchFamily="49" charset="-122"/>
              <a:ea typeface="楷体_GB2312" pitchFamily="49" charset="-122"/>
            </a:endParaRPr>
          </a:p>
          <a:p>
            <a:pPr marL="381000" indent="-381000">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把一个复杂问题分解为若干个子问题时，可以用一个“与树”来表示这种分解。</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L="381000" indent="-381000">
              <a:lnSpc>
                <a:spcPct val="120000"/>
              </a:lnSpc>
              <a:buNone/>
            </a:pPr>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6DDE084F-BDA7-47F6-B165-3908D7F44F5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pic>
        <p:nvPicPr>
          <p:cNvPr id="4" name="图片 3"/>
          <p:cNvPicPr>
            <a:picLocks noChangeAspect="1"/>
          </p:cNvPicPr>
          <p:nvPr/>
        </p:nvPicPr>
        <p:blipFill>
          <a:blip r:embed="rId1"/>
          <a:stretch>
            <a:fillRect/>
          </a:stretch>
        </p:blipFill>
        <p:spPr>
          <a:xfrm>
            <a:off x="9308196" y="653257"/>
            <a:ext cx="2440682" cy="2476499"/>
          </a:xfrm>
          <a:prstGeom prst="rect">
            <a:avLst/>
          </a:prstGeom>
        </p:spPr>
      </p:pic>
      <p:pic>
        <p:nvPicPr>
          <p:cNvPr id="6" name="图片 5"/>
          <p:cNvPicPr>
            <a:picLocks noChangeAspect="1"/>
          </p:cNvPicPr>
          <p:nvPr/>
        </p:nvPicPr>
        <p:blipFill>
          <a:blip r:embed="rId2"/>
          <a:stretch>
            <a:fillRect/>
          </a:stretch>
        </p:blipFill>
        <p:spPr>
          <a:xfrm>
            <a:off x="9308196" y="3722866"/>
            <a:ext cx="2440682" cy="2482492"/>
          </a:xfrm>
          <a:prstGeom prst="rect">
            <a:avLst/>
          </a:prstGeom>
        </p:spPr>
      </p:pic>
      <p:sp>
        <p:nvSpPr>
          <p:cNvPr id="8" name="矩形 7"/>
          <p:cNvSpPr/>
          <p:nvPr/>
        </p:nvSpPr>
        <p:spPr>
          <a:xfrm>
            <a:off x="635000" y="3722866"/>
            <a:ext cx="8229600" cy="1624034"/>
          </a:xfrm>
          <a:prstGeom prst="rect">
            <a:avLst/>
          </a:prstGeom>
        </p:spPr>
        <p:txBody>
          <a:bodyPr wrap="square">
            <a:spAutoFit/>
          </a:bodyPr>
          <a:lstStyle/>
          <a:p>
            <a:pPr marL="381000" marR="0" lvl="0" indent="-381000" algn="l" defTabSz="914400" rtl="0" eaLnBrk="1" fontAlgn="auto" latinLnBrk="0" hangingPunct="1">
              <a:lnSpc>
                <a:spcPct val="120000"/>
              </a:lnSpc>
              <a:spcBef>
                <a:spcPts val="1000"/>
              </a:spcBef>
              <a:spcAft>
                <a:spcPts val="0"/>
              </a:spcAft>
              <a:buClrTx/>
              <a:buSzTx/>
              <a:buFontTx/>
              <a:buNone/>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2.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问题的等价变换和</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或树</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a:t>
            </a:r>
            <a:endPar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381000" marR="0" lvl="0" indent="-381000" algn="l" defTabSz="914400" rtl="0" eaLnBrk="1" fontAlgn="auto" latinLnBrk="0" hangingPunct="1">
              <a:lnSpc>
                <a:spcPct val="120000"/>
              </a:lnSpc>
              <a:spcBef>
                <a:spcPts val="100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把一个复杂的问题等价变换为若干个与之等价的新问题时，可用一个“或树”来表示这种变换。</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6"/>
    </mc:Choice>
    <mc:Fallback>
      <p:transition spd="slow" advTm="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a:xfrm>
            <a:off x="4105105" y="6492875"/>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AECF9CC4-264D-4B44-9AB8-39206710AABA}"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p:cNvSpPr>
          <p:nvPr>
            <p:ph type="body" idx="1"/>
          </p:nvPr>
        </p:nvSpPr>
        <p:spPr>
          <a:xfrm>
            <a:off x="599090" y="233363"/>
            <a:ext cx="10843610" cy="4525962"/>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3. </a:t>
            </a:r>
            <a:r>
              <a:rPr lang="zh-CN" altLang="en-US" b="1" dirty="0">
                <a:solidFill>
                  <a:srgbClr val="C00000"/>
                </a:solidFill>
                <a:latin typeface="楷体_GB2312" pitchFamily="49" charset="-122"/>
                <a:ea typeface="楷体_GB2312" pitchFamily="49" charset="-122"/>
              </a:rPr>
              <a:t>与</a:t>
            </a:r>
            <a:r>
              <a:rPr lang="en-US" altLang="zh-CN" b="1" dirty="0">
                <a:solidFill>
                  <a:srgbClr val="C00000"/>
                </a:solidFill>
                <a:latin typeface="楷体_GB2312" pitchFamily="49" charset="-122"/>
                <a:ea typeface="楷体_GB2312" pitchFamily="49" charset="-122"/>
              </a:rPr>
              <a:t>/</a:t>
            </a:r>
            <a:r>
              <a:rPr lang="zh-CN" altLang="en-US" b="1" dirty="0">
                <a:solidFill>
                  <a:srgbClr val="C00000"/>
                </a:solidFill>
                <a:latin typeface="楷体_GB2312" pitchFamily="49" charset="-122"/>
                <a:ea typeface="楷体_GB2312" pitchFamily="49" charset="-122"/>
              </a:rPr>
              <a:t>或树：</a:t>
            </a:r>
            <a:endParaRPr lang="zh-CN" altLang="en-US" b="1" dirty="0">
              <a:solidFill>
                <a:srgbClr val="C00000"/>
              </a:solidFill>
              <a:latin typeface="楷体_GB2312" pitchFamily="49" charset="-122"/>
              <a:ea typeface="楷体_GB2312" pitchFamily="49" charset="-122"/>
            </a:endParaRPr>
          </a:p>
          <a:p>
            <a:pPr eaLnBrk="1" hangingPunct="1">
              <a:lnSpc>
                <a:spcPct val="120000"/>
              </a:lnSpc>
              <a:buFont typeface="Wingdings" panose="05000000000000000000" pitchFamily="2" charset="2"/>
              <a:buNone/>
            </a:pPr>
            <a:r>
              <a:rPr lang="zh-CN" altLang="en-US" sz="2400" dirty="0">
                <a:solidFill>
                  <a:srgbClr val="0000CC"/>
                </a:solidFill>
                <a:latin typeface="FangSong_GB2312" panose="02010609030101010101" pitchFamily="49" charset="-122"/>
                <a:ea typeface="FangSong_GB2312" panose="02010609030101010101" pitchFamily="49" charset="-122"/>
              </a:rPr>
              <a:t>如果一个问题既需要通过分解，又需要通过变换才能得到其本原问题，则其求解过程可用一个“与</a:t>
            </a:r>
            <a:r>
              <a:rPr lang="en-US" altLang="zh-CN" sz="2400" dirty="0">
                <a:solidFill>
                  <a:srgbClr val="0000CC"/>
                </a:solidFill>
                <a:latin typeface="FangSong_GB2312" panose="02010609030101010101" pitchFamily="49" charset="-122"/>
                <a:ea typeface="FangSong_GB2312" panose="02010609030101010101" pitchFamily="49" charset="-122"/>
              </a:rPr>
              <a:t>/</a:t>
            </a:r>
            <a:r>
              <a:rPr lang="zh-CN" altLang="en-US" sz="2400" dirty="0">
                <a:solidFill>
                  <a:srgbClr val="0000CC"/>
                </a:solidFill>
                <a:latin typeface="FangSong_GB2312" panose="02010609030101010101" pitchFamily="49" charset="-122"/>
                <a:ea typeface="FangSong_GB2312" panose="02010609030101010101" pitchFamily="49" charset="-122"/>
              </a:rPr>
              <a:t>或树”表示。</a:t>
            </a:r>
            <a:endParaRPr lang="zh-CN" altLang="en-US" sz="2400" dirty="0">
              <a:solidFill>
                <a:srgbClr val="0000CC"/>
              </a:solidFill>
              <a:latin typeface="FangSong_GB2312" panose="02010609030101010101" pitchFamily="49" charset="-122"/>
              <a:ea typeface="FangSong_GB2312" panose="02010609030101010101" pitchFamily="49" charset="-122"/>
            </a:endParaRPr>
          </a:p>
        </p:txBody>
      </p:sp>
      <p:pic>
        <p:nvPicPr>
          <p:cNvPr id="2" name="图片 1"/>
          <p:cNvPicPr>
            <a:picLocks noChangeAspect="1"/>
          </p:cNvPicPr>
          <p:nvPr/>
        </p:nvPicPr>
        <p:blipFill>
          <a:blip r:embed="rId1"/>
          <a:stretch>
            <a:fillRect/>
          </a:stretch>
        </p:blipFill>
        <p:spPr>
          <a:xfrm>
            <a:off x="1497140" y="1899995"/>
            <a:ext cx="4692992" cy="3046161"/>
          </a:xfrm>
          <a:prstGeom prst="rect">
            <a:avLst/>
          </a:prstGeom>
        </p:spPr>
      </p:pic>
      <p:sp>
        <p:nvSpPr>
          <p:cNvPr id="3" name="矩形 2"/>
          <p:cNvSpPr/>
          <p:nvPr/>
        </p:nvSpPr>
        <p:spPr>
          <a:xfrm>
            <a:off x="599090" y="4914221"/>
            <a:ext cx="10966443" cy="1495794"/>
          </a:xfrm>
          <a:prstGeom prst="rect">
            <a:avLst/>
          </a:prstGeom>
        </p:spPr>
        <p:txBody>
          <a:bodyPr wrap="square">
            <a:spAutoFit/>
          </a:bodyPr>
          <a:lstStyle/>
          <a:p>
            <a:pPr marL="514350" marR="0" lvl="0" indent="-514350" algn="l" defTabSz="914400" rtl="0" eaLnBrk="1" fontAlgn="auto" latinLnBrk="0" hangingPunct="1">
              <a:lnSpc>
                <a:spcPct val="120000"/>
              </a:lnSpc>
              <a:spcBef>
                <a:spcPts val="0"/>
              </a:spcBef>
              <a:spcAft>
                <a:spcPts val="0"/>
              </a:spcAft>
              <a:buClrTx/>
              <a:buSzTx/>
              <a:buFont typeface="+mj-lt"/>
              <a:buAutoNum type="arabicPeriod" startAt="4"/>
              <a:defRPr/>
            </a:pP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端节点与终止节点：</a:t>
            </a:r>
            <a:endPar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381000" marR="0" lvl="0" indent="-381000" algn="l"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端节点：没有子节点的节点。终止节点：本原问题所对应的节点。</a:t>
            </a:r>
            <a:r>
              <a:rPr kumimoji="0" lang="zh-CN" altLang="en-US" sz="2400" b="0" i="0" u="none" strike="noStrike" kern="1200" cap="none" spc="0" normalizeH="0" baseline="0" noProof="0" dirty="0">
                <a:ln>
                  <a:noFill/>
                </a:ln>
                <a:solidFill>
                  <a:srgbClr val="C00000"/>
                </a:solidFill>
                <a:effectLst/>
                <a:uLnTx/>
                <a:uFillTx/>
                <a:latin typeface="FangSong_GB2312" panose="02010609030101010101" pitchFamily="49" charset="-122"/>
                <a:ea typeface="FangSong_GB2312" panose="02010609030101010101" pitchFamily="49" charset="-122"/>
                <a:cs typeface="+mn-cs"/>
              </a:rPr>
              <a:t>终止节点一定是端节点，但端节点却不一定是终止节点。</a:t>
            </a:r>
            <a:endParaRPr kumimoji="0" lang="zh-CN" altLang="en-US" sz="2400" b="0" i="0" u="none" strike="noStrike" kern="1200" cap="none" spc="0" normalizeH="0" baseline="0" noProof="0" dirty="0">
              <a:ln>
                <a:noFill/>
              </a:ln>
              <a:solidFill>
                <a:srgbClr val="C00000"/>
              </a:solidFill>
              <a:effectLst/>
              <a:uLnTx/>
              <a:uFillTx/>
              <a:latin typeface="FangSong_GB2312" panose="02010609030101010101" pitchFamily="49" charset="-122"/>
              <a:ea typeface="FangSong_GB2312" panose="02010609030101010101" pitchFamily="49" charset="-122"/>
              <a:cs typeface="+mn-cs"/>
            </a:endParaRPr>
          </a:p>
        </p:txBody>
      </p:sp>
      <p:grpSp>
        <p:nvGrpSpPr>
          <p:cNvPr id="4" name="组合 3"/>
          <p:cNvGrpSpPr/>
          <p:nvPr/>
        </p:nvGrpSpPr>
        <p:grpSpPr>
          <a:xfrm>
            <a:off x="6002933" y="1868060"/>
            <a:ext cx="5135237" cy="3323987"/>
            <a:chOff x="6002933" y="1868060"/>
            <a:chExt cx="5135237" cy="3323987"/>
          </a:xfrm>
        </p:grpSpPr>
        <p:sp>
          <p:nvSpPr>
            <p:cNvPr id="6" name="Text Box 6"/>
            <p:cNvSpPr txBox="1">
              <a:spLocks noChangeArrowheads="1"/>
            </p:cNvSpPr>
            <p:nvPr/>
          </p:nvSpPr>
          <p:spPr bwMode="auto">
            <a:xfrm>
              <a:off x="6002933" y="1868060"/>
              <a:ext cx="1981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sng" strike="noStrike" kern="1200" cap="none" spc="0" normalizeH="0" baseline="0" noProof="0" dirty="0">
                  <a:ln>
                    <a:noFill/>
                  </a:ln>
                  <a:solidFill>
                    <a:srgbClr val="0000FF"/>
                  </a:solidFill>
                  <a:effectLst/>
                  <a:uLnTx/>
                  <a:uFillTx/>
                  <a:latin typeface="等线" panose="02010600030101010101" charset="-122"/>
                  <a:ea typeface="楷体_GB2312" pitchFamily="49" charset="-122"/>
                  <a:cs typeface="+mn-cs"/>
                </a:rPr>
                <a:t>问题归约法</a:t>
              </a:r>
              <a:endParaRPr kumimoji="0" lang="zh-CN" altLang="en-US" sz="2000" b="1" i="0" u="sng" strike="noStrike" kern="1200" cap="none" spc="0" normalizeH="0" baseline="0" noProof="0" dirty="0">
                <a:ln>
                  <a:noFill/>
                </a:ln>
                <a:solidFill>
                  <a:srgbClr val="0000FF"/>
                </a:solidFill>
                <a:effectLst/>
                <a:uLnTx/>
                <a:uFillTx/>
                <a:latin typeface="等线" panose="02010600030101010101" charset="-122"/>
                <a:ea typeface="楷体_GB2312" pitchFamily="49"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原始问题</a:t>
              </a:r>
              <a:endParaRPr kumimoji="0" lang="en-US" altLang="zh-CN"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中间问题</a:t>
              </a:r>
              <a:endParaRPr kumimoji="0" lang="en-US" altLang="zh-CN"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本原问题</a:t>
              </a: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  </a:t>
              </a: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Text Box 7"/>
            <p:cNvSpPr txBox="1">
              <a:spLocks noChangeArrowheads="1"/>
            </p:cNvSpPr>
            <p:nvPr/>
          </p:nvSpPr>
          <p:spPr bwMode="auto">
            <a:xfrm>
              <a:off x="9565688" y="1868060"/>
              <a:ext cx="15724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sng" strike="noStrike" kern="1200" cap="none" spc="0" normalizeH="0" baseline="0" noProof="0" dirty="0">
                  <a:ln>
                    <a:noFill/>
                  </a:ln>
                  <a:solidFill>
                    <a:srgbClr val="0000FF"/>
                  </a:solidFill>
                  <a:effectLst/>
                  <a:uLnTx/>
                  <a:uFillTx/>
                  <a:latin typeface="等线" panose="02010600030101010101" charset="-122"/>
                  <a:ea typeface="楷体_GB2312" pitchFamily="49" charset="-122"/>
                  <a:cs typeface="+mn-cs"/>
                </a:rPr>
                <a:t>与或树</a:t>
              </a:r>
              <a:endParaRPr kumimoji="0" lang="zh-CN" altLang="en-US" sz="2000" b="1" i="0" u="sng" strike="noStrike" kern="1200" cap="none" spc="0" normalizeH="0" baseline="0" noProof="0" dirty="0">
                <a:ln>
                  <a:noFill/>
                </a:ln>
                <a:solidFill>
                  <a:srgbClr val="0000FF"/>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起始节点</a:t>
              </a:r>
              <a:endParaRPr kumimoji="0" lang="en-US" altLang="zh-CN"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中间节点</a:t>
              </a: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终止节点</a:t>
              </a:r>
              <a:endPar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AutoShape 12"/>
            <p:cNvSpPr>
              <a:spLocks noChangeArrowheads="1"/>
            </p:cNvSpPr>
            <p:nvPr/>
          </p:nvSpPr>
          <p:spPr bwMode="auto">
            <a:xfrm>
              <a:off x="8163664" y="2510225"/>
              <a:ext cx="1219200" cy="228600"/>
            </a:xfrm>
            <a:prstGeom prst="leftRightArrow">
              <a:avLst>
                <a:gd name="adj1" fmla="val 50000"/>
                <a:gd name="adj2" fmla="val 106667"/>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AutoShape 14"/>
            <p:cNvSpPr>
              <a:spLocks noChangeArrowheads="1"/>
            </p:cNvSpPr>
            <p:nvPr/>
          </p:nvSpPr>
          <p:spPr bwMode="auto">
            <a:xfrm>
              <a:off x="8178108" y="3423076"/>
              <a:ext cx="1219200" cy="228600"/>
            </a:xfrm>
            <a:prstGeom prst="leftRightArrow">
              <a:avLst>
                <a:gd name="adj1" fmla="val 50000"/>
                <a:gd name="adj2" fmla="val 106667"/>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AutoShape 15"/>
            <p:cNvSpPr>
              <a:spLocks noChangeArrowheads="1"/>
            </p:cNvSpPr>
            <p:nvPr/>
          </p:nvSpPr>
          <p:spPr bwMode="auto">
            <a:xfrm>
              <a:off x="8152513" y="4392692"/>
              <a:ext cx="1219200" cy="228600"/>
            </a:xfrm>
            <a:prstGeom prst="leftRightArrow">
              <a:avLst>
                <a:gd name="adj1" fmla="val 50000"/>
                <a:gd name="adj2" fmla="val 106667"/>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327"/>
    </mc:Choice>
    <mc:Fallback>
      <p:transition spd="slow" advTm="40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3471" y="1255880"/>
            <a:ext cx="11065056" cy="5324535"/>
          </a:xfrm>
          <a:prstGeom prst="rect">
            <a:avLst/>
          </a:prstGeom>
        </p:spPr>
        <p:txBody>
          <a:bodyPr wrap="square">
            <a:spAutoFit/>
          </a:bodyPr>
          <a:lstStyle/>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(5)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可解节点与不可解节点</a:t>
            </a:r>
            <a:endPar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0" marR="311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或树中，满足以下三个条件之一的节点为</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可解节点：</a:t>
            </a:r>
            <a:endPar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①任何终止节点都是可解节点。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节点，当其子节点中至少有一个为可解节点时，则该或节点就是可解节点。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节点，只有当其子节点全部为可解节点时，该与节点才是可解节点。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同样，可用类似的方法定义</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不可解节点：</a:t>
            </a:r>
            <a:endPar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①不为终止节点的端节点是不可解节点。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节点，若其全部子节点都为不可解节点，则该或节点是不可解节点。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节点，只要其子节点中有一个为不可解节点，则该与节点是不可解节点。</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Rectangle 2"/>
          <p:cNvSpPr txBox="1"/>
          <p:nvPr/>
        </p:nvSpPr>
        <p:spPr>
          <a:xfrm>
            <a:off x="211513" y="515620"/>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E88A1DD8-B736-480A-90DA-DBDC03FA4027}"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7763" name="Rectangle 2"/>
          <p:cNvSpPr>
            <a:spLocks noGrp="1"/>
          </p:cNvSpPr>
          <p:nvPr>
            <p:ph type="body" idx="1"/>
          </p:nvPr>
        </p:nvSpPr>
        <p:spPr>
          <a:xfrm>
            <a:off x="1066800" y="280989"/>
            <a:ext cx="10629900" cy="2275680"/>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6. </a:t>
            </a:r>
            <a:r>
              <a:rPr lang="zh-CN" altLang="en-US" b="1" dirty="0">
                <a:solidFill>
                  <a:srgbClr val="C00000"/>
                </a:solidFill>
                <a:latin typeface="楷体_GB2312" pitchFamily="49" charset="-122"/>
                <a:ea typeface="楷体_GB2312" pitchFamily="49" charset="-122"/>
              </a:rPr>
              <a:t>解树：</a:t>
            </a:r>
            <a:endParaRPr lang="zh-CN" altLang="en-US" b="1" dirty="0">
              <a:solidFill>
                <a:srgbClr val="C00000"/>
              </a:solidFill>
              <a:latin typeface="楷体_GB2312" pitchFamily="49" charset="-122"/>
              <a:ea typeface="楷体_GB2312" pitchFamily="49" charset="-122"/>
            </a:endParaRPr>
          </a:p>
          <a:p>
            <a:pPr>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一个</a:t>
            </a:r>
            <a:r>
              <a:rPr lang="zh-CN" altLang="en-US" sz="2400" dirty="0">
                <a:solidFill>
                  <a:srgbClr val="FF0000"/>
                </a:solidFill>
                <a:latin typeface="FangSong_GB2312" panose="02010609030101010101" pitchFamily="49" charset="-122"/>
                <a:ea typeface="FangSong_GB2312" panose="02010609030101010101" pitchFamily="49" charset="-122"/>
              </a:rPr>
              <a:t>由可解节点构成</a:t>
            </a:r>
            <a:r>
              <a:rPr lang="zh-CN" altLang="en-US" sz="2400" dirty="0">
                <a:solidFill>
                  <a:srgbClr val="0000CC"/>
                </a:solidFill>
                <a:latin typeface="FangSong_GB2312" panose="02010609030101010101" pitchFamily="49" charset="-122"/>
                <a:ea typeface="FangSong_GB2312" panose="02010609030101010101" pitchFamily="49" charset="-122"/>
              </a:rPr>
              <a:t>，并且</a:t>
            </a:r>
            <a:r>
              <a:rPr lang="zh-CN" altLang="en-US" sz="2400" u="sng" dirty="0">
                <a:solidFill>
                  <a:srgbClr val="0000CC"/>
                </a:solidFill>
                <a:latin typeface="FangSong_GB2312" panose="02010609030101010101" pitchFamily="49" charset="-122"/>
                <a:ea typeface="FangSong_GB2312" panose="02010609030101010101" pitchFamily="49" charset="-122"/>
              </a:rPr>
              <a:t>可由这些可解节点可以推出初始节点（对应原始问题）为可解节点的子树。</a:t>
            </a:r>
            <a:r>
              <a:rPr lang="zh-CN" altLang="en-US" sz="2400" dirty="0">
                <a:solidFill>
                  <a:srgbClr val="0000CC"/>
                </a:solidFill>
                <a:latin typeface="FangSong_GB2312" panose="02010609030101010101" pitchFamily="49" charset="-122"/>
                <a:ea typeface="FangSong_GB2312" panose="02010609030101010101" pitchFamily="49" charset="-122"/>
              </a:rPr>
              <a:t>问题归约求解过程实际上就是生成解树，即证明原始节点是可解节点的过程。</a:t>
            </a:r>
            <a:endParaRPr lang="zh-CN" altLang="en-US" sz="2400" dirty="0">
              <a:solidFill>
                <a:srgbClr val="0000CC"/>
              </a:solidFill>
              <a:latin typeface="FangSong_GB2312" panose="02010609030101010101" pitchFamily="49" charset="-122"/>
              <a:ea typeface="FangSong_GB2312" panose="02010609030101010101" pitchFamily="49" charset="-122"/>
            </a:endParaRPr>
          </a:p>
        </p:txBody>
      </p:sp>
      <p:pic>
        <p:nvPicPr>
          <p:cNvPr id="4" name="图片 3"/>
          <p:cNvPicPr>
            <a:picLocks noChangeAspect="1"/>
          </p:cNvPicPr>
          <p:nvPr/>
        </p:nvPicPr>
        <p:blipFill>
          <a:blip r:embed="rId1"/>
          <a:stretch>
            <a:fillRect/>
          </a:stretch>
        </p:blipFill>
        <p:spPr>
          <a:xfrm>
            <a:off x="1914525" y="2556669"/>
            <a:ext cx="3181350" cy="3514725"/>
          </a:xfrm>
          <a:prstGeom prst="rect">
            <a:avLst/>
          </a:prstGeom>
        </p:spPr>
      </p:pic>
      <p:pic>
        <p:nvPicPr>
          <p:cNvPr id="5" name="图片 4"/>
          <p:cNvPicPr>
            <a:picLocks noChangeAspect="1"/>
          </p:cNvPicPr>
          <p:nvPr/>
        </p:nvPicPr>
        <p:blipFill>
          <a:blip r:embed="rId2"/>
          <a:stretch>
            <a:fillRect/>
          </a:stretch>
        </p:blipFill>
        <p:spPr>
          <a:xfrm>
            <a:off x="1914525" y="2551907"/>
            <a:ext cx="3181350" cy="3524250"/>
          </a:xfrm>
          <a:prstGeom prst="rect">
            <a:avLst/>
          </a:prstGeom>
        </p:spPr>
      </p:pic>
      <p:pic>
        <p:nvPicPr>
          <p:cNvPr id="6" name="图片 5"/>
          <p:cNvPicPr>
            <a:picLocks noChangeAspect="1"/>
          </p:cNvPicPr>
          <p:nvPr/>
        </p:nvPicPr>
        <p:blipFill>
          <a:blip r:embed="rId3"/>
          <a:stretch>
            <a:fillRect/>
          </a:stretch>
        </p:blipFill>
        <p:spPr>
          <a:xfrm>
            <a:off x="1905000" y="2546351"/>
            <a:ext cx="3190875" cy="3543300"/>
          </a:xfrm>
          <a:prstGeom prst="rect">
            <a:avLst/>
          </a:prstGeom>
        </p:spPr>
      </p:pic>
      <p:pic>
        <p:nvPicPr>
          <p:cNvPr id="8" name="图片 7"/>
          <p:cNvPicPr>
            <a:picLocks noChangeAspect="1"/>
          </p:cNvPicPr>
          <p:nvPr/>
        </p:nvPicPr>
        <p:blipFill>
          <a:blip r:embed="rId4"/>
          <a:stretch>
            <a:fillRect/>
          </a:stretch>
        </p:blipFill>
        <p:spPr>
          <a:xfrm>
            <a:off x="1896269" y="2555876"/>
            <a:ext cx="3190875" cy="3524250"/>
          </a:xfrm>
          <a:prstGeom prst="rect">
            <a:avLst/>
          </a:prstGeom>
        </p:spPr>
      </p:pic>
      <p:pic>
        <p:nvPicPr>
          <p:cNvPr id="9" name="图片 8"/>
          <p:cNvPicPr>
            <a:picLocks noChangeAspect="1"/>
          </p:cNvPicPr>
          <p:nvPr/>
        </p:nvPicPr>
        <p:blipFill>
          <a:blip r:embed="rId5"/>
          <a:stretch>
            <a:fillRect/>
          </a:stretch>
        </p:blipFill>
        <p:spPr>
          <a:xfrm>
            <a:off x="1914525" y="2547938"/>
            <a:ext cx="3181350" cy="3514725"/>
          </a:xfrm>
          <a:prstGeom prst="rect">
            <a:avLst/>
          </a:prstGeom>
        </p:spPr>
      </p:pic>
      <p:pic>
        <p:nvPicPr>
          <p:cNvPr id="10" name="图片 9"/>
          <p:cNvPicPr>
            <a:picLocks noChangeAspect="1"/>
          </p:cNvPicPr>
          <p:nvPr/>
        </p:nvPicPr>
        <p:blipFill>
          <a:blip r:embed="rId6"/>
          <a:stretch>
            <a:fillRect/>
          </a:stretch>
        </p:blipFill>
        <p:spPr>
          <a:xfrm>
            <a:off x="1878012" y="2553495"/>
            <a:ext cx="3200400" cy="3533775"/>
          </a:xfrm>
          <a:prstGeom prst="rect">
            <a:avLst/>
          </a:prstGeom>
        </p:spPr>
      </p:pic>
      <p:pic>
        <p:nvPicPr>
          <p:cNvPr id="11" name="图片 10"/>
          <p:cNvPicPr>
            <a:picLocks noChangeAspect="1"/>
          </p:cNvPicPr>
          <p:nvPr/>
        </p:nvPicPr>
        <p:blipFill>
          <a:blip r:embed="rId7"/>
          <a:stretch>
            <a:fillRect/>
          </a:stretch>
        </p:blipFill>
        <p:spPr>
          <a:xfrm>
            <a:off x="6994525" y="2605087"/>
            <a:ext cx="3295650" cy="3400425"/>
          </a:xfrm>
          <a:prstGeom prst="rect">
            <a:avLst/>
          </a:prstGeom>
        </p:spPr>
      </p:pic>
      <p:sp>
        <p:nvSpPr>
          <p:cNvPr id="2" name="矩形 1"/>
          <p:cNvSpPr/>
          <p:nvPr/>
        </p:nvSpPr>
        <p:spPr>
          <a:xfrm>
            <a:off x="2479163" y="6259810"/>
            <a:ext cx="20425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可解标记过程</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5" name="矩形 44"/>
          <p:cNvSpPr/>
          <p:nvPr/>
        </p:nvSpPr>
        <p:spPr>
          <a:xfrm>
            <a:off x="8240637" y="6279594"/>
            <a:ext cx="8034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解树</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advTm="320795"/>
    </mc:Choice>
    <mc:Fallback>
      <p:transition spd="slow" advTm="320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11" name="矩形 10"/>
          <p:cNvSpPr/>
          <p:nvPr/>
        </p:nvSpPr>
        <p:spPr>
          <a:xfrm>
            <a:off x="527175" y="1626572"/>
            <a:ext cx="1094706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三阶梵塔问题。要求把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个金片全部移到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号钢针上，如下图所示。</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1323934" y="2132087"/>
            <a:ext cx="9353550" cy="1647825"/>
          </a:xfrm>
          <a:prstGeom prst="rect">
            <a:avLst/>
          </a:prstGeom>
        </p:spPr>
      </p:pic>
      <p:sp>
        <p:nvSpPr>
          <p:cNvPr id="7" name="矩形 6"/>
          <p:cNvSpPr/>
          <p:nvPr/>
        </p:nvSpPr>
        <p:spPr>
          <a:xfrm>
            <a:off x="585124" y="4184029"/>
            <a:ext cx="10889120" cy="2677656"/>
          </a:xfrm>
          <a:prstGeom prst="rect">
            <a:avLst/>
          </a:prstGeom>
        </p:spPr>
        <p:txBody>
          <a:bodyPr wrap="square">
            <a:spAutoFit/>
          </a:bodyPr>
          <a:lstStyle/>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宋体" panose="02010600030101010101" pitchFamily="2" charset="-122"/>
                <a:ea typeface="宋体" panose="02010600030101010101" pitchFamily="2"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这个问题也可用状态空间法来解。</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为了能够解决这一问题，首先需要定义该问题的形式化表示方法。设用三元组</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65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表示问题在任一时刻的状态，用</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表示状态的转换。上述三元组中</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69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69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k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 name="Rectangle 2"/>
          <p:cNvSpPr txBox="1"/>
          <p:nvPr/>
        </p:nvSpPr>
        <p:spPr>
          <a:xfrm>
            <a:off x="201002" y="6307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等线 Light" panose="02010600030101010101"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DD1973E6-9BFF-46B5-BFAF-C1D44FFB66B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549890" name="Rectangle 2"/>
          <p:cNvSpPr>
            <a:spLocks noGrp="1"/>
          </p:cNvSpPr>
          <p:nvPr>
            <p:ph type="title"/>
          </p:nvPr>
        </p:nvSpPr>
        <p:spPr>
          <a:xfrm>
            <a:off x="1898651" y="327307"/>
            <a:ext cx="8229600" cy="649288"/>
          </a:xfrm>
        </p:spPr>
        <p:txBody>
          <a:bodyPr/>
          <a:lstStyle/>
          <a:p>
            <a:pPr algn="ctr" eaLnBrk="1" hangingPunct="1">
              <a:defRPr/>
            </a:pPr>
            <a:r>
              <a:rPr lang="zh-CN" altLang="en-US" sz="3600" dirty="0">
                <a:solidFill>
                  <a:srgbClr val="990000"/>
                </a:solidFill>
                <a:effectLst>
                  <a:outerShdw blurRad="38100" dist="38100" dir="2700000" algn="tl">
                    <a:srgbClr val="C0C0C0"/>
                  </a:outerShdw>
                </a:effectLst>
                <a:ea typeface="华文隶书" panose="02010800040101010101" pitchFamily="2" charset="-122"/>
              </a:rPr>
              <a:t>本章知识结构</a:t>
            </a:r>
            <a:endParaRPr lang="zh-CN" altLang="en-US" sz="3600" dirty="0">
              <a:solidFill>
                <a:srgbClr val="990000"/>
              </a:solidFill>
              <a:effectLst>
                <a:outerShdw blurRad="38100" dist="38100" dir="2700000" algn="tl">
                  <a:srgbClr val="C0C0C0"/>
                </a:outerShdw>
              </a:effectLst>
              <a:ea typeface="华文隶书" panose="02010800040101010101" pitchFamily="2" charset="-122"/>
            </a:endParaRPr>
          </a:p>
        </p:txBody>
      </p:sp>
      <p:grpSp>
        <p:nvGrpSpPr>
          <p:cNvPr id="2" name="Organization Chart 16"/>
          <p:cNvGrpSpPr>
            <a:grpSpLocks noChangeAspect="1"/>
          </p:cNvGrpSpPr>
          <p:nvPr/>
        </p:nvGrpSpPr>
        <p:grpSpPr bwMode="auto">
          <a:xfrm>
            <a:off x="2081685" y="1047960"/>
            <a:ext cx="8467725" cy="5338762"/>
            <a:chOff x="1152" y="1066"/>
            <a:chExt cx="4536" cy="2448"/>
          </a:xfrm>
        </p:grpSpPr>
        <p:cxnSp>
          <p:nvCxnSpPr>
            <p:cNvPr id="2052" name="_s2052"/>
            <p:cNvCxnSpPr>
              <a:cxnSpLocks noChangeShapeType="1"/>
              <a:stCxn id="18" idx="0"/>
              <a:endCxn id="3" idx="2"/>
            </p:cNvCxnSpPr>
            <p:nvPr/>
          </p:nvCxnSpPr>
          <p:spPr bwMode="auto">
            <a:xfrm rot="5400000" flipH="1">
              <a:off x="3330" y="1156"/>
              <a:ext cx="144" cy="540"/>
            </a:xfrm>
            <a:prstGeom prst="bentConnector3">
              <a:avLst>
                <a:gd name="adj1" fmla="val 36546"/>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53" name="_s2053"/>
            <p:cNvCxnSpPr>
              <a:cxnSpLocks noChangeShapeType="1"/>
              <a:stCxn id="17" idx="1"/>
              <a:endCxn id="7" idx="2"/>
            </p:cNvCxnSpPr>
            <p:nvPr/>
          </p:nvCxnSpPr>
          <p:spPr bwMode="auto">
            <a:xfrm rot="10800000">
              <a:off x="4680" y="1786"/>
              <a:ext cx="144" cy="720"/>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54" name="_s2054"/>
            <p:cNvCxnSpPr>
              <a:cxnSpLocks noChangeShapeType="1"/>
              <a:stCxn id="16" idx="1"/>
              <a:endCxn id="7" idx="2"/>
            </p:cNvCxnSpPr>
            <p:nvPr/>
          </p:nvCxnSpPr>
          <p:spPr bwMode="auto">
            <a:xfrm rot="10800000">
              <a:off x="4680" y="1786"/>
              <a:ext cx="144" cy="288"/>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55" name="_s2055"/>
            <p:cNvCxnSpPr>
              <a:cxnSpLocks noChangeShapeType="1"/>
              <a:stCxn id="15" idx="1"/>
              <a:endCxn id="9" idx="2"/>
            </p:cNvCxnSpPr>
            <p:nvPr/>
          </p:nvCxnSpPr>
          <p:spPr bwMode="auto">
            <a:xfrm rot="10800000">
              <a:off x="3168" y="2218"/>
              <a:ext cx="144" cy="1152"/>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56" name="_s2056"/>
            <p:cNvCxnSpPr>
              <a:cxnSpLocks noChangeShapeType="1"/>
              <a:stCxn id="14" idx="1"/>
              <a:endCxn id="9" idx="2"/>
            </p:cNvCxnSpPr>
            <p:nvPr/>
          </p:nvCxnSpPr>
          <p:spPr bwMode="auto">
            <a:xfrm rot="10800000">
              <a:off x="3168" y="2218"/>
              <a:ext cx="144" cy="720"/>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58" name="_s2058"/>
            <p:cNvCxnSpPr>
              <a:cxnSpLocks noChangeShapeType="1"/>
              <a:stCxn id="12" idx="3"/>
              <a:endCxn id="8" idx="2"/>
            </p:cNvCxnSpPr>
            <p:nvPr/>
          </p:nvCxnSpPr>
          <p:spPr bwMode="auto">
            <a:xfrm flipV="1">
              <a:off x="2016" y="2218"/>
              <a:ext cx="144" cy="1152"/>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59" name="_s2059"/>
            <p:cNvCxnSpPr>
              <a:cxnSpLocks noChangeShapeType="1"/>
              <a:stCxn id="11" idx="3"/>
              <a:endCxn id="8" idx="2"/>
            </p:cNvCxnSpPr>
            <p:nvPr/>
          </p:nvCxnSpPr>
          <p:spPr bwMode="auto">
            <a:xfrm flipV="1">
              <a:off x="2016" y="2218"/>
              <a:ext cx="144" cy="720"/>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60" name="_s2060"/>
            <p:cNvCxnSpPr>
              <a:cxnSpLocks noChangeShapeType="1"/>
              <a:stCxn id="10" idx="3"/>
              <a:endCxn id="8" idx="2"/>
            </p:cNvCxnSpPr>
            <p:nvPr/>
          </p:nvCxnSpPr>
          <p:spPr bwMode="auto">
            <a:xfrm flipV="1">
              <a:off x="2016" y="2218"/>
              <a:ext cx="144" cy="288"/>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61" name="_s2061"/>
            <p:cNvCxnSpPr>
              <a:cxnSpLocks noChangeShapeType="1"/>
              <a:stCxn id="9" idx="0"/>
              <a:endCxn id="5" idx="2"/>
            </p:cNvCxnSpPr>
            <p:nvPr/>
          </p:nvCxnSpPr>
          <p:spPr bwMode="auto">
            <a:xfrm rot="5400000" flipH="1">
              <a:off x="2844" y="1606"/>
              <a:ext cx="144" cy="504"/>
            </a:xfrm>
            <a:prstGeom prst="bentConnector3">
              <a:avLst>
                <a:gd name="adj1" fmla="val 36366"/>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62" name="_s2062"/>
            <p:cNvCxnSpPr>
              <a:cxnSpLocks noChangeShapeType="1"/>
              <a:stCxn id="8" idx="0"/>
              <a:endCxn id="5" idx="2"/>
            </p:cNvCxnSpPr>
            <p:nvPr/>
          </p:nvCxnSpPr>
          <p:spPr bwMode="auto">
            <a:xfrm rot="16200000">
              <a:off x="2340" y="1606"/>
              <a:ext cx="144" cy="504"/>
            </a:xfrm>
            <a:prstGeom prst="bentConnector3">
              <a:avLst>
                <a:gd name="adj1" fmla="val 36366"/>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63" name="_s2063"/>
            <p:cNvCxnSpPr>
              <a:cxnSpLocks noChangeShapeType="1"/>
              <a:stCxn id="7" idx="0"/>
              <a:endCxn id="3" idx="2"/>
            </p:cNvCxnSpPr>
            <p:nvPr/>
          </p:nvCxnSpPr>
          <p:spPr bwMode="auto">
            <a:xfrm rot="5400000" flipH="1">
              <a:off x="3834" y="652"/>
              <a:ext cx="144" cy="1548"/>
            </a:xfrm>
            <a:prstGeom prst="bentConnector3">
              <a:avLst>
                <a:gd name="adj1" fmla="val 36546"/>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64" name="_s2064"/>
            <p:cNvCxnSpPr>
              <a:cxnSpLocks noChangeShapeType="1"/>
              <a:stCxn id="5" idx="0"/>
              <a:endCxn id="3" idx="2"/>
            </p:cNvCxnSpPr>
            <p:nvPr/>
          </p:nvCxnSpPr>
          <p:spPr bwMode="auto">
            <a:xfrm rot="16200000">
              <a:off x="2826" y="1192"/>
              <a:ext cx="144" cy="468"/>
            </a:xfrm>
            <a:prstGeom prst="bentConnector3">
              <a:avLst>
                <a:gd name="adj1" fmla="val 36546"/>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065" name="_s2065"/>
            <p:cNvCxnSpPr>
              <a:cxnSpLocks noChangeShapeType="1"/>
              <a:stCxn id="4" idx="0"/>
              <a:endCxn id="3" idx="2"/>
            </p:cNvCxnSpPr>
            <p:nvPr/>
          </p:nvCxnSpPr>
          <p:spPr bwMode="auto">
            <a:xfrm rot="16200000">
              <a:off x="2286" y="652"/>
              <a:ext cx="144" cy="1548"/>
            </a:xfrm>
            <a:prstGeom prst="bentConnector3">
              <a:avLst>
                <a:gd name="adj1" fmla="val 36546"/>
              </a:avLst>
            </a:prstGeom>
            <a:noFill/>
            <a:ln w="28575">
              <a:solidFill>
                <a:schemeClr val="tx1"/>
              </a:solidFill>
              <a:miter lim="800000"/>
            </a:ln>
            <a:extLst>
              <a:ext uri="{909E8E84-426E-40DD-AFC4-6F175D3DCCD1}">
                <a14:hiddenFill xmlns:a14="http://schemas.microsoft.com/office/drawing/2010/main">
                  <a:noFill/>
                </a14:hiddenFill>
              </a:ext>
            </a:extLst>
          </p:spPr>
        </p:cxnSp>
        <p:sp>
          <p:nvSpPr>
            <p:cNvPr id="3" name="_s2066"/>
            <p:cNvSpPr>
              <a:spLocks noChangeArrowheads="1"/>
            </p:cNvSpPr>
            <p:nvPr/>
          </p:nvSpPr>
          <p:spPr bwMode="auto">
            <a:xfrm>
              <a:off x="2700"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搜索策略</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4" name="_s2067"/>
            <p:cNvSpPr>
              <a:spLocks noChangeArrowheads="1"/>
            </p:cNvSpPr>
            <p:nvPr/>
          </p:nvSpPr>
          <p:spPr bwMode="auto">
            <a:xfrm>
              <a:off x="115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搜索的基本概念</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5" name="_s2068"/>
            <p:cNvSpPr>
              <a:spLocks noChangeArrowheads="1"/>
            </p:cNvSpPr>
            <p:nvPr/>
          </p:nvSpPr>
          <p:spPr bwMode="auto">
            <a:xfrm>
              <a:off x="223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状态空间搜索</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7" name="_s2069"/>
            <p:cNvSpPr>
              <a:spLocks noChangeArrowheads="1"/>
            </p:cNvSpPr>
            <p:nvPr/>
          </p:nvSpPr>
          <p:spPr bwMode="auto">
            <a:xfrm>
              <a:off x="424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博弈树搜索</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8" name="_s2070"/>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盲目搜索</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9" name="_s2071"/>
            <p:cNvSpPr>
              <a:spLocks noChangeArrowheads="1"/>
            </p:cNvSpPr>
            <p:nvPr/>
          </p:nvSpPr>
          <p:spPr bwMode="auto">
            <a:xfrm>
              <a:off x="2736"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启发式搜索</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0" name="_s2072"/>
            <p:cNvSpPr>
              <a:spLocks noChangeArrowheads="1"/>
            </p:cNvSpPr>
            <p:nvPr/>
          </p:nvSpPr>
          <p:spPr bwMode="auto">
            <a:xfrm>
              <a:off x="1152"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91440" tIns="0" rIns="9144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宽度优先搜索</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1" name="_s2073"/>
            <p:cNvSpPr>
              <a:spLocks noChangeArrowheads="1"/>
            </p:cNvSpPr>
            <p:nvPr/>
          </p:nvSpPr>
          <p:spPr bwMode="auto">
            <a:xfrm>
              <a:off x="115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91440" tIns="0" rIns="9144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深度优先搜索</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2" name="_s2074"/>
            <p:cNvSpPr>
              <a:spLocks noChangeArrowheads="1"/>
            </p:cNvSpPr>
            <p:nvPr/>
          </p:nvSpPr>
          <p:spPr bwMode="auto">
            <a:xfrm>
              <a:off x="115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91440" tIns="0" rIns="9144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代价一致搜索</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4" name="_s2076"/>
            <p:cNvSpPr>
              <a:spLocks noChangeArrowheads="1"/>
            </p:cNvSpPr>
            <p:nvPr/>
          </p:nvSpPr>
          <p:spPr bwMode="auto">
            <a:xfrm>
              <a:off x="331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91440" tIns="0" rIns="9144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5" name="_s2077"/>
            <p:cNvSpPr>
              <a:spLocks noChangeArrowheads="1"/>
            </p:cNvSpPr>
            <p:nvPr/>
          </p:nvSpPr>
          <p:spPr bwMode="auto">
            <a:xfrm>
              <a:off x="331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91440" tIns="0" rIns="9144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6" name="_s2078"/>
            <p:cNvSpPr>
              <a:spLocks noChangeArrowheads="1"/>
            </p:cNvSpPr>
            <p:nvPr/>
          </p:nvSpPr>
          <p:spPr bwMode="auto">
            <a:xfrm>
              <a:off x="4824"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极大极小</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分析法</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7" name="_s2079"/>
            <p:cNvSpPr>
              <a:spLocks noChangeArrowheads="1"/>
            </p:cNvSpPr>
            <p:nvPr/>
          </p:nvSpPr>
          <p:spPr bwMode="auto">
            <a:xfrm>
              <a:off x="4824"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剪枝技术</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8" name="_s2080"/>
            <p:cNvSpPr>
              <a:spLocks noChangeArrowheads="1"/>
            </p:cNvSpPr>
            <p:nvPr/>
          </p:nvSpPr>
          <p:spPr bwMode="auto">
            <a:xfrm>
              <a:off x="3240"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与或树搜索</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grpSp>
      <p:graphicFrame>
        <p:nvGraphicFramePr>
          <p:cNvPr id="1057" name="Object 45"/>
          <p:cNvGraphicFramePr>
            <a:graphicFrameLocks noGrp="1" noChangeAspect="1"/>
          </p:cNvGraphicFramePr>
          <p:nvPr>
            <p:ph sz="half" idx="2"/>
          </p:nvPr>
        </p:nvGraphicFramePr>
        <p:xfrm>
          <a:off x="8929102" y="4060816"/>
          <a:ext cx="552450" cy="298450"/>
        </p:xfrm>
        <a:graphic>
          <a:graphicData uri="http://schemas.openxmlformats.org/presentationml/2006/ole">
            <mc:AlternateContent xmlns:mc="http://schemas.openxmlformats.org/markup-compatibility/2006">
              <mc:Choice xmlns:v="urn:schemas-microsoft-com:vml" Requires="v">
                <p:oleObj spid="_x0000_s1044" name="公式" r:id="rId1" imgW="330200" imgH="177800" progId="Equation.3">
                  <p:embed/>
                </p:oleObj>
              </mc:Choice>
              <mc:Fallback>
                <p:oleObj name="公式" r:id="rId1" imgW="330200" imgH="177800" progId="Equation.3">
                  <p:embed/>
                  <p:pic>
                    <p:nvPicPr>
                      <p:cNvPr id="0" name="Object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102" y="4060816"/>
                        <a:ext cx="552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97"/>
    </mc:Choice>
    <mc:Fallback>
      <p:transition spd="slow" advTm="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 name="图片 941"/>
          <p:cNvPicPr>
            <a:picLocks noChangeAspect="1"/>
          </p:cNvPicPr>
          <p:nvPr/>
        </p:nvPicPr>
        <p:blipFill>
          <a:blip r:embed="rId1"/>
          <a:stretch>
            <a:fillRect/>
          </a:stretch>
        </p:blipFill>
        <p:spPr>
          <a:xfrm>
            <a:off x="2452944" y="937890"/>
            <a:ext cx="7174389" cy="5566148"/>
          </a:xfrm>
          <a:prstGeom prst="rect">
            <a:avLst/>
          </a:prstGeom>
        </p:spPr>
      </p:pic>
      <p:sp>
        <p:nvSpPr>
          <p:cNvPr id="6" name="Rectangle 3"/>
          <p:cNvSpPr txBox="1">
            <a:spLocks noChangeArrowheads="1"/>
          </p:cNvSpPr>
          <p:nvPr/>
        </p:nvSpPr>
        <p:spPr>
          <a:xfrm>
            <a:off x="-207297" y="553474"/>
            <a:ext cx="63627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9900"/>
                </a:solidFill>
                <a:effectLst/>
                <a:uLnTx/>
                <a:uFillTx/>
                <a:latin typeface="等线 Light" panose="02010600030101010101" charset="-122"/>
                <a:ea typeface="黑体" panose="02010609060101010101" pitchFamily="49" charset="-122"/>
                <a:cs typeface="+mn-cs"/>
              </a:rPr>
              <a:t>状态空间法</a:t>
            </a:r>
            <a:endParaRPr kumimoji="0" lang="zh-CN" altLang="en-US" sz="2800" b="0" i="0" u="none" strike="noStrike" kern="1200" cap="none" spc="0" normalizeH="0" baseline="0" noProof="0" dirty="0">
              <a:ln>
                <a:noFill/>
              </a:ln>
              <a:solidFill>
                <a:srgbClr val="009900"/>
              </a:solidFill>
              <a:effectLst/>
              <a:uLnTx/>
              <a:uFillTx/>
              <a:latin typeface="等线 Light" panose="02010600030101010101" charset="-122"/>
              <a:ea typeface="黑体" panose="02010609060101010101" pitchFamily="49" charset="-122"/>
              <a:cs typeface="+mn-cs"/>
            </a:endParaRPr>
          </a:p>
        </p:txBody>
      </p:sp>
      <p:pic>
        <p:nvPicPr>
          <p:cNvPr id="4" name="图片 3"/>
          <p:cNvPicPr>
            <a:picLocks noChangeAspect="1"/>
          </p:cNvPicPr>
          <p:nvPr/>
        </p:nvPicPr>
        <p:blipFill rotWithShape="1">
          <a:blip r:embed="rId2"/>
          <a:srcRect r="56627"/>
          <a:stretch>
            <a:fillRect/>
          </a:stretch>
        </p:blipFill>
        <p:spPr>
          <a:xfrm>
            <a:off x="7994364" y="339161"/>
            <a:ext cx="4056959" cy="1647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2277"/>
    </mc:Choice>
    <mc:Fallback>
      <p:transition spd="slow" advTm="3227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8992" y="913524"/>
            <a:ext cx="10687665" cy="424731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GBK-Song46"/>
                <a:ea typeface="等线" panose="02010600030101010101" charset="-122"/>
                <a:cs typeface="+mn-cs"/>
              </a:rPr>
              <a:t>解</a:t>
            </a:r>
            <a:r>
              <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j, 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j,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利用归约方法，问题可分解为以下三个子问题：</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号钢针上的单金片移动问题。即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其中，子问题（</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）都是二阶梵塔问题，还可以再分解，（</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）则是本原问题。</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FFFFFF"/>
                </a:solidFill>
                <a:effectLst/>
                <a:uLnTx/>
                <a:uFillTx/>
                <a:latin typeface="GBK-Song54"/>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4699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 name="Rectangle 3"/>
          <p:cNvSpPr txBox="1">
            <a:spLocks noChangeArrowheads="1"/>
          </p:cNvSpPr>
          <p:nvPr/>
        </p:nvSpPr>
        <p:spPr>
          <a:xfrm>
            <a:off x="340492" y="303924"/>
            <a:ext cx="6066913"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82550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9900"/>
                </a:solidFill>
                <a:effectLst/>
                <a:uLnTx/>
                <a:uFillTx/>
                <a:latin typeface="等线 Light" panose="02010600030101010101" charset="-122"/>
                <a:ea typeface="黑体" panose="02010609060101010101" pitchFamily="49" charset="-122"/>
                <a:cs typeface="+mn-cs"/>
              </a:rPr>
              <a:t>问题归约法</a:t>
            </a:r>
            <a:endParaRPr kumimoji="0" lang="zh-CN" altLang="en-US" sz="2800" b="0" i="0" u="none" strike="noStrike" kern="1200" cap="none" spc="0" normalizeH="0" baseline="0" noProof="0" dirty="0">
              <a:ln>
                <a:noFill/>
              </a:ln>
              <a:solidFill>
                <a:srgbClr val="009900"/>
              </a:solidFill>
              <a:effectLst/>
              <a:uLnTx/>
              <a:uFillTx/>
              <a:latin typeface="等线 Light" panose="02010600030101010101" charset="-122"/>
              <a:ea typeface="黑体" panose="02010609060101010101" pitchFamily="49" charset="-122"/>
              <a:cs typeface="+mn-cs"/>
            </a:endParaRPr>
          </a:p>
        </p:txBody>
      </p:sp>
      <p:sp>
        <p:nvSpPr>
          <p:cNvPr id="9" name="Rectangle 4"/>
          <p:cNvSpPr>
            <a:spLocks noChangeArrowheads="1"/>
          </p:cNvSpPr>
          <p:nvPr/>
        </p:nvSpPr>
        <p:spPr bwMode="auto">
          <a:xfrm>
            <a:off x="472721" y="5692615"/>
            <a:ext cx="2231848" cy="145576"/>
          </a:xfrm>
          <a:prstGeom prst="rect">
            <a:avLst/>
          </a:prstGeom>
          <a:solidFill>
            <a:srgbClr val="00B0F0"/>
          </a:solidFill>
          <a:ln w="9525">
            <a:solidFill>
              <a:srgbClr val="00B0F0"/>
            </a:solidFill>
            <a:miter lim="800000"/>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Line 5"/>
          <p:cNvSpPr>
            <a:spLocks noChangeShapeType="1"/>
          </p:cNvSpPr>
          <p:nvPr/>
        </p:nvSpPr>
        <p:spPr bwMode="auto">
          <a:xfrm>
            <a:off x="751702"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 name="Line 6"/>
          <p:cNvSpPr>
            <a:spLocks noChangeShapeType="1"/>
          </p:cNvSpPr>
          <p:nvPr/>
        </p:nvSpPr>
        <p:spPr bwMode="auto">
          <a:xfrm>
            <a:off x="1588645"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 name="Line 7"/>
          <p:cNvSpPr>
            <a:spLocks noChangeShapeType="1"/>
          </p:cNvSpPr>
          <p:nvPr/>
        </p:nvSpPr>
        <p:spPr bwMode="auto">
          <a:xfrm>
            <a:off x="2425588"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 name="Line 8"/>
          <p:cNvSpPr>
            <a:spLocks noChangeShapeType="1"/>
          </p:cNvSpPr>
          <p:nvPr/>
        </p:nvSpPr>
        <p:spPr bwMode="auto">
          <a:xfrm>
            <a:off x="528517" y="5547039"/>
            <a:ext cx="446370"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Line 9"/>
          <p:cNvSpPr>
            <a:spLocks noChangeShapeType="1"/>
          </p:cNvSpPr>
          <p:nvPr/>
        </p:nvSpPr>
        <p:spPr bwMode="auto">
          <a:xfrm>
            <a:off x="584313" y="5474251"/>
            <a:ext cx="334777"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Line 10"/>
          <p:cNvSpPr>
            <a:spLocks noChangeShapeType="1"/>
          </p:cNvSpPr>
          <p:nvPr/>
        </p:nvSpPr>
        <p:spPr bwMode="auto">
          <a:xfrm>
            <a:off x="472721" y="5619827"/>
            <a:ext cx="557962"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Rectangle 4"/>
          <p:cNvSpPr>
            <a:spLocks noChangeArrowheads="1"/>
          </p:cNvSpPr>
          <p:nvPr/>
        </p:nvSpPr>
        <p:spPr bwMode="auto">
          <a:xfrm>
            <a:off x="3195726" y="5692615"/>
            <a:ext cx="2231848" cy="145576"/>
          </a:xfrm>
          <a:prstGeom prst="rect">
            <a:avLst/>
          </a:prstGeom>
          <a:solidFill>
            <a:srgbClr val="00B0F0"/>
          </a:solidFill>
          <a:ln w="9525">
            <a:solidFill>
              <a:srgbClr val="00B0F0"/>
            </a:solidFill>
            <a:miter lim="800000"/>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Line 5"/>
          <p:cNvSpPr>
            <a:spLocks noChangeShapeType="1"/>
          </p:cNvSpPr>
          <p:nvPr/>
        </p:nvSpPr>
        <p:spPr bwMode="auto">
          <a:xfrm>
            <a:off x="3474707"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Line 6"/>
          <p:cNvSpPr>
            <a:spLocks noChangeShapeType="1"/>
          </p:cNvSpPr>
          <p:nvPr/>
        </p:nvSpPr>
        <p:spPr bwMode="auto">
          <a:xfrm>
            <a:off x="4311650"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Line 7"/>
          <p:cNvSpPr>
            <a:spLocks noChangeShapeType="1"/>
          </p:cNvSpPr>
          <p:nvPr/>
        </p:nvSpPr>
        <p:spPr bwMode="auto">
          <a:xfrm>
            <a:off x="5148593"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Line 8"/>
          <p:cNvSpPr>
            <a:spLocks noChangeShapeType="1"/>
          </p:cNvSpPr>
          <p:nvPr/>
        </p:nvSpPr>
        <p:spPr bwMode="auto">
          <a:xfrm>
            <a:off x="4088465" y="5631958"/>
            <a:ext cx="446370"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9"/>
          <p:cNvSpPr>
            <a:spLocks noChangeShapeType="1"/>
          </p:cNvSpPr>
          <p:nvPr/>
        </p:nvSpPr>
        <p:spPr bwMode="auto">
          <a:xfrm>
            <a:off x="4134962" y="5534907"/>
            <a:ext cx="334777"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Line 10"/>
          <p:cNvSpPr>
            <a:spLocks noChangeShapeType="1"/>
          </p:cNvSpPr>
          <p:nvPr/>
        </p:nvSpPr>
        <p:spPr bwMode="auto">
          <a:xfrm>
            <a:off x="3195726" y="5619826"/>
            <a:ext cx="557962"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Rectangle 4"/>
          <p:cNvSpPr>
            <a:spLocks noChangeArrowheads="1"/>
          </p:cNvSpPr>
          <p:nvPr/>
        </p:nvSpPr>
        <p:spPr bwMode="auto">
          <a:xfrm>
            <a:off x="5922825" y="5692615"/>
            <a:ext cx="2231848" cy="145576"/>
          </a:xfrm>
          <a:prstGeom prst="rect">
            <a:avLst/>
          </a:prstGeom>
          <a:solidFill>
            <a:srgbClr val="00B0F0"/>
          </a:solidFill>
          <a:ln w="9525">
            <a:solidFill>
              <a:srgbClr val="00B0F0"/>
            </a:solidFill>
            <a:miter lim="800000"/>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Line 5"/>
          <p:cNvSpPr>
            <a:spLocks noChangeShapeType="1"/>
          </p:cNvSpPr>
          <p:nvPr/>
        </p:nvSpPr>
        <p:spPr bwMode="auto">
          <a:xfrm>
            <a:off x="6201806"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Line 6"/>
          <p:cNvSpPr>
            <a:spLocks noChangeShapeType="1"/>
          </p:cNvSpPr>
          <p:nvPr/>
        </p:nvSpPr>
        <p:spPr bwMode="auto">
          <a:xfrm>
            <a:off x="7038749"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Line 7"/>
          <p:cNvSpPr>
            <a:spLocks noChangeShapeType="1"/>
          </p:cNvSpPr>
          <p:nvPr/>
        </p:nvSpPr>
        <p:spPr bwMode="auto">
          <a:xfrm>
            <a:off x="7875692"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8"/>
          <p:cNvSpPr>
            <a:spLocks noChangeShapeType="1"/>
          </p:cNvSpPr>
          <p:nvPr/>
        </p:nvSpPr>
        <p:spPr bwMode="auto">
          <a:xfrm>
            <a:off x="6815564" y="5631958"/>
            <a:ext cx="446370"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Line 9"/>
          <p:cNvSpPr>
            <a:spLocks noChangeShapeType="1"/>
          </p:cNvSpPr>
          <p:nvPr/>
        </p:nvSpPr>
        <p:spPr bwMode="auto">
          <a:xfrm>
            <a:off x="6862061" y="5534907"/>
            <a:ext cx="334777"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Line 10"/>
          <p:cNvSpPr>
            <a:spLocks noChangeShapeType="1"/>
          </p:cNvSpPr>
          <p:nvPr/>
        </p:nvSpPr>
        <p:spPr bwMode="auto">
          <a:xfrm>
            <a:off x="7596711" y="5619828"/>
            <a:ext cx="557962"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Rectangle 4"/>
          <p:cNvSpPr>
            <a:spLocks noChangeArrowheads="1"/>
          </p:cNvSpPr>
          <p:nvPr/>
        </p:nvSpPr>
        <p:spPr bwMode="auto">
          <a:xfrm>
            <a:off x="8649924" y="5692615"/>
            <a:ext cx="2231848" cy="145576"/>
          </a:xfrm>
          <a:prstGeom prst="rect">
            <a:avLst/>
          </a:prstGeom>
          <a:solidFill>
            <a:srgbClr val="00B0F0"/>
          </a:solidFill>
          <a:ln w="9525">
            <a:solidFill>
              <a:srgbClr val="00B0F0"/>
            </a:solidFill>
            <a:miter lim="800000"/>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Line 5"/>
          <p:cNvSpPr>
            <a:spLocks noChangeShapeType="1"/>
          </p:cNvSpPr>
          <p:nvPr/>
        </p:nvSpPr>
        <p:spPr bwMode="auto">
          <a:xfrm>
            <a:off x="8928905"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Line 6"/>
          <p:cNvSpPr>
            <a:spLocks noChangeShapeType="1"/>
          </p:cNvSpPr>
          <p:nvPr/>
        </p:nvSpPr>
        <p:spPr bwMode="auto">
          <a:xfrm>
            <a:off x="9765848"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Line 7"/>
          <p:cNvSpPr>
            <a:spLocks noChangeShapeType="1"/>
          </p:cNvSpPr>
          <p:nvPr/>
        </p:nvSpPr>
        <p:spPr bwMode="auto">
          <a:xfrm>
            <a:off x="10602791" y="5037522"/>
            <a:ext cx="0" cy="655093"/>
          </a:xfrm>
          <a:prstGeom prst="line">
            <a:avLst/>
          </a:prstGeom>
          <a:noFill/>
          <a:ln w="762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Line 8"/>
          <p:cNvSpPr>
            <a:spLocks noChangeShapeType="1"/>
          </p:cNvSpPr>
          <p:nvPr/>
        </p:nvSpPr>
        <p:spPr bwMode="auto">
          <a:xfrm>
            <a:off x="10379606" y="5547039"/>
            <a:ext cx="446370"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Line 9"/>
          <p:cNvSpPr>
            <a:spLocks noChangeShapeType="1"/>
          </p:cNvSpPr>
          <p:nvPr/>
        </p:nvSpPr>
        <p:spPr bwMode="auto">
          <a:xfrm>
            <a:off x="10435402" y="5474251"/>
            <a:ext cx="334777"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Line 10"/>
          <p:cNvSpPr>
            <a:spLocks noChangeShapeType="1"/>
          </p:cNvSpPr>
          <p:nvPr/>
        </p:nvSpPr>
        <p:spPr bwMode="auto">
          <a:xfrm>
            <a:off x="10323810" y="5619827"/>
            <a:ext cx="557962" cy="0"/>
          </a:xfrm>
          <a:prstGeom prst="line">
            <a:avLst/>
          </a:prstGeom>
          <a:noFill/>
          <a:ln w="57150">
            <a:solidFill>
              <a:srgbClr val="FFC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右箭头 51"/>
          <p:cNvSpPr/>
          <p:nvPr/>
        </p:nvSpPr>
        <p:spPr>
          <a:xfrm>
            <a:off x="2814311"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右箭头 52"/>
          <p:cNvSpPr/>
          <p:nvPr/>
        </p:nvSpPr>
        <p:spPr>
          <a:xfrm>
            <a:off x="5541552" y="5243318"/>
            <a:ext cx="338479" cy="2915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9" name="右箭头 53"/>
          <p:cNvSpPr/>
          <p:nvPr/>
        </p:nvSpPr>
        <p:spPr>
          <a:xfrm>
            <a:off x="8233059"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2277"/>
    </mc:Choice>
    <mc:Fallback>
      <p:transition spd="slow" advTm="32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74634" y="1027931"/>
            <a:ext cx="10239375" cy="3228975"/>
          </a:xfrm>
          <a:prstGeom prst="rect">
            <a:avLst/>
          </a:prstGeom>
        </p:spPr>
      </p:pic>
      <p:sp>
        <p:nvSpPr>
          <p:cNvPr id="6" name="矩形 5"/>
          <p:cNvSpPr/>
          <p:nvPr/>
        </p:nvSpPr>
        <p:spPr>
          <a:xfrm>
            <a:off x="710049" y="284142"/>
            <a:ext cx="341632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9900"/>
                </a:solidFill>
                <a:effectLst/>
                <a:uLnTx/>
                <a:uFillTx/>
                <a:latin typeface="等线 Light" panose="02010600030101010101" charset="-122"/>
                <a:ea typeface="黑体" panose="02010609060101010101" pitchFamily="49" charset="-122"/>
                <a:cs typeface="+mn-cs"/>
              </a:rPr>
              <a:t>三阶梵塔问题的解答</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 name="矩形 4"/>
          <p:cNvSpPr/>
          <p:nvPr/>
        </p:nvSpPr>
        <p:spPr>
          <a:xfrm>
            <a:off x="710049" y="6144594"/>
            <a:ext cx="592982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等线 Light" panose="02010600030101010101" charset="-122"/>
                <a:ea typeface="黑体" panose="02010609060101010101" pitchFamily="49" charset="-122"/>
                <a:cs typeface="+mn-cs"/>
              </a:rPr>
              <a:t>思考：不同方法求解四阶梵塔问题。</a:t>
            </a:r>
            <a:endParaRPr kumimoji="0" lang="zh-CN" altLang="en-US" sz="1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p:txBody>
      </p:sp>
      <p:sp>
        <p:nvSpPr>
          <p:cNvPr id="3" name="矩形 2"/>
          <p:cNvSpPr/>
          <p:nvPr/>
        </p:nvSpPr>
        <p:spPr>
          <a:xfrm>
            <a:off x="710049" y="4477475"/>
            <a:ext cx="10500853" cy="1446550"/>
          </a:xfrm>
          <a:prstGeom prst="rect">
            <a:avLst/>
          </a:prstGeom>
        </p:spPr>
        <p:txBody>
          <a:bodyPr wrap="square">
            <a:spAutoFit/>
          </a:bodyPr>
          <a:lstStyle/>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个终止节点，它们分别对应着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个本原问题。如果把这些本原问题从左至右排列起来，即得到了原始问题的解：</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968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1)   (3,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1)   (3,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1)   (2,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(2, 2, 3) </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826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3)   (1,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3)   (1, 3,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(3, 3, 3)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510"/>
    </mc:Choice>
    <mc:Fallback>
      <p:transition spd="slow" advTm="351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188769"/>
            <a:ext cx="5718175" cy="595313"/>
          </a:xfrm>
          <a:prstGeom prst="rect">
            <a:avLst/>
          </a:prstGeom>
          <a:solidFill>
            <a:srgbClr val="FF6600"/>
          </a:solidFill>
          <a:ln w="6350">
            <a:solidFill>
              <a:schemeClr val="tx1"/>
            </a:solidFill>
            <a:miter lim="800000"/>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Rectangle 4"/>
          <p:cNvSpPr txBox="1"/>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概述</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状态空间盲目搜索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状态空间启发式搜索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博弈树的启发式搜索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4000">
              <a:solidFill>
                <a:srgbClr val="800000"/>
              </a:solidFill>
              <a:effectLst>
                <a:outerShdw blurRad="38100" dist="38100" dir="2700000" algn="tl">
                  <a:srgbClr val="C0C0C0"/>
                </a:outerShdw>
              </a:effectLst>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Problems Are Models</a:t>
            </a:r>
            <a:endParaRPr lang="en-US" dirty="0"/>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057400" y="1372097"/>
            <a:ext cx="8302482" cy="435595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19200" y="3505200"/>
            <a:ext cx="9829800" cy="3048000"/>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anose="020F0502020204030204" pitchFamily="34" charset="0"/>
            </a:endParaRPr>
          </a:p>
        </p:txBody>
      </p:sp>
      <p:sp>
        <p:nvSpPr>
          <p:cNvPr id="11" name="Rounded Rectangle 10"/>
          <p:cNvSpPr/>
          <p:nvPr/>
        </p:nvSpPr>
        <p:spPr>
          <a:xfrm>
            <a:off x="1219202" y="1273178"/>
            <a:ext cx="9829801" cy="2003425"/>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anose="020F0502020204030204" pitchFamily="34" charset="0"/>
            </a:endParaRPr>
          </a:p>
        </p:txBody>
      </p:sp>
      <p:sp>
        <p:nvSpPr>
          <p:cNvPr id="10243" name="Title 1"/>
          <p:cNvSpPr>
            <a:spLocks noGrp="1"/>
          </p:cNvSpPr>
          <p:nvPr>
            <p:ph type="title"/>
          </p:nvPr>
        </p:nvSpPr>
        <p:spPr>
          <a:xfrm>
            <a:off x="234885" y="123826"/>
            <a:ext cx="10515600" cy="1325563"/>
          </a:xfrm>
        </p:spPr>
        <p:txBody>
          <a:bodyPr/>
          <a:lstStyle/>
          <a:p>
            <a:r>
              <a:rPr lang="en-US" dirty="0"/>
              <a:t>What’s in a State Space?</a:t>
            </a:r>
            <a:endParaRPr lang="en-US" dirty="0"/>
          </a:p>
        </p:txBody>
      </p:sp>
      <p:sp>
        <p:nvSpPr>
          <p:cNvPr id="8" name="Content Placeholder 7"/>
          <p:cNvSpPr>
            <a:spLocks noGrp="1"/>
          </p:cNvSpPr>
          <p:nvPr>
            <p:ph sz="half" idx="1"/>
          </p:nvPr>
        </p:nvSpPr>
        <p:spPr>
          <a:xfrm>
            <a:off x="1600200" y="4086225"/>
            <a:ext cx="4038600" cy="2413000"/>
          </a:xfrm>
        </p:spPr>
        <p:txBody>
          <a:bodyPr/>
          <a:lstStyle/>
          <a:p>
            <a:r>
              <a:rPr lang="en-US" sz="2400" dirty="0"/>
              <a:t>Problem: </a:t>
            </a:r>
            <a:r>
              <a:rPr lang="en-US" sz="2400" dirty="0" err="1"/>
              <a:t>Pathing</a:t>
            </a:r>
            <a:endParaRPr lang="en-US" sz="2400" dirty="0"/>
          </a:p>
          <a:p>
            <a:pPr lvl="1"/>
            <a:r>
              <a:rPr lang="en-US" sz="2000" dirty="0"/>
              <a:t>States: (</a:t>
            </a:r>
            <a:r>
              <a:rPr lang="en-US" sz="2000" dirty="0" err="1"/>
              <a:t>x,y</a:t>
            </a:r>
            <a:r>
              <a:rPr lang="en-US" sz="2000" dirty="0"/>
              <a:t>) location</a:t>
            </a:r>
            <a:endParaRPr lang="en-US" sz="2000" dirty="0"/>
          </a:p>
          <a:p>
            <a:pPr lvl="1"/>
            <a:r>
              <a:rPr lang="en-US" sz="2000" dirty="0"/>
              <a:t>Actions: NSEW</a:t>
            </a:r>
            <a:endParaRPr lang="en-US" sz="2000" dirty="0"/>
          </a:p>
          <a:p>
            <a:pPr lvl="1"/>
            <a:r>
              <a:rPr lang="en-US" sz="2000" dirty="0"/>
              <a:t>Successor: update location only</a:t>
            </a:r>
            <a:endParaRPr lang="en-US" sz="2000" dirty="0"/>
          </a:p>
          <a:p>
            <a:pPr lvl="1"/>
            <a:r>
              <a:rPr lang="en-US" sz="2000" dirty="0"/>
              <a:t>Goal test: is (</a:t>
            </a:r>
            <a:r>
              <a:rPr lang="en-US" sz="2000" dirty="0" err="1"/>
              <a:t>x,y</a:t>
            </a:r>
            <a:r>
              <a:rPr lang="en-US" sz="2000" dirty="0"/>
              <a:t>)=END</a:t>
            </a:r>
            <a:endParaRPr lang="en-US" sz="2000" dirty="0"/>
          </a:p>
        </p:txBody>
      </p:sp>
      <p:sp>
        <p:nvSpPr>
          <p:cNvPr id="9" name="Content Placeholder 8"/>
          <p:cNvSpPr>
            <a:spLocks noGrp="1"/>
          </p:cNvSpPr>
          <p:nvPr>
            <p:ph sz="half" idx="2"/>
          </p:nvPr>
        </p:nvSpPr>
        <p:spPr>
          <a:xfrm>
            <a:off x="6477000" y="4094167"/>
            <a:ext cx="3962400" cy="2405063"/>
          </a:xfrm>
        </p:spPr>
        <p:txBody>
          <a:bodyPr/>
          <a:lstStyle/>
          <a:p>
            <a:r>
              <a:rPr lang="en-US" sz="2400" dirty="0"/>
              <a:t>Problem: Eat-All-Dots</a:t>
            </a:r>
            <a:endParaRPr lang="en-US" sz="2400" dirty="0"/>
          </a:p>
          <a:p>
            <a:pPr lvl="1"/>
            <a:r>
              <a:rPr lang="en-US" sz="2000" dirty="0"/>
              <a:t>States: {(</a:t>
            </a:r>
            <a:r>
              <a:rPr lang="en-US" sz="2000" dirty="0" err="1"/>
              <a:t>x,y</a:t>
            </a:r>
            <a:r>
              <a:rPr lang="en-US" sz="2000" dirty="0"/>
              <a:t>), dot </a:t>
            </a:r>
            <a:r>
              <a:rPr lang="en-US" sz="2000" dirty="0" err="1"/>
              <a:t>booleans</a:t>
            </a:r>
            <a:r>
              <a:rPr lang="en-US" sz="2000" dirty="0"/>
              <a:t>}</a:t>
            </a:r>
            <a:endParaRPr lang="en-US" sz="2000" dirty="0"/>
          </a:p>
          <a:p>
            <a:pPr lvl="1"/>
            <a:r>
              <a:rPr lang="en-US" sz="2000" dirty="0"/>
              <a:t>Actions: NSEW</a:t>
            </a:r>
            <a:endParaRPr lang="en-US" sz="2000" dirty="0"/>
          </a:p>
          <a:p>
            <a:pPr lvl="1"/>
            <a:r>
              <a:rPr lang="en-US" sz="2000" dirty="0"/>
              <a:t>Successor: update location and possibly a dot </a:t>
            </a:r>
            <a:r>
              <a:rPr lang="en-US" sz="2000" dirty="0" err="1"/>
              <a:t>boolean</a:t>
            </a:r>
            <a:endParaRPr lang="en-US" sz="2000" dirty="0"/>
          </a:p>
          <a:p>
            <a:pPr lvl="1"/>
            <a:r>
              <a:rPr lang="en-US" sz="2000" dirty="0"/>
              <a:t>Goal test: dots all false</a:t>
            </a:r>
            <a:endParaRPr lang="en-US" sz="2000" dirty="0"/>
          </a:p>
        </p:txBody>
      </p:sp>
      <p:sp>
        <p:nvSpPr>
          <p:cNvPr id="10247" name="TextBox 4"/>
          <p:cNvSpPr txBox="1">
            <a:spLocks noChangeArrowheads="1"/>
          </p:cNvSpPr>
          <p:nvPr/>
        </p:nvSpPr>
        <p:spPr bwMode="auto">
          <a:xfrm>
            <a:off x="1219201" y="1352497"/>
            <a:ext cx="9753600" cy="400107"/>
          </a:xfrm>
          <a:prstGeom prst="rect">
            <a:avLst/>
          </a:prstGeom>
          <a:noFill/>
          <a:ln w="9525">
            <a:noFill/>
            <a:miter lim="800000"/>
          </a:ln>
        </p:spPr>
        <p:txBody>
          <a:bodyPr wrap="square" lIns="91432" tIns="45718" rIns="91432" bIns="45718">
            <a:spAutoFit/>
          </a:bodyPr>
          <a:lstStyle/>
          <a:p>
            <a:pPr algn="ctr"/>
            <a:r>
              <a:rPr lang="en-US" sz="2000" dirty="0">
                <a:latin typeface="Calibri" panose="020F0502020204030204" pitchFamily="34" charset="0"/>
              </a:rPr>
              <a:t>The </a:t>
            </a:r>
            <a:r>
              <a:rPr lang="en-US" sz="2000" dirty="0">
                <a:solidFill>
                  <a:srgbClr val="FF0000"/>
                </a:solidFill>
                <a:latin typeface="Calibri" panose="020F0502020204030204" pitchFamily="34" charset="0"/>
              </a:rPr>
              <a:t>world state</a:t>
            </a:r>
            <a:r>
              <a:rPr lang="en-US" sz="2000" dirty="0">
                <a:latin typeface="Calibri" panose="020F0502020204030204" pitchFamily="34" charset="0"/>
              </a:rPr>
              <a:t> includes every last detail of the environment</a:t>
            </a:r>
            <a:endParaRPr lang="en-US" sz="2000" dirty="0">
              <a:latin typeface="Calibri" panose="020F0502020204030204" pitchFamily="34" charset="0"/>
            </a:endParaRPr>
          </a:p>
        </p:txBody>
      </p:sp>
      <p:sp>
        <p:nvSpPr>
          <p:cNvPr id="10" name="TextBox 9"/>
          <p:cNvSpPr txBox="1">
            <a:spLocks noChangeArrowheads="1"/>
          </p:cNvSpPr>
          <p:nvPr/>
        </p:nvSpPr>
        <p:spPr bwMode="auto">
          <a:xfrm>
            <a:off x="1" y="3579814"/>
            <a:ext cx="12192000" cy="400107"/>
          </a:xfrm>
          <a:prstGeom prst="rect">
            <a:avLst/>
          </a:prstGeom>
          <a:noFill/>
          <a:ln w="9525">
            <a:noFill/>
            <a:miter lim="800000"/>
          </a:ln>
        </p:spPr>
        <p:txBody>
          <a:bodyPr wrap="square" lIns="91432" tIns="45718" rIns="91432" bIns="45718">
            <a:spAutoFit/>
          </a:bodyPr>
          <a:lstStyle/>
          <a:p>
            <a:pPr algn="ctr"/>
            <a:r>
              <a:rPr lang="en-US" sz="2000" dirty="0">
                <a:latin typeface="Calibri" panose="020F0502020204030204" pitchFamily="34" charset="0"/>
              </a:rPr>
              <a:t>A </a:t>
            </a:r>
            <a:r>
              <a:rPr lang="en-US" sz="2000" dirty="0">
                <a:solidFill>
                  <a:srgbClr val="FF0000"/>
                </a:solidFill>
                <a:latin typeface="Calibri" panose="020F0502020204030204" pitchFamily="34" charset="0"/>
              </a:rPr>
              <a:t>search state</a:t>
            </a:r>
            <a:r>
              <a:rPr lang="en-US" sz="2000" dirty="0">
                <a:latin typeface="Calibri" panose="020F0502020204030204" pitchFamily="34" charset="0"/>
              </a:rPr>
              <a:t> keeps only the details needed for planning (abstraction)</a:t>
            </a:r>
            <a:endParaRPr lang="en-US" sz="2000" dirty="0">
              <a:latin typeface="Calibri" panose="020F0502020204030204" pitchFamily="34" charset="0"/>
            </a:endParaRPr>
          </a:p>
        </p:txBody>
      </p:sp>
      <p:pic>
        <p:nvPicPr>
          <p:cNvPr id="16" name="Picture 2"/>
          <p:cNvPicPr>
            <a:picLocks noChangeAspect="1" noChangeArrowheads="1"/>
          </p:cNvPicPr>
          <p:nvPr/>
        </p:nvPicPr>
        <p:blipFill>
          <a:blip r:embed="rId1" cstate="print"/>
          <a:srcRect/>
          <a:stretch>
            <a:fillRect/>
          </a:stretch>
        </p:blipFill>
        <p:spPr bwMode="auto">
          <a:xfrm>
            <a:off x="3657600" y="1752600"/>
            <a:ext cx="4953000" cy="13976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uiExpand="1" build="p"/>
      <p:bldP spid="9" grpId="0" build="p"/>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State Space Sizes?</a:t>
            </a:r>
            <a:endParaRPr lang="en-US"/>
          </a:p>
        </p:txBody>
      </p:sp>
      <p:sp>
        <p:nvSpPr>
          <p:cNvPr id="11267" name="Content Placeholder 2"/>
          <p:cNvSpPr>
            <a:spLocks noGrp="1"/>
          </p:cNvSpPr>
          <p:nvPr>
            <p:ph idx="1"/>
          </p:nvPr>
        </p:nvSpPr>
        <p:spPr>
          <a:xfrm>
            <a:off x="1600200" y="1558925"/>
            <a:ext cx="5943600" cy="4525963"/>
          </a:xfrm>
        </p:spPr>
        <p:txBody>
          <a:bodyPr>
            <a:normAutofit lnSpcReduction="10000"/>
          </a:bodyPr>
          <a:lstStyle/>
          <a:p>
            <a:r>
              <a:rPr lang="en-US" sz="2400" dirty="0"/>
              <a:t>World state:</a:t>
            </a:r>
            <a:endParaRPr lang="en-US" sz="2400" dirty="0"/>
          </a:p>
          <a:p>
            <a:pPr lvl="1"/>
            <a:r>
              <a:rPr lang="en-US" sz="2000" dirty="0"/>
              <a:t>Agent positions: 120</a:t>
            </a:r>
            <a:endParaRPr lang="en-US" sz="2000" dirty="0"/>
          </a:p>
          <a:p>
            <a:pPr lvl="1"/>
            <a:r>
              <a:rPr lang="en-US" sz="2000" dirty="0"/>
              <a:t>Food count: 30</a:t>
            </a:r>
            <a:endParaRPr lang="en-US" sz="2000" dirty="0"/>
          </a:p>
          <a:p>
            <a:pPr lvl="1"/>
            <a:r>
              <a:rPr lang="en-US" sz="2000" dirty="0"/>
              <a:t>Ghost positions: 12</a:t>
            </a:r>
            <a:endParaRPr lang="en-US" sz="2000" dirty="0"/>
          </a:p>
          <a:p>
            <a:pPr lvl="1"/>
            <a:r>
              <a:rPr lang="en-US" sz="2000" dirty="0"/>
              <a:t>Agent facing: NSEW</a:t>
            </a:r>
            <a:br>
              <a:rPr lang="en-US" sz="2000" dirty="0"/>
            </a:br>
            <a:endParaRPr lang="en-US" sz="2000" dirty="0"/>
          </a:p>
          <a:p>
            <a:r>
              <a:rPr lang="en-US" sz="2400" dirty="0"/>
              <a:t>How many</a:t>
            </a:r>
            <a:endParaRPr lang="en-US" sz="2400" dirty="0"/>
          </a:p>
          <a:p>
            <a:pPr lvl="1"/>
            <a:r>
              <a:rPr lang="en-US" sz="2000" dirty="0"/>
              <a:t>World states?</a:t>
            </a:r>
            <a:endParaRPr lang="en-US" sz="2000" dirty="0"/>
          </a:p>
          <a:p>
            <a:pPr lvl="1">
              <a:buFont typeface="Wingdings" panose="05000000000000000000" pitchFamily="2" charset="2"/>
              <a:buNone/>
            </a:pPr>
            <a:r>
              <a:rPr lang="en-US" sz="2000" dirty="0"/>
              <a:t>	120x(2</a:t>
            </a:r>
            <a:r>
              <a:rPr lang="en-US" sz="2000" baseline="30000" dirty="0"/>
              <a:t>30</a:t>
            </a:r>
            <a:r>
              <a:rPr lang="en-US" sz="2000" dirty="0"/>
              <a:t>)x(12</a:t>
            </a:r>
            <a:r>
              <a:rPr lang="en-US" sz="2000" baseline="30000" dirty="0"/>
              <a:t>2</a:t>
            </a:r>
            <a:r>
              <a:rPr lang="en-US" sz="2000" dirty="0"/>
              <a:t>)x4</a:t>
            </a:r>
            <a:endParaRPr lang="en-US" sz="2000" dirty="0"/>
          </a:p>
          <a:p>
            <a:pPr lvl="1"/>
            <a:r>
              <a:rPr lang="en-US" sz="2000" dirty="0"/>
              <a:t>States for </a:t>
            </a:r>
            <a:r>
              <a:rPr lang="en-US" sz="2000" dirty="0" err="1"/>
              <a:t>pathing</a:t>
            </a:r>
            <a:r>
              <a:rPr lang="en-US" sz="2000" dirty="0"/>
              <a:t>?</a:t>
            </a:r>
            <a:endParaRPr lang="en-US" sz="2000" dirty="0"/>
          </a:p>
          <a:p>
            <a:pPr lvl="1">
              <a:buFont typeface="Wingdings" panose="05000000000000000000" pitchFamily="2" charset="2"/>
              <a:buNone/>
            </a:pPr>
            <a:r>
              <a:rPr lang="en-US" sz="2000" dirty="0"/>
              <a:t>	120</a:t>
            </a:r>
            <a:endParaRPr lang="en-US" sz="2000" dirty="0"/>
          </a:p>
          <a:p>
            <a:pPr lvl="1"/>
            <a:r>
              <a:rPr lang="en-US" sz="2000" dirty="0"/>
              <a:t>States for eat-all-dots?</a:t>
            </a:r>
            <a:endParaRPr lang="en-US" sz="2000" dirty="0"/>
          </a:p>
          <a:p>
            <a:pPr lvl="1">
              <a:buFont typeface="Wingdings" panose="05000000000000000000" pitchFamily="2" charset="2"/>
              <a:buNone/>
            </a:pPr>
            <a:r>
              <a:rPr lang="en-US" sz="2000" dirty="0"/>
              <a:t>	120x(2</a:t>
            </a:r>
            <a:r>
              <a:rPr lang="en-US" sz="2000" baseline="30000" dirty="0"/>
              <a:t>30</a:t>
            </a:r>
            <a:r>
              <a:rPr lang="en-US" sz="2000" dirty="0"/>
              <a:t>)</a:t>
            </a:r>
            <a:endParaRPr lang="en-US" sz="2000" dirty="0"/>
          </a:p>
          <a:p>
            <a:pPr lvl="1">
              <a:buFont typeface="Wingdings" panose="05000000000000000000" pitchFamily="2" charset="2"/>
              <a:buNone/>
            </a:pPr>
            <a:endParaRPr lang="en-US" sz="2000" dirty="0"/>
          </a:p>
        </p:txBody>
      </p:sp>
      <p:pic>
        <p:nvPicPr>
          <p:cNvPr id="11268" name="Picture 3" descr="Z:\Shared with PC\boxSearch.png"/>
          <p:cNvPicPr>
            <a:picLocks noChangeAspect="1" noChangeArrowheads="1"/>
          </p:cNvPicPr>
          <p:nvPr/>
        </p:nvPicPr>
        <p:blipFill>
          <a:blip r:embed="rId1" cstate="print"/>
          <a:srcRect/>
          <a:stretch>
            <a:fillRect/>
          </a:stretch>
        </p:blipFill>
        <p:spPr bwMode="auto">
          <a:xfrm>
            <a:off x="6553203" y="1905001"/>
            <a:ext cx="4030663" cy="409733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Safe Passage</a:t>
            </a:r>
            <a:endParaRPr lang="en-US" dirty="0"/>
          </a:p>
        </p:txBody>
      </p:sp>
      <p:sp>
        <p:nvSpPr>
          <p:cNvPr id="3" name="Content Placeholder 2"/>
          <p:cNvSpPr>
            <a:spLocks noGrp="1"/>
          </p:cNvSpPr>
          <p:nvPr>
            <p:ph idx="1"/>
          </p:nvPr>
        </p:nvSpPr>
        <p:spPr>
          <a:xfrm>
            <a:off x="406400" y="5029200"/>
            <a:ext cx="11379200" cy="1524000"/>
          </a:xfrm>
        </p:spPr>
        <p:txBody>
          <a:bodyPr/>
          <a:lstStyle/>
          <a:p>
            <a:r>
              <a:rPr lang="en-US" sz="2800" dirty="0"/>
              <a:t>Problem: eat all dots while keeping the ghosts </a:t>
            </a:r>
            <a:r>
              <a:rPr lang="en-US" sz="2800" dirty="0" err="1"/>
              <a:t>perma</a:t>
            </a:r>
            <a:r>
              <a:rPr lang="en-US" sz="2800" dirty="0"/>
              <a:t>-scared</a:t>
            </a:r>
            <a:endParaRPr lang="en-US" sz="2800" dirty="0"/>
          </a:p>
          <a:p>
            <a:r>
              <a:rPr lang="en-US" sz="2800" dirty="0"/>
              <a:t>What does the state space have to specify?</a:t>
            </a:r>
            <a:endParaRPr lang="en-US" sz="2800" dirty="0"/>
          </a:p>
          <a:p>
            <a:pPr lvl="1"/>
            <a:r>
              <a:rPr lang="en-US" sz="2400" dirty="0"/>
              <a:t>(agent position, dot </a:t>
            </a:r>
            <a:r>
              <a:rPr lang="en-US" sz="2400" dirty="0" err="1"/>
              <a:t>booleans</a:t>
            </a:r>
            <a:r>
              <a:rPr lang="en-US" sz="2400" dirty="0"/>
              <a:t>, power pellet </a:t>
            </a:r>
            <a:r>
              <a:rPr lang="en-US" sz="2400" dirty="0" err="1"/>
              <a:t>booleans</a:t>
            </a:r>
            <a:r>
              <a:rPr lang="en-US" sz="2400" dirty="0"/>
              <a:t>, remaining scared time)</a:t>
            </a:r>
            <a:endParaRPr lang="en-US" sz="2400" dirty="0"/>
          </a:p>
        </p:txBody>
      </p:sp>
      <p:pic>
        <p:nvPicPr>
          <p:cNvPr id="20482" name="Picture 2"/>
          <p:cNvPicPr>
            <a:picLocks noChangeAspect="1" noChangeArrowheads="1"/>
          </p:cNvPicPr>
          <p:nvPr/>
        </p:nvPicPr>
        <p:blipFill>
          <a:blip r:embed="rId1" cstate="print"/>
          <a:srcRect/>
          <a:stretch>
            <a:fillRect/>
          </a:stretch>
        </p:blipFill>
        <p:spPr bwMode="auto">
          <a:xfrm>
            <a:off x="171453" y="1371601"/>
            <a:ext cx="11847513" cy="3343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131213" y="114300"/>
            <a:ext cx="7296150" cy="6743700"/>
          </a:xfrm>
          <a:prstGeom prst="rect">
            <a:avLst/>
          </a:prstGeom>
        </p:spPr>
      </p:pic>
      <p:sp>
        <p:nvSpPr>
          <p:cNvPr id="3" name="Rectangle 2"/>
          <p:cNvSpPr txBox="1"/>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32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路径搜索问题：</a:t>
            </a:r>
            <a:endPar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87"/>
    </mc:Choice>
    <mc:Fallback>
      <p:transition spd="slow" advTm="8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32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路径搜索问题：</a:t>
            </a:r>
            <a:endPar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pic>
        <p:nvPicPr>
          <p:cNvPr id="5" name="图片 4"/>
          <p:cNvPicPr>
            <a:picLocks noChangeAspect="1"/>
          </p:cNvPicPr>
          <p:nvPr/>
        </p:nvPicPr>
        <p:blipFill>
          <a:blip r:embed="rId1"/>
          <a:stretch>
            <a:fillRect/>
          </a:stretch>
        </p:blipFill>
        <p:spPr>
          <a:xfrm>
            <a:off x="4295250" y="0"/>
            <a:ext cx="742772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6"/>
    </mc:Choice>
    <mc:Fallback>
      <p:transition spd="slow" advTm="2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1510343"/>
            <a:ext cx="5718175" cy="595313"/>
          </a:xfrm>
          <a:prstGeom prst="rect">
            <a:avLst/>
          </a:prstGeom>
          <a:solidFill>
            <a:srgbClr val="FF6600"/>
          </a:solidFill>
          <a:ln w="6350">
            <a:solidFill>
              <a:schemeClr val="tx1"/>
            </a:solidFill>
            <a:miter lim="800000"/>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Rectangle 4"/>
          <p:cNvSpPr txBox="1"/>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概述</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状态空间盲目搜索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状态空间启发式搜索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rPr>
              <a:t>博弈树的启发式搜索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charset="-122"/>
              <a:cs typeface="+mn-cs"/>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4000">
              <a:solidFill>
                <a:srgbClr val="800000"/>
              </a:solidFill>
              <a:effectLst>
                <a:outerShdw blurRad="38100" dist="38100" dir="2700000" algn="tl">
                  <a:srgbClr val="C0C0C0"/>
                </a:outerShdw>
              </a:effectLst>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90170" lvl="0" indent="0" algn="l" defTabSz="914400" rtl="0" eaLnBrk="1" fontAlgn="auto" latinLnBrk="0" hangingPunct="1">
              <a:lnSpc>
                <a:spcPct val="9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状态空间搜索的基本思想</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90170" lvl="0" indent="0" algn="l" defTabSz="914400" rtl="0" eaLnBrk="1" fontAlgn="auto" latinLnBrk="0" hangingPunct="1">
              <a:lnSpc>
                <a:spcPct val="9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6350" lvl="0" indent="0" algn="l" defTabSz="914400" rtl="0" eaLnBrk="1" fontAlgn="auto" latinLnBrk="0" hangingPunct="1">
              <a:lnSpc>
                <a:spcPct val="9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先把问题的初始状态作为当前扩展节点对其进行扩展，生成一组子节点，然后检查问题的目标状态是否出现在这些子节点中。若出现，则搜索成功，找到了问题的解；若没出现，则再按照某种搜索策略从已生成的子节点中选择一个节点作为当前扩展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350" lvl="0" indent="0" algn="l" defTabSz="914400" rtl="0" eaLnBrk="1" fontAlgn="auto" latinLnBrk="0" hangingPunct="1">
              <a:lnSpc>
                <a:spcPct val="9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重复上述过程，直到目标状态出现在子节点中或者没有可供操作的节点为止。所谓对一个节点进行</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扩展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是指对该节点用某个可用操作进行作用，生成该节点的一组子节点。</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350" lvl="0" indent="0" algn="l" defTabSz="914400" rtl="0" eaLnBrk="1" fontAlgn="auto" latinLnBrk="0" hangingPunct="1">
              <a:lnSpc>
                <a:spcPct val="9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6360" lvl="0" indent="0" algn="l" defTabSz="914400" rtl="0" eaLnBrk="1" fontAlgn="auto" latinLnBrk="0" hangingPunct="1">
              <a:lnSpc>
                <a:spcPct val="9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算法的数据结构和符号约定</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71120" lvl="0" indent="0" algn="l" defTabSz="914400" rtl="0" eaLnBrk="1" fontAlgn="auto" latinLnBrk="0" hangingPunct="1">
              <a:lnSpc>
                <a:spcPct val="9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表：用于存放刚生成的节点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未扩展的节点，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表称为未扩展的节点表。 </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42545" lvl="0" indent="0" algn="l" defTabSz="914400" rtl="0" eaLnBrk="1" fontAlgn="auto" latinLnBrk="0" hangingPunct="1">
              <a:lnSpc>
                <a:spcPct val="9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表：用于存放已经扩展或将要扩展的节点，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称为已扩展的节点表。</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1915" lvl="0" indent="0" algn="l" defTabSz="914400" rtl="0" eaLnBrk="1" fontAlgn="auto" latinLnBrk="0" hangingPunct="1">
              <a:lnSpc>
                <a:spcPct val="9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：用表示问题的初始状态</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1915" lvl="0" indent="0" algn="l" defTabSz="914400" rtl="0" eaLnBrk="1" fontAlgn="auto" latinLnBrk="0" hangingPunct="1">
              <a:lnSpc>
                <a:spcPct val="9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：用表示问题的目标状态</a:t>
            </a:r>
            <a:endPar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10" name="Rectangle 2"/>
          <p:cNvSpPr txBox="1"/>
          <p:nvPr/>
        </p:nvSpPr>
        <p:spPr>
          <a:xfrm>
            <a:off x="2009652" y="255639"/>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607096" y="182000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 name="椭圆 5"/>
          <p:cNvSpPr/>
          <p:nvPr/>
        </p:nvSpPr>
        <p:spPr>
          <a:xfrm>
            <a:off x="1566490"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椭圆 6"/>
          <p:cNvSpPr/>
          <p:nvPr/>
        </p:nvSpPr>
        <p:spPr>
          <a:xfrm>
            <a:off x="3569121"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椭圆 7"/>
          <p:cNvSpPr/>
          <p:nvPr/>
        </p:nvSpPr>
        <p:spPr>
          <a:xfrm>
            <a:off x="2604715"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9" name="直接连接符 8"/>
          <p:cNvCxnSpPr>
            <a:stCxn id="5" idx="4"/>
            <a:endCxn id="6" idx="0"/>
          </p:cNvCxnSpPr>
          <p:nvPr/>
        </p:nvCxnSpPr>
        <p:spPr>
          <a:xfrm flipH="1">
            <a:off x="1761753" y="2143851"/>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0" name="直接连接符 9"/>
          <p:cNvCxnSpPr>
            <a:stCxn id="5" idx="4"/>
            <a:endCxn id="7" idx="0"/>
          </p:cNvCxnSpPr>
          <p:nvPr/>
        </p:nvCxnSpPr>
        <p:spPr>
          <a:xfrm>
            <a:off x="2802359" y="2143851"/>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8" idx="0"/>
          </p:cNvCxnSpPr>
          <p:nvPr/>
        </p:nvCxnSpPr>
        <p:spPr>
          <a:xfrm flipH="1">
            <a:off x="2799978" y="2143851"/>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rot="5400000">
            <a:off x="1302394"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17" name="矩形 16"/>
          <p:cNvSpPr/>
          <p:nvPr/>
        </p:nvSpPr>
        <p:spPr>
          <a:xfrm rot="5400000">
            <a:off x="2357820"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18" name="矩形 17"/>
          <p:cNvSpPr/>
          <p:nvPr/>
        </p:nvSpPr>
        <p:spPr>
          <a:xfrm rot="5400000">
            <a:off x="3369837"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31" name="椭圆 30"/>
          <p:cNvSpPr/>
          <p:nvPr/>
        </p:nvSpPr>
        <p:spPr>
          <a:xfrm>
            <a:off x="2621596" y="182232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 name="椭圆 32"/>
          <p:cNvSpPr/>
          <p:nvPr/>
        </p:nvSpPr>
        <p:spPr>
          <a:xfrm>
            <a:off x="1562773" y="2518595"/>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8" name="直接连接符 37"/>
          <p:cNvCxnSpPr/>
          <p:nvPr/>
        </p:nvCxnSpPr>
        <p:spPr>
          <a:xfrm flipH="1">
            <a:off x="3774813" y="2853925"/>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1"/>
          <a:stretch>
            <a:fillRect/>
          </a:stretch>
        </p:blipFill>
        <p:spPr>
          <a:xfrm>
            <a:off x="5188276" y="117203"/>
            <a:ext cx="6705518" cy="6245555"/>
          </a:xfrm>
          <a:prstGeom prst="rect">
            <a:avLst/>
          </a:prstGeom>
        </p:spPr>
      </p:pic>
      <p:cxnSp>
        <p:nvCxnSpPr>
          <p:cNvPr id="29" name="直接连接符 28"/>
          <p:cNvCxnSpPr/>
          <p:nvPr/>
        </p:nvCxnSpPr>
        <p:spPr>
          <a:xfrm flipH="1">
            <a:off x="1225982" y="2860580"/>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p:cNvSpPr/>
          <p:nvPr/>
        </p:nvSpPr>
        <p:spPr>
          <a:xfrm>
            <a:off x="2072386" y="32321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4" name="直接连接符 33"/>
          <p:cNvCxnSpPr>
            <a:endCxn id="30" idx="0"/>
          </p:cNvCxnSpPr>
          <p:nvPr/>
        </p:nvCxnSpPr>
        <p:spPr>
          <a:xfrm>
            <a:off x="1761753" y="2849879"/>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1009093" y="32282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2" name="椭圆 31"/>
          <p:cNvSpPr/>
          <p:nvPr/>
        </p:nvSpPr>
        <p:spPr>
          <a:xfrm>
            <a:off x="1560139" y="252231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9" name="直接连接符 38"/>
          <p:cNvCxnSpPr/>
          <p:nvPr/>
        </p:nvCxnSpPr>
        <p:spPr>
          <a:xfrm>
            <a:off x="2799978" y="2860580"/>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2799977" y="2860580"/>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157"/>
    </mc:Choice>
    <mc:Fallback>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1"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P spid="18" grpId="0"/>
      <p:bldP spid="31" grpId="0" animBg="1"/>
      <p:bldP spid="33" grpId="0" animBg="1"/>
      <p:bldP spid="30" grpId="0" animBg="1"/>
      <p:bldP spid="35"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6858002" y="1758699"/>
            <a:ext cx="4889500" cy="3880103"/>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1600" dirty="0"/>
          </a:p>
        </p:txBody>
      </p:sp>
      <p:sp>
        <p:nvSpPr>
          <p:cNvPr id="97" name="Rounded Rectangle 96"/>
          <p:cNvSpPr/>
          <p:nvPr/>
        </p:nvSpPr>
        <p:spPr>
          <a:xfrm>
            <a:off x="381000" y="1752600"/>
            <a:ext cx="3886200" cy="3886200"/>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17410" name="Rectangle 2"/>
          <p:cNvSpPr>
            <a:spLocks noGrp="1" noChangeArrowheads="1"/>
          </p:cNvSpPr>
          <p:nvPr>
            <p:ph type="title"/>
          </p:nvPr>
        </p:nvSpPr>
        <p:spPr/>
        <p:txBody>
          <a:bodyPr/>
          <a:lstStyle/>
          <a:p>
            <a:pPr eaLnBrk="1" hangingPunct="1"/>
            <a:r>
              <a:rPr lang="en-US" dirty="0"/>
              <a:t>State Space Graphs vs. Search Trees</a:t>
            </a:r>
            <a:endParaRPr lang="en-US" dirty="0"/>
          </a:p>
        </p:txBody>
      </p:sp>
      <p:sp>
        <p:nvSpPr>
          <p:cNvPr id="17446" name="Text Box 4"/>
          <p:cNvSpPr txBox="1">
            <a:spLocks noChangeArrowheads="1"/>
          </p:cNvSpPr>
          <p:nvPr/>
        </p:nvSpPr>
        <p:spPr bwMode="auto">
          <a:xfrm>
            <a:off x="9232902" y="2692717"/>
            <a:ext cx="825500" cy="323163"/>
          </a:xfrm>
          <a:prstGeom prst="rect">
            <a:avLst/>
          </a:prstGeom>
          <a:noFill/>
          <a:ln w="9525">
            <a:noFill/>
            <a:miter lim="800000"/>
          </a:ln>
        </p:spPr>
        <p:txBody>
          <a:bodyPr lIns="91436" tIns="45718" rIns="91436" bIns="45718">
            <a:spAutoFit/>
          </a:bodyPr>
          <a:lstStyle/>
          <a:p>
            <a:pPr algn="ctr">
              <a:spcBef>
                <a:spcPct val="50000"/>
              </a:spcBef>
            </a:pPr>
            <a:r>
              <a:rPr lang="en-US" sz="1500" dirty="0"/>
              <a:t>S</a:t>
            </a:r>
            <a:endParaRPr lang="en-US" sz="1500" dirty="0"/>
          </a:p>
        </p:txBody>
      </p:sp>
      <p:sp>
        <p:nvSpPr>
          <p:cNvPr id="17447" name="Text Box 5"/>
          <p:cNvSpPr txBox="1">
            <a:spLocks noChangeArrowheads="1"/>
          </p:cNvSpPr>
          <p:nvPr/>
        </p:nvSpPr>
        <p:spPr bwMode="auto">
          <a:xfrm>
            <a:off x="7010402" y="3976181"/>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a</a:t>
            </a:r>
            <a:endParaRPr lang="en-US" sz="1600" i="1" dirty="0"/>
          </a:p>
        </p:txBody>
      </p:sp>
      <p:sp>
        <p:nvSpPr>
          <p:cNvPr id="17448" name="Text Box 6"/>
          <p:cNvSpPr txBox="1">
            <a:spLocks noChangeArrowheads="1"/>
          </p:cNvSpPr>
          <p:nvPr/>
        </p:nvSpPr>
        <p:spPr bwMode="auto">
          <a:xfrm>
            <a:off x="7010402" y="3550080"/>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b</a:t>
            </a:r>
            <a:endParaRPr lang="en-US" sz="1600" i="1" dirty="0"/>
          </a:p>
        </p:txBody>
      </p:sp>
      <p:sp>
        <p:nvSpPr>
          <p:cNvPr id="17449" name="Text Box 7"/>
          <p:cNvSpPr txBox="1">
            <a:spLocks noChangeArrowheads="1"/>
          </p:cNvSpPr>
          <p:nvPr/>
        </p:nvSpPr>
        <p:spPr bwMode="auto">
          <a:xfrm>
            <a:off x="7454902" y="3167255"/>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d</a:t>
            </a:r>
            <a:endParaRPr lang="en-US" sz="1600" i="1" dirty="0"/>
          </a:p>
        </p:txBody>
      </p:sp>
      <p:sp>
        <p:nvSpPr>
          <p:cNvPr id="17450" name="Text Box 8"/>
          <p:cNvSpPr txBox="1">
            <a:spLocks noChangeArrowheads="1"/>
          </p:cNvSpPr>
          <p:nvPr/>
        </p:nvSpPr>
        <p:spPr bwMode="auto">
          <a:xfrm>
            <a:off x="11264902" y="3113992"/>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p</a:t>
            </a:r>
            <a:endParaRPr lang="en-US" sz="1600" i="1" dirty="0"/>
          </a:p>
        </p:txBody>
      </p:sp>
      <p:sp>
        <p:nvSpPr>
          <p:cNvPr id="17451" name="Text Box 9"/>
          <p:cNvSpPr txBox="1">
            <a:spLocks noChangeArrowheads="1"/>
          </p:cNvSpPr>
          <p:nvPr/>
        </p:nvSpPr>
        <p:spPr bwMode="auto">
          <a:xfrm>
            <a:off x="7581902" y="3976181"/>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a</a:t>
            </a:r>
            <a:endParaRPr lang="en-US" sz="1600" i="1" dirty="0"/>
          </a:p>
        </p:txBody>
      </p:sp>
      <p:sp>
        <p:nvSpPr>
          <p:cNvPr id="17452" name="Text Box 10"/>
          <p:cNvSpPr txBox="1">
            <a:spLocks noChangeArrowheads="1"/>
          </p:cNvSpPr>
          <p:nvPr/>
        </p:nvSpPr>
        <p:spPr bwMode="auto">
          <a:xfrm>
            <a:off x="7581902" y="3550080"/>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c</a:t>
            </a:r>
            <a:endParaRPr lang="en-US" sz="1600" i="1" dirty="0"/>
          </a:p>
        </p:txBody>
      </p:sp>
      <p:cxnSp>
        <p:nvCxnSpPr>
          <p:cNvPr id="17453" name="AutoShape 11"/>
          <p:cNvCxnSpPr>
            <a:cxnSpLocks noChangeShapeType="1"/>
            <a:stCxn id="17449" idx="2"/>
            <a:endCxn id="17448" idx="0"/>
          </p:cNvCxnSpPr>
          <p:nvPr/>
        </p:nvCxnSpPr>
        <p:spPr bwMode="auto">
          <a:xfrm flipH="1">
            <a:off x="7169151" y="3505693"/>
            <a:ext cx="444500" cy="44387"/>
          </a:xfrm>
          <a:prstGeom prst="straightConnector1">
            <a:avLst/>
          </a:prstGeom>
          <a:noFill/>
          <a:ln w="28575">
            <a:solidFill>
              <a:schemeClr val="tx1"/>
            </a:solidFill>
            <a:round/>
          </a:ln>
        </p:spPr>
      </p:cxnSp>
      <p:cxnSp>
        <p:nvCxnSpPr>
          <p:cNvPr id="17454" name="AutoShape 12"/>
          <p:cNvCxnSpPr>
            <a:cxnSpLocks noChangeShapeType="1"/>
            <a:stCxn id="17449" idx="2"/>
            <a:endCxn id="17452" idx="0"/>
          </p:cNvCxnSpPr>
          <p:nvPr/>
        </p:nvCxnSpPr>
        <p:spPr bwMode="auto">
          <a:xfrm>
            <a:off x="7613651" y="3505693"/>
            <a:ext cx="127000" cy="44387"/>
          </a:xfrm>
          <a:prstGeom prst="straightConnector1">
            <a:avLst/>
          </a:prstGeom>
          <a:noFill/>
          <a:ln w="28575">
            <a:solidFill>
              <a:schemeClr val="tx1"/>
            </a:solidFill>
            <a:round/>
          </a:ln>
        </p:spPr>
      </p:cxnSp>
      <p:cxnSp>
        <p:nvCxnSpPr>
          <p:cNvPr id="17455" name="AutoShape 13"/>
          <p:cNvCxnSpPr>
            <a:cxnSpLocks noChangeShapeType="1"/>
            <a:stCxn id="17448" idx="2"/>
            <a:endCxn id="17447" idx="0"/>
          </p:cNvCxnSpPr>
          <p:nvPr/>
        </p:nvCxnSpPr>
        <p:spPr bwMode="auto">
          <a:xfrm>
            <a:off x="7169151" y="3888520"/>
            <a:ext cx="0" cy="87661"/>
          </a:xfrm>
          <a:prstGeom prst="straightConnector1">
            <a:avLst/>
          </a:prstGeom>
          <a:noFill/>
          <a:ln w="28575">
            <a:solidFill>
              <a:schemeClr val="tx1"/>
            </a:solidFill>
            <a:round/>
          </a:ln>
        </p:spPr>
      </p:cxnSp>
      <p:cxnSp>
        <p:nvCxnSpPr>
          <p:cNvPr id="17456" name="AutoShape 14"/>
          <p:cNvCxnSpPr>
            <a:cxnSpLocks noChangeShapeType="1"/>
            <a:stCxn id="17452" idx="2"/>
            <a:endCxn id="17451" idx="0"/>
          </p:cNvCxnSpPr>
          <p:nvPr/>
        </p:nvCxnSpPr>
        <p:spPr bwMode="auto">
          <a:xfrm>
            <a:off x="7740651" y="3888520"/>
            <a:ext cx="0" cy="87661"/>
          </a:xfrm>
          <a:prstGeom prst="straightConnector1">
            <a:avLst/>
          </a:prstGeom>
          <a:noFill/>
          <a:ln w="28575">
            <a:solidFill>
              <a:schemeClr val="tx1"/>
            </a:solidFill>
            <a:round/>
          </a:ln>
        </p:spPr>
      </p:cxnSp>
      <p:sp>
        <p:nvSpPr>
          <p:cNvPr id="17484" name="Text Box 16"/>
          <p:cNvSpPr txBox="1">
            <a:spLocks noChangeArrowheads="1"/>
          </p:cNvSpPr>
          <p:nvPr/>
        </p:nvSpPr>
        <p:spPr bwMode="auto">
          <a:xfrm>
            <a:off x="9753602" y="3113992"/>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e</a:t>
            </a:r>
            <a:endParaRPr lang="en-US" sz="1600" i="1" dirty="0"/>
          </a:p>
        </p:txBody>
      </p:sp>
      <p:sp>
        <p:nvSpPr>
          <p:cNvPr id="17485" name="Text Box 17"/>
          <p:cNvSpPr txBox="1">
            <a:spLocks noChangeArrowheads="1"/>
          </p:cNvSpPr>
          <p:nvPr/>
        </p:nvSpPr>
        <p:spPr bwMode="auto">
          <a:xfrm>
            <a:off x="9296402" y="3966195"/>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p</a:t>
            </a:r>
            <a:endParaRPr lang="en-US" sz="1600" i="1" dirty="0"/>
          </a:p>
        </p:txBody>
      </p:sp>
      <p:sp>
        <p:nvSpPr>
          <p:cNvPr id="17486" name="Text Box 18"/>
          <p:cNvSpPr txBox="1">
            <a:spLocks noChangeArrowheads="1"/>
          </p:cNvSpPr>
          <p:nvPr/>
        </p:nvSpPr>
        <p:spPr bwMode="auto">
          <a:xfrm>
            <a:off x="9486902" y="3540093"/>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h</a:t>
            </a:r>
            <a:endParaRPr lang="en-US" sz="1600" i="1" dirty="0"/>
          </a:p>
        </p:txBody>
      </p:sp>
      <p:sp>
        <p:nvSpPr>
          <p:cNvPr id="17487" name="Text Box 19"/>
          <p:cNvSpPr txBox="1">
            <a:spLocks noChangeArrowheads="1"/>
          </p:cNvSpPr>
          <p:nvPr/>
        </p:nvSpPr>
        <p:spPr bwMode="auto">
          <a:xfrm>
            <a:off x="10058402" y="3966195"/>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f</a:t>
            </a:r>
            <a:endParaRPr lang="en-US" sz="1600" i="1" dirty="0"/>
          </a:p>
        </p:txBody>
      </p:sp>
      <p:sp>
        <p:nvSpPr>
          <p:cNvPr id="17488" name="Text Box 20"/>
          <p:cNvSpPr txBox="1">
            <a:spLocks noChangeArrowheads="1"/>
          </p:cNvSpPr>
          <p:nvPr/>
        </p:nvSpPr>
        <p:spPr bwMode="auto">
          <a:xfrm>
            <a:off x="10058402" y="3540093"/>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r</a:t>
            </a:r>
            <a:endParaRPr lang="en-US" sz="1600" i="1" dirty="0"/>
          </a:p>
        </p:txBody>
      </p:sp>
      <p:sp>
        <p:nvSpPr>
          <p:cNvPr id="17489" name="Text Box 21"/>
          <p:cNvSpPr txBox="1">
            <a:spLocks noChangeArrowheads="1"/>
          </p:cNvSpPr>
          <p:nvPr/>
        </p:nvSpPr>
        <p:spPr bwMode="auto">
          <a:xfrm>
            <a:off x="9677402" y="3966195"/>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q</a:t>
            </a:r>
            <a:endParaRPr lang="en-US" sz="1600" i="1" dirty="0"/>
          </a:p>
        </p:txBody>
      </p:sp>
      <p:sp>
        <p:nvSpPr>
          <p:cNvPr id="17490" name="Text Box 22"/>
          <p:cNvSpPr txBox="1">
            <a:spLocks noChangeArrowheads="1"/>
          </p:cNvSpPr>
          <p:nvPr/>
        </p:nvSpPr>
        <p:spPr bwMode="auto">
          <a:xfrm>
            <a:off x="9296402" y="4349020"/>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q</a:t>
            </a:r>
            <a:endParaRPr lang="en-US" sz="1600" i="1" dirty="0"/>
          </a:p>
        </p:txBody>
      </p:sp>
      <p:sp>
        <p:nvSpPr>
          <p:cNvPr id="17491" name="Text Box 23"/>
          <p:cNvSpPr txBox="1">
            <a:spLocks noChangeArrowheads="1"/>
          </p:cNvSpPr>
          <p:nvPr/>
        </p:nvSpPr>
        <p:spPr bwMode="auto">
          <a:xfrm>
            <a:off x="9867902" y="4349020"/>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c</a:t>
            </a:r>
            <a:endParaRPr lang="en-US" sz="1600" i="1" dirty="0"/>
          </a:p>
        </p:txBody>
      </p:sp>
      <p:sp>
        <p:nvSpPr>
          <p:cNvPr id="17492" name="Text Box 24"/>
          <p:cNvSpPr txBox="1">
            <a:spLocks noChangeArrowheads="1"/>
          </p:cNvSpPr>
          <p:nvPr/>
        </p:nvSpPr>
        <p:spPr bwMode="auto">
          <a:xfrm>
            <a:off x="10121900" y="4392297"/>
            <a:ext cx="635000" cy="323163"/>
          </a:xfrm>
          <a:prstGeom prst="rect">
            <a:avLst/>
          </a:prstGeom>
          <a:noFill/>
          <a:ln w="9525">
            <a:noFill/>
            <a:miter lim="800000"/>
          </a:ln>
        </p:spPr>
        <p:txBody>
          <a:bodyPr lIns="91436" tIns="45718" rIns="91436" bIns="45718">
            <a:spAutoFit/>
          </a:bodyPr>
          <a:lstStyle/>
          <a:p>
            <a:pPr algn="ctr">
              <a:spcBef>
                <a:spcPct val="50000"/>
              </a:spcBef>
            </a:pPr>
            <a:r>
              <a:rPr lang="en-US" sz="1500" dirty="0"/>
              <a:t>G</a:t>
            </a:r>
            <a:endParaRPr lang="en-US" sz="1500" dirty="0"/>
          </a:p>
        </p:txBody>
      </p:sp>
      <p:sp>
        <p:nvSpPr>
          <p:cNvPr id="17493" name="Text Box 25"/>
          <p:cNvSpPr txBox="1">
            <a:spLocks noChangeArrowheads="1"/>
          </p:cNvSpPr>
          <p:nvPr/>
        </p:nvSpPr>
        <p:spPr bwMode="auto">
          <a:xfrm>
            <a:off x="9867902" y="4721859"/>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a</a:t>
            </a:r>
            <a:endParaRPr lang="en-US" sz="1600" i="1" dirty="0"/>
          </a:p>
        </p:txBody>
      </p:sp>
      <p:cxnSp>
        <p:nvCxnSpPr>
          <p:cNvPr id="17494" name="AutoShape 26"/>
          <p:cNvCxnSpPr>
            <a:cxnSpLocks noChangeShapeType="1"/>
            <a:stCxn id="17484" idx="2"/>
            <a:endCxn id="17486" idx="0"/>
          </p:cNvCxnSpPr>
          <p:nvPr/>
        </p:nvCxnSpPr>
        <p:spPr bwMode="auto">
          <a:xfrm flipH="1">
            <a:off x="9645651" y="3452432"/>
            <a:ext cx="266700" cy="87661"/>
          </a:xfrm>
          <a:prstGeom prst="straightConnector1">
            <a:avLst/>
          </a:prstGeom>
          <a:noFill/>
          <a:ln w="28575">
            <a:solidFill>
              <a:schemeClr val="tx1"/>
            </a:solidFill>
            <a:round/>
          </a:ln>
        </p:spPr>
      </p:cxnSp>
      <p:cxnSp>
        <p:nvCxnSpPr>
          <p:cNvPr id="17495" name="AutoShape 27"/>
          <p:cNvCxnSpPr>
            <a:cxnSpLocks noChangeShapeType="1"/>
            <a:stCxn id="17484" idx="2"/>
            <a:endCxn id="17488" idx="0"/>
          </p:cNvCxnSpPr>
          <p:nvPr/>
        </p:nvCxnSpPr>
        <p:spPr bwMode="auto">
          <a:xfrm>
            <a:off x="9912351" y="3452432"/>
            <a:ext cx="304800" cy="87661"/>
          </a:xfrm>
          <a:prstGeom prst="straightConnector1">
            <a:avLst/>
          </a:prstGeom>
          <a:noFill/>
          <a:ln w="28575">
            <a:solidFill>
              <a:schemeClr val="tx1"/>
            </a:solidFill>
            <a:round/>
          </a:ln>
        </p:spPr>
      </p:cxnSp>
      <p:cxnSp>
        <p:nvCxnSpPr>
          <p:cNvPr id="17496" name="AutoShape 28"/>
          <p:cNvCxnSpPr>
            <a:cxnSpLocks noChangeShapeType="1"/>
            <a:stCxn id="17486" idx="2"/>
            <a:endCxn id="17485" idx="0"/>
          </p:cNvCxnSpPr>
          <p:nvPr/>
        </p:nvCxnSpPr>
        <p:spPr bwMode="auto">
          <a:xfrm flipH="1">
            <a:off x="9455151" y="3878535"/>
            <a:ext cx="190500" cy="87661"/>
          </a:xfrm>
          <a:prstGeom prst="straightConnector1">
            <a:avLst/>
          </a:prstGeom>
          <a:noFill/>
          <a:ln w="28575">
            <a:solidFill>
              <a:schemeClr val="tx1"/>
            </a:solidFill>
            <a:round/>
          </a:ln>
        </p:spPr>
      </p:cxnSp>
      <p:cxnSp>
        <p:nvCxnSpPr>
          <p:cNvPr id="17497" name="AutoShape 29"/>
          <p:cNvCxnSpPr>
            <a:cxnSpLocks noChangeShapeType="1"/>
            <a:stCxn id="17486" idx="2"/>
            <a:endCxn id="17489" idx="0"/>
          </p:cNvCxnSpPr>
          <p:nvPr/>
        </p:nvCxnSpPr>
        <p:spPr bwMode="auto">
          <a:xfrm>
            <a:off x="9645651" y="3878535"/>
            <a:ext cx="190500" cy="87661"/>
          </a:xfrm>
          <a:prstGeom prst="straightConnector1">
            <a:avLst/>
          </a:prstGeom>
          <a:noFill/>
          <a:ln w="28575">
            <a:solidFill>
              <a:schemeClr val="tx1"/>
            </a:solidFill>
            <a:round/>
          </a:ln>
        </p:spPr>
      </p:cxnSp>
      <p:cxnSp>
        <p:nvCxnSpPr>
          <p:cNvPr id="17498" name="AutoShape 30"/>
          <p:cNvCxnSpPr>
            <a:cxnSpLocks noChangeShapeType="1"/>
            <a:stCxn id="17488" idx="2"/>
            <a:endCxn id="17487" idx="0"/>
          </p:cNvCxnSpPr>
          <p:nvPr/>
        </p:nvCxnSpPr>
        <p:spPr bwMode="auto">
          <a:xfrm>
            <a:off x="10217151" y="3878535"/>
            <a:ext cx="0" cy="87661"/>
          </a:xfrm>
          <a:prstGeom prst="straightConnector1">
            <a:avLst/>
          </a:prstGeom>
          <a:noFill/>
          <a:ln w="28575">
            <a:solidFill>
              <a:schemeClr val="tx1"/>
            </a:solidFill>
            <a:round/>
          </a:ln>
        </p:spPr>
      </p:cxnSp>
      <p:cxnSp>
        <p:nvCxnSpPr>
          <p:cNvPr id="17499" name="AutoShape 31"/>
          <p:cNvCxnSpPr>
            <a:cxnSpLocks noChangeShapeType="1"/>
            <a:stCxn id="17485" idx="2"/>
            <a:endCxn id="17490" idx="0"/>
          </p:cNvCxnSpPr>
          <p:nvPr/>
        </p:nvCxnSpPr>
        <p:spPr bwMode="auto">
          <a:xfrm>
            <a:off x="9455151" y="4304636"/>
            <a:ext cx="0" cy="44387"/>
          </a:xfrm>
          <a:prstGeom prst="straightConnector1">
            <a:avLst/>
          </a:prstGeom>
          <a:noFill/>
          <a:ln w="28575">
            <a:solidFill>
              <a:schemeClr val="tx1"/>
            </a:solidFill>
            <a:round/>
          </a:ln>
        </p:spPr>
      </p:cxnSp>
      <p:cxnSp>
        <p:nvCxnSpPr>
          <p:cNvPr id="17500" name="AutoShape 32"/>
          <p:cNvCxnSpPr>
            <a:cxnSpLocks noChangeShapeType="1"/>
            <a:stCxn id="17487" idx="2"/>
            <a:endCxn id="17491" idx="0"/>
          </p:cNvCxnSpPr>
          <p:nvPr/>
        </p:nvCxnSpPr>
        <p:spPr bwMode="auto">
          <a:xfrm flipH="1">
            <a:off x="10026651" y="4304636"/>
            <a:ext cx="190500" cy="44387"/>
          </a:xfrm>
          <a:prstGeom prst="straightConnector1">
            <a:avLst/>
          </a:prstGeom>
          <a:noFill/>
          <a:ln w="28575">
            <a:solidFill>
              <a:schemeClr val="tx1"/>
            </a:solidFill>
            <a:round/>
          </a:ln>
        </p:spPr>
      </p:cxnSp>
      <p:cxnSp>
        <p:nvCxnSpPr>
          <p:cNvPr id="17501" name="AutoShape 33"/>
          <p:cNvCxnSpPr>
            <a:cxnSpLocks noChangeShapeType="1"/>
            <a:stCxn id="17487" idx="2"/>
            <a:endCxn id="17492" idx="0"/>
          </p:cNvCxnSpPr>
          <p:nvPr/>
        </p:nvCxnSpPr>
        <p:spPr bwMode="auto">
          <a:xfrm>
            <a:off x="10217153" y="4304635"/>
            <a:ext cx="222249" cy="87663"/>
          </a:xfrm>
          <a:prstGeom prst="straightConnector1">
            <a:avLst/>
          </a:prstGeom>
          <a:noFill/>
          <a:ln w="28575">
            <a:solidFill>
              <a:schemeClr val="tx1"/>
            </a:solidFill>
            <a:round/>
          </a:ln>
        </p:spPr>
      </p:cxnSp>
      <p:cxnSp>
        <p:nvCxnSpPr>
          <p:cNvPr id="17502" name="AutoShape 34"/>
          <p:cNvCxnSpPr>
            <a:cxnSpLocks noChangeShapeType="1"/>
            <a:stCxn id="17491" idx="2"/>
            <a:endCxn id="17493" idx="0"/>
          </p:cNvCxnSpPr>
          <p:nvPr/>
        </p:nvCxnSpPr>
        <p:spPr bwMode="auto">
          <a:xfrm>
            <a:off x="10026651" y="4687463"/>
            <a:ext cx="0" cy="34399"/>
          </a:xfrm>
          <a:prstGeom prst="straightConnector1">
            <a:avLst/>
          </a:prstGeom>
          <a:noFill/>
          <a:ln w="28575">
            <a:solidFill>
              <a:schemeClr val="tx1"/>
            </a:solidFill>
            <a:round/>
          </a:ln>
        </p:spPr>
      </p:cxnSp>
      <p:sp>
        <p:nvSpPr>
          <p:cNvPr id="17458" name="Text Box 35"/>
          <p:cNvSpPr txBox="1">
            <a:spLocks noChangeArrowheads="1"/>
          </p:cNvSpPr>
          <p:nvPr/>
        </p:nvSpPr>
        <p:spPr bwMode="auto">
          <a:xfrm>
            <a:off x="11264902" y="3506804"/>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q</a:t>
            </a:r>
            <a:endParaRPr lang="en-US" sz="1600" i="1" dirty="0"/>
          </a:p>
        </p:txBody>
      </p:sp>
      <p:cxnSp>
        <p:nvCxnSpPr>
          <p:cNvPr id="17459" name="AutoShape 36"/>
          <p:cNvCxnSpPr>
            <a:cxnSpLocks noChangeShapeType="1"/>
            <a:stCxn id="17450" idx="2"/>
            <a:endCxn id="17458" idx="0"/>
          </p:cNvCxnSpPr>
          <p:nvPr/>
        </p:nvCxnSpPr>
        <p:spPr bwMode="auto">
          <a:xfrm>
            <a:off x="11423651" y="3452434"/>
            <a:ext cx="0" cy="54372"/>
          </a:xfrm>
          <a:prstGeom prst="straightConnector1">
            <a:avLst/>
          </a:prstGeom>
          <a:noFill/>
          <a:ln w="28575">
            <a:solidFill>
              <a:schemeClr val="tx1"/>
            </a:solidFill>
            <a:round/>
          </a:ln>
        </p:spPr>
      </p:cxnSp>
      <p:sp>
        <p:nvSpPr>
          <p:cNvPr id="17465" name="Text Box 38"/>
          <p:cNvSpPr txBox="1">
            <a:spLocks noChangeArrowheads="1"/>
          </p:cNvSpPr>
          <p:nvPr/>
        </p:nvSpPr>
        <p:spPr bwMode="auto">
          <a:xfrm>
            <a:off x="8280402" y="3540093"/>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e</a:t>
            </a:r>
            <a:endParaRPr lang="en-US" sz="1600" i="1" dirty="0"/>
          </a:p>
        </p:txBody>
      </p:sp>
      <p:sp>
        <p:nvSpPr>
          <p:cNvPr id="17466" name="Text Box 39"/>
          <p:cNvSpPr txBox="1">
            <a:spLocks noChangeArrowheads="1"/>
          </p:cNvSpPr>
          <p:nvPr/>
        </p:nvSpPr>
        <p:spPr bwMode="auto">
          <a:xfrm>
            <a:off x="7772402" y="4392296"/>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p</a:t>
            </a:r>
            <a:endParaRPr lang="en-US" sz="1600" i="1" dirty="0"/>
          </a:p>
        </p:txBody>
      </p:sp>
      <p:sp>
        <p:nvSpPr>
          <p:cNvPr id="17467" name="Text Box 40"/>
          <p:cNvSpPr txBox="1">
            <a:spLocks noChangeArrowheads="1"/>
          </p:cNvSpPr>
          <p:nvPr/>
        </p:nvSpPr>
        <p:spPr bwMode="auto">
          <a:xfrm>
            <a:off x="7962902" y="3966195"/>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h</a:t>
            </a:r>
            <a:endParaRPr lang="en-US" sz="1600" i="1" dirty="0"/>
          </a:p>
        </p:txBody>
      </p:sp>
      <p:sp>
        <p:nvSpPr>
          <p:cNvPr id="17468" name="Text Box 41"/>
          <p:cNvSpPr txBox="1">
            <a:spLocks noChangeArrowheads="1"/>
          </p:cNvSpPr>
          <p:nvPr/>
        </p:nvSpPr>
        <p:spPr bwMode="auto">
          <a:xfrm>
            <a:off x="8534402" y="4392296"/>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f</a:t>
            </a:r>
            <a:endParaRPr lang="en-US" sz="1600" i="1" dirty="0"/>
          </a:p>
        </p:txBody>
      </p:sp>
      <p:sp>
        <p:nvSpPr>
          <p:cNvPr id="17469" name="Text Box 42"/>
          <p:cNvSpPr txBox="1">
            <a:spLocks noChangeArrowheads="1"/>
          </p:cNvSpPr>
          <p:nvPr/>
        </p:nvSpPr>
        <p:spPr bwMode="auto">
          <a:xfrm>
            <a:off x="8534402" y="3966195"/>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r</a:t>
            </a:r>
            <a:endParaRPr lang="en-US" sz="1600" i="1" dirty="0"/>
          </a:p>
        </p:txBody>
      </p:sp>
      <p:sp>
        <p:nvSpPr>
          <p:cNvPr id="17470" name="Text Box 43"/>
          <p:cNvSpPr txBox="1">
            <a:spLocks noChangeArrowheads="1"/>
          </p:cNvSpPr>
          <p:nvPr/>
        </p:nvSpPr>
        <p:spPr bwMode="auto">
          <a:xfrm>
            <a:off x="8153402" y="4392296"/>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q</a:t>
            </a:r>
            <a:endParaRPr lang="en-US" sz="1600" i="1" dirty="0"/>
          </a:p>
        </p:txBody>
      </p:sp>
      <p:sp>
        <p:nvSpPr>
          <p:cNvPr id="17471" name="Text Box 44"/>
          <p:cNvSpPr txBox="1">
            <a:spLocks noChangeArrowheads="1"/>
          </p:cNvSpPr>
          <p:nvPr/>
        </p:nvSpPr>
        <p:spPr bwMode="auto">
          <a:xfrm>
            <a:off x="7772402" y="4775121"/>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q</a:t>
            </a:r>
            <a:endParaRPr lang="en-US" sz="1600" i="1" dirty="0"/>
          </a:p>
        </p:txBody>
      </p:sp>
      <p:sp>
        <p:nvSpPr>
          <p:cNvPr id="17472" name="Text Box 45"/>
          <p:cNvSpPr txBox="1">
            <a:spLocks noChangeArrowheads="1"/>
          </p:cNvSpPr>
          <p:nvPr/>
        </p:nvSpPr>
        <p:spPr bwMode="auto">
          <a:xfrm>
            <a:off x="8343902" y="4775121"/>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c</a:t>
            </a:r>
            <a:endParaRPr lang="en-US" sz="1600" i="1" dirty="0"/>
          </a:p>
        </p:txBody>
      </p:sp>
      <p:sp>
        <p:nvSpPr>
          <p:cNvPr id="17473" name="Text Box 46"/>
          <p:cNvSpPr txBox="1">
            <a:spLocks noChangeArrowheads="1"/>
          </p:cNvSpPr>
          <p:nvPr/>
        </p:nvSpPr>
        <p:spPr bwMode="auto">
          <a:xfrm>
            <a:off x="8597900" y="4818397"/>
            <a:ext cx="635000" cy="338440"/>
          </a:xfrm>
          <a:prstGeom prst="rect">
            <a:avLst/>
          </a:prstGeom>
          <a:noFill/>
          <a:ln w="9525">
            <a:noFill/>
            <a:miter lim="800000"/>
          </a:ln>
        </p:spPr>
        <p:txBody>
          <a:bodyPr lIns="91436" tIns="45718" rIns="91436" bIns="45718">
            <a:spAutoFit/>
          </a:bodyPr>
          <a:lstStyle/>
          <a:p>
            <a:pPr algn="ctr">
              <a:spcBef>
                <a:spcPct val="50000"/>
              </a:spcBef>
            </a:pPr>
            <a:r>
              <a:rPr lang="en-US" sz="1600" b="1" dirty="0">
                <a:solidFill>
                  <a:srgbClr val="CC0000"/>
                </a:solidFill>
              </a:rPr>
              <a:t>G</a:t>
            </a:r>
            <a:endParaRPr lang="en-US" sz="1600" b="1" dirty="0">
              <a:solidFill>
                <a:srgbClr val="CC0000"/>
              </a:solidFill>
            </a:endParaRPr>
          </a:p>
        </p:txBody>
      </p:sp>
      <p:sp>
        <p:nvSpPr>
          <p:cNvPr id="17474" name="Text Box 47"/>
          <p:cNvSpPr txBox="1">
            <a:spLocks noChangeArrowheads="1"/>
          </p:cNvSpPr>
          <p:nvPr/>
        </p:nvSpPr>
        <p:spPr bwMode="auto">
          <a:xfrm>
            <a:off x="8343902" y="5147960"/>
            <a:ext cx="317500" cy="338440"/>
          </a:xfrm>
          <a:prstGeom prst="rect">
            <a:avLst/>
          </a:prstGeom>
          <a:noFill/>
          <a:ln w="9525">
            <a:noFill/>
            <a:miter lim="800000"/>
          </a:ln>
        </p:spPr>
        <p:txBody>
          <a:bodyPr lIns="91436" tIns="45718" rIns="91436" bIns="45718">
            <a:spAutoFit/>
          </a:bodyPr>
          <a:lstStyle/>
          <a:p>
            <a:pPr algn="ctr">
              <a:spcBef>
                <a:spcPct val="50000"/>
              </a:spcBef>
            </a:pPr>
            <a:r>
              <a:rPr lang="en-US" sz="1600" i="1" dirty="0"/>
              <a:t>a</a:t>
            </a:r>
            <a:endParaRPr lang="en-US" sz="1600" i="1" dirty="0"/>
          </a:p>
        </p:txBody>
      </p:sp>
      <p:cxnSp>
        <p:nvCxnSpPr>
          <p:cNvPr id="17475" name="AutoShape 48"/>
          <p:cNvCxnSpPr>
            <a:cxnSpLocks noChangeShapeType="1"/>
            <a:stCxn id="17465" idx="2"/>
            <a:endCxn id="17467" idx="0"/>
          </p:cNvCxnSpPr>
          <p:nvPr/>
        </p:nvCxnSpPr>
        <p:spPr bwMode="auto">
          <a:xfrm flipH="1">
            <a:off x="8121651" y="3878535"/>
            <a:ext cx="317500" cy="87661"/>
          </a:xfrm>
          <a:prstGeom prst="straightConnector1">
            <a:avLst/>
          </a:prstGeom>
          <a:noFill/>
          <a:ln w="28575">
            <a:solidFill>
              <a:schemeClr val="tx1"/>
            </a:solidFill>
            <a:round/>
          </a:ln>
        </p:spPr>
      </p:cxnSp>
      <p:cxnSp>
        <p:nvCxnSpPr>
          <p:cNvPr id="17476" name="AutoShape 49"/>
          <p:cNvCxnSpPr>
            <a:cxnSpLocks noChangeShapeType="1"/>
            <a:stCxn id="17465" idx="2"/>
            <a:endCxn id="17469" idx="0"/>
          </p:cNvCxnSpPr>
          <p:nvPr/>
        </p:nvCxnSpPr>
        <p:spPr bwMode="auto">
          <a:xfrm>
            <a:off x="8439151" y="3878535"/>
            <a:ext cx="254000" cy="87661"/>
          </a:xfrm>
          <a:prstGeom prst="straightConnector1">
            <a:avLst/>
          </a:prstGeom>
          <a:noFill/>
          <a:ln w="28575">
            <a:solidFill>
              <a:schemeClr val="tx1"/>
            </a:solidFill>
            <a:round/>
          </a:ln>
        </p:spPr>
      </p:cxnSp>
      <p:cxnSp>
        <p:nvCxnSpPr>
          <p:cNvPr id="17477" name="AutoShape 50"/>
          <p:cNvCxnSpPr>
            <a:cxnSpLocks noChangeShapeType="1"/>
            <a:stCxn id="17467" idx="2"/>
            <a:endCxn id="17466" idx="0"/>
          </p:cNvCxnSpPr>
          <p:nvPr/>
        </p:nvCxnSpPr>
        <p:spPr bwMode="auto">
          <a:xfrm flipH="1">
            <a:off x="7931151" y="4304636"/>
            <a:ext cx="190500" cy="87661"/>
          </a:xfrm>
          <a:prstGeom prst="straightConnector1">
            <a:avLst/>
          </a:prstGeom>
          <a:noFill/>
          <a:ln w="28575">
            <a:solidFill>
              <a:schemeClr val="tx1"/>
            </a:solidFill>
            <a:round/>
          </a:ln>
        </p:spPr>
      </p:cxnSp>
      <p:cxnSp>
        <p:nvCxnSpPr>
          <p:cNvPr id="17478" name="AutoShape 51"/>
          <p:cNvCxnSpPr>
            <a:cxnSpLocks noChangeShapeType="1"/>
            <a:stCxn id="17467" idx="2"/>
            <a:endCxn id="17470" idx="0"/>
          </p:cNvCxnSpPr>
          <p:nvPr/>
        </p:nvCxnSpPr>
        <p:spPr bwMode="auto">
          <a:xfrm>
            <a:off x="8121651" y="4304636"/>
            <a:ext cx="190500" cy="87661"/>
          </a:xfrm>
          <a:prstGeom prst="straightConnector1">
            <a:avLst/>
          </a:prstGeom>
          <a:noFill/>
          <a:ln w="28575">
            <a:solidFill>
              <a:schemeClr val="tx1"/>
            </a:solidFill>
            <a:round/>
          </a:ln>
        </p:spPr>
      </p:cxnSp>
      <p:cxnSp>
        <p:nvCxnSpPr>
          <p:cNvPr id="17479" name="AutoShape 52"/>
          <p:cNvCxnSpPr>
            <a:cxnSpLocks noChangeShapeType="1"/>
            <a:stCxn id="17469" idx="2"/>
            <a:endCxn id="17468" idx="0"/>
          </p:cNvCxnSpPr>
          <p:nvPr/>
        </p:nvCxnSpPr>
        <p:spPr bwMode="auto">
          <a:xfrm>
            <a:off x="8693151" y="4304636"/>
            <a:ext cx="0" cy="87661"/>
          </a:xfrm>
          <a:prstGeom prst="straightConnector1">
            <a:avLst/>
          </a:prstGeom>
          <a:noFill/>
          <a:ln w="28575">
            <a:solidFill>
              <a:schemeClr val="tx1"/>
            </a:solidFill>
            <a:round/>
          </a:ln>
        </p:spPr>
      </p:cxnSp>
      <p:cxnSp>
        <p:nvCxnSpPr>
          <p:cNvPr id="17480" name="AutoShape 53"/>
          <p:cNvCxnSpPr>
            <a:cxnSpLocks noChangeShapeType="1"/>
            <a:stCxn id="17466" idx="2"/>
            <a:endCxn id="17471" idx="0"/>
          </p:cNvCxnSpPr>
          <p:nvPr/>
        </p:nvCxnSpPr>
        <p:spPr bwMode="auto">
          <a:xfrm>
            <a:off x="7931151" y="4730737"/>
            <a:ext cx="0" cy="44387"/>
          </a:xfrm>
          <a:prstGeom prst="straightConnector1">
            <a:avLst/>
          </a:prstGeom>
          <a:noFill/>
          <a:ln w="28575">
            <a:solidFill>
              <a:schemeClr val="tx1"/>
            </a:solidFill>
            <a:round/>
          </a:ln>
        </p:spPr>
      </p:cxnSp>
      <p:cxnSp>
        <p:nvCxnSpPr>
          <p:cNvPr id="17481" name="AutoShape 54"/>
          <p:cNvCxnSpPr>
            <a:cxnSpLocks noChangeShapeType="1"/>
            <a:stCxn id="17468" idx="2"/>
            <a:endCxn id="17472" idx="0"/>
          </p:cNvCxnSpPr>
          <p:nvPr/>
        </p:nvCxnSpPr>
        <p:spPr bwMode="auto">
          <a:xfrm flipH="1">
            <a:off x="8502651" y="4730737"/>
            <a:ext cx="190500" cy="44387"/>
          </a:xfrm>
          <a:prstGeom prst="straightConnector1">
            <a:avLst/>
          </a:prstGeom>
          <a:noFill/>
          <a:ln w="28575">
            <a:solidFill>
              <a:schemeClr val="tx1"/>
            </a:solidFill>
            <a:round/>
          </a:ln>
        </p:spPr>
      </p:cxnSp>
      <p:cxnSp>
        <p:nvCxnSpPr>
          <p:cNvPr id="17482" name="AutoShape 55"/>
          <p:cNvCxnSpPr>
            <a:cxnSpLocks noChangeShapeType="1"/>
            <a:stCxn id="17468" idx="2"/>
            <a:endCxn id="17473" idx="0"/>
          </p:cNvCxnSpPr>
          <p:nvPr/>
        </p:nvCxnSpPr>
        <p:spPr bwMode="auto">
          <a:xfrm>
            <a:off x="8693149" y="4730736"/>
            <a:ext cx="222251" cy="87661"/>
          </a:xfrm>
          <a:prstGeom prst="straightConnector1">
            <a:avLst/>
          </a:prstGeom>
          <a:noFill/>
          <a:ln w="28575">
            <a:solidFill>
              <a:schemeClr val="tx1"/>
            </a:solidFill>
            <a:round/>
          </a:ln>
        </p:spPr>
      </p:cxnSp>
      <p:cxnSp>
        <p:nvCxnSpPr>
          <p:cNvPr id="17483" name="AutoShape 56"/>
          <p:cNvCxnSpPr>
            <a:cxnSpLocks noChangeShapeType="1"/>
            <a:stCxn id="17472" idx="2"/>
            <a:endCxn id="17474" idx="0"/>
          </p:cNvCxnSpPr>
          <p:nvPr/>
        </p:nvCxnSpPr>
        <p:spPr bwMode="auto">
          <a:xfrm>
            <a:off x="8502651" y="5113563"/>
            <a:ext cx="0" cy="34399"/>
          </a:xfrm>
          <a:prstGeom prst="straightConnector1">
            <a:avLst/>
          </a:prstGeom>
          <a:noFill/>
          <a:ln w="28575">
            <a:solidFill>
              <a:schemeClr val="tx1"/>
            </a:solidFill>
            <a:round/>
          </a:ln>
        </p:spPr>
      </p:cxnSp>
      <p:cxnSp>
        <p:nvCxnSpPr>
          <p:cNvPr id="17461" name="AutoShape 57"/>
          <p:cNvCxnSpPr>
            <a:cxnSpLocks noChangeShapeType="1"/>
            <a:stCxn id="17449" idx="2"/>
            <a:endCxn id="17465" idx="0"/>
          </p:cNvCxnSpPr>
          <p:nvPr/>
        </p:nvCxnSpPr>
        <p:spPr bwMode="auto">
          <a:xfrm>
            <a:off x="7613651" y="3505697"/>
            <a:ext cx="825500" cy="34399"/>
          </a:xfrm>
          <a:prstGeom prst="straightConnector1">
            <a:avLst/>
          </a:prstGeom>
          <a:noFill/>
          <a:ln w="28575">
            <a:solidFill>
              <a:schemeClr val="tx1"/>
            </a:solidFill>
            <a:round/>
          </a:ln>
        </p:spPr>
      </p:cxnSp>
      <p:cxnSp>
        <p:nvCxnSpPr>
          <p:cNvPr id="17462" name="AutoShape 58"/>
          <p:cNvCxnSpPr>
            <a:cxnSpLocks noChangeShapeType="1"/>
            <a:stCxn id="17446" idx="2"/>
            <a:endCxn id="17449" idx="0"/>
          </p:cNvCxnSpPr>
          <p:nvPr/>
        </p:nvCxnSpPr>
        <p:spPr bwMode="auto">
          <a:xfrm flipH="1">
            <a:off x="7613651" y="3015882"/>
            <a:ext cx="2032000" cy="151375"/>
          </a:xfrm>
          <a:prstGeom prst="straightConnector1">
            <a:avLst/>
          </a:prstGeom>
          <a:noFill/>
          <a:ln w="28575">
            <a:solidFill>
              <a:schemeClr val="tx1"/>
            </a:solidFill>
            <a:round/>
          </a:ln>
        </p:spPr>
      </p:cxnSp>
      <p:cxnSp>
        <p:nvCxnSpPr>
          <p:cNvPr id="17463" name="AutoShape 59"/>
          <p:cNvCxnSpPr>
            <a:cxnSpLocks noChangeShapeType="1"/>
            <a:stCxn id="17446" idx="2"/>
            <a:endCxn id="17484" idx="0"/>
          </p:cNvCxnSpPr>
          <p:nvPr/>
        </p:nvCxnSpPr>
        <p:spPr bwMode="auto">
          <a:xfrm>
            <a:off x="9645651" y="3015880"/>
            <a:ext cx="266700" cy="98112"/>
          </a:xfrm>
          <a:prstGeom prst="straightConnector1">
            <a:avLst/>
          </a:prstGeom>
          <a:noFill/>
          <a:ln w="28575">
            <a:solidFill>
              <a:schemeClr val="tx1"/>
            </a:solidFill>
            <a:round/>
          </a:ln>
        </p:spPr>
      </p:cxnSp>
      <p:cxnSp>
        <p:nvCxnSpPr>
          <p:cNvPr id="17464" name="AutoShape 60"/>
          <p:cNvCxnSpPr>
            <a:cxnSpLocks noChangeShapeType="1"/>
            <a:stCxn id="17446" idx="2"/>
            <a:endCxn id="17450" idx="0"/>
          </p:cNvCxnSpPr>
          <p:nvPr/>
        </p:nvCxnSpPr>
        <p:spPr bwMode="auto">
          <a:xfrm>
            <a:off x="9645651" y="3015880"/>
            <a:ext cx="1778000" cy="98112"/>
          </a:xfrm>
          <a:prstGeom prst="straightConnector1">
            <a:avLst/>
          </a:prstGeom>
          <a:noFill/>
          <a:ln w="28575">
            <a:solidFill>
              <a:schemeClr val="tx1"/>
            </a:solidFill>
            <a:round/>
          </a:ln>
        </p:spPr>
      </p:cxnSp>
      <p:grpSp>
        <p:nvGrpSpPr>
          <p:cNvPr id="17416" name="Group 62"/>
          <p:cNvGrpSpPr/>
          <p:nvPr/>
        </p:nvGrpSpPr>
        <p:grpSpPr bwMode="auto">
          <a:xfrm>
            <a:off x="681037" y="3124200"/>
            <a:ext cx="3205163" cy="1768475"/>
            <a:chOff x="336" y="576"/>
            <a:chExt cx="4848" cy="2784"/>
          </a:xfrm>
        </p:grpSpPr>
        <p:sp>
          <p:nvSpPr>
            <p:cNvPr id="17418" name="AutoShape 63"/>
            <p:cNvSpPr>
              <a:spLocks noChangeArrowheads="1"/>
            </p:cNvSpPr>
            <p:nvPr/>
          </p:nvSpPr>
          <p:spPr bwMode="auto">
            <a:xfrm>
              <a:off x="336" y="2208"/>
              <a:ext cx="480" cy="480"/>
            </a:xfrm>
            <a:prstGeom prst="flowChartConnector">
              <a:avLst/>
            </a:prstGeom>
            <a:solidFill>
              <a:schemeClr val="bg1"/>
            </a:solidFill>
            <a:ln w="28575">
              <a:solidFill>
                <a:schemeClr val="tx1"/>
              </a:solidFill>
              <a:round/>
            </a:ln>
          </p:spPr>
          <p:txBody>
            <a:bodyPr wrap="none" anchor="ctr"/>
            <a:lstStyle/>
            <a:p>
              <a:pPr algn="ctr"/>
              <a:r>
                <a:rPr lang="en-US"/>
                <a:t>S</a:t>
              </a:r>
              <a:endParaRPr lang="en-US"/>
            </a:p>
          </p:txBody>
        </p:sp>
        <p:sp>
          <p:nvSpPr>
            <p:cNvPr id="17419" name="AutoShape 64"/>
            <p:cNvSpPr>
              <a:spLocks noChangeArrowheads="1"/>
            </p:cNvSpPr>
            <p:nvPr/>
          </p:nvSpPr>
          <p:spPr bwMode="auto">
            <a:xfrm>
              <a:off x="4704" y="576"/>
              <a:ext cx="480" cy="480"/>
            </a:xfrm>
            <a:prstGeom prst="flowChartConnector">
              <a:avLst/>
            </a:prstGeom>
            <a:solidFill>
              <a:schemeClr val="bg1"/>
            </a:solidFill>
            <a:ln w="28575">
              <a:solidFill>
                <a:schemeClr val="tx1"/>
              </a:solidFill>
              <a:round/>
            </a:ln>
          </p:spPr>
          <p:txBody>
            <a:bodyPr wrap="none" anchor="ctr"/>
            <a:lstStyle/>
            <a:p>
              <a:pPr algn="ctr"/>
              <a:r>
                <a:rPr lang="en-US" dirty="0"/>
                <a:t>G</a:t>
              </a:r>
              <a:endParaRPr lang="en-US" dirty="0"/>
            </a:p>
          </p:txBody>
        </p:sp>
        <p:sp>
          <p:nvSpPr>
            <p:cNvPr id="17420" name="AutoShape 65"/>
            <p:cNvSpPr>
              <a:spLocks noChangeArrowheads="1"/>
            </p:cNvSpPr>
            <p:nvPr/>
          </p:nvSpPr>
          <p:spPr bwMode="auto">
            <a:xfrm>
              <a:off x="1728" y="1776"/>
              <a:ext cx="480" cy="480"/>
            </a:xfrm>
            <a:prstGeom prst="flowChartConnector">
              <a:avLst/>
            </a:prstGeom>
            <a:solidFill>
              <a:schemeClr val="bg1"/>
            </a:solidFill>
            <a:ln w="28575">
              <a:solidFill>
                <a:schemeClr val="tx1"/>
              </a:solidFill>
              <a:round/>
            </a:ln>
          </p:spPr>
          <p:txBody>
            <a:bodyPr wrap="none" anchor="ctr"/>
            <a:lstStyle/>
            <a:p>
              <a:pPr algn="ctr"/>
              <a:r>
                <a:rPr lang="en-US" sz="1500" i="1" dirty="0"/>
                <a:t>d</a:t>
              </a:r>
              <a:endParaRPr lang="en-US" sz="1500" i="1" dirty="0"/>
            </a:p>
          </p:txBody>
        </p:sp>
        <p:sp>
          <p:nvSpPr>
            <p:cNvPr id="17421" name="AutoShape 66"/>
            <p:cNvSpPr>
              <a:spLocks noChangeArrowheads="1"/>
            </p:cNvSpPr>
            <p:nvPr/>
          </p:nvSpPr>
          <p:spPr bwMode="auto">
            <a:xfrm>
              <a:off x="720" y="1056"/>
              <a:ext cx="480" cy="480"/>
            </a:xfrm>
            <a:prstGeom prst="flowChartConnector">
              <a:avLst/>
            </a:prstGeom>
            <a:solidFill>
              <a:schemeClr val="bg1"/>
            </a:solidFill>
            <a:ln w="28575">
              <a:solidFill>
                <a:schemeClr val="tx1"/>
              </a:solidFill>
              <a:round/>
            </a:ln>
          </p:spPr>
          <p:txBody>
            <a:bodyPr wrap="none" anchor="ctr"/>
            <a:lstStyle/>
            <a:p>
              <a:pPr algn="ctr"/>
              <a:r>
                <a:rPr lang="en-US" sz="1500" i="1" dirty="0"/>
                <a:t>b</a:t>
              </a:r>
              <a:endParaRPr lang="en-US" sz="1500" i="1" dirty="0"/>
            </a:p>
          </p:txBody>
        </p:sp>
        <p:sp>
          <p:nvSpPr>
            <p:cNvPr id="17422" name="AutoShape 67"/>
            <p:cNvSpPr>
              <a:spLocks noChangeArrowheads="1"/>
            </p:cNvSpPr>
            <p:nvPr/>
          </p:nvSpPr>
          <p:spPr bwMode="auto">
            <a:xfrm>
              <a:off x="1200" y="2736"/>
              <a:ext cx="480" cy="480"/>
            </a:xfrm>
            <a:prstGeom prst="flowChartConnector">
              <a:avLst/>
            </a:prstGeom>
            <a:solidFill>
              <a:schemeClr val="bg1"/>
            </a:solidFill>
            <a:ln w="28575">
              <a:solidFill>
                <a:schemeClr val="tx1"/>
              </a:solidFill>
              <a:round/>
            </a:ln>
          </p:spPr>
          <p:txBody>
            <a:bodyPr wrap="none" anchor="ctr"/>
            <a:lstStyle/>
            <a:p>
              <a:pPr algn="ctr"/>
              <a:r>
                <a:rPr lang="en-US" sz="1500" i="1" dirty="0"/>
                <a:t>p</a:t>
              </a:r>
              <a:endParaRPr lang="en-US" sz="1500" i="1" dirty="0"/>
            </a:p>
          </p:txBody>
        </p:sp>
        <p:sp>
          <p:nvSpPr>
            <p:cNvPr id="17423" name="AutoShape 68"/>
            <p:cNvSpPr>
              <a:spLocks noChangeArrowheads="1"/>
            </p:cNvSpPr>
            <p:nvPr/>
          </p:nvSpPr>
          <p:spPr bwMode="auto">
            <a:xfrm>
              <a:off x="2352" y="2880"/>
              <a:ext cx="480" cy="480"/>
            </a:xfrm>
            <a:prstGeom prst="flowChartConnector">
              <a:avLst/>
            </a:prstGeom>
            <a:solidFill>
              <a:schemeClr val="bg1"/>
            </a:solidFill>
            <a:ln w="28575">
              <a:solidFill>
                <a:schemeClr val="tx1"/>
              </a:solidFill>
              <a:round/>
            </a:ln>
          </p:spPr>
          <p:txBody>
            <a:bodyPr wrap="none" anchor="ctr"/>
            <a:lstStyle/>
            <a:p>
              <a:pPr algn="ctr"/>
              <a:r>
                <a:rPr lang="en-US" sz="1500" i="1" dirty="0"/>
                <a:t>q</a:t>
              </a:r>
              <a:endParaRPr lang="en-US" sz="1500" i="1" dirty="0"/>
            </a:p>
          </p:txBody>
        </p:sp>
        <p:sp>
          <p:nvSpPr>
            <p:cNvPr id="17424" name="AutoShape 69"/>
            <p:cNvSpPr>
              <a:spLocks noChangeArrowheads="1"/>
            </p:cNvSpPr>
            <p:nvPr/>
          </p:nvSpPr>
          <p:spPr bwMode="auto">
            <a:xfrm>
              <a:off x="2880" y="1008"/>
              <a:ext cx="480" cy="480"/>
            </a:xfrm>
            <a:prstGeom prst="flowChartConnector">
              <a:avLst/>
            </a:prstGeom>
            <a:solidFill>
              <a:schemeClr val="bg1"/>
            </a:solidFill>
            <a:ln w="28575">
              <a:solidFill>
                <a:schemeClr val="tx1"/>
              </a:solidFill>
              <a:round/>
            </a:ln>
          </p:spPr>
          <p:txBody>
            <a:bodyPr wrap="none" anchor="ctr"/>
            <a:lstStyle/>
            <a:p>
              <a:pPr algn="ctr"/>
              <a:r>
                <a:rPr lang="en-US" sz="1500" i="1" dirty="0"/>
                <a:t>c</a:t>
              </a:r>
              <a:endParaRPr lang="en-US" sz="1500" i="1" dirty="0"/>
            </a:p>
          </p:txBody>
        </p:sp>
        <p:sp>
          <p:nvSpPr>
            <p:cNvPr id="17425" name="AutoShape 70"/>
            <p:cNvSpPr>
              <a:spLocks noChangeArrowheads="1"/>
            </p:cNvSpPr>
            <p:nvPr/>
          </p:nvSpPr>
          <p:spPr bwMode="auto">
            <a:xfrm>
              <a:off x="3552" y="1584"/>
              <a:ext cx="480" cy="480"/>
            </a:xfrm>
            <a:prstGeom prst="flowChartConnector">
              <a:avLst/>
            </a:prstGeom>
            <a:solidFill>
              <a:schemeClr val="bg1"/>
            </a:solidFill>
            <a:ln w="28575">
              <a:solidFill>
                <a:schemeClr val="tx1"/>
              </a:solidFill>
              <a:round/>
            </a:ln>
          </p:spPr>
          <p:txBody>
            <a:bodyPr wrap="none" anchor="ctr"/>
            <a:lstStyle/>
            <a:p>
              <a:pPr algn="ctr"/>
              <a:r>
                <a:rPr lang="en-US" sz="1500" i="1" dirty="0"/>
                <a:t>e</a:t>
              </a:r>
              <a:endParaRPr lang="en-US" sz="1500" i="1" dirty="0"/>
            </a:p>
          </p:txBody>
        </p:sp>
        <p:sp>
          <p:nvSpPr>
            <p:cNvPr id="17426" name="AutoShape 71"/>
            <p:cNvSpPr>
              <a:spLocks noChangeArrowheads="1"/>
            </p:cNvSpPr>
            <p:nvPr/>
          </p:nvSpPr>
          <p:spPr bwMode="auto">
            <a:xfrm>
              <a:off x="3168" y="2256"/>
              <a:ext cx="480" cy="480"/>
            </a:xfrm>
            <a:prstGeom prst="flowChartConnector">
              <a:avLst/>
            </a:prstGeom>
            <a:solidFill>
              <a:schemeClr val="bg1"/>
            </a:solidFill>
            <a:ln w="28575">
              <a:solidFill>
                <a:schemeClr val="tx1"/>
              </a:solidFill>
              <a:round/>
            </a:ln>
          </p:spPr>
          <p:txBody>
            <a:bodyPr wrap="none" anchor="ctr"/>
            <a:lstStyle/>
            <a:p>
              <a:pPr algn="ctr"/>
              <a:r>
                <a:rPr lang="en-US" sz="1500" i="1" dirty="0"/>
                <a:t>h</a:t>
              </a:r>
              <a:endParaRPr lang="en-US" sz="1500" i="1" dirty="0"/>
            </a:p>
          </p:txBody>
        </p:sp>
        <p:sp>
          <p:nvSpPr>
            <p:cNvPr id="17427" name="AutoShape 72"/>
            <p:cNvSpPr>
              <a:spLocks noChangeArrowheads="1"/>
            </p:cNvSpPr>
            <p:nvPr/>
          </p:nvSpPr>
          <p:spPr bwMode="auto">
            <a:xfrm>
              <a:off x="1584" y="624"/>
              <a:ext cx="480" cy="480"/>
            </a:xfrm>
            <a:prstGeom prst="flowChartConnector">
              <a:avLst/>
            </a:prstGeom>
            <a:solidFill>
              <a:schemeClr val="bg1"/>
            </a:solidFill>
            <a:ln w="28575">
              <a:solidFill>
                <a:schemeClr val="tx1"/>
              </a:solidFill>
              <a:round/>
            </a:ln>
          </p:spPr>
          <p:txBody>
            <a:bodyPr wrap="none" anchor="ctr"/>
            <a:lstStyle/>
            <a:p>
              <a:pPr algn="ctr"/>
              <a:r>
                <a:rPr lang="en-US" sz="1500" i="1" dirty="0"/>
                <a:t>a</a:t>
              </a:r>
              <a:endParaRPr lang="en-US" sz="1500" i="1" dirty="0"/>
            </a:p>
          </p:txBody>
        </p:sp>
        <p:sp>
          <p:nvSpPr>
            <p:cNvPr id="17428" name="AutoShape 73"/>
            <p:cNvSpPr>
              <a:spLocks noChangeArrowheads="1"/>
            </p:cNvSpPr>
            <p:nvPr/>
          </p:nvSpPr>
          <p:spPr bwMode="auto">
            <a:xfrm>
              <a:off x="4560" y="1872"/>
              <a:ext cx="480" cy="480"/>
            </a:xfrm>
            <a:prstGeom prst="flowChartConnector">
              <a:avLst/>
            </a:prstGeom>
            <a:solidFill>
              <a:schemeClr val="bg1"/>
            </a:solidFill>
            <a:ln w="28575">
              <a:solidFill>
                <a:schemeClr val="tx1"/>
              </a:solidFill>
              <a:round/>
            </a:ln>
          </p:spPr>
          <p:txBody>
            <a:bodyPr wrap="none" anchor="ctr"/>
            <a:lstStyle/>
            <a:p>
              <a:pPr algn="ctr"/>
              <a:r>
                <a:rPr lang="en-US" sz="1500" i="1" dirty="0"/>
                <a:t>f</a:t>
              </a:r>
              <a:endParaRPr lang="en-US" sz="1500" i="1" dirty="0"/>
            </a:p>
          </p:txBody>
        </p:sp>
        <p:sp>
          <p:nvSpPr>
            <p:cNvPr id="17429" name="AutoShape 74"/>
            <p:cNvSpPr>
              <a:spLocks noChangeArrowheads="1"/>
            </p:cNvSpPr>
            <p:nvPr/>
          </p:nvSpPr>
          <p:spPr bwMode="auto">
            <a:xfrm>
              <a:off x="4368" y="2736"/>
              <a:ext cx="480" cy="480"/>
            </a:xfrm>
            <a:prstGeom prst="flowChartConnector">
              <a:avLst/>
            </a:prstGeom>
            <a:solidFill>
              <a:schemeClr val="bg1"/>
            </a:solidFill>
            <a:ln w="28575">
              <a:solidFill>
                <a:schemeClr val="tx1"/>
              </a:solidFill>
              <a:round/>
            </a:ln>
          </p:spPr>
          <p:txBody>
            <a:bodyPr wrap="none" anchor="ctr"/>
            <a:lstStyle/>
            <a:p>
              <a:pPr algn="ctr"/>
              <a:r>
                <a:rPr lang="en-US" sz="1500" i="1" dirty="0"/>
                <a:t>r</a:t>
              </a:r>
              <a:endParaRPr lang="en-US" sz="1500" i="1" dirty="0"/>
            </a:p>
          </p:txBody>
        </p:sp>
        <p:cxnSp>
          <p:nvCxnSpPr>
            <p:cNvPr id="17430" name="AutoShape 75"/>
            <p:cNvCxnSpPr>
              <a:cxnSpLocks noChangeShapeType="1"/>
              <a:stCxn id="17418" idx="5"/>
              <a:endCxn id="17422" idx="2"/>
            </p:cNvCxnSpPr>
            <p:nvPr/>
          </p:nvCxnSpPr>
          <p:spPr bwMode="auto">
            <a:xfrm>
              <a:off x="746" y="2618"/>
              <a:ext cx="454" cy="358"/>
            </a:xfrm>
            <a:prstGeom prst="straightConnector1">
              <a:avLst/>
            </a:prstGeom>
            <a:noFill/>
            <a:ln w="28575">
              <a:solidFill>
                <a:schemeClr val="tx1"/>
              </a:solidFill>
              <a:round/>
              <a:tailEnd type="triangle" w="med" len="med"/>
            </a:ln>
          </p:spPr>
        </p:cxnSp>
        <p:cxnSp>
          <p:nvCxnSpPr>
            <p:cNvPr id="17431" name="AutoShape 76"/>
            <p:cNvCxnSpPr>
              <a:cxnSpLocks noChangeShapeType="1"/>
              <a:stCxn id="17422" idx="5"/>
              <a:endCxn id="17423" idx="2"/>
            </p:cNvCxnSpPr>
            <p:nvPr/>
          </p:nvCxnSpPr>
          <p:spPr bwMode="auto">
            <a:xfrm flipV="1">
              <a:off x="1610" y="3120"/>
              <a:ext cx="742" cy="26"/>
            </a:xfrm>
            <a:prstGeom prst="straightConnector1">
              <a:avLst/>
            </a:prstGeom>
            <a:noFill/>
            <a:ln w="28575">
              <a:solidFill>
                <a:schemeClr val="tx1"/>
              </a:solidFill>
              <a:round/>
              <a:tailEnd type="triangle" w="med" len="med"/>
            </a:ln>
          </p:spPr>
        </p:cxnSp>
        <p:cxnSp>
          <p:nvCxnSpPr>
            <p:cNvPr id="17432" name="AutoShape 77"/>
            <p:cNvCxnSpPr>
              <a:cxnSpLocks noChangeShapeType="1"/>
              <a:stCxn id="17426" idx="3"/>
              <a:endCxn id="17423" idx="7"/>
            </p:cNvCxnSpPr>
            <p:nvPr/>
          </p:nvCxnSpPr>
          <p:spPr bwMode="auto">
            <a:xfrm flipH="1">
              <a:off x="2762" y="2666"/>
              <a:ext cx="476" cy="284"/>
            </a:xfrm>
            <a:prstGeom prst="straightConnector1">
              <a:avLst/>
            </a:prstGeom>
            <a:noFill/>
            <a:ln w="28575">
              <a:solidFill>
                <a:schemeClr val="tx1"/>
              </a:solidFill>
              <a:round/>
              <a:tailEnd type="triangle" w="med" len="med"/>
            </a:ln>
          </p:spPr>
        </p:cxnSp>
        <p:cxnSp>
          <p:nvCxnSpPr>
            <p:cNvPr id="17433" name="AutoShape 78"/>
            <p:cNvCxnSpPr>
              <a:cxnSpLocks noChangeShapeType="1"/>
              <a:stCxn id="17426" idx="2"/>
              <a:endCxn id="17422" idx="6"/>
            </p:cNvCxnSpPr>
            <p:nvPr/>
          </p:nvCxnSpPr>
          <p:spPr bwMode="auto">
            <a:xfrm flipH="1">
              <a:off x="1680" y="2496"/>
              <a:ext cx="1488" cy="480"/>
            </a:xfrm>
            <a:prstGeom prst="straightConnector1">
              <a:avLst/>
            </a:prstGeom>
            <a:noFill/>
            <a:ln w="28575">
              <a:solidFill>
                <a:schemeClr val="tx1"/>
              </a:solidFill>
              <a:round/>
              <a:tailEnd type="triangle" w="med" len="med"/>
            </a:ln>
          </p:spPr>
        </p:cxnSp>
        <p:cxnSp>
          <p:nvCxnSpPr>
            <p:cNvPr id="17434" name="AutoShape 79"/>
            <p:cNvCxnSpPr>
              <a:cxnSpLocks noChangeShapeType="1"/>
              <a:stCxn id="17425" idx="4"/>
              <a:endCxn id="17426" idx="7"/>
            </p:cNvCxnSpPr>
            <p:nvPr/>
          </p:nvCxnSpPr>
          <p:spPr bwMode="auto">
            <a:xfrm flipH="1">
              <a:off x="3578" y="2064"/>
              <a:ext cx="214" cy="262"/>
            </a:xfrm>
            <a:prstGeom prst="straightConnector1">
              <a:avLst/>
            </a:prstGeom>
            <a:noFill/>
            <a:ln w="28575">
              <a:solidFill>
                <a:schemeClr val="tx1"/>
              </a:solidFill>
              <a:round/>
              <a:tailEnd type="triangle" w="med" len="med"/>
            </a:ln>
          </p:spPr>
        </p:cxnSp>
        <p:cxnSp>
          <p:nvCxnSpPr>
            <p:cNvPr id="17435" name="AutoShape 80"/>
            <p:cNvCxnSpPr>
              <a:cxnSpLocks noChangeShapeType="1"/>
              <a:stCxn id="17425" idx="5"/>
              <a:endCxn id="17429" idx="1"/>
            </p:cNvCxnSpPr>
            <p:nvPr/>
          </p:nvCxnSpPr>
          <p:spPr bwMode="auto">
            <a:xfrm>
              <a:off x="3962" y="1994"/>
              <a:ext cx="476" cy="812"/>
            </a:xfrm>
            <a:prstGeom prst="straightConnector1">
              <a:avLst/>
            </a:prstGeom>
            <a:noFill/>
            <a:ln w="28575">
              <a:solidFill>
                <a:srgbClr val="CC0000"/>
              </a:solidFill>
              <a:round/>
              <a:tailEnd type="triangle" w="med" len="med"/>
            </a:ln>
          </p:spPr>
        </p:cxnSp>
        <p:cxnSp>
          <p:nvCxnSpPr>
            <p:cNvPr id="17436" name="AutoShape 81"/>
            <p:cNvCxnSpPr>
              <a:cxnSpLocks noChangeShapeType="1"/>
              <a:stCxn id="17429" idx="0"/>
              <a:endCxn id="17428" idx="4"/>
            </p:cNvCxnSpPr>
            <p:nvPr/>
          </p:nvCxnSpPr>
          <p:spPr bwMode="auto">
            <a:xfrm flipV="1">
              <a:off x="4608" y="2352"/>
              <a:ext cx="192" cy="384"/>
            </a:xfrm>
            <a:prstGeom prst="straightConnector1">
              <a:avLst/>
            </a:prstGeom>
            <a:noFill/>
            <a:ln w="28575">
              <a:solidFill>
                <a:srgbClr val="CC0000"/>
              </a:solidFill>
              <a:round/>
              <a:tailEnd type="triangle" w="med" len="med"/>
            </a:ln>
          </p:spPr>
        </p:cxnSp>
        <p:cxnSp>
          <p:nvCxnSpPr>
            <p:cNvPr id="17437" name="AutoShape 82"/>
            <p:cNvCxnSpPr>
              <a:cxnSpLocks noChangeShapeType="1"/>
              <a:stCxn id="17428" idx="0"/>
              <a:endCxn id="17419" idx="4"/>
            </p:cNvCxnSpPr>
            <p:nvPr/>
          </p:nvCxnSpPr>
          <p:spPr bwMode="auto">
            <a:xfrm flipV="1">
              <a:off x="4800" y="1056"/>
              <a:ext cx="144" cy="816"/>
            </a:xfrm>
            <a:prstGeom prst="straightConnector1">
              <a:avLst/>
            </a:prstGeom>
            <a:noFill/>
            <a:ln w="28575">
              <a:solidFill>
                <a:srgbClr val="CC0000"/>
              </a:solidFill>
              <a:round/>
              <a:tailEnd type="triangle" w="med" len="med"/>
            </a:ln>
          </p:spPr>
        </p:cxnSp>
        <p:cxnSp>
          <p:nvCxnSpPr>
            <p:cNvPr id="17438" name="AutoShape 83"/>
            <p:cNvCxnSpPr>
              <a:cxnSpLocks noChangeShapeType="1"/>
              <a:stCxn id="17418" idx="7"/>
            </p:cNvCxnSpPr>
            <p:nvPr/>
          </p:nvCxnSpPr>
          <p:spPr bwMode="auto">
            <a:xfrm flipV="1">
              <a:off x="746" y="2016"/>
              <a:ext cx="982" cy="262"/>
            </a:xfrm>
            <a:prstGeom prst="straightConnector1">
              <a:avLst/>
            </a:prstGeom>
            <a:noFill/>
            <a:ln w="28575">
              <a:solidFill>
                <a:srgbClr val="CC0000"/>
              </a:solidFill>
              <a:round/>
              <a:tailEnd type="triangle" w="med" len="med"/>
            </a:ln>
          </p:spPr>
        </p:cxnSp>
        <p:cxnSp>
          <p:nvCxnSpPr>
            <p:cNvPr id="17439" name="AutoShape 84"/>
            <p:cNvCxnSpPr>
              <a:cxnSpLocks noChangeShapeType="1"/>
              <a:stCxn id="17420" idx="1"/>
              <a:endCxn id="17421" idx="5"/>
            </p:cNvCxnSpPr>
            <p:nvPr/>
          </p:nvCxnSpPr>
          <p:spPr bwMode="auto">
            <a:xfrm flipH="1" flipV="1">
              <a:off x="1130" y="1466"/>
              <a:ext cx="668" cy="380"/>
            </a:xfrm>
            <a:prstGeom prst="straightConnector1">
              <a:avLst/>
            </a:prstGeom>
            <a:noFill/>
            <a:ln w="28575">
              <a:solidFill>
                <a:schemeClr val="tx1"/>
              </a:solidFill>
              <a:round/>
              <a:tailEnd type="triangle" w="med" len="med"/>
            </a:ln>
          </p:spPr>
        </p:cxnSp>
        <p:cxnSp>
          <p:nvCxnSpPr>
            <p:cNvPr id="17440" name="AutoShape 85"/>
            <p:cNvCxnSpPr>
              <a:cxnSpLocks noChangeShapeType="1"/>
              <a:endCxn id="17427" idx="2"/>
            </p:cNvCxnSpPr>
            <p:nvPr/>
          </p:nvCxnSpPr>
          <p:spPr bwMode="auto">
            <a:xfrm flipV="1">
              <a:off x="1152" y="864"/>
              <a:ext cx="432" cy="262"/>
            </a:xfrm>
            <a:prstGeom prst="straightConnector1">
              <a:avLst/>
            </a:prstGeom>
            <a:noFill/>
            <a:ln w="28575">
              <a:solidFill>
                <a:schemeClr val="tx1"/>
              </a:solidFill>
              <a:round/>
              <a:tailEnd type="triangle" w="med" len="med"/>
            </a:ln>
          </p:spPr>
        </p:cxnSp>
        <p:cxnSp>
          <p:nvCxnSpPr>
            <p:cNvPr id="17441" name="AutoShape 86"/>
            <p:cNvCxnSpPr>
              <a:cxnSpLocks noChangeShapeType="1"/>
              <a:stCxn id="17424" idx="2"/>
              <a:endCxn id="17427" idx="6"/>
            </p:cNvCxnSpPr>
            <p:nvPr/>
          </p:nvCxnSpPr>
          <p:spPr bwMode="auto">
            <a:xfrm flipH="1" flipV="1">
              <a:off x="2064" y="864"/>
              <a:ext cx="816" cy="384"/>
            </a:xfrm>
            <a:prstGeom prst="straightConnector1">
              <a:avLst/>
            </a:prstGeom>
            <a:noFill/>
            <a:ln w="28575">
              <a:solidFill>
                <a:schemeClr val="tx1"/>
              </a:solidFill>
              <a:round/>
              <a:tailEnd type="triangle" w="med" len="med"/>
            </a:ln>
          </p:spPr>
        </p:cxnSp>
        <p:cxnSp>
          <p:nvCxnSpPr>
            <p:cNvPr id="17442" name="AutoShape 87"/>
            <p:cNvCxnSpPr>
              <a:cxnSpLocks noChangeShapeType="1"/>
              <a:stCxn id="17420" idx="7"/>
              <a:endCxn id="17424" idx="3"/>
            </p:cNvCxnSpPr>
            <p:nvPr/>
          </p:nvCxnSpPr>
          <p:spPr bwMode="auto">
            <a:xfrm flipV="1">
              <a:off x="2138" y="1418"/>
              <a:ext cx="812" cy="428"/>
            </a:xfrm>
            <a:prstGeom prst="straightConnector1">
              <a:avLst/>
            </a:prstGeom>
            <a:noFill/>
            <a:ln w="28575">
              <a:solidFill>
                <a:schemeClr val="tx1"/>
              </a:solidFill>
              <a:round/>
              <a:tailEnd type="triangle" w="med" len="med"/>
            </a:ln>
          </p:spPr>
        </p:cxnSp>
        <p:cxnSp>
          <p:nvCxnSpPr>
            <p:cNvPr id="17443" name="AutoShape 88"/>
            <p:cNvCxnSpPr>
              <a:cxnSpLocks noChangeShapeType="1"/>
              <a:stCxn id="17420" idx="6"/>
              <a:endCxn id="17425" idx="2"/>
            </p:cNvCxnSpPr>
            <p:nvPr/>
          </p:nvCxnSpPr>
          <p:spPr bwMode="auto">
            <a:xfrm flipV="1">
              <a:off x="2208" y="1824"/>
              <a:ext cx="1344" cy="192"/>
            </a:xfrm>
            <a:prstGeom prst="straightConnector1">
              <a:avLst/>
            </a:prstGeom>
            <a:noFill/>
            <a:ln w="28575">
              <a:solidFill>
                <a:srgbClr val="CC0000"/>
              </a:solidFill>
              <a:round/>
              <a:tailEnd type="triangle" w="med" len="med"/>
            </a:ln>
          </p:spPr>
        </p:cxnSp>
        <p:cxnSp>
          <p:nvCxnSpPr>
            <p:cNvPr id="17444" name="AutoShape 89"/>
            <p:cNvCxnSpPr>
              <a:cxnSpLocks noChangeShapeType="1"/>
              <a:stCxn id="17428" idx="1"/>
              <a:endCxn id="17424" idx="6"/>
            </p:cNvCxnSpPr>
            <p:nvPr/>
          </p:nvCxnSpPr>
          <p:spPr bwMode="auto">
            <a:xfrm rot="5400000" flipH="1">
              <a:off x="3648" y="960"/>
              <a:ext cx="694" cy="1270"/>
            </a:xfrm>
            <a:prstGeom prst="curvedConnector2">
              <a:avLst/>
            </a:prstGeom>
            <a:noFill/>
            <a:ln w="28575">
              <a:solidFill>
                <a:schemeClr val="tx1"/>
              </a:solidFill>
              <a:round/>
              <a:tailEnd type="triangle" w="med" len="med"/>
            </a:ln>
          </p:spPr>
        </p:cxnSp>
        <p:cxnSp>
          <p:nvCxnSpPr>
            <p:cNvPr id="17445" name="AutoShape 90"/>
            <p:cNvCxnSpPr>
              <a:cxnSpLocks noChangeShapeType="1"/>
              <a:stCxn id="17418" idx="6"/>
              <a:endCxn id="17425" idx="3"/>
            </p:cNvCxnSpPr>
            <p:nvPr/>
          </p:nvCxnSpPr>
          <p:spPr bwMode="auto">
            <a:xfrm flipV="1">
              <a:off x="816" y="1994"/>
              <a:ext cx="2806" cy="454"/>
            </a:xfrm>
            <a:prstGeom prst="curvedConnector2">
              <a:avLst/>
            </a:prstGeom>
            <a:noFill/>
            <a:ln w="28575">
              <a:solidFill>
                <a:schemeClr val="tx1"/>
              </a:solidFill>
              <a:round/>
              <a:tailEnd type="triangle" w="med" len="med"/>
            </a:ln>
          </p:spPr>
        </p:cxnSp>
      </p:grpSp>
      <p:sp>
        <p:nvSpPr>
          <p:cNvPr id="17413" name="Text Box 92"/>
          <p:cNvSpPr txBox="1">
            <a:spLocks noChangeArrowheads="1"/>
          </p:cNvSpPr>
          <p:nvPr/>
        </p:nvSpPr>
        <p:spPr bwMode="auto">
          <a:xfrm>
            <a:off x="4495800" y="4133678"/>
            <a:ext cx="2068512" cy="1200325"/>
          </a:xfrm>
          <a:prstGeom prst="rect">
            <a:avLst/>
          </a:prstGeom>
          <a:noFill/>
          <a:ln w="9525">
            <a:noFill/>
            <a:miter lim="800000"/>
          </a:ln>
        </p:spPr>
        <p:txBody>
          <a:bodyPr lIns="91432" tIns="45718" rIns="91432" bIns="45718">
            <a:spAutoFit/>
          </a:bodyPr>
          <a:lstStyle/>
          <a:p>
            <a:pPr algn="ctr">
              <a:spcBef>
                <a:spcPct val="50000"/>
              </a:spcBef>
            </a:pPr>
            <a:r>
              <a:rPr lang="en-US" i="1" dirty="0">
                <a:latin typeface="Calibri" panose="020F0502020204030204" pitchFamily="34" charset="0"/>
              </a:rPr>
              <a:t>We construct both on demand – and we construct as little as possible.</a:t>
            </a:r>
            <a:endParaRPr lang="en-US" i="1" dirty="0">
              <a:latin typeface="Calibri" panose="020F0502020204030204" pitchFamily="34" charset="0"/>
            </a:endParaRPr>
          </a:p>
        </p:txBody>
      </p:sp>
      <p:sp>
        <p:nvSpPr>
          <p:cNvPr id="17415" name="Text Box 94"/>
          <p:cNvSpPr txBox="1">
            <a:spLocks noChangeArrowheads="1"/>
          </p:cNvSpPr>
          <p:nvPr/>
        </p:nvSpPr>
        <p:spPr bwMode="auto">
          <a:xfrm>
            <a:off x="4572000" y="1905002"/>
            <a:ext cx="1981200" cy="1477323"/>
          </a:xfrm>
          <a:prstGeom prst="rect">
            <a:avLst/>
          </a:prstGeom>
          <a:noFill/>
          <a:ln w="9525">
            <a:noFill/>
            <a:miter lim="800000"/>
          </a:ln>
        </p:spPr>
        <p:txBody>
          <a:bodyPr wrap="square" lIns="91432" tIns="45718" rIns="91432" bIns="45718">
            <a:spAutoFit/>
          </a:bodyPr>
          <a:lstStyle/>
          <a:p>
            <a:pPr algn="ctr">
              <a:spcBef>
                <a:spcPct val="50000"/>
              </a:spcBef>
            </a:pPr>
            <a:r>
              <a:rPr lang="en-US" i="1" dirty="0">
                <a:latin typeface="Calibri" panose="020F0502020204030204" pitchFamily="34" charset="0"/>
              </a:rPr>
              <a:t>Each NODE in in the search tree is an entire PATH in the state space graph.</a:t>
            </a:r>
            <a:endParaRPr lang="en-US" i="1" dirty="0">
              <a:latin typeface="Calibri" panose="020F0502020204030204" pitchFamily="34" charset="0"/>
            </a:endParaRPr>
          </a:p>
        </p:txBody>
      </p:sp>
      <p:sp>
        <p:nvSpPr>
          <p:cNvPr id="95" name="TextBox 94"/>
          <p:cNvSpPr txBox="1"/>
          <p:nvPr/>
        </p:nvSpPr>
        <p:spPr>
          <a:xfrm>
            <a:off x="6870700" y="2086107"/>
            <a:ext cx="4876800" cy="523220"/>
          </a:xfrm>
          <a:prstGeom prst="rect">
            <a:avLst/>
          </a:prstGeom>
          <a:noFill/>
        </p:spPr>
        <p:txBody>
          <a:bodyPr wrap="square" lIns="91436" tIns="45718" rIns="91436" bIns="45718" rtlCol="0">
            <a:spAutoFit/>
          </a:bodyPr>
          <a:lstStyle/>
          <a:p>
            <a:pPr algn="ctr"/>
            <a:r>
              <a:rPr lang="en-US" sz="2800" dirty="0">
                <a:latin typeface="Calibri" panose="020F0502020204030204" pitchFamily="34" charset="0"/>
              </a:rPr>
              <a:t>Search Tree</a:t>
            </a:r>
            <a:endParaRPr lang="en-US" sz="2800" dirty="0">
              <a:latin typeface="Calibri" panose="020F0502020204030204" pitchFamily="34" charset="0"/>
            </a:endParaRPr>
          </a:p>
        </p:txBody>
      </p:sp>
      <p:sp>
        <p:nvSpPr>
          <p:cNvPr id="96" name="TextBox 95"/>
          <p:cNvSpPr txBox="1"/>
          <p:nvPr/>
        </p:nvSpPr>
        <p:spPr>
          <a:xfrm>
            <a:off x="609600" y="1981202"/>
            <a:ext cx="3429000" cy="523220"/>
          </a:xfrm>
          <a:prstGeom prst="rect">
            <a:avLst/>
          </a:prstGeom>
          <a:noFill/>
        </p:spPr>
        <p:txBody>
          <a:bodyPr wrap="square" lIns="91436" tIns="45718" rIns="91436" bIns="45718" rtlCol="0">
            <a:spAutoFit/>
          </a:bodyPr>
          <a:lstStyle/>
          <a:p>
            <a:pPr algn="ctr"/>
            <a:r>
              <a:rPr lang="en-US" sz="2800" dirty="0">
                <a:latin typeface="Calibri" panose="020F0502020204030204" pitchFamily="34" charset="0"/>
              </a:rPr>
              <a:t>State Space Graph</a:t>
            </a:r>
            <a:endParaRPr lang="en-US" sz="2800" dirty="0">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State Space Graphs vs. Search Trees</a:t>
            </a:r>
            <a:endParaRPr lang="en-US" dirty="0"/>
          </a:p>
        </p:txBody>
      </p:sp>
      <p:sp>
        <p:nvSpPr>
          <p:cNvPr id="5" name="AutoShape 5"/>
          <p:cNvSpPr>
            <a:spLocks noChangeArrowheads="1"/>
          </p:cNvSpPr>
          <p:nvPr/>
        </p:nvSpPr>
        <p:spPr bwMode="auto">
          <a:xfrm>
            <a:off x="1600200" y="3518723"/>
            <a:ext cx="437584" cy="443679"/>
          </a:xfrm>
          <a:prstGeom prst="flowChartConnector">
            <a:avLst/>
          </a:prstGeom>
          <a:noFill/>
          <a:ln w="12700">
            <a:solidFill>
              <a:schemeClr val="tx1"/>
            </a:solidFill>
            <a:round/>
          </a:ln>
        </p:spPr>
        <p:txBody>
          <a:bodyPr wrap="none" lIns="91436" tIns="45718" rIns="91436" bIns="45718" anchor="ctr"/>
          <a:lstStyle/>
          <a:p>
            <a:pPr algn="ctr"/>
            <a:r>
              <a:rPr lang="en-US" sz="1600" b="1" dirty="0"/>
              <a:t>S</a:t>
            </a:r>
            <a:endParaRPr lang="en-US" sz="1600" b="1" dirty="0"/>
          </a:p>
        </p:txBody>
      </p:sp>
      <p:sp>
        <p:nvSpPr>
          <p:cNvPr id="6" name="AutoShape 6"/>
          <p:cNvSpPr>
            <a:spLocks noChangeArrowheads="1"/>
          </p:cNvSpPr>
          <p:nvPr/>
        </p:nvSpPr>
        <p:spPr bwMode="auto">
          <a:xfrm>
            <a:off x="3657600" y="3518723"/>
            <a:ext cx="437584" cy="443679"/>
          </a:xfrm>
          <a:prstGeom prst="flowChartConnector">
            <a:avLst/>
          </a:prstGeom>
          <a:noFill/>
          <a:ln w="12700">
            <a:solidFill>
              <a:schemeClr val="tx1"/>
            </a:solidFill>
            <a:round/>
          </a:ln>
        </p:spPr>
        <p:txBody>
          <a:bodyPr wrap="none" lIns="91436" tIns="45718" rIns="91436" bIns="45718" anchor="ctr"/>
          <a:lstStyle/>
          <a:p>
            <a:pPr algn="ctr"/>
            <a:r>
              <a:rPr lang="en-US" b="1"/>
              <a:t>G</a:t>
            </a:r>
            <a:endParaRPr lang="en-US" b="1"/>
          </a:p>
        </p:txBody>
      </p:sp>
      <p:sp>
        <p:nvSpPr>
          <p:cNvPr id="8" name="AutoShape 8"/>
          <p:cNvSpPr>
            <a:spLocks noChangeArrowheads="1"/>
          </p:cNvSpPr>
          <p:nvPr/>
        </p:nvSpPr>
        <p:spPr bwMode="auto">
          <a:xfrm>
            <a:off x="2590800" y="4356923"/>
            <a:ext cx="437584" cy="443679"/>
          </a:xfrm>
          <a:prstGeom prst="flowChartConnector">
            <a:avLst/>
          </a:prstGeom>
          <a:noFill/>
          <a:ln w="12700">
            <a:solidFill>
              <a:schemeClr val="tx1"/>
            </a:solidFill>
            <a:round/>
          </a:ln>
        </p:spPr>
        <p:txBody>
          <a:bodyPr wrap="none" lIns="91436" tIns="45718" rIns="91436" bIns="45718" anchor="ctr"/>
          <a:lstStyle/>
          <a:p>
            <a:pPr algn="ctr"/>
            <a:r>
              <a:rPr lang="en-US" i="1"/>
              <a:t>b</a:t>
            </a:r>
            <a:endParaRPr lang="en-US" i="1"/>
          </a:p>
        </p:txBody>
      </p:sp>
      <p:sp>
        <p:nvSpPr>
          <p:cNvPr id="14" name="AutoShape 14"/>
          <p:cNvSpPr>
            <a:spLocks noChangeArrowheads="1"/>
          </p:cNvSpPr>
          <p:nvPr/>
        </p:nvSpPr>
        <p:spPr bwMode="auto">
          <a:xfrm>
            <a:off x="2590800" y="2680523"/>
            <a:ext cx="437584" cy="443679"/>
          </a:xfrm>
          <a:prstGeom prst="flowChartConnector">
            <a:avLst/>
          </a:prstGeom>
          <a:noFill/>
          <a:ln w="12700">
            <a:solidFill>
              <a:schemeClr val="tx1"/>
            </a:solidFill>
            <a:round/>
          </a:ln>
        </p:spPr>
        <p:txBody>
          <a:bodyPr wrap="none" lIns="91436" tIns="45718" rIns="91436" bIns="45718" anchor="ctr"/>
          <a:lstStyle/>
          <a:p>
            <a:pPr algn="ctr"/>
            <a:r>
              <a:rPr lang="en-US" i="1"/>
              <a:t>a</a:t>
            </a:r>
            <a:endParaRPr lang="en-US" i="1"/>
          </a:p>
        </p:txBody>
      </p:sp>
      <p:cxnSp>
        <p:nvCxnSpPr>
          <p:cNvPr id="17" name="AutoShape 17"/>
          <p:cNvCxnSpPr>
            <a:cxnSpLocks noChangeShapeType="1"/>
            <a:stCxn id="5" idx="5"/>
            <a:endCxn id="8" idx="2"/>
          </p:cNvCxnSpPr>
          <p:nvPr/>
        </p:nvCxnSpPr>
        <p:spPr bwMode="auto">
          <a:xfrm>
            <a:off x="1973701" y="3897425"/>
            <a:ext cx="617099" cy="681336"/>
          </a:xfrm>
          <a:prstGeom prst="straightConnector1">
            <a:avLst/>
          </a:prstGeom>
          <a:noFill/>
          <a:ln w="9525">
            <a:solidFill>
              <a:schemeClr val="tx1"/>
            </a:solidFill>
            <a:round/>
            <a:tailEnd type="triangle" w="lg" len="lg"/>
          </a:ln>
        </p:spPr>
      </p:cxnSp>
      <p:cxnSp>
        <p:nvCxnSpPr>
          <p:cNvPr id="21" name="AutoShape 21"/>
          <p:cNvCxnSpPr>
            <a:cxnSpLocks noChangeShapeType="1"/>
            <a:stCxn id="14" idx="3"/>
            <a:endCxn id="8" idx="1"/>
          </p:cNvCxnSpPr>
          <p:nvPr/>
        </p:nvCxnSpPr>
        <p:spPr bwMode="auto">
          <a:xfrm>
            <a:off x="2654883" y="3059227"/>
            <a:ext cx="0" cy="1362671"/>
          </a:xfrm>
          <a:prstGeom prst="straightConnector1">
            <a:avLst/>
          </a:prstGeom>
          <a:noFill/>
          <a:ln w="9525">
            <a:solidFill>
              <a:schemeClr val="tx1"/>
            </a:solidFill>
            <a:round/>
            <a:tailEnd type="triangle" w="lg" len="lg"/>
          </a:ln>
        </p:spPr>
      </p:cxnSp>
      <p:cxnSp>
        <p:nvCxnSpPr>
          <p:cNvPr id="23" name="AutoShape 23"/>
          <p:cNvCxnSpPr>
            <a:cxnSpLocks noChangeShapeType="1"/>
            <a:stCxn id="8" idx="7"/>
            <a:endCxn id="14" idx="5"/>
          </p:cNvCxnSpPr>
          <p:nvPr/>
        </p:nvCxnSpPr>
        <p:spPr bwMode="auto">
          <a:xfrm flipV="1">
            <a:off x="2964301" y="3059227"/>
            <a:ext cx="0" cy="1362671"/>
          </a:xfrm>
          <a:prstGeom prst="straightConnector1">
            <a:avLst/>
          </a:prstGeom>
          <a:noFill/>
          <a:ln w="9525">
            <a:solidFill>
              <a:schemeClr val="tx1"/>
            </a:solidFill>
            <a:round/>
            <a:tailEnd type="triangle" w="lg" len="lg"/>
          </a:ln>
        </p:spPr>
      </p:cxnSp>
      <p:cxnSp>
        <p:nvCxnSpPr>
          <p:cNvPr id="24" name="AutoShape 24"/>
          <p:cNvCxnSpPr>
            <a:cxnSpLocks noChangeShapeType="1"/>
            <a:stCxn id="14" idx="6"/>
            <a:endCxn id="6" idx="1"/>
          </p:cNvCxnSpPr>
          <p:nvPr/>
        </p:nvCxnSpPr>
        <p:spPr bwMode="auto">
          <a:xfrm>
            <a:off x="3028385" y="2902363"/>
            <a:ext cx="693299" cy="681335"/>
          </a:xfrm>
          <a:prstGeom prst="straightConnector1">
            <a:avLst/>
          </a:prstGeom>
          <a:noFill/>
          <a:ln w="9525">
            <a:solidFill>
              <a:schemeClr val="tx1"/>
            </a:solidFill>
            <a:round/>
            <a:tailEnd type="triangle" w="lg" len="lg"/>
          </a:ln>
        </p:spPr>
      </p:cxnSp>
      <p:cxnSp>
        <p:nvCxnSpPr>
          <p:cNvPr id="26" name="AutoShape 26"/>
          <p:cNvCxnSpPr>
            <a:cxnSpLocks noChangeShapeType="1"/>
            <a:stCxn id="8" idx="6"/>
            <a:endCxn id="6" idx="3"/>
          </p:cNvCxnSpPr>
          <p:nvPr/>
        </p:nvCxnSpPr>
        <p:spPr bwMode="auto">
          <a:xfrm flipV="1">
            <a:off x="3028385" y="3897425"/>
            <a:ext cx="693299" cy="681336"/>
          </a:xfrm>
          <a:prstGeom prst="straightConnector1">
            <a:avLst/>
          </a:prstGeom>
          <a:noFill/>
          <a:ln w="9525">
            <a:solidFill>
              <a:schemeClr val="tx1"/>
            </a:solidFill>
            <a:round/>
            <a:tailEnd type="triangle" w="lg" len="lg"/>
          </a:ln>
        </p:spPr>
      </p:cxnSp>
      <p:cxnSp>
        <p:nvCxnSpPr>
          <p:cNvPr id="27" name="AutoShape 27"/>
          <p:cNvCxnSpPr>
            <a:cxnSpLocks noChangeShapeType="1"/>
            <a:stCxn id="5" idx="7"/>
            <a:endCxn id="14" idx="2"/>
          </p:cNvCxnSpPr>
          <p:nvPr/>
        </p:nvCxnSpPr>
        <p:spPr bwMode="auto">
          <a:xfrm flipV="1">
            <a:off x="1973701" y="2902363"/>
            <a:ext cx="617099" cy="681335"/>
          </a:xfrm>
          <a:prstGeom prst="straightConnector1">
            <a:avLst/>
          </a:prstGeom>
          <a:noFill/>
          <a:ln w="9525">
            <a:solidFill>
              <a:schemeClr val="tx1"/>
            </a:solidFill>
            <a:round/>
            <a:tailEnd type="triangle" w="lg" len="lg"/>
          </a:ln>
        </p:spPr>
      </p:cxnSp>
      <p:sp>
        <p:nvSpPr>
          <p:cNvPr id="54" name="TextBox 53"/>
          <p:cNvSpPr txBox="1"/>
          <p:nvPr/>
        </p:nvSpPr>
        <p:spPr>
          <a:xfrm>
            <a:off x="1219200" y="1671939"/>
            <a:ext cx="3886200" cy="461661"/>
          </a:xfrm>
          <a:prstGeom prst="rect">
            <a:avLst/>
          </a:prstGeom>
          <a:noFill/>
        </p:spPr>
        <p:txBody>
          <a:bodyPr wrap="square" lIns="91436" tIns="45718" rIns="91436" bIns="45718" rtlCol="0">
            <a:spAutoFit/>
          </a:bodyPr>
          <a:lstStyle/>
          <a:p>
            <a:r>
              <a:rPr lang="en-US" sz="2400" dirty="0">
                <a:latin typeface="Calibri" panose="020F0502020204030204" pitchFamily="34" charset="0"/>
              </a:rPr>
              <a:t>Consider this 4-state graph: </a:t>
            </a:r>
            <a:endParaRPr lang="en-US" sz="2400" dirty="0">
              <a:latin typeface="Calibri" panose="020F0502020204030204" pitchFamily="34" charset="0"/>
            </a:endParaRPr>
          </a:p>
        </p:txBody>
      </p:sp>
      <p:sp>
        <p:nvSpPr>
          <p:cNvPr id="56" name="TextBox 55"/>
          <p:cNvSpPr txBox="1"/>
          <p:nvPr/>
        </p:nvSpPr>
        <p:spPr>
          <a:xfrm>
            <a:off x="0" y="6029982"/>
            <a:ext cx="12192000" cy="523220"/>
          </a:xfrm>
          <a:prstGeom prst="rect">
            <a:avLst/>
          </a:prstGeom>
          <a:noFill/>
        </p:spPr>
        <p:txBody>
          <a:bodyPr wrap="square" lIns="91436" tIns="45718" rIns="91436" bIns="45718" rtlCol="0">
            <a:spAutoFit/>
          </a:bodyPr>
          <a:lstStyle/>
          <a:p>
            <a:pPr algn="ctr"/>
            <a:r>
              <a:rPr lang="en-US" sz="2800" dirty="0">
                <a:latin typeface="Calibri" panose="020F0502020204030204" pitchFamily="34" charset="0"/>
              </a:rPr>
              <a:t>Important: Lots of repeated structure in the search tree!</a:t>
            </a:r>
            <a:endParaRPr lang="en-US" sz="2800" dirty="0">
              <a:latin typeface="Calibri" panose="020F0502020204030204" pitchFamily="34" charset="0"/>
            </a:endParaRPr>
          </a:p>
        </p:txBody>
      </p:sp>
      <p:sp>
        <p:nvSpPr>
          <p:cNvPr id="57" name="TextBox 56"/>
          <p:cNvSpPr txBox="1"/>
          <p:nvPr/>
        </p:nvSpPr>
        <p:spPr>
          <a:xfrm>
            <a:off x="6477000" y="1676400"/>
            <a:ext cx="5105400" cy="828675"/>
          </a:xfrm>
          <a:prstGeom prst="rect">
            <a:avLst/>
          </a:prstGeom>
          <a:noFill/>
        </p:spPr>
        <p:txBody>
          <a:bodyPr wrap="square" lIns="91436" tIns="45718" rIns="91436" bIns="45718" rtlCol="0">
            <a:spAutoFit/>
          </a:bodyPr>
          <a:lstStyle/>
          <a:p>
            <a:r>
              <a:rPr lang="en-US" sz="2400" dirty="0">
                <a:latin typeface="Calibri" panose="020F0502020204030204" pitchFamily="34" charset="0"/>
              </a:rPr>
              <a:t>How big is its search tree (from S)?</a:t>
            </a:r>
            <a:endParaRPr lang="en-US" sz="2400" dirty="0">
              <a:latin typeface="Calibri" panose="020F0502020204030204" pitchFamily="34" charset="0"/>
            </a:endParaRPr>
          </a:p>
          <a:p>
            <a:r>
              <a:rPr lang="en-US" altLang="zh-CN" sz="2400" dirty="0">
                <a:solidFill>
                  <a:srgbClr val="FF0000"/>
                </a:solidFill>
                <a:latin typeface="Calibri" panose="020F0502020204030204" pitchFamily="34" charset="0"/>
              </a:rPr>
              <a:t>//</a:t>
            </a:r>
            <a:r>
              <a:rPr lang="zh-CN" altLang="en-US" sz="2400" dirty="0">
                <a:solidFill>
                  <a:srgbClr val="FF0000"/>
                </a:solidFill>
                <a:latin typeface="Calibri" panose="020F0502020204030204" pitchFamily="34" charset="0"/>
              </a:rPr>
              <a:t>扩展可重复</a:t>
            </a:r>
            <a:endParaRPr lang="zh-CN" altLang="en-US" sz="2400" dirty="0">
              <a:solidFill>
                <a:srgbClr val="FF0000"/>
              </a:solidFill>
              <a:latin typeface="Calibri" panose="020F0502020204030204" pitchFamily="34" charset="0"/>
            </a:endParaRPr>
          </a:p>
        </p:txBody>
      </p:sp>
      <p:pic>
        <p:nvPicPr>
          <p:cNvPr id="59" name="Picture 58" descr="TP_tmp.png"/>
          <p:cNvPicPr>
            <a:picLocks noChangeAspect="1"/>
          </p:cNvPicPr>
          <p:nvPr>
            <p:custDataLst>
              <p:tags r:id="rId1"/>
            </p:custDataLst>
          </p:nvPr>
        </p:nvPicPr>
        <p:blipFill>
          <a:blip r:embed="rId2" cstate="print"/>
          <a:stretch>
            <a:fillRect/>
          </a:stretch>
        </p:blipFill>
        <p:spPr>
          <a:xfrm>
            <a:off x="7848600" y="3124200"/>
            <a:ext cx="1879854" cy="9342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Search</a:t>
            </a:r>
            <a:endParaRPr lang="en-US" dirty="0"/>
          </a:p>
        </p:txBody>
      </p:sp>
      <p:sp>
        <p:nvSpPr>
          <p:cNvPr id="14339" name="Rectangle 3"/>
          <p:cNvSpPr>
            <a:spLocks noGrp="1" noChangeArrowheads="1"/>
          </p:cNvSpPr>
          <p:nvPr>
            <p:ph idx="1"/>
          </p:nvPr>
        </p:nvSpPr>
        <p:spPr>
          <a:xfrm>
            <a:off x="1828799" y="4267200"/>
            <a:ext cx="10133045" cy="1981200"/>
          </a:xfrm>
        </p:spPr>
        <p:txBody>
          <a:bodyPr>
            <a:normAutofit/>
          </a:bodyPr>
          <a:lstStyle/>
          <a:p>
            <a:pPr eaLnBrk="1" hangingPunct="1">
              <a:lnSpc>
                <a:spcPct val="90000"/>
              </a:lnSpc>
            </a:pPr>
            <a:r>
              <a:rPr lang="en-US" dirty="0"/>
              <a:t>Search:</a:t>
            </a:r>
            <a:endParaRPr lang="en-US" dirty="0"/>
          </a:p>
          <a:p>
            <a:pPr lvl="1" eaLnBrk="1" hangingPunct="1">
              <a:lnSpc>
                <a:spcPct val="90000"/>
              </a:lnSpc>
            </a:pPr>
            <a:r>
              <a:rPr lang="en-US" dirty="0"/>
              <a:t>Expand out potential plans (tree nodes)</a:t>
            </a:r>
            <a:r>
              <a:rPr lang="en-US" altLang="zh-CN" dirty="0"/>
              <a:t>—Expansion</a:t>
            </a:r>
            <a:r>
              <a:rPr lang="zh-CN" altLang="en-US" dirty="0"/>
              <a:t>（扩展）</a:t>
            </a:r>
            <a:endParaRPr lang="en-US" dirty="0"/>
          </a:p>
          <a:p>
            <a:pPr lvl="1" eaLnBrk="1" hangingPunct="1">
              <a:lnSpc>
                <a:spcPct val="90000"/>
              </a:lnSpc>
            </a:pPr>
            <a:r>
              <a:rPr lang="en-US" dirty="0"/>
              <a:t>Maintain a </a:t>
            </a:r>
            <a:r>
              <a:rPr lang="en-US" dirty="0">
                <a:solidFill>
                  <a:srgbClr val="CC0000"/>
                </a:solidFill>
              </a:rPr>
              <a:t>fringe </a:t>
            </a:r>
            <a:r>
              <a:rPr lang="en-US" dirty="0"/>
              <a:t>of partial plans under consideration—Open</a:t>
            </a:r>
            <a:r>
              <a:rPr lang="zh-CN" altLang="en-US" dirty="0"/>
              <a:t> 表</a:t>
            </a:r>
            <a:endParaRPr lang="en-US" dirty="0"/>
          </a:p>
          <a:p>
            <a:pPr lvl="1" eaLnBrk="1" hangingPunct="1">
              <a:lnSpc>
                <a:spcPct val="90000"/>
              </a:lnSpc>
            </a:pPr>
            <a:r>
              <a:rPr lang="en-US" dirty="0"/>
              <a:t>Try to expand as few tree nodes as possible</a:t>
            </a:r>
            <a:r>
              <a:rPr lang="en-US" altLang="zh-CN" dirty="0"/>
              <a:t>—Strategy</a:t>
            </a:r>
            <a:r>
              <a:rPr lang="zh-CN" altLang="en-US" dirty="0"/>
              <a:t>（搜素策略）</a:t>
            </a:r>
            <a:endParaRPr lang="en-US" dirty="0"/>
          </a:p>
        </p:txBody>
      </p:sp>
      <p:pic>
        <p:nvPicPr>
          <p:cNvPr id="14340" name="Picture 4"/>
          <p:cNvPicPr>
            <a:picLocks noChangeAspect="1" noChangeArrowheads="1"/>
          </p:cNvPicPr>
          <p:nvPr/>
        </p:nvPicPr>
        <p:blipFill>
          <a:blip r:embed="rId1" cstate="print"/>
          <a:srcRect/>
          <a:stretch>
            <a:fillRect/>
          </a:stretch>
        </p:blipFill>
        <p:spPr bwMode="auto">
          <a:xfrm>
            <a:off x="1830388" y="1676403"/>
            <a:ext cx="8072437" cy="2071687"/>
          </a:xfrm>
          <a:prstGeom prst="rect">
            <a:avLst/>
          </a:prstGeom>
          <a:noFill/>
          <a:ln w="9525">
            <a:noFill/>
            <a:miter lim="800000"/>
            <a:headEnd/>
            <a:tailEnd/>
          </a:ln>
        </p:spPr>
      </p:pic>
      <p:pic>
        <p:nvPicPr>
          <p:cNvPr id="792581" name="Picture 5"/>
          <p:cNvPicPr>
            <a:picLocks noChangeAspect="1" noChangeArrowheads="1"/>
          </p:cNvPicPr>
          <p:nvPr/>
        </p:nvPicPr>
        <p:blipFill>
          <a:blip r:embed="rId2" cstate="print"/>
          <a:srcRect/>
          <a:stretch>
            <a:fillRect/>
          </a:stretch>
        </p:blipFill>
        <p:spPr bwMode="auto">
          <a:xfrm>
            <a:off x="1830388" y="1690690"/>
            <a:ext cx="8072437" cy="2017713"/>
          </a:xfrm>
          <a:prstGeom prst="rect">
            <a:avLst/>
          </a:prstGeom>
          <a:noFill/>
          <a:ln w="9525">
            <a:noFill/>
            <a:miter lim="800000"/>
            <a:headEnd/>
            <a:tailEnd/>
          </a:ln>
        </p:spPr>
      </p:pic>
      <p:pic>
        <p:nvPicPr>
          <p:cNvPr id="792582" name="Picture 6"/>
          <p:cNvPicPr>
            <a:picLocks noChangeAspect="1" noChangeArrowheads="1"/>
          </p:cNvPicPr>
          <p:nvPr/>
        </p:nvPicPr>
        <p:blipFill>
          <a:blip r:embed="rId3" cstate="print"/>
          <a:srcRect/>
          <a:stretch>
            <a:fillRect/>
          </a:stretch>
        </p:blipFill>
        <p:spPr bwMode="auto">
          <a:xfrm>
            <a:off x="1828803" y="1690687"/>
            <a:ext cx="8072439" cy="20081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2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1</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）把初始节点</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S</a:t>
            </a:r>
            <a:r>
              <a:rPr kumimoji="0" lang="en-US" altLang="zh-CN" sz="2400" b="1" i="0" u="none" strike="noStrike" kern="1200" cap="none" spc="0" normalizeH="0" baseline="-25000" noProof="0" dirty="0">
                <a:ln>
                  <a:noFill/>
                </a:ln>
                <a:solidFill>
                  <a:prstClr val="black"/>
                </a:solidFill>
                <a:effectLst/>
                <a:uLnTx/>
                <a:uFillTx/>
                <a:latin typeface="等线 Light" panose="02010600030101010101" charset="-122"/>
                <a:ea typeface="楷体_GB2312"/>
                <a:cs typeface="+mj-cs"/>
              </a:rPr>
              <a:t>0</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放入</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表，并建立目前仅包</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S</a:t>
            </a:r>
            <a:r>
              <a:rPr kumimoji="0" lang="en-US" altLang="zh-CN" sz="2400" b="1" i="0" u="none" strike="noStrike" kern="1200" cap="none" spc="0" normalizeH="0" baseline="-25000" noProof="0" dirty="0">
                <a:ln>
                  <a:noFill/>
                </a:ln>
                <a:solidFill>
                  <a:prstClr val="black"/>
                </a:solidFill>
                <a:effectLst/>
                <a:uLnTx/>
                <a:uFillTx/>
                <a:latin typeface="等线 Light" panose="02010600030101010101" charset="-122"/>
                <a:ea typeface="楷体_GB2312"/>
                <a:cs typeface="+mj-cs"/>
              </a:rPr>
              <a:t>0</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的图</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G</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，建立一个</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Closed</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表，置为空；</a:t>
            </a:r>
            <a:endPar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2</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）检查</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表是否为空表，若为空，则问题无解，失败退出</a:t>
            </a:r>
            <a:endPar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3</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）把</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Closed</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表，并记该节点为</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n</a:t>
            </a:r>
            <a:endPar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4</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）考察节点</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是否为目标节点，若是则得到问题的解成功退出。</a:t>
            </a:r>
            <a:endPar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5</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）扩展节点</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生成一组子节点。</a:t>
            </a:r>
            <a:r>
              <a:rPr kumimoji="0" lang="zh-CN" altLang="en-US" sz="2400" b="1" i="0" u="none" strike="noStrike" kern="1200" cap="none" spc="0" normalizeH="0" baseline="0" noProof="0" dirty="0">
                <a:ln>
                  <a:noFill/>
                </a:ln>
                <a:solidFill>
                  <a:srgbClr val="FF0000"/>
                </a:solidFill>
                <a:effectLst/>
                <a:uLnTx/>
                <a:uFillTx/>
                <a:latin typeface="等线 Light" panose="02010600030101010101" charset="-122"/>
                <a:ea typeface="楷体_GB2312"/>
                <a:cs typeface="+mj-cs"/>
              </a:rPr>
              <a:t>把这些子节点中不是其父节点的那部分子节点计入集合</a:t>
            </a:r>
            <a:r>
              <a:rPr kumimoji="0" lang="en-US" altLang="zh-CN" sz="2400" b="1" i="0" u="none" strike="noStrike" kern="1200" cap="none" spc="0" normalizeH="0" baseline="0" noProof="0" dirty="0">
                <a:ln>
                  <a:noFill/>
                </a:ln>
                <a:solidFill>
                  <a:srgbClr val="FF0000"/>
                </a:solidFill>
                <a:effectLst/>
                <a:uLnTx/>
                <a:uFillTx/>
                <a:latin typeface="等线 Light" panose="02010600030101010101" charset="-122"/>
                <a:ea typeface="楷体_GB2312"/>
                <a:cs typeface="+mj-cs"/>
              </a:rPr>
              <a:t>M</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，并把这些子节点作为节点</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的子节点加</a:t>
            </a:r>
            <a:r>
              <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G</a:t>
            </a:r>
            <a:r>
              <a:rPr kumimoji="0" lang="zh-CN" altLang="en-US"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rPr>
              <a:t>中。</a:t>
            </a:r>
            <a:endParaRPr kumimoji="0" lang="en-US" altLang="zh-CN" sz="2400" b="1" i="0" u="none" strike="noStrike" kern="1200" cap="none" spc="0" normalizeH="0" baseline="0" noProof="0" dirty="0">
              <a:ln>
                <a:noFill/>
              </a:ln>
              <a:solidFill>
                <a:prstClr val="black"/>
              </a:solidFill>
              <a:effectLst/>
              <a:uLnTx/>
              <a:uFillTx/>
              <a:latin typeface="等线 Light" panose="02010600030101010101" charset="-122"/>
              <a:ea typeface="楷体_GB2312"/>
              <a:cs typeface="+mj-cs"/>
            </a:endParaRPr>
          </a:p>
        </p:txBody>
      </p:sp>
      <p:sp>
        <p:nvSpPr>
          <p:cNvPr id="10" name="Rectangle 2"/>
          <p:cNvSpPr txBox="1"/>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8" name="Rectangle 2"/>
          <p:cNvSpPr>
            <a:spLocks noGrp="1"/>
          </p:cNvSpPr>
          <p:nvPr>
            <p:ph type="title"/>
          </p:nvPr>
        </p:nvSpPr>
        <p:spPr>
          <a:xfrm>
            <a:off x="191848" y="1002891"/>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4.2.1 </a:t>
            </a:r>
            <a:r>
              <a:rPr lang="zh-CN" altLang="en-US" sz="2800" b="1" dirty="0">
                <a:solidFill>
                  <a:srgbClr val="000099"/>
                </a:solidFill>
                <a:effectLst>
                  <a:outerShdw blurRad="38100" dist="38100" dir="2700000" algn="tl">
                    <a:srgbClr val="C0C0C0"/>
                  </a:outerShdw>
                </a:effectLst>
                <a:latin typeface="黑体" panose="02010609060101010101" pitchFamily="49" charset="-122"/>
              </a:rPr>
              <a:t>一般搜索过程</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8" name="Rectangle 2"/>
          <p:cNvSpPr>
            <a:spLocks noGrp="1"/>
          </p:cNvSpPr>
          <p:nvPr>
            <p:ph type="title"/>
          </p:nvPr>
        </p:nvSpPr>
        <p:spPr>
          <a:xfrm>
            <a:off x="191848" y="1002891"/>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4.2.1 </a:t>
            </a:r>
            <a:r>
              <a:rPr lang="zh-CN" altLang="en-US" sz="2800" b="1" dirty="0">
                <a:solidFill>
                  <a:srgbClr val="000099"/>
                </a:solidFill>
                <a:effectLst>
                  <a:outerShdw blurRad="38100" dist="38100" dir="2700000" algn="tl">
                    <a:srgbClr val="C0C0C0"/>
                  </a:outerShdw>
                </a:effectLst>
                <a:latin typeface="黑体" panose="02010609060101010101" pitchFamily="49" charset="-122"/>
              </a:rPr>
              <a:t>一般搜索过程</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5" name="矩形 4"/>
          <p:cNvSpPr/>
          <p:nvPr/>
        </p:nvSpPr>
        <p:spPr>
          <a:xfrm>
            <a:off x="628462" y="1529650"/>
            <a:ext cx="10495422" cy="507746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）针对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M</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中子节点的不同情况，分别作如下处理：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1. </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对那些没有在</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中出现过的</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成员设置一个指向其父节点（即节</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点</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）的指针，并将他它放入</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表。</a:t>
            </a:r>
            <a:endPar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2. </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对那些原来已经在</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中出现过，但没有被扩展过的</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成员，确定</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是否需要修改它指向父节点的指针。</a:t>
            </a:r>
            <a:endPar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3. </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对那些原来已经在</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中出现过，并已经被扩展过的</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成员，确定</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是否需要修改其后继节点指向父节点的指针。</a:t>
            </a:r>
            <a:endPar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7</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）按某种策略对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表中的节点进行排序</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8</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）转第（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8" name="Rectangle 2"/>
          <p:cNvSpPr>
            <a:spLocks noGrp="1"/>
          </p:cNvSpPr>
          <p:nvPr>
            <p:ph type="title"/>
          </p:nvPr>
        </p:nvSpPr>
        <p:spPr>
          <a:xfrm>
            <a:off x="191848" y="880363"/>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4.2.1 </a:t>
            </a:r>
            <a:r>
              <a:rPr lang="zh-CN" altLang="en-US" sz="2800" b="1" dirty="0">
                <a:solidFill>
                  <a:srgbClr val="000099"/>
                </a:solidFill>
                <a:effectLst>
                  <a:outerShdw blurRad="38100" dist="38100" dir="2700000" algn="tl">
                    <a:srgbClr val="C0C0C0"/>
                  </a:outerShdw>
                </a:effectLst>
                <a:latin typeface="黑体" panose="02010609060101010101" pitchFamily="49" charset="-122"/>
              </a:rPr>
              <a:t>一般图搜索过程</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5" name="矩形 4"/>
          <p:cNvSpPr/>
          <p:nvPr/>
        </p:nvSpPr>
        <p:spPr>
          <a:xfrm>
            <a:off x="657959" y="1342837"/>
            <a:ext cx="10495422"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00000"/>
                </a:solidFill>
                <a:effectLst/>
                <a:uLnTx/>
                <a:uFillTx/>
                <a:latin typeface="GBK-Song56"/>
                <a:ea typeface="等线" panose="02010600030101010101" charset="-122"/>
                <a:cs typeface="+mn-cs"/>
              </a:rPr>
              <a:t>说</a:t>
            </a:r>
            <a:r>
              <a:rPr kumimoji="0" lang="zh-CN" altLang="en-US" sz="2400" b="0" i="0" u="none" strike="noStrike" kern="1200" cap="none" spc="0" normalizeH="0" baseline="0" noProof="0" dirty="0">
                <a:ln>
                  <a:noFill/>
                </a:ln>
                <a:solidFill>
                  <a:srgbClr val="C00000"/>
                </a:solidFill>
                <a:effectLst/>
                <a:uLnTx/>
                <a:uFillTx/>
                <a:latin typeface="GBK-Song50"/>
                <a:ea typeface="等线" panose="02010600030101010101" charset="-122"/>
                <a:cs typeface="+mn-cs"/>
              </a:rPr>
              <a:t>明</a:t>
            </a:r>
            <a:r>
              <a:rPr kumimoji="0" lang="zh-CN" altLang="en-US" sz="2400" b="0" i="0" u="none" strike="noStrike" kern="1200" cap="none" spc="0" normalizeH="0" baseline="0" noProof="0" dirty="0">
                <a:ln>
                  <a:noFill/>
                </a:ln>
                <a:solidFill>
                  <a:srgbClr val="C00000"/>
                </a:solidFill>
                <a:effectLst/>
                <a:uLnTx/>
                <a:uFillTx/>
                <a:latin typeface="GBK-Song26"/>
                <a:ea typeface="等线" panose="02010600030101010101" charset="-122"/>
                <a:cs typeface="+mn-cs"/>
              </a:rPr>
              <a:t>：</a:t>
            </a:r>
            <a:endParaRPr kumimoji="0" lang="zh-CN" altLang="en-US" sz="2400" b="0" i="0" u="none" strike="noStrike" kern="1200" cap="none" spc="0" normalizeH="0" baseline="0" noProof="0" dirty="0">
              <a:ln>
                <a:noFill/>
              </a:ln>
              <a:solidFill>
                <a:srgbClr val="C00000"/>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）上述过程</a:t>
            </a:r>
            <a:r>
              <a:rPr kumimoji="0" lang="zh-CN" altLang="en-US" sz="2400" b="0" i="0" u="none" strike="noStrike" kern="1200" cap="none" spc="0" normalizeH="0" baseline="0" noProof="0" dirty="0">
                <a:ln>
                  <a:noFill/>
                </a:ln>
                <a:solidFill>
                  <a:srgbClr val="0000FF"/>
                </a:solidFill>
                <a:effectLst/>
                <a:uLnTx/>
                <a:uFillTx/>
                <a:latin typeface="GBK-Song55"/>
                <a:ea typeface="等线" panose="02010600030101010101" charset="-122"/>
                <a:cs typeface="+mn-cs"/>
              </a:rPr>
              <a:t>是</a:t>
            </a:r>
            <a:r>
              <a:rPr kumimoji="0" lang="zh-CN" altLang="en-US" sz="2400" b="0" i="0" u="none" strike="noStrike" kern="1200" cap="none" spc="0" normalizeH="0" baseline="0" noProof="0" dirty="0">
                <a:ln>
                  <a:noFill/>
                </a:ln>
                <a:solidFill>
                  <a:srgbClr val="0000FF"/>
                </a:solidFill>
                <a:effectLst/>
                <a:uLnTx/>
                <a:uFillTx/>
                <a:latin typeface="GBK-Song65"/>
                <a:ea typeface="等线" panose="02010600030101010101" charset="-122"/>
                <a:cs typeface="+mn-cs"/>
              </a:rPr>
              <a:t>状</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charset="-122"/>
                <a:cs typeface="+mn-cs"/>
              </a:rPr>
              <a:t>态</a:t>
            </a:r>
            <a:r>
              <a:rPr kumimoji="0" lang="zh-CN" altLang="en-US" sz="2400" b="0" i="0" u="none" strike="noStrike" kern="1200" cap="none" spc="0" normalizeH="0" baseline="0" noProof="0" dirty="0">
                <a:ln>
                  <a:noFill/>
                </a:ln>
                <a:solidFill>
                  <a:srgbClr val="0000FF"/>
                </a:solidFill>
                <a:effectLst/>
                <a:uLnTx/>
                <a:uFillTx/>
                <a:latin typeface="GBK-Song47"/>
                <a:ea typeface="等线" panose="02010600030101010101" charset="-122"/>
                <a:cs typeface="+mn-cs"/>
              </a:rPr>
              <a:t>空间</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charset="-122"/>
                <a:cs typeface="+mn-cs"/>
              </a:rPr>
              <a:t>的一般</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charset="-122"/>
                <a:cs typeface="+mn-cs"/>
              </a:rPr>
              <a:t>图</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charset="-122"/>
                <a:cs typeface="+mn-cs"/>
              </a:rPr>
              <a:t>搜索算法</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charset="-122"/>
                <a:cs typeface="+mn-cs"/>
              </a:rPr>
              <a:t>它</a:t>
            </a:r>
            <a:r>
              <a:rPr kumimoji="0" lang="zh-CN" altLang="en-US" sz="2400" b="0" i="0" u="none" strike="noStrike" kern="1200" cap="none" spc="0" normalizeH="0" baseline="0" noProof="0" dirty="0">
                <a:ln>
                  <a:noFill/>
                </a:ln>
                <a:solidFill>
                  <a:srgbClr val="0000FF"/>
                </a:solidFill>
                <a:effectLst/>
                <a:uLnTx/>
                <a:uFillTx/>
                <a:latin typeface="GBK-Song46"/>
                <a:ea typeface="等线" panose="02010600030101010101" charset="-122"/>
                <a:cs typeface="+mn-cs"/>
              </a:rPr>
              <a:t>具</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charset="-122"/>
                <a:cs typeface="+mn-cs"/>
              </a:rPr>
              <a:t>有</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charset="-122"/>
                <a:cs typeface="+mn-cs"/>
              </a:rPr>
              <a:t>通</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charset="-122"/>
                <a:cs typeface="+mn-cs"/>
              </a:rPr>
              <a:t>用性</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，后</a:t>
            </a:r>
            <a:r>
              <a:rPr kumimoji="0" lang="zh-CN" altLang="en-US" sz="2400" b="0" i="0" u="none" strike="noStrike" kern="1200" cap="none" spc="0" normalizeH="0" baseline="0" noProof="0" dirty="0">
                <a:ln>
                  <a:noFill/>
                </a:ln>
                <a:solidFill>
                  <a:srgbClr val="0000FF"/>
                </a:solidFill>
                <a:effectLst/>
                <a:uLnTx/>
                <a:uFillTx/>
                <a:latin typeface="GBK-Song50"/>
                <a:ea typeface="等线" panose="02010600030101010101" charset="-122"/>
                <a:cs typeface="+mn-cs"/>
              </a:rPr>
              <a:t>面</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charset="-122"/>
                <a:cs typeface="+mn-cs"/>
              </a:rPr>
              <a:t>所要讨论</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42"/>
                <a:ea typeface="等线" panose="02010600030101010101" charset="-122"/>
                <a:cs typeface="+mn-cs"/>
              </a:rPr>
              <a:t>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charset="-122"/>
                <a:cs typeface="+mn-cs"/>
              </a:rPr>
              <a:t>种</a:t>
            </a:r>
            <a:r>
              <a:rPr kumimoji="0" lang="zh-CN" altLang="en-US" sz="2400" b="0" i="0" u="none" strike="noStrike" kern="1200" cap="none" spc="0" normalizeH="0" baseline="0" noProof="0" dirty="0">
                <a:ln>
                  <a:noFill/>
                </a:ln>
                <a:solidFill>
                  <a:srgbClr val="0000FF"/>
                </a:solidFill>
                <a:effectLst/>
                <a:uLnTx/>
                <a:uFillTx/>
                <a:latin typeface="GBK-Song65"/>
                <a:ea typeface="等线" panose="02010600030101010101" charset="-122"/>
                <a:cs typeface="+mn-cs"/>
              </a:rPr>
              <a:t>状</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charset="-122"/>
                <a:cs typeface="+mn-cs"/>
              </a:rPr>
              <a:t>态</a:t>
            </a:r>
            <a:r>
              <a:rPr kumimoji="0" lang="zh-CN" altLang="en-US" sz="2400" b="0" i="0" u="none" strike="noStrike" kern="1200" cap="none" spc="0" normalizeH="0" baseline="0" noProof="0" dirty="0">
                <a:ln>
                  <a:noFill/>
                </a:ln>
                <a:solidFill>
                  <a:srgbClr val="0000FF"/>
                </a:solidFill>
                <a:effectLst/>
                <a:uLnTx/>
                <a:uFillTx/>
                <a:latin typeface="GBK-Song47"/>
                <a:ea typeface="等线" panose="02010600030101010101" charset="-122"/>
                <a:cs typeface="+mn-cs"/>
              </a:rPr>
              <a:t>空面</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charset="-122"/>
                <a:cs typeface="+mn-cs"/>
              </a:rPr>
              <a:t>搜索策略</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charset="-122"/>
                <a:cs typeface="+mn-cs"/>
              </a:rPr>
              <a:t>都</a:t>
            </a:r>
            <a:r>
              <a:rPr kumimoji="0" lang="zh-CN" altLang="en-US" sz="2400" b="0" i="0" u="none" strike="noStrike" kern="1200" cap="none" spc="0" normalizeH="0" baseline="0" noProof="0" dirty="0">
                <a:ln>
                  <a:noFill/>
                </a:ln>
                <a:solidFill>
                  <a:srgbClr val="0000FF"/>
                </a:solidFill>
                <a:effectLst/>
                <a:uLnTx/>
                <a:uFillTx/>
                <a:latin typeface="GBK-Song55"/>
                <a:ea typeface="等线" panose="02010600030101010101" charset="-122"/>
                <a:cs typeface="+mn-cs"/>
              </a:rPr>
              <a:t>是上述过</a:t>
            </a:r>
            <a:r>
              <a:rPr kumimoji="0" lang="zh-CN" altLang="en-US" sz="2400" b="0" i="0" u="none" strike="noStrike" kern="1200" cap="none" spc="0" normalizeH="0" baseline="0" noProof="0" dirty="0">
                <a:ln>
                  <a:noFill/>
                </a:ln>
                <a:solidFill>
                  <a:srgbClr val="0000FF"/>
                </a:solidFill>
                <a:effectLst/>
                <a:uLnTx/>
                <a:uFillTx/>
                <a:latin typeface="GBK-Song38"/>
                <a:ea typeface="等线" panose="02010600030101010101" charset="-122"/>
                <a:cs typeface="+mn-cs"/>
              </a:rPr>
              <a:t>程</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charset="-122"/>
                <a:cs typeface="+mn-cs"/>
              </a:rPr>
              <a:t>特</a:t>
            </a:r>
            <a:r>
              <a:rPr kumimoji="0" lang="zh-CN" altLang="en-US" sz="2400" b="0" i="0" u="none" strike="noStrike" kern="1200" cap="none" spc="0" normalizeH="0" baseline="0" noProof="0" dirty="0">
                <a:ln>
                  <a:noFill/>
                </a:ln>
                <a:solidFill>
                  <a:srgbClr val="0000FF"/>
                </a:solidFill>
                <a:effectLst/>
                <a:uLnTx/>
                <a:uFillTx/>
                <a:latin typeface="GBK-Song48"/>
                <a:ea typeface="等线" panose="02010600030101010101" charset="-122"/>
                <a:cs typeface="+mn-cs"/>
              </a:rPr>
              <a:t>例</a:t>
            </a:r>
            <a:r>
              <a:rPr kumimoji="0" lang="zh-CN" altLang="en-US" sz="2400" b="0" i="0" u="none" strike="noStrike" kern="1200" cap="none" spc="0" normalizeH="0" baseline="0" noProof="0" dirty="0">
                <a:ln>
                  <a:noFill/>
                </a:ln>
                <a:solidFill>
                  <a:srgbClr val="0000FF"/>
                </a:solidFill>
                <a:effectLst/>
                <a:uLnTx/>
                <a:uFillTx/>
                <a:latin typeface="GBK-Song25"/>
                <a:ea typeface="等线" panose="02010600030101010101" charset="-122"/>
                <a:cs typeface="+mn-cs"/>
              </a:rPr>
              <a:t>。</a:t>
            </a:r>
            <a:r>
              <a:rPr kumimoji="0" lang="zh-CN" altLang="en-US" sz="2400" b="0" i="0" u="none" strike="noStrike" kern="1200" cap="none" spc="0" normalizeH="0" baseline="0" noProof="0" dirty="0">
                <a:ln>
                  <a:noFill/>
                </a:ln>
                <a:solidFill>
                  <a:srgbClr val="FF0000"/>
                </a:solidFill>
                <a:effectLst/>
                <a:uLnTx/>
                <a:uFillTx/>
                <a:latin typeface="GBK-Song42"/>
                <a:ea typeface="等线" panose="02010600030101010101" charset="-122"/>
                <a:cs typeface="+mn-cs"/>
              </a:rPr>
              <a:t>各</a:t>
            </a:r>
            <a:r>
              <a:rPr kumimoji="0" lang="zh-CN" altLang="en-US" sz="2400" b="0" i="0" u="none" strike="noStrike" kern="1200" cap="none" spc="0" normalizeH="0" baseline="0" noProof="0" dirty="0">
                <a:ln>
                  <a:noFill/>
                </a:ln>
                <a:solidFill>
                  <a:srgbClr val="FF0000"/>
                </a:solidFill>
                <a:effectLst/>
                <a:uLnTx/>
                <a:uFillTx/>
                <a:latin typeface="GBK-Song64"/>
                <a:ea typeface="等线" panose="02010600030101010101" charset="-122"/>
                <a:cs typeface="+mn-cs"/>
              </a:rPr>
              <a:t>种</a:t>
            </a:r>
            <a:r>
              <a:rPr kumimoji="0" lang="zh-CN" altLang="en-US" sz="2400" b="0" i="0" u="none" strike="noStrike" kern="1200" cap="none" spc="0" normalizeH="0" baseline="0" noProof="0" dirty="0">
                <a:ln>
                  <a:noFill/>
                </a:ln>
                <a:solidFill>
                  <a:srgbClr val="FF0000"/>
                </a:solidFill>
                <a:effectLst/>
                <a:uLnTx/>
                <a:uFillTx/>
                <a:latin typeface="GBK-Song56"/>
                <a:ea typeface="等线" panose="02010600030101010101" charset="-122"/>
                <a:cs typeface="+mn-cs"/>
              </a:rPr>
              <a:t>搜索策略</a:t>
            </a:r>
            <a:r>
              <a:rPr kumimoji="0" lang="zh-CN" altLang="en-US" sz="2400" b="0" i="0" u="none" strike="noStrike" kern="1200" cap="none" spc="0" normalizeH="0" baseline="0" noProof="0" dirty="0">
                <a:ln>
                  <a:noFill/>
                </a:ln>
                <a:solidFill>
                  <a:srgbClr val="FF0000"/>
                </a:solidFill>
                <a:effectLst/>
                <a:uLnTx/>
                <a:uFillTx/>
                <a:latin typeface="GBK-Song40"/>
                <a:ea typeface="等线" panose="02010600030101010101" charset="-122"/>
                <a:cs typeface="+mn-cs"/>
              </a:rPr>
              <a:t>的</a:t>
            </a:r>
            <a:r>
              <a:rPr kumimoji="0" lang="zh-CN" altLang="en-US" sz="2400" b="0" i="0" u="none" strike="noStrike" kern="1200" cap="none" spc="0" normalizeH="0" baseline="0" noProof="0" dirty="0">
                <a:ln>
                  <a:noFill/>
                </a:ln>
                <a:solidFill>
                  <a:srgbClr val="FF0000"/>
                </a:solidFill>
                <a:effectLst/>
                <a:uLnTx/>
                <a:uFillTx/>
                <a:latin typeface="GBK-Song64"/>
                <a:ea typeface="等线" panose="02010600030101010101" charset="-122"/>
                <a:cs typeface="+mn-cs"/>
              </a:rPr>
              <a:t>主</a:t>
            </a:r>
            <a:r>
              <a:rPr kumimoji="0" lang="zh-CN" altLang="en-US" sz="2400" b="0" i="0" u="none" strike="noStrike" kern="1200" cap="none" spc="0" normalizeH="0" baseline="0" noProof="0" dirty="0">
                <a:ln>
                  <a:noFill/>
                </a:ln>
                <a:solidFill>
                  <a:srgbClr val="FF0000"/>
                </a:solidFill>
                <a:effectLst/>
                <a:uLnTx/>
                <a:uFillTx/>
                <a:latin typeface="GBK-Song61"/>
                <a:ea typeface="等线" panose="02010600030101010101" charset="-122"/>
                <a:cs typeface="+mn-cs"/>
              </a:rPr>
              <a:t>要</a:t>
            </a:r>
            <a:r>
              <a:rPr kumimoji="0" lang="zh-CN" altLang="en-US" sz="2400" b="0" i="0" u="none" strike="noStrike" kern="1200" cap="none" spc="0" normalizeH="0" baseline="0" noProof="0" dirty="0">
                <a:ln>
                  <a:noFill/>
                </a:ln>
                <a:solidFill>
                  <a:srgbClr val="FF0000"/>
                </a:solidFill>
                <a:effectLst/>
                <a:uLnTx/>
                <a:uFillTx/>
                <a:latin typeface="GBK-Song53"/>
                <a:ea typeface="等线" panose="02010600030101010101" charset="-122"/>
                <a:cs typeface="+mn-cs"/>
              </a:rPr>
              <a:t>区别在</a:t>
            </a:r>
            <a:r>
              <a:rPr kumimoji="0" lang="zh-CN" altLang="en-US" sz="2400" b="0" i="0" u="none" strike="noStrike" kern="1200" cap="none" spc="0" normalizeH="0" baseline="0" noProof="0" dirty="0">
                <a:ln>
                  <a:noFill/>
                </a:ln>
                <a:solidFill>
                  <a:srgbClr val="FF0000"/>
                </a:solidFill>
                <a:effectLst/>
                <a:uLnTx/>
                <a:uFillTx/>
                <a:latin typeface="GBK-Song62"/>
                <a:ea typeface="等线" panose="02010600030101010101" charset="-122"/>
                <a:cs typeface="+mn-cs"/>
              </a:rPr>
              <a:t>于</a:t>
            </a:r>
            <a:r>
              <a:rPr kumimoji="0" lang="zh-CN" altLang="en-US" sz="2400" b="0" i="0" u="none" strike="noStrike" kern="1200" cap="none" spc="0" normalizeH="0" baseline="0" noProof="0" dirty="0">
                <a:ln>
                  <a:noFill/>
                </a:ln>
                <a:solidFill>
                  <a:srgbClr val="FF0000"/>
                </a:solidFill>
                <a:effectLst/>
                <a:uLnTx/>
                <a:uFillTx/>
                <a:latin typeface="GBK-Song40"/>
                <a:ea typeface="等线" panose="02010600030101010101" charset="-122"/>
                <a:cs typeface="+mn-cs"/>
              </a:rPr>
              <a:t>对</a:t>
            </a:r>
            <a:r>
              <a:rPr kumimoji="0" lang="en-US" altLang="zh-CN" sz="2400" b="0" i="0" u="none" strike="noStrike" kern="1200" cap="none" spc="0" normalizeH="0" baseline="0" noProof="0" dirty="0">
                <a:ln>
                  <a:noFill/>
                </a:ln>
                <a:solidFill>
                  <a:srgbClr val="FF0000"/>
                </a:solidFill>
                <a:effectLst/>
                <a:uLnTx/>
                <a:uFillTx/>
                <a:latin typeface="CMR10"/>
                <a:ea typeface="等线" panose="02010600030101010101" charset="-122"/>
                <a:cs typeface="+mn-cs"/>
              </a:rPr>
              <a:t>Open</a:t>
            </a:r>
            <a:r>
              <a:rPr kumimoji="0" lang="zh-CN" altLang="en-US" sz="2400" b="0" i="0" u="none" strike="noStrike" kern="1200" cap="none" spc="0" normalizeH="0" baseline="0" noProof="0" dirty="0">
                <a:ln>
                  <a:noFill/>
                </a:ln>
                <a:solidFill>
                  <a:srgbClr val="FF0000"/>
                </a:solidFill>
                <a:effectLst/>
                <a:uLnTx/>
                <a:uFillTx/>
                <a:latin typeface="CMR10"/>
                <a:ea typeface="等线" panose="02010600030101010101" charset="-122"/>
                <a:cs typeface="+mn-cs"/>
              </a:rPr>
              <a:t>表</a:t>
            </a:r>
            <a:r>
              <a:rPr kumimoji="0" lang="zh-CN" altLang="en-US" sz="2400" b="0" i="0" u="none" strike="noStrike" kern="1200" cap="none" spc="0" normalizeH="0" baseline="0" noProof="0" dirty="0">
                <a:ln>
                  <a:noFill/>
                </a:ln>
                <a:solidFill>
                  <a:srgbClr val="FF0000"/>
                </a:solidFill>
                <a:effectLst/>
                <a:uLnTx/>
                <a:uFillTx/>
                <a:latin typeface="GBK-Song64"/>
                <a:ea typeface="等线" panose="02010600030101010101" charset="-122"/>
                <a:cs typeface="+mn-cs"/>
              </a:rPr>
              <a:t>中</a:t>
            </a:r>
            <a:r>
              <a:rPr kumimoji="0" lang="zh-CN" altLang="en-US" sz="2400" b="0" i="0" u="none" strike="noStrike" kern="1200" cap="none" spc="0" normalizeH="0" baseline="0" noProof="0" dirty="0">
                <a:ln>
                  <a:noFill/>
                </a:ln>
                <a:solidFill>
                  <a:srgbClr val="FF0000"/>
                </a:solidFill>
                <a:effectLst/>
                <a:uLnTx/>
                <a:uFillTx/>
                <a:latin typeface="GBK-Song46"/>
                <a:ea typeface="等线" panose="02010600030101010101" charset="-122"/>
                <a:cs typeface="+mn-cs"/>
              </a:rPr>
              <a:t>节</a:t>
            </a:r>
            <a:r>
              <a:rPr kumimoji="0" lang="zh-CN" altLang="en-US" sz="2400" b="0" i="0" u="none" strike="noStrike" kern="1200" cap="none" spc="0" normalizeH="0" baseline="0" noProof="0" dirty="0">
                <a:ln>
                  <a:noFill/>
                </a:ln>
                <a:solidFill>
                  <a:srgbClr val="FF0000"/>
                </a:solidFill>
                <a:effectLst/>
                <a:uLnTx/>
                <a:uFillTx/>
                <a:latin typeface="GBK-Song40"/>
                <a:ea typeface="等线" panose="02010600030101010101" charset="-122"/>
                <a:cs typeface="+mn-cs"/>
              </a:rPr>
              <a:t>点的排序</a:t>
            </a:r>
            <a:r>
              <a:rPr kumimoji="0" lang="zh-CN" altLang="en-US" sz="2400" b="0" i="0" u="none" strike="noStrike" kern="1200" cap="none" spc="0" normalizeH="0" baseline="0" noProof="0" dirty="0">
                <a:ln>
                  <a:noFill/>
                </a:ln>
                <a:solidFill>
                  <a:srgbClr val="FF0000"/>
                </a:solidFill>
                <a:effectLst/>
                <a:uLnTx/>
                <a:uFillTx/>
                <a:latin typeface="GBK-Song56"/>
                <a:ea typeface="等线" panose="02010600030101010101" charset="-122"/>
                <a:cs typeface="+mn-cs"/>
              </a:rPr>
              <a:t>顺序</a:t>
            </a:r>
            <a:r>
              <a:rPr kumimoji="0" lang="zh-CN" altLang="en-US" sz="2400" b="0" i="0" u="none" strike="noStrike" kern="1200" cap="none" spc="0" normalizeH="0" baseline="0" noProof="0" dirty="0">
                <a:ln>
                  <a:noFill/>
                </a:ln>
                <a:solidFill>
                  <a:srgbClr val="FF0000"/>
                </a:solidFill>
                <a:effectLst/>
                <a:uLnTx/>
                <a:uFillTx/>
                <a:latin typeface="GBK-Song40"/>
                <a:ea typeface="等线" panose="02010600030101010101" charset="-122"/>
                <a:cs typeface="+mn-cs"/>
              </a:rPr>
              <a:t>的不</a:t>
            </a:r>
            <a:r>
              <a:rPr kumimoji="0" lang="zh-CN" altLang="en-US" sz="2400" b="0" i="0" u="none" strike="noStrike" kern="1200" cap="none" spc="0" normalizeH="0" baseline="0" noProof="0" dirty="0">
                <a:ln>
                  <a:noFill/>
                </a:ln>
                <a:solidFill>
                  <a:srgbClr val="FF0000"/>
                </a:solidFill>
                <a:effectLst/>
                <a:uLnTx/>
                <a:uFillTx/>
                <a:latin typeface="GBK-Song57"/>
                <a:ea typeface="等线" panose="02010600030101010101" charset="-122"/>
                <a:cs typeface="+mn-cs"/>
              </a:rPr>
              <a:t>同</a:t>
            </a:r>
            <a:r>
              <a:rPr kumimoji="0" lang="zh-CN" altLang="en-US" sz="2400" b="0" i="0" u="none" strike="noStrike" kern="1200" cap="none" spc="0" normalizeH="0" baseline="0" noProof="0" dirty="0">
                <a:ln>
                  <a:noFill/>
                </a:ln>
                <a:solidFill>
                  <a:srgbClr val="FF0000"/>
                </a:solidFill>
                <a:effectLst/>
                <a:uLnTx/>
                <a:uFillTx/>
                <a:latin typeface="GBK-Song25"/>
                <a:ea typeface="等线" panose="02010600030101010101" charset="-122"/>
                <a:cs typeface="+mn-cs"/>
              </a:rPr>
              <a:t>。</a:t>
            </a:r>
            <a:endParaRPr kumimoji="0" lang="zh-CN" altLang="en-US" sz="2400" b="0" i="0" u="none" strike="noStrike" kern="1200" cap="none" spc="0" normalizeH="0" baseline="0" noProof="0" dirty="0">
              <a:ln>
                <a:noFill/>
              </a:ln>
              <a:solidFill>
                <a:srgbClr val="FF0000"/>
              </a:solidFill>
              <a:effectLst/>
              <a:uLnTx/>
              <a:uFillTx/>
              <a:latin typeface="GBK-Song25"/>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charset="-122"/>
                <a:cs typeface="+mn-cs"/>
              </a:rPr>
              <a:t>2</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）在</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第（</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6</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）步针对</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M</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中子节点的不同情况进行处理时，</a:t>
            </a:r>
            <a:endPar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如果生第②种情况时，那么，这个</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M</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中子节点究竟应该作为哪个节点的后继节点呢？</a:t>
            </a:r>
            <a:endPar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一般是由原始节点到该节点路径上所付出的代价来决定的，哪条路径付出的代价小，相应的节点就作为它的父节点。所谓由原始节点到该节点路径的代价是指这条路径上所有有向边代价之和。</a:t>
            </a:r>
            <a:endPar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charset="-122"/>
                <a:cs typeface="+mn-cs"/>
              </a:rPr>
              <a:t>如果发生③情况，除了需要确定该子节点指向父节点的指针外，还需要确定其后继节点指向父节点的指针。其依据也是由原始节点到该节点路径上的代价。</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endParaRPr lang="zh-CN" altLang="en-US" sz="2800" dirty="0">
              <a:solidFill>
                <a:srgbClr val="333399"/>
              </a:solidFill>
              <a:latin typeface="楷体_GB2312" pitchFamily="49" charset="-122"/>
              <a:ea typeface="楷体_GB2312" pitchFamily="49" charset="-122"/>
            </a:endParaRPr>
          </a:p>
        </p:txBody>
      </p:sp>
      <p:grpSp>
        <p:nvGrpSpPr>
          <p:cNvPr id="10" name="Group 77"/>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Oval 24"/>
            <p:cNvSpPr>
              <a:spLocks noChangeArrowheads="1"/>
            </p:cNvSpPr>
            <p:nvPr/>
          </p:nvSpPr>
          <p:spPr bwMode="auto">
            <a:xfrm>
              <a:off x="2098" y="2844"/>
              <a:ext cx="96" cy="96"/>
            </a:xfrm>
            <a:prstGeom prst="ellipse">
              <a:avLst/>
            </a:prstGeom>
            <a:solidFill>
              <a:srgbClr val="009900"/>
            </a:solidFill>
            <a:ln w="9525">
              <a:solidFill>
                <a:schemeClr val="tx2"/>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Line 32"/>
            <p:cNvSpPr>
              <a:spLocks noChangeShapeType="1"/>
            </p:cNvSpPr>
            <p:nvPr/>
          </p:nvSpPr>
          <p:spPr bwMode="auto">
            <a:xfrm flipV="1">
              <a:off x="1522" y="2940"/>
              <a:ext cx="576" cy="336"/>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endPar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sp>
        <p:nvSpPr>
          <p:cNvPr id="67" name="Freeform 72"/>
          <p:cNvSpPr/>
          <p:nvPr/>
        </p:nvSpPr>
        <p:spPr bwMode="auto">
          <a:xfrm>
            <a:off x="4935654" y="1746799"/>
            <a:ext cx="2905125" cy="3822700"/>
          </a:xfrm>
          <a:custGeom>
            <a:avLst/>
            <a:gdLst>
              <a:gd name="T0" fmla="*/ 0 w 1830"/>
              <a:gd name="T1" fmla="*/ 2416 h 2416"/>
              <a:gd name="T2" fmla="*/ 793 w 1830"/>
              <a:gd name="T3" fmla="*/ 1840 h 2416"/>
              <a:gd name="T4" fmla="*/ 1444 w 1830"/>
              <a:gd name="T5" fmla="*/ 1863 h 2416"/>
              <a:gd name="T6" fmla="*/ 1661 w 1830"/>
              <a:gd name="T7" fmla="*/ 1863 h 2416"/>
              <a:gd name="T8" fmla="*/ 1705 w 1830"/>
              <a:gd name="T9" fmla="*/ 449 h 2416"/>
              <a:gd name="T10" fmla="*/ 912 w 1830"/>
              <a:gd name="T11" fmla="*/ 0 h 2416"/>
              <a:gd name="T12" fmla="*/ 0 60000 65536"/>
              <a:gd name="T13" fmla="*/ 0 60000 65536"/>
              <a:gd name="T14" fmla="*/ 0 60000 65536"/>
              <a:gd name="T15" fmla="*/ 0 60000 65536"/>
              <a:gd name="T16" fmla="*/ 0 60000 65536"/>
              <a:gd name="T17" fmla="*/ 0 60000 65536"/>
              <a:gd name="T18" fmla="*/ 0 w 1830"/>
              <a:gd name="T19" fmla="*/ 0 h 2416"/>
              <a:gd name="T20" fmla="*/ 1830 w 1830"/>
              <a:gd name="T21" fmla="*/ 2416 h 2416"/>
            </a:gdLst>
            <a:ahLst/>
            <a:cxnLst>
              <a:cxn ang="T12">
                <a:pos x="T0" y="T1"/>
              </a:cxn>
              <a:cxn ang="T13">
                <a:pos x="T2" y="T3"/>
              </a:cxn>
              <a:cxn ang="T14">
                <a:pos x="T4" y="T5"/>
              </a:cxn>
              <a:cxn ang="T15">
                <a:pos x="T6" y="T7"/>
              </a:cxn>
              <a:cxn ang="T16">
                <a:pos x="T8" y="T9"/>
              </a:cxn>
              <a:cxn ang="T17">
                <a:pos x="T10" y="T11"/>
              </a:cxn>
            </a:cxnLst>
            <a:rect l="T18" t="T19" r="T20" b="T21"/>
            <a:pathLst>
              <a:path w="1830" h="2416">
                <a:moveTo>
                  <a:pt x="0" y="2416"/>
                </a:moveTo>
                <a:cubicBezTo>
                  <a:pt x="276" y="2174"/>
                  <a:pt x="552" y="1932"/>
                  <a:pt x="793" y="1840"/>
                </a:cubicBezTo>
                <a:cubicBezTo>
                  <a:pt x="1034" y="1748"/>
                  <a:pt x="1299" y="1859"/>
                  <a:pt x="1444" y="1863"/>
                </a:cubicBezTo>
                <a:cubicBezTo>
                  <a:pt x="1589" y="1867"/>
                  <a:pt x="1618" y="2099"/>
                  <a:pt x="1661" y="1863"/>
                </a:cubicBezTo>
                <a:cubicBezTo>
                  <a:pt x="1704" y="1627"/>
                  <a:pt x="1830" y="759"/>
                  <a:pt x="1705" y="449"/>
                </a:cubicBezTo>
                <a:cubicBezTo>
                  <a:pt x="1580" y="139"/>
                  <a:pt x="1044" y="75"/>
                  <a:pt x="912" y="0"/>
                </a:cubicBezTo>
              </a:path>
            </a:pathLst>
          </a:custGeom>
          <a:noFill/>
          <a:ln w="28575" cap="flat" cmpd="sng">
            <a:solidFill>
              <a:srgbClr val="FF0000"/>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Text Box 73"/>
          <p:cNvSpPr txBox="1">
            <a:spLocks noChangeArrowheads="1"/>
          </p:cNvSpPr>
          <p:nvPr/>
        </p:nvSpPr>
        <p:spPr bwMode="auto">
          <a:xfrm>
            <a:off x="3781541" y="6098136"/>
            <a:ext cx="411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指针返回路径：</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23BAS0</a:t>
            </a:r>
            <a:endPar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endParaRPr lang="zh-CN" altLang="en-US" sz="2800" dirty="0">
              <a:solidFill>
                <a:srgbClr val="333399"/>
              </a:solidFill>
              <a:latin typeface="楷体_GB2312" pitchFamily="49" charset="-122"/>
              <a:ea typeface="楷体_GB2312" pitchFamily="49" charset="-122"/>
            </a:endParaRPr>
          </a:p>
        </p:txBody>
      </p:sp>
      <p:grpSp>
        <p:nvGrpSpPr>
          <p:cNvPr id="10" name="Group 77"/>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Oval 24"/>
            <p:cNvSpPr>
              <a:spLocks noChangeArrowheads="1"/>
            </p:cNvSpPr>
            <p:nvPr/>
          </p:nvSpPr>
          <p:spPr bwMode="auto">
            <a:xfrm>
              <a:off x="2098" y="2844"/>
              <a:ext cx="96" cy="96"/>
            </a:xfrm>
            <a:prstGeom prst="ellipse">
              <a:avLst/>
            </a:prstGeom>
            <a:solidFill>
              <a:schemeClr val="tx1"/>
            </a:solidFill>
            <a:ln w="9525">
              <a:solidFill>
                <a:schemeClr val="tx2"/>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Line 32"/>
            <p:cNvSpPr>
              <a:spLocks noChangeShapeType="1"/>
            </p:cNvSpPr>
            <p:nvPr/>
          </p:nvSpPr>
          <p:spPr bwMode="auto">
            <a:xfrm flipV="1">
              <a:off x="1522" y="2928"/>
              <a:ext cx="576" cy="348"/>
            </a:xfrm>
            <a:prstGeom prst="line">
              <a:avLst/>
            </a:prstGeom>
            <a:noFill/>
            <a:ln w="9525">
              <a:solidFill>
                <a:srgbClr val="FF0000"/>
              </a:solidFill>
              <a:prstDash val="solid"/>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rgbClr val="FF0000"/>
              </a:solidFill>
              <a:prstDash val="solid"/>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endPar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nvGrpSpPr>
          <p:cNvPr id="2" name="组合 1"/>
          <p:cNvGrpSpPr/>
          <p:nvPr/>
        </p:nvGrpSpPr>
        <p:grpSpPr>
          <a:xfrm>
            <a:off x="5482421" y="5085776"/>
            <a:ext cx="381000" cy="304800"/>
            <a:chOff x="3886200" y="5181600"/>
            <a:chExt cx="381000" cy="304800"/>
          </a:xfrm>
        </p:grpSpPr>
        <p:sp>
          <p:nvSpPr>
            <p:cNvPr id="72" name="Line 52"/>
            <p:cNvSpPr>
              <a:spLocks noChangeShapeType="1"/>
            </p:cNvSpPr>
            <p:nvPr/>
          </p:nvSpPr>
          <p:spPr bwMode="auto">
            <a:xfrm>
              <a:off x="4038600" y="5181600"/>
              <a:ext cx="762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Line 53"/>
            <p:cNvSpPr>
              <a:spLocks noChangeShapeType="1"/>
            </p:cNvSpPr>
            <p:nvPr/>
          </p:nvSpPr>
          <p:spPr bwMode="auto">
            <a:xfrm>
              <a:off x="3886200" y="5334000"/>
              <a:ext cx="38100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74" name="Line 44"/>
          <p:cNvSpPr>
            <a:spLocks noChangeShapeType="1"/>
          </p:cNvSpPr>
          <p:nvPr/>
        </p:nvSpPr>
        <p:spPr bwMode="auto">
          <a:xfrm flipV="1">
            <a:off x="4931351" y="4709873"/>
            <a:ext cx="7620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Line 56"/>
          <p:cNvSpPr>
            <a:spLocks noChangeShapeType="1"/>
          </p:cNvSpPr>
          <p:nvPr/>
        </p:nvSpPr>
        <p:spPr bwMode="auto">
          <a:xfrm flipV="1">
            <a:off x="3972041" y="4551910"/>
            <a:ext cx="628650" cy="3270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Text Box 76"/>
          <p:cNvSpPr txBox="1">
            <a:spLocks noChangeArrowheads="1"/>
          </p:cNvSpPr>
          <p:nvPr/>
        </p:nvSpPr>
        <p:spPr bwMode="auto">
          <a:xfrm>
            <a:off x="3522834" y="6012411"/>
            <a:ext cx="669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原有指针返回路径：</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23BAS0</a:t>
            </a:r>
            <a:endPar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修改后指针返回路径：</a:t>
            </a:r>
            <a:r>
              <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rPr>
              <a:t>6DCS0</a:t>
            </a:r>
            <a:endPar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endParaRPr>
          </a:p>
        </p:txBody>
      </p:sp>
      <p:sp>
        <p:nvSpPr>
          <p:cNvPr id="78" name="Text Box 73"/>
          <p:cNvSpPr txBox="1">
            <a:spLocks noChangeArrowheads="1"/>
          </p:cNvSpPr>
          <p:nvPr/>
        </p:nvSpPr>
        <p:spPr bwMode="auto">
          <a:xfrm>
            <a:off x="4534017" y="322555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79" name="Text Box 74"/>
          <p:cNvSpPr txBox="1">
            <a:spLocks noChangeArrowheads="1"/>
          </p:cNvSpPr>
          <p:nvPr/>
        </p:nvSpPr>
        <p:spPr bwMode="auto">
          <a:xfrm>
            <a:off x="4629267" y="2122243"/>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71" name="Freeform 78"/>
          <p:cNvSpPr/>
          <p:nvPr/>
        </p:nvSpPr>
        <p:spPr bwMode="auto">
          <a:xfrm>
            <a:off x="4757854" y="1789661"/>
            <a:ext cx="1290637" cy="3641725"/>
          </a:xfrm>
          <a:custGeom>
            <a:avLst/>
            <a:gdLst>
              <a:gd name="T0" fmla="*/ 0 w 813"/>
              <a:gd name="T1" fmla="*/ 2294 h 2294"/>
              <a:gd name="T2" fmla="*/ 18 w 813"/>
              <a:gd name="T3" fmla="*/ 1764 h 2294"/>
              <a:gd name="T4" fmla="*/ 45 w 813"/>
              <a:gd name="T5" fmla="*/ 1261 h 2294"/>
              <a:gd name="T6" fmla="*/ 55 w 813"/>
              <a:gd name="T7" fmla="*/ 950 h 2294"/>
              <a:gd name="T8" fmla="*/ 64 w 813"/>
              <a:gd name="T9" fmla="*/ 429 h 2294"/>
              <a:gd name="T10" fmla="*/ 283 w 813"/>
              <a:gd name="T11" fmla="*/ 310 h 2294"/>
              <a:gd name="T12" fmla="*/ 301 w 813"/>
              <a:gd name="T13" fmla="*/ 283 h 2294"/>
              <a:gd name="T14" fmla="*/ 356 w 813"/>
              <a:gd name="T15" fmla="*/ 246 h 2294"/>
              <a:gd name="T16" fmla="*/ 420 w 813"/>
              <a:gd name="T17" fmla="*/ 182 h 2294"/>
              <a:gd name="T18" fmla="*/ 704 w 813"/>
              <a:gd name="T19" fmla="*/ 91 h 2294"/>
              <a:gd name="T20" fmla="*/ 813 w 813"/>
              <a:gd name="T21" fmla="*/ 0 h 2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3"/>
              <a:gd name="T34" fmla="*/ 0 h 2294"/>
              <a:gd name="T35" fmla="*/ 813 w 813"/>
              <a:gd name="T36" fmla="*/ 2294 h 22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3" h="2294">
                <a:moveTo>
                  <a:pt x="0" y="2294"/>
                </a:moveTo>
                <a:cubicBezTo>
                  <a:pt x="18" y="2021"/>
                  <a:pt x="7" y="2218"/>
                  <a:pt x="18" y="1764"/>
                </a:cubicBezTo>
                <a:cubicBezTo>
                  <a:pt x="20" y="1686"/>
                  <a:pt x="5" y="1385"/>
                  <a:pt x="45" y="1261"/>
                </a:cubicBezTo>
                <a:cubicBezTo>
                  <a:pt x="48" y="1157"/>
                  <a:pt x="53" y="1054"/>
                  <a:pt x="55" y="950"/>
                </a:cubicBezTo>
                <a:cubicBezTo>
                  <a:pt x="59" y="776"/>
                  <a:pt x="56" y="603"/>
                  <a:pt x="64" y="429"/>
                </a:cubicBezTo>
                <a:cubicBezTo>
                  <a:pt x="70" y="301"/>
                  <a:pt x="182" y="317"/>
                  <a:pt x="283" y="310"/>
                </a:cubicBezTo>
                <a:cubicBezTo>
                  <a:pt x="289" y="301"/>
                  <a:pt x="293" y="290"/>
                  <a:pt x="301" y="283"/>
                </a:cubicBezTo>
                <a:cubicBezTo>
                  <a:pt x="318" y="268"/>
                  <a:pt x="356" y="246"/>
                  <a:pt x="356" y="246"/>
                </a:cubicBezTo>
                <a:cubicBezTo>
                  <a:pt x="398" y="184"/>
                  <a:pt x="373" y="200"/>
                  <a:pt x="420" y="182"/>
                </a:cubicBezTo>
                <a:cubicBezTo>
                  <a:pt x="496" y="110"/>
                  <a:pt x="608" y="114"/>
                  <a:pt x="704" y="91"/>
                </a:cubicBezTo>
                <a:cubicBezTo>
                  <a:pt x="748" y="61"/>
                  <a:pt x="786" y="54"/>
                  <a:pt x="813" y="0"/>
                </a:cubicBezTo>
              </a:path>
            </a:pathLst>
          </a:custGeom>
          <a:noFill/>
          <a:ln w="28575" cap="flat" cmpd="sng">
            <a:solidFill>
              <a:srgbClr val="009900"/>
            </a:solidFill>
            <a:prstDash val="dash"/>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Line 33"/>
          <p:cNvSpPr>
            <a:spLocks noChangeShapeType="1"/>
          </p:cNvSpPr>
          <p:nvPr/>
        </p:nvSpPr>
        <p:spPr bwMode="auto">
          <a:xfrm flipH="1">
            <a:off x="6105640" y="3412085"/>
            <a:ext cx="73819" cy="101758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6"/>
    </mc:Choice>
    <mc:Fallback>
      <p:transition spd="slow" advTm="1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4.1.1</a:t>
            </a:r>
            <a:r>
              <a:rPr lang="zh-CN" altLang="en-US" sz="2800" b="1" dirty="0">
                <a:solidFill>
                  <a:srgbClr val="000099"/>
                </a:solidFill>
                <a:effectLst>
                  <a:outerShdw blurRad="38100" dist="38100" dir="2700000" algn="tl">
                    <a:srgbClr val="C0C0C0"/>
                  </a:outerShdw>
                </a:effectLst>
                <a:latin typeface="黑体" panose="02010609060101010101" pitchFamily="49" charset="-122"/>
              </a:rPr>
              <a:t>搜索的含义</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7" name="Rectangle 2"/>
          <p:cNvSpPr txBox="1"/>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概念：</a:t>
            </a:r>
            <a:endPar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endParaRPr>
          </a:p>
          <a:p>
            <a:pPr marL="0" marR="6985"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依靠经验，利用已有知识，根据问题的实际情况，不断寻找可利用知识， 从而构造一条代价最小的推理路线，使问题得以解决的过程称为搜索</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适用情况：</a:t>
            </a:r>
            <a:endPar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endParaRPr>
          </a:p>
          <a:p>
            <a:pPr marL="0" marR="6985" lvl="0" indent="0" algn="l" defTabSz="914400" rtl="0" eaLnBrk="1" fontAlgn="auto" latinLnBrk="0" hangingPunct="1">
              <a:lnSpc>
                <a:spcPct val="9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不良结构或非结构化问题；难以获得求解所需的全部信息；更</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没有现成的算法可供求解使用。</a:t>
            </a:r>
            <a:endPar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搜索的类型</a:t>
            </a:r>
            <a:endPar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endParaRPr>
          </a:p>
          <a:p>
            <a:pPr marL="0" marR="9144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按是否使用启发式信息：</a:t>
            </a:r>
            <a:endPar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endParaRPr>
          </a:p>
          <a:p>
            <a:pPr marL="0" marR="6985"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盲目搜索：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按预定的控制策略进行搜索，在搜索过程中获得的中间信息</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并不改变控制策略。</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985"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启发式搜索：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在搜索中加入了与问题有关的启发性信息，用于指导搜索朝着最有希望的方向前进，加速问题的求解过程并找到最优解。</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99695"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按问题的表示方式：</a:t>
            </a:r>
            <a:endPar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endParaRPr>
          </a:p>
          <a:p>
            <a:pPr marL="0" marR="3937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状态空间搜索：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用状态空间法来求解问题所进行的搜索</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3937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与或树搜索：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用问题归约法来求解问题时所进行的搜索</a:t>
            </a:r>
            <a:endParaRPr kumimoji="0" lang="zh-CN" altLang="en-US" sz="24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endParaRPr lang="zh-CN" altLang="en-US" sz="2800" dirty="0">
              <a:solidFill>
                <a:srgbClr val="333399"/>
              </a:solidFill>
              <a:latin typeface="楷体_GB2312" pitchFamily="49" charset="-122"/>
              <a:ea typeface="楷体_GB2312" pitchFamily="49" charset="-122"/>
            </a:endParaRPr>
          </a:p>
        </p:txBody>
      </p:sp>
      <p:grpSp>
        <p:nvGrpSpPr>
          <p:cNvPr id="10" name="Group 77"/>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solidFill>
              <a:srgbClr val="009900"/>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Oval 24"/>
            <p:cNvSpPr>
              <a:spLocks noChangeArrowheads="1"/>
            </p:cNvSpPr>
            <p:nvPr/>
          </p:nvSpPr>
          <p:spPr bwMode="auto">
            <a:xfrm>
              <a:off x="2098" y="2844"/>
              <a:ext cx="96" cy="96"/>
            </a:xfrm>
            <a:prstGeom prst="ellipse">
              <a:avLst/>
            </a:prstGeom>
            <a:solidFill>
              <a:schemeClr val="tx1"/>
            </a:solidFill>
            <a:ln w="9525">
              <a:solidFill>
                <a:schemeClr val="tx2"/>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Line 32"/>
            <p:cNvSpPr>
              <a:spLocks noChangeShapeType="1"/>
            </p:cNvSpPr>
            <p:nvPr/>
          </p:nvSpPr>
          <p:spPr bwMode="auto">
            <a:xfrm flipV="1">
              <a:off x="1522" y="2928"/>
              <a:ext cx="576" cy="348"/>
            </a:xfrm>
            <a:prstGeom prst="line">
              <a:avLst/>
            </a:prstGeom>
            <a:noFill/>
            <a:ln w="9525">
              <a:solidFill>
                <a:schemeClr val="tx1"/>
              </a:solidFill>
              <a:prstDash val="solid"/>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chemeClr val="tx1"/>
              </a:solidFill>
              <a:prstDash val="solid"/>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endPar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nvGrpSpPr>
          <p:cNvPr id="2" name="组合 1"/>
          <p:cNvGrpSpPr/>
          <p:nvPr/>
        </p:nvGrpSpPr>
        <p:grpSpPr>
          <a:xfrm>
            <a:off x="4803431" y="4844011"/>
            <a:ext cx="381000" cy="304800"/>
            <a:chOff x="3886200" y="5181600"/>
            <a:chExt cx="381000" cy="304800"/>
          </a:xfrm>
        </p:grpSpPr>
        <p:sp>
          <p:nvSpPr>
            <p:cNvPr id="72" name="Line 52"/>
            <p:cNvSpPr>
              <a:spLocks noChangeShapeType="1"/>
            </p:cNvSpPr>
            <p:nvPr/>
          </p:nvSpPr>
          <p:spPr bwMode="auto">
            <a:xfrm>
              <a:off x="4038600" y="5181600"/>
              <a:ext cx="762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Line 53"/>
            <p:cNvSpPr>
              <a:spLocks noChangeShapeType="1"/>
            </p:cNvSpPr>
            <p:nvPr/>
          </p:nvSpPr>
          <p:spPr bwMode="auto">
            <a:xfrm>
              <a:off x="3886200" y="5334000"/>
              <a:ext cx="38100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74" name="Line 44"/>
          <p:cNvSpPr>
            <a:spLocks noChangeShapeType="1"/>
          </p:cNvSpPr>
          <p:nvPr/>
        </p:nvSpPr>
        <p:spPr bwMode="auto">
          <a:xfrm flipV="1">
            <a:off x="4931351" y="4709873"/>
            <a:ext cx="7620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Line 56"/>
          <p:cNvSpPr>
            <a:spLocks noChangeShapeType="1"/>
          </p:cNvSpPr>
          <p:nvPr/>
        </p:nvSpPr>
        <p:spPr bwMode="auto">
          <a:xfrm flipV="1">
            <a:off x="3972041" y="4551910"/>
            <a:ext cx="628650" cy="3270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Text Box 73"/>
          <p:cNvSpPr txBox="1">
            <a:spLocks noChangeArrowheads="1"/>
          </p:cNvSpPr>
          <p:nvPr/>
        </p:nvSpPr>
        <p:spPr bwMode="auto">
          <a:xfrm>
            <a:off x="4534017" y="322555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79" name="Text Box 74"/>
          <p:cNvSpPr txBox="1">
            <a:spLocks noChangeArrowheads="1"/>
          </p:cNvSpPr>
          <p:nvPr/>
        </p:nvSpPr>
        <p:spPr bwMode="auto">
          <a:xfrm>
            <a:off x="4629267" y="2122243"/>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80" name="Freeform 79"/>
          <p:cNvSpPr/>
          <p:nvPr/>
        </p:nvSpPr>
        <p:spPr bwMode="auto">
          <a:xfrm>
            <a:off x="4887118" y="1973811"/>
            <a:ext cx="1220787" cy="3397250"/>
          </a:xfrm>
          <a:custGeom>
            <a:avLst/>
            <a:gdLst>
              <a:gd name="T0" fmla="*/ 0 w 741"/>
              <a:gd name="T1" fmla="*/ 2076 h 2076"/>
              <a:gd name="T2" fmla="*/ 55 w 741"/>
              <a:gd name="T3" fmla="*/ 2057 h 2076"/>
              <a:gd name="T4" fmla="*/ 101 w 741"/>
              <a:gd name="T5" fmla="*/ 1984 h 2076"/>
              <a:gd name="T6" fmla="*/ 137 w 741"/>
              <a:gd name="T7" fmla="*/ 1948 h 2076"/>
              <a:gd name="T8" fmla="*/ 238 w 741"/>
              <a:gd name="T9" fmla="*/ 1884 h 2076"/>
              <a:gd name="T10" fmla="*/ 320 w 741"/>
              <a:gd name="T11" fmla="*/ 1847 h 2076"/>
              <a:gd name="T12" fmla="*/ 348 w 741"/>
              <a:gd name="T13" fmla="*/ 1829 h 2076"/>
              <a:gd name="T14" fmla="*/ 403 w 741"/>
              <a:gd name="T15" fmla="*/ 1811 h 2076"/>
              <a:gd name="T16" fmla="*/ 467 w 741"/>
              <a:gd name="T17" fmla="*/ 1765 h 2076"/>
              <a:gd name="T18" fmla="*/ 576 w 741"/>
              <a:gd name="T19" fmla="*/ 1664 h 2076"/>
              <a:gd name="T20" fmla="*/ 622 w 741"/>
              <a:gd name="T21" fmla="*/ 1628 h 2076"/>
              <a:gd name="T22" fmla="*/ 640 w 741"/>
              <a:gd name="T23" fmla="*/ 1573 h 2076"/>
              <a:gd name="T24" fmla="*/ 677 w 741"/>
              <a:gd name="T25" fmla="*/ 1536 h 2076"/>
              <a:gd name="T26" fmla="*/ 704 w 741"/>
              <a:gd name="T27" fmla="*/ 1308 h 2076"/>
              <a:gd name="T28" fmla="*/ 741 w 741"/>
              <a:gd name="T29" fmla="*/ 0 h 20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1"/>
              <a:gd name="T46" fmla="*/ 0 h 2076"/>
              <a:gd name="T47" fmla="*/ 741 w 741"/>
              <a:gd name="T48" fmla="*/ 2076 h 20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1" h="2076">
                <a:moveTo>
                  <a:pt x="0" y="2076"/>
                </a:moveTo>
                <a:cubicBezTo>
                  <a:pt x="4" y="2075"/>
                  <a:pt x="51" y="2060"/>
                  <a:pt x="55" y="2057"/>
                </a:cubicBezTo>
                <a:cubicBezTo>
                  <a:pt x="77" y="2039"/>
                  <a:pt x="81" y="2005"/>
                  <a:pt x="101" y="1984"/>
                </a:cubicBezTo>
                <a:cubicBezTo>
                  <a:pt x="117" y="1936"/>
                  <a:pt x="97" y="1972"/>
                  <a:pt x="137" y="1948"/>
                </a:cubicBezTo>
                <a:cubicBezTo>
                  <a:pt x="172" y="1927"/>
                  <a:pt x="198" y="1897"/>
                  <a:pt x="238" y="1884"/>
                </a:cubicBezTo>
                <a:cubicBezTo>
                  <a:pt x="263" y="1857"/>
                  <a:pt x="289" y="1862"/>
                  <a:pt x="320" y="1847"/>
                </a:cubicBezTo>
                <a:cubicBezTo>
                  <a:pt x="330" y="1842"/>
                  <a:pt x="338" y="1833"/>
                  <a:pt x="348" y="1829"/>
                </a:cubicBezTo>
                <a:cubicBezTo>
                  <a:pt x="366" y="1821"/>
                  <a:pt x="403" y="1811"/>
                  <a:pt x="403" y="1811"/>
                </a:cubicBezTo>
                <a:cubicBezTo>
                  <a:pt x="424" y="1789"/>
                  <a:pt x="448" y="1789"/>
                  <a:pt x="467" y="1765"/>
                </a:cubicBezTo>
                <a:cubicBezTo>
                  <a:pt x="498" y="1726"/>
                  <a:pt x="527" y="1680"/>
                  <a:pt x="576" y="1664"/>
                </a:cubicBezTo>
                <a:cubicBezTo>
                  <a:pt x="590" y="1651"/>
                  <a:pt x="612" y="1645"/>
                  <a:pt x="622" y="1628"/>
                </a:cubicBezTo>
                <a:cubicBezTo>
                  <a:pt x="632" y="1612"/>
                  <a:pt x="634" y="1591"/>
                  <a:pt x="640" y="1573"/>
                </a:cubicBezTo>
                <a:cubicBezTo>
                  <a:pt x="645" y="1556"/>
                  <a:pt x="665" y="1549"/>
                  <a:pt x="677" y="1536"/>
                </a:cubicBezTo>
                <a:cubicBezTo>
                  <a:pt x="683" y="1459"/>
                  <a:pt x="692" y="1384"/>
                  <a:pt x="704" y="1308"/>
                </a:cubicBezTo>
                <a:cubicBezTo>
                  <a:pt x="719" y="873"/>
                  <a:pt x="741" y="435"/>
                  <a:pt x="741" y="0"/>
                </a:cubicBezTo>
              </a:path>
            </a:pathLst>
          </a:custGeom>
          <a:noFill/>
          <a:ln w="28575" cap="flat" cmpd="sng">
            <a:solidFill>
              <a:srgbClr val="FF0000"/>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Line 36"/>
          <p:cNvSpPr>
            <a:spLocks noChangeShapeType="1"/>
          </p:cNvSpPr>
          <p:nvPr/>
        </p:nvSpPr>
        <p:spPr bwMode="auto">
          <a:xfrm flipH="1">
            <a:off x="6107904" y="3394637"/>
            <a:ext cx="76200" cy="106680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Line 59"/>
          <p:cNvSpPr>
            <a:spLocks noChangeShapeType="1"/>
          </p:cNvSpPr>
          <p:nvPr/>
        </p:nvSpPr>
        <p:spPr bwMode="auto">
          <a:xfrm flipV="1">
            <a:off x="6336504" y="3547037"/>
            <a:ext cx="0" cy="53340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83" name="组合 82"/>
          <p:cNvGrpSpPr/>
          <p:nvPr/>
        </p:nvGrpSpPr>
        <p:grpSpPr>
          <a:xfrm>
            <a:off x="6504639" y="4206404"/>
            <a:ext cx="381000" cy="304800"/>
            <a:chOff x="3886200" y="5181600"/>
            <a:chExt cx="381000" cy="304800"/>
          </a:xfrm>
        </p:grpSpPr>
        <p:sp>
          <p:nvSpPr>
            <p:cNvPr id="84" name="Line 52"/>
            <p:cNvSpPr>
              <a:spLocks noChangeShapeType="1"/>
            </p:cNvSpPr>
            <p:nvPr/>
          </p:nvSpPr>
          <p:spPr bwMode="auto">
            <a:xfrm>
              <a:off x="4038600" y="5181600"/>
              <a:ext cx="762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Line 53"/>
            <p:cNvSpPr>
              <a:spLocks noChangeShapeType="1"/>
            </p:cNvSpPr>
            <p:nvPr/>
          </p:nvSpPr>
          <p:spPr bwMode="auto">
            <a:xfrm>
              <a:off x="3886200" y="5334000"/>
              <a:ext cx="38100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86" name="Text Box 80"/>
          <p:cNvSpPr txBox="1">
            <a:spLocks noChangeArrowheads="1"/>
          </p:cNvSpPr>
          <p:nvPr/>
        </p:nvSpPr>
        <p:spPr bwMode="auto">
          <a:xfrm>
            <a:off x="3699785" y="6052098"/>
            <a:ext cx="669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原有指针返回路径：</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6DCS0</a:t>
            </a:r>
            <a:endPar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修改后指针返回路径：</a:t>
            </a:r>
            <a:r>
              <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rPr>
              <a:t>21S0</a:t>
            </a:r>
            <a:endPar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等线 Light" panose="02010600030101010101" charset="-122"/>
                <a:cs typeface="+mj-cs"/>
              </a:rPr>
              <a:t>(Breadth-first Search)</a:t>
            </a:r>
            <a:endPar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等线 Light" panose="02010600030101010101" charset="-122"/>
              <a:cs typeface="+mj-cs"/>
            </a:endParaRPr>
          </a:p>
        </p:txBody>
      </p:sp>
      <p:pic>
        <p:nvPicPr>
          <p:cNvPr id="2" name="图片 1"/>
          <p:cNvPicPr>
            <a:picLocks noChangeAspect="1"/>
          </p:cNvPicPr>
          <p:nvPr/>
        </p:nvPicPr>
        <p:blipFill>
          <a:blip r:embed="rId1"/>
          <a:stretch>
            <a:fillRect/>
          </a:stretch>
        </p:blipFill>
        <p:spPr>
          <a:xfrm>
            <a:off x="215149" y="2004942"/>
            <a:ext cx="6720366" cy="3830834"/>
          </a:xfrm>
          <a:prstGeom prst="rect">
            <a:avLst/>
          </a:prstGeom>
        </p:spPr>
      </p:pic>
      <p:grpSp>
        <p:nvGrpSpPr>
          <p:cNvPr id="3" name="组合 2"/>
          <p:cNvGrpSpPr/>
          <p:nvPr/>
        </p:nvGrpSpPr>
        <p:grpSpPr>
          <a:xfrm>
            <a:off x="7248524" y="1644829"/>
            <a:ext cx="4638675" cy="4190947"/>
            <a:chOff x="1257300" y="1295400"/>
            <a:chExt cx="5981700" cy="4950880"/>
          </a:xfrm>
        </p:grpSpPr>
        <p:sp>
          <p:nvSpPr>
            <p:cNvPr id="4" name="Oval 4"/>
            <p:cNvSpPr>
              <a:spLocks noChangeArrowheads="1"/>
            </p:cNvSpPr>
            <p:nvPr/>
          </p:nvSpPr>
          <p:spPr bwMode="auto">
            <a:xfrm>
              <a:off x="3868150" y="1565601"/>
              <a:ext cx="746354"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S</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6" name="Oval 5"/>
            <p:cNvSpPr>
              <a:spLocks noChangeArrowheads="1"/>
            </p:cNvSpPr>
            <p:nvPr/>
          </p:nvSpPr>
          <p:spPr bwMode="auto">
            <a:xfrm>
              <a:off x="2959916" y="2663561"/>
              <a:ext cx="762000"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L</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7" name="Oval 6"/>
            <p:cNvSpPr>
              <a:spLocks noChangeArrowheads="1"/>
            </p:cNvSpPr>
            <p:nvPr/>
          </p:nvSpPr>
          <p:spPr bwMode="auto">
            <a:xfrm>
              <a:off x="5061935" y="2695738"/>
              <a:ext cx="767967" cy="644199"/>
            </a:xfrm>
            <a:prstGeom prst="ellipse">
              <a:avLst/>
            </a:prstGeom>
            <a:solidFill>
              <a:srgbClr val="0070C0"/>
            </a:solidFill>
            <a:ln w="9525">
              <a:solidFill>
                <a:schemeClr val="bg1"/>
              </a:solidFill>
              <a:rou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O</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8" name="Oval 7"/>
            <p:cNvSpPr>
              <a:spLocks noChangeArrowheads="1"/>
            </p:cNvSpPr>
            <p:nvPr/>
          </p:nvSpPr>
          <p:spPr bwMode="auto">
            <a:xfrm>
              <a:off x="2011879" y="3594263"/>
              <a:ext cx="731322"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M</a:t>
              </a:r>
              <a:endPar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9" name="Oval 8"/>
            <p:cNvSpPr>
              <a:spLocks noChangeArrowheads="1"/>
            </p:cNvSpPr>
            <p:nvPr/>
          </p:nvSpPr>
          <p:spPr bwMode="auto">
            <a:xfrm>
              <a:off x="3581400" y="3670463"/>
              <a:ext cx="685801"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F</a:t>
              </a:r>
              <a:endPar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0" name="Oval 9"/>
            <p:cNvSpPr>
              <a:spLocks noChangeArrowheads="1"/>
            </p:cNvSpPr>
            <p:nvPr/>
          </p:nvSpPr>
          <p:spPr bwMode="auto">
            <a:xfrm>
              <a:off x="4535488" y="3746663"/>
              <a:ext cx="722311"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P</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1" name="Oval 10"/>
            <p:cNvSpPr>
              <a:spLocks noChangeArrowheads="1"/>
            </p:cNvSpPr>
            <p:nvPr/>
          </p:nvSpPr>
          <p:spPr bwMode="auto">
            <a:xfrm>
              <a:off x="5827711" y="3762538"/>
              <a:ext cx="698889"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Q</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2" name="Oval 11"/>
            <p:cNvSpPr>
              <a:spLocks noChangeArrowheads="1"/>
            </p:cNvSpPr>
            <p:nvPr/>
          </p:nvSpPr>
          <p:spPr bwMode="auto">
            <a:xfrm>
              <a:off x="2023847" y="4667940"/>
              <a:ext cx="745859"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3" name="Oval 12"/>
            <p:cNvSpPr>
              <a:spLocks noChangeArrowheads="1"/>
            </p:cNvSpPr>
            <p:nvPr/>
          </p:nvSpPr>
          <p:spPr bwMode="auto">
            <a:xfrm>
              <a:off x="2072029" y="5602081"/>
              <a:ext cx="732742"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4" name="Oval 13"/>
            <p:cNvSpPr>
              <a:spLocks noChangeArrowheads="1"/>
            </p:cNvSpPr>
            <p:nvPr/>
          </p:nvSpPr>
          <p:spPr bwMode="auto">
            <a:xfrm>
              <a:off x="4495801" y="4737263"/>
              <a:ext cx="687387"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5" name="Oval 14"/>
            <p:cNvSpPr>
              <a:spLocks noChangeArrowheads="1"/>
            </p:cNvSpPr>
            <p:nvPr/>
          </p:nvSpPr>
          <p:spPr bwMode="auto">
            <a:xfrm>
              <a:off x="5746556" y="4737263"/>
              <a:ext cx="698888" cy="644199"/>
            </a:xfrm>
            <a:prstGeom prst="ellipse">
              <a:avLst/>
            </a:prstGeom>
            <a:solidFill>
              <a:srgbClr val="0070C0"/>
            </a:solidFill>
            <a:ln w="9525">
              <a:solidFill>
                <a:schemeClr val="bg1"/>
              </a:solidFill>
              <a:rou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endPar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endParaRPr>
            </a:p>
          </p:txBody>
        </p:sp>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33"/>
            <p:cNvSpPr/>
            <p:nvPr/>
          </p:nvSpPr>
          <p:spPr bwMode="auto">
            <a:xfrm>
              <a:off x="1257300" y="1295400"/>
              <a:ext cx="5981700" cy="4648200"/>
            </a:xfrm>
            <a:custGeom>
              <a:avLst/>
              <a:gdLst>
                <a:gd name="T0" fmla="*/ 1896 w 3768"/>
                <a:gd name="T1" fmla="*/ 0 h 2928"/>
                <a:gd name="T2" fmla="*/ 1800 w 3768"/>
                <a:gd name="T3" fmla="*/ 720 h 2928"/>
                <a:gd name="T4" fmla="*/ 1080 w 3768"/>
                <a:gd name="T5" fmla="*/ 1056 h 2928"/>
                <a:gd name="T6" fmla="*/ 1560 w 3768"/>
                <a:gd name="T7" fmla="*/ 1200 h 2928"/>
                <a:gd name="T8" fmla="*/ 2856 w 3768"/>
                <a:gd name="T9" fmla="*/ 1008 h 2928"/>
                <a:gd name="T10" fmla="*/ 2904 w 3768"/>
                <a:gd name="T11" fmla="*/ 1200 h 2928"/>
                <a:gd name="T12" fmla="*/ 456 w 3768"/>
                <a:gd name="T13" fmla="*/ 1584 h 2928"/>
                <a:gd name="T14" fmla="*/ 168 w 3768"/>
                <a:gd name="T15" fmla="*/ 1776 h 2928"/>
                <a:gd name="T16" fmla="*/ 1032 w 3768"/>
                <a:gd name="T17" fmla="*/ 1680 h 2928"/>
                <a:gd name="T18" fmla="*/ 3288 w 3768"/>
                <a:gd name="T19" fmla="*/ 1728 h 2928"/>
                <a:gd name="T20" fmla="*/ 3000 w 3768"/>
                <a:gd name="T21" fmla="*/ 1872 h 2928"/>
                <a:gd name="T22" fmla="*/ 456 w 3768"/>
                <a:gd name="T23" fmla="*/ 2256 h 2928"/>
                <a:gd name="T24" fmla="*/ 648 w 3768"/>
                <a:gd name="T25" fmla="*/ 2448 h 2928"/>
                <a:gd name="T26" fmla="*/ 3336 w 3768"/>
                <a:gd name="T27" fmla="*/ 2256 h 2928"/>
                <a:gd name="T28" fmla="*/ 3240 w 3768"/>
                <a:gd name="T29" fmla="*/ 2448 h 2928"/>
                <a:gd name="T30" fmla="*/ 456 w 3768"/>
                <a:gd name="T31" fmla="*/ 2928 h 29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8"/>
                <a:gd name="T49" fmla="*/ 0 h 2928"/>
                <a:gd name="T50" fmla="*/ 3768 w 3768"/>
                <a:gd name="T51" fmla="*/ 2928 h 29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8" h="2928">
                  <a:moveTo>
                    <a:pt x="1896" y="0"/>
                  </a:moveTo>
                  <a:cubicBezTo>
                    <a:pt x="1916" y="272"/>
                    <a:pt x="1936" y="544"/>
                    <a:pt x="1800" y="720"/>
                  </a:cubicBezTo>
                  <a:cubicBezTo>
                    <a:pt x="1664" y="896"/>
                    <a:pt x="1120" y="976"/>
                    <a:pt x="1080" y="1056"/>
                  </a:cubicBezTo>
                  <a:cubicBezTo>
                    <a:pt x="1040" y="1136"/>
                    <a:pt x="1264" y="1208"/>
                    <a:pt x="1560" y="1200"/>
                  </a:cubicBezTo>
                  <a:cubicBezTo>
                    <a:pt x="1856" y="1192"/>
                    <a:pt x="2632" y="1008"/>
                    <a:pt x="2856" y="1008"/>
                  </a:cubicBezTo>
                  <a:cubicBezTo>
                    <a:pt x="3080" y="1008"/>
                    <a:pt x="3304" y="1104"/>
                    <a:pt x="2904" y="1200"/>
                  </a:cubicBezTo>
                  <a:cubicBezTo>
                    <a:pt x="2504" y="1296"/>
                    <a:pt x="912" y="1488"/>
                    <a:pt x="456" y="1584"/>
                  </a:cubicBezTo>
                  <a:cubicBezTo>
                    <a:pt x="0" y="1680"/>
                    <a:pt x="72" y="1760"/>
                    <a:pt x="168" y="1776"/>
                  </a:cubicBezTo>
                  <a:cubicBezTo>
                    <a:pt x="264" y="1792"/>
                    <a:pt x="512" y="1688"/>
                    <a:pt x="1032" y="1680"/>
                  </a:cubicBezTo>
                  <a:cubicBezTo>
                    <a:pt x="1552" y="1672"/>
                    <a:pt x="2960" y="1696"/>
                    <a:pt x="3288" y="1728"/>
                  </a:cubicBezTo>
                  <a:cubicBezTo>
                    <a:pt x="3616" y="1760"/>
                    <a:pt x="3472" y="1784"/>
                    <a:pt x="3000" y="1872"/>
                  </a:cubicBezTo>
                  <a:cubicBezTo>
                    <a:pt x="2528" y="1960"/>
                    <a:pt x="848" y="2160"/>
                    <a:pt x="456" y="2256"/>
                  </a:cubicBezTo>
                  <a:cubicBezTo>
                    <a:pt x="64" y="2352"/>
                    <a:pt x="168" y="2448"/>
                    <a:pt x="648" y="2448"/>
                  </a:cubicBezTo>
                  <a:cubicBezTo>
                    <a:pt x="1128" y="2448"/>
                    <a:pt x="2904" y="2256"/>
                    <a:pt x="3336" y="2256"/>
                  </a:cubicBezTo>
                  <a:cubicBezTo>
                    <a:pt x="3768" y="2256"/>
                    <a:pt x="3720" y="2336"/>
                    <a:pt x="3240" y="2448"/>
                  </a:cubicBezTo>
                  <a:cubicBezTo>
                    <a:pt x="2760" y="2560"/>
                    <a:pt x="920" y="2848"/>
                    <a:pt x="456" y="2928"/>
                  </a:cubicBezTo>
                </a:path>
              </a:pathLst>
            </a:custGeom>
            <a:noFill/>
            <a:ln w="3810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9" name="Line 34"/>
            <p:cNvSpPr>
              <a:spLocks noChangeShapeType="1"/>
            </p:cNvSpPr>
            <p:nvPr/>
          </p:nvSpPr>
          <p:spPr bwMode="auto">
            <a:xfrm flipH="1">
              <a:off x="3953345" y="5638800"/>
              <a:ext cx="627710" cy="148695"/>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Line 35"/>
            <p:cNvSpPr>
              <a:spLocks noChangeShapeType="1"/>
            </p:cNvSpPr>
            <p:nvPr/>
          </p:nvSpPr>
          <p:spPr bwMode="auto">
            <a:xfrm flipH="1">
              <a:off x="3627604" y="4661063"/>
              <a:ext cx="536891" cy="84627"/>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Line 36"/>
            <p:cNvSpPr>
              <a:spLocks noChangeShapeType="1"/>
            </p:cNvSpPr>
            <p:nvPr/>
          </p:nvSpPr>
          <p:spPr bwMode="auto">
            <a:xfrm flipH="1">
              <a:off x="4149680" y="3514358"/>
              <a:ext cx="498519" cy="88532"/>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Line 37"/>
            <p:cNvSpPr>
              <a:spLocks noChangeShapeType="1"/>
            </p:cNvSpPr>
            <p:nvPr/>
          </p:nvSpPr>
          <p:spPr bwMode="auto">
            <a:xfrm flipH="1">
              <a:off x="3990556" y="2383489"/>
              <a:ext cx="322850" cy="333538"/>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100"/>
    </mc:Choice>
    <mc:Fallback>
      <p:transition spd="slow" advTm="1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3934" y="2070424"/>
            <a:ext cx="10495422"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又称为宽度优先搜索，是一种先生成的节点先扩展的策略。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宽度优先搜索的基本思想是：从初始节点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开始，逐层地对节点进行扩展并考察它是否为目标节点，在第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层的节点没有全部扩展并考察之前，不对第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层的节点进行扩展。</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表中的节点</a:t>
            </a:r>
            <a:r>
              <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charset="-122"/>
                <a:cs typeface="+mn-cs"/>
              </a:rPr>
              <a:t>总是按进入的先后顺序排列，先进入的节点排在前面，后进入的排在后面。</a:t>
            </a:r>
            <a:endPar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charset="-122"/>
              <a:cs typeface="+mn-cs"/>
            </a:endParaRPr>
          </a:p>
        </p:txBody>
      </p:sp>
      <p:sp>
        <p:nvSpPr>
          <p:cNvPr id="6" name="Rectangle 3"/>
          <p:cNvSpPr txBox="1"/>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等线 Light" panose="02010600030101010101" charset="-122"/>
                <a:cs typeface="+mj-cs"/>
              </a:rPr>
              <a:t>(Breadth-first Search)</a:t>
            </a:r>
            <a:endPar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等线 Light" panose="02010600030101010101"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168" y="682145"/>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广度优先搜索的一般算法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11" name="矩形 10"/>
          <p:cNvSpPr/>
          <p:nvPr/>
        </p:nvSpPr>
        <p:spPr>
          <a:xfrm>
            <a:off x="771452" y="1602626"/>
            <a:ext cx="11146388" cy="396938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表，置为空；</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尾</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部，并为每一个子节点设置指向父节点的指针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8"/>
    </mc:Choice>
    <mc:Fallback>
      <p:transition spd="slow" advTm="6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32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路径搜索问题：</a:t>
            </a:r>
            <a:endPar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2" name="矩形 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defRPr/>
            </a:pP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广</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Breadth-first search</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a:t>
            </a:r>
            <a:endPar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endParaRPr>
          </a:p>
        </p:txBody>
      </p:sp>
      <p:sp>
        <p:nvSpPr>
          <p:cNvPr id="6" name="椭圆 5"/>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椭圆 6"/>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椭圆 7"/>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 name="椭圆 8"/>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0" name="直接连接符 9"/>
          <p:cNvCxnSpPr>
            <a:stCxn id="6" idx="4"/>
            <a:endCxn id="7"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6" idx="4"/>
            <a:endCxn id="8"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6" idx="4"/>
            <a:endCxn id="9"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4" name="椭圆 13"/>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5" name="直接连接符 14"/>
          <p:cNvCxnSpPr>
            <a:endCxn id="14"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 name="椭圆 16"/>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9" name="直接连接符 18"/>
          <p:cNvCxnSpPr>
            <a:endCxn id="22" idx="0"/>
          </p:cNvCxnSpPr>
          <p:nvPr/>
        </p:nvCxnSpPr>
        <p:spPr>
          <a:xfrm>
            <a:off x="2501591" y="2643936"/>
            <a:ext cx="516860" cy="379401"/>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21" idx="0"/>
          </p:cNvCxnSpPr>
          <p:nvPr/>
        </p:nvCxnSpPr>
        <p:spPr>
          <a:xfrm flipH="1">
            <a:off x="2501590" y="2643936"/>
            <a:ext cx="1" cy="371600"/>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2" name="椭圆 21"/>
          <p:cNvSpPr/>
          <p:nvPr/>
        </p:nvSpPr>
        <p:spPr>
          <a:xfrm>
            <a:off x="2823188"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白</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2" name="直接连接符 31"/>
          <p:cNvCxnSpPr>
            <a:endCxn id="33"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33" name="椭圆 32"/>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4" name="椭圆 33"/>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5" name="直接连接符 34"/>
          <p:cNvCxnSpPr>
            <a:endCxn id="36" idx="0"/>
          </p:cNvCxnSpPr>
          <p:nvPr/>
        </p:nvCxnSpPr>
        <p:spPr>
          <a:xfrm flipH="1">
            <a:off x="3018225"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2822962"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7" name="椭圆 36"/>
          <p:cNvSpPr/>
          <p:nvPr/>
        </p:nvSpPr>
        <p:spPr>
          <a:xfrm>
            <a:off x="2821904"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8" name="椭圆 37"/>
          <p:cNvSpPr/>
          <p:nvPr/>
        </p:nvSpPr>
        <p:spPr>
          <a:xfrm>
            <a:off x="32765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椭圆 38"/>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0" name="直接连接符 39"/>
          <p:cNvCxnSpPr>
            <a:endCxn id="41" idx="0"/>
          </p:cNvCxnSpPr>
          <p:nvPr/>
        </p:nvCxnSpPr>
        <p:spPr>
          <a:xfrm flipH="1">
            <a:off x="1975651" y="4038787"/>
            <a:ext cx="1" cy="371600"/>
          </a:xfrm>
          <a:prstGeom prst="line">
            <a:avLst/>
          </a:prstGeom>
        </p:spPr>
        <p:style>
          <a:lnRef idx="1">
            <a:schemeClr val="dk1"/>
          </a:lnRef>
          <a:fillRef idx="0">
            <a:schemeClr val="dk1"/>
          </a:fillRef>
          <a:effectRef idx="0">
            <a:schemeClr val="dk1"/>
          </a:effectRef>
          <a:fontRef idx="minor">
            <a:schemeClr val="tx1"/>
          </a:fontRef>
        </p:style>
      </p:cxnSp>
      <p:sp>
        <p:nvSpPr>
          <p:cNvPr id="41" name="椭圆 40"/>
          <p:cNvSpPr/>
          <p:nvPr/>
        </p:nvSpPr>
        <p:spPr>
          <a:xfrm>
            <a:off x="1780388" y="441039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锦</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2" name="椭圆 41"/>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4" name="椭圆 43"/>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白</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5" name="椭圆 44"/>
          <p:cNvSpPr/>
          <p:nvPr/>
        </p:nvSpPr>
        <p:spPr>
          <a:xfrm>
            <a:off x="2818118"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43" name="图片 42"/>
          <p:cNvPicPr>
            <a:picLocks noChangeAspect="1"/>
          </p:cNvPicPr>
          <p:nvPr/>
        </p:nvPicPr>
        <p:blipFill>
          <a:blip r:embed="rId1"/>
          <a:stretch>
            <a:fillRect/>
          </a:stretch>
        </p:blipFill>
        <p:spPr>
          <a:xfrm>
            <a:off x="4501326" y="73183"/>
            <a:ext cx="7204899" cy="6710682"/>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510"/>
    </mc:Choice>
    <mc:Fallback>
      <p:transition spd="slow" advTm="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500"/>
                                        <p:tgtEl>
                                          <p:spTgt spid="2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500"/>
                                        <p:tgtEl>
                                          <p:spTgt spid="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up)">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up)">
                                      <p:cBhvr>
                                        <p:cTn id="89" dur="500"/>
                                        <p:tgtEl>
                                          <p:spTgt spid="3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up)">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500"/>
                                        <p:tgtEl>
                                          <p:spTgt spid="36"/>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up)">
                                      <p:cBhvr>
                                        <p:cTn id="124" dur="500"/>
                                        <p:tgtEl>
                                          <p:spTgt spid="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wipe(up)">
                                      <p:cBhvr>
                                        <p:cTn id="129"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6" grpId="0" animBg="1"/>
      <p:bldP spid="17" grpId="0" animBg="1"/>
      <p:bldP spid="21" grpId="0" animBg="1"/>
      <p:bldP spid="22" grpId="0" animBg="1"/>
      <p:bldP spid="23" grpId="0" animBg="1"/>
      <p:bldP spid="24" grpId="0" animBg="1"/>
      <p:bldP spid="26" grpId="0" animBg="1"/>
      <p:bldP spid="27" grpId="0" animBg="1"/>
      <p:bldP spid="33" grpId="0" animBg="1"/>
      <p:bldP spid="34" grpId="0" animBg="1"/>
      <p:bldP spid="36" grpId="0" animBg="1"/>
      <p:bldP spid="37" grpId="0" animBg="1"/>
      <p:bldP spid="38" grpId="0" animBg="1"/>
      <p:bldP spid="39" grpId="0" animBg="1"/>
      <p:bldP spid="41" grpId="0" animBg="1"/>
      <p:bldP spid="42" grpId="0" animBg="1"/>
      <p:bldP spid="44" grpId="0" animBg="1"/>
      <p:bldP spid="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3107690"/>
          </a:xfrm>
          <a:prstGeom prst="rect">
            <a:avLst/>
          </a:prstGeom>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当问题有解时，</a:t>
            </a:r>
            <a:r>
              <a:rPr kumimoji="0" lang="zh-CN" altLang="en-US" sz="2800" b="1" i="0" u="sng" strike="noStrike" kern="0" cap="none" spc="0" normalizeH="0" baseline="0" noProof="0" dirty="0">
                <a:ln>
                  <a:noFill/>
                </a:ln>
                <a:solidFill>
                  <a:srgbClr val="FF0000"/>
                </a:solidFill>
                <a:effectLst/>
                <a:uLnTx/>
                <a:uFillTx/>
                <a:latin typeface="Calibri" panose="020F0502020204030204"/>
                <a:ea typeface="楷体_GB2312" pitchFamily="49" charset="-122"/>
                <a:cs typeface="+mn-cs"/>
              </a:rPr>
              <a:t>一定能找到解</a:t>
            </a:r>
            <a:endPar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搜索</a:t>
            </a:r>
            <a:r>
              <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效率较低</a:t>
            </a:r>
            <a:endPar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方法与问题无关，具</a:t>
            </a:r>
            <a:r>
              <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有通用性</a:t>
            </a:r>
            <a:endPar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搜索得到的</a:t>
            </a:r>
            <a:r>
              <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解是搜索树中路径最短的解</a:t>
            </a:r>
            <a:r>
              <a:rPr kumimoji="0" lang="zh-CN" altLang="en-US" sz="2800" b="1" i="0" u="none" strike="noStrike" kern="0" cap="none" spc="0" normalizeH="0" baseline="0" noProof="0" dirty="0">
                <a:ln>
                  <a:noFill/>
                </a:ln>
                <a:solidFill>
                  <a:srgbClr val="CC0000"/>
                </a:solidFill>
                <a:effectLst/>
                <a:uLnTx/>
                <a:uFillTx/>
                <a:latin typeface="Calibri" panose="020F0502020204030204"/>
                <a:ea typeface="楷体_GB2312" pitchFamily="49" charset="-122"/>
                <a:cs typeface="+mn-cs"/>
              </a:rPr>
              <a:t>（最优解）</a:t>
            </a:r>
            <a:endParaRPr kumimoji="0" lang="zh-CN" altLang="en-US" sz="2800" b="1" i="0" u="none" strike="noStrike" kern="0" cap="none" spc="0" normalizeH="0" baseline="0" noProof="0" dirty="0">
              <a:ln>
                <a:noFill/>
              </a:ln>
              <a:solidFill>
                <a:srgbClr val="CC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属于</a:t>
            </a:r>
            <a:r>
              <a:rPr kumimoji="0" lang="zh-CN" altLang="en-US" sz="2800" b="1" i="0" u="sng" strike="noStrike" kern="0" cap="none" spc="0" normalizeH="0" baseline="0" noProof="0" dirty="0">
                <a:ln>
                  <a:noFill/>
                </a:ln>
                <a:solidFill>
                  <a:srgbClr val="CC0000"/>
                </a:solidFill>
                <a:effectLst/>
                <a:uLnTx/>
                <a:uFillTx/>
                <a:latin typeface="Calibri" panose="020F0502020204030204"/>
                <a:ea typeface="楷体_GB2312" pitchFamily="49" charset="-122"/>
                <a:cs typeface="+mn-cs"/>
              </a:rPr>
              <a:t>完备</a:t>
            </a:r>
            <a:r>
              <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搜索策略</a:t>
            </a:r>
            <a:endPar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6" name="Rectangle 3"/>
          <p:cNvSpPr txBox="1"/>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等线 Light" panose="02010600030101010101" charset="-122"/>
                <a:cs typeface="+mj-cs"/>
              </a:rPr>
              <a:t>(Breadth-first Search)</a:t>
            </a:r>
            <a:endPar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等线 Light" panose="02010600030101010101"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pic>
        <p:nvPicPr>
          <p:cNvPr id="2" name="图片 1"/>
          <p:cNvPicPr>
            <a:picLocks noChangeAspect="1"/>
          </p:cNvPicPr>
          <p:nvPr/>
        </p:nvPicPr>
        <p:blipFill>
          <a:blip r:embed="rId1"/>
          <a:stretch>
            <a:fillRect/>
          </a:stretch>
        </p:blipFill>
        <p:spPr>
          <a:xfrm>
            <a:off x="377678" y="2083166"/>
            <a:ext cx="7308291" cy="3653876"/>
          </a:xfrm>
          <a:prstGeom prst="rect">
            <a:avLst/>
          </a:prstGeom>
        </p:spPr>
      </p:pic>
      <p:grpSp>
        <p:nvGrpSpPr>
          <p:cNvPr id="43" name="组合 42"/>
          <p:cNvGrpSpPr/>
          <p:nvPr/>
        </p:nvGrpSpPr>
        <p:grpSpPr>
          <a:xfrm>
            <a:off x="8131276" y="1900450"/>
            <a:ext cx="3451123" cy="3979240"/>
            <a:chOff x="1676400" y="990600"/>
            <a:chExt cx="4724400" cy="5410200"/>
          </a:xfrm>
        </p:grpSpPr>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42" name="组合 41"/>
            <p:cNvGrpSpPr/>
            <p:nvPr/>
          </p:nvGrpSpPr>
          <p:grpSpPr>
            <a:xfrm>
              <a:off x="1676400" y="990600"/>
              <a:ext cx="4724400" cy="5410200"/>
              <a:chOff x="1676400" y="990600"/>
              <a:chExt cx="4724400" cy="5410200"/>
            </a:xfrm>
          </p:grpSpPr>
          <p:grpSp>
            <p:nvGrpSpPr>
              <p:cNvPr id="3" name="组合 2"/>
              <p:cNvGrpSpPr/>
              <p:nvPr/>
            </p:nvGrpSpPr>
            <p:grpSpPr>
              <a:xfrm>
                <a:off x="2108200" y="1676400"/>
                <a:ext cx="4292600" cy="4479925"/>
                <a:chOff x="2108200" y="1676400"/>
                <a:chExt cx="4292600" cy="4479925"/>
              </a:xfrm>
              <a:solidFill>
                <a:srgbClr val="0070C0"/>
              </a:solidFill>
            </p:grpSpPr>
            <p:sp>
              <p:nvSpPr>
                <p:cNvPr id="4" name="Oval 4"/>
                <p:cNvSpPr>
                  <a:spLocks noChangeArrowheads="1"/>
                </p:cNvSpPr>
                <p:nvPr/>
              </p:nvSpPr>
              <p:spPr bwMode="auto">
                <a:xfrm>
                  <a:off x="3962400" y="1676400"/>
                  <a:ext cx="6096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S</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6" name="Oval 5"/>
                <p:cNvSpPr>
                  <a:spLocks noChangeArrowheads="1"/>
                </p:cNvSpPr>
                <p:nvPr/>
              </p:nvSpPr>
              <p:spPr bwMode="auto">
                <a:xfrm>
                  <a:off x="3048000" y="2759075"/>
                  <a:ext cx="6096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7" name="Oval 6"/>
                <p:cNvSpPr>
                  <a:spLocks noChangeArrowheads="1"/>
                </p:cNvSpPr>
                <p:nvPr/>
              </p:nvSpPr>
              <p:spPr bwMode="auto">
                <a:xfrm>
                  <a:off x="5192713" y="2759075"/>
                  <a:ext cx="506412" cy="517525"/>
                </a:xfrm>
                <a:prstGeom prst="ellipse">
                  <a:avLst/>
                </a:prstGeom>
                <a:grpFill/>
                <a:ln w="9525">
                  <a:solidFill>
                    <a:schemeClr val="bg1"/>
                  </a:solidFill>
                  <a:rou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O</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8" name="Oval 7"/>
                <p:cNvSpPr>
                  <a:spLocks noChangeArrowheads="1"/>
                </p:cNvSpPr>
                <p:nvPr/>
              </p:nvSpPr>
              <p:spPr bwMode="auto">
                <a:xfrm>
                  <a:off x="2152650" y="3657600"/>
                  <a:ext cx="579438" cy="517525"/>
                </a:xfrm>
                <a:prstGeom prst="ellipse">
                  <a:avLst/>
                </a:prstGeom>
                <a:grpFill/>
                <a:ln w="9525">
                  <a:solidFill>
                    <a:schemeClr val="bg1"/>
                  </a:solidFill>
                  <a:rou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M</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9" name="Oval 8"/>
                <p:cNvSpPr>
                  <a:spLocks noChangeArrowheads="1"/>
                </p:cNvSpPr>
                <p:nvPr/>
              </p:nvSpPr>
              <p:spPr bwMode="auto">
                <a:xfrm>
                  <a:off x="3733800" y="3733800"/>
                  <a:ext cx="5334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0" name="Oval 9"/>
                <p:cNvSpPr>
                  <a:spLocks noChangeArrowheads="1"/>
                </p:cNvSpPr>
                <p:nvPr/>
              </p:nvSpPr>
              <p:spPr bwMode="auto">
                <a:xfrm>
                  <a:off x="4648200" y="3810000"/>
                  <a:ext cx="5334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P</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1" name="Oval 10"/>
                <p:cNvSpPr>
                  <a:spLocks noChangeArrowheads="1"/>
                </p:cNvSpPr>
                <p:nvPr/>
              </p:nvSpPr>
              <p:spPr bwMode="auto">
                <a:xfrm>
                  <a:off x="5791200" y="3825875"/>
                  <a:ext cx="5334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Q</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2" name="Oval 11"/>
                <p:cNvSpPr>
                  <a:spLocks noChangeArrowheads="1"/>
                </p:cNvSpPr>
                <p:nvPr/>
              </p:nvSpPr>
              <p:spPr bwMode="auto">
                <a:xfrm>
                  <a:off x="2108200" y="4724400"/>
                  <a:ext cx="6350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3" name="Oval 12"/>
                <p:cNvSpPr>
                  <a:spLocks noChangeArrowheads="1"/>
                </p:cNvSpPr>
                <p:nvPr/>
              </p:nvSpPr>
              <p:spPr bwMode="auto">
                <a:xfrm>
                  <a:off x="2133600" y="5638800"/>
                  <a:ext cx="609600"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4" name="Oval 13"/>
                <p:cNvSpPr>
                  <a:spLocks noChangeArrowheads="1"/>
                </p:cNvSpPr>
                <p:nvPr/>
              </p:nvSpPr>
              <p:spPr bwMode="auto">
                <a:xfrm>
                  <a:off x="4648200" y="4800600"/>
                  <a:ext cx="534988"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15" name="Oval 14"/>
                <p:cNvSpPr>
                  <a:spLocks noChangeArrowheads="1"/>
                </p:cNvSpPr>
                <p:nvPr/>
              </p:nvSpPr>
              <p:spPr bwMode="auto">
                <a:xfrm>
                  <a:off x="5827713" y="4800600"/>
                  <a:ext cx="573087" cy="517525"/>
                </a:xfrm>
                <a:prstGeom prst="ellipse">
                  <a:avLst/>
                </a:prstGeom>
                <a:grpFill/>
                <a:ln w="9525">
                  <a:solidFill>
                    <a:schemeClr val="bg1"/>
                  </a:solidFill>
                  <a:rou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grpSp>
          <p:sp>
            <p:nvSpPr>
              <p:cNvPr id="27" name="Freeform 26"/>
              <p:cNvSpPr/>
              <p:nvPr/>
            </p:nvSpPr>
            <p:spPr bwMode="auto">
              <a:xfrm>
                <a:off x="1676400" y="990600"/>
                <a:ext cx="2743200" cy="5334000"/>
              </a:xfrm>
              <a:custGeom>
                <a:avLst/>
                <a:gdLst>
                  <a:gd name="T0" fmla="*/ 1600 w 1744"/>
                  <a:gd name="T1" fmla="*/ 0 h 3408"/>
                  <a:gd name="T2" fmla="*/ 1552 w 1744"/>
                  <a:gd name="T3" fmla="*/ 1152 h 3408"/>
                  <a:gd name="T4" fmla="*/ 448 w 1744"/>
                  <a:gd name="T5" fmla="*/ 1392 h 3408"/>
                  <a:gd name="T6" fmla="*/ 784 w 1744"/>
                  <a:gd name="T7" fmla="*/ 2352 h 3408"/>
                  <a:gd name="T8" fmla="*/ 16 w 1744"/>
                  <a:gd name="T9" fmla="*/ 2784 h 3408"/>
                  <a:gd name="T10" fmla="*/ 880 w 1744"/>
                  <a:gd name="T11" fmla="*/ 3408 h 3408"/>
                  <a:gd name="T12" fmla="*/ 0 60000 65536"/>
                  <a:gd name="T13" fmla="*/ 0 60000 65536"/>
                  <a:gd name="T14" fmla="*/ 0 60000 65536"/>
                  <a:gd name="T15" fmla="*/ 0 60000 65536"/>
                  <a:gd name="T16" fmla="*/ 0 60000 65536"/>
                  <a:gd name="T17" fmla="*/ 0 60000 65536"/>
                  <a:gd name="T18" fmla="*/ 0 w 1744"/>
                  <a:gd name="T19" fmla="*/ 0 h 3408"/>
                  <a:gd name="T20" fmla="*/ 1744 w 1744"/>
                  <a:gd name="T21" fmla="*/ 3408 h 3408"/>
                </a:gdLst>
                <a:ahLst/>
                <a:cxnLst>
                  <a:cxn ang="T12">
                    <a:pos x="T0" y="T1"/>
                  </a:cxn>
                  <a:cxn ang="T13">
                    <a:pos x="T2" y="T3"/>
                  </a:cxn>
                  <a:cxn ang="T14">
                    <a:pos x="T4" y="T5"/>
                  </a:cxn>
                  <a:cxn ang="T15">
                    <a:pos x="T6" y="T7"/>
                  </a:cxn>
                  <a:cxn ang="T16">
                    <a:pos x="T8" y="T9"/>
                  </a:cxn>
                  <a:cxn ang="T17">
                    <a:pos x="T10" y="T11"/>
                  </a:cxn>
                </a:cxnLst>
                <a:rect l="T18" t="T19" r="T20" b="T21"/>
                <a:pathLst>
                  <a:path w="1744" h="3408">
                    <a:moveTo>
                      <a:pt x="1600" y="0"/>
                    </a:moveTo>
                    <a:cubicBezTo>
                      <a:pt x="1672" y="460"/>
                      <a:pt x="1744" y="920"/>
                      <a:pt x="1552" y="1152"/>
                    </a:cubicBezTo>
                    <a:cubicBezTo>
                      <a:pt x="1360" y="1384"/>
                      <a:pt x="576" y="1192"/>
                      <a:pt x="448" y="1392"/>
                    </a:cubicBezTo>
                    <a:cubicBezTo>
                      <a:pt x="320" y="1592"/>
                      <a:pt x="856" y="2120"/>
                      <a:pt x="784" y="2352"/>
                    </a:cubicBezTo>
                    <a:cubicBezTo>
                      <a:pt x="712" y="2584"/>
                      <a:pt x="0" y="2608"/>
                      <a:pt x="16" y="2784"/>
                    </a:cubicBezTo>
                    <a:cubicBezTo>
                      <a:pt x="32" y="2960"/>
                      <a:pt x="736" y="3304"/>
                      <a:pt x="880" y="3408"/>
                    </a:cubicBezTo>
                  </a:path>
                </a:pathLst>
              </a:custGeom>
              <a:noFill/>
              <a:ln w="38100">
                <a:solidFill>
                  <a:srgbClr val="FF0000"/>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743200" y="6172200"/>
                <a:ext cx="457200" cy="228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Line 28"/>
              <p:cNvSpPr>
                <a:spLocks noChangeShapeType="1"/>
              </p:cNvSpPr>
              <p:nvPr/>
            </p:nvSpPr>
            <p:spPr bwMode="auto">
              <a:xfrm flipH="1">
                <a:off x="4191000" y="2438400"/>
                <a:ext cx="76200" cy="228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Line 30"/>
              <p:cNvSpPr>
                <a:spLocks noChangeShapeType="1"/>
              </p:cNvSpPr>
              <p:nvPr/>
            </p:nvSpPr>
            <p:spPr bwMode="auto">
              <a:xfrm flipH="1">
                <a:off x="2514600" y="3048000"/>
                <a:ext cx="152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Line 31"/>
              <p:cNvSpPr>
                <a:spLocks noChangeShapeType="1"/>
              </p:cNvSpPr>
              <p:nvPr/>
            </p:nvSpPr>
            <p:spPr bwMode="auto">
              <a:xfrm>
                <a:off x="2819400" y="4267200"/>
                <a:ext cx="76200" cy="1524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Line 32"/>
              <p:cNvSpPr>
                <a:spLocks noChangeShapeType="1"/>
              </p:cNvSpPr>
              <p:nvPr/>
            </p:nvSpPr>
            <p:spPr bwMode="auto">
              <a:xfrm>
                <a:off x="1828800" y="5562600"/>
                <a:ext cx="152400" cy="762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69"/>
    </mc:Choice>
    <mc:Fallback>
      <p:transition spd="slow" advTm="6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7467" y="1668012"/>
            <a:ext cx="10495422"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在深度优先搜索中，首先扩展最新产生的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即最深的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节点，是后生成的节点先扩展的策略。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开始扩展，若没有得到目标节点，则选择最新产生的子节点进行扩展，若还是不能到达目标节点，则再对刚才最新产生的子节点进行扩展，一直如此向下搜索。</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当到达某个子节点，且该子节点既不是目标节点又不能继续扩展时，才选择其兄弟节点进行考察。</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    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rPr>
              <a:t>表是一种栈结构，最先进进入的节点排在最后面，最后进入的节点排最前面。</a:t>
            </a: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charset="-122"/>
              <a:cs typeface="+mn-cs"/>
            </a:endParaRPr>
          </a:p>
        </p:txBody>
      </p:sp>
      <p:sp>
        <p:nvSpPr>
          <p:cNvPr id="4" name="Rectangle 3"/>
          <p:cNvSpPr txBox="1"/>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a:ln>
                  <a:noFill/>
                </a:ln>
                <a:solidFill>
                  <a:srgbClr val="990000"/>
                </a:solidFill>
                <a:effectLst/>
                <a:uLnTx/>
                <a:uFillTx/>
                <a:latin typeface="黑体" panose="02010609060101010101" pitchFamily="49" charset="-122"/>
                <a:ea typeface="黑体" panose="02010609060101010101" pitchFamily="49" charset="-122"/>
                <a:cs typeface="+mn-cs"/>
              </a:rPr>
              <a:t>深度优先搜索</a:t>
            </a: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4" name="矩形 3"/>
          <p:cNvSpPr/>
          <p:nvPr/>
        </p:nvSpPr>
        <p:spPr>
          <a:xfrm>
            <a:off x="771452" y="1602626"/>
            <a:ext cx="11146388" cy="396938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表，置为空；</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首</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75"/>
    </mc:Choice>
    <mc:Fallback>
      <p:transition spd="slow" advTm="7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32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路径搜索问题：</a:t>
            </a:r>
            <a:endPar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5" name="矩形 4"/>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defRPr/>
            </a:pP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深度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Depth-first search</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a:t>
            </a:r>
            <a:endPar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endParaRP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椭圆 7"/>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 name="椭圆 8"/>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1" name="直接连接符 10"/>
          <p:cNvCxnSpPr>
            <a:stCxn id="7" idx="4"/>
            <a:endCxn id="8"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6" name="直接连接符 15"/>
          <p:cNvCxnSpPr>
            <a:endCxn id="15"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白</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8" name="直接连接符 27"/>
          <p:cNvCxnSpPr>
            <a:endCxn id="29"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0" name="椭圆 29"/>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6" name="直接连接符 35"/>
          <p:cNvCxnSpPr>
            <a:stCxn id="38" idx="4"/>
            <a:endCxn id="37" idx="0"/>
          </p:cNvCxnSpPr>
          <p:nvPr/>
        </p:nvCxnSpPr>
        <p:spPr>
          <a:xfrm flipH="1">
            <a:off x="1666770" y="4033605"/>
            <a:ext cx="326223" cy="359667"/>
          </a:xfrm>
          <a:prstGeom prst="line">
            <a:avLst/>
          </a:prstGeom>
        </p:spPr>
        <p:style>
          <a:lnRef idx="1">
            <a:schemeClr val="dk1"/>
          </a:lnRef>
          <a:fillRef idx="0">
            <a:schemeClr val="dk1"/>
          </a:fillRef>
          <a:effectRef idx="0">
            <a:schemeClr val="dk1"/>
          </a:effectRef>
          <a:fontRef idx="minor">
            <a:schemeClr val="tx1"/>
          </a:fontRef>
        </p:style>
      </p:cxnSp>
      <p:sp>
        <p:nvSpPr>
          <p:cNvPr id="37" name="椭圆 36"/>
          <p:cNvSpPr/>
          <p:nvPr/>
        </p:nvSpPr>
        <p:spPr>
          <a:xfrm>
            <a:off x="1471507" y="439327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锦</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8" name="椭圆 37"/>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椭圆 38"/>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白</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1" name="直接连接符 40"/>
          <p:cNvCxnSpPr>
            <a:stCxn id="38" idx="4"/>
            <a:endCxn id="42" idx="0"/>
          </p:cNvCxnSpPr>
          <p:nvPr/>
        </p:nvCxnSpPr>
        <p:spPr>
          <a:xfrm flipH="1">
            <a:off x="1147120" y="4033605"/>
            <a:ext cx="845873" cy="377376"/>
          </a:xfrm>
          <a:prstGeom prst="line">
            <a:avLst/>
          </a:prstGeom>
        </p:spPr>
        <p:style>
          <a:lnRef idx="1">
            <a:schemeClr val="dk1"/>
          </a:lnRef>
          <a:fillRef idx="0">
            <a:schemeClr val="dk1"/>
          </a:fillRef>
          <a:effectRef idx="0">
            <a:schemeClr val="dk1"/>
          </a:effectRef>
          <a:fontRef idx="minor">
            <a:schemeClr val="tx1"/>
          </a:fontRef>
        </p:style>
      </p:cxnSp>
      <p:sp>
        <p:nvSpPr>
          <p:cNvPr id="42" name="椭圆 41"/>
          <p:cNvSpPr/>
          <p:nvPr/>
        </p:nvSpPr>
        <p:spPr>
          <a:xfrm>
            <a:off x="951857" y="44109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0" name="椭圆 49"/>
          <p:cNvSpPr/>
          <p:nvPr/>
        </p:nvSpPr>
        <p:spPr>
          <a:xfrm>
            <a:off x="950021" y="442016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3" name="直接连接符 32"/>
          <p:cNvCxnSpPr>
            <a:stCxn id="38" idx="4"/>
          </p:cNvCxnSpPr>
          <p:nvPr/>
        </p:nvCxnSpPr>
        <p:spPr>
          <a:xfrm>
            <a:off x="1992993" y="4033605"/>
            <a:ext cx="621792" cy="36660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38" idx="4"/>
            <a:endCxn id="40" idx="0"/>
          </p:cNvCxnSpPr>
          <p:nvPr/>
        </p:nvCxnSpPr>
        <p:spPr>
          <a:xfrm>
            <a:off x="1992993" y="4033605"/>
            <a:ext cx="214632" cy="386557"/>
          </a:xfrm>
          <a:prstGeom prst="line">
            <a:avLst/>
          </a:prstGeom>
        </p:spPr>
        <p:style>
          <a:lnRef idx="1">
            <a:schemeClr val="dk1"/>
          </a:lnRef>
          <a:fillRef idx="0">
            <a:schemeClr val="dk1"/>
          </a:fillRef>
          <a:effectRef idx="0">
            <a:schemeClr val="dk1"/>
          </a:effectRef>
          <a:fontRef idx="minor">
            <a:schemeClr val="tx1"/>
          </a:fontRef>
        </p:style>
      </p:cxnSp>
      <p:sp>
        <p:nvSpPr>
          <p:cNvPr id="35" name="椭圆 34"/>
          <p:cNvSpPr/>
          <p:nvPr/>
        </p:nvSpPr>
        <p:spPr>
          <a:xfrm>
            <a:off x="2533848" y="4409471"/>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0" name="椭圆 39"/>
          <p:cNvSpPr/>
          <p:nvPr/>
        </p:nvSpPr>
        <p:spPr>
          <a:xfrm>
            <a:off x="2012362" y="4420162"/>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44" name="图片 43"/>
          <p:cNvPicPr>
            <a:picLocks noChangeAspect="1"/>
          </p:cNvPicPr>
          <p:nvPr/>
        </p:nvPicPr>
        <p:blipFill>
          <a:blip r:embed="rId1"/>
          <a:stretch>
            <a:fillRect/>
          </a:stretch>
        </p:blipFill>
        <p:spPr>
          <a:xfrm>
            <a:off x="4607169" y="73183"/>
            <a:ext cx="7099056" cy="66120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6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up)">
                                      <p:cBhvr>
                                        <p:cTn id="69" dur="500"/>
                                        <p:tgtEl>
                                          <p:spTgt spid="2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up)">
                                      <p:cBhvr>
                                        <p:cTn id="83" dur="500"/>
                                        <p:tgtEl>
                                          <p:spTgt spid="3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par>
                                <p:cTn id="87" presetID="22" presetClass="entr" presetSubtype="1"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up)">
                                      <p:cBhvr>
                                        <p:cTn id="89" dur="500"/>
                                        <p:tgtEl>
                                          <p:spTgt spid="4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up)">
                                      <p:cBhvr>
                                        <p:cTn id="92" dur="500"/>
                                        <p:tgtEl>
                                          <p:spTgt spid="42"/>
                                        </p:tgtEl>
                                      </p:cBhvr>
                                    </p:animEffect>
                                  </p:childTnLst>
                                </p:cTn>
                              </p:par>
                              <p:par>
                                <p:cTn id="93" presetID="22" presetClass="entr" presetSubtype="1"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up)">
                                      <p:cBhvr>
                                        <p:cTn id="95" dur="500"/>
                                        <p:tgtEl>
                                          <p:spTgt spid="34"/>
                                        </p:tgtEl>
                                      </p:cBhvr>
                                    </p:animEffect>
                                  </p:childTnLst>
                                </p:cTn>
                              </p:par>
                              <p:par>
                                <p:cTn id="96" presetID="22" presetClass="entr" presetSubtype="1" fill="hold"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up)">
                                      <p:cBhvr>
                                        <p:cTn id="98" dur="500"/>
                                        <p:tgtEl>
                                          <p:spTgt spid="33"/>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7" grpId="0" animBg="1"/>
      <p:bldP spid="18" grpId="0" animBg="1"/>
      <p:bldP spid="23" grpId="0" animBg="1"/>
      <p:bldP spid="26" grpId="0" animBg="1"/>
      <p:bldP spid="27" grpId="0" animBg="1"/>
      <p:bldP spid="29" grpId="0" animBg="1"/>
      <p:bldP spid="30" grpId="0" animBg="1"/>
      <p:bldP spid="37" grpId="0" animBg="1"/>
      <p:bldP spid="38" grpId="0" animBg="1"/>
      <p:bldP spid="39" grpId="0" animBg="1"/>
      <p:bldP spid="42" grpId="0" animBg="1"/>
      <p:bldP spid="50" grpId="0" animBg="1"/>
      <p:bldP spid="35"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eaLnBrk="1" hangingPunct="1">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4.1.2 </a:t>
            </a:r>
            <a:r>
              <a:rPr lang="zh-CN" altLang="en-US" sz="2800" b="1" dirty="0">
                <a:solidFill>
                  <a:srgbClr val="000099"/>
                </a:solidFill>
                <a:effectLst>
                  <a:outerShdw blurRad="38100" dist="38100" dir="2700000" algn="tl">
                    <a:srgbClr val="C0C0C0"/>
                  </a:outerShdw>
                </a:effectLst>
                <a:latin typeface="黑体" panose="02010609060101010101" pitchFamily="49" charset="-122"/>
              </a:rPr>
              <a:t>问题的概述</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7" name="Rectangle 2"/>
          <p:cNvSpPr txBox="1"/>
          <p:nvPr/>
        </p:nvSpPr>
        <p:spPr>
          <a:xfrm>
            <a:off x="390525" y="1273203"/>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zh-CN" altLang="en-US" sz="28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问题可以形式化地定义为三个组成部分</a:t>
            </a:r>
            <a:endParaRPr kumimoji="0" lang="zh-CN" altLang="en-US" sz="28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8" name="Rectangle 3"/>
          <p:cNvSpPr txBox="1"/>
          <p:nvPr/>
        </p:nvSpPr>
        <p:spPr>
          <a:xfrm>
            <a:off x="390525" y="1922491"/>
            <a:ext cx="11801475" cy="377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）初始状态（</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Initial state</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）后继函数：</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操作函数（</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Actions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路径耗散函数（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n-cs"/>
              </a:rPr>
              <a:t>i</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）目标测试函数（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T/F</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 name="矩形 1"/>
          <p:cNvSpPr/>
          <p:nvPr/>
        </p:nvSpPr>
        <p:spPr>
          <a:xfrm>
            <a:off x="8434630" y="3895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 name="矩形 2"/>
          <p:cNvSpPr/>
          <p:nvPr/>
        </p:nvSpPr>
        <p:spPr>
          <a:xfrm>
            <a:off x="9799446" y="3895003"/>
            <a:ext cx="5325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i-1</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 name="Rectangle 2"/>
          <p:cNvSpPr txBox="1"/>
          <p:nvPr/>
        </p:nvSpPr>
        <p:spPr>
          <a:xfrm>
            <a:off x="390525" y="5419003"/>
            <a:ext cx="11833121"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zh-CN" altLang="en-US" sz="28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问题的解：</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初始状态到目标状态的操作的序列。（</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1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j-cs"/>
              </a:rPr>
              <a:t>n</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11" name="矩形 10"/>
          <p:cNvSpPr/>
          <p:nvPr/>
        </p:nvSpPr>
        <p:spPr>
          <a:xfrm>
            <a:off x="7973310" y="5419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 name="矩形 11"/>
          <p:cNvSpPr/>
          <p:nvPr/>
        </p:nvSpPr>
        <p:spPr>
          <a:xfrm>
            <a:off x="9141378" y="5419003"/>
            <a:ext cx="5790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n-1</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4267200"/>
          </a:xfrm>
          <a:prstGeom prst="rect">
            <a:avLst/>
          </a:prstGeom>
        </p:spPr>
        <p:txBody>
          <a:bodyPr wrap="squar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一般</a:t>
            </a:r>
            <a:r>
              <a:rPr kumimoji="0" lang="zh-CN" altLang="en-US" sz="2800" b="1" i="0" u="sng" strike="noStrike" kern="0" cap="none" spc="0" normalizeH="0" baseline="0" noProof="0" dirty="0">
                <a:ln>
                  <a:noFill/>
                </a:ln>
                <a:solidFill>
                  <a:srgbClr val="FF0000"/>
                </a:solidFill>
                <a:effectLst/>
                <a:uLnTx/>
                <a:uFillTx/>
                <a:latin typeface="Calibri" panose="020F0502020204030204"/>
                <a:ea typeface="楷体_GB2312" pitchFamily="49" charset="-122"/>
                <a:cs typeface="+mn-cs"/>
              </a:rPr>
              <a:t>不能保证找到最优解</a:t>
            </a:r>
            <a:endParaRPr kumimoji="0" lang="zh-CN" altLang="en-US" sz="2800" b="1" i="0" u="sng" strike="noStrike" kern="0" cap="none" spc="0" normalizeH="0" baseline="0" noProof="0" dirty="0">
              <a:ln>
                <a:noFill/>
              </a:ln>
              <a:solidFill>
                <a:srgbClr val="FF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r>
              <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最坏情况时，搜索空间等同于穷举</a:t>
            </a:r>
            <a:endPar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是一个通用的与问题无关的方法</a:t>
            </a:r>
            <a:endParaRPr kumimoji="0" lang="en-US" altLang="zh-CN"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endParaRPr kumimoji="0" lang="en-US" altLang="zh-CN" sz="2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为了解决深度优先搜索不完备问题，避免搜索过程陷入无穷分支的死循环，</a:t>
            </a:r>
            <a:r>
              <a:rPr kumimoji="0" lang="zh-CN" altLang="en-US" sz="2800" b="1" i="0" u="sng"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提出了</a:t>
            </a:r>
            <a:r>
              <a:rPr kumimoji="0" lang="zh-CN" altLang="en-US" sz="2800" b="1" i="0" u="sng" strike="noStrike" kern="1200" cap="none" spc="0" normalizeH="0" baseline="0" noProof="0" dirty="0">
                <a:ln>
                  <a:noFill/>
                </a:ln>
                <a:solidFill>
                  <a:srgbClr val="000099"/>
                </a:solidFill>
                <a:effectLst/>
                <a:uLnTx/>
                <a:uFillTx/>
                <a:latin typeface="楷体_GB2312" pitchFamily="49" charset="-122"/>
                <a:ea typeface="楷体_GB2312" pitchFamily="49" charset="-122"/>
                <a:cs typeface="+mn-cs"/>
              </a:rPr>
              <a:t>有界深度优先搜索方法</a:t>
            </a:r>
            <a:r>
              <a:rPr kumimoji="0" lang="zh-CN" altLang="en-US" sz="2800" b="1" i="0" u="sng"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zh-CN" altLang="en-US" sz="2800" b="1" i="0" u="sng"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endParaRPr kumimoji="0" lang="zh-CN" altLang="en-US" sz="2800" b="1" i="0" u="sng"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4" name="Rectangle 3"/>
          <p:cNvSpPr txBox="1"/>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1)</a:t>
            </a:r>
            <a:endParaRPr lang="en-US" sz="4000" dirty="0"/>
          </a:p>
        </p:txBody>
      </p:sp>
      <p:pic>
        <p:nvPicPr>
          <p:cNvPr id="3" name="MazeWater-BFS.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2324894" y="1130247"/>
            <a:ext cx="7542213" cy="5575353"/>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2)</a:t>
            </a:r>
            <a:endParaRPr lang="en-US" sz="4000" dirty="0"/>
          </a:p>
        </p:txBody>
      </p:sp>
      <p:pic>
        <p:nvPicPr>
          <p:cNvPr id="4" name="MazeWater-DFS.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2324049" y="1128999"/>
            <a:ext cx="7543902" cy="557660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4.3.4</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代价一致搜索（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Uniform-cost/Cheapest-first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6" name="Rectangle 4"/>
          <p:cNvSpPr>
            <a:spLocks noChangeArrowheads="1"/>
          </p:cNvSpPr>
          <p:nvPr/>
        </p:nvSpPr>
        <p:spPr bwMode="auto">
          <a:xfrm>
            <a:off x="610083" y="1619732"/>
            <a:ext cx="10293834" cy="41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3000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前面的各种搜索策略中，实际都假设状态空间中各边的代价都相同，且都为一个单位量。从而，可用路径长度来代替路径的代价。但实际问题中，这种假设不现实，它们的状态空间中的各个边的代价不可能完相同。为此，我们需要在搜索树中给每条边标上其代价。这种边上有代价的树称为代价树。</a:t>
            </a:r>
            <a:endPar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ct val="3000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在代价树中，可以用</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g(n)</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表示从初始节点</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S</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0</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到节点</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n</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的代价，用</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c(n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表示从父节点</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到</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2</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的代价。这样，对节点</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2</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的代价有</a:t>
            </a:r>
            <a:endPar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ct val="3000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g(n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 g(n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 c(n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n</a:t>
            </a:r>
            <a:r>
              <a:rPr kumimoji="0" lang="en-US" altLang="zh-CN" sz="24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ct val="30000"/>
              </a:spcBef>
              <a:spcAft>
                <a:spcPts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a:t>
            </a:r>
            <a:r>
              <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在代价树中，最小代价的路径和最短路径是有可能不同的，最短路径不一定是最小代价径，最小代价路径也不一定是路径最短。代价树搜索的目的是为了到最佳解，即找到一条代价最小的解路径。</a:t>
            </a:r>
            <a:endParaRPr kumimoji="0" lang="zh-CN" altLang="en-US" sz="24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4.3.4</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代价一致搜索（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Uniform-cost/Cheapest-first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6" name="Rectangle 4"/>
          <p:cNvSpPr>
            <a:spLocks noChangeArrowheads="1"/>
          </p:cNvSpPr>
          <p:nvPr/>
        </p:nvSpPr>
        <p:spPr bwMode="auto">
          <a:xfrm>
            <a:off x="698218" y="1630747"/>
            <a:ext cx="10293834" cy="469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搜索树中每条连接线上的有关代价</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表示时间、距离等花费。    </a:t>
            </a:r>
            <a:r>
              <a:rPr kumimoji="1" lang="en-US" altLang="zh-CN" sz="3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endParaRPr kumimoji="1" lang="en-US" altLang="zh-CN" sz="3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代价一致搜索是宽度优先搜索的一种推广，不是沿着等长度路径断层进行扩展，而是沿着等代价路径断层进行扩展。   </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a:t>
            </a:r>
            <a:endPar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a:t>
            </a:r>
            <a:endPar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    代价一致搜索的基本思想是：在代价一致搜索算法中，把从起始节点</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S</a:t>
            </a:r>
            <a:r>
              <a:rPr kumimoji="0" lang="en-US" altLang="zh-CN" sz="28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0</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到任一节点</a:t>
            </a:r>
            <a:r>
              <a:rPr kumimoji="0" lang="en-US" altLang="zh-CN" sz="2800" b="0" i="0" u="none" strike="noStrike" kern="1200" cap="none" spc="0" normalizeH="0" baseline="0" noProof="0" dirty="0" err="1">
                <a:ln>
                  <a:noFill/>
                </a:ln>
                <a:solidFill>
                  <a:srgbClr val="0000FF"/>
                </a:solidFill>
                <a:effectLst/>
                <a:uLnTx/>
                <a:uFillTx/>
                <a:latin typeface="等线" panose="02010600030101010101" charset="-122"/>
                <a:ea typeface="等线" panose="02010600030101010101" charset="-122"/>
                <a:cs typeface="+mn-cs"/>
              </a:rPr>
              <a:t>i</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的路径代价记为</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g(</a:t>
            </a:r>
            <a:r>
              <a:rPr kumimoji="0" lang="en-US" altLang="zh-CN" sz="2800" b="0" i="0" u="none" strike="noStrike" kern="1200" cap="none" spc="0" normalizeH="0" baseline="0" noProof="0" dirty="0" err="1">
                <a:ln>
                  <a:noFill/>
                </a:ln>
                <a:solidFill>
                  <a:srgbClr val="0000FF"/>
                </a:solidFill>
                <a:effectLst/>
                <a:uLnTx/>
                <a:uFillTx/>
                <a:latin typeface="等线" panose="02010600030101010101" charset="-122"/>
                <a:ea typeface="等线" panose="02010600030101010101" charset="-122"/>
                <a:cs typeface="+mn-cs"/>
              </a:rPr>
              <a:t>i</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。从初始节点</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S</a:t>
            </a:r>
            <a:r>
              <a:rPr kumimoji="0" lang="en-US" altLang="zh-CN" sz="2800" b="0" i="0" u="none" strike="noStrike" kern="1200" cap="none" spc="0" normalizeH="0" baseline="-25000" noProof="0" dirty="0">
                <a:ln>
                  <a:noFill/>
                </a:ln>
                <a:solidFill>
                  <a:srgbClr val="0000FF"/>
                </a:solidFill>
                <a:effectLst/>
                <a:uLnTx/>
                <a:uFillTx/>
                <a:latin typeface="等线" panose="02010600030101010101" charset="-122"/>
                <a:ea typeface="等线" panose="02010600030101010101" charset="-122"/>
                <a:cs typeface="+mn-cs"/>
              </a:rPr>
              <a:t>0</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开始扩展，若没有得到目标节点，则优先扩展最少代价</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g(</a:t>
            </a:r>
            <a:r>
              <a:rPr kumimoji="0" lang="en-US" altLang="zh-CN" sz="2800" b="0" i="0" u="none" strike="noStrike" kern="1200" cap="none" spc="0" normalizeH="0" baseline="0" noProof="0" dirty="0" err="1">
                <a:ln>
                  <a:noFill/>
                </a:ln>
                <a:solidFill>
                  <a:srgbClr val="0000FF"/>
                </a:solidFill>
                <a:effectLst/>
                <a:uLnTx/>
                <a:uFillTx/>
                <a:latin typeface="等线" panose="02010600030101010101" charset="-122"/>
                <a:ea typeface="等线" panose="02010600030101010101" charset="-122"/>
                <a:cs typeface="+mn-cs"/>
              </a:rPr>
              <a:t>i</a:t>
            </a:r>
            <a:r>
              <a:rPr kumimoji="0" lang="en-US" altLang="zh-CN"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rPr>
              <a:t>的节点，一直如此向下搜索。</a:t>
            </a:r>
            <a:endParaRPr kumimoji="0" lang="zh-CN" altLang="en-US" sz="2800" b="0" i="0" u="none" strike="noStrike" kern="1200" cap="none" spc="0" normalizeH="0" baseline="0" noProof="0" dirty="0">
              <a:ln>
                <a:noFill/>
              </a:ln>
              <a:solidFill>
                <a:srgbClr val="0000FF"/>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代价一致搜索的一般算法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11" name="矩形 10"/>
          <p:cNvSpPr/>
          <p:nvPr/>
        </p:nvSpPr>
        <p:spPr>
          <a:xfrm>
            <a:off x="695164" y="1369139"/>
            <a:ext cx="11146388" cy="452431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设</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g</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=0,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表，置为空；</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表是否为空表，若为空，则问题无解，失败退出；</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 生成子节点</a:t>
            </a:r>
            <a:r>
              <a:rPr kumimoji="0" lang="en-US" altLang="zh-CN" sz="2400" b="1" i="0" u="none" strike="noStrike" kern="1200" cap="none" spc="0" normalizeH="0" baseline="0" noProof="0" dirty="0" err="1">
                <a:ln>
                  <a:noFill/>
                </a:ln>
                <a:solidFill>
                  <a:prstClr val="black"/>
                </a:solidFill>
                <a:effectLst/>
                <a:uLnTx/>
                <a:uFillTx/>
                <a:latin typeface="等线" panose="02010600030101010101" charset="-122"/>
                <a:ea typeface="楷体_GB2312"/>
                <a:cs typeface="+mn-cs"/>
              </a:rPr>
              <a:t>n</a:t>
            </a:r>
            <a:r>
              <a:rPr kumimoji="0" lang="en-US" altLang="zh-CN" sz="2400" b="1" i="0" u="none" strike="noStrike" kern="1200" cap="none" spc="0" normalizeH="0" baseline="-25000" noProof="0" dirty="0" err="1">
                <a:ln>
                  <a:noFill/>
                </a:ln>
                <a:solidFill>
                  <a:prstClr val="black"/>
                </a:solidFill>
                <a:effectLst/>
                <a:uLnTx/>
                <a:uFillTx/>
                <a:latin typeface="等线" panose="02010600030101010101" charset="-122"/>
                <a:ea typeface="楷体_GB2312"/>
                <a:cs typeface="+mn-cs"/>
              </a:rPr>
              <a:t>i</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err="1">
                <a:ln>
                  <a:noFill/>
                </a:ln>
                <a:solidFill>
                  <a:prstClr val="black"/>
                </a:solidFill>
                <a:effectLst/>
                <a:uLnTx/>
                <a:uFillTx/>
                <a:latin typeface="等线" panose="02010600030101010101" charset="-122"/>
                <a:ea typeface="楷体_GB2312"/>
                <a:cs typeface="+mn-cs"/>
              </a:rPr>
              <a:t>i</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=1,2,……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），将其子节点放入</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表，并为每个子节点设置指向父节点的指针，计算各个节点的代价</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err="1">
                <a:ln>
                  <a:noFill/>
                </a:ln>
                <a:solidFill>
                  <a:srgbClr val="FF0000"/>
                </a:solidFill>
                <a:effectLst/>
                <a:uLnTx/>
                <a:uFillTx/>
                <a:latin typeface="等线" panose="02010600030101010101" charset="-122"/>
                <a:ea typeface="楷体_GB2312"/>
                <a:cs typeface="+mn-cs"/>
              </a:rPr>
              <a:t>n</a:t>
            </a:r>
            <a:r>
              <a:rPr kumimoji="0" lang="en-US" altLang="zh-CN" sz="2400" b="1" i="0" u="none" strike="noStrike" kern="1200" cap="none" spc="0" normalizeH="0" baseline="-25000" noProof="0" dirty="0" err="1">
                <a:ln>
                  <a:noFill/>
                </a:ln>
                <a:solidFill>
                  <a:srgbClr val="FF0000"/>
                </a:solidFill>
                <a:effectLst/>
                <a:uLnTx/>
                <a:uFillTx/>
                <a:latin typeface="等线" panose="02010600030101010101" charset="-122"/>
                <a:ea typeface="楷体_GB2312"/>
                <a:cs typeface="+mn-cs"/>
              </a:rPr>
              <a:t>i</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，将</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Open</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表内的节点按</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a:t>
            </a:r>
            <a:r>
              <a:rPr kumimoji="0" lang="en-US" altLang="zh-CN" sz="2400" b="1" i="0" u="none" strike="noStrike" kern="1200" cap="none" spc="0" normalizeH="0" baseline="0" noProof="0" dirty="0" err="1">
                <a:ln>
                  <a:noFill/>
                </a:ln>
                <a:solidFill>
                  <a:srgbClr val="FF0000"/>
                </a:solidFill>
                <a:effectLst/>
                <a:uLnTx/>
                <a:uFillTx/>
                <a:latin typeface="等线" panose="02010600030101010101" charset="-122"/>
                <a:ea typeface="楷体_GB2312"/>
                <a:cs typeface="+mn-cs"/>
              </a:rPr>
              <a:t>n</a:t>
            </a:r>
            <a:r>
              <a:rPr kumimoji="0" lang="en-US" altLang="zh-CN" sz="2400" b="1" i="0" u="none" strike="noStrike" kern="1200" cap="none" spc="0" normalizeH="0" baseline="-25000" noProof="0" dirty="0" err="1">
                <a:ln>
                  <a:noFill/>
                </a:ln>
                <a:solidFill>
                  <a:srgbClr val="FF0000"/>
                </a:solidFill>
                <a:effectLst/>
                <a:uLnTx/>
                <a:uFillTx/>
                <a:latin typeface="等线" panose="02010600030101010101" charset="-122"/>
                <a:ea typeface="楷体_GB2312"/>
                <a:cs typeface="+mn-cs"/>
              </a:rPr>
              <a:t>i</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）从小到大排序</a:t>
            </a:r>
            <a:r>
              <a:rPr kumimoji="0" lang="en-US" altLang="zh-CN" sz="2400" b="1"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rPr>
              <a:t>）步。</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74"/>
    </mc:Choice>
    <mc:Fallback>
      <p:transition spd="slow" advTm="74"/>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3285475" y="3340423"/>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870</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3" name="文本框 72"/>
          <p:cNvSpPr txBox="1"/>
          <p:nvPr/>
        </p:nvSpPr>
        <p:spPr>
          <a:xfrm>
            <a:off x="1547579" y="404665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718</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5" name="文本框 64"/>
          <p:cNvSpPr txBox="1"/>
          <p:nvPr/>
        </p:nvSpPr>
        <p:spPr>
          <a:xfrm>
            <a:off x="1663173" y="2642279"/>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394</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45" name="文本框 44"/>
          <p:cNvSpPr txBox="1"/>
          <p:nvPr/>
        </p:nvSpPr>
        <p:spPr>
          <a:xfrm>
            <a:off x="2223858" y="26571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462</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7" name="文本框 46"/>
          <p:cNvSpPr txBox="1"/>
          <p:nvPr/>
        </p:nvSpPr>
        <p:spPr>
          <a:xfrm>
            <a:off x="2650538" y="262113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505</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4" name="文本框 53"/>
          <p:cNvSpPr txBox="1"/>
          <p:nvPr/>
        </p:nvSpPr>
        <p:spPr>
          <a:xfrm>
            <a:off x="984820" y="332694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680</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 name="Rectangle 2"/>
          <p:cNvSpPr txBox="1"/>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3200" b="0"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路径搜索问题：</a:t>
            </a:r>
            <a:endPar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椭圆 7"/>
          <p:cNvSpPr/>
          <p:nvPr/>
        </p:nvSpPr>
        <p:spPr>
          <a:xfrm>
            <a:off x="73331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 name="椭圆 8"/>
          <p:cNvSpPr/>
          <p:nvPr/>
        </p:nvSpPr>
        <p:spPr>
          <a:xfrm>
            <a:off x="38122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1" name="直接连接符 10"/>
          <p:cNvCxnSpPr>
            <a:stCxn id="7" idx="4"/>
            <a:endCxn id="8" idx="0"/>
          </p:cNvCxnSpPr>
          <p:nvPr/>
        </p:nvCxnSpPr>
        <p:spPr>
          <a:xfrm flipH="1">
            <a:off x="928582" y="1952323"/>
            <a:ext cx="1583531"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14954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400137"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246541"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6" name="直接连接符 15"/>
          <p:cNvCxnSpPr>
            <a:endCxn id="15" idx="0"/>
          </p:cNvCxnSpPr>
          <p:nvPr/>
        </p:nvCxnSpPr>
        <p:spPr>
          <a:xfrm>
            <a:off x="935908"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183248"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9" name="直接连接符 18"/>
          <p:cNvCxnSpPr>
            <a:stCxn id="45" idx="0"/>
            <a:endCxn id="22" idx="0"/>
          </p:cNvCxnSpPr>
          <p:nvPr/>
        </p:nvCxnSpPr>
        <p:spPr>
          <a:xfrm>
            <a:off x="2527147" y="2657102"/>
            <a:ext cx="843729" cy="366239"/>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24" idx="4"/>
            <a:endCxn id="35" idx="0"/>
          </p:cNvCxnSpPr>
          <p:nvPr/>
        </p:nvCxnSpPr>
        <p:spPr>
          <a:xfrm flipH="1">
            <a:off x="2495874" y="2650705"/>
            <a:ext cx="21964" cy="360906"/>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2" name="椭圆 21"/>
          <p:cNvSpPr/>
          <p:nvPr/>
        </p:nvSpPr>
        <p:spPr>
          <a:xfrm>
            <a:off x="3175613"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3" name="椭圆 22"/>
          <p:cNvSpPr/>
          <p:nvPr/>
        </p:nvSpPr>
        <p:spPr>
          <a:xfrm>
            <a:off x="730304"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5" name="直接连接符 24"/>
          <p:cNvCxnSpPr>
            <a:endCxn id="26" idx="0"/>
          </p:cNvCxnSpPr>
          <p:nvPr/>
        </p:nvCxnSpPr>
        <p:spPr>
          <a:xfrm flipH="1">
            <a:off x="378511"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183248"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白</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7" name="椭圆 26"/>
          <p:cNvSpPr/>
          <p:nvPr/>
        </p:nvSpPr>
        <p:spPr>
          <a:xfrm>
            <a:off x="182190"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8" name="直接连接符 27"/>
          <p:cNvCxnSpPr>
            <a:endCxn id="29" idx="0"/>
          </p:cNvCxnSpPr>
          <p:nvPr/>
        </p:nvCxnSpPr>
        <p:spPr>
          <a:xfrm flipH="1">
            <a:off x="1448111"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252848"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0" name="椭圆 29"/>
          <p:cNvSpPr/>
          <p:nvPr/>
        </p:nvSpPr>
        <p:spPr>
          <a:xfrm>
            <a:off x="1251790"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1" name="直接连接符 30"/>
          <p:cNvCxnSpPr>
            <a:endCxn id="32" idx="0"/>
          </p:cNvCxnSpPr>
          <p:nvPr/>
        </p:nvCxnSpPr>
        <p:spPr>
          <a:xfrm flipH="1">
            <a:off x="3370650"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2" name="椭圆 31"/>
          <p:cNvSpPr/>
          <p:nvPr/>
        </p:nvSpPr>
        <p:spPr>
          <a:xfrm>
            <a:off x="3175387"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 name="椭圆 32"/>
          <p:cNvSpPr/>
          <p:nvPr/>
        </p:nvSpPr>
        <p:spPr>
          <a:xfrm>
            <a:off x="3174329"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4" name="椭圆 33"/>
          <p:cNvSpPr/>
          <p:nvPr/>
        </p:nvSpPr>
        <p:spPr>
          <a:xfrm>
            <a:off x="38099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5" name="椭圆 34"/>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8" name="椭圆 37"/>
          <p:cNvSpPr/>
          <p:nvPr/>
        </p:nvSpPr>
        <p:spPr>
          <a:xfrm>
            <a:off x="1254805"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椭圆 38"/>
          <p:cNvSpPr/>
          <p:nvPr/>
        </p:nvSpPr>
        <p:spPr>
          <a:xfrm>
            <a:off x="185205"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白</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0" name="椭圆 39"/>
          <p:cNvSpPr/>
          <p:nvPr/>
        </p:nvSpPr>
        <p:spPr>
          <a:xfrm>
            <a:off x="3170543"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335089"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137</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1" name="文本框 40"/>
          <p:cNvSpPr txBox="1"/>
          <p:nvPr/>
        </p:nvSpPr>
        <p:spPr>
          <a:xfrm>
            <a:off x="2258745"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242</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2" name="文本框 41"/>
          <p:cNvSpPr txBox="1"/>
          <p:nvPr/>
        </p:nvSpPr>
        <p:spPr>
          <a:xfrm>
            <a:off x="3080179"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279</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3" name="文本框 42"/>
          <p:cNvSpPr txBox="1"/>
          <p:nvPr/>
        </p:nvSpPr>
        <p:spPr>
          <a:xfrm>
            <a:off x="171375" y="259477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260</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4" name="文本框 43"/>
          <p:cNvSpPr txBox="1"/>
          <p:nvPr/>
        </p:nvSpPr>
        <p:spPr>
          <a:xfrm>
            <a:off x="941002" y="26033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297</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8" name="文本框 47"/>
          <p:cNvSpPr txBox="1"/>
          <p:nvPr/>
        </p:nvSpPr>
        <p:spPr>
          <a:xfrm>
            <a:off x="-50958" y="332694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470</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9" name="直接连接符 48"/>
          <p:cNvCxnSpPr>
            <a:stCxn id="34" idx="4"/>
            <a:endCxn id="33" idx="0"/>
          </p:cNvCxnSpPr>
          <p:nvPr/>
        </p:nvCxnSpPr>
        <p:spPr>
          <a:xfrm flipH="1">
            <a:off x="3369592" y="2650705"/>
            <a:ext cx="635652" cy="382620"/>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3850310" y="2738311"/>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939</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cxnSp>
        <p:nvCxnSpPr>
          <p:cNvPr id="55" name="直接连接符 54"/>
          <p:cNvCxnSpPr>
            <a:stCxn id="35" idx="4"/>
            <a:endCxn id="38" idx="6"/>
          </p:cNvCxnSpPr>
          <p:nvPr/>
        </p:nvCxnSpPr>
        <p:spPr>
          <a:xfrm flipH="1">
            <a:off x="1645330" y="3335461"/>
            <a:ext cx="850544" cy="536219"/>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1830558" y="3391035"/>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513</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4" name="直接连接符 63"/>
          <p:cNvCxnSpPr>
            <a:stCxn id="45" idx="0"/>
            <a:endCxn id="30" idx="0"/>
          </p:cNvCxnSpPr>
          <p:nvPr/>
        </p:nvCxnSpPr>
        <p:spPr>
          <a:xfrm flipH="1">
            <a:off x="1447053" y="2657102"/>
            <a:ext cx="1080094" cy="366467"/>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557362" y="3237943"/>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478</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cxnSp>
        <p:nvCxnSpPr>
          <p:cNvPr id="59" name="直接连接符 58"/>
          <p:cNvCxnSpPr>
            <a:stCxn id="30" idx="4"/>
            <a:endCxn id="39" idx="0"/>
          </p:cNvCxnSpPr>
          <p:nvPr/>
        </p:nvCxnSpPr>
        <p:spPr>
          <a:xfrm flipH="1">
            <a:off x="380468" y="3347419"/>
            <a:ext cx="1066585" cy="364551"/>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66" name="直接连接符 65"/>
          <p:cNvCxnSpPr>
            <a:stCxn id="38" idx="6"/>
            <a:endCxn id="40" idx="2"/>
          </p:cNvCxnSpPr>
          <p:nvPr/>
        </p:nvCxnSpPr>
        <p:spPr>
          <a:xfrm>
            <a:off x="1645330" y="3871680"/>
            <a:ext cx="1525213" cy="11546"/>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a:stCxn id="38" idx="4"/>
            <a:endCxn id="71" idx="0"/>
          </p:cNvCxnSpPr>
          <p:nvPr/>
        </p:nvCxnSpPr>
        <p:spPr>
          <a:xfrm>
            <a:off x="1450068" y="4033605"/>
            <a:ext cx="762355" cy="412831"/>
          </a:xfrm>
          <a:prstGeom prst="line">
            <a:avLst/>
          </a:prstGeom>
        </p:spPr>
        <p:style>
          <a:lnRef idx="1">
            <a:schemeClr val="dk1"/>
          </a:lnRef>
          <a:fillRef idx="0">
            <a:schemeClr val="dk1"/>
          </a:fillRef>
          <a:effectRef idx="0">
            <a:schemeClr val="dk1"/>
          </a:effectRef>
          <a:fontRef idx="minor">
            <a:schemeClr val="tx1"/>
          </a:fontRef>
        </p:style>
      </p:cxnSp>
      <p:sp>
        <p:nvSpPr>
          <p:cNvPr id="71" name="椭圆 70"/>
          <p:cNvSpPr/>
          <p:nvPr/>
        </p:nvSpPr>
        <p:spPr>
          <a:xfrm>
            <a:off x="2017160" y="4446436"/>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锦</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5" name="文本框 74"/>
          <p:cNvSpPr txBox="1"/>
          <p:nvPr/>
        </p:nvSpPr>
        <p:spPr>
          <a:xfrm>
            <a:off x="2200039" y="3730996"/>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76" name="直接连接符 75"/>
          <p:cNvCxnSpPr>
            <a:stCxn id="33" idx="5"/>
            <a:endCxn id="38" idx="6"/>
          </p:cNvCxnSpPr>
          <p:nvPr/>
        </p:nvCxnSpPr>
        <p:spPr>
          <a:xfrm flipH="1">
            <a:off x="1645330" y="3309748"/>
            <a:ext cx="1862333" cy="561932"/>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7" name="文本框 76"/>
          <p:cNvSpPr txBox="1"/>
          <p:nvPr/>
        </p:nvSpPr>
        <p:spPr>
          <a:xfrm>
            <a:off x="2477844" y="3366720"/>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725</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pic>
        <p:nvPicPr>
          <p:cNvPr id="83" name="图片 82"/>
          <p:cNvPicPr>
            <a:picLocks noChangeAspect="1"/>
          </p:cNvPicPr>
          <p:nvPr/>
        </p:nvPicPr>
        <p:blipFill>
          <a:blip r:embed="rId1"/>
          <a:stretch>
            <a:fillRect/>
          </a:stretch>
        </p:blipFill>
        <p:spPr>
          <a:xfrm>
            <a:off x="4988933" y="104286"/>
            <a:ext cx="7427725" cy="6858000"/>
          </a:xfrm>
          <a:prstGeom prst="rect">
            <a:avLst/>
          </a:prstGeom>
        </p:spPr>
      </p:pic>
      <p:sp>
        <p:nvSpPr>
          <p:cNvPr id="84" name="椭圆 83"/>
          <p:cNvSpPr/>
          <p:nvPr/>
        </p:nvSpPr>
        <p:spPr>
          <a:xfrm>
            <a:off x="2022076" y="444152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锦</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2" name="矩形 6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defRPr/>
            </a:pP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代价一致搜索（</a:t>
            </a:r>
            <a:r>
              <a:rPr kumimoji="0" lang="en-US" altLang="zh-CN"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Uniform-cost/Cheapest-first search</a:t>
            </a:r>
            <a:r>
              <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rPr>
              <a:t>）</a:t>
            </a:r>
            <a:endParaRPr kumimoji="0" lang="zh-CN" altLang="en-US" sz="2800" b="1" i="0" u="none" strike="noStrike" kern="1200" cap="none" spc="0" normalizeH="0" baseline="0" noProof="0" dirty="0">
              <a:ln>
                <a:noFill/>
              </a:ln>
              <a:solidFill>
                <a:srgbClr val="0563C1"/>
              </a:solidFill>
              <a:effectLst/>
              <a:uLnTx/>
              <a:uFillTx/>
              <a:latin typeface="等线" panose="02010600030101010101" charset="-122"/>
              <a:ea typeface="楷体_GB2312"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92"/>
    </mc:Choice>
    <mc:Fallback>
      <p:transition spd="slow" advTm="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up)">
                                      <p:cBhvr>
                                        <p:cTn id="72" dur="500"/>
                                        <p:tgtEl>
                                          <p:spTgt spid="2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par>
                                <p:cTn id="80" presetID="22" presetClass="entr" presetSubtype="1"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up)">
                                      <p:cBhvr>
                                        <p:cTn id="82" dur="500"/>
                                        <p:tgtEl>
                                          <p:spTgt spid="64"/>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6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up)">
                                      <p:cBhvr>
                                        <p:cTn id="95" dur="500"/>
                                        <p:tgtEl>
                                          <p:spTgt spid="25"/>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up)">
                                      <p:cBhvr>
                                        <p:cTn id="101" dur="500"/>
                                        <p:tgtEl>
                                          <p:spTgt spid="27"/>
                                        </p:tgtEl>
                                      </p:cBhvr>
                                    </p:animEffect>
                                  </p:childTnLst>
                                </p:cTn>
                              </p:par>
                              <p:par>
                                <p:cTn id="102" presetID="1"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up)">
                                      <p:cBhvr>
                                        <p:cTn id="108" dur="500"/>
                                        <p:tgtEl>
                                          <p:spTgt spid="34"/>
                                        </p:tgtEl>
                                      </p:cBhvr>
                                    </p:animEffect>
                                  </p:childTnLst>
                                </p:cTn>
                              </p:par>
                              <p:par>
                                <p:cTn id="109" presetID="22" presetClass="entr" presetSubtype="1"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up)">
                                      <p:cBhvr>
                                        <p:cTn id="111" dur="500"/>
                                        <p:tgtEl>
                                          <p:spTgt spid="49"/>
                                        </p:tgtEl>
                                      </p:cBhvr>
                                    </p:animEffect>
                                  </p:childTnLst>
                                </p:cTn>
                              </p:par>
                              <p:par>
                                <p:cTn id="112" presetID="1" presetClass="entr" presetSubtype="0" fill="hold" grpId="0" nodeType="withEffect">
                                  <p:stCondLst>
                                    <p:cond delay="0"/>
                                  </p:stCondLst>
                                  <p:childTnLst>
                                    <p:set>
                                      <p:cBhvr>
                                        <p:cTn id="113" dur="1" fill="hold">
                                          <p:stCondLst>
                                            <p:cond delay="0"/>
                                          </p:stCondLst>
                                        </p:cTn>
                                        <p:tgtEl>
                                          <p:spTgt spid="5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nodeType="clickEffect">
                                  <p:stCondLst>
                                    <p:cond delay="0"/>
                                  </p:stCondLst>
                                  <p:childTnLst>
                                    <p:set>
                                      <p:cBhvr>
                                        <p:cTn id="117" dur="1" fill="hold">
                                          <p:stCondLst>
                                            <p:cond delay="0"/>
                                          </p:stCondLst>
                                        </p:cTn>
                                        <p:tgtEl>
                                          <p:spTgt spid="49"/>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up)">
                                      <p:cBhvr>
                                        <p:cTn id="124" dur="500"/>
                                        <p:tgtEl>
                                          <p:spTgt spid="28"/>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up)">
                                      <p:cBhvr>
                                        <p:cTn id="127" dur="500"/>
                                        <p:tgtEl>
                                          <p:spTgt spid="29"/>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wipe(up)">
                                      <p:cBhvr>
                                        <p:cTn id="130" dur="500"/>
                                        <p:tgtEl>
                                          <p:spTgt spid="30"/>
                                        </p:tgtEl>
                                      </p:cBhvr>
                                    </p:animEffect>
                                  </p:childTnLst>
                                </p:cTn>
                              </p:par>
                              <p:par>
                                <p:cTn id="131" presetID="1"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childTnLst>
                                </p:cTn>
                              </p:par>
                              <p:par>
                                <p:cTn id="133" presetID="22" presetClass="entr" presetSubtype="1"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wipe(up)">
                                      <p:cBhvr>
                                        <p:cTn id="135" dur="500"/>
                                        <p:tgtEl>
                                          <p:spTgt spid="59"/>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nodeType="clickEffect">
                                  <p:stCondLst>
                                    <p:cond delay="0"/>
                                  </p:stCondLst>
                                  <p:childTnLst>
                                    <p:set>
                                      <p:cBhvr>
                                        <p:cTn id="141" dur="1" fill="hold">
                                          <p:stCondLst>
                                            <p:cond delay="0"/>
                                          </p:stCondLst>
                                        </p:cTn>
                                        <p:tgtEl>
                                          <p:spTgt spid="5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up)">
                                      <p:cBhvr>
                                        <p:cTn id="148" dur="500"/>
                                        <p:tgtEl>
                                          <p:spTgt spid="35"/>
                                        </p:tgtEl>
                                      </p:cBhvr>
                                    </p:animEffect>
                                  </p:childTnLst>
                                </p:cTn>
                              </p:par>
                              <p:par>
                                <p:cTn id="149" presetID="22" presetClass="entr" presetSubtype="1" fill="hold" nodeType="with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wipe(up)">
                                      <p:cBhvr>
                                        <p:cTn id="151" dur="500"/>
                                        <p:tgtEl>
                                          <p:spTgt spid="5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5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2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54"/>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39"/>
                                        </p:tgtEl>
                                        <p:attrNameLst>
                                          <p:attrName>style.visibility</p:attrName>
                                        </p:attrNameLst>
                                      </p:cBhvr>
                                      <p:to>
                                        <p:strVal val="visible"/>
                                      </p:to>
                                    </p:set>
                                    <p:animEffect transition="in" filter="wipe(up)">
                                      <p:cBhvr>
                                        <p:cTn id="164" dur="500"/>
                                        <p:tgtEl>
                                          <p:spTgt spid="39"/>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nodeType="click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wipe(up)">
                                      <p:cBhvr>
                                        <p:cTn id="169" dur="500"/>
                                        <p:tgtEl>
                                          <p:spTgt spid="31"/>
                                        </p:tgtEl>
                                      </p:cBhvr>
                                    </p:animEffect>
                                  </p:childTnLst>
                                </p:cTn>
                              </p:par>
                              <p:par>
                                <p:cTn id="170" presetID="22" presetClass="entr" presetSubtype="1"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wipe(up)">
                                      <p:cBhvr>
                                        <p:cTn id="172" dur="500"/>
                                        <p:tgtEl>
                                          <p:spTgt spid="33"/>
                                        </p:tgtEl>
                                      </p:cBhvr>
                                    </p:animEffect>
                                  </p:childTnLst>
                                </p:cTn>
                              </p:par>
                              <p:par>
                                <p:cTn id="173" presetID="22" presetClass="entr" presetSubtype="1" fill="hold" grpId="0" nodeType="with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wipe(up)">
                                      <p:cBhvr>
                                        <p:cTn id="175" dur="500"/>
                                        <p:tgtEl>
                                          <p:spTgt spid="32"/>
                                        </p:tgtEl>
                                      </p:cBhvr>
                                    </p:animEffect>
                                  </p:childTnLst>
                                </p:cTn>
                              </p:par>
                              <p:par>
                                <p:cTn id="176" presetID="1" presetClass="entr" presetSubtype="0" fill="hold" grpId="0" nodeType="withEffect">
                                  <p:stCondLst>
                                    <p:cond delay="0"/>
                                  </p:stCondLst>
                                  <p:childTnLst>
                                    <p:set>
                                      <p:cBhvr>
                                        <p:cTn id="177" dur="1" fill="hold">
                                          <p:stCondLst>
                                            <p:cond delay="0"/>
                                          </p:stCondLst>
                                        </p:cTn>
                                        <p:tgtEl>
                                          <p:spTgt spid="8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66"/>
                                        </p:tgtEl>
                                        <p:attrNameLst>
                                          <p:attrName>style.visibility</p:attrName>
                                        </p:attrNameLst>
                                      </p:cBhvr>
                                      <p:to>
                                        <p:strVal val="visible"/>
                                      </p:to>
                                    </p:set>
                                    <p:animEffect transition="in" filter="wipe(up)">
                                      <p:cBhvr>
                                        <p:cTn id="182" dur="500"/>
                                        <p:tgtEl>
                                          <p:spTgt spid="66"/>
                                        </p:tgtEl>
                                      </p:cBhvr>
                                    </p:animEffect>
                                  </p:childTnLst>
                                </p:cTn>
                              </p:par>
                              <p:par>
                                <p:cTn id="183" presetID="22" presetClass="entr" presetSubtype="1" fill="hold" nodeType="withEffect">
                                  <p:stCondLst>
                                    <p:cond delay="0"/>
                                  </p:stCondLst>
                                  <p:childTnLst>
                                    <p:set>
                                      <p:cBhvr>
                                        <p:cTn id="184" dur="1" fill="hold">
                                          <p:stCondLst>
                                            <p:cond delay="0"/>
                                          </p:stCondLst>
                                        </p:cTn>
                                        <p:tgtEl>
                                          <p:spTgt spid="69"/>
                                        </p:tgtEl>
                                        <p:attrNameLst>
                                          <p:attrName>style.visibility</p:attrName>
                                        </p:attrNameLst>
                                      </p:cBhvr>
                                      <p:to>
                                        <p:strVal val="visible"/>
                                      </p:to>
                                    </p:set>
                                    <p:animEffect transition="in" filter="wipe(up)">
                                      <p:cBhvr>
                                        <p:cTn id="185" dur="500"/>
                                        <p:tgtEl>
                                          <p:spTgt spid="69"/>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wipe(up)">
                                      <p:cBhvr>
                                        <p:cTn id="188" dur="500"/>
                                        <p:tgtEl>
                                          <p:spTgt spid="71"/>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38"/>
                                        </p:tgtEl>
                                        <p:attrNameLst>
                                          <p:attrName>style.visibility</p:attrName>
                                        </p:attrNameLst>
                                      </p:cBhvr>
                                      <p:to>
                                        <p:strVal val="visible"/>
                                      </p:to>
                                    </p:set>
                                    <p:animEffect transition="in" filter="wipe(up)">
                                      <p:cBhvr>
                                        <p:cTn id="191" dur="500"/>
                                        <p:tgtEl>
                                          <p:spTgt spid="38"/>
                                        </p:tgtEl>
                                      </p:cBhvr>
                                    </p:animEffect>
                                  </p:childTnLst>
                                </p:cTn>
                              </p:par>
                              <p:par>
                                <p:cTn id="192" presetID="1" presetClass="entr" presetSubtype="0" fill="hold" grpId="0" nodeType="withEffect">
                                  <p:stCondLst>
                                    <p:cond delay="0"/>
                                  </p:stCondLst>
                                  <p:childTnLst>
                                    <p:set>
                                      <p:cBhvr>
                                        <p:cTn id="193" dur="1" fill="hold">
                                          <p:stCondLst>
                                            <p:cond delay="0"/>
                                          </p:stCondLst>
                                        </p:cTn>
                                        <p:tgtEl>
                                          <p:spTgt spid="7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75"/>
                                        </p:tgtEl>
                                        <p:attrNameLst>
                                          <p:attrName>style.visibility</p:attrName>
                                        </p:attrNameLst>
                                      </p:cBhvr>
                                      <p:to>
                                        <p:strVal val="visible"/>
                                      </p:to>
                                    </p:set>
                                  </p:childTnLst>
                                </p:cTn>
                              </p:par>
                              <p:par>
                                <p:cTn id="196" presetID="22" presetClass="entr" presetSubtype="1"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wipe(up)">
                                      <p:cBhvr>
                                        <p:cTn id="198" dur="500"/>
                                        <p:tgtEl>
                                          <p:spTgt spid="76"/>
                                        </p:tgtEl>
                                      </p:cBhvr>
                                    </p:animEffect>
                                  </p:childTnLst>
                                </p:cTn>
                              </p:par>
                              <p:par>
                                <p:cTn id="199" presetID="1" presetClass="entr" presetSubtype="0" fill="hold" grpId="0" nodeType="withEffect">
                                  <p:stCondLst>
                                    <p:cond delay="0"/>
                                  </p:stCondLst>
                                  <p:childTnLst>
                                    <p:set>
                                      <p:cBhvr>
                                        <p:cTn id="200" dur="1" fill="hold">
                                          <p:stCondLst>
                                            <p:cond delay="0"/>
                                          </p:stCondLst>
                                        </p:cTn>
                                        <p:tgtEl>
                                          <p:spTgt spid="7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76"/>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7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2" presetClass="entr" presetSubtype="1" fill="hold" grpId="0" nodeType="clickEffect">
                                  <p:stCondLst>
                                    <p:cond delay="0"/>
                                  </p:stCondLst>
                                  <p:childTnLst>
                                    <p:set>
                                      <p:cBhvr>
                                        <p:cTn id="210" dur="1" fill="hold">
                                          <p:stCondLst>
                                            <p:cond delay="0"/>
                                          </p:stCondLst>
                                        </p:cTn>
                                        <p:tgtEl>
                                          <p:spTgt spid="84"/>
                                        </p:tgtEl>
                                        <p:attrNameLst>
                                          <p:attrName>style.visibility</p:attrName>
                                        </p:attrNameLst>
                                      </p:cBhvr>
                                      <p:to>
                                        <p:strVal val="visible"/>
                                      </p:to>
                                    </p:set>
                                    <p:animEffect transition="in" filter="wipe(up)">
                                      <p:cBhvr>
                                        <p:cTn id="211" dur="500"/>
                                        <p:tgtEl>
                                          <p:spTgt spid="84"/>
                                        </p:tgtEl>
                                      </p:cBhvr>
                                    </p:animEffec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nodeType="clickEffect">
                                  <p:stCondLst>
                                    <p:cond delay="0"/>
                                  </p:stCondLst>
                                  <p:childTnLst>
                                    <p:set>
                                      <p:cBhvr>
                                        <p:cTn id="215" dur="1" fill="hold">
                                          <p:stCondLst>
                                            <p:cond delay="0"/>
                                          </p:stCondLst>
                                        </p:cTn>
                                        <p:tgtEl>
                                          <p:spTgt spid="31"/>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0"/>
                                          </p:stCondLst>
                                        </p:cTn>
                                        <p:tgtEl>
                                          <p:spTgt spid="82"/>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40"/>
                                        </p:tgtEl>
                                        <p:attrNameLst>
                                          <p:attrName>style.visibility</p:attrName>
                                        </p:attrNameLst>
                                      </p:cBhvr>
                                      <p:to>
                                        <p:strVal val="visible"/>
                                      </p:to>
                                    </p:set>
                                    <p:animEffect transition="in" filter="wipe(up)">
                                      <p:cBhvr>
                                        <p:cTn id="222" dur="3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73" grpId="0"/>
      <p:bldP spid="65" grpId="0"/>
      <p:bldP spid="65" grpId="1"/>
      <p:bldP spid="45" grpId="0"/>
      <p:bldP spid="47" grpId="0"/>
      <p:bldP spid="54" grpId="0"/>
      <p:bldP spid="54" grpId="1"/>
      <p:bldP spid="7" grpId="0" animBg="1"/>
      <p:bldP spid="8" grpId="0" animBg="1"/>
      <p:bldP spid="9" grpId="0" animBg="1"/>
      <p:bldP spid="10" grpId="0" animBg="1"/>
      <p:bldP spid="15" grpId="0" animBg="1"/>
      <p:bldP spid="17" grpId="0" animBg="1"/>
      <p:bldP spid="18" grpId="0" animBg="1"/>
      <p:bldP spid="21" grpId="0" animBg="1"/>
      <p:bldP spid="22" grpId="0" animBg="1"/>
      <p:bldP spid="23" grpId="0" animBg="1"/>
      <p:bldP spid="24" grpId="0" animBg="1"/>
      <p:bldP spid="26" grpId="0" animBg="1"/>
      <p:bldP spid="27" grpId="0" animBg="1"/>
      <p:bldP spid="29" grpId="0" animBg="1"/>
      <p:bldP spid="30" grpId="0" animBg="1"/>
      <p:bldP spid="32" grpId="0" animBg="1"/>
      <p:bldP spid="33" grpId="0" animBg="1"/>
      <p:bldP spid="34" grpId="0" animBg="1"/>
      <p:bldP spid="35" grpId="0" animBg="1"/>
      <p:bldP spid="38" grpId="0" animBg="1"/>
      <p:bldP spid="39" grpId="0" animBg="1"/>
      <p:bldP spid="40" grpId="0" animBg="1"/>
      <p:bldP spid="2" grpId="0"/>
      <p:bldP spid="41" grpId="0"/>
      <p:bldP spid="42" grpId="0"/>
      <p:bldP spid="43" grpId="0"/>
      <p:bldP spid="44" grpId="0"/>
      <p:bldP spid="48" grpId="0"/>
      <p:bldP spid="51" grpId="0"/>
      <p:bldP spid="51" grpId="1"/>
      <p:bldP spid="58" grpId="0"/>
      <p:bldP spid="57" grpId="0"/>
      <p:bldP spid="57" grpId="1"/>
      <p:bldP spid="71" grpId="0" animBg="1"/>
      <p:bldP spid="75" grpId="0"/>
      <p:bldP spid="77" grpId="0"/>
      <p:bldP spid="77" grpId="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422788" y="1036457"/>
            <a:ext cx="11375922"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是表示问题求解过程中每一步问题状况的数据结构，它可形式地表示为：</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66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当对每一个分量都给以确定的值时，就得到了一个具体的状态。</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(Operator)</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也称为算符，它是把问题从一种状态变换为另一种状态的手段。操作可以是一个机械步骤，一个运算，一条规则或一个过程。操作可理解为状态集合上的一个函数，它描述了状态之间的关系。</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 space)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用来描述一个问题的全部状态以及这些状态之间的相互关系。常用一个三元组表示为：</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 F, 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为问题的所有初始状态集合；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为操作的集合；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为目标状态的集合。</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状态空间也可用一个赋值的有向图来表示，该有向图称为状态空间图。在状态空间图中，节点表示问题的状态，有向边表示操作。 </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422787" y="1272432"/>
            <a:ext cx="11375922" cy="1938992"/>
          </a:xfrm>
          <a:prstGeom prst="rect">
            <a:avLst/>
          </a:prstGeom>
        </p:spPr>
        <p:txBody>
          <a:bodyPr wrap="square">
            <a:spAutoFit/>
          </a:bodyPr>
          <a:lstStyle/>
          <a:p>
            <a:pPr marL="0" marR="768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状态空间法求解问题的基本过程：</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260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首先，为问题选择适当的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状态</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的形式化描述方法；</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然后，从某个初始状态出发，每次使用一个</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，递增地建立起操作序列，直到达到目标状态为止；</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最后，由初始状态到目标状态所使用的算符序列就是该问题的一个解。</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 name="矩形 2"/>
          <p:cNvSpPr/>
          <p:nvPr/>
        </p:nvSpPr>
        <p:spPr>
          <a:xfrm>
            <a:off x="422787" y="3496286"/>
            <a:ext cx="11267767"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二阶梵塔问题</a:t>
            </a: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endParaRPr>
          </a:p>
          <a:p>
            <a:pPr marL="0" marR="508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设有三根钢针，它们的编号分别是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号。在初始情况下，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号钢针上穿有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两个金片，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位于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的上面。要求把这两个金片全部移到另一根钢针上，而且规定每次只能移动一个金片，任何时刻都不能使大的位于小的上面。</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422787" y="1272432"/>
            <a:ext cx="11375922" cy="1938992"/>
          </a:xfrm>
          <a:prstGeom prst="rect">
            <a:avLst/>
          </a:prstGeom>
        </p:spPr>
        <p:txBody>
          <a:bodyPr wrap="square">
            <a:spAutoFit/>
          </a:bodyPr>
          <a:lstStyle/>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表示问题的状态，其中，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23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全部可能的问题状态共有以下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20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5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6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 name="矩形 4"/>
          <p:cNvSpPr/>
          <p:nvPr/>
        </p:nvSpPr>
        <p:spPr>
          <a:xfrm>
            <a:off x="580103" y="331894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初始状态集合</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目标状态集合</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如下图</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8" name="图片 7"/>
          <p:cNvPicPr>
            <a:picLocks noChangeAspect="1"/>
          </p:cNvPicPr>
          <p:nvPr/>
        </p:nvPicPr>
        <p:blipFill>
          <a:blip r:embed="rId1"/>
          <a:stretch>
            <a:fillRect/>
          </a:stretch>
        </p:blipFill>
        <p:spPr>
          <a:xfrm>
            <a:off x="8154382" y="1986289"/>
            <a:ext cx="2753893" cy="2207730"/>
          </a:xfrm>
          <a:prstGeom prst="rect">
            <a:avLst/>
          </a:prstGeom>
        </p:spPr>
      </p:pic>
      <p:pic>
        <p:nvPicPr>
          <p:cNvPr id="9" name="图片 8"/>
          <p:cNvPicPr>
            <a:picLocks noChangeAspect="1"/>
          </p:cNvPicPr>
          <p:nvPr/>
        </p:nvPicPr>
        <p:blipFill>
          <a:blip r:embed="rId2"/>
          <a:stretch>
            <a:fillRect/>
          </a:stretch>
        </p:blipFill>
        <p:spPr>
          <a:xfrm>
            <a:off x="6791939" y="4194019"/>
            <a:ext cx="5301738" cy="23199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4.1.3 </a:t>
            </a:r>
            <a:r>
              <a:rPr lang="zh-CN" altLang="en-US" sz="2800" b="1" dirty="0">
                <a:solidFill>
                  <a:srgbClr val="000099"/>
                </a:solidFill>
                <a:effectLst>
                  <a:outerShdw blurRad="38100" dist="38100" dir="2700000" algn="tl">
                    <a:srgbClr val="C0C0C0"/>
                  </a:outerShdw>
                </a:effectLst>
                <a:latin typeface="黑体" panose="02010609060101010101" pitchFamily="49" charset="-122"/>
              </a:rPr>
              <a:t>状态空间法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ndParaRP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endPar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511277" y="1429747"/>
            <a:ext cx="6636774"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552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共有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种操作，它们分别是：</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pt-BR"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19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根据上述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种可能的状态和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种操作，可构成二阶梵塔问题的状态空间图，如下图所示。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的任何一条路径都是问题的一个解。其中，最短的路径长度是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个操作组成。例如，从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开始， 通过使用操作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，可到达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7303986" y="1876900"/>
            <a:ext cx="4585610" cy="41109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285.9|3.9|4.6|5|1.4|5.5"/>
</p:tagLst>
</file>

<file path=ppt/tags/tag2.xml><?xml version="1.0" encoding="utf-8"?>
<p:tagLst xmlns:p="http://schemas.openxmlformats.org/presentationml/2006/main">
  <p:tag name="TIMING" val="|0.1|0|0"/>
</p:tagLst>
</file>

<file path=ppt/tags/tag3.xml><?xml version="1.0" encoding="utf-8"?>
<p:tagLst xmlns:p="http://schemas.openxmlformats.org/presentationml/2006/main">
  <p:tag name="TEXPOINT" val="template"/>
  <p:tag name="SOURCE" val="TPT1  equation \infty  template TPT1  env TPENV1  fore 0  back 16777215  eqnno 1"/>
  <p:tag name="FILENAME" val="TP_tmp"/>
  <p:tag name="ORIGWIDTH" val="10"/>
  <p:tag name="PICTUREFILESIZE" val="1058"/>
</p:tagLst>
</file>

<file path=ppt/tags/tag4.xml><?xml version="1.0" encoding="utf-8"?>
<p:tagLst xmlns:p="http://schemas.openxmlformats.org/presentationml/2006/main">
  <p:tag name="TIMING" val="|0"/>
</p:tagLst>
</file>

<file path=ppt/tags/tag5.xml><?xml version="1.0" encoding="utf-8"?>
<p:tagLst xmlns:p="http://schemas.openxmlformats.org/presentationml/2006/main">
  <p:tag name="TIMING" val="|0.2|0|0|0|0|0|0|0|0|0|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9541</Words>
  <Application>WPS 演示</Application>
  <PresentationFormat>宽屏</PresentationFormat>
  <Paragraphs>929</Paragraphs>
  <Slides>56</Slides>
  <Notes>8</Notes>
  <HiddenSlides>0</HiddenSlides>
  <MMClips>2</MMClips>
  <ScaleCrop>false</ScaleCrop>
  <HeadingPairs>
    <vt:vector size="8" baseType="variant">
      <vt:variant>
        <vt:lpstr>已用的字体</vt:lpstr>
      </vt:variant>
      <vt:variant>
        <vt:i4>39</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97" baseType="lpstr">
      <vt:lpstr>Arial</vt:lpstr>
      <vt:lpstr>宋体</vt:lpstr>
      <vt:lpstr>Wingdings</vt:lpstr>
      <vt:lpstr>Calibri</vt:lpstr>
      <vt:lpstr>华文隶书</vt:lpstr>
      <vt:lpstr>等线</vt:lpstr>
      <vt:lpstr>楷体_GB2312</vt:lpstr>
      <vt:lpstr>新宋体</vt:lpstr>
      <vt:lpstr>Times New Roman</vt:lpstr>
      <vt:lpstr>黑体</vt:lpstr>
      <vt:lpstr>FangSong_GB2312</vt:lpstr>
      <vt:lpstr>仿宋</vt:lpstr>
      <vt:lpstr>微软雅黑</vt:lpstr>
      <vt:lpstr>Arial Unicode MS</vt:lpstr>
      <vt:lpstr>等线 Light</vt:lpstr>
      <vt:lpstr>楷体_GB2312</vt:lpstr>
      <vt:lpstr>GBK-Song46</vt:lpstr>
      <vt:lpstr>Segoe Print</vt:lpstr>
      <vt:lpstr>GBK-Song26</vt:lpstr>
      <vt:lpstr>GBK-Song54</vt:lpstr>
      <vt:lpstr>GBK-Song56</vt:lpstr>
      <vt:lpstr>GBK-Song50</vt:lpstr>
      <vt:lpstr>CMR10</vt:lpstr>
      <vt:lpstr>GBK-Song55</vt:lpstr>
      <vt:lpstr>GBK-Song65</vt:lpstr>
      <vt:lpstr>GBK-Song57</vt:lpstr>
      <vt:lpstr>GBK-Song47</vt:lpstr>
      <vt:lpstr>GBK-Song40</vt:lpstr>
      <vt:lpstr>GBK-Song62</vt:lpstr>
      <vt:lpstr>GBK-Song42</vt:lpstr>
      <vt:lpstr>GBK-Song64</vt:lpstr>
      <vt:lpstr>GBK-Song38</vt:lpstr>
      <vt:lpstr>GBK-Song48</vt:lpstr>
      <vt:lpstr>GBK-Song25</vt:lpstr>
      <vt:lpstr>GBK-Song61</vt:lpstr>
      <vt:lpstr>GBK-Song53</vt:lpstr>
      <vt:lpstr>GBK-Song63</vt:lpstr>
      <vt:lpstr>Wingdings 2</vt:lpstr>
      <vt:lpstr>Calibri</vt:lpstr>
      <vt:lpstr>1_Office 主题​​</vt:lpstr>
      <vt:lpstr>Equation.3</vt:lpstr>
      <vt:lpstr>PowerPoint 演示文稿</vt:lpstr>
      <vt:lpstr>本章知识结构</vt:lpstr>
      <vt:lpstr>主 要 内 容</vt:lpstr>
      <vt:lpstr>4.1.1搜索的含义</vt:lpstr>
      <vt:lpstr>4.1.2 问题的概述</vt:lpstr>
      <vt:lpstr>4.1.3 状态空间法</vt:lpstr>
      <vt:lpstr>4.1.3 状态空间法</vt:lpstr>
      <vt:lpstr>4.1.3 状态空间法</vt:lpstr>
      <vt:lpstr>4.1.3 状态空间法</vt:lpstr>
      <vt:lpstr>4.1.3 状态空间法</vt:lpstr>
      <vt:lpstr>4.1.3 状态空间法</vt:lpstr>
      <vt:lpstr>4.1.3 状态空间法</vt:lpstr>
      <vt:lpstr>4.1.3 状态空间法</vt:lpstr>
      <vt:lpstr>4.1.4 问题归约法</vt:lpstr>
      <vt:lpstr>4.1.4.1 问题的与/或树表示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Search Problems Are Models</vt:lpstr>
      <vt:lpstr>What’s in a State Space?</vt:lpstr>
      <vt:lpstr>State Space Sizes?</vt:lpstr>
      <vt:lpstr>Quiz: Safe Passage</vt:lpstr>
      <vt:lpstr>PowerPoint 演示文稿</vt:lpstr>
      <vt:lpstr>PowerPoint 演示文稿</vt:lpstr>
      <vt:lpstr>PowerPoint 演示文稿</vt:lpstr>
      <vt:lpstr>PowerPoint 演示文稿</vt:lpstr>
      <vt:lpstr>State Space Graphs vs. Search Trees</vt:lpstr>
      <vt:lpstr>Quiz: State Space Graphs vs. Search Trees</vt:lpstr>
      <vt:lpstr>Search</vt:lpstr>
      <vt:lpstr>4.2.1 一般搜索过程</vt:lpstr>
      <vt:lpstr>4.2.1 一般搜索过程</vt:lpstr>
      <vt:lpstr>4.2.1 一般图搜索过程</vt:lpstr>
      <vt:lpstr> 修改返回指针</vt:lpstr>
      <vt:lpstr> 修改返回指针</vt:lpstr>
      <vt:lpstr> 修改返回指针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Video of Demo Maze Water DFS/BFS (part 1)</vt:lpstr>
      <vt:lpstr>Video of Demo Maze Water DFS/BFS (part 2)</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烂柯人</cp:lastModifiedBy>
  <cp:revision>42</cp:revision>
  <dcterms:created xsi:type="dcterms:W3CDTF">2017-12-12T09:17:00Z</dcterms:created>
  <dcterms:modified xsi:type="dcterms:W3CDTF">2019-12-26T14:41:04Z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