
<file path=[Content_Types].xml><?xml version="1.0" encoding="utf-8"?>
<Types xmlns="http://schemas.openxmlformats.org/package/2006/content-types">
  <Default Extension="jpeg" ContentType="image/jpeg"/>
  <Default Extension="png" ContentType="image/png"/>
  <Default Extension="emf" ContentType="image/x-emf"/>
  <Default Extension="mp4" ContentType="video/mp4"/>
  <Default Extension="wmv" ContentType="video/x-ms-wmv"/>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4" r:id="rId4"/>
  </p:sldMasterIdLst>
  <p:notesMasterIdLst>
    <p:notesMasterId r:id="rId7"/>
  </p:notesMasterIdLst>
  <p:sldIdLst>
    <p:sldId id="256" r:id="rId5"/>
    <p:sldId id="257" r:id="rId6"/>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4" r:id="rId23"/>
    <p:sldId id="273" r:id="rId24"/>
    <p:sldId id="332" r:id="rId25"/>
    <p:sldId id="333" r:id="rId26"/>
    <p:sldId id="334" r:id="rId27"/>
    <p:sldId id="335" r:id="rId28"/>
    <p:sldId id="336" r:id="rId29"/>
    <p:sldId id="276" r:id="rId30"/>
    <p:sldId id="277" r:id="rId31"/>
    <p:sldId id="278" r:id="rId32"/>
    <p:sldId id="275" r:id="rId33"/>
    <p:sldId id="331" r:id="rId34"/>
    <p:sldId id="279" r:id="rId35"/>
    <p:sldId id="330" r:id="rId36"/>
    <p:sldId id="281" r:id="rId37"/>
    <p:sldId id="282" r:id="rId38"/>
    <p:sldId id="329" r:id="rId39"/>
    <p:sldId id="337"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 id="306" r:id="rId61"/>
    <p:sldId id="307" r:id="rId62"/>
    <p:sldId id="308" r:id="rId63"/>
    <p:sldId id="309" r:id="rId64"/>
    <p:sldId id="310" r:id="rId65"/>
    <p:sldId id="311" r:id="rId66"/>
    <p:sldId id="312" r:id="rId67"/>
    <p:sldId id="313" r:id="rId68"/>
    <p:sldId id="314" r:id="rId69"/>
    <p:sldId id="315" r:id="rId70"/>
    <p:sldId id="316" r:id="rId71"/>
    <p:sldId id="317" r:id="rId72"/>
    <p:sldId id="318" r:id="rId73"/>
    <p:sldId id="319" r:id="rId74"/>
    <p:sldId id="320" r:id="rId75"/>
    <p:sldId id="321" r:id="rId76"/>
    <p:sldId id="322" r:id="rId77"/>
    <p:sldId id="323" r:id="rId78"/>
    <p:sldId id="324" r:id="rId79"/>
    <p:sldId id="325" r:id="rId80"/>
    <p:sldId id="326" r:id="rId81"/>
    <p:sldId id="327" r:id="rId8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5" Type="http://schemas.openxmlformats.org/officeDocument/2006/relationships/tableStyles" Target="tableStyles.xml"/><Relationship Id="rId84" Type="http://schemas.openxmlformats.org/officeDocument/2006/relationships/viewProps" Target="viewProps.xml"/><Relationship Id="rId83" Type="http://schemas.openxmlformats.org/officeDocument/2006/relationships/presProps" Target="presProps.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3.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notesMaster" Target="notesMasters/notesMaster1.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2.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5B20D4-9269-468B-A3B3-25A55844E21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DFF9F6-DA1A-414E-A81E-D09D8A44975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xfrm>
            <a:off x="457200" y="720725"/>
            <a:ext cx="6400800" cy="3600450"/>
          </a:xfrm>
        </p:spPr>
      </p:sp>
      <p:sp>
        <p:nvSpPr>
          <p:cNvPr id="55299" name="Notes Placeholder 2"/>
          <p:cNvSpPr>
            <a:spLocks noGrp="1"/>
          </p:cNvSpPr>
          <p:nvPr>
            <p:ph type="body" idx="1"/>
          </p:nvPr>
        </p:nvSpPr>
        <p:spPr>
          <a:noFill/>
        </p:spPr>
        <p:txBody>
          <a:bodyPr/>
          <a:lstStyle/>
          <a:p>
            <a:r>
              <a:rPr lang="en-US">
                <a:latin typeface="Arial" panose="020B0604020202020204" pitchFamily="34" charset="0"/>
              </a:rPr>
              <a:t>Semi-lattice: x &lt;= y &lt;-&gt; x = x ^ y</a:t>
            </a:r>
            <a:endParaRPr lang="en-US">
              <a:latin typeface="Arial" panose="020B0604020202020204" pitchFamily="34" charset="0"/>
            </a:endParaRPr>
          </a:p>
        </p:txBody>
      </p:sp>
      <p:sp>
        <p:nvSpPr>
          <p:cNvPr id="55300" name="Slide Number Placeholder 3"/>
          <p:cNvSpPr>
            <a:spLocks noGrp="1"/>
          </p:cNvSpPr>
          <p:nvPr>
            <p:ph type="sldNum" sz="quarter" idx="5"/>
          </p:nvPr>
        </p:nvSpPr>
        <p:spPr>
          <a:noFill/>
        </p:spPr>
        <p:txBody>
          <a:bodyPr/>
          <a:lstStyle/>
          <a:p>
            <a:pPr marL="0" marR="0" lvl="0" indent="0" algn="r" defTabSz="967105" rtl="0" eaLnBrk="1" fontAlgn="base" latinLnBrk="0" hangingPunct="1">
              <a:lnSpc>
                <a:spcPct val="100000"/>
              </a:lnSpc>
              <a:spcBef>
                <a:spcPct val="0"/>
              </a:spcBef>
              <a:spcAft>
                <a:spcPct val="0"/>
              </a:spcAft>
              <a:buClrTx/>
              <a:buSzTx/>
              <a:buFontTx/>
              <a:buNone/>
              <a:defRPr/>
            </a:pPr>
            <a:fld id="{A2E49D97-3088-46C0-A5CF-C692DC2682E9}" type="slidenum">
              <a:rPr kumimoji="0" 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fld>
            <a:endParaRPr kumimoji="0" 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100" b="1">
                <a:solidFill>
                  <a:srgbClr val="CC0000"/>
                </a:solidFill>
                <a:latin typeface="Calibri" panose="020F0502020204030204" pitchFamily="34" charset="0"/>
                <a:ea typeface="华文隶书" panose="02010800040101010101" pitchFamily="2" charset="-122"/>
              </a:defRPr>
            </a:lvl1pPr>
            <a:lvl2pPr marL="769620" indent="-295910" eaLnBrk="0" hangingPunct="0">
              <a:defRPr sz="4100" b="1">
                <a:solidFill>
                  <a:srgbClr val="CC0000"/>
                </a:solidFill>
                <a:latin typeface="Calibri" panose="020F0502020204030204" pitchFamily="34" charset="0"/>
                <a:ea typeface="华文隶书" panose="02010800040101010101" pitchFamily="2" charset="-122"/>
              </a:defRPr>
            </a:lvl2pPr>
            <a:lvl3pPr marL="1184275" indent="-236855" eaLnBrk="0" hangingPunct="0">
              <a:defRPr sz="4100" b="1">
                <a:solidFill>
                  <a:srgbClr val="CC0000"/>
                </a:solidFill>
                <a:latin typeface="Calibri" panose="020F0502020204030204" pitchFamily="34" charset="0"/>
                <a:ea typeface="华文隶书" panose="02010800040101010101" pitchFamily="2" charset="-122"/>
              </a:defRPr>
            </a:lvl3pPr>
            <a:lvl4pPr marL="1657985" indent="-236855" eaLnBrk="0" hangingPunct="0">
              <a:defRPr sz="4100" b="1">
                <a:solidFill>
                  <a:srgbClr val="CC0000"/>
                </a:solidFill>
                <a:latin typeface="Calibri" panose="020F0502020204030204" pitchFamily="34" charset="0"/>
                <a:ea typeface="华文隶书" panose="02010800040101010101" pitchFamily="2" charset="-122"/>
              </a:defRPr>
            </a:lvl4pPr>
            <a:lvl5pPr marL="2132330" indent="-236855" eaLnBrk="0" hangingPunct="0">
              <a:defRPr sz="4100" b="1">
                <a:solidFill>
                  <a:srgbClr val="CC0000"/>
                </a:solidFill>
                <a:latin typeface="Calibri" panose="020F0502020204030204" pitchFamily="34" charset="0"/>
                <a:ea typeface="华文隶书" panose="02010800040101010101" pitchFamily="2" charset="-122"/>
              </a:defRPr>
            </a:lvl5pPr>
            <a:lvl6pPr marL="2606040" indent="-236855"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6pPr>
            <a:lvl7pPr marL="3079750" indent="-236855"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7pPr>
            <a:lvl8pPr marL="3553460" indent="-236855"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8pPr>
            <a:lvl9pPr marL="4027170" indent="-236855"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A204ECB3-6A91-42C2-99DD-201A6763B4B1}" type="slidenum">
              <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92515" name="Rectangle 2"/>
          <p:cNvSpPr>
            <a:spLocks noGrp="1" noRot="1" noChangeAspect="1" noChangeArrowheads="1" noTextEdit="1"/>
          </p:cNvSpPr>
          <p:nvPr>
            <p:ph type="sldImg"/>
          </p:nvPr>
        </p:nvSpPr>
        <p:spPr/>
      </p:sp>
      <p:sp>
        <p:nvSpPr>
          <p:cNvPr id="1925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latin typeface="Arial" panose="020B0604020202020204" pitchFamily="34" charset="0"/>
              </a:rPr>
              <a:t>“</a:t>
            </a:r>
            <a:r>
              <a:rPr lang="zh-CN" altLang="en-US" dirty="0"/>
              <a:t>与节点</a:t>
            </a:r>
            <a:r>
              <a:rPr lang="zh-CN" altLang="en-US" dirty="0">
                <a:latin typeface="Arial" panose="020B0604020202020204" pitchFamily="34" charset="0"/>
              </a:rPr>
              <a:t>”</a:t>
            </a:r>
            <a:r>
              <a:rPr lang="en-US" altLang="zh-CN" dirty="0"/>
              <a:t>n3</a:t>
            </a:r>
            <a:r>
              <a:rPr lang="zh-CN" altLang="en-US" dirty="0"/>
              <a:t>、</a:t>
            </a:r>
            <a:r>
              <a:rPr lang="en-US" altLang="zh-CN" dirty="0"/>
              <a:t>n6</a:t>
            </a:r>
            <a:r>
              <a:rPr lang="zh-CN" altLang="en-US" dirty="0"/>
              <a:t>的代价采用的是</a:t>
            </a:r>
            <a:r>
              <a:rPr lang="zh-CN" altLang="en-US" b="1" dirty="0">
                <a:latin typeface="Arial" panose="020B0604020202020204" pitchFamily="34" charset="0"/>
              </a:rPr>
              <a:t>“</a:t>
            </a:r>
            <a:r>
              <a:rPr lang="zh-CN" altLang="en-US" b="1" dirty="0"/>
              <a:t>和代价法</a:t>
            </a:r>
            <a:r>
              <a:rPr lang="zh-CN" altLang="en-US" b="1" dirty="0">
                <a:latin typeface="Arial" panose="020B0604020202020204" pitchFamily="34" charset="0"/>
              </a:rPr>
              <a:t>”</a:t>
            </a:r>
            <a:r>
              <a:rPr lang="zh-CN" altLang="en-US" dirty="0"/>
              <a:t>。</a:t>
            </a:r>
            <a:endParaRPr lang="zh-CN" altLang="en-US" dirty="0"/>
          </a:p>
          <a:p>
            <a:pPr eaLnBrk="1" hangingPunct="1"/>
            <a:r>
              <a:rPr lang="en-US" altLang="zh-CN" dirty="0"/>
              <a:t>n7</a:t>
            </a:r>
            <a:r>
              <a:rPr lang="zh-CN" altLang="en-US" dirty="0"/>
              <a:t>、</a:t>
            </a:r>
            <a:r>
              <a:rPr lang="en-US" altLang="zh-CN" dirty="0"/>
              <a:t>n8</a:t>
            </a:r>
            <a:r>
              <a:rPr lang="zh-CN" altLang="en-US" dirty="0"/>
              <a:t>节点是终止节点，所以</a:t>
            </a:r>
            <a:r>
              <a:rPr kumimoji="1" lang="en-US" altLang="zh-CN" sz="2500" dirty="0">
                <a:solidFill>
                  <a:schemeClr val="hlink"/>
                </a:solidFill>
                <a:latin typeface="Tahoma" panose="020B0604030504040204" pitchFamily="34" charset="0"/>
              </a:rPr>
              <a:t>h(n7)=0</a:t>
            </a:r>
            <a:r>
              <a:rPr kumimoji="1" lang="zh-CN" altLang="en-US" sz="2500" dirty="0">
                <a:solidFill>
                  <a:schemeClr val="hlink"/>
                </a:solidFill>
                <a:latin typeface="Tahoma" panose="020B0604030504040204" pitchFamily="34" charset="0"/>
              </a:rPr>
              <a:t>，</a:t>
            </a:r>
            <a:r>
              <a:rPr kumimoji="1" lang="zh-CN" altLang="en-US" sz="2500" dirty="0">
                <a:latin typeface="Tahoma" panose="020B0604030504040204" pitchFamily="34" charset="0"/>
              </a:rPr>
              <a:t> </a:t>
            </a:r>
            <a:r>
              <a:rPr kumimoji="1" lang="en-US" altLang="zh-CN" sz="2500" dirty="0">
                <a:solidFill>
                  <a:schemeClr val="hlink"/>
                </a:solidFill>
                <a:latin typeface="Tahoma" panose="020B0604030504040204" pitchFamily="34" charset="0"/>
              </a:rPr>
              <a:t>h(n8)=0</a:t>
            </a:r>
            <a:r>
              <a:rPr kumimoji="1" lang="zh-CN" altLang="en-US" sz="2500" dirty="0">
                <a:solidFill>
                  <a:schemeClr val="hlink"/>
                </a:solidFill>
                <a:latin typeface="Tahoma" panose="020B0604030504040204" pitchFamily="34" charset="0"/>
              </a:rPr>
              <a:t>；</a:t>
            </a:r>
            <a:endParaRPr kumimoji="1" lang="zh-CN" altLang="en-US" sz="2500" dirty="0">
              <a:solidFill>
                <a:schemeClr val="hlink"/>
              </a:solidFill>
              <a:latin typeface="Tahoma" panose="020B060403050404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100" b="1">
                <a:solidFill>
                  <a:srgbClr val="CC0000"/>
                </a:solidFill>
                <a:latin typeface="Calibri" panose="020F0502020204030204" pitchFamily="34" charset="0"/>
                <a:ea typeface="华文隶书" panose="02010800040101010101" pitchFamily="2" charset="-122"/>
              </a:defRPr>
            </a:lvl1pPr>
            <a:lvl2pPr marL="769620" indent="-295910" eaLnBrk="0" hangingPunct="0">
              <a:defRPr sz="4100" b="1">
                <a:solidFill>
                  <a:srgbClr val="CC0000"/>
                </a:solidFill>
                <a:latin typeface="Calibri" panose="020F0502020204030204" pitchFamily="34" charset="0"/>
                <a:ea typeface="华文隶书" panose="02010800040101010101" pitchFamily="2" charset="-122"/>
              </a:defRPr>
            </a:lvl2pPr>
            <a:lvl3pPr marL="1184275" indent="-236855" eaLnBrk="0" hangingPunct="0">
              <a:defRPr sz="4100" b="1">
                <a:solidFill>
                  <a:srgbClr val="CC0000"/>
                </a:solidFill>
                <a:latin typeface="Calibri" panose="020F0502020204030204" pitchFamily="34" charset="0"/>
                <a:ea typeface="华文隶书" panose="02010800040101010101" pitchFamily="2" charset="-122"/>
              </a:defRPr>
            </a:lvl3pPr>
            <a:lvl4pPr marL="1657985" indent="-236855" eaLnBrk="0" hangingPunct="0">
              <a:defRPr sz="4100" b="1">
                <a:solidFill>
                  <a:srgbClr val="CC0000"/>
                </a:solidFill>
                <a:latin typeface="Calibri" panose="020F0502020204030204" pitchFamily="34" charset="0"/>
                <a:ea typeface="华文隶书" panose="02010800040101010101" pitchFamily="2" charset="-122"/>
              </a:defRPr>
            </a:lvl4pPr>
            <a:lvl5pPr marL="2132330" indent="-236855" eaLnBrk="0" hangingPunct="0">
              <a:defRPr sz="4100" b="1">
                <a:solidFill>
                  <a:srgbClr val="CC0000"/>
                </a:solidFill>
                <a:latin typeface="Calibri" panose="020F0502020204030204" pitchFamily="34" charset="0"/>
                <a:ea typeface="华文隶书" panose="02010800040101010101" pitchFamily="2" charset="-122"/>
              </a:defRPr>
            </a:lvl5pPr>
            <a:lvl6pPr marL="2606040" indent="-236855"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6pPr>
            <a:lvl7pPr marL="3079750" indent="-236855"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7pPr>
            <a:lvl8pPr marL="3553460" indent="-236855"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8pPr>
            <a:lvl9pPr marL="4027170" indent="-236855"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537F6642-88B1-4CB6-9836-C2B648297102}" type="slidenum">
              <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93539" name="Rectangle 2"/>
          <p:cNvSpPr>
            <a:spLocks noGrp="1" noRot="1" noChangeAspect="1" noChangeArrowheads="1" noTextEdit="1"/>
          </p:cNvSpPr>
          <p:nvPr>
            <p:ph type="sldImg"/>
          </p:nvPr>
        </p:nvSpPr>
        <p:spPr/>
      </p:sp>
      <p:sp>
        <p:nvSpPr>
          <p:cNvPr id="1935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en-US" altLang="zh-CN" dirty="0"/>
              <a:t>h(n0)</a:t>
            </a:r>
            <a:endParaRPr kumimoji="1" lang="en-US" altLang="zh-CN" dirty="0"/>
          </a:p>
          <a:p>
            <a:pPr eaLnBrk="1" hangingPunct="1"/>
            <a:r>
              <a:rPr kumimoji="1" lang="en-US" altLang="zh-CN" dirty="0"/>
              <a:t>=C(n0,n1)+h(n1)</a:t>
            </a:r>
            <a:endParaRPr kumimoji="1" lang="en-US" altLang="zh-CN" dirty="0"/>
          </a:p>
          <a:p>
            <a:pPr eaLnBrk="1" hangingPunct="1"/>
            <a:r>
              <a:rPr kumimoji="1" lang="en-US" altLang="zh-CN" dirty="0"/>
              <a:t>=1+h(n1)</a:t>
            </a:r>
            <a:endParaRPr kumimoji="1" lang="en-US" altLang="zh-CN" dirty="0"/>
          </a:p>
          <a:p>
            <a:pPr eaLnBrk="1" hangingPunct="1"/>
            <a:r>
              <a:rPr kumimoji="1" lang="en-US" altLang="zh-CN" dirty="0"/>
              <a:t>=1+C(n1,n3)+h(n3)</a:t>
            </a:r>
            <a:endParaRPr kumimoji="1" lang="en-US" altLang="zh-CN" dirty="0"/>
          </a:p>
          <a:p>
            <a:pPr eaLnBrk="1" hangingPunct="1"/>
            <a:r>
              <a:rPr kumimoji="1" lang="en-US" altLang="zh-CN" dirty="0"/>
              <a:t>=1+1+h(n3)</a:t>
            </a:r>
            <a:endParaRPr kumimoji="1" lang="en-US" altLang="zh-CN" dirty="0"/>
          </a:p>
          <a:p>
            <a:pPr eaLnBrk="1" hangingPunct="1"/>
            <a:r>
              <a:rPr kumimoji="1" lang="en-US" altLang="zh-CN" dirty="0"/>
              <a:t>=1+1+2+h(n5)+h(n6)</a:t>
            </a:r>
            <a:endParaRPr kumimoji="1" lang="en-US" altLang="zh-CN" dirty="0"/>
          </a:p>
          <a:p>
            <a:pPr eaLnBrk="1" hangingPunct="1"/>
            <a:r>
              <a:rPr kumimoji="1" lang="en-US" altLang="zh-CN" dirty="0"/>
              <a:t>=1+1+2+ </a:t>
            </a:r>
            <a:r>
              <a:rPr kumimoji="1" lang="en-US" altLang="zh-CN" dirty="0">
                <a:solidFill>
                  <a:schemeClr val="hlink"/>
                </a:solidFill>
              </a:rPr>
              <a:t>2+h(n7)+h(n8) </a:t>
            </a:r>
            <a:r>
              <a:rPr kumimoji="1" lang="en-US" altLang="zh-CN" dirty="0"/>
              <a:t>+h(n6)</a:t>
            </a:r>
            <a:endParaRPr kumimoji="1" lang="en-US" altLang="zh-CN" dirty="0"/>
          </a:p>
          <a:p>
            <a:pPr eaLnBrk="1" hangingPunct="1"/>
            <a:r>
              <a:rPr kumimoji="1" lang="en-US" altLang="zh-CN" dirty="0"/>
              <a:t>=1+1+2+2+h(n6)</a:t>
            </a:r>
            <a:endParaRPr kumimoji="1" lang="en-US" altLang="zh-CN" dirty="0"/>
          </a:p>
          <a:p>
            <a:pPr eaLnBrk="1" hangingPunct="1"/>
            <a:r>
              <a:rPr kumimoji="1" lang="en-US" altLang="zh-CN" dirty="0"/>
              <a:t>=1+1+2+2+2+h(n7)+h(n8)</a:t>
            </a:r>
            <a:endParaRPr kumimoji="1" lang="en-US" altLang="zh-CN" dirty="0"/>
          </a:p>
          <a:p>
            <a:pPr eaLnBrk="1" hangingPunct="1"/>
            <a:r>
              <a:rPr kumimoji="1" lang="en-US" altLang="zh-CN" dirty="0"/>
              <a:t>=1+1+2+2+2</a:t>
            </a:r>
            <a:endParaRPr kumimoji="1" lang="en-US" altLang="zh-CN" dirty="0">
              <a:solidFill>
                <a:schemeClr val="hlink"/>
              </a:solidFill>
            </a:endParaRPr>
          </a:p>
          <a:p>
            <a:pPr eaLnBrk="1" hangingPunct="1"/>
            <a:r>
              <a:rPr kumimoji="1" lang="en-US" altLang="zh-CN" dirty="0"/>
              <a:t>=8</a:t>
            </a:r>
            <a:endParaRPr kumimoji="1" lang="en-US" altLang="zh-CN" dirty="0"/>
          </a:p>
          <a:p>
            <a:pPr eaLnBrk="1" hangingPunct="1"/>
            <a:endParaRPr lang="en-US"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100" b="1">
                <a:solidFill>
                  <a:srgbClr val="CC0000"/>
                </a:solidFill>
                <a:latin typeface="Calibri" panose="020F0502020204030204" pitchFamily="34" charset="0"/>
                <a:ea typeface="华文隶书" panose="02010800040101010101" pitchFamily="2" charset="-122"/>
              </a:defRPr>
            </a:lvl1pPr>
            <a:lvl2pPr marL="769620" indent="-295910" eaLnBrk="0" hangingPunct="0">
              <a:defRPr sz="4100" b="1">
                <a:solidFill>
                  <a:srgbClr val="CC0000"/>
                </a:solidFill>
                <a:latin typeface="Calibri" panose="020F0502020204030204" pitchFamily="34" charset="0"/>
                <a:ea typeface="华文隶书" panose="02010800040101010101" pitchFamily="2" charset="-122"/>
              </a:defRPr>
            </a:lvl2pPr>
            <a:lvl3pPr marL="1184275" indent="-236855" eaLnBrk="0" hangingPunct="0">
              <a:defRPr sz="4100" b="1">
                <a:solidFill>
                  <a:srgbClr val="CC0000"/>
                </a:solidFill>
                <a:latin typeface="Calibri" panose="020F0502020204030204" pitchFamily="34" charset="0"/>
                <a:ea typeface="华文隶书" panose="02010800040101010101" pitchFamily="2" charset="-122"/>
              </a:defRPr>
            </a:lvl3pPr>
            <a:lvl4pPr marL="1657985" indent="-236855" eaLnBrk="0" hangingPunct="0">
              <a:defRPr sz="4100" b="1">
                <a:solidFill>
                  <a:srgbClr val="CC0000"/>
                </a:solidFill>
                <a:latin typeface="Calibri" panose="020F0502020204030204" pitchFamily="34" charset="0"/>
                <a:ea typeface="华文隶书" panose="02010800040101010101" pitchFamily="2" charset="-122"/>
              </a:defRPr>
            </a:lvl4pPr>
            <a:lvl5pPr marL="2132330" indent="-236855" eaLnBrk="0" hangingPunct="0">
              <a:defRPr sz="4100" b="1">
                <a:solidFill>
                  <a:srgbClr val="CC0000"/>
                </a:solidFill>
                <a:latin typeface="Calibri" panose="020F0502020204030204" pitchFamily="34" charset="0"/>
                <a:ea typeface="华文隶书" panose="02010800040101010101" pitchFamily="2" charset="-122"/>
              </a:defRPr>
            </a:lvl5pPr>
            <a:lvl6pPr marL="2606040" indent="-236855"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6pPr>
            <a:lvl7pPr marL="3079750" indent="-236855"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7pPr>
            <a:lvl8pPr marL="3553460" indent="-236855"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8pPr>
            <a:lvl9pPr marL="4027170" indent="-236855"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828C6DDD-F4F7-4EAD-8F79-24F0D9BF9082}" type="slidenum">
              <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选择左边蓝色子树为希望树；</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100" b="1">
                <a:solidFill>
                  <a:srgbClr val="CC0000"/>
                </a:solidFill>
                <a:latin typeface="Calibri" panose="020F0502020204030204" pitchFamily="34" charset="0"/>
                <a:ea typeface="华文隶书" panose="02010800040101010101" pitchFamily="2" charset="-122"/>
              </a:defRPr>
            </a:lvl1pPr>
            <a:lvl2pPr marL="769620" indent="-295910" eaLnBrk="0" hangingPunct="0">
              <a:defRPr sz="4100" b="1">
                <a:solidFill>
                  <a:srgbClr val="CC0000"/>
                </a:solidFill>
                <a:latin typeface="Calibri" panose="020F0502020204030204" pitchFamily="34" charset="0"/>
                <a:ea typeface="华文隶书" panose="02010800040101010101" pitchFamily="2" charset="-122"/>
              </a:defRPr>
            </a:lvl2pPr>
            <a:lvl3pPr marL="1184275" indent="-236855" eaLnBrk="0" hangingPunct="0">
              <a:defRPr sz="4100" b="1">
                <a:solidFill>
                  <a:srgbClr val="CC0000"/>
                </a:solidFill>
                <a:latin typeface="Calibri" panose="020F0502020204030204" pitchFamily="34" charset="0"/>
                <a:ea typeface="华文隶书" panose="02010800040101010101" pitchFamily="2" charset="-122"/>
              </a:defRPr>
            </a:lvl3pPr>
            <a:lvl4pPr marL="1657985" indent="-236855" eaLnBrk="0" hangingPunct="0">
              <a:defRPr sz="4100" b="1">
                <a:solidFill>
                  <a:srgbClr val="CC0000"/>
                </a:solidFill>
                <a:latin typeface="Calibri" panose="020F0502020204030204" pitchFamily="34" charset="0"/>
                <a:ea typeface="华文隶书" panose="02010800040101010101" pitchFamily="2" charset="-122"/>
              </a:defRPr>
            </a:lvl4pPr>
            <a:lvl5pPr marL="2132330" indent="-236855" eaLnBrk="0" hangingPunct="0">
              <a:defRPr sz="4100" b="1">
                <a:solidFill>
                  <a:srgbClr val="CC0000"/>
                </a:solidFill>
                <a:latin typeface="Calibri" panose="020F0502020204030204" pitchFamily="34" charset="0"/>
                <a:ea typeface="华文隶书" panose="02010800040101010101" pitchFamily="2" charset="-122"/>
              </a:defRPr>
            </a:lvl5pPr>
            <a:lvl6pPr marL="2606040" indent="-236855"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6pPr>
            <a:lvl7pPr marL="3079750" indent="-236855"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7pPr>
            <a:lvl8pPr marL="3553460" indent="-236855"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8pPr>
            <a:lvl9pPr marL="4027170" indent="-236855"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509928AC-3C45-4D4E-A1AC-4E3D8FA2A20A}" type="slidenum">
              <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96611" name="Rectangle 2"/>
          <p:cNvSpPr>
            <a:spLocks noGrp="1" noRot="1" noChangeAspect="1" noChangeArrowheads="1" noTextEdit="1"/>
          </p:cNvSpPr>
          <p:nvPr>
            <p:ph type="sldImg"/>
          </p:nvPr>
        </p:nvSpPr>
        <p:spPr/>
      </p:sp>
      <p:sp>
        <p:nvSpPr>
          <p:cNvPr id="1966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所以改选右边黑色子树为希望树；</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6AD5590-9C90-486D-8FA8-38179D6EA4CC}" type="slidenum">
              <a:rPr kumimoji="0" lang="en-US" sz="1200" b="0" i="0" u="none" strike="noStrike" kern="1200" cap="none" spc="0" normalizeH="0" baseline="0" noProof="0" smtClean="0">
                <a:ln>
                  <a:noFill/>
                </a:ln>
                <a:solidFill>
                  <a:prstClr val="black"/>
                </a:solidFill>
                <a:effectLst/>
                <a:uLnTx/>
                <a:uFillTx/>
                <a:latin typeface="等线" panose="02010600030101010101" pitchFamily="2" charset="-122"/>
                <a:ea typeface="+mn-ea"/>
                <a:cs typeface="+mn-cs"/>
              </a:rPr>
            </a:fld>
            <a:endParaRPr kumimoji="0" lang="en-US" sz="1200" b="0" i="0" u="none" strike="noStrike" kern="1200" cap="none" spc="0" normalizeH="0" baseline="0" noProof="0">
              <a:ln>
                <a:noFill/>
              </a:ln>
              <a:solidFill>
                <a:prstClr val="black"/>
              </a:solidFill>
              <a:effectLst/>
              <a:uLnTx/>
              <a:uFillTx/>
              <a:latin typeface="等线" panose="02010600030101010101" pitchFamily="2" charset="-122"/>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242D8C3B-F0E0-4A70-8F71-F387CF1FC67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7B059-5A6D-40B2-B507-A7A1E0D7CA7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2D8C3B-F0E0-4A70-8F71-F387CF1FC67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7B059-5A6D-40B2-B507-A7A1E0D7CA7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2D8C3B-F0E0-4A70-8F71-F387CF1FC67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7B059-5A6D-40B2-B507-A7A1E0D7CA7C}"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2D8C3B-F0E0-4A70-8F71-F387CF1FC67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7B059-5A6D-40B2-B507-A7A1E0D7CA7C}"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C523499-E77D-4E83-BF60-D3B976F04A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endParaRPr lang="zh-CN" altLang="en-US"/>
          </a:p>
        </p:txBody>
      </p:sp>
      <p:sp>
        <p:nvSpPr>
          <p:cNvPr id="3" name="SmartArt 占位符 2"/>
          <p:cNvSpPr>
            <a:spLocks noGrp="1"/>
          </p:cNvSpPr>
          <p:nvPr>
            <p:ph type="pic" idx="1"/>
          </p:nvPr>
        </p:nvSpPr>
        <p:spPr>
          <a:xfrm>
            <a:off x="609600" y="1495426"/>
            <a:ext cx="10972800" cy="4525963"/>
          </a:xfrm>
        </p:spPr>
        <p:txBody>
          <a:bodyPr/>
          <a:lstStyle/>
          <a:p>
            <a:pPr lvl="0"/>
            <a:endParaRPr lang="zh-CN" altLang="en-US" noProof="0"/>
          </a:p>
        </p:txBody>
      </p:sp>
      <p:sp>
        <p:nvSpPr>
          <p:cNvPr id="4" name="页脚占位符 4"/>
          <p:cNvSpPr>
            <a:spLocks noGrp="1"/>
          </p:cNvSpPr>
          <p:nvPr>
            <p:ph type="ftr" sz="quarter"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3CD77C5A-4A23-4FEF-9099-2D2D54622F29}" type="slidenum">
              <a:rPr lang="en-US" altLang="zh-CN"/>
            </a:fld>
            <a:endParaRPr lang="en-US" altLang="zh-CN"/>
          </a:p>
        </p:txBody>
      </p:sp>
      <p:sp>
        <p:nvSpPr>
          <p:cNvPr id="6" name="日期占位符 3"/>
          <p:cNvSpPr>
            <a:spLocks noGrp="1"/>
          </p:cNvSpPr>
          <p:nvPr>
            <p:ph type="dt" sz="half" idx="12"/>
          </p:nvPr>
        </p:nvSpPr>
        <p:spPr/>
        <p:txBody>
          <a:bodyPr/>
          <a:lstStyle>
            <a:lvl1pPr>
              <a:defRPr/>
            </a:lvl1pPr>
          </a:lstStyle>
          <a:p>
            <a:pPr>
              <a:defRPr/>
            </a:pPr>
            <a:fld id="{8FA79460-F32C-46FA-AC0D-D5D26B7C75D7}" type="datetime1">
              <a:rPr lang="zh-CN" altLang="en-US"/>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endParaRPr lang="zh-CN" altLang="en-US"/>
          </a:p>
        </p:txBody>
      </p:sp>
      <p:sp>
        <p:nvSpPr>
          <p:cNvPr id="3" name="文本占位符 2"/>
          <p:cNvSpPr>
            <a:spLocks noGrp="1"/>
          </p:cNvSpPr>
          <p:nvPr>
            <p:ph type="body" sz="half" idx="1" hasCustomPrompt="1"/>
          </p:nvPr>
        </p:nvSpPr>
        <p:spPr>
          <a:xfrm>
            <a:off x="609600" y="1495426"/>
            <a:ext cx="5384800" cy="452596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97600" y="1495426"/>
            <a:ext cx="5384800" cy="4525963"/>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10"/>
          </p:nvPr>
        </p:nvSpPr>
        <p:spPr>
          <a:xfrm>
            <a:off x="4165600" y="6356351"/>
            <a:ext cx="3860800" cy="365125"/>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8737600" y="6356351"/>
            <a:ext cx="2844800" cy="365125"/>
          </a:xfrm>
        </p:spPr>
        <p:txBody>
          <a:bodyPr/>
          <a:lstStyle>
            <a:lvl1pPr>
              <a:defRPr/>
            </a:lvl1pPr>
          </a:lstStyle>
          <a:p>
            <a:fld id="{3F993CC9-D534-4552-AC80-618A154E2AB6}" type="slidenum">
              <a:rPr lang="en-US" altLang="zh-CN"/>
            </a:fld>
            <a:endParaRPr lang="en-US" altLang="zh-CN"/>
          </a:p>
        </p:txBody>
      </p:sp>
      <p:sp>
        <p:nvSpPr>
          <p:cNvPr id="7" name="日期占位符 6"/>
          <p:cNvSpPr>
            <a:spLocks noGrp="1"/>
          </p:cNvSpPr>
          <p:nvPr>
            <p:ph type="dt" sz="half" idx="12"/>
          </p:nvPr>
        </p:nvSpPr>
        <p:spPr>
          <a:xfrm>
            <a:off x="609600" y="6245225"/>
            <a:ext cx="2844800" cy="476250"/>
          </a:xfrm>
        </p:spPr>
        <p:txBody>
          <a:bodyPr/>
          <a:lstStyle>
            <a:lvl1pPr>
              <a:defRPr/>
            </a:lvl1pPr>
          </a:lstStyle>
          <a:p>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1044578"/>
            <a:ext cx="12192000" cy="1470025"/>
          </a:xfrm>
        </p:spPr>
        <p:txBody>
          <a:bodyPr/>
          <a:lstStyle>
            <a:lvl1pPr>
              <a:defRPr>
                <a:solidFill>
                  <a:schemeClr val="accent2"/>
                </a:solidFill>
              </a:defRPr>
            </a:lvl1pPr>
          </a:lstStyle>
          <a:p>
            <a:r>
              <a:rPr lang="en-US"/>
              <a:t>Click to edit Master title style</a:t>
            </a:r>
            <a:endParaRPr lang="en-US"/>
          </a:p>
        </p:txBody>
      </p:sp>
      <p:sp>
        <p:nvSpPr>
          <p:cNvPr id="5123" name="Rectangle 3"/>
          <p:cNvSpPr>
            <a:spLocks noGrp="1" noChangeArrowheads="1"/>
          </p:cNvSpPr>
          <p:nvPr>
            <p:ph type="subTitle" idx="1"/>
          </p:nvPr>
        </p:nvSpPr>
        <p:spPr>
          <a:xfrm>
            <a:off x="0" y="3657600"/>
            <a:ext cx="12192000" cy="1524000"/>
          </a:xfrm>
        </p:spPr>
        <p:txBody>
          <a:bodyPr/>
          <a:lstStyle>
            <a:lvl1pPr marL="0" indent="0" algn="ctr">
              <a:buFont typeface="Wingdings" panose="05000000000000000000" pitchFamily="2" charset="2"/>
              <a:buNone/>
              <a:defRPr>
                <a:solidFill>
                  <a:schemeClr val="tx1"/>
                </a:solidFill>
              </a:defRPr>
            </a:lvl1pPr>
          </a:lstStyle>
          <a:p>
            <a:r>
              <a:rPr lang="en-US"/>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8ADA559F-2ED3-42FB-97D7-7C336CEBC91E}" type="slidenum">
              <a:rPr lang="en-US" smtClean="0"/>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160AE4EA-EF72-4592-B966-0919EDBC0ADC}" type="slidenum">
              <a:rPr lang="en-US" smtClean="0"/>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900"/>
            </a:lvl2pPr>
            <a:lvl3pPr marL="914400" indent="0">
              <a:buNone/>
              <a:defRPr sz="1600"/>
            </a:lvl3pPr>
            <a:lvl4pPr marL="1371600" indent="0">
              <a:buNone/>
              <a:defRPr sz="1500"/>
            </a:lvl4pPr>
            <a:lvl5pPr marL="1828800" indent="0">
              <a:buNone/>
              <a:defRPr sz="1500"/>
            </a:lvl5pPr>
            <a:lvl6pPr marL="2286000" indent="0">
              <a:buNone/>
              <a:defRPr sz="1500"/>
            </a:lvl6pPr>
            <a:lvl7pPr marL="2743200" indent="0">
              <a:buNone/>
              <a:defRPr sz="1500"/>
            </a:lvl7pPr>
            <a:lvl8pPr marL="3200400" indent="0">
              <a:buNone/>
              <a:defRPr sz="1500"/>
            </a:lvl8pPr>
            <a:lvl9pPr marL="3657600" indent="0">
              <a:buNone/>
              <a:defRPr sz="1500"/>
            </a:lvl9pPr>
          </a:lstStyle>
          <a:p>
            <a:pPr lvl="0"/>
            <a:r>
              <a:rPr lang="en-US"/>
              <a:t>Click to edit Master text styles</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D24D84D3-0B6F-43E9-96DD-B384A1346F0B}" type="slidenum">
              <a:rPr lang="en-US" smtClean="0"/>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4E84CD15-A186-434C-A76C-E16FE73CAB10}" type="slidenum">
              <a:rPr lang="en-US" smtClean="0"/>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2" y="1535113"/>
            <a:ext cx="4040188" cy="639763"/>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0B3F1A73-48D6-4B22-86A8-533683877D9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42D8C3B-F0E0-4A70-8F71-F387CF1FC67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7B059-5A6D-40B2-B507-A7A1E0D7CA7C}"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3B8BE99A-4DC5-4CD3-AA5A-F0648462A663}" type="slidenum">
              <a:rPr lang="en-US" smtClean="0"/>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8D17EAA6-40E0-4638-8426-274C359A2A1E}" type="slidenum">
              <a:rPr lang="en-US" smtClean="0"/>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1"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500"/>
            </a:lvl1pPr>
            <a:lvl2pPr marL="457200" indent="0">
              <a:buNone/>
              <a:defRPr sz="1200"/>
            </a:lvl2pPr>
            <a:lvl3pPr marL="914400" indent="0">
              <a:buNone/>
              <a:defRPr sz="11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EB18C8E3-8727-4A80-8860-67A2C5A4D493}" type="slidenum">
              <a:rPr lang="en-US" smtClean="0"/>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500"/>
            </a:lvl1pPr>
            <a:lvl2pPr marL="457200" indent="0">
              <a:buNone/>
              <a:defRPr sz="1200"/>
            </a:lvl2pPr>
            <a:lvl3pPr marL="914400" indent="0">
              <a:buNone/>
              <a:defRPr sz="11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B6800F85-53AA-4CB9-B5F3-E0A7D91F1348}" type="slidenum">
              <a:rPr lang="en-US" smtClean="0"/>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FEB028D4-0D48-40B4-A2B4-AA16B583E8A8}" type="slidenum">
              <a:rPr lang="en-US" smtClean="0"/>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046581A5-8CD7-46EA-B6E3-B84F6F7DE5E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42D8C3B-F0E0-4A70-8F71-F387CF1FC67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A7B059-5A6D-40B2-B507-A7A1E0D7CA7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42D8C3B-F0E0-4A70-8F71-F387CF1FC67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9A7B059-5A6D-40B2-B507-A7A1E0D7CA7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42D8C3B-F0E0-4A70-8F71-F387CF1FC67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9A7B059-5A6D-40B2-B507-A7A1E0D7CA7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2D8C3B-F0E0-4A70-8F71-F387CF1FC67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9A7B059-5A6D-40B2-B507-A7A1E0D7CA7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42D8C3B-F0E0-4A70-8F71-F387CF1FC67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A7B059-5A6D-40B2-B507-A7A1E0D7CA7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42D8C3B-F0E0-4A70-8F71-F387CF1FC67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A7B059-5A6D-40B2-B507-A7A1E0D7CA7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image" Target="../media/image1.jpeg"/><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2" Type="http://schemas.openxmlformats.org/officeDocument/2006/relationships/theme" Target="../theme/theme3.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2D8C3B-F0E0-4A70-8F71-F387CF1FC67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7B059-5A6D-40B2-B507-A7A1E0D7CA7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23499-E77D-4E83-BF60-D3B976F04A6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6C7AA-3E0C-4E6D-9A6D-23A02E7A6BD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5400"/>
            <a:ext cx="12192000" cy="1143000"/>
          </a:xfrm>
          <a:prstGeom prst="rect">
            <a:avLst/>
          </a:prstGeom>
          <a:noFill/>
          <a:ln w="9525">
            <a:noFill/>
            <a:miter lim="800000"/>
          </a:ln>
        </p:spPr>
        <p:txBody>
          <a:bodyPr vert="horz" wrap="square" lIns="91436" tIns="45718" rIns="91436" bIns="45718" numCol="1" anchor="ctr" anchorCtr="0" compatLnSpc="1"/>
          <a:lstStyle/>
          <a:p>
            <a:pPr lvl="0"/>
            <a:r>
              <a:rPr lang="en-US"/>
              <a:t>Click to edit Master title style</a:t>
            </a:r>
            <a:endParaRPr lang="en-US" dirty="0"/>
          </a:p>
        </p:txBody>
      </p:sp>
      <p:sp>
        <p:nvSpPr>
          <p:cNvPr id="3075" name="Rectangle 3"/>
          <p:cNvSpPr>
            <a:spLocks noGrp="1" noChangeArrowheads="1"/>
          </p:cNvSpPr>
          <p:nvPr>
            <p:ph type="body" idx="1"/>
          </p:nvPr>
        </p:nvSpPr>
        <p:spPr bwMode="auto">
          <a:xfrm>
            <a:off x="406400" y="1397001"/>
            <a:ext cx="11379200" cy="4729164"/>
          </a:xfrm>
          <a:prstGeom prst="rect">
            <a:avLst/>
          </a:prstGeom>
          <a:noFill/>
          <a:ln w="9525">
            <a:noFill/>
            <a:miter lim="800000"/>
          </a:ln>
        </p:spPr>
        <p:txBody>
          <a:bodyPr vert="horz" wrap="square" lIns="91436" tIns="45718" rIns="91436" bIns="45718"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100" name="Rectangle 4"/>
          <p:cNvSpPr>
            <a:spLocks noGrp="1" noChangeArrowheads="1"/>
          </p:cNvSpPr>
          <p:nvPr>
            <p:ph type="dt" sz="half" idx="2"/>
          </p:nvPr>
        </p:nvSpPr>
        <p:spPr bwMode="auto">
          <a:xfrm>
            <a:off x="457200" y="6245225"/>
            <a:ext cx="2133600" cy="476251"/>
          </a:xfrm>
          <a:prstGeom prst="rect">
            <a:avLst/>
          </a:prstGeom>
          <a:noFill/>
          <a:ln w="9525">
            <a:noFill/>
            <a:miter lim="800000"/>
          </a:ln>
          <a:effectLst/>
        </p:spPr>
        <p:txBody>
          <a:bodyPr vert="horz" wrap="square" lIns="91436" tIns="45718" rIns="91436" bIns="45718" numCol="1" anchor="t" anchorCtr="0" compatLnSpc="1"/>
          <a:lstStyle>
            <a:lvl1pPr>
              <a:defRPr sz="1500"/>
            </a:lvl1pPr>
          </a:lstStyle>
          <a:p>
            <a:pPr>
              <a:defRPr/>
            </a:pPr>
            <a:endParaRPr lang="en-US"/>
          </a:p>
        </p:txBody>
      </p:sp>
      <p:sp>
        <p:nvSpPr>
          <p:cNvPr id="4101" name="Rectangle 5"/>
          <p:cNvSpPr>
            <a:spLocks noGrp="1" noChangeArrowheads="1"/>
          </p:cNvSpPr>
          <p:nvPr>
            <p:ph type="ftr" sz="quarter" idx="3"/>
          </p:nvPr>
        </p:nvSpPr>
        <p:spPr bwMode="auto">
          <a:xfrm>
            <a:off x="3124200" y="6245225"/>
            <a:ext cx="2895600" cy="476251"/>
          </a:xfrm>
          <a:prstGeom prst="rect">
            <a:avLst/>
          </a:prstGeom>
          <a:noFill/>
          <a:ln w="9525">
            <a:noFill/>
            <a:miter lim="800000"/>
          </a:ln>
          <a:effectLst/>
        </p:spPr>
        <p:txBody>
          <a:bodyPr vert="horz" wrap="square" lIns="91436" tIns="45718" rIns="91436" bIns="45718" numCol="1" anchor="t" anchorCtr="0" compatLnSpc="1"/>
          <a:lstStyle>
            <a:lvl1pPr algn="ctr">
              <a:defRPr sz="1500"/>
            </a:lvl1pPr>
          </a:lstStyle>
          <a:p>
            <a:pPr>
              <a:defRPr/>
            </a:pPr>
            <a:endParaRPr lang="en-US"/>
          </a:p>
        </p:txBody>
      </p:sp>
      <p:sp>
        <p:nvSpPr>
          <p:cNvPr id="4102" name="Rectangle 6"/>
          <p:cNvSpPr>
            <a:spLocks noGrp="1" noChangeArrowheads="1"/>
          </p:cNvSpPr>
          <p:nvPr>
            <p:ph type="sldNum" sz="quarter" idx="4"/>
          </p:nvPr>
        </p:nvSpPr>
        <p:spPr bwMode="auto">
          <a:xfrm>
            <a:off x="6553200" y="6245225"/>
            <a:ext cx="2133600" cy="476251"/>
          </a:xfrm>
          <a:prstGeom prst="rect">
            <a:avLst/>
          </a:prstGeom>
          <a:noFill/>
          <a:ln w="9525">
            <a:noFill/>
            <a:miter lim="800000"/>
          </a:ln>
          <a:effectLst/>
        </p:spPr>
        <p:txBody>
          <a:bodyPr vert="horz" wrap="square" lIns="91436" tIns="45718" rIns="91436" bIns="45718" numCol="1" anchor="t" anchorCtr="0" compatLnSpc="1"/>
          <a:lstStyle>
            <a:lvl1pPr algn="r">
              <a:defRPr sz="1500"/>
            </a:lvl1pPr>
          </a:lstStyle>
          <a:p>
            <a:pPr>
              <a:defRPr/>
            </a:pPr>
            <a:fld id="{7BFCCC65-4CBD-445E-A057-E1EE8E879751}" type="slidenum">
              <a:rPr lang="en-US" smtClean="0"/>
            </a:fld>
            <a:endParaRPr lang="en-US"/>
          </a:p>
        </p:txBody>
      </p:sp>
      <p:sp>
        <p:nvSpPr>
          <p:cNvPr id="4103" name="Rectangle 7"/>
          <p:cNvSpPr>
            <a:spLocks noChangeArrowheads="1"/>
          </p:cNvSpPr>
          <p:nvPr/>
        </p:nvSpPr>
        <p:spPr bwMode="auto">
          <a:xfrm>
            <a:off x="0" y="1031242"/>
            <a:ext cx="12192000" cy="60959"/>
          </a:xfrm>
          <a:prstGeom prst="rect">
            <a:avLst/>
          </a:prstGeom>
          <a:gradFill rotWithShape="1">
            <a:gsLst>
              <a:gs pos="0">
                <a:srgbClr val="0000CC"/>
              </a:gs>
              <a:gs pos="100000">
                <a:schemeClr val="tx1"/>
              </a:gs>
            </a:gsLst>
            <a:lin ang="0" scaled="1"/>
          </a:gradFill>
          <a:ln w="9525">
            <a:solidFill>
              <a:schemeClr val="tx1"/>
            </a:solidFill>
            <a:miter lim="800000"/>
          </a:ln>
          <a:effectLst/>
        </p:spPr>
        <p:txBody>
          <a:bodyPr wrap="none" lIns="91436" tIns="45718" rIns="91436" bIns="45718"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rtl="0" eaLnBrk="1" fontAlgn="base" hangingPunct="1">
        <a:spcBef>
          <a:spcPct val="0"/>
        </a:spcBef>
        <a:spcAft>
          <a:spcPct val="0"/>
        </a:spcAft>
        <a:defRPr sz="4400">
          <a:solidFill>
            <a:schemeClr val="tx2"/>
          </a:solidFill>
          <a:latin typeface="Calibri" panose="020F0502020204030204" pitchFamily="34" charset="0"/>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accent2"/>
        </a:buClr>
        <a:buFont typeface="Wingdings" panose="05000000000000000000" pitchFamily="2" charset="2"/>
        <a:buChar char="§"/>
        <a:defRPr sz="3200">
          <a:solidFill>
            <a:schemeClr val="accent2"/>
          </a:solidFill>
          <a:latin typeface="Calibri" panose="020F0502020204030204" pitchFamily="34" charset="0"/>
          <a:ea typeface="+mn-ea"/>
          <a:cs typeface="+mn-cs"/>
        </a:defRPr>
      </a:lvl1pPr>
      <a:lvl2pPr marL="742950" indent="-285750" algn="l" rtl="0" eaLnBrk="1" fontAlgn="base" hangingPunct="1">
        <a:spcBef>
          <a:spcPct val="20000"/>
        </a:spcBef>
        <a:spcAft>
          <a:spcPct val="0"/>
        </a:spcAft>
        <a:buClr>
          <a:schemeClr val="tx1"/>
        </a:buClr>
        <a:buFont typeface="Wingdings" panose="05000000000000000000" pitchFamily="2" charset="2"/>
        <a:buChar char="§"/>
        <a:defRPr sz="2800">
          <a:solidFill>
            <a:schemeClr val="tx1"/>
          </a:solidFill>
          <a:latin typeface="Calibri" panose="020F0502020204030204" pitchFamily="34" charset="0"/>
        </a:defRPr>
      </a:lvl2pPr>
      <a:lvl3pPr marL="1143000" indent="-228600" algn="l" rtl="0" eaLnBrk="1" fontAlgn="base" hangingPunct="1">
        <a:spcBef>
          <a:spcPct val="20000"/>
        </a:spcBef>
        <a:spcAft>
          <a:spcPct val="0"/>
        </a:spcAft>
        <a:buClr>
          <a:schemeClr val="accent2"/>
        </a:buClr>
        <a:buFont typeface="Wingdings" panose="05000000000000000000" pitchFamily="2" charset="2"/>
        <a:buChar char="§"/>
        <a:defRPr sz="2400">
          <a:solidFill>
            <a:schemeClr val="tx1"/>
          </a:solidFill>
          <a:latin typeface="Calibri" panose="020F0502020204030204" pitchFamily="34" charset="0"/>
        </a:defRPr>
      </a:lvl3pPr>
      <a:lvl4pPr marL="1600200" indent="-228600" algn="l" rtl="0" eaLnBrk="1" fontAlgn="base" hangingPunct="1">
        <a:spcBef>
          <a:spcPct val="20000"/>
        </a:spcBef>
        <a:spcAft>
          <a:spcPct val="0"/>
        </a:spcAft>
        <a:buClr>
          <a:schemeClr val="tx1"/>
        </a:buClr>
        <a:buFont typeface="Wingdings" panose="05000000000000000000" pitchFamily="2" charset="2"/>
        <a:buChar char="§"/>
        <a:defRPr sz="2000">
          <a:solidFill>
            <a:schemeClr val="tx1"/>
          </a:solidFill>
          <a:latin typeface="Calibri" panose="020F0502020204030204" pitchFamily="34" charset="0"/>
        </a:defRPr>
      </a:lvl4pPr>
      <a:lvl5pPr marL="2057400" indent="-228600" algn="l" rtl="0" eaLnBrk="1" fontAlgn="base" hangingPunct="1">
        <a:spcBef>
          <a:spcPct val="20000"/>
        </a:spcBef>
        <a:spcAft>
          <a:spcPct val="0"/>
        </a:spcAft>
        <a:buClr>
          <a:schemeClr val="accent2"/>
        </a:buClr>
        <a:buFont typeface="Wingdings" panose="05000000000000000000" pitchFamily="2" charset="2"/>
        <a:buChar char="§"/>
        <a:defRPr sz="20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lr>
          <a:schemeClr val="accent2"/>
        </a:buClr>
        <a:buFont typeface="Wingdings" panose="05000000000000000000"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accent2"/>
        </a:buClr>
        <a:buFont typeface="Wingdings" panose="05000000000000000000"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accent2"/>
        </a:buClr>
        <a:buFont typeface="Wingdings" panose="05000000000000000000"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8800" algn="l" defTabSz="914400" rtl="0" eaLnBrk="1" latinLnBrk="0" hangingPunct="1">
        <a:defRPr sz="1900" kern="1200">
          <a:solidFill>
            <a:schemeClr val="tx1"/>
          </a:solidFill>
          <a:latin typeface="+mn-lt"/>
          <a:ea typeface="+mn-ea"/>
          <a:cs typeface="+mn-cs"/>
        </a:defRPr>
      </a:lvl5pPr>
      <a:lvl6pPr marL="2286000" algn="l" defTabSz="914400" rtl="0" eaLnBrk="1" latinLnBrk="0" hangingPunct="1">
        <a:defRPr sz="1900" kern="1200">
          <a:solidFill>
            <a:schemeClr val="tx1"/>
          </a:solidFill>
          <a:latin typeface="+mn-lt"/>
          <a:ea typeface="+mn-ea"/>
          <a:cs typeface="+mn-cs"/>
        </a:defRPr>
      </a:lvl6pPr>
      <a:lvl7pPr marL="2743200" algn="l" defTabSz="914400" rtl="0" eaLnBrk="1" latinLnBrk="0" hangingPunct="1">
        <a:defRPr sz="1900" kern="1200">
          <a:solidFill>
            <a:schemeClr val="tx1"/>
          </a:solidFill>
          <a:latin typeface="+mn-lt"/>
          <a:ea typeface="+mn-ea"/>
          <a:cs typeface="+mn-cs"/>
        </a:defRPr>
      </a:lvl7pPr>
      <a:lvl8pPr marL="3200400" algn="l" defTabSz="914400" rtl="0" eaLnBrk="1" latinLnBrk="0" hangingPunct="1">
        <a:defRPr sz="1900" kern="1200">
          <a:solidFill>
            <a:schemeClr val="tx1"/>
          </a:solidFill>
          <a:latin typeface="+mn-lt"/>
          <a:ea typeface="+mn-ea"/>
          <a:cs typeface="+mn-cs"/>
        </a:defRPr>
      </a:lvl8pPr>
      <a:lvl9pPr marL="3657600" algn="l" defTabSz="91440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6.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6.xml"/><Relationship Id="rId3" Type="http://schemas.openxmlformats.org/officeDocument/2006/relationships/image" Target="../media/image9.png"/><Relationship Id="rId2" Type="http://schemas.microsoft.com/office/2007/relationships/media" Target="../media/media7.wmv"/><Relationship Id="rId1" Type="http://schemas.openxmlformats.org/officeDocument/2006/relationships/video" Target="../media/media7.wmv"/></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26.xml"/><Relationship Id="rId4" Type="http://schemas.openxmlformats.org/officeDocument/2006/relationships/image" Target="../media/image12.png"/><Relationship Id="rId3" Type="http://schemas.openxmlformats.org/officeDocument/2006/relationships/tags" Target="../tags/tag2.xml"/><Relationship Id="rId2" Type="http://schemas.openxmlformats.org/officeDocument/2006/relationships/image" Target="../media/image11.png"/><Relationship Id="rId1" Type="http://schemas.openxmlformats.org/officeDocument/2006/relationships/tags" Target="../tags/tag1.xml"/></Relationships>
</file>

<file path=ppt/slides/_rels/slide2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image" Target="../media/image11.png"/><Relationship Id="rId7" Type="http://schemas.openxmlformats.org/officeDocument/2006/relationships/tags" Target="../tags/tag6.xml"/><Relationship Id="rId6" Type="http://schemas.openxmlformats.org/officeDocument/2006/relationships/image" Target="../media/image15.png"/><Relationship Id="rId5" Type="http://schemas.openxmlformats.org/officeDocument/2006/relationships/tags" Target="../tags/tag5.xml"/><Relationship Id="rId4" Type="http://schemas.openxmlformats.org/officeDocument/2006/relationships/image" Target="../media/image14.png"/><Relationship Id="rId3" Type="http://schemas.openxmlformats.org/officeDocument/2006/relationships/tags" Target="../tags/tag4.xml"/><Relationship Id="rId2" Type="http://schemas.openxmlformats.org/officeDocument/2006/relationships/image" Target="../media/image13.png"/><Relationship Id="rId13" Type="http://schemas.openxmlformats.org/officeDocument/2006/relationships/slideLayout" Target="../slideLayouts/slideLayout26.xml"/><Relationship Id="rId12" Type="http://schemas.openxmlformats.org/officeDocument/2006/relationships/image" Target="../media/image12.png"/><Relationship Id="rId11" Type="http://schemas.openxmlformats.org/officeDocument/2006/relationships/tags" Target="../tags/tag8.xml"/><Relationship Id="rId10" Type="http://schemas.openxmlformats.org/officeDocument/2006/relationships/image" Target="../media/image16.png"/><Relationship Id="rId1" Type="http://schemas.openxmlformats.org/officeDocument/2006/relationships/tags" Target="../tags/tag3.xml"/></Relationships>
</file>

<file path=ppt/slides/_rels/slide23.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image" Target="../media/image11.png"/><Relationship Id="rId7" Type="http://schemas.openxmlformats.org/officeDocument/2006/relationships/tags" Target="../tags/tag12.xml"/><Relationship Id="rId6" Type="http://schemas.openxmlformats.org/officeDocument/2006/relationships/image" Target="../media/image15.png"/><Relationship Id="rId5" Type="http://schemas.openxmlformats.org/officeDocument/2006/relationships/tags" Target="../tags/tag11.xml"/><Relationship Id="rId4" Type="http://schemas.openxmlformats.org/officeDocument/2006/relationships/image" Target="../media/image18.png"/><Relationship Id="rId3" Type="http://schemas.openxmlformats.org/officeDocument/2006/relationships/tags" Target="../tags/tag10.xml"/><Relationship Id="rId2" Type="http://schemas.openxmlformats.org/officeDocument/2006/relationships/image" Target="../media/image17.png"/><Relationship Id="rId11" Type="http://schemas.openxmlformats.org/officeDocument/2006/relationships/slideLayout" Target="../slideLayouts/slideLayout26.xml"/><Relationship Id="rId10" Type="http://schemas.openxmlformats.org/officeDocument/2006/relationships/image" Target="../media/image12.png"/><Relationship Id="rId1" Type="http://schemas.openxmlformats.org/officeDocument/2006/relationships/tags" Target="../tags/tag9.xml"/></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26.xml"/><Relationship Id="rId8" Type="http://schemas.openxmlformats.org/officeDocument/2006/relationships/image" Target="../media/image12.png"/><Relationship Id="rId7" Type="http://schemas.openxmlformats.org/officeDocument/2006/relationships/tags" Target="../tags/tag17.xml"/><Relationship Id="rId6" Type="http://schemas.openxmlformats.org/officeDocument/2006/relationships/image" Target="../media/image11.png"/><Relationship Id="rId5" Type="http://schemas.openxmlformats.org/officeDocument/2006/relationships/tags" Target="../tags/tag16.xml"/><Relationship Id="rId4" Type="http://schemas.openxmlformats.org/officeDocument/2006/relationships/image" Target="../media/image15.png"/><Relationship Id="rId3" Type="http://schemas.openxmlformats.org/officeDocument/2006/relationships/tags" Target="../tags/tag15.xml"/><Relationship Id="rId2" Type="http://schemas.openxmlformats.org/officeDocument/2006/relationships/image" Target="../media/image19.png"/><Relationship Id="rId1" Type="http://schemas.openxmlformats.org/officeDocument/2006/relationships/tags" Target="../tags/tag1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image" Target="../media/image2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emf"/></Relationships>
</file>

<file path=ppt/slides/_rels/slide30.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image" Target="../media/image27.png"/><Relationship Id="rId7" Type="http://schemas.openxmlformats.org/officeDocument/2006/relationships/tags" Target="../tags/tag21.xml"/><Relationship Id="rId6" Type="http://schemas.openxmlformats.org/officeDocument/2006/relationships/image" Target="../media/image26.png"/><Relationship Id="rId5" Type="http://schemas.openxmlformats.org/officeDocument/2006/relationships/tags" Target="../tags/tag20.xml"/><Relationship Id="rId4" Type="http://schemas.openxmlformats.org/officeDocument/2006/relationships/image" Target="../media/image25.png"/><Relationship Id="rId3" Type="http://schemas.openxmlformats.org/officeDocument/2006/relationships/tags" Target="../tags/tag19.xml"/><Relationship Id="rId2" Type="http://schemas.openxmlformats.org/officeDocument/2006/relationships/image" Target="../media/image24.png"/><Relationship Id="rId18" Type="http://schemas.openxmlformats.org/officeDocument/2006/relationships/notesSlide" Target="../notesSlides/notesSlide15.xml"/><Relationship Id="rId17" Type="http://schemas.openxmlformats.org/officeDocument/2006/relationships/slideLayout" Target="../slideLayouts/slideLayout26.xml"/><Relationship Id="rId16" Type="http://schemas.openxmlformats.org/officeDocument/2006/relationships/image" Target="../media/image31.png"/><Relationship Id="rId15" Type="http://schemas.openxmlformats.org/officeDocument/2006/relationships/tags" Target="../tags/tag25.xml"/><Relationship Id="rId14" Type="http://schemas.openxmlformats.org/officeDocument/2006/relationships/image" Target="../media/image30.png"/><Relationship Id="rId13" Type="http://schemas.openxmlformats.org/officeDocument/2006/relationships/tags" Target="../tags/tag24.xml"/><Relationship Id="rId12" Type="http://schemas.openxmlformats.org/officeDocument/2006/relationships/image" Target="../media/image29.png"/><Relationship Id="rId11" Type="http://schemas.openxmlformats.org/officeDocument/2006/relationships/tags" Target="../tags/tag23.xml"/><Relationship Id="rId10" Type="http://schemas.openxmlformats.org/officeDocument/2006/relationships/image" Target="../media/image28.png"/><Relationship Id="rId1" Type="http://schemas.openxmlformats.org/officeDocument/2006/relationships/tags" Target="../tags/tag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4.png"/><Relationship Id="rId2" Type="http://schemas.microsoft.com/office/2007/relationships/media" Target="../media/media1.mp4"/><Relationship Id="rId1" Type="http://schemas.openxmlformats.org/officeDocument/2006/relationships/video" Target="../media/media1.mp4"/></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9" Type="http://schemas.openxmlformats.org/officeDocument/2006/relationships/image" Target="../media/image40.png"/><Relationship Id="rId8" Type="http://schemas.openxmlformats.org/officeDocument/2006/relationships/image" Target="../media/image39.png"/><Relationship Id="rId7" Type="http://schemas.openxmlformats.org/officeDocument/2006/relationships/image" Target="../media/image38.png"/><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3.png"/><Relationship Id="rId17" Type="http://schemas.openxmlformats.org/officeDocument/2006/relationships/slideLayout" Target="../slideLayouts/slideLayout13.xml"/><Relationship Id="rId16" Type="http://schemas.openxmlformats.org/officeDocument/2006/relationships/image" Target="../media/image47.png"/><Relationship Id="rId15" Type="http://schemas.openxmlformats.org/officeDocument/2006/relationships/image" Target="../media/image46.png"/><Relationship Id="rId14" Type="http://schemas.openxmlformats.org/officeDocument/2006/relationships/image" Target="../media/image45.png"/><Relationship Id="rId13" Type="http://schemas.openxmlformats.org/officeDocument/2006/relationships/image" Target="../media/image44.png"/><Relationship Id="rId12" Type="http://schemas.openxmlformats.org/officeDocument/2006/relationships/image" Target="../media/image43.png"/><Relationship Id="rId11" Type="http://schemas.openxmlformats.org/officeDocument/2006/relationships/image" Target="../media/image42.png"/><Relationship Id="rId10" Type="http://schemas.openxmlformats.org/officeDocument/2006/relationships/image" Target="../media/image41.png"/><Relationship Id="rId1" Type="http://schemas.openxmlformats.org/officeDocument/2006/relationships/image" Target="../media/image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3.xml"/><Relationship Id="rId3" Type="http://schemas.openxmlformats.org/officeDocument/2006/relationships/image" Target="../media/image4.png"/><Relationship Id="rId2" Type="http://schemas.microsoft.com/office/2007/relationships/media" Target="../media/media2.mp4"/><Relationship Id="rId1" Type="http://schemas.openxmlformats.org/officeDocument/2006/relationships/video" Target="../media/media2.mp4"/></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4.png"/><Relationship Id="rId2" Type="http://schemas.microsoft.com/office/2007/relationships/media" Target="../media/media3.mp4"/><Relationship Id="rId1" Type="http://schemas.openxmlformats.org/officeDocument/2006/relationships/video" Target="../media/media3.mp4"/></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9.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0.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1.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3.xml"/><Relationship Id="rId3" Type="http://schemas.openxmlformats.org/officeDocument/2006/relationships/image" Target="../media/image4.png"/><Relationship Id="rId2" Type="http://schemas.microsoft.com/office/2007/relationships/media" Target="../media/media4.mp4"/><Relationship Id="rId1" Type="http://schemas.openxmlformats.org/officeDocument/2006/relationships/video" Target="../media/media4.mp4"/></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3.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4.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6.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7.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4.png"/><Relationship Id="rId2" Type="http://schemas.microsoft.com/office/2007/relationships/media" Target="../media/media5.mp4"/><Relationship Id="rId1" Type="http://schemas.openxmlformats.org/officeDocument/2006/relationships/video" Target="../media/media5.mp4"/></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4.png"/><Relationship Id="rId2" Type="http://schemas.microsoft.com/office/2007/relationships/media" Target="../media/media6.mp4"/><Relationship Id="rId1" Type="http://schemas.openxmlformats.org/officeDocument/2006/relationships/video" Target="../media/media6.mp4"/></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5123" name="Picture 3"/>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1011035" y="0"/>
            <a:ext cx="9898081" cy="7620000"/>
          </a:xfrm>
          <a:prstGeom prst="rect">
            <a:avLst/>
          </a:prstGeom>
          <a:noFill/>
        </p:spPr>
      </p:pic>
      <p:sp>
        <p:nvSpPr>
          <p:cNvPr id="5" name="标题 4"/>
          <p:cNvSpPr>
            <a:spLocks noGrp="1"/>
          </p:cNvSpPr>
          <p:nvPr>
            <p:ph type="title"/>
          </p:nvPr>
        </p:nvSpPr>
        <p:spPr/>
        <p:txBody>
          <a:bodyPr/>
          <a:lstStyle/>
          <a:p>
            <a:endParaRPr lang="zh-CN" altLang="en-US"/>
          </a:p>
        </p:txBody>
      </p:sp>
      <p:sp>
        <p:nvSpPr>
          <p:cNvPr id="7" name="Rectangle 3"/>
          <p:cNvSpPr txBox="1"/>
          <p:nvPr/>
        </p:nvSpPr>
        <p:spPr bwMode="auto">
          <a:xfrm>
            <a:off x="381257" y="277950"/>
            <a:ext cx="1012114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2pPr>
            <a:lvl3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3pPr>
            <a:lvl4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4pPr>
            <a:lvl5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4.3.4 A*</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算法</a:t>
            </a:r>
            <a:endPar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43000"/>
          </a:xfrm>
        </p:spPr>
        <p:txBody>
          <a:bodyPr/>
          <a:lstStyle/>
          <a:p>
            <a:r>
              <a:rPr lang="en-US" dirty="0"/>
              <a:t>Comparison</a:t>
            </a:r>
            <a:endParaRPr lang="en-US" dirty="0"/>
          </a:p>
        </p:txBody>
      </p:sp>
      <p:pic>
        <p:nvPicPr>
          <p:cNvPr id="4" name="Picture 3" descr="greedy_pacman.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81000" y="2372380"/>
            <a:ext cx="3657600" cy="2050234"/>
          </a:xfrm>
          <a:prstGeom prst="rect">
            <a:avLst/>
          </a:prstGeom>
          <a:noFill/>
          <a:ln>
            <a:noFill/>
          </a:ln>
        </p:spPr>
      </p:pic>
      <p:pic>
        <p:nvPicPr>
          <p:cNvPr id="5" name="Content Placeholder 7" descr="uniform_pacman.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2372380"/>
            <a:ext cx="3621881" cy="2057400"/>
          </a:xfrm>
          <a:prstGeom prst="rect">
            <a:avLst/>
          </a:prstGeom>
          <a:noFill/>
          <a:ln>
            <a:noFill/>
          </a:ln>
        </p:spPr>
      </p:pic>
      <p:pic>
        <p:nvPicPr>
          <p:cNvPr id="6" name="Content Placeholder 3" descr="astar_pacman.jpg"/>
          <p:cNvPicPr>
            <a:picLocks noGrp="1"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70695" y="2372380"/>
            <a:ext cx="3516505" cy="2057400"/>
          </a:xfrm>
          <a:prstGeom prst="rect">
            <a:avLst/>
          </a:prstGeom>
          <a:noFill/>
          <a:ln>
            <a:noFill/>
          </a:ln>
        </p:spPr>
      </p:pic>
      <p:sp>
        <p:nvSpPr>
          <p:cNvPr id="7" name="TextBox 6"/>
          <p:cNvSpPr txBox="1"/>
          <p:nvPr/>
        </p:nvSpPr>
        <p:spPr>
          <a:xfrm>
            <a:off x="1143000" y="5039380"/>
            <a:ext cx="1249060"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8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rPr>
              <a:t>Greedy</a:t>
            </a:r>
            <a:endParaRPr kumimoji="0" lang="en-US" sz="28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endParaRPr>
          </a:p>
        </p:txBody>
      </p:sp>
      <p:sp>
        <p:nvSpPr>
          <p:cNvPr id="8" name="TextBox 7"/>
          <p:cNvSpPr txBox="1"/>
          <p:nvPr/>
        </p:nvSpPr>
        <p:spPr>
          <a:xfrm>
            <a:off x="5105400" y="5039380"/>
            <a:ext cx="2121093"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8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rPr>
              <a:t>Uniform Cost</a:t>
            </a:r>
            <a:endParaRPr kumimoji="0" lang="en-US" sz="28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endParaRPr>
          </a:p>
        </p:txBody>
      </p:sp>
      <p:sp>
        <p:nvSpPr>
          <p:cNvPr id="9" name="TextBox 8"/>
          <p:cNvSpPr txBox="1"/>
          <p:nvPr/>
        </p:nvSpPr>
        <p:spPr>
          <a:xfrm>
            <a:off x="9753600" y="5039380"/>
            <a:ext cx="571265"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8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rPr>
              <a:t>A*</a:t>
            </a:r>
            <a:endParaRPr kumimoji="0" lang="en-US" sz="28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p:nvPr/>
        </p:nvSpPr>
        <p:spPr bwMode="auto">
          <a:xfrm>
            <a:off x="381257" y="277950"/>
            <a:ext cx="1012114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2pPr>
            <a:lvl3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3pPr>
            <a:lvl4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4pPr>
            <a:lvl5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4.3.4 A*</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算法</a:t>
            </a:r>
            <a:endPar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63507" y="927237"/>
            <a:ext cx="7252342" cy="4984056"/>
          </a:xfrm>
          <a:prstGeom prst="rect">
            <a:avLst/>
          </a:prstGeom>
        </p:spPr>
      </p:pic>
      <p:sp>
        <p:nvSpPr>
          <p:cNvPr id="8" name="矩形 7"/>
          <p:cNvSpPr/>
          <p:nvPr/>
        </p:nvSpPr>
        <p:spPr>
          <a:xfrm>
            <a:off x="2654222" y="6073806"/>
            <a:ext cx="6813084" cy="397032"/>
          </a:xfrm>
          <a:prstGeom prst="rect">
            <a:avLst/>
          </a:prstGeom>
        </p:spPr>
        <p:txBody>
          <a:bodyPr wrap="none">
            <a:spAutoFit/>
          </a:bodyPr>
          <a:lstStyle/>
          <a:p>
            <a:pPr marL="342900" marR="0" lvl="0" indent="-342900" algn="l" defTabSz="914400" rtl="0" eaLnBrk="1" fontAlgn="base" latinLnBrk="0" hangingPunct="1">
              <a:lnSpc>
                <a:spcPct val="110000"/>
              </a:lnSpc>
              <a:spcBef>
                <a:spcPct val="40000"/>
              </a:spcBef>
              <a:spcAft>
                <a:spcPct val="0"/>
              </a:spcAft>
              <a:buClrTx/>
              <a:buSzTx/>
              <a:buFont typeface="Wingdings" panose="05000000000000000000" pitchFamily="2" charset="2"/>
              <a:buChar char="l"/>
              <a:defRPr/>
            </a:pPr>
            <a:r>
              <a:rPr kumimoji="0" lang="zh-CN" altLang="en-US" sz="1800" b="1" i="0" u="none" strike="noStrike" kern="0" cap="none" spc="0" normalizeH="0" baseline="0" noProof="0" dirty="0">
                <a:ln>
                  <a:noFill/>
                </a:ln>
                <a:solidFill>
                  <a:srgbClr val="000000"/>
                </a:solidFill>
                <a:effectLst/>
                <a:uLnTx/>
                <a:uFillTx/>
                <a:latin typeface="Calibri" panose="020F0502020204030204"/>
                <a:ea typeface="楷体_GB2312" pitchFamily="49" charset="-122"/>
                <a:cs typeface="+mn-cs"/>
              </a:rPr>
              <a:t>假设同一优先级扩展节点按字母顺序，即 </a:t>
            </a:r>
            <a:r>
              <a:rPr kumimoji="0" lang="en-US" altLang="zh-CN" sz="1800" b="1" i="0" u="none" strike="noStrike" kern="0" cap="none" spc="0" normalizeH="0" baseline="0" noProof="0" dirty="0">
                <a:ln>
                  <a:noFill/>
                </a:ln>
                <a:solidFill>
                  <a:srgbClr val="000000"/>
                </a:solidFill>
                <a:effectLst/>
                <a:uLnTx/>
                <a:uFillTx/>
                <a:latin typeface="Calibri" panose="020F0502020204030204"/>
                <a:ea typeface="楷体_GB2312" pitchFamily="49" charset="-122"/>
                <a:cs typeface="+mn-cs"/>
              </a:rPr>
              <a:t>S</a:t>
            </a:r>
            <a:r>
              <a:rPr kumimoji="0" lang="zh-CN" altLang="en-US" sz="1800" b="1" i="0" u="none" strike="noStrike" kern="0" cap="none" spc="0" normalizeH="0" baseline="0" noProof="0" dirty="0">
                <a:ln>
                  <a:noFill/>
                </a:ln>
                <a:solidFill>
                  <a:srgbClr val="000000"/>
                </a:solidFill>
                <a:effectLst/>
                <a:uLnTx/>
                <a:uFillTx/>
                <a:latin typeface="Calibri" panose="020F0502020204030204"/>
                <a:ea typeface="楷体_GB2312" pitchFamily="49" charset="-122"/>
                <a:cs typeface="+mn-cs"/>
              </a:rPr>
              <a:t>→</a:t>
            </a:r>
            <a:r>
              <a:rPr kumimoji="0" lang="en-US" altLang="zh-CN" sz="1800" b="1" i="0" u="none" strike="noStrike" kern="0" cap="none" spc="0" normalizeH="0" baseline="0" noProof="0" dirty="0">
                <a:ln>
                  <a:noFill/>
                </a:ln>
                <a:solidFill>
                  <a:srgbClr val="000000"/>
                </a:solidFill>
                <a:effectLst/>
                <a:uLnTx/>
                <a:uFillTx/>
                <a:latin typeface="Calibri" panose="020F0502020204030204"/>
                <a:ea typeface="楷体_GB2312" pitchFamily="49" charset="-122"/>
                <a:cs typeface="+mn-cs"/>
              </a:rPr>
              <a:t>A</a:t>
            </a:r>
            <a:r>
              <a:rPr kumimoji="0" lang="zh-CN" altLang="en-US" sz="1800" b="1" i="0" u="none" strike="noStrike" kern="0" cap="none" spc="0" normalizeH="0" baseline="0" noProof="0" dirty="0">
                <a:ln>
                  <a:noFill/>
                </a:ln>
                <a:solidFill>
                  <a:srgbClr val="000000"/>
                </a:solidFill>
                <a:effectLst/>
                <a:uLnTx/>
                <a:uFillTx/>
                <a:latin typeface="Calibri" panose="020F0502020204030204"/>
                <a:ea typeface="楷体_GB2312" pitchFamily="49" charset="-122"/>
                <a:cs typeface="+mn-cs"/>
              </a:rPr>
              <a:t>优先于</a:t>
            </a:r>
            <a:r>
              <a:rPr kumimoji="0" lang="en-US" altLang="zh-CN" sz="1800" b="1" i="0" u="none" strike="noStrike" kern="0" cap="none" spc="0" normalizeH="0" baseline="0" noProof="0" dirty="0">
                <a:ln>
                  <a:noFill/>
                </a:ln>
                <a:solidFill>
                  <a:srgbClr val="000000"/>
                </a:solidFill>
                <a:effectLst/>
                <a:uLnTx/>
                <a:uFillTx/>
                <a:latin typeface="Calibri" panose="020F0502020204030204"/>
                <a:ea typeface="楷体_GB2312" pitchFamily="49" charset="-122"/>
                <a:cs typeface="+mn-cs"/>
              </a:rPr>
              <a:t>S</a:t>
            </a:r>
            <a:r>
              <a:rPr kumimoji="0" lang="zh-CN" altLang="en-US" sz="1800" b="1" i="0" u="none" strike="noStrike" kern="0" cap="none" spc="0" normalizeH="0" baseline="0" noProof="0" dirty="0">
                <a:ln>
                  <a:noFill/>
                </a:ln>
                <a:solidFill>
                  <a:srgbClr val="000000"/>
                </a:solidFill>
                <a:effectLst/>
                <a:uLnTx/>
                <a:uFillTx/>
                <a:latin typeface="Calibri" panose="020F0502020204030204"/>
                <a:ea typeface="楷体_GB2312" pitchFamily="49" charset="-122"/>
                <a:cs typeface="+mn-cs"/>
              </a:rPr>
              <a:t>→</a:t>
            </a:r>
            <a:r>
              <a:rPr kumimoji="0" lang="en-US" altLang="zh-CN" sz="1800" b="1" i="0" u="none" strike="noStrike" kern="0" cap="none" spc="0" normalizeH="0" baseline="0" noProof="0" dirty="0">
                <a:ln>
                  <a:noFill/>
                </a:ln>
                <a:solidFill>
                  <a:srgbClr val="000000"/>
                </a:solidFill>
                <a:effectLst/>
                <a:uLnTx/>
                <a:uFillTx/>
                <a:latin typeface="Calibri" panose="020F0502020204030204"/>
                <a:ea typeface="楷体_GB2312" pitchFamily="49" charset="-122"/>
                <a:cs typeface="+mn-cs"/>
              </a:rPr>
              <a:t>D</a:t>
            </a:r>
            <a:r>
              <a:rPr kumimoji="0" lang="zh-CN" altLang="en-US" sz="1800" b="1" i="0" u="none" strike="noStrike" kern="0" cap="none" spc="0" normalizeH="0" baseline="0" noProof="0" dirty="0">
                <a:ln>
                  <a:noFill/>
                </a:ln>
                <a:solidFill>
                  <a:srgbClr val="000000"/>
                </a:solidFill>
                <a:effectLst/>
                <a:uLnTx/>
                <a:uFillTx/>
                <a:latin typeface="Calibri" panose="020F0502020204030204"/>
                <a:ea typeface="楷体_GB2312" pitchFamily="49" charset="-122"/>
                <a:cs typeface="+mn-cs"/>
              </a:rPr>
              <a:t>扩展</a:t>
            </a:r>
            <a:endParaRPr kumimoji="0" lang="zh-CN" altLang="en-US" sz="1800" b="1" i="0" u="none" strike="noStrike" kern="0" cap="none" spc="0" normalizeH="0" baseline="0" noProof="0" dirty="0">
              <a:ln>
                <a:noFill/>
              </a:ln>
              <a:solidFill>
                <a:srgbClr val="000000"/>
              </a:solidFill>
              <a:effectLst/>
              <a:uLnTx/>
              <a:uFillTx/>
              <a:latin typeface="Calibri" panose="020F0502020204030204"/>
              <a:ea typeface="楷体_GB2312" pitchFamily="49" charset="-122"/>
              <a:cs typeface="+mn-cs"/>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sz="3600" dirty="0"/>
              <a:t>Guess Algorithm</a:t>
            </a:r>
            <a:endParaRPr lang="en-US" sz="3600" dirty="0"/>
          </a:p>
        </p:txBody>
      </p:sp>
      <p:pic>
        <p:nvPicPr>
          <p:cNvPr id="2" name="Lecture3-demo7-search-demo-costs-v2.wmv">
            <a:hlinkClick r:id="" action="ppaction://media"/>
          </p:cNvPr>
          <p:cNvPicPr>
            <a:picLocks noChangeAspect="1"/>
          </p:cNvPicPr>
          <p:nvPr>
            <a:videoFile r:link="rId1"/>
            <p:extLst>
              <p:ext uri="{DAA4B4D4-6D71-4841-9C94-3DE7FCFB9230}">
                <p14:media xmlns:p14="http://schemas.microsoft.com/office/powerpoint/2010/main" r:embed="rId2"/>
              </p:ext>
            </p:extLst>
          </p:nvPr>
        </p:nvPicPr>
        <p:blipFill>
          <a:blip r:embed="rId3"/>
          <a:stretch>
            <a:fillRect/>
          </a:stretch>
        </p:blipFill>
        <p:spPr>
          <a:xfrm>
            <a:off x="1136015" y="1143000"/>
            <a:ext cx="9919970" cy="5562600"/>
          </a:xfrm>
          <a:prstGeom prst="rect">
            <a:avLst/>
          </a:prstGeom>
        </p:spPr>
      </p:pic>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p:nvPr/>
        </p:nvSpPr>
        <p:spPr bwMode="auto">
          <a:xfrm>
            <a:off x="381257" y="277950"/>
            <a:ext cx="1012114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2pPr>
            <a:lvl3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3pPr>
            <a:lvl4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4pPr>
            <a:lvl5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4.3.4.1 A*</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算法的可纳性</a:t>
            </a:r>
            <a:endPar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endParaRPr>
          </a:p>
        </p:txBody>
      </p:sp>
      <p:sp>
        <p:nvSpPr>
          <p:cNvPr id="6" name="Rectangle 4"/>
          <p:cNvSpPr>
            <a:spLocks noChangeArrowheads="1"/>
          </p:cNvSpPr>
          <p:nvPr/>
        </p:nvSpPr>
        <p:spPr bwMode="auto">
          <a:xfrm>
            <a:off x="639224" y="1251701"/>
            <a:ext cx="1096284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可纳性的含义：</a:t>
            </a:r>
            <a:endPar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endParaRPr>
          </a:p>
          <a:p>
            <a:pPr marL="0" marR="6985"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FangSong_GB2312" panose="02010609030101010101" pitchFamily="49" charset="-122"/>
                <a:ea typeface="FangSong_GB2312" panose="02010609030101010101" pitchFamily="49" charset="-122"/>
                <a:cs typeface="+mn-cs"/>
              </a:rPr>
              <a:t>  定义</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FangSong_GB2312" panose="02010609030101010101" pitchFamily="49" charset="-122"/>
                <a:cs typeface="+mn-cs"/>
              </a:rPr>
              <a:t>4.2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对任一状态空间图，当从初始节点到目标节点有路经存在时，如果搜索算法总能在有限步骤内找到一条从初始节点到目标节点的最佳路径， 并在此路径上结束，则称该搜索算法是可采纳的。</a:t>
            </a:r>
            <a:endParaRPr kumimoji="0" lang="en-US" altLang="zh-CN"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endParaRPr>
          </a:p>
          <a:p>
            <a:pPr marL="0" marR="62230" lvl="0" indent="0" algn="l" defTabSz="914400" rtl="0" eaLnBrk="0" fontAlgn="auto" latinLnBrk="0" hangingPunct="0">
              <a:lnSpc>
                <a:spcPct val="100000"/>
              </a:lnSpc>
              <a:spcBef>
                <a:spcPts val="0"/>
              </a:spcBef>
              <a:spcAft>
                <a:spcPts val="0"/>
              </a:spcAft>
              <a:buClrTx/>
              <a:buSzTx/>
              <a:buFontTx/>
              <a:buNone/>
              <a:defRPr/>
            </a:pP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华文隶书" panose="02010800040101010101" pitchFamily="2" charset="-122"/>
              <a:cs typeface="+mn-cs"/>
            </a:endParaRPr>
          </a:p>
          <a:p>
            <a:pPr marL="0" marR="62230" lvl="0" indent="0" algn="l" defTabSz="914400" rtl="0" eaLnBrk="0" fontAlgn="auto" latinLnBrk="0" hangingPunct="0">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华文隶书" panose="02010800040101010101" pitchFamily="2" charset="-122"/>
                <a:cs typeface="+mn-cs"/>
              </a:rPr>
              <a:t>    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算法可纳性的证明过程可分以下三步：</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37465"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第一步，对有限图，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算法一定能够成功结束。定理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4.1</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6985"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第二步，对无限图，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算法也一定能够成功结束。引理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4.1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4.2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和推论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4.1</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24130"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第三步，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算法一定能够结束在最佳路径上。定理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4.3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和推论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4.2</a:t>
            </a:r>
            <a:endPar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86"/>
    </mc:Choice>
    <mc:Fallback>
      <p:transition spd="slow" advTm="8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p:nvPr/>
        </p:nvSpPr>
        <p:spPr bwMode="auto">
          <a:xfrm>
            <a:off x="381257" y="277950"/>
            <a:ext cx="1012114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2pPr>
            <a:lvl3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3pPr>
            <a:lvl4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4pPr>
            <a:lvl5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4.3.4.1 A*</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算法的可纳性</a:t>
            </a:r>
            <a:endPar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endParaRPr>
          </a:p>
        </p:txBody>
      </p:sp>
      <p:sp>
        <p:nvSpPr>
          <p:cNvPr id="6" name="Rectangle 4"/>
          <p:cNvSpPr>
            <a:spLocks noChangeArrowheads="1"/>
          </p:cNvSpPr>
          <p:nvPr/>
        </p:nvSpPr>
        <p:spPr bwMode="auto">
          <a:xfrm>
            <a:off x="590064" y="1104217"/>
            <a:ext cx="1096284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可纳性的证明：</a:t>
            </a:r>
            <a:endPar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endParaRPr>
          </a:p>
          <a:p>
            <a:pPr marL="0" marR="8890"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FangSong_GB2312" panose="02010609030101010101" pitchFamily="49" charset="-122"/>
                <a:ea typeface="FangSong_GB2312" panose="02010609030101010101" pitchFamily="49" charset="-122"/>
                <a:cs typeface="+mn-cs"/>
              </a:rPr>
              <a:t>定理</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FangSong_GB2312" panose="02010609030101010101" pitchFamily="49" charset="-122"/>
                <a:cs typeface="+mn-cs"/>
              </a:rPr>
              <a:t>4.1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对有限图，如果从初始节点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到目标节点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g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有路径存在，则算法</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一定成功结束。</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75565"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FangSong_GB2312" panose="02010609030101010101" pitchFamily="49" charset="-122"/>
                <a:ea typeface="FangSong_GB2312" panose="02010609030101010101" pitchFamily="49" charset="-122"/>
                <a:cs typeface="+mn-cs"/>
              </a:rPr>
              <a:t>证明：</a:t>
            </a:r>
            <a:r>
              <a:rPr kumimoji="0" lang="zh-CN" altLang="en-US" sz="2400" b="0" i="0" u="none" strike="noStrike" kern="1200" cap="none" spc="0" normalizeH="0" baseline="0" noProof="0" dirty="0">
                <a:ln>
                  <a:noFill/>
                </a:ln>
                <a:solidFill>
                  <a:srgbClr val="006300"/>
                </a:solidFill>
                <a:effectLst/>
                <a:uLnTx/>
                <a:uFillTx/>
                <a:latin typeface="FangSong_GB2312" panose="02010609030101010101" pitchFamily="49" charset="-122"/>
                <a:ea typeface="FangSong_GB2312" panose="02010609030101010101" pitchFamily="49" charset="-122"/>
                <a:cs typeface="+mn-cs"/>
              </a:rPr>
              <a:t>首先证明算法必然会结束。</a:t>
            </a:r>
            <a:endParaRPr kumimoji="0" lang="zh-CN" altLang="en-US" sz="2400" b="0" i="0" u="none" strike="noStrike" kern="1200" cap="none" spc="0" normalizeH="0" baseline="0" noProof="0" dirty="0">
              <a:ln>
                <a:noFill/>
              </a:ln>
              <a:solidFill>
                <a:srgbClr val="006300"/>
              </a:solidFill>
              <a:effectLst/>
              <a:uLnTx/>
              <a:uFillTx/>
              <a:latin typeface="FangSong_GB2312" panose="02010609030101010101" pitchFamily="49" charset="-122"/>
              <a:ea typeface="FangSong_GB2312" panose="02010609030101010101" pitchFamily="49" charset="-122"/>
              <a:cs typeface="+mn-cs"/>
            </a:endParaRPr>
          </a:p>
          <a:p>
            <a:pPr marL="0" marR="6985"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由于搜索图为有限图，如果算法能找到解，则成功结束；如果算法找不到解，则必然会由于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Open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表变空而结束。因此，</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算法必然会结束。</a:t>
            </a:r>
            <a:endPar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endParaRPr>
          </a:p>
        </p:txBody>
      </p:sp>
      <p:sp>
        <p:nvSpPr>
          <p:cNvPr id="3" name="矩形 2"/>
          <p:cNvSpPr/>
          <p:nvPr/>
        </p:nvSpPr>
        <p:spPr>
          <a:xfrm>
            <a:off x="590064" y="3695392"/>
            <a:ext cx="10962840" cy="2308324"/>
          </a:xfrm>
          <a:prstGeom prst="rect">
            <a:avLst/>
          </a:prstGeom>
        </p:spPr>
        <p:txBody>
          <a:bodyPr wrap="square">
            <a:spAutoFit/>
          </a:bodyPr>
          <a:lstStyle/>
          <a:p>
            <a:pPr marL="0" marR="7874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6300"/>
                </a:solidFill>
                <a:effectLst/>
                <a:uLnTx/>
                <a:uFillTx/>
                <a:latin typeface="FangSong_GB2312" panose="02010609030101010101" pitchFamily="49" charset="-122"/>
                <a:ea typeface="FangSong_GB2312" panose="02010609030101010101" pitchFamily="49" charset="-122"/>
                <a:cs typeface="+mn-cs"/>
              </a:rPr>
              <a:t>然后证明算法一定会成功结束。</a:t>
            </a:r>
            <a:endParaRPr kumimoji="0" lang="zh-CN" altLang="en-US" sz="2400" b="0" i="0" u="none" strike="noStrike" kern="1200" cap="none" spc="0" normalizeH="0" baseline="0" noProof="0" dirty="0">
              <a:ln>
                <a:noFill/>
              </a:ln>
              <a:solidFill>
                <a:srgbClr val="006300"/>
              </a:solidFill>
              <a:effectLst/>
              <a:uLnTx/>
              <a:uFillTx/>
              <a:latin typeface="FangSong_GB2312" panose="02010609030101010101" pitchFamily="49" charset="-122"/>
              <a:ea typeface="FangSong_GB2312" panose="02010609030101010101" pitchFamily="49" charset="-122"/>
              <a:cs typeface="+mn-cs"/>
            </a:endParaRPr>
          </a:p>
          <a:p>
            <a:pPr marL="0" marR="2667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由于至少存在一条有初始节点到目标节点的路径，设此路径为</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96520" lvl="0" indent="0" algn="l" defTabSz="914400" rtl="0" eaLnBrk="1" fontAlgn="auto" latinLnBrk="0" hangingPunct="1">
              <a:lnSpc>
                <a:spcPct val="100000"/>
              </a:lnSpc>
              <a:spcBef>
                <a:spcPts val="0"/>
              </a:spcBef>
              <a:spcAft>
                <a:spcPts val="0"/>
              </a:spcAft>
              <a:buClrTx/>
              <a:buSzTx/>
              <a:buFontTx/>
              <a:buNone/>
              <a:defRPr/>
            </a:pP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pt-BR"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 </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=n</a:t>
            </a:r>
            <a:r>
              <a:rPr kumimoji="0" lang="pt-BR"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 </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n</a:t>
            </a:r>
            <a:r>
              <a:rPr kumimoji="0" lang="pt-BR"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 , n</a:t>
            </a:r>
            <a:r>
              <a:rPr kumimoji="0" lang="pt-BR"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k </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pt-BR"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g</a:t>
            </a:r>
            <a:endParaRPr kumimoji="0" lang="pt-BR" altLang="zh-CN" sz="1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算法开始时，节点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Open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表中，且路径中任一节点</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n</a:t>
            </a:r>
            <a:r>
              <a:rPr kumimoji="0" lang="en-US" altLang="zh-CN" sz="1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i</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离开</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Open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表后，其后继节点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n</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i+1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必然进入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Open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表，这样，在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Open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表变为空之前，目标节点必然出现在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Open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表中。因此，算法一定会成功结束。</a:t>
            </a:r>
            <a:endPar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86"/>
    </mc:Choice>
    <mc:Fallback>
      <p:transition spd="slow" advTm="8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p:nvPr/>
        </p:nvSpPr>
        <p:spPr bwMode="auto">
          <a:xfrm>
            <a:off x="381257" y="277950"/>
            <a:ext cx="1012114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2pPr>
            <a:lvl3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3pPr>
            <a:lvl4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4pPr>
            <a:lvl5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4.3.4.1 A*</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算法的可纳性</a:t>
            </a:r>
            <a:endPar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endParaRPr>
          </a:p>
        </p:txBody>
      </p:sp>
      <p:sp>
        <p:nvSpPr>
          <p:cNvPr id="6" name="Rectangle 4"/>
          <p:cNvSpPr>
            <a:spLocks noChangeArrowheads="1"/>
          </p:cNvSpPr>
          <p:nvPr/>
        </p:nvSpPr>
        <p:spPr bwMode="auto">
          <a:xfrm>
            <a:off x="590064" y="1281198"/>
            <a:ext cx="1096284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7620"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FangSong_GB2312" panose="02010609030101010101" pitchFamily="49" charset="-122"/>
                <a:ea typeface="FangSong_GB2312" panose="02010609030101010101" pitchFamily="49" charset="-122"/>
                <a:cs typeface="+mn-cs"/>
              </a:rPr>
              <a:t>引理</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FangSong_GB2312" panose="02010609030101010101" pitchFamily="49" charset="-122"/>
                <a:cs typeface="+mn-cs"/>
              </a:rPr>
              <a:t>4.1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对无限图，如果从初始节点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到目标节点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g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有路径存在，则算法</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算法不终止的话，则从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Open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表中选出的节点必将具有任意大的</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值。</a:t>
            </a:r>
            <a:endPar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7620" lvl="0" indent="0" algn="l" defTabSz="914400" rtl="0" eaLnBrk="0" fontAlgn="auto" latinLnBrk="0" hangingPunct="0">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6985"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FangSong_GB2312" panose="02010609030101010101" pitchFamily="49" charset="-122"/>
                <a:ea typeface="FangSong_GB2312" panose="02010609030101010101" pitchFamily="49" charset="-122"/>
                <a:cs typeface="+mn-cs"/>
              </a:rPr>
              <a:t>证明：</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d*(n)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生成的从初始节点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到节点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的最短路经长度，由于搜索图中每条边的代价都是一个正数，令其中的最小的一个数是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e</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，则有</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0" fontAlgn="auto" latinLnBrk="0" hangingPunct="0">
              <a:lnSpc>
                <a:spcPct val="100000"/>
              </a:lnSpc>
              <a:spcBef>
                <a:spcPts val="0"/>
              </a:spcBef>
              <a:spcAft>
                <a:spcPts val="0"/>
              </a:spcAft>
              <a:buClrTx/>
              <a:buSzTx/>
              <a:buFontTx/>
              <a:buNone/>
              <a:defRPr/>
            </a:pP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g*(n)</a:t>
            </a:r>
            <a:r>
              <a:rPr kumimoji="0" lang="pt-BR"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d*(n)</a:t>
            </a:r>
            <a:r>
              <a:rPr kumimoji="0" lang="pt-BR"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e</a:t>
            </a:r>
            <a:endParaRPr kumimoji="0" lang="pt-B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78105"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因为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g*(n)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是最佳路径的代价，故有</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92710" lvl="0" indent="0" algn="l" defTabSz="914400" rtl="0" eaLnBrk="0" fontAlgn="auto" latinLnBrk="0" hangingPunct="0">
              <a:lnSpc>
                <a:spcPct val="100000"/>
              </a:lnSpc>
              <a:spcBef>
                <a:spcPts val="0"/>
              </a:spcBef>
              <a:spcAft>
                <a:spcPts val="0"/>
              </a:spcAft>
              <a:buClrTx/>
              <a:buSzTx/>
              <a:buFontTx/>
              <a:buNone/>
              <a:defRPr/>
            </a:pP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g(n)</a:t>
            </a:r>
            <a:r>
              <a:rPr kumimoji="0" lang="pt-BR"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g*(n)</a:t>
            </a:r>
            <a:r>
              <a:rPr kumimoji="0" lang="pt-BR"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d*(n)</a:t>
            </a:r>
            <a:r>
              <a:rPr kumimoji="0" lang="pt-BR"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e</a:t>
            </a:r>
            <a:endParaRPr kumimoji="0" lang="pt-B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又因为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h(n)</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，故有</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76835" lvl="0" indent="0" algn="l" defTabSz="914400" rtl="0" eaLnBrk="0" fontAlgn="auto" latinLnBrk="0" hangingPunct="0">
              <a:lnSpc>
                <a:spcPct val="100000"/>
              </a:lnSpc>
              <a:spcBef>
                <a:spcPts val="0"/>
              </a:spcBef>
              <a:spcAft>
                <a:spcPts val="0"/>
              </a:spcAft>
              <a:buClrTx/>
              <a:buSzTx/>
              <a:buFontTx/>
              <a:buNone/>
              <a:defRPr/>
            </a:pP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f(n)=g(n)+h(n)</a:t>
            </a:r>
            <a:r>
              <a:rPr kumimoji="0" lang="pt-BR"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g(n)</a:t>
            </a:r>
            <a:r>
              <a:rPr kumimoji="0" lang="pt-BR"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d*(n)</a:t>
            </a:r>
            <a:r>
              <a:rPr kumimoji="0" lang="pt-BR"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e</a:t>
            </a:r>
            <a:endParaRPr kumimoji="0" lang="pt-B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6985"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如果</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算法不终止的话，从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Open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表中选出的节点必将具有任意大的</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d*(n)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值，因此，也将具有任意大的</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值。</a:t>
            </a:r>
            <a:endPar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86"/>
    </mc:Choice>
    <mc:Fallback>
      <p:transition spd="slow" advTm="8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p:nvPr/>
        </p:nvSpPr>
        <p:spPr bwMode="auto">
          <a:xfrm>
            <a:off x="381257" y="277950"/>
            <a:ext cx="1012114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2pPr>
            <a:lvl3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3pPr>
            <a:lvl4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4pPr>
            <a:lvl5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4.3.4.1 A*</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算法的可纳性</a:t>
            </a:r>
            <a:endPar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endParaRPr>
          </a:p>
        </p:txBody>
      </p:sp>
      <p:sp>
        <p:nvSpPr>
          <p:cNvPr id="6" name="Rectangle 4"/>
          <p:cNvSpPr>
            <a:spLocks noChangeArrowheads="1"/>
          </p:cNvSpPr>
          <p:nvPr/>
        </p:nvSpPr>
        <p:spPr bwMode="auto">
          <a:xfrm>
            <a:off x="590064" y="1173043"/>
            <a:ext cx="1096284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5715"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D50092"/>
                </a:solidFill>
                <a:effectLst/>
                <a:uLnTx/>
                <a:uFillTx/>
                <a:latin typeface="FangSong_GB2312" panose="02010609030101010101" pitchFamily="49" charset="-122"/>
                <a:ea typeface="FangSong_GB2312" panose="02010609030101010101" pitchFamily="49" charset="-122"/>
                <a:cs typeface="+mn-cs"/>
              </a:rPr>
              <a:t>引理</a:t>
            </a:r>
            <a:r>
              <a:rPr kumimoji="0" lang="en-US" altLang="zh-CN" sz="2400" b="1" i="0" u="none" strike="noStrike" kern="1200" cap="none" spc="0" normalizeH="0" baseline="0" noProof="0" dirty="0">
                <a:ln>
                  <a:noFill/>
                </a:ln>
                <a:solidFill>
                  <a:srgbClr val="D50092"/>
                </a:solidFill>
                <a:effectLst/>
                <a:uLnTx/>
                <a:uFillTx/>
                <a:latin typeface="Times New Roman" panose="02020603050405020304" pitchFamily="18" charset="0"/>
                <a:ea typeface="FangSong_GB2312" panose="02010609030101010101" pitchFamily="49" charset="-122"/>
                <a:cs typeface="+mn-cs"/>
              </a:rPr>
              <a:t>4.2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算法终止前的任何时刻，</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Open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表中总存在节点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，它是从初始节点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到目标节点的最佳路径上的一个节点，且满足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f(n’)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f*(S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33655"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D50092"/>
                </a:solidFill>
                <a:effectLst/>
                <a:uLnTx/>
                <a:uFillTx/>
                <a:latin typeface="FangSong_GB2312" panose="02010609030101010101" pitchFamily="49" charset="-122"/>
                <a:ea typeface="FangSong_GB2312" panose="02010609030101010101" pitchFamily="49" charset="-122"/>
                <a:cs typeface="+mn-cs"/>
              </a:rPr>
              <a:t>证明：</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设从初始节点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到目标节点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的一条最佳路径序列为</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95885" lvl="0" indent="0" algn="l" defTabSz="914400" rtl="0" eaLnBrk="0" fontAlgn="auto" latinLnBrk="0" hangingPunct="0">
              <a:lnSpc>
                <a:spcPct val="100000"/>
              </a:lnSpc>
              <a:spcBef>
                <a:spcPts val="0"/>
              </a:spcBef>
              <a:spcAft>
                <a:spcPts val="0"/>
              </a:spcAft>
              <a:buClrTx/>
              <a:buSzTx/>
              <a:buFontTx/>
              <a:buNone/>
              <a:defRPr/>
            </a:pP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a:t>
            </a:r>
            <a:r>
              <a:rPr kumimoji="0" lang="pt-B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 </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n</a:t>
            </a:r>
            <a:r>
              <a:rPr kumimoji="0" lang="pt-B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 </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n</a:t>
            </a:r>
            <a:r>
              <a:rPr kumimoji="0" lang="pt-B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 , n</a:t>
            </a:r>
            <a:r>
              <a:rPr kumimoji="0" lang="pt-B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k </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pt-B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g</a:t>
            </a:r>
            <a:endParaRPr kumimoji="0" lang="pt-BR" altLang="zh-CN" sz="16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4445"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算法开始时，节点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Open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表中，当节点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离开</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Open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表进入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Closed</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表时，节点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进入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Open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表。因此，</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没有结束以前，在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Open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表中必存在最佳路径上的节点。设这些节点中排在最前面的节点为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，则有</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0" fontAlgn="auto" latinLnBrk="0" hangingPunct="0">
              <a:lnSpc>
                <a:spcPct val="100000"/>
              </a:lnSpc>
              <a:spcBef>
                <a:spcPts val="0"/>
              </a:spcBef>
              <a:spcAft>
                <a:spcPts val="0"/>
              </a:spcAft>
              <a:buClrTx/>
              <a:buSzTx/>
              <a:buFontTx/>
              <a:buNone/>
              <a:defRPr/>
            </a:pP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f(n')=g(n')+h(n')</a:t>
            </a:r>
            <a:endParaRPr kumimoji="0" lang="pt-B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60325"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由于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在最佳路径上，故有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g(n')=g*(n')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，从而</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0" fontAlgn="auto" latinLnBrk="0" hangingPunct="0">
              <a:lnSpc>
                <a:spcPct val="100000"/>
              </a:lnSpc>
              <a:spcBef>
                <a:spcPts val="0"/>
              </a:spcBef>
              <a:spcAft>
                <a:spcPts val="0"/>
              </a:spcAft>
              <a:buClrTx/>
              <a:buSzTx/>
              <a:buFontTx/>
              <a:buNone/>
              <a:defRPr/>
            </a:pP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f(n')=g*(n')+h(n')</a:t>
            </a:r>
            <a:endParaRPr kumimoji="0" lang="pt-B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73025"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又由于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算法满足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h(n')</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h*(n')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，故有</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86995" lvl="0" indent="0" algn="l" defTabSz="914400" rtl="0" eaLnBrk="0" fontAlgn="auto" latinLnBrk="0" hangingPunct="0">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f(n')</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g*(n')+h*(n')=f*(n')</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44450"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因为在最佳路径上的所有节点的</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值都应相等，因此有</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f(n')</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f*(S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endPar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86"/>
    </mc:Choice>
    <mc:Fallback>
      <p:transition spd="slow" advTm="8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p:nvPr/>
        </p:nvSpPr>
        <p:spPr bwMode="auto">
          <a:xfrm>
            <a:off x="381257" y="277950"/>
            <a:ext cx="1012114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2pPr>
            <a:lvl3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3pPr>
            <a:lvl4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4pPr>
            <a:lvl5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4.3.4.1 A*</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算法的可纳性</a:t>
            </a:r>
            <a:endPar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endParaRPr>
          </a:p>
        </p:txBody>
      </p:sp>
      <p:sp>
        <p:nvSpPr>
          <p:cNvPr id="6" name="Rectangle 4"/>
          <p:cNvSpPr>
            <a:spLocks noChangeArrowheads="1"/>
          </p:cNvSpPr>
          <p:nvPr/>
        </p:nvSpPr>
        <p:spPr bwMode="auto">
          <a:xfrm>
            <a:off x="590064" y="1173043"/>
            <a:ext cx="1096284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11430"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D50092"/>
                </a:solidFill>
                <a:effectLst/>
                <a:uLnTx/>
                <a:uFillTx/>
                <a:latin typeface="FangSong_GB2312" panose="02010609030101010101" pitchFamily="49" charset="-122"/>
                <a:ea typeface="FangSong_GB2312" panose="02010609030101010101" pitchFamily="49" charset="-122"/>
                <a:cs typeface="+mn-cs"/>
              </a:rPr>
              <a:t>定理</a:t>
            </a:r>
            <a:r>
              <a:rPr kumimoji="0" lang="en-US" altLang="zh-CN" sz="2400" b="1" i="0" u="none" strike="noStrike" kern="1200" cap="none" spc="0" normalizeH="0" baseline="0" noProof="0" dirty="0">
                <a:ln>
                  <a:noFill/>
                </a:ln>
                <a:solidFill>
                  <a:srgbClr val="D50092"/>
                </a:solidFill>
                <a:effectLst/>
                <a:uLnTx/>
                <a:uFillTx/>
                <a:latin typeface="Times New Roman" panose="02020603050405020304" pitchFamily="18" charset="0"/>
                <a:ea typeface="FangSong_GB2312" panose="02010609030101010101" pitchFamily="49" charset="-122"/>
                <a:cs typeface="+mn-cs"/>
              </a:rPr>
              <a:t>4.2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对无限图，若从初始节点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到目标节点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g</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有路径存在，则</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算法必然会结束。</a:t>
            </a:r>
            <a:endPar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11430" lvl="0" indent="0" algn="l" defTabSz="914400" rtl="0" eaLnBrk="0" fontAlgn="auto" latinLnBrk="0" hangingPunct="0">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7620"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D50092"/>
                </a:solidFill>
                <a:effectLst/>
                <a:uLnTx/>
                <a:uFillTx/>
                <a:latin typeface="FangSong_GB2312" panose="02010609030101010101" pitchFamily="49" charset="-122"/>
                <a:ea typeface="FangSong_GB2312" panose="02010609030101010101" pitchFamily="49" charset="-122"/>
                <a:cs typeface="+mn-cs"/>
              </a:rPr>
              <a:t>证明：</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（反证法）假设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不结束，由引理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4.1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Open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表中的节点有任意大的</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值，这与引理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4.2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的结论相矛盾，因此，</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算法只能成功结束。</a:t>
            </a:r>
            <a:endPar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7620" lvl="0" indent="0" algn="l" defTabSz="914400" rtl="0" eaLnBrk="0" fontAlgn="auto" latinLnBrk="0" hangingPunct="0">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7620"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D50092"/>
                </a:solidFill>
                <a:effectLst/>
                <a:uLnTx/>
                <a:uFillTx/>
                <a:latin typeface="FangSong_GB2312" panose="02010609030101010101" pitchFamily="49" charset="-122"/>
                <a:ea typeface="FangSong_GB2312" panose="02010609030101010101" pitchFamily="49" charset="-122"/>
                <a:cs typeface="+mn-cs"/>
              </a:rPr>
              <a:t>推论</a:t>
            </a:r>
            <a:r>
              <a:rPr kumimoji="0" lang="en-US" altLang="zh-CN" sz="2400" b="1" i="0" u="none" strike="noStrike" kern="1200" cap="none" spc="0" normalizeH="0" baseline="0" noProof="0" dirty="0">
                <a:ln>
                  <a:noFill/>
                </a:ln>
                <a:solidFill>
                  <a:srgbClr val="D50092"/>
                </a:solidFill>
                <a:effectLst/>
                <a:uLnTx/>
                <a:uFillTx/>
                <a:latin typeface="Times New Roman" panose="02020603050405020304" pitchFamily="18" charset="0"/>
                <a:ea typeface="FangSong_GB2312" panose="02010609030101010101" pitchFamily="49" charset="-122"/>
                <a:cs typeface="+mn-cs"/>
              </a:rPr>
              <a:t>4.1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Open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表中任一具有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f(n)&lt;f*(S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的节点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，最终都被</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算法选作为扩展的节点。</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证明略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80010"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a:t>
            </a:r>
            <a:endPar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80010" lvl="0" indent="0" algn="l" defTabSz="914400" rtl="0" eaLnBrk="0" fontAlgn="auto" latinLnBrk="0" hangingPunct="0">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a:t>
            </a:r>
            <a:endPar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86"/>
    </mc:Choice>
    <mc:Fallback>
      <p:transition spd="slow" advTm="8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p:nvPr/>
        </p:nvSpPr>
        <p:spPr bwMode="auto">
          <a:xfrm>
            <a:off x="381257" y="277950"/>
            <a:ext cx="1012114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2pPr>
            <a:lvl3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3pPr>
            <a:lvl4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4pPr>
            <a:lvl5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4.3.4.1 A*</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算法的可纳性</a:t>
            </a:r>
            <a:endPar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endParaRPr>
          </a:p>
        </p:txBody>
      </p:sp>
      <p:sp>
        <p:nvSpPr>
          <p:cNvPr id="6" name="Rectangle 4"/>
          <p:cNvSpPr>
            <a:spLocks noChangeArrowheads="1"/>
          </p:cNvSpPr>
          <p:nvPr/>
        </p:nvSpPr>
        <p:spPr bwMode="auto">
          <a:xfrm>
            <a:off x="776877" y="1644991"/>
            <a:ext cx="1096284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22860"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CC3100"/>
                </a:solidFill>
                <a:effectLst/>
                <a:uLnTx/>
                <a:uFillTx/>
                <a:latin typeface="FangSong_GB2312" panose="02010609030101010101" pitchFamily="49" charset="-122"/>
                <a:ea typeface="FangSong_GB2312" panose="02010609030101010101" pitchFamily="49" charset="-122"/>
                <a:cs typeface="+mn-cs"/>
              </a:rPr>
              <a:t>推论</a:t>
            </a:r>
            <a:r>
              <a:rPr kumimoji="0" lang="en-US" altLang="zh-CN" sz="2400" b="1" i="0" u="none" strike="noStrike" kern="1200" cap="none" spc="0" normalizeH="0" baseline="0" noProof="0" dirty="0">
                <a:ln>
                  <a:noFill/>
                </a:ln>
                <a:solidFill>
                  <a:srgbClr val="CC3100"/>
                </a:solidFill>
                <a:effectLst/>
                <a:uLnTx/>
                <a:uFillTx/>
                <a:latin typeface="Times New Roman" panose="02020603050405020304" pitchFamily="18" charset="0"/>
                <a:ea typeface="FangSong_GB2312" panose="02010609030101010101" pitchFamily="49" charset="-122"/>
                <a:cs typeface="+mn-cs"/>
              </a:rPr>
              <a:t>4.2 </a:t>
            </a:r>
            <a:r>
              <a:rPr kumimoji="0" lang="zh-CN" altLang="en-US" sz="2400" b="0" i="0" u="none" strike="noStrike" kern="1200" cap="none" spc="0" normalizeH="0" baseline="0" noProof="0" dirty="0">
                <a:ln>
                  <a:noFill/>
                </a:ln>
                <a:solidFill>
                  <a:srgbClr val="006300"/>
                </a:solidFill>
                <a:effectLst/>
                <a:uLnTx/>
                <a:uFillTx/>
                <a:latin typeface="FangSong_GB2312" panose="02010609030101010101" pitchFamily="49" charset="-122"/>
                <a:ea typeface="FangSong_GB2312" panose="02010609030101010101" pitchFamily="49" charset="-122"/>
                <a:cs typeface="+mn-cs"/>
              </a:rPr>
              <a:t>在</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6300"/>
                </a:solidFill>
                <a:effectLst/>
                <a:uLnTx/>
                <a:uFillTx/>
                <a:latin typeface="FangSong_GB2312" panose="02010609030101010101" pitchFamily="49" charset="-122"/>
                <a:ea typeface="FangSong_GB2312" panose="02010609030101010101" pitchFamily="49" charset="-122"/>
                <a:cs typeface="+mn-cs"/>
              </a:rPr>
              <a:t>算法中，对任何被扩展的节点</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FangSong_GB2312" panose="02010609030101010101" pitchFamily="49" charset="-122"/>
                <a:cs typeface="+mn-cs"/>
              </a:rPr>
              <a:t>n</a:t>
            </a:r>
            <a:r>
              <a:rPr kumimoji="0" lang="zh-CN" altLang="en-US" sz="2400" b="0" i="0" u="none" strike="noStrike" kern="1200" cap="none" spc="0" normalizeH="0" baseline="0" noProof="0" dirty="0">
                <a:ln>
                  <a:noFill/>
                </a:ln>
                <a:solidFill>
                  <a:srgbClr val="006300"/>
                </a:solidFill>
                <a:effectLst/>
                <a:uLnTx/>
                <a:uFillTx/>
                <a:latin typeface="FangSong_GB2312" panose="02010609030101010101" pitchFamily="49" charset="-122"/>
                <a:ea typeface="FangSong_GB2312" panose="02010609030101010101" pitchFamily="49" charset="-122"/>
                <a:cs typeface="+mn-cs"/>
              </a:rPr>
              <a:t>，都有</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FangSong_GB2312" panose="02010609030101010101" pitchFamily="49" charset="-122"/>
                <a:cs typeface="+mn-cs"/>
              </a:rPr>
              <a:t>f(n)</a:t>
            </a:r>
            <a:r>
              <a:rPr kumimoji="0" lang="en-US" altLang="zh-CN" sz="2400" b="0" i="0" u="none" strike="noStrike" kern="1200" cap="none" spc="0" normalizeH="0" baseline="0" noProof="0" dirty="0">
                <a:ln>
                  <a:noFill/>
                </a:ln>
                <a:solidFill>
                  <a:srgbClr val="006300"/>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FangSong_GB2312" panose="02010609030101010101" pitchFamily="49" charset="-122"/>
                <a:cs typeface="+mn-cs"/>
              </a:rPr>
              <a:t>f*(S</a:t>
            </a:r>
            <a:r>
              <a:rPr kumimoji="0" lang="en-US" altLang="zh-CN" sz="1600" b="1" i="0" u="none" strike="noStrike" kern="1200" cap="none" spc="0" normalizeH="0" baseline="0" noProof="0" dirty="0">
                <a:ln>
                  <a:noFill/>
                </a:ln>
                <a:solidFill>
                  <a:srgbClr val="006300"/>
                </a:solidFill>
                <a:effectLst/>
                <a:uLnTx/>
                <a:uFillTx/>
                <a:latin typeface="Times New Roman" panose="02020603050405020304" pitchFamily="18" charset="0"/>
                <a:ea typeface="FangSong_GB2312" panose="02010609030101010101" pitchFamily="49" charset="-122"/>
                <a:cs typeface="+mn-cs"/>
              </a:rPr>
              <a:t>0 </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6300"/>
                </a:solidFill>
                <a:effectLst/>
                <a:uLnTx/>
                <a:uFillTx/>
                <a:latin typeface="FangSong_GB2312" panose="02010609030101010101" pitchFamily="49" charset="-122"/>
                <a:ea typeface="FangSong_GB2312" panose="02010609030101010101" pitchFamily="49" charset="-122"/>
                <a:cs typeface="+mn-cs"/>
              </a:rPr>
              <a:t>。</a:t>
            </a:r>
            <a:endParaRPr kumimoji="0" lang="zh-CN" altLang="en-US" sz="2400" b="0" i="0" u="none" strike="noStrike" kern="1200" cap="none" spc="0" normalizeH="0" baseline="0" noProof="0" dirty="0">
              <a:ln>
                <a:noFill/>
              </a:ln>
              <a:solidFill>
                <a:srgbClr val="006300"/>
              </a:solidFill>
              <a:effectLst/>
              <a:uLnTx/>
              <a:uFillTx/>
              <a:latin typeface="FangSong_GB2312" panose="02010609030101010101" pitchFamily="49" charset="-122"/>
              <a:ea typeface="FangSong_GB2312" panose="02010609030101010101" pitchFamily="49" charset="-122"/>
              <a:cs typeface="+mn-cs"/>
            </a:endParaRPr>
          </a:p>
          <a:p>
            <a:pPr marL="0" marR="5715"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CC3100"/>
                </a:solidFill>
                <a:effectLst/>
                <a:uLnTx/>
                <a:uFillTx/>
                <a:latin typeface="FangSong_GB2312" panose="02010609030101010101" pitchFamily="49" charset="-122"/>
                <a:ea typeface="FangSong_GB2312" panose="02010609030101010101" pitchFamily="49" charset="-122"/>
                <a:cs typeface="+mn-cs"/>
              </a:rPr>
              <a:t>证明：</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令</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是由</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选作扩展的任一节点，因此</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不会是目标节点，且搜索没有结束。由引理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4.2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可知，在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Open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表中有满足</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f(n')</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f*(S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5715"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的节点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n=n'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，则有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f(n)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f*(S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；否则，选择</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扩展，必有</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f(n) </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f(n')</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所以有</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f(n)</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f*(S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endPar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0" lvl="0" indent="0" algn="l" defTabSz="914400" rtl="0" eaLnBrk="0" fontAlgn="auto" latinLnBrk="0" hangingPunct="0">
              <a:lnSpc>
                <a:spcPct val="100000"/>
              </a:lnSpc>
              <a:spcBef>
                <a:spcPts val="0"/>
              </a:spcBef>
              <a:spcAft>
                <a:spcPts val="0"/>
              </a:spcAft>
              <a:buClrTx/>
              <a:buSzTx/>
              <a:buFontTx/>
              <a:buNone/>
              <a:defRPr/>
            </a:pPr>
            <a:endParaRPr lang="en-US" altLang="zh-CN" sz="2400" dirty="0">
              <a:solidFill>
                <a:srgbClr val="0000CC"/>
              </a:solidFill>
              <a:latin typeface="Times New Roman" panose="02020603050405020304" pitchFamily="18" charset="0"/>
              <a:ea typeface="FangSong_GB2312" panose="02010609030101010101" pitchFamily="49" charset="-122"/>
            </a:endParaRPr>
          </a:p>
          <a:p>
            <a:pPr lvl="0">
              <a:defRPr/>
            </a:pPr>
            <a:r>
              <a:rPr lang="zh-CN" altLang="en-US" sz="2400" b="0" dirty="0">
                <a:solidFill>
                  <a:srgbClr val="0000CC"/>
                </a:solidFill>
                <a:latin typeface="FangSong_GB2312" panose="02010609030101010101" pitchFamily="49" charset="-122"/>
                <a:ea typeface="FangSong_GB2312" panose="02010609030101010101" pitchFamily="49" charset="-122"/>
              </a:rPr>
              <a:t>下面给出</a:t>
            </a:r>
            <a:r>
              <a:rPr lang="en-US" altLang="zh-CN" sz="2400" dirty="0">
                <a:solidFill>
                  <a:srgbClr val="0000CC"/>
                </a:solidFill>
                <a:latin typeface="Times New Roman" panose="02020603050405020304" pitchFamily="18" charset="0"/>
                <a:ea typeface="FangSong_GB2312" panose="02010609030101010101" pitchFamily="49" charset="-122"/>
              </a:rPr>
              <a:t>A*</a:t>
            </a:r>
            <a:r>
              <a:rPr lang="zh-CN" altLang="en-US" sz="2400" b="0" dirty="0">
                <a:solidFill>
                  <a:srgbClr val="0000CC"/>
                </a:solidFill>
                <a:latin typeface="FangSong_GB2312" panose="02010609030101010101" pitchFamily="49" charset="-122"/>
                <a:ea typeface="FangSong_GB2312" panose="02010609030101010101" pitchFamily="49" charset="-122"/>
              </a:rPr>
              <a:t>算法的可纳性</a:t>
            </a:r>
            <a:endPar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86"/>
    </mc:Choice>
    <mc:Fallback>
      <p:transition spd="slow" advTm="8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p:nvPr/>
        </p:nvSpPr>
        <p:spPr bwMode="auto">
          <a:xfrm>
            <a:off x="381257" y="277950"/>
            <a:ext cx="1012114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2pPr>
            <a:lvl3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3pPr>
            <a:lvl4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4pPr>
            <a:lvl5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4.3.4.1 A*</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算法的可纳性</a:t>
            </a:r>
            <a:endPar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endParaRPr>
          </a:p>
        </p:txBody>
      </p:sp>
      <p:sp>
        <p:nvSpPr>
          <p:cNvPr id="6" name="Rectangle 4"/>
          <p:cNvSpPr>
            <a:spLocks noChangeArrowheads="1"/>
          </p:cNvSpPr>
          <p:nvPr/>
        </p:nvSpPr>
        <p:spPr bwMode="auto">
          <a:xfrm>
            <a:off x="590064" y="1025559"/>
            <a:ext cx="1096284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9525"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D50092"/>
                </a:solidFill>
                <a:effectLst/>
                <a:uLnTx/>
                <a:uFillTx/>
                <a:latin typeface="FangSong_GB2312" panose="02010609030101010101" pitchFamily="49" charset="-122"/>
                <a:ea typeface="FangSong_GB2312" panose="02010609030101010101" pitchFamily="49" charset="-122"/>
                <a:cs typeface="+mn-cs"/>
              </a:rPr>
              <a:t>定理</a:t>
            </a:r>
            <a:r>
              <a:rPr kumimoji="0" lang="en-US" altLang="zh-CN" sz="2400" b="1" i="0" u="none" strike="noStrike" kern="1200" cap="none" spc="0" normalizeH="0" baseline="0" noProof="0" dirty="0">
                <a:ln>
                  <a:noFill/>
                </a:ln>
                <a:solidFill>
                  <a:srgbClr val="D50092"/>
                </a:solidFill>
                <a:effectLst/>
                <a:uLnTx/>
                <a:uFillTx/>
                <a:latin typeface="Times New Roman" panose="02020603050405020304" pitchFamily="18" charset="0"/>
                <a:ea typeface="FangSong_GB2312" panose="02010609030101010101" pitchFamily="49" charset="-122"/>
                <a:cs typeface="+mn-cs"/>
              </a:rPr>
              <a:t>4.3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算法是可采纳的，即若存在从初始节点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到目标节点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g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的路径，则</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算法必能结束在最佳路径上。</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73660"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D50092"/>
                </a:solidFill>
                <a:effectLst/>
                <a:uLnTx/>
                <a:uFillTx/>
                <a:latin typeface="FangSong_GB2312" panose="02010609030101010101" pitchFamily="49" charset="-122"/>
                <a:ea typeface="FangSong_GB2312" panose="02010609030101010101" pitchFamily="49" charset="-122"/>
                <a:cs typeface="+mn-cs"/>
              </a:rPr>
              <a:t>证明：</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证明过程分以下两步进行：</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48895"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D50092"/>
                </a:solidFill>
                <a:effectLst/>
                <a:uLnTx/>
                <a:uFillTx/>
                <a:latin typeface="FangSong_GB2312" panose="02010609030101010101" pitchFamily="49" charset="-122"/>
                <a:ea typeface="FangSong_GB2312" panose="02010609030101010101" pitchFamily="49" charset="-122"/>
                <a:cs typeface="+mn-cs"/>
              </a:rPr>
              <a:t>  先证明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算法一定能够终止在某个目标节点上。</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7620"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由定理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4.1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和定理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4.2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可知，无论是对有限图还是无限图，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算法都能够找到某个目标节点而结束。</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44450"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D50092"/>
                </a:solidFill>
                <a:effectLst/>
                <a:uLnTx/>
                <a:uFillTx/>
                <a:latin typeface="FangSong_GB2312" panose="02010609030101010101" pitchFamily="49" charset="-122"/>
                <a:ea typeface="FangSong_GB2312" panose="02010609030101010101" pitchFamily="49" charset="-122"/>
                <a:cs typeface="+mn-cs"/>
              </a:rPr>
              <a:t>  再证明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算法只能终止在最佳路径上。（反证法）</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6985"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假设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算法未能终止在最佳路径上，而是终止在</a:t>
            </a:r>
            <a:r>
              <a:rPr kumimoji="0" lang="zh-CN" altLang="en-US" sz="2400" b="0" i="0" u="none" strike="noStrike" kern="1200" cap="none" spc="0" normalizeH="0" baseline="0" noProof="0" dirty="0">
                <a:ln>
                  <a:noFill/>
                </a:ln>
                <a:solidFill>
                  <a:srgbClr val="006300"/>
                </a:solidFill>
                <a:effectLst/>
                <a:uLnTx/>
                <a:uFillTx/>
                <a:latin typeface="FangSong_GB2312" panose="02010609030101010101" pitchFamily="49" charset="-122"/>
                <a:ea typeface="FangSong_GB2312" panose="02010609030101010101" pitchFamily="49" charset="-122"/>
                <a:cs typeface="+mn-cs"/>
              </a:rPr>
              <a:t>某个目标节点</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FangSong_GB2312" panose="02010609030101010101" pitchFamily="49" charset="-122"/>
                <a:cs typeface="+mn-cs"/>
              </a:rPr>
              <a:t>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处，则有</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f(t)=g(t)&gt;f*(S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7620"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但由引理</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4.2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可知，在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算法结束前，必有最佳路径上的一个节点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Open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表中，且有</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f(n’)</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f*(S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)&lt;f(t)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5080"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这时，</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算法一定会选择</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来扩展，而不可能选择</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，从而也不会去测试目标节点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，这就与假设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算法终止在目标节点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相矛盾。因此，</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算法只能终止在最佳路径上。 </a:t>
            </a:r>
            <a:endPar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86"/>
    </mc:Choice>
    <mc:Fallback>
      <p:transition spd="slow" advTm="8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p:nvPr/>
        </p:nvSpPr>
        <p:spPr bwMode="auto">
          <a:xfrm>
            <a:off x="381257" y="277950"/>
            <a:ext cx="1012114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2pPr>
            <a:lvl3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3pPr>
            <a:lvl4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4pPr>
            <a:lvl5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4.3.4 A*</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算法</a:t>
            </a:r>
            <a:endPar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endParaRPr>
          </a:p>
        </p:txBody>
      </p:sp>
      <p:sp>
        <p:nvSpPr>
          <p:cNvPr id="6" name="Rectangle 4"/>
          <p:cNvSpPr>
            <a:spLocks noChangeArrowheads="1"/>
          </p:cNvSpPr>
          <p:nvPr/>
        </p:nvSpPr>
        <p:spPr bwMode="auto">
          <a:xfrm>
            <a:off x="639224" y="1251701"/>
            <a:ext cx="10962840" cy="415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9525" lvl="0" indent="0" algn="l" defTabSz="914400" rtl="0" eaLnBrk="0" fontAlgn="auto" latinLnBrk="0" hangingPunct="0">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华文隶书" panose="02010800040101010101" pitchFamily="2" charset="-122"/>
                <a:cs typeface="+mn-cs"/>
              </a:rPr>
              <a:t>     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算法是对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算法的估价函数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f(n)=g(n)+h(n)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加上某些限制后得到的一种启发式搜索算法</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8255"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假设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f*(n)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是从初始节点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出发，约束经</a:t>
            </a:r>
            <a:r>
              <a:rPr kumimoji="0" lang="zh-CN" altLang="en-US" sz="2400" b="0" i="0" u="sng"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过节点</a:t>
            </a:r>
            <a:r>
              <a:rPr kumimoji="0" lang="en-US" altLang="zh-CN" sz="2400" b="1" i="0" u="sng"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n</a:t>
            </a:r>
            <a:r>
              <a:rPr kumimoji="0" lang="zh-CN" altLang="en-US" sz="2400" b="0" i="0" u="sng"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到达目标节点</a:t>
            </a:r>
            <a:r>
              <a:rPr kumimoji="0" lang="en-US" altLang="zh-CN" sz="2400" b="1" i="0" u="sng"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600" b="1" i="0" u="sng"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g</a:t>
            </a:r>
            <a:r>
              <a:rPr kumimoji="0" lang="zh-CN" altLang="en-US" sz="2400" b="0" i="0" u="sng"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的最小代价</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，估价函数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f(n)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是对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f*(n)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的估计值。记</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89535" lvl="0" indent="0" algn="l" defTabSz="914400" rtl="0" eaLnBrk="0" fontAlgn="auto" latinLnBrk="0" hangingPunct="0">
              <a:lnSpc>
                <a:spcPct val="100000"/>
              </a:lnSpc>
              <a:spcBef>
                <a:spcPts val="0"/>
              </a:spcBef>
              <a:spcAft>
                <a:spcPts val="0"/>
              </a:spcAft>
              <a:buClrTx/>
              <a:buSzTx/>
              <a:buFontTx/>
              <a:buNone/>
              <a:defRPr/>
            </a:pP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f*(n)=g*(n)+h*(n)</a:t>
            </a:r>
            <a:endParaRPr kumimoji="0" lang="pt-B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8890"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g*(n)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是从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出发到达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的最小代价</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,h*(n)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n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g</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的最小代价</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10160" lvl="0" indent="0" algn="l" defTabSz="914400" rtl="0" eaLnBrk="0" fontAlgn="auto" latinLnBrk="0" hangingPunct="0">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endParaRPr>
          </a:p>
          <a:p>
            <a:pPr marL="0" marR="10160"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定义</a:t>
            </a:r>
            <a:r>
              <a:rPr kumimoji="0" lang="en-US" altLang="zh-CN" sz="2400" b="1" i="0" u="none" strike="noStrike" kern="1200" cap="none" spc="0" normalizeH="0" baseline="0" noProof="0" dirty="0">
                <a:ln>
                  <a:noFill/>
                </a:ln>
                <a:solidFill>
                  <a:srgbClr val="CC0000"/>
                </a:solidFill>
                <a:effectLst/>
                <a:uLnTx/>
                <a:uFillTx/>
                <a:latin typeface="Times New Roman" panose="02020603050405020304" pitchFamily="18" charset="0"/>
                <a:ea typeface="FangSong_GB2312" panose="02010609030101010101" pitchFamily="49" charset="-122"/>
                <a:cs typeface="+mn-cs"/>
              </a:rPr>
              <a:t>4.1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如果对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算法（全局择优）中的</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g(n)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h(n)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分别提出如下限制：</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38735"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第一，</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g(n)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是对最小代价</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g*(n)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的估计，且</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g(n)&gt;0</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24765"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第二，</a:t>
            </a:r>
            <a:r>
              <a:rPr kumimoji="0" lang="en-US" altLang="zh-CN" sz="2400" b="1" i="0" u="sng" strike="noStrike" kern="1200" cap="none" spc="0" normalizeH="0" baseline="0" noProof="0" dirty="0">
                <a:ln>
                  <a:noFill/>
                </a:ln>
                <a:solidFill>
                  <a:srgbClr val="FF0000"/>
                </a:solidFill>
                <a:effectLst/>
                <a:uLnTx/>
                <a:uFillTx/>
                <a:latin typeface="Times New Roman" panose="02020603050405020304" pitchFamily="18" charset="0"/>
                <a:ea typeface="FangSong_GB2312" panose="02010609030101010101" pitchFamily="49" charset="-122"/>
                <a:cs typeface="+mn-cs"/>
              </a:rPr>
              <a:t>h(n)</a:t>
            </a:r>
            <a:r>
              <a:rPr kumimoji="0" lang="zh-CN" altLang="en-US" sz="2400" b="0" i="0" u="sng" strike="noStrike" kern="1200" cap="none" spc="0" normalizeH="0" baseline="0" noProof="0" dirty="0">
                <a:ln>
                  <a:noFill/>
                </a:ln>
                <a:solidFill>
                  <a:srgbClr val="FF0000"/>
                </a:solidFill>
                <a:effectLst/>
                <a:uLnTx/>
                <a:uFillTx/>
                <a:latin typeface="FangSong_GB2312" panose="02010609030101010101" pitchFamily="49" charset="-122"/>
                <a:ea typeface="FangSong_GB2312" panose="02010609030101010101" pitchFamily="49" charset="-122"/>
                <a:cs typeface="+mn-cs"/>
              </a:rPr>
              <a:t>是最小代价</a:t>
            </a:r>
            <a:r>
              <a:rPr kumimoji="0" lang="en-US" altLang="zh-CN" sz="2400" b="1" i="0" u="sng" strike="noStrike" kern="1200" cap="none" spc="0" normalizeH="0" baseline="0" noProof="0" dirty="0">
                <a:ln>
                  <a:noFill/>
                </a:ln>
                <a:solidFill>
                  <a:srgbClr val="FF0000"/>
                </a:solidFill>
                <a:effectLst/>
                <a:uLnTx/>
                <a:uFillTx/>
                <a:latin typeface="Times New Roman" panose="02020603050405020304" pitchFamily="18" charset="0"/>
                <a:ea typeface="FangSong_GB2312" panose="02010609030101010101" pitchFamily="49" charset="-122"/>
                <a:cs typeface="+mn-cs"/>
              </a:rPr>
              <a:t>h*(n)</a:t>
            </a:r>
            <a:r>
              <a:rPr kumimoji="0" lang="zh-CN" altLang="en-US" sz="2400" b="0" i="0" u="sng" strike="noStrike" kern="1200" cap="none" spc="0" normalizeH="0" baseline="0" noProof="0" dirty="0">
                <a:ln>
                  <a:noFill/>
                </a:ln>
                <a:solidFill>
                  <a:srgbClr val="FF0000"/>
                </a:solidFill>
                <a:effectLst/>
                <a:uLnTx/>
                <a:uFillTx/>
                <a:latin typeface="FangSong_GB2312" panose="02010609030101010101" pitchFamily="49" charset="-122"/>
                <a:ea typeface="FangSong_GB2312" panose="02010609030101010101" pitchFamily="49" charset="-122"/>
                <a:cs typeface="+mn-cs"/>
              </a:rPr>
              <a:t>的下界，即对任意节点</a:t>
            </a:r>
            <a:r>
              <a:rPr kumimoji="0" lang="en-US" altLang="zh-CN" sz="2400" b="1" i="0" u="sng" strike="noStrike" kern="1200" cap="none" spc="0" normalizeH="0" baseline="0" noProof="0" dirty="0">
                <a:ln>
                  <a:noFill/>
                </a:ln>
                <a:solidFill>
                  <a:srgbClr val="FF0000"/>
                </a:solidFill>
                <a:effectLst/>
                <a:uLnTx/>
                <a:uFillTx/>
                <a:latin typeface="Times New Roman" panose="02020603050405020304" pitchFamily="18" charset="0"/>
                <a:ea typeface="FangSong_GB2312" panose="02010609030101010101" pitchFamily="49" charset="-122"/>
                <a:cs typeface="+mn-cs"/>
              </a:rPr>
              <a:t>n</a:t>
            </a:r>
            <a:r>
              <a:rPr kumimoji="0" lang="zh-CN" altLang="en-US" sz="2400" b="0" i="0" u="sng" strike="noStrike" kern="1200" cap="none" spc="0" normalizeH="0" baseline="0" noProof="0" dirty="0">
                <a:ln>
                  <a:noFill/>
                </a:ln>
                <a:solidFill>
                  <a:srgbClr val="FF0000"/>
                </a:solidFill>
                <a:effectLst/>
                <a:uLnTx/>
                <a:uFillTx/>
                <a:latin typeface="FangSong_GB2312" panose="02010609030101010101" pitchFamily="49" charset="-122"/>
                <a:ea typeface="FangSong_GB2312" panose="02010609030101010101" pitchFamily="49" charset="-122"/>
                <a:cs typeface="+mn-cs"/>
              </a:rPr>
              <a:t>均有</a:t>
            </a:r>
            <a:r>
              <a:rPr kumimoji="0" lang="en-US" altLang="zh-CN" sz="2400" b="1" i="0" u="sng" strike="noStrike" kern="1200" cap="none" spc="0" normalizeH="0" baseline="0" noProof="0" dirty="0">
                <a:ln>
                  <a:noFill/>
                </a:ln>
                <a:solidFill>
                  <a:srgbClr val="FF0000"/>
                </a:solidFill>
                <a:effectLst/>
                <a:uLnTx/>
                <a:uFillTx/>
                <a:latin typeface="Times New Roman" panose="02020603050405020304" pitchFamily="18" charset="0"/>
                <a:ea typeface="FangSong_GB2312" panose="02010609030101010101" pitchFamily="49" charset="-122"/>
                <a:cs typeface="+mn-cs"/>
              </a:rPr>
              <a:t>h(n)</a:t>
            </a:r>
            <a:r>
              <a:rPr kumimoji="0" lang="en-US" altLang="zh-CN" sz="2400" b="0" i="0" u="sng" strike="noStrike" kern="1200" cap="none" spc="0" normalizeH="0" baseline="0" noProof="0" dirty="0">
                <a:ln>
                  <a:noFill/>
                </a:ln>
                <a:solidFill>
                  <a:srgbClr val="FF0000"/>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sng" strike="noStrike" kern="1200" cap="none" spc="0" normalizeH="0" baseline="0" noProof="0" dirty="0">
                <a:ln>
                  <a:noFill/>
                </a:ln>
                <a:solidFill>
                  <a:srgbClr val="FF0000"/>
                </a:solidFill>
                <a:effectLst/>
                <a:uLnTx/>
                <a:uFillTx/>
                <a:latin typeface="Times New Roman" panose="02020603050405020304" pitchFamily="18" charset="0"/>
                <a:ea typeface="FangSong_GB2312" panose="02010609030101010101" pitchFamily="49" charset="-122"/>
                <a:cs typeface="+mn-cs"/>
              </a:rPr>
              <a:t>h*(n)</a:t>
            </a:r>
            <a:r>
              <a:rPr kumimoji="0" lang="zh-CN" altLang="en-US" sz="2400" b="0" i="0" u="sng" strike="noStrike" kern="1200" cap="none" spc="0" normalizeH="0" baseline="0" noProof="0" dirty="0">
                <a:ln>
                  <a:noFill/>
                </a:ln>
                <a:solidFill>
                  <a:srgbClr val="FF0000"/>
                </a:solidFill>
                <a:effectLst/>
                <a:uLnTx/>
                <a:uFillTx/>
                <a:latin typeface="FangSong_GB2312" panose="02010609030101010101" pitchFamily="49" charset="-122"/>
                <a:ea typeface="FangSong_GB2312" panose="02010609030101010101" pitchFamily="49" charset="-122"/>
                <a:cs typeface="+mn-cs"/>
              </a:rPr>
              <a:t>。</a:t>
            </a:r>
            <a:endParaRPr kumimoji="0" lang="zh-CN" altLang="en-US" sz="2400" b="0" i="0" u="sng" strike="noStrike" kern="1200" cap="none" spc="0" normalizeH="0" baseline="0" noProof="0" dirty="0">
              <a:ln>
                <a:noFill/>
              </a:ln>
              <a:solidFill>
                <a:srgbClr val="FF0000"/>
              </a:solidFill>
              <a:effectLst/>
              <a:uLnTx/>
              <a:uFillTx/>
              <a:latin typeface="FangSong_GB2312" panose="02010609030101010101" pitchFamily="49" charset="-122"/>
              <a:ea typeface="FangSong_GB2312" panose="02010609030101010101" pitchFamily="49" charset="-122"/>
              <a:cs typeface="+mn-cs"/>
            </a:endParaRPr>
          </a:p>
          <a:p>
            <a:pPr marL="0" marR="55245"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则称满足上述两条限制的</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算法为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算法。</a:t>
            </a:r>
            <a:endParaRPr kumimoji="0" lang="zh-CN" altLang="en-US" sz="20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86"/>
    </mc:Choice>
    <mc:Fallback>
      <p:transition spd="slow" advTm="86"/>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dirty="0"/>
              <a:t>Optimality of A* Tree Search</a:t>
            </a:r>
            <a:endParaRPr lang="en-US" dirty="0"/>
          </a:p>
        </p:txBody>
      </p:sp>
      <p:sp>
        <p:nvSpPr>
          <p:cNvPr id="26" name="Content Placeholder 25"/>
          <p:cNvSpPr>
            <a:spLocks noGrp="1"/>
          </p:cNvSpPr>
          <p:nvPr>
            <p:ph idx="1"/>
          </p:nvPr>
        </p:nvSpPr>
        <p:spPr/>
        <p:txBody>
          <a:bodyPr/>
          <a:lstStyle/>
          <a:p>
            <a:endParaRPr lang="en-US"/>
          </a:p>
        </p:txBody>
      </p:sp>
      <p:pic>
        <p:nvPicPr>
          <p:cNvPr id="27" name="Picture 1"/>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3126501" y="1753559"/>
            <a:ext cx="5862797" cy="4222609"/>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dirty="0">
                <a:latin typeface="Calibri" panose="020F0502020204030204"/>
                <a:cs typeface="Calibri" panose="020F0502020204030204"/>
              </a:rPr>
              <a:t>Optimality of A* Tree Search</a:t>
            </a:r>
            <a:endParaRPr lang="en-US" dirty="0">
              <a:latin typeface="Calibri" panose="020F0502020204030204"/>
              <a:cs typeface="Calibri" panose="020F0502020204030204"/>
            </a:endParaRPr>
          </a:p>
        </p:txBody>
      </p:sp>
      <p:sp>
        <p:nvSpPr>
          <p:cNvPr id="18447" name="Content Placeholder 19"/>
          <p:cNvSpPr>
            <a:spLocks noGrp="1"/>
          </p:cNvSpPr>
          <p:nvPr>
            <p:ph idx="1"/>
          </p:nvPr>
        </p:nvSpPr>
        <p:spPr>
          <a:xfrm>
            <a:off x="1371440" y="1447800"/>
            <a:ext cx="5029200" cy="4525963"/>
          </a:xfrm>
        </p:spPr>
        <p:txBody>
          <a:bodyPr/>
          <a:lstStyle/>
          <a:p>
            <a:pPr>
              <a:buFont typeface="Wingdings" panose="05000000000000000000" pitchFamily="2" charset="2"/>
              <a:buNone/>
            </a:pPr>
            <a:r>
              <a:rPr lang="en-US" sz="2400" dirty="0">
                <a:latin typeface="Calibri" panose="020F0502020204030204"/>
                <a:cs typeface="Calibri" panose="020F0502020204030204"/>
              </a:rPr>
              <a:t>Assume:</a:t>
            </a:r>
            <a:endParaRPr lang="en-US" sz="2400" dirty="0">
              <a:latin typeface="Calibri" panose="020F0502020204030204"/>
              <a:cs typeface="Calibri" panose="020F0502020204030204"/>
            </a:endParaRPr>
          </a:p>
          <a:p>
            <a:r>
              <a:rPr lang="en-US" sz="2400" dirty="0">
                <a:latin typeface="Calibri" panose="020F0502020204030204"/>
                <a:cs typeface="Calibri" panose="020F0502020204030204"/>
              </a:rPr>
              <a:t>A is an optimal goal node</a:t>
            </a:r>
            <a:endParaRPr lang="en-US" sz="2400" dirty="0">
              <a:latin typeface="Calibri" panose="020F0502020204030204"/>
              <a:cs typeface="Calibri" panose="020F0502020204030204"/>
            </a:endParaRPr>
          </a:p>
          <a:p>
            <a:r>
              <a:rPr lang="en-US" sz="2400" dirty="0">
                <a:latin typeface="Calibri" panose="020F0502020204030204"/>
                <a:cs typeface="Calibri" panose="020F0502020204030204"/>
              </a:rPr>
              <a:t>B is a suboptimal goal node</a:t>
            </a:r>
            <a:endParaRPr lang="en-US" sz="2400" dirty="0">
              <a:latin typeface="Calibri" panose="020F0502020204030204"/>
              <a:cs typeface="Calibri" panose="020F0502020204030204"/>
            </a:endParaRPr>
          </a:p>
          <a:p>
            <a:r>
              <a:rPr lang="en-US" sz="2400" dirty="0">
                <a:latin typeface="Calibri" panose="020F0502020204030204"/>
                <a:cs typeface="Calibri" panose="020F0502020204030204"/>
              </a:rPr>
              <a:t>h is admissible</a:t>
            </a:r>
            <a:endParaRPr lang="en-US" sz="2400" dirty="0">
              <a:latin typeface="Calibri" panose="020F0502020204030204"/>
              <a:cs typeface="Calibri" panose="020F0502020204030204"/>
            </a:endParaRPr>
          </a:p>
          <a:p>
            <a:pPr>
              <a:lnSpc>
                <a:spcPct val="150000"/>
              </a:lnSpc>
            </a:pPr>
            <a:endParaRPr lang="en-US" sz="1200" dirty="0">
              <a:latin typeface="Calibri" panose="020F0502020204030204"/>
              <a:cs typeface="Calibri" panose="020F0502020204030204"/>
            </a:endParaRPr>
          </a:p>
          <a:p>
            <a:pPr>
              <a:lnSpc>
                <a:spcPct val="150000"/>
              </a:lnSpc>
              <a:buNone/>
            </a:pPr>
            <a:r>
              <a:rPr lang="en-US" sz="2400" dirty="0">
                <a:latin typeface="Calibri" panose="020F0502020204030204"/>
                <a:cs typeface="Calibri" panose="020F0502020204030204"/>
              </a:rPr>
              <a:t>Claim:</a:t>
            </a:r>
            <a:endParaRPr lang="en-US" sz="2400" dirty="0">
              <a:latin typeface="Calibri" panose="020F0502020204030204"/>
              <a:cs typeface="Calibri" panose="020F0502020204030204"/>
            </a:endParaRPr>
          </a:p>
          <a:p>
            <a:r>
              <a:rPr lang="en-US" sz="2400" dirty="0">
                <a:latin typeface="Calibri" panose="020F0502020204030204"/>
                <a:cs typeface="Calibri" panose="020F0502020204030204"/>
              </a:rPr>
              <a:t>A will exit the fringe before B</a:t>
            </a:r>
            <a:endParaRPr lang="en-US" sz="2400" dirty="0">
              <a:latin typeface="Calibri" panose="020F0502020204030204"/>
              <a:cs typeface="Calibri" panose="020F0502020204030204"/>
            </a:endParaRPr>
          </a:p>
        </p:txBody>
      </p:sp>
      <p:sp>
        <p:nvSpPr>
          <p:cNvPr id="17" name="Freeform 12"/>
          <p:cNvSpPr/>
          <p:nvPr/>
        </p:nvSpPr>
        <p:spPr bwMode="auto">
          <a:xfrm>
            <a:off x="7384889" y="1789113"/>
            <a:ext cx="2927351" cy="2554287"/>
          </a:xfrm>
          <a:custGeom>
            <a:avLst/>
            <a:gdLst>
              <a:gd name="T0" fmla="*/ 0 w 1844"/>
              <a:gd name="T1" fmla="*/ 2147483647 h 1609"/>
              <a:gd name="T2" fmla="*/ 2147483647 w 1844"/>
              <a:gd name="T3" fmla="*/ 2147483647 h 1609"/>
              <a:gd name="T4" fmla="*/ 2147483647 w 1844"/>
              <a:gd name="T5" fmla="*/ 0 h 1609"/>
              <a:gd name="T6" fmla="*/ 0 w 1844"/>
              <a:gd name="T7" fmla="*/ 2147483647 h 1609"/>
              <a:gd name="T8" fmla="*/ 0 60000 65536"/>
              <a:gd name="T9" fmla="*/ 0 60000 65536"/>
              <a:gd name="T10" fmla="*/ 0 60000 65536"/>
              <a:gd name="T11" fmla="*/ 0 60000 65536"/>
              <a:gd name="T12" fmla="*/ 0 w 1844"/>
              <a:gd name="T13" fmla="*/ 0 h 1609"/>
              <a:gd name="T14" fmla="*/ 1844 w 1844"/>
              <a:gd name="T15" fmla="*/ 1609 h 1609"/>
            </a:gdLst>
            <a:ahLst/>
            <a:cxnLst>
              <a:cxn ang="T8">
                <a:pos x="T0" y="T1"/>
              </a:cxn>
              <a:cxn ang="T9">
                <a:pos x="T2" y="T3"/>
              </a:cxn>
              <a:cxn ang="T10">
                <a:pos x="T4" y="T5"/>
              </a:cxn>
              <a:cxn ang="T11">
                <a:pos x="T6" y="T7"/>
              </a:cxn>
            </a:cxnLst>
            <a:rect l="T12" t="T13" r="T14" b="T15"/>
            <a:pathLst>
              <a:path w="1844" h="1609">
                <a:moveTo>
                  <a:pt x="0" y="1609"/>
                </a:moveTo>
                <a:lnTo>
                  <a:pt x="1844" y="1609"/>
                </a:lnTo>
                <a:lnTo>
                  <a:pt x="915" y="0"/>
                </a:lnTo>
                <a:lnTo>
                  <a:pt x="0" y="1609"/>
                </a:lnTo>
                <a:close/>
              </a:path>
            </a:pathLst>
          </a:custGeom>
          <a:noFill/>
          <a:ln w="9525">
            <a:solidFill>
              <a:schemeClr val="tx1"/>
            </a:solidFill>
            <a:round/>
          </a:ln>
        </p:spPr>
        <p:txBody>
          <a:bodyPr lIns="91438" tIns="45719" rIns="91438" bIns="45719"/>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Calibri" panose="020F0502020204030204"/>
            </a:endParaRPr>
          </a:p>
        </p:txBody>
      </p:sp>
      <p:sp>
        <p:nvSpPr>
          <p:cNvPr id="18" name="Oval 13"/>
          <p:cNvSpPr>
            <a:spLocks noChangeArrowheads="1"/>
          </p:cNvSpPr>
          <p:nvPr/>
        </p:nvSpPr>
        <p:spPr bwMode="auto">
          <a:xfrm>
            <a:off x="8507250" y="2144712"/>
            <a:ext cx="179388" cy="179387"/>
          </a:xfrm>
          <a:prstGeom prst="ellipse">
            <a:avLst/>
          </a:prstGeom>
          <a:solidFill>
            <a:schemeClr val="accent1"/>
          </a:solidFill>
          <a:ln w="9525">
            <a:solidFill>
              <a:schemeClr val="tx1"/>
            </a:solidFill>
            <a:round/>
          </a:ln>
        </p:spPr>
        <p:txBody>
          <a:bodyPr wrap="none" lIns="91438" tIns="45719" rIns="91438" bIns="45719"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Calibri" panose="020F0502020204030204"/>
            </a:endParaRPr>
          </a:p>
        </p:txBody>
      </p:sp>
      <p:sp>
        <p:nvSpPr>
          <p:cNvPr id="19" name="Oval 14"/>
          <p:cNvSpPr>
            <a:spLocks noChangeArrowheads="1"/>
          </p:cNvSpPr>
          <p:nvPr/>
        </p:nvSpPr>
        <p:spPr bwMode="auto">
          <a:xfrm>
            <a:off x="8983501" y="2135187"/>
            <a:ext cx="179388" cy="179387"/>
          </a:xfrm>
          <a:prstGeom prst="ellipse">
            <a:avLst/>
          </a:prstGeom>
          <a:solidFill>
            <a:schemeClr val="accent1"/>
          </a:solidFill>
          <a:ln w="9525">
            <a:solidFill>
              <a:schemeClr val="tx1"/>
            </a:solidFill>
            <a:round/>
          </a:ln>
        </p:spPr>
        <p:txBody>
          <a:bodyPr wrap="none" lIns="91438" tIns="45719" rIns="91438" bIns="45719"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Calibri" panose="020F0502020204030204"/>
            </a:endParaRPr>
          </a:p>
        </p:txBody>
      </p:sp>
      <p:sp>
        <p:nvSpPr>
          <p:cNvPr id="20" name="Text Box 15"/>
          <p:cNvSpPr txBox="1">
            <a:spLocks noChangeArrowheads="1"/>
          </p:cNvSpPr>
          <p:nvPr/>
        </p:nvSpPr>
        <p:spPr bwMode="auto">
          <a:xfrm>
            <a:off x="8637425" y="1995486"/>
            <a:ext cx="274639" cy="369330"/>
          </a:xfrm>
          <a:prstGeom prst="rect">
            <a:avLst/>
          </a:prstGeom>
          <a:noFill/>
          <a:ln w="9525">
            <a:noFill/>
            <a:miter lim="800000"/>
          </a:ln>
        </p:spPr>
        <p:txBody>
          <a:bodyPr lIns="91438" tIns="45719" rIns="91438" bIns="45719">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sz="1800" b="0" i="0" u="none" strike="noStrike" kern="1200" cap="none" spc="0" normalizeH="0" baseline="0" noProof="0">
                <a:ln>
                  <a:noFill/>
                </a:ln>
                <a:solidFill>
                  <a:srgbClr val="000000"/>
                </a:solidFill>
                <a:effectLst/>
                <a:uLnTx/>
                <a:uFillTx/>
                <a:latin typeface="Calibri" panose="020F0502020204030204"/>
                <a:ea typeface="+mn-ea"/>
                <a:cs typeface="Calibri" panose="020F0502020204030204"/>
              </a:rPr>
              <a:t>…</a:t>
            </a: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Calibri" panose="020F0502020204030204"/>
            </a:endParaRPr>
          </a:p>
        </p:txBody>
      </p:sp>
      <p:sp>
        <p:nvSpPr>
          <p:cNvPr id="21" name="Oval 16"/>
          <p:cNvSpPr>
            <a:spLocks noChangeArrowheads="1"/>
          </p:cNvSpPr>
          <p:nvPr/>
        </p:nvSpPr>
        <p:spPr bwMode="auto">
          <a:xfrm>
            <a:off x="9989976" y="3832224"/>
            <a:ext cx="179388" cy="179388"/>
          </a:xfrm>
          <a:prstGeom prst="ellipse">
            <a:avLst/>
          </a:prstGeom>
          <a:solidFill>
            <a:srgbClr val="FF9999"/>
          </a:solidFill>
          <a:ln w="9525">
            <a:solidFill>
              <a:schemeClr val="tx1"/>
            </a:solidFill>
            <a:round/>
          </a:ln>
        </p:spPr>
        <p:txBody>
          <a:bodyPr wrap="none" lIns="91438" tIns="45719" rIns="91438" bIns="45719"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Calibri" panose="020F0502020204030204"/>
            </a:endParaRPr>
          </a:p>
        </p:txBody>
      </p:sp>
      <p:sp>
        <p:nvSpPr>
          <p:cNvPr id="22" name="Oval 17"/>
          <p:cNvSpPr>
            <a:spLocks noChangeArrowheads="1"/>
          </p:cNvSpPr>
          <p:nvPr/>
        </p:nvSpPr>
        <p:spPr bwMode="auto">
          <a:xfrm>
            <a:off x="7703976" y="3527424"/>
            <a:ext cx="179388" cy="179388"/>
          </a:xfrm>
          <a:prstGeom prst="ellipse">
            <a:avLst/>
          </a:prstGeom>
          <a:solidFill>
            <a:srgbClr val="FF9999"/>
          </a:solidFill>
          <a:ln w="9525">
            <a:solidFill>
              <a:schemeClr val="tx1"/>
            </a:solidFill>
            <a:round/>
          </a:ln>
        </p:spPr>
        <p:txBody>
          <a:bodyPr wrap="none" lIns="91438" tIns="45719" rIns="91438" bIns="45719"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Calibri" panose="020F0502020204030204"/>
            </a:endParaRPr>
          </a:p>
        </p:txBody>
      </p:sp>
      <p:sp>
        <p:nvSpPr>
          <p:cNvPr id="23" name="Oval 21"/>
          <p:cNvSpPr>
            <a:spLocks noChangeArrowheads="1"/>
          </p:cNvSpPr>
          <p:nvPr/>
        </p:nvSpPr>
        <p:spPr bwMode="auto">
          <a:xfrm>
            <a:off x="8739026" y="1719262"/>
            <a:ext cx="179388" cy="179387"/>
          </a:xfrm>
          <a:prstGeom prst="ellipse">
            <a:avLst/>
          </a:prstGeom>
          <a:solidFill>
            <a:schemeClr val="accent1"/>
          </a:solidFill>
          <a:ln w="9525">
            <a:solidFill>
              <a:schemeClr val="tx1"/>
            </a:solidFill>
            <a:round/>
          </a:ln>
        </p:spPr>
        <p:txBody>
          <a:bodyPr wrap="none" lIns="91438" tIns="45719" rIns="91438" bIns="45719"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Calibri" panose="020F0502020204030204"/>
            </a:endParaRPr>
          </a:p>
        </p:txBody>
      </p:sp>
      <p:pic>
        <p:nvPicPr>
          <p:cNvPr id="28" name="Picture 27" descr="txp_fig"/>
          <p:cNvPicPr>
            <a:picLocks noChangeAspect="1"/>
          </p:cNvPicPr>
          <p:nvPr>
            <p:custDataLst>
              <p:tags r:id="rId1"/>
            </p:custDataLst>
          </p:nvPr>
        </p:nvPicPr>
        <p:blipFill>
          <a:blip r:embed="rId2" cstate="print"/>
          <a:stretch>
            <a:fillRect/>
          </a:stretch>
        </p:blipFill>
        <p:spPr bwMode="auto">
          <a:xfrm>
            <a:off x="10334304" y="3819722"/>
            <a:ext cx="257496" cy="241101"/>
          </a:xfrm>
          <a:prstGeom prst="rect">
            <a:avLst/>
          </a:prstGeom>
          <a:noFill/>
          <a:effectLst/>
        </p:spPr>
      </p:pic>
      <p:pic>
        <p:nvPicPr>
          <p:cNvPr id="13" name="Picture 12" descr="txp_fig"/>
          <p:cNvPicPr>
            <a:picLocks noChangeAspect="1"/>
          </p:cNvPicPr>
          <p:nvPr>
            <p:custDataLst>
              <p:tags r:id="rId3"/>
            </p:custDataLst>
          </p:nvPr>
        </p:nvPicPr>
        <p:blipFill>
          <a:blip r:embed="rId4" cstate="print"/>
          <a:stretch>
            <a:fillRect/>
          </a:stretch>
        </p:blipFill>
        <p:spPr bwMode="auto">
          <a:xfrm>
            <a:off x="7285983" y="3514921"/>
            <a:ext cx="257817" cy="257817"/>
          </a:xfrm>
          <a:prstGeom prst="rect">
            <a:avLst/>
          </a:prstGeom>
          <a:noFill/>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ounded Rectangular Callout 44"/>
          <p:cNvSpPr/>
          <p:nvPr/>
        </p:nvSpPr>
        <p:spPr>
          <a:xfrm>
            <a:off x="5410200" y="4572000"/>
            <a:ext cx="6553200" cy="1905000"/>
          </a:xfrm>
          <a:prstGeom prst="wedgeRoundRectCallout">
            <a:avLst>
              <a:gd name="adj1" fmla="val -60117"/>
              <a:gd name="adj2" fmla="val -90421"/>
              <a:gd name="adj3" fmla="val 16667"/>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Calibri" panose="020F0502020204030204"/>
            </a:endParaRPr>
          </a:p>
        </p:txBody>
      </p:sp>
      <p:sp>
        <p:nvSpPr>
          <p:cNvPr id="19459" name="Rectangle 2"/>
          <p:cNvSpPr>
            <a:spLocks noGrp="1" noChangeArrowheads="1"/>
          </p:cNvSpPr>
          <p:nvPr>
            <p:ph type="title"/>
          </p:nvPr>
        </p:nvSpPr>
        <p:spPr/>
        <p:txBody>
          <a:bodyPr/>
          <a:lstStyle/>
          <a:p>
            <a:r>
              <a:rPr lang="en-US" dirty="0">
                <a:latin typeface="Calibri" panose="020F0502020204030204"/>
                <a:cs typeface="Calibri" panose="020F0502020204030204"/>
              </a:rPr>
              <a:t>Optimality of A* Tree Search: Blocking</a:t>
            </a:r>
            <a:endParaRPr lang="en-US" dirty="0">
              <a:latin typeface="Calibri" panose="020F0502020204030204"/>
              <a:cs typeface="Calibri" panose="020F0502020204030204"/>
            </a:endParaRPr>
          </a:p>
        </p:txBody>
      </p:sp>
      <p:sp>
        <p:nvSpPr>
          <p:cNvPr id="782339" name="Rectangle 3"/>
          <p:cNvSpPr>
            <a:spLocks noGrp="1" noChangeArrowheads="1"/>
          </p:cNvSpPr>
          <p:nvPr>
            <p:ph idx="1"/>
          </p:nvPr>
        </p:nvSpPr>
        <p:spPr>
          <a:xfrm>
            <a:off x="457200" y="1417637"/>
            <a:ext cx="4953000" cy="4525963"/>
          </a:xfrm>
        </p:spPr>
        <p:txBody>
          <a:bodyPr/>
          <a:lstStyle/>
          <a:p>
            <a:pPr eaLnBrk="1" hangingPunct="1">
              <a:buFont typeface="Wingdings" panose="05000000000000000000" pitchFamily="2" charset="2"/>
              <a:buNone/>
            </a:pPr>
            <a:r>
              <a:rPr lang="en-US" sz="2400" dirty="0">
                <a:latin typeface="Calibri" panose="020F0502020204030204"/>
                <a:cs typeface="Calibri" panose="020F0502020204030204"/>
              </a:rPr>
              <a:t>Proof:</a:t>
            </a:r>
            <a:endParaRPr lang="en-US" sz="2400" dirty="0">
              <a:latin typeface="Calibri" panose="020F0502020204030204"/>
              <a:cs typeface="Calibri" panose="020F0502020204030204"/>
            </a:endParaRPr>
          </a:p>
          <a:p>
            <a:pPr eaLnBrk="1" hangingPunct="1"/>
            <a:r>
              <a:rPr lang="en-US" sz="2400" dirty="0">
                <a:latin typeface="Calibri" panose="020F0502020204030204"/>
                <a:cs typeface="Calibri" panose="020F0502020204030204"/>
              </a:rPr>
              <a:t>Imagine B is on the fringe</a:t>
            </a:r>
            <a:endParaRPr lang="en-US" sz="2400" dirty="0">
              <a:latin typeface="Calibri" panose="020F0502020204030204"/>
              <a:cs typeface="Calibri" panose="020F0502020204030204"/>
            </a:endParaRPr>
          </a:p>
          <a:p>
            <a:pPr eaLnBrk="1" hangingPunct="1"/>
            <a:r>
              <a:rPr lang="en-US" sz="2400" dirty="0">
                <a:latin typeface="Calibri" panose="020F0502020204030204"/>
                <a:cs typeface="Calibri" panose="020F0502020204030204"/>
              </a:rPr>
              <a:t>Some ancestor </a:t>
            </a:r>
            <a:r>
              <a:rPr lang="en-US" sz="2400" i="1" dirty="0">
                <a:latin typeface="Calibri" panose="020F0502020204030204"/>
                <a:cs typeface="Calibri" panose="020F0502020204030204"/>
              </a:rPr>
              <a:t>n</a:t>
            </a:r>
            <a:r>
              <a:rPr lang="en-US" sz="2400" dirty="0">
                <a:latin typeface="Calibri" panose="020F0502020204030204"/>
                <a:cs typeface="Calibri" panose="020F0502020204030204"/>
              </a:rPr>
              <a:t> of A is on the fringe, too (maybe A!)</a:t>
            </a:r>
            <a:endParaRPr lang="en-US" sz="2400" dirty="0">
              <a:latin typeface="Calibri" panose="020F0502020204030204"/>
              <a:cs typeface="Calibri" panose="020F0502020204030204"/>
            </a:endParaRPr>
          </a:p>
          <a:p>
            <a:pPr eaLnBrk="1" hangingPunct="1"/>
            <a:r>
              <a:rPr lang="en-US" sz="2400" dirty="0">
                <a:latin typeface="Calibri" panose="020F0502020204030204"/>
                <a:cs typeface="Calibri" panose="020F0502020204030204"/>
              </a:rPr>
              <a:t>Claim: </a:t>
            </a:r>
            <a:r>
              <a:rPr lang="en-US" sz="2400" i="1" dirty="0">
                <a:latin typeface="Calibri" panose="020F0502020204030204"/>
                <a:cs typeface="Calibri" panose="020F0502020204030204"/>
              </a:rPr>
              <a:t>n</a:t>
            </a:r>
            <a:r>
              <a:rPr lang="en-US" sz="2400" dirty="0">
                <a:latin typeface="Calibri" panose="020F0502020204030204"/>
                <a:cs typeface="Calibri" panose="020F0502020204030204"/>
              </a:rPr>
              <a:t> will be expanded before B</a:t>
            </a:r>
            <a:endParaRPr lang="en-US" sz="2400" dirty="0">
              <a:latin typeface="Calibri" panose="020F0502020204030204"/>
              <a:cs typeface="Calibri" panose="020F0502020204030204"/>
            </a:endParaRPr>
          </a:p>
          <a:p>
            <a:pPr marL="914400" lvl="1" indent="-457200" eaLnBrk="1" hangingPunct="1">
              <a:buFont typeface="+mj-lt"/>
              <a:buAutoNum type="arabicPeriod"/>
            </a:pPr>
            <a:r>
              <a:rPr lang="en-US" sz="2400" dirty="0">
                <a:latin typeface="Calibri" panose="020F0502020204030204"/>
                <a:cs typeface="Calibri" panose="020F0502020204030204"/>
              </a:rPr>
              <a:t>f(n) is less or equal to f(A)</a:t>
            </a:r>
            <a:endParaRPr lang="en-US" sz="2400" dirty="0">
              <a:latin typeface="Calibri" panose="020F0502020204030204"/>
              <a:cs typeface="Calibri" panose="020F0502020204030204"/>
            </a:endParaRPr>
          </a:p>
        </p:txBody>
      </p:sp>
      <p:pic>
        <p:nvPicPr>
          <p:cNvPr id="22" name="Picture 21" descr="txp_fig"/>
          <p:cNvPicPr>
            <a:picLocks noChangeAspect="1"/>
          </p:cNvPicPr>
          <p:nvPr>
            <p:custDataLst>
              <p:tags r:id="rId1"/>
            </p:custDataLst>
          </p:nvPr>
        </p:nvPicPr>
        <p:blipFill>
          <a:blip r:embed="rId2" cstate="print"/>
          <a:srcRect/>
          <a:stretch>
            <a:fillRect/>
          </a:stretch>
        </p:blipFill>
        <p:spPr bwMode="auto">
          <a:xfrm>
            <a:off x="5715000" y="4903471"/>
            <a:ext cx="3013075" cy="319087"/>
          </a:xfrm>
          <a:prstGeom prst="rect">
            <a:avLst/>
          </a:prstGeom>
          <a:noFill/>
          <a:ln w="9525">
            <a:noFill/>
            <a:miter lim="800000"/>
            <a:headEnd/>
            <a:tailEnd/>
          </a:ln>
        </p:spPr>
      </p:pic>
      <p:sp>
        <p:nvSpPr>
          <p:cNvPr id="21" name="TextBox 20"/>
          <p:cNvSpPr txBox="1"/>
          <p:nvPr/>
        </p:nvSpPr>
        <p:spPr>
          <a:xfrm>
            <a:off x="9144000" y="4822578"/>
            <a:ext cx="3048000" cy="492443"/>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6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rPr>
              <a:t>Definition of f-cost</a:t>
            </a:r>
            <a:endParaRPr kumimoji="0" lang="en-US" sz="26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endParaRPr>
          </a:p>
        </p:txBody>
      </p:sp>
      <p:pic>
        <p:nvPicPr>
          <p:cNvPr id="25" name="Picture 24" descr="txp_fig"/>
          <p:cNvPicPr>
            <a:picLocks noChangeAspect="1"/>
          </p:cNvPicPr>
          <p:nvPr>
            <p:custDataLst>
              <p:tags r:id="rId3"/>
            </p:custDataLst>
          </p:nvPr>
        </p:nvPicPr>
        <p:blipFill>
          <a:blip r:embed="rId4" cstate="print"/>
          <a:stretch>
            <a:fillRect/>
          </a:stretch>
        </p:blipFill>
        <p:spPr bwMode="auto">
          <a:xfrm>
            <a:off x="5714998" y="5374957"/>
            <a:ext cx="1864893" cy="318467"/>
          </a:xfrm>
          <a:prstGeom prst="rect">
            <a:avLst/>
          </a:prstGeom>
          <a:noFill/>
          <a:effectLst/>
        </p:spPr>
      </p:pic>
      <p:sp>
        <p:nvSpPr>
          <p:cNvPr id="24" name="TextBox 23"/>
          <p:cNvSpPr txBox="1"/>
          <p:nvPr/>
        </p:nvSpPr>
        <p:spPr>
          <a:xfrm>
            <a:off x="9144000" y="5284243"/>
            <a:ext cx="3048000" cy="492443"/>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6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rPr>
              <a:t>Admissibility of h</a:t>
            </a:r>
            <a:endParaRPr kumimoji="0" lang="en-US" sz="26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endParaRPr>
          </a:p>
        </p:txBody>
      </p:sp>
      <p:sp>
        <p:nvSpPr>
          <p:cNvPr id="27" name="Freeform 34"/>
          <p:cNvSpPr/>
          <p:nvPr/>
        </p:nvSpPr>
        <p:spPr bwMode="auto">
          <a:xfrm>
            <a:off x="8200864" y="1538287"/>
            <a:ext cx="1931987" cy="2371725"/>
          </a:xfrm>
          <a:custGeom>
            <a:avLst/>
            <a:gdLst>
              <a:gd name="T0" fmla="*/ 2147483647 w 1217"/>
              <a:gd name="T1" fmla="*/ 0 h 1494"/>
              <a:gd name="T2" fmla="*/ 0 w 1217"/>
              <a:gd name="T3" fmla="*/ 2147483647 h 1494"/>
              <a:gd name="T4" fmla="*/ 2147483647 w 1217"/>
              <a:gd name="T5" fmla="*/ 2147483647 h 1494"/>
              <a:gd name="T6" fmla="*/ 2147483647 w 1217"/>
              <a:gd name="T7" fmla="*/ 2147483647 h 1494"/>
              <a:gd name="T8" fmla="*/ 2147483647 w 1217"/>
              <a:gd name="T9" fmla="*/ 2147483647 h 1494"/>
              <a:gd name="T10" fmla="*/ 2147483647 w 1217"/>
              <a:gd name="T11" fmla="*/ 2147483647 h 1494"/>
              <a:gd name="T12" fmla="*/ 2147483647 w 1217"/>
              <a:gd name="T13" fmla="*/ 0 h 1494"/>
              <a:gd name="T14" fmla="*/ 0 60000 65536"/>
              <a:gd name="T15" fmla="*/ 0 60000 65536"/>
              <a:gd name="T16" fmla="*/ 0 60000 65536"/>
              <a:gd name="T17" fmla="*/ 0 60000 65536"/>
              <a:gd name="T18" fmla="*/ 0 60000 65536"/>
              <a:gd name="T19" fmla="*/ 0 60000 65536"/>
              <a:gd name="T20" fmla="*/ 0 60000 65536"/>
              <a:gd name="T21" fmla="*/ 0 w 1217"/>
              <a:gd name="T22" fmla="*/ 0 h 1494"/>
              <a:gd name="T23" fmla="*/ 1217 w 1217"/>
              <a:gd name="T24" fmla="*/ 1494 h 14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7" h="1494">
                <a:moveTo>
                  <a:pt x="386" y="0"/>
                </a:moveTo>
                <a:cubicBezTo>
                  <a:pt x="322" y="114"/>
                  <a:pt x="196" y="352"/>
                  <a:pt x="0" y="682"/>
                </a:cubicBezTo>
                <a:cubicBezTo>
                  <a:pt x="56" y="829"/>
                  <a:pt x="128" y="798"/>
                  <a:pt x="196" y="857"/>
                </a:cubicBezTo>
                <a:cubicBezTo>
                  <a:pt x="264" y="916"/>
                  <a:pt x="308" y="996"/>
                  <a:pt x="407" y="1034"/>
                </a:cubicBezTo>
                <a:cubicBezTo>
                  <a:pt x="506" y="1072"/>
                  <a:pt x="667" y="1035"/>
                  <a:pt x="791" y="1082"/>
                </a:cubicBezTo>
                <a:cubicBezTo>
                  <a:pt x="915" y="1129"/>
                  <a:pt x="1217" y="1494"/>
                  <a:pt x="1152" y="1314"/>
                </a:cubicBezTo>
                <a:cubicBezTo>
                  <a:pt x="1087" y="1134"/>
                  <a:pt x="557" y="274"/>
                  <a:pt x="400" y="0"/>
                </a:cubicBezTo>
              </a:path>
            </a:pathLst>
          </a:custGeom>
          <a:solidFill>
            <a:srgbClr val="C0C0C0"/>
          </a:solidFill>
          <a:ln w="9525">
            <a:solidFill>
              <a:schemeClr val="tx1"/>
            </a:solidFill>
            <a:prstDash val="dash"/>
            <a:round/>
          </a:ln>
        </p:spPr>
        <p:txBody>
          <a:bodyPr lIns="91438" tIns="45719" rIns="91438" bIns="45719"/>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Calibri" panose="020F0502020204030204"/>
            </a:endParaRPr>
          </a:p>
        </p:txBody>
      </p:sp>
      <p:sp>
        <p:nvSpPr>
          <p:cNvPr id="28" name="Freeform 12"/>
          <p:cNvSpPr/>
          <p:nvPr/>
        </p:nvSpPr>
        <p:spPr bwMode="auto">
          <a:xfrm>
            <a:off x="7384889" y="1517651"/>
            <a:ext cx="2927351" cy="2554287"/>
          </a:xfrm>
          <a:custGeom>
            <a:avLst/>
            <a:gdLst>
              <a:gd name="T0" fmla="*/ 0 w 1844"/>
              <a:gd name="T1" fmla="*/ 2147483647 h 1609"/>
              <a:gd name="T2" fmla="*/ 2147483647 w 1844"/>
              <a:gd name="T3" fmla="*/ 2147483647 h 1609"/>
              <a:gd name="T4" fmla="*/ 2147483647 w 1844"/>
              <a:gd name="T5" fmla="*/ 0 h 1609"/>
              <a:gd name="T6" fmla="*/ 0 w 1844"/>
              <a:gd name="T7" fmla="*/ 2147483647 h 1609"/>
              <a:gd name="T8" fmla="*/ 0 60000 65536"/>
              <a:gd name="T9" fmla="*/ 0 60000 65536"/>
              <a:gd name="T10" fmla="*/ 0 60000 65536"/>
              <a:gd name="T11" fmla="*/ 0 60000 65536"/>
              <a:gd name="T12" fmla="*/ 0 w 1844"/>
              <a:gd name="T13" fmla="*/ 0 h 1609"/>
              <a:gd name="T14" fmla="*/ 1844 w 1844"/>
              <a:gd name="T15" fmla="*/ 1609 h 1609"/>
            </a:gdLst>
            <a:ahLst/>
            <a:cxnLst>
              <a:cxn ang="T8">
                <a:pos x="T0" y="T1"/>
              </a:cxn>
              <a:cxn ang="T9">
                <a:pos x="T2" y="T3"/>
              </a:cxn>
              <a:cxn ang="T10">
                <a:pos x="T4" y="T5"/>
              </a:cxn>
              <a:cxn ang="T11">
                <a:pos x="T6" y="T7"/>
              </a:cxn>
            </a:cxnLst>
            <a:rect l="T12" t="T13" r="T14" b="T15"/>
            <a:pathLst>
              <a:path w="1844" h="1609">
                <a:moveTo>
                  <a:pt x="0" y="1609"/>
                </a:moveTo>
                <a:lnTo>
                  <a:pt x="1844" y="1609"/>
                </a:lnTo>
                <a:lnTo>
                  <a:pt x="915" y="0"/>
                </a:lnTo>
                <a:lnTo>
                  <a:pt x="0" y="1609"/>
                </a:lnTo>
                <a:close/>
              </a:path>
            </a:pathLst>
          </a:custGeom>
          <a:noFill/>
          <a:ln w="9525">
            <a:solidFill>
              <a:schemeClr val="tx1"/>
            </a:solidFill>
            <a:round/>
          </a:ln>
        </p:spPr>
        <p:txBody>
          <a:bodyPr lIns="91438" tIns="45719" rIns="91438" bIns="45719"/>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Calibri" panose="020F0502020204030204"/>
            </a:endParaRPr>
          </a:p>
        </p:txBody>
      </p:sp>
      <p:sp>
        <p:nvSpPr>
          <p:cNvPr id="32" name="Oval 13"/>
          <p:cNvSpPr>
            <a:spLocks noChangeArrowheads="1"/>
          </p:cNvSpPr>
          <p:nvPr/>
        </p:nvSpPr>
        <p:spPr bwMode="auto">
          <a:xfrm>
            <a:off x="8507250" y="1873250"/>
            <a:ext cx="179388" cy="179387"/>
          </a:xfrm>
          <a:prstGeom prst="ellipse">
            <a:avLst/>
          </a:prstGeom>
          <a:solidFill>
            <a:schemeClr val="accent1"/>
          </a:solidFill>
          <a:ln w="9525">
            <a:solidFill>
              <a:schemeClr val="tx1"/>
            </a:solidFill>
            <a:round/>
          </a:ln>
        </p:spPr>
        <p:txBody>
          <a:bodyPr wrap="none" lIns="91438" tIns="45719" rIns="91438" bIns="45719"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Calibri" panose="020F0502020204030204"/>
            </a:endParaRPr>
          </a:p>
        </p:txBody>
      </p:sp>
      <p:sp>
        <p:nvSpPr>
          <p:cNvPr id="35" name="Oval 14"/>
          <p:cNvSpPr>
            <a:spLocks noChangeArrowheads="1"/>
          </p:cNvSpPr>
          <p:nvPr/>
        </p:nvSpPr>
        <p:spPr bwMode="auto">
          <a:xfrm>
            <a:off x="8983501" y="1863725"/>
            <a:ext cx="179388" cy="179387"/>
          </a:xfrm>
          <a:prstGeom prst="ellipse">
            <a:avLst/>
          </a:prstGeom>
          <a:solidFill>
            <a:schemeClr val="accent1"/>
          </a:solidFill>
          <a:ln w="9525">
            <a:solidFill>
              <a:schemeClr val="tx1"/>
            </a:solidFill>
            <a:round/>
          </a:ln>
        </p:spPr>
        <p:txBody>
          <a:bodyPr wrap="none" lIns="91438" tIns="45719" rIns="91438" bIns="45719"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Calibri" panose="020F0502020204030204"/>
            </a:endParaRPr>
          </a:p>
        </p:txBody>
      </p:sp>
      <p:sp>
        <p:nvSpPr>
          <p:cNvPr id="36" name="Text Box 15"/>
          <p:cNvSpPr txBox="1">
            <a:spLocks noChangeArrowheads="1"/>
          </p:cNvSpPr>
          <p:nvPr/>
        </p:nvSpPr>
        <p:spPr bwMode="auto">
          <a:xfrm>
            <a:off x="8637425" y="1724024"/>
            <a:ext cx="274639" cy="369330"/>
          </a:xfrm>
          <a:prstGeom prst="rect">
            <a:avLst/>
          </a:prstGeom>
          <a:noFill/>
          <a:ln w="9525">
            <a:noFill/>
            <a:miter lim="800000"/>
          </a:ln>
        </p:spPr>
        <p:txBody>
          <a:bodyPr lIns="91438" tIns="45719" rIns="91438" bIns="45719">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sz="1800" b="0" i="0" u="none" strike="noStrike" kern="1200" cap="none" spc="0" normalizeH="0" baseline="0" noProof="0">
                <a:ln>
                  <a:noFill/>
                </a:ln>
                <a:solidFill>
                  <a:srgbClr val="000000"/>
                </a:solidFill>
                <a:effectLst/>
                <a:uLnTx/>
                <a:uFillTx/>
                <a:latin typeface="Calibri" panose="020F0502020204030204"/>
                <a:ea typeface="+mn-ea"/>
                <a:cs typeface="Calibri" panose="020F0502020204030204"/>
              </a:rPr>
              <a:t>…</a:t>
            </a: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Calibri" panose="020F0502020204030204"/>
            </a:endParaRPr>
          </a:p>
        </p:txBody>
      </p:sp>
      <p:sp>
        <p:nvSpPr>
          <p:cNvPr id="37" name="Oval 16"/>
          <p:cNvSpPr>
            <a:spLocks noChangeArrowheads="1"/>
          </p:cNvSpPr>
          <p:nvPr/>
        </p:nvSpPr>
        <p:spPr bwMode="auto">
          <a:xfrm>
            <a:off x="9989976" y="3560762"/>
            <a:ext cx="179388" cy="179388"/>
          </a:xfrm>
          <a:prstGeom prst="ellipse">
            <a:avLst/>
          </a:prstGeom>
          <a:solidFill>
            <a:srgbClr val="FF9999"/>
          </a:solidFill>
          <a:ln w="9525">
            <a:solidFill>
              <a:schemeClr val="tx1"/>
            </a:solidFill>
            <a:round/>
          </a:ln>
        </p:spPr>
        <p:txBody>
          <a:bodyPr wrap="none" lIns="91438" tIns="45719" rIns="91438" bIns="45719"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Calibri" panose="020F0502020204030204"/>
            </a:endParaRPr>
          </a:p>
        </p:txBody>
      </p:sp>
      <p:sp>
        <p:nvSpPr>
          <p:cNvPr id="38" name="Oval 17"/>
          <p:cNvSpPr>
            <a:spLocks noChangeArrowheads="1"/>
          </p:cNvSpPr>
          <p:nvPr/>
        </p:nvSpPr>
        <p:spPr bwMode="auto">
          <a:xfrm>
            <a:off x="7703976" y="3255962"/>
            <a:ext cx="179388" cy="179388"/>
          </a:xfrm>
          <a:prstGeom prst="ellipse">
            <a:avLst/>
          </a:prstGeom>
          <a:solidFill>
            <a:srgbClr val="FF9999"/>
          </a:solidFill>
          <a:ln w="9525">
            <a:solidFill>
              <a:schemeClr val="tx1"/>
            </a:solidFill>
            <a:round/>
          </a:ln>
        </p:spPr>
        <p:txBody>
          <a:bodyPr wrap="none" lIns="91438" tIns="45719" rIns="91438" bIns="45719"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Calibri" panose="020F0502020204030204"/>
            </a:endParaRPr>
          </a:p>
        </p:txBody>
      </p:sp>
      <p:sp>
        <p:nvSpPr>
          <p:cNvPr id="39" name="Oval 21"/>
          <p:cNvSpPr>
            <a:spLocks noChangeArrowheads="1"/>
          </p:cNvSpPr>
          <p:nvPr/>
        </p:nvSpPr>
        <p:spPr bwMode="auto">
          <a:xfrm>
            <a:off x="8739026" y="1447800"/>
            <a:ext cx="179388" cy="179387"/>
          </a:xfrm>
          <a:prstGeom prst="ellipse">
            <a:avLst/>
          </a:prstGeom>
          <a:solidFill>
            <a:schemeClr val="accent1"/>
          </a:solidFill>
          <a:ln w="9525">
            <a:solidFill>
              <a:schemeClr val="tx1"/>
            </a:solidFill>
            <a:round/>
          </a:ln>
        </p:spPr>
        <p:txBody>
          <a:bodyPr wrap="none" lIns="91438" tIns="45719" rIns="91438" bIns="45719"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Calibri" panose="020F0502020204030204"/>
            </a:endParaRPr>
          </a:p>
        </p:txBody>
      </p:sp>
      <p:sp>
        <p:nvSpPr>
          <p:cNvPr id="40" name="Oval 27"/>
          <p:cNvSpPr>
            <a:spLocks noChangeArrowheads="1"/>
          </p:cNvSpPr>
          <p:nvPr/>
        </p:nvSpPr>
        <p:spPr bwMode="auto">
          <a:xfrm>
            <a:off x="8084976" y="2570162"/>
            <a:ext cx="179388" cy="179388"/>
          </a:xfrm>
          <a:prstGeom prst="ellipse">
            <a:avLst/>
          </a:prstGeom>
          <a:solidFill>
            <a:schemeClr val="accent1"/>
          </a:solidFill>
          <a:ln w="9525">
            <a:solidFill>
              <a:schemeClr val="tx1"/>
            </a:solidFill>
            <a:round/>
          </a:ln>
        </p:spPr>
        <p:txBody>
          <a:bodyPr wrap="none" lIns="91438" tIns="45719" rIns="91438" bIns="45719"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Calibri" panose="020F0502020204030204"/>
            </a:endParaRPr>
          </a:p>
        </p:txBody>
      </p:sp>
      <p:pic>
        <p:nvPicPr>
          <p:cNvPr id="41" name="Picture 29" descr="txp_fig"/>
          <p:cNvPicPr>
            <a:picLocks noChangeAspect="1" noChangeArrowheads="1"/>
          </p:cNvPicPr>
          <p:nvPr>
            <p:custDataLst>
              <p:tags r:id="rId5"/>
            </p:custDataLst>
          </p:nvPr>
        </p:nvPicPr>
        <p:blipFill>
          <a:blip r:embed="rId6" cstate="print"/>
          <a:srcRect/>
          <a:stretch>
            <a:fillRect/>
          </a:stretch>
        </p:blipFill>
        <p:spPr bwMode="auto">
          <a:xfrm>
            <a:off x="7780175" y="2493961"/>
            <a:ext cx="192088" cy="160339"/>
          </a:xfrm>
          <a:prstGeom prst="rect">
            <a:avLst/>
          </a:prstGeom>
          <a:noFill/>
          <a:ln w="9525">
            <a:noFill/>
            <a:miter lim="800000"/>
            <a:headEnd/>
            <a:tailEnd/>
          </a:ln>
        </p:spPr>
      </p:pic>
      <p:pic>
        <p:nvPicPr>
          <p:cNvPr id="42" name="Picture 41" descr="txp_fig"/>
          <p:cNvPicPr>
            <a:picLocks noChangeAspect="1"/>
          </p:cNvPicPr>
          <p:nvPr>
            <p:custDataLst>
              <p:tags r:id="rId7"/>
            </p:custDataLst>
          </p:nvPr>
        </p:nvPicPr>
        <p:blipFill>
          <a:blip r:embed="rId8" cstate="print"/>
          <a:stretch>
            <a:fillRect/>
          </a:stretch>
        </p:blipFill>
        <p:spPr bwMode="auto">
          <a:xfrm>
            <a:off x="10334304" y="3548260"/>
            <a:ext cx="257496" cy="241101"/>
          </a:xfrm>
          <a:prstGeom prst="rect">
            <a:avLst/>
          </a:prstGeom>
          <a:noFill/>
          <a:effectLst/>
        </p:spPr>
      </p:pic>
      <p:sp>
        <p:nvSpPr>
          <p:cNvPr id="46" name="Oval 45"/>
          <p:cNvSpPr/>
          <p:nvPr/>
        </p:nvSpPr>
        <p:spPr>
          <a:xfrm rot="1800000">
            <a:off x="7335252" y="2272604"/>
            <a:ext cx="954869" cy="155526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Calibri" panose="020F0502020204030204"/>
            </a:endParaRPr>
          </a:p>
        </p:txBody>
      </p:sp>
      <p:pic>
        <p:nvPicPr>
          <p:cNvPr id="29" name="Picture 28" descr="txp_fig"/>
          <p:cNvPicPr>
            <a:picLocks noChangeAspect="1"/>
          </p:cNvPicPr>
          <p:nvPr>
            <p:custDataLst>
              <p:tags r:id="rId9"/>
            </p:custDataLst>
          </p:nvPr>
        </p:nvPicPr>
        <p:blipFill>
          <a:blip r:embed="rId10" cstate="print"/>
          <a:stretch>
            <a:fillRect/>
          </a:stretch>
        </p:blipFill>
        <p:spPr bwMode="auto">
          <a:xfrm>
            <a:off x="5731099" y="5867401"/>
            <a:ext cx="1944584" cy="318518"/>
          </a:xfrm>
          <a:prstGeom prst="rect">
            <a:avLst/>
          </a:prstGeom>
          <a:noFill/>
          <a:effectLst/>
        </p:spPr>
      </p:pic>
      <p:sp>
        <p:nvSpPr>
          <p:cNvPr id="48" name="TextBox 47"/>
          <p:cNvSpPr txBox="1"/>
          <p:nvPr/>
        </p:nvSpPr>
        <p:spPr>
          <a:xfrm>
            <a:off x="9144000" y="5741443"/>
            <a:ext cx="3048000" cy="492443"/>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6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rPr>
              <a:t>h = 0 at a goal</a:t>
            </a:r>
            <a:endParaRPr kumimoji="0" lang="en-US" sz="26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endParaRPr>
          </a:p>
        </p:txBody>
      </p:sp>
      <p:pic>
        <p:nvPicPr>
          <p:cNvPr id="26" name="Picture 25" descr="txp_fig"/>
          <p:cNvPicPr>
            <a:picLocks noChangeAspect="1"/>
          </p:cNvPicPr>
          <p:nvPr>
            <p:custDataLst>
              <p:tags r:id="rId11"/>
            </p:custDataLst>
          </p:nvPr>
        </p:nvPicPr>
        <p:blipFill>
          <a:blip r:embed="rId12" cstate="print"/>
          <a:stretch>
            <a:fillRect/>
          </a:stretch>
        </p:blipFill>
        <p:spPr bwMode="auto">
          <a:xfrm>
            <a:off x="7315200" y="3200400"/>
            <a:ext cx="257817" cy="257817"/>
          </a:xfrm>
          <a:prstGeom prst="rect">
            <a:avLst/>
          </a:prstGeom>
          <a:noFill/>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23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23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82339">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82339">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21" grpId="0"/>
      <p:bldP spid="24" grpId="0"/>
      <p:bldP spid="27" grpId="0" animBg="1"/>
      <p:bldP spid="40" grpId="0" animBg="1"/>
      <p:bldP spid="46" grpId="0" animBg="1"/>
      <p:bldP spid="4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ounded Rectangular Callout 53"/>
          <p:cNvSpPr/>
          <p:nvPr/>
        </p:nvSpPr>
        <p:spPr>
          <a:xfrm>
            <a:off x="5562600" y="4572000"/>
            <a:ext cx="6400800" cy="1371600"/>
          </a:xfrm>
          <a:prstGeom prst="wedgeRoundRectCallout">
            <a:avLst>
              <a:gd name="adj1" fmla="val -75813"/>
              <a:gd name="adj2" fmla="val -77449"/>
              <a:gd name="adj3" fmla="val 16667"/>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Calibri" panose="020F0502020204030204"/>
            </a:endParaRPr>
          </a:p>
        </p:txBody>
      </p:sp>
      <p:sp>
        <p:nvSpPr>
          <p:cNvPr id="19459" name="Rectangle 2"/>
          <p:cNvSpPr>
            <a:spLocks noGrp="1" noChangeArrowheads="1"/>
          </p:cNvSpPr>
          <p:nvPr>
            <p:ph type="title"/>
          </p:nvPr>
        </p:nvSpPr>
        <p:spPr/>
        <p:txBody>
          <a:bodyPr/>
          <a:lstStyle/>
          <a:p>
            <a:r>
              <a:rPr lang="en-US" dirty="0">
                <a:latin typeface="Calibri" panose="020F0502020204030204"/>
                <a:cs typeface="Calibri" panose="020F0502020204030204"/>
              </a:rPr>
              <a:t>Optimality of A* Tree Search: Blocking</a:t>
            </a:r>
            <a:endParaRPr lang="en-US" dirty="0">
              <a:latin typeface="Calibri" panose="020F0502020204030204"/>
              <a:cs typeface="Calibri" panose="020F0502020204030204"/>
            </a:endParaRPr>
          </a:p>
        </p:txBody>
      </p:sp>
      <p:sp>
        <p:nvSpPr>
          <p:cNvPr id="782339" name="Rectangle 3"/>
          <p:cNvSpPr>
            <a:spLocks noGrp="1" noChangeArrowheads="1"/>
          </p:cNvSpPr>
          <p:nvPr>
            <p:ph idx="1"/>
          </p:nvPr>
        </p:nvSpPr>
        <p:spPr>
          <a:xfrm>
            <a:off x="457200" y="1417637"/>
            <a:ext cx="4953000" cy="4525963"/>
          </a:xfrm>
        </p:spPr>
        <p:txBody>
          <a:bodyPr/>
          <a:lstStyle/>
          <a:p>
            <a:pPr eaLnBrk="1" hangingPunct="1">
              <a:buFont typeface="Wingdings" panose="05000000000000000000" pitchFamily="2" charset="2"/>
              <a:buNone/>
            </a:pPr>
            <a:r>
              <a:rPr lang="en-US" sz="2400" dirty="0">
                <a:latin typeface="Calibri" panose="020F0502020204030204"/>
                <a:cs typeface="Calibri" panose="020F0502020204030204"/>
              </a:rPr>
              <a:t>Proof:</a:t>
            </a:r>
            <a:endParaRPr lang="en-US" sz="2400" dirty="0">
              <a:latin typeface="Calibri" panose="020F0502020204030204"/>
              <a:cs typeface="Calibri" panose="020F0502020204030204"/>
            </a:endParaRPr>
          </a:p>
          <a:p>
            <a:pPr eaLnBrk="1" hangingPunct="1"/>
            <a:r>
              <a:rPr lang="en-US" sz="2400" dirty="0">
                <a:latin typeface="Calibri" panose="020F0502020204030204"/>
                <a:cs typeface="Calibri" panose="020F0502020204030204"/>
              </a:rPr>
              <a:t>Imagine B is on the fringe</a:t>
            </a:r>
            <a:endParaRPr lang="en-US" sz="2400" dirty="0">
              <a:latin typeface="Calibri" panose="020F0502020204030204"/>
              <a:cs typeface="Calibri" panose="020F0502020204030204"/>
            </a:endParaRPr>
          </a:p>
          <a:p>
            <a:r>
              <a:rPr lang="en-US" sz="2400" dirty="0">
                <a:latin typeface="Calibri" panose="020F0502020204030204"/>
                <a:cs typeface="Calibri" panose="020F0502020204030204"/>
              </a:rPr>
              <a:t>Some ancestor </a:t>
            </a:r>
            <a:r>
              <a:rPr lang="en-US" sz="2400" i="1" dirty="0">
                <a:latin typeface="Calibri" panose="020F0502020204030204"/>
                <a:cs typeface="Calibri" panose="020F0502020204030204"/>
              </a:rPr>
              <a:t>n</a:t>
            </a:r>
            <a:r>
              <a:rPr lang="en-US" sz="2400" dirty="0">
                <a:latin typeface="Calibri" panose="020F0502020204030204"/>
                <a:cs typeface="Calibri" panose="020F0502020204030204"/>
              </a:rPr>
              <a:t> of A is on the fringe, too (maybe A!)</a:t>
            </a:r>
            <a:endParaRPr lang="en-US" sz="2400" dirty="0">
              <a:latin typeface="Calibri" panose="020F0502020204030204"/>
              <a:cs typeface="Calibri" panose="020F0502020204030204"/>
            </a:endParaRPr>
          </a:p>
          <a:p>
            <a:pPr eaLnBrk="1" hangingPunct="1"/>
            <a:r>
              <a:rPr lang="en-US" sz="2400" dirty="0">
                <a:latin typeface="Calibri" panose="020F0502020204030204"/>
                <a:cs typeface="Calibri" panose="020F0502020204030204"/>
              </a:rPr>
              <a:t>Claim: </a:t>
            </a:r>
            <a:r>
              <a:rPr lang="en-US" sz="2400" i="1" dirty="0">
                <a:latin typeface="Calibri" panose="020F0502020204030204"/>
                <a:cs typeface="Calibri" panose="020F0502020204030204"/>
              </a:rPr>
              <a:t>n</a:t>
            </a:r>
            <a:r>
              <a:rPr lang="en-US" sz="2400" dirty="0">
                <a:latin typeface="Calibri" panose="020F0502020204030204"/>
                <a:cs typeface="Calibri" panose="020F0502020204030204"/>
              </a:rPr>
              <a:t> will be expanded before B</a:t>
            </a:r>
            <a:endParaRPr lang="en-US" sz="2400" dirty="0">
              <a:latin typeface="Calibri" panose="020F0502020204030204"/>
              <a:cs typeface="Calibri" panose="020F0502020204030204"/>
            </a:endParaRPr>
          </a:p>
          <a:p>
            <a:pPr marL="914400" lvl="1" indent="-457200" eaLnBrk="1" hangingPunct="1">
              <a:buFont typeface="+mj-lt"/>
              <a:buAutoNum type="arabicPeriod"/>
            </a:pPr>
            <a:r>
              <a:rPr lang="en-US" sz="2400" dirty="0">
                <a:latin typeface="Calibri" panose="020F0502020204030204"/>
                <a:cs typeface="Calibri" panose="020F0502020204030204"/>
              </a:rPr>
              <a:t>f(n) is less or equal to f(A)</a:t>
            </a:r>
            <a:endParaRPr lang="en-US" sz="2400" dirty="0">
              <a:latin typeface="Calibri" panose="020F0502020204030204"/>
              <a:cs typeface="Calibri" panose="020F0502020204030204"/>
            </a:endParaRPr>
          </a:p>
          <a:p>
            <a:pPr marL="914400" lvl="1" indent="-457200" eaLnBrk="1" hangingPunct="1">
              <a:buFont typeface="+mj-lt"/>
              <a:buAutoNum type="arabicPeriod"/>
            </a:pPr>
            <a:r>
              <a:rPr lang="en-US" sz="2400" dirty="0">
                <a:latin typeface="Calibri" panose="020F0502020204030204"/>
                <a:cs typeface="Calibri" panose="020F0502020204030204"/>
              </a:rPr>
              <a:t>f(A) is less than f(B)</a:t>
            </a:r>
            <a:endParaRPr lang="en-US" sz="2400" dirty="0">
              <a:latin typeface="Calibri" panose="020F0502020204030204"/>
              <a:cs typeface="Calibri" panose="020F0502020204030204"/>
            </a:endParaRPr>
          </a:p>
        </p:txBody>
      </p:sp>
      <p:pic>
        <p:nvPicPr>
          <p:cNvPr id="27" name="Picture 26" descr="txp_fig"/>
          <p:cNvPicPr>
            <a:picLocks noChangeAspect="1"/>
          </p:cNvPicPr>
          <p:nvPr>
            <p:custDataLst>
              <p:tags r:id="rId1"/>
            </p:custDataLst>
          </p:nvPr>
        </p:nvPicPr>
        <p:blipFill>
          <a:blip r:embed="rId2" cstate="print"/>
          <a:stretch>
            <a:fillRect/>
          </a:stretch>
        </p:blipFill>
        <p:spPr bwMode="auto">
          <a:xfrm>
            <a:off x="6512222" y="5354956"/>
            <a:ext cx="1930189" cy="318668"/>
          </a:xfrm>
          <a:prstGeom prst="rect">
            <a:avLst/>
          </a:prstGeom>
          <a:noFill/>
          <a:effectLst/>
        </p:spPr>
      </p:pic>
      <p:pic>
        <p:nvPicPr>
          <p:cNvPr id="24" name="Picture 23" descr="txp_fig"/>
          <p:cNvPicPr>
            <a:picLocks noChangeAspect="1"/>
          </p:cNvPicPr>
          <p:nvPr>
            <p:custDataLst>
              <p:tags r:id="rId3"/>
            </p:custDataLst>
          </p:nvPr>
        </p:nvPicPr>
        <p:blipFill>
          <a:blip r:embed="rId4" cstate="print"/>
          <a:stretch>
            <a:fillRect/>
          </a:stretch>
        </p:blipFill>
        <p:spPr bwMode="auto">
          <a:xfrm>
            <a:off x="6497464" y="4881879"/>
            <a:ext cx="1914135" cy="318704"/>
          </a:xfrm>
          <a:prstGeom prst="rect">
            <a:avLst/>
          </a:prstGeom>
          <a:noFill/>
          <a:effectLst/>
        </p:spPr>
      </p:pic>
      <p:sp>
        <p:nvSpPr>
          <p:cNvPr id="25" name="TextBox 24"/>
          <p:cNvSpPr txBox="1"/>
          <p:nvPr/>
        </p:nvSpPr>
        <p:spPr>
          <a:xfrm>
            <a:off x="9296400" y="4785610"/>
            <a:ext cx="3048000" cy="492443"/>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6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rPr>
              <a:t>B is suboptimal</a:t>
            </a:r>
            <a:endParaRPr kumimoji="0" lang="en-US" sz="26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endParaRPr>
          </a:p>
        </p:txBody>
      </p:sp>
      <p:sp>
        <p:nvSpPr>
          <p:cNvPr id="26" name="TextBox 25"/>
          <p:cNvSpPr txBox="1"/>
          <p:nvPr/>
        </p:nvSpPr>
        <p:spPr>
          <a:xfrm>
            <a:off x="9296400" y="5242810"/>
            <a:ext cx="3048000" cy="492443"/>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6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rPr>
              <a:t>h = 0 at a goal</a:t>
            </a:r>
            <a:endParaRPr kumimoji="0" lang="en-US" sz="26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endParaRPr>
          </a:p>
        </p:txBody>
      </p:sp>
      <p:sp>
        <p:nvSpPr>
          <p:cNvPr id="29" name="Freeform 34"/>
          <p:cNvSpPr/>
          <p:nvPr/>
        </p:nvSpPr>
        <p:spPr bwMode="auto">
          <a:xfrm>
            <a:off x="8200864" y="1538287"/>
            <a:ext cx="1931987" cy="2371725"/>
          </a:xfrm>
          <a:custGeom>
            <a:avLst/>
            <a:gdLst>
              <a:gd name="T0" fmla="*/ 2147483647 w 1217"/>
              <a:gd name="T1" fmla="*/ 0 h 1494"/>
              <a:gd name="T2" fmla="*/ 0 w 1217"/>
              <a:gd name="T3" fmla="*/ 2147483647 h 1494"/>
              <a:gd name="T4" fmla="*/ 2147483647 w 1217"/>
              <a:gd name="T5" fmla="*/ 2147483647 h 1494"/>
              <a:gd name="T6" fmla="*/ 2147483647 w 1217"/>
              <a:gd name="T7" fmla="*/ 2147483647 h 1494"/>
              <a:gd name="T8" fmla="*/ 2147483647 w 1217"/>
              <a:gd name="T9" fmla="*/ 2147483647 h 1494"/>
              <a:gd name="T10" fmla="*/ 2147483647 w 1217"/>
              <a:gd name="T11" fmla="*/ 2147483647 h 1494"/>
              <a:gd name="T12" fmla="*/ 2147483647 w 1217"/>
              <a:gd name="T13" fmla="*/ 0 h 1494"/>
              <a:gd name="T14" fmla="*/ 0 60000 65536"/>
              <a:gd name="T15" fmla="*/ 0 60000 65536"/>
              <a:gd name="T16" fmla="*/ 0 60000 65536"/>
              <a:gd name="T17" fmla="*/ 0 60000 65536"/>
              <a:gd name="T18" fmla="*/ 0 60000 65536"/>
              <a:gd name="T19" fmla="*/ 0 60000 65536"/>
              <a:gd name="T20" fmla="*/ 0 60000 65536"/>
              <a:gd name="T21" fmla="*/ 0 w 1217"/>
              <a:gd name="T22" fmla="*/ 0 h 1494"/>
              <a:gd name="T23" fmla="*/ 1217 w 1217"/>
              <a:gd name="T24" fmla="*/ 1494 h 14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7" h="1494">
                <a:moveTo>
                  <a:pt x="386" y="0"/>
                </a:moveTo>
                <a:cubicBezTo>
                  <a:pt x="322" y="114"/>
                  <a:pt x="196" y="352"/>
                  <a:pt x="0" y="682"/>
                </a:cubicBezTo>
                <a:cubicBezTo>
                  <a:pt x="56" y="829"/>
                  <a:pt x="128" y="798"/>
                  <a:pt x="196" y="857"/>
                </a:cubicBezTo>
                <a:cubicBezTo>
                  <a:pt x="264" y="916"/>
                  <a:pt x="308" y="996"/>
                  <a:pt x="407" y="1034"/>
                </a:cubicBezTo>
                <a:cubicBezTo>
                  <a:pt x="506" y="1072"/>
                  <a:pt x="667" y="1035"/>
                  <a:pt x="791" y="1082"/>
                </a:cubicBezTo>
                <a:cubicBezTo>
                  <a:pt x="915" y="1129"/>
                  <a:pt x="1217" y="1494"/>
                  <a:pt x="1152" y="1314"/>
                </a:cubicBezTo>
                <a:cubicBezTo>
                  <a:pt x="1087" y="1134"/>
                  <a:pt x="557" y="274"/>
                  <a:pt x="400" y="0"/>
                </a:cubicBezTo>
              </a:path>
            </a:pathLst>
          </a:custGeom>
          <a:solidFill>
            <a:srgbClr val="C0C0C0"/>
          </a:solidFill>
          <a:ln w="9525">
            <a:solidFill>
              <a:schemeClr val="tx1"/>
            </a:solidFill>
            <a:prstDash val="dash"/>
            <a:round/>
          </a:ln>
        </p:spPr>
        <p:txBody>
          <a:bodyPr lIns="91438" tIns="45719" rIns="91438" bIns="45719"/>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Calibri" panose="020F0502020204030204"/>
            </a:endParaRPr>
          </a:p>
        </p:txBody>
      </p:sp>
      <p:sp>
        <p:nvSpPr>
          <p:cNvPr id="30" name="Freeform 12"/>
          <p:cNvSpPr/>
          <p:nvPr/>
        </p:nvSpPr>
        <p:spPr bwMode="auto">
          <a:xfrm>
            <a:off x="7384889" y="1517651"/>
            <a:ext cx="2927351" cy="2554287"/>
          </a:xfrm>
          <a:custGeom>
            <a:avLst/>
            <a:gdLst>
              <a:gd name="T0" fmla="*/ 0 w 1844"/>
              <a:gd name="T1" fmla="*/ 2147483647 h 1609"/>
              <a:gd name="T2" fmla="*/ 2147483647 w 1844"/>
              <a:gd name="T3" fmla="*/ 2147483647 h 1609"/>
              <a:gd name="T4" fmla="*/ 2147483647 w 1844"/>
              <a:gd name="T5" fmla="*/ 0 h 1609"/>
              <a:gd name="T6" fmla="*/ 0 w 1844"/>
              <a:gd name="T7" fmla="*/ 2147483647 h 1609"/>
              <a:gd name="T8" fmla="*/ 0 60000 65536"/>
              <a:gd name="T9" fmla="*/ 0 60000 65536"/>
              <a:gd name="T10" fmla="*/ 0 60000 65536"/>
              <a:gd name="T11" fmla="*/ 0 60000 65536"/>
              <a:gd name="T12" fmla="*/ 0 w 1844"/>
              <a:gd name="T13" fmla="*/ 0 h 1609"/>
              <a:gd name="T14" fmla="*/ 1844 w 1844"/>
              <a:gd name="T15" fmla="*/ 1609 h 1609"/>
            </a:gdLst>
            <a:ahLst/>
            <a:cxnLst>
              <a:cxn ang="T8">
                <a:pos x="T0" y="T1"/>
              </a:cxn>
              <a:cxn ang="T9">
                <a:pos x="T2" y="T3"/>
              </a:cxn>
              <a:cxn ang="T10">
                <a:pos x="T4" y="T5"/>
              </a:cxn>
              <a:cxn ang="T11">
                <a:pos x="T6" y="T7"/>
              </a:cxn>
            </a:cxnLst>
            <a:rect l="T12" t="T13" r="T14" b="T15"/>
            <a:pathLst>
              <a:path w="1844" h="1609">
                <a:moveTo>
                  <a:pt x="0" y="1609"/>
                </a:moveTo>
                <a:lnTo>
                  <a:pt x="1844" y="1609"/>
                </a:lnTo>
                <a:lnTo>
                  <a:pt x="915" y="0"/>
                </a:lnTo>
                <a:lnTo>
                  <a:pt x="0" y="1609"/>
                </a:lnTo>
                <a:close/>
              </a:path>
            </a:pathLst>
          </a:custGeom>
          <a:noFill/>
          <a:ln w="9525">
            <a:solidFill>
              <a:schemeClr val="tx1"/>
            </a:solidFill>
            <a:round/>
          </a:ln>
        </p:spPr>
        <p:txBody>
          <a:bodyPr lIns="91438" tIns="45719" rIns="91438" bIns="45719"/>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Calibri" panose="020F0502020204030204"/>
            </a:endParaRPr>
          </a:p>
        </p:txBody>
      </p:sp>
      <p:sp>
        <p:nvSpPr>
          <p:cNvPr id="44" name="Oval 13"/>
          <p:cNvSpPr>
            <a:spLocks noChangeArrowheads="1"/>
          </p:cNvSpPr>
          <p:nvPr/>
        </p:nvSpPr>
        <p:spPr bwMode="auto">
          <a:xfrm>
            <a:off x="8507250" y="1873250"/>
            <a:ext cx="179388" cy="179387"/>
          </a:xfrm>
          <a:prstGeom prst="ellipse">
            <a:avLst/>
          </a:prstGeom>
          <a:solidFill>
            <a:schemeClr val="accent1"/>
          </a:solidFill>
          <a:ln w="9525">
            <a:solidFill>
              <a:schemeClr val="tx1"/>
            </a:solidFill>
            <a:round/>
          </a:ln>
        </p:spPr>
        <p:txBody>
          <a:bodyPr wrap="none" lIns="91438" tIns="45719" rIns="91438" bIns="45719"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Calibri" panose="020F0502020204030204"/>
            </a:endParaRPr>
          </a:p>
        </p:txBody>
      </p:sp>
      <p:sp>
        <p:nvSpPr>
          <p:cNvPr id="45" name="Oval 14"/>
          <p:cNvSpPr>
            <a:spLocks noChangeArrowheads="1"/>
          </p:cNvSpPr>
          <p:nvPr/>
        </p:nvSpPr>
        <p:spPr bwMode="auto">
          <a:xfrm>
            <a:off x="8983501" y="1863725"/>
            <a:ext cx="179388" cy="179387"/>
          </a:xfrm>
          <a:prstGeom prst="ellipse">
            <a:avLst/>
          </a:prstGeom>
          <a:solidFill>
            <a:schemeClr val="accent1"/>
          </a:solidFill>
          <a:ln w="9525">
            <a:solidFill>
              <a:schemeClr val="tx1"/>
            </a:solidFill>
            <a:round/>
          </a:ln>
        </p:spPr>
        <p:txBody>
          <a:bodyPr wrap="none" lIns="91438" tIns="45719" rIns="91438" bIns="45719"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Calibri" panose="020F0502020204030204"/>
            </a:endParaRPr>
          </a:p>
        </p:txBody>
      </p:sp>
      <p:sp>
        <p:nvSpPr>
          <p:cNvPr id="46" name="Text Box 15"/>
          <p:cNvSpPr txBox="1">
            <a:spLocks noChangeArrowheads="1"/>
          </p:cNvSpPr>
          <p:nvPr/>
        </p:nvSpPr>
        <p:spPr bwMode="auto">
          <a:xfrm>
            <a:off x="8637425" y="1724024"/>
            <a:ext cx="274639" cy="369330"/>
          </a:xfrm>
          <a:prstGeom prst="rect">
            <a:avLst/>
          </a:prstGeom>
          <a:noFill/>
          <a:ln w="9525">
            <a:noFill/>
            <a:miter lim="800000"/>
          </a:ln>
        </p:spPr>
        <p:txBody>
          <a:bodyPr lIns="91438" tIns="45719" rIns="91438" bIns="45719">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sz="1800" b="0" i="0" u="none" strike="noStrike" kern="1200" cap="none" spc="0" normalizeH="0" baseline="0" noProof="0">
                <a:ln>
                  <a:noFill/>
                </a:ln>
                <a:solidFill>
                  <a:srgbClr val="000000"/>
                </a:solidFill>
                <a:effectLst/>
                <a:uLnTx/>
                <a:uFillTx/>
                <a:latin typeface="Calibri" panose="020F0502020204030204"/>
                <a:ea typeface="+mn-ea"/>
                <a:cs typeface="Calibri" panose="020F0502020204030204"/>
              </a:rPr>
              <a:t>…</a:t>
            </a: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Calibri" panose="020F0502020204030204"/>
            </a:endParaRPr>
          </a:p>
        </p:txBody>
      </p:sp>
      <p:sp>
        <p:nvSpPr>
          <p:cNvPr id="47" name="Oval 16"/>
          <p:cNvSpPr>
            <a:spLocks noChangeArrowheads="1"/>
          </p:cNvSpPr>
          <p:nvPr/>
        </p:nvSpPr>
        <p:spPr bwMode="auto">
          <a:xfrm>
            <a:off x="9989976" y="3560762"/>
            <a:ext cx="179388" cy="179388"/>
          </a:xfrm>
          <a:prstGeom prst="ellipse">
            <a:avLst/>
          </a:prstGeom>
          <a:solidFill>
            <a:srgbClr val="FF9999"/>
          </a:solidFill>
          <a:ln w="9525">
            <a:solidFill>
              <a:schemeClr val="tx1"/>
            </a:solidFill>
            <a:round/>
          </a:ln>
        </p:spPr>
        <p:txBody>
          <a:bodyPr wrap="none" lIns="91438" tIns="45719" rIns="91438" bIns="45719"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Calibri" panose="020F0502020204030204"/>
            </a:endParaRPr>
          </a:p>
        </p:txBody>
      </p:sp>
      <p:sp>
        <p:nvSpPr>
          <p:cNvPr id="48" name="Oval 17"/>
          <p:cNvSpPr>
            <a:spLocks noChangeArrowheads="1"/>
          </p:cNvSpPr>
          <p:nvPr/>
        </p:nvSpPr>
        <p:spPr bwMode="auto">
          <a:xfrm>
            <a:off x="7703976" y="3255962"/>
            <a:ext cx="179388" cy="179388"/>
          </a:xfrm>
          <a:prstGeom prst="ellipse">
            <a:avLst/>
          </a:prstGeom>
          <a:solidFill>
            <a:srgbClr val="FF9999"/>
          </a:solidFill>
          <a:ln w="9525">
            <a:solidFill>
              <a:schemeClr val="tx1"/>
            </a:solidFill>
            <a:round/>
          </a:ln>
        </p:spPr>
        <p:txBody>
          <a:bodyPr wrap="none" lIns="91438" tIns="45719" rIns="91438" bIns="45719"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Calibri" panose="020F0502020204030204"/>
            </a:endParaRPr>
          </a:p>
        </p:txBody>
      </p:sp>
      <p:sp>
        <p:nvSpPr>
          <p:cNvPr id="49" name="Oval 21"/>
          <p:cNvSpPr>
            <a:spLocks noChangeArrowheads="1"/>
          </p:cNvSpPr>
          <p:nvPr/>
        </p:nvSpPr>
        <p:spPr bwMode="auto">
          <a:xfrm>
            <a:off x="8739026" y="1447800"/>
            <a:ext cx="179388" cy="179387"/>
          </a:xfrm>
          <a:prstGeom prst="ellipse">
            <a:avLst/>
          </a:prstGeom>
          <a:solidFill>
            <a:schemeClr val="accent1"/>
          </a:solidFill>
          <a:ln w="9525">
            <a:solidFill>
              <a:schemeClr val="tx1"/>
            </a:solidFill>
            <a:round/>
          </a:ln>
        </p:spPr>
        <p:txBody>
          <a:bodyPr wrap="none" lIns="91438" tIns="45719" rIns="91438" bIns="45719"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Calibri" panose="020F0502020204030204"/>
            </a:endParaRPr>
          </a:p>
        </p:txBody>
      </p:sp>
      <p:sp>
        <p:nvSpPr>
          <p:cNvPr id="50" name="Oval 27"/>
          <p:cNvSpPr>
            <a:spLocks noChangeArrowheads="1"/>
          </p:cNvSpPr>
          <p:nvPr/>
        </p:nvSpPr>
        <p:spPr bwMode="auto">
          <a:xfrm>
            <a:off x="8084976" y="2570162"/>
            <a:ext cx="179388" cy="179388"/>
          </a:xfrm>
          <a:prstGeom prst="ellipse">
            <a:avLst/>
          </a:prstGeom>
          <a:solidFill>
            <a:schemeClr val="accent1"/>
          </a:solidFill>
          <a:ln w="9525">
            <a:solidFill>
              <a:schemeClr val="tx1"/>
            </a:solidFill>
            <a:round/>
          </a:ln>
        </p:spPr>
        <p:txBody>
          <a:bodyPr wrap="none" lIns="91438" tIns="45719" rIns="91438" bIns="45719"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Calibri" panose="020F0502020204030204"/>
            </a:endParaRPr>
          </a:p>
        </p:txBody>
      </p:sp>
      <p:pic>
        <p:nvPicPr>
          <p:cNvPr id="51" name="Picture 29" descr="txp_fig"/>
          <p:cNvPicPr>
            <a:picLocks noChangeAspect="1" noChangeArrowheads="1"/>
          </p:cNvPicPr>
          <p:nvPr>
            <p:custDataLst>
              <p:tags r:id="rId5"/>
            </p:custDataLst>
          </p:nvPr>
        </p:nvPicPr>
        <p:blipFill>
          <a:blip r:embed="rId6" cstate="print"/>
          <a:srcRect/>
          <a:stretch>
            <a:fillRect/>
          </a:stretch>
        </p:blipFill>
        <p:spPr bwMode="auto">
          <a:xfrm>
            <a:off x="7780175" y="2493961"/>
            <a:ext cx="192088" cy="160339"/>
          </a:xfrm>
          <a:prstGeom prst="rect">
            <a:avLst/>
          </a:prstGeom>
          <a:noFill/>
          <a:ln w="9525">
            <a:noFill/>
            <a:miter lim="800000"/>
            <a:headEnd/>
            <a:tailEnd/>
          </a:ln>
        </p:spPr>
      </p:pic>
      <p:pic>
        <p:nvPicPr>
          <p:cNvPr id="52" name="Picture 51" descr="txp_fig"/>
          <p:cNvPicPr>
            <a:picLocks noChangeAspect="1"/>
          </p:cNvPicPr>
          <p:nvPr>
            <p:custDataLst>
              <p:tags r:id="rId7"/>
            </p:custDataLst>
          </p:nvPr>
        </p:nvPicPr>
        <p:blipFill>
          <a:blip r:embed="rId8" cstate="print"/>
          <a:stretch>
            <a:fillRect/>
          </a:stretch>
        </p:blipFill>
        <p:spPr bwMode="auto">
          <a:xfrm>
            <a:off x="10334304" y="3548260"/>
            <a:ext cx="257496" cy="241101"/>
          </a:xfrm>
          <a:prstGeom prst="rect">
            <a:avLst/>
          </a:prstGeom>
          <a:noFill/>
          <a:effectLst/>
        </p:spPr>
      </p:pic>
      <p:sp>
        <p:nvSpPr>
          <p:cNvPr id="56" name="Oval 55"/>
          <p:cNvSpPr/>
          <p:nvPr/>
        </p:nvSpPr>
        <p:spPr>
          <a:xfrm rot="359986">
            <a:off x="7040951" y="3019060"/>
            <a:ext cx="3870153" cy="95065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Calibri" panose="020F0502020204030204"/>
            </a:endParaRPr>
          </a:p>
        </p:txBody>
      </p:sp>
      <p:pic>
        <p:nvPicPr>
          <p:cNvPr id="23" name="Picture 22" descr="txp_fig"/>
          <p:cNvPicPr>
            <a:picLocks noChangeAspect="1"/>
          </p:cNvPicPr>
          <p:nvPr>
            <p:custDataLst>
              <p:tags r:id="rId9"/>
            </p:custDataLst>
          </p:nvPr>
        </p:nvPicPr>
        <p:blipFill>
          <a:blip r:embed="rId10" cstate="print"/>
          <a:stretch>
            <a:fillRect/>
          </a:stretch>
        </p:blipFill>
        <p:spPr bwMode="auto">
          <a:xfrm>
            <a:off x="7315200" y="3200400"/>
            <a:ext cx="257817" cy="257817"/>
          </a:xfrm>
          <a:prstGeom prst="rect">
            <a:avLst/>
          </a:prstGeom>
          <a:noFill/>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233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5" grpId="0"/>
      <p:bldP spid="26" grpId="0"/>
      <p:bldP spid="5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ounded Rectangular Callout 53"/>
          <p:cNvSpPr/>
          <p:nvPr/>
        </p:nvSpPr>
        <p:spPr>
          <a:xfrm>
            <a:off x="7391400" y="4800600"/>
            <a:ext cx="3733800" cy="914400"/>
          </a:xfrm>
          <a:prstGeom prst="wedgeRoundRectCallout">
            <a:avLst>
              <a:gd name="adj1" fmla="val -141787"/>
              <a:gd name="adj2" fmla="val -64255"/>
              <a:gd name="adj3" fmla="val 16667"/>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Calibri" panose="020F0502020204030204"/>
            </a:endParaRPr>
          </a:p>
        </p:txBody>
      </p:sp>
      <p:sp>
        <p:nvSpPr>
          <p:cNvPr id="19459" name="Rectangle 2"/>
          <p:cNvSpPr>
            <a:spLocks noGrp="1" noChangeArrowheads="1"/>
          </p:cNvSpPr>
          <p:nvPr>
            <p:ph type="title"/>
          </p:nvPr>
        </p:nvSpPr>
        <p:spPr/>
        <p:txBody>
          <a:bodyPr/>
          <a:lstStyle/>
          <a:p>
            <a:r>
              <a:rPr lang="en-US" dirty="0">
                <a:latin typeface="Calibri" panose="020F0502020204030204"/>
                <a:cs typeface="Calibri" panose="020F0502020204030204"/>
              </a:rPr>
              <a:t>Optimality of A* Tree Search: Blocking</a:t>
            </a:r>
            <a:endParaRPr lang="en-US" dirty="0">
              <a:latin typeface="Calibri" panose="020F0502020204030204"/>
              <a:cs typeface="Calibri" panose="020F0502020204030204"/>
            </a:endParaRPr>
          </a:p>
        </p:txBody>
      </p:sp>
      <p:sp>
        <p:nvSpPr>
          <p:cNvPr id="782339" name="Rectangle 3"/>
          <p:cNvSpPr>
            <a:spLocks noGrp="1" noChangeArrowheads="1"/>
          </p:cNvSpPr>
          <p:nvPr>
            <p:ph idx="1"/>
          </p:nvPr>
        </p:nvSpPr>
        <p:spPr>
          <a:xfrm>
            <a:off x="457200" y="1417637"/>
            <a:ext cx="4953000" cy="4525963"/>
          </a:xfrm>
        </p:spPr>
        <p:txBody>
          <a:bodyPr/>
          <a:lstStyle/>
          <a:p>
            <a:pPr eaLnBrk="1" hangingPunct="1">
              <a:buFont typeface="Wingdings" panose="05000000000000000000" pitchFamily="2" charset="2"/>
              <a:buNone/>
            </a:pPr>
            <a:r>
              <a:rPr lang="en-US" sz="2400" dirty="0">
                <a:latin typeface="Calibri" panose="020F0502020204030204"/>
                <a:cs typeface="Calibri" panose="020F0502020204030204"/>
              </a:rPr>
              <a:t>Proof:</a:t>
            </a:r>
            <a:endParaRPr lang="en-US" sz="2400" dirty="0">
              <a:latin typeface="Calibri" panose="020F0502020204030204"/>
              <a:cs typeface="Calibri" panose="020F0502020204030204"/>
            </a:endParaRPr>
          </a:p>
          <a:p>
            <a:pPr eaLnBrk="1" hangingPunct="1"/>
            <a:r>
              <a:rPr lang="en-US" sz="2400" dirty="0">
                <a:latin typeface="Calibri" panose="020F0502020204030204"/>
                <a:cs typeface="Calibri" panose="020F0502020204030204"/>
              </a:rPr>
              <a:t>Imagine B is on the fringe</a:t>
            </a:r>
            <a:endParaRPr lang="en-US" sz="2400" dirty="0">
              <a:latin typeface="Calibri" panose="020F0502020204030204"/>
              <a:cs typeface="Calibri" panose="020F0502020204030204"/>
            </a:endParaRPr>
          </a:p>
          <a:p>
            <a:r>
              <a:rPr lang="en-US" sz="2400" dirty="0">
                <a:latin typeface="Calibri" panose="020F0502020204030204"/>
                <a:cs typeface="Calibri" panose="020F0502020204030204"/>
              </a:rPr>
              <a:t>Some ancestor </a:t>
            </a:r>
            <a:r>
              <a:rPr lang="en-US" sz="2400" i="1" dirty="0">
                <a:latin typeface="Calibri" panose="020F0502020204030204"/>
                <a:cs typeface="Calibri" panose="020F0502020204030204"/>
              </a:rPr>
              <a:t>n</a:t>
            </a:r>
            <a:r>
              <a:rPr lang="en-US" sz="2400" dirty="0">
                <a:latin typeface="Calibri" panose="020F0502020204030204"/>
                <a:cs typeface="Calibri" panose="020F0502020204030204"/>
              </a:rPr>
              <a:t> of A is on the fringe, too (maybe A!)</a:t>
            </a:r>
            <a:endParaRPr lang="en-US" sz="2400" dirty="0">
              <a:latin typeface="Calibri" panose="020F0502020204030204"/>
              <a:cs typeface="Calibri" panose="020F0502020204030204"/>
            </a:endParaRPr>
          </a:p>
          <a:p>
            <a:pPr eaLnBrk="1" hangingPunct="1"/>
            <a:r>
              <a:rPr lang="en-US" sz="2400" dirty="0">
                <a:latin typeface="Calibri" panose="020F0502020204030204"/>
                <a:cs typeface="Calibri" panose="020F0502020204030204"/>
              </a:rPr>
              <a:t>Claim: </a:t>
            </a:r>
            <a:r>
              <a:rPr lang="en-US" sz="2400" i="1" dirty="0">
                <a:latin typeface="Calibri" panose="020F0502020204030204"/>
                <a:cs typeface="Calibri" panose="020F0502020204030204"/>
              </a:rPr>
              <a:t>n</a:t>
            </a:r>
            <a:r>
              <a:rPr lang="en-US" sz="2400" dirty="0">
                <a:latin typeface="Calibri" panose="020F0502020204030204"/>
                <a:cs typeface="Calibri" panose="020F0502020204030204"/>
              </a:rPr>
              <a:t> will be expanded before B</a:t>
            </a:r>
            <a:endParaRPr lang="en-US" sz="2400" dirty="0">
              <a:latin typeface="Calibri" panose="020F0502020204030204"/>
              <a:cs typeface="Calibri" panose="020F0502020204030204"/>
            </a:endParaRPr>
          </a:p>
          <a:p>
            <a:pPr marL="914400" lvl="1" indent="-457200" eaLnBrk="1" hangingPunct="1">
              <a:buFont typeface="+mj-lt"/>
              <a:buAutoNum type="arabicPeriod"/>
            </a:pPr>
            <a:r>
              <a:rPr lang="en-US" sz="2400" dirty="0">
                <a:latin typeface="Calibri" panose="020F0502020204030204"/>
                <a:cs typeface="Calibri" panose="020F0502020204030204"/>
              </a:rPr>
              <a:t>f(n) is less or equal to f(A)</a:t>
            </a:r>
            <a:endParaRPr lang="en-US" sz="2400" dirty="0">
              <a:latin typeface="Calibri" panose="020F0502020204030204"/>
              <a:cs typeface="Calibri" panose="020F0502020204030204"/>
            </a:endParaRPr>
          </a:p>
          <a:p>
            <a:pPr marL="914400" lvl="1" indent="-457200" eaLnBrk="1" hangingPunct="1">
              <a:buFont typeface="+mj-lt"/>
              <a:buAutoNum type="arabicPeriod"/>
            </a:pPr>
            <a:r>
              <a:rPr lang="en-US" sz="2400" dirty="0">
                <a:latin typeface="Calibri" panose="020F0502020204030204"/>
                <a:cs typeface="Calibri" panose="020F0502020204030204"/>
              </a:rPr>
              <a:t>f(A) is less than f(B)</a:t>
            </a:r>
            <a:endParaRPr lang="en-US" sz="2400" dirty="0">
              <a:latin typeface="Calibri" panose="020F0502020204030204"/>
              <a:cs typeface="Calibri" panose="020F0502020204030204"/>
            </a:endParaRPr>
          </a:p>
          <a:p>
            <a:pPr marL="914400" lvl="1" indent="-457200" eaLnBrk="1" hangingPunct="1">
              <a:buFont typeface="+mj-lt"/>
              <a:buAutoNum type="arabicPeriod"/>
            </a:pPr>
            <a:r>
              <a:rPr lang="en-US" sz="2400" dirty="0">
                <a:latin typeface="Calibri" panose="020F0502020204030204"/>
                <a:cs typeface="Calibri" panose="020F0502020204030204"/>
              </a:rPr>
              <a:t> </a:t>
            </a:r>
            <a:r>
              <a:rPr lang="en-US" sz="2400" i="1" dirty="0">
                <a:latin typeface="Calibri" panose="020F0502020204030204"/>
                <a:cs typeface="Calibri" panose="020F0502020204030204"/>
              </a:rPr>
              <a:t>n</a:t>
            </a:r>
            <a:r>
              <a:rPr lang="en-US" sz="2400" dirty="0">
                <a:latin typeface="Calibri" panose="020F0502020204030204"/>
                <a:cs typeface="Calibri" panose="020F0502020204030204"/>
              </a:rPr>
              <a:t> expands before B</a:t>
            </a:r>
            <a:endParaRPr lang="en-US" sz="2400" dirty="0">
              <a:latin typeface="Calibri" panose="020F0502020204030204"/>
              <a:cs typeface="Calibri" panose="020F0502020204030204"/>
            </a:endParaRPr>
          </a:p>
          <a:p>
            <a:pPr eaLnBrk="1" hangingPunct="1"/>
            <a:r>
              <a:rPr lang="en-US" sz="2400" dirty="0">
                <a:latin typeface="Calibri" panose="020F0502020204030204"/>
                <a:cs typeface="Calibri" panose="020F0502020204030204"/>
              </a:rPr>
              <a:t>All ancestors of A expand before B</a:t>
            </a:r>
            <a:endParaRPr lang="en-US" sz="2400" dirty="0">
              <a:latin typeface="Calibri" panose="020F0502020204030204"/>
              <a:cs typeface="Calibri" panose="020F0502020204030204"/>
            </a:endParaRPr>
          </a:p>
          <a:p>
            <a:pPr eaLnBrk="1" hangingPunct="1"/>
            <a:r>
              <a:rPr lang="en-US" sz="2400" dirty="0">
                <a:latin typeface="Calibri" panose="020F0502020204030204"/>
                <a:cs typeface="Calibri" panose="020F0502020204030204"/>
              </a:rPr>
              <a:t>A expands before B</a:t>
            </a:r>
            <a:endParaRPr lang="en-US" sz="2400" dirty="0">
              <a:latin typeface="Calibri" panose="020F0502020204030204"/>
              <a:cs typeface="Calibri" panose="020F0502020204030204"/>
            </a:endParaRPr>
          </a:p>
          <a:p>
            <a:pPr eaLnBrk="1" hangingPunct="1"/>
            <a:r>
              <a:rPr lang="en-US" sz="2400" dirty="0">
                <a:latin typeface="Calibri" panose="020F0502020204030204"/>
                <a:cs typeface="Calibri" panose="020F0502020204030204"/>
              </a:rPr>
              <a:t>A* search is optimal</a:t>
            </a:r>
            <a:endParaRPr lang="en-US" sz="2400" dirty="0">
              <a:latin typeface="Calibri" panose="020F0502020204030204"/>
              <a:cs typeface="Calibri" panose="020F0502020204030204"/>
            </a:endParaRPr>
          </a:p>
        </p:txBody>
      </p:sp>
      <p:pic>
        <p:nvPicPr>
          <p:cNvPr id="19" name="Picture 18" descr="txp_fig"/>
          <p:cNvPicPr>
            <a:picLocks noChangeAspect="1"/>
          </p:cNvPicPr>
          <p:nvPr>
            <p:custDataLst>
              <p:tags r:id="rId1"/>
            </p:custDataLst>
          </p:nvPr>
        </p:nvPicPr>
        <p:blipFill>
          <a:blip r:embed="rId2" cstate="print"/>
          <a:stretch>
            <a:fillRect/>
          </a:stretch>
        </p:blipFill>
        <p:spPr bwMode="auto">
          <a:xfrm>
            <a:off x="7709669" y="5105400"/>
            <a:ext cx="3110735" cy="318731"/>
          </a:xfrm>
          <a:prstGeom prst="rect">
            <a:avLst/>
          </a:prstGeom>
          <a:noFill/>
          <a:effectLst/>
        </p:spPr>
      </p:pic>
      <p:sp>
        <p:nvSpPr>
          <p:cNvPr id="29" name="Freeform 34"/>
          <p:cNvSpPr/>
          <p:nvPr/>
        </p:nvSpPr>
        <p:spPr bwMode="auto">
          <a:xfrm>
            <a:off x="8200864" y="1538287"/>
            <a:ext cx="1931987" cy="2371725"/>
          </a:xfrm>
          <a:custGeom>
            <a:avLst/>
            <a:gdLst>
              <a:gd name="T0" fmla="*/ 2147483647 w 1217"/>
              <a:gd name="T1" fmla="*/ 0 h 1494"/>
              <a:gd name="T2" fmla="*/ 0 w 1217"/>
              <a:gd name="T3" fmla="*/ 2147483647 h 1494"/>
              <a:gd name="T4" fmla="*/ 2147483647 w 1217"/>
              <a:gd name="T5" fmla="*/ 2147483647 h 1494"/>
              <a:gd name="T6" fmla="*/ 2147483647 w 1217"/>
              <a:gd name="T7" fmla="*/ 2147483647 h 1494"/>
              <a:gd name="T8" fmla="*/ 2147483647 w 1217"/>
              <a:gd name="T9" fmla="*/ 2147483647 h 1494"/>
              <a:gd name="T10" fmla="*/ 2147483647 w 1217"/>
              <a:gd name="T11" fmla="*/ 2147483647 h 1494"/>
              <a:gd name="T12" fmla="*/ 2147483647 w 1217"/>
              <a:gd name="T13" fmla="*/ 0 h 1494"/>
              <a:gd name="T14" fmla="*/ 0 60000 65536"/>
              <a:gd name="T15" fmla="*/ 0 60000 65536"/>
              <a:gd name="T16" fmla="*/ 0 60000 65536"/>
              <a:gd name="T17" fmla="*/ 0 60000 65536"/>
              <a:gd name="T18" fmla="*/ 0 60000 65536"/>
              <a:gd name="T19" fmla="*/ 0 60000 65536"/>
              <a:gd name="T20" fmla="*/ 0 60000 65536"/>
              <a:gd name="T21" fmla="*/ 0 w 1217"/>
              <a:gd name="T22" fmla="*/ 0 h 1494"/>
              <a:gd name="T23" fmla="*/ 1217 w 1217"/>
              <a:gd name="T24" fmla="*/ 1494 h 14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7" h="1494">
                <a:moveTo>
                  <a:pt x="386" y="0"/>
                </a:moveTo>
                <a:cubicBezTo>
                  <a:pt x="322" y="114"/>
                  <a:pt x="196" y="352"/>
                  <a:pt x="0" y="682"/>
                </a:cubicBezTo>
                <a:cubicBezTo>
                  <a:pt x="56" y="829"/>
                  <a:pt x="128" y="798"/>
                  <a:pt x="196" y="857"/>
                </a:cubicBezTo>
                <a:cubicBezTo>
                  <a:pt x="264" y="916"/>
                  <a:pt x="308" y="996"/>
                  <a:pt x="407" y="1034"/>
                </a:cubicBezTo>
                <a:cubicBezTo>
                  <a:pt x="506" y="1072"/>
                  <a:pt x="667" y="1035"/>
                  <a:pt x="791" y="1082"/>
                </a:cubicBezTo>
                <a:cubicBezTo>
                  <a:pt x="915" y="1129"/>
                  <a:pt x="1217" y="1494"/>
                  <a:pt x="1152" y="1314"/>
                </a:cubicBezTo>
                <a:cubicBezTo>
                  <a:pt x="1087" y="1134"/>
                  <a:pt x="557" y="274"/>
                  <a:pt x="400" y="0"/>
                </a:cubicBezTo>
              </a:path>
            </a:pathLst>
          </a:custGeom>
          <a:solidFill>
            <a:srgbClr val="C0C0C0"/>
          </a:solidFill>
          <a:ln w="9525">
            <a:solidFill>
              <a:schemeClr val="tx1"/>
            </a:solidFill>
            <a:prstDash val="dash"/>
            <a:round/>
          </a:ln>
        </p:spPr>
        <p:txBody>
          <a:bodyPr lIns="91438" tIns="45719" rIns="91438" bIns="45719"/>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Calibri" panose="020F0502020204030204"/>
            </a:endParaRPr>
          </a:p>
        </p:txBody>
      </p:sp>
      <p:sp>
        <p:nvSpPr>
          <p:cNvPr id="30" name="Freeform 12"/>
          <p:cNvSpPr/>
          <p:nvPr/>
        </p:nvSpPr>
        <p:spPr bwMode="auto">
          <a:xfrm>
            <a:off x="7384889" y="1517651"/>
            <a:ext cx="2927351" cy="2554287"/>
          </a:xfrm>
          <a:custGeom>
            <a:avLst/>
            <a:gdLst>
              <a:gd name="T0" fmla="*/ 0 w 1844"/>
              <a:gd name="T1" fmla="*/ 2147483647 h 1609"/>
              <a:gd name="T2" fmla="*/ 2147483647 w 1844"/>
              <a:gd name="T3" fmla="*/ 2147483647 h 1609"/>
              <a:gd name="T4" fmla="*/ 2147483647 w 1844"/>
              <a:gd name="T5" fmla="*/ 0 h 1609"/>
              <a:gd name="T6" fmla="*/ 0 w 1844"/>
              <a:gd name="T7" fmla="*/ 2147483647 h 1609"/>
              <a:gd name="T8" fmla="*/ 0 60000 65536"/>
              <a:gd name="T9" fmla="*/ 0 60000 65536"/>
              <a:gd name="T10" fmla="*/ 0 60000 65536"/>
              <a:gd name="T11" fmla="*/ 0 60000 65536"/>
              <a:gd name="T12" fmla="*/ 0 w 1844"/>
              <a:gd name="T13" fmla="*/ 0 h 1609"/>
              <a:gd name="T14" fmla="*/ 1844 w 1844"/>
              <a:gd name="T15" fmla="*/ 1609 h 1609"/>
            </a:gdLst>
            <a:ahLst/>
            <a:cxnLst>
              <a:cxn ang="T8">
                <a:pos x="T0" y="T1"/>
              </a:cxn>
              <a:cxn ang="T9">
                <a:pos x="T2" y="T3"/>
              </a:cxn>
              <a:cxn ang="T10">
                <a:pos x="T4" y="T5"/>
              </a:cxn>
              <a:cxn ang="T11">
                <a:pos x="T6" y="T7"/>
              </a:cxn>
            </a:cxnLst>
            <a:rect l="T12" t="T13" r="T14" b="T15"/>
            <a:pathLst>
              <a:path w="1844" h="1609">
                <a:moveTo>
                  <a:pt x="0" y="1609"/>
                </a:moveTo>
                <a:lnTo>
                  <a:pt x="1844" y="1609"/>
                </a:lnTo>
                <a:lnTo>
                  <a:pt x="915" y="0"/>
                </a:lnTo>
                <a:lnTo>
                  <a:pt x="0" y="1609"/>
                </a:lnTo>
                <a:close/>
              </a:path>
            </a:pathLst>
          </a:custGeom>
          <a:noFill/>
          <a:ln w="9525">
            <a:solidFill>
              <a:schemeClr val="tx1"/>
            </a:solidFill>
            <a:round/>
          </a:ln>
        </p:spPr>
        <p:txBody>
          <a:bodyPr lIns="91438" tIns="45719" rIns="91438" bIns="45719"/>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Calibri" panose="020F0502020204030204"/>
            </a:endParaRPr>
          </a:p>
        </p:txBody>
      </p:sp>
      <p:sp>
        <p:nvSpPr>
          <p:cNvPr id="44" name="Oval 13"/>
          <p:cNvSpPr>
            <a:spLocks noChangeArrowheads="1"/>
          </p:cNvSpPr>
          <p:nvPr/>
        </p:nvSpPr>
        <p:spPr bwMode="auto">
          <a:xfrm>
            <a:off x="8507250" y="1873250"/>
            <a:ext cx="179388" cy="179387"/>
          </a:xfrm>
          <a:prstGeom prst="ellipse">
            <a:avLst/>
          </a:prstGeom>
          <a:solidFill>
            <a:schemeClr val="accent1"/>
          </a:solidFill>
          <a:ln w="9525">
            <a:solidFill>
              <a:schemeClr val="tx1"/>
            </a:solidFill>
            <a:round/>
          </a:ln>
        </p:spPr>
        <p:txBody>
          <a:bodyPr wrap="none" lIns="91438" tIns="45719" rIns="91438" bIns="45719"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Calibri" panose="020F0502020204030204"/>
            </a:endParaRPr>
          </a:p>
        </p:txBody>
      </p:sp>
      <p:sp>
        <p:nvSpPr>
          <p:cNvPr id="45" name="Oval 14"/>
          <p:cNvSpPr>
            <a:spLocks noChangeArrowheads="1"/>
          </p:cNvSpPr>
          <p:nvPr/>
        </p:nvSpPr>
        <p:spPr bwMode="auto">
          <a:xfrm>
            <a:off x="8983501" y="1863725"/>
            <a:ext cx="179388" cy="179387"/>
          </a:xfrm>
          <a:prstGeom prst="ellipse">
            <a:avLst/>
          </a:prstGeom>
          <a:solidFill>
            <a:schemeClr val="accent1"/>
          </a:solidFill>
          <a:ln w="9525">
            <a:solidFill>
              <a:schemeClr val="tx1"/>
            </a:solidFill>
            <a:round/>
          </a:ln>
        </p:spPr>
        <p:txBody>
          <a:bodyPr wrap="none" lIns="91438" tIns="45719" rIns="91438" bIns="45719"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Calibri" panose="020F0502020204030204"/>
            </a:endParaRPr>
          </a:p>
        </p:txBody>
      </p:sp>
      <p:sp>
        <p:nvSpPr>
          <p:cNvPr id="46" name="Text Box 15"/>
          <p:cNvSpPr txBox="1">
            <a:spLocks noChangeArrowheads="1"/>
          </p:cNvSpPr>
          <p:nvPr/>
        </p:nvSpPr>
        <p:spPr bwMode="auto">
          <a:xfrm>
            <a:off x="8637425" y="1724024"/>
            <a:ext cx="274639" cy="369330"/>
          </a:xfrm>
          <a:prstGeom prst="rect">
            <a:avLst/>
          </a:prstGeom>
          <a:noFill/>
          <a:ln w="9525">
            <a:noFill/>
            <a:miter lim="800000"/>
          </a:ln>
        </p:spPr>
        <p:txBody>
          <a:bodyPr lIns="91438" tIns="45719" rIns="91438" bIns="45719">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sz="1800" b="0" i="0" u="none" strike="noStrike" kern="1200" cap="none" spc="0" normalizeH="0" baseline="0" noProof="0">
                <a:ln>
                  <a:noFill/>
                </a:ln>
                <a:solidFill>
                  <a:srgbClr val="000000"/>
                </a:solidFill>
                <a:effectLst/>
                <a:uLnTx/>
                <a:uFillTx/>
                <a:latin typeface="Calibri" panose="020F0502020204030204"/>
                <a:ea typeface="+mn-ea"/>
                <a:cs typeface="Calibri" panose="020F0502020204030204"/>
              </a:rPr>
              <a:t>…</a:t>
            </a: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Calibri" panose="020F0502020204030204"/>
            </a:endParaRPr>
          </a:p>
        </p:txBody>
      </p:sp>
      <p:sp>
        <p:nvSpPr>
          <p:cNvPr id="47" name="Oval 16"/>
          <p:cNvSpPr>
            <a:spLocks noChangeArrowheads="1"/>
          </p:cNvSpPr>
          <p:nvPr/>
        </p:nvSpPr>
        <p:spPr bwMode="auto">
          <a:xfrm>
            <a:off x="9989976" y="3560762"/>
            <a:ext cx="179388" cy="179388"/>
          </a:xfrm>
          <a:prstGeom prst="ellipse">
            <a:avLst/>
          </a:prstGeom>
          <a:solidFill>
            <a:srgbClr val="FF9999"/>
          </a:solidFill>
          <a:ln w="9525">
            <a:solidFill>
              <a:schemeClr val="tx1"/>
            </a:solidFill>
            <a:round/>
          </a:ln>
        </p:spPr>
        <p:txBody>
          <a:bodyPr wrap="none" lIns="91438" tIns="45719" rIns="91438" bIns="45719"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Calibri" panose="020F0502020204030204"/>
            </a:endParaRPr>
          </a:p>
        </p:txBody>
      </p:sp>
      <p:sp>
        <p:nvSpPr>
          <p:cNvPr id="48" name="Oval 17"/>
          <p:cNvSpPr>
            <a:spLocks noChangeArrowheads="1"/>
          </p:cNvSpPr>
          <p:nvPr/>
        </p:nvSpPr>
        <p:spPr bwMode="auto">
          <a:xfrm>
            <a:off x="7703976" y="3255962"/>
            <a:ext cx="179388" cy="179388"/>
          </a:xfrm>
          <a:prstGeom prst="ellipse">
            <a:avLst/>
          </a:prstGeom>
          <a:solidFill>
            <a:srgbClr val="FF9999"/>
          </a:solidFill>
          <a:ln w="9525">
            <a:solidFill>
              <a:schemeClr val="tx1"/>
            </a:solidFill>
            <a:round/>
          </a:ln>
        </p:spPr>
        <p:txBody>
          <a:bodyPr wrap="none" lIns="91438" tIns="45719" rIns="91438" bIns="45719"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Calibri" panose="020F0502020204030204"/>
            </a:endParaRPr>
          </a:p>
        </p:txBody>
      </p:sp>
      <p:sp>
        <p:nvSpPr>
          <p:cNvPr id="49" name="Oval 21"/>
          <p:cNvSpPr>
            <a:spLocks noChangeArrowheads="1"/>
          </p:cNvSpPr>
          <p:nvPr/>
        </p:nvSpPr>
        <p:spPr bwMode="auto">
          <a:xfrm>
            <a:off x="8739026" y="1447800"/>
            <a:ext cx="179388" cy="179387"/>
          </a:xfrm>
          <a:prstGeom prst="ellipse">
            <a:avLst/>
          </a:prstGeom>
          <a:solidFill>
            <a:schemeClr val="accent1"/>
          </a:solidFill>
          <a:ln w="9525">
            <a:solidFill>
              <a:schemeClr val="tx1"/>
            </a:solidFill>
            <a:round/>
          </a:ln>
        </p:spPr>
        <p:txBody>
          <a:bodyPr wrap="none" lIns="91438" tIns="45719" rIns="91438" bIns="45719"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Calibri" panose="020F0502020204030204"/>
            </a:endParaRPr>
          </a:p>
        </p:txBody>
      </p:sp>
      <p:sp>
        <p:nvSpPr>
          <p:cNvPr id="50" name="Oval 27"/>
          <p:cNvSpPr>
            <a:spLocks noChangeArrowheads="1"/>
          </p:cNvSpPr>
          <p:nvPr/>
        </p:nvSpPr>
        <p:spPr bwMode="auto">
          <a:xfrm>
            <a:off x="8084976" y="2570162"/>
            <a:ext cx="179388" cy="179388"/>
          </a:xfrm>
          <a:prstGeom prst="ellipse">
            <a:avLst/>
          </a:prstGeom>
          <a:solidFill>
            <a:schemeClr val="accent1"/>
          </a:solidFill>
          <a:ln w="9525">
            <a:solidFill>
              <a:schemeClr val="tx1"/>
            </a:solidFill>
            <a:round/>
          </a:ln>
        </p:spPr>
        <p:txBody>
          <a:bodyPr wrap="none" lIns="91438" tIns="45719" rIns="91438" bIns="45719"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Calibri" panose="020F0502020204030204"/>
            </a:endParaRPr>
          </a:p>
        </p:txBody>
      </p:sp>
      <p:pic>
        <p:nvPicPr>
          <p:cNvPr id="51" name="Picture 29" descr="txp_fig"/>
          <p:cNvPicPr>
            <a:picLocks noChangeAspect="1" noChangeArrowheads="1"/>
          </p:cNvPicPr>
          <p:nvPr>
            <p:custDataLst>
              <p:tags r:id="rId3"/>
            </p:custDataLst>
          </p:nvPr>
        </p:nvPicPr>
        <p:blipFill>
          <a:blip r:embed="rId4" cstate="print"/>
          <a:srcRect/>
          <a:stretch>
            <a:fillRect/>
          </a:stretch>
        </p:blipFill>
        <p:spPr bwMode="auto">
          <a:xfrm>
            <a:off x="7780175" y="2493961"/>
            <a:ext cx="192088" cy="160339"/>
          </a:xfrm>
          <a:prstGeom prst="rect">
            <a:avLst/>
          </a:prstGeom>
          <a:noFill/>
          <a:ln w="9525">
            <a:noFill/>
            <a:miter lim="800000"/>
            <a:headEnd/>
            <a:tailEnd/>
          </a:ln>
        </p:spPr>
      </p:pic>
      <p:pic>
        <p:nvPicPr>
          <p:cNvPr id="52" name="Picture 51" descr="txp_fig"/>
          <p:cNvPicPr>
            <a:picLocks noChangeAspect="1"/>
          </p:cNvPicPr>
          <p:nvPr>
            <p:custDataLst>
              <p:tags r:id="rId5"/>
            </p:custDataLst>
          </p:nvPr>
        </p:nvPicPr>
        <p:blipFill>
          <a:blip r:embed="rId6" cstate="print"/>
          <a:stretch>
            <a:fillRect/>
          </a:stretch>
        </p:blipFill>
        <p:spPr bwMode="auto">
          <a:xfrm>
            <a:off x="10334304" y="3548260"/>
            <a:ext cx="257496" cy="241101"/>
          </a:xfrm>
          <a:prstGeom prst="rect">
            <a:avLst/>
          </a:prstGeom>
          <a:noFill/>
          <a:effectLst/>
        </p:spPr>
      </p:pic>
      <p:sp>
        <p:nvSpPr>
          <p:cNvPr id="23" name="Oval 22"/>
          <p:cNvSpPr/>
          <p:nvPr/>
        </p:nvSpPr>
        <p:spPr>
          <a:xfrm rot="1372885">
            <a:off x="7307550" y="2652452"/>
            <a:ext cx="3645108" cy="95065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Calibri" panose="020F0502020204030204"/>
            </a:endParaRPr>
          </a:p>
        </p:txBody>
      </p:sp>
      <p:pic>
        <p:nvPicPr>
          <p:cNvPr id="20" name="Picture 19" descr="txp_fig"/>
          <p:cNvPicPr>
            <a:picLocks noChangeAspect="1"/>
          </p:cNvPicPr>
          <p:nvPr>
            <p:custDataLst>
              <p:tags r:id="rId7"/>
            </p:custDataLst>
          </p:nvPr>
        </p:nvPicPr>
        <p:blipFill>
          <a:blip r:embed="rId8" cstate="print"/>
          <a:stretch>
            <a:fillRect/>
          </a:stretch>
        </p:blipFill>
        <p:spPr bwMode="auto">
          <a:xfrm>
            <a:off x="7315200" y="3200400"/>
            <a:ext cx="257817" cy="257817"/>
          </a:xfrm>
          <a:prstGeom prst="rect">
            <a:avLst/>
          </a:prstGeom>
          <a:noFill/>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54"/>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9"/>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2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82339">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82339">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823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4" grpId="1" animBg="1"/>
      <p:bldP spid="23" grpId="0" animBg="1"/>
      <p:bldP spid="23"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p:nvPr/>
        </p:nvSpPr>
        <p:spPr bwMode="auto">
          <a:xfrm>
            <a:off x="381257" y="277950"/>
            <a:ext cx="1012114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2pPr>
            <a:lvl3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3pPr>
            <a:lvl4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4pPr>
            <a:lvl5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4.3.4.2 </a:t>
            </a:r>
            <a:r>
              <a:rPr kumimoji="0" lang="pt-BR"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A*</a:t>
            </a:r>
            <a:r>
              <a:rPr kumimoji="0" lang="zh-CN" altLang="pt-BR"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算法的最优性</a:t>
            </a:r>
            <a:endPar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endParaRPr>
          </a:p>
        </p:txBody>
      </p:sp>
      <p:sp>
        <p:nvSpPr>
          <p:cNvPr id="6" name="Rectangle 4"/>
          <p:cNvSpPr>
            <a:spLocks noChangeArrowheads="1"/>
          </p:cNvSpPr>
          <p:nvPr/>
        </p:nvSpPr>
        <p:spPr bwMode="auto">
          <a:xfrm>
            <a:off x="668721" y="1055055"/>
            <a:ext cx="1096284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5080"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rPr>
              <a:t>例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八数码难题。设问题的初始状态</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和目标状态</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Sg</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如下图所示，且估价函数为</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0" fontAlgn="auto" latinLnBrk="0" hangingPunct="0">
              <a:lnSpc>
                <a:spcPct val="100000"/>
              </a:lnSpc>
              <a:spcBef>
                <a:spcPts val="0"/>
              </a:spcBef>
              <a:spcAft>
                <a:spcPts val="0"/>
              </a:spcAft>
              <a:buClrTx/>
              <a:buSzTx/>
              <a:buFontTx/>
              <a:buNone/>
              <a:defRPr/>
            </a:pP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f(n)=d(n)+K(n)</a:t>
            </a:r>
            <a:endParaRPr kumimoji="0" lang="pt-B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69850"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d(n)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表示节点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在搜索树中的深度；</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K(n)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表示不在位数码回原位需要的步数。</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p:txBody>
      </p:sp>
      <p:pic>
        <p:nvPicPr>
          <p:cNvPr id="2" name="图片 1"/>
          <p:cNvPicPr>
            <a:picLocks noChangeAspect="1"/>
          </p:cNvPicPr>
          <p:nvPr/>
        </p:nvPicPr>
        <p:blipFill>
          <a:blip r:embed="rId1"/>
          <a:stretch>
            <a:fillRect/>
          </a:stretch>
        </p:blipFill>
        <p:spPr>
          <a:xfrm>
            <a:off x="2822012" y="2848606"/>
            <a:ext cx="5732053" cy="2342221"/>
          </a:xfrm>
          <a:prstGeom prst="rect">
            <a:avLst/>
          </a:prstGeom>
        </p:spPr>
      </p:pic>
      <p:sp>
        <p:nvSpPr>
          <p:cNvPr id="3" name="矩形 2"/>
          <p:cNvSpPr/>
          <p:nvPr/>
        </p:nvSpPr>
        <p:spPr>
          <a:xfrm>
            <a:off x="668721" y="5414719"/>
            <a:ext cx="10195924" cy="830997"/>
          </a:xfrm>
          <a:prstGeom prst="rect">
            <a:avLst/>
          </a:prstGeom>
        </p:spPr>
        <p:txBody>
          <a:bodyPr wrap="square">
            <a:spAutoFit/>
          </a:bodyPr>
          <a:lstStyle/>
          <a:p>
            <a:pPr marL="0" marR="5080" lvl="0" indent="0" algn="ju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rPr>
              <a:t>解：</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该问题的全局择优搜索树如下图所示。在该图中，每个节点旁边的数字是该节点的估价函数值。</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86"/>
    </mc:Choice>
    <mc:Fallback>
      <p:transition spd="slow" advTm="8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p:nvPr/>
        </p:nvSpPr>
        <p:spPr bwMode="auto">
          <a:xfrm>
            <a:off x="145282" y="39150"/>
            <a:ext cx="1012114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2pPr>
            <a:lvl3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3pPr>
            <a:lvl4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4pPr>
            <a:lvl5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4.3.4.2 </a:t>
            </a:r>
            <a:r>
              <a:rPr kumimoji="0" lang="pt-BR"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A*</a:t>
            </a:r>
            <a:r>
              <a:rPr kumimoji="0" lang="zh-CN" altLang="pt-BR"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算法的最优性</a:t>
            </a:r>
            <a:endPar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endParaRPr>
          </a:p>
        </p:txBody>
      </p:sp>
      <p:pic>
        <p:nvPicPr>
          <p:cNvPr id="3" name="图片 2"/>
          <p:cNvPicPr>
            <a:picLocks noChangeAspect="1"/>
          </p:cNvPicPr>
          <p:nvPr/>
        </p:nvPicPr>
        <p:blipFill>
          <a:blip r:embed="rId1"/>
          <a:stretch>
            <a:fillRect/>
          </a:stretch>
        </p:blipFill>
        <p:spPr>
          <a:xfrm>
            <a:off x="1791730" y="628573"/>
            <a:ext cx="9308765" cy="605643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86"/>
    </mc:Choice>
    <mc:Fallback>
      <p:transition spd="slow" advTm="86"/>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srcRect b="7394"/>
          <a:stretch>
            <a:fillRect/>
          </a:stretch>
        </p:blipFill>
        <p:spPr>
          <a:xfrm>
            <a:off x="1866915" y="39150"/>
            <a:ext cx="8555278" cy="6704436"/>
          </a:xfrm>
          <a:prstGeom prst="rect">
            <a:avLst/>
          </a:prstGeom>
        </p:spPr>
      </p:pic>
      <p:sp>
        <p:nvSpPr>
          <p:cNvPr id="5" name="Rectangle 3"/>
          <p:cNvSpPr txBox="1"/>
          <p:nvPr/>
        </p:nvSpPr>
        <p:spPr bwMode="auto">
          <a:xfrm>
            <a:off x="145282" y="39150"/>
            <a:ext cx="1012114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2pPr>
            <a:lvl3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3pPr>
            <a:lvl4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4pPr>
            <a:lvl5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4.3.3 A</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算法</a:t>
            </a:r>
            <a:endPar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2000" advTm="86"/>
    </mc:Choice>
    <mc:Fallback>
      <p:transition spd="slow" advTm="86"/>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p:nvPr/>
        </p:nvSpPr>
        <p:spPr bwMode="auto">
          <a:xfrm>
            <a:off x="381257" y="277950"/>
            <a:ext cx="1012114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2pPr>
            <a:lvl3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3pPr>
            <a:lvl4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4pPr>
            <a:lvl5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4.3.4.2 </a:t>
            </a:r>
            <a:r>
              <a:rPr kumimoji="0" lang="pt-BR"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A*</a:t>
            </a:r>
            <a:r>
              <a:rPr kumimoji="0" lang="zh-CN" altLang="pt-BR"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算法的最优性</a:t>
            </a:r>
            <a:endPar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endParaRPr>
          </a:p>
        </p:txBody>
      </p:sp>
      <p:sp>
        <p:nvSpPr>
          <p:cNvPr id="6" name="Rectangle 4"/>
          <p:cNvSpPr>
            <a:spLocks noChangeArrowheads="1"/>
          </p:cNvSpPr>
          <p:nvPr/>
        </p:nvSpPr>
        <p:spPr bwMode="auto">
          <a:xfrm>
            <a:off x="639224" y="1251701"/>
            <a:ext cx="10962840" cy="452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5080" lvl="0" indent="0" algn="l" defTabSz="914400" rtl="0" eaLnBrk="0" fontAlgn="auto" latinLnBrk="0" hangingPunct="0">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华文隶书" panose="02010800040101010101" pitchFamily="2" charset="-122"/>
                <a:cs typeface="+mn-cs"/>
              </a:rPr>
              <a:t>    A</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华文隶书" panose="02010800040101010101" pitchFamily="2"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算法的搜索效率很大程度上取决于估价函数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h(n)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。一般来说， 在满足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h(n) </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h*(n)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的前提下，</a:t>
            </a:r>
            <a:r>
              <a:rPr kumimoji="0" lang="en-US" altLang="zh-CN" sz="2400" b="1" i="0" u="sng" strike="noStrike" kern="1200" cap="none" spc="0" normalizeH="0" baseline="0" noProof="0" dirty="0">
                <a:ln>
                  <a:noFill/>
                </a:ln>
                <a:solidFill>
                  <a:srgbClr val="FF0000"/>
                </a:solidFill>
                <a:effectLst/>
                <a:uLnTx/>
                <a:uFillTx/>
                <a:latin typeface="Times New Roman" panose="02020603050405020304" pitchFamily="18" charset="0"/>
                <a:ea typeface="FangSong_GB2312" panose="02010609030101010101" pitchFamily="49" charset="-122"/>
                <a:cs typeface="+mn-cs"/>
              </a:rPr>
              <a:t>h(n)</a:t>
            </a:r>
            <a:r>
              <a:rPr kumimoji="0" lang="zh-CN" altLang="en-US" sz="2400" b="0" i="0" u="sng" strike="noStrike" kern="1200" cap="none" spc="0" normalizeH="0" baseline="0" noProof="0" dirty="0">
                <a:ln>
                  <a:noFill/>
                </a:ln>
                <a:solidFill>
                  <a:srgbClr val="FF0000"/>
                </a:solidFill>
                <a:effectLst/>
                <a:uLnTx/>
                <a:uFillTx/>
                <a:latin typeface="FangSong_GB2312" panose="02010609030101010101" pitchFamily="49" charset="-122"/>
                <a:ea typeface="FangSong_GB2312" panose="02010609030101010101" pitchFamily="49" charset="-122"/>
                <a:cs typeface="+mn-cs"/>
              </a:rPr>
              <a:t>的值越大，说明它携带的启发性信息越多，</a:t>
            </a:r>
            <a:r>
              <a:rPr kumimoji="0" lang="en-US" altLang="zh-CN" sz="2400" b="1" i="0" u="sng" strike="noStrike" kern="1200" cap="none" spc="0" normalizeH="0" baseline="0" noProof="0" dirty="0">
                <a:ln>
                  <a:noFill/>
                </a:ln>
                <a:solidFill>
                  <a:srgbClr val="FF0000"/>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sng" strike="noStrike" kern="1200" cap="none" spc="0" normalizeH="0" baseline="0" noProof="0" dirty="0">
                <a:ln>
                  <a:noFill/>
                </a:ln>
                <a:solidFill>
                  <a:srgbClr val="FF0000"/>
                </a:solidFill>
                <a:effectLst/>
                <a:uLnTx/>
                <a:uFillTx/>
                <a:latin typeface="FangSong_GB2312" panose="02010609030101010101" pitchFamily="49" charset="-122"/>
                <a:ea typeface="FangSong_GB2312" panose="02010609030101010101" pitchFamily="49" charset="-122"/>
                <a:cs typeface="+mn-cs"/>
              </a:rPr>
              <a:t>算法搜索时扩展的节点就越少，搜索效率就越高。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算法的这一特性被称为最优性。</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63500"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下面通过一个定理来描述这一特性。</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50800" lvl="0" indent="0" algn="l" defTabSz="914400" rtl="0" eaLnBrk="0" fontAlgn="auto" latinLnBrk="0" hangingPunct="0">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endParaRPr>
          </a:p>
          <a:p>
            <a:pPr marL="0" marR="50800"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定理</a:t>
            </a:r>
            <a:r>
              <a:rPr kumimoji="0" lang="en-US" altLang="zh-CN" sz="2400" b="1" i="0" u="none" strike="noStrike" kern="1200" cap="none" spc="0" normalizeH="0" baseline="0" noProof="0" dirty="0">
                <a:ln>
                  <a:noFill/>
                </a:ln>
                <a:solidFill>
                  <a:srgbClr val="CC0000"/>
                </a:solidFill>
                <a:effectLst/>
                <a:uLnTx/>
                <a:uFillTx/>
                <a:latin typeface="Times New Roman" panose="02020603050405020304" pitchFamily="18" charset="0"/>
                <a:ea typeface="FangSong_GB2312" panose="02010609030101010101" pitchFamily="49" charset="-122"/>
                <a:cs typeface="+mn-cs"/>
              </a:rPr>
              <a:t>4.4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设有两个</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算法</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，它们有</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83820" lvl="0" indent="0" algn="l" defTabSz="914400" rtl="0" eaLnBrk="0" fontAlgn="auto" latinLnBrk="0" hangingPunct="0">
              <a:lnSpc>
                <a:spcPct val="100000"/>
              </a:lnSpc>
              <a:spcBef>
                <a:spcPts val="0"/>
              </a:spcBef>
              <a:spcAft>
                <a:spcPts val="0"/>
              </a:spcAft>
              <a:buClrTx/>
              <a:buSzTx/>
              <a:buFontTx/>
              <a:buNone/>
              <a:defRPr/>
            </a:pP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a:t>
            </a:r>
            <a:r>
              <a:rPr kumimoji="0" lang="pt-B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f</a:t>
            </a:r>
            <a:r>
              <a:rPr kumimoji="0" lang="pt-B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(n)=g</a:t>
            </a:r>
            <a:r>
              <a:rPr kumimoji="0" lang="pt-B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(n)+h</a:t>
            </a:r>
            <a:r>
              <a:rPr kumimoji="0" lang="pt-B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(n)</a:t>
            </a:r>
            <a:endParaRPr kumimoji="0" lang="pt-B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83820" lvl="0" indent="0" algn="l" defTabSz="914400" rtl="0" eaLnBrk="0" fontAlgn="auto" latinLnBrk="0" hangingPunct="0">
              <a:lnSpc>
                <a:spcPct val="100000"/>
              </a:lnSpc>
              <a:spcBef>
                <a:spcPts val="0"/>
              </a:spcBef>
              <a:spcAft>
                <a:spcPts val="0"/>
              </a:spcAft>
              <a:buClrTx/>
              <a:buSzTx/>
              <a:buFontTx/>
              <a:buNone/>
              <a:defRPr/>
            </a:pP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a:t>
            </a:r>
            <a:r>
              <a:rPr kumimoji="0" lang="pt-B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f</a:t>
            </a:r>
            <a:r>
              <a:rPr kumimoji="0" lang="pt-B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(n)=g</a:t>
            </a:r>
            <a:r>
              <a:rPr kumimoji="0" lang="pt-B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(n)+h</a:t>
            </a:r>
            <a:r>
              <a:rPr kumimoji="0" lang="pt-B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(n)</a:t>
            </a:r>
            <a:endParaRPr kumimoji="0" lang="pt-BR"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18415"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如果</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比</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有更多的启发性信息，即对所有非目标节点均有</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h</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(n)&gt;h</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(n)</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7620"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则在搜索过程中，被</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扩展的节点也必然被</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扩展，即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扩展的节点不会比</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扩展的节点少，亦即</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扩展的节点集是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扩展的节点集的子集。</a:t>
            </a:r>
            <a:endPar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86"/>
    </mc:Choice>
    <mc:Fallback>
      <p:transition spd="slow" advTm="86"/>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dirty="0"/>
              <a:t>8 Puzzle</a:t>
            </a:r>
            <a:endParaRPr lang="en-US" dirty="0"/>
          </a:p>
        </p:txBody>
      </p:sp>
      <p:sp>
        <p:nvSpPr>
          <p:cNvPr id="817155" name="Rectangle 3"/>
          <p:cNvSpPr>
            <a:spLocks noGrp="1" noChangeArrowheads="1"/>
          </p:cNvSpPr>
          <p:nvPr>
            <p:ph idx="1"/>
          </p:nvPr>
        </p:nvSpPr>
        <p:spPr>
          <a:xfrm>
            <a:off x="406400" y="1397001"/>
            <a:ext cx="11099800" cy="4729164"/>
          </a:xfrm>
        </p:spPr>
        <p:txBody>
          <a:bodyPr/>
          <a:lstStyle/>
          <a:p>
            <a:pPr eaLnBrk="1" hangingPunct="1"/>
            <a:r>
              <a:rPr lang="en-US" sz="2800" dirty="0"/>
              <a:t>How about using the </a:t>
            </a:r>
            <a:r>
              <a:rPr lang="en-US" sz="2800" i="1" dirty="0"/>
              <a:t>actual cost</a:t>
            </a:r>
            <a:r>
              <a:rPr lang="en-US" sz="2800" dirty="0"/>
              <a:t> as a heuristic?</a:t>
            </a:r>
            <a:endParaRPr lang="en-US" sz="2800" dirty="0"/>
          </a:p>
          <a:p>
            <a:pPr lvl="1" eaLnBrk="1" hangingPunct="1"/>
            <a:r>
              <a:rPr lang="en-US" sz="2400" dirty="0"/>
              <a:t>Would it be admissible?</a:t>
            </a:r>
            <a:endParaRPr lang="en-US" sz="2400" dirty="0"/>
          </a:p>
          <a:p>
            <a:pPr lvl="1" eaLnBrk="1" hangingPunct="1"/>
            <a:r>
              <a:rPr lang="en-US" sz="2400" dirty="0"/>
              <a:t>Would we save on nodes expanded?</a:t>
            </a:r>
            <a:endParaRPr lang="en-US" sz="2400" dirty="0"/>
          </a:p>
          <a:p>
            <a:pPr lvl="1" eaLnBrk="1" hangingPunct="1"/>
            <a:r>
              <a:rPr lang="en-US" sz="2400" dirty="0"/>
              <a:t>What’s wrong with it?</a:t>
            </a:r>
            <a:endParaRPr lang="en-US" sz="2400" dirty="0"/>
          </a:p>
          <a:p>
            <a:pPr eaLnBrk="1" hangingPunct="1"/>
            <a:endParaRPr lang="en-US" sz="2800" dirty="0"/>
          </a:p>
          <a:p>
            <a:pPr eaLnBrk="1" hangingPunct="1"/>
            <a:endParaRPr lang="en-US" sz="2800" dirty="0"/>
          </a:p>
          <a:p>
            <a:pPr eaLnBrk="1" hangingPunct="1"/>
            <a:r>
              <a:rPr lang="en-US" sz="2800" dirty="0"/>
              <a:t>With A*: a trade-off between quality of estimate and work per node</a:t>
            </a:r>
            <a:endParaRPr lang="en-US" sz="2800" dirty="0"/>
          </a:p>
          <a:p>
            <a:pPr lvl="1"/>
            <a:r>
              <a:rPr lang="en-US" sz="2400" dirty="0"/>
              <a:t>As heuristics get closer to the true cost, you will expand fewer nodes but usually do more work per node to compute the heuristic itself</a:t>
            </a:r>
            <a:endParaRPr lang="en-US" sz="2400" dirty="0"/>
          </a:p>
        </p:txBody>
      </p:sp>
      <p:pic>
        <p:nvPicPr>
          <p:cNvPr id="13314"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6561138" y="1880138"/>
            <a:ext cx="5021261" cy="19297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7155">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71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文本框 81"/>
          <p:cNvSpPr txBox="1"/>
          <p:nvPr/>
        </p:nvSpPr>
        <p:spPr>
          <a:xfrm>
            <a:off x="3522992" y="3682066"/>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865</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73" name="文本框 72"/>
          <p:cNvSpPr txBox="1"/>
          <p:nvPr/>
        </p:nvSpPr>
        <p:spPr>
          <a:xfrm>
            <a:off x="1547579" y="4046657"/>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962</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65" name="文本框 64"/>
          <p:cNvSpPr txBox="1"/>
          <p:nvPr/>
        </p:nvSpPr>
        <p:spPr>
          <a:xfrm>
            <a:off x="1324342" y="2618318"/>
            <a:ext cx="8279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1132</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45" name="文本框 44"/>
          <p:cNvSpPr txBox="1"/>
          <p:nvPr/>
        </p:nvSpPr>
        <p:spPr>
          <a:xfrm>
            <a:off x="2223858" y="2657102"/>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872</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47" name="文本框 46"/>
          <p:cNvSpPr txBox="1"/>
          <p:nvPr/>
        </p:nvSpPr>
        <p:spPr>
          <a:xfrm>
            <a:off x="3107521" y="2667117"/>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908</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54" name="文本框 53"/>
          <p:cNvSpPr txBox="1"/>
          <p:nvPr/>
        </p:nvSpPr>
        <p:spPr>
          <a:xfrm>
            <a:off x="823300" y="3326944"/>
            <a:ext cx="76809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1634</a:t>
            </a:r>
            <a:endParaRPr kumimoji="0" lang="zh-CN" altLang="en-US" sz="18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endParaRPr>
          </a:p>
        </p:txBody>
      </p:sp>
      <p:sp>
        <p:nvSpPr>
          <p:cNvPr id="4" name="Rectangle 2"/>
          <p:cNvSpPr txBox="1"/>
          <p:nvPr/>
        </p:nvSpPr>
        <p:spPr>
          <a:xfrm>
            <a:off x="0" y="92075"/>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Char char="•"/>
              <a:defRPr/>
            </a:pPr>
            <a:r>
              <a:rPr kumimoji="0" lang="en-US" altLang="zh-CN" sz="3200" b="0" i="0" u="none" strike="noStrike" kern="1200" cap="none" spc="0" normalizeH="0" baseline="0" noProof="0" dirty="0">
                <a:ln>
                  <a:noFill/>
                </a:ln>
                <a:solidFill>
                  <a:srgbClr val="000099"/>
                </a:solidFill>
                <a:effectLst/>
                <a:uLnTx/>
                <a:uFillTx/>
                <a:latin typeface="黑体" panose="02010609060101010101" pitchFamily="2" charset="-122"/>
                <a:ea typeface="黑体" panose="02010609060101010101" pitchFamily="2" charset="-122"/>
                <a:cs typeface="+mj-cs"/>
              </a:rPr>
              <a:t> </a:t>
            </a:r>
            <a:r>
              <a:rPr kumimoji="0" lang="zh-CN" altLang="en-US" sz="32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路径搜索问题：</a:t>
            </a:r>
            <a:endParaRPr kumimoji="0" lang="zh-CN" altLang="en-US" sz="32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endParaRPr>
          </a:p>
        </p:txBody>
      </p:sp>
      <p:sp>
        <p:nvSpPr>
          <p:cNvPr id="7" name="椭圆 6"/>
          <p:cNvSpPr/>
          <p:nvPr/>
        </p:nvSpPr>
        <p:spPr>
          <a:xfrm>
            <a:off x="2316850" y="1628473"/>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哈</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8" name="椭圆 7"/>
          <p:cNvSpPr/>
          <p:nvPr/>
        </p:nvSpPr>
        <p:spPr>
          <a:xfrm>
            <a:off x="733319" y="2330784"/>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大</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9" name="椭圆 8"/>
          <p:cNvSpPr/>
          <p:nvPr/>
        </p:nvSpPr>
        <p:spPr>
          <a:xfrm>
            <a:off x="3812275" y="2330784"/>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牡</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0" name="椭圆 9"/>
          <p:cNvSpPr/>
          <p:nvPr/>
        </p:nvSpPr>
        <p:spPr>
          <a:xfrm>
            <a:off x="2314469" y="2330784"/>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长</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cxnSp>
        <p:nvCxnSpPr>
          <p:cNvPr id="11" name="直接连接符 10"/>
          <p:cNvCxnSpPr>
            <a:stCxn id="7" idx="4"/>
            <a:endCxn id="8" idx="0"/>
          </p:cNvCxnSpPr>
          <p:nvPr/>
        </p:nvCxnSpPr>
        <p:spPr>
          <a:xfrm flipH="1">
            <a:off x="928582" y="1952323"/>
            <a:ext cx="1583531" cy="378461"/>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a:stCxn id="7" idx="4"/>
            <a:endCxn id="9" idx="0"/>
          </p:cNvCxnSpPr>
          <p:nvPr/>
        </p:nvCxnSpPr>
        <p:spPr>
          <a:xfrm>
            <a:off x="2512113" y="1952323"/>
            <a:ext cx="1495425" cy="378461"/>
          </a:xfrm>
          <a:prstGeom prst="line">
            <a:avLst/>
          </a:prstGeom>
        </p:spPr>
        <p:style>
          <a:lnRef idx="1">
            <a:schemeClr val="dk1"/>
          </a:lnRef>
          <a:fillRef idx="0">
            <a:schemeClr val="dk1"/>
          </a:fillRef>
          <a:effectRef idx="0">
            <a:schemeClr val="dk1"/>
          </a:effectRef>
          <a:fontRef idx="minor">
            <a:schemeClr val="tx1"/>
          </a:fontRef>
        </p:style>
      </p:cxnSp>
      <p:cxnSp>
        <p:nvCxnSpPr>
          <p:cNvPr id="13" name="直接连接符 12"/>
          <p:cNvCxnSpPr>
            <a:stCxn id="7" idx="4"/>
            <a:endCxn id="10" idx="0"/>
          </p:cNvCxnSpPr>
          <p:nvPr/>
        </p:nvCxnSpPr>
        <p:spPr>
          <a:xfrm flipH="1">
            <a:off x="2509732" y="1952323"/>
            <a:ext cx="2381" cy="378461"/>
          </a:xfrm>
          <a:prstGeom prst="line">
            <a:avLst/>
          </a:prstGeom>
        </p:spPr>
        <p:style>
          <a:lnRef idx="1">
            <a:schemeClr val="dk1"/>
          </a:lnRef>
          <a:fillRef idx="0">
            <a:schemeClr val="dk1"/>
          </a:fillRef>
          <a:effectRef idx="0">
            <a:schemeClr val="dk1"/>
          </a:effectRef>
          <a:fontRef idx="minor">
            <a:schemeClr val="tx1"/>
          </a:fontRef>
        </p:style>
      </p:cxnSp>
      <p:sp>
        <p:nvSpPr>
          <p:cNvPr id="15" name="椭圆 14"/>
          <p:cNvSpPr/>
          <p:nvPr/>
        </p:nvSpPr>
        <p:spPr>
          <a:xfrm>
            <a:off x="1246541" y="3026238"/>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松</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8" name="椭圆 17"/>
          <p:cNvSpPr/>
          <p:nvPr/>
        </p:nvSpPr>
        <p:spPr>
          <a:xfrm>
            <a:off x="2324284" y="1624756"/>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哈</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cxnSp>
        <p:nvCxnSpPr>
          <p:cNvPr id="19" name="直接连接符 18"/>
          <p:cNvCxnSpPr>
            <a:stCxn id="45" idx="0"/>
            <a:endCxn id="22" idx="0"/>
          </p:cNvCxnSpPr>
          <p:nvPr/>
        </p:nvCxnSpPr>
        <p:spPr>
          <a:xfrm>
            <a:off x="2527147" y="2657102"/>
            <a:ext cx="843729" cy="366239"/>
          </a:xfrm>
          <a:prstGeom prst="line">
            <a:avLst/>
          </a:prstGeom>
        </p:spPr>
        <p:style>
          <a:lnRef idx="1">
            <a:schemeClr val="dk1"/>
          </a:lnRef>
          <a:fillRef idx="0">
            <a:schemeClr val="dk1"/>
          </a:fillRef>
          <a:effectRef idx="0">
            <a:schemeClr val="dk1"/>
          </a:effectRef>
          <a:fontRef idx="minor">
            <a:schemeClr val="tx1"/>
          </a:fontRef>
        </p:style>
      </p:cxnSp>
      <p:cxnSp>
        <p:nvCxnSpPr>
          <p:cNvPr id="20" name="直接连接符 19"/>
          <p:cNvCxnSpPr>
            <a:stCxn id="24" idx="4"/>
            <a:endCxn id="35" idx="0"/>
          </p:cNvCxnSpPr>
          <p:nvPr/>
        </p:nvCxnSpPr>
        <p:spPr>
          <a:xfrm flipH="1">
            <a:off x="2495874" y="2650705"/>
            <a:ext cx="21964" cy="360906"/>
          </a:xfrm>
          <a:prstGeom prst="line">
            <a:avLst/>
          </a:prstGeom>
        </p:spPr>
        <p:style>
          <a:lnRef idx="1">
            <a:schemeClr val="dk1"/>
          </a:lnRef>
          <a:fillRef idx="0">
            <a:schemeClr val="dk1"/>
          </a:fillRef>
          <a:effectRef idx="0">
            <a:schemeClr val="dk1"/>
          </a:effectRef>
          <a:fontRef idx="minor">
            <a:schemeClr val="tx1"/>
          </a:fontRef>
        </p:style>
      </p:cxnSp>
      <p:sp>
        <p:nvSpPr>
          <p:cNvPr id="21" name="椭圆 20"/>
          <p:cNvSpPr/>
          <p:nvPr/>
        </p:nvSpPr>
        <p:spPr>
          <a:xfrm>
            <a:off x="2306327" y="3015540"/>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铁</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22" name="椭圆 21"/>
          <p:cNvSpPr/>
          <p:nvPr/>
        </p:nvSpPr>
        <p:spPr>
          <a:xfrm>
            <a:off x="3175613" y="3023341"/>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丹</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24" name="椭圆 23"/>
          <p:cNvSpPr/>
          <p:nvPr/>
        </p:nvSpPr>
        <p:spPr>
          <a:xfrm>
            <a:off x="2322575" y="2326855"/>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长</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cxnSp>
        <p:nvCxnSpPr>
          <p:cNvPr id="28" name="直接连接符 27"/>
          <p:cNvCxnSpPr>
            <a:endCxn id="29" idx="0"/>
          </p:cNvCxnSpPr>
          <p:nvPr/>
        </p:nvCxnSpPr>
        <p:spPr>
          <a:xfrm flipH="1">
            <a:off x="1448111" y="3346188"/>
            <a:ext cx="1" cy="371600"/>
          </a:xfrm>
          <a:prstGeom prst="line">
            <a:avLst/>
          </a:prstGeom>
          <a:ln>
            <a:solidFill>
              <a:srgbClr val="FF0000"/>
            </a:solidFill>
            <a:prstDash val="dash"/>
          </a:ln>
        </p:spPr>
        <p:style>
          <a:lnRef idx="1">
            <a:schemeClr val="dk1"/>
          </a:lnRef>
          <a:fillRef idx="0">
            <a:schemeClr val="dk1"/>
          </a:fillRef>
          <a:effectRef idx="0">
            <a:schemeClr val="dk1"/>
          </a:effectRef>
          <a:fontRef idx="minor">
            <a:schemeClr val="tx1"/>
          </a:fontRef>
        </p:style>
      </p:cxnSp>
      <p:sp>
        <p:nvSpPr>
          <p:cNvPr id="29" name="椭圆 28"/>
          <p:cNvSpPr/>
          <p:nvPr/>
        </p:nvSpPr>
        <p:spPr>
          <a:xfrm>
            <a:off x="1252848" y="3717792"/>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沈</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32" name="椭圆 31"/>
          <p:cNvSpPr/>
          <p:nvPr/>
        </p:nvSpPr>
        <p:spPr>
          <a:xfrm>
            <a:off x="3175387" y="3727548"/>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连</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35" name="椭圆 34"/>
          <p:cNvSpPr/>
          <p:nvPr/>
        </p:nvSpPr>
        <p:spPr>
          <a:xfrm>
            <a:off x="2300611" y="3011611"/>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铁</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38" name="椭圆 37"/>
          <p:cNvSpPr/>
          <p:nvPr/>
        </p:nvSpPr>
        <p:spPr>
          <a:xfrm>
            <a:off x="1254805" y="3709755"/>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沈</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40" name="椭圆 39"/>
          <p:cNvSpPr/>
          <p:nvPr/>
        </p:nvSpPr>
        <p:spPr>
          <a:xfrm>
            <a:off x="3170543" y="3721301"/>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连</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2" name="文本框 1"/>
          <p:cNvSpPr txBox="1"/>
          <p:nvPr/>
        </p:nvSpPr>
        <p:spPr>
          <a:xfrm>
            <a:off x="634838" y="2000058"/>
            <a:ext cx="68056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1037</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41" name="文本框 40"/>
          <p:cNvSpPr txBox="1"/>
          <p:nvPr/>
        </p:nvSpPr>
        <p:spPr>
          <a:xfrm>
            <a:off x="1920569" y="2020097"/>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872</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42" name="文本框 41"/>
          <p:cNvSpPr txBox="1"/>
          <p:nvPr/>
        </p:nvSpPr>
        <p:spPr>
          <a:xfrm>
            <a:off x="3858469" y="2000058"/>
            <a:ext cx="68302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1191</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cxnSp>
        <p:nvCxnSpPr>
          <p:cNvPr id="55" name="直接连接符 54"/>
          <p:cNvCxnSpPr>
            <a:stCxn id="35" idx="4"/>
            <a:endCxn id="38" idx="6"/>
          </p:cNvCxnSpPr>
          <p:nvPr/>
        </p:nvCxnSpPr>
        <p:spPr>
          <a:xfrm flipH="1">
            <a:off x="1645330" y="3335461"/>
            <a:ext cx="850544" cy="536219"/>
          </a:xfrm>
          <a:prstGeom prst="line">
            <a:avLst/>
          </a:prstGeom>
        </p:spPr>
        <p:style>
          <a:lnRef idx="1">
            <a:schemeClr val="dk1"/>
          </a:lnRef>
          <a:fillRef idx="0">
            <a:schemeClr val="dk1"/>
          </a:fillRef>
          <a:effectRef idx="0">
            <a:schemeClr val="dk1"/>
          </a:effectRef>
          <a:fontRef idx="minor">
            <a:schemeClr val="tx1"/>
          </a:fontRef>
        </p:style>
      </p:cxnSp>
      <p:sp>
        <p:nvSpPr>
          <p:cNvPr id="58" name="文本框 57"/>
          <p:cNvSpPr txBox="1"/>
          <p:nvPr/>
        </p:nvSpPr>
        <p:spPr>
          <a:xfrm>
            <a:off x="1560172" y="3403692"/>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865</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cxnSp>
        <p:nvCxnSpPr>
          <p:cNvPr id="64" name="直接连接符 63"/>
          <p:cNvCxnSpPr>
            <a:stCxn id="45" idx="0"/>
          </p:cNvCxnSpPr>
          <p:nvPr/>
        </p:nvCxnSpPr>
        <p:spPr>
          <a:xfrm flipH="1">
            <a:off x="1447053" y="2657102"/>
            <a:ext cx="1080094" cy="366467"/>
          </a:xfrm>
          <a:prstGeom prst="line">
            <a:avLst/>
          </a:prstGeom>
          <a:ln>
            <a:solidFill>
              <a:schemeClr val="tx1"/>
            </a:solidFill>
            <a:prstDash val="solid"/>
          </a:ln>
        </p:spPr>
        <p:style>
          <a:lnRef idx="1">
            <a:schemeClr val="dk1"/>
          </a:lnRef>
          <a:fillRef idx="0">
            <a:schemeClr val="dk1"/>
          </a:fillRef>
          <a:effectRef idx="0">
            <a:schemeClr val="dk1"/>
          </a:effectRef>
          <a:fontRef idx="minor">
            <a:schemeClr val="tx1"/>
          </a:fontRef>
        </p:style>
      </p:cxnSp>
      <p:cxnSp>
        <p:nvCxnSpPr>
          <p:cNvPr id="66" name="直接连接符 65"/>
          <p:cNvCxnSpPr>
            <a:stCxn id="38" idx="6"/>
            <a:endCxn id="40" idx="2"/>
          </p:cNvCxnSpPr>
          <p:nvPr/>
        </p:nvCxnSpPr>
        <p:spPr>
          <a:xfrm>
            <a:off x="1645330" y="3871680"/>
            <a:ext cx="1525213" cy="11546"/>
          </a:xfrm>
          <a:prstGeom prst="line">
            <a:avLst/>
          </a:prstGeom>
        </p:spPr>
        <p:style>
          <a:lnRef idx="1">
            <a:schemeClr val="dk1"/>
          </a:lnRef>
          <a:fillRef idx="0">
            <a:schemeClr val="dk1"/>
          </a:fillRef>
          <a:effectRef idx="0">
            <a:schemeClr val="dk1"/>
          </a:effectRef>
          <a:fontRef idx="minor">
            <a:schemeClr val="tx1"/>
          </a:fontRef>
        </p:style>
      </p:cxnSp>
      <p:cxnSp>
        <p:nvCxnSpPr>
          <p:cNvPr id="69" name="直接连接符 68"/>
          <p:cNvCxnSpPr>
            <a:stCxn id="38" idx="4"/>
            <a:endCxn id="71" idx="0"/>
          </p:cNvCxnSpPr>
          <p:nvPr/>
        </p:nvCxnSpPr>
        <p:spPr>
          <a:xfrm>
            <a:off x="1450068" y="4033605"/>
            <a:ext cx="762355" cy="412831"/>
          </a:xfrm>
          <a:prstGeom prst="line">
            <a:avLst/>
          </a:prstGeom>
        </p:spPr>
        <p:style>
          <a:lnRef idx="1">
            <a:schemeClr val="dk1"/>
          </a:lnRef>
          <a:fillRef idx="0">
            <a:schemeClr val="dk1"/>
          </a:fillRef>
          <a:effectRef idx="0">
            <a:schemeClr val="dk1"/>
          </a:effectRef>
          <a:fontRef idx="minor">
            <a:schemeClr val="tx1"/>
          </a:fontRef>
        </p:style>
      </p:cxnSp>
      <p:sp>
        <p:nvSpPr>
          <p:cNvPr id="71" name="椭圆 70"/>
          <p:cNvSpPr/>
          <p:nvPr/>
        </p:nvSpPr>
        <p:spPr>
          <a:xfrm>
            <a:off x="2017160" y="4446436"/>
            <a:ext cx="390525" cy="32385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锦</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75" name="文本框 74"/>
          <p:cNvSpPr txBox="1"/>
          <p:nvPr/>
        </p:nvSpPr>
        <p:spPr>
          <a:xfrm>
            <a:off x="2200039" y="3730996"/>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865</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cxnSp>
        <p:nvCxnSpPr>
          <p:cNvPr id="76" name="直接连接符 75"/>
          <p:cNvCxnSpPr>
            <a:endCxn id="38" idx="6"/>
          </p:cNvCxnSpPr>
          <p:nvPr/>
        </p:nvCxnSpPr>
        <p:spPr>
          <a:xfrm flipH="1">
            <a:off x="1645330" y="3309748"/>
            <a:ext cx="1862333" cy="561932"/>
          </a:xfrm>
          <a:prstGeom prst="line">
            <a:avLst/>
          </a:prstGeom>
          <a:ln>
            <a:solidFill>
              <a:srgbClr val="FF0000"/>
            </a:solidFill>
            <a:prstDash val="dash"/>
          </a:ln>
        </p:spPr>
        <p:style>
          <a:lnRef idx="1">
            <a:schemeClr val="dk1"/>
          </a:lnRef>
          <a:fillRef idx="0">
            <a:schemeClr val="dk1"/>
          </a:fillRef>
          <a:effectRef idx="0">
            <a:schemeClr val="dk1"/>
          </a:effectRef>
          <a:fontRef idx="minor">
            <a:schemeClr val="tx1"/>
          </a:fontRef>
        </p:style>
      </p:cxnSp>
      <p:sp>
        <p:nvSpPr>
          <p:cNvPr id="77" name="文本框 76"/>
          <p:cNvSpPr txBox="1"/>
          <p:nvPr/>
        </p:nvSpPr>
        <p:spPr>
          <a:xfrm>
            <a:off x="2392856" y="3366720"/>
            <a:ext cx="69156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1188</a:t>
            </a:r>
            <a:endParaRPr kumimoji="0" lang="zh-CN" altLang="en-US" sz="18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endParaRPr>
          </a:p>
        </p:txBody>
      </p:sp>
      <p:pic>
        <p:nvPicPr>
          <p:cNvPr id="83" name="图片 82"/>
          <p:cNvPicPr>
            <a:picLocks noChangeAspect="1"/>
          </p:cNvPicPr>
          <p:nvPr/>
        </p:nvPicPr>
        <p:blipFill>
          <a:blip r:embed="rId1"/>
          <a:stretch>
            <a:fillRect/>
          </a:stretch>
        </p:blipFill>
        <p:spPr>
          <a:xfrm>
            <a:off x="4855136" y="-1276"/>
            <a:ext cx="7172170" cy="6622047"/>
          </a:xfrm>
          <a:prstGeom prst="rect">
            <a:avLst/>
          </a:prstGeom>
        </p:spPr>
      </p:pic>
      <p:sp>
        <p:nvSpPr>
          <p:cNvPr id="3" name="矩形 2"/>
          <p:cNvSpPr/>
          <p:nvPr/>
        </p:nvSpPr>
        <p:spPr>
          <a:xfrm>
            <a:off x="4669799" y="3086571"/>
            <a:ext cx="1851789" cy="378565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哈尔滨    ：</a:t>
            </a:r>
            <a:r>
              <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865</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牡丹江    ：</a:t>
            </a:r>
            <a:r>
              <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912</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长春        ：</a:t>
            </a:r>
            <a:r>
              <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630</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丹东</a:t>
            </a:r>
            <a:r>
              <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        </a:t>
            </a: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a:t>
            </a:r>
            <a:r>
              <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403</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铁岭        ：</a:t>
            </a:r>
            <a:r>
              <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410</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沈阳        ：</a:t>
            </a:r>
            <a:r>
              <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352</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锦州        ：</a:t>
            </a:r>
            <a:r>
              <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244</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松原        ：</a:t>
            </a:r>
            <a:r>
              <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738</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白城        ：</a:t>
            </a:r>
            <a:r>
              <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751</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齐齐哈尔：</a:t>
            </a:r>
            <a:r>
              <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957</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大庆        ：</a:t>
            </a:r>
            <a:r>
              <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900</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大连        ：</a:t>
            </a:r>
            <a:r>
              <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0</a:t>
            </a:r>
            <a:endParaRPr kumimoji="0" lang="en-US" altLang="zh-CN" sz="20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endParaRPr>
          </a:p>
        </p:txBody>
      </p:sp>
      <p:sp>
        <p:nvSpPr>
          <p:cNvPr id="63" name="文本框 62"/>
          <p:cNvSpPr txBox="1"/>
          <p:nvPr/>
        </p:nvSpPr>
        <p:spPr>
          <a:xfrm>
            <a:off x="2258744" y="1239850"/>
            <a:ext cx="6065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865</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192"/>
    </mc:Choice>
    <mc:Fallback>
      <p:transition spd="slow" advTm="19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63"/>
                                        </p:tgtEl>
                                        <p:attrNameLst>
                                          <p:attrName>style.visibility</p:attrName>
                                        </p:attrNameLst>
                                      </p:cBhvr>
                                      <p:to>
                                        <p:strVal val="visible"/>
                                      </p:to>
                                    </p:set>
                                  </p:childTnLst>
                                </p:cTn>
                              </p:par>
                              <p:par>
                                <p:cTn id="10" presetID="22" presetClass="entr" presetSubtype="1"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par>
                                <p:cTn id="13" presetID="22" presetClass="entr" presetSubtype="1"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par>
                                <p:cTn id="16" presetID="22" presetClass="entr" presetSubtype="1"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up)">
                                      <p:cBhvr>
                                        <p:cTn id="18" dur="500"/>
                                        <p:tgtEl>
                                          <p:spTgt spid="12"/>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500"/>
                                        <p:tgtEl>
                                          <p:spTgt spid="8"/>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500"/>
                                        <p:tgtEl>
                                          <p:spTgt spid="10"/>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cTn>
                              </p:par>
                            </p:childTnLst>
                          </p:cTn>
                        </p:par>
                        <p:par>
                          <p:cTn id="28" fill="hold">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par>
                                <p:cTn id="32" presetID="1" presetClass="entr" presetSubtype="0" fill="hold" grpId="0" nodeType="withEffect">
                                  <p:stCondLst>
                                    <p:cond delay="0"/>
                                  </p:stCondLst>
                                  <p:childTnLst>
                                    <p:set>
                                      <p:cBhvr>
                                        <p:cTn id="33" dur="1" fill="hold">
                                          <p:stCondLst>
                                            <p:cond delay="0"/>
                                          </p:stCondLst>
                                        </p:cTn>
                                        <p:tgtEl>
                                          <p:spTgt spid="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41"/>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up)">
                                      <p:cBhvr>
                                        <p:cTn id="42" dur="500"/>
                                        <p:tgtEl>
                                          <p:spTgt spid="20"/>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up)">
                                      <p:cBhvr>
                                        <p:cTn id="45" dur="500"/>
                                        <p:tgtEl>
                                          <p:spTgt spid="21"/>
                                        </p:tgtEl>
                                      </p:cBhvr>
                                    </p:animEffect>
                                  </p:childTnLst>
                                </p:cTn>
                              </p:par>
                              <p:par>
                                <p:cTn id="46" presetID="22" presetClass="entr" presetSubtype="1" fill="hold"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up)">
                                      <p:cBhvr>
                                        <p:cTn id="48" dur="500"/>
                                        <p:tgtEl>
                                          <p:spTgt spid="19"/>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up)">
                                      <p:cBhvr>
                                        <p:cTn id="51" dur="500"/>
                                        <p:tgtEl>
                                          <p:spTgt spid="15"/>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wipe(up)">
                                      <p:cBhvr>
                                        <p:cTn id="54" dur="500"/>
                                        <p:tgtEl>
                                          <p:spTgt spid="22"/>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up)">
                                      <p:cBhvr>
                                        <p:cTn id="57" dur="500"/>
                                        <p:tgtEl>
                                          <p:spTgt spid="24"/>
                                        </p:tgtEl>
                                      </p:cBhvr>
                                    </p:animEffect>
                                  </p:childTnLst>
                                </p:cTn>
                              </p:par>
                              <p:par>
                                <p:cTn id="58" presetID="1" presetClass="entr" presetSubtype="0" fill="hold" grpId="0" nodeType="withEffect">
                                  <p:stCondLst>
                                    <p:cond delay="0"/>
                                  </p:stCondLst>
                                  <p:childTnLst>
                                    <p:set>
                                      <p:cBhvr>
                                        <p:cTn id="59" dur="1" fill="hold">
                                          <p:stCondLst>
                                            <p:cond delay="0"/>
                                          </p:stCondLst>
                                        </p:cTn>
                                        <p:tgtEl>
                                          <p:spTgt spid="45"/>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47"/>
                                        </p:tgtEl>
                                        <p:attrNameLst>
                                          <p:attrName>style.visibility</p:attrName>
                                        </p:attrNameLst>
                                      </p:cBhvr>
                                      <p:to>
                                        <p:strVal val="visible"/>
                                      </p:to>
                                    </p:set>
                                  </p:childTnLst>
                                </p:cTn>
                              </p:par>
                              <p:par>
                                <p:cTn id="62" presetID="22" presetClass="entr" presetSubtype="1" fill="hold" nodeType="withEffect">
                                  <p:stCondLst>
                                    <p:cond delay="0"/>
                                  </p:stCondLst>
                                  <p:childTnLst>
                                    <p:set>
                                      <p:cBhvr>
                                        <p:cTn id="63" dur="1" fill="hold">
                                          <p:stCondLst>
                                            <p:cond delay="0"/>
                                          </p:stCondLst>
                                        </p:cTn>
                                        <p:tgtEl>
                                          <p:spTgt spid="64"/>
                                        </p:tgtEl>
                                        <p:attrNameLst>
                                          <p:attrName>style.visibility</p:attrName>
                                        </p:attrNameLst>
                                      </p:cBhvr>
                                      <p:to>
                                        <p:strVal val="visible"/>
                                      </p:to>
                                    </p:set>
                                    <p:animEffect transition="in" filter="wipe(up)">
                                      <p:cBhvr>
                                        <p:cTn id="64" dur="500"/>
                                        <p:tgtEl>
                                          <p:spTgt spid="64"/>
                                        </p:tgtEl>
                                      </p:cBhvr>
                                    </p:animEffect>
                                  </p:childTnLst>
                                </p:cTn>
                              </p:par>
                              <p:par>
                                <p:cTn id="65" presetID="1" presetClass="entr" presetSubtype="0" fill="hold" grpId="0" nodeType="withEffect">
                                  <p:stCondLst>
                                    <p:cond delay="0"/>
                                  </p:stCondLst>
                                  <p:childTnLst>
                                    <p:set>
                                      <p:cBhvr>
                                        <p:cTn id="66" dur="1" fill="hold">
                                          <p:stCondLst>
                                            <p:cond delay="0"/>
                                          </p:stCondLst>
                                        </p:cTn>
                                        <p:tgtEl>
                                          <p:spTgt spid="6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wipe(up)">
                                      <p:cBhvr>
                                        <p:cTn id="71" dur="500"/>
                                        <p:tgtEl>
                                          <p:spTgt spid="35"/>
                                        </p:tgtEl>
                                      </p:cBhvr>
                                    </p:animEffect>
                                  </p:childTnLst>
                                </p:cTn>
                              </p:par>
                              <p:par>
                                <p:cTn id="72" presetID="22" presetClass="entr" presetSubtype="1" fill="hold" nodeType="withEffect">
                                  <p:stCondLst>
                                    <p:cond delay="0"/>
                                  </p:stCondLst>
                                  <p:childTnLst>
                                    <p:set>
                                      <p:cBhvr>
                                        <p:cTn id="73" dur="1" fill="hold">
                                          <p:stCondLst>
                                            <p:cond delay="0"/>
                                          </p:stCondLst>
                                        </p:cTn>
                                        <p:tgtEl>
                                          <p:spTgt spid="55"/>
                                        </p:tgtEl>
                                        <p:attrNameLst>
                                          <p:attrName>style.visibility</p:attrName>
                                        </p:attrNameLst>
                                      </p:cBhvr>
                                      <p:to>
                                        <p:strVal val="visible"/>
                                      </p:to>
                                    </p:set>
                                    <p:animEffect transition="in" filter="wipe(up)">
                                      <p:cBhvr>
                                        <p:cTn id="74" dur="500"/>
                                        <p:tgtEl>
                                          <p:spTgt spid="55"/>
                                        </p:tgtEl>
                                      </p:cBhvr>
                                    </p:animEffect>
                                  </p:childTnLst>
                                </p:cTn>
                              </p:par>
                              <p:par>
                                <p:cTn id="75" presetID="1" presetClass="entr" presetSubtype="0" fill="hold" grpId="0" nodeType="withEffect">
                                  <p:stCondLst>
                                    <p:cond delay="0"/>
                                  </p:stCondLst>
                                  <p:childTnLst>
                                    <p:set>
                                      <p:cBhvr>
                                        <p:cTn id="76" dur="1" fill="hold">
                                          <p:stCondLst>
                                            <p:cond delay="0"/>
                                          </p:stCondLst>
                                        </p:cTn>
                                        <p:tgtEl>
                                          <p:spTgt spid="58"/>
                                        </p:tgtEl>
                                        <p:attrNameLst>
                                          <p:attrName>style.visibility</p:attrName>
                                        </p:attrNameLst>
                                      </p:cBhvr>
                                      <p:to>
                                        <p:strVal val="visible"/>
                                      </p:to>
                                    </p:set>
                                  </p:childTnLst>
                                </p:cTn>
                              </p:par>
                              <p:par>
                                <p:cTn id="77" presetID="22" presetClass="entr" presetSubtype="1"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wipe(up)">
                                      <p:cBhvr>
                                        <p:cTn id="79" dur="500"/>
                                        <p:tgtEl>
                                          <p:spTgt spid="29"/>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38"/>
                                        </p:tgtEl>
                                        <p:attrNameLst>
                                          <p:attrName>style.visibility</p:attrName>
                                        </p:attrNameLst>
                                      </p:cBhvr>
                                      <p:to>
                                        <p:strVal val="visible"/>
                                      </p:to>
                                    </p:set>
                                    <p:animEffect transition="in" filter="wipe(up)">
                                      <p:cBhvr>
                                        <p:cTn id="84" dur="500"/>
                                        <p:tgtEl>
                                          <p:spTgt spid="38"/>
                                        </p:tgtEl>
                                      </p:cBhvr>
                                    </p:animEffect>
                                  </p:childTnLst>
                                </p:cTn>
                              </p:par>
                              <p:par>
                                <p:cTn id="85" presetID="22" presetClass="entr" presetSubtype="1" fill="hold" nodeType="with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wipe(up)">
                                      <p:cBhvr>
                                        <p:cTn id="87" dur="500"/>
                                        <p:tgtEl>
                                          <p:spTgt spid="28"/>
                                        </p:tgtEl>
                                      </p:cBhvr>
                                    </p:animEffect>
                                  </p:childTnLst>
                                </p:cTn>
                              </p:par>
                              <p:par>
                                <p:cTn id="88" presetID="1" presetClass="entr" presetSubtype="0" fill="hold" grpId="0" nodeType="withEffect">
                                  <p:stCondLst>
                                    <p:cond delay="0"/>
                                  </p:stCondLst>
                                  <p:childTnLst>
                                    <p:set>
                                      <p:cBhvr>
                                        <p:cTn id="89" dur="1" fill="hold">
                                          <p:stCondLst>
                                            <p:cond delay="0"/>
                                          </p:stCondLst>
                                        </p:cTn>
                                        <p:tgtEl>
                                          <p:spTgt spid="54"/>
                                        </p:tgtEl>
                                        <p:attrNameLst>
                                          <p:attrName>style.visibility</p:attrName>
                                        </p:attrNameLst>
                                      </p:cBhvr>
                                      <p:to>
                                        <p:strVal val="visible"/>
                                      </p:to>
                                    </p:set>
                                  </p:childTnLst>
                                </p:cTn>
                              </p:par>
                              <p:par>
                                <p:cTn id="90" presetID="22" presetClass="entr" presetSubtype="1" fill="hold" nodeType="withEffect">
                                  <p:stCondLst>
                                    <p:cond delay="0"/>
                                  </p:stCondLst>
                                  <p:childTnLst>
                                    <p:set>
                                      <p:cBhvr>
                                        <p:cTn id="91" dur="1" fill="hold">
                                          <p:stCondLst>
                                            <p:cond delay="0"/>
                                          </p:stCondLst>
                                        </p:cTn>
                                        <p:tgtEl>
                                          <p:spTgt spid="76"/>
                                        </p:tgtEl>
                                        <p:attrNameLst>
                                          <p:attrName>style.visibility</p:attrName>
                                        </p:attrNameLst>
                                      </p:cBhvr>
                                      <p:to>
                                        <p:strVal val="visible"/>
                                      </p:to>
                                    </p:set>
                                    <p:animEffect transition="in" filter="wipe(up)">
                                      <p:cBhvr>
                                        <p:cTn id="92" dur="500"/>
                                        <p:tgtEl>
                                          <p:spTgt spid="76"/>
                                        </p:tgtEl>
                                      </p:cBhvr>
                                    </p:animEffect>
                                  </p:childTnLst>
                                </p:cTn>
                              </p:par>
                              <p:par>
                                <p:cTn id="93" presetID="1" presetClass="entr" presetSubtype="0" fill="hold" grpId="0" nodeType="withEffect">
                                  <p:stCondLst>
                                    <p:cond delay="0"/>
                                  </p:stCondLst>
                                  <p:childTnLst>
                                    <p:set>
                                      <p:cBhvr>
                                        <p:cTn id="94" dur="1" fill="hold">
                                          <p:stCondLst>
                                            <p:cond delay="0"/>
                                          </p:stCondLst>
                                        </p:cTn>
                                        <p:tgtEl>
                                          <p:spTgt spid="7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5"/>
                                        </p:tgtEl>
                                        <p:attrNameLst>
                                          <p:attrName>style.visibility</p:attrName>
                                        </p:attrNameLst>
                                      </p:cBhvr>
                                      <p:to>
                                        <p:strVal val="visible"/>
                                      </p:to>
                                    </p:set>
                                  </p:childTnLst>
                                </p:cTn>
                              </p:par>
                              <p:par>
                                <p:cTn id="97" presetID="22" presetClass="entr" presetSubtype="1" fill="hold" nodeType="withEffect">
                                  <p:stCondLst>
                                    <p:cond delay="0"/>
                                  </p:stCondLst>
                                  <p:childTnLst>
                                    <p:set>
                                      <p:cBhvr>
                                        <p:cTn id="98" dur="1" fill="hold">
                                          <p:stCondLst>
                                            <p:cond delay="0"/>
                                          </p:stCondLst>
                                        </p:cTn>
                                        <p:tgtEl>
                                          <p:spTgt spid="66"/>
                                        </p:tgtEl>
                                        <p:attrNameLst>
                                          <p:attrName>style.visibility</p:attrName>
                                        </p:attrNameLst>
                                      </p:cBhvr>
                                      <p:to>
                                        <p:strVal val="visible"/>
                                      </p:to>
                                    </p:set>
                                    <p:animEffect transition="in" filter="wipe(up)">
                                      <p:cBhvr>
                                        <p:cTn id="99" dur="500"/>
                                        <p:tgtEl>
                                          <p:spTgt spid="66"/>
                                        </p:tgtEl>
                                      </p:cBhvr>
                                    </p:animEffect>
                                  </p:childTnLst>
                                </p:cTn>
                              </p:par>
                              <p:par>
                                <p:cTn id="100" presetID="22" presetClass="entr" presetSubtype="1" fill="hold" grpId="0" nodeType="withEffect">
                                  <p:stCondLst>
                                    <p:cond delay="0"/>
                                  </p:stCondLst>
                                  <p:childTnLst>
                                    <p:set>
                                      <p:cBhvr>
                                        <p:cTn id="101" dur="1" fill="hold">
                                          <p:stCondLst>
                                            <p:cond delay="0"/>
                                          </p:stCondLst>
                                        </p:cTn>
                                        <p:tgtEl>
                                          <p:spTgt spid="71"/>
                                        </p:tgtEl>
                                        <p:attrNameLst>
                                          <p:attrName>style.visibility</p:attrName>
                                        </p:attrNameLst>
                                      </p:cBhvr>
                                      <p:to>
                                        <p:strVal val="visible"/>
                                      </p:to>
                                    </p:set>
                                    <p:animEffect transition="in" filter="wipe(up)">
                                      <p:cBhvr>
                                        <p:cTn id="102" dur="500"/>
                                        <p:tgtEl>
                                          <p:spTgt spid="71"/>
                                        </p:tgtEl>
                                      </p:cBhvr>
                                    </p:animEffect>
                                  </p:childTnLst>
                                </p:cTn>
                              </p:par>
                              <p:par>
                                <p:cTn id="103" presetID="22" presetClass="entr" presetSubtype="1" fill="hold" nodeType="withEffect">
                                  <p:stCondLst>
                                    <p:cond delay="0"/>
                                  </p:stCondLst>
                                  <p:childTnLst>
                                    <p:set>
                                      <p:cBhvr>
                                        <p:cTn id="104" dur="1" fill="hold">
                                          <p:stCondLst>
                                            <p:cond delay="0"/>
                                          </p:stCondLst>
                                        </p:cTn>
                                        <p:tgtEl>
                                          <p:spTgt spid="69"/>
                                        </p:tgtEl>
                                        <p:attrNameLst>
                                          <p:attrName>style.visibility</p:attrName>
                                        </p:attrNameLst>
                                      </p:cBhvr>
                                      <p:to>
                                        <p:strVal val="visible"/>
                                      </p:to>
                                    </p:set>
                                    <p:animEffect transition="in" filter="wipe(up)">
                                      <p:cBhvr>
                                        <p:cTn id="105" dur="500"/>
                                        <p:tgtEl>
                                          <p:spTgt spid="69"/>
                                        </p:tgtEl>
                                      </p:cBhvr>
                                    </p:animEffect>
                                  </p:childTnLst>
                                </p:cTn>
                              </p:par>
                              <p:par>
                                <p:cTn id="106" presetID="22" presetClass="entr" presetSubtype="1" fill="hold" grpId="0" nodeType="withEffect">
                                  <p:stCondLst>
                                    <p:cond delay="0"/>
                                  </p:stCondLst>
                                  <p:childTnLst>
                                    <p:set>
                                      <p:cBhvr>
                                        <p:cTn id="107" dur="1" fill="hold">
                                          <p:stCondLst>
                                            <p:cond delay="0"/>
                                          </p:stCondLst>
                                        </p:cTn>
                                        <p:tgtEl>
                                          <p:spTgt spid="32"/>
                                        </p:tgtEl>
                                        <p:attrNameLst>
                                          <p:attrName>style.visibility</p:attrName>
                                        </p:attrNameLst>
                                      </p:cBhvr>
                                      <p:to>
                                        <p:strVal val="visible"/>
                                      </p:to>
                                    </p:set>
                                    <p:animEffect transition="in" filter="wipe(up)">
                                      <p:cBhvr>
                                        <p:cTn id="108" dur="500"/>
                                        <p:tgtEl>
                                          <p:spTgt spid="32"/>
                                        </p:tgtEl>
                                      </p:cBhvr>
                                    </p:animEffect>
                                  </p:childTnLst>
                                </p:cTn>
                              </p:par>
                              <p:par>
                                <p:cTn id="109" presetID="1" presetClass="entr" presetSubtype="0" fill="hold" grpId="0" nodeType="withEffect">
                                  <p:stCondLst>
                                    <p:cond delay="0"/>
                                  </p:stCondLst>
                                  <p:childTnLst>
                                    <p:set>
                                      <p:cBhvr>
                                        <p:cTn id="110" dur="1" fill="hold">
                                          <p:stCondLst>
                                            <p:cond delay="0"/>
                                          </p:stCondLst>
                                        </p:cTn>
                                        <p:tgtEl>
                                          <p:spTgt spid="7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nodeType="clickEffect">
                                  <p:stCondLst>
                                    <p:cond delay="0"/>
                                  </p:stCondLst>
                                  <p:childTnLst>
                                    <p:set>
                                      <p:cBhvr>
                                        <p:cTn id="114" dur="1" fill="hold">
                                          <p:stCondLst>
                                            <p:cond delay="0"/>
                                          </p:stCondLst>
                                        </p:cTn>
                                        <p:tgtEl>
                                          <p:spTgt spid="28"/>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54"/>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nodeType="clickEffect">
                                  <p:stCondLst>
                                    <p:cond delay="0"/>
                                  </p:stCondLst>
                                  <p:childTnLst>
                                    <p:set>
                                      <p:cBhvr>
                                        <p:cTn id="120" dur="1" fill="hold">
                                          <p:stCondLst>
                                            <p:cond delay="0"/>
                                          </p:stCondLst>
                                        </p:cTn>
                                        <p:tgtEl>
                                          <p:spTgt spid="76"/>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77"/>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22" presetClass="entr" presetSubtype="1" fill="hold" grpId="0" nodeType="clickEffect">
                                  <p:stCondLst>
                                    <p:cond delay="0"/>
                                  </p:stCondLst>
                                  <p:childTnLst>
                                    <p:set>
                                      <p:cBhvr>
                                        <p:cTn id="126" dur="1" fill="hold">
                                          <p:stCondLst>
                                            <p:cond delay="0"/>
                                          </p:stCondLst>
                                        </p:cTn>
                                        <p:tgtEl>
                                          <p:spTgt spid="40"/>
                                        </p:tgtEl>
                                        <p:attrNameLst>
                                          <p:attrName>style.visibility</p:attrName>
                                        </p:attrNameLst>
                                      </p:cBhvr>
                                      <p:to>
                                        <p:strVal val="visible"/>
                                      </p:to>
                                    </p:set>
                                    <p:animEffect transition="in" filter="wipe(up)">
                                      <p:cBhvr>
                                        <p:cTn id="127" dur="300"/>
                                        <p:tgtEl>
                                          <p:spTgt spid="40"/>
                                        </p:tgtEl>
                                      </p:cBhvr>
                                    </p:animEffect>
                                  </p:childTnLst>
                                </p:cTn>
                              </p:par>
                              <p:par>
                                <p:cTn id="128" presetID="1" presetClass="entr" presetSubtype="0" fill="hold" grpId="0" nodeType="withEffect">
                                  <p:stCondLst>
                                    <p:cond delay="0"/>
                                  </p:stCondLst>
                                  <p:childTnLst>
                                    <p:set>
                                      <p:cBhvr>
                                        <p:cTn id="129"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73" grpId="0"/>
      <p:bldP spid="65" grpId="0"/>
      <p:bldP spid="45" grpId="0"/>
      <p:bldP spid="47" grpId="0"/>
      <p:bldP spid="54" grpId="0"/>
      <p:bldP spid="54" grpId="1"/>
      <p:bldP spid="7" grpId="0" animBg="1"/>
      <p:bldP spid="8" grpId="0" animBg="1"/>
      <p:bldP spid="9" grpId="0" animBg="1"/>
      <p:bldP spid="10" grpId="0" animBg="1"/>
      <p:bldP spid="15" grpId="0" animBg="1"/>
      <p:bldP spid="18" grpId="0" animBg="1"/>
      <p:bldP spid="21" grpId="0" animBg="1"/>
      <p:bldP spid="22" grpId="0" animBg="1"/>
      <p:bldP spid="24" grpId="0" animBg="1"/>
      <p:bldP spid="29" grpId="0" animBg="1"/>
      <p:bldP spid="32" grpId="0" animBg="1"/>
      <p:bldP spid="35" grpId="0" animBg="1"/>
      <p:bldP spid="38" grpId="0" animBg="1"/>
      <p:bldP spid="40" grpId="0" animBg="1"/>
      <p:bldP spid="2" grpId="0"/>
      <p:bldP spid="41" grpId="0"/>
      <p:bldP spid="42" grpId="0"/>
      <p:bldP spid="58" grpId="0"/>
      <p:bldP spid="71" grpId="0" animBg="1"/>
      <p:bldP spid="75" grpId="0"/>
      <p:bldP spid="77" grpId="0"/>
      <p:bldP spid="77" grpId="1"/>
      <p:bldP spid="6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t>Trivial Heuristics, Dominance</a:t>
            </a:r>
            <a:endParaRPr lang="en-US"/>
          </a:p>
        </p:txBody>
      </p:sp>
      <p:sp>
        <p:nvSpPr>
          <p:cNvPr id="27651" name="Rectangle 3"/>
          <p:cNvSpPr>
            <a:spLocks noGrp="1" noChangeArrowheads="1"/>
          </p:cNvSpPr>
          <p:nvPr>
            <p:ph idx="1"/>
          </p:nvPr>
        </p:nvSpPr>
        <p:spPr>
          <a:xfrm>
            <a:off x="1219200" y="1524000"/>
            <a:ext cx="5715000" cy="4953000"/>
          </a:xfrm>
        </p:spPr>
        <p:txBody>
          <a:bodyPr/>
          <a:lstStyle/>
          <a:p>
            <a:pPr eaLnBrk="1" hangingPunct="1"/>
            <a:r>
              <a:rPr lang="en-US" sz="2400" dirty="0"/>
              <a:t>Dominance: h</a:t>
            </a:r>
            <a:r>
              <a:rPr lang="en-US" sz="2400" baseline="-25000" dirty="0"/>
              <a:t>a</a:t>
            </a:r>
            <a:r>
              <a:rPr lang="en-US" sz="2400" dirty="0"/>
              <a:t> </a:t>
            </a:r>
            <a:r>
              <a:rPr lang="en-US" sz="2400" dirty="0">
                <a:cs typeface="Arial" panose="020B0604020202020204" pitchFamily="34" charset="0"/>
              </a:rPr>
              <a:t>≥</a:t>
            </a:r>
            <a:r>
              <a:rPr lang="en-US" sz="2400" dirty="0"/>
              <a:t> </a:t>
            </a:r>
            <a:r>
              <a:rPr lang="en-US" sz="2400" dirty="0" err="1"/>
              <a:t>h</a:t>
            </a:r>
            <a:r>
              <a:rPr lang="en-US" sz="2400" baseline="-25000" dirty="0" err="1"/>
              <a:t>c</a:t>
            </a:r>
            <a:r>
              <a:rPr lang="en-US" sz="2400" dirty="0"/>
              <a:t> if</a:t>
            </a:r>
            <a:endParaRPr lang="en-US" sz="2400" dirty="0"/>
          </a:p>
          <a:p>
            <a:pPr eaLnBrk="1" hangingPunct="1"/>
            <a:endParaRPr lang="en-US" sz="2400" dirty="0"/>
          </a:p>
          <a:p>
            <a:pPr eaLnBrk="1" hangingPunct="1"/>
            <a:endParaRPr lang="en-US" sz="2400" dirty="0"/>
          </a:p>
          <a:p>
            <a:pPr eaLnBrk="1" hangingPunct="1"/>
            <a:r>
              <a:rPr lang="en-US" sz="2400" dirty="0"/>
              <a:t>Heuristics form a semi-lattice:</a:t>
            </a:r>
            <a:endParaRPr lang="en-US" sz="2400" dirty="0"/>
          </a:p>
          <a:p>
            <a:pPr lvl="1" eaLnBrk="1" hangingPunct="1"/>
            <a:r>
              <a:rPr lang="en-US" sz="2000" dirty="0"/>
              <a:t>Max of admissible heuristics is admissible</a:t>
            </a:r>
            <a:endParaRPr lang="en-US" sz="2000" dirty="0"/>
          </a:p>
          <a:p>
            <a:pPr lvl="1" eaLnBrk="1" hangingPunct="1"/>
            <a:endParaRPr lang="en-US" sz="2000" dirty="0"/>
          </a:p>
          <a:p>
            <a:pPr lvl="1" eaLnBrk="1" hangingPunct="1"/>
            <a:endParaRPr lang="en-US" sz="2000" dirty="0"/>
          </a:p>
          <a:p>
            <a:pPr lvl="1" eaLnBrk="1" hangingPunct="1"/>
            <a:endParaRPr lang="en-US" sz="2000" dirty="0"/>
          </a:p>
          <a:p>
            <a:pPr eaLnBrk="1" hangingPunct="1"/>
            <a:r>
              <a:rPr lang="en-US" sz="2400" dirty="0"/>
              <a:t>Trivial heuristics</a:t>
            </a:r>
            <a:endParaRPr lang="en-US" sz="2400" dirty="0"/>
          </a:p>
          <a:p>
            <a:pPr lvl="1" eaLnBrk="1" hangingPunct="1"/>
            <a:r>
              <a:rPr lang="en-US" sz="2000" dirty="0"/>
              <a:t>Bottom of lattice is the zero heuristic (what does this give us?)</a:t>
            </a:r>
            <a:endParaRPr lang="en-US" sz="2000" dirty="0"/>
          </a:p>
          <a:p>
            <a:pPr lvl="1" eaLnBrk="1" hangingPunct="1"/>
            <a:r>
              <a:rPr lang="en-US" sz="2000" dirty="0"/>
              <a:t>Top of lattice is the exact heuristic</a:t>
            </a:r>
            <a:endParaRPr lang="en-US" sz="2000" dirty="0"/>
          </a:p>
        </p:txBody>
      </p:sp>
      <p:pic>
        <p:nvPicPr>
          <p:cNvPr id="27652" name="Picture 7" descr="txp_fig"/>
          <p:cNvPicPr>
            <a:picLocks noChangeAspect="1" noChangeArrowheads="1"/>
          </p:cNvPicPr>
          <p:nvPr>
            <p:custDataLst>
              <p:tags r:id="rId1"/>
            </p:custDataLst>
          </p:nvPr>
        </p:nvPicPr>
        <p:blipFill>
          <a:blip r:embed="rId2" cstate="print"/>
          <a:srcRect/>
          <a:stretch>
            <a:fillRect/>
          </a:stretch>
        </p:blipFill>
        <p:spPr bwMode="auto">
          <a:xfrm>
            <a:off x="2133601" y="3886200"/>
            <a:ext cx="4379913" cy="369888"/>
          </a:xfrm>
          <a:prstGeom prst="rect">
            <a:avLst/>
          </a:prstGeom>
          <a:noFill/>
          <a:ln w="9525">
            <a:noFill/>
            <a:miter lim="800000"/>
            <a:headEnd/>
            <a:tailEnd/>
          </a:ln>
        </p:spPr>
      </p:pic>
      <p:pic>
        <p:nvPicPr>
          <p:cNvPr id="27657" name="Picture 18" descr="txp_fig"/>
          <p:cNvPicPr>
            <a:picLocks noChangeAspect="1" noChangeArrowheads="1"/>
          </p:cNvPicPr>
          <p:nvPr>
            <p:custDataLst>
              <p:tags r:id="rId3"/>
            </p:custDataLst>
          </p:nvPr>
        </p:nvPicPr>
        <p:blipFill>
          <a:blip r:embed="rId4" cstate="print"/>
          <a:srcRect/>
          <a:stretch>
            <a:fillRect/>
          </a:stretch>
        </p:blipFill>
        <p:spPr bwMode="auto">
          <a:xfrm>
            <a:off x="2212975" y="2133601"/>
            <a:ext cx="3098800" cy="352425"/>
          </a:xfrm>
          <a:prstGeom prst="rect">
            <a:avLst/>
          </a:prstGeom>
          <a:noFill/>
          <a:ln w="9525">
            <a:noFill/>
            <a:miter lim="800000"/>
            <a:headEnd/>
            <a:tailEnd/>
          </a:ln>
        </p:spPr>
      </p:pic>
      <p:grpSp>
        <p:nvGrpSpPr>
          <p:cNvPr id="18" name="Group 17"/>
          <p:cNvGrpSpPr/>
          <p:nvPr/>
        </p:nvGrpSpPr>
        <p:grpSpPr>
          <a:xfrm>
            <a:off x="8229600" y="1716338"/>
            <a:ext cx="2133600" cy="4227262"/>
            <a:chOff x="9344024" y="1905002"/>
            <a:chExt cx="1781176" cy="3529011"/>
          </a:xfrm>
        </p:grpSpPr>
        <p:pic>
          <p:nvPicPr>
            <p:cNvPr id="27653" name="Picture 9" descr="txp_fig"/>
            <p:cNvPicPr>
              <a:picLocks noChangeAspect="1" noChangeArrowheads="1"/>
            </p:cNvPicPr>
            <p:nvPr>
              <p:custDataLst>
                <p:tags r:id="rId5"/>
              </p:custDataLst>
            </p:nvPr>
          </p:nvPicPr>
          <p:blipFill>
            <a:blip r:embed="rId6" cstate="print"/>
            <a:srcRect/>
            <a:stretch>
              <a:fillRect/>
            </a:stretch>
          </p:blipFill>
          <p:spPr bwMode="auto">
            <a:xfrm>
              <a:off x="9725023" y="1905002"/>
              <a:ext cx="862013" cy="246063"/>
            </a:xfrm>
            <a:prstGeom prst="rect">
              <a:avLst/>
            </a:prstGeom>
            <a:noFill/>
            <a:ln w="9525">
              <a:noFill/>
              <a:miter lim="800000"/>
              <a:headEnd/>
              <a:tailEnd/>
            </a:ln>
          </p:spPr>
        </p:pic>
        <p:pic>
          <p:nvPicPr>
            <p:cNvPr id="27654" name="Picture 11" descr="txp_fig"/>
            <p:cNvPicPr>
              <a:picLocks noChangeAspect="1" noChangeArrowheads="1"/>
            </p:cNvPicPr>
            <p:nvPr>
              <p:custDataLst>
                <p:tags r:id="rId7"/>
              </p:custDataLst>
            </p:nvPr>
          </p:nvPicPr>
          <p:blipFill>
            <a:blip r:embed="rId8" cstate="print"/>
            <a:srcRect/>
            <a:stretch>
              <a:fillRect/>
            </a:stretch>
          </p:blipFill>
          <p:spPr bwMode="auto">
            <a:xfrm>
              <a:off x="9801223" y="5257800"/>
              <a:ext cx="720725" cy="176213"/>
            </a:xfrm>
            <a:prstGeom prst="rect">
              <a:avLst/>
            </a:prstGeom>
            <a:noFill/>
            <a:ln w="9525">
              <a:noFill/>
              <a:miter lim="800000"/>
              <a:headEnd/>
              <a:tailEnd/>
            </a:ln>
          </p:spPr>
        </p:pic>
        <p:pic>
          <p:nvPicPr>
            <p:cNvPr id="27655" name="Picture 13" descr="txp_fig"/>
            <p:cNvPicPr>
              <a:picLocks noChangeAspect="1" noChangeArrowheads="1"/>
            </p:cNvPicPr>
            <p:nvPr>
              <p:custDataLst>
                <p:tags r:id="rId9"/>
              </p:custDataLst>
            </p:nvPr>
          </p:nvPicPr>
          <p:blipFill>
            <a:blip r:embed="rId10" cstate="print"/>
            <a:srcRect/>
            <a:stretch>
              <a:fillRect/>
            </a:stretch>
          </p:blipFill>
          <p:spPr bwMode="auto">
            <a:xfrm>
              <a:off x="9344024" y="3505200"/>
              <a:ext cx="350839" cy="298451"/>
            </a:xfrm>
            <a:prstGeom prst="rect">
              <a:avLst/>
            </a:prstGeom>
            <a:noFill/>
            <a:ln w="9525">
              <a:noFill/>
              <a:miter lim="800000"/>
              <a:headEnd/>
              <a:tailEnd/>
            </a:ln>
          </p:spPr>
        </p:pic>
        <p:pic>
          <p:nvPicPr>
            <p:cNvPr id="27656" name="Picture 15" descr="txp_fig"/>
            <p:cNvPicPr>
              <a:picLocks noChangeAspect="1" noChangeArrowheads="1"/>
            </p:cNvPicPr>
            <p:nvPr>
              <p:custDataLst>
                <p:tags r:id="rId11"/>
              </p:custDataLst>
            </p:nvPr>
          </p:nvPicPr>
          <p:blipFill>
            <a:blip r:embed="rId12" cstate="print"/>
            <a:srcRect/>
            <a:stretch>
              <a:fillRect/>
            </a:stretch>
          </p:blipFill>
          <p:spPr bwMode="auto">
            <a:xfrm>
              <a:off x="10791825" y="3505201"/>
              <a:ext cx="333375" cy="350839"/>
            </a:xfrm>
            <a:prstGeom prst="rect">
              <a:avLst/>
            </a:prstGeom>
            <a:noFill/>
            <a:ln w="9525">
              <a:noFill/>
              <a:miter lim="800000"/>
              <a:headEnd/>
              <a:tailEnd/>
            </a:ln>
          </p:spPr>
        </p:pic>
        <p:pic>
          <p:nvPicPr>
            <p:cNvPr id="27658" name="Picture 19" descr="txp_fig"/>
            <p:cNvPicPr>
              <a:picLocks noChangeAspect="1" noChangeArrowheads="1"/>
            </p:cNvPicPr>
            <p:nvPr>
              <p:custDataLst>
                <p:tags r:id="rId13"/>
              </p:custDataLst>
            </p:nvPr>
          </p:nvPicPr>
          <p:blipFill>
            <a:blip r:embed="rId14" cstate="print"/>
            <a:srcRect/>
            <a:stretch>
              <a:fillRect/>
            </a:stretch>
          </p:blipFill>
          <p:spPr bwMode="auto">
            <a:xfrm>
              <a:off x="9344024" y="4349749"/>
              <a:ext cx="350839" cy="298451"/>
            </a:xfrm>
            <a:prstGeom prst="rect">
              <a:avLst/>
            </a:prstGeom>
            <a:noFill/>
            <a:ln w="9525">
              <a:noFill/>
              <a:miter lim="800000"/>
              <a:headEnd/>
              <a:tailEnd/>
            </a:ln>
          </p:spPr>
        </p:pic>
        <p:sp>
          <p:nvSpPr>
            <p:cNvPr id="27659" name="Line 23"/>
            <p:cNvSpPr>
              <a:spLocks noChangeShapeType="1"/>
            </p:cNvSpPr>
            <p:nvPr/>
          </p:nvSpPr>
          <p:spPr bwMode="auto">
            <a:xfrm flipH="1" flipV="1">
              <a:off x="9572623" y="4800600"/>
              <a:ext cx="457200" cy="304800"/>
            </a:xfrm>
            <a:prstGeom prst="line">
              <a:avLst/>
            </a:prstGeom>
            <a:noFill/>
            <a:ln w="38100">
              <a:solidFill>
                <a:srgbClr val="3333FF"/>
              </a:solidFill>
              <a:round/>
            </a:ln>
          </p:spPr>
          <p:txBody>
            <a:bodyPr lIns="91438" tIns="45719" rIns="91438" bIns="45719"/>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7660" name="Line 24"/>
            <p:cNvSpPr>
              <a:spLocks noChangeShapeType="1"/>
            </p:cNvSpPr>
            <p:nvPr/>
          </p:nvSpPr>
          <p:spPr bwMode="auto">
            <a:xfrm flipV="1">
              <a:off x="10334623" y="3962400"/>
              <a:ext cx="533400" cy="1143000"/>
            </a:xfrm>
            <a:prstGeom prst="line">
              <a:avLst/>
            </a:prstGeom>
            <a:noFill/>
            <a:ln w="38100">
              <a:solidFill>
                <a:srgbClr val="3333FF"/>
              </a:solidFill>
              <a:round/>
            </a:ln>
          </p:spPr>
          <p:txBody>
            <a:bodyPr lIns="91438" tIns="45719" rIns="91438" bIns="45719"/>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7661" name="Line 25"/>
            <p:cNvSpPr>
              <a:spLocks noChangeShapeType="1"/>
            </p:cNvSpPr>
            <p:nvPr/>
          </p:nvSpPr>
          <p:spPr bwMode="auto">
            <a:xfrm flipV="1">
              <a:off x="9496423" y="3962400"/>
              <a:ext cx="0" cy="304800"/>
            </a:xfrm>
            <a:prstGeom prst="line">
              <a:avLst/>
            </a:prstGeom>
            <a:noFill/>
            <a:ln w="38100">
              <a:solidFill>
                <a:srgbClr val="3333FF"/>
              </a:solidFill>
              <a:round/>
            </a:ln>
          </p:spPr>
          <p:txBody>
            <a:bodyPr lIns="91438" tIns="45719" rIns="91438" bIns="45719"/>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7662" name="Line 26"/>
            <p:cNvSpPr>
              <a:spLocks noChangeShapeType="1"/>
            </p:cNvSpPr>
            <p:nvPr/>
          </p:nvSpPr>
          <p:spPr bwMode="auto">
            <a:xfrm flipV="1">
              <a:off x="9496423" y="3124200"/>
              <a:ext cx="685800" cy="228600"/>
            </a:xfrm>
            <a:prstGeom prst="line">
              <a:avLst/>
            </a:prstGeom>
            <a:noFill/>
            <a:ln w="38100">
              <a:solidFill>
                <a:srgbClr val="3333FF"/>
              </a:solidFill>
              <a:round/>
            </a:ln>
          </p:spPr>
          <p:txBody>
            <a:bodyPr lIns="91438" tIns="45719" rIns="91438" bIns="45719"/>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7663" name="Line 27"/>
            <p:cNvSpPr>
              <a:spLocks noChangeShapeType="1"/>
            </p:cNvSpPr>
            <p:nvPr/>
          </p:nvSpPr>
          <p:spPr bwMode="auto">
            <a:xfrm flipH="1" flipV="1">
              <a:off x="10182223" y="3124200"/>
              <a:ext cx="762000" cy="228600"/>
            </a:xfrm>
            <a:prstGeom prst="line">
              <a:avLst/>
            </a:prstGeom>
            <a:noFill/>
            <a:ln w="38100">
              <a:solidFill>
                <a:srgbClr val="3333FF"/>
              </a:solidFill>
              <a:round/>
            </a:ln>
          </p:spPr>
          <p:txBody>
            <a:bodyPr lIns="91438" tIns="45719" rIns="91438" bIns="45719"/>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7664" name="Line 28"/>
            <p:cNvSpPr>
              <a:spLocks noChangeShapeType="1"/>
            </p:cNvSpPr>
            <p:nvPr/>
          </p:nvSpPr>
          <p:spPr bwMode="auto">
            <a:xfrm flipV="1">
              <a:off x="10182223" y="2286000"/>
              <a:ext cx="0" cy="228600"/>
            </a:xfrm>
            <a:prstGeom prst="line">
              <a:avLst/>
            </a:prstGeom>
            <a:noFill/>
            <a:ln w="38100">
              <a:solidFill>
                <a:srgbClr val="3333FF"/>
              </a:solidFill>
              <a:round/>
            </a:ln>
          </p:spPr>
          <p:txBody>
            <a:bodyPr lIns="91438" tIns="45719" rIns="91438" bIns="45719"/>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pic>
          <p:nvPicPr>
            <p:cNvPr id="27665" name="Picture 29" descr="txp_fig"/>
            <p:cNvPicPr>
              <a:picLocks noChangeAspect="1" noChangeArrowheads="1"/>
            </p:cNvPicPr>
            <p:nvPr>
              <p:custDataLst>
                <p:tags r:id="rId15"/>
              </p:custDataLst>
            </p:nvPr>
          </p:nvPicPr>
          <p:blipFill>
            <a:blip r:embed="rId16" cstate="print"/>
            <a:srcRect/>
            <a:stretch>
              <a:fillRect/>
            </a:stretch>
          </p:blipFill>
          <p:spPr bwMode="auto">
            <a:xfrm>
              <a:off x="9420224" y="2732089"/>
              <a:ext cx="1560513" cy="295275"/>
            </a:xfrm>
            <a:prstGeom prst="rect">
              <a:avLst/>
            </a:prstGeom>
            <a:noFill/>
            <a:ln w="9525">
              <a:noFill/>
              <a:miter lim="800000"/>
              <a:headEnd/>
              <a:tailEnd/>
            </a:ln>
          </p:spPr>
        </p:pic>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atin typeface="Calibri" panose="020F0502020204030204"/>
                <a:cs typeface="Calibri" panose="020F0502020204030204"/>
              </a:rPr>
              <a:t>A* Graph Search Gone Wrong?</a:t>
            </a:r>
            <a:endParaRPr lang="en-US">
              <a:latin typeface="Calibri" panose="020F0502020204030204"/>
              <a:cs typeface="Calibri" panose="020F0502020204030204"/>
            </a:endParaRPr>
          </a:p>
        </p:txBody>
      </p:sp>
      <p:sp>
        <p:nvSpPr>
          <p:cNvPr id="18" name="Oval 17"/>
          <p:cNvSpPr/>
          <p:nvPr/>
        </p:nvSpPr>
        <p:spPr>
          <a:xfrm>
            <a:off x="1363498" y="2819400"/>
            <a:ext cx="762000" cy="7620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lIns="91438" tIns="45719" rIns="91438" bIns="45719"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1"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rPr>
              <a:t>S</a:t>
            </a:r>
            <a:endParaRPr kumimoji="0" lang="en-US" sz="2400" b="1"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endParaRPr>
          </a:p>
        </p:txBody>
      </p:sp>
      <p:sp>
        <p:nvSpPr>
          <p:cNvPr id="19" name="Oval 18"/>
          <p:cNvSpPr/>
          <p:nvPr/>
        </p:nvSpPr>
        <p:spPr>
          <a:xfrm>
            <a:off x="3116098" y="2133600"/>
            <a:ext cx="762000" cy="7620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lIns="91438" tIns="45719" rIns="91438" bIns="45719"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rPr>
              <a:t>A</a:t>
            </a:r>
            <a:endPar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endParaRPr>
          </a:p>
        </p:txBody>
      </p:sp>
      <p:sp>
        <p:nvSpPr>
          <p:cNvPr id="20" name="Oval 19"/>
          <p:cNvSpPr/>
          <p:nvPr/>
        </p:nvSpPr>
        <p:spPr>
          <a:xfrm>
            <a:off x="2506498" y="4191000"/>
            <a:ext cx="762000" cy="7620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lIns="91438" tIns="45719" rIns="91438" bIns="45719"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rPr>
              <a:t>B</a:t>
            </a:r>
            <a:endPar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endParaRPr>
          </a:p>
        </p:txBody>
      </p:sp>
      <p:sp>
        <p:nvSpPr>
          <p:cNvPr id="21" name="Oval 20"/>
          <p:cNvSpPr/>
          <p:nvPr/>
        </p:nvSpPr>
        <p:spPr>
          <a:xfrm>
            <a:off x="4792498" y="2895600"/>
            <a:ext cx="762000" cy="7620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lIns="91438" tIns="45719" rIns="91438" bIns="45719"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rPr>
              <a:t>C</a:t>
            </a:r>
            <a:endPar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endParaRPr>
          </a:p>
        </p:txBody>
      </p:sp>
      <p:sp>
        <p:nvSpPr>
          <p:cNvPr id="22" name="Oval 21"/>
          <p:cNvSpPr/>
          <p:nvPr/>
        </p:nvSpPr>
        <p:spPr>
          <a:xfrm>
            <a:off x="4792498" y="5105400"/>
            <a:ext cx="762000" cy="7620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lIns="91438" tIns="45719" rIns="91438" bIns="45719"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1"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rPr>
              <a:t>G</a:t>
            </a:r>
            <a:endParaRPr kumimoji="0" lang="en-US" sz="2400" b="1"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endParaRPr>
          </a:p>
        </p:txBody>
      </p:sp>
      <p:cxnSp>
        <p:nvCxnSpPr>
          <p:cNvPr id="24" name="Straight Arrow Connector 23"/>
          <p:cNvCxnSpPr>
            <a:stCxn id="18" idx="7"/>
            <a:endCxn id="19" idx="2"/>
          </p:cNvCxnSpPr>
          <p:nvPr/>
        </p:nvCxnSpPr>
        <p:spPr>
          <a:xfrm flipV="1">
            <a:off x="2013906" y="2514600"/>
            <a:ext cx="1102192" cy="416392"/>
          </a:xfrm>
          <a:prstGeom prst="straightConnector1">
            <a:avLst/>
          </a:prstGeom>
          <a:ln w="28575">
            <a:solidFill>
              <a:schemeClr val="tx1"/>
            </a:solidFill>
            <a:headEnd type="none" w="med" len="med"/>
            <a:tailEnd type="triangle" w="lg" len="lg"/>
          </a:ln>
        </p:spPr>
        <p:style>
          <a:lnRef idx="1">
            <a:schemeClr val="accent2"/>
          </a:lnRef>
          <a:fillRef idx="0">
            <a:schemeClr val="accent2"/>
          </a:fillRef>
          <a:effectRef idx="0">
            <a:schemeClr val="accent2"/>
          </a:effectRef>
          <a:fontRef idx="minor">
            <a:schemeClr val="tx1"/>
          </a:fontRef>
        </p:style>
      </p:cxnSp>
      <p:cxnSp>
        <p:nvCxnSpPr>
          <p:cNvPr id="27" name="Straight Arrow Connector 26"/>
          <p:cNvCxnSpPr>
            <a:stCxn id="18" idx="5"/>
            <a:endCxn id="20" idx="1"/>
          </p:cNvCxnSpPr>
          <p:nvPr/>
        </p:nvCxnSpPr>
        <p:spPr>
          <a:xfrm>
            <a:off x="2013906" y="3469808"/>
            <a:ext cx="604184" cy="832784"/>
          </a:xfrm>
          <a:prstGeom prst="straightConnector1">
            <a:avLst/>
          </a:prstGeom>
          <a:ln w="28575">
            <a:solidFill>
              <a:schemeClr val="tx1"/>
            </a:solidFill>
            <a:headEnd type="none" w="med" len="med"/>
            <a:tailEnd type="triangle" w="lg" len="lg"/>
          </a:ln>
        </p:spPr>
        <p:style>
          <a:lnRef idx="1">
            <a:schemeClr val="accent2"/>
          </a:lnRef>
          <a:fillRef idx="0">
            <a:schemeClr val="accent2"/>
          </a:fillRef>
          <a:effectRef idx="0">
            <a:schemeClr val="accent2"/>
          </a:effectRef>
          <a:fontRef idx="minor">
            <a:schemeClr val="tx1"/>
          </a:fontRef>
        </p:style>
      </p:cxnSp>
      <p:cxnSp>
        <p:nvCxnSpPr>
          <p:cNvPr id="29" name="Straight Arrow Connector 28"/>
          <p:cNvCxnSpPr>
            <a:stCxn id="20" idx="7"/>
            <a:endCxn id="21" idx="3"/>
          </p:cNvCxnSpPr>
          <p:nvPr/>
        </p:nvCxnSpPr>
        <p:spPr>
          <a:xfrm flipV="1">
            <a:off x="3156906" y="3546008"/>
            <a:ext cx="1747184" cy="756584"/>
          </a:xfrm>
          <a:prstGeom prst="straightConnector1">
            <a:avLst/>
          </a:prstGeom>
          <a:ln w="28575">
            <a:solidFill>
              <a:schemeClr val="tx1"/>
            </a:solidFill>
            <a:headEnd type="none" w="med" len="med"/>
            <a:tailEnd type="triangle" w="lg" len="lg"/>
          </a:ln>
        </p:spPr>
        <p:style>
          <a:lnRef idx="1">
            <a:schemeClr val="accent2"/>
          </a:lnRef>
          <a:fillRef idx="0">
            <a:schemeClr val="accent2"/>
          </a:fillRef>
          <a:effectRef idx="0">
            <a:schemeClr val="accent2"/>
          </a:effectRef>
          <a:fontRef idx="minor">
            <a:schemeClr val="tx1"/>
          </a:fontRef>
        </p:style>
      </p:cxnSp>
      <p:cxnSp>
        <p:nvCxnSpPr>
          <p:cNvPr id="31" name="Straight Arrow Connector 30"/>
          <p:cNvCxnSpPr>
            <a:stCxn id="19" idx="6"/>
            <a:endCxn id="21" idx="1"/>
          </p:cNvCxnSpPr>
          <p:nvPr/>
        </p:nvCxnSpPr>
        <p:spPr>
          <a:xfrm>
            <a:off x="3878098" y="2514600"/>
            <a:ext cx="1025992" cy="492592"/>
          </a:xfrm>
          <a:prstGeom prst="straightConnector1">
            <a:avLst/>
          </a:prstGeom>
          <a:ln w="28575">
            <a:solidFill>
              <a:schemeClr val="tx1"/>
            </a:solidFill>
            <a:headEnd type="none" w="med" len="med"/>
            <a:tailEnd type="triangle" w="lg" len="lg"/>
          </a:ln>
        </p:spPr>
        <p:style>
          <a:lnRef idx="1">
            <a:schemeClr val="accent2"/>
          </a:lnRef>
          <a:fillRef idx="0">
            <a:schemeClr val="accent2"/>
          </a:fillRef>
          <a:effectRef idx="0">
            <a:schemeClr val="accent2"/>
          </a:effectRef>
          <a:fontRef idx="minor">
            <a:schemeClr val="tx1"/>
          </a:fontRef>
        </p:style>
      </p:cxnSp>
      <p:cxnSp>
        <p:nvCxnSpPr>
          <p:cNvPr id="33" name="Straight Arrow Connector 32"/>
          <p:cNvCxnSpPr>
            <a:stCxn id="21" idx="4"/>
            <a:endCxn id="22" idx="0"/>
          </p:cNvCxnSpPr>
          <p:nvPr/>
        </p:nvCxnSpPr>
        <p:spPr>
          <a:xfrm>
            <a:off x="5173498" y="3657600"/>
            <a:ext cx="0" cy="1447800"/>
          </a:xfrm>
          <a:prstGeom prst="straightConnector1">
            <a:avLst/>
          </a:prstGeom>
          <a:ln w="28575">
            <a:solidFill>
              <a:schemeClr val="tx1"/>
            </a:solidFill>
            <a:headEnd type="none" w="med" len="med"/>
            <a:tailEnd type="triangle" w="lg" len="lg"/>
          </a:ln>
        </p:spPr>
        <p:style>
          <a:lnRef idx="1">
            <a:schemeClr val="accent2"/>
          </a:lnRef>
          <a:fillRef idx="0">
            <a:schemeClr val="accent2"/>
          </a:fillRef>
          <a:effectRef idx="0">
            <a:schemeClr val="accent2"/>
          </a:effectRef>
          <a:fontRef idx="minor">
            <a:schemeClr val="tx1"/>
          </a:fontRef>
        </p:style>
      </p:cxnSp>
      <p:sp>
        <p:nvSpPr>
          <p:cNvPr id="33805" name="TextBox 34"/>
          <p:cNvSpPr txBox="1">
            <a:spLocks noChangeArrowheads="1"/>
          </p:cNvSpPr>
          <p:nvPr/>
        </p:nvSpPr>
        <p:spPr bwMode="auto">
          <a:xfrm>
            <a:off x="2531898" y="2678670"/>
            <a:ext cx="312902" cy="369330"/>
          </a:xfrm>
          <a:prstGeom prst="rect">
            <a:avLst/>
          </a:prstGeom>
          <a:noFill/>
          <a:ln w="9525">
            <a:noFill/>
            <a:miter lim="800000"/>
          </a:ln>
        </p:spPr>
        <p:txBody>
          <a:bodyPr wrap="none" lIns="91438" tIns="45719" rIns="91438" bIns="45719">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rPr>
              <a:t>1</a:t>
            </a: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endParaRPr>
          </a:p>
        </p:txBody>
      </p:sp>
      <p:sp>
        <p:nvSpPr>
          <p:cNvPr id="33806" name="TextBox 35"/>
          <p:cNvSpPr txBox="1">
            <a:spLocks noChangeArrowheads="1"/>
          </p:cNvSpPr>
          <p:nvPr/>
        </p:nvSpPr>
        <p:spPr bwMode="auto">
          <a:xfrm>
            <a:off x="2303298" y="3581398"/>
            <a:ext cx="312902" cy="369330"/>
          </a:xfrm>
          <a:prstGeom prst="rect">
            <a:avLst/>
          </a:prstGeom>
          <a:noFill/>
          <a:ln w="9525">
            <a:noFill/>
            <a:miter lim="800000"/>
          </a:ln>
        </p:spPr>
        <p:txBody>
          <a:bodyPr wrap="none" lIns="91438" tIns="45719" rIns="91438" bIns="45719">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rPr>
              <a:t>1</a:t>
            </a: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endParaRPr>
          </a:p>
        </p:txBody>
      </p:sp>
      <p:sp>
        <p:nvSpPr>
          <p:cNvPr id="33807" name="TextBox 36"/>
          <p:cNvSpPr txBox="1">
            <a:spLocks noChangeArrowheads="1"/>
          </p:cNvSpPr>
          <p:nvPr/>
        </p:nvSpPr>
        <p:spPr bwMode="auto">
          <a:xfrm>
            <a:off x="4259098" y="2819398"/>
            <a:ext cx="312902" cy="369330"/>
          </a:xfrm>
          <a:prstGeom prst="rect">
            <a:avLst/>
          </a:prstGeom>
          <a:noFill/>
          <a:ln w="9525">
            <a:noFill/>
            <a:miter lim="800000"/>
          </a:ln>
        </p:spPr>
        <p:txBody>
          <a:bodyPr wrap="none" lIns="91438" tIns="45719" rIns="91438" bIns="45719">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rPr>
              <a:t>1</a:t>
            </a: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endParaRPr>
          </a:p>
        </p:txBody>
      </p:sp>
      <p:sp>
        <p:nvSpPr>
          <p:cNvPr id="33808" name="TextBox 37"/>
          <p:cNvSpPr txBox="1">
            <a:spLocks noChangeArrowheads="1"/>
          </p:cNvSpPr>
          <p:nvPr/>
        </p:nvSpPr>
        <p:spPr bwMode="auto">
          <a:xfrm>
            <a:off x="3954298" y="3957637"/>
            <a:ext cx="312902" cy="369330"/>
          </a:xfrm>
          <a:prstGeom prst="rect">
            <a:avLst/>
          </a:prstGeom>
          <a:noFill/>
          <a:ln w="9525">
            <a:noFill/>
            <a:miter lim="800000"/>
          </a:ln>
        </p:spPr>
        <p:txBody>
          <a:bodyPr wrap="none" lIns="91438" tIns="45719" rIns="91438" bIns="45719">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rPr>
              <a:t>2</a:t>
            </a: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endParaRPr>
          </a:p>
        </p:txBody>
      </p:sp>
      <p:sp>
        <p:nvSpPr>
          <p:cNvPr id="33809" name="TextBox 38"/>
          <p:cNvSpPr txBox="1">
            <a:spLocks noChangeArrowheads="1"/>
          </p:cNvSpPr>
          <p:nvPr/>
        </p:nvSpPr>
        <p:spPr bwMode="auto">
          <a:xfrm>
            <a:off x="5249698" y="4186237"/>
            <a:ext cx="312902" cy="369330"/>
          </a:xfrm>
          <a:prstGeom prst="rect">
            <a:avLst/>
          </a:prstGeom>
          <a:noFill/>
          <a:ln w="9525">
            <a:noFill/>
            <a:miter lim="800000"/>
          </a:ln>
        </p:spPr>
        <p:txBody>
          <a:bodyPr wrap="none" lIns="91438" tIns="45719" rIns="91438" bIns="45719">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rPr>
              <a:t>3</a:t>
            </a: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endParaRPr>
          </a:p>
        </p:txBody>
      </p:sp>
      <p:grpSp>
        <p:nvGrpSpPr>
          <p:cNvPr id="2" name="Group 44"/>
          <p:cNvGrpSpPr/>
          <p:nvPr/>
        </p:nvGrpSpPr>
        <p:grpSpPr bwMode="auto">
          <a:xfrm>
            <a:off x="1477798" y="2971799"/>
            <a:ext cx="3986139" cy="3341389"/>
            <a:chOff x="1638925" y="2743200"/>
            <a:chExt cx="3984928" cy="3341100"/>
          </a:xfrm>
        </p:grpSpPr>
        <p:sp>
          <p:nvSpPr>
            <p:cNvPr id="33831" name="TextBox 39"/>
            <p:cNvSpPr txBox="1">
              <a:spLocks noChangeArrowheads="1"/>
            </p:cNvSpPr>
            <p:nvPr/>
          </p:nvSpPr>
          <p:spPr bwMode="auto">
            <a:xfrm>
              <a:off x="1638925" y="3429001"/>
              <a:ext cx="594653" cy="369300"/>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1" u="none" strike="noStrike" kern="1200" cap="none" spc="0" normalizeH="0" baseline="0" noProof="0" dirty="0">
                  <a:ln>
                    <a:noFill/>
                  </a:ln>
                  <a:solidFill>
                    <a:srgbClr val="C00000"/>
                  </a:solidFill>
                  <a:effectLst/>
                  <a:uLnTx/>
                  <a:uFillTx/>
                  <a:latin typeface="Calibri" panose="020F0502020204030204"/>
                  <a:ea typeface="+mn-ea"/>
                  <a:cs typeface="Calibri" panose="020F0502020204030204"/>
                </a:rPr>
                <a:t>h=2</a:t>
              </a:r>
              <a:endParaRPr kumimoji="0" lang="en-US" sz="1800" b="1" i="1" u="none" strike="noStrike" kern="1200" cap="none" spc="0" normalizeH="0" baseline="0" noProof="0" dirty="0">
                <a:ln>
                  <a:noFill/>
                </a:ln>
                <a:solidFill>
                  <a:srgbClr val="C00000"/>
                </a:solidFill>
                <a:effectLst/>
                <a:uLnTx/>
                <a:uFillTx/>
                <a:latin typeface="Calibri" panose="020F0502020204030204"/>
                <a:ea typeface="+mn-ea"/>
                <a:cs typeface="Calibri" panose="020F0502020204030204"/>
              </a:endParaRPr>
            </a:p>
          </p:txBody>
        </p:sp>
        <p:sp>
          <p:nvSpPr>
            <p:cNvPr id="33832" name="TextBox 40"/>
            <p:cNvSpPr txBox="1">
              <a:spLocks noChangeArrowheads="1"/>
            </p:cNvSpPr>
            <p:nvPr/>
          </p:nvSpPr>
          <p:spPr bwMode="auto">
            <a:xfrm>
              <a:off x="2743200" y="4800600"/>
              <a:ext cx="594653" cy="369300"/>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1" u="none" strike="noStrike" kern="1200" cap="none" spc="0" normalizeH="0" baseline="0" noProof="0" dirty="0">
                  <a:ln>
                    <a:noFill/>
                  </a:ln>
                  <a:solidFill>
                    <a:srgbClr val="C00000"/>
                  </a:solidFill>
                  <a:effectLst/>
                  <a:uLnTx/>
                  <a:uFillTx/>
                  <a:latin typeface="Calibri" panose="020F0502020204030204"/>
                  <a:ea typeface="+mn-ea"/>
                  <a:cs typeface="Calibri" panose="020F0502020204030204"/>
                </a:rPr>
                <a:t>h=1</a:t>
              </a:r>
              <a:endParaRPr kumimoji="0" lang="en-US" sz="1800" b="1" i="1" u="none" strike="noStrike" kern="1200" cap="none" spc="0" normalizeH="0" baseline="0" noProof="0" dirty="0">
                <a:ln>
                  <a:noFill/>
                </a:ln>
                <a:solidFill>
                  <a:srgbClr val="C00000"/>
                </a:solidFill>
                <a:effectLst/>
                <a:uLnTx/>
                <a:uFillTx/>
                <a:latin typeface="Calibri" panose="020F0502020204030204"/>
                <a:ea typeface="+mn-ea"/>
                <a:cs typeface="Calibri" panose="020F0502020204030204"/>
              </a:endParaRPr>
            </a:p>
          </p:txBody>
        </p:sp>
        <p:sp>
          <p:nvSpPr>
            <p:cNvPr id="33833" name="TextBox 41"/>
            <p:cNvSpPr txBox="1">
              <a:spLocks noChangeArrowheads="1"/>
            </p:cNvSpPr>
            <p:nvPr/>
          </p:nvSpPr>
          <p:spPr bwMode="auto">
            <a:xfrm>
              <a:off x="3315325" y="2743200"/>
              <a:ext cx="594653" cy="369300"/>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1" u="none" strike="noStrike" kern="1200" cap="none" spc="0" normalizeH="0" baseline="0" noProof="0" dirty="0">
                  <a:ln>
                    <a:noFill/>
                  </a:ln>
                  <a:solidFill>
                    <a:srgbClr val="C00000"/>
                  </a:solidFill>
                  <a:effectLst/>
                  <a:uLnTx/>
                  <a:uFillTx/>
                  <a:latin typeface="Calibri" panose="020F0502020204030204"/>
                  <a:ea typeface="+mn-ea"/>
                  <a:cs typeface="Calibri" panose="020F0502020204030204"/>
                </a:rPr>
                <a:t>h=4</a:t>
              </a:r>
              <a:endParaRPr kumimoji="0" lang="en-US" sz="1800" b="1" i="1" u="none" strike="noStrike" kern="1200" cap="none" spc="0" normalizeH="0" baseline="0" noProof="0" dirty="0">
                <a:ln>
                  <a:noFill/>
                </a:ln>
                <a:solidFill>
                  <a:srgbClr val="C00000"/>
                </a:solidFill>
                <a:effectLst/>
                <a:uLnTx/>
                <a:uFillTx/>
                <a:latin typeface="Calibri" panose="020F0502020204030204"/>
                <a:ea typeface="+mn-ea"/>
                <a:cs typeface="Calibri" panose="020F0502020204030204"/>
              </a:endParaRPr>
            </a:p>
          </p:txBody>
        </p:sp>
        <p:sp>
          <p:nvSpPr>
            <p:cNvPr id="33834" name="TextBox 42"/>
            <p:cNvSpPr txBox="1">
              <a:spLocks noChangeArrowheads="1"/>
            </p:cNvSpPr>
            <p:nvPr/>
          </p:nvSpPr>
          <p:spPr bwMode="auto">
            <a:xfrm>
              <a:off x="4267200" y="3119735"/>
              <a:ext cx="594653" cy="369300"/>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1" u="none" strike="noStrike" kern="1200" cap="none" spc="0" normalizeH="0" baseline="0" noProof="0" dirty="0">
                  <a:ln>
                    <a:noFill/>
                  </a:ln>
                  <a:solidFill>
                    <a:srgbClr val="C00000"/>
                  </a:solidFill>
                  <a:effectLst/>
                  <a:uLnTx/>
                  <a:uFillTx/>
                  <a:latin typeface="Calibri" panose="020F0502020204030204"/>
                  <a:ea typeface="+mn-ea"/>
                  <a:cs typeface="Calibri" panose="020F0502020204030204"/>
                </a:rPr>
                <a:t>h=1</a:t>
              </a:r>
              <a:endParaRPr kumimoji="0" lang="en-US" sz="1800" b="1" i="1" u="none" strike="noStrike" kern="1200" cap="none" spc="0" normalizeH="0" baseline="0" noProof="0" dirty="0">
                <a:ln>
                  <a:noFill/>
                </a:ln>
                <a:solidFill>
                  <a:srgbClr val="C00000"/>
                </a:solidFill>
                <a:effectLst/>
                <a:uLnTx/>
                <a:uFillTx/>
                <a:latin typeface="Calibri" panose="020F0502020204030204"/>
                <a:ea typeface="+mn-ea"/>
                <a:cs typeface="Calibri" panose="020F0502020204030204"/>
              </a:endParaRPr>
            </a:p>
          </p:txBody>
        </p:sp>
        <p:sp>
          <p:nvSpPr>
            <p:cNvPr id="33835" name="TextBox 43"/>
            <p:cNvSpPr txBox="1">
              <a:spLocks noChangeArrowheads="1"/>
            </p:cNvSpPr>
            <p:nvPr/>
          </p:nvSpPr>
          <p:spPr bwMode="auto">
            <a:xfrm>
              <a:off x="5029200" y="5715000"/>
              <a:ext cx="594653" cy="369300"/>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1" i="1" u="none" strike="noStrike" kern="1200" cap="none" spc="0" normalizeH="0" baseline="0" noProof="0" dirty="0">
                  <a:ln>
                    <a:noFill/>
                  </a:ln>
                  <a:solidFill>
                    <a:srgbClr val="C00000"/>
                  </a:solidFill>
                  <a:effectLst/>
                  <a:uLnTx/>
                  <a:uFillTx/>
                  <a:latin typeface="Calibri" panose="020F0502020204030204"/>
                  <a:ea typeface="+mn-ea"/>
                  <a:cs typeface="Calibri" panose="020F0502020204030204"/>
                </a:rPr>
                <a:t>h=0</a:t>
              </a:r>
              <a:endParaRPr kumimoji="0" lang="en-US" sz="1800" b="1" i="1" u="none" strike="noStrike" kern="1200" cap="none" spc="0" normalizeH="0" baseline="0" noProof="0" dirty="0">
                <a:ln>
                  <a:noFill/>
                </a:ln>
                <a:solidFill>
                  <a:srgbClr val="C00000"/>
                </a:solidFill>
                <a:effectLst/>
                <a:uLnTx/>
                <a:uFillTx/>
                <a:latin typeface="Calibri" panose="020F0502020204030204"/>
                <a:ea typeface="+mn-ea"/>
                <a:cs typeface="Calibri" panose="020F0502020204030204"/>
              </a:endParaRPr>
            </a:p>
          </p:txBody>
        </p:sp>
      </p:grpSp>
      <p:sp>
        <p:nvSpPr>
          <p:cNvPr id="54" name="TextBox 53"/>
          <p:cNvSpPr txBox="1">
            <a:spLocks noChangeArrowheads="1"/>
          </p:cNvSpPr>
          <p:nvPr/>
        </p:nvSpPr>
        <p:spPr bwMode="auto">
          <a:xfrm>
            <a:off x="8229601" y="2362200"/>
            <a:ext cx="1047578" cy="461663"/>
          </a:xfrm>
          <a:prstGeom prst="rect">
            <a:avLst/>
          </a:prstGeom>
          <a:noFill/>
          <a:ln w="9525">
            <a:noFill/>
            <a:miter lim="800000"/>
          </a:ln>
        </p:spPr>
        <p:txBody>
          <a:bodyPr wrap="none" lIns="91438" tIns="45719" rIns="91438" bIns="45719">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rPr>
              <a:t>S (0+</a:t>
            </a: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Calibri" panose="020F0502020204030204"/>
              </a:rPr>
              <a:t>2</a:t>
            </a:r>
            <a:r>
              <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rPr>
              <a:t>)</a:t>
            </a:r>
            <a:endPar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endParaRPr>
          </a:p>
        </p:txBody>
      </p:sp>
      <p:grpSp>
        <p:nvGrpSpPr>
          <p:cNvPr id="3" name="Group 80"/>
          <p:cNvGrpSpPr/>
          <p:nvPr/>
        </p:nvGrpSpPr>
        <p:grpSpPr bwMode="auto">
          <a:xfrm>
            <a:off x="7239001" y="2823863"/>
            <a:ext cx="2995207" cy="919284"/>
            <a:chOff x="5638800" y="2133354"/>
            <a:chExt cx="2995208" cy="918925"/>
          </a:xfrm>
        </p:grpSpPr>
        <p:sp>
          <p:nvSpPr>
            <p:cNvPr id="33827" name="TextBox 54"/>
            <p:cNvSpPr txBox="1">
              <a:spLocks noChangeArrowheads="1"/>
            </p:cNvSpPr>
            <p:nvPr/>
          </p:nvSpPr>
          <p:spPr bwMode="auto">
            <a:xfrm>
              <a:off x="5638800" y="2590794"/>
              <a:ext cx="1084251" cy="461485"/>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rPr>
                <a:t>A (1+</a:t>
              </a: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Calibri" panose="020F0502020204030204"/>
                </a:rPr>
                <a:t>4</a:t>
              </a:r>
              <a:r>
                <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rPr>
                <a:t>)</a:t>
              </a:r>
              <a:endPar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endParaRPr>
            </a:p>
          </p:txBody>
        </p:sp>
        <p:sp>
          <p:nvSpPr>
            <p:cNvPr id="33828" name="TextBox 55"/>
            <p:cNvSpPr txBox="1">
              <a:spLocks noChangeArrowheads="1"/>
            </p:cNvSpPr>
            <p:nvPr/>
          </p:nvSpPr>
          <p:spPr bwMode="auto">
            <a:xfrm>
              <a:off x="7560427" y="2590789"/>
              <a:ext cx="1073581" cy="461485"/>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rPr>
                <a:t>B (1+</a:t>
              </a: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Calibri" panose="020F0502020204030204"/>
                </a:rPr>
                <a:t>1</a:t>
              </a:r>
              <a:r>
                <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rPr>
                <a:t>)</a:t>
              </a:r>
              <a:endPar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endParaRPr>
            </a:p>
          </p:txBody>
        </p:sp>
        <p:cxnSp>
          <p:nvCxnSpPr>
            <p:cNvPr id="62" name="Straight Arrow Connector 61"/>
            <p:cNvCxnSpPr>
              <a:stCxn id="54" idx="2"/>
              <a:endCxn id="33828" idx="0"/>
            </p:cNvCxnSpPr>
            <p:nvPr/>
          </p:nvCxnSpPr>
          <p:spPr>
            <a:xfrm>
              <a:off x="7153190" y="2133354"/>
              <a:ext cx="944028" cy="457435"/>
            </a:xfrm>
            <a:prstGeom prst="straightConnector1">
              <a:avLst/>
            </a:prstGeom>
            <a:ln w="28575">
              <a:solidFill>
                <a:schemeClr val="tx1"/>
              </a:solidFill>
              <a:headEnd type="none" w="med" len="med"/>
              <a:tailEnd type="triangle" w="lg" len="lg"/>
            </a:ln>
          </p:spPr>
          <p:style>
            <a:lnRef idx="1">
              <a:schemeClr val="accent2"/>
            </a:lnRef>
            <a:fillRef idx="0">
              <a:schemeClr val="accent2"/>
            </a:fillRef>
            <a:effectRef idx="0">
              <a:schemeClr val="accent2"/>
            </a:effectRef>
            <a:fontRef idx="minor">
              <a:schemeClr val="tx1"/>
            </a:fontRef>
          </p:style>
        </p:cxnSp>
        <p:cxnSp>
          <p:nvCxnSpPr>
            <p:cNvPr id="65" name="Straight Arrow Connector 64"/>
            <p:cNvCxnSpPr>
              <a:stCxn id="54" idx="2"/>
              <a:endCxn id="33827" idx="0"/>
            </p:cNvCxnSpPr>
            <p:nvPr/>
          </p:nvCxnSpPr>
          <p:spPr>
            <a:xfrm flipH="1">
              <a:off x="6180926" y="2133354"/>
              <a:ext cx="972263" cy="457440"/>
            </a:xfrm>
            <a:prstGeom prst="straightConnector1">
              <a:avLst/>
            </a:prstGeom>
            <a:ln w="28575">
              <a:solidFill>
                <a:schemeClr val="tx1"/>
              </a:solidFill>
              <a:headEnd type="none" w="med" len="med"/>
              <a:tailEnd type="triangle" w="lg" len="lg"/>
            </a:ln>
          </p:spPr>
          <p:style>
            <a:lnRef idx="1">
              <a:schemeClr val="accent2"/>
            </a:lnRef>
            <a:fillRef idx="0">
              <a:schemeClr val="accent2"/>
            </a:fillRef>
            <a:effectRef idx="0">
              <a:schemeClr val="accent2"/>
            </a:effectRef>
            <a:fontRef idx="minor">
              <a:schemeClr val="tx1"/>
            </a:fontRef>
          </p:style>
        </p:cxnSp>
      </p:grpSp>
      <p:grpSp>
        <p:nvGrpSpPr>
          <p:cNvPr id="4" name="Group 83"/>
          <p:cNvGrpSpPr/>
          <p:nvPr/>
        </p:nvGrpSpPr>
        <p:grpSpPr bwMode="auto">
          <a:xfrm>
            <a:off x="7237991" y="3743147"/>
            <a:ext cx="1070275" cy="914580"/>
            <a:chOff x="5637791" y="3052286"/>
            <a:chExt cx="1069765" cy="914581"/>
          </a:xfrm>
        </p:grpSpPr>
        <p:sp>
          <p:nvSpPr>
            <p:cNvPr id="33825" name="TextBox 58"/>
            <p:cNvSpPr txBox="1">
              <a:spLocks noChangeArrowheads="1"/>
            </p:cNvSpPr>
            <p:nvPr/>
          </p:nvSpPr>
          <p:spPr bwMode="auto">
            <a:xfrm>
              <a:off x="5637791" y="3505201"/>
              <a:ext cx="1069765" cy="461666"/>
            </a:xfrm>
            <a:prstGeom prst="rect">
              <a:avLst/>
            </a:prstGeom>
            <a:noFill/>
            <a:ln w="2857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rPr>
                <a:t>C (2+</a:t>
              </a: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Calibri" panose="020F0502020204030204"/>
                </a:rPr>
                <a:t>1</a:t>
              </a:r>
              <a:r>
                <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rPr>
                <a:t>)</a:t>
              </a:r>
              <a:endPar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endParaRPr>
            </a:p>
          </p:txBody>
        </p:sp>
        <p:cxnSp>
          <p:nvCxnSpPr>
            <p:cNvPr id="68" name="Straight Arrow Connector 67"/>
            <p:cNvCxnSpPr>
              <a:stCxn id="33827" idx="2"/>
              <a:endCxn id="33825" idx="0"/>
            </p:cNvCxnSpPr>
            <p:nvPr/>
          </p:nvCxnSpPr>
          <p:spPr>
            <a:xfrm flipH="1">
              <a:off x="6172674" y="3052286"/>
              <a:ext cx="7994" cy="452915"/>
            </a:xfrm>
            <a:prstGeom prst="straightConnector1">
              <a:avLst/>
            </a:prstGeom>
            <a:ln w="28575">
              <a:solidFill>
                <a:schemeClr val="tx1"/>
              </a:solidFill>
              <a:headEnd type="none" w="med" len="med"/>
              <a:tailEnd type="triangle" w="lg" len="lg"/>
            </a:ln>
          </p:spPr>
          <p:style>
            <a:lnRef idx="1">
              <a:schemeClr val="accent2"/>
            </a:lnRef>
            <a:fillRef idx="0">
              <a:schemeClr val="accent2"/>
            </a:fillRef>
            <a:effectRef idx="0">
              <a:schemeClr val="accent2"/>
            </a:effectRef>
            <a:fontRef idx="minor">
              <a:schemeClr val="tx1"/>
            </a:fontRef>
          </p:style>
        </p:cxnSp>
      </p:grpSp>
      <p:grpSp>
        <p:nvGrpSpPr>
          <p:cNvPr id="5" name="Group 84"/>
          <p:cNvGrpSpPr/>
          <p:nvPr/>
        </p:nvGrpSpPr>
        <p:grpSpPr bwMode="auto">
          <a:xfrm>
            <a:off x="7239002" y="4657727"/>
            <a:ext cx="1100331" cy="909802"/>
            <a:chOff x="5638805" y="3966836"/>
            <a:chExt cx="1099952" cy="910124"/>
          </a:xfrm>
        </p:grpSpPr>
        <p:sp>
          <p:nvSpPr>
            <p:cNvPr id="33823" name="TextBox 59"/>
            <p:cNvSpPr txBox="1">
              <a:spLocks noChangeArrowheads="1"/>
            </p:cNvSpPr>
            <p:nvPr/>
          </p:nvSpPr>
          <p:spPr bwMode="auto">
            <a:xfrm>
              <a:off x="5638805" y="4415132"/>
              <a:ext cx="1099952" cy="461828"/>
            </a:xfrm>
            <a:prstGeom prst="rect">
              <a:avLst/>
            </a:prstGeom>
            <a:noFill/>
            <a:ln w="28575">
              <a:noFill/>
              <a:miter lim="800000"/>
              <a:headEnd type="none" w="med" len="med"/>
              <a:tailEnd type="triangle" w="lg" len="lg"/>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rPr>
                <a:t>G (5+</a:t>
              </a: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Calibri" panose="020F0502020204030204"/>
                </a:rPr>
                <a:t>0</a:t>
              </a:r>
              <a:r>
                <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rPr>
                <a:t>)</a:t>
              </a:r>
              <a:endPar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endParaRPr>
            </a:p>
          </p:txBody>
        </p:sp>
        <p:cxnSp>
          <p:nvCxnSpPr>
            <p:cNvPr id="70" name="Straight Arrow Connector 69"/>
            <p:cNvCxnSpPr>
              <a:stCxn id="33825" idx="2"/>
              <a:endCxn id="33823" idx="0"/>
            </p:cNvCxnSpPr>
            <p:nvPr/>
          </p:nvCxnSpPr>
          <p:spPr>
            <a:xfrm>
              <a:off x="6172748" y="3966836"/>
              <a:ext cx="16033" cy="448296"/>
            </a:xfrm>
            <a:prstGeom prst="straightConnector1">
              <a:avLst/>
            </a:prstGeom>
            <a:ln w="28575">
              <a:solidFill>
                <a:schemeClr val="tx1"/>
              </a:solidFill>
              <a:headEnd type="none" w="med" len="med"/>
              <a:tailEnd type="triangle" w="lg" len="lg"/>
            </a:ln>
          </p:spPr>
          <p:style>
            <a:lnRef idx="1">
              <a:schemeClr val="accent2"/>
            </a:lnRef>
            <a:fillRef idx="0">
              <a:schemeClr val="accent2"/>
            </a:fillRef>
            <a:effectRef idx="0">
              <a:schemeClr val="accent2"/>
            </a:effectRef>
            <a:fontRef idx="minor">
              <a:schemeClr val="tx1"/>
            </a:fontRef>
          </p:style>
        </p:cxnSp>
      </p:grpSp>
      <p:grpSp>
        <p:nvGrpSpPr>
          <p:cNvPr id="6" name="Group 81"/>
          <p:cNvGrpSpPr/>
          <p:nvPr/>
        </p:nvGrpSpPr>
        <p:grpSpPr bwMode="auto">
          <a:xfrm>
            <a:off x="9142996" y="3743142"/>
            <a:ext cx="1070275" cy="909982"/>
            <a:chOff x="7543375" y="3052260"/>
            <a:chExt cx="1069766" cy="910305"/>
          </a:xfrm>
        </p:grpSpPr>
        <p:sp>
          <p:nvSpPr>
            <p:cNvPr id="33821" name="TextBox 56"/>
            <p:cNvSpPr txBox="1">
              <a:spLocks noChangeArrowheads="1"/>
            </p:cNvSpPr>
            <p:nvPr/>
          </p:nvSpPr>
          <p:spPr bwMode="auto">
            <a:xfrm>
              <a:off x="7543375" y="3500736"/>
              <a:ext cx="1069766" cy="461829"/>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rPr>
                <a:t>C (3+</a:t>
              </a: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Calibri" panose="020F0502020204030204"/>
                </a:rPr>
                <a:t>1</a:t>
              </a:r>
              <a:r>
                <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rPr>
                <a:t>)</a:t>
              </a:r>
              <a:endPar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endParaRPr>
            </a:p>
          </p:txBody>
        </p:sp>
        <p:cxnSp>
          <p:nvCxnSpPr>
            <p:cNvPr id="72" name="Straight Arrow Connector 71"/>
            <p:cNvCxnSpPr>
              <a:stCxn id="33828" idx="2"/>
              <a:endCxn id="33821" idx="0"/>
            </p:cNvCxnSpPr>
            <p:nvPr/>
          </p:nvCxnSpPr>
          <p:spPr>
            <a:xfrm flipH="1">
              <a:off x="8078258" y="3052260"/>
              <a:ext cx="19275" cy="448476"/>
            </a:xfrm>
            <a:prstGeom prst="straightConnector1">
              <a:avLst/>
            </a:prstGeom>
            <a:ln w="28575">
              <a:solidFill>
                <a:schemeClr val="tx1"/>
              </a:solidFill>
              <a:headEnd type="none" w="med" len="med"/>
              <a:tailEnd type="triangle" w="lg" len="lg"/>
            </a:ln>
          </p:spPr>
          <p:style>
            <a:lnRef idx="1">
              <a:schemeClr val="accent2"/>
            </a:lnRef>
            <a:fillRef idx="0">
              <a:schemeClr val="accent2"/>
            </a:fillRef>
            <a:effectRef idx="0">
              <a:schemeClr val="accent2"/>
            </a:effectRef>
            <a:fontRef idx="minor">
              <a:schemeClr val="tx1"/>
            </a:fontRef>
          </p:style>
        </p:cxnSp>
      </p:grpSp>
      <p:grpSp>
        <p:nvGrpSpPr>
          <p:cNvPr id="7" name="Group 82"/>
          <p:cNvGrpSpPr/>
          <p:nvPr/>
        </p:nvGrpSpPr>
        <p:grpSpPr bwMode="auto">
          <a:xfrm>
            <a:off x="9126745" y="4653124"/>
            <a:ext cx="1100331" cy="914237"/>
            <a:chOff x="7526555" y="3962569"/>
            <a:chExt cx="1099952" cy="914240"/>
          </a:xfrm>
        </p:grpSpPr>
        <p:sp>
          <p:nvSpPr>
            <p:cNvPr id="33819" name="TextBox 57"/>
            <p:cNvSpPr txBox="1">
              <a:spLocks noChangeArrowheads="1"/>
            </p:cNvSpPr>
            <p:nvPr/>
          </p:nvSpPr>
          <p:spPr bwMode="auto">
            <a:xfrm>
              <a:off x="7526555" y="4415142"/>
              <a:ext cx="1099952" cy="461667"/>
            </a:xfrm>
            <a:prstGeom prst="rect">
              <a:avLst/>
            </a:prstGeom>
            <a:noFill/>
            <a:ln w="28575">
              <a:noFill/>
              <a:miter lim="800000"/>
              <a:headEnd type="none" w="med" len="med"/>
              <a:tailEnd type="triangle" w="lg" len="lg"/>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rPr>
                <a:t>G (6+</a:t>
              </a: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Calibri" panose="020F0502020204030204"/>
                </a:rPr>
                <a:t>0</a:t>
              </a:r>
              <a:r>
                <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rPr>
                <a:t>)</a:t>
              </a:r>
              <a:endPar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endParaRPr>
            </a:p>
          </p:txBody>
        </p:sp>
        <p:cxnSp>
          <p:nvCxnSpPr>
            <p:cNvPr id="74" name="Straight Arrow Connector 73"/>
            <p:cNvCxnSpPr>
              <a:stCxn id="33821" idx="2"/>
              <a:endCxn id="33819" idx="0"/>
            </p:cNvCxnSpPr>
            <p:nvPr/>
          </p:nvCxnSpPr>
          <p:spPr>
            <a:xfrm flipH="1">
              <a:off x="8076531" y="3962569"/>
              <a:ext cx="1223" cy="452573"/>
            </a:xfrm>
            <a:prstGeom prst="straightConnector1">
              <a:avLst/>
            </a:prstGeom>
            <a:ln w="28575">
              <a:solidFill>
                <a:schemeClr val="tx1"/>
              </a:solidFill>
              <a:headEnd type="none" w="med" len="med"/>
              <a:tailEnd type="triangle" w="lg" len="lg"/>
            </a:ln>
          </p:spPr>
          <p:style>
            <a:lnRef idx="1">
              <a:schemeClr val="accent2"/>
            </a:lnRef>
            <a:fillRef idx="0">
              <a:schemeClr val="accent2"/>
            </a:fillRef>
            <a:effectRef idx="0">
              <a:schemeClr val="accent2"/>
            </a:effectRef>
            <a:fontRef idx="minor">
              <a:schemeClr val="tx1"/>
            </a:fontRef>
          </p:style>
        </p:cxnSp>
      </p:grpSp>
      <p:sp>
        <p:nvSpPr>
          <p:cNvPr id="33817" name="TextBox 85"/>
          <p:cNvSpPr txBox="1">
            <a:spLocks noChangeArrowheads="1"/>
          </p:cNvSpPr>
          <p:nvPr/>
        </p:nvSpPr>
        <p:spPr bwMode="auto">
          <a:xfrm>
            <a:off x="2125499" y="1295400"/>
            <a:ext cx="2759406" cy="523218"/>
          </a:xfrm>
          <a:prstGeom prst="rect">
            <a:avLst/>
          </a:prstGeom>
          <a:noFill/>
          <a:ln w="9525">
            <a:noFill/>
            <a:miter lim="800000"/>
          </a:ln>
        </p:spPr>
        <p:txBody>
          <a:bodyPr wrap="none" lIns="91438" tIns="45719" rIns="91438" bIns="45719">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8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rPr>
              <a:t>State space graph</a:t>
            </a:r>
            <a:endParaRPr kumimoji="0" lang="en-US" sz="28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endParaRPr>
          </a:p>
        </p:txBody>
      </p:sp>
      <p:sp>
        <p:nvSpPr>
          <p:cNvPr id="87" name="TextBox 86"/>
          <p:cNvSpPr txBox="1">
            <a:spLocks noChangeArrowheads="1"/>
          </p:cNvSpPr>
          <p:nvPr/>
        </p:nvSpPr>
        <p:spPr bwMode="auto">
          <a:xfrm>
            <a:off x="7745370" y="1311833"/>
            <a:ext cx="1838576" cy="523218"/>
          </a:xfrm>
          <a:prstGeom prst="rect">
            <a:avLst/>
          </a:prstGeom>
          <a:noFill/>
          <a:ln w="9525">
            <a:noFill/>
            <a:miter lim="800000"/>
          </a:ln>
        </p:spPr>
        <p:txBody>
          <a:bodyPr wrap="none" lIns="91438" tIns="45719" rIns="91438" bIns="45719">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8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rPr>
              <a:t>Search tree</a:t>
            </a:r>
            <a:endParaRPr kumimoji="0" lang="en-US" sz="28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8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p:nvPr/>
        </p:nvSpPr>
        <p:spPr bwMode="auto">
          <a:xfrm>
            <a:off x="381257" y="277950"/>
            <a:ext cx="1012114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2pPr>
            <a:lvl3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3pPr>
            <a:lvl4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4pPr>
            <a:lvl5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4.3.4.3 </a:t>
            </a:r>
            <a:r>
              <a:rPr kumimoji="0" lang="pt-BR"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h(n)</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的单调限制</a:t>
            </a:r>
            <a:endPar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endParaRPr>
          </a:p>
        </p:txBody>
      </p:sp>
      <p:sp>
        <p:nvSpPr>
          <p:cNvPr id="6" name="Rectangle 4"/>
          <p:cNvSpPr>
            <a:spLocks noChangeArrowheads="1"/>
          </p:cNvSpPr>
          <p:nvPr/>
        </p:nvSpPr>
        <p:spPr bwMode="auto">
          <a:xfrm>
            <a:off x="639224" y="1251701"/>
            <a:ext cx="10962840" cy="452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6350"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算法中，每当扩展一个节点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时，都需要检查其子节点是否已在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Open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表或</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Closed</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表中。</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13970"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对已在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Closed</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表中的子节点，除需要决定是否调整其指向父节点的指针外，还需要决定是否调整其子节点的后继节点的父指针。</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5715"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如果能够保证，每当扩展一个节点时就已经找到了通往这个节点的最佳路径，就没有必要再去作上述检查</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27305"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为满足这一要求，我们需要对启发函数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h(n)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增加单调性限制。</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62865"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FangSong_GB2312" panose="02010609030101010101" pitchFamily="49" charset="-122"/>
                <a:ea typeface="FangSong_GB2312" panose="02010609030101010101" pitchFamily="49" charset="-122"/>
                <a:cs typeface="+mn-cs"/>
              </a:rPr>
              <a:t>定义</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FangSong_GB2312" panose="02010609030101010101" pitchFamily="49" charset="-122"/>
                <a:cs typeface="+mn-cs"/>
              </a:rPr>
              <a:t>4.1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如果启发函数满足以下两个条件</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endParaRPr kumimoji="0" lang="zh-CN" altLang="en-US"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(1) h(S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g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61595" lvl="0" indent="0" algn="l" defTabSz="914400" rtl="0" eaLnBrk="0" fontAlgn="auto" latinLnBrk="0" hangingPunct="0">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(2)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对任意节点</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n</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i</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及其任一子节点</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n</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j</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，都有</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81915" lvl="0" indent="0" algn="l" defTabSz="914400" rtl="0" eaLnBrk="0" fontAlgn="auto" latinLnBrk="0" hangingPunct="0">
              <a:lnSpc>
                <a:spcPct val="100000"/>
              </a:lnSpc>
              <a:spcBef>
                <a:spcPts val="0"/>
              </a:spcBef>
              <a:spcAft>
                <a:spcPts val="0"/>
              </a:spcAft>
              <a:buClrTx/>
              <a:buSzTx/>
              <a:buFontTx/>
              <a:buNone/>
              <a:defRPr/>
            </a:pP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0</a:t>
            </a:r>
            <a:r>
              <a:rPr kumimoji="0" lang="es-E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lang="en-US" altLang="es-ES" sz="2400" noProof="0" dirty="0">
                <a:ln>
                  <a:noFill/>
                </a:ln>
                <a:solidFill>
                  <a:srgbClr val="0000CC"/>
                </a:solidFill>
                <a:effectLst/>
                <a:uLnTx/>
                <a:uFillTx/>
                <a:latin typeface="Times New Roman" panose="02020603050405020304" pitchFamily="18" charset="0"/>
                <a:ea typeface="FangSong_GB2312" panose="02010609030101010101" pitchFamily="49" charset="-122"/>
                <a:sym typeface="+mn-ea"/>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h(n</a:t>
            </a:r>
            <a:r>
              <a:rPr kumimoji="0" lang="es-E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i </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)-h(n</a:t>
            </a:r>
            <a:r>
              <a:rPr kumimoji="0" lang="es-E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j </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en-US" altLang="es-E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es-E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c(n</a:t>
            </a:r>
            <a:r>
              <a:rPr kumimoji="0" lang="es-E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i </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n</a:t>
            </a:r>
            <a:r>
              <a:rPr kumimoji="0" lang="es-E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j </a:t>
            </a:r>
            <a:r>
              <a:rPr kumimoji="0" lang="es-E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endParaRPr kumimoji="0" lang="es-E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25400"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c(</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n</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i</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n</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j</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是</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n</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i</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到其子节点</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n</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j</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的边代价，则称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h(n)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满足单调限制。</a:t>
            </a:r>
            <a:endPar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86"/>
    </mc:Choice>
    <mc:Fallback>
      <p:transition spd="slow" advTm="86"/>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p:nvPr/>
        </p:nvSpPr>
        <p:spPr bwMode="auto">
          <a:xfrm>
            <a:off x="381257" y="277950"/>
            <a:ext cx="1012114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2pPr>
            <a:lvl3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3pPr>
            <a:lvl4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4pPr>
            <a:lvl5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4.3.4.3 </a:t>
            </a:r>
            <a:r>
              <a:rPr kumimoji="0" lang="pt-BR"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h(n)</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的单调限制</a:t>
            </a:r>
            <a:endPar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endParaRPr>
          </a:p>
        </p:txBody>
      </p:sp>
      <p:sp>
        <p:nvSpPr>
          <p:cNvPr id="6" name="Rectangle 4"/>
          <p:cNvSpPr>
            <a:spLocks noChangeArrowheads="1"/>
          </p:cNvSpPr>
          <p:nvPr/>
        </p:nvSpPr>
        <p:spPr bwMode="auto">
          <a:xfrm>
            <a:off x="639224" y="1723649"/>
            <a:ext cx="1096284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6350"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D50092"/>
                </a:solidFill>
                <a:effectLst/>
                <a:uLnTx/>
                <a:uFillTx/>
                <a:latin typeface="FangSong_GB2312" panose="02010609030101010101" pitchFamily="49" charset="-122"/>
                <a:ea typeface="FangSong_GB2312" panose="02010609030101010101" pitchFamily="49" charset="-122"/>
                <a:cs typeface="+mn-cs"/>
              </a:rPr>
              <a:t>定理</a:t>
            </a:r>
            <a:r>
              <a:rPr kumimoji="0" lang="en-US" altLang="zh-CN" sz="2400" b="1" i="0" u="none" strike="noStrike" kern="1200" cap="none" spc="0" normalizeH="0" baseline="0" noProof="0" dirty="0">
                <a:ln>
                  <a:noFill/>
                </a:ln>
                <a:solidFill>
                  <a:srgbClr val="D50092"/>
                </a:solidFill>
                <a:effectLst/>
                <a:uLnTx/>
                <a:uFillTx/>
                <a:latin typeface="Times New Roman" panose="02020603050405020304" pitchFamily="18" charset="0"/>
                <a:ea typeface="FangSong_GB2312" panose="02010609030101010101" pitchFamily="49" charset="-122"/>
                <a:cs typeface="+mn-cs"/>
              </a:rPr>
              <a:t>4.5 </a:t>
            </a:r>
            <a:r>
              <a:rPr kumimoji="0" lang="zh-CN" altLang="en-US" sz="2400" b="0" i="0" u="none" strike="noStrike" kern="1200" cap="none" spc="0" normalizeH="0" baseline="0" noProof="0" dirty="0">
                <a:ln>
                  <a:noFill/>
                </a:ln>
                <a:solidFill>
                  <a:srgbClr val="006300"/>
                </a:solidFill>
                <a:effectLst/>
                <a:uLnTx/>
                <a:uFillTx/>
                <a:latin typeface="FangSong_GB2312" panose="02010609030101010101" pitchFamily="49" charset="-122"/>
                <a:ea typeface="FangSong_GB2312" panose="02010609030101010101" pitchFamily="49" charset="-122"/>
                <a:cs typeface="+mn-cs"/>
              </a:rPr>
              <a:t>如果</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FangSong_GB2312" panose="02010609030101010101" pitchFamily="49" charset="-122"/>
                <a:cs typeface="+mn-cs"/>
              </a:rPr>
              <a:t>h</a:t>
            </a:r>
            <a:r>
              <a:rPr kumimoji="0" lang="zh-CN" altLang="en-US" sz="2400" b="0" i="0" u="none" strike="noStrike" kern="1200" cap="none" spc="0" normalizeH="0" baseline="0" noProof="0" dirty="0">
                <a:ln>
                  <a:noFill/>
                </a:ln>
                <a:solidFill>
                  <a:srgbClr val="006300"/>
                </a:solidFill>
                <a:effectLst/>
                <a:uLnTx/>
                <a:uFillTx/>
                <a:latin typeface="FangSong_GB2312" panose="02010609030101010101" pitchFamily="49" charset="-122"/>
                <a:ea typeface="FangSong_GB2312" panose="02010609030101010101" pitchFamily="49" charset="-122"/>
                <a:cs typeface="+mn-cs"/>
              </a:rPr>
              <a:t>满足单调条件，则当</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6300"/>
                </a:solidFill>
                <a:effectLst/>
                <a:uLnTx/>
                <a:uFillTx/>
                <a:latin typeface="FangSong_GB2312" panose="02010609030101010101" pitchFamily="49" charset="-122"/>
                <a:ea typeface="FangSong_GB2312" panose="02010609030101010101" pitchFamily="49" charset="-122"/>
                <a:cs typeface="+mn-cs"/>
              </a:rPr>
              <a:t>算法扩展节点</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FangSong_GB2312" panose="02010609030101010101" pitchFamily="49" charset="-122"/>
                <a:cs typeface="+mn-cs"/>
              </a:rPr>
              <a:t>n</a:t>
            </a:r>
            <a:r>
              <a:rPr kumimoji="0" lang="zh-CN" altLang="en-US" sz="2400" b="0" i="0" u="none" strike="noStrike" kern="1200" cap="none" spc="0" normalizeH="0" baseline="0" noProof="0" dirty="0">
                <a:ln>
                  <a:noFill/>
                </a:ln>
                <a:solidFill>
                  <a:srgbClr val="006300"/>
                </a:solidFill>
                <a:effectLst/>
                <a:uLnTx/>
                <a:uFillTx/>
                <a:latin typeface="FangSong_GB2312" panose="02010609030101010101" pitchFamily="49" charset="-122"/>
                <a:ea typeface="FangSong_GB2312" panose="02010609030101010101" pitchFamily="49" charset="-122"/>
                <a:cs typeface="+mn-cs"/>
              </a:rPr>
              <a:t>时，该节点就已经找到了通往它的最佳路径，即</a:t>
            </a:r>
            <a:r>
              <a:rPr kumimoji="0" lang="en-US" altLang="zh-CN" sz="2400" b="1" i="0" u="none" strike="noStrike" kern="1200" cap="none" spc="0" normalizeH="0" baseline="0" noProof="0" dirty="0">
                <a:ln>
                  <a:noFill/>
                </a:ln>
                <a:solidFill>
                  <a:srgbClr val="006300"/>
                </a:solidFill>
                <a:effectLst/>
                <a:uLnTx/>
                <a:uFillTx/>
                <a:latin typeface="Times New Roman" panose="02020603050405020304" pitchFamily="18" charset="0"/>
                <a:ea typeface="FangSong_GB2312" panose="02010609030101010101" pitchFamily="49" charset="-122"/>
                <a:cs typeface="+mn-cs"/>
              </a:rPr>
              <a:t>g(n)=g*(n)</a:t>
            </a:r>
            <a:r>
              <a:rPr kumimoji="0" lang="zh-CN" altLang="en-US" sz="2400" b="0" i="0" u="none" strike="noStrike" kern="1200" cap="none" spc="0" normalizeH="0" baseline="0" noProof="0" dirty="0">
                <a:ln>
                  <a:noFill/>
                </a:ln>
                <a:solidFill>
                  <a:srgbClr val="006300"/>
                </a:solidFill>
                <a:effectLst/>
                <a:uLnTx/>
                <a:uFillTx/>
                <a:latin typeface="FangSong_GB2312" panose="02010609030101010101" pitchFamily="49" charset="-122"/>
                <a:ea typeface="FangSong_GB2312" panose="02010609030101010101" pitchFamily="49" charset="-122"/>
                <a:cs typeface="+mn-cs"/>
              </a:rPr>
              <a:t>。</a:t>
            </a:r>
            <a:endPar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endParaRPr>
          </a:p>
        </p:txBody>
      </p:sp>
      <p:sp>
        <p:nvSpPr>
          <p:cNvPr id="3" name="矩形 2"/>
          <p:cNvSpPr/>
          <p:nvPr/>
        </p:nvSpPr>
        <p:spPr>
          <a:xfrm>
            <a:off x="639224" y="3535893"/>
            <a:ext cx="10579510" cy="76944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rgbClr val="D50092"/>
                </a:solidFill>
                <a:effectLst/>
                <a:uLnTx/>
                <a:uFillTx/>
                <a:latin typeface="FangSong_GB2312" panose="02010609030101010101" pitchFamily="49" charset="-122"/>
                <a:ea typeface="FangSong_GB2312" panose="02010609030101010101" pitchFamily="49" charset="-122"/>
                <a:cs typeface="+mn-cs"/>
              </a:rPr>
              <a:t>定理</a:t>
            </a:r>
            <a:r>
              <a:rPr kumimoji="0" lang="en-US" altLang="zh-CN" sz="2200" b="1" i="0" u="none" strike="noStrike" kern="1200" cap="none" spc="0" normalizeH="0" baseline="0" noProof="0" dirty="0">
                <a:ln>
                  <a:noFill/>
                </a:ln>
                <a:solidFill>
                  <a:srgbClr val="D50092"/>
                </a:solidFill>
                <a:effectLst/>
                <a:uLnTx/>
                <a:uFillTx/>
                <a:latin typeface="Times New Roman" panose="02020603050405020304" pitchFamily="18" charset="0"/>
                <a:ea typeface="FangSong_GB2312" panose="02010609030101010101" pitchFamily="49" charset="-122"/>
                <a:cs typeface="+mn-cs"/>
              </a:rPr>
              <a:t>4.6 </a:t>
            </a:r>
            <a:r>
              <a:rPr kumimoji="0" lang="zh-CN" altLang="en-US" sz="22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如果</a:t>
            </a:r>
            <a:r>
              <a:rPr kumimoji="0" lang="en-US" altLang="zh-CN" sz="22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h(n)</a:t>
            </a:r>
            <a:r>
              <a:rPr kumimoji="0" lang="zh-CN" altLang="en-US" sz="22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满足单调限制，则</a:t>
            </a:r>
            <a:r>
              <a:rPr kumimoji="0" lang="en-US" altLang="zh-CN" sz="22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2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算法扩展的节点序列的</a:t>
            </a:r>
            <a:r>
              <a:rPr kumimoji="0" lang="en-US" altLang="zh-CN" sz="22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f </a:t>
            </a:r>
            <a:r>
              <a:rPr kumimoji="0" lang="zh-CN" altLang="en-US" sz="22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值是非递减的，即</a:t>
            </a:r>
            <a:r>
              <a:rPr kumimoji="0" lang="en-US" altLang="zh-CN" sz="22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f(</a:t>
            </a:r>
            <a:r>
              <a:rPr kumimoji="0" lang="en-US" altLang="zh-CN" sz="22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n</a:t>
            </a:r>
            <a:r>
              <a:rPr kumimoji="0" lang="en-US" altLang="zh-CN" sz="15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i</a:t>
            </a:r>
            <a:r>
              <a:rPr kumimoji="0" lang="en-US" altLang="zh-CN" sz="15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en-US" altLang="zh-CN" sz="22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2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2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f(n</a:t>
            </a:r>
            <a:r>
              <a:rPr kumimoji="0" lang="en-US" altLang="zh-CN" sz="15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i+1 </a:t>
            </a:r>
            <a:r>
              <a:rPr kumimoji="0" lang="en-US" altLang="zh-CN" sz="22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2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86"/>
    </mc:Choice>
    <mc:Fallback>
      <p:transition spd="slow" advTm="86"/>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atin typeface="Calibri" panose="020F0502020204030204"/>
                <a:cs typeface="Calibri" panose="020F0502020204030204"/>
              </a:rPr>
              <a:t>Consistency of Heuristics</a:t>
            </a:r>
            <a:endParaRPr lang="en-US">
              <a:latin typeface="Calibri" panose="020F0502020204030204"/>
              <a:cs typeface="Calibri" panose="020F0502020204030204"/>
            </a:endParaRPr>
          </a:p>
        </p:txBody>
      </p:sp>
      <p:sp>
        <p:nvSpPr>
          <p:cNvPr id="8195" name="Content Placeholder 14"/>
          <p:cNvSpPr>
            <a:spLocks noGrp="1"/>
          </p:cNvSpPr>
          <p:nvPr>
            <p:ph idx="1"/>
          </p:nvPr>
        </p:nvSpPr>
        <p:spPr>
          <a:xfrm>
            <a:off x="4876800" y="1295400"/>
            <a:ext cx="6934200" cy="3048000"/>
          </a:xfrm>
        </p:spPr>
        <p:txBody>
          <a:bodyPr/>
          <a:lstStyle/>
          <a:p>
            <a:pPr>
              <a:lnSpc>
                <a:spcPct val="150000"/>
              </a:lnSpc>
            </a:pPr>
            <a:r>
              <a:rPr lang="en-US" sz="2400" dirty="0">
                <a:latin typeface="Calibri" panose="020F0502020204030204"/>
                <a:cs typeface="Calibri" panose="020F0502020204030204"/>
              </a:rPr>
              <a:t>Main idea: estimated heuristic costs ≤ actual costs</a:t>
            </a:r>
            <a:endParaRPr lang="en-US" sz="2400" dirty="0">
              <a:latin typeface="Calibri" panose="020F0502020204030204"/>
              <a:cs typeface="Calibri" panose="020F0502020204030204"/>
            </a:endParaRPr>
          </a:p>
          <a:p>
            <a:pPr lvl="1">
              <a:lnSpc>
                <a:spcPct val="150000"/>
              </a:lnSpc>
            </a:pPr>
            <a:r>
              <a:rPr lang="en-US" sz="2000" dirty="0">
                <a:latin typeface="Calibri" panose="020F0502020204030204"/>
                <a:cs typeface="Calibri" panose="020F0502020204030204"/>
              </a:rPr>
              <a:t>Admissibility: heuristic cost ≤ actual cost to goal</a:t>
            </a:r>
            <a:endParaRPr lang="en-US" sz="2000" dirty="0">
              <a:latin typeface="Calibri" panose="020F0502020204030204"/>
              <a:cs typeface="Calibri" panose="020F0502020204030204"/>
            </a:endParaRPr>
          </a:p>
          <a:p>
            <a:pPr lvl="1">
              <a:lnSpc>
                <a:spcPct val="150000"/>
              </a:lnSpc>
              <a:buNone/>
            </a:pPr>
            <a:r>
              <a:rPr lang="en-US" sz="2000" dirty="0">
                <a:latin typeface="Calibri" panose="020F0502020204030204"/>
                <a:cs typeface="Calibri" panose="020F0502020204030204"/>
              </a:rPr>
              <a:t>		</a:t>
            </a:r>
            <a:r>
              <a:rPr lang="en-US" sz="2000" dirty="0">
                <a:solidFill>
                  <a:srgbClr val="C00000"/>
                </a:solidFill>
                <a:latin typeface="Calibri" panose="020F0502020204030204"/>
                <a:cs typeface="Calibri" panose="020F0502020204030204"/>
              </a:rPr>
              <a:t>h(A) </a:t>
            </a:r>
            <a:r>
              <a:rPr lang="en-US" sz="2000" dirty="0">
                <a:latin typeface="Calibri" panose="020F0502020204030204"/>
                <a:cs typeface="Calibri" panose="020F0502020204030204"/>
              </a:rPr>
              <a:t>≤</a:t>
            </a:r>
            <a:r>
              <a:rPr lang="en-US" sz="2000" dirty="0">
                <a:solidFill>
                  <a:srgbClr val="C00000"/>
                </a:solidFill>
                <a:latin typeface="Calibri" panose="020F0502020204030204"/>
                <a:cs typeface="Calibri" panose="020F0502020204030204"/>
              </a:rPr>
              <a:t> </a:t>
            </a:r>
            <a:r>
              <a:rPr lang="en-US" sz="2000" dirty="0">
                <a:solidFill>
                  <a:srgbClr val="008000"/>
                </a:solidFill>
                <a:latin typeface="Calibri" panose="020F0502020204030204"/>
                <a:cs typeface="Calibri" panose="020F0502020204030204"/>
              </a:rPr>
              <a:t>actual cost from A to G</a:t>
            </a:r>
            <a:endParaRPr lang="en-US" sz="2000" dirty="0">
              <a:solidFill>
                <a:srgbClr val="008000"/>
              </a:solidFill>
              <a:latin typeface="Calibri" panose="020F0502020204030204"/>
              <a:cs typeface="Calibri" panose="020F0502020204030204"/>
            </a:endParaRPr>
          </a:p>
          <a:p>
            <a:pPr lvl="1">
              <a:lnSpc>
                <a:spcPct val="150000"/>
              </a:lnSpc>
            </a:pPr>
            <a:r>
              <a:rPr lang="en-US" sz="2000" dirty="0">
                <a:latin typeface="Calibri" panose="020F0502020204030204"/>
                <a:cs typeface="Calibri" panose="020F0502020204030204"/>
              </a:rPr>
              <a:t>Consistency: heuristic “arc” cost ≤ actual cost for each arc</a:t>
            </a:r>
            <a:endParaRPr lang="en-US" sz="2000" dirty="0">
              <a:latin typeface="Calibri" panose="020F0502020204030204"/>
              <a:cs typeface="Calibri" panose="020F0502020204030204"/>
            </a:endParaRPr>
          </a:p>
          <a:p>
            <a:pPr lvl="1">
              <a:lnSpc>
                <a:spcPct val="150000"/>
              </a:lnSpc>
              <a:buNone/>
            </a:pPr>
            <a:r>
              <a:rPr lang="en-US" sz="2000" dirty="0">
                <a:solidFill>
                  <a:srgbClr val="C00000"/>
                </a:solidFill>
                <a:latin typeface="Calibri" panose="020F0502020204030204"/>
                <a:cs typeface="Calibri" panose="020F0502020204030204"/>
              </a:rPr>
              <a:t>		h(A) – h(C)</a:t>
            </a:r>
            <a:r>
              <a:rPr lang="en-US" sz="2000" dirty="0">
                <a:solidFill>
                  <a:srgbClr val="008000"/>
                </a:solidFill>
                <a:latin typeface="Calibri" panose="020F0502020204030204"/>
                <a:cs typeface="Calibri" panose="020F0502020204030204"/>
              </a:rPr>
              <a:t> </a:t>
            </a:r>
            <a:r>
              <a:rPr lang="en-US" sz="2000" dirty="0">
                <a:latin typeface="Calibri" panose="020F0502020204030204"/>
                <a:cs typeface="Calibri" panose="020F0502020204030204"/>
              </a:rPr>
              <a:t>≤ </a:t>
            </a:r>
            <a:r>
              <a:rPr lang="en-US" sz="2000" dirty="0">
                <a:solidFill>
                  <a:srgbClr val="008000"/>
                </a:solidFill>
                <a:latin typeface="Calibri" panose="020F0502020204030204"/>
                <a:cs typeface="Calibri" panose="020F0502020204030204"/>
              </a:rPr>
              <a:t>cost(A to C)</a:t>
            </a:r>
            <a:endParaRPr lang="en-US" sz="1050" dirty="0">
              <a:solidFill>
                <a:srgbClr val="C00000"/>
              </a:solidFill>
              <a:latin typeface="Calibri" panose="020F0502020204030204"/>
              <a:cs typeface="Calibri" panose="020F0502020204030204"/>
            </a:endParaRPr>
          </a:p>
          <a:p>
            <a:pPr>
              <a:lnSpc>
                <a:spcPct val="150000"/>
              </a:lnSpc>
              <a:buClr>
                <a:srgbClr val="333399"/>
              </a:buClr>
            </a:pPr>
            <a:endParaRPr lang="en-US" sz="1000" dirty="0">
              <a:solidFill>
                <a:srgbClr val="333399"/>
              </a:solidFill>
              <a:latin typeface="Calibri" panose="020F0502020204030204"/>
              <a:cs typeface="Calibri" panose="020F0502020204030204"/>
            </a:endParaRPr>
          </a:p>
          <a:p>
            <a:pPr>
              <a:lnSpc>
                <a:spcPct val="150000"/>
              </a:lnSpc>
              <a:buClr>
                <a:srgbClr val="333399"/>
              </a:buClr>
            </a:pPr>
            <a:r>
              <a:rPr lang="en-US" sz="2400" dirty="0">
                <a:solidFill>
                  <a:srgbClr val="333399"/>
                </a:solidFill>
                <a:latin typeface="Calibri" panose="020F0502020204030204"/>
                <a:cs typeface="Calibri" panose="020F0502020204030204"/>
              </a:rPr>
              <a:t>Consequences of consistency:</a:t>
            </a:r>
            <a:endParaRPr lang="en-US" sz="2400" dirty="0">
              <a:solidFill>
                <a:srgbClr val="333399"/>
              </a:solidFill>
              <a:latin typeface="Calibri" panose="020F0502020204030204"/>
              <a:cs typeface="Calibri" panose="020F0502020204030204"/>
            </a:endParaRPr>
          </a:p>
          <a:p>
            <a:pPr lvl="1">
              <a:lnSpc>
                <a:spcPct val="150000"/>
              </a:lnSpc>
              <a:buClr>
                <a:srgbClr val="333399"/>
              </a:buClr>
            </a:pPr>
            <a:r>
              <a:rPr lang="en-US" sz="2000" dirty="0">
                <a:latin typeface="Calibri" panose="020F0502020204030204"/>
                <a:cs typeface="Calibri" panose="020F0502020204030204"/>
              </a:rPr>
              <a:t>The f value along a path never decreases</a:t>
            </a:r>
            <a:endParaRPr lang="en-US" sz="2000" dirty="0">
              <a:latin typeface="Calibri" panose="020F0502020204030204"/>
              <a:cs typeface="Calibri" panose="020F0502020204030204"/>
            </a:endParaRPr>
          </a:p>
          <a:p>
            <a:pPr lvl="1">
              <a:lnSpc>
                <a:spcPct val="150000"/>
              </a:lnSpc>
              <a:buClr>
                <a:srgbClr val="333399"/>
              </a:buClr>
              <a:buNone/>
            </a:pPr>
            <a:r>
              <a:rPr lang="en-US" sz="2000" dirty="0">
                <a:latin typeface="Calibri" panose="020F0502020204030204"/>
                <a:cs typeface="Calibri" panose="020F0502020204030204"/>
              </a:rPr>
              <a:t>		</a:t>
            </a:r>
            <a:r>
              <a:rPr lang="en-US" sz="2000" dirty="0">
                <a:solidFill>
                  <a:srgbClr val="C00000"/>
                </a:solidFill>
                <a:latin typeface="Calibri" panose="020F0502020204030204"/>
                <a:cs typeface="Calibri" panose="020F0502020204030204"/>
              </a:rPr>
              <a:t> h(A) </a:t>
            </a:r>
            <a:r>
              <a:rPr lang="en-US" sz="2000" dirty="0">
                <a:latin typeface="Calibri" panose="020F0502020204030204"/>
                <a:cs typeface="Calibri" panose="020F0502020204030204"/>
              </a:rPr>
              <a:t>≤ </a:t>
            </a:r>
            <a:r>
              <a:rPr lang="en-US" sz="2000" dirty="0">
                <a:solidFill>
                  <a:srgbClr val="008000"/>
                </a:solidFill>
                <a:latin typeface="Calibri" panose="020F0502020204030204"/>
                <a:cs typeface="Calibri" panose="020F0502020204030204"/>
              </a:rPr>
              <a:t>cost(A to C) </a:t>
            </a:r>
            <a:r>
              <a:rPr lang="en-US" sz="2000" dirty="0">
                <a:latin typeface="Calibri" panose="020F0502020204030204"/>
                <a:cs typeface="Calibri" panose="020F0502020204030204"/>
              </a:rPr>
              <a:t>+</a:t>
            </a:r>
            <a:r>
              <a:rPr lang="en-US" sz="2000" dirty="0">
                <a:solidFill>
                  <a:srgbClr val="008000"/>
                </a:solidFill>
                <a:latin typeface="Calibri" panose="020F0502020204030204"/>
                <a:cs typeface="Calibri" panose="020F0502020204030204"/>
              </a:rPr>
              <a:t> </a:t>
            </a:r>
            <a:r>
              <a:rPr lang="en-US" sz="2000" dirty="0">
                <a:solidFill>
                  <a:srgbClr val="C00000"/>
                </a:solidFill>
                <a:latin typeface="Calibri" panose="020F0502020204030204"/>
                <a:cs typeface="Calibri" panose="020F0502020204030204"/>
              </a:rPr>
              <a:t>h(C)</a:t>
            </a:r>
            <a:endParaRPr lang="en-US" sz="2000" dirty="0">
              <a:latin typeface="Calibri" panose="020F0502020204030204"/>
              <a:cs typeface="Calibri" panose="020F0502020204030204"/>
            </a:endParaRPr>
          </a:p>
          <a:p>
            <a:pPr lvl="1">
              <a:lnSpc>
                <a:spcPct val="150000"/>
              </a:lnSpc>
              <a:buClr>
                <a:srgbClr val="333399"/>
              </a:buClr>
            </a:pPr>
            <a:r>
              <a:rPr lang="en-US" sz="2000" dirty="0">
                <a:latin typeface="Calibri" panose="020F0502020204030204"/>
                <a:cs typeface="Calibri" panose="020F0502020204030204"/>
              </a:rPr>
              <a:t>A* graph search is optimal</a:t>
            </a:r>
            <a:endParaRPr lang="en-US" sz="2000" dirty="0">
              <a:latin typeface="Calibri" panose="020F0502020204030204"/>
              <a:cs typeface="Calibri" panose="020F0502020204030204"/>
            </a:endParaRPr>
          </a:p>
          <a:p>
            <a:endParaRPr lang="en-US" sz="2000" dirty="0">
              <a:latin typeface="Calibri" panose="020F0502020204030204"/>
              <a:cs typeface="Calibri" panose="020F0502020204030204"/>
            </a:endParaRPr>
          </a:p>
        </p:txBody>
      </p:sp>
      <p:cxnSp>
        <p:nvCxnSpPr>
          <p:cNvPr id="4" name="Straight Arrow Connector 3"/>
          <p:cNvCxnSpPr>
            <a:endCxn id="8" idx="1"/>
          </p:cNvCxnSpPr>
          <p:nvPr/>
        </p:nvCxnSpPr>
        <p:spPr>
          <a:xfrm>
            <a:off x="1676401" y="2281240"/>
            <a:ext cx="1124510" cy="438710"/>
          </a:xfrm>
          <a:prstGeom prst="straightConnector1">
            <a:avLst/>
          </a:prstGeom>
          <a:ln w="57150">
            <a:solidFill>
              <a:schemeClr val="tx1"/>
            </a:solidFill>
            <a:headEnd type="none" w="med" len="med"/>
            <a:tailEnd type="triangle" w="lg" len="lg"/>
          </a:ln>
        </p:spPr>
        <p:style>
          <a:lnRef idx="1">
            <a:schemeClr val="accent2"/>
          </a:lnRef>
          <a:fillRef idx="0">
            <a:schemeClr val="accent2"/>
          </a:fillRef>
          <a:effectRef idx="0">
            <a:schemeClr val="accent2"/>
          </a:effectRef>
          <a:fontRef idx="minor">
            <a:schemeClr val="tx1"/>
          </a:fontRef>
        </p:style>
      </p:cxnSp>
      <p:cxnSp>
        <p:nvCxnSpPr>
          <p:cNvPr id="5" name="Straight Arrow Connector 4"/>
          <p:cNvCxnSpPr>
            <a:stCxn id="8" idx="4"/>
            <a:endCxn id="9" idx="0"/>
          </p:cNvCxnSpPr>
          <p:nvPr/>
        </p:nvCxnSpPr>
        <p:spPr>
          <a:xfrm>
            <a:off x="3124200" y="3500439"/>
            <a:ext cx="0" cy="1528761"/>
          </a:xfrm>
          <a:prstGeom prst="straightConnector1">
            <a:avLst/>
          </a:prstGeom>
          <a:ln w="57150">
            <a:solidFill>
              <a:schemeClr val="tx1"/>
            </a:solidFill>
            <a:headEnd type="none" w="med" len="med"/>
            <a:tailEnd type="triangle" w="lg" len="lg"/>
          </a:ln>
        </p:spPr>
        <p:style>
          <a:lnRef idx="1">
            <a:schemeClr val="accent2"/>
          </a:lnRef>
          <a:fillRef idx="0">
            <a:schemeClr val="accent2"/>
          </a:fillRef>
          <a:effectRef idx="0">
            <a:schemeClr val="accent2"/>
          </a:effectRef>
          <a:fontRef idx="minor">
            <a:schemeClr val="tx1"/>
          </a:fontRef>
        </p:style>
      </p:cxnSp>
      <p:sp>
        <p:nvSpPr>
          <p:cNvPr id="34822" name="TextBox 5"/>
          <p:cNvSpPr txBox="1">
            <a:spLocks noChangeArrowheads="1"/>
          </p:cNvSpPr>
          <p:nvPr/>
        </p:nvSpPr>
        <p:spPr bwMode="auto">
          <a:xfrm>
            <a:off x="3276600" y="3886200"/>
            <a:ext cx="340654" cy="461663"/>
          </a:xfrm>
          <a:prstGeom prst="rect">
            <a:avLst/>
          </a:prstGeom>
          <a:noFill/>
          <a:ln w="9525">
            <a:noFill/>
            <a:miter lim="800000"/>
          </a:ln>
        </p:spPr>
        <p:txBody>
          <a:bodyPr wrap="none" lIns="91438" tIns="45719" rIns="91438" bIns="45719">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rPr>
              <a:t>3</a:t>
            </a:r>
            <a:endPar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endParaRPr>
          </a:p>
        </p:txBody>
      </p:sp>
      <p:sp>
        <p:nvSpPr>
          <p:cNvPr id="7" name="Oval 6"/>
          <p:cNvSpPr/>
          <p:nvPr/>
        </p:nvSpPr>
        <p:spPr>
          <a:xfrm>
            <a:off x="762000" y="1824039"/>
            <a:ext cx="914400" cy="914400"/>
          </a:xfrm>
          <a:prstGeom prst="ellipse">
            <a:avLst/>
          </a:prstGeom>
          <a:ln w="57150">
            <a:solidFill>
              <a:schemeClr val="tx1"/>
            </a:solidFill>
          </a:ln>
        </p:spPr>
        <p:style>
          <a:lnRef idx="2">
            <a:schemeClr val="accent2"/>
          </a:lnRef>
          <a:fillRef idx="1">
            <a:schemeClr val="lt1"/>
          </a:fillRef>
          <a:effectRef idx="0">
            <a:schemeClr val="accent2"/>
          </a:effectRef>
          <a:fontRef idx="minor">
            <a:schemeClr val="dk1"/>
          </a:fontRef>
        </p:style>
        <p:txBody>
          <a:bodyPr lIns="91438" tIns="45719" rIns="91438" bIns="45719"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800" b="1"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rPr>
              <a:t>A</a:t>
            </a:r>
            <a:endParaRPr kumimoji="0" lang="en-US" sz="2800" b="1"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endParaRPr>
          </a:p>
        </p:txBody>
      </p:sp>
      <p:sp>
        <p:nvSpPr>
          <p:cNvPr id="8" name="Oval 7"/>
          <p:cNvSpPr/>
          <p:nvPr/>
        </p:nvSpPr>
        <p:spPr>
          <a:xfrm>
            <a:off x="2667000" y="2586039"/>
            <a:ext cx="914400" cy="914400"/>
          </a:xfrm>
          <a:prstGeom prst="ellipse">
            <a:avLst/>
          </a:prstGeom>
          <a:ln w="57150">
            <a:solidFill>
              <a:schemeClr val="tx1"/>
            </a:solidFill>
          </a:ln>
        </p:spPr>
        <p:style>
          <a:lnRef idx="2">
            <a:schemeClr val="accent2"/>
          </a:lnRef>
          <a:fillRef idx="1">
            <a:schemeClr val="lt1"/>
          </a:fillRef>
          <a:effectRef idx="0">
            <a:schemeClr val="accent2"/>
          </a:effectRef>
          <a:fontRef idx="minor">
            <a:schemeClr val="dk1"/>
          </a:fontRef>
        </p:style>
        <p:txBody>
          <a:bodyPr lIns="91438" tIns="45719" rIns="91438" bIns="45719"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800" b="1"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rPr>
              <a:t>C</a:t>
            </a:r>
            <a:endParaRPr kumimoji="0" lang="en-US" sz="2800" b="1"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endParaRPr>
          </a:p>
        </p:txBody>
      </p:sp>
      <p:sp>
        <p:nvSpPr>
          <p:cNvPr id="9" name="Oval 8"/>
          <p:cNvSpPr/>
          <p:nvPr/>
        </p:nvSpPr>
        <p:spPr>
          <a:xfrm>
            <a:off x="2667000" y="5029200"/>
            <a:ext cx="914400" cy="914400"/>
          </a:xfrm>
          <a:prstGeom prst="ellipse">
            <a:avLst/>
          </a:prstGeom>
          <a:ln w="57150">
            <a:solidFill>
              <a:schemeClr val="tx1"/>
            </a:solidFill>
          </a:ln>
        </p:spPr>
        <p:style>
          <a:lnRef idx="2">
            <a:schemeClr val="accent2"/>
          </a:lnRef>
          <a:fillRef idx="1">
            <a:schemeClr val="lt1"/>
          </a:fillRef>
          <a:effectRef idx="0">
            <a:schemeClr val="accent2"/>
          </a:effectRef>
          <a:fontRef idx="minor">
            <a:schemeClr val="dk1"/>
          </a:fontRef>
        </p:style>
        <p:txBody>
          <a:bodyPr lIns="91438" tIns="45719" rIns="91438" bIns="45719"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800" b="1"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rPr>
              <a:t>G</a:t>
            </a:r>
            <a:endParaRPr kumimoji="0" lang="en-US" sz="2800" b="1"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endParaRPr>
          </a:p>
        </p:txBody>
      </p:sp>
      <p:sp>
        <p:nvSpPr>
          <p:cNvPr id="34826" name="TextBox 9"/>
          <p:cNvSpPr txBox="1">
            <a:spLocks noChangeArrowheads="1"/>
          </p:cNvSpPr>
          <p:nvPr/>
        </p:nvSpPr>
        <p:spPr bwMode="auto">
          <a:xfrm>
            <a:off x="609600" y="2819400"/>
            <a:ext cx="730697" cy="461663"/>
          </a:xfrm>
          <a:prstGeom prst="rect">
            <a:avLst/>
          </a:prstGeom>
          <a:noFill/>
          <a:ln w="9525">
            <a:noFill/>
            <a:miter lim="800000"/>
          </a:ln>
        </p:spPr>
        <p:txBody>
          <a:bodyPr wrap="none" lIns="91438" tIns="45719" rIns="91438" bIns="45719">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400" b="1" i="1" u="none" strike="noStrike" kern="1200" cap="none" spc="0" normalizeH="0" baseline="0" noProof="0" dirty="0">
                <a:ln>
                  <a:noFill/>
                </a:ln>
                <a:solidFill>
                  <a:srgbClr val="C00000"/>
                </a:solidFill>
                <a:effectLst/>
                <a:uLnTx/>
                <a:uFillTx/>
                <a:latin typeface="Calibri" panose="020F0502020204030204"/>
                <a:ea typeface="+mn-ea"/>
                <a:cs typeface="Calibri" panose="020F0502020204030204"/>
              </a:rPr>
              <a:t>h=4</a:t>
            </a:r>
            <a:endParaRPr kumimoji="0" lang="en-US" sz="2400" b="1" i="1" u="none" strike="noStrike" kern="1200" cap="none" spc="0" normalizeH="0" baseline="0" noProof="0" dirty="0">
              <a:ln>
                <a:noFill/>
              </a:ln>
              <a:solidFill>
                <a:srgbClr val="C00000"/>
              </a:solidFill>
              <a:effectLst/>
              <a:uLnTx/>
              <a:uFillTx/>
              <a:latin typeface="Calibri" panose="020F0502020204030204"/>
              <a:ea typeface="+mn-ea"/>
              <a:cs typeface="Calibri" panose="020F0502020204030204"/>
            </a:endParaRPr>
          </a:p>
        </p:txBody>
      </p:sp>
      <p:sp>
        <p:nvSpPr>
          <p:cNvPr id="34827" name="TextBox 10"/>
          <p:cNvSpPr txBox="1">
            <a:spLocks noChangeArrowheads="1"/>
          </p:cNvSpPr>
          <p:nvPr/>
        </p:nvSpPr>
        <p:spPr bwMode="auto">
          <a:xfrm>
            <a:off x="3657600" y="2819400"/>
            <a:ext cx="730697" cy="461663"/>
          </a:xfrm>
          <a:prstGeom prst="rect">
            <a:avLst/>
          </a:prstGeom>
          <a:noFill/>
          <a:ln w="9525">
            <a:noFill/>
            <a:miter lim="800000"/>
          </a:ln>
        </p:spPr>
        <p:txBody>
          <a:bodyPr wrap="none" lIns="91438" tIns="45719" rIns="91438" bIns="45719">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400" b="1" i="1" u="none" strike="noStrike" kern="1200" cap="none" spc="0" normalizeH="0" baseline="0" noProof="0" dirty="0">
                <a:ln>
                  <a:noFill/>
                </a:ln>
                <a:solidFill>
                  <a:srgbClr val="C00000"/>
                </a:solidFill>
                <a:effectLst/>
                <a:uLnTx/>
                <a:uFillTx/>
                <a:latin typeface="Calibri" panose="020F0502020204030204"/>
                <a:ea typeface="+mn-ea"/>
                <a:cs typeface="Calibri" panose="020F0502020204030204"/>
              </a:rPr>
              <a:t>h=1</a:t>
            </a:r>
            <a:endParaRPr kumimoji="0" lang="en-US" sz="2400" b="1" i="1" u="none" strike="noStrike" kern="1200" cap="none" spc="0" normalizeH="0" baseline="0" noProof="0" dirty="0">
              <a:ln>
                <a:noFill/>
              </a:ln>
              <a:solidFill>
                <a:srgbClr val="C00000"/>
              </a:solidFill>
              <a:effectLst/>
              <a:uLnTx/>
              <a:uFillTx/>
              <a:latin typeface="Calibri" panose="020F0502020204030204"/>
              <a:ea typeface="+mn-ea"/>
              <a:cs typeface="Calibri" panose="020F0502020204030204"/>
            </a:endParaRPr>
          </a:p>
        </p:txBody>
      </p:sp>
      <p:sp>
        <p:nvSpPr>
          <p:cNvPr id="34828" name="TextBox 11"/>
          <p:cNvSpPr txBox="1">
            <a:spLocks noChangeArrowheads="1"/>
          </p:cNvSpPr>
          <p:nvPr/>
        </p:nvSpPr>
        <p:spPr bwMode="auto">
          <a:xfrm>
            <a:off x="1905000" y="2509837"/>
            <a:ext cx="340654" cy="461663"/>
          </a:xfrm>
          <a:prstGeom prst="rect">
            <a:avLst/>
          </a:prstGeom>
          <a:noFill/>
          <a:ln w="9525">
            <a:noFill/>
            <a:miter lim="800000"/>
          </a:ln>
        </p:spPr>
        <p:txBody>
          <a:bodyPr wrap="none" lIns="91438" tIns="45719" rIns="91438" bIns="45719">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rPr>
              <a:t>1</a:t>
            </a:r>
            <a:endPar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endParaRPr>
          </a:p>
        </p:txBody>
      </p:sp>
      <p:cxnSp>
        <p:nvCxnSpPr>
          <p:cNvPr id="17" name="Straight Arrow Connector 16"/>
          <p:cNvCxnSpPr>
            <a:stCxn id="7" idx="5"/>
            <a:endCxn id="9" idx="1"/>
          </p:cNvCxnSpPr>
          <p:nvPr/>
        </p:nvCxnSpPr>
        <p:spPr>
          <a:xfrm>
            <a:off x="1542489" y="2604528"/>
            <a:ext cx="1258422" cy="2558583"/>
          </a:xfrm>
          <a:prstGeom prst="straightConnector1">
            <a:avLst/>
          </a:prstGeom>
          <a:ln w="57150">
            <a:solidFill>
              <a:srgbClr val="C00000"/>
            </a:solidFill>
            <a:prstDash val="sysDot"/>
            <a:headEnd type="none" w="med" len="med"/>
            <a:tailEnd type="triangle" w="lg" len="lg"/>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7" idx="6"/>
            <a:endCxn id="8" idx="1"/>
          </p:cNvCxnSpPr>
          <p:nvPr/>
        </p:nvCxnSpPr>
        <p:spPr>
          <a:xfrm>
            <a:off x="1676400" y="2281239"/>
            <a:ext cx="1124511" cy="438711"/>
          </a:xfrm>
          <a:prstGeom prst="straightConnector1">
            <a:avLst/>
          </a:prstGeom>
          <a:ln w="57150">
            <a:solidFill>
              <a:srgbClr val="008000"/>
            </a:solidFill>
            <a:headEnd type="none" w="med" len="med"/>
            <a:tailEnd type="triangle" w="lg" len="lg"/>
          </a:ln>
        </p:spPr>
        <p:style>
          <a:lnRef idx="1">
            <a:schemeClr val="accent2"/>
          </a:lnRef>
          <a:fillRef idx="0">
            <a:schemeClr val="accent2"/>
          </a:fillRef>
          <a:effectRef idx="0">
            <a:schemeClr val="accent2"/>
          </a:effectRef>
          <a:fontRef idx="minor">
            <a:schemeClr val="tx1"/>
          </a:fontRef>
        </p:style>
      </p:cxnSp>
      <p:sp>
        <p:nvSpPr>
          <p:cNvPr id="26" name="TextBox 9"/>
          <p:cNvSpPr txBox="1">
            <a:spLocks noChangeArrowheads="1"/>
          </p:cNvSpPr>
          <p:nvPr/>
        </p:nvSpPr>
        <p:spPr bwMode="auto">
          <a:xfrm>
            <a:off x="609600" y="3200400"/>
            <a:ext cx="730697" cy="461663"/>
          </a:xfrm>
          <a:prstGeom prst="rect">
            <a:avLst/>
          </a:prstGeom>
          <a:noFill/>
          <a:ln w="9525">
            <a:noFill/>
            <a:miter lim="800000"/>
          </a:ln>
        </p:spPr>
        <p:txBody>
          <a:bodyPr wrap="none" lIns="91438" tIns="45719" rIns="91438" bIns="45719">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400" b="1" i="1" u="none" strike="noStrike" kern="1200" cap="none" spc="0" normalizeH="0" baseline="0" noProof="0" dirty="0">
                <a:ln>
                  <a:noFill/>
                </a:ln>
                <a:solidFill>
                  <a:srgbClr val="C00000"/>
                </a:solidFill>
                <a:effectLst/>
                <a:uLnTx/>
                <a:uFillTx/>
                <a:latin typeface="Calibri" panose="020F0502020204030204"/>
                <a:ea typeface="+mn-ea"/>
                <a:cs typeface="Calibri" panose="020F0502020204030204"/>
              </a:rPr>
              <a:t>h=2</a:t>
            </a:r>
            <a:endParaRPr kumimoji="0" lang="en-US" sz="2400" b="1" i="1" u="none" strike="noStrike" kern="1200" cap="none" spc="0" normalizeH="0" baseline="0" noProof="0" dirty="0">
              <a:ln>
                <a:noFill/>
              </a:ln>
              <a:solidFill>
                <a:srgbClr val="C00000"/>
              </a:solidFill>
              <a:effectLst/>
              <a:uLnTx/>
              <a:uFillTx/>
              <a:latin typeface="Calibri" panose="020F0502020204030204"/>
              <a:ea typeface="+mn-ea"/>
              <a:cs typeface="Calibri" panose="020F0502020204030204"/>
            </a:endParaRPr>
          </a:p>
        </p:txBody>
      </p:sp>
      <p:cxnSp>
        <p:nvCxnSpPr>
          <p:cNvPr id="19" name="Straight Connector 18"/>
          <p:cNvCxnSpPr/>
          <p:nvPr/>
        </p:nvCxnSpPr>
        <p:spPr>
          <a:xfrm>
            <a:off x="609600" y="3019425"/>
            <a:ext cx="838200" cy="6380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8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8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8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5"/>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34822"/>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17"/>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9"/>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482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81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2" grpId="0"/>
      <p:bldP spid="34822" grpId="1"/>
      <p:bldP spid="7" grpId="0" animBg="1"/>
      <p:bldP spid="8" grpId="0" animBg="1"/>
      <p:bldP spid="9" grpId="0" animBg="1"/>
      <p:bldP spid="9" grpId="1" animBg="1"/>
      <p:bldP spid="34826" grpId="0"/>
      <p:bldP spid="34827" grpId="0"/>
      <p:bldP spid="34828" grpId="0"/>
      <p:bldP spid="2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63507" y="927237"/>
            <a:ext cx="7252342" cy="4984056"/>
          </a:xfrm>
          <a:prstGeom prst="rect">
            <a:avLst/>
          </a:prstGeom>
        </p:spPr>
      </p:pic>
      <p:sp>
        <p:nvSpPr>
          <p:cNvPr id="8" name="矩形 7"/>
          <p:cNvSpPr/>
          <p:nvPr/>
        </p:nvSpPr>
        <p:spPr>
          <a:xfrm>
            <a:off x="2654222" y="6073806"/>
            <a:ext cx="6813084" cy="397032"/>
          </a:xfrm>
          <a:prstGeom prst="rect">
            <a:avLst/>
          </a:prstGeom>
        </p:spPr>
        <p:txBody>
          <a:bodyPr wrap="none">
            <a:spAutoFit/>
          </a:bodyPr>
          <a:lstStyle/>
          <a:p>
            <a:pPr marL="342900" marR="0" lvl="0" indent="-342900" algn="l" defTabSz="914400" rtl="0" eaLnBrk="1" fontAlgn="base" latinLnBrk="0" hangingPunct="1">
              <a:lnSpc>
                <a:spcPct val="110000"/>
              </a:lnSpc>
              <a:spcBef>
                <a:spcPct val="40000"/>
              </a:spcBef>
              <a:spcAft>
                <a:spcPct val="0"/>
              </a:spcAft>
              <a:buClrTx/>
              <a:buSzTx/>
              <a:buFont typeface="Wingdings" panose="05000000000000000000" pitchFamily="2" charset="2"/>
              <a:buChar char="l"/>
              <a:defRPr/>
            </a:pPr>
            <a:r>
              <a:rPr kumimoji="0" lang="zh-CN" altLang="en-US" sz="1800" b="1" i="0" u="none" strike="noStrike" kern="0" cap="none" spc="0" normalizeH="0" baseline="0" noProof="0" dirty="0">
                <a:ln>
                  <a:noFill/>
                </a:ln>
                <a:solidFill>
                  <a:srgbClr val="000000"/>
                </a:solidFill>
                <a:effectLst/>
                <a:uLnTx/>
                <a:uFillTx/>
                <a:latin typeface="Calibri" panose="020F0502020204030204"/>
                <a:ea typeface="楷体_GB2312" pitchFamily="49" charset="-122"/>
                <a:cs typeface="+mn-cs"/>
              </a:rPr>
              <a:t>假设同一优先级扩展节点按字母顺序，即 </a:t>
            </a:r>
            <a:r>
              <a:rPr kumimoji="0" lang="en-US" altLang="zh-CN" sz="1800" b="1" i="0" u="none" strike="noStrike" kern="0" cap="none" spc="0" normalizeH="0" baseline="0" noProof="0" dirty="0">
                <a:ln>
                  <a:noFill/>
                </a:ln>
                <a:solidFill>
                  <a:srgbClr val="000000"/>
                </a:solidFill>
                <a:effectLst/>
                <a:uLnTx/>
                <a:uFillTx/>
                <a:latin typeface="Calibri" panose="020F0502020204030204"/>
                <a:ea typeface="楷体_GB2312" pitchFamily="49" charset="-122"/>
                <a:cs typeface="+mn-cs"/>
              </a:rPr>
              <a:t>S</a:t>
            </a:r>
            <a:r>
              <a:rPr kumimoji="0" lang="zh-CN" altLang="en-US" sz="1800" b="1" i="0" u="none" strike="noStrike" kern="0" cap="none" spc="0" normalizeH="0" baseline="0" noProof="0" dirty="0">
                <a:ln>
                  <a:noFill/>
                </a:ln>
                <a:solidFill>
                  <a:srgbClr val="000000"/>
                </a:solidFill>
                <a:effectLst/>
                <a:uLnTx/>
                <a:uFillTx/>
                <a:latin typeface="Calibri" panose="020F0502020204030204"/>
                <a:ea typeface="楷体_GB2312" pitchFamily="49" charset="-122"/>
                <a:cs typeface="+mn-cs"/>
              </a:rPr>
              <a:t>→</a:t>
            </a:r>
            <a:r>
              <a:rPr kumimoji="0" lang="en-US" altLang="zh-CN" sz="1800" b="1" i="0" u="none" strike="noStrike" kern="0" cap="none" spc="0" normalizeH="0" baseline="0" noProof="0" dirty="0">
                <a:ln>
                  <a:noFill/>
                </a:ln>
                <a:solidFill>
                  <a:srgbClr val="000000"/>
                </a:solidFill>
                <a:effectLst/>
                <a:uLnTx/>
                <a:uFillTx/>
                <a:latin typeface="Calibri" panose="020F0502020204030204"/>
                <a:ea typeface="楷体_GB2312" pitchFamily="49" charset="-122"/>
                <a:cs typeface="+mn-cs"/>
              </a:rPr>
              <a:t>A</a:t>
            </a:r>
            <a:r>
              <a:rPr kumimoji="0" lang="zh-CN" altLang="en-US" sz="1800" b="1" i="0" u="none" strike="noStrike" kern="0" cap="none" spc="0" normalizeH="0" baseline="0" noProof="0" dirty="0">
                <a:ln>
                  <a:noFill/>
                </a:ln>
                <a:solidFill>
                  <a:srgbClr val="000000"/>
                </a:solidFill>
                <a:effectLst/>
                <a:uLnTx/>
                <a:uFillTx/>
                <a:latin typeface="Calibri" panose="020F0502020204030204"/>
                <a:ea typeface="楷体_GB2312" pitchFamily="49" charset="-122"/>
                <a:cs typeface="+mn-cs"/>
              </a:rPr>
              <a:t>优先于</a:t>
            </a:r>
            <a:r>
              <a:rPr kumimoji="0" lang="en-US" altLang="zh-CN" sz="1800" b="1" i="0" u="none" strike="noStrike" kern="0" cap="none" spc="0" normalizeH="0" baseline="0" noProof="0" dirty="0">
                <a:ln>
                  <a:noFill/>
                </a:ln>
                <a:solidFill>
                  <a:srgbClr val="000000"/>
                </a:solidFill>
                <a:effectLst/>
                <a:uLnTx/>
                <a:uFillTx/>
                <a:latin typeface="Calibri" panose="020F0502020204030204"/>
                <a:ea typeface="楷体_GB2312" pitchFamily="49" charset="-122"/>
                <a:cs typeface="+mn-cs"/>
              </a:rPr>
              <a:t>S</a:t>
            </a:r>
            <a:r>
              <a:rPr kumimoji="0" lang="zh-CN" altLang="en-US" sz="1800" b="1" i="0" u="none" strike="noStrike" kern="0" cap="none" spc="0" normalizeH="0" baseline="0" noProof="0" dirty="0">
                <a:ln>
                  <a:noFill/>
                </a:ln>
                <a:solidFill>
                  <a:srgbClr val="000000"/>
                </a:solidFill>
                <a:effectLst/>
                <a:uLnTx/>
                <a:uFillTx/>
                <a:latin typeface="Calibri" panose="020F0502020204030204"/>
                <a:ea typeface="楷体_GB2312" pitchFamily="49" charset="-122"/>
                <a:cs typeface="+mn-cs"/>
              </a:rPr>
              <a:t>→</a:t>
            </a:r>
            <a:r>
              <a:rPr kumimoji="0" lang="en-US" altLang="zh-CN" sz="1800" b="1" i="0" u="none" strike="noStrike" kern="0" cap="none" spc="0" normalizeH="0" baseline="0" noProof="0" dirty="0">
                <a:ln>
                  <a:noFill/>
                </a:ln>
                <a:solidFill>
                  <a:srgbClr val="000000"/>
                </a:solidFill>
                <a:effectLst/>
                <a:uLnTx/>
                <a:uFillTx/>
                <a:latin typeface="Calibri" panose="020F0502020204030204"/>
                <a:ea typeface="楷体_GB2312" pitchFamily="49" charset="-122"/>
                <a:cs typeface="+mn-cs"/>
              </a:rPr>
              <a:t>D</a:t>
            </a:r>
            <a:r>
              <a:rPr kumimoji="0" lang="zh-CN" altLang="en-US" sz="1800" b="1" i="0" u="none" strike="noStrike" kern="0" cap="none" spc="0" normalizeH="0" baseline="0" noProof="0" dirty="0">
                <a:ln>
                  <a:noFill/>
                </a:ln>
                <a:solidFill>
                  <a:srgbClr val="000000"/>
                </a:solidFill>
                <a:effectLst/>
                <a:uLnTx/>
                <a:uFillTx/>
                <a:latin typeface="Calibri" panose="020F0502020204030204"/>
                <a:ea typeface="楷体_GB2312" pitchFamily="49" charset="-122"/>
                <a:cs typeface="+mn-cs"/>
              </a:rPr>
              <a:t>扩展</a:t>
            </a:r>
            <a:endParaRPr kumimoji="0" lang="zh-CN" altLang="en-US" sz="1800" b="1" i="0" u="none" strike="noStrike" kern="0" cap="none" spc="0" normalizeH="0" baseline="0" noProof="0" dirty="0">
              <a:ln>
                <a:noFill/>
              </a:ln>
              <a:solidFill>
                <a:srgbClr val="000000"/>
              </a:solidFill>
              <a:effectLst/>
              <a:uLnTx/>
              <a:uFillTx/>
              <a:latin typeface="Calibri" panose="020F0502020204030204"/>
              <a:ea typeface="楷体_GB2312" pitchFamily="49" charset="-122"/>
              <a:cs typeface="+mn-cs"/>
            </a:endParaRPr>
          </a:p>
        </p:txBody>
      </p:sp>
      <p:sp>
        <p:nvSpPr>
          <p:cNvPr id="5" name="Rectangle 3"/>
          <p:cNvSpPr txBox="1"/>
          <p:nvPr/>
        </p:nvSpPr>
        <p:spPr bwMode="auto">
          <a:xfrm>
            <a:off x="358166" y="277950"/>
            <a:ext cx="1012114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2pPr>
            <a:lvl3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3pPr>
            <a:lvl4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4pPr>
            <a:lvl5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4.3.4.3 </a:t>
            </a:r>
            <a:r>
              <a:rPr kumimoji="0" lang="pt-BR"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h(n)</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的单调限制</a:t>
            </a:r>
            <a:endPar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3295103" y="3417801"/>
            <a:ext cx="5718175" cy="595313"/>
          </a:xfrm>
          <a:prstGeom prst="rect">
            <a:avLst/>
          </a:prstGeom>
          <a:solidFill>
            <a:srgbClr val="FF6600"/>
          </a:solidFill>
          <a:ln w="6350">
            <a:solidFill>
              <a:schemeClr val="tx1"/>
            </a:solidFill>
            <a:miter lim="800000"/>
          </a:ln>
          <a:effec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8" name="Rectangle 4"/>
          <p:cNvSpPr txBox="1"/>
          <p:nvPr/>
        </p:nvSpPr>
        <p:spPr>
          <a:xfrm>
            <a:off x="3295103" y="1541245"/>
            <a:ext cx="6364287" cy="4619625"/>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2" charset="-122"/>
                <a:ea typeface="等线" panose="02010600030101010101" pitchFamily="2" charset="-122"/>
                <a:cs typeface="+mn-cs"/>
              </a:rPr>
              <a:t>4.1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2" charset="-122"/>
                <a:ea typeface="等线" panose="02010600030101010101" pitchFamily="2" charset="-122"/>
                <a:cs typeface="+mn-cs"/>
              </a:rPr>
              <a:t>概述</a:t>
            </a:r>
            <a:endParaRPr kumimoji="0" lang="zh-CN" altLang="en-US" sz="2800" b="1" i="0" u="none" strike="noStrike" kern="1200" cap="none" spc="0" normalizeH="0" baseline="0" noProof="0" dirty="0">
              <a:ln>
                <a:noFill/>
              </a:ln>
              <a:solidFill>
                <a:prstClr val="black"/>
              </a:solidFill>
              <a:effectLst/>
              <a:uLnTx/>
              <a:uFillTx/>
              <a:latin typeface="黑体" panose="02010609060101010101" pitchFamily="2" charset="-122"/>
              <a:ea typeface="等线" panose="02010600030101010101" pitchFamily="2" charset="-122"/>
              <a:cs typeface="+mn-cs"/>
            </a:endParaRP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2" charset="-122"/>
                <a:ea typeface="等线" panose="02010600030101010101" pitchFamily="2" charset="-122"/>
                <a:cs typeface="+mn-cs"/>
              </a:rPr>
              <a:t>4.2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2" charset="-122"/>
                <a:ea typeface="等线" panose="02010600030101010101" pitchFamily="2" charset="-122"/>
                <a:cs typeface="+mn-cs"/>
              </a:rPr>
              <a:t>状态空间盲目搜索</a:t>
            </a:r>
            <a:endParaRPr kumimoji="0" lang="zh-CN" altLang="en-US" sz="2800" b="1" i="0" u="none" strike="noStrike" kern="1200" cap="none" spc="0" normalizeH="0" baseline="0" noProof="0" dirty="0">
              <a:ln>
                <a:noFill/>
              </a:ln>
              <a:solidFill>
                <a:prstClr val="black"/>
              </a:solidFill>
              <a:effectLst/>
              <a:uLnTx/>
              <a:uFillTx/>
              <a:latin typeface="黑体" panose="02010609060101010101" pitchFamily="2" charset="-122"/>
              <a:ea typeface="等线" panose="02010600030101010101" pitchFamily="2" charset="-122"/>
              <a:cs typeface="+mn-cs"/>
            </a:endParaRP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2" charset="-122"/>
                <a:ea typeface="等线" panose="02010600030101010101" pitchFamily="2" charset="-122"/>
                <a:cs typeface="+mn-cs"/>
              </a:rPr>
              <a:t>4.3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2" charset="-122"/>
                <a:ea typeface="等线" panose="02010600030101010101" pitchFamily="2" charset="-122"/>
                <a:cs typeface="+mn-cs"/>
              </a:rPr>
              <a:t>状态空间启发式搜索</a:t>
            </a:r>
            <a:endParaRPr kumimoji="0" lang="zh-CN" altLang="en-US" sz="2800" b="1" i="0" u="none" strike="noStrike" kern="1200" cap="none" spc="0" normalizeH="0" baseline="0" noProof="0" dirty="0">
              <a:ln>
                <a:noFill/>
              </a:ln>
              <a:solidFill>
                <a:prstClr val="black"/>
              </a:solidFill>
              <a:effectLst/>
              <a:uLnTx/>
              <a:uFillTx/>
              <a:latin typeface="黑体" panose="02010609060101010101" pitchFamily="2" charset="-122"/>
              <a:ea typeface="等线" panose="02010600030101010101" pitchFamily="2" charset="-122"/>
              <a:cs typeface="+mn-cs"/>
            </a:endParaRP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2" charset="-122"/>
                <a:ea typeface="等线" panose="02010600030101010101" pitchFamily="2" charset="-122"/>
                <a:cs typeface="+mn-cs"/>
              </a:rPr>
              <a:t>4.4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2" charset="-122"/>
                <a:ea typeface="等线" panose="02010600030101010101" pitchFamily="2" charset="-122"/>
                <a:cs typeface="+mn-cs"/>
              </a:rPr>
              <a:t>与</a:t>
            </a:r>
            <a:r>
              <a:rPr kumimoji="0" lang="en-US" altLang="zh-CN" sz="2800" b="1" i="0" u="none" strike="noStrike" kern="1200" cap="none" spc="0" normalizeH="0" baseline="0" noProof="0" dirty="0">
                <a:ln>
                  <a:noFill/>
                </a:ln>
                <a:solidFill>
                  <a:prstClr val="black"/>
                </a:solidFill>
                <a:effectLst/>
                <a:uLnTx/>
                <a:uFillTx/>
                <a:latin typeface="黑体" panose="02010609060101010101" pitchFamily="2" charset="-122"/>
                <a:ea typeface="等线" panose="02010600030101010101" pitchFamily="2" charset="-122"/>
                <a:cs typeface="+mn-cs"/>
              </a:rPr>
              <a:t>/</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2" charset="-122"/>
                <a:ea typeface="等线" panose="02010600030101010101" pitchFamily="2" charset="-122"/>
                <a:cs typeface="+mn-cs"/>
              </a:rPr>
              <a:t>或树搜索</a:t>
            </a:r>
            <a:endParaRPr kumimoji="0" lang="en-US" altLang="zh-CN" sz="2800" b="1" i="0" u="none" strike="noStrike" kern="1200" cap="none" spc="0" normalizeH="0" baseline="0" noProof="0" dirty="0">
              <a:ln>
                <a:noFill/>
              </a:ln>
              <a:solidFill>
                <a:prstClr val="black"/>
              </a:solidFill>
              <a:effectLst/>
              <a:uLnTx/>
              <a:uFillTx/>
              <a:latin typeface="黑体" panose="02010609060101010101" pitchFamily="2" charset="-122"/>
              <a:ea typeface="等线" panose="02010600030101010101" pitchFamily="2" charset="-122"/>
              <a:cs typeface="+mn-cs"/>
            </a:endParaRP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2" charset="-122"/>
                <a:ea typeface="等线" panose="02010600030101010101" pitchFamily="2" charset="-122"/>
                <a:cs typeface="+mn-cs"/>
              </a:rPr>
              <a:t>4.5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2" charset="-122"/>
                <a:ea typeface="等线" panose="02010600030101010101" pitchFamily="2" charset="-122"/>
                <a:cs typeface="+mn-cs"/>
              </a:rPr>
              <a:t>博弈树的启发式搜索</a:t>
            </a:r>
            <a:endParaRPr kumimoji="0" lang="zh-CN" altLang="en-US" sz="2800" b="1" i="0" u="none" strike="noStrike" kern="1200" cap="none" spc="0" normalizeH="0" baseline="0" noProof="0" dirty="0">
              <a:ln>
                <a:noFill/>
              </a:ln>
              <a:solidFill>
                <a:prstClr val="black"/>
              </a:solidFill>
              <a:effectLst/>
              <a:uLnTx/>
              <a:uFillTx/>
              <a:latin typeface="黑体" panose="02010609060101010101" pitchFamily="2" charset="-122"/>
              <a:ea typeface="等线" panose="02010600030101010101" pitchFamily="2" charset="-122"/>
              <a:cs typeface="+mn-cs"/>
            </a:endParaRPr>
          </a:p>
        </p:txBody>
      </p:sp>
      <p:sp>
        <p:nvSpPr>
          <p:cNvPr id="7" name="灯片编号占位符 5"/>
          <p:cNvSpPr>
            <a:spLocks noGrp="1"/>
          </p:cNvSpPr>
          <p:nvPr>
            <p:ph type="sldNum" sz="quarter" idx="12"/>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967B5717-47C2-4836-8B75-2555FF996FDC}"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黑体" panose="0201060906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黑体" panose="02010609060101010101" pitchFamily="2" charset="-122"/>
              <a:cs typeface="+mn-cs"/>
            </a:endParaRPr>
          </a:p>
        </p:txBody>
      </p:sp>
      <p:sp>
        <p:nvSpPr>
          <p:cNvPr id="519171" name="Rectangle 3"/>
          <p:cNvSpPr>
            <a:spLocks noGrp="1"/>
          </p:cNvSpPr>
          <p:nvPr>
            <p:ph type="title"/>
          </p:nvPr>
        </p:nvSpPr>
        <p:spPr>
          <a:xfrm>
            <a:off x="2846936" y="608177"/>
            <a:ext cx="6300787" cy="649288"/>
          </a:xfrm>
        </p:spPr>
        <p:txBody>
          <a:bodyPr/>
          <a:lstStyle/>
          <a:p>
            <a:pPr algn="ctr">
              <a:defRPr/>
            </a:pPr>
            <a:r>
              <a:rPr lang="zh-CN" altLang="en-US" sz="4000">
                <a:solidFill>
                  <a:srgbClr val="800000"/>
                </a:solidFill>
                <a:effectLst>
                  <a:outerShdw blurRad="38100" dist="38100" dir="2700000" algn="tl">
                    <a:srgbClr val="C0C0C0"/>
                  </a:outerShdw>
                </a:effectLst>
                <a:ea typeface="华文隶书" panose="02010800040101010101" pitchFamily="2" charset="-122"/>
              </a:rPr>
              <a:t>主 要 内 容</a:t>
            </a:r>
            <a:endParaRPr lang="zh-CN" altLang="en-US" sz="4000">
              <a:solidFill>
                <a:srgbClr val="800000"/>
              </a:solidFill>
              <a:effectLst>
                <a:outerShdw blurRad="38100" dist="38100" dir="2700000" algn="tl">
                  <a:srgbClr val="C0C0C0"/>
                </a:outerShdw>
              </a:effectLst>
              <a:ea typeface="华文隶书" panose="020108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66"/>
    </mc:Choice>
    <mc:Fallback>
      <p:transition spd="slow" advTm="66"/>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p:nvPr/>
        </p:nvSpPr>
        <p:spPr bwMode="auto">
          <a:xfrm>
            <a:off x="381257" y="277950"/>
            <a:ext cx="1012114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2pPr>
            <a:lvl3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3pPr>
            <a:lvl4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4pPr>
            <a:lvl5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4.4.1</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与</a:t>
            </a: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或树的一般搜索</a:t>
            </a:r>
            <a:endPar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endParaRPr>
          </a:p>
        </p:txBody>
      </p:sp>
      <p:sp>
        <p:nvSpPr>
          <p:cNvPr id="6" name="Rectangle 4"/>
          <p:cNvSpPr>
            <a:spLocks noChangeArrowheads="1"/>
          </p:cNvSpPr>
          <p:nvPr/>
        </p:nvSpPr>
        <p:spPr bwMode="auto">
          <a:xfrm>
            <a:off x="562533" y="1712505"/>
            <a:ext cx="10962840"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9525"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或树的搜索过程实际上是一个不断寻找解树的过程。其一般搜索过程如下：</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26035" lvl="0" indent="0" algn="l" defTabSz="914400" rtl="0" eaLnBrk="0" fontAlgn="auto" latinLnBrk="0" hangingPunct="0">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(1)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把原始问题作为初始节点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，并把它作为当前节点；</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34290" lvl="0" indent="0" algn="l" defTabSz="914400" rtl="0" eaLnBrk="0" fontAlgn="auto" latinLnBrk="0" hangingPunct="0">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(2)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应用分解或等价变换操作对当前节点进行扩展；</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52070" lvl="0" indent="0" algn="l" defTabSz="914400" rtl="0" eaLnBrk="0" fontAlgn="auto" latinLnBrk="0" hangingPunct="0">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(3)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为每个子节点设置指向父节点的指针；</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9525" lvl="0" indent="0" algn="l" defTabSz="914400" rtl="0" eaLnBrk="0" fontAlgn="auto" latinLnBrk="0" hangingPunct="0">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(4)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选择合适的子节点作为当前节点，反复执行第</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步和第</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步，在此期间</a:t>
            </a:r>
            <a:r>
              <a:rPr kumimoji="0" lang="zh-CN" altLang="en-US" sz="2400" b="0" i="0" u="sng"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需    要多次调用可解标记过程或不可解标记过程，直到初始节点被标记为可解节点或不可解节点为止。</a:t>
            </a:r>
            <a:endParaRPr kumimoji="0" lang="zh-CN" altLang="en-US" sz="2400" b="0" i="0" u="sng"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8255"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上述搜索过程将形成一颗与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或树，这种由搜索过程所形成的与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或树称为搜索树。</a:t>
            </a:r>
            <a:endPar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86"/>
    </mc:Choice>
    <mc:Fallback>
      <p:transition spd="slow" advTm="86"/>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3"/>
          <p:cNvSpPr txBox="1"/>
          <p:nvPr/>
        </p:nvSpPr>
        <p:spPr bwMode="auto">
          <a:xfrm>
            <a:off x="381257" y="277950"/>
            <a:ext cx="1012114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2pPr>
            <a:lvl3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3pPr>
            <a:lvl4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4pPr>
            <a:lvl5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4.4.2</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广度优先搜索</a:t>
            </a:r>
            <a:endPar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endParaRPr>
          </a:p>
        </p:txBody>
      </p:sp>
      <p:sp>
        <p:nvSpPr>
          <p:cNvPr id="6" name="Rectangle 4"/>
          <p:cNvSpPr>
            <a:spLocks noChangeArrowheads="1"/>
          </p:cNvSpPr>
          <p:nvPr/>
        </p:nvSpPr>
        <p:spPr bwMode="auto">
          <a:xfrm>
            <a:off x="454378" y="1004582"/>
            <a:ext cx="10962840" cy="5631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4445" lvl="0" indent="0" algn="l" defTabSz="914400" rtl="0" eaLnBrk="0" fontAlgn="auto" latinLnBrk="0" hangingPunct="0">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与</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或树的广度优先搜索与状态空间的广度优先搜索的主要差别是，需要在搜索过程中需要多次调用可解标识过程或不可解标识过程。</a:t>
            </a:r>
            <a:endPar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rPr>
              <a:t>  其搜索算法如下：</a:t>
            </a:r>
            <a:endParaRPr kumimoji="0" lang="zh-CN" altLang="en-US" sz="20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endParaRPr>
          </a:p>
          <a:p>
            <a:pPr marL="0" marR="83820" lvl="0" indent="0" algn="l"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(1)</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把初始节点</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2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 </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放入</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Open</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表中；</a:t>
            </a:r>
            <a:endPar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34925" lvl="0" indent="0" algn="l"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(2)</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把</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Open</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表的第一个节点取出放入</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Closed</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表，并记该节点为</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n</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endPar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75565" lvl="0" indent="0" algn="l"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(3)</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如果节点</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n</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可扩展，则做下列工作：</a:t>
            </a:r>
            <a:endPar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5080" lvl="0" indent="0" algn="l" defTabSz="914400" rtl="0" eaLnBrk="0" fontAlgn="auto" latinLnBrk="0" hangingPunct="0">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①扩展节点</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n</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，将其子节点放入</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Open</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表的尾部，并为每一个子节点设置指向父节点的指针；</a:t>
            </a:r>
            <a:endPar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4445" lvl="0" indent="0" algn="l" defTabSz="914400" rtl="0" eaLnBrk="0" fontAlgn="auto" latinLnBrk="0" hangingPunct="0">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②考察这些子节点中有否</a:t>
            </a:r>
            <a:r>
              <a:rPr kumimoji="0" lang="zh-CN" altLang="en-US" sz="2000" b="0" i="0" u="none" strike="noStrike" kern="1200" cap="none" spc="0" normalizeH="0" baseline="0" noProof="0" dirty="0">
                <a:ln>
                  <a:noFill/>
                </a:ln>
                <a:solidFill>
                  <a:srgbClr val="006300"/>
                </a:solidFill>
                <a:effectLst/>
                <a:uLnTx/>
                <a:uFillTx/>
                <a:latin typeface="FangSong_GB2312" panose="02010609030101010101" pitchFamily="49" charset="-122"/>
                <a:ea typeface="FangSong_GB2312" panose="02010609030101010101" pitchFamily="49" charset="-122"/>
                <a:cs typeface="+mn-cs"/>
              </a:rPr>
              <a:t>终止节点</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。若有，则标记这些终止节点为可解节点，并用</a:t>
            </a:r>
            <a:r>
              <a:rPr kumimoji="0" lang="zh-CN" altLang="en-US" sz="2000" b="0" i="0" u="none" strike="noStrike" kern="1200" cap="none" spc="0" normalizeH="0" baseline="0" noProof="0" dirty="0">
                <a:ln>
                  <a:noFill/>
                </a:ln>
                <a:solidFill>
                  <a:srgbClr val="006300"/>
                </a:solidFill>
                <a:effectLst/>
                <a:uLnTx/>
                <a:uFillTx/>
                <a:latin typeface="FangSong_GB2312" panose="02010609030101010101" pitchFamily="49" charset="-122"/>
                <a:ea typeface="FangSong_GB2312" panose="02010609030101010101" pitchFamily="49" charset="-122"/>
                <a:cs typeface="+mn-cs"/>
              </a:rPr>
              <a:t>可解标记过程</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对其父节点及先辈节点中的可解节点进行标记。如果初始解节点</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2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 </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能够被标记为可解节点，就得到了解树，搜索成功，退出搜索过程；如果不能确定</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2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 </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为可解节点，则从</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Open</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表中删去具有可解先辈的节点。</a:t>
            </a:r>
            <a:endPar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③转第</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步。</a:t>
            </a:r>
            <a:endPar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71120" lvl="0" indent="0" algn="l" defTabSz="9144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(4) </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如果节点</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n</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不可扩展，则作下列工作：</a:t>
            </a:r>
            <a:endPar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88900" lvl="0" indent="0" algn="l" defTabSz="914400" rtl="0" eaLnBrk="0" fontAlgn="auto" latinLnBrk="0" hangingPunct="0">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①标记节点</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n</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为</a:t>
            </a:r>
            <a:r>
              <a:rPr kumimoji="0" lang="zh-CN" altLang="en-US" sz="2000" b="0" i="0" u="none" strike="noStrike" kern="1200" cap="none" spc="0" normalizeH="0" baseline="0" noProof="0" dirty="0">
                <a:ln>
                  <a:noFill/>
                </a:ln>
                <a:solidFill>
                  <a:srgbClr val="006300"/>
                </a:solidFill>
                <a:effectLst/>
                <a:uLnTx/>
                <a:uFillTx/>
                <a:latin typeface="FangSong_GB2312" panose="02010609030101010101" pitchFamily="49" charset="-122"/>
                <a:ea typeface="FangSong_GB2312" panose="02010609030101010101" pitchFamily="49" charset="-122"/>
                <a:cs typeface="+mn-cs"/>
              </a:rPr>
              <a:t>不可解节点</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endPar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5715" lvl="0" indent="0" algn="l" defTabSz="914400" rtl="0" eaLnBrk="0" fontAlgn="auto" latinLnBrk="0" hangingPunct="0">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②应用</a:t>
            </a:r>
            <a:r>
              <a:rPr kumimoji="0" lang="zh-CN" altLang="en-US" sz="2000" b="0" i="0" u="none" strike="noStrike" kern="1200" cap="none" spc="0" normalizeH="0" baseline="0" noProof="0" dirty="0">
                <a:ln>
                  <a:noFill/>
                </a:ln>
                <a:solidFill>
                  <a:srgbClr val="006300"/>
                </a:solidFill>
                <a:effectLst/>
                <a:uLnTx/>
                <a:uFillTx/>
                <a:latin typeface="FangSong_GB2312" panose="02010609030101010101" pitchFamily="49" charset="-122"/>
                <a:ea typeface="FangSong_GB2312" panose="02010609030101010101" pitchFamily="49" charset="-122"/>
                <a:cs typeface="+mn-cs"/>
              </a:rPr>
              <a:t>不可解标记过程</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对节点</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n</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的先辈中不可解解的节点进行标记。如果初始解节点</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2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 </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也被标记为不可解节点，则搜索失败，表明原始问题无解，退出搜索过程；如果不能确定</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2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 </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为不可解节点，则从</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Open</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表中删去具有不可解先辈的节点。</a:t>
            </a:r>
            <a:endPar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③转第</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步。</a:t>
            </a:r>
            <a:endParaRPr kumimoji="0" lang="zh-CN" altLang="en-US" sz="20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86"/>
    </mc:Choice>
    <mc:Fallback>
      <p:transition spd="slow" advTm="86"/>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2"/>
          <p:cNvSpPr>
            <a:spLocks noChangeArrowheads="1"/>
          </p:cNvSpPr>
          <p:nvPr/>
        </p:nvSpPr>
        <p:spPr bwMode="auto">
          <a:xfrm>
            <a:off x="1244600" y="2978729"/>
            <a:ext cx="9702800" cy="1772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20000"/>
              </a:lnSpc>
              <a:spcBef>
                <a:spcPct val="30000"/>
              </a:spcBef>
              <a:spcAft>
                <a:spcPts val="0"/>
              </a:spcAft>
              <a:buClrTx/>
              <a:buSzTx/>
              <a:buFontTx/>
              <a:buNone/>
              <a:defRPr/>
            </a:pPr>
            <a:r>
              <a:rPr kumimoji="1"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Setp1: </a:t>
            </a: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把初始节点</a:t>
            </a:r>
            <a:r>
              <a:rPr kumimoji="1"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S</a:t>
            </a:r>
            <a:r>
              <a:rPr kumimoji="1" lang="en-US" altLang="zh-CN" sz="2800" b="0" i="0" u="none" strike="noStrike" kern="1200" cap="none" spc="0" normalizeH="0" baseline="-25000" noProof="0" dirty="0">
                <a:ln>
                  <a:noFill/>
                </a:ln>
                <a:solidFill>
                  <a:srgbClr val="000099"/>
                </a:solidFill>
                <a:effectLst/>
                <a:uLnTx/>
                <a:uFillTx/>
                <a:latin typeface="等线" panose="02010600030101010101" pitchFamily="2" charset="-122"/>
                <a:ea typeface="等线" panose="02010600030101010101" pitchFamily="2" charset="-122"/>
                <a:cs typeface="+mn-cs"/>
              </a:rPr>
              <a:t>0</a:t>
            </a: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放入</a:t>
            </a:r>
            <a:r>
              <a:rPr kumimoji="1"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Open</a:t>
            </a: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表中；</a:t>
            </a:r>
            <a:endPar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20000"/>
              </a:lnSpc>
              <a:spcBef>
                <a:spcPct val="30000"/>
              </a:spcBef>
              <a:spcAft>
                <a:spcPts val="0"/>
              </a:spcAft>
              <a:buClrTx/>
              <a:buSzTx/>
              <a:buFontTx/>
              <a:buNone/>
              <a:defRPr/>
            </a:pPr>
            <a:r>
              <a:rPr kumimoji="1"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Setp2: </a:t>
            </a: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把</a:t>
            </a:r>
            <a:r>
              <a:rPr kumimoji="1"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Open</a:t>
            </a: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表的第一个节点取出放入</a:t>
            </a:r>
            <a:r>
              <a:rPr kumimoji="1"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Closed</a:t>
            </a: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表中，并记该节点为节点</a:t>
            </a:r>
            <a:r>
              <a:rPr kumimoji="1"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n</a:t>
            </a: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a:t>
            </a:r>
            <a:endPar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p:txBody>
      </p:sp>
      <p:sp>
        <p:nvSpPr>
          <p:cNvPr id="7" name="矩形 6"/>
          <p:cNvSpPr/>
          <p:nvPr/>
        </p:nvSpPr>
        <p:spPr>
          <a:xfrm>
            <a:off x="1244600" y="2001243"/>
            <a:ext cx="7366119" cy="576055"/>
          </a:xfrm>
          <a:prstGeom prst="rect">
            <a:avLst/>
          </a:prstGeom>
        </p:spPr>
        <p:txBody>
          <a:bodyPr wrap="none">
            <a:spAutoFit/>
          </a:bodyPr>
          <a:lstStyle/>
          <a:p>
            <a:pPr marL="0" marR="0" lvl="0" indent="0" algn="l" defTabSz="914400" rtl="0" eaLnBrk="1" fontAlgn="auto" latinLnBrk="0" hangingPunct="1">
              <a:lnSpc>
                <a:spcPct val="120000"/>
              </a:lnSpc>
              <a:spcBef>
                <a:spcPct val="30000"/>
              </a:spcBef>
              <a:spcAft>
                <a:spcPts val="0"/>
              </a:spcAft>
              <a:buClrTx/>
              <a:buSzTx/>
              <a:buFontTx/>
              <a:buNone/>
              <a:defRPr/>
            </a:pP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与状态空间的广度优先搜索类似。步骤如下：</a:t>
            </a:r>
            <a:endPar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p:txBody>
      </p:sp>
      <p:sp>
        <p:nvSpPr>
          <p:cNvPr id="6" name="Rectangle 3"/>
          <p:cNvSpPr txBox="1"/>
          <p:nvPr/>
        </p:nvSpPr>
        <p:spPr bwMode="auto">
          <a:xfrm>
            <a:off x="499245" y="808932"/>
            <a:ext cx="1012114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2pPr>
            <a:lvl3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3pPr>
            <a:lvl4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4pPr>
            <a:lvl5pPr algn="l" rtl="0" eaLnBrk="0" fontAlgn="base" hangingPunct="0">
              <a:spcBef>
                <a:spcPct val="0"/>
              </a:spcBef>
              <a:spcAft>
                <a:spcPct val="0"/>
              </a:spcAft>
              <a:defRPr sz="24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2400" b="1">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4.4.2</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广度优先搜索</a:t>
            </a:r>
            <a:endPar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2000" advTm="3920"/>
    </mc:Choice>
    <mc:Fallback>
      <p:transition spd="slow" advTm="392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Empty-UCS.mp4">
            <a:hlinkClick r:id="" action="ppaction://media"/>
          </p:cNvPr>
          <p:cNvPicPr>
            <a:picLocks noChangeAspect="1"/>
          </p:cNvPicPr>
          <p:nvPr>
            <a:videoFile r:link="rId1"/>
            <p:extLst>
              <p:ext uri="{DAA4B4D4-6D71-4841-9C94-3DE7FCFB9230}">
                <p14:media xmlns:p14="http://schemas.microsoft.com/office/powerpoint/2010/main" r:embed="rId2"/>
              </p:ext>
            </p:extLst>
          </p:nvPr>
        </p:nvPicPr>
        <p:blipFill>
          <a:blip r:embed="rId3"/>
          <a:stretch>
            <a:fillRect/>
          </a:stretch>
        </p:blipFill>
        <p:spPr>
          <a:xfrm>
            <a:off x="2960186" y="1143001"/>
            <a:ext cx="6271629" cy="5257799"/>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p:cTn id="7" fill="hold" display="0">
                  <p:stCondLst>
                    <p:cond delay="indefinite"/>
                  </p:stCondLst>
                </p:cTn>
                <p:tgtEl>
                  <p:spTgt spid="3"/>
                </p:tgtEl>
              </p:cMediaNode>
            </p:video>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08AEF8F4-7DA2-4012-A4C5-8ADFF43DE274}" type="slidenum">
              <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rPr>
            </a:fld>
            <a:endPar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endParaRPr>
          </a:p>
        </p:txBody>
      </p:sp>
      <p:sp>
        <p:nvSpPr>
          <p:cNvPr id="119811" name="Rectangle 4"/>
          <p:cNvSpPr>
            <a:spLocks noChangeArrowheads="1"/>
          </p:cNvSpPr>
          <p:nvPr/>
        </p:nvSpPr>
        <p:spPr bwMode="auto">
          <a:xfrm>
            <a:off x="1677988" y="633413"/>
            <a:ext cx="9332912" cy="51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20000"/>
              </a:lnSpc>
              <a:spcBef>
                <a:spcPct val="30000"/>
              </a:spcBef>
              <a:spcAft>
                <a:spcPts val="0"/>
              </a:spcAft>
              <a:buClrTx/>
              <a:buSzTx/>
              <a:buFontTx/>
              <a:buNone/>
              <a:defRPr/>
            </a:pPr>
            <a:r>
              <a:rPr kumimoji="1"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Step 3:  </a:t>
            </a: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若节点</a:t>
            </a:r>
            <a:r>
              <a:rPr kumimoji="1"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n</a:t>
            </a: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可扩展，则做下列工作：</a:t>
            </a:r>
            <a:endPar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a:p>
            <a:pPr marL="457200" marR="0" lvl="1" indent="0" algn="l" defTabSz="914400" rtl="0" eaLnBrk="1" fontAlgn="auto" latinLnBrk="0" hangingPunct="1">
              <a:lnSpc>
                <a:spcPct val="120000"/>
              </a:lnSpc>
              <a:spcBef>
                <a:spcPct val="30000"/>
              </a:spcBef>
              <a:spcAft>
                <a:spcPts val="0"/>
              </a:spcAft>
              <a:buClrTx/>
              <a:buSzTx/>
              <a:buFontTx/>
              <a:buNone/>
              <a:defRPr/>
            </a:pP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①扩展节点</a:t>
            </a:r>
            <a:r>
              <a:rPr kumimoji="1"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n </a:t>
            </a: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，将其子节点放入</a:t>
            </a:r>
            <a:r>
              <a:rPr kumimoji="1" lang="en-US" altLang="zh-CN" sz="28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Open</a:t>
            </a:r>
            <a:r>
              <a:rPr kumimoji="1" lang="zh-CN" altLang="en-US" sz="28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表的尾部</a:t>
            </a: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，并为每一个子节点设置指向父节点的指针；</a:t>
            </a:r>
            <a:endPar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a:p>
            <a:pPr marL="457200" marR="0" lvl="1" indent="0" algn="l" defTabSz="914400" rtl="0" eaLnBrk="1" fontAlgn="auto" latinLnBrk="0" hangingPunct="1">
              <a:lnSpc>
                <a:spcPct val="120000"/>
              </a:lnSpc>
              <a:spcBef>
                <a:spcPct val="30000"/>
              </a:spcBef>
              <a:spcAft>
                <a:spcPts val="0"/>
              </a:spcAft>
              <a:buClrTx/>
              <a:buSzTx/>
              <a:buFontTx/>
              <a:buNone/>
              <a:defRPr/>
            </a:pP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②考察这些子节点是否有</a:t>
            </a:r>
            <a:r>
              <a:rPr kumimoji="1" lang="zh-CN" altLang="en-US" sz="28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终止节点</a:t>
            </a: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。若有，则标记这些终止节点为可解节点，并用</a:t>
            </a:r>
            <a:r>
              <a:rPr kumimoji="1" lang="zh-CN" altLang="en-US" sz="28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可解标记过程</a:t>
            </a: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对其父节点或先辈节点中可解节点进行标记。如初始节点</a:t>
            </a:r>
            <a:r>
              <a:rPr kumimoji="1"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S</a:t>
            </a:r>
            <a:r>
              <a:rPr kumimoji="1" lang="en-US" altLang="zh-CN" sz="2800" b="0" i="0" u="none" strike="noStrike" kern="1200" cap="none" spc="0" normalizeH="0" baseline="-25000" noProof="0" dirty="0">
                <a:ln>
                  <a:noFill/>
                </a:ln>
                <a:solidFill>
                  <a:srgbClr val="000099"/>
                </a:solidFill>
                <a:effectLst/>
                <a:uLnTx/>
                <a:uFillTx/>
                <a:latin typeface="等线" panose="02010600030101010101" pitchFamily="2" charset="-122"/>
                <a:ea typeface="等线" panose="02010600030101010101" pitchFamily="2" charset="-122"/>
                <a:cs typeface="+mn-cs"/>
              </a:rPr>
              <a:t>0</a:t>
            </a: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被标记为可解节点，得到解树，成功退出。如不能确定</a:t>
            </a:r>
            <a:r>
              <a:rPr kumimoji="1"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S</a:t>
            </a:r>
            <a:r>
              <a:rPr kumimoji="1" lang="en-US" altLang="zh-CN" sz="2800" b="0" i="0" u="none" strike="noStrike" kern="1200" cap="none" spc="0" normalizeH="0" baseline="-25000" noProof="0" dirty="0">
                <a:ln>
                  <a:noFill/>
                </a:ln>
                <a:solidFill>
                  <a:srgbClr val="000099"/>
                </a:solidFill>
                <a:effectLst/>
                <a:uLnTx/>
                <a:uFillTx/>
                <a:latin typeface="等线" panose="02010600030101010101" pitchFamily="2" charset="-122"/>
                <a:ea typeface="等线" panose="02010600030101010101" pitchFamily="2" charset="-122"/>
                <a:cs typeface="+mn-cs"/>
              </a:rPr>
              <a:t>0</a:t>
            </a: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为可解节点，则从</a:t>
            </a:r>
            <a:r>
              <a:rPr kumimoji="1"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Open</a:t>
            </a: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表中删除具有可解先辈的节点；</a:t>
            </a:r>
            <a:endPar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a:p>
            <a:pPr marL="457200" marR="0" lvl="1" indent="0" algn="l" defTabSz="914400" rtl="0" eaLnBrk="1" fontAlgn="auto" latinLnBrk="0" hangingPunct="1">
              <a:lnSpc>
                <a:spcPct val="120000"/>
              </a:lnSpc>
              <a:spcBef>
                <a:spcPct val="30000"/>
              </a:spcBef>
              <a:spcAft>
                <a:spcPts val="0"/>
              </a:spcAft>
              <a:buClrTx/>
              <a:buSzTx/>
              <a:buFontTx/>
              <a:buNone/>
              <a:defRPr/>
            </a:pP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③转</a:t>
            </a:r>
            <a:r>
              <a:rPr kumimoji="1"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Step 2</a:t>
            </a:r>
            <a:endPar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2133"/>
    </mc:Choice>
    <mc:Fallback>
      <p:transition spd="slow" advTm="2133"/>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F9077D89-ED47-4F57-8903-9ECE42E84C9F}" type="slidenum">
              <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rPr>
            </a:fld>
            <a:endPar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endParaRPr>
          </a:p>
        </p:txBody>
      </p:sp>
      <p:sp>
        <p:nvSpPr>
          <p:cNvPr id="120835" name="Rectangle 4"/>
          <p:cNvSpPr>
            <a:spLocks noChangeArrowheads="1"/>
          </p:cNvSpPr>
          <p:nvPr/>
        </p:nvSpPr>
        <p:spPr bwMode="auto">
          <a:xfrm>
            <a:off x="1639094" y="1136650"/>
            <a:ext cx="8913811" cy="4099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20000"/>
              </a:lnSpc>
              <a:spcBef>
                <a:spcPct val="30000"/>
              </a:spcBef>
              <a:spcAft>
                <a:spcPts val="0"/>
              </a:spcAft>
              <a:buClrTx/>
              <a:buSzTx/>
              <a:buFontTx/>
              <a:buNone/>
              <a:defRPr/>
            </a:pPr>
            <a:r>
              <a:rPr kumimoji="1"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Step 4: </a:t>
            </a: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如果节点</a:t>
            </a:r>
            <a:r>
              <a:rPr kumimoji="1" lang="zh-CN" altLang="en-US" sz="28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不可扩展</a:t>
            </a: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，则做下列工作：</a:t>
            </a:r>
            <a:endPar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a:p>
            <a:pPr marL="457200" marR="0" lvl="1" indent="0" algn="l" defTabSz="914400" rtl="0" eaLnBrk="1" fontAlgn="auto" latinLnBrk="0" hangingPunct="1">
              <a:lnSpc>
                <a:spcPct val="120000"/>
              </a:lnSpc>
              <a:spcBef>
                <a:spcPct val="30000"/>
              </a:spcBef>
              <a:spcAft>
                <a:spcPts val="0"/>
              </a:spcAft>
              <a:buClrTx/>
              <a:buSzTx/>
              <a:buFontTx/>
              <a:buNone/>
              <a:defRPr/>
            </a:pP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①标记节点</a:t>
            </a:r>
            <a:r>
              <a:rPr kumimoji="1"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n </a:t>
            </a: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为</a:t>
            </a:r>
            <a:r>
              <a:rPr kumimoji="1" lang="zh-CN" altLang="en-US" sz="28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不可解节点</a:t>
            </a: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a:t>
            </a:r>
            <a:endPar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a:p>
            <a:pPr marL="457200" marR="0" lvl="1" indent="0" algn="l" defTabSz="914400" rtl="0" eaLnBrk="1" fontAlgn="auto" latinLnBrk="0" hangingPunct="1">
              <a:lnSpc>
                <a:spcPct val="120000"/>
              </a:lnSpc>
              <a:spcBef>
                <a:spcPct val="30000"/>
              </a:spcBef>
              <a:spcAft>
                <a:spcPts val="0"/>
              </a:spcAft>
              <a:buClrTx/>
              <a:buSzTx/>
              <a:buFontTx/>
              <a:buNone/>
              <a:defRPr/>
            </a:pP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②用</a:t>
            </a:r>
            <a:r>
              <a:rPr kumimoji="1" lang="zh-CN" altLang="en-US" sz="28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不可解标记过程</a:t>
            </a: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对节点</a:t>
            </a:r>
            <a:r>
              <a:rPr kumimoji="1"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n</a:t>
            </a: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的先辈节点中不可解节点进行标记。如初始节点</a:t>
            </a:r>
            <a:r>
              <a:rPr kumimoji="1"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S</a:t>
            </a:r>
            <a:r>
              <a:rPr kumimoji="1" lang="en-US" altLang="zh-CN" sz="2800" b="0" i="0" u="none" strike="noStrike" kern="1200" cap="none" spc="0" normalizeH="0" baseline="-25000" noProof="0" dirty="0">
                <a:ln>
                  <a:noFill/>
                </a:ln>
                <a:solidFill>
                  <a:srgbClr val="000099"/>
                </a:solidFill>
                <a:effectLst/>
                <a:uLnTx/>
                <a:uFillTx/>
                <a:latin typeface="等线" panose="02010600030101010101" pitchFamily="2" charset="-122"/>
                <a:ea typeface="等线" panose="02010600030101010101" pitchFamily="2" charset="-122"/>
                <a:cs typeface="+mn-cs"/>
              </a:rPr>
              <a:t>0</a:t>
            </a: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被标记为不可解节点，原问题无解而失败退出。如不能确定</a:t>
            </a:r>
            <a:r>
              <a:rPr kumimoji="1"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S</a:t>
            </a:r>
            <a:r>
              <a:rPr kumimoji="1" lang="en-US" altLang="zh-CN" sz="2800" b="0" i="0" u="none" strike="noStrike" kern="1200" cap="none" spc="0" normalizeH="0" baseline="-25000" noProof="0" dirty="0">
                <a:ln>
                  <a:noFill/>
                </a:ln>
                <a:solidFill>
                  <a:srgbClr val="000099"/>
                </a:solidFill>
                <a:effectLst/>
                <a:uLnTx/>
                <a:uFillTx/>
                <a:latin typeface="等线" panose="02010600030101010101" pitchFamily="2" charset="-122"/>
                <a:ea typeface="等线" panose="02010600030101010101" pitchFamily="2" charset="-122"/>
                <a:cs typeface="+mn-cs"/>
              </a:rPr>
              <a:t>0</a:t>
            </a: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为不可解节点，则从</a:t>
            </a:r>
            <a:r>
              <a:rPr kumimoji="1"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Open</a:t>
            </a: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表中删除具有不可解先辈的节点；</a:t>
            </a:r>
            <a:endPar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a:p>
            <a:pPr marL="457200" marR="0" lvl="1" indent="0" algn="l" defTabSz="914400" rtl="0" eaLnBrk="1" fontAlgn="auto" latinLnBrk="0" hangingPunct="1">
              <a:lnSpc>
                <a:spcPct val="120000"/>
              </a:lnSpc>
              <a:spcBef>
                <a:spcPct val="30000"/>
              </a:spcBef>
              <a:spcAft>
                <a:spcPts val="0"/>
              </a:spcAft>
              <a:buClrTx/>
              <a:buSzTx/>
              <a:buFontTx/>
              <a:buNone/>
              <a:defRPr/>
            </a:pP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③转</a:t>
            </a:r>
            <a:r>
              <a:rPr kumimoji="1"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Step 2</a:t>
            </a:r>
            <a:endPar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147"/>
    </mc:Choice>
    <mc:Fallback>
      <p:transition spd="slow" advTm="147"/>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灯片编号占位符 4"/>
          <p:cNvSpPr>
            <a:spLocks noGrp="1"/>
          </p:cNvSpPr>
          <p:nvPr>
            <p:ph type="sldNum" sz="quarter" idx="11"/>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A3FCA3A4-C314-4DEC-90CD-EE8B8DE24914}" type="slidenum">
              <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rPr>
            </a:fld>
            <a:endPar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endParaRPr>
          </a:p>
        </p:txBody>
      </p:sp>
      <p:sp>
        <p:nvSpPr>
          <p:cNvPr id="121859" name="Rectangle 2"/>
          <p:cNvSpPr>
            <a:spLocks noGrp="1"/>
          </p:cNvSpPr>
          <p:nvPr>
            <p:ph type="title"/>
          </p:nvPr>
        </p:nvSpPr>
        <p:spPr>
          <a:xfrm>
            <a:off x="419894" y="254797"/>
            <a:ext cx="10841038" cy="1531936"/>
          </a:xfrm>
        </p:spPr>
        <p:txBody>
          <a:bodyPr>
            <a:normAutofit/>
          </a:bodyPr>
          <a:lstStyle/>
          <a:p>
            <a:r>
              <a:rPr lang="en-US" altLang="zh-CN" sz="2800" dirty="0">
                <a:solidFill>
                  <a:srgbClr val="009900"/>
                </a:solidFill>
                <a:ea typeface="黑体" panose="02010609060101010101" pitchFamily="2" charset="-122"/>
              </a:rPr>
              <a:t>【</a:t>
            </a:r>
            <a:r>
              <a:rPr lang="zh-CN" altLang="en-US" sz="2800" dirty="0">
                <a:solidFill>
                  <a:srgbClr val="009900"/>
                </a:solidFill>
                <a:ea typeface="黑体" panose="02010609060101010101" pitchFamily="2" charset="-122"/>
              </a:rPr>
              <a:t>例</a:t>
            </a:r>
            <a:r>
              <a:rPr lang="en-US" altLang="zh-CN" sz="2800" dirty="0">
                <a:solidFill>
                  <a:srgbClr val="009900"/>
                </a:solidFill>
                <a:ea typeface="黑体" panose="02010609060101010101" pitchFamily="2" charset="-122"/>
              </a:rPr>
              <a:t>】</a:t>
            </a:r>
            <a:r>
              <a:rPr lang="zh-CN" altLang="en-US" sz="2800" dirty="0">
                <a:solidFill>
                  <a:srgbClr val="009900"/>
                </a:solidFill>
                <a:ea typeface="黑体" panose="02010609060101010101" pitchFamily="2" charset="-122"/>
              </a:rPr>
              <a:t>与或树广度优先搜索：</a:t>
            </a:r>
            <a:br>
              <a:rPr lang="en-US" altLang="zh-CN" sz="2800" dirty="0">
                <a:solidFill>
                  <a:srgbClr val="009900"/>
                </a:solidFill>
                <a:ea typeface="黑体" panose="02010609060101010101" pitchFamily="2" charset="-122"/>
              </a:rPr>
            </a:br>
            <a:r>
              <a:rPr lang="zh-CN" altLang="en-US" sz="2800" dirty="0">
                <a:solidFill>
                  <a:srgbClr val="000099"/>
                </a:solidFill>
                <a:ea typeface="黑体" panose="02010609060101010101" pitchFamily="2" charset="-122"/>
              </a:rPr>
              <a:t>设有下图所示的与或树，节点按标注顺序进行扩展，其中表有</a:t>
            </a:r>
            <a:r>
              <a:rPr lang="en-US" altLang="zh-CN" sz="2800" dirty="0">
                <a:solidFill>
                  <a:srgbClr val="000099"/>
                </a:solidFill>
                <a:ea typeface="黑体" panose="02010609060101010101" pitchFamily="2" charset="-122"/>
              </a:rPr>
              <a:t>t</a:t>
            </a:r>
            <a:r>
              <a:rPr lang="en-US" altLang="zh-CN" sz="2800" baseline="-25000" dirty="0">
                <a:solidFill>
                  <a:srgbClr val="000099"/>
                </a:solidFill>
                <a:ea typeface="黑体" panose="02010609060101010101" pitchFamily="2" charset="-122"/>
              </a:rPr>
              <a:t>1</a:t>
            </a:r>
            <a:r>
              <a:rPr lang="zh-CN" altLang="en-US" sz="2800" dirty="0">
                <a:solidFill>
                  <a:srgbClr val="000099"/>
                </a:solidFill>
                <a:ea typeface="黑体" panose="02010609060101010101" pitchFamily="2" charset="-122"/>
              </a:rPr>
              <a:t>、</a:t>
            </a:r>
            <a:r>
              <a:rPr lang="en-US" altLang="zh-CN" sz="2800" dirty="0">
                <a:solidFill>
                  <a:srgbClr val="000099"/>
                </a:solidFill>
                <a:ea typeface="黑体" panose="02010609060101010101" pitchFamily="2" charset="-122"/>
              </a:rPr>
              <a:t>t</a:t>
            </a:r>
            <a:r>
              <a:rPr lang="en-US" altLang="zh-CN" sz="2800" baseline="-25000" dirty="0">
                <a:solidFill>
                  <a:srgbClr val="000099"/>
                </a:solidFill>
                <a:ea typeface="黑体" panose="02010609060101010101" pitchFamily="2" charset="-122"/>
              </a:rPr>
              <a:t>2</a:t>
            </a:r>
            <a:r>
              <a:rPr lang="zh-CN" altLang="en-US" sz="2800" dirty="0">
                <a:solidFill>
                  <a:srgbClr val="000099"/>
                </a:solidFill>
                <a:ea typeface="黑体" panose="02010609060101010101" pitchFamily="2" charset="-122"/>
              </a:rPr>
              <a:t>、</a:t>
            </a:r>
            <a:r>
              <a:rPr lang="en-US" altLang="zh-CN" sz="2800" dirty="0">
                <a:solidFill>
                  <a:srgbClr val="000099"/>
                </a:solidFill>
                <a:ea typeface="黑体" panose="02010609060101010101" pitchFamily="2" charset="-122"/>
              </a:rPr>
              <a:t>t</a:t>
            </a:r>
            <a:r>
              <a:rPr lang="en-US" altLang="zh-CN" sz="2800" baseline="-25000" dirty="0">
                <a:solidFill>
                  <a:srgbClr val="000099"/>
                </a:solidFill>
                <a:ea typeface="黑体" panose="02010609060101010101" pitchFamily="2" charset="-122"/>
              </a:rPr>
              <a:t>3</a:t>
            </a:r>
            <a:r>
              <a:rPr lang="zh-CN" altLang="en-US" sz="2800" dirty="0">
                <a:solidFill>
                  <a:srgbClr val="000099"/>
                </a:solidFill>
                <a:ea typeface="黑体" panose="02010609060101010101" pitchFamily="2" charset="-122"/>
              </a:rPr>
              <a:t>的节点是终止节点，</a:t>
            </a:r>
            <a:r>
              <a:rPr lang="en-US" altLang="zh-CN" sz="2800" dirty="0">
                <a:solidFill>
                  <a:srgbClr val="000099"/>
                </a:solidFill>
                <a:ea typeface="黑体" panose="02010609060101010101" pitchFamily="2" charset="-122"/>
              </a:rPr>
              <a:t>A</a:t>
            </a:r>
            <a:r>
              <a:rPr lang="zh-CN" altLang="en-US" sz="2800" dirty="0">
                <a:solidFill>
                  <a:srgbClr val="000099"/>
                </a:solidFill>
                <a:ea typeface="黑体" panose="02010609060101010101" pitchFamily="2" charset="-122"/>
              </a:rPr>
              <a:t>、</a:t>
            </a:r>
            <a:r>
              <a:rPr lang="en-US" altLang="zh-CN" sz="2800" dirty="0">
                <a:solidFill>
                  <a:srgbClr val="000099"/>
                </a:solidFill>
                <a:ea typeface="黑体" panose="02010609060101010101" pitchFamily="2" charset="-122"/>
              </a:rPr>
              <a:t>B</a:t>
            </a:r>
            <a:r>
              <a:rPr lang="zh-CN" altLang="en-US" sz="2800" dirty="0">
                <a:solidFill>
                  <a:srgbClr val="000099"/>
                </a:solidFill>
                <a:ea typeface="黑体" panose="02010609060101010101" pitchFamily="2" charset="-122"/>
              </a:rPr>
              <a:t>、</a:t>
            </a:r>
            <a:r>
              <a:rPr lang="en-US" altLang="zh-CN" sz="2800" dirty="0">
                <a:solidFill>
                  <a:srgbClr val="000099"/>
                </a:solidFill>
                <a:ea typeface="黑体" panose="02010609060101010101" pitchFamily="2" charset="-122"/>
              </a:rPr>
              <a:t>C</a:t>
            </a:r>
            <a:r>
              <a:rPr lang="zh-CN" altLang="en-US" sz="2800" dirty="0">
                <a:solidFill>
                  <a:srgbClr val="000099"/>
                </a:solidFill>
                <a:ea typeface="黑体" panose="02010609060101010101" pitchFamily="2" charset="-122"/>
              </a:rPr>
              <a:t>为不可解的端节点。</a:t>
            </a:r>
            <a:endParaRPr lang="zh-CN" altLang="en-US" sz="2800" dirty="0">
              <a:solidFill>
                <a:srgbClr val="000099"/>
              </a:solidFill>
              <a:ea typeface="黑体" panose="02010609060101010101" pitchFamily="2" charset="-122"/>
            </a:endParaRPr>
          </a:p>
        </p:txBody>
      </p:sp>
      <p:pic>
        <p:nvPicPr>
          <p:cNvPr id="2" name="图片 1"/>
          <p:cNvPicPr>
            <a:picLocks noChangeAspect="1"/>
          </p:cNvPicPr>
          <p:nvPr/>
        </p:nvPicPr>
        <p:blipFill>
          <a:blip r:embed="rId1"/>
          <a:stretch>
            <a:fillRect/>
          </a:stretch>
        </p:blipFill>
        <p:spPr>
          <a:xfrm>
            <a:off x="2613819" y="2087562"/>
            <a:ext cx="6667500" cy="3543300"/>
          </a:xfrm>
          <a:prstGeom prst="rect">
            <a:avLst/>
          </a:prstGeom>
        </p:spPr>
      </p:pic>
      <p:pic>
        <p:nvPicPr>
          <p:cNvPr id="3" name="图片 2"/>
          <p:cNvPicPr>
            <a:picLocks noChangeAspect="1"/>
          </p:cNvPicPr>
          <p:nvPr/>
        </p:nvPicPr>
        <p:blipFill>
          <a:blip r:embed="rId2"/>
          <a:stretch>
            <a:fillRect/>
          </a:stretch>
        </p:blipFill>
        <p:spPr>
          <a:xfrm>
            <a:off x="2613819" y="2087562"/>
            <a:ext cx="6686550" cy="3543300"/>
          </a:xfrm>
          <a:prstGeom prst="rect">
            <a:avLst/>
          </a:prstGeom>
        </p:spPr>
      </p:pic>
      <p:pic>
        <p:nvPicPr>
          <p:cNvPr id="4" name="图片 3"/>
          <p:cNvPicPr>
            <a:picLocks noChangeAspect="1"/>
          </p:cNvPicPr>
          <p:nvPr/>
        </p:nvPicPr>
        <p:blipFill>
          <a:blip r:embed="rId3"/>
          <a:stretch>
            <a:fillRect/>
          </a:stretch>
        </p:blipFill>
        <p:spPr>
          <a:xfrm>
            <a:off x="2604294" y="2087562"/>
            <a:ext cx="6705600" cy="3543300"/>
          </a:xfrm>
          <a:prstGeom prst="rect">
            <a:avLst/>
          </a:prstGeom>
        </p:spPr>
      </p:pic>
      <p:pic>
        <p:nvPicPr>
          <p:cNvPr id="5" name="图片 4"/>
          <p:cNvPicPr>
            <a:picLocks noChangeAspect="1"/>
          </p:cNvPicPr>
          <p:nvPr/>
        </p:nvPicPr>
        <p:blipFill>
          <a:blip r:embed="rId4"/>
          <a:stretch>
            <a:fillRect/>
          </a:stretch>
        </p:blipFill>
        <p:spPr>
          <a:xfrm>
            <a:off x="2630488" y="2087562"/>
            <a:ext cx="6677025" cy="3543300"/>
          </a:xfrm>
          <a:prstGeom prst="rect">
            <a:avLst/>
          </a:prstGeom>
        </p:spPr>
      </p:pic>
      <p:pic>
        <p:nvPicPr>
          <p:cNvPr id="6" name="图片 5"/>
          <p:cNvPicPr>
            <a:picLocks noChangeAspect="1"/>
          </p:cNvPicPr>
          <p:nvPr/>
        </p:nvPicPr>
        <p:blipFill>
          <a:blip r:embed="rId5"/>
          <a:stretch>
            <a:fillRect/>
          </a:stretch>
        </p:blipFill>
        <p:spPr>
          <a:xfrm>
            <a:off x="2624933" y="2078037"/>
            <a:ext cx="6686550" cy="3562350"/>
          </a:xfrm>
          <a:prstGeom prst="rect">
            <a:avLst/>
          </a:prstGeom>
        </p:spPr>
      </p:pic>
      <p:pic>
        <p:nvPicPr>
          <p:cNvPr id="17" name="图片 16"/>
          <p:cNvPicPr>
            <a:picLocks noChangeAspect="1"/>
          </p:cNvPicPr>
          <p:nvPr/>
        </p:nvPicPr>
        <p:blipFill>
          <a:blip r:embed="rId6"/>
          <a:stretch>
            <a:fillRect/>
          </a:stretch>
        </p:blipFill>
        <p:spPr>
          <a:xfrm>
            <a:off x="2637513" y="2031999"/>
            <a:ext cx="6693018" cy="3594101"/>
          </a:xfrm>
          <a:prstGeom prst="rect">
            <a:avLst/>
          </a:prstGeom>
        </p:spPr>
      </p:pic>
      <p:pic>
        <p:nvPicPr>
          <p:cNvPr id="7" name="图片 6"/>
          <p:cNvPicPr>
            <a:picLocks noChangeAspect="1"/>
          </p:cNvPicPr>
          <p:nvPr/>
        </p:nvPicPr>
        <p:blipFill>
          <a:blip r:embed="rId7"/>
          <a:stretch>
            <a:fillRect/>
          </a:stretch>
        </p:blipFill>
        <p:spPr>
          <a:xfrm>
            <a:off x="2615407" y="2078037"/>
            <a:ext cx="6677025" cy="3562350"/>
          </a:xfrm>
          <a:prstGeom prst="rect">
            <a:avLst/>
          </a:prstGeom>
        </p:spPr>
      </p:pic>
      <p:pic>
        <p:nvPicPr>
          <p:cNvPr id="8" name="图片 7"/>
          <p:cNvPicPr>
            <a:picLocks noChangeAspect="1"/>
          </p:cNvPicPr>
          <p:nvPr/>
        </p:nvPicPr>
        <p:blipFill>
          <a:blip r:embed="rId8"/>
          <a:stretch>
            <a:fillRect/>
          </a:stretch>
        </p:blipFill>
        <p:spPr>
          <a:xfrm>
            <a:off x="2618581" y="2092325"/>
            <a:ext cx="6677025" cy="3533775"/>
          </a:xfrm>
          <a:prstGeom prst="rect">
            <a:avLst/>
          </a:prstGeom>
        </p:spPr>
      </p:pic>
      <p:pic>
        <p:nvPicPr>
          <p:cNvPr id="9" name="图片 8"/>
          <p:cNvPicPr>
            <a:picLocks noChangeAspect="1"/>
          </p:cNvPicPr>
          <p:nvPr/>
        </p:nvPicPr>
        <p:blipFill>
          <a:blip r:embed="rId9"/>
          <a:stretch>
            <a:fillRect/>
          </a:stretch>
        </p:blipFill>
        <p:spPr>
          <a:xfrm>
            <a:off x="2643188" y="2092325"/>
            <a:ext cx="6677025" cy="3533775"/>
          </a:xfrm>
          <a:prstGeom prst="rect">
            <a:avLst/>
          </a:prstGeom>
        </p:spPr>
      </p:pic>
      <p:pic>
        <p:nvPicPr>
          <p:cNvPr id="10" name="图片 9"/>
          <p:cNvPicPr>
            <a:picLocks noChangeAspect="1"/>
          </p:cNvPicPr>
          <p:nvPr/>
        </p:nvPicPr>
        <p:blipFill>
          <a:blip r:embed="rId10"/>
          <a:stretch>
            <a:fillRect/>
          </a:stretch>
        </p:blipFill>
        <p:spPr>
          <a:xfrm>
            <a:off x="2628899" y="2087562"/>
            <a:ext cx="6677025" cy="3543300"/>
          </a:xfrm>
          <a:prstGeom prst="rect">
            <a:avLst/>
          </a:prstGeom>
        </p:spPr>
      </p:pic>
      <p:pic>
        <p:nvPicPr>
          <p:cNvPr id="11" name="图片 10"/>
          <p:cNvPicPr>
            <a:picLocks noChangeAspect="1"/>
          </p:cNvPicPr>
          <p:nvPr/>
        </p:nvPicPr>
        <p:blipFill>
          <a:blip r:embed="rId11"/>
          <a:stretch>
            <a:fillRect/>
          </a:stretch>
        </p:blipFill>
        <p:spPr>
          <a:xfrm>
            <a:off x="2616996" y="2087562"/>
            <a:ext cx="6677025" cy="3543300"/>
          </a:xfrm>
          <a:prstGeom prst="rect">
            <a:avLst/>
          </a:prstGeom>
        </p:spPr>
      </p:pic>
      <p:pic>
        <p:nvPicPr>
          <p:cNvPr id="12" name="图片 11"/>
          <p:cNvPicPr>
            <a:picLocks noChangeAspect="1"/>
          </p:cNvPicPr>
          <p:nvPr/>
        </p:nvPicPr>
        <p:blipFill>
          <a:blip r:embed="rId12"/>
          <a:stretch>
            <a:fillRect/>
          </a:stretch>
        </p:blipFill>
        <p:spPr>
          <a:xfrm>
            <a:off x="2629694" y="2082800"/>
            <a:ext cx="6677025" cy="3552825"/>
          </a:xfrm>
          <a:prstGeom prst="rect">
            <a:avLst/>
          </a:prstGeom>
        </p:spPr>
      </p:pic>
      <p:pic>
        <p:nvPicPr>
          <p:cNvPr id="13" name="图片 12"/>
          <p:cNvPicPr>
            <a:picLocks noChangeAspect="1"/>
          </p:cNvPicPr>
          <p:nvPr/>
        </p:nvPicPr>
        <p:blipFill>
          <a:blip r:embed="rId13"/>
          <a:stretch>
            <a:fillRect/>
          </a:stretch>
        </p:blipFill>
        <p:spPr>
          <a:xfrm>
            <a:off x="2613025" y="2082800"/>
            <a:ext cx="6686550" cy="3552825"/>
          </a:xfrm>
          <a:prstGeom prst="rect">
            <a:avLst/>
          </a:prstGeom>
        </p:spPr>
      </p:pic>
      <p:pic>
        <p:nvPicPr>
          <p:cNvPr id="14" name="图片 13"/>
          <p:cNvPicPr>
            <a:picLocks noChangeAspect="1"/>
          </p:cNvPicPr>
          <p:nvPr/>
        </p:nvPicPr>
        <p:blipFill>
          <a:blip r:embed="rId14"/>
          <a:stretch>
            <a:fillRect/>
          </a:stretch>
        </p:blipFill>
        <p:spPr>
          <a:xfrm>
            <a:off x="2626519" y="2078037"/>
            <a:ext cx="6686550" cy="3562350"/>
          </a:xfrm>
          <a:prstGeom prst="rect">
            <a:avLst/>
          </a:prstGeom>
        </p:spPr>
      </p:pic>
      <p:pic>
        <p:nvPicPr>
          <p:cNvPr id="15" name="图片 14"/>
          <p:cNvPicPr>
            <a:picLocks noChangeAspect="1"/>
          </p:cNvPicPr>
          <p:nvPr/>
        </p:nvPicPr>
        <p:blipFill>
          <a:blip r:embed="rId15"/>
          <a:stretch>
            <a:fillRect/>
          </a:stretch>
        </p:blipFill>
        <p:spPr>
          <a:xfrm>
            <a:off x="2625725" y="2097087"/>
            <a:ext cx="6686550" cy="3524250"/>
          </a:xfrm>
          <a:prstGeom prst="rect">
            <a:avLst/>
          </a:prstGeom>
        </p:spPr>
      </p:pic>
      <p:pic>
        <p:nvPicPr>
          <p:cNvPr id="16" name="图片 15"/>
          <p:cNvPicPr>
            <a:picLocks noChangeAspect="1"/>
          </p:cNvPicPr>
          <p:nvPr/>
        </p:nvPicPr>
        <p:blipFill>
          <a:blip r:embed="rId16"/>
          <a:stretch>
            <a:fillRect/>
          </a:stretch>
        </p:blipFill>
        <p:spPr>
          <a:xfrm>
            <a:off x="2467373" y="1863725"/>
            <a:ext cx="7200900" cy="39909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415"/>
    </mc:Choice>
    <mc:Fallback>
      <p:transition spd="slow" advTm="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1"/>
          <p:cNvSpPr>
            <a:spLocks noGrp="1"/>
          </p:cNvSpPr>
          <p:nvPr>
            <p:ph type="title"/>
          </p:nvPr>
        </p:nvSpPr>
        <p:spPr>
          <a:xfrm>
            <a:off x="420688" y="508794"/>
            <a:ext cx="8229600" cy="649288"/>
          </a:xfrm>
        </p:spPr>
        <p:txBody>
          <a:bodyPr/>
          <a:lstStyle/>
          <a:p>
            <a:pPr eaLnBrk="1" hangingPunct="1">
              <a:defRPr/>
            </a:pPr>
            <a:r>
              <a:rPr lang="en-US" altLang="zh-CN" sz="2800" dirty="0">
                <a:solidFill>
                  <a:srgbClr val="000099"/>
                </a:solidFill>
                <a:latin typeface="黑体" panose="02010609060101010101" pitchFamily="2" charset="-122"/>
                <a:ea typeface="黑体" panose="02010609060101010101" pitchFamily="2" charset="-122"/>
              </a:rPr>
              <a:t>4.4.2  </a:t>
            </a:r>
            <a:r>
              <a:rPr lang="zh-CN" altLang="en-US" sz="2800" dirty="0">
                <a:solidFill>
                  <a:srgbClr val="000099"/>
                </a:solidFill>
                <a:latin typeface="黑体" panose="02010609060101010101" pitchFamily="2" charset="-122"/>
                <a:ea typeface="黑体" panose="02010609060101010101" pitchFamily="2" charset="-122"/>
              </a:rPr>
              <a:t>与或树的深度优先搜索</a:t>
            </a:r>
            <a:endParaRPr lang="zh-CN" altLang="en-US" sz="2800" dirty="0">
              <a:solidFill>
                <a:srgbClr val="000099"/>
              </a:solidFill>
              <a:latin typeface="黑体" panose="02010609060101010101" pitchFamily="2" charset="-122"/>
              <a:ea typeface="黑体" panose="02010609060101010101" pitchFamily="2" charset="-122"/>
            </a:endParaRPr>
          </a:p>
        </p:txBody>
      </p:sp>
      <p:sp>
        <p:nvSpPr>
          <p:cNvPr id="6" name="矩形 5"/>
          <p:cNvSpPr/>
          <p:nvPr/>
        </p:nvSpPr>
        <p:spPr>
          <a:xfrm>
            <a:off x="698500" y="1475582"/>
            <a:ext cx="10642600" cy="181588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FF"/>
                </a:solidFill>
                <a:effectLst/>
                <a:uLnTx/>
                <a:uFillTx/>
                <a:latin typeface="GBK-Song62"/>
                <a:ea typeface="等线" panose="02010600030101010101" pitchFamily="2" charset="-122"/>
                <a:cs typeface="+mn-cs"/>
              </a:rPr>
              <a:t>    与广度优先搜索主要区别在于</a:t>
            </a:r>
            <a:r>
              <a:rPr kumimoji="0" lang="en-US" altLang="zh-CN" sz="2800" b="0" i="0" u="none" strike="noStrike" kern="1200" cap="none" spc="0" normalizeH="0" baseline="0" noProof="0" dirty="0">
                <a:ln>
                  <a:noFill/>
                </a:ln>
                <a:solidFill>
                  <a:srgbClr val="0000FF"/>
                </a:solidFill>
                <a:effectLst/>
                <a:uLnTx/>
                <a:uFillTx/>
                <a:latin typeface="GBK-Song62"/>
                <a:ea typeface="等线" panose="02010600030101010101" pitchFamily="2" charset="-122"/>
                <a:cs typeface="+mn-cs"/>
              </a:rPr>
              <a:t>Open</a:t>
            </a:r>
            <a:r>
              <a:rPr kumimoji="0" lang="zh-CN" altLang="en-US" sz="2800" b="0" i="0" u="none" strike="noStrike" kern="1200" cap="none" spc="0" normalizeH="0" baseline="0" noProof="0" dirty="0">
                <a:ln>
                  <a:noFill/>
                </a:ln>
                <a:solidFill>
                  <a:srgbClr val="0000FF"/>
                </a:solidFill>
                <a:effectLst/>
                <a:uLnTx/>
                <a:uFillTx/>
                <a:latin typeface="GBK-Song62"/>
                <a:ea typeface="等线" panose="02010600030101010101" pitchFamily="2" charset="-122"/>
                <a:cs typeface="+mn-cs"/>
              </a:rPr>
              <a:t>表中节点的</a:t>
            </a:r>
            <a:r>
              <a:rPr kumimoji="0" lang="zh-CN" altLang="en-US" sz="2800" b="0" i="0" u="none" strike="noStrike" kern="1200" cap="none" spc="0" normalizeH="0" baseline="0" noProof="0" dirty="0">
                <a:ln>
                  <a:noFill/>
                </a:ln>
                <a:solidFill>
                  <a:srgbClr val="FF0000"/>
                </a:solidFill>
                <a:effectLst/>
                <a:uLnTx/>
                <a:uFillTx/>
                <a:latin typeface="GBK-Song62"/>
                <a:ea typeface="等线" panose="02010600030101010101" pitchFamily="2" charset="-122"/>
                <a:cs typeface="+mn-cs"/>
              </a:rPr>
              <a:t>排列顺序不同。</a:t>
            </a:r>
            <a:r>
              <a:rPr kumimoji="0" lang="zh-CN" altLang="en-US" sz="2800" b="0" i="0" u="none" strike="noStrike" kern="1200" cap="none" spc="0" normalizeH="0" baseline="0" noProof="0" dirty="0">
                <a:ln>
                  <a:noFill/>
                </a:ln>
                <a:solidFill>
                  <a:srgbClr val="0000FF"/>
                </a:solidFill>
                <a:effectLst/>
                <a:uLnTx/>
                <a:uFillTx/>
                <a:latin typeface="GBK-Song62"/>
                <a:ea typeface="等线" panose="02010600030101010101" pitchFamily="2" charset="-122"/>
                <a:cs typeface="+mn-cs"/>
              </a:rPr>
              <a:t>在扩展节点时，</a:t>
            </a:r>
            <a:r>
              <a:rPr kumimoji="0" lang="zh-CN" altLang="en-US" sz="2800" b="0" i="0" u="none" strike="noStrike" kern="1200" cap="none" spc="0" normalizeH="0" baseline="0" noProof="0" dirty="0">
                <a:ln>
                  <a:noFill/>
                </a:ln>
                <a:solidFill>
                  <a:srgbClr val="FF0000"/>
                </a:solidFill>
                <a:effectLst/>
                <a:uLnTx/>
                <a:uFillTx/>
                <a:latin typeface="GBK-Song62"/>
                <a:ea typeface="等线" panose="02010600030101010101" pitchFamily="2" charset="-122"/>
                <a:cs typeface="+mn-cs"/>
              </a:rPr>
              <a:t>与或树的深度优先搜索深度总是把刚生成的节点放在</a:t>
            </a:r>
            <a:r>
              <a:rPr kumimoji="0" lang="en-US" altLang="zh-CN" sz="2800" b="0" i="0" u="none" strike="noStrike" kern="1200" cap="none" spc="0" normalizeH="0" baseline="0" noProof="0" dirty="0">
                <a:ln>
                  <a:noFill/>
                </a:ln>
                <a:solidFill>
                  <a:srgbClr val="FF0000"/>
                </a:solidFill>
                <a:effectLst/>
                <a:uLnTx/>
                <a:uFillTx/>
                <a:latin typeface="GBK-Song62"/>
                <a:ea typeface="等线" panose="02010600030101010101" pitchFamily="2" charset="-122"/>
                <a:cs typeface="+mn-cs"/>
              </a:rPr>
              <a:t>Open</a:t>
            </a:r>
            <a:r>
              <a:rPr kumimoji="0" lang="zh-CN" altLang="en-US" sz="2800" b="0" i="0" u="none" strike="noStrike" kern="1200" cap="none" spc="0" normalizeH="0" baseline="0" noProof="0" dirty="0">
                <a:ln>
                  <a:noFill/>
                </a:ln>
                <a:solidFill>
                  <a:srgbClr val="FF0000"/>
                </a:solidFill>
                <a:effectLst/>
                <a:uLnTx/>
                <a:uFillTx/>
                <a:latin typeface="GBK-Song62"/>
                <a:ea typeface="等线" panose="02010600030101010101" pitchFamily="2" charset="-122"/>
                <a:cs typeface="+mn-cs"/>
              </a:rPr>
              <a:t>表的首部。</a:t>
            </a:r>
            <a:r>
              <a:rPr kumimoji="0" lang="zh-CN" altLang="en-US" sz="2800" b="0" i="0" u="none" strike="noStrike" kern="1200" cap="none" spc="0" normalizeH="0" baseline="0" noProof="0" dirty="0">
                <a:ln>
                  <a:noFill/>
                </a:ln>
                <a:solidFill>
                  <a:srgbClr val="0000FF"/>
                </a:solidFill>
                <a:effectLst/>
                <a:uLnTx/>
                <a:uFillTx/>
                <a:latin typeface="GBK-Song62"/>
                <a:ea typeface="等线" panose="02010600030101010101" pitchFamily="2" charset="-122"/>
                <a:cs typeface="+mn-cs"/>
              </a:rPr>
              <a:t>同状态空间的深度优先搜索类似，与或树的深度优先搜索也可以带有深度限制</a:t>
            </a:r>
            <a:r>
              <a:rPr kumimoji="0" lang="en-US" altLang="zh-CN" sz="2800" b="0" i="0" u="none" strike="noStrike" kern="1200" cap="none" spc="0" normalizeH="0" baseline="0" noProof="0" dirty="0" err="1">
                <a:ln>
                  <a:noFill/>
                </a:ln>
                <a:solidFill>
                  <a:srgbClr val="0000FF"/>
                </a:solidFill>
                <a:effectLst/>
                <a:uLnTx/>
                <a:uFillTx/>
                <a:latin typeface="GBK-Song62"/>
                <a:ea typeface="等线" panose="02010600030101010101" pitchFamily="2" charset="-122"/>
                <a:cs typeface="+mn-cs"/>
              </a:rPr>
              <a:t>d</a:t>
            </a:r>
            <a:r>
              <a:rPr kumimoji="0" lang="en-US" altLang="zh-CN" sz="2800" b="0" i="0" u="none" strike="noStrike" kern="1200" cap="none" spc="0" normalizeH="0" baseline="-25000" noProof="0" dirty="0" err="1">
                <a:ln>
                  <a:noFill/>
                </a:ln>
                <a:solidFill>
                  <a:srgbClr val="0000FF"/>
                </a:solidFill>
                <a:effectLst/>
                <a:uLnTx/>
                <a:uFillTx/>
                <a:latin typeface="GBK-Song62"/>
                <a:ea typeface="等线" panose="02010600030101010101" pitchFamily="2" charset="-122"/>
                <a:cs typeface="+mn-cs"/>
              </a:rPr>
              <a:t>m</a:t>
            </a:r>
            <a:r>
              <a:rPr kumimoji="0" lang="zh-CN" altLang="en-US" sz="2800" b="0" i="0" u="none" strike="noStrike" kern="1200" cap="none" spc="0" normalizeH="0" baseline="0" noProof="0" dirty="0">
                <a:ln>
                  <a:noFill/>
                </a:ln>
                <a:solidFill>
                  <a:srgbClr val="0000FF"/>
                </a:solidFill>
                <a:effectLst/>
                <a:uLnTx/>
                <a:uFillTx/>
                <a:latin typeface="GBK-Song62"/>
                <a:ea typeface="等线" panose="02010600030101010101" pitchFamily="2" charset="-122"/>
                <a:cs typeface="+mn-cs"/>
              </a:rPr>
              <a:t>，其搜索步骤如下：</a:t>
            </a:r>
            <a:endParaRPr kumimoji="0" lang="zh-CN" altLang="en-US" sz="2800" b="0" i="0" u="none" strike="noStrike" kern="1200" cap="none" spc="0" normalizeH="0" baseline="0" noProof="0" dirty="0">
              <a:ln>
                <a:noFill/>
              </a:ln>
              <a:solidFill>
                <a:srgbClr val="0000FF"/>
              </a:solidFill>
              <a:effectLst/>
              <a:uLnTx/>
              <a:uFillTx/>
              <a:latin typeface="GBK-Song62"/>
              <a:ea typeface="等线" panose="02010600030101010101" pitchFamily="2" charset="-122"/>
              <a:cs typeface="+mn-cs"/>
            </a:endParaRPr>
          </a:p>
        </p:txBody>
      </p:sp>
      <p:sp>
        <p:nvSpPr>
          <p:cNvPr id="7" name="Rectangle 42"/>
          <p:cNvSpPr>
            <a:spLocks noChangeArrowheads="1"/>
          </p:cNvSpPr>
          <p:nvPr/>
        </p:nvSpPr>
        <p:spPr bwMode="auto">
          <a:xfrm>
            <a:off x="1028700" y="3608964"/>
            <a:ext cx="9702800" cy="306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20000"/>
              </a:lnSpc>
              <a:spcBef>
                <a:spcPct val="30000"/>
              </a:spcBef>
              <a:spcAft>
                <a:spcPts val="0"/>
              </a:spcAft>
              <a:buClrTx/>
              <a:buSzTx/>
              <a:buFontTx/>
              <a:buNone/>
              <a:defRPr/>
            </a:pPr>
            <a:r>
              <a:rPr kumimoji="1"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Step 1: </a:t>
            </a: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把初始节点</a:t>
            </a:r>
            <a:r>
              <a:rPr kumimoji="1"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S</a:t>
            </a:r>
            <a:r>
              <a:rPr kumimoji="1" lang="en-US" altLang="zh-CN" sz="2800" b="0" i="0" u="none" strike="noStrike" kern="1200" cap="none" spc="0" normalizeH="0" baseline="-25000" noProof="0" dirty="0">
                <a:ln>
                  <a:noFill/>
                </a:ln>
                <a:solidFill>
                  <a:srgbClr val="000099"/>
                </a:solidFill>
                <a:effectLst/>
                <a:uLnTx/>
                <a:uFillTx/>
                <a:latin typeface="等线" panose="02010600030101010101" pitchFamily="2" charset="-122"/>
                <a:ea typeface="等线" panose="02010600030101010101" pitchFamily="2" charset="-122"/>
                <a:cs typeface="+mn-cs"/>
              </a:rPr>
              <a:t>0</a:t>
            </a: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放入</a:t>
            </a:r>
            <a:r>
              <a:rPr kumimoji="1"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Open</a:t>
            </a: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表中；</a:t>
            </a:r>
            <a:endPar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20000"/>
              </a:lnSpc>
              <a:spcBef>
                <a:spcPct val="30000"/>
              </a:spcBef>
              <a:spcAft>
                <a:spcPts val="0"/>
              </a:spcAft>
              <a:buClrTx/>
              <a:buSzTx/>
              <a:buFontTx/>
              <a:buNone/>
              <a:defRPr/>
            </a:pPr>
            <a:r>
              <a:rPr kumimoji="1"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Step 2: </a:t>
            </a: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把</a:t>
            </a:r>
            <a:r>
              <a:rPr kumimoji="1"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Open</a:t>
            </a: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表的第一个节点取出放入</a:t>
            </a:r>
            <a:r>
              <a:rPr kumimoji="1"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Closed</a:t>
            </a: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表中，并记该节点为节点</a:t>
            </a:r>
            <a:r>
              <a:rPr kumimoji="1"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n</a:t>
            </a: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a:t>
            </a:r>
            <a:endParaRPr kumimoji="1"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20000"/>
              </a:lnSpc>
              <a:spcBef>
                <a:spcPct val="30000"/>
              </a:spcBef>
              <a:spcAft>
                <a:spcPts val="0"/>
              </a:spcAft>
              <a:buClrTx/>
              <a:buSzTx/>
              <a:buFontTx/>
              <a:buNone/>
              <a:defRPr/>
            </a:pPr>
            <a:r>
              <a:rPr kumimoji="1" lang="en-US" altLang="zh-CN" sz="28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Step 3:</a:t>
            </a:r>
            <a:r>
              <a:rPr kumimoji="1" lang="zh-CN" altLang="en-US" sz="28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如果节点</a:t>
            </a:r>
            <a:r>
              <a:rPr kumimoji="1" lang="en-US" altLang="zh-CN" sz="28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n</a:t>
            </a:r>
            <a:r>
              <a:rPr kumimoji="1" lang="zh-CN" altLang="en-US" sz="28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的深度等于</a:t>
            </a:r>
            <a:r>
              <a:rPr kumimoji="1" lang="en-US" altLang="zh-CN" sz="2800" b="0" i="0" u="none" strike="noStrike" kern="1200" cap="none" spc="0" normalizeH="0" baseline="0" noProof="0" dirty="0" err="1">
                <a:ln>
                  <a:noFill/>
                </a:ln>
                <a:solidFill>
                  <a:srgbClr val="FF0000"/>
                </a:solidFill>
                <a:effectLst/>
                <a:uLnTx/>
                <a:uFillTx/>
                <a:latin typeface="等线" panose="02010600030101010101" pitchFamily="2" charset="-122"/>
                <a:ea typeface="等线" panose="02010600030101010101" pitchFamily="2" charset="-122"/>
                <a:cs typeface="+mn-cs"/>
              </a:rPr>
              <a:t>d</a:t>
            </a:r>
            <a:r>
              <a:rPr kumimoji="1" lang="en-US" altLang="zh-CN" sz="2800" b="0" i="0" u="none" strike="noStrike" kern="1200" cap="none" spc="0" normalizeH="0" baseline="-25000" noProof="0" dirty="0" err="1">
                <a:ln>
                  <a:noFill/>
                </a:ln>
                <a:solidFill>
                  <a:srgbClr val="FF0000"/>
                </a:solidFill>
                <a:effectLst/>
                <a:uLnTx/>
                <a:uFillTx/>
                <a:latin typeface="等线" panose="02010600030101010101" pitchFamily="2" charset="-122"/>
                <a:ea typeface="等线" panose="02010600030101010101" pitchFamily="2" charset="-122"/>
                <a:cs typeface="+mn-cs"/>
              </a:rPr>
              <a:t>m</a:t>
            </a:r>
            <a:r>
              <a:rPr kumimoji="1" lang="zh-CN" altLang="en-US" sz="28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，则转</a:t>
            </a:r>
            <a:r>
              <a:rPr kumimoji="1" lang="en-US" altLang="zh-CN" sz="28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Step5</a:t>
            </a:r>
            <a:r>
              <a:rPr kumimoji="1" lang="zh-CN" altLang="en-US" sz="28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的第①点；</a:t>
            </a:r>
            <a:endParaRPr kumimoji="1" lang="zh-CN" altLang="en-US" sz="28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20000"/>
              </a:lnSpc>
              <a:spcBef>
                <a:spcPct val="30000"/>
              </a:spcBef>
              <a:spcAft>
                <a:spcPts val="0"/>
              </a:spcAft>
              <a:buClrTx/>
              <a:buSzTx/>
              <a:buFontTx/>
              <a:buNone/>
              <a:defRPr/>
            </a:pPr>
            <a:endParaRPr kumimoji="1" lang="zh-CN" altLang="en-US" sz="2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876"/>
    </mc:Choice>
    <mc:Fallback>
      <p:transition spd="slow" advTm="876"/>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677988" y="633413"/>
            <a:ext cx="9332912" cy="51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20000"/>
              </a:lnSpc>
              <a:spcBef>
                <a:spcPct val="30000"/>
              </a:spcBef>
              <a:spcAft>
                <a:spcPts val="0"/>
              </a:spcAft>
              <a:buClrTx/>
              <a:buSzTx/>
              <a:buFontTx/>
              <a:buNone/>
              <a:defRPr/>
            </a:pPr>
            <a:r>
              <a:rPr kumimoji="1"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Step 4:  </a:t>
            </a: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若节点</a:t>
            </a:r>
            <a:r>
              <a:rPr kumimoji="1"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n</a:t>
            </a: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可扩展，则做下列工作：</a:t>
            </a:r>
            <a:endPar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a:p>
            <a:pPr marL="457200" marR="0" lvl="1" indent="0" algn="l" defTabSz="914400" rtl="0" eaLnBrk="1" fontAlgn="auto" latinLnBrk="0" hangingPunct="1">
              <a:lnSpc>
                <a:spcPct val="120000"/>
              </a:lnSpc>
              <a:spcBef>
                <a:spcPct val="30000"/>
              </a:spcBef>
              <a:spcAft>
                <a:spcPts val="0"/>
              </a:spcAft>
              <a:buClrTx/>
              <a:buSzTx/>
              <a:buFontTx/>
              <a:buNone/>
              <a:defRPr/>
            </a:pP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①扩展节点</a:t>
            </a:r>
            <a:r>
              <a:rPr kumimoji="1"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n </a:t>
            </a: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，将其子节点放入</a:t>
            </a:r>
            <a:r>
              <a:rPr kumimoji="1"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Open</a:t>
            </a: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表的</a:t>
            </a:r>
            <a:r>
              <a:rPr kumimoji="1" lang="zh-CN" altLang="en-US" sz="28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首部</a:t>
            </a: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，并为每一个子节点设置指向父节点的指针；</a:t>
            </a:r>
            <a:endPar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a:p>
            <a:pPr marL="457200" marR="0" lvl="1" indent="0" algn="l" defTabSz="914400" rtl="0" eaLnBrk="1" fontAlgn="auto" latinLnBrk="0" hangingPunct="1">
              <a:lnSpc>
                <a:spcPct val="120000"/>
              </a:lnSpc>
              <a:spcBef>
                <a:spcPct val="30000"/>
              </a:spcBef>
              <a:spcAft>
                <a:spcPts val="0"/>
              </a:spcAft>
              <a:buClrTx/>
              <a:buSzTx/>
              <a:buFontTx/>
              <a:buNone/>
              <a:defRPr/>
            </a:pP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②考察这些子节点是否有</a:t>
            </a:r>
            <a:r>
              <a:rPr kumimoji="1" lang="zh-CN" altLang="en-US" sz="28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终止节点</a:t>
            </a: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。若有，则标记这些终止节点为可解节点，并用</a:t>
            </a:r>
            <a:r>
              <a:rPr kumimoji="1" lang="zh-CN" altLang="en-US" sz="28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可解标记过程</a:t>
            </a: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对其父节点或先辈节点中可解节点进行标记。如初始节点</a:t>
            </a:r>
            <a:r>
              <a:rPr kumimoji="1"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S</a:t>
            </a:r>
            <a:r>
              <a:rPr kumimoji="1" lang="en-US" altLang="zh-CN" sz="2800" b="0" i="0" u="none" strike="noStrike" kern="1200" cap="none" spc="0" normalizeH="0" baseline="-25000" noProof="0" dirty="0">
                <a:ln>
                  <a:noFill/>
                </a:ln>
                <a:solidFill>
                  <a:srgbClr val="000099"/>
                </a:solidFill>
                <a:effectLst/>
                <a:uLnTx/>
                <a:uFillTx/>
                <a:latin typeface="等线" panose="02010600030101010101" pitchFamily="2" charset="-122"/>
                <a:ea typeface="等线" panose="02010600030101010101" pitchFamily="2" charset="-122"/>
                <a:cs typeface="+mn-cs"/>
              </a:rPr>
              <a:t>0</a:t>
            </a: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被标记为可解节点，得到解树，成功退出。如不能确定</a:t>
            </a:r>
            <a:r>
              <a:rPr kumimoji="1"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S</a:t>
            </a:r>
            <a:r>
              <a:rPr kumimoji="1" lang="en-US" altLang="zh-CN" sz="2800" b="0" i="0" u="none" strike="noStrike" kern="1200" cap="none" spc="0" normalizeH="0" baseline="-25000" noProof="0" dirty="0">
                <a:ln>
                  <a:noFill/>
                </a:ln>
                <a:solidFill>
                  <a:srgbClr val="000099"/>
                </a:solidFill>
                <a:effectLst/>
                <a:uLnTx/>
                <a:uFillTx/>
                <a:latin typeface="等线" panose="02010600030101010101" pitchFamily="2" charset="-122"/>
                <a:ea typeface="等线" panose="02010600030101010101" pitchFamily="2" charset="-122"/>
                <a:cs typeface="+mn-cs"/>
              </a:rPr>
              <a:t>0</a:t>
            </a: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为可解节点，则从</a:t>
            </a:r>
            <a:r>
              <a:rPr kumimoji="1"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Open</a:t>
            </a: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表中删除具有可解先辈的节点；</a:t>
            </a:r>
            <a:endPar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a:p>
            <a:pPr marL="457200" marR="0" lvl="1" indent="0" algn="l" defTabSz="914400" rtl="0" eaLnBrk="1" fontAlgn="auto" latinLnBrk="0" hangingPunct="1">
              <a:lnSpc>
                <a:spcPct val="120000"/>
              </a:lnSpc>
              <a:spcBef>
                <a:spcPct val="30000"/>
              </a:spcBef>
              <a:spcAft>
                <a:spcPts val="0"/>
              </a:spcAft>
              <a:buClrTx/>
              <a:buSzTx/>
              <a:buFontTx/>
              <a:buNone/>
              <a:defRPr/>
            </a:pP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③转</a:t>
            </a:r>
            <a:r>
              <a:rPr kumimoji="1"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Step 2</a:t>
            </a:r>
            <a:endPar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F9077D89-ED47-4F57-8903-9ECE42E84C9F}" type="slidenum">
              <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rPr>
            </a:fld>
            <a:endPar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endParaRPr>
          </a:p>
        </p:txBody>
      </p:sp>
      <p:sp>
        <p:nvSpPr>
          <p:cNvPr id="120835" name="Rectangle 4"/>
          <p:cNvSpPr>
            <a:spLocks noChangeArrowheads="1"/>
          </p:cNvSpPr>
          <p:nvPr/>
        </p:nvSpPr>
        <p:spPr bwMode="auto">
          <a:xfrm>
            <a:off x="1639094" y="1136650"/>
            <a:ext cx="8913811" cy="4099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20000"/>
              </a:lnSpc>
              <a:spcBef>
                <a:spcPct val="30000"/>
              </a:spcBef>
              <a:spcAft>
                <a:spcPts val="0"/>
              </a:spcAft>
              <a:buClrTx/>
              <a:buSzTx/>
              <a:buFontTx/>
              <a:buNone/>
              <a:defRPr/>
            </a:pPr>
            <a:r>
              <a:rPr kumimoji="1"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Step 5: </a:t>
            </a: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如果节点</a:t>
            </a:r>
            <a:r>
              <a:rPr kumimoji="1" lang="zh-CN" altLang="en-US" sz="28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不可扩展</a:t>
            </a: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，则做下列工作：</a:t>
            </a:r>
            <a:endPar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a:p>
            <a:pPr marL="457200" marR="0" lvl="1" indent="0" algn="l" defTabSz="914400" rtl="0" eaLnBrk="1" fontAlgn="auto" latinLnBrk="0" hangingPunct="1">
              <a:lnSpc>
                <a:spcPct val="120000"/>
              </a:lnSpc>
              <a:spcBef>
                <a:spcPct val="30000"/>
              </a:spcBef>
              <a:spcAft>
                <a:spcPts val="0"/>
              </a:spcAft>
              <a:buClrTx/>
              <a:buSzTx/>
              <a:buFontTx/>
              <a:buNone/>
              <a:defRPr/>
            </a:pP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①标记节点</a:t>
            </a:r>
            <a:r>
              <a:rPr kumimoji="1"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n </a:t>
            </a: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为</a:t>
            </a:r>
            <a:r>
              <a:rPr kumimoji="1" lang="zh-CN" altLang="en-US" sz="28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不可解节点</a:t>
            </a: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a:t>
            </a:r>
            <a:endPar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a:p>
            <a:pPr marL="457200" marR="0" lvl="1" indent="0" algn="l" defTabSz="914400" rtl="0" eaLnBrk="1" fontAlgn="auto" latinLnBrk="0" hangingPunct="1">
              <a:lnSpc>
                <a:spcPct val="120000"/>
              </a:lnSpc>
              <a:spcBef>
                <a:spcPct val="30000"/>
              </a:spcBef>
              <a:spcAft>
                <a:spcPts val="0"/>
              </a:spcAft>
              <a:buClrTx/>
              <a:buSzTx/>
              <a:buFontTx/>
              <a:buNone/>
              <a:defRPr/>
            </a:pP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②用</a:t>
            </a:r>
            <a:r>
              <a:rPr kumimoji="1" lang="zh-CN" altLang="en-US" sz="28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不可解标记过程</a:t>
            </a: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对节点</a:t>
            </a:r>
            <a:r>
              <a:rPr kumimoji="1"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n</a:t>
            </a: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的先辈节点中不可解节点进行标记。如初始节点</a:t>
            </a:r>
            <a:r>
              <a:rPr kumimoji="1"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S</a:t>
            </a:r>
            <a:r>
              <a:rPr kumimoji="1" lang="en-US" altLang="zh-CN" sz="2800" b="0" i="0" u="none" strike="noStrike" kern="1200" cap="none" spc="0" normalizeH="0" baseline="-25000" noProof="0" dirty="0">
                <a:ln>
                  <a:noFill/>
                </a:ln>
                <a:solidFill>
                  <a:srgbClr val="000099"/>
                </a:solidFill>
                <a:effectLst/>
                <a:uLnTx/>
                <a:uFillTx/>
                <a:latin typeface="等线" panose="02010600030101010101" pitchFamily="2" charset="-122"/>
                <a:ea typeface="等线" panose="02010600030101010101" pitchFamily="2" charset="-122"/>
                <a:cs typeface="+mn-cs"/>
              </a:rPr>
              <a:t>0</a:t>
            </a: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被标记为不可解节点，原问题无解而失败退出。如不能确定</a:t>
            </a:r>
            <a:r>
              <a:rPr kumimoji="1"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S</a:t>
            </a:r>
            <a:r>
              <a:rPr kumimoji="1" lang="en-US" altLang="zh-CN" sz="2800" b="0" i="0" u="none" strike="noStrike" kern="1200" cap="none" spc="0" normalizeH="0" baseline="-25000" noProof="0" dirty="0">
                <a:ln>
                  <a:noFill/>
                </a:ln>
                <a:solidFill>
                  <a:srgbClr val="000099"/>
                </a:solidFill>
                <a:effectLst/>
                <a:uLnTx/>
                <a:uFillTx/>
                <a:latin typeface="等线" panose="02010600030101010101" pitchFamily="2" charset="-122"/>
                <a:ea typeface="等线" panose="02010600030101010101" pitchFamily="2" charset="-122"/>
                <a:cs typeface="+mn-cs"/>
              </a:rPr>
              <a:t>0</a:t>
            </a: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为不可解节点，则从</a:t>
            </a:r>
            <a:r>
              <a:rPr kumimoji="1"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Open</a:t>
            </a: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表中删除具有不可解先辈的节点；</a:t>
            </a:r>
            <a:endPar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a:p>
            <a:pPr marL="457200" marR="0" lvl="1" indent="0" algn="l" defTabSz="914400" rtl="0" eaLnBrk="1" fontAlgn="auto" latinLnBrk="0" hangingPunct="1">
              <a:lnSpc>
                <a:spcPct val="120000"/>
              </a:lnSpc>
              <a:spcBef>
                <a:spcPct val="30000"/>
              </a:spcBef>
              <a:spcAft>
                <a:spcPts val="0"/>
              </a:spcAft>
              <a:buClrTx/>
              <a:buSzTx/>
              <a:buFontTx/>
              <a:buNone/>
              <a:defRPr/>
            </a:pPr>
            <a:r>
              <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③转</a:t>
            </a:r>
            <a:r>
              <a:rPr kumimoji="1"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Step 2</a:t>
            </a:r>
            <a:endParaRPr kumimoji="1"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21099" y="576590"/>
            <a:ext cx="5391219"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99"/>
                </a:solidFill>
                <a:effectLst/>
                <a:uLnTx/>
                <a:uFillTx/>
                <a:latin typeface="黑体" panose="02010609060101010101" pitchFamily="2" charset="-122"/>
                <a:ea typeface="黑体" panose="02010609060101010101" pitchFamily="2" charset="-122"/>
                <a:cs typeface="+mn-cs"/>
              </a:rPr>
              <a:t>4.4.2  </a:t>
            </a:r>
            <a:r>
              <a:rPr kumimoji="0" lang="zh-CN" altLang="en-US" sz="2800" b="0" i="0" u="none" strike="noStrike" kern="1200" cap="none" spc="0" normalizeH="0" baseline="0" noProof="0" dirty="0">
                <a:ln>
                  <a:noFill/>
                </a:ln>
                <a:solidFill>
                  <a:srgbClr val="000099"/>
                </a:solidFill>
                <a:effectLst/>
                <a:uLnTx/>
                <a:uFillTx/>
                <a:latin typeface="黑体" panose="02010609060101010101" pitchFamily="2" charset="-122"/>
                <a:ea typeface="黑体" panose="02010609060101010101" pitchFamily="2" charset="-122"/>
                <a:cs typeface="+mn-cs"/>
              </a:rPr>
              <a:t>与或树的盲目搜索的特点</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6" name="矩形 5"/>
          <p:cNvSpPr/>
          <p:nvPr/>
        </p:nvSpPr>
        <p:spPr>
          <a:xfrm>
            <a:off x="698500" y="1729582"/>
            <a:ext cx="10642600" cy="1384995"/>
          </a:xfrm>
          <a:prstGeom prst="rect">
            <a:avLst/>
          </a:prstGeom>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kumimoji="0" lang="zh-CN" altLang="en-US" sz="2800" b="1" i="0" u="none" strike="noStrike" kern="1200" cap="none" spc="0" normalizeH="0" baseline="0" noProof="0" dirty="0">
                <a:ln>
                  <a:noFill/>
                </a:ln>
                <a:solidFill>
                  <a:prstClr val="black"/>
                </a:solidFill>
                <a:effectLst/>
                <a:uLnTx/>
                <a:uFillTx/>
                <a:latin typeface="FangSong_GB2312" panose="02010609030101010101" pitchFamily="49" charset="-122"/>
                <a:ea typeface="FangSong_GB2312" panose="02010609030101010101" pitchFamily="49" charset="-122"/>
                <a:cs typeface="+mn-cs"/>
              </a:rPr>
              <a:t>从初始节点开始，自上而下的搜索，寻找终止节点以及端节点； 然后自下而上的进行可解标记，一旦初始节点被标记为可解或不可解节点，搜索停止。</a:t>
            </a:r>
            <a:endParaRPr kumimoji="0" lang="zh-CN" altLang="en-US" sz="2800" b="1" i="0" u="none" strike="noStrike" kern="1200" cap="none" spc="0" normalizeH="0" baseline="0" noProof="0" dirty="0">
              <a:ln>
                <a:noFill/>
              </a:ln>
              <a:solidFill>
                <a:prstClr val="black"/>
              </a:solidFill>
              <a:effectLst/>
              <a:uLnTx/>
              <a:uFillTx/>
              <a:latin typeface="FangSong_GB2312" panose="02010609030101010101" pitchFamily="49" charset="-122"/>
              <a:ea typeface="FangSong_GB2312" panose="02010609030101010101" pitchFamily="49" charset="-122"/>
              <a:cs typeface="+mn-cs"/>
            </a:endParaRPr>
          </a:p>
        </p:txBody>
      </p:sp>
      <p:sp>
        <p:nvSpPr>
          <p:cNvPr id="7" name="矩形 6"/>
          <p:cNvSpPr/>
          <p:nvPr/>
        </p:nvSpPr>
        <p:spPr>
          <a:xfrm>
            <a:off x="698500" y="3744349"/>
            <a:ext cx="10642600" cy="954107"/>
          </a:xfrm>
          <a:prstGeom prst="rect">
            <a:avLst/>
          </a:prstGeom>
        </p:spPr>
        <p:txBody>
          <a:bodyPr wrap="square">
            <a:spAutoFit/>
          </a:bodyPr>
          <a:lstStyle/>
          <a:p>
            <a:pPr marL="457200" marR="1270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kumimoji="0" lang="zh-CN" altLang="en-US" sz="2800" b="1" i="0" u="none" strike="noStrike" kern="1200" cap="none" spc="0" normalizeH="0" baseline="0" noProof="0" dirty="0">
                <a:ln>
                  <a:noFill/>
                </a:ln>
                <a:solidFill>
                  <a:prstClr val="black"/>
                </a:solidFill>
                <a:effectLst/>
                <a:uLnTx/>
                <a:uFillTx/>
                <a:latin typeface="FangSong_GB2312" panose="02010609030101010101" pitchFamily="49" charset="-122"/>
                <a:ea typeface="FangSong_GB2312" panose="02010609030101010101" pitchFamily="49" charset="-122"/>
                <a:cs typeface="+mn-cs"/>
              </a:rPr>
              <a:t>按照确定路线进行，没有考虑付出的代价，不能够保证找到代价最小的解树。</a:t>
            </a:r>
            <a:endParaRPr kumimoji="0" lang="zh-CN" altLang="en-US" sz="2800" b="1" i="0" u="none" strike="noStrike" kern="1200" cap="none" spc="0" normalizeH="0" baseline="0" noProof="0" dirty="0">
              <a:ln>
                <a:noFill/>
              </a:ln>
              <a:solidFill>
                <a:prstClr val="black"/>
              </a:solidFill>
              <a:effectLst/>
              <a:uLnTx/>
              <a:uFillTx/>
              <a:latin typeface="FangSong_GB2312" panose="02010609030101010101" pitchFamily="49" charset="-122"/>
              <a:ea typeface="FangSong_GB2312" panose="02010609030101010101" pitchFamily="49" charset="-122"/>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a:xfrm>
            <a:off x="3657601" y="6247713"/>
            <a:ext cx="4114800" cy="365125"/>
          </a:xfrm>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B2B9F186-7F60-48A0-B3A9-731FB1C43322}" type="slidenum">
              <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rPr>
            </a:fld>
            <a:endParaRPr kumimoji="0" lang="en-US" altLang="zh-CN" sz="1600" b="1" i="0" u="none" strike="noStrike" kern="1200" cap="none" spc="0" normalizeH="0" baseline="0" noProof="0" dirty="0">
              <a:ln>
                <a:noFill/>
              </a:ln>
              <a:solidFill>
                <a:srgbClr val="003399"/>
              </a:solidFill>
              <a:effectLst/>
              <a:uLnTx/>
              <a:uFillTx/>
              <a:latin typeface="Times New Roman" panose="02020603050405020304" pitchFamily="18" charset="0"/>
              <a:ea typeface="宋体" panose="02010600030101010101" pitchFamily="2" charset="-122"/>
              <a:cs typeface="+mn-cs"/>
            </a:endParaRPr>
          </a:p>
        </p:txBody>
      </p:sp>
      <p:sp>
        <p:nvSpPr>
          <p:cNvPr id="247853" name="Rectangle 45"/>
          <p:cNvSpPr>
            <a:spLocks noGrp="1"/>
          </p:cNvSpPr>
          <p:nvPr>
            <p:ph type="ctrTitle"/>
          </p:nvPr>
        </p:nvSpPr>
        <p:spPr>
          <a:xfrm>
            <a:off x="773114" y="610287"/>
            <a:ext cx="4941887" cy="584200"/>
          </a:xfrm>
        </p:spPr>
        <p:txBody>
          <a:bodyPr/>
          <a:lstStyle/>
          <a:p>
            <a:pPr eaLnBrk="1" hangingPunct="1">
              <a:defRPr/>
            </a:pPr>
            <a:r>
              <a:rPr lang="en-US" altLang="zh-CN" sz="2800" dirty="0">
                <a:solidFill>
                  <a:srgbClr val="000099"/>
                </a:solidFill>
                <a:latin typeface="黑体" panose="02010609060101010101" pitchFamily="2" charset="-122"/>
                <a:ea typeface="黑体" panose="02010609060101010101" pitchFamily="2" charset="-122"/>
              </a:rPr>
              <a:t>4.4.3  </a:t>
            </a:r>
            <a:r>
              <a:rPr lang="zh-CN" altLang="en-US" sz="2800" dirty="0">
                <a:solidFill>
                  <a:srgbClr val="000099"/>
                </a:solidFill>
                <a:latin typeface="黑体" panose="02010609060101010101" pitchFamily="2" charset="-122"/>
                <a:ea typeface="黑体" panose="02010609060101010101" pitchFamily="2" charset="-122"/>
              </a:rPr>
              <a:t>与或树的启发式搜索</a:t>
            </a:r>
            <a:endParaRPr lang="zh-CN" altLang="en-US" sz="2800" dirty="0">
              <a:solidFill>
                <a:srgbClr val="000099"/>
              </a:solidFill>
              <a:latin typeface="黑体" panose="02010609060101010101" pitchFamily="2" charset="-122"/>
              <a:ea typeface="黑体" panose="02010609060101010101" pitchFamily="2" charset="-122"/>
            </a:endParaRPr>
          </a:p>
        </p:txBody>
      </p:sp>
      <p:sp>
        <p:nvSpPr>
          <p:cNvPr id="13" name="矩形 12"/>
          <p:cNvSpPr/>
          <p:nvPr/>
        </p:nvSpPr>
        <p:spPr>
          <a:xfrm>
            <a:off x="1079500" y="1848872"/>
            <a:ext cx="9982200" cy="3538220"/>
          </a:xfrm>
          <a:prstGeom prst="rect">
            <a:avLst/>
          </a:prstGeom>
        </p:spPr>
        <p:txBody>
          <a:bodyPr wrap="square">
            <a:spAutoFit/>
          </a:bodyPr>
          <a:lstStyle/>
          <a:p>
            <a:pPr marL="457200" marR="1270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kumimoji="0" lang="zh-CN" altLang="en-US" sz="2800" b="1" i="0" u="none" strike="noStrike" kern="1200" cap="none" spc="0" normalizeH="0" baseline="0" noProof="0" dirty="0">
                <a:ln>
                  <a:noFill/>
                </a:ln>
                <a:solidFill>
                  <a:prstClr val="black"/>
                </a:solidFill>
                <a:effectLst/>
                <a:uLnTx/>
                <a:uFillTx/>
                <a:latin typeface="FangSong_GB2312" panose="02010609030101010101" pitchFamily="49" charset="-122"/>
                <a:ea typeface="FangSong_GB2312" panose="02010609030101010101" pitchFamily="49" charset="-122"/>
                <a:cs typeface="+mn-cs"/>
              </a:rPr>
              <a:t>与</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FangSong_GB2312" panose="0201060903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FangSong_GB2312" panose="02010609030101010101" pitchFamily="49" charset="-122"/>
                <a:ea typeface="FangSong_GB2312" panose="02010609030101010101" pitchFamily="49" charset="-122"/>
                <a:cs typeface="+mn-cs"/>
              </a:rPr>
              <a:t>或树的启发式搜索过程实际上是一种</a:t>
            </a:r>
            <a:r>
              <a:rPr kumimoji="0" lang="zh-CN" altLang="en-US" sz="2800" b="1" i="0" u="sng" strike="noStrike" kern="1200" cap="none" spc="0" normalizeH="0" baseline="0" noProof="0" dirty="0">
                <a:ln>
                  <a:noFill/>
                </a:ln>
                <a:solidFill>
                  <a:prstClr val="black"/>
                </a:solidFill>
                <a:effectLst/>
                <a:uLnTx/>
                <a:uFillTx/>
                <a:latin typeface="FangSong_GB2312" panose="02010609030101010101" pitchFamily="49" charset="-122"/>
                <a:ea typeface="FangSong_GB2312" panose="02010609030101010101" pitchFamily="49" charset="-122"/>
                <a:cs typeface="+mn-cs"/>
              </a:rPr>
              <a:t>利用搜索过程所得到的启发性信息寻找最优解树的过程。</a:t>
            </a:r>
            <a:endParaRPr kumimoji="0" lang="en-US" altLang="zh-CN" sz="2800" b="1" i="0" u="sng" strike="noStrike" kern="1200" cap="none" spc="0" normalizeH="0" baseline="0" noProof="0" dirty="0">
              <a:ln>
                <a:noFill/>
              </a:ln>
              <a:solidFill>
                <a:prstClr val="black"/>
              </a:solidFill>
              <a:effectLst/>
              <a:uLnTx/>
              <a:uFillTx/>
              <a:latin typeface="FangSong_GB2312" panose="02010609030101010101" pitchFamily="49" charset="-122"/>
              <a:ea typeface="FangSong_GB2312" panose="02010609030101010101" pitchFamily="49" charset="-122"/>
              <a:cs typeface="+mn-cs"/>
            </a:endParaRPr>
          </a:p>
          <a:p>
            <a:pPr marL="0" marR="12700" lvl="0" indent="0" algn="l"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dirty="0">
              <a:ln>
                <a:noFill/>
              </a:ln>
              <a:solidFill>
                <a:prstClr val="black"/>
              </a:solidFill>
              <a:effectLst/>
              <a:uLnTx/>
              <a:uFillTx/>
              <a:latin typeface="FangSong_GB2312" panose="02010609030101010101" pitchFamily="49" charset="-122"/>
              <a:ea typeface="FangSong_GB2312" panose="02010609030101010101" pitchFamily="49" charset="-122"/>
              <a:cs typeface="+mn-cs"/>
            </a:endParaRPr>
          </a:p>
          <a:p>
            <a:pPr marL="457200" marR="889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kumimoji="0" lang="zh-CN" altLang="en-US" sz="2800" b="1" i="0" u="none" strike="noStrike" kern="1200" cap="none" spc="0" normalizeH="0" baseline="0" noProof="0" dirty="0">
                <a:ln>
                  <a:noFill/>
                </a:ln>
                <a:solidFill>
                  <a:prstClr val="black"/>
                </a:solidFill>
                <a:effectLst/>
                <a:uLnTx/>
                <a:uFillTx/>
                <a:latin typeface="FangSong_GB2312" panose="02010609030101010101" pitchFamily="49" charset="-122"/>
                <a:ea typeface="FangSong_GB2312" panose="02010609030101010101" pitchFamily="49" charset="-122"/>
                <a:cs typeface="+mn-cs"/>
              </a:rPr>
              <a:t>算法的每一步都试图找到一个最有希望成为最优解树的子树。</a:t>
            </a:r>
            <a:endParaRPr kumimoji="0" lang="en-US" altLang="zh-CN" sz="2800" b="1" i="0" u="none" strike="noStrike" kern="1200" cap="none" spc="0" normalizeH="0" baseline="0" noProof="0" dirty="0">
              <a:ln>
                <a:noFill/>
              </a:ln>
              <a:solidFill>
                <a:prstClr val="black"/>
              </a:solidFill>
              <a:effectLst/>
              <a:uLnTx/>
              <a:uFillTx/>
              <a:latin typeface="FangSong_GB2312" panose="02010609030101010101" pitchFamily="49" charset="-122"/>
              <a:ea typeface="FangSong_GB2312" panose="02010609030101010101" pitchFamily="49" charset="-122"/>
              <a:cs typeface="+mn-cs"/>
            </a:endParaRPr>
          </a:p>
          <a:p>
            <a:pPr marL="0" marR="8890" lvl="0" indent="0" algn="l"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dirty="0">
              <a:ln>
                <a:noFill/>
              </a:ln>
              <a:solidFill>
                <a:prstClr val="black"/>
              </a:solidFill>
              <a:effectLst/>
              <a:uLnTx/>
              <a:uFillTx/>
              <a:latin typeface="FangSong_GB2312" panose="02010609030101010101" pitchFamily="49" charset="-122"/>
              <a:ea typeface="FangSong_GB2312" panose="02010609030101010101" pitchFamily="49" charset="-122"/>
              <a:cs typeface="+mn-cs"/>
            </a:endParaRPr>
          </a:p>
          <a:p>
            <a:pPr marL="457200" marR="52705"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kumimoji="0" lang="zh-CN" altLang="en-US" sz="2800" b="1" i="0" u="sng" strike="noStrike" kern="1200" cap="none" spc="0" normalizeH="0" baseline="0" noProof="0" dirty="0">
                <a:ln>
                  <a:noFill/>
                </a:ln>
                <a:solidFill>
                  <a:prstClr val="black"/>
                </a:solidFill>
                <a:effectLst/>
                <a:uLnTx/>
                <a:uFillTx/>
                <a:latin typeface="FangSong_GB2312" panose="02010609030101010101" pitchFamily="49" charset="-122"/>
                <a:ea typeface="FangSong_GB2312" panose="02010609030101010101" pitchFamily="49" charset="-122"/>
                <a:cs typeface="+mn-cs"/>
              </a:rPr>
              <a:t>最优解树是指代价最小的那棵解树。</a:t>
            </a:r>
            <a:endParaRPr kumimoji="0" lang="en-US" altLang="zh-CN" sz="2800" b="1" i="0" u="none" strike="noStrike" kern="1200" cap="none" spc="0" normalizeH="0" baseline="0" noProof="0" dirty="0">
              <a:ln>
                <a:noFill/>
              </a:ln>
              <a:solidFill>
                <a:prstClr val="black"/>
              </a:solidFill>
              <a:effectLst/>
              <a:uLnTx/>
              <a:uFillTx/>
              <a:latin typeface="FangSong_GB2312" panose="02010609030101010101" pitchFamily="49" charset="-122"/>
              <a:ea typeface="FangSong_GB2312" panose="02010609030101010101" pitchFamily="49" charset="-122"/>
              <a:cs typeface="+mn-cs"/>
            </a:endParaRPr>
          </a:p>
          <a:p>
            <a:pPr marL="0" marR="52705" lvl="0" indent="0" algn="l"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dirty="0">
              <a:ln>
                <a:noFill/>
              </a:ln>
              <a:solidFill>
                <a:prstClr val="black"/>
              </a:solidFill>
              <a:effectLst/>
              <a:uLnTx/>
              <a:uFillTx/>
              <a:latin typeface="FangSong_GB2312" panose="02010609030101010101" pitchFamily="49" charset="-122"/>
              <a:ea typeface="FangSong_GB2312" panose="02010609030101010101" pitchFamily="49" charset="-122"/>
              <a:cs typeface="+mn-cs"/>
            </a:endParaRPr>
          </a:p>
          <a:p>
            <a:pPr marL="457200" marR="6223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kumimoji="0" lang="zh-CN" altLang="en-US" sz="2800" b="1" i="0" u="none" strike="noStrike" kern="1200" cap="none" spc="0" normalizeH="0" baseline="0" noProof="0" dirty="0">
                <a:ln>
                  <a:noFill/>
                </a:ln>
                <a:solidFill>
                  <a:prstClr val="black"/>
                </a:solidFill>
                <a:effectLst/>
                <a:uLnTx/>
                <a:uFillTx/>
                <a:latin typeface="FangSong_GB2312" panose="02010609030101010101" pitchFamily="49" charset="-122"/>
                <a:ea typeface="FangSong_GB2312" panose="02010609030101010101" pitchFamily="49" charset="-122"/>
                <a:cs typeface="+mn-cs"/>
              </a:rPr>
              <a:t>它涉及到解树的代价与希望树。</a:t>
            </a:r>
            <a:endParaRPr kumimoji="0" lang="zh-CN" altLang="en-US" sz="20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transition spd="med" advClick="0">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a:xfrm>
            <a:off x="3657601" y="6247713"/>
            <a:ext cx="4114800" cy="365125"/>
          </a:xfrm>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B2B9F186-7F60-48A0-B3A9-731FB1C43322}" type="slidenum">
              <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rPr>
            </a:fld>
            <a:endParaRPr kumimoji="0" lang="en-US" altLang="zh-CN" sz="1600" b="1" i="0" u="none" strike="noStrike" kern="1200" cap="none" spc="0" normalizeH="0" baseline="0" noProof="0" dirty="0">
              <a:ln>
                <a:noFill/>
              </a:ln>
              <a:solidFill>
                <a:srgbClr val="003399"/>
              </a:solidFill>
              <a:effectLst/>
              <a:uLnTx/>
              <a:uFillTx/>
              <a:latin typeface="Times New Roman" panose="02020603050405020304" pitchFamily="18" charset="0"/>
              <a:ea typeface="宋体" panose="02010600030101010101" pitchFamily="2" charset="-122"/>
              <a:cs typeface="+mn-cs"/>
            </a:endParaRPr>
          </a:p>
        </p:txBody>
      </p:sp>
      <p:sp>
        <p:nvSpPr>
          <p:cNvPr id="247853" name="Rectangle 45"/>
          <p:cNvSpPr>
            <a:spLocks noGrp="1"/>
          </p:cNvSpPr>
          <p:nvPr>
            <p:ph type="ctrTitle"/>
          </p:nvPr>
        </p:nvSpPr>
        <p:spPr>
          <a:xfrm>
            <a:off x="773114" y="230257"/>
            <a:ext cx="4941887" cy="584200"/>
          </a:xfrm>
        </p:spPr>
        <p:txBody>
          <a:bodyPr/>
          <a:lstStyle/>
          <a:p>
            <a:pPr eaLnBrk="1" hangingPunct="1">
              <a:defRPr/>
            </a:pPr>
            <a:r>
              <a:rPr lang="en-US" altLang="zh-CN" sz="2800" dirty="0">
                <a:solidFill>
                  <a:srgbClr val="000099"/>
                </a:solidFill>
                <a:latin typeface="黑体" panose="02010609060101010101" pitchFamily="2" charset="-122"/>
                <a:ea typeface="黑体" panose="02010609060101010101" pitchFamily="2" charset="-122"/>
              </a:rPr>
              <a:t>4.4.3  </a:t>
            </a:r>
            <a:r>
              <a:rPr lang="zh-CN" altLang="en-US" sz="2800" dirty="0">
                <a:solidFill>
                  <a:srgbClr val="000099"/>
                </a:solidFill>
                <a:latin typeface="黑体" panose="02010609060101010101" pitchFamily="2" charset="-122"/>
                <a:ea typeface="黑体" panose="02010609060101010101" pitchFamily="2" charset="-122"/>
              </a:rPr>
              <a:t>与或树的启发式搜索</a:t>
            </a:r>
            <a:endParaRPr lang="zh-CN" altLang="en-US" sz="2800" dirty="0">
              <a:solidFill>
                <a:srgbClr val="000099"/>
              </a:solidFill>
              <a:latin typeface="黑体" panose="02010609060101010101" pitchFamily="2" charset="-122"/>
              <a:ea typeface="黑体" panose="02010609060101010101" pitchFamily="2" charset="-122"/>
            </a:endParaRPr>
          </a:p>
        </p:txBody>
      </p:sp>
      <p:sp>
        <p:nvSpPr>
          <p:cNvPr id="247857" name="Rectangle 49"/>
          <p:cNvSpPr>
            <a:spLocks noGrp="1"/>
          </p:cNvSpPr>
          <p:nvPr>
            <p:ph type="subTitle" idx="1"/>
          </p:nvPr>
        </p:nvSpPr>
        <p:spPr>
          <a:xfrm>
            <a:off x="1181100" y="1025902"/>
            <a:ext cx="6400800" cy="519113"/>
          </a:xfrm>
        </p:spPr>
        <p:txBody>
          <a:bodyPr/>
          <a:lstStyle/>
          <a:p>
            <a:pPr algn="l" eaLnBrk="1" hangingPunct="1">
              <a:spcBef>
                <a:spcPct val="0"/>
              </a:spcBef>
              <a:buFontTx/>
              <a:buChar char="•"/>
              <a:defRPr/>
            </a:pPr>
            <a:r>
              <a:rPr kumimoji="1" lang="en-US" altLang="zh-CN" sz="2800" b="1" dirty="0">
                <a:solidFill>
                  <a:srgbClr val="009900"/>
                </a:solidFill>
                <a:effectLst>
                  <a:outerShdw blurRad="38100" dist="38100" dir="2700000" algn="tl">
                    <a:srgbClr val="C0C0C0"/>
                  </a:outerShdw>
                </a:effectLst>
                <a:ea typeface="黑体" panose="02010609060101010101" pitchFamily="2" charset="-122"/>
              </a:rPr>
              <a:t> </a:t>
            </a:r>
            <a:r>
              <a:rPr kumimoji="1" lang="zh-CN" altLang="en-US" sz="2800" b="1" dirty="0">
                <a:solidFill>
                  <a:srgbClr val="009900"/>
                </a:solidFill>
                <a:effectLst>
                  <a:outerShdw blurRad="38100" dist="38100" dir="2700000" algn="tl">
                    <a:srgbClr val="C0C0C0"/>
                  </a:outerShdw>
                </a:effectLst>
                <a:ea typeface="黑体" panose="02010609060101010101" pitchFamily="2" charset="-122"/>
              </a:rPr>
              <a:t>解树的代价</a:t>
            </a:r>
            <a:endParaRPr lang="zh-CN" altLang="en-US" dirty="0"/>
          </a:p>
        </p:txBody>
      </p:sp>
      <mc:AlternateContent xmlns:mc="http://schemas.openxmlformats.org/markup-compatibility/2006">
        <mc:Choice xmlns:a14="http://schemas.microsoft.com/office/drawing/2010/main" Requires="a14">
          <p:sp>
            <p:nvSpPr>
              <p:cNvPr id="8" name="矩形 7"/>
              <p:cNvSpPr/>
              <p:nvPr/>
            </p:nvSpPr>
            <p:spPr>
              <a:xfrm>
                <a:off x="1181100" y="1756460"/>
                <a:ext cx="10606086" cy="44308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altLang="zh-CN"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1.</a:t>
                </a:r>
                <a:r>
                  <a:rPr kumimoji="0" lang="zh-CN" altLang="en-US"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若</a:t>
                </a:r>
                <a:r>
                  <a:rPr kumimoji="0" lang="en-US" altLang="zh-CN"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n</a:t>
                </a:r>
                <a:r>
                  <a:rPr kumimoji="0" lang="zh-CN" altLang="en-US"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为终止节点，则其代价</a:t>
                </a:r>
                <a:r>
                  <a:rPr kumimoji="0" lang="en-US" altLang="zh-CN"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h(n) =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2.</a:t>
                </a:r>
                <a:r>
                  <a:rPr kumimoji="0" lang="zh-CN" altLang="en-US"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若</a:t>
                </a:r>
                <a:r>
                  <a:rPr kumimoji="0" lang="en-US" altLang="zh-CN"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n</a:t>
                </a:r>
                <a:r>
                  <a:rPr kumimoji="0" lang="zh-CN" altLang="en-US"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为或节点，且子节点为</a:t>
                </a:r>
                <a:r>
                  <a:rPr kumimoji="0" lang="en-US" altLang="zh-CN"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n</a:t>
                </a:r>
                <a:r>
                  <a:rPr kumimoji="0" lang="en-US" altLang="zh-CN" sz="2400" b="0" i="0" u="none" strike="noStrike" kern="1200" cap="none" spc="0" normalizeH="0" baseline="-25000" noProof="0" dirty="0">
                    <a:ln>
                      <a:noFill/>
                    </a:ln>
                    <a:solidFill>
                      <a:srgbClr val="000099"/>
                    </a:solidFill>
                    <a:effectLst/>
                    <a:uLnTx/>
                    <a:uFillTx/>
                    <a:latin typeface="等线" panose="02010600030101010101" pitchFamily="2" charset="-122"/>
                    <a:ea typeface="等线" panose="02010600030101010101" pitchFamily="2" charset="-122"/>
                    <a:cs typeface="+mn-cs"/>
                  </a:rPr>
                  <a:t>1</a:t>
                </a:r>
                <a:r>
                  <a:rPr kumimoji="0" lang="en-US" altLang="zh-CN"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 n</a:t>
                </a:r>
                <a:r>
                  <a:rPr kumimoji="0" lang="en-US" altLang="zh-CN" sz="2400" b="0" i="0" u="none" strike="noStrike" kern="1200" cap="none" spc="0" normalizeH="0" baseline="-25000" noProof="0" dirty="0">
                    <a:ln>
                      <a:noFill/>
                    </a:ln>
                    <a:solidFill>
                      <a:srgbClr val="000099"/>
                    </a:solidFill>
                    <a:effectLst/>
                    <a:uLnTx/>
                    <a:uFillTx/>
                    <a:latin typeface="等线" panose="02010600030101010101" pitchFamily="2" charset="-122"/>
                    <a:ea typeface="等线" panose="02010600030101010101" pitchFamily="2" charset="-122"/>
                    <a:cs typeface="+mn-cs"/>
                  </a:rPr>
                  <a:t>2</a:t>
                </a:r>
                <a:r>
                  <a:rPr kumimoji="0" lang="en-US" altLang="zh-CN"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 ……,</a:t>
                </a:r>
                <a:r>
                  <a:rPr kumimoji="0" lang="en-US" altLang="zh-CN" sz="2400" b="0" i="0" u="none" strike="noStrike" kern="1200" cap="none" spc="0" normalizeH="0" baseline="0" noProof="0" dirty="0" err="1">
                    <a:ln>
                      <a:noFill/>
                    </a:ln>
                    <a:solidFill>
                      <a:srgbClr val="000099"/>
                    </a:solidFill>
                    <a:effectLst/>
                    <a:uLnTx/>
                    <a:uFillTx/>
                    <a:latin typeface="等线" panose="02010600030101010101" pitchFamily="2" charset="-122"/>
                    <a:ea typeface="等线" panose="02010600030101010101" pitchFamily="2" charset="-122"/>
                    <a:cs typeface="+mn-cs"/>
                  </a:rPr>
                  <a:t>n</a:t>
                </a:r>
                <a:r>
                  <a:rPr kumimoji="0" lang="en-US" altLang="zh-CN" sz="2400" b="0" i="0" u="none" strike="noStrike" kern="1200" cap="none" spc="0" normalizeH="0" baseline="-25000" noProof="0" dirty="0" err="1">
                    <a:ln>
                      <a:noFill/>
                    </a:ln>
                    <a:solidFill>
                      <a:srgbClr val="000099"/>
                    </a:solidFill>
                    <a:effectLst/>
                    <a:uLnTx/>
                    <a:uFillTx/>
                    <a:latin typeface="等线" panose="02010600030101010101" pitchFamily="2" charset="-122"/>
                    <a:ea typeface="等线" panose="02010600030101010101" pitchFamily="2" charset="-122"/>
                    <a:cs typeface="+mn-cs"/>
                  </a:rPr>
                  <a:t>k</a:t>
                </a:r>
                <a:r>
                  <a:rPr kumimoji="0" lang="zh-CN" altLang="en-US"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，则</a:t>
                </a:r>
                <a:r>
                  <a:rPr kumimoji="0" lang="en-US" altLang="zh-CN"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n</a:t>
                </a:r>
                <a:r>
                  <a:rPr kumimoji="0" lang="zh-CN" altLang="en-US"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的代价为：</a:t>
                </a:r>
                <a:endParaRPr kumimoji="0" lang="en-US" altLang="zh-CN"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	h(n) = min</a:t>
                </a:r>
                <a:r>
                  <a:rPr kumimoji="0" lang="en-US" altLang="zh-CN" sz="2400" b="0" i="0" u="none" strike="noStrike" kern="1200" cap="none" spc="0" normalizeH="0" baseline="-25000" noProof="0" dirty="0">
                    <a:ln>
                      <a:noFill/>
                    </a:ln>
                    <a:solidFill>
                      <a:srgbClr val="000099"/>
                    </a:solidFill>
                    <a:effectLst/>
                    <a:uLnTx/>
                    <a:uFillTx/>
                    <a:latin typeface="等线" panose="02010600030101010101" pitchFamily="2" charset="-122"/>
                    <a:ea typeface="等线" panose="02010600030101010101" pitchFamily="2" charset="-122"/>
                    <a:cs typeface="+mn-cs"/>
                  </a:rPr>
                  <a:t>1≤i≤k </a:t>
                </a:r>
                <a:r>
                  <a:rPr kumimoji="0" lang="en-US" altLang="zh-CN"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{c(n, </a:t>
                </a:r>
                <a:r>
                  <a:rPr kumimoji="0" lang="en-US" altLang="zh-CN" sz="2400" b="0" i="0" u="none" strike="noStrike" kern="1200" cap="none" spc="0" normalizeH="0" baseline="0" noProof="0" dirty="0" err="1">
                    <a:ln>
                      <a:noFill/>
                    </a:ln>
                    <a:solidFill>
                      <a:srgbClr val="000099"/>
                    </a:solidFill>
                    <a:effectLst/>
                    <a:uLnTx/>
                    <a:uFillTx/>
                    <a:latin typeface="等线" panose="02010600030101010101" pitchFamily="2" charset="-122"/>
                    <a:ea typeface="等线" panose="02010600030101010101" pitchFamily="2" charset="-122"/>
                    <a:cs typeface="+mn-cs"/>
                  </a:rPr>
                  <a:t>n</a:t>
                </a:r>
                <a:r>
                  <a:rPr kumimoji="0" lang="en-US" altLang="zh-CN" sz="2400" b="0" i="0" u="none" strike="noStrike" kern="1200" cap="none" spc="0" normalizeH="0" baseline="-25000" noProof="0" dirty="0" err="1">
                    <a:ln>
                      <a:noFill/>
                    </a:ln>
                    <a:solidFill>
                      <a:srgbClr val="000099"/>
                    </a:solidFill>
                    <a:effectLst/>
                    <a:uLnTx/>
                    <a:uFillTx/>
                    <a:latin typeface="等线" panose="02010600030101010101" pitchFamily="2" charset="-122"/>
                    <a:ea typeface="等线" panose="02010600030101010101" pitchFamily="2" charset="-122"/>
                    <a:cs typeface="+mn-cs"/>
                  </a:rPr>
                  <a:t>i</a:t>
                </a:r>
                <a:r>
                  <a:rPr kumimoji="0" lang="en-US" altLang="zh-CN"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 + h(</a:t>
                </a:r>
                <a:r>
                  <a:rPr kumimoji="0" lang="en-US" altLang="zh-CN" sz="2400" b="0" i="0" u="none" strike="noStrike" kern="1200" cap="none" spc="0" normalizeH="0" baseline="0" noProof="0" dirty="0" err="1">
                    <a:ln>
                      <a:noFill/>
                    </a:ln>
                    <a:solidFill>
                      <a:srgbClr val="000099"/>
                    </a:solidFill>
                    <a:effectLst/>
                    <a:uLnTx/>
                    <a:uFillTx/>
                    <a:latin typeface="等线" panose="02010600030101010101" pitchFamily="2" charset="-122"/>
                    <a:ea typeface="等线" panose="02010600030101010101" pitchFamily="2" charset="-122"/>
                    <a:cs typeface="+mn-cs"/>
                  </a:rPr>
                  <a:t>n</a:t>
                </a:r>
                <a:r>
                  <a:rPr kumimoji="0" lang="en-US" altLang="zh-CN" sz="2400" b="0" i="0" u="none" strike="noStrike" kern="1200" cap="none" spc="0" normalizeH="0" baseline="-25000" noProof="0" dirty="0" err="1">
                    <a:ln>
                      <a:noFill/>
                    </a:ln>
                    <a:solidFill>
                      <a:srgbClr val="000099"/>
                    </a:solidFill>
                    <a:effectLst/>
                    <a:uLnTx/>
                    <a:uFillTx/>
                    <a:latin typeface="等线" panose="02010600030101010101" pitchFamily="2" charset="-122"/>
                    <a:ea typeface="等线" panose="02010600030101010101" pitchFamily="2" charset="-122"/>
                    <a:cs typeface="+mn-cs"/>
                  </a:rPr>
                  <a:t>i</a:t>
                </a:r>
                <a:r>
                  <a:rPr kumimoji="0" lang="en-US" altLang="zh-CN"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altLang="zh-CN"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  </a:t>
                </a:r>
                <a:r>
                  <a:rPr kumimoji="0" lang="zh-CN" altLang="en-US"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其中，</a:t>
                </a:r>
                <a:r>
                  <a:rPr kumimoji="0" lang="en-US" altLang="zh-CN"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c(n, </a:t>
                </a:r>
                <a:r>
                  <a:rPr kumimoji="0" lang="en-US" altLang="zh-CN" sz="2400" b="0" i="0" u="none" strike="noStrike" kern="1200" cap="none" spc="0" normalizeH="0" baseline="0" noProof="0" dirty="0" err="1">
                    <a:ln>
                      <a:noFill/>
                    </a:ln>
                    <a:solidFill>
                      <a:srgbClr val="000099"/>
                    </a:solidFill>
                    <a:effectLst/>
                    <a:uLnTx/>
                    <a:uFillTx/>
                    <a:latin typeface="等线" panose="02010600030101010101" pitchFamily="2" charset="-122"/>
                    <a:ea typeface="等线" panose="02010600030101010101" pitchFamily="2" charset="-122"/>
                    <a:cs typeface="+mn-cs"/>
                  </a:rPr>
                  <a:t>n</a:t>
                </a:r>
                <a:r>
                  <a:rPr kumimoji="0" lang="en-US" altLang="zh-CN" sz="2400" b="0" i="0" u="none" strike="noStrike" kern="1200" cap="none" spc="0" normalizeH="0" baseline="-25000" noProof="0" dirty="0" err="1">
                    <a:ln>
                      <a:noFill/>
                    </a:ln>
                    <a:solidFill>
                      <a:srgbClr val="000099"/>
                    </a:solidFill>
                    <a:effectLst/>
                    <a:uLnTx/>
                    <a:uFillTx/>
                    <a:latin typeface="等线" panose="02010600030101010101" pitchFamily="2" charset="-122"/>
                    <a:ea typeface="等线" panose="02010600030101010101" pitchFamily="2" charset="-122"/>
                    <a:cs typeface="+mn-cs"/>
                  </a:rPr>
                  <a:t>i</a:t>
                </a:r>
                <a:r>
                  <a:rPr kumimoji="0" lang="en-US" altLang="zh-CN"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a:t>
                </a:r>
                <a:r>
                  <a:rPr kumimoji="0" lang="zh-CN" altLang="en-US"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是节点</a:t>
                </a:r>
                <a:r>
                  <a:rPr kumimoji="0" lang="en-US" altLang="zh-CN"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n</a:t>
                </a:r>
                <a:r>
                  <a:rPr kumimoji="0" lang="zh-CN" altLang="en-US"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到其子节点</a:t>
                </a:r>
                <a:r>
                  <a:rPr kumimoji="0" lang="en-US" altLang="zh-CN" sz="2400" b="0" i="0" u="none" strike="noStrike" kern="1200" cap="none" spc="0" normalizeH="0" baseline="0" noProof="0" dirty="0" err="1">
                    <a:ln>
                      <a:noFill/>
                    </a:ln>
                    <a:solidFill>
                      <a:srgbClr val="000099"/>
                    </a:solidFill>
                    <a:effectLst/>
                    <a:uLnTx/>
                    <a:uFillTx/>
                    <a:latin typeface="等线" panose="02010600030101010101" pitchFamily="2" charset="-122"/>
                    <a:ea typeface="等线" panose="02010600030101010101" pitchFamily="2" charset="-122"/>
                    <a:cs typeface="+mn-cs"/>
                  </a:rPr>
                  <a:t>n</a:t>
                </a:r>
                <a:r>
                  <a:rPr kumimoji="0" lang="en-US" altLang="zh-CN" sz="2400" b="0" i="0" u="none" strike="noStrike" kern="1200" cap="none" spc="0" normalizeH="0" baseline="-25000" noProof="0" dirty="0" err="1">
                    <a:ln>
                      <a:noFill/>
                    </a:ln>
                    <a:solidFill>
                      <a:srgbClr val="000099"/>
                    </a:solidFill>
                    <a:effectLst/>
                    <a:uLnTx/>
                    <a:uFillTx/>
                    <a:latin typeface="等线" panose="02010600030101010101" pitchFamily="2" charset="-122"/>
                    <a:ea typeface="等线" panose="02010600030101010101" pitchFamily="2" charset="-122"/>
                    <a:cs typeface="+mn-cs"/>
                  </a:rPr>
                  <a:t>i</a:t>
                </a:r>
                <a:r>
                  <a:rPr kumimoji="0" lang="zh-CN" altLang="en-US"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的代价。</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3.</a:t>
                </a:r>
                <a:r>
                  <a:rPr kumimoji="0" lang="zh-CN" altLang="en-US"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若</a:t>
                </a:r>
                <a:r>
                  <a:rPr kumimoji="0" lang="en-US" altLang="zh-CN"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n</a:t>
                </a:r>
                <a:r>
                  <a:rPr kumimoji="0" lang="zh-CN" altLang="en-US"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为与节点，且子节点为</a:t>
                </a:r>
                <a:r>
                  <a:rPr kumimoji="0" lang="en-US" altLang="zh-CN"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n</a:t>
                </a:r>
                <a:r>
                  <a:rPr kumimoji="0" lang="en-US" altLang="zh-CN" sz="2400" b="0" i="0" u="none" strike="noStrike" kern="1200" cap="none" spc="0" normalizeH="0" baseline="-25000" noProof="0" dirty="0">
                    <a:ln>
                      <a:noFill/>
                    </a:ln>
                    <a:solidFill>
                      <a:srgbClr val="000099"/>
                    </a:solidFill>
                    <a:effectLst/>
                    <a:uLnTx/>
                    <a:uFillTx/>
                    <a:latin typeface="等线" panose="02010600030101010101" pitchFamily="2" charset="-122"/>
                    <a:ea typeface="等线" panose="02010600030101010101" pitchFamily="2" charset="-122"/>
                    <a:cs typeface="+mn-cs"/>
                  </a:rPr>
                  <a:t>1</a:t>
                </a:r>
                <a:r>
                  <a:rPr kumimoji="0" lang="en-US" altLang="zh-CN"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 n</a:t>
                </a:r>
                <a:r>
                  <a:rPr kumimoji="0" lang="en-US" altLang="zh-CN" sz="2400" b="0" i="0" u="none" strike="noStrike" kern="1200" cap="none" spc="0" normalizeH="0" baseline="-25000" noProof="0" dirty="0">
                    <a:ln>
                      <a:noFill/>
                    </a:ln>
                    <a:solidFill>
                      <a:srgbClr val="000099"/>
                    </a:solidFill>
                    <a:effectLst/>
                    <a:uLnTx/>
                    <a:uFillTx/>
                    <a:latin typeface="等线" panose="02010600030101010101" pitchFamily="2" charset="-122"/>
                    <a:ea typeface="等线" panose="02010600030101010101" pitchFamily="2" charset="-122"/>
                    <a:cs typeface="+mn-cs"/>
                  </a:rPr>
                  <a:t>2</a:t>
                </a:r>
                <a:r>
                  <a:rPr kumimoji="0" lang="en-US" altLang="zh-CN"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 ……, </a:t>
                </a:r>
                <a:r>
                  <a:rPr kumimoji="0" lang="en-US" altLang="zh-CN" sz="2400" b="0" i="0" u="none" strike="noStrike" kern="1200" cap="none" spc="0" normalizeH="0" baseline="0" noProof="0" dirty="0" err="1">
                    <a:ln>
                      <a:noFill/>
                    </a:ln>
                    <a:solidFill>
                      <a:srgbClr val="000099"/>
                    </a:solidFill>
                    <a:effectLst/>
                    <a:uLnTx/>
                    <a:uFillTx/>
                    <a:latin typeface="等线" panose="02010600030101010101" pitchFamily="2" charset="-122"/>
                    <a:ea typeface="等线" panose="02010600030101010101" pitchFamily="2" charset="-122"/>
                    <a:cs typeface="+mn-cs"/>
                  </a:rPr>
                  <a:t>n</a:t>
                </a:r>
                <a:r>
                  <a:rPr kumimoji="0" lang="en-US" altLang="zh-CN" sz="2400" b="0" i="0" u="none" strike="noStrike" kern="1200" cap="none" spc="0" normalizeH="0" baseline="-25000" noProof="0" dirty="0" err="1">
                    <a:ln>
                      <a:noFill/>
                    </a:ln>
                    <a:solidFill>
                      <a:srgbClr val="000099"/>
                    </a:solidFill>
                    <a:effectLst/>
                    <a:uLnTx/>
                    <a:uFillTx/>
                    <a:latin typeface="等线" panose="02010600030101010101" pitchFamily="2" charset="-122"/>
                    <a:ea typeface="等线" panose="02010600030101010101" pitchFamily="2" charset="-122"/>
                    <a:cs typeface="+mn-cs"/>
                  </a:rPr>
                  <a:t>k</a:t>
                </a:r>
                <a:r>
                  <a:rPr kumimoji="0" lang="zh-CN" altLang="en-US"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，则</a:t>
                </a:r>
                <a:r>
                  <a:rPr kumimoji="0" lang="en-US" altLang="zh-CN"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n</a:t>
                </a:r>
                <a:r>
                  <a:rPr kumimoji="0" lang="zh-CN" altLang="en-US"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的代价可用和代价法或最大代价法求出来</a:t>
                </a:r>
                <a:r>
                  <a:rPr kumimoji="0" lang="en-US" altLang="zh-CN"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  若用和代价法，则计算公式为：</a:t>
                </a:r>
                <a:r>
                  <a:rPr kumimoji="0" lang="en-US" altLang="zh-CN"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h(n) = </a:t>
                </a:r>
                <a14:m>
                  <m:oMath xmlns:m="http://schemas.openxmlformats.org/officeDocument/2006/math">
                    <m:nary>
                      <m:naryPr>
                        <m:chr m:val="∑"/>
                        <m:limLoc m:val="subSup"/>
                        <m:ctrlPr>
                          <a:rPr kumimoji="0" lang="en-US" altLang="zh-CN" sz="2400" b="0" i="1" u="none" strike="noStrike" kern="1200" cap="none" spc="0" normalizeH="0" baseline="0" noProof="0" smtClean="0">
                            <a:ln>
                              <a:noFill/>
                            </a:ln>
                            <a:solidFill>
                              <a:srgbClr val="000099"/>
                            </a:solidFill>
                            <a:effectLst/>
                            <a:uLnTx/>
                            <a:uFillTx/>
                            <a:latin typeface="Cambria Math" panose="02040503050406030204" pitchFamily="18" charset="0"/>
                            <a:cs typeface="+mn-cs"/>
                          </a:rPr>
                        </m:ctrlPr>
                      </m:naryPr>
                      <m:sub>
                        <m:r>
                          <m:rPr>
                            <m:brk m:alnAt="25"/>
                          </m:rPr>
                          <a:rPr kumimoji="0" lang="en-US" altLang="zh-CN" sz="2400" b="0" i="1" u="none" strike="noStrike" kern="1200" cap="none" spc="0" normalizeH="0" baseline="0" noProof="0" smtClean="0">
                            <a:ln>
                              <a:noFill/>
                            </a:ln>
                            <a:solidFill>
                              <a:srgbClr val="000099"/>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srgbClr val="000099"/>
                            </a:solidFill>
                            <a:effectLst/>
                            <a:uLnTx/>
                            <a:uFillTx/>
                            <a:latin typeface="Cambria Math" panose="02040503050406030204" pitchFamily="18" charset="0"/>
                            <a:cs typeface="+mn-cs"/>
                          </a:rPr>
                          <m:t>=1</m:t>
                        </m:r>
                      </m:sub>
                      <m:sup>
                        <m:r>
                          <a:rPr kumimoji="0" lang="en-US" altLang="zh-CN" sz="2400" b="0" i="1" u="none" strike="noStrike" kern="1200" cap="none" spc="0" normalizeH="0" baseline="0" noProof="0" smtClean="0">
                            <a:ln>
                              <a:noFill/>
                            </a:ln>
                            <a:solidFill>
                              <a:srgbClr val="000099"/>
                            </a:solidFill>
                            <a:effectLst/>
                            <a:uLnTx/>
                            <a:uFillTx/>
                            <a:latin typeface="Cambria Math" panose="02040503050406030204" pitchFamily="18" charset="0"/>
                            <a:cs typeface="+mn-cs"/>
                          </a:rPr>
                          <m:t>𝑘</m:t>
                        </m:r>
                      </m:sup>
                      <m:e>
                        <m:r>
                          <m:rPr>
                            <m:nor/>
                          </m:rPr>
                          <a:rPr kumimoji="0" lang="en-US" altLang="zh-CN"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m:t>[</m:t>
                        </m:r>
                        <m:r>
                          <m:rPr>
                            <m:nor/>
                          </m:rPr>
                          <a:rPr kumimoji="0" lang="en-US" altLang="zh-CN"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m:t>c</m:t>
                        </m:r>
                        <m:r>
                          <m:rPr>
                            <m:nor/>
                          </m:rPr>
                          <a:rPr kumimoji="0" lang="en-US" altLang="zh-CN"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m:t>(</m:t>
                        </m:r>
                        <m:r>
                          <m:rPr>
                            <m:nor/>
                          </m:rPr>
                          <a:rPr kumimoji="0" lang="en-US" altLang="zh-CN"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m:t>n</m:t>
                        </m:r>
                        <m:r>
                          <m:rPr>
                            <m:nor/>
                          </m:rPr>
                          <a:rPr kumimoji="0" lang="en-US" altLang="zh-CN"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m:t>, </m:t>
                        </m:r>
                        <m:r>
                          <m:rPr>
                            <m:nor/>
                          </m:rPr>
                          <a:rPr kumimoji="0" lang="en-US" altLang="zh-CN"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m:t>ni</m:t>
                        </m:r>
                        <m:r>
                          <m:rPr>
                            <m:nor/>
                          </m:rPr>
                          <a:rPr kumimoji="0" lang="en-US" altLang="zh-CN"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m:t>) + </m:t>
                        </m:r>
                        <m:r>
                          <m:rPr>
                            <m:nor/>
                          </m:rPr>
                          <a:rPr kumimoji="0" lang="en-US" altLang="zh-CN"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m:t>h</m:t>
                        </m:r>
                        <m:r>
                          <m:rPr>
                            <m:nor/>
                          </m:rPr>
                          <a:rPr kumimoji="0" lang="en-US" altLang="zh-CN"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m:t>(</m:t>
                        </m:r>
                        <m:r>
                          <m:rPr>
                            <m:nor/>
                          </m:rPr>
                          <a:rPr kumimoji="0" lang="en-US" altLang="zh-CN"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m:t>ni</m:t>
                        </m:r>
                        <m:r>
                          <m:rPr>
                            <m:nor/>
                          </m:rPr>
                          <a:rPr kumimoji="0" lang="en-US" altLang="zh-CN"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m:t>)]</m:t>
                        </m:r>
                      </m:e>
                    </m:nary>
                  </m:oMath>
                </a14:m>
                <a:r>
                  <a:rPr kumimoji="0" lang="en-US" altLang="zh-CN"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1200"/>
                  </a:spcAft>
                  <a:buClrTx/>
                  <a:buSzTx/>
                  <a:buFontTx/>
                  <a:buNone/>
                  <a:tabLst/>
                  <a:defRPr/>
                </a:pPr>
                <a:r>
                  <a:rPr kumimoji="0" lang="zh-CN" altLang="en-US"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  若用最大代价法，则其计算公式为：</a:t>
                </a:r>
                <a:r>
                  <a:rPr kumimoji="0" lang="en-US" altLang="zh-CN"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h(n) = max</a:t>
                </a:r>
                <a:r>
                  <a:rPr kumimoji="0" lang="en-US" altLang="zh-CN" sz="2400" b="0" i="0" u="none" strike="noStrike" kern="1200" cap="none" spc="0" normalizeH="0" baseline="-25000" noProof="0" dirty="0">
                    <a:ln>
                      <a:noFill/>
                    </a:ln>
                    <a:solidFill>
                      <a:srgbClr val="000099"/>
                    </a:solidFill>
                    <a:effectLst/>
                    <a:uLnTx/>
                    <a:uFillTx/>
                    <a:latin typeface="等线" panose="02010600030101010101" pitchFamily="2" charset="-122"/>
                    <a:ea typeface="等线" panose="02010600030101010101" pitchFamily="2" charset="-122"/>
                    <a:cs typeface="+mn-cs"/>
                  </a:rPr>
                  <a:t>1≤i≤k </a:t>
                </a:r>
                <a:r>
                  <a:rPr kumimoji="0" lang="en-US" altLang="zh-CN"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{c(n, </a:t>
                </a:r>
                <a:r>
                  <a:rPr kumimoji="0" lang="en-US" altLang="zh-CN" sz="2400" b="0" i="0" u="none" strike="noStrike" kern="1200" cap="none" spc="0" normalizeH="0" baseline="0" noProof="0" dirty="0" err="1">
                    <a:ln>
                      <a:noFill/>
                    </a:ln>
                    <a:solidFill>
                      <a:srgbClr val="000099"/>
                    </a:solidFill>
                    <a:effectLst/>
                    <a:uLnTx/>
                    <a:uFillTx/>
                    <a:latin typeface="等线" panose="02010600030101010101" pitchFamily="2" charset="-122"/>
                    <a:ea typeface="等线" panose="02010600030101010101" pitchFamily="2" charset="-122"/>
                    <a:cs typeface="+mn-cs"/>
                  </a:rPr>
                  <a:t>n</a:t>
                </a:r>
                <a:r>
                  <a:rPr kumimoji="0" lang="en-US" altLang="zh-CN" sz="2400" b="0" i="0" u="none" strike="noStrike" kern="1200" cap="none" spc="0" normalizeH="0" baseline="-25000" noProof="0" dirty="0" err="1">
                    <a:ln>
                      <a:noFill/>
                    </a:ln>
                    <a:solidFill>
                      <a:srgbClr val="000099"/>
                    </a:solidFill>
                    <a:effectLst/>
                    <a:uLnTx/>
                    <a:uFillTx/>
                    <a:latin typeface="等线" panose="02010600030101010101" pitchFamily="2" charset="-122"/>
                    <a:ea typeface="等线" panose="02010600030101010101" pitchFamily="2" charset="-122"/>
                    <a:cs typeface="+mn-cs"/>
                  </a:rPr>
                  <a:t>i</a:t>
                </a:r>
                <a:r>
                  <a:rPr kumimoji="0" lang="en-US" altLang="zh-CN"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 + h(</a:t>
                </a:r>
                <a:r>
                  <a:rPr kumimoji="0" lang="en-US" altLang="zh-CN" sz="2400" b="0" i="0" u="none" strike="noStrike" kern="1200" cap="none" spc="0" normalizeH="0" baseline="0" noProof="0" dirty="0" err="1">
                    <a:ln>
                      <a:noFill/>
                    </a:ln>
                    <a:solidFill>
                      <a:srgbClr val="000099"/>
                    </a:solidFill>
                    <a:effectLst/>
                    <a:uLnTx/>
                    <a:uFillTx/>
                    <a:latin typeface="等线" panose="02010600030101010101" pitchFamily="2" charset="-122"/>
                    <a:ea typeface="等线" panose="02010600030101010101" pitchFamily="2" charset="-122"/>
                    <a:cs typeface="+mn-cs"/>
                  </a:rPr>
                  <a:t>n</a:t>
                </a:r>
                <a:r>
                  <a:rPr kumimoji="0" lang="en-US" altLang="zh-CN" sz="2400" b="0" i="0" u="none" strike="noStrike" kern="1200" cap="none" spc="0" normalizeH="0" baseline="-25000" noProof="0" dirty="0" err="1">
                    <a:ln>
                      <a:noFill/>
                    </a:ln>
                    <a:solidFill>
                      <a:srgbClr val="000099"/>
                    </a:solidFill>
                    <a:effectLst/>
                    <a:uLnTx/>
                    <a:uFillTx/>
                    <a:latin typeface="等线" panose="02010600030101010101" pitchFamily="2" charset="-122"/>
                    <a:ea typeface="等线" panose="02010600030101010101" pitchFamily="2" charset="-122"/>
                    <a:cs typeface="+mn-cs"/>
                  </a:rPr>
                  <a:t>i</a:t>
                </a:r>
                <a:r>
                  <a:rPr kumimoji="0" lang="en-US" altLang="zh-CN"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a:t>
                </a:r>
                <a:r>
                  <a:rPr kumimoji="0" lang="zh-CN" altLang="en-US"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altLang="zh-CN"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4.</a:t>
                </a:r>
                <a:r>
                  <a:rPr kumimoji="0" lang="zh-CN" altLang="en-US"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若</a:t>
                </a:r>
                <a:r>
                  <a:rPr kumimoji="0" lang="en-US" altLang="zh-CN"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n</a:t>
                </a:r>
                <a:r>
                  <a:rPr kumimoji="0" lang="zh-CN" altLang="en-US"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是端节点，但又不是终止节点，则</a:t>
                </a:r>
                <a:r>
                  <a:rPr kumimoji="0" lang="en-US" altLang="zh-CN"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n</a:t>
                </a:r>
                <a:r>
                  <a:rPr kumimoji="0" lang="zh-CN" altLang="en-US"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不可扩展，其代价定义为</a:t>
                </a:r>
                <a:r>
                  <a:rPr kumimoji="0" lang="en-US" altLang="zh-CN"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h(n)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5.</a:t>
                </a:r>
                <a:r>
                  <a:rPr kumimoji="0" lang="zh-CN" altLang="en-US"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根节点的代价即为解树的代价。</a:t>
                </a:r>
              </a:p>
            </p:txBody>
          </p:sp>
        </mc:Choice>
        <mc:Fallback>
          <p:sp>
            <p:nvSpPr>
              <p:cNvPr id="8" name="矩形 7"/>
              <p:cNvSpPr>
                <a:spLocks noRot="1" noChangeAspect="1" noMove="1" noResize="1" noEditPoints="1" noAdjustHandles="1" noChangeArrowheads="1" noChangeShapeType="1" noTextEdit="1"/>
              </p:cNvSpPr>
              <p:nvPr/>
            </p:nvSpPr>
            <p:spPr>
              <a:xfrm>
                <a:off x="1181100" y="1756460"/>
                <a:ext cx="10606086" cy="4430828"/>
              </a:xfrm>
              <a:prstGeom prst="rect">
                <a:avLst/>
              </a:prstGeom>
              <a:blipFill rotWithShape="1">
                <a:blip r:embed="rId1"/>
                <a:stretch>
                  <a:fillRect l="-920" t="-963" b="-2201"/>
                </a:stretch>
              </a:blipFill>
            </p:spPr>
            <p:txBody>
              <a:bodyPr/>
              <a:lstStyle/>
              <a:p>
                <a:r>
                  <a:rPr lang="zh-CN" altLang="en-US">
                    <a:noFill/>
                  </a:rPr>
                  <a:t> </a:t>
                </a:r>
                <a:endParaRPr lang="zh-CN" altLang="en-US">
                  <a:noFill/>
                </a:endParaRPr>
              </a:p>
            </p:txBody>
          </p:sp>
        </mc:Fallback>
      </mc:AlternateContent>
    </p:spTree>
  </p:cSld>
  <p:clrMapOvr>
    <a:masterClrMapping/>
  </p:clrMapOvr>
  <p:transition spd="med" advClick="0">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4"/>
          <p:cNvSpPr>
            <a:spLocks noGrp="1"/>
          </p:cNvSpPr>
          <p:nvPr>
            <p:ph type="sldNum" sz="quarter" idx="11"/>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AB8DDB1C-BF64-480A-BC1D-86271CD06C50}" type="slidenum">
              <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rPr>
            </a:fld>
            <a:endPar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endParaRPr>
          </a:p>
        </p:txBody>
      </p:sp>
      <p:sp>
        <p:nvSpPr>
          <p:cNvPr id="123907" name="Rectangle 2"/>
          <p:cNvSpPr>
            <a:spLocks noGrp="1"/>
          </p:cNvSpPr>
          <p:nvPr>
            <p:ph type="title"/>
          </p:nvPr>
        </p:nvSpPr>
        <p:spPr>
          <a:xfrm>
            <a:off x="495300" y="112474"/>
            <a:ext cx="10515600" cy="1325563"/>
          </a:xfrm>
        </p:spPr>
        <p:txBody>
          <a:bodyPr/>
          <a:lstStyle/>
          <a:p>
            <a:pPr eaLnBrk="1" hangingPunct="1"/>
            <a:r>
              <a:rPr lang="en-US" altLang="zh-CN" sz="2800" b="1" dirty="0">
                <a:solidFill>
                  <a:srgbClr val="009900"/>
                </a:solidFill>
              </a:rPr>
              <a:t>【</a:t>
            </a:r>
            <a:r>
              <a:rPr lang="zh-CN" altLang="en-US" sz="2800" b="1" dirty="0">
                <a:solidFill>
                  <a:srgbClr val="009900"/>
                </a:solidFill>
              </a:rPr>
              <a:t>解树的代价实例</a:t>
            </a:r>
            <a:r>
              <a:rPr lang="en-US" altLang="zh-CN" sz="2800" b="1" dirty="0">
                <a:solidFill>
                  <a:srgbClr val="009900"/>
                </a:solidFill>
              </a:rPr>
              <a:t>1】</a:t>
            </a:r>
            <a:endParaRPr lang="en-US" altLang="zh-CN" sz="2800" b="1" dirty="0">
              <a:solidFill>
                <a:srgbClr val="009900"/>
              </a:solidFill>
            </a:endParaRPr>
          </a:p>
        </p:txBody>
      </p:sp>
      <p:sp>
        <p:nvSpPr>
          <p:cNvPr id="123908" name="Rectangle 3"/>
          <p:cNvSpPr>
            <a:spLocks noGrp="1"/>
          </p:cNvSpPr>
          <p:nvPr>
            <p:ph type="body" idx="1"/>
          </p:nvPr>
        </p:nvSpPr>
        <p:spPr>
          <a:xfrm>
            <a:off x="495300" y="1220788"/>
            <a:ext cx="5581651" cy="5249862"/>
          </a:xfrm>
        </p:spPr>
        <p:txBody>
          <a:bodyPr/>
          <a:lstStyle/>
          <a:p>
            <a:pPr eaLnBrk="1" hangingPunct="1">
              <a:lnSpc>
                <a:spcPct val="130000"/>
              </a:lnSpc>
              <a:spcBef>
                <a:spcPct val="30000"/>
              </a:spcBef>
              <a:buFont typeface="Wingdings" panose="05000000000000000000" pitchFamily="2" charset="2"/>
              <a:buNone/>
            </a:pPr>
            <a:r>
              <a:rPr lang="en-US" altLang="zh-CN" b="1" dirty="0">
                <a:ea typeface="楷体_GB2312" pitchFamily="49" charset="-122"/>
              </a:rPr>
              <a:t>     </a:t>
            </a:r>
            <a:r>
              <a:rPr lang="zh-CN" altLang="en-US" sz="2400" dirty="0">
                <a:solidFill>
                  <a:srgbClr val="000099"/>
                </a:solidFill>
                <a:latin typeface="等线" panose="02010600030101010101" pitchFamily="2" charset="-122"/>
                <a:ea typeface="等线" panose="02010600030101010101" pitchFamily="2" charset="-122"/>
              </a:rPr>
              <a:t>如图所示一棵与</a:t>
            </a:r>
            <a:r>
              <a:rPr lang="en-US" altLang="zh-CN" sz="2400" dirty="0">
                <a:solidFill>
                  <a:srgbClr val="000099"/>
                </a:solidFill>
                <a:latin typeface="等线" panose="02010600030101010101" pitchFamily="2" charset="-122"/>
                <a:ea typeface="等线" panose="02010600030101010101" pitchFamily="2" charset="-122"/>
              </a:rPr>
              <a:t>/</a:t>
            </a:r>
            <a:r>
              <a:rPr lang="zh-CN" altLang="en-US" sz="2400" dirty="0">
                <a:solidFill>
                  <a:srgbClr val="000099"/>
                </a:solidFill>
                <a:latin typeface="等线" panose="02010600030101010101" pitchFamily="2" charset="-122"/>
                <a:ea typeface="等线" panose="02010600030101010101" pitchFamily="2" charset="-122"/>
              </a:rPr>
              <a:t>或树，已知节点</a:t>
            </a:r>
            <a:r>
              <a:rPr lang="en-US" altLang="zh-CN" sz="2400" dirty="0">
                <a:solidFill>
                  <a:srgbClr val="000099"/>
                </a:solidFill>
                <a:latin typeface="等线" panose="02010600030101010101" pitchFamily="2" charset="-122"/>
                <a:ea typeface="等线" panose="02010600030101010101" pitchFamily="2" charset="-122"/>
              </a:rPr>
              <a:t>S</a:t>
            </a:r>
            <a:r>
              <a:rPr lang="en-US" altLang="zh-CN" sz="2400" baseline="-25000" dirty="0">
                <a:solidFill>
                  <a:srgbClr val="000099"/>
                </a:solidFill>
                <a:latin typeface="等线" panose="02010600030101010101" pitchFamily="2" charset="-122"/>
                <a:ea typeface="等线" panose="02010600030101010101" pitchFamily="2" charset="-122"/>
              </a:rPr>
              <a:t>4</a:t>
            </a:r>
            <a:r>
              <a:rPr lang="zh-CN" altLang="en-US" sz="2400" dirty="0">
                <a:solidFill>
                  <a:srgbClr val="000099"/>
                </a:solidFill>
                <a:latin typeface="等线" panose="02010600030101010101" pitchFamily="2" charset="-122"/>
                <a:ea typeface="等线" panose="02010600030101010101" pitchFamily="2" charset="-122"/>
              </a:rPr>
              <a:t>、</a:t>
            </a:r>
            <a:r>
              <a:rPr lang="en-US" altLang="zh-CN" sz="2400" dirty="0">
                <a:solidFill>
                  <a:srgbClr val="000099"/>
                </a:solidFill>
                <a:latin typeface="等线" panose="02010600030101010101" pitchFamily="2" charset="-122"/>
                <a:ea typeface="等线" panose="02010600030101010101" pitchFamily="2" charset="-122"/>
              </a:rPr>
              <a:t>S</a:t>
            </a:r>
            <a:r>
              <a:rPr lang="en-US" altLang="zh-CN" sz="2400" baseline="-25000" dirty="0">
                <a:solidFill>
                  <a:srgbClr val="000099"/>
                </a:solidFill>
                <a:latin typeface="等线" panose="02010600030101010101" pitchFamily="2" charset="-122"/>
                <a:ea typeface="等线" panose="02010600030101010101" pitchFamily="2" charset="-122"/>
              </a:rPr>
              <a:t>5</a:t>
            </a:r>
            <a:r>
              <a:rPr lang="zh-CN" altLang="en-US" sz="2400" dirty="0">
                <a:solidFill>
                  <a:srgbClr val="000099"/>
                </a:solidFill>
                <a:latin typeface="等线" panose="02010600030101010101" pitchFamily="2" charset="-122"/>
                <a:ea typeface="等线" panose="02010600030101010101" pitchFamily="2" charset="-122"/>
              </a:rPr>
              <a:t>、</a:t>
            </a:r>
            <a:r>
              <a:rPr lang="en-US" altLang="zh-CN" sz="2400" dirty="0">
                <a:solidFill>
                  <a:srgbClr val="000099"/>
                </a:solidFill>
                <a:latin typeface="等线" panose="02010600030101010101" pitchFamily="2" charset="-122"/>
                <a:ea typeface="等线" panose="02010600030101010101" pitchFamily="2" charset="-122"/>
              </a:rPr>
              <a:t>S</a:t>
            </a:r>
            <a:r>
              <a:rPr lang="en-US" altLang="zh-CN" sz="2400" baseline="-25000" dirty="0">
                <a:solidFill>
                  <a:srgbClr val="000099"/>
                </a:solidFill>
                <a:latin typeface="等线" panose="02010600030101010101" pitchFamily="2" charset="-122"/>
                <a:ea typeface="等线" panose="02010600030101010101" pitchFamily="2" charset="-122"/>
              </a:rPr>
              <a:t>9</a:t>
            </a:r>
            <a:r>
              <a:rPr lang="zh-CN" altLang="en-US" sz="2400" dirty="0">
                <a:solidFill>
                  <a:srgbClr val="000099"/>
                </a:solidFill>
                <a:latin typeface="等线" panose="02010600030101010101" pitchFamily="2" charset="-122"/>
                <a:ea typeface="等线" panose="02010600030101010101" pitchFamily="2" charset="-122"/>
              </a:rPr>
              <a:t>、</a:t>
            </a:r>
            <a:r>
              <a:rPr lang="en-US" altLang="zh-CN" sz="2400" dirty="0">
                <a:solidFill>
                  <a:srgbClr val="000099"/>
                </a:solidFill>
                <a:latin typeface="等线" panose="02010600030101010101" pitchFamily="2" charset="-122"/>
                <a:ea typeface="等线" panose="02010600030101010101" pitchFamily="2" charset="-122"/>
              </a:rPr>
              <a:t>S</a:t>
            </a:r>
            <a:r>
              <a:rPr lang="en-US" altLang="zh-CN" sz="2400" baseline="-25000" dirty="0">
                <a:solidFill>
                  <a:srgbClr val="000099"/>
                </a:solidFill>
                <a:latin typeface="等线" panose="02010600030101010101" pitchFamily="2" charset="-122"/>
                <a:ea typeface="等线" panose="02010600030101010101" pitchFamily="2" charset="-122"/>
              </a:rPr>
              <a:t>12</a:t>
            </a:r>
            <a:r>
              <a:rPr lang="zh-CN" altLang="en-US" sz="2400" dirty="0">
                <a:solidFill>
                  <a:srgbClr val="000099"/>
                </a:solidFill>
                <a:latin typeface="等线" panose="02010600030101010101" pitchFamily="2" charset="-122"/>
                <a:ea typeface="等线" panose="02010600030101010101" pitchFamily="2" charset="-122"/>
              </a:rPr>
              <a:t>、</a:t>
            </a:r>
            <a:r>
              <a:rPr lang="en-US" altLang="zh-CN" sz="2400" dirty="0">
                <a:solidFill>
                  <a:srgbClr val="000099"/>
                </a:solidFill>
                <a:latin typeface="等线" panose="02010600030101010101" pitchFamily="2" charset="-122"/>
                <a:ea typeface="等线" panose="02010600030101010101" pitchFamily="2" charset="-122"/>
              </a:rPr>
              <a:t>S</a:t>
            </a:r>
            <a:r>
              <a:rPr lang="en-US" altLang="zh-CN" sz="2400" baseline="-25000" dirty="0">
                <a:solidFill>
                  <a:srgbClr val="000099"/>
                </a:solidFill>
                <a:latin typeface="等线" panose="02010600030101010101" pitchFamily="2" charset="-122"/>
                <a:ea typeface="等线" panose="02010600030101010101" pitchFamily="2" charset="-122"/>
              </a:rPr>
              <a:t>13</a:t>
            </a:r>
            <a:r>
              <a:rPr lang="zh-CN" altLang="en-US" sz="2400" dirty="0">
                <a:solidFill>
                  <a:srgbClr val="000099"/>
                </a:solidFill>
                <a:latin typeface="等线" panose="02010600030101010101" pitchFamily="2" charset="-122"/>
                <a:ea typeface="等线" panose="02010600030101010101" pitchFamily="2" charset="-122"/>
              </a:rPr>
              <a:t>是本原问题，边上的数字是操作的代价。</a:t>
            </a:r>
            <a:endParaRPr lang="zh-CN" altLang="en-US" sz="2400" dirty="0">
              <a:solidFill>
                <a:srgbClr val="000099"/>
              </a:solidFill>
              <a:latin typeface="等线" panose="02010600030101010101" pitchFamily="2" charset="-122"/>
              <a:ea typeface="等线" panose="02010600030101010101" pitchFamily="2" charset="-122"/>
            </a:endParaRPr>
          </a:p>
          <a:p>
            <a:pPr eaLnBrk="1" hangingPunct="1">
              <a:lnSpc>
                <a:spcPct val="130000"/>
              </a:lnSpc>
              <a:spcBef>
                <a:spcPct val="30000"/>
              </a:spcBef>
              <a:buFont typeface="Wingdings" panose="05000000000000000000" pitchFamily="2" charset="2"/>
              <a:buNone/>
            </a:pPr>
            <a:r>
              <a:rPr lang="zh-CN" altLang="en-US" sz="2400" dirty="0">
                <a:solidFill>
                  <a:srgbClr val="000099"/>
                </a:solidFill>
                <a:latin typeface="等线" panose="02010600030101010101" pitchFamily="2" charset="-122"/>
                <a:ea typeface="等线" panose="02010600030101010101" pitchFamily="2" charset="-122"/>
              </a:rPr>
              <a:t>     试求：</a:t>
            </a:r>
            <a:endParaRPr lang="zh-CN" altLang="en-US" sz="2400" dirty="0">
              <a:solidFill>
                <a:srgbClr val="000099"/>
              </a:solidFill>
              <a:latin typeface="等线" panose="02010600030101010101" pitchFamily="2" charset="-122"/>
              <a:ea typeface="等线" panose="02010600030101010101" pitchFamily="2" charset="-122"/>
            </a:endParaRPr>
          </a:p>
          <a:p>
            <a:pPr eaLnBrk="1" hangingPunct="1">
              <a:lnSpc>
                <a:spcPct val="130000"/>
              </a:lnSpc>
              <a:spcBef>
                <a:spcPct val="30000"/>
              </a:spcBef>
              <a:buFont typeface="Wingdings" panose="05000000000000000000" pitchFamily="2" charset="2"/>
              <a:buNone/>
            </a:pPr>
            <a:r>
              <a:rPr lang="zh-CN" altLang="en-US" sz="2400" dirty="0">
                <a:solidFill>
                  <a:srgbClr val="000099"/>
                </a:solidFill>
                <a:latin typeface="等线" panose="02010600030101010101" pitchFamily="2" charset="-122"/>
                <a:ea typeface="等线" panose="02010600030101010101" pitchFamily="2" charset="-122"/>
              </a:rPr>
              <a:t>   （</a:t>
            </a:r>
            <a:r>
              <a:rPr lang="en-US" altLang="zh-CN" sz="2400" dirty="0">
                <a:solidFill>
                  <a:srgbClr val="000099"/>
                </a:solidFill>
                <a:latin typeface="等线" panose="02010600030101010101" pitchFamily="2" charset="-122"/>
                <a:ea typeface="等线" panose="02010600030101010101" pitchFamily="2" charset="-122"/>
                <a:sym typeface="Wingdings" panose="05000000000000000000" pitchFamily="2" charset="2"/>
              </a:rPr>
              <a:t>1</a:t>
            </a:r>
            <a:r>
              <a:rPr lang="zh-CN" altLang="en-US" sz="2400" dirty="0">
                <a:solidFill>
                  <a:srgbClr val="000099"/>
                </a:solidFill>
                <a:latin typeface="等线" panose="02010600030101010101" pitchFamily="2" charset="-122"/>
                <a:ea typeface="等线" panose="02010600030101010101" pitchFamily="2" charset="-122"/>
                <a:sym typeface="Wingdings" panose="05000000000000000000" pitchFamily="2" charset="2"/>
              </a:rPr>
              <a:t>）按</a:t>
            </a:r>
            <a:r>
              <a:rPr lang="zh-CN" altLang="en-US" sz="2400" dirty="0">
                <a:solidFill>
                  <a:srgbClr val="FF0000"/>
                </a:solidFill>
                <a:latin typeface="等线" panose="02010600030101010101" pitchFamily="2" charset="-122"/>
                <a:ea typeface="等线" panose="02010600030101010101" pitchFamily="2" charset="-122"/>
                <a:sym typeface="Wingdings" panose="05000000000000000000" pitchFamily="2" charset="2"/>
              </a:rPr>
              <a:t>和代价法</a:t>
            </a:r>
            <a:r>
              <a:rPr lang="zh-CN" altLang="en-US" sz="2400" dirty="0">
                <a:solidFill>
                  <a:srgbClr val="000099"/>
                </a:solidFill>
                <a:latin typeface="等线" panose="02010600030101010101" pitchFamily="2" charset="-122"/>
                <a:ea typeface="等线" panose="02010600030101010101" pitchFamily="2" charset="-122"/>
                <a:sym typeface="Wingdings" panose="05000000000000000000" pitchFamily="2" charset="2"/>
              </a:rPr>
              <a:t>发求出最优解树；</a:t>
            </a:r>
            <a:endParaRPr lang="zh-CN" altLang="en-US" sz="2400" dirty="0">
              <a:solidFill>
                <a:srgbClr val="000099"/>
              </a:solidFill>
              <a:latin typeface="等线" panose="02010600030101010101" pitchFamily="2" charset="-122"/>
              <a:ea typeface="等线" panose="02010600030101010101" pitchFamily="2" charset="-122"/>
              <a:sym typeface="Wingdings" panose="05000000000000000000" pitchFamily="2" charset="2"/>
            </a:endParaRPr>
          </a:p>
          <a:p>
            <a:pPr eaLnBrk="1" hangingPunct="1">
              <a:lnSpc>
                <a:spcPct val="130000"/>
              </a:lnSpc>
              <a:spcBef>
                <a:spcPct val="30000"/>
              </a:spcBef>
              <a:buFont typeface="Wingdings" panose="05000000000000000000" pitchFamily="2" charset="2"/>
              <a:buNone/>
            </a:pPr>
            <a:r>
              <a:rPr lang="zh-CN" altLang="en-US" sz="2400" dirty="0">
                <a:solidFill>
                  <a:srgbClr val="000099"/>
                </a:solidFill>
                <a:latin typeface="等线" panose="02010600030101010101" pitchFamily="2" charset="-122"/>
                <a:ea typeface="等线" panose="02010600030101010101" pitchFamily="2" charset="-122"/>
                <a:sym typeface="Wingdings" panose="05000000000000000000" pitchFamily="2" charset="2"/>
              </a:rPr>
              <a:t>   （</a:t>
            </a:r>
            <a:r>
              <a:rPr lang="en-US" altLang="zh-CN" sz="2400" dirty="0">
                <a:solidFill>
                  <a:srgbClr val="000099"/>
                </a:solidFill>
                <a:latin typeface="等线" panose="02010600030101010101" pitchFamily="2" charset="-122"/>
                <a:ea typeface="等线" panose="02010600030101010101" pitchFamily="2" charset="-122"/>
                <a:sym typeface="Wingdings" panose="05000000000000000000" pitchFamily="2" charset="2"/>
              </a:rPr>
              <a:t>2</a:t>
            </a:r>
            <a:r>
              <a:rPr lang="zh-CN" altLang="en-US" sz="2400" dirty="0">
                <a:solidFill>
                  <a:srgbClr val="000099"/>
                </a:solidFill>
                <a:latin typeface="等线" panose="02010600030101010101" pitchFamily="2" charset="-122"/>
                <a:ea typeface="等线" panose="02010600030101010101" pitchFamily="2" charset="-122"/>
                <a:sym typeface="Wingdings" panose="05000000000000000000" pitchFamily="2" charset="2"/>
              </a:rPr>
              <a:t>）按</a:t>
            </a:r>
            <a:r>
              <a:rPr lang="zh-CN" altLang="en-US" sz="2400" dirty="0">
                <a:solidFill>
                  <a:srgbClr val="FF0000"/>
                </a:solidFill>
                <a:latin typeface="等线" panose="02010600030101010101" pitchFamily="2" charset="-122"/>
                <a:ea typeface="等线" panose="02010600030101010101" pitchFamily="2" charset="-122"/>
                <a:sym typeface="Wingdings" panose="05000000000000000000" pitchFamily="2" charset="2"/>
              </a:rPr>
              <a:t>最大代价法</a:t>
            </a:r>
            <a:r>
              <a:rPr lang="zh-CN" altLang="en-US" sz="2400" dirty="0">
                <a:solidFill>
                  <a:srgbClr val="000099"/>
                </a:solidFill>
                <a:latin typeface="等线" panose="02010600030101010101" pitchFamily="2" charset="-122"/>
                <a:ea typeface="等线" panose="02010600030101010101" pitchFamily="2" charset="-122"/>
                <a:sym typeface="Wingdings" panose="05000000000000000000" pitchFamily="2" charset="2"/>
              </a:rPr>
              <a:t>求出最优解树。</a:t>
            </a:r>
            <a:endParaRPr lang="zh-CN" altLang="en-US" sz="2400" dirty="0">
              <a:solidFill>
                <a:srgbClr val="000099"/>
              </a:solidFill>
              <a:latin typeface="等线" panose="02010600030101010101" pitchFamily="2" charset="-122"/>
              <a:ea typeface="等线" panose="02010600030101010101" pitchFamily="2" charset="-122"/>
            </a:endParaRPr>
          </a:p>
        </p:txBody>
      </p:sp>
      <p:grpSp>
        <p:nvGrpSpPr>
          <p:cNvPr id="93" name="组合 92"/>
          <p:cNvGrpSpPr/>
          <p:nvPr/>
        </p:nvGrpSpPr>
        <p:grpSpPr bwMode="auto">
          <a:xfrm>
            <a:off x="6096000" y="1215382"/>
            <a:ext cx="4637089" cy="4484688"/>
            <a:chOff x="4159251" y="1169988"/>
            <a:chExt cx="4637089" cy="4484688"/>
          </a:xfrm>
        </p:grpSpPr>
        <p:grpSp>
          <p:nvGrpSpPr>
            <p:cNvPr id="94" name="Group 69"/>
            <p:cNvGrpSpPr/>
            <p:nvPr/>
          </p:nvGrpSpPr>
          <p:grpSpPr bwMode="auto">
            <a:xfrm>
              <a:off x="4159251" y="1169988"/>
              <a:ext cx="4637089" cy="4484688"/>
              <a:chOff x="2620" y="737"/>
              <a:chExt cx="2921" cy="2825"/>
            </a:xfrm>
          </p:grpSpPr>
          <p:grpSp>
            <p:nvGrpSpPr>
              <p:cNvPr id="97" name="Group 30"/>
              <p:cNvGrpSpPr/>
              <p:nvPr/>
            </p:nvGrpSpPr>
            <p:grpSpPr bwMode="auto">
              <a:xfrm>
                <a:off x="2620" y="737"/>
                <a:ext cx="2921" cy="2825"/>
                <a:chOff x="1089" y="953"/>
                <a:chExt cx="3075" cy="3122"/>
              </a:xfrm>
            </p:grpSpPr>
            <p:sp>
              <p:nvSpPr>
                <p:cNvPr id="99" name="Oval 31"/>
                <p:cNvSpPr>
                  <a:spLocks noChangeArrowheads="1"/>
                </p:cNvSpPr>
                <p:nvPr/>
              </p:nvSpPr>
              <p:spPr bwMode="auto">
                <a:xfrm>
                  <a:off x="2265" y="953"/>
                  <a:ext cx="325" cy="347"/>
                </a:xfrm>
                <a:prstGeom prst="ellipse">
                  <a:avLst/>
                </a:prstGeom>
                <a:noFill/>
                <a:ln w="19050" algn="ctr">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defPPr>
                    <a:defRPr lang="zh-CN"/>
                  </a:defPPr>
                  <a:lvl1pPr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1pPr>
                  <a:lvl2pPr marL="4572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2pPr>
                  <a:lvl3pPr marL="9144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3pPr>
                  <a:lvl4pPr marL="13716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4pPr>
                  <a:lvl5pPr marL="18288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5pPr>
                  <a:lvl6pPr marL="22860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6pPr>
                  <a:lvl7pPr marL="27432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7pPr>
                  <a:lvl8pPr marL="32004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8pPr>
                  <a:lvl9pPr marL="36576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S</a:t>
                  </a:r>
                  <a:r>
                    <a:rPr kumimoji="0"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1</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00" name="Oval 32"/>
                <p:cNvSpPr>
                  <a:spLocks noChangeArrowheads="1"/>
                </p:cNvSpPr>
                <p:nvPr/>
              </p:nvSpPr>
              <p:spPr bwMode="auto">
                <a:xfrm>
                  <a:off x="2749" y="1677"/>
                  <a:ext cx="325" cy="348"/>
                </a:xfrm>
                <a:prstGeom prst="ellipse">
                  <a:avLst/>
                </a:prstGeom>
                <a:noFill/>
                <a:ln w="19050" algn="ctr">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defPPr>
                    <a:defRPr lang="zh-CN"/>
                  </a:defPPr>
                  <a:lvl1pPr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1pPr>
                  <a:lvl2pPr marL="4572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2pPr>
                  <a:lvl3pPr marL="9144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3pPr>
                  <a:lvl4pPr marL="13716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4pPr>
                  <a:lvl5pPr marL="18288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5pPr>
                  <a:lvl6pPr marL="22860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6pPr>
                  <a:lvl7pPr marL="27432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7pPr>
                  <a:lvl8pPr marL="32004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8pPr>
                  <a:lvl9pPr marL="36576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S</a:t>
                  </a:r>
                  <a:r>
                    <a:rPr kumimoji="0"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3</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01" name="Oval 33"/>
                <p:cNvSpPr>
                  <a:spLocks noChangeArrowheads="1"/>
                </p:cNvSpPr>
                <p:nvPr/>
              </p:nvSpPr>
              <p:spPr bwMode="auto">
                <a:xfrm>
                  <a:off x="1583" y="1677"/>
                  <a:ext cx="325" cy="348"/>
                </a:xfrm>
                <a:prstGeom prst="ellipse">
                  <a:avLst/>
                </a:prstGeom>
                <a:noFill/>
                <a:ln w="19050" algn="ctr">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defPPr>
                    <a:defRPr lang="zh-CN"/>
                  </a:defPPr>
                  <a:lvl1pPr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1pPr>
                  <a:lvl2pPr marL="4572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2pPr>
                  <a:lvl3pPr marL="9144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3pPr>
                  <a:lvl4pPr marL="13716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4pPr>
                  <a:lvl5pPr marL="18288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5pPr>
                  <a:lvl6pPr marL="22860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6pPr>
                  <a:lvl7pPr marL="27432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7pPr>
                  <a:lvl8pPr marL="32004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8pPr>
                  <a:lvl9pPr marL="36576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S</a:t>
                  </a:r>
                  <a:r>
                    <a:rPr kumimoji="0"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2</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02" name="Oval 34"/>
                <p:cNvSpPr>
                  <a:spLocks noChangeArrowheads="1"/>
                </p:cNvSpPr>
                <p:nvPr/>
              </p:nvSpPr>
              <p:spPr bwMode="auto">
                <a:xfrm>
                  <a:off x="1089" y="2426"/>
                  <a:ext cx="324" cy="348"/>
                </a:xfrm>
                <a:prstGeom prst="ellipse">
                  <a:avLst/>
                </a:prstGeom>
                <a:solidFill>
                  <a:srgbClr val="FF0000"/>
                </a:solidFill>
                <a:ln w="19050" algn="ctr">
                  <a:solidFill>
                    <a:schemeClr val="tx1"/>
                  </a:solidFill>
                  <a:round/>
                </a:ln>
              </p:spPr>
              <p:txBody>
                <a:bodyPr wrap="none" anchor="ctr">
                  <a:spAutoFit/>
                </a:bodyPr>
                <a:lstStyle>
                  <a:defPPr>
                    <a:defRPr lang="zh-CN"/>
                  </a:defPPr>
                  <a:lvl1pPr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1pPr>
                  <a:lvl2pPr marL="4572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2pPr>
                  <a:lvl3pPr marL="9144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3pPr>
                  <a:lvl4pPr marL="13716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4pPr>
                  <a:lvl5pPr marL="18288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5pPr>
                  <a:lvl6pPr marL="22860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6pPr>
                  <a:lvl7pPr marL="27432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7pPr>
                  <a:lvl8pPr marL="32004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8pPr>
                  <a:lvl9pPr marL="36576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S</a:t>
                  </a:r>
                  <a:r>
                    <a:rPr kumimoji="0" lang="en-US" altLang="zh-CN" sz="1800" b="0"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4</a:t>
                  </a:r>
                  <a:endPar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03" name="Oval 35"/>
                <p:cNvSpPr>
                  <a:spLocks noChangeArrowheads="1"/>
                </p:cNvSpPr>
                <p:nvPr/>
              </p:nvSpPr>
              <p:spPr bwMode="auto">
                <a:xfrm>
                  <a:off x="1822" y="2426"/>
                  <a:ext cx="325" cy="348"/>
                </a:xfrm>
                <a:prstGeom prst="ellipse">
                  <a:avLst/>
                </a:prstGeom>
                <a:solidFill>
                  <a:srgbClr val="FF0000"/>
                </a:solidFill>
                <a:ln w="19050" algn="ctr">
                  <a:solidFill>
                    <a:schemeClr val="tx1"/>
                  </a:solidFill>
                  <a:round/>
                </a:ln>
              </p:spPr>
              <p:txBody>
                <a:bodyPr wrap="none" anchor="ctr">
                  <a:spAutoFit/>
                </a:bodyPr>
                <a:lstStyle>
                  <a:defPPr>
                    <a:defRPr lang="zh-CN"/>
                  </a:defPPr>
                  <a:lvl1pPr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1pPr>
                  <a:lvl2pPr marL="4572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2pPr>
                  <a:lvl3pPr marL="9144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3pPr>
                  <a:lvl4pPr marL="13716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4pPr>
                  <a:lvl5pPr marL="18288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5pPr>
                  <a:lvl6pPr marL="22860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6pPr>
                  <a:lvl7pPr marL="27432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7pPr>
                  <a:lvl8pPr marL="32004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8pPr>
                  <a:lvl9pPr marL="36576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S</a:t>
                  </a:r>
                  <a:r>
                    <a:rPr kumimoji="0" lang="en-US" altLang="zh-CN" sz="1800" b="0"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5</a:t>
                  </a:r>
                  <a:endPar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04" name="Oval 36"/>
                <p:cNvSpPr>
                  <a:spLocks noChangeArrowheads="1"/>
                </p:cNvSpPr>
                <p:nvPr/>
              </p:nvSpPr>
              <p:spPr bwMode="auto">
                <a:xfrm>
                  <a:off x="2414" y="2426"/>
                  <a:ext cx="325" cy="348"/>
                </a:xfrm>
                <a:prstGeom prst="ellipse">
                  <a:avLst/>
                </a:prstGeom>
                <a:noFill/>
                <a:ln w="19050" algn="ctr">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defPPr>
                    <a:defRPr lang="zh-CN"/>
                  </a:defPPr>
                  <a:lvl1pPr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1pPr>
                  <a:lvl2pPr marL="4572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2pPr>
                  <a:lvl3pPr marL="9144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3pPr>
                  <a:lvl4pPr marL="13716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4pPr>
                  <a:lvl5pPr marL="18288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5pPr>
                  <a:lvl6pPr marL="22860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6pPr>
                  <a:lvl7pPr marL="27432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7pPr>
                  <a:lvl8pPr marL="32004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8pPr>
                  <a:lvl9pPr marL="36576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S</a:t>
                  </a:r>
                  <a:r>
                    <a:rPr kumimoji="0"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6</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05" name="Oval 37"/>
                <p:cNvSpPr>
                  <a:spLocks noChangeArrowheads="1"/>
                </p:cNvSpPr>
                <p:nvPr/>
              </p:nvSpPr>
              <p:spPr bwMode="auto">
                <a:xfrm>
                  <a:off x="3446" y="2426"/>
                  <a:ext cx="325" cy="348"/>
                </a:xfrm>
                <a:prstGeom prst="ellipse">
                  <a:avLst/>
                </a:prstGeom>
                <a:noFill/>
                <a:ln w="19050" algn="ctr">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defPPr>
                    <a:defRPr lang="zh-CN"/>
                  </a:defPPr>
                  <a:lvl1pPr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1pPr>
                  <a:lvl2pPr marL="4572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2pPr>
                  <a:lvl3pPr marL="9144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3pPr>
                  <a:lvl4pPr marL="13716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4pPr>
                  <a:lvl5pPr marL="18288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5pPr>
                  <a:lvl6pPr marL="22860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6pPr>
                  <a:lvl7pPr marL="27432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7pPr>
                  <a:lvl8pPr marL="32004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8pPr>
                  <a:lvl9pPr marL="36576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S</a:t>
                  </a:r>
                  <a:r>
                    <a:rPr kumimoji="0" lang="en-US" altLang="zh-CN" sz="1800" b="0"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7</a:t>
                  </a:r>
                  <a:endPar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06" name="Oval 38"/>
                <p:cNvSpPr>
                  <a:spLocks noChangeArrowheads="1"/>
                </p:cNvSpPr>
                <p:nvPr/>
              </p:nvSpPr>
              <p:spPr bwMode="auto">
                <a:xfrm>
                  <a:off x="2017" y="3121"/>
                  <a:ext cx="324" cy="348"/>
                </a:xfrm>
                <a:prstGeom prst="ellipse">
                  <a:avLst/>
                </a:prstGeom>
                <a:noFill/>
                <a:ln w="19050" algn="ctr">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defPPr>
                    <a:defRPr lang="zh-CN"/>
                  </a:defPPr>
                  <a:lvl1pPr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1pPr>
                  <a:lvl2pPr marL="4572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2pPr>
                  <a:lvl3pPr marL="9144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3pPr>
                  <a:lvl4pPr marL="13716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4pPr>
                  <a:lvl5pPr marL="18288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5pPr>
                  <a:lvl6pPr marL="22860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6pPr>
                  <a:lvl7pPr marL="27432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7pPr>
                  <a:lvl8pPr marL="32004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8pPr>
                  <a:lvl9pPr marL="36576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S</a:t>
                  </a:r>
                  <a:r>
                    <a:rPr kumimoji="0"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8</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07" name="Oval 39"/>
                <p:cNvSpPr>
                  <a:spLocks noChangeArrowheads="1"/>
                </p:cNvSpPr>
                <p:nvPr/>
              </p:nvSpPr>
              <p:spPr bwMode="auto">
                <a:xfrm>
                  <a:off x="2644" y="3121"/>
                  <a:ext cx="325" cy="348"/>
                </a:xfrm>
                <a:prstGeom prst="ellipse">
                  <a:avLst/>
                </a:prstGeom>
                <a:solidFill>
                  <a:srgbClr val="FF0000"/>
                </a:solidFill>
                <a:ln w="19050" algn="ctr">
                  <a:solidFill>
                    <a:schemeClr val="tx1"/>
                  </a:solidFill>
                  <a:round/>
                </a:ln>
              </p:spPr>
              <p:txBody>
                <a:bodyPr wrap="none" anchor="ctr">
                  <a:spAutoFit/>
                </a:bodyPr>
                <a:lstStyle>
                  <a:defPPr>
                    <a:defRPr lang="zh-CN"/>
                  </a:defPPr>
                  <a:lvl1pPr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1pPr>
                  <a:lvl2pPr marL="4572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2pPr>
                  <a:lvl3pPr marL="9144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3pPr>
                  <a:lvl4pPr marL="13716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4pPr>
                  <a:lvl5pPr marL="18288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5pPr>
                  <a:lvl6pPr marL="22860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6pPr>
                  <a:lvl7pPr marL="27432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7pPr>
                  <a:lvl8pPr marL="32004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8pPr>
                  <a:lvl9pPr marL="36576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S</a:t>
                  </a:r>
                  <a:r>
                    <a:rPr kumimoji="0" lang="en-US" altLang="zh-CN" sz="1800" b="0"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9</a:t>
                  </a:r>
                  <a:endPar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08" name="Oval 40"/>
                <p:cNvSpPr>
                  <a:spLocks noChangeArrowheads="1"/>
                </p:cNvSpPr>
                <p:nvPr/>
              </p:nvSpPr>
              <p:spPr bwMode="auto">
                <a:xfrm>
                  <a:off x="3133" y="3121"/>
                  <a:ext cx="396" cy="348"/>
                </a:xfrm>
                <a:prstGeom prst="ellipse">
                  <a:avLst/>
                </a:prstGeom>
                <a:noFill/>
                <a:ln w="19050" algn="ctr">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defPPr>
                    <a:defRPr lang="zh-CN"/>
                  </a:defPPr>
                  <a:lvl1pPr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1pPr>
                  <a:lvl2pPr marL="4572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2pPr>
                  <a:lvl3pPr marL="9144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3pPr>
                  <a:lvl4pPr marL="13716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4pPr>
                  <a:lvl5pPr marL="18288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5pPr>
                  <a:lvl6pPr marL="22860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6pPr>
                  <a:lvl7pPr marL="27432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7pPr>
                  <a:lvl8pPr marL="32004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8pPr>
                  <a:lvl9pPr marL="36576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S</a:t>
                  </a:r>
                  <a:r>
                    <a:rPr kumimoji="0"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10</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09" name="Oval 41"/>
                <p:cNvSpPr>
                  <a:spLocks noChangeArrowheads="1"/>
                </p:cNvSpPr>
                <p:nvPr/>
              </p:nvSpPr>
              <p:spPr bwMode="auto">
                <a:xfrm>
                  <a:off x="3768" y="3121"/>
                  <a:ext cx="396" cy="348"/>
                </a:xfrm>
                <a:prstGeom prst="ellipse">
                  <a:avLst/>
                </a:prstGeom>
                <a:noFill/>
                <a:ln w="19050" algn="ctr">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defPPr>
                    <a:defRPr lang="zh-CN"/>
                  </a:defPPr>
                  <a:lvl1pPr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1pPr>
                  <a:lvl2pPr marL="4572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2pPr>
                  <a:lvl3pPr marL="9144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3pPr>
                  <a:lvl4pPr marL="13716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4pPr>
                  <a:lvl5pPr marL="18288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5pPr>
                  <a:lvl6pPr marL="22860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6pPr>
                  <a:lvl7pPr marL="27432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7pPr>
                  <a:lvl8pPr marL="32004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8pPr>
                  <a:lvl9pPr marL="36576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S</a:t>
                  </a:r>
                  <a:r>
                    <a:rPr kumimoji="0"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11</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10" name="Oval 42"/>
                <p:cNvSpPr>
                  <a:spLocks noChangeArrowheads="1"/>
                </p:cNvSpPr>
                <p:nvPr/>
              </p:nvSpPr>
              <p:spPr bwMode="auto">
                <a:xfrm>
                  <a:off x="2879" y="3727"/>
                  <a:ext cx="396" cy="348"/>
                </a:xfrm>
                <a:prstGeom prst="ellipse">
                  <a:avLst/>
                </a:prstGeom>
                <a:solidFill>
                  <a:srgbClr val="FF0000"/>
                </a:solidFill>
                <a:ln w="19050" algn="ctr">
                  <a:solidFill>
                    <a:schemeClr val="tx1"/>
                  </a:solidFill>
                  <a:round/>
                </a:ln>
              </p:spPr>
              <p:txBody>
                <a:bodyPr wrap="none" anchor="ctr">
                  <a:spAutoFit/>
                </a:bodyPr>
                <a:lstStyle>
                  <a:defPPr>
                    <a:defRPr lang="zh-CN"/>
                  </a:defPPr>
                  <a:lvl1pPr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1pPr>
                  <a:lvl2pPr marL="4572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2pPr>
                  <a:lvl3pPr marL="9144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3pPr>
                  <a:lvl4pPr marL="13716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4pPr>
                  <a:lvl5pPr marL="18288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5pPr>
                  <a:lvl6pPr marL="22860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6pPr>
                  <a:lvl7pPr marL="27432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7pPr>
                  <a:lvl8pPr marL="32004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8pPr>
                  <a:lvl9pPr marL="36576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S</a:t>
                  </a:r>
                  <a:r>
                    <a:rPr kumimoji="0"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12</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11" name="Oval 43"/>
                <p:cNvSpPr>
                  <a:spLocks noChangeArrowheads="1"/>
                </p:cNvSpPr>
                <p:nvPr/>
              </p:nvSpPr>
              <p:spPr bwMode="auto">
                <a:xfrm>
                  <a:off x="3424" y="3727"/>
                  <a:ext cx="397" cy="348"/>
                </a:xfrm>
                <a:prstGeom prst="ellipse">
                  <a:avLst/>
                </a:prstGeom>
                <a:solidFill>
                  <a:srgbClr val="FF0000"/>
                </a:solidFill>
                <a:ln w="19050" algn="ctr">
                  <a:solidFill>
                    <a:schemeClr val="tx1"/>
                  </a:solidFill>
                  <a:round/>
                </a:ln>
              </p:spPr>
              <p:txBody>
                <a:bodyPr wrap="none" anchor="ctr">
                  <a:spAutoFit/>
                </a:bodyPr>
                <a:lstStyle>
                  <a:defPPr>
                    <a:defRPr lang="zh-CN"/>
                  </a:defPPr>
                  <a:lvl1pPr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1pPr>
                  <a:lvl2pPr marL="4572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2pPr>
                  <a:lvl3pPr marL="9144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3pPr>
                  <a:lvl4pPr marL="13716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4pPr>
                  <a:lvl5pPr marL="18288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5pPr>
                  <a:lvl6pPr marL="22860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6pPr>
                  <a:lvl7pPr marL="27432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7pPr>
                  <a:lvl8pPr marL="32004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8pPr>
                  <a:lvl9pPr marL="36576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S</a:t>
                  </a:r>
                  <a:r>
                    <a:rPr kumimoji="0"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13</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12" name="Line 44"/>
                <p:cNvSpPr>
                  <a:spLocks noChangeShapeType="1"/>
                </p:cNvSpPr>
                <p:nvPr/>
              </p:nvSpPr>
              <p:spPr bwMode="auto">
                <a:xfrm flipH="1">
                  <a:off x="1877" y="1264"/>
                  <a:ext cx="457" cy="457"/>
                </a:xfrm>
                <a:prstGeom prst="line">
                  <a:avLst/>
                </a:prstGeom>
                <a:noFill/>
                <a:ln w="63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defPPr>
                    <a:defRPr lang="zh-CN"/>
                  </a:defPPr>
                  <a:lvl1pPr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1pPr>
                  <a:lvl2pPr marL="4572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2pPr>
                  <a:lvl3pPr marL="9144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3pPr>
                  <a:lvl4pPr marL="13716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4pPr>
                  <a:lvl5pPr marL="18288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5pPr>
                  <a:lvl6pPr marL="22860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6pPr>
                  <a:lvl7pPr marL="27432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7pPr>
                  <a:lvl8pPr marL="32004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8pPr>
                  <a:lvl9pPr marL="36576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13" name="Line 45"/>
                <p:cNvSpPr>
                  <a:spLocks noChangeShapeType="1"/>
                </p:cNvSpPr>
                <p:nvPr/>
              </p:nvSpPr>
              <p:spPr bwMode="auto">
                <a:xfrm>
                  <a:off x="2461" y="1272"/>
                  <a:ext cx="404" cy="404"/>
                </a:xfrm>
                <a:prstGeom prst="line">
                  <a:avLst/>
                </a:prstGeom>
                <a:noFill/>
                <a:ln w="63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defPPr>
                    <a:defRPr lang="zh-CN"/>
                  </a:defPPr>
                  <a:lvl1pPr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1pPr>
                  <a:lvl2pPr marL="4572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2pPr>
                  <a:lvl3pPr marL="9144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3pPr>
                  <a:lvl4pPr marL="13716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4pPr>
                  <a:lvl5pPr marL="18288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5pPr>
                  <a:lvl6pPr marL="22860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6pPr>
                  <a:lvl7pPr marL="27432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7pPr>
                  <a:lvl8pPr marL="32004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8pPr>
                  <a:lvl9pPr marL="36576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14" name="Line 46"/>
                <p:cNvSpPr>
                  <a:spLocks noChangeShapeType="1"/>
                </p:cNvSpPr>
                <p:nvPr/>
              </p:nvSpPr>
              <p:spPr bwMode="auto">
                <a:xfrm flipH="1">
                  <a:off x="1376" y="2004"/>
                  <a:ext cx="285" cy="494"/>
                </a:xfrm>
                <a:prstGeom prst="line">
                  <a:avLst/>
                </a:prstGeom>
                <a:noFill/>
                <a:ln w="63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defPPr>
                    <a:defRPr lang="zh-CN"/>
                  </a:defPPr>
                  <a:lvl1pPr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1pPr>
                  <a:lvl2pPr marL="4572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2pPr>
                  <a:lvl3pPr marL="9144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3pPr>
                  <a:lvl4pPr marL="13716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4pPr>
                  <a:lvl5pPr marL="18288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5pPr>
                  <a:lvl6pPr marL="22860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6pPr>
                  <a:lvl7pPr marL="27432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7pPr>
                  <a:lvl8pPr marL="32004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8pPr>
                  <a:lvl9pPr marL="36576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15" name="Line 47"/>
                <p:cNvSpPr>
                  <a:spLocks noChangeShapeType="1"/>
                </p:cNvSpPr>
                <p:nvPr/>
              </p:nvSpPr>
              <p:spPr bwMode="auto">
                <a:xfrm>
                  <a:off x="1690" y="2012"/>
                  <a:ext cx="259" cy="449"/>
                </a:xfrm>
                <a:prstGeom prst="line">
                  <a:avLst/>
                </a:prstGeom>
                <a:noFill/>
                <a:ln w="63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defPPr>
                    <a:defRPr lang="zh-CN"/>
                  </a:defPPr>
                  <a:lvl1pPr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1pPr>
                  <a:lvl2pPr marL="4572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2pPr>
                  <a:lvl3pPr marL="9144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3pPr>
                  <a:lvl4pPr marL="13716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4pPr>
                  <a:lvl5pPr marL="18288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5pPr>
                  <a:lvl6pPr marL="22860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6pPr>
                  <a:lvl7pPr marL="27432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7pPr>
                  <a:lvl8pPr marL="32004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8pPr>
                  <a:lvl9pPr marL="36576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16" name="Line 48"/>
                <p:cNvSpPr>
                  <a:spLocks noChangeShapeType="1"/>
                </p:cNvSpPr>
                <p:nvPr/>
              </p:nvSpPr>
              <p:spPr bwMode="auto">
                <a:xfrm flipH="1">
                  <a:off x="2651" y="2005"/>
                  <a:ext cx="259" cy="449"/>
                </a:xfrm>
                <a:prstGeom prst="line">
                  <a:avLst/>
                </a:prstGeom>
                <a:noFill/>
                <a:ln w="63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defPPr>
                    <a:defRPr lang="zh-CN"/>
                  </a:defPPr>
                  <a:lvl1pPr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1pPr>
                  <a:lvl2pPr marL="4572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2pPr>
                  <a:lvl3pPr marL="9144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3pPr>
                  <a:lvl4pPr marL="13716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4pPr>
                  <a:lvl5pPr marL="18288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5pPr>
                  <a:lvl6pPr marL="22860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6pPr>
                  <a:lvl7pPr marL="27432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7pPr>
                  <a:lvl8pPr marL="32004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8pPr>
                  <a:lvl9pPr marL="36576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17" name="Line 49"/>
                <p:cNvSpPr>
                  <a:spLocks noChangeShapeType="1"/>
                </p:cNvSpPr>
                <p:nvPr/>
              </p:nvSpPr>
              <p:spPr bwMode="auto">
                <a:xfrm>
                  <a:off x="2925" y="2027"/>
                  <a:ext cx="516" cy="516"/>
                </a:xfrm>
                <a:prstGeom prst="line">
                  <a:avLst/>
                </a:prstGeom>
                <a:noFill/>
                <a:ln w="6350">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defPPr>
                    <a:defRPr lang="zh-CN"/>
                  </a:defPPr>
                  <a:lvl1pPr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1pPr>
                  <a:lvl2pPr marL="4572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2pPr>
                  <a:lvl3pPr marL="9144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3pPr>
                  <a:lvl4pPr marL="13716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4pPr>
                  <a:lvl5pPr marL="18288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5pPr>
                  <a:lvl6pPr marL="22860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6pPr>
                  <a:lvl7pPr marL="27432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7pPr>
                  <a:lvl8pPr marL="32004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8pPr>
                  <a:lvl9pPr marL="36576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18" name="Line 50"/>
                <p:cNvSpPr>
                  <a:spLocks noChangeShapeType="1"/>
                </p:cNvSpPr>
                <p:nvPr/>
              </p:nvSpPr>
              <p:spPr bwMode="auto">
                <a:xfrm flipH="1">
                  <a:off x="2184" y="2768"/>
                  <a:ext cx="359" cy="359"/>
                </a:xfrm>
                <a:prstGeom prst="line">
                  <a:avLst/>
                </a:prstGeom>
                <a:noFill/>
                <a:ln w="63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defPPr>
                    <a:defRPr lang="zh-CN"/>
                  </a:defPPr>
                  <a:lvl1pPr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1pPr>
                  <a:lvl2pPr marL="4572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2pPr>
                  <a:lvl3pPr marL="9144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3pPr>
                  <a:lvl4pPr marL="13716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4pPr>
                  <a:lvl5pPr marL="18288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5pPr>
                  <a:lvl6pPr marL="22860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6pPr>
                  <a:lvl7pPr marL="27432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7pPr>
                  <a:lvl8pPr marL="32004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8pPr>
                  <a:lvl9pPr marL="36576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19" name="Line 51"/>
                <p:cNvSpPr>
                  <a:spLocks noChangeShapeType="1"/>
                </p:cNvSpPr>
                <p:nvPr/>
              </p:nvSpPr>
              <p:spPr bwMode="auto">
                <a:xfrm>
                  <a:off x="2566" y="2768"/>
                  <a:ext cx="211" cy="366"/>
                </a:xfrm>
                <a:prstGeom prst="line">
                  <a:avLst/>
                </a:prstGeom>
                <a:noFill/>
                <a:ln w="63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defPPr>
                    <a:defRPr lang="zh-CN"/>
                  </a:defPPr>
                  <a:lvl1pPr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1pPr>
                  <a:lvl2pPr marL="4572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2pPr>
                  <a:lvl3pPr marL="9144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3pPr>
                  <a:lvl4pPr marL="13716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4pPr>
                  <a:lvl5pPr marL="18288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5pPr>
                  <a:lvl6pPr marL="22860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6pPr>
                  <a:lvl7pPr marL="27432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7pPr>
                  <a:lvl8pPr marL="32004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8pPr>
                  <a:lvl9pPr marL="36576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20" name="Line 52"/>
                <p:cNvSpPr>
                  <a:spLocks noChangeShapeType="1"/>
                </p:cNvSpPr>
                <p:nvPr/>
              </p:nvSpPr>
              <p:spPr bwMode="auto">
                <a:xfrm flipH="1">
                  <a:off x="3371" y="2753"/>
                  <a:ext cx="220" cy="381"/>
                </a:xfrm>
                <a:prstGeom prst="line">
                  <a:avLst/>
                </a:prstGeom>
                <a:noFill/>
                <a:ln w="63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defPPr>
                    <a:defRPr lang="zh-CN"/>
                  </a:defPPr>
                  <a:lvl1pPr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1pPr>
                  <a:lvl2pPr marL="4572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2pPr>
                  <a:lvl3pPr marL="9144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3pPr>
                  <a:lvl4pPr marL="13716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4pPr>
                  <a:lvl5pPr marL="18288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5pPr>
                  <a:lvl6pPr marL="22860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6pPr>
                  <a:lvl7pPr marL="27432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7pPr>
                  <a:lvl8pPr marL="32004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8pPr>
                  <a:lvl9pPr marL="36576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21" name="Line 53"/>
                <p:cNvSpPr>
                  <a:spLocks noChangeShapeType="1"/>
                </p:cNvSpPr>
                <p:nvPr/>
              </p:nvSpPr>
              <p:spPr bwMode="auto">
                <a:xfrm>
                  <a:off x="3613" y="2768"/>
                  <a:ext cx="329" cy="329"/>
                </a:xfrm>
                <a:prstGeom prst="line">
                  <a:avLst/>
                </a:prstGeom>
                <a:noFill/>
                <a:ln w="63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defPPr>
                    <a:defRPr lang="zh-CN"/>
                  </a:defPPr>
                  <a:lvl1pPr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1pPr>
                  <a:lvl2pPr marL="4572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2pPr>
                  <a:lvl3pPr marL="9144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3pPr>
                  <a:lvl4pPr marL="13716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4pPr>
                  <a:lvl5pPr marL="18288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5pPr>
                  <a:lvl6pPr marL="22860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6pPr>
                  <a:lvl7pPr marL="27432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7pPr>
                  <a:lvl8pPr marL="32004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8pPr>
                  <a:lvl9pPr marL="36576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22" name="Line 54"/>
                <p:cNvSpPr>
                  <a:spLocks noChangeShapeType="1"/>
                </p:cNvSpPr>
                <p:nvPr/>
              </p:nvSpPr>
              <p:spPr bwMode="auto">
                <a:xfrm flipH="1">
                  <a:off x="3144" y="3456"/>
                  <a:ext cx="177" cy="307"/>
                </a:xfrm>
                <a:prstGeom prst="line">
                  <a:avLst/>
                </a:prstGeom>
                <a:noFill/>
                <a:ln w="63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defPPr>
                    <a:defRPr lang="zh-CN"/>
                  </a:defPPr>
                  <a:lvl1pPr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1pPr>
                  <a:lvl2pPr marL="4572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2pPr>
                  <a:lvl3pPr marL="9144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3pPr>
                  <a:lvl4pPr marL="13716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4pPr>
                  <a:lvl5pPr marL="18288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5pPr>
                  <a:lvl6pPr marL="22860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6pPr>
                  <a:lvl7pPr marL="27432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7pPr>
                  <a:lvl8pPr marL="32004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8pPr>
                  <a:lvl9pPr marL="36576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23" name="Line 55"/>
                <p:cNvSpPr>
                  <a:spLocks noChangeShapeType="1"/>
                </p:cNvSpPr>
                <p:nvPr/>
              </p:nvSpPr>
              <p:spPr bwMode="auto">
                <a:xfrm>
                  <a:off x="3314" y="3463"/>
                  <a:ext cx="262" cy="262"/>
                </a:xfrm>
                <a:prstGeom prst="line">
                  <a:avLst/>
                </a:prstGeom>
                <a:noFill/>
                <a:ln w="63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defPPr>
                    <a:defRPr lang="zh-CN"/>
                  </a:defPPr>
                  <a:lvl1pPr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1pPr>
                  <a:lvl2pPr marL="4572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2pPr>
                  <a:lvl3pPr marL="9144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3pPr>
                  <a:lvl4pPr marL="13716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4pPr>
                  <a:lvl5pPr marL="18288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5pPr>
                  <a:lvl6pPr marL="22860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6pPr>
                  <a:lvl7pPr marL="27432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7pPr>
                  <a:lvl8pPr marL="32004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8pPr>
                  <a:lvl9pPr marL="36576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24" name="Text Box 56"/>
                <p:cNvSpPr txBox="1">
                  <a:spLocks noChangeArrowheads="1"/>
                </p:cNvSpPr>
                <p:nvPr/>
              </p:nvSpPr>
              <p:spPr bwMode="auto">
                <a:xfrm>
                  <a:off x="1854" y="1336"/>
                  <a:ext cx="19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defPPr>
                    <a:defRPr lang="zh-CN"/>
                  </a:defPPr>
                  <a:lvl1pPr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1pPr>
                  <a:lvl2pPr marL="4572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2pPr>
                  <a:lvl3pPr marL="9144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3pPr>
                  <a:lvl4pPr marL="13716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4pPr>
                  <a:lvl5pPr marL="18288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5pPr>
                  <a:lvl6pPr marL="22860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6pPr>
                  <a:lvl7pPr marL="27432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7pPr>
                  <a:lvl8pPr marL="32004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8pPr>
                  <a:lvl9pPr marL="36576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1</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25" name="Text Box 57"/>
                <p:cNvSpPr txBox="1">
                  <a:spLocks noChangeArrowheads="1"/>
                </p:cNvSpPr>
                <p:nvPr/>
              </p:nvSpPr>
              <p:spPr bwMode="auto">
                <a:xfrm>
                  <a:off x="2684" y="1276"/>
                  <a:ext cx="19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defPPr>
                    <a:defRPr lang="zh-CN"/>
                  </a:defPPr>
                  <a:lvl1pPr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1pPr>
                  <a:lvl2pPr marL="4572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2pPr>
                  <a:lvl3pPr marL="9144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3pPr>
                  <a:lvl4pPr marL="13716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4pPr>
                  <a:lvl5pPr marL="18288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5pPr>
                  <a:lvl6pPr marL="22860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6pPr>
                  <a:lvl7pPr marL="27432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7pPr>
                  <a:lvl8pPr marL="32004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8pPr>
                  <a:lvl9pPr marL="36576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2</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26" name="Text Box 58"/>
                <p:cNvSpPr txBox="1">
                  <a:spLocks noChangeArrowheads="1"/>
                </p:cNvSpPr>
                <p:nvPr/>
              </p:nvSpPr>
              <p:spPr bwMode="auto">
                <a:xfrm>
                  <a:off x="1383" y="2045"/>
                  <a:ext cx="19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defPPr>
                    <a:defRPr lang="zh-CN"/>
                  </a:defPPr>
                  <a:lvl1pPr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1pPr>
                  <a:lvl2pPr marL="4572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2pPr>
                  <a:lvl3pPr marL="9144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3pPr>
                  <a:lvl4pPr marL="13716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4pPr>
                  <a:lvl5pPr marL="18288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5pPr>
                  <a:lvl6pPr marL="22860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6pPr>
                  <a:lvl7pPr marL="27432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7pPr>
                  <a:lvl8pPr marL="32004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8pPr>
                  <a:lvl9pPr marL="36576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5</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27" name="Text Box 59"/>
                <p:cNvSpPr txBox="1">
                  <a:spLocks noChangeArrowheads="1"/>
                </p:cNvSpPr>
                <p:nvPr/>
              </p:nvSpPr>
              <p:spPr bwMode="auto">
                <a:xfrm>
                  <a:off x="1773" y="2032"/>
                  <a:ext cx="19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defPPr>
                    <a:defRPr lang="zh-CN"/>
                  </a:defPPr>
                  <a:lvl1pPr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1pPr>
                  <a:lvl2pPr marL="4572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2pPr>
                  <a:lvl3pPr marL="9144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3pPr>
                  <a:lvl4pPr marL="13716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4pPr>
                  <a:lvl5pPr marL="18288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5pPr>
                  <a:lvl6pPr marL="22860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6pPr>
                  <a:lvl7pPr marL="27432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7pPr>
                  <a:lvl8pPr marL="32004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8pPr>
                  <a:lvl9pPr marL="36576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4</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28" name="Text Box 60"/>
                <p:cNvSpPr txBox="1">
                  <a:spLocks noChangeArrowheads="1"/>
                </p:cNvSpPr>
                <p:nvPr/>
              </p:nvSpPr>
              <p:spPr bwMode="auto">
                <a:xfrm>
                  <a:off x="2573" y="2069"/>
                  <a:ext cx="19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defPPr>
                    <a:defRPr lang="zh-CN"/>
                  </a:defPPr>
                  <a:lvl1pPr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1pPr>
                  <a:lvl2pPr marL="4572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2pPr>
                  <a:lvl3pPr marL="9144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3pPr>
                  <a:lvl4pPr marL="13716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4pPr>
                  <a:lvl5pPr marL="18288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5pPr>
                  <a:lvl6pPr marL="22860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6pPr>
                  <a:lvl7pPr marL="27432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7pPr>
                  <a:lvl8pPr marL="32004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8pPr>
                  <a:lvl9pPr marL="36576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1</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29" name="Text Box 61"/>
                <p:cNvSpPr txBox="1">
                  <a:spLocks noChangeArrowheads="1"/>
                </p:cNvSpPr>
                <p:nvPr/>
              </p:nvSpPr>
              <p:spPr bwMode="auto">
                <a:xfrm>
                  <a:off x="3132" y="2046"/>
                  <a:ext cx="19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defPPr>
                    <a:defRPr lang="zh-CN"/>
                  </a:defPPr>
                  <a:lvl1pPr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1pPr>
                  <a:lvl2pPr marL="4572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2pPr>
                  <a:lvl3pPr marL="9144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3pPr>
                  <a:lvl4pPr marL="13716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4pPr>
                  <a:lvl5pPr marL="18288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5pPr>
                  <a:lvl6pPr marL="22860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6pPr>
                  <a:lvl7pPr marL="27432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7pPr>
                  <a:lvl8pPr marL="32004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8pPr>
                  <a:lvl9pPr marL="36576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2</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0" name="Text Box 62"/>
                <p:cNvSpPr txBox="1">
                  <a:spLocks noChangeArrowheads="1"/>
                </p:cNvSpPr>
                <p:nvPr/>
              </p:nvSpPr>
              <p:spPr bwMode="auto">
                <a:xfrm>
                  <a:off x="2167" y="2771"/>
                  <a:ext cx="198"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defPPr>
                    <a:defRPr lang="zh-CN"/>
                  </a:defPPr>
                  <a:lvl1pPr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1pPr>
                  <a:lvl2pPr marL="4572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2pPr>
                  <a:lvl3pPr marL="9144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3pPr>
                  <a:lvl4pPr marL="13716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4pPr>
                  <a:lvl5pPr marL="18288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5pPr>
                  <a:lvl6pPr marL="22860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6pPr>
                  <a:lvl7pPr marL="27432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7pPr>
                  <a:lvl8pPr marL="32004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8pPr>
                  <a:lvl9pPr marL="36576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1</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1" name="Text Box 63"/>
                <p:cNvSpPr txBox="1">
                  <a:spLocks noChangeArrowheads="1"/>
                </p:cNvSpPr>
                <p:nvPr/>
              </p:nvSpPr>
              <p:spPr bwMode="auto">
                <a:xfrm>
                  <a:off x="2640" y="2749"/>
                  <a:ext cx="198"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defPPr>
                    <a:defRPr lang="zh-CN"/>
                  </a:defPPr>
                  <a:lvl1pPr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1pPr>
                  <a:lvl2pPr marL="4572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2pPr>
                  <a:lvl3pPr marL="9144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3pPr>
                  <a:lvl4pPr marL="13716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4pPr>
                  <a:lvl5pPr marL="18288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5pPr>
                  <a:lvl6pPr marL="22860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6pPr>
                  <a:lvl7pPr marL="27432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7pPr>
                  <a:lvl8pPr marL="32004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8pPr>
                  <a:lvl9pPr marL="36576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2</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2" name="Text Box 64"/>
                <p:cNvSpPr txBox="1">
                  <a:spLocks noChangeArrowheads="1"/>
                </p:cNvSpPr>
                <p:nvPr/>
              </p:nvSpPr>
              <p:spPr bwMode="auto">
                <a:xfrm>
                  <a:off x="3246" y="2771"/>
                  <a:ext cx="19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defPPr>
                    <a:defRPr lang="zh-CN"/>
                  </a:defPPr>
                  <a:lvl1pPr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1pPr>
                  <a:lvl2pPr marL="4572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2pPr>
                  <a:lvl3pPr marL="9144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3pPr>
                  <a:lvl4pPr marL="13716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4pPr>
                  <a:lvl5pPr marL="18288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5pPr>
                  <a:lvl6pPr marL="22860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6pPr>
                  <a:lvl7pPr marL="27432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7pPr>
                  <a:lvl8pPr marL="32004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8pPr>
                  <a:lvl9pPr marL="36576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1</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3" name="Text Box 65"/>
                <p:cNvSpPr txBox="1">
                  <a:spLocks noChangeArrowheads="1"/>
                </p:cNvSpPr>
                <p:nvPr/>
              </p:nvSpPr>
              <p:spPr bwMode="auto">
                <a:xfrm>
                  <a:off x="3740" y="2718"/>
                  <a:ext cx="19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defPPr>
                    <a:defRPr lang="zh-CN"/>
                  </a:defPPr>
                  <a:lvl1pPr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1pPr>
                  <a:lvl2pPr marL="4572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2pPr>
                  <a:lvl3pPr marL="9144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3pPr>
                  <a:lvl4pPr marL="13716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4pPr>
                  <a:lvl5pPr marL="18288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5pPr>
                  <a:lvl6pPr marL="22860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6pPr>
                  <a:lvl7pPr marL="27432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7pPr>
                  <a:lvl8pPr marL="32004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8pPr>
                  <a:lvl9pPr marL="36576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3</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4" name="Text Box 66"/>
                <p:cNvSpPr txBox="1">
                  <a:spLocks noChangeArrowheads="1"/>
                </p:cNvSpPr>
                <p:nvPr/>
              </p:nvSpPr>
              <p:spPr bwMode="auto">
                <a:xfrm>
                  <a:off x="3066" y="3468"/>
                  <a:ext cx="19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defPPr>
                    <a:defRPr lang="zh-CN"/>
                  </a:defPPr>
                  <a:lvl1pPr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1pPr>
                  <a:lvl2pPr marL="4572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2pPr>
                  <a:lvl3pPr marL="9144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3pPr>
                  <a:lvl4pPr marL="13716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4pPr>
                  <a:lvl5pPr marL="18288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5pPr>
                  <a:lvl6pPr marL="22860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6pPr>
                  <a:lvl7pPr marL="27432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7pPr>
                  <a:lvl8pPr marL="32004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8pPr>
                  <a:lvl9pPr marL="36576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1</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5" name="Text Box 67"/>
                <p:cNvSpPr txBox="1">
                  <a:spLocks noChangeArrowheads="1"/>
                </p:cNvSpPr>
                <p:nvPr/>
              </p:nvSpPr>
              <p:spPr bwMode="auto">
                <a:xfrm>
                  <a:off x="3470" y="3452"/>
                  <a:ext cx="197"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defPPr>
                    <a:defRPr lang="zh-CN"/>
                  </a:defPPr>
                  <a:lvl1pPr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1pPr>
                  <a:lvl2pPr marL="4572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2pPr>
                  <a:lvl3pPr marL="9144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3pPr>
                  <a:lvl4pPr marL="13716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4pPr>
                  <a:lvl5pPr marL="18288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5pPr>
                  <a:lvl6pPr marL="22860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6pPr>
                  <a:lvl7pPr marL="27432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7pPr>
                  <a:lvl8pPr marL="32004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8pPr>
                  <a:lvl9pPr marL="36576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2</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grpSp>
          <p:sp>
            <p:nvSpPr>
              <p:cNvPr id="98" name="Freeform 68"/>
              <p:cNvSpPr/>
              <p:nvPr/>
            </p:nvSpPr>
            <p:spPr bwMode="auto">
              <a:xfrm>
                <a:off x="3935" y="2469"/>
                <a:ext cx="172" cy="71"/>
              </a:xfrm>
              <a:custGeom>
                <a:avLst/>
                <a:gdLst>
                  <a:gd name="T0" fmla="*/ 0 w 172"/>
                  <a:gd name="T1" fmla="*/ 0 h 71"/>
                  <a:gd name="T2" fmla="*/ 82 w 172"/>
                  <a:gd name="T3" fmla="*/ 67 h 71"/>
                  <a:gd name="T4" fmla="*/ 172 w 172"/>
                  <a:gd name="T5" fmla="*/ 22 h 71"/>
                  <a:gd name="T6" fmla="*/ 0 60000 65536"/>
                  <a:gd name="T7" fmla="*/ 0 60000 65536"/>
                  <a:gd name="T8" fmla="*/ 0 60000 65536"/>
                  <a:gd name="T9" fmla="*/ 0 w 172"/>
                  <a:gd name="T10" fmla="*/ 0 h 71"/>
                  <a:gd name="T11" fmla="*/ 172 w 172"/>
                  <a:gd name="T12" fmla="*/ 71 h 71"/>
                </a:gdLst>
                <a:ahLst/>
                <a:cxnLst>
                  <a:cxn ang="T6">
                    <a:pos x="T0" y="T1"/>
                  </a:cxn>
                  <a:cxn ang="T7">
                    <a:pos x="T2" y="T3"/>
                  </a:cxn>
                  <a:cxn ang="T8">
                    <a:pos x="T4" y="T5"/>
                  </a:cxn>
                </a:cxnLst>
                <a:rect l="T9" t="T10" r="T11" b="T12"/>
                <a:pathLst>
                  <a:path w="172" h="71">
                    <a:moveTo>
                      <a:pt x="0" y="0"/>
                    </a:moveTo>
                    <a:cubicBezTo>
                      <a:pt x="26" y="31"/>
                      <a:pt x="53" y="63"/>
                      <a:pt x="82" y="67"/>
                    </a:cubicBezTo>
                    <a:cubicBezTo>
                      <a:pt x="111" y="71"/>
                      <a:pt x="157" y="29"/>
                      <a:pt x="172" y="22"/>
                    </a:cubicBezTo>
                  </a:path>
                </a:pathLst>
              </a:custGeom>
              <a:noFill/>
              <a:ln w="19050" cap="flat"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anchor="ctr">
                <a:spAutoFit/>
              </a:bodyPr>
              <a:lstStyle>
                <a:defPPr>
                  <a:defRPr lang="zh-CN"/>
                </a:defPPr>
                <a:lvl1pPr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1pPr>
                <a:lvl2pPr marL="4572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2pPr>
                <a:lvl3pPr marL="9144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3pPr>
                <a:lvl4pPr marL="13716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4pPr>
                <a:lvl5pPr marL="18288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5pPr>
                <a:lvl6pPr marL="22860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6pPr>
                <a:lvl7pPr marL="27432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7pPr>
                <a:lvl8pPr marL="32004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8pPr>
                <a:lvl9pPr marL="36576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grpSp>
        <p:sp>
          <p:nvSpPr>
            <p:cNvPr id="95" name="Freeform 54"/>
            <p:cNvSpPr/>
            <p:nvPr/>
          </p:nvSpPr>
          <p:spPr bwMode="auto">
            <a:xfrm>
              <a:off x="4924425" y="2846388"/>
              <a:ext cx="273050" cy="112713"/>
            </a:xfrm>
            <a:custGeom>
              <a:avLst/>
              <a:gdLst>
                <a:gd name="T0" fmla="*/ 0 w 172"/>
                <a:gd name="T1" fmla="*/ 0 h 71"/>
                <a:gd name="T2" fmla="*/ 82 w 172"/>
                <a:gd name="T3" fmla="*/ 67 h 71"/>
                <a:gd name="T4" fmla="*/ 172 w 172"/>
                <a:gd name="T5" fmla="*/ 22 h 71"/>
                <a:gd name="T6" fmla="*/ 0 60000 65536"/>
                <a:gd name="T7" fmla="*/ 0 60000 65536"/>
                <a:gd name="T8" fmla="*/ 0 60000 65536"/>
                <a:gd name="T9" fmla="*/ 0 w 172"/>
                <a:gd name="T10" fmla="*/ 0 h 71"/>
                <a:gd name="T11" fmla="*/ 172 w 172"/>
                <a:gd name="T12" fmla="*/ 71 h 71"/>
              </a:gdLst>
              <a:ahLst/>
              <a:cxnLst>
                <a:cxn ang="T6">
                  <a:pos x="T0" y="T1"/>
                </a:cxn>
                <a:cxn ang="T7">
                  <a:pos x="T2" y="T3"/>
                </a:cxn>
                <a:cxn ang="T8">
                  <a:pos x="T4" y="T5"/>
                </a:cxn>
              </a:cxnLst>
              <a:rect l="T9" t="T10" r="T11" b="T12"/>
              <a:pathLst>
                <a:path w="172" h="71">
                  <a:moveTo>
                    <a:pt x="0" y="0"/>
                  </a:moveTo>
                  <a:cubicBezTo>
                    <a:pt x="26" y="31"/>
                    <a:pt x="53" y="63"/>
                    <a:pt x="82" y="67"/>
                  </a:cubicBezTo>
                  <a:cubicBezTo>
                    <a:pt x="111" y="71"/>
                    <a:pt x="157" y="29"/>
                    <a:pt x="172" y="22"/>
                  </a:cubicBezTo>
                </a:path>
              </a:pathLst>
            </a:custGeom>
            <a:noFill/>
            <a:ln w="19050" cap="flat"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wrap="none" anchor="ctr">
              <a:spAutoFit/>
            </a:bodyPr>
            <a:lstStyle>
              <a:defPPr>
                <a:defRPr lang="zh-CN"/>
              </a:defPPr>
              <a:lvl1pPr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1pPr>
              <a:lvl2pPr marL="4572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2pPr>
              <a:lvl3pPr marL="9144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3pPr>
              <a:lvl4pPr marL="13716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4pPr>
              <a:lvl5pPr marL="18288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5pPr>
              <a:lvl6pPr marL="22860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6pPr>
              <a:lvl7pPr marL="27432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7pPr>
              <a:lvl8pPr marL="32004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8pPr>
              <a:lvl9pPr marL="36576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96" name="Freeform 54"/>
            <p:cNvSpPr/>
            <p:nvPr/>
          </p:nvSpPr>
          <p:spPr bwMode="auto">
            <a:xfrm>
              <a:off x="7451725" y="4941888"/>
              <a:ext cx="273050" cy="112713"/>
            </a:xfrm>
            <a:custGeom>
              <a:avLst/>
              <a:gdLst>
                <a:gd name="T0" fmla="*/ 0 w 172"/>
                <a:gd name="T1" fmla="*/ 0 h 71"/>
                <a:gd name="T2" fmla="*/ 82 w 172"/>
                <a:gd name="T3" fmla="*/ 67 h 71"/>
                <a:gd name="T4" fmla="*/ 172 w 172"/>
                <a:gd name="T5" fmla="*/ 22 h 71"/>
                <a:gd name="T6" fmla="*/ 0 60000 65536"/>
                <a:gd name="T7" fmla="*/ 0 60000 65536"/>
                <a:gd name="T8" fmla="*/ 0 60000 65536"/>
                <a:gd name="T9" fmla="*/ 0 w 172"/>
                <a:gd name="T10" fmla="*/ 0 h 71"/>
                <a:gd name="T11" fmla="*/ 172 w 172"/>
                <a:gd name="T12" fmla="*/ 71 h 71"/>
              </a:gdLst>
              <a:ahLst/>
              <a:cxnLst>
                <a:cxn ang="T6">
                  <a:pos x="T0" y="T1"/>
                </a:cxn>
                <a:cxn ang="T7">
                  <a:pos x="T2" y="T3"/>
                </a:cxn>
                <a:cxn ang="T8">
                  <a:pos x="T4" y="T5"/>
                </a:cxn>
              </a:cxnLst>
              <a:rect l="T9" t="T10" r="T11" b="T12"/>
              <a:pathLst>
                <a:path w="172" h="71">
                  <a:moveTo>
                    <a:pt x="0" y="0"/>
                  </a:moveTo>
                  <a:cubicBezTo>
                    <a:pt x="26" y="31"/>
                    <a:pt x="53" y="63"/>
                    <a:pt x="82" y="67"/>
                  </a:cubicBezTo>
                  <a:cubicBezTo>
                    <a:pt x="111" y="71"/>
                    <a:pt x="157" y="29"/>
                    <a:pt x="172" y="22"/>
                  </a:cubicBezTo>
                </a:path>
              </a:pathLst>
            </a:custGeom>
            <a:noFill/>
            <a:ln w="19050" cap="flat"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wrap="none" anchor="ctr">
              <a:spAutoFit/>
            </a:bodyPr>
            <a:lstStyle>
              <a:defPPr>
                <a:defRPr lang="zh-CN"/>
              </a:defPPr>
              <a:lvl1pPr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1pPr>
              <a:lvl2pPr marL="4572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2pPr>
              <a:lvl3pPr marL="9144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3pPr>
              <a:lvl4pPr marL="13716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4pPr>
              <a:lvl5pPr marL="1828800" algn="ctr" rtl="0" fontAlgn="base">
                <a:spcBef>
                  <a:spcPct val="0"/>
                </a:spcBef>
                <a:spcAft>
                  <a:spcPct val="0"/>
                </a:spcAft>
                <a:defRPr sz="4000" b="1" kern="1200">
                  <a:solidFill>
                    <a:srgbClr val="CC0000"/>
                  </a:solidFill>
                  <a:latin typeface="Calibri" panose="020F0502020204030204" pitchFamily="34" charset="0"/>
                  <a:ea typeface="华文隶书" panose="02010800040101010101" pitchFamily="2" charset="-122"/>
                  <a:cs typeface="+mn-cs"/>
                </a:defRPr>
              </a:lvl5pPr>
              <a:lvl6pPr marL="22860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6pPr>
              <a:lvl7pPr marL="27432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7pPr>
              <a:lvl8pPr marL="32004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8pPr>
              <a:lvl9pPr marL="3657600" algn="l" defTabSz="914400" rtl="0" eaLnBrk="1" latinLnBrk="0" hangingPunct="1">
                <a:defRPr sz="4000" b="1" kern="1200">
                  <a:solidFill>
                    <a:srgbClr val="CC0000"/>
                  </a:solidFill>
                  <a:latin typeface="Calibri" panose="020F0502020204030204" pitchFamily="34" charset="0"/>
                  <a:ea typeface="华文隶书" panose="0201080004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Empty-greedy.mp4">
            <a:hlinkClick r:id="" action="ppaction://media"/>
          </p:cNvPr>
          <p:cNvPicPr>
            <a:picLocks noChangeAspect="1"/>
          </p:cNvPicPr>
          <p:nvPr>
            <a:videoFile r:link="rId1"/>
            <p:extLst>
              <p:ext uri="{DAA4B4D4-6D71-4841-9C94-3DE7FCFB9230}">
                <p14:media xmlns:p14="http://schemas.microsoft.com/office/powerpoint/2010/main" r:embed="rId2"/>
              </p:ext>
            </p:extLst>
          </p:nvPr>
        </p:nvPicPr>
        <p:blipFill>
          <a:blip r:embed="rId3"/>
          <a:stretch>
            <a:fillRect/>
          </a:stretch>
        </p:blipFill>
        <p:spPr>
          <a:xfrm>
            <a:off x="2960185" y="1143000"/>
            <a:ext cx="6271631" cy="5257800"/>
          </a:xfrm>
          <a:prstGeom prst="rect">
            <a:avLst/>
          </a:prstGeom>
        </p:spPr>
      </p:pic>
      <p:sp>
        <p:nvSpPr>
          <p:cNvPr id="5" name="标题 4"/>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p:cTn id="7" fill="hold" display="0">
                  <p:stCondLst>
                    <p:cond delay="indefinite"/>
                  </p:stCondLst>
                </p:cTn>
                <p:tgtEl>
                  <p:spTgt spid="3"/>
                </p:tgtEl>
              </p:cMediaNode>
            </p:video>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灯片编号占位符 4"/>
          <p:cNvSpPr>
            <a:spLocks noGrp="1"/>
          </p:cNvSpPr>
          <p:nvPr>
            <p:ph type="sldNum" sz="quarter" idx="11"/>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4BC2E2F9-F558-4E5A-95B8-8F436A08E924}" type="slidenum">
              <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rPr>
            </a:fld>
            <a:endPar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endParaRPr>
          </a:p>
        </p:txBody>
      </p:sp>
      <p:sp>
        <p:nvSpPr>
          <p:cNvPr id="124931" name="Rectangle 2"/>
          <p:cNvSpPr>
            <a:spLocks noGrp="1"/>
          </p:cNvSpPr>
          <p:nvPr>
            <p:ph type="title"/>
          </p:nvPr>
        </p:nvSpPr>
        <p:spPr>
          <a:xfrm>
            <a:off x="627063" y="411957"/>
            <a:ext cx="8229600" cy="649288"/>
          </a:xfrm>
        </p:spPr>
        <p:txBody>
          <a:bodyPr>
            <a:normAutofit fontScale="90000"/>
          </a:bodyPr>
          <a:lstStyle/>
          <a:p>
            <a:pPr eaLnBrk="1" hangingPunct="1">
              <a:buFontTx/>
              <a:buChar char="•"/>
            </a:pPr>
            <a:r>
              <a:rPr lang="en-US" altLang="zh-CN" dirty="0">
                <a:solidFill>
                  <a:srgbClr val="000099"/>
                </a:solidFill>
              </a:rPr>
              <a:t> </a:t>
            </a:r>
            <a:r>
              <a:rPr lang="zh-CN" altLang="en-US" dirty="0">
                <a:solidFill>
                  <a:srgbClr val="FF0000"/>
                </a:solidFill>
              </a:rPr>
              <a:t>和代价法</a:t>
            </a:r>
            <a:r>
              <a:rPr lang="zh-CN" altLang="en-US" dirty="0">
                <a:solidFill>
                  <a:srgbClr val="000099"/>
                </a:solidFill>
              </a:rPr>
              <a:t>计算解树代价：</a:t>
            </a:r>
            <a:endParaRPr lang="zh-CN" altLang="en-US" dirty="0">
              <a:solidFill>
                <a:srgbClr val="000099"/>
              </a:solidFill>
            </a:endParaRPr>
          </a:p>
        </p:txBody>
      </p:sp>
      <p:sp>
        <p:nvSpPr>
          <p:cNvPr id="124932" name="Text Box 45"/>
          <p:cNvSpPr txBox="1">
            <a:spLocks noChangeArrowheads="1"/>
          </p:cNvSpPr>
          <p:nvPr/>
        </p:nvSpPr>
        <p:spPr bwMode="auto">
          <a:xfrm>
            <a:off x="7150100" y="1349376"/>
            <a:ext cx="299878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左边解树：</a:t>
            </a:r>
            <a:endPar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        </a:t>
            </a:r>
            <a:r>
              <a:rPr kumimoji="0" lang="en-US" altLang="zh-CN" sz="2800" b="0" i="0" u="none" strike="noStrike" kern="1200" cap="none" spc="0" normalizeH="0" baseline="0" noProof="0" dirty="0" err="1">
                <a:ln>
                  <a:noFill/>
                </a:ln>
                <a:solidFill>
                  <a:srgbClr val="000099"/>
                </a:solidFill>
                <a:effectLst/>
                <a:uLnTx/>
                <a:uFillTx/>
                <a:latin typeface="等线" panose="02010600030101010101" pitchFamily="2" charset="-122"/>
                <a:ea typeface="等线" panose="02010600030101010101" pitchFamily="2" charset="-122"/>
                <a:cs typeface="+mn-cs"/>
              </a:rPr>
              <a:t>h</a:t>
            </a:r>
            <a:r>
              <a:rPr kumimoji="0" lang="en-US" altLang="zh-CN" sz="2800" b="0" i="0" u="none" strike="noStrike" kern="1200" cap="none" spc="0" normalizeH="0" baseline="-25000" noProof="0" dirty="0" err="1">
                <a:ln>
                  <a:noFill/>
                </a:ln>
                <a:solidFill>
                  <a:srgbClr val="000099"/>
                </a:solidFill>
                <a:effectLst/>
                <a:uLnTx/>
                <a:uFillTx/>
                <a:latin typeface="等线" panose="02010600030101010101" pitchFamily="2" charset="-122"/>
                <a:ea typeface="等线" panose="02010600030101010101" pitchFamily="2" charset="-122"/>
                <a:cs typeface="+mn-cs"/>
              </a:rPr>
              <a:t>L</a:t>
            </a:r>
            <a:r>
              <a:rPr kumimoji="0"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(S</a:t>
            </a:r>
            <a:r>
              <a:rPr kumimoji="0" lang="en-US" altLang="zh-CN" sz="2800" b="0" i="0" u="none" strike="noStrike" kern="1200" cap="none" spc="0" normalizeH="0" baseline="-25000" noProof="0" dirty="0">
                <a:ln>
                  <a:noFill/>
                </a:ln>
                <a:solidFill>
                  <a:srgbClr val="000099"/>
                </a:solidFill>
                <a:effectLst/>
                <a:uLnTx/>
                <a:uFillTx/>
                <a:latin typeface="等线" panose="02010600030101010101" pitchFamily="2" charset="-122"/>
                <a:ea typeface="等线" panose="02010600030101010101" pitchFamily="2" charset="-122"/>
                <a:cs typeface="+mn-cs"/>
              </a:rPr>
              <a:t>1</a:t>
            </a:r>
            <a:r>
              <a:rPr kumimoji="0"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)=10</a:t>
            </a:r>
            <a:endParaRPr kumimoji="0"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p:txBody>
      </p:sp>
      <p:sp>
        <p:nvSpPr>
          <p:cNvPr id="124933" name="Text Box 46"/>
          <p:cNvSpPr txBox="1">
            <a:spLocks noChangeArrowheads="1"/>
          </p:cNvSpPr>
          <p:nvPr/>
        </p:nvSpPr>
        <p:spPr bwMode="auto">
          <a:xfrm>
            <a:off x="7150100" y="2548209"/>
            <a:ext cx="299878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右边解树：</a:t>
            </a:r>
            <a:endPar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        </a:t>
            </a:r>
            <a:r>
              <a:rPr kumimoji="0" lang="en-US" altLang="zh-CN" sz="2800" b="0" i="0" u="none" strike="noStrike" kern="1200" cap="none" spc="0" normalizeH="0" baseline="0" noProof="0" dirty="0" err="1">
                <a:ln>
                  <a:noFill/>
                </a:ln>
                <a:solidFill>
                  <a:srgbClr val="000099"/>
                </a:solidFill>
                <a:effectLst/>
                <a:uLnTx/>
                <a:uFillTx/>
                <a:latin typeface="等线" panose="02010600030101010101" pitchFamily="2" charset="-122"/>
                <a:ea typeface="等线" panose="02010600030101010101" pitchFamily="2" charset="-122"/>
                <a:cs typeface="+mn-cs"/>
              </a:rPr>
              <a:t>h</a:t>
            </a:r>
            <a:r>
              <a:rPr kumimoji="0" lang="en-US" altLang="zh-CN" sz="2800" b="0" i="0" u="none" strike="noStrike" kern="1200" cap="none" spc="0" normalizeH="0" baseline="-25000" noProof="0" dirty="0" err="1">
                <a:ln>
                  <a:noFill/>
                </a:ln>
                <a:solidFill>
                  <a:srgbClr val="000099"/>
                </a:solidFill>
                <a:effectLst/>
                <a:uLnTx/>
                <a:uFillTx/>
                <a:latin typeface="等线" panose="02010600030101010101" pitchFamily="2" charset="-122"/>
                <a:ea typeface="等线" panose="02010600030101010101" pitchFamily="2" charset="-122"/>
                <a:cs typeface="+mn-cs"/>
              </a:rPr>
              <a:t>R</a:t>
            </a:r>
            <a:r>
              <a:rPr kumimoji="0"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(S</a:t>
            </a:r>
            <a:r>
              <a:rPr kumimoji="0" lang="en-US" altLang="zh-CN" sz="2800" b="0" i="0" u="none" strike="noStrike" kern="1200" cap="none" spc="0" normalizeH="0" baseline="-25000" noProof="0" dirty="0">
                <a:ln>
                  <a:noFill/>
                </a:ln>
                <a:solidFill>
                  <a:srgbClr val="000099"/>
                </a:solidFill>
                <a:effectLst/>
                <a:uLnTx/>
                <a:uFillTx/>
                <a:latin typeface="等线" panose="02010600030101010101" pitchFamily="2" charset="-122"/>
                <a:ea typeface="等线" panose="02010600030101010101" pitchFamily="2" charset="-122"/>
                <a:cs typeface="+mn-cs"/>
              </a:rPr>
              <a:t>1</a:t>
            </a:r>
            <a:r>
              <a:rPr kumimoji="0"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)=8</a:t>
            </a:r>
            <a:endParaRPr kumimoji="0"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p:txBody>
      </p:sp>
      <p:grpSp>
        <p:nvGrpSpPr>
          <p:cNvPr id="55" name="组合 55"/>
          <p:cNvGrpSpPr/>
          <p:nvPr/>
        </p:nvGrpSpPr>
        <p:grpSpPr bwMode="auto">
          <a:xfrm>
            <a:off x="2092325" y="1257300"/>
            <a:ext cx="4856163" cy="4903788"/>
            <a:chOff x="1739900" y="1536700"/>
            <a:chExt cx="4856163" cy="4903788"/>
          </a:xfrm>
        </p:grpSpPr>
        <p:grpSp>
          <p:nvGrpSpPr>
            <p:cNvPr id="56" name="Group 53"/>
            <p:cNvGrpSpPr/>
            <p:nvPr/>
          </p:nvGrpSpPr>
          <p:grpSpPr bwMode="auto">
            <a:xfrm>
              <a:off x="3906838" y="2066925"/>
              <a:ext cx="1784350" cy="3849688"/>
              <a:chOff x="2461" y="1302"/>
              <a:chExt cx="1124" cy="2425"/>
            </a:xfrm>
          </p:grpSpPr>
          <p:sp>
            <p:nvSpPr>
              <p:cNvPr id="99" name="Line 48"/>
              <p:cNvSpPr>
                <a:spLocks noChangeShapeType="1"/>
              </p:cNvSpPr>
              <p:nvPr/>
            </p:nvSpPr>
            <p:spPr bwMode="auto">
              <a:xfrm>
                <a:off x="2461" y="1302"/>
                <a:ext cx="382" cy="382"/>
              </a:xfrm>
              <a:prstGeom prst="line">
                <a:avLst/>
              </a:prstGeom>
              <a:noFill/>
              <a:ln w="38100">
                <a:solidFill>
                  <a:srgbClr val="CC0000"/>
                </a:solidFill>
                <a:rou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00" name="Line 49"/>
              <p:cNvSpPr>
                <a:spLocks noChangeShapeType="1"/>
              </p:cNvSpPr>
              <p:nvPr/>
            </p:nvSpPr>
            <p:spPr bwMode="auto">
              <a:xfrm>
                <a:off x="2970" y="2027"/>
                <a:ext cx="471" cy="471"/>
              </a:xfrm>
              <a:prstGeom prst="line">
                <a:avLst/>
              </a:prstGeom>
              <a:noFill/>
              <a:ln w="38100">
                <a:solidFill>
                  <a:srgbClr val="CC0000"/>
                </a:solidFill>
                <a:rou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01" name="Line 50"/>
              <p:cNvSpPr>
                <a:spLocks noChangeShapeType="1"/>
              </p:cNvSpPr>
              <p:nvPr/>
            </p:nvSpPr>
            <p:spPr bwMode="auto">
              <a:xfrm flipH="1">
                <a:off x="3335" y="2775"/>
                <a:ext cx="203" cy="352"/>
              </a:xfrm>
              <a:prstGeom prst="line">
                <a:avLst/>
              </a:prstGeom>
              <a:noFill/>
              <a:ln w="38100">
                <a:solidFill>
                  <a:srgbClr val="CC0000"/>
                </a:solidFill>
                <a:rou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02" name="Line 51"/>
              <p:cNvSpPr>
                <a:spLocks noChangeShapeType="1"/>
              </p:cNvSpPr>
              <p:nvPr/>
            </p:nvSpPr>
            <p:spPr bwMode="auto">
              <a:xfrm flipH="1">
                <a:off x="3127" y="3456"/>
                <a:ext cx="157" cy="271"/>
              </a:xfrm>
              <a:prstGeom prst="line">
                <a:avLst/>
              </a:prstGeom>
              <a:noFill/>
              <a:ln w="38100">
                <a:solidFill>
                  <a:srgbClr val="CC0000"/>
                </a:solidFill>
                <a:rou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03" name="Line 52"/>
              <p:cNvSpPr>
                <a:spLocks noChangeShapeType="1"/>
              </p:cNvSpPr>
              <p:nvPr/>
            </p:nvSpPr>
            <p:spPr bwMode="auto">
              <a:xfrm>
                <a:off x="3353" y="3456"/>
                <a:ext cx="232" cy="232"/>
              </a:xfrm>
              <a:prstGeom prst="line">
                <a:avLst/>
              </a:prstGeom>
              <a:noFill/>
              <a:ln w="38100">
                <a:solidFill>
                  <a:srgbClr val="CC0000"/>
                </a:solidFill>
                <a:rou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grpSp>
        <p:grpSp>
          <p:nvGrpSpPr>
            <p:cNvPr id="57" name="Group 55"/>
            <p:cNvGrpSpPr/>
            <p:nvPr/>
          </p:nvGrpSpPr>
          <p:grpSpPr bwMode="auto">
            <a:xfrm>
              <a:off x="1739900" y="1536700"/>
              <a:ext cx="4856163" cy="4903788"/>
              <a:chOff x="1096" y="968"/>
              <a:chExt cx="3059" cy="3089"/>
            </a:xfrm>
          </p:grpSpPr>
          <p:grpSp>
            <p:nvGrpSpPr>
              <p:cNvPr id="60" name="Group 47"/>
              <p:cNvGrpSpPr/>
              <p:nvPr/>
            </p:nvGrpSpPr>
            <p:grpSpPr bwMode="auto">
              <a:xfrm>
                <a:off x="1096" y="968"/>
                <a:ext cx="3059" cy="3089"/>
                <a:chOff x="1096" y="968"/>
                <a:chExt cx="3059" cy="3089"/>
              </a:xfrm>
            </p:grpSpPr>
            <p:sp>
              <p:nvSpPr>
                <p:cNvPr id="62" name="Oval 4"/>
                <p:cNvSpPr>
                  <a:spLocks noChangeArrowheads="1"/>
                </p:cNvSpPr>
                <p:nvPr/>
              </p:nvSpPr>
              <p:spPr bwMode="auto">
                <a:xfrm>
                  <a:off x="2272" y="968"/>
                  <a:ext cx="309" cy="315"/>
                </a:xfrm>
                <a:prstGeom prst="ellipse">
                  <a:avLst/>
                </a:prstGeom>
                <a:solidFill>
                  <a:srgbClr val="FF0000"/>
                </a:solidFill>
                <a:ln w="19050" algn="ctr">
                  <a:solidFill>
                    <a:schemeClr val="tx1"/>
                  </a:solidFill>
                  <a:round/>
                </a:ln>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S</a:t>
                  </a:r>
                  <a:r>
                    <a:rPr kumimoji="0" lang="en-US" altLang="zh-CN" sz="1800" b="0"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1</a:t>
                  </a:r>
                  <a:endPar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63" name="Oval 5"/>
                <p:cNvSpPr>
                  <a:spLocks noChangeArrowheads="1"/>
                </p:cNvSpPr>
                <p:nvPr/>
              </p:nvSpPr>
              <p:spPr bwMode="auto">
                <a:xfrm>
                  <a:off x="2757" y="1693"/>
                  <a:ext cx="309" cy="315"/>
                </a:xfrm>
                <a:prstGeom prst="ellipse">
                  <a:avLst/>
                </a:prstGeom>
                <a:solidFill>
                  <a:srgbClr val="FF0000"/>
                </a:solidFill>
                <a:ln w="19050" algn="ctr">
                  <a:solidFill>
                    <a:schemeClr val="tx1"/>
                  </a:solidFill>
                  <a:round/>
                </a:ln>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S</a:t>
                  </a:r>
                  <a:r>
                    <a:rPr kumimoji="0"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3</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64" name="Oval 6"/>
                <p:cNvSpPr>
                  <a:spLocks noChangeArrowheads="1"/>
                </p:cNvSpPr>
                <p:nvPr/>
              </p:nvSpPr>
              <p:spPr bwMode="auto">
                <a:xfrm>
                  <a:off x="1590" y="1693"/>
                  <a:ext cx="309" cy="315"/>
                </a:xfrm>
                <a:prstGeom prst="ellipse">
                  <a:avLst/>
                </a:prstGeom>
                <a:solidFill>
                  <a:srgbClr val="FF0000"/>
                </a:solidFill>
                <a:ln w="19050" algn="ctr">
                  <a:solidFill>
                    <a:schemeClr val="tx1"/>
                  </a:solidFill>
                  <a:round/>
                </a:ln>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S</a:t>
                  </a:r>
                  <a:r>
                    <a:rPr kumimoji="0" lang="en-US" altLang="zh-CN" sz="1800" b="0"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2</a:t>
                  </a:r>
                  <a:endPar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65" name="Oval 7"/>
                <p:cNvSpPr>
                  <a:spLocks noChangeArrowheads="1"/>
                </p:cNvSpPr>
                <p:nvPr/>
              </p:nvSpPr>
              <p:spPr bwMode="auto">
                <a:xfrm>
                  <a:off x="1096" y="2441"/>
                  <a:ext cx="309" cy="315"/>
                </a:xfrm>
                <a:prstGeom prst="ellipse">
                  <a:avLst/>
                </a:prstGeom>
                <a:solidFill>
                  <a:srgbClr val="FF0000"/>
                </a:solidFill>
                <a:ln w="19050" algn="ctr">
                  <a:solidFill>
                    <a:schemeClr val="tx1"/>
                  </a:solidFill>
                  <a:round/>
                </a:ln>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S</a:t>
                  </a:r>
                  <a:r>
                    <a:rPr kumimoji="0" lang="en-US" altLang="zh-CN" sz="1800" b="0"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4</a:t>
                  </a:r>
                  <a:endPar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66" name="Oval 8"/>
                <p:cNvSpPr>
                  <a:spLocks noChangeArrowheads="1"/>
                </p:cNvSpPr>
                <p:nvPr/>
              </p:nvSpPr>
              <p:spPr bwMode="auto">
                <a:xfrm>
                  <a:off x="1830" y="2441"/>
                  <a:ext cx="309" cy="315"/>
                </a:xfrm>
                <a:prstGeom prst="ellipse">
                  <a:avLst/>
                </a:prstGeom>
                <a:solidFill>
                  <a:srgbClr val="FF0000"/>
                </a:solidFill>
                <a:ln w="19050" algn="ctr">
                  <a:solidFill>
                    <a:schemeClr val="tx1"/>
                  </a:solidFill>
                  <a:round/>
                </a:ln>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S</a:t>
                  </a:r>
                  <a:r>
                    <a:rPr kumimoji="0"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5</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67" name="Oval 9"/>
                <p:cNvSpPr>
                  <a:spLocks noChangeArrowheads="1"/>
                </p:cNvSpPr>
                <p:nvPr/>
              </p:nvSpPr>
              <p:spPr bwMode="auto">
                <a:xfrm>
                  <a:off x="2421" y="2441"/>
                  <a:ext cx="309" cy="315"/>
                </a:xfrm>
                <a:prstGeom prst="ellipse">
                  <a:avLst/>
                </a:prstGeom>
                <a:noFill/>
                <a:ln w="19050" algn="ctr">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S</a:t>
                  </a:r>
                  <a:r>
                    <a:rPr kumimoji="0" lang="en-US" altLang="zh-CN" sz="1800" b="0"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6</a:t>
                  </a:r>
                  <a:endPar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68" name="Oval 10"/>
                <p:cNvSpPr>
                  <a:spLocks noChangeArrowheads="1"/>
                </p:cNvSpPr>
                <p:nvPr/>
              </p:nvSpPr>
              <p:spPr bwMode="auto">
                <a:xfrm>
                  <a:off x="3453" y="2441"/>
                  <a:ext cx="309" cy="315"/>
                </a:xfrm>
                <a:prstGeom prst="ellipse">
                  <a:avLst/>
                </a:prstGeom>
                <a:solidFill>
                  <a:srgbClr val="FF0000"/>
                </a:solidFill>
                <a:ln w="19050" algn="ctr">
                  <a:solidFill>
                    <a:schemeClr val="tx1"/>
                  </a:solidFill>
                  <a:round/>
                </a:ln>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S</a:t>
                  </a:r>
                  <a:r>
                    <a:rPr kumimoji="0"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7</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69" name="Oval 11"/>
                <p:cNvSpPr>
                  <a:spLocks noChangeArrowheads="1"/>
                </p:cNvSpPr>
                <p:nvPr/>
              </p:nvSpPr>
              <p:spPr bwMode="auto">
                <a:xfrm>
                  <a:off x="2024" y="3136"/>
                  <a:ext cx="309" cy="315"/>
                </a:xfrm>
                <a:prstGeom prst="ellipse">
                  <a:avLst/>
                </a:prstGeom>
                <a:noFill/>
                <a:ln w="19050" algn="ctr">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S</a:t>
                  </a:r>
                  <a:r>
                    <a:rPr kumimoji="0"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8</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70" name="Oval 12"/>
                <p:cNvSpPr>
                  <a:spLocks noChangeArrowheads="1"/>
                </p:cNvSpPr>
                <p:nvPr/>
              </p:nvSpPr>
              <p:spPr bwMode="auto">
                <a:xfrm>
                  <a:off x="2652" y="3136"/>
                  <a:ext cx="309" cy="315"/>
                </a:xfrm>
                <a:prstGeom prst="ellipse">
                  <a:avLst/>
                </a:prstGeom>
                <a:solidFill>
                  <a:srgbClr val="FF0000"/>
                </a:solidFill>
                <a:ln w="19050" algn="ctr">
                  <a:solidFill>
                    <a:schemeClr val="tx1"/>
                  </a:solidFill>
                  <a:round/>
                </a:ln>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S</a:t>
                  </a:r>
                  <a:r>
                    <a:rPr kumimoji="0"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9</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71" name="Oval 13"/>
                <p:cNvSpPr>
                  <a:spLocks noChangeArrowheads="1"/>
                </p:cNvSpPr>
                <p:nvPr/>
              </p:nvSpPr>
              <p:spPr bwMode="auto">
                <a:xfrm>
                  <a:off x="3142" y="3136"/>
                  <a:ext cx="377" cy="315"/>
                </a:xfrm>
                <a:prstGeom prst="ellipse">
                  <a:avLst/>
                </a:prstGeom>
                <a:solidFill>
                  <a:srgbClr val="FF0000"/>
                </a:solidFill>
                <a:ln w="19050" algn="ctr">
                  <a:solidFill>
                    <a:schemeClr val="tx1"/>
                  </a:solidFill>
                  <a:round/>
                </a:ln>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S</a:t>
                  </a:r>
                  <a:r>
                    <a:rPr kumimoji="0"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10</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72" name="Oval 14"/>
                <p:cNvSpPr>
                  <a:spLocks noChangeArrowheads="1"/>
                </p:cNvSpPr>
                <p:nvPr/>
              </p:nvSpPr>
              <p:spPr bwMode="auto">
                <a:xfrm>
                  <a:off x="3778" y="3136"/>
                  <a:ext cx="377" cy="315"/>
                </a:xfrm>
                <a:prstGeom prst="ellipse">
                  <a:avLst/>
                </a:prstGeom>
                <a:noFill/>
                <a:ln w="19050" algn="ctr">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S</a:t>
                  </a:r>
                  <a:r>
                    <a:rPr kumimoji="0"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11</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73" name="Oval 15"/>
                <p:cNvSpPr>
                  <a:spLocks noChangeArrowheads="1"/>
                </p:cNvSpPr>
                <p:nvPr/>
              </p:nvSpPr>
              <p:spPr bwMode="auto">
                <a:xfrm>
                  <a:off x="2888" y="3742"/>
                  <a:ext cx="377" cy="315"/>
                </a:xfrm>
                <a:prstGeom prst="ellipse">
                  <a:avLst/>
                </a:prstGeom>
                <a:solidFill>
                  <a:srgbClr val="FF0000"/>
                </a:solidFill>
                <a:ln w="19050" algn="ctr">
                  <a:solidFill>
                    <a:schemeClr val="tx1"/>
                  </a:solidFill>
                  <a:round/>
                </a:ln>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S</a:t>
                  </a:r>
                  <a:r>
                    <a:rPr kumimoji="0"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12</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74" name="Oval 16"/>
                <p:cNvSpPr>
                  <a:spLocks noChangeArrowheads="1"/>
                </p:cNvSpPr>
                <p:nvPr/>
              </p:nvSpPr>
              <p:spPr bwMode="auto">
                <a:xfrm>
                  <a:off x="3434" y="3742"/>
                  <a:ext cx="377" cy="315"/>
                </a:xfrm>
                <a:prstGeom prst="ellipse">
                  <a:avLst/>
                </a:prstGeom>
                <a:solidFill>
                  <a:srgbClr val="FF0000"/>
                </a:solidFill>
                <a:ln w="19050" algn="ctr">
                  <a:solidFill>
                    <a:schemeClr val="tx1"/>
                  </a:solidFill>
                  <a:round/>
                </a:ln>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S</a:t>
                  </a:r>
                  <a:r>
                    <a:rPr kumimoji="0"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13</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75" name="Line 17"/>
                <p:cNvSpPr>
                  <a:spLocks noChangeShapeType="1"/>
                </p:cNvSpPr>
                <p:nvPr/>
              </p:nvSpPr>
              <p:spPr bwMode="auto">
                <a:xfrm flipH="1">
                  <a:off x="1877" y="1264"/>
                  <a:ext cx="457" cy="457"/>
                </a:xfrm>
                <a:prstGeom prst="line">
                  <a:avLst/>
                </a:prstGeom>
                <a:noFill/>
                <a:ln w="63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76" name="Line 18"/>
                <p:cNvSpPr>
                  <a:spLocks noChangeShapeType="1"/>
                </p:cNvSpPr>
                <p:nvPr/>
              </p:nvSpPr>
              <p:spPr bwMode="auto">
                <a:xfrm>
                  <a:off x="2461" y="1272"/>
                  <a:ext cx="404" cy="404"/>
                </a:xfrm>
                <a:prstGeom prst="line">
                  <a:avLst/>
                </a:prstGeom>
                <a:noFill/>
                <a:ln w="63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77" name="Line 19"/>
                <p:cNvSpPr>
                  <a:spLocks noChangeShapeType="1"/>
                </p:cNvSpPr>
                <p:nvPr/>
              </p:nvSpPr>
              <p:spPr bwMode="auto">
                <a:xfrm flipH="1">
                  <a:off x="1376" y="2004"/>
                  <a:ext cx="285" cy="494"/>
                </a:xfrm>
                <a:prstGeom prst="line">
                  <a:avLst/>
                </a:prstGeom>
                <a:noFill/>
                <a:ln w="63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78" name="Line 20"/>
                <p:cNvSpPr>
                  <a:spLocks noChangeShapeType="1"/>
                </p:cNvSpPr>
                <p:nvPr/>
              </p:nvSpPr>
              <p:spPr bwMode="auto">
                <a:xfrm>
                  <a:off x="1690" y="2012"/>
                  <a:ext cx="259" cy="449"/>
                </a:xfrm>
                <a:prstGeom prst="line">
                  <a:avLst/>
                </a:prstGeom>
                <a:noFill/>
                <a:ln w="63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79" name="Line 21"/>
                <p:cNvSpPr>
                  <a:spLocks noChangeShapeType="1"/>
                </p:cNvSpPr>
                <p:nvPr/>
              </p:nvSpPr>
              <p:spPr bwMode="auto">
                <a:xfrm flipH="1">
                  <a:off x="2651" y="2005"/>
                  <a:ext cx="259" cy="449"/>
                </a:xfrm>
                <a:prstGeom prst="line">
                  <a:avLst/>
                </a:prstGeom>
                <a:noFill/>
                <a:ln w="63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80" name="Line 22"/>
                <p:cNvSpPr>
                  <a:spLocks noChangeShapeType="1"/>
                </p:cNvSpPr>
                <p:nvPr/>
              </p:nvSpPr>
              <p:spPr bwMode="auto">
                <a:xfrm>
                  <a:off x="2925" y="2027"/>
                  <a:ext cx="516" cy="516"/>
                </a:xfrm>
                <a:prstGeom prst="line">
                  <a:avLst/>
                </a:prstGeom>
                <a:noFill/>
                <a:ln w="6350">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81" name="Line 23"/>
                <p:cNvSpPr>
                  <a:spLocks noChangeShapeType="1"/>
                </p:cNvSpPr>
                <p:nvPr/>
              </p:nvSpPr>
              <p:spPr bwMode="auto">
                <a:xfrm flipH="1">
                  <a:off x="2184" y="2768"/>
                  <a:ext cx="359" cy="359"/>
                </a:xfrm>
                <a:prstGeom prst="line">
                  <a:avLst/>
                </a:prstGeom>
                <a:noFill/>
                <a:ln w="63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82" name="Line 24"/>
                <p:cNvSpPr>
                  <a:spLocks noChangeShapeType="1"/>
                </p:cNvSpPr>
                <p:nvPr/>
              </p:nvSpPr>
              <p:spPr bwMode="auto">
                <a:xfrm>
                  <a:off x="2566" y="2768"/>
                  <a:ext cx="211" cy="366"/>
                </a:xfrm>
                <a:prstGeom prst="line">
                  <a:avLst/>
                </a:prstGeom>
                <a:noFill/>
                <a:ln w="63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83" name="Line 25"/>
                <p:cNvSpPr>
                  <a:spLocks noChangeShapeType="1"/>
                </p:cNvSpPr>
                <p:nvPr/>
              </p:nvSpPr>
              <p:spPr bwMode="auto">
                <a:xfrm flipH="1">
                  <a:off x="3371" y="2753"/>
                  <a:ext cx="220" cy="381"/>
                </a:xfrm>
                <a:prstGeom prst="line">
                  <a:avLst/>
                </a:prstGeom>
                <a:noFill/>
                <a:ln w="63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84" name="Line 26"/>
                <p:cNvSpPr>
                  <a:spLocks noChangeShapeType="1"/>
                </p:cNvSpPr>
                <p:nvPr/>
              </p:nvSpPr>
              <p:spPr bwMode="auto">
                <a:xfrm>
                  <a:off x="3613" y="2768"/>
                  <a:ext cx="329" cy="329"/>
                </a:xfrm>
                <a:prstGeom prst="line">
                  <a:avLst/>
                </a:prstGeom>
                <a:noFill/>
                <a:ln w="63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85" name="Line 27"/>
                <p:cNvSpPr>
                  <a:spLocks noChangeShapeType="1"/>
                </p:cNvSpPr>
                <p:nvPr/>
              </p:nvSpPr>
              <p:spPr bwMode="auto">
                <a:xfrm flipH="1">
                  <a:off x="3144" y="3456"/>
                  <a:ext cx="177" cy="307"/>
                </a:xfrm>
                <a:prstGeom prst="line">
                  <a:avLst/>
                </a:prstGeom>
                <a:noFill/>
                <a:ln w="63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86" name="Line 28"/>
                <p:cNvSpPr>
                  <a:spLocks noChangeShapeType="1"/>
                </p:cNvSpPr>
                <p:nvPr/>
              </p:nvSpPr>
              <p:spPr bwMode="auto">
                <a:xfrm>
                  <a:off x="3314" y="3463"/>
                  <a:ext cx="262" cy="262"/>
                </a:xfrm>
                <a:prstGeom prst="line">
                  <a:avLst/>
                </a:prstGeom>
                <a:noFill/>
                <a:ln w="63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87" name="Text Box 30"/>
                <p:cNvSpPr txBox="1">
                  <a:spLocks noChangeArrowheads="1"/>
                </p:cNvSpPr>
                <p:nvPr/>
              </p:nvSpPr>
              <p:spPr bwMode="auto">
                <a:xfrm>
                  <a:off x="1858" y="1336"/>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1</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88" name="Text Box 31"/>
                <p:cNvSpPr txBox="1">
                  <a:spLocks noChangeArrowheads="1"/>
                </p:cNvSpPr>
                <p:nvPr/>
              </p:nvSpPr>
              <p:spPr bwMode="auto">
                <a:xfrm>
                  <a:off x="2689" y="1276"/>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2</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89" name="Text Box 32"/>
                <p:cNvSpPr txBox="1">
                  <a:spLocks noChangeArrowheads="1"/>
                </p:cNvSpPr>
                <p:nvPr/>
              </p:nvSpPr>
              <p:spPr bwMode="auto">
                <a:xfrm>
                  <a:off x="1387" y="2045"/>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5</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90" name="Text Box 33"/>
                <p:cNvSpPr txBox="1">
                  <a:spLocks noChangeArrowheads="1"/>
                </p:cNvSpPr>
                <p:nvPr/>
              </p:nvSpPr>
              <p:spPr bwMode="auto">
                <a:xfrm>
                  <a:off x="1777" y="2031"/>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4</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91" name="Text Box 34"/>
                <p:cNvSpPr txBox="1">
                  <a:spLocks noChangeArrowheads="1"/>
                </p:cNvSpPr>
                <p:nvPr/>
              </p:nvSpPr>
              <p:spPr bwMode="auto">
                <a:xfrm>
                  <a:off x="2577" y="2069"/>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1</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92" name="Text Box 35"/>
                <p:cNvSpPr txBox="1">
                  <a:spLocks noChangeArrowheads="1"/>
                </p:cNvSpPr>
                <p:nvPr/>
              </p:nvSpPr>
              <p:spPr bwMode="auto">
                <a:xfrm>
                  <a:off x="3137" y="2046"/>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2</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93" name="Text Box 36"/>
                <p:cNvSpPr txBox="1">
                  <a:spLocks noChangeArrowheads="1"/>
                </p:cNvSpPr>
                <p:nvPr/>
              </p:nvSpPr>
              <p:spPr bwMode="auto">
                <a:xfrm>
                  <a:off x="2172" y="2772"/>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1</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94" name="Text Box 37"/>
                <p:cNvSpPr txBox="1">
                  <a:spLocks noChangeArrowheads="1"/>
                </p:cNvSpPr>
                <p:nvPr/>
              </p:nvSpPr>
              <p:spPr bwMode="auto">
                <a:xfrm>
                  <a:off x="2645" y="2749"/>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2</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95" name="Text Box 38"/>
                <p:cNvSpPr txBox="1">
                  <a:spLocks noChangeArrowheads="1"/>
                </p:cNvSpPr>
                <p:nvPr/>
              </p:nvSpPr>
              <p:spPr bwMode="auto">
                <a:xfrm>
                  <a:off x="3250" y="2772"/>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1</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96" name="Text Box 39"/>
                <p:cNvSpPr txBox="1">
                  <a:spLocks noChangeArrowheads="1"/>
                </p:cNvSpPr>
                <p:nvPr/>
              </p:nvSpPr>
              <p:spPr bwMode="auto">
                <a:xfrm>
                  <a:off x="3744" y="2719"/>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3</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97" name="Text Box 40"/>
                <p:cNvSpPr txBox="1">
                  <a:spLocks noChangeArrowheads="1"/>
                </p:cNvSpPr>
                <p:nvPr/>
              </p:nvSpPr>
              <p:spPr bwMode="auto">
                <a:xfrm>
                  <a:off x="3070" y="3468"/>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1</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98" name="Text Box 41"/>
                <p:cNvSpPr txBox="1">
                  <a:spLocks noChangeArrowheads="1"/>
                </p:cNvSpPr>
                <p:nvPr/>
              </p:nvSpPr>
              <p:spPr bwMode="auto">
                <a:xfrm>
                  <a:off x="3474" y="3452"/>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2</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grpSp>
          <p:sp>
            <p:nvSpPr>
              <p:cNvPr id="61" name="Freeform 54"/>
              <p:cNvSpPr/>
              <p:nvPr/>
            </p:nvSpPr>
            <p:spPr bwMode="auto">
              <a:xfrm>
                <a:off x="2454" y="2873"/>
                <a:ext cx="172" cy="71"/>
              </a:xfrm>
              <a:custGeom>
                <a:avLst/>
                <a:gdLst>
                  <a:gd name="T0" fmla="*/ 0 w 172"/>
                  <a:gd name="T1" fmla="*/ 0 h 71"/>
                  <a:gd name="T2" fmla="*/ 82 w 172"/>
                  <a:gd name="T3" fmla="*/ 67 h 71"/>
                  <a:gd name="T4" fmla="*/ 172 w 172"/>
                  <a:gd name="T5" fmla="*/ 22 h 71"/>
                  <a:gd name="T6" fmla="*/ 0 60000 65536"/>
                  <a:gd name="T7" fmla="*/ 0 60000 65536"/>
                  <a:gd name="T8" fmla="*/ 0 60000 65536"/>
                  <a:gd name="T9" fmla="*/ 0 w 172"/>
                  <a:gd name="T10" fmla="*/ 0 h 71"/>
                  <a:gd name="T11" fmla="*/ 172 w 172"/>
                  <a:gd name="T12" fmla="*/ 71 h 71"/>
                </a:gdLst>
                <a:ahLst/>
                <a:cxnLst>
                  <a:cxn ang="T6">
                    <a:pos x="T0" y="T1"/>
                  </a:cxn>
                  <a:cxn ang="T7">
                    <a:pos x="T2" y="T3"/>
                  </a:cxn>
                  <a:cxn ang="T8">
                    <a:pos x="T4" y="T5"/>
                  </a:cxn>
                </a:cxnLst>
                <a:rect l="T9" t="T10" r="T11" b="T12"/>
                <a:pathLst>
                  <a:path w="172" h="71">
                    <a:moveTo>
                      <a:pt x="0" y="0"/>
                    </a:moveTo>
                    <a:cubicBezTo>
                      <a:pt x="26" y="31"/>
                      <a:pt x="53" y="63"/>
                      <a:pt x="82" y="67"/>
                    </a:cubicBezTo>
                    <a:cubicBezTo>
                      <a:pt x="111" y="71"/>
                      <a:pt x="157" y="29"/>
                      <a:pt x="172" y="22"/>
                    </a:cubicBezTo>
                  </a:path>
                </a:pathLst>
              </a:custGeom>
              <a:noFill/>
              <a:ln w="19050" cap="flat"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grpSp>
        <p:sp>
          <p:nvSpPr>
            <p:cNvPr id="58" name="Freeform 54"/>
            <p:cNvSpPr/>
            <p:nvPr/>
          </p:nvSpPr>
          <p:spPr bwMode="auto">
            <a:xfrm>
              <a:off x="2536825" y="3379788"/>
              <a:ext cx="273050" cy="112713"/>
            </a:xfrm>
            <a:custGeom>
              <a:avLst/>
              <a:gdLst>
                <a:gd name="T0" fmla="*/ 0 w 172"/>
                <a:gd name="T1" fmla="*/ 0 h 71"/>
                <a:gd name="T2" fmla="*/ 82 w 172"/>
                <a:gd name="T3" fmla="*/ 67 h 71"/>
                <a:gd name="T4" fmla="*/ 172 w 172"/>
                <a:gd name="T5" fmla="*/ 22 h 71"/>
                <a:gd name="T6" fmla="*/ 0 60000 65536"/>
                <a:gd name="T7" fmla="*/ 0 60000 65536"/>
                <a:gd name="T8" fmla="*/ 0 60000 65536"/>
                <a:gd name="T9" fmla="*/ 0 w 172"/>
                <a:gd name="T10" fmla="*/ 0 h 71"/>
                <a:gd name="T11" fmla="*/ 172 w 172"/>
                <a:gd name="T12" fmla="*/ 71 h 71"/>
              </a:gdLst>
              <a:ahLst/>
              <a:cxnLst>
                <a:cxn ang="T6">
                  <a:pos x="T0" y="T1"/>
                </a:cxn>
                <a:cxn ang="T7">
                  <a:pos x="T2" y="T3"/>
                </a:cxn>
                <a:cxn ang="T8">
                  <a:pos x="T4" y="T5"/>
                </a:cxn>
              </a:cxnLst>
              <a:rect l="T9" t="T10" r="T11" b="T12"/>
              <a:pathLst>
                <a:path w="172" h="71">
                  <a:moveTo>
                    <a:pt x="0" y="0"/>
                  </a:moveTo>
                  <a:cubicBezTo>
                    <a:pt x="26" y="31"/>
                    <a:pt x="53" y="63"/>
                    <a:pt x="82" y="67"/>
                  </a:cubicBezTo>
                  <a:cubicBezTo>
                    <a:pt x="111" y="71"/>
                    <a:pt x="157" y="29"/>
                    <a:pt x="172" y="22"/>
                  </a:cubicBezTo>
                </a:path>
              </a:pathLst>
            </a:custGeom>
            <a:noFill/>
            <a:ln w="19050" cap="flat"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59" name="Freeform 54"/>
            <p:cNvSpPr/>
            <p:nvPr/>
          </p:nvSpPr>
          <p:spPr bwMode="auto">
            <a:xfrm>
              <a:off x="5191125" y="5678488"/>
              <a:ext cx="273050" cy="112713"/>
            </a:xfrm>
            <a:custGeom>
              <a:avLst/>
              <a:gdLst>
                <a:gd name="T0" fmla="*/ 0 w 172"/>
                <a:gd name="T1" fmla="*/ 0 h 71"/>
                <a:gd name="T2" fmla="*/ 82 w 172"/>
                <a:gd name="T3" fmla="*/ 67 h 71"/>
                <a:gd name="T4" fmla="*/ 172 w 172"/>
                <a:gd name="T5" fmla="*/ 22 h 71"/>
                <a:gd name="T6" fmla="*/ 0 60000 65536"/>
                <a:gd name="T7" fmla="*/ 0 60000 65536"/>
                <a:gd name="T8" fmla="*/ 0 60000 65536"/>
                <a:gd name="T9" fmla="*/ 0 w 172"/>
                <a:gd name="T10" fmla="*/ 0 h 71"/>
                <a:gd name="T11" fmla="*/ 172 w 172"/>
                <a:gd name="T12" fmla="*/ 71 h 71"/>
              </a:gdLst>
              <a:ahLst/>
              <a:cxnLst>
                <a:cxn ang="T6">
                  <a:pos x="T0" y="T1"/>
                </a:cxn>
                <a:cxn ang="T7">
                  <a:pos x="T2" y="T3"/>
                </a:cxn>
                <a:cxn ang="T8">
                  <a:pos x="T4" y="T5"/>
                </a:cxn>
              </a:cxnLst>
              <a:rect l="T9" t="T10" r="T11" b="T12"/>
              <a:pathLst>
                <a:path w="172" h="71">
                  <a:moveTo>
                    <a:pt x="0" y="0"/>
                  </a:moveTo>
                  <a:cubicBezTo>
                    <a:pt x="26" y="31"/>
                    <a:pt x="53" y="63"/>
                    <a:pt x="82" y="67"/>
                  </a:cubicBezTo>
                  <a:cubicBezTo>
                    <a:pt x="111" y="71"/>
                    <a:pt x="157" y="29"/>
                    <a:pt x="172" y="22"/>
                  </a:cubicBezTo>
                </a:path>
              </a:pathLst>
            </a:custGeom>
            <a:noFill/>
            <a:ln w="19050" cap="flat"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4"/>
          <p:cNvSpPr>
            <a:spLocks noGrp="1"/>
          </p:cNvSpPr>
          <p:nvPr>
            <p:ph type="sldNum" sz="quarter" idx="11"/>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CC7F2641-7445-41EB-9148-38A437CD15AA}" type="slidenum">
              <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rPr>
            </a:fld>
            <a:endPar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endParaRPr>
          </a:p>
        </p:txBody>
      </p:sp>
      <p:sp>
        <p:nvSpPr>
          <p:cNvPr id="125956" name="Text Box 41"/>
          <p:cNvSpPr txBox="1">
            <a:spLocks noChangeArrowheads="1"/>
          </p:cNvSpPr>
          <p:nvPr/>
        </p:nvSpPr>
        <p:spPr bwMode="auto">
          <a:xfrm>
            <a:off x="7920121" y="1665192"/>
            <a:ext cx="299878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左边解树：</a:t>
            </a:r>
            <a:endPar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        </a:t>
            </a:r>
            <a:r>
              <a:rPr kumimoji="0" lang="en-US" altLang="zh-CN" sz="2800" b="0" i="0" u="none" strike="noStrike" kern="1200" cap="none" spc="0" normalizeH="0" baseline="0" noProof="0" dirty="0" err="1">
                <a:ln>
                  <a:noFill/>
                </a:ln>
                <a:solidFill>
                  <a:srgbClr val="000099"/>
                </a:solidFill>
                <a:effectLst/>
                <a:uLnTx/>
                <a:uFillTx/>
                <a:latin typeface="等线" panose="02010600030101010101" pitchFamily="2" charset="-122"/>
                <a:ea typeface="等线" panose="02010600030101010101" pitchFamily="2" charset="-122"/>
                <a:cs typeface="+mn-cs"/>
              </a:rPr>
              <a:t>h</a:t>
            </a:r>
            <a:r>
              <a:rPr kumimoji="0" lang="en-US" altLang="zh-CN" sz="2800" b="0" i="0" u="none" strike="noStrike" kern="1200" cap="none" spc="0" normalizeH="0" baseline="-25000" noProof="0" dirty="0" err="1">
                <a:ln>
                  <a:noFill/>
                </a:ln>
                <a:solidFill>
                  <a:srgbClr val="000099"/>
                </a:solidFill>
                <a:effectLst/>
                <a:uLnTx/>
                <a:uFillTx/>
                <a:latin typeface="等线" panose="02010600030101010101" pitchFamily="2" charset="-122"/>
                <a:ea typeface="等线" panose="02010600030101010101" pitchFamily="2" charset="-122"/>
                <a:cs typeface="+mn-cs"/>
              </a:rPr>
              <a:t>L</a:t>
            </a:r>
            <a:r>
              <a:rPr kumimoji="0"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(S</a:t>
            </a:r>
            <a:r>
              <a:rPr kumimoji="0" lang="en-US" altLang="zh-CN" sz="2800" b="0" i="0" u="none" strike="noStrike" kern="1200" cap="none" spc="0" normalizeH="0" baseline="-25000" noProof="0" dirty="0">
                <a:ln>
                  <a:noFill/>
                </a:ln>
                <a:solidFill>
                  <a:srgbClr val="000099"/>
                </a:solidFill>
                <a:effectLst/>
                <a:uLnTx/>
                <a:uFillTx/>
                <a:latin typeface="等线" panose="02010600030101010101" pitchFamily="2" charset="-122"/>
                <a:ea typeface="等线" panose="02010600030101010101" pitchFamily="2" charset="-122"/>
                <a:cs typeface="+mn-cs"/>
              </a:rPr>
              <a:t>1</a:t>
            </a:r>
            <a:r>
              <a:rPr kumimoji="0"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)=6</a:t>
            </a:r>
            <a:endParaRPr kumimoji="0"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p:txBody>
      </p:sp>
      <p:sp>
        <p:nvSpPr>
          <p:cNvPr id="125957" name="Text Box 42"/>
          <p:cNvSpPr txBox="1">
            <a:spLocks noChangeArrowheads="1"/>
          </p:cNvSpPr>
          <p:nvPr/>
        </p:nvSpPr>
        <p:spPr bwMode="auto">
          <a:xfrm>
            <a:off x="7920121" y="2806670"/>
            <a:ext cx="299878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右边解树：</a:t>
            </a:r>
            <a:endPar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        </a:t>
            </a:r>
            <a:r>
              <a:rPr kumimoji="0" lang="en-US" altLang="zh-CN" sz="2800" b="0" i="0" u="none" strike="noStrike" kern="1200" cap="none" spc="0" normalizeH="0" baseline="0" noProof="0" dirty="0" err="1">
                <a:ln>
                  <a:noFill/>
                </a:ln>
                <a:solidFill>
                  <a:srgbClr val="000099"/>
                </a:solidFill>
                <a:effectLst/>
                <a:uLnTx/>
                <a:uFillTx/>
                <a:latin typeface="等线" panose="02010600030101010101" pitchFamily="2" charset="-122"/>
                <a:ea typeface="等线" panose="02010600030101010101" pitchFamily="2" charset="-122"/>
                <a:cs typeface="+mn-cs"/>
              </a:rPr>
              <a:t>h</a:t>
            </a:r>
            <a:r>
              <a:rPr kumimoji="0" lang="en-US" altLang="zh-CN" sz="2800" b="0" i="0" u="none" strike="noStrike" kern="1200" cap="none" spc="0" normalizeH="0" baseline="-25000" noProof="0" dirty="0" err="1">
                <a:ln>
                  <a:noFill/>
                </a:ln>
                <a:solidFill>
                  <a:srgbClr val="000099"/>
                </a:solidFill>
                <a:effectLst/>
                <a:uLnTx/>
                <a:uFillTx/>
                <a:latin typeface="等线" panose="02010600030101010101" pitchFamily="2" charset="-122"/>
                <a:ea typeface="等线" panose="02010600030101010101" pitchFamily="2" charset="-122"/>
                <a:cs typeface="+mn-cs"/>
              </a:rPr>
              <a:t>R</a:t>
            </a:r>
            <a:r>
              <a:rPr kumimoji="0"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(S</a:t>
            </a:r>
            <a:r>
              <a:rPr kumimoji="0" lang="en-US" altLang="zh-CN" sz="2800" b="0" i="0" u="none" strike="noStrike" kern="1200" cap="none" spc="0" normalizeH="0" baseline="-25000" noProof="0" dirty="0">
                <a:ln>
                  <a:noFill/>
                </a:ln>
                <a:solidFill>
                  <a:srgbClr val="000099"/>
                </a:solidFill>
                <a:effectLst/>
                <a:uLnTx/>
                <a:uFillTx/>
                <a:latin typeface="等线" panose="02010600030101010101" pitchFamily="2" charset="-122"/>
                <a:ea typeface="等线" panose="02010600030101010101" pitchFamily="2" charset="-122"/>
                <a:cs typeface="+mn-cs"/>
              </a:rPr>
              <a:t>1</a:t>
            </a:r>
            <a:r>
              <a:rPr kumimoji="0"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)=7</a:t>
            </a:r>
            <a:endParaRPr kumimoji="0"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p:txBody>
      </p:sp>
      <p:grpSp>
        <p:nvGrpSpPr>
          <p:cNvPr id="53" name="组合 53"/>
          <p:cNvGrpSpPr/>
          <p:nvPr/>
        </p:nvGrpSpPr>
        <p:grpSpPr bwMode="auto">
          <a:xfrm>
            <a:off x="2597150" y="1315187"/>
            <a:ext cx="4856163" cy="4903788"/>
            <a:chOff x="1739900" y="1536700"/>
            <a:chExt cx="4856163" cy="4903788"/>
          </a:xfrm>
        </p:grpSpPr>
        <p:grpSp>
          <p:nvGrpSpPr>
            <p:cNvPr id="54" name="Group 52"/>
            <p:cNvGrpSpPr/>
            <p:nvPr/>
          </p:nvGrpSpPr>
          <p:grpSpPr bwMode="auto">
            <a:xfrm>
              <a:off x="2208213" y="2043113"/>
              <a:ext cx="1508125" cy="1957387"/>
              <a:chOff x="1391" y="1287"/>
              <a:chExt cx="950" cy="1233"/>
            </a:xfrm>
          </p:grpSpPr>
          <p:sp>
            <p:nvSpPr>
              <p:cNvPr id="97" name="Line 49"/>
              <p:cNvSpPr>
                <a:spLocks noChangeShapeType="1"/>
              </p:cNvSpPr>
              <p:nvPr/>
            </p:nvSpPr>
            <p:spPr bwMode="auto">
              <a:xfrm flipH="1">
                <a:off x="1908" y="1287"/>
                <a:ext cx="433" cy="433"/>
              </a:xfrm>
              <a:prstGeom prst="line">
                <a:avLst/>
              </a:prstGeom>
              <a:noFill/>
              <a:ln w="38100">
                <a:solidFill>
                  <a:srgbClr val="CC0000"/>
                </a:solidFill>
                <a:rou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98" name="Line 50"/>
              <p:cNvSpPr>
                <a:spLocks noChangeShapeType="1"/>
              </p:cNvSpPr>
              <p:nvPr/>
            </p:nvSpPr>
            <p:spPr bwMode="auto">
              <a:xfrm flipH="1">
                <a:off x="1391" y="2027"/>
                <a:ext cx="285" cy="493"/>
              </a:xfrm>
              <a:prstGeom prst="line">
                <a:avLst/>
              </a:prstGeom>
              <a:noFill/>
              <a:ln w="38100">
                <a:solidFill>
                  <a:srgbClr val="CC0000"/>
                </a:solidFill>
                <a:rou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99" name="Line 51"/>
              <p:cNvSpPr>
                <a:spLocks noChangeShapeType="1"/>
              </p:cNvSpPr>
              <p:nvPr/>
            </p:nvSpPr>
            <p:spPr bwMode="auto">
              <a:xfrm>
                <a:off x="1668" y="2042"/>
                <a:ext cx="232" cy="402"/>
              </a:xfrm>
              <a:prstGeom prst="line">
                <a:avLst/>
              </a:prstGeom>
              <a:noFill/>
              <a:ln w="38100">
                <a:solidFill>
                  <a:srgbClr val="CC0000"/>
                </a:solidFill>
                <a:rou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grpSp>
        <p:grpSp>
          <p:nvGrpSpPr>
            <p:cNvPr id="55" name="Group 54"/>
            <p:cNvGrpSpPr/>
            <p:nvPr/>
          </p:nvGrpSpPr>
          <p:grpSpPr bwMode="auto">
            <a:xfrm>
              <a:off x="1739900" y="1536700"/>
              <a:ext cx="4856163" cy="4903788"/>
              <a:chOff x="1096" y="968"/>
              <a:chExt cx="3059" cy="3089"/>
            </a:xfrm>
          </p:grpSpPr>
          <p:grpSp>
            <p:nvGrpSpPr>
              <p:cNvPr id="58" name="Group 3"/>
              <p:cNvGrpSpPr/>
              <p:nvPr/>
            </p:nvGrpSpPr>
            <p:grpSpPr bwMode="auto">
              <a:xfrm>
                <a:off x="1096" y="968"/>
                <a:ext cx="3059" cy="3089"/>
                <a:chOff x="1096" y="968"/>
                <a:chExt cx="3059" cy="3089"/>
              </a:xfrm>
            </p:grpSpPr>
            <p:sp>
              <p:nvSpPr>
                <p:cNvPr id="60" name="Oval 4"/>
                <p:cNvSpPr>
                  <a:spLocks noChangeArrowheads="1"/>
                </p:cNvSpPr>
                <p:nvPr/>
              </p:nvSpPr>
              <p:spPr bwMode="auto">
                <a:xfrm>
                  <a:off x="2272" y="968"/>
                  <a:ext cx="309" cy="315"/>
                </a:xfrm>
                <a:prstGeom prst="ellipse">
                  <a:avLst/>
                </a:prstGeom>
                <a:solidFill>
                  <a:srgbClr val="FF0000"/>
                </a:solidFill>
                <a:ln w="19050" algn="ctr">
                  <a:solidFill>
                    <a:schemeClr val="tx1"/>
                  </a:solidFill>
                  <a:round/>
                </a:ln>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S</a:t>
                  </a:r>
                  <a:r>
                    <a:rPr kumimoji="0"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1</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61" name="Oval 5"/>
                <p:cNvSpPr>
                  <a:spLocks noChangeArrowheads="1"/>
                </p:cNvSpPr>
                <p:nvPr/>
              </p:nvSpPr>
              <p:spPr bwMode="auto">
                <a:xfrm>
                  <a:off x="2757" y="1693"/>
                  <a:ext cx="309" cy="315"/>
                </a:xfrm>
                <a:prstGeom prst="ellipse">
                  <a:avLst/>
                </a:prstGeom>
                <a:solidFill>
                  <a:srgbClr val="FF0000"/>
                </a:solidFill>
                <a:ln w="19050" algn="ctr">
                  <a:solidFill>
                    <a:schemeClr val="tx1"/>
                  </a:solidFill>
                  <a:round/>
                </a:ln>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S</a:t>
                  </a:r>
                  <a:r>
                    <a:rPr kumimoji="0"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3</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62" name="Oval 6"/>
                <p:cNvSpPr>
                  <a:spLocks noChangeArrowheads="1"/>
                </p:cNvSpPr>
                <p:nvPr/>
              </p:nvSpPr>
              <p:spPr bwMode="auto">
                <a:xfrm>
                  <a:off x="1590" y="1693"/>
                  <a:ext cx="309" cy="315"/>
                </a:xfrm>
                <a:prstGeom prst="ellipse">
                  <a:avLst/>
                </a:prstGeom>
                <a:solidFill>
                  <a:srgbClr val="FF0000"/>
                </a:solidFill>
                <a:ln w="19050" algn="ctr">
                  <a:solidFill>
                    <a:schemeClr val="tx1"/>
                  </a:solidFill>
                  <a:round/>
                </a:ln>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S</a:t>
                  </a:r>
                  <a:r>
                    <a:rPr kumimoji="0" lang="en-US" altLang="zh-CN" sz="1800" b="0"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2</a:t>
                  </a:r>
                  <a:endPar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63" name="Oval 7"/>
                <p:cNvSpPr>
                  <a:spLocks noChangeArrowheads="1"/>
                </p:cNvSpPr>
                <p:nvPr/>
              </p:nvSpPr>
              <p:spPr bwMode="auto">
                <a:xfrm>
                  <a:off x="1096" y="2441"/>
                  <a:ext cx="309" cy="315"/>
                </a:xfrm>
                <a:prstGeom prst="ellipse">
                  <a:avLst/>
                </a:prstGeom>
                <a:solidFill>
                  <a:srgbClr val="FF0000"/>
                </a:solidFill>
                <a:ln w="19050" algn="ctr">
                  <a:solidFill>
                    <a:schemeClr val="tx1"/>
                  </a:solidFill>
                  <a:round/>
                </a:ln>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S</a:t>
                  </a:r>
                  <a:r>
                    <a:rPr kumimoji="0"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4</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64" name="Oval 8"/>
                <p:cNvSpPr>
                  <a:spLocks noChangeArrowheads="1"/>
                </p:cNvSpPr>
                <p:nvPr/>
              </p:nvSpPr>
              <p:spPr bwMode="auto">
                <a:xfrm>
                  <a:off x="1830" y="2441"/>
                  <a:ext cx="309" cy="315"/>
                </a:xfrm>
                <a:prstGeom prst="ellipse">
                  <a:avLst/>
                </a:prstGeom>
                <a:solidFill>
                  <a:srgbClr val="FF0000"/>
                </a:solidFill>
                <a:ln w="19050" algn="ctr">
                  <a:solidFill>
                    <a:schemeClr val="tx1"/>
                  </a:solidFill>
                  <a:round/>
                </a:ln>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S</a:t>
                  </a:r>
                  <a:r>
                    <a:rPr kumimoji="0"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5</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65" name="Oval 9"/>
                <p:cNvSpPr>
                  <a:spLocks noChangeArrowheads="1"/>
                </p:cNvSpPr>
                <p:nvPr/>
              </p:nvSpPr>
              <p:spPr bwMode="auto">
                <a:xfrm>
                  <a:off x="2421" y="2441"/>
                  <a:ext cx="309" cy="315"/>
                </a:xfrm>
                <a:prstGeom prst="ellipse">
                  <a:avLst/>
                </a:prstGeom>
                <a:noFill/>
                <a:ln w="19050" algn="ctr">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S</a:t>
                  </a:r>
                  <a:r>
                    <a:rPr kumimoji="0"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6</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66" name="Oval 10"/>
                <p:cNvSpPr>
                  <a:spLocks noChangeArrowheads="1"/>
                </p:cNvSpPr>
                <p:nvPr/>
              </p:nvSpPr>
              <p:spPr bwMode="auto">
                <a:xfrm>
                  <a:off x="3453" y="2441"/>
                  <a:ext cx="309" cy="315"/>
                </a:xfrm>
                <a:prstGeom prst="ellipse">
                  <a:avLst/>
                </a:prstGeom>
                <a:solidFill>
                  <a:srgbClr val="FF0000"/>
                </a:solidFill>
                <a:ln w="19050" algn="ctr">
                  <a:solidFill>
                    <a:schemeClr val="tx1"/>
                  </a:solidFill>
                  <a:round/>
                </a:ln>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S</a:t>
                  </a:r>
                  <a:r>
                    <a:rPr kumimoji="0"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7</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67" name="Oval 11"/>
                <p:cNvSpPr>
                  <a:spLocks noChangeArrowheads="1"/>
                </p:cNvSpPr>
                <p:nvPr/>
              </p:nvSpPr>
              <p:spPr bwMode="auto">
                <a:xfrm>
                  <a:off x="2024" y="3136"/>
                  <a:ext cx="309" cy="315"/>
                </a:xfrm>
                <a:prstGeom prst="ellipse">
                  <a:avLst/>
                </a:prstGeom>
                <a:noFill/>
                <a:ln w="19050" algn="ctr">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S</a:t>
                  </a:r>
                  <a:r>
                    <a:rPr kumimoji="0"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8</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68" name="Oval 12"/>
                <p:cNvSpPr>
                  <a:spLocks noChangeArrowheads="1"/>
                </p:cNvSpPr>
                <p:nvPr/>
              </p:nvSpPr>
              <p:spPr bwMode="auto">
                <a:xfrm>
                  <a:off x="2652" y="3136"/>
                  <a:ext cx="309" cy="315"/>
                </a:xfrm>
                <a:prstGeom prst="ellipse">
                  <a:avLst/>
                </a:prstGeom>
                <a:solidFill>
                  <a:srgbClr val="FF0000"/>
                </a:solidFill>
                <a:ln w="19050" algn="ctr">
                  <a:solidFill>
                    <a:schemeClr val="tx1"/>
                  </a:solidFill>
                  <a:round/>
                </a:ln>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S</a:t>
                  </a:r>
                  <a:r>
                    <a:rPr kumimoji="0"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9</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69" name="Oval 13"/>
                <p:cNvSpPr>
                  <a:spLocks noChangeArrowheads="1"/>
                </p:cNvSpPr>
                <p:nvPr/>
              </p:nvSpPr>
              <p:spPr bwMode="auto">
                <a:xfrm>
                  <a:off x="3142" y="3136"/>
                  <a:ext cx="377" cy="315"/>
                </a:xfrm>
                <a:prstGeom prst="ellipse">
                  <a:avLst/>
                </a:prstGeom>
                <a:solidFill>
                  <a:srgbClr val="FF0000"/>
                </a:solidFill>
                <a:ln w="19050" algn="ctr">
                  <a:solidFill>
                    <a:schemeClr val="tx1"/>
                  </a:solidFill>
                  <a:round/>
                </a:ln>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S</a:t>
                  </a:r>
                  <a:r>
                    <a:rPr kumimoji="0"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10</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70" name="Oval 14"/>
                <p:cNvSpPr>
                  <a:spLocks noChangeArrowheads="1"/>
                </p:cNvSpPr>
                <p:nvPr/>
              </p:nvSpPr>
              <p:spPr bwMode="auto">
                <a:xfrm>
                  <a:off x="3778" y="3136"/>
                  <a:ext cx="377" cy="315"/>
                </a:xfrm>
                <a:prstGeom prst="ellipse">
                  <a:avLst/>
                </a:prstGeom>
                <a:noFill/>
                <a:ln w="19050" algn="ctr">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S</a:t>
                  </a:r>
                  <a:r>
                    <a:rPr kumimoji="0"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11</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71" name="Oval 15"/>
                <p:cNvSpPr>
                  <a:spLocks noChangeArrowheads="1"/>
                </p:cNvSpPr>
                <p:nvPr/>
              </p:nvSpPr>
              <p:spPr bwMode="auto">
                <a:xfrm>
                  <a:off x="2888" y="3742"/>
                  <a:ext cx="377" cy="315"/>
                </a:xfrm>
                <a:prstGeom prst="ellipse">
                  <a:avLst/>
                </a:prstGeom>
                <a:solidFill>
                  <a:srgbClr val="FF0000"/>
                </a:solidFill>
                <a:ln w="19050" algn="ctr">
                  <a:solidFill>
                    <a:schemeClr val="tx1"/>
                  </a:solidFill>
                  <a:round/>
                </a:ln>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S</a:t>
                  </a:r>
                  <a:r>
                    <a:rPr kumimoji="0"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12</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72" name="Oval 16"/>
                <p:cNvSpPr>
                  <a:spLocks noChangeArrowheads="1"/>
                </p:cNvSpPr>
                <p:nvPr/>
              </p:nvSpPr>
              <p:spPr bwMode="auto">
                <a:xfrm>
                  <a:off x="3434" y="3742"/>
                  <a:ext cx="377" cy="315"/>
                </a:xfrm>
                <a:prstGeom prst="ellipse">
                  <a:avLst/>
                </a:prstGeom>
                <a:solidFill>
                  <a:srgbClr val="FF0000"/>
                </a:solidFill>
                <a:ln w="19050" algn="ctr">
                  <a:solidFill>
                    <a:schemeClr val="tx1"/>
                  </a:solidFill>
                  <a:round/>
                </a:ln>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S</a:t>
                  </a:r>
                  <a:r>
                    <a:rPr kumimoji="0"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13</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73" name="Line 17"/>
                <p:cNvSpPr>
                  <a:spLocks noChangeShapeType="1"/>
                </p:cNvSpPr>
                <p:nvPr/>
              </p:nvSpPr>
              <p:spPr bwMode="auto">
                <a:xfrm flipH="1">
                  <a:off x="1877" y="1264"/>
                  <a:ext cx="457" cy="457"/>
                </a:xfrm>
                <a:prstGeom prst="line">
                  <a:avLst/>
                </a:prstGeom>
                <a:noFill/>
                <a:ln w="63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74" name="Line 18"/>
                <p:cNvSpPr>
                  <a:spLocks noChangeShapeType="1"/>
                </p:cNvSpPr>
                <p:nvPr/>
              </p:nvSpPr>
              <p:spPr bwMode="auto">
                <a:xfrm>
                  <a:off x="2461" y="1272"/>
                  <a:ext cx="404" cy="404"/>
                </a:xfrm>
                <a:prstGeom prst="line">
                  <a:avLst/>
                </a:prstGeom>
                <a:noFill/>
                <a:ln w="63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75" name="Line 19"/>
                <p:cNvSpPr>
                  <a:spLocks noChangeShapeType="1"/>
                </p:cNvSpPr>
                <p:nvPr/>
              </p:nvSpPr>
              <p:spPr bwMode="auto">
                <a:xfrm flipH="1">
                  <a:off x="1376" y="2004"/>
                  <a:ext cx="285" cy="494"/>
                </a:xfrm>
                <a:prstGeom prst="line">
                  <a:avLst/>
                </a:prstGeom>
                <a:noFill/>
                <a:ln w="63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76" name="Line 20"/>
                <p:cNvSpPr>
                  <a:spLocks noChangeShapeType="1"/>
                </p:cNvSpPr>
                <p:nvPr/>
              </p:nvSpPr>
              <p:spPr bwMode="auto">
                <a:xfrm>
                  <a:off x="1690" y="2012"/>
                  <a:ext cx="259" cy="449"/>
                </a:xfrm>
                <a:prstGeom prst="line">
                  <a:avLst/>
                </a:prstGeom>
                <a:noFill/>
                <a:ln w="63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77" name="Line 21"/>
                <p:cNvSpPr>
                  <a:spLocks noChangeShapeType="1"/>
                </p:cNvSpPr>
                <p:nvPr/>
              </p:nvSpPr>
              <p:spPr bwMode="auto">
                <a:xfrm flipH="1">
                  <a:off x="2651" y="2005"/>
                  <a:ext cx="259" cy="449"/>
                </a:xfrm>
                <a:prstGeom prst="line">
                  <a:avLst/>
                </a:prstGeom>
                <a:noFill/>
                <a:ln w="63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78" name="Line 22"/>
                <p:cNvSpPr>
                  <a:spLocks noChangeShapeType="1"/>
                </p:cNvSpPr>
                <p:nvPr/>
              </p:nvSpPr>
              <p:spPr bwMode="auto">
                <a:xfrm>
                  <a:off x="2925" y="2027"/>
                  <a:ext cx="516" cy="516"/>
                </a:xfrm>
                <a:prstGeom prst="line">
                  <a:avLst/>
                </a:prstGeom>
                <a:noFill/>
                <a:ln w="6350">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79" name="Line 23"/>
                <p:cNvSpPr>
                  <a:spLocks noChangeShapeType="1"/>
                </p:cNvSpPr>
                <p:nvPr/>
              </p:nvSpPr>
              <p:spPr bwMode="auto">
                <a:xfrm flipH="1">
                  <a:off x="2184" y="2768"/>
                  <a:ext cx="359" cy="359"/>
                </a:xfrm>
                <a:prstGeom prst="line">
                  <a:avLst/>
                </a:prstGeom>
                <a:noFill/>
                <a:ln w="63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80" name="Line 24"/>
                <p:cNvSpPr>
                  <a:spLocks noChangeShapeType="1"/>
                </p:cNvSpPr>
                <p:nvPr/>
              </p:nvSpPr>
              <p:spPr bwMode="auto">
                <a:xfrm>
                  <a:off x="2566" y="2768"/>
                  <a:ext cx="211" cy="366"/>
                </a:xfrm>
                <a:prstGeom prst="line">
                  <a:avLst/>
                </a:prstGeom>
                <a:noFill/>
                <a:ln w="63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81" name="Line 25"/>
                <p:cNvSpPr>
                  <a:spLocks noChangeShapeType="1"/>
                </p:cNvSpPr>
                <p:nvPr/>
              </p:nvSpPr>
              <p:spPr bwMode="auto">
                <a:xfrm flipH="1">
                  <a:off x="3371" y="2753"/>
                  <a:ext cx="220" cy="381"/>
                </a:xfrm>
                <a:prstGeom prst="line">
                  <a:avLst/>
                </a:prstGeom>
                <a:noFill/>
                <a:ln w="63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82" name="Line 26"/>
                <p:cNvSpPr>
                  <a:spLocks noChangeShapeType="1"/>
                </p:cNvSpPr>
                <p:nvPr/>
              </p:nvSpPr>
              <p:spPr bwMode="auto">
                <a:xfrm>
                  <a:off x="3613" y="2768"/>
                  <a:ext cx="329" cy="329"/>
                </a:xfrm>
                <a:prstGeom prst="line">
                  <a:avLst/>
                </a:prstGeom>
                <a:noFill/>
                <a:ln w="63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83" name="Line 27"/>
                <p:cNvSpPr>
                  <a:spLocks noChangeShapeType="1"/>
                </p:cNvSpPr>
                <p:nvPr/>
              </p:nvSpPr>
              <p:spPr bwMode="auto">
                <a:xfrm flipH="1">
                  <a:off x="3144" y="3456"/>
                  <a:ext cx="177" cy="307"/>
                </a:xfrm>
                <a:prstGeom prst="line">
                  <a:avLst/>
                </a:prstGeom>
                <a:noFill/>
                <a:ln w="63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84" name="Line 28"/>
                <p:cNvSpPr>
                  <a:spLocks noChangeShapeType="1"/>
                </p:cNvSpPr>
                <p:nvPr/>
              </p:nvSpPr>
              <p:spPr bwMode="auto">
                <a:xfrm>
                  <a:off x="3314" y="3463"/>
                  <a:ext cx="262" cy="262"/>
                </a:xfrm>
                <a:prstGeom prst="line">
                  <a:avLst/>
                </a:prstGeom>
                <a:noFill/>
                <a:ln w="63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85" name="Text Box 29"/>
                <p:cNvSpPr txBox="1">
                  <a:spLocks noChangeArrowheads="1"/>
                </p:cNvSpPr>
                <p:nvPr/>
              </p:nvSpPr>
              <p:spPr bwMode="auto">
                <a:xfrm>
                  <a:off x="1858" y="1336"/>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1</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86" name="Text Box 30"/>
                <p:cNvSpPr txBox="1">
                  <a:spLocks noChangeArrowheads="1"/>
                </p:cNvSpPr>
                <p:nvPr/>
              </p:nvSpPr>
              <p:spPr bwMode="auto">
                <a:xfrm>
                  <a:off x="2689" y="1276"/>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2</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87" name="Text Box 31"/>
                <p:cNvSpPr txBox="1">
                  <a:spLocks noChangeArrowheads="1"/>
                </p:cNvSpPr>
                <p:nvPr/>
              </p:nvSpPr>
              <p:spPr bwMode="auto">
                <a:xfrm>
                  <a:off x="1387" y="2045"/>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5</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88" name="Text Box 32"/>
                <p:cNvSpPr txBox="1">
                  <a:spLocks noChangeArrowheads="1"/>
                </p:cNvSpPr>
                <p:nvPr/>
              </p:nvSpPr>
              <p:spPr bwMode="auto">
                <a:xfrm>
                  <a:off x="1777" y="2031"/>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4</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89" name="Text Box 33"/>
                <p:cNvSpPr txBox="1">
                  <a:spLocks noChangeArrowheads="1"/>
                </p:cNvSpPr>
                <p:nvPr/>
              </p:nvSpPr>
              <p:spPr bwMode="auto">
                <a:xfrm>
                  <a:off x="2577" y="2069"/>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1</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90" name="Text Box 34"/>
                <p:cNvSpPr txBox="1">
                  <a:spLocks noChangeArrowheads="1"/>
                </p:cNvSpPr>
                <p:nvPr/>
              </p:nvSpPr>
              <p:spPr bwMode="auto">
                <a:xfrm>
                  <a:off x="3137" y="2046"/>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2</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91" name="Text Box 35"/>
                <p:cNvSpPr txBox="1">
                  <a:spLocks noChangeArrowheads="1"/>
                </p:cNvSpPr>
                <p:nvPr/>
              </p:nvSpPr>
              <p:spPr bwMode="auto">
                <a:xfrm>
                  <a:off x="2172" y="2772"/>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1</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92" name="Text Box 36"/>
                <p:cNvSpPr txBox="1">
                  <a:spLocks noChangeArrowheads="1"/>
                </p:cNvSpPr>
                <p:nvPr/>
              </p:nvSpPr>
              <p:spPr bwMode="auto">
                <a:xfrm>
                  <a:off x="2645" y="2749"/>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2</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93" name="Text Box 37"/>
                <p:cNvSpPr txBox="1">
                  <a:spLocks noChangeArrowheads="1"/>
                </p:cNvSpPr>
                <p:nvPr/>
              </p:nvSpPr>
              <p:spPr bwMode="auto">
                <a:xfrm>
                  <a:off x="3250" y="2772"/>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1</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94" name="Text Box 38"/>
                <p:cNvSpPr txBox="1">
                  <a:spLocks noChangeArrowheads="1"/>
                </p:cNvSpPr>
                <p:nvPr/>
              </p:nvSpPr>
              <p:spPr bwMode="auto">
                <a:xfrm>
                  <a:off x="3744" y="2719"/>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3</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95" name="Text Box 39"/>
                <p:cNvSpPr txBox="1">
                  <a:spLocks noChangeArrowheads="1"/>
                </p:cNvSpPr>
                <p:nvPr/>
              </p:nvSpPr>
              <p:spPr bwMode="auto">
                <a:xfrm>
                  <a:off x="3070" y="3468"/>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1</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96" name="Text Box 40"/>
                <p:cNvSpPr txBox="1">
                  <a:spLocks noChangeArrowheads="1"/>
                </p:cNvSpPr>
                <p:nvPr/>
              </p:nvSpPr>
              <p:spPr bwMode="auto">
                <a:xfrm>
                  <a:off x="3474" y="3452"/>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2</a:t>
                  </a:r>
                  <a:endParaRPr kumimoji="0"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grpSp>
          <p:sp>
            <p:nvSpPr>
              <p:cNvPr id="59" name="Freeform 53"/>
              <p:cNvSpPr/>
              <p:nvPr/>
            </p:nvSpPr>
            <p:spPr bwMode="auto">
              <a:xfrm>
                <a:off x="2454" y="2873"/>
                <a:ext cx="172" cy="71"/>
              </a:xfrm>
              <a:custGeom>
                <a:avLst/>
                <a:gdLst>
                  <a:gd name="T0" fmla="*/ 0 w 172"/>
                  <a:gd name="T1" fmla="*/ 0 h 71"/>
                  <a:gd name="T2" fmla="*/ 82 w 172"/>
                  <a:gd name="T3" fmla="*/ 67 h 71"/>
                  <a:gd name="T4" fmla="*/ 172 w 172"/>
                  <a:gd name="T5" fmla="*/ 22 h 71"/>
                  <a:gd name="T6" fmla="*/ 0 60000 65536"/>
                  <a:gd name="T7" fmla="*/ 0 60000 65536"/>
                  <a:gd name="T8" fmla="*/ 0 60000 65536"/>
                  <a:gd name="T9" fmla="*/ 0 w 172"/>
                  <a:gd name="T10" fmla="*/ 0 h 71"/>
                  <a:gd name="T11" fmla="*/ 172 w 172"/>
                  <a:gd name="T12" fmla="*/ 71 h 71"/>
                </a:gdLst>
                <a:ahLst/>
                <a:cxnLst>
                  <a:cxn ang="T6">
                    <a:pos x="T0" y="T1"/>
                  </a:cxn>
                  <a:cxn ang="T7">
                    <a:pos x="T2" y="T3"/>
                  </a:cxn>
                  <a:cxn ang="T8">
                    <a:pos x="T4" y="T5"/>
                  </a:cxn>
                </a:cxnLst>
                <a:rect l="T9" t="T10" r="T11" b="T12"/>
                <a:pathLst>
                  <a:path w="172" h="71">
                    <a:moveTo>
                      <a:pt x="0" y="0"/>
                    </a:moveTo>
                    <a:cubicBezTo>
                      <a:pt x="26" y="31"/>
                      <a:pt x="53" y="63"/>
                      <a:pt x="82" y="67"/>
                    </a:cubicBezTo>
                    <a:cubicBezTo>
                      <a:pt x="111" y="71"/>
                      <a:pt x="157" y="29"/>
                      <a:pt x="172" y="22"/>
                    </a:cubicBezTo>
                  </a:path>
                </a:pathLst>
              </a:custGeom>
              <a:noFill/>
              <a:ln w="19050" cap="flat"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grpSp>
        <p:sp>
          <p:nvSpPr>
            <p:cNvPr id="56" name="Freeform 54"/>
            <p:cNvSpPr/>
            <p:nvPr/>
          </p:nvSpPr>
          <p:spPr bwMode="auto">
            <a:xfrm>
              <a:off x="2549525" y="3379788"/>
              <a:ext cx="273050" cy="112713"/>
            </a:xfrm>
            <a:custGeom>
              <a:avLst/>
              <a:gdLst>
                <a:gd name="T0" fmla="*/ 0 w 172"/>
                <a:gd name="T1" fmla="*/ 0 h 71"/>
                <a:gd name="T2" fmla="*/ 82 w 172"/>
                <a:gd name="T3" fmla="*/ 67 h 71"/>
                <a:gd name="T4" fmla="*/ 172 w 172"/>
                <a:gd name="T5" fmla="*/ 22 h 71"/>
                <a:gd name="T6" fmla="*/ 0 60000 65536"/>
                <a:gd name="T7" fmla="*/ 0 60000 65536"/>
                <a:gd name="T8" fmla="*/ 0 60000 65536"/>
                <a:gd name="T9" fmla="*/ 0 w 172"/>
                <a:gd name="T10" fmla="*/ 0 h 71"/>
                <a:gd name="T11" fmla="*/ 172 w 172"/>
                <a:gd name="T12" fmla="*/ 71 h 71"/>
              </a:gdLst>
              <a:ahLst/>
              <a:cxnLst>
                <a:cxn ang="T6">
                  <a:pos x="T0" y="T1"/>
                </a:cxn>
                <a:cxn ang="T7">
                  <a:pos x="T2" y="T3"/>
                </a:cxn>
                <a:cxn ang="T8">
                  <a:pos x="T4" y="T5"/>
                </a:cxn>
              </a:cxnLst>
              <a:rect l="T9" t="T10" r="T11" b="T12"/>
              <a:pathLst>
                <a:path w="172" h="71">
                  <a:moveTo>
                    <a:pt x="0" y="0"/>
                  </a:moveTo>
                  <a:cubicBezTo>
                    <a:pt x="26" y="31"/>
                    <a:pt x="53" y="63"/>
                    <a:pt x="82" y="67"/>
                  </a:cubicBezTo>
                  <a:cubicBezTo>
                    <a:pt x="111" y="71"/>
                    <a:pt x="157" y="29"/>
                    <a:pt x="172" y="22"/>
                  </a:cubicBezTo>
                </a:path>
              </a:pathLst>
            </a:custGeom>
            <a:noFill/>
            <a:ln w="19050" cap="flat"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57" name="Freeform 54"/>
            <p:cNvSpPr/>
            <p:nvPr/>
          </p:nvSpPr>
          <p:spPr bwMode="auto">
            <a:xfrm>
              <a:off x="5178425" y="5640388"/>
              <a:ext cx="273050" cy="112713"/>
            </a:xfrm>
            <a:custGeom>
              <a:avLst/>
              <a:gdLst>
                <a:gd name="T0" fmla="*/ 0 w 172"/>
                <a:gd name="T1" fmla="*/ 0 h 71"/>
                <a:gd name="T2" fmla="*/ 82 w 172"/>
                <a:gd name="T3" fmla="*/ 67 h 71"/>
                <a:gd name="T4" fmla="*/ 172 w 172"/>
                <a:gd name="T5" fmla="*/ 22 h 71"/>
                <a:gd name="T6" fmla="*/ 0 60000 65536"/>
                <a:gd name="T7" fmla="*/ 0 60000 65536"/>
                <a:gd name="T8" fmla="*/ 0 60000 65536"/>
                <a:gd name="T9" fmla="*/ 0 w 172"/>
                <a:gd name="T10" fmla="*/ 0 h 71"/>
                <a:gd name="T11" fmla="*/ 172 w 172"/>
                <a:gd name="T12" fmla="*/ 71 h 71"/>
              </a:gdLst>
              <a:ahLst/>
              <a:cxnLst>
                <a:cxn ang="T6">
                  <a:pos x="T0" y="T1"/>
                </a:cxn>
                <a:cxn ang="T7">
                  <a:pos x="T2" y="T3"/>
                </a:cxn>
                <a:cxn ang="T8">
                  <a:pos x="T4" y="T5"/>
                </a:cxn>
              </a:cxnLst>
              <a:rect l="T9" t="T10" r="T11" b="T12"/>
              <a:pathLst>
                <a:path w="172" h="71">
                  <a:moveTo>
                    <a:pt x="0" y="0"/>
                  </a:moveTo>
                  <a:cubicBezTo>
                    <a:pt x="26" y="31"/>
                    <a:pt x="53" y="63"/>
                    <a:pt x="82" y="67"/>
                  </a:cubicBezTo>
                  <a:cubicBezTo>
                    <a:pt x="111" y="71"/>
                    <a:pt x="157" y="29"/>
                    <a:pt x="172" y="22"/>
                  </a:cubicBezTo>
                </a:path>
              </a:pathLst>
            </a:custGeom>
            <a:noFill/>
            <a:ln w="19050" cap="flat"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grpSp>
      <p:sp>
        <p:nvSpPr>
          <p:cNvPr id="100" name="Rectangle 2"/>
          <p:cNvSpPr txBox="1"/>
          <p:nvPr/>
        </p:nvSpPr>
        <p:spPr>
          <a:xfrm>
            <a:off x="627063" y="411957"/>
            <a:ext cx="8229600" cy="649288"/>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Char char="•"/>
              <a:defRPr/>
            </a:pPr>
            <a:r>
              <a:rPr kumimoji="0" lang="en-US" altLang="zh-CN" sz="4400" b="0" i="0" u="none" strike="noStrike" kern="1200" cap="none" spc="0" normalizeH="0" baseline="0" noProof="0" dirty="0">
                <a:ln>
                  <a:noFill/>
                </a:ln>
                <a:solidFill>
                  <a:srgbClr val="000099"/>
                </a:solidFill>
                <a:effectLst/>
                <a:uLnTx/>
                <a:uFillTx/>
                <a:latin typeface="等线 Light" panose="02010600030101010101" charset="-122"/>
                <a:ea typeface="等线 Light" panose="02010600030101010101" charset="-122"/>
                <a:cs typeface="+mj-cs"/>
              </a:rPr>
              <a:t> </a:t>
            </a:r>
            <a:r>
              <a:rPr kumimoji="0" lang="zh-CN" altLang="en-US" sz="4400" b="0" i="0" u="none" strike="noStrike" kern="1200" cap="none" spc="0" normalizeH="0" baseline="0" noProof="0" dirty="0">
                <a:ln>
                  <a:noFill/>
                </a:ln>
                <a:solidFill>
                  <a:srgbClr val="FF0000"/>
                </a:solidFill>
                <a:effectLst/>
                <a:uLnTx/>
                <a:uFillTx/>
                <a:latin typeface="等线 Light" panose="02010600030101010101" charset="-122"/>
                <a:ea typeface="等线 Light" panose="02010600030101010101" charset="-122"/>
                <a:cs typeface="+mj-cs"/>
              </a:rPr>
              <a:t>最大代价法</a:t>
            </a:r>
            <a:r>
              <a:rPr kumimoji="0" lang="zh-CN" altLang="en-US" sz="4400" b="0" i="0" u="none" strike="noStrike" kern="1200" cap="none" spc="0" normalizeH="0" baseline="0" noProof="0" dirty="0">
                <a:ln>
                  <a:noFill/>
                </a:ln>
                <a:solidFill>
                  <a:srgbClr val="000099"/>
                </a:solidFill>
                <a:effectLst/>
                <a:uLnTx/>
                <a:uFillTx/>
                <a:latin typeface="等线 Light" panose="02010600030101010101" charset="-122"/>
                <a:ea typeface="等线 Light" panose="02010600030101010101" charset="-122"/>
                <a:cs typeface="+mj-cs"/>
              </a:rPr>
              <a:t>计算解树代价：</a:t>
            </a:r>
            <a:endParaRPr kumimoji="0" lang="zh-CN" altLang="en-US" sz="4400" b="0" i="0" u="none" strike="noStrike" kern="1200" cap="none" spc="0" normalizeH="0" baseline="0" noProof="0" dirty="0">
              <a:ln>
                <a:noFill/>
              </a:ln>
              <a:solidFill>
                <a:srgbClr val="000099"/>
              </a:solidFill>
              <a:effectLst/>
              <a:uLnTx/>
              <a:uFillTx/>
              <a:latin typeface="等线 Light" panose="02010600030101010101" charset="-122"/>
              <a:ea typeface="等线 Light" panose="02010600030101010101" charset="-122"/>
              <a:cs typeface="+mj-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灯片编号占位符 4"/>
          <p:cNvSpPr>
            <a:spLocks noGrp="1"/>
          </p:cNvSpPr>
          <p:nvPr>
            <p:ph type="sldNum" sz="quarter" idx="11"/>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C1D41BF1-6F44-46F9-918D-CC69E8BCE774}" type="slidenum">
              <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rPr>
            </a:fld>
            <a:endPar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endParaRPr>
          </a:p>
        </p:txBody>
      </p:sp>
      <p:sp>
        <p:nvSpPr>
          <p:cNvPr id="126979" name="Rectangle 2"/>
          <p:cNvSpPr>
            <a:spLocks noGrp="1"/>
          </p:cNvSpPr>
          <p:nvPr>
            <p:ph type="title"/>
          </p:nvPr>
        </p:nvSpPr>
        <p:spPr>
          <a:xfrm>
            <a:off x="533400" y="288131"/>
            <a:ext cx="10515600" cy="1325563"/>
          </a:xfrm>
        </p:spPr>
        <p:txBody>
          <a:bodyPr/>
          <a:lstStyle/>
          <a:p>
            <a:pPr eaLnBrk="1" hangingPunct="1"/>
            <a:r>
              <a:rPr lang="en-US" altLang="zh-CN" sz="2800" dirty="0">
                <a:solidFill>
                  <a:srgbClr val="009900"/>
                </a:solidFill>
                <a:ea typeface="黑体" panose="02010609060101010101" pitchFamily="2" charset="-122"/>
              </a:rPr>
              <a:t>【</a:t>
            </a:r>
            <a:r>
              <a:rPr lang="zh-CN" altLang="en-US" sz="2800" dirty="0">
                <a:solidFill>
                  <a:srgbClr val="009900"/>
                </a:solidFill>
                <a:ea typeface="黑体" panose="02010609060101010101" pitchFamily="2" charset="-122"/>
              </a:rPr>
              <a:t>解树的代价实例</a:t>
            </a:r>
            <a:r>
              <a:rPr lang="en-US" altLang="zh-CN" sz="2800" dirty="0">
                <a:solidFill>
                  <a:srgbClr val="009900"/>
                </a:solidFill>
                <a:ea typeface="黑体" panose="02010609060101010101" pitchFamily="2" charset="-122"/>
              </a:rPr>
              <a:t>2】</a:t>
            </a:r>
            <a:endParaRPr lang="en-US" altLang="zh-CN" sz="2800" dirty="0">
              <a:solidFill>
                <a:srgbClr val="009900"/>
              </a:solidFill>
              <a:ea typeface="黑体" panose="02010609060101010101" pitchFamily="2" charset="-122"/>
            </a:endParaRPr>
          </a:p>
        </p:txBody>
      </p:sp>
      <p:grpSp>
        <p:nvGrpSpPr>
          <p:cNvPr id="126980" name="Group 49"/>
          <p:cNvGrpSpPr/>
          <p:nvPr/>
        </p:nvGrpSpPr>
        <p:grpSpPr bwMode="auto">
          <a:xfrm>
            <a:off x="1506537" y="1093788"/>
            <a:ext cx="4010026" cy="5314950"/>
            <a:chOff x="-11" y="689"/>
            <a:chExt cx="2526" cy="3348"/>
          </a:xfrm>
        </p:grpSpPr>
        <p:sp>
          <p:nvSpPr>
            <p:cNvPr id="126982" name="Oval 5"/>
            <p:cNvSpPr>
              <a:spLocks noChangeArrowheads="1"/>
            </p:cNvSpPr>
            <p:nvPr/>
          </p:nvSpPr>
          <p:spPr bwMode="auto">
            <a:xfrm>
              <a:off x="1380" y="917"/>
              <a:ext cx="74" cy="96"/>
            </a:xfrm>
            <a:prstGeom prst="ellipse">
              <a:avLst/>
            </a:prstGeom>
            <a:noFill/>
            <a:ln w="9525">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26983" name="Oval 6"/>
            <p:cNvSpPr>
              <a:spLocks noChangeArrowheads="1"/>
            </p:cNvSpPr>
            <p:nvPr/>
          </p:nvSpPr>
          <p:spPr bwMode="auto">
            <a:xfrm>
              <a:off x="736" y="1349"/>
              <a:ext cx="74" cy="96"/>
            </a:xfrm>
            <a:prstGeom prst="ellipse">
              <a:avLst/>
            </a:prstGeom>
            <a:noFill/>
            <a:ln w="9525">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26984" name="Oval 7"/>
            <p:cNvSpPr>
              <a:spLocks noChangeArrowheads="1"/>
            </p:cNvSpPr>
            <p:nvPr/>
          </p:nvSpPr>
          <p:spPr bwMode="auto">
            <a:xfrm>
              <a:off x="1086" y="1709"/>
              <a:ext cx="74"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26985" name="Oval 8"/>
            <p:cNvSpPr>
              <a:spLocks noChangeArrowheads="1"/>
            </p:cNvSpPr>
            <p:nvPr/>
          </p:nvSpPr>
          <p:spPr bwMode="auto">
            <a:xfrm>
              <a:off x="1418" y="2213"/>
              <a:ext cx="74" cy="96"/>
            </a:xfrm>
            <a:prstGeom prst="ellipse">
              <a:avLst/>
            </a:prstGeom>
            <a:noFill/>
            <a:ln w="9525">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26986" name="Oval 9"/>
            <p:cNvSpPr>
              <a:spLocks noChangeArrowheads="1"/>
            </p:cNvSpPr>
            <p:nvPr/>
          </p:nvSpPr>
          <p:spPr bwMode="auto">
            <a:xfrm>
              <a:off x="2173" y="1637"/>
              <a:ext cx="74"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26987" name="Oval 10"/>
            <p:cNvSpPr>
              <a:spLocks noChangeArrowheads="1"/>
            </p:cNvSpPr>
            <p:nvPr/>
          </p:nvSpPr>
          <p:spPr bwMode="auto">
            <a:xfrm>
              <a:off x="265" y="2333"/>
              <a:ext cx="74" cy="96"/>
            </a:xfrm>
            <a:prstGeom prst="ellipse">
              <a:avLst/>
            </a:prstGeom>
            <a:noFill/>
            <a:ln w="9525">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26988" name="Oval 11"/>
            <p:cNvSpPr>
              <a:spLocks noChangeArrowheads="1"/>
            </p:cNvSpPr>
            <p:nvPr/>
          </p:nvSpPr>
          <p:spPr bwMode="auto">
            <a:xfrm>
              <a:off x="248" y="3041"/>
              <a:ext cx="73" cy="96"/>
            </a:xfrm>
            <a:prstGeom prst="ellipse">
              <a:avLst/>
            </a:prstGeom>
            <a:noFill/>
            <a:ln w="9525">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26989" name="Oval 12"/>
            <p:cNvSpPr>
              <a:spLocks noChangeArrowheads="1"/>
            </p:cNvSpPr>
            <p:nvPr/>
          </p:nvSpPr>
          <p:spPr bwMode="auto">
            <a:xfrm>
              <a:off x="2173" y="3041"/>
              <a:ext cx="74" cy="96"/>
            </a:xfrm>
            <a:prstGeom prst="ellipse">
              <a:avLst/>
            </a:prstGeom>
            <a:solidFill>
              <a:srgbClr val="000099"/>
            </a:solidFill>
            <a:ln w="9525">
              <a:solidFill>
                <a:schemeClr val="hlink"/>
              </a:solidFill>
              <a:rou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26990" name="Oval 13"/>
            <p:cNvSpPr>
              <a:spLocks noChangeArrowheads="1"/>
            </p:cNvSpPr>
            <p:nvPr/>
          </p:nvSpPr>
          <p:spPr bwMode="auto">
            <a:xfrm>
              <a:off x="265" y="3605"/>
              <a:ext cx="74" cy="96"/>
            </a:xfrm>
            <a:prstGeom prst="ellipse">
              <a:avLst/>
            </a:prstGeom>
            <a:solidFill>
              <a:srgbClr val="000099"/>
            </a:solidFill>
            <a:ln w="9525">
              <a:solidFill>
                <a:schemeClr val="hlink"/>
              </a:solidFill>
              <a:rou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26991" name="Line 14"/>
            <p:cNvSpPr>
              <a:spLocks noChangeShapeType="1"/>
            </p:cNvSpPr>
            <p:nvPr/>
          </p:nvSpPr>
          <p:spPr bwMode="auto">
            <a:xfrm flipH="1">
              <a:off x="782" y="1013"/>
              <a:ext cx="645" cy="336"/>
            </a:xfrm>
            <a:prstGeom prst="line">
              <a:avLst/>
            </a:prstGeom>
            <a:noFill/>
            <a:ln w="9525">
              <a:solidFill>
                <a:schemeClr val="hlink"/>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26992" name="Line 15"/>
            <p:cNvSpPr>
              <a:spLocks noChangeShapeType="1"/>
            </p:cNvSpPr>
            <p:nvPr/>
          </p:nvSpPr>
          <p:spPr bwMode="auto">
            <a:xfrm>
              <a:off x="1427" y="1025"/>
              <a:ext cx="37" cy="11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26993" name="Line 16"/>
            <p:cNvSpPr>
              <a:spLocks noChangeShapeType="1"/>
            </p:cNvSpPr>
            <p:nvPr/>
          </p:nvSpPr>
          <p:spPr bwMode="auto">
            <a:xfrm>
              <a:off x="1427" y="1025"/>
              <a:ext cx="756" cy="62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26994" name="Line 17"/>
            <p:cNvSpPr>
              <a:spLocks noChangeShapeType="1"/>
            </p:cNvSpPr>
            <p:nvPr/>
          </p:nvSpPr>
          <p:spPr bwMode="auto">
            <a:xfrm flipH="1">
              <a:off x="312" y="1445"/>
              <a:ext cx="442" cy="888"/>
            </a:xfrm>
            <a:prstGeom prst="line">
              <a:avLst/>
            </a:prstGeom>
            <a:noFill/>
            <a:ln w="9525">
              <a:solidFill>
                <a:schemeClr val="hlink"/>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26995" name="Line 18"/>
            <p:cNvSpPr>
              <a:spLocks noChangeShapeType="1"/>
            </p:cNvSpPr>
            <p:nvPr/>
          </p:nvSpPr>
          <p:spPr bwMode="auto">
            <a:xfrm>
              <a:off x="773" y="1445"/>
              <a:ext cx="331" cy="26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26996" name="Line 19"/>
            <p:cNvSpPr>
              <a:spLocks noChangeShapeType="1"/>
            </p:cNvSpPr>
            <p:nvPr/>
          </p:nvSpPr>
          <p:spPr bwMode="auto">
            <a:xfrm>
              <a:off x="1151" y="1805"/>
              <a:ext cx="303" cy="39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26997" name="Line 20"/>
            <p:cNvSpPr>
              <a:spLocks noChangeShapeType="1"/>
            </p:cNvSpPr>
            <p:nvPr/>
          </p:nvSpPr>
          <p:spPr bwMode="auto">
            <a:xfrm flipV="1">
              <a:off x="1178" y="1697"/>
              <a:ext cx="995" cy="4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26998" name="Line 21"/>
            <p:cNvSpPr>
              <a:spLocks noChangeShapeType="1"/>
            </p:cNvSpPr>
            <p:nvPr/>
          </p:nvSpPr>
          <p:spPr bwMode="auto">
            <a:xfrm flipV="1">
              <a:off x="339" y="2285"/>
              <a:ext cx="1098" cy="84"/>
            </a:xfrm>
            <a:prstGeom prst="line">
              <a:avLst/>
            </a:prstGeom>
            <a:noFill/>
            <a:ln w="9525">
              <a:solidFill>
                <a:schemeClr val="hlink"/>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26999" name="Line 22"/>
            <p:cNvSpPr>
              <a:spLocks noChangeShapeType="1"/>
            </p:cNvSpPr>
            <p:nvPr/>
          </p:nvSpPr>
          <p:spPr bwMode="auto">
            <a:xfrm flipH="1">
              <a:off x="303" y="2429"/>
              <a:ext cx="9" cy="612"/>
            </a:xfrm>
            <a:prstGeom prst="line">
              <a:avLst/>
            </a:prstGeom>
            <a:noFill/>
            <a:ln w="9525">
              <a:solidFill>
                <a:schemeClr val="hlink"/>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27000" name="Line 23"/>
            <p:cNvSpPr>
              <a:spLocks noChangeShapeType="1"/>
            </p:cNvSpPr>
            <p:nvPr/>
          </p:nvSpPr>
          <p:spPr bwMode="auto">
            <a:xfrm flipH="1">
              <a:off x="1501" y="1733"/>
              <a:ext cx="700" cy="50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27001" name="Line 24"/>
            <p:cNvSpPr>
              <a:spLocks noChangeShapeType="1"/>
            </p:cNvSpPr>
            <p:nvPr/>
          </p:nvSpPr>
          <p:spPr bwMode="auto">
            <a:xfrm>
              <a:off x="2201" y="1733"/>
              <a:ext cx="10" cy="129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27002" name="Line 25"/>
            <p:cNvSpPr>
              <a:spLocks noChangeShapeType="1"/>
            </p:cNvSpPr>
            <p:nvPr/>
          </p:nvSpPr>
          <p:spPr bwMode="auto">
            <a:xfrm flipH="1">
              <a:off x="321" y="2297"/>
              <a:ext cx="1116" cy="756"/>
            </a:xfrm>
            <a:prstGeom prst="line">
              <a:avLst/>
            </a:prstGeom>
            <a:noFill/>
            <a:ln w="9525">
              <a:solidFill>
                <a:schemeClr val="hlink"/>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27003" name="Line 26"/>
            <p:cNvSpPr>
              <a:spLocks noChangeShapeType="1"/>
            </p:cNvSpPr>
            <p:nvPr/>
          </p:nvSpPr>
          <p:spPr bwMode="auto">
            <a:xfrm flipH="1">
              <a:off x="321" y="2309"/>
              <a:ext cx="1116" cy="129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27004" name="Line 27"/>
            <p:cNvSpPr>
              <a:spLocks noChangeShapeType="1"/>
            </p:cNvSpPr>
            <p:nvPr/>
          </p:nvSpPr>
          <p:spPr bwMode="auto">
            <a:xfrm>
              <a:off x="1482" y="2309"/>
              <a:ext cx="691" cy="74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27005" name="Line 28"/>
            <p:cNvSpPr>
              <a:spLocks noChangeShapeType="1"/>
            </p:cNvSpPr>
            <p:nvPr/>
          </p:nvSpPr>
          <p:spPr bwMode="auto">
            <a:xfrm>
              <a:off x="321" y="3101"/>
              <a:ext cx="1852" cy="0"/>
            </a:xfrm>
            <a:prstGeom prst="line">
              <a:avLst/>
            </a:prstGeom>
            <a:noFill/>
            <a:ln w="9525">
              <a:solidFill>
                <a:schemeClr val="hlink"/>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27006" name="Line 29"/>
            <p:cNvSpPr>
              <a:spLocks noChangeShapeType="1"/>
            </p:cNvSpPr>
            <p:nvPr/>
          </p:nvSpPr>
          <p:spPr bwMode="auto">
            <a:xfrm>
              <a:off x="303" y="3113"/>
              <a:ext cx="9" cy="504"/>
            </a:xfrm>
            <a:prstGeom prst="line">
              <a:avLst/>
            </a:prstGeom>
            <a:noFill/>
            <a:ln w="9525">
              <a:solidFill>
                <a:schemeClr val="hlink"/>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27007" name="Arc 30"/>
            <p:cNvSpPr/>
            <p:nvPr/>
          </p:nvSpPr>
          <p:spPr bwMode="auto">
            <a:xfrm flipV="1">
              <a:off x="1437" y="1121"/>
              <a:ext cx="100" cy="72"/>
            </a:xfrm>
            <a:custGeom>
              <a:avLst/>
              <a:gdLst>
                <a:gd name="T0" fmla="*/ 0 w 21600"/>
                <a:gd name="T1" fmla="*/ 0 h 21600"/>
                <a:gd name="T2" fmla="*/ 100 w 21600"/>
                <a:gd name="T3" fmla="*/ 72 h 21600"/>
                <a:gd name="T4" fmla="*/ 0 w 21600"/>
                <a:gd name="T5" fmla="*/ 7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27008" name="Arc 31"/>
            <p:cNvSpPr/>
            <p:nvPr/>
          </p:nvSpPr>
          <p:spPr bwMode="auto">
            <a:xfrm flipV="1">
              <a:off x="1234" y="1745"/>
              <a:ext cx="36" cy="156"/>
            </a:xfrm>
            <a:custGeom>
              <a:avLst/>
              <a:gdLst>
                <a:gd name="T0" fmla="*/ 0 w 21600"/>
                <a:gd name="T1" fmla="*/ 0 h 21600"/>
                <a:gd name="T2" fmla="*/ 36 w 21600"/>
                <a:gd name="T3" fmla="*/ 156 h 21600"/>
                <a:gd name="T4" fmla="*/ 0 w 21600"/>
                <a:gd name="T5" fmla="*/ 15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27009" name="Freeform 32"/>
            <p:cNvSpPr/>
            <p:nvPr/>
          </p:nvSpPr>
          <p:spPr bwMode="auto">
            <a:xfrm>
              <a:off x="1335" y="2417"/>
              <a:ext cx="230" cy="72"/>
            </a:xfrm>
            <a:custGeom>
              <a:avLst/>
              <a:gdLst>
                <a:gd name="T0" fmla="*/ 0 w 300"/>
                <a:gd name="T1" fmla="*/ 12 h 72"/>
                <a:gd name="T2" fmla="*/ 132 w 300"/>
                <a:gd name="T3" fmla="*/ 72 h 72"/>
                <a:gd name="T4" fmla="*/ 216 w 300"/>
                <a:gd name="T5" fmla="*/ 60 h 72"/>
                <a:gd name="T6" fmla="*/ 300 w 300"/>
                <a:gd name="T7" fmla="*/ 0 h 72"/>
                <a:gd name="T8" fmla="*/ 0 60000 65536"/>
                <a:gd name="T9" fmla="*/ 0 60000 65536"/>
                <a:gd name="T10" fmla="*/ 0 60000 65536"/>
                <a:gd name="T11" fmla="*/ 0 60000 65536"/>
                <a:gd name="T12" fmla="*/ 0 w 300"/>
                <a:gd name="T13" fmla="*/ 0 h 72"/>
                <a:gd name="T14" fmla="*/ 300 w 300"/>
                <a:gd name="T15" fmla="*/ 72 h 72"/>
              </a:gdLst>
              <a:ahLst/>
              <a:cxnLst>
                <a:cxn ang="T8">
                  <a:pos x="T0" y="T1"/>
                </a:cxn>
                <a:cxn ang="T9">
                  <a:pos x="T2" y="T3"/>
                </a:cxn>
                <a:cxn ang="T10">
                  <a:pos x="T4" y="T5"/>
                </a:cxn>
                <a:cxn ang="T11">
                  <a:pos x="T6" y="T7"/>
                </a:cxn>
              </a:cxnLst>
              <a:rect l="T12" t="T13" r="T14" b="T15"/>
              <a:pathLst>
                <a:path w="300" h="72">
                  <a:moveTo>
                    <a:pt x="0" y="12"/>
                  </a:moveTo>
                  <a:lnTo>
                    <a:pt x="132" y="72"/>
                  </a:lnTo>
                  <a:lnTo>
                    <a:pt x="216" y="60"/>
                  </a:lnTo>
                  <a:lnTo>
                    <a:pt x="300" y="0"/>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27010" name="Arc 33"/>
            <p:cNvSpPr/>
            <p:nvPr/>
          </p:nvSpPr>
          <p:spPr bwMode="auto">
            <a:xfrm flipV="1">
              <a:off x="312" y="2369"/>
              <a:ext cx="193" cy="168"/>
            </a:xfrm>
            <a:custGeom>
              <a:avLst/>
              <a:gdLst>
                <a:gd name="T0" fmla="*/ 0 w 21600"/>
                <a:gd name="T1" fmla="*/ 0 h 21600"/>
                <a:gd name="T2" fmla="*/ 193 w 21600"/>
                <a:gd name="T3" fmla="*/ 168 h 21600"/>
                <a:gd name="T4" fmla="*/ 0 w 21600"/>
                <a:gd name="T5" fmla="*/ 16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27011" name="Arc 34"/>
            <p:cNvSpPr/>
            <p:nvPr/>
          </p:nvSpPr>
          <p:spPr bwMode="auto">
            <a:xfrm flipV="1">
              <a:off x="303" y="3101"/>
              <a:ext cx="165" cy="180"/>
            </a:xfrm>
            <a:custGeom>
              <a:avLst/>
              <a:gdLst>
                <a:gd name="T0" fmla="*/ 0 w 21600"/>
                <a:gd name="T1" fmla="*/ 0 h 21600"/>
                <a:gd name="T2" fmla="*/ 165 w 21600"/>
                <a:gd name="T3" fmla="*/ 180 h 21600"/>
                <a:gd name="T4" fmla="*/ 0 w 21600"/>
                <a:gd name="T5" fmla="*/ 18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27012" name="Line 35"/>
            <p:cNvSpPr>
              <a:spLocks noChangeShapeType="1"/>
            </p:cNvSpPr>
            <p:nvPr/>
          </p:nvSpPr>
          <p:spPr bwMode="auto">
            <a:xfrm flipH="1">
              <a:off x="349" y="1805"/>
              <a:ext cx="774" cy="54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27013" name="Text Box 36"/>
            <p:cNvSpPr txBox="1">
              <a:spLocks noChangeArrowheads="1"/>
            </p:cNvSpPr>
            <p:nvPr/>
          </p:nvSpPr>
          <p:spPr bwMode="auto">
            <a:xfrm>
              <a:off x="356" y="3749"/>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endParaRPr kumimoji="1" lang="zh-CN"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27014" name="Text Box 37"/>
            <p:cNvSpPr txBox="1">
              <a:spLocks noChangeArrowheads="1"/>
            </p:cNvSpPr>
            <p:nvPr/>
          </p:nvSpPr>
          <p:spPr bwMode="auto">
            <a:xfrm>
              <a:off x="2253" y="3197"/>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endParaRPr kumimoji="1" lang="zh-CN" altLang="zh-CN" sz="24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27015" name="Text Box 38"/>
            <p:cNvSpPr txBox="1">
              <a:spLocks noChangeArrowheads="1"/>
            </p:cNvSpPr>
            <p:nvPr/>
          </p:nvSpPr>
          <p:spPr bwMode="auto">
            <a:xfrm>
              <a:off x="2060" y="689"/>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endParaRPr kumimoji="1" lang="zh-CN" altLang="zh-CN" sz="24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27016" name="Text Box 39"/>
            <p:cNvSpPr txBox="1">
              <a:spLocks noChangeArrowheads="1"/>
            </p:cNvSpPr>
            <p:nvPr/>
          </p:nvSpPr>
          <p:spPr bwMode="auto">
            <a:xfrm>
              <a:off x="1140" y="795"/>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n0</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27017" name="Text Box 40"/>
            <p:cNvSpPr txBox="1">
              <a:spLocks noChangeArrowheads="1"/>
            </p:cNvSpPr>
            <p:nvPr/>
          </p:nvSpPr>
          <p:spPr bwMode="auto">
            <a:xfrm>
              <a:off x="477" y="1275"/>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n1</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27018" name="Text Box 41"/>
            <p:cNvSpPr txBox="1">
              <a:spLocks noChangeArrowheads="1"/>
            </p:cNvSpPr>
            <p:nvPr/>
          </p:nvSpPr>
          <p:spPr bwMode="auto">
            <a:xfrm>
              <a:off x="1085" y="1479"/>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n2</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27019" name="Text Box 42"/>
            <p:cNvSpPr txBox="1">
              <a:spLocks noChangeArrowheads="1"/>
            </p:cNvSpPr>
            <p:nvPr/>
          </p:nvSpPr>
          <p:spPr bwMode="auto">
            <a:xfrm>
              <a:off x="109" y="2150"/>
              <a:ext cx="26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n3</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27020" name="Text Box 43"/>
            <p:cNvSpPr txBox="1">
              <a:spLocks noChangeArrowheads="1"/>
            </p:cNvSpPr>
            <p:nvPr/>
          </p:nvSpPr>
          <p:spPr bwMode="auto">
            <a:xfrm>
              <a:off x="2255" y="1587"/>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n4</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27021" name="Text Box 44"/>
            <p:cNvSpPr txBox="1">
              <a:spLocks noChangeArrowheads="1"/>
            </p:cNvSpPr>
            <p:nvPr/>
          </p:nvSpPr>
          <p:spPr bwMode="auto">
            <a:xfrm>
              <a:off x="1499" y="2187"/>
              <a:ext cx="2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n5</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27022" name="Text Box 45"/>
            <p:cNvSpPr txBox="1">
              <a:spLocks noChangeArrowheads="1"/>
            </p:cNvSpPr>
            <p:nvPr/>
          </p:nvSpPr>
          <p:spPr bwMode="auto">
            <a:xfrm>
              <a:off x="-11" y="2931"/>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n6</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27023" name="Text Box 46"/>
            <p:cNvSpPr txBox="1">
              <a:spLocks noChangeArrowheads="1"/>
            </p:cNvSpPr>
            <p:nvPr/>
          </p:nvSpPr>
          <p:spPr bwMode="auto">
            <a:xfrm>
              <a:off x="43" y="3723"/>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n7</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27024" name="Text Box 47"/>
            <p:cNvSpPr txBox="1">
              <a:spLocks noChangeArrowheads="1"/>
            </p:cNvSpPr>
            <p:nvPr/>
          </p:nvSpPr>
          <p:spPr bwMode="auto">
            <a:xfrm>
              <a:off x="2255" y="2979"/>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n8</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grpSp>
      <p:sp>
        <p:nvSpPr>
          <p:cNvPr id="126981" name="Rectangle 48"/>
          <p:cNvSpPr>
            <a:spLocks noChangeArrowheads="1"/>
          </p:cNvSpPr>
          <p:nvPr/>
        </p:nvSpPr>
        <p:spPr bwMode="auto">
          <a:xfrm>
            <a:off x="6040438" y="1550988"/>
            <a:ext cx="512445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ahoma" panose="020B0604030504040204" pitchFamily="34" charset="0"/>
                <a:ea typeface="宋体" panose="02010600030101010101" pitchFamily="2" charset="-122"/>
                <a:cs typeface="+mn-cs"/>
              </a:rPr>
              <a:t>  h(n0)</a:t>
            </a:r>
            <a:endParaRPr kumimoji="1" lang="en-US" altLang="zh-CN" sz="2400" b="0" i="0" u="none" strike="noStrike" kern="1200" cap="none" spc="0" normalizeH="0" baseline="0" noProof="0" dirty="0">
              <a:ln>
                <a:noFill/>
              </a:ln>
              <a:solidFill>
                <a:prstClr val="black"/>
              </a:solidFill>
              <a:effectLst/>
              <a:uLnTx/>
              <a:uFillTx/>
              <a:latin typeface="Tahoma" panose="020B0604030504040204" pitchFamily="34"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ahoma" panose="020B0604030504040204" pitchFamily="34" charset="0"/>
                <a:ea typeface="宋体" panose="02010600030101010101" pitchFamily="2" charset="-122"/>
                <a:cs typeface="+mn-cs"/>
              </a:rPr>
              <a:t>=C(n0,n1)+h(n1)</a:t>
            </a:r>
            <a:endParaRPr kumimoji="1" lang="en-US" altLang="zh-CN" sz="2400" b="0" i="0" u="none" strike="noStrike" kern="1200" cap="none" spc="0" normalizeH="0" baseline="0" noProof="0" dirty="0">
              <a:ln>
                <a:noFill/>
              </a:ln>
              <a:solidFill>
                <a:prstClr val="black"/>
              </a:solidFill>
              <a:effectLst/>
              <a:uLnTx/>
              <a:uFillTx/>
              <a:latin typeface="Tahoma" panose="020B0604030504040204" pitchFamily="34"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ahoma" panose="020B0604030504040204" pitchFamily="34" charset="0"/>
                <a:ea typeface="宋体" panose="02010600030101010101" pitchFamily="2" charset="-122"/>
                <a:cs typeface="+mn-cs"/>
              </a:rPr>
              <a:t>=1+h(n1)</a:t>
            </a:r>
            <a:endParaRPr kumimoji="1" lang="en-US" altLang="zh-CN" sz="2400" b="0" i="0" u="none" strike="noStrike" kern="1200" cap="none" spc="0" normalizeH="0" baseline="0" noProof="0" dirty="0">
              <a:ln>
                <a:noFill/>
              </a:ln>
              <a:solidFill>
                <a:prstClr val="black"/>
              </a:solidFill>
              <a:effectLst/>
              <a:uLnTx/>
              <a:uFillTx/>
              <a:latin typeface="Tahoma" panose="020B0604030504040204" pitchFamily="34"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ahoma" panose="020B0604030504040204" pitchFamily="34" charset="0"/>
                <a:ea typeface="宋体" panose="02010600030101010101" pitchFamily="2" charset="-122"/>
                <a:cs typeface="+mn-cs"/>
              </a:rPr>
              <a:t>=1+</a:t>
            </a:r>
            <a:r>
              <a:rPr kumimoji="1" lang="en-US" altLang="zh-CN" sz="2400" b="0" i="0" u="none" strike="noStrike" kern="1200" cap="none" spc="0" normalizeH="0" baseline="0" noProof="0" dirty="0">
                <a:ln>
                  <a:noFill/>
                </a:ln>
                <a:solidFill>
                  <a:srgbClr val="0563C1"/>
                </a:solidFill>
                <a:effectLst/>
                <a:uLnTx/>
                <a:uFillTx/>
                <a:latin typeface="Tahoma" panose="020B0604030504040204" pitchFamily="34" charset="0"/>
                <a:ea typeface="宋体" panose="02010600030101010101" pitchFamily="2" charset="-122"/>
                <a:cs typeface="+mn-cs"/>
              </a:rPr>
              <a:t>C(n1,n3)+h(n3)</a:t>
            </a:r>
            <a:endParaRPr kumimoji="1" lang="en-US" altLang="zh-CN" sz="2400" b="0" i="0" u="none" strike="noStrike" kern="1200" cap="none" spc="0" normalizeH="0" baseline="0" noProof="0" dirty="0">
              <a:ln>
                <a:noFill/>
              </a:ln>
              <a:solidFill>
                <a:srgbClr val="0563C1"/>
              </a:solidFill>
              <a:effectLst/>
              <a:uLnTx/>
              <a:uFillTx/>
              <a:latin typeface="Tahoma" panose="020B0604030504040204" pitchFamily="34"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ahoma" panose="020B0604030504040204" pitchFamily="34" charset="0"/>
                <a:ea typeface="宋体" panose="02010600030101010101" pitchFamily="2" charset="-122"/>
                <a:cs typeface="+mn-cs"/>
              </a:rPr>
              <a:t>=1+1+h(n3)</a:t>
            </a:r>
            <a:endParaRPr kumimoji="1" lang="en-US" altLang="zh-CN" sz="2400" b="0" i="0" u="none" strike="noStrike" kern="1200" cap="none" spc="0" normalizeH="0" baseline="0" noProof="0" dirty="0">
              <a:ln>
                <a:noFill/>
              </a:ln>
              <a:solidFill>
                <a:prstClr val="black"/>
              </a:solidFill>
              <a:effectLst/>
              <a:uLnTx/>
              <a:uFillTx/>
              <a:latin typeface="Tahoma" panose="020B0604030504040204" pitchFamily="34"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ahoma" panose="020B0604030504040204" pitchFamily="34" charset="0"/>
                <a:ea typeface="宋体" panose="02010600030101010101" pitchFamily="2" charset="-122"/>
                <a:cs typeface="+mn-cs"/>
              </a:rPr>
              <a:t>=1+1+</a:t>
            </a:r>
            <a:r>
              <a:rPr kumimoji="1" lang="en-US" altLang="zh-CN" sz="2400" b="0" i="0" u="none" strike="noStrike" kern="120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cs typeface="+mn-cs"/>
              </a:rPr>
              <a:t>2</a:t>
            </a:r>
            <a:r>
              <a:rPr kumimoji="1" lang="en-US" altLang="zh-CN" sz="2400" b="0" i="0" u="none" strike="noStrike" kern="1200" cap="none" spc="0" normalizeH="0" baseline="0" noProof="0" dirty="0">
                <a:ln>
                  <a:noFill/>
                </a:ln>
                <a:solidFill>
                  <a:srgbClr val="0563C1"/>
                </a:solidFill>
                <a:effectLst/>
                <a:uLnTx/>
                <a:uFillTx/>
                <a:latin typeface="Tahoma" panose="020B0604030504040204" pitchFamily="34" charset="0"/>
                <a:ea typeface="宋体" panose="02010600030101010101" pitchFamily="2" charset="-122"/>
                <a:cs typeface="+mn-cs"/>
              </a:rPr>
              <a:t>+h(n5)+h(n6)</a:t>
            </a:r>
            <a:endParaRPr kumimoji="1" lang="en-US" altLang="zh-CN" sz="2400" b="0" i="0" u="none" strike="noStrike" kern="1200" cap="none" spc="0" normalizeH="0" baseline="0" noProof="0" dirty="0">
              <a:ln>
                <a:noFill/>
              </a:ln>
              <a:solidFill>
                <a:srgbClr val="0563C1"/>
              </a:solidFill>
              <a:effectLst/>
              <a:uLnTx/>
              <a:uFillTx/>
              <a:latin typeface="Tahoma" panose="020B0604030504040204" pitchFamily="34"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ahoma" panose="020B0604030504040204" pitchFamily="34" charset="0"/>
                <a:ea typeface="宋体" panose="02010600030101010101" pitchFamily="2" charset="-122"/>
                <a:cs typeface="+mn-cs"/>
              </a:rPr>
              <a:t>=1+1+2+</a:t>
            </a:r>
            <a:r>
              <a:rPr kumimoji="1" lang="en-US" altLang="zh-CN" sz="2400" b="0" i="0" u="none" strike="noStrike" kern="1200" cap="none" spc="0" normalizeH="0" baseline="0" noProof="0" dirty="0">
                <a:ln>
                  <a:noFill/>
                </a:ln>
                <a:solidFill>
                  <a:srgbClr val="0563C1"/>
                </a:solidFill>
                <a:effectLst/>
                <a:uLnTx/>
                <a:uFillTx/>
                <a:latin typeface="Tahoma" panose="020B0604030504040204" pitchFamily="34" charset="0"/>
                <a:ea typeface="宋体" panose="02010600030101010101" pitchFamily="2" charset="-122"/>
                <a:cs typeface="+mn-cs"/>
              </a:rPr>
              <a:t>1+h(n6)</a:t>
            </a:r>
            <a:r>
              <a:rPr kumimoji="1" lang="en-US" altLang="zh-CN" sz="2400" b="0" i="0" u="none" strike="noStrike" kern="1200" cap="none" spc="0" normalizeH="0" baseline="0" noProof="0" dirty="0">
                <a:ln>
                  <a:noFill/>
                </a:ln>
                <a:solidFill>
                  <a:prstClr val="black"/>
                </a:solidFill>
                <a:effectLst/>
                <a:uLnTx/>
                <a:uFillTx/>
                <a:latin typeface="Tahoma" panose="020B0604030504040204" pitchFamily="34" charset="0"/>
                <a:ea typeface="宋体" panose="02010600030101010101" pitchFamily="2" charset="-122"/>
                <a:cs typeface="+mn-cs"/>
              </a:rPr>
              <a:t>+h(n6)</a:t>
            </a:r>
            <a:endParaRPr kumimoji="1" lang="en-US" altLang="zh-CN" sz="2400" b="0" i="0" u="none" strike="noStrike" kern="1200" cap="none" spc="0" normalizeH="0" baseline="0" noProof="0" dirty="0">
              <a:ln>
                <a:noFill/>
              </a:ln>
              <a:solidFill>
                <a:prstClr val="black"/>
              </a:solidFill>
              <a:effectLst/>
              <a:uLnTx/>
              <a:uFillTx/>
              <a:latin typeface="Tahoma" panose="020B0604030504040204" pitchFamily="34"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ahoma" panose="020B0604030504040204" pitchFamily="34" charset="0"/>
                <a:ea typeface="宋体" panose="02010600030101010101" pitchFamily="2" charset="-122"/>
                <a:cs typeface="+mn-cs"/>
              </a:rPr>
              <a:t>=1+1+2+1+</a:t>
            </a:r>
            <a:r>
              <a:rPr kumimoji="1" lang="en-US" altLang="zh-CN" sz="2400" b="0" i="0" u="none" strike="noStrike" kern="120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cs typeface="+mn-cs"/>
              </a:rPr>
              <a:t>2</a:t>
            </a:r>
            <a:r>
              <a:rPr kumimoji="1" lang="en-US" altLang="zh-CN" sz="2400" b="0" i="0" u="none" strike="noStrike" kern="1200" cap="none" spc="0" normalizeH="0" baseline="0" noProof="0" dirty="0">
                <a:ln>
                  <a:noFill/>
                </a:ln>
                <a:solidFill>
                  <a:srgbClr val="0563C1"/>
                </a:solidFill>
                <a:effectLst/>
                <a:uLnTx/>
                <a:uFillTx/>
                <a:latin typeface="Tahoma" panose="020B0604030504040204" pitchFamily="34" charset="0"/>
                <a:ea typeface="宋体" panose="02010600030101010101" pitchFamily="2" charset="-122"/>
                <a:cs typeface="+mn-cs"/>
              </a:rPr>
              <a:t>+h(n7)+h(n8)</a:t>
            </a:r>
            <a:r>
              <a:rPr kumimoji="1" lang="en-US" altLang="zh-CN" sz="2400" b="0" i="0" u="none" strike="noStrike" kern="1200" cap="none" spc="0" normalizeH="0" baseline="0" noProof="0" dirty="0">
                <a:ln>
                  <a:noFill/>
                </a:ln>
                <a:solidFill>
                  <a:prstClr val="black"/>
                </a:solidFill>
                <a:effectLst/>
                <a:uLnTx/>
                <a:uFillTx/>
                <a:latin typeface="Tahoma" panose="020B0604030504040204" pitchFamily="34" charset="0"/>
                <a:ea typeface="宋体" panose="02010600030101010101" pitchFamily="2" charset="-122"/>
                <a:cs typeface="+mn-cs"/>
              </a:rPr>
              <a:t> +h(n6)</a:t>
            </a:r>
            <a:endParaRPr kumimoji="1" lang="en-US" altLang="zh-CN" sz="2400" b="0" i="0" u="none" strike="noStrike" kern="1200" cap="none" spc="0" normalizeH="0" baseline="0" noProof="0" dirty="0">
              <a:ln>
                <a:noFill/>
              </a:ln>
              <a:solidFill>
                <a:prstClr val="black"/>
              </a:solidFill>
              <a:effectLst/>
              <a:uLnTx/>
              <a:uFillTx/>
              <a:latin typeface="Tahoma" panose="020B0604030504040204" pitchFamily="34"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ahoma" panose="020B0604030504040204" pitchFamily="34" charset="0"/>
                <a:ea typeface="宋体" panose="02010600030101010101" pitchFamily="2" charset="-122"/>
                <a:cs typeface="+mn-cs"/>
              </a:rPr>
              <a:t>=1+1+2+1+2+h(n6)</a:t>
            </a:r>
            <a:endParaRPr kumimoji="1" lang="en-US" altLang="zh-CN" sz="2400" b="0" i="0" u="none" strike="noStrike" kern="1200" cap="none" spc="0" normalizeH="0" baseline="0" noProof="0" dirty="0">
              <a:ln>
                <a:noFill/>
              </a:ln>
              <a:solidFill>
                <a:prstClr val="black"/>
              </a:solidFill>
              <a:effectLst/>
              <a:uLnTx/>
              <a:uFillTx/>
              <a:latin typeface="Tahoma" panose="020B0604030504040204" pitchFamily="34"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ahoma" panose="020B0604030504040204" pitchFamily="34" charset="0"/>
                <a:ea typeface="宋体" panose="02010600030101010101" pitchFamily="2" charset="-122"/>
                <a:cs typeface="+mn-cs"/>
              </a:rPr>
              <a:t>=1+1+2+1+2+</a:t>
            </a:r>
            <a:r>
              <a:rPr kumimoji="1" lang="en-US" altLang="zh-CN" sz="2400" b="0" i="0" u="none" strike="noStrike" kern="120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cs typeface="+mn-cs"/>
              </a:rPr>
              <a:t>2</a:t>
            </a:r>
            <a:r>
              <a:rPr kumimoji="1" lang="en-US" altLang="zh-CN" sz="2400" b="0" i="0" u="none" strike="noStrike" kern="1200" cap="none" spc="0" normalizeH="0" baseline="0" noProof="0" dirty="0">
                <a:ln>
                  <a:noFill/>
                </a:ln>
                <a:solidFill>
                  <a:srgbClr val="0563C1"/>
                </a:solidFill>
                <a:effectLst/>
                <a:uLnTx/>
                <a:uFillTx/>
                <a:latin typeface="Tahoma" panose="020B0604030504040204" pitchFamily="34" charset="0"/>
                <a:ea typeface="宋体" panose="02010600030101010101" pitchFamily="2" charset="-122"/>
                <a:cs typeface="+mn-cs"/>
              </a:rPr>
              <a:t>+h(n7)+h(n8)</a:t>
            </a:r>
            <a:endParaRPr kumimoji="1" lang="en-US" altLang="zh-CN" sz="2400" b="0" i="0" u="none" strike="noStrike" kern="1200" cap="none" spc="0" normalizeH="0" baseline="0" noProof="0" dirty="0">
              <a:ln>
                <a:noFill/>
              </a:ln>
              <a:solidFill>
                <a:srgbClr val="0563C1"/>
              </a:solidFill>
              <a:effectLst/>
              <a:uLnTx/>
              <a:uFillTx/>
              <a:latin typeface="Tahoma" panose="020B0604030504040204" pitchFamily="34"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ahoma" panose="020B0604030504040204" pitchFamily="34" charset="0"/>
                <a:ea typeface="宋体" panose="02010600030101010101" pitchFamily="2" charset="-122"/>
                <a:cs typeface="+mn-cs"/>
              </a:rPr>
              <a:t>=1+1+2+1+2+2 = 9</a:t>
            </a:r>
            <a:endParaRPr kumimoji="1" lang="en-US" altLang="zh-CN" sz="2400" b="0" i="0" u="none" strike="noStrike" kern="1200" cap="none" spc="0" normalizeH="0" baseline="0" noProof="0" dirty="0">
              <a:ln>
                <a:noFill/>
              </a:ln>
              <a:solidFill>
                <a:prstClr val="black"/>
              </a:solidFill>
              <a:effectLst/>
              <a:uLnTx/>
              <a:uFillTx/>
              <a:latin typeface="Tahoma" panose="020B0604030504040204" pitchFamily="34"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zh-CN" sz="2400" b="0" i="0" u="none" strike="noStrike" kern="1200" cap="none" spc="0" normalizeH="0" baseline="0" noProof="0" dirty="0">
              <a:ln>
                <a:noFill/>
              </a:ln>
              <a:solidFill>
                <a:prstClr val="black"/>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灯片编号占位符 4"/>
          <p:cNvSpPr>
            <a:spLocks noGrp="1"/>
          </p:cNvSpPr>
          <p:nvPr>
            <p:ph type="sldNum" sz="quarter" idx="11"/>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13566A94-2298-4E93-B948-21427996A4E6}" type="slidenum">
              <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rPr>
            </a:fld>
            <a:endPar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endParaRPr>
          </a:p>
        </p:txBody>
      </p:sp>
      <p:sp>
        <p:nvSpPr>
          <p:cNvPr id="128003" name="Rectangle 2"/>
          <p:cNvSpPr>
            <a:spLocks noGrp="1"/>
          </p:cNvSpPr>
          <p:nvPr>
            <p:ph type="title"/>
          </p:nvPr>
        </p:nvSpPr>
        <p:spPr>
          <a:xfrm>
            <a:off x="87314" y="-140495"/>
            <a:ext cx="10515600" cy="1325563"/>
          </a:xfrm>
        </p:spPr>
        <p:txBody>
          <a:bodyPr/>
          <a:lstStyle/>
          <a:p>
            <a:pPr eaLnBrk="1" hangingPunct="1"/>
            <a:r>
              <a:rPr lang="en-US" altLang="zh-CN" dirty="0">
                <a:solidFill>
                  <a:srgbClr val="009900"/>
                </a:solidFill>
                <a:ea typeface="黑体" panose="02010609060101010101" pitchFamily="2" charset="-122"/>
              </a:rPr>
              <a:t>【</a:t>
            </a:r>
            <a:r>
              <a:rPr lang="zh-CN" altLang="en-US" dirty="0">
                <a:solidFill>
                  <a:srgbClr val="009900"/>
                </a:solidFill>
                <a:ea typeface="黑体" panose="02010609060101010101" pitchFamily="2" charset="-122"/>
              </a:rPr>
              <a:t>课堂练习</a:t>
            </a:r>
            <a:r>
              <a:rPr lang="en-US" altLang="zh-CN" dirty="0">
                <a:solidFill>
                  <a:srgbClr val="009900"/>
                </a:solidFill>
                <a:ea typeface="黑体" panose="02010609060101010101" pitchFamily="2" charset="-122"/>
              </a:rPr>
              <a:t>】</a:t>
            </a:r>
            <a:r>
              <a:rPr lang="zh-CN" altLang="en-US" dirty="0">
                <a:solidFill>
                  <a:srgbClr val="009900"/>
                </a:solidFill>
                <a:ea typeface="黑体" panose="02010609060101010101" pitchFamily="2" charset="-122"/>
              </a:rPr>
              <a:t>求解树的代价</a:t>
            </a:r>
            <a:endParaRPr lang="zh-CN" altLang="en-US" dirty="0">
              <a:solidFill>
                <a:srgbClr val="009900"/>
              </a:solidFill>
              <a:ea typeface="黑体" panose="02010609060101010101" pitchFamily="2" charset="-122"/>
            </a:endParaRPr>
          </a:p>
        </p:txBody>
      </p:sp>
      <p:grpSp>
        <p:nvGrpSpPr>
          <p:cNvPr id="128004" name="Group 4"/>
          <p:cNvGrpSpPr/>
          <p:nvPr/>
        </p:nvGrpSpPr>
        <p:grpSpPr bwMode="auto">
          <a:xfrm>
            <a:off x="-86518" y="1225550"/>
            <a:ext cx="4010025" cy="5314950"/>
            <a:chOff x="2898" y="960"/>
            <a:chExt cx="2526" cy="3348"/>
          </a:xfrm>
        </p:grpSpPr>
        <p:sp>
          <p:nvSpPr>
            <p:cNvPr id="128008" name="Oval 5"/>
            <p:cNvSpPr>
              <a:spLocks noChangeArrowheads="1"/>
            </p:cNvSpPr>
            <p:nvPr/>
          </p:nvSpPr>
          <p:spPr bwMode="auto">
            <a:xfrm>
              <a:off x="4289" y="1188"/>
              <a:ext cx="74" cy="96"/>
            </a:xfrm>
            <a:prstGeom prst="ellipse">
              <a:avLst/>
            </a:prstGeom>
            <a:noFill/>
            <a:ln w="9525">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28009" name="Oval 6"/>
            <p:cNvSpPr>
              <a:spLocks noChangeArrowheads="1"/>
            </p:cNvSpPr>
            <p:nvPr/>
          </p:nvSpPr>
          <p:spPr bwMode="auto">
            <a:xfrm>
              <a:off x="3645" y="1620"/>
              <a:ext cx="74" cy="96"/>
            </a:xfrm>
            <a:prstGeom prst="ellipse">
              <a:avLst/>
            </a:prstGeom>
            <a:noFill/>
            <a:ln w="9525">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28010" name="Oval 7"/>
            <p:cNvSpPr>
              <a:spLocks noChangeArrowheads="1"/>
            </p:cNvSpPr>
            <p:nvPr/>
          </p:nvSpPr>
          <p:spPr bwMode="auto">
            <a:xfrm>
              <a:off x="3995" y="1980"/>
              <a:ext cx="74"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28011" name="Oval 8"/>
            <p:cNvSpPr>
              <a:spLocks noChangeArrowheads="1"/>
            </p:cNvSpPr>
            <p:nvPr/>
          </p:nvSpPr>
          <p:spPr bwMode="auto">
            <a:xfrm>
              <a:off x="4327" y="2484"/>
              <a:ext cx="74" cy="96"/>
            </a:xfrm>
            <a:prstGeom prst="ellipse">
              <a:avLst/>
            </a:prstGeom>
            <a:noFill/>
            <a:ln w="9525">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28012" name="Oval 9"/>
            <p:cNvSpPr>
              <a:spLocks noChangeArrowheads="1"/>
            </p:cNvSpPr>
            <p:nvPr/>
          </p:nvSpPr>
          <p:spPr bwMode="auto">
            <a:xfrm>
              <a:off x="5082" y="1908"/>
              <a:ext cx="74"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28013" name="Oval 10"/>
            <p:cNvSpPr>
              <a:spLocks noChangeArrowheads="1"/>
            </p:cNvSpPr>
            <p:nvPr/>
          </p:nvSpPr>
          <p:spPr bwMode="auto">
            <a:xfrm>
              <a:off x="3174" y="2604"/>
              <a:ext cx="74" cy="96"/>
            </a:xfrm>
            <a:prstGeom prst="ellipse">
              <a:avLst/>
            </a:prstGeom>
            <a:noFill/>
            <a:ln w="9525">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28014" name="Oval 11"/>
            <p:cNvSpPr>
              <a:spLocks noChangeArrowheads="1"/>
            </p:cNvSpPr>
            <p:nvPr/>
          </p:nvSpPr>
          <p:spPr bwMode="auto">
            <a:xfrm>
              <a:off x="3157" y="3312"/>
              <a:ext cx="73" cy="96"/>
            </a:xfrm>
            <a:prstGeom prst="ellipse">
              <a:avLst/>
            </a:prstGeom>
            <a:noFill/>
            <a:ln w="9525">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28015" name="Oval 12"/>
            <p:cNvSpPr>
              <a:spLocks noChangeArrowheads="1"/>
            </p:cNvSpPr>
            <p:nvPr/>
          </p:nvSpPr>
          <p:spPr bwMode="auto">
            <a:xfrm>
              <a:off x="5082" y="3312"/>
              <a:ext cx="74" cy="96"/>
            </a:xfrm>
            <a:prstGeom prst="ellipse">
              <a:avLst/>
            </a:prstGeom>
            <a:solidFill>
              <a:srgbClr val="FF0000"/>
            </a:solidFill>
            <a:ln w="9525">
              <a:solidFill>
                <a:schemeClr val="hlink"/>
              </a:solidFill>
              <a:rou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28016" name="Oval 13"/>
            <p:cNvSpPr>
              <a:spLocks noChangeArrowheads="1"/>
            </p:cNvSpPr>
            <p:nvPr/>
          </p:nvSpPr>
          <p:spPr bwMode="auto">
            <a:xfrm>
              <a:off x="3174" y="3876"/>
              <a:ext cx="74" cy="96"/>
            </a:xfrm>
            <a:prstGeom prst="ellipse">
              <a:avLst/>
            </a:prstGeom>
            <a:solidFill>
              <a:srgbClr val="FF0000"/>
            </a:solidFill>
            <a:ln w="9525">
              <a:solidFill>
                <a:schemeClr val="hlink"/>
              </a:solidFill>
              <a:rou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28017" name="Line 14"/>
            <p:cNvSpPr>
              <a:spLocks noChangeShapeType="1"/>
            </p:cNvSpPr>
            <p:nvPr/>
          </p:nvSpPr>
          <p:spPr bwMode="auto">
            <a:xfrm flipH="1">
              <a:off x="3691" y="1284"/>
              <a:ext cx="645" cy="336"/>
            </a:xfrm>
            <a:prstGeom prst="line">
              <a:avLst/>
            </a:prstGeom>
            <a:noFill/>
            <a:ln w="9525">
              <a:solidFill>
                <a:schemeClr val="hlink"/>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28018" name="Line 15"/>
            <p:cNvSpPr>
              <a:spLocks noChangeShapeType="1"/>
            </p:cNvSpPr>
            <p:nvPr/>
          </p:nvSpPr>
          <p:spPr bwMode="auto">
            <a:xfrm>
              <a:off x="4336" y="1296"/>
              <a:ext cx="37" cy="11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28019" name="Line 16"/>
            <p:cNvSpPr>
              <a:spLocks noChangeShapeType="1"/>
            </p:cNvSpPr>
            <p:nvPr/>
          </p:nvSpPr>
          <p:spPr bwMode="auto">
            <a:xfrm>
              <a:off x="4336" y="1296"/>
              <a:ext cx="756" cy="62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28020" name="Line 17"/>
            <p:cNvSpPr>
              <a:spLocks noChangeShapeType="1"/>
            </p:cNvSpPr>
            <p:nvPr/>
          </p:nvSpPr>
          <p:spPr bwMode="auto">
            <a:xfrm flipH="1">
              <a:off x="3221" y="1716"/>
              <a:ext cx="442" cy="888"/>
            </a:xfrm>
            <a:prstGeom prst="line">
              <a:avLst/>
            </a:prstGeom>
            <a:noFill/>
            <a:ln w="9525">
              <a:solidFill>
                <a:schemeClr val="hlink"/>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28021" name="Line 18"/>
            <p:cNvSpPr>
              <a:spLocks noChangeShapeType="1"/>
            </p:cNvSpPr>
            <p:nvPr/>
          </p:nvSpPr>
          <p:spPr bwMode="auto">
            <a:xfrm>
              <a:off x="3682" y="1716"/>
              <a:ext cx="331" cy="26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28022" name="Line 19"/>
            <p:cNvSpPr>
              <a:spLocks noChangeShapeType="1"/>
            </p:cNvSpPr>
            <p:nvPr/>
          </p:nvSpPr>
          <p:spPr bwMode="auto">
            <a:xfrm>
              <a:off x="4060" y="2076"/>
              <a:ext cx="303" cy="39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28023" name="Line 20"/>
            <p:cNvSpPr>
              <a:spLocks noChangeShapeType="1"/>
            </p:cNvSpPr>
            <p:nvPr/>
          </p:nvSpPr>
          <p:spPr bwMode="auto">
            <a:xfrm flipV="1">
              <a:off x="4087" y="1968"/>
              <a:ext cx="995" cy="4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28024" name="Line 21"/>
            <p:cNvSpPr>
              <a:spLocks noChangeShapeType="1"/>
            </p:cNvSpPr>
            <p:nvPr/>
          </p:nvSpPr>
          <p:spPr bwMode="auto">
            <a:xfrm flipV="1">
              <a:off x="3248" y="2556"/>
              <a:ext cx="1098" cy="84"/>
            </a:xfrm>
            <a:prstGeom prst="line">
              <a:avLst/>
            </a:prstGeom>
            <a:noFill/>
            <a:ln w="9525">
              <a:solidFill>
                <a:schemeClr val="hlink"/>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28025" name="Line 22"/>
            <p:cNvSpPr>
              <a:spLocks noChangeShapeType="1"/>
            </p:cNvSpPr>
            <p:nvPr/>
          </p:nvSpPr>
          <p:spPr bwMode="auto">
            <a:xfrm flipH="1">
              <a:off x="3212" y="2700"/>
              <a:ext cx="9" cy="612"/>
            </a:xfrm>
            <a:prstGeom prst="line">
              <a:avLst/>
            </a:prstGeom>
            <a:noFill/>
            <a:ln w="9525">
              <a:solidFill>
                <a:schemeClr val="hlink"/>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28026" name="Line 23"/>
            <p:cNvSpPr>
              <a:spLocks noChangeShapeType="1"/>
            </p:cNvSpPr>
            <p:nvPr/>
          </p:nvSpPr>
          <p:spPr bwMode="auto">
            <a:xfrm flipH="1">
              <a:off x="4410" y="2004"/>
              <a:ext cx="700" cy="50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28027" name="Line 24"/>
            <p:cNvSpPr>
              <a:spLocks noChangeShapeType="1"/>
            </p:cNvSpPr>
            <p:nvPr/>
          </p:nvSpPr>
          <p:spPr bwMode="auto">
            <a:xfrm>
              <a:off x="5110" y="2004"/>
              <a:ext cx="10" cy="129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28028" name="Line 25"/>
            <p:cNvSpPr>
              <a:spLocks noChangeShapeType="1"/>
            </p:cNvSpPr>
            <p:nvPr/>
          </p:nvSpPr>
          <p:spPr bwMode="auto">
            <a:xfrm flipH="1">
              <a:off x="3230" y="2568"/>
              <a:ext cx="1116" cy="75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28029" name="Line 26"/>
            <p:cNvSpPr>
              <a:spLocks noChangeShapeType="1"/>
            </p:cNvSpPr>
            <p:nvPr/>
          </p:nvSpPr>
          <p:spPr bwMode="auto">
            <a:xfrm flipH="1">
              <a:off x="3230" y="2580"/>
              <a:ext cx="1116" cy="1296"/>
            </a:xfrm>
            <a:prstGeom prst="line">
              <a:avLst/>
            </a:prstGeom>
            <a:noFill/>
            <a:ln w="9525">
              <a:solidFill>
                <a:schemeClr val="hlink"/>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28030" name="Line 27"/>
            <p:cNvSpPr>
              <a:spLocks noChangeShapeType="1"/>
            </p:cNvSpPr>
            <p:nvPr/>
          </p:nvSpPr>
          <p:spPr bwMode="auto">
            <a:xfrm>
              <a:off x="4391" y="2580"/>
              <a:ext cx="691" cy="744"/>
            </a:xfrm>
            <a:prstGeom prst="line">
              <a:avLst/>
            </a:prstGeom>
            <a:noFill/>
            <a:ln w="9525">
              <a:solidFill>
                <a:schemeClr val="hlink"/>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28031" name="Line 28"/>
            <p:cNvSpPr>
              <a:spLocks noChangeShapeType="1"/>
            </p:cNvSpPr>
            <p:nvPr/>
          </p:nvSpPr>
          <p:spPr bwMode="auto">
            <a:xfrm>
              <a:off x="3230" y="3372"/>
              <a:ext cx="1852" cy="0"/>
            </a:xfrm>
            <a:prstGeom prst="line">
              <a:avLst/>
            </a:prstGeom>
            <a:noFill/>
            <a:ln w="9525">
              <a:solidFill>
                <a:schemeClr val="hlink"/>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28032" name="Line 29"/>
            <p:cNvSpPr>
              <a:spLocks noChangeShapeType="1"/>
            </p:cNvSpPr>
            <p:nvPr/>
          </p:nvSpPr>
          <p:spPr bwMode="auto">
            <a:xfrm>
              <a:off x="3212" y="3384"/>
              <a:ext cx="9" cy="504"/>
            </a:xfrm>
            <a:prstGeom prst="line">
              <a:avLst/>
            </a:prstGeom>
            <a:noFill/>
            <a:ln w="9525">
              <a:solidFill>
                <a:schemeClr val="hlink"/>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28033" name="Arc 30"/>
            <p:cNvSpPr/>
            <p:nvPr/>
          </p:nvSpPr>
          <p:spPr bwMode="auto">
            <a:xfrm flipV="1">
              <a:off x="4346" y="1392"/>
              <a:ext cx="100" cy="72"/>
            </a:xfrm>
            <a:custGeom>
              <a:avLst/>
              <a:gdLst>
                <a:gd name="T0" fmla="*/ 0 w 21600"/>
                <a:gd name="T1" fmla="*/ 0 h 21600"/>
                <a:gd name="T2" fmla="*/ 100 w 21600"/>
                <a:gd name="T3" fmla="*/ 72 h 21600"/>
                <a:gd name="T4" fmla="*/ 0 w 21600"/>
                <a:gd name="T5" fmla="*/ 7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28034" name="Arc 31"/>
            <p:cNvSpPr/>
            <p:nvPr/>
          </p:nvSpPr>
          <p:spPr bwMode="auto">
            <a:xfrm flipV="1">
              <a:off x="4143" y="2016"/>
              <a:ext cx="36" cy="156"/>
            </a:xfrm>
            <a:custGeom>
              <a:avLst/>
              <a:gdLst>
                <a:gd name="T0" fmla="*/ 0 w 21600"/>
                <a:gd name="T1" fmla="*/ 0 h 21600"/>
                <a:gd name="T2" fmla="*/ 36 w 21600"/>
                <a:gd name="T3" fmla="*/ 156 h 21600"/>
                <a:gd name="T4" fmla="*/ 0 w 21600"/>
                <a:gd name="T5" fmla="*/ 15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28035" name="Freeform 32"/>
            <p:cNvSpPr/>
            <p:nvPr/>
          </p:nvSpPr>
          <p:spPr bwMode="auto">
            <a:xfrm>
              <a:off x="4244" y="2688"/>
              <a:ext cx="230" cy="72"/>
            </a:xfrm>
            <a:custGeom>
              <a:avLst/>
              <a:gdLst>
                <a:gd name="T0" fmla="*/ 0 w 300"/>
                <a:gd name="T1" fmla="*/ 12 h 72"/>
                <a:gd name="T2" fmla="*/ 132 w 300"/>
                <a:gd name="T3" fmla="*/ 72 h 72"/>
                <a:gd name="T4" fmla="*/ 216 w 300"/>
                <a:gd name="T5" fmla="*/ 60 h 72"/>
                <a:gd name="T6" fmla="*/ 300 w 300"/>
                <a:gd name="T7" fmla="*/ 0 h 72"/>
                <a:gd name="T8" fmla="*/ 0 60000 65536"/>
                <a:gd name="T9" fmla="*/ 0 60000 65536"/>
                <a:gd name="T10" fmla="*/ 0 60000 65536"/>
                <a:gd name="T11" fmla="*/ 0 60000 65536"/>
                <a:gd name="T12" fmla="*/ 0 w 300"/>
                <a:gd name="T13" fmla="*/ 0 h 72"/>
                <a:gd name="T14" fmla="*/ 300 w 300"/>
                <a:gd name="T15" fmla="*/ 72 h 72"/>
              </a:gdLst>
              <a:ahLst/>
              <a:cxnLst>
                <a:cxn ang="T8">
                  <a:pos x="T0" y="T1"/>
                </a:cxn>
                <a:cxn ang="T9">
                  <a:pos x="T2" y="T3"/>
                </a:cxn>
                <a:cxn ang="T10">
                  <a:pos x="T4" y="T5"/>
                </a:cxn>
                <a:cxn ang="T11">
                  <a:pos x="T6" y="T7"/>
                </a:cxn>
              </a:cxnLst>
              <a:rect l="T12" t="T13" r="T14" b="T15"/>
              <a:pathLst>
                <a:path w="300" h="72">
                  <a:moveTo>
                    <a:pt x="0" y="12"/>
                  </a:moveTo>
                  <a:lnTo>
                    <a:pt x="132" y="72"/>
                  </a:lnTo>
                  <a:lnTo>
                    <a:pt x="216" y="60"/>
                  </a:lnTo>
                  <a:lnTo>
                    <a:pt x="300" y="0"/>
                  </a:lnTo>
                </a:path>
              </a:pathLst>
            </a:custGeom>
            <a:noFill/>
            <a:ln w="9525" cap="flat" cmpd="sng">
              <a:solidFill>
                <a:schemeClr val="hlink"/>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28036" name="Arc 33"/>
            <p:cNvSpPr/>
            <p:nvPr/>
          </p:nvSpPr>
          <p:spPr bwMode="auto">
            <a:xfrm flipV="1">
              <a:off x="3221" y="2640"/>
              <a:ext cx="193" cy="168"/>
            </a:xfrm>
            <a:custGeom>
              <a:avLst/>
              <a:gdLst>
                <a:gd name="T0" fmla="*/ 0 w 21600"/>
                <a:gd name="T1" fmla="*/ 0 h 21600"/>
                <a:gd name="T2" fmla="*/ 193 w 21600"/>
                <a:gd name="T3" fmla="*/ 168 h 21600"/>
                <a:gd name="T4" fmla="*/ 0 w 21600"/>
                <a:gd name="T5" fmla="*/ 16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28037" name="Arc 34"/>
            <p:cNvSpPr/>
            <p:nvPr/>
          </p:nvSpPr>
          <p:spPr bwMode="auto">
            <a:xfrm flipV="1">
              <a:off x="3212" y="3372"/>
              <a:ext cx="165" cy="180"/>
            </a:xfrm>
            <a:custGeom>
              <a:avLst/>
              <a:gdLst>
                <a:gd name="T0" fmla="*/ 0 w 21600"/>
                <a:gd name="T1" fmla="*/ 0 h 21600"/>
                <a:gd name="T2" fmla="*/ 165 w 21600"/>
                <a:gd name="T3" fmla="*/ 180 h 21600"/>
                <a:gd name="T4" fmla="*/ 0 w 21600"/>
                <a:gd name="T5" fmla="*/ 18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28038" name="Line 35"/>
            <p:cNvSpPr>
              <a:spLocks noChangeShapeType="1"/>
            </p:cNvSpPr>
            <p:nvPr/>
          </p:nvSpPr>
          <p:spPr bwMode="auto">
            <a:xfrm flipH="1">
              <a:off x="3258" y="2076"/>
              <a:ext cx="774" cy="54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28039" name="Text Box 36"/>
            <p:cNvSpPr txBox="1">
              <a:spLocks noChangeArrowheads="1"/>
            </p:cNvSpPr>
            <p:nvPr/>
          </p:nvSpPr>
          <p:spPr bwMode="auto">
            <a:xfrm>
              <a:off x="3265" y="4020"/>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endParaRPr kumimoji="1" lang="zh-CN"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28040" name="Text Box 37"/>
            <p:cNvSpPr txBox="1">
              <a:spLocks noChangeArrowheads="1"/>
            </p:cNvSpPr>
            <p:nvPr/>
          </p:nvSpPr>
          <p:spPr bwMode="auto">
            <a:xfrm>
              <a:off x="5162" y="3468"/>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endParaRPr kumimoji="1" lang="zh-CN" altLang="zh-CN" sz="24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28041" name="Text Box 38"/>
            <p:cNvSpPr txBox="1">
              <a:spLocks noChangeArrowheads="1"/>
            </p:cNvSpPr>
            <p:nvPr/>
          </p:nvSpPr>
          <p:spPr bwMode="auto">
            <a:xfrm>
              <a:off x="4969" y="960"/>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endParaRPr kumimoji="1" lang="zh-CN" altLang="zh-CN" sz="24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28042" name="Text Box 39"/>
            <p:cNvSpPr txBox="1">
              <a:spLocks noChangeArrowheads="1"/>
            </p:cNvSpPr>
            <p:nvPr/>
          </p:nvSpPr>
          <p:spPr bwMode="auto">
            <a:xfrm>
              <a:off x="4049" y="1066"/>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n0</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28043" name="Text Box 40"/>
            <p:cNvSpPr txBox="1">
              <a:spLocks noChangeArrowheads="1"/>
            </p:cNvSpPr>
            <p:nvPr/>
          </p:nvSpPr>
          <p:spPr bwMode="auto">
            <a:xfrm>
              <a:off x="3386" y="1546"/>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n1</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28044" name="Text Box 41"/>
            <p:cNvSpPr txBox="1">
              <a:spLocks noChangeArrowheads="1"/>
            </p:cNvSpPr>
            <p:nvPr/>
          </p:nvSpPr>
          <p:spPr bwMode="auto">
            <a:xfrm>
              <a:off x="3994" y="1750"/>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n2</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28045" name="Text Box 42"/>
            <p:cNvSpPr txBox="1">
              <a:spLocks noChangeArrowheads="1"/>
            </p:cNvSpPr>
            <p:nvPr/>
          </p:nvSpPr>
          <p:spPr bwMode="auto">
            <a:xfrm>
              <a:off x="3018" y="2421"/>
              <a:ext cx="26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n3</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28046" name="Text Box 43"/>
            <p:cNvSpPr txBox="1">
              <a:spLocks noChangeArrowheads="1"/>
            </p:cNvSpPr>
            <p:nvPr/>
          </p:nvSpPr>
          <p:spPr bwMode="auto">
            <a:xfrm>
              <a:off x="5164" y="1858"/>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n4</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28047" name="Text Box 44"/>
            <p:cNvSpPr txBox="1">
              <a:spLocks noChangeArrowheads="1"/>
            </p:cNvSpPr>
            <p:nvPr/>
          </p:nvSpPr>
          <p:spPr bwMode="auto">
            <a:xfrm>
              <a:off x="4408" y="2458"/>
              <a:ext cx="2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n5</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28048" name="Text Box 45"/>
            <p:cNvSpPr txBox="1">
              <a:spLocks noChangeArrowheads="1"/>
            </p:cNvSpPr>
            <p:nvPr/>
          </p:nvSpPr>
          <p:spPr bwMode="auto">
            <a:xfrm>
              <a:off x="2898" y="3202"/>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n6</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28049" name="Text Box 46"/>
            <p:cNvSpPr txBox="1">
              <a:spLocks noChangeArrowheads="1"/>
            </p:cNvSpPr>
            <p:nvPr/>
          </p:nvSpPr>
          <p:spPr bwMode="auto">
            <a:xfrm>
              <a:off x="2952" y="3994"/>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n7</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28050" name="Text Box 47"/>
            <p:cNvSpPr txBox="1">
              <a:spLocks noChangeArrowheads="1"/>
            </p:cNvSpPr>
            <p:nvPr/>
          </p:nvSpPr>
          <p:spPr bwMode="auto">
            <a:xfrm>
              <a:off x="5164" y="3250"/>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n8</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grpSp>
      <p:sp>
        <p:nvSpPr>
          <p:cNvPr id="128005" name="Rectangle 48"/>
          <p:cNvSpPr>
            <a:spLocks noChangeArrowheads="1"/>
          </p:cNvSpPr>
          <p:nvPr/>
        </p:nvSpPr>
        <p:spPr bwMode="auto">
          <a:xfrm>
            <a:off x="5486400" y="15240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ahoma" panose="020B0604030504040204" pitchFamily="34" charset="0"/>
                <a:ea typeface="宋体" panose="02010600030101010101" pitchFamily="2" charset="-122"/>
                <a:cs typeface="+mn-cs"/>
              </a:rPr>
              <a:t>  </a:t>
            </a:r>
            <a:endParaRPr kumimoji="1" lang="en-US" altLang="zh-CN" sz="2400" b="0" i="0" u="none" strike="noStrike" kern="1200" cap="none" spc="0" normalizeH="0" baseline="0" noProof="0">
              <a:ln>
                <a:noFill/>
              </a:ln>
              <a:solidFill>
                <a:prstClr val="black"/>
              </a:solidFill>
              <a:effectLst/>
              <a:uLnTx/>
              <a:uFillTx/>
              <a:latin typeface="Tahoma" panose="020B0604030504040204" pitchFamily="34" charset="0"/>
              <a:ea typeface="宋体" panose="02010600030101010101" pitchFamily="2" charset="-122"/>
              <a:cs typeface="+mn-cs"/>
            </a:endParaRPr>
          </a:p>
        </p:txBody>
      </p:sp>
      <p:sp>
        <p:nvSpPr>
          <p:cNvPr id="128006" name="Text Box 50"/>
          <p:cNvSpPr txBox="1">
            <a:spLocks noChangeArrowheads="1"/>
          </p:cNvSpPr>
          <p:nvPr/>
        </p:nvSpPr>
        <p:spPr bwMode="auto">
          <a:xfrm>
            <a:off x="1352608" y="5654675"/>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图（</a:t>
            </a:r>
            <a:r>
              <a:rPr kumimoji="1"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a:t>
            </a:r>
            <a:r>
              <a:rPr kumimoji="1"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endParaRPr kumimoji="1"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p:txBody>
      </p:sp>
      <p:sp>
        <p:nvSpPr>
          <p:cNvPr id="128007" name="Text Box 51"/>
          <p:cNvSpPr txBox="1">
            <a:spLocks noChangeArrowheads="1"/>
          </p:cNvSpPr>
          <p:nvPr/>
        </p:nvSpPr>
        <p:spPr bwMode="auto">
          <a:xfrm>
            <a:off x="504826" y="893763"/>
            <a:ext cx="3557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已知</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n7</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n8</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为本原节点。</a:t>
            </a:r>
            <a:endPar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p:txBody>
      </p:sp>
      <p:grpSp>
        <p:nvGrpSpPr>
          <p:cNvPr id="138" name="Group 6"/>
          <p:cNvGrpSpPr/>
          <p:nvPr/>
        </p:nvGrpSpPr>
        <p:grpSpPr bwMode="auto">
          <a:xfrm>
            <a:off x="3799683" y="1564482"/>
            <a:ext cx="4146550" cy="4710113"/>
            <a:chOff x="240" y="1152"/>
            <a:chExt cx="2612" cy="2967"/>
          </a:xfrm>
        </p:grpSpPr>
        <p:sp>
          <p:nvSpPr>
            <p:cNvPr id="147" name="Text Box 15"/>
            <p:cNvSpPr txBox="1">
              <a:spLocks noChangeArrowheads="1"/>
            </p:cNvSpPr>
            <p:nvPr/>
          </p:nvSpPr>
          <p:spPr bwMode="auto">
            <a:xfrm>
              <a:off x="2458" y="3262"/>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n8</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9" name="Text Box 7"/>
            <p:cNvSpPr txBox="1">
              <a:spLocks noChangeArrowheads="1"/>
            </p:cNvSpPr>
            <p:nvPr/>
          </p:nvSpPr>
          <p:spPr bwMode="auto">
            <a:xfrm>
              <a:off x="1440" y="1152"/>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n0</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40" name="Text Box 8"/>
            <p:cNvSpPr txBox="1">
              <a:spLocks noChangeArrowheads="1"/>
            </p:cNvSpPr>
            <p:nvPr/>
          </p:nvSpPr>
          <p:spPr bwMode="auto">
            <a:xfrm>
              <a:off x="680" y="1558"/>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n1</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41" name="Text Box 9"/>
            <p:cNvSpPr txBox="1">
              <a:spLocks noChangeArrowheads="1"/>
            </p:cNvSpPr>
            <p:nvPr/>
          </p:nvSpPr>
          <p:spPr bwMode="auto">
            <a:xfrm>
              <a:off x="1392" y="1728"/>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n2</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42" name="Text Box 10"/>
            <p:cNvSpPr txBox="1">
              <a:spLocks noChangeArrowheads="1"/>
            </p:cNvSpPr>
            <p:nvPr/>
          </p:nvSpPr>
          <p:spPr bwMode="auto">
            <a:xfrm>
              <a:off x="312" y="2433"/>
              <a:ext cx="26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n3</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43" name="Text Box 11"/>
            <p:cNvSpPr txBox="1">
              <a:spLocks noChangeArrowheads="1"/>
            </p:cNvSpPr>
            <p:nvPr/>
          </p:nvSpPr>
          <p:spPr bwMode="auto">
            <a:xfrm>
              <a:off x="2592" y="1872"/>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n4</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44" name="Text Box 12"/>
            <p:cNvSpPr txBox="1">
              <a:spLocks noChangeArrowheads="1"/>
            </p:cNvSpPr>
            <p:nvPr/>
          </p:nvSpPr>
          <p:spPr bwMode="auto">
            <a:xfrm>
              <a:off x="1920" y="2448"/>
              <a:ext cx="2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n5</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45" name="Text Box 13"/>
            <p:cNvSpPr txBox="1">
              <a:spLocks noChangeArrowheads="1"/>
            </p:cNvSpPr>
            <p:nvPr/>
          </p:nvSpPr>
          <p:spPr bwMode="auto">
            <a:xfrm>
              <a:off x="240" y="3120"/>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n6</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46" name="Text Box 14"/>
            <p:cNvSpPr txBox="1">
              <a:spLocks noChangeArrowheads="1"/>
            </p:cNvSpPr>
            <p:nvPr/>
          </p:nvSpPr>
          <p:spPr bwMode="auto">
            <a:xfrm>
              <a:off x="336" y="3888"/>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n7</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grpSp>
          <p:nvGrpSpPr>
            <p:cNvPr id="148" name="Group 16"/>
            <p:cNvGrpSpPr/>
            <p:nvPr/>
          </p:nvGrpSpPr>
          <p:grpSpPr bwMode="auto">
            <a:xfrm>
              <a:off x="528" y="1248"/>
              <a:ext cx="2112" cy="2592"/>
              <a:chOff x="816" y="1536"/>
              <a:chExt cx="1838" cy="2420"/>
            </a:xfrm>
          </p:grpSpPr>
          <p:sp>
            <p:nvSpPr>
              <p:cNvPr id="149" name="Oval 17"/>
              <p:cNvSpPr>
                <a:spLocks noChangeArrowheads="1"/>
              </p:cNvSpPr>
              <p:nvPr/>
            </p:nvSpPr>
            <p:spPr bwMode="auto">
              <a:xfrm>
                <a:off x="1858" y="1536"/>
                <a:ext cx="68" cy="84"/>
              </a:xfrm>
              <a:prstGeom prst="ellipse">
                <a:avLst/>
              </a:prstGeom>
              <a:noFill/>
              <a:ln w="9525">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50" name="Oval 18"/>
              <p:cNvSpPr>
                <a:spLocks noChangeArrowheads="1"/>
              </p:cNvSpPr>
              <p:nvPr/>
            </p:nvSpPr>
            <p:spPr bwMode="auto">
              <a:xfrm>
                <a:off x="1265" y="1912"/>
                <a:ext cx="68" cy="83"/>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51" name="Oval 19"/>
              <p:cNvSpPr>
                <a:spLocks noChangeArrowheads="1"/>
              </p:cNvSpPr>
              <p:nvPr/>
            </p:nvSpPr>
            <p:spPr bwMode="auto">
              <a:xfrm>
                <a:off x="1587" y="2225"/>
                <a:ext cx="68" cy="83"/>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52" name="Oval 20"/>
              <p:cNvSpPr>
                <a:spLocks noChangeArrowheads="1"/>
              </p:cNvSpPr>
              <p:nvPr/>
            </p:nvSpPr>
            <p:spPr bwMode="auto">
              <a:xfrm>
                <a:off x="1892" y="2663"/>
                <a:ext cx="68" cy="83"/>
              </a:xfrm>
              <a:prstGeom prst="ellipse">
                <a:avLst/>
              </a:prstGeom>
              <a:noFill/>
              <a:ln w="9525">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53" name="Oval 21"/>
              <p:cNvSpPr>
                <a:spLocks noChangeArrowheads="1"/>
              </p:cNvSpPr>
              <p:nvPr/>
            </p:nvSpPr>
            <p:spPr bwMode="auto">
              <a:xfrm>
                <a:off x="2586" y="2162"/>
                <a:ext cx="68" cy="83"/>
              </a:xfrm>
              <a:prstGeom prst="ellipse">
                <a:avLst/>
              </a:prstGeom>
              <a:noFill/>
              <a:ln w="9525">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54" name="Oval 22"/>
              <p:cNvSpPr>
                <a:spLocks noChangeArrowheads="1"/>
              </p:cNvSpPr>
              <p:nvPr/>
            </p:nvSpPr>
            <p:spPr bwMode="auto">
              <a:xfrm>
                <a:off x="833" y="2767"/>
                <a:ext cx="68" cy="83"/>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55" name="Oval 23"/>
              <p:cNvSpPr>
                <a:spLocks noChangeArrowheads="1"/>
              </p:cNvSpPr>
              <p:nvPr/>
            </p:nvSpPr>
            <p:spPr bwMode="auto">
              <a:xfrm>
                <a:off x="816" y="3382"/>
                <a:ext cx="68" cy="84"/>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56" name="Oval 24"/>
              <p:cNvSpPr>
                <a:spLocks noChangeArrowheads="1"/>
              </p:cNvSpPr>
              <p:nvPr/>
            </p:nvSpPr>
            <p:spPr bwMode="auto">
              <a:xfrm>
                <a:off x="2586" y="3382"/>
                <a:ext cx="68" cy="84"/>
              </a:xfrm>
              <a:prstGeom prst="ellipse">
                <a:avLst/>
              </a:prstGeom>
              <a:solidFill>
                <a:srgbClr val="FF0000"/>
              </a:solidFill>
              <a:ln w="9525">
                <a:solidFill>
                  <a:schemeClr val="hlink"/>
                </a:solidFill>
                <a:rou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57" name="Oval 25"/>
              <p:cNvSpPr>
                <a:spLocks noChangeArrowheads="1"/>
              </p:cNvSpPr>
              <p:nvPr/>
            </p:nvSpPr>
            <p:spPr bwMode="auto">
              <a:xfrm>
                <a:off x="833" y="3872"/>
                <a:ext cx="68" cy="84"/>
              </a:xfrm>
              <a:prstGeom prst="ellipse">
                <a:avLst/>
              </a:prstGeom>
              <a:solidFill>
                <a:srgbClr val="FF0000"/>
              </a:solidFill>
              <a:ln w="9525">
                <a:solidFill>
                  <a:schemeClr val="hlink"/>
                </a:solidFill>
                <a:rou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58" name="Line 26"/>
              <p:cNvSpPr>
                <a:spLocks noChangeShapeType="1"/>
              </p:cNvSpPr>
              <p:nvPr/>
            </p:nvSpPr>
            <p:spPr bwMode="auto">
              <a:xfrm flipH="1">
                <a:off x="1307" y="1620"/>
                <a:ext cx="593" cy="29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59" name="Line 27"/>
              <p:cNvSpPr>
                <a:spLocks noChangeShapeType="1"/>
              </p:cNvSpPr>
              <p:nvPr/>
            </p:nvSpPr>
            <p:spPr bwMode="auto">
              <a:xfrm>
                <a:off x="1900" y="1630"/>
                <a:ext cx="34" cy="1033"/>
              </a:xfrm>
              <a:prstGeom prst="line">
                <a:avLst/>
              </a:prstGeom>
              <a:noFill/>
              <a:ln w="9525">
                <a:solidFill>
                  <a:schemeClr val="hlink"/>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60" name="Line 28"/>
              <p:cNvSpPr>
                <a:spLocks noChangeShapeType="1"/>
              </p:cNvSpPr>
              <p:nvPr/>
            </p:nvSpPr>
            <p:spPr bwMode="auto">
              <a:xfrm>
                <a:off x="1900" y="1630"/>
                <a:ext cx="695" cy="542"/>
              </a:xfrm>
              <a:prstGeom prst="line">
                <a:avLst/>
              </a:prstGeom>
              <a:noFill/>
              <a:ln w="9525">
                <a:solidFill>
                  <a:schemeClr val="hlink"/>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61" name="Line 29"/>
              <p:cNvSpPr>
                <a:spLocks noChangeShapeType="1"/>
              </p:cNvSpPr>
              <p:nvPr/>
            </p:nvSpPr>
            <p:spPr bwMode="auto">
              <a:xfrm flipH="1">
                <a:off x="875" y="1995"/>
                <a:ext cx="407" cy="77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62" name="Line 30"/>
              <p:cNvSpPr>
                <a:spLocks noChangeShapeType="1"/>
              </p:cNvSpPr>
              <p:nvPr/>
            </p:nvSpPr>
            <p:spPr bwMode="auto">
              <a:xfrm>
                <a:off x="1299" y="1995"/>
                <a:ext cx="305" cy="23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63" name="Line 31"/>
              <p:cNvSpPr>
                <a:spLocks noChangeShapeType="1"/>
              </p:cNvSpPr>
              <p:nvPr/>
            </p:nvSpPr>
            <p:spPr bwMode="auto">
              <a:xfrm>
                <a:off x="1646" y="2308"/>
                <a:ext cx="280" cy="34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64" name="Line 32"/>
              <p:cNvSpPr>
                <a:spLocks noChangeShapeType="1"/>
              </p:cNvSpPr>
              <p:nvPr/>
            </p:nvSpPr>
            <p:spPr bwMode="auto">
              <a:xfrm flipV="1">
                <a:off x="1672" y="2214"/>
                <a:ext cx="914" cy="4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65" name="Line 33"/>
              <p:cNvSpPr>
                <a:spLocks noChangeShapeType="1"/>
              </p:cNvSpPr>
              <p:nvPr/>
            </p:nvSpPr>
            <p:spPr bwMode="auto">
              <a:xfrm flipV="1">
                <a:off x="901" y="2724"/>
                <a:ext cx="1019" cy="7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66" name="Line 34"/>
              <p:cNvSpPr>
                <a:spLocks noChangeShapeType="1"/>
              </p:cNvSpPr>
              <p:nvPr/>
            </p:nvSpPr>
            <p:spPr bwMode="auto">
              <a:xfrm flipH="1">
                <a:off x="867" y="2850"/>
                <a:ext cx="8" cy="53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67" name="Line 35"/>
              <p:cNvSpPr>
                <a:spLocks noChangeShapeType="1"/>
              </p:cNvSpPr>
              <p:nvPr/>
            </p:nvSpPr>
            <p:spPr bwMode="auto">
              <a:xfrm flipH="1">
                <a:off x="1968" y="2245"/>
                <a:ext cx="644" cy="438"/>
              </a:xfrm>
              <a:prstGeom prst="line">
                <a:avLst/>
              </a:prstGeom>
              <a:noFill/>
              <a:ln w="9525">
                <a:solidFill>
                  <a:schemeClr val="hlink"/>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68" name="Line 36"/>
              <p:cNvSpPr>
                <a:spLocks noChangeShapeType="1"/>
              </p:cNvSpPr>
              <p:nvPr/>
            </p:nvSpPr>
            <p:spPr bwMode="auto">
              <a:xfrm>
                <a:off x="2612" y="2245"/>
                <a:ext cx="8" cy="112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69" name="Line 37"/>
              <p:cNvSpPr>
                <a:spLocks noChangeShapeType="1"/>
              </p:cNvSpPr>
              <p:nvPr/>
            </p:nvSpPr>
            <p:spPr bwMode="auto">
              <a:xfrm flipH="1">
                <a:off x="884" y="2736"/>
                <a:ext cx="1025" cy="65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70" name="Line 38"/>
              <p:cNvSpPr>
                <a:spLocks noChangeShapeType="1"/>
              </p:cNvSpPr>
              <p:nvPr/>
            </p:nvSpPr>
            <p:spPr bwMode="auto">
              <a:xfrm flipH="1">
                <a:off x="884" y="2746"/>
                <a:ext cx="1025" cy="1126"/>
              </a:xfrm>
              <a:prstGeom prst="line">
                <a:avLst/>
              </a:prstGeom>
              <a:noFill/>
              <a:ln w="9525">
                <a:solidFill>
                  <a:schemeClr val="hlink"/>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71" name="Line 39"/>
              <p:cNvSpPr>
                <a:spLocks noChangeShapeType="1"/>
              </p:cNvSpPr>
              <p:nvPr/>
            </p:nvSpPr>
            <p:spPr bwMode="auto">
              <a:xfrm>
                <a:off x="1951" y="2746"/>
                <a:ext cx="635" cy="647"/>
              </a:xfrm>
              <a:prstGeom prst="line">
                <a:avLst/>
              </a:prstGeom>
              <a:noFill/>
              <a:ln w="9525">
                <a:solidFill>
                  <a:schemeClr val="hlink"/>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72" name="Line 40"/>
              <p:cNvSpPr>
                <a:spLocks noChangeShapeType="1"/>
              </p:cNvSpPr>
              <p:nvPr/>
            </p:nvSpPr>
            <p:spPr bwMode="auto">
              <a:xfrm>
                <a:off x="884" y="3434"/>
                <a:ext cx="170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73" name="Line 41"/>
              <p:cNvSpPr>
                <a:spLocks noChangeShapeType="1"/>
              </p:cNvSpPr>
              <p:nvPr/>
            </p:nvSpPr>
            <p:spPr bwMode="auto">
              <a:xfrm>
                <a:off x="867" y="3445"/>
                <a:ext cx="8" cy="43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74" name="Arc 42"/>
              <p:cNvSpPr/>
              <p:nvPr/>
            </p:nvSpPr>
            <p:spPr bwMode="auto">
              <a:xfrm flipV="1">
                <a:off x="1909" y="1714"/>
                <a:ext cx="93" cy="62"/>
              </a:xfrm>
              <a:custGeom>
                <a:avLst/>
                <a:gdLst>
                  <a:gd name="T0" fmla="*/ 0 w 21600"/>
                  <a:gd name="T1" fmla="*/ 0 h 21600"/>
                  <a:gd name="T2" fmla="*/ 93 w 21600"/>
                  <a:gd name="T3" fmla="*/ 62 h 21600"/>
                  <a:gd name="T4" fmla="*/ 0 w 21600"/>
                  <a:gd name="T5" fmla="*/ 6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75" name="Arc 43"/>
              <p:cNvSpPr/>
              <p:nvPr/>
            </p:nvSpPr>
            <p:spPr bwMode="auto">
              <a:xfrm flipV="1">
                <a:off x="1722" y="2256"/>
                <a:ext cx="34" cy="135"/>
              </a:xfrm>
              <a:custGeom>
                <a:avLst/>
                <a:gdLst>
                  <a:gd name="T0" fmla="*/ 0 w 21600"/>
                  <a:gd name="T1" fmla="*/ 0 h 21600"/>
                  <a:gd name="T2" fmla="*/ 34 w 21600"/>
                  <a:gd name="T3" fmla="*/ 135 h 21600"/>
                  <a:gd name="T4" fmla="*/ 0 w 21600"/>
                  <a:gd name="T5" fmla="*/ 13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76" name="Freeform 44"/>
              <p:cNvSpPr/>
              <p:nvPr/>
            </p:nvSpPr>
            <p:spPr bwMode="auto">
              <a:xfrm>
                <a:off x="1816" y="2840"/>
                <a:ext cx="211" cy="62"/>
              </a:xfrm>
              <a:custGeom>
                <a:avLst/>
                <a:gdLst>
                  <a:gd name="T0" fmla="*/ 0 w 300"/>
                  <a:gd name="T1" fmla="*/ 12 h 72"/>
                  <a:gd name="T2" fmla="*/ 132 w 300"/>
                  <a:gd name="T3" fmla="*/ 72 h 72"/>
                  <a:gd name="T4" fmla="*/ 216 w 300"/>
                  <a:gd name="T5" fmla="*/ 60 h 72"/>
                  <a:gd name="T6" fmla="*/ 300 w 300"/>
                  <a:gd name="T7" fmla="*/ 0 h 72"/>
                  <a:gd name="T8" fmla="*/ 0 60000 65536"/>
                  <a:gd name="T9" fmla="*/ 0 60000 65536"/>
                  <a:gd name="T10" fmla="*/ 0 60000 65536"/>
                  <a:gd name="T11" fmla="*/ 0 60000 65536"/>
                  <a:gd name="T12" fmla="*/ 0 w 300"/>
                  <a:gd name="T13" fmla="*/ 0 h 72"/>
                  <a:gd name="T14" fmla="*/ 300 w 300"/>
                  <a:gd name="T15" fmla="*/ 72 h 72"/>
                </a:gdLst>
                <a:ahLst/>
                <a:cxnLst>
                  <a:cxn ang="T8">
                    <a:pos x="T0" y="T1"/>
                  </a:cxn>
                  <a:cxn ang="T9">
                    <a:pos x="T2" y="T3"/>
                  </a:cxn>
                  <a:cxn ang="T10">
                    <a:pos x="T4" y="T5"/>
                  </a:cxn>
                  <a:cxn ang="T11">
                    <a:pos x="T6" y="T7"/>
                  </a:cxn>
                </a:cxnLst>
                <a:rect l="T12" t="T13" r="T14" b="T15"/>
                <a:pathLst>
                  <a:path w="300" h="72">
                    <a:moveTo>
                      <a:pt x="0" y="12"/>
                    </a:moveTo>
                    <a:lnTo>
                      <a:pt x="132" y="72"/>
                    </a:lnTo>
                    <a:lnTo>
                      <a:pt x="216" y="60"/>
                    </a:lnTo>
                    <a:lnTo>
                      <a:pt x="300" y="0"/>
                    </a:lnTo>
                  </a:path>
                </a:pathLst>
              </a:custGeom>
              <a:noFill/>
              <a:ln w="9525" cap="flat" cmpd="sng">
                <a:solidFill>
                  <a:schemeClr val="hlink"/>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77" name="Arc 45"/>
              <p:cNvSpPr/>
              <p:nvPr/>
            </p:nvSpPr>
            <p:spPr bwMode="auto">
              <a:xfrm flipV="1">
                <a:off x="875" y="2798"/>
                <a:ext cx="178" cy="146"/>
              </a:xfrm>
              <a:custGeom>
                <a:avLst/>
                <a:gdLst>
                  <a:gd name="T0" fmla="*/ 0 w 21600"/>
                  <a:gd name="T1" fmla="*/ 0 h 21600"/>
                  <a:gd name="T2" fmla="*/ 178 w 21600"/>
                  <a:gd name="T3" fmla="*/ 146 h 21600"/>
                  <a:gd name="T4" fmla="*/ 0 w 21600"/>
                  <a:gd name="T5" fmla="*/ 1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78" name="Arc 46"/>
              <p:cNvSpPr/>
              <p:nvPr/>
            </p:nvSpPr>
            <p:spPr bwMode="auto">
              <a:xfrm flipV="1">
                <a:off x="867" y="3434"/>
                <a:ext cx="152" cy="157"/>
              </a:xfrm>
              <a:custGeom>
                <a:avLst/>
                <a:gdLst>
                  <a:gd name="T0" fmla="*/ 0 w 21600"/>
                  <a:gd name="T1" fmla="*/ 0 h 21600"/>
                  <a:gd name="T2" fmla="*/ 152 w 21600"/>
                  <a:gd name="T3" fmla="*/ 157 h 21600"/>
                  <a:gd name="T4" fmla="*/ 0 w 21600"/>
                  <a:gd name="T5" fmla="*/ 15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79" name="Line 47"/>
              <p:cNvSpPr>
                <a:spLocks noChangeShapeType="1"/>
              </p:cNvSpPr>
              <p:nvPr/>
            </p:nvSpPr>
            <p:spPr bwMode="auto">
              <a:xfrm flipH="1">
                <a:off x="909" y="2308"/>
                <a:ext cx="712" cy="469"/>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grpSp>
      </p:grpSp>
      <p:grpSp>
        <p:nvGrpSpPr>
          <p:cNvPr id="180" name="Group 48"/>
          <p:cNvGrpSpPr/>
          <p:nvPr/>
        </p:nvGrpSpPr>
        <p:grpSpPr bwMode="auto">
          <a:xfrm>
            <a:off x="8008258" y="1515268"/>
            <a:ext cx="4146550" cy="4710113"/>
            <a:chOff x="3024" y="1152"/>
            <a:chExt cx="2612" cy="2967"/>
          </a:xfrm>
        </p:grpSpPr>
        <p:sp>
          <p:nvSpPr>
            <p:cNvPr id="189" name="Text Box 57"/>
            <p:cNvSpPr txBox="1">
              <a:spLocks noChangeArrowheads="1"/>
            </p:cNvSpPr>
            <p:nvPr/>
          </p:nvSpPr>
          <p:spPr bwMode="auto">
            <a:xfrm>
              <a:off x="5242" y="3262"/>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n8</a:t>
              </a:r>
              <a:endParaRPr kumimoji="1"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81" name="Text Box 49"/>
            <p:cNvSpPr txBox="1">
              <a:spLocks noChangeArrowheads="1"/>
            </p:cNvSpPr>
            <p:nvPr/>
          </p:nvSpPr>
          <p:spPr bwMode="auto">
            <a:xfrm>
              <a:off x="4224" y="1152"/>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n0</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82" name="Text Box 50"/>
            <p:cNvSpPr txBox="1">
              <a:spLocks noChangeArrowheads="1"/>
            </p:cNvSpPr>
            <p:nvPr/>
          </p:nvSpPr>
          <p:spPr bwMode="auto">
            <a:xfrm>
              <a:off x="3464" y="1558"/>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n1</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83" name="Text Box 51"/>
            <p:cNvSpPr txBox="1">
              <a:spLocks noChangeArrowheads="1"/>
            </p:cNvSpPr>
            <p:nvPr/>
          </p:nvSpPr>
          <p:spPr bwMode="auto">
            <a:xfrm>
              <a:off x="4176" y="1728"/>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n2</a:t>
              </a:r>
              <a:endParaRPr kumimoji="1"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84" name="Text Box 52"/>
            <p:cNvSpPr txBox="1">
              <a:spLocks noChangeArrowheads="1"/>
            </p:cNvSpPr>
            <p:nvPr/>
          </p:nvSpPr>
          <p:spPr bwMode="auto">
            <a:xfrm>
              <a:off x="3096" y="2433"/>
              <a:ext cx="26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n3</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85" name="Text Box 53"/>
            <p:cNvSpPr txBox="1">
              <a:spLocks noChangeArrowheads="1"/>
            </p:cNvSpPr>
            <p:nvPr/>
          </p:nvSpPr>
          <p:spPr bwMode="auto">
            <a:xfrm>
              <a:off x="5376" y="1872"/>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n4</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86" name="Text Box 54"/>
            <p:cNvSpPr txBox="1">
              <a:spLocks noChangeArrowheads="1"/>
            </p:cNvSpPr>
            <p:nvPr/>
          </p:nvSpPr>
          <p:spPr bwMode="auto">
            <a:xfrm>
              <a:off x="4704" y="2448"/>
              <a:ext cx="2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n5</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87" name="Text Box 55"/>
            <p:cNvSpPr txBox="1">
              <a:spLocks noChangeArrowheads="1"/>
            </p:cNvSpPr>
            <p:nvPr/>
          </p:nvSpPr>
          <p:spPr bwMode="auto">
            <a:xfrm>
              <a:off x="3024" y="3120"/>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n6</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88" name="Text Box 56"/>
            <p:cNvSpPr txBox="1">
              <a:spLocks noChangeArrowheads="1"/>
            </p:cNvSpPr>
            <p:nvPr/>
          </p:nvSpPr>
          <p:spPr bwMode="auto">
            <a:xfrm>
              <a:off x="3120" y="3888"/>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n7</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90" name="Oval 58"/>
            <p:cNvSpPr>
              <a:spLocks noChangeArrowheads="1"/>
            </p:cNvSpPr>
            <p:nvPr/>
          </p:nvSpPr>
          <p:spPr bwMode="auto">
            <a:xfrm>
              <a:off x="4509" y="1248"/>
              <a:ext cx="78" cy="90"/>
            </a:xfrm>
            <a:prstGeom prst="ellipse">
              <a:avLst/>
            </a:prstGeom>
            <a:noFill/>
            <a:ln w="9525">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91" name="Oval 59"/>
            <p:cNvSpPr>
              <a:spLocks noChangeArrowheads="1"/>
            </p:cNvSpPr>
            <p:nvPr/>
          </p:nvSpPr>
          <p:spPr bwMode="auto">
            <a:xfrm>
              <a:off x="3828" y="1651"/>
              <a:ext cx="78" cy="89"/>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92" name="Oval 60"/>
            <p:cNvSpPr>
              <a:spLocks noChangeArrowheads="1"/>
            </p:cNvSpPr>
            <p:nvPr/>
          </p:nvSpPr>
          <p:spPr bwMode="auto">
            <a:xfrm>
              <a:off x="4198" y="1986"/>
              <a:ext cx="78" cy="89"/>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93" name="Oval 61"/>
            <p:cNvSpPr>
              <a:spLocks noChangeArrowheads="1"/>
            </p:cNvSpPr>
            <p:nvPr/>
          </p:nvSpPr>
          <p:spPr bwMode="auto">
            <a:xfrm>
              <a:off x="4548" y="2455"/>
              <a:ext cx="79" cy="89"/>
            </a:xfrm>
            <a:prstGeom prst="ellipse">
              <a:avLst/>
            </a:prstGeom>
            <a:noFill/>
            <a:ln w="9525">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94" name="Oval 62"/>
            <p:cNvSpPr>
              <a:spLocks noChangeArrowheads="1"/>
            </p:cNvSpPr>
            <p:nvPr/>
          </p:nvSpPr>
          <p:spPr bwMode="auto">
            <a:xfrm>
              <a:off x="5346" y="1918"/>
              <a:ext cx="78" cy="89"/>
            </a:xfrm>
            <a:prstGeom prst="ellipse">
              <a:avLst/>
            </a:prstGeom>
            <a:noFill/>
            <a:ln w="9525">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95" name="Oval 63"/>
            <p:cNvSpPr>
              <a:spLocks noChangeArrowheads="1"/>
            </p:cNvSpPr>
            <p:nvPr/>
          </p:nvSpPr>
          <p:spPr bwMode="auto">
            <a:xfrm>
              <a:off x="3332" y="2566"/>
              <a:ext cx="78" cy="89"/>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96" name="Oval 64"/>
            <p:cNvSpPr>
              <a:spLocks noChangeArrowheads="1"/>
            </p:cNvSpPr>
            <p:nvPr/>
          </p:nvSpPr>
          <p:spPr bwMode="auto">
            <a:xfrm>
              <a:off x="3312" y="3225"/>
              <a:ext cx="78" cy="9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97" name="Oval 65"/>
            <p:cNvSpPr>
              <a:spLocks noChangeArrowheads="1"/>
            </p:cNvSpPr>
            <p:nvPr/>
          </p:nvSpPr>
          <p:spPr bwMode="auto">
            <a:xfrm>
              <a:off x="5346" y="3225"/>
              <a:ext cx="78" cy="90"/>
            </a:xfrm>
            <a:prstGeom prst="ellipse">
              <a:avLst/>
            </a:prstGeom>
            <a:solidFill>
              <a:srgbClr val="FF0000"/>
            </a:solidFill>
            <a:ln w="9525">
              <a:solidFill>
                <a:schemeClr val="hlink"/>
              </a:solidFill>
              <a:rou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98" name="Oval 66"/>
            <p:cNvSpPr>
              <a:spLocks noChangeArrowheads="1"/>
            </p:cNvSpPr>
            <p:nvPr/>
          </p:nvSpPr>
          <p:spPr bwMode="auto">
            <a:xfrm>
              <a:off x="3332" y="3750"/>
              <a:ext cx="78" cy="90"/>
            </a:xfrm>
            <a:prstGeom prst="ellipse">
              <a:avLst/>
            </a:prstGeom>
            <a:solidFill>
              <a:srgbClr val="FF0000"/>
            </a:solidFill>
            <a:ln w="9525">
              <a:solidFill>
                <a:schemeClr val="hlink"/>
              </a:solidFill>
              <a:rou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99" name="Line 67"/>
            <p:cNvSpPr>
              <a:spLocks noChangeShapeType="1"/>
            </p:cNvSpPr>
            <p:nvPr/>
          </p:nvSpPr>
          <p:spPr bwMode="auto">
            <a:xfrm flipH="1">
              <a:off x="3876" y="1338"/>
              <a:ext cx="682" cy="313"/>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200" name="Line 68"/>
            <p:cNvSpPr>
              <a:spLocks noChangeShapeType="1"/>
            </p:cNvSpPr>
            <p:nvPr/>
          </p:nvSpPr>
          <p:spPr bwMode="auto">
            <a:xfrm>
              <a:off x="4558" y="1349"/>
              <a:ext cx="39" cy="1106"/>
            </a:xfrm>
            <a:prstGeom prst="line">
              <a:avLst/>
            </a:prstGeom>
            <a:noFill/>
            <a:ln w="9525">
              <a:solidFill>
                <a:schemeClr val="hlink"/>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201" name="Line 69"/>
            <p:cNvSpPr>
              <a:spLocks noChangeShapeType="1"/>
            </p:cNvSpPr>
            <p:nvPr/>
          </p:nvSpPr>
          <p:spPr bwMode="auto">
            <a:xfrm>
              <a:off x="4558" y="1349"/>
              <a:ext cx="798" cy="580"/>
            </a:xfrm>
            <a:prstGeom prst="line">
              <a:avLst/>
            </a:prstGeom>
            <a:noFill/>
            <a:ln w="9525">
              <a:solidFill>
                <a:schemeClr val="hlink"/>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202" name="Line 70"/>
            <p:cNvSpPr>
              <a:spLocks noChangeShapeType="1"/>
            </p:cNvSpPr>
            <p:nvPr/>
          </p:nvSpPr>
          <p:spPr bwMode="auto">
            <a:xfrm flipH="1">
              <a:off x="3380" y="1740"/>
              <a:ext cx="467" cy="82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203" name="Line 71"/>
            <p:cNvSpPr>
              <a:spLocks noChangeShapeType="1"/>
            </p:cNvSpPr>
            <p:nvPr/>
          </p:nvSpPr>
          <p:spPr bwMode="auto">
            <a:xfrm>
              <a:off x="3867" y="1740"/>
              <a:ext cx="350" cy="24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204" name="Line 72"/>
            <p:cNvSpPr>
              <a:spLocks noChangeShapeType="1"/>
            </p:cNvSpPr>
            <p:nvPr/>
          </p:nvSpPr>
          <p:spPr bwMode="auto">
            <a:xfrm>
              <a:off x="4266" y="2075"/>
              <a:ext cx="321" cy="36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205" name="Line 73"/>
            <p:cNvSpPr>
              <a:spLocks noChangeShapeType="1"/>
            </p:cNvSpPr>
            <p:nvPr/>
          </p:nvSpPr>
          <p:spPr bwMode="auto">
            <a:xfrm flipV="1">
              <a:off x="4296" y="1974"/>
              <a:ext cx="1050" cy="4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206" name="Line 74"/>
            <p:cNvSpPr>
              <a:spLocks noChangeShapeType="1"/>
            </p:cNvSpPr>
            <p:nvPr/>
          </p:nvSpPr>
          <p:spPr bwMode="auto">
            <a:xfrm flipV="1">
              <a:off x="3410" y="2520"/>
              <a:ext cx="1171" cy="8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207" name="Line 75"/>
            <p:cNvSpPr>
              <a:spLocks noChangeShapeType="1"/>
            </p:cNvSpPr>
            <p:nvPr/>
          </p:nvSpPr>
          <p:spPr bwMode="auto">
            <a:xfrm flipH="1">
              <a:off x="3371" y="2655"/>
              <a:ext cx="9" cy="57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208" name="Line 76"/>
            <p:cNvSpPr>
              <a:spLocks noChangeShapeType="1"/>
            </p:cNvSpPr>
            <p:nvPr/>
          </p:nvSpPr>
          <p:spPr bwMode="auto">
            <a:xfrm flipH="1">
              <a:off x="4636" y="2007"/>
              <a:ext cx="740" cy="47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209" name="Line 77"/>
            <p:cNvSpPr>
              <a:spLocks noChangeShapeType="1"/>
            </p:cNvSpPr>
            <p:nvPr/>
          </p:nvSpPr>
          <p:spPr bwMode="auto">
            <a:xfrm>
              <a:off x="5376" y="2007"/>
              <a:ext cx="9" cy="1207"/>
            </a:xfrm>
            <a:prstGeom prst="line">
              <a:avLst/>
            </a:prstGeom>
            <a:noFill/>
            <a:ln w="9525">
              <a:solidFill>
                <a:schemeClr val="hlink"/>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210" name="Line 78"/>
            <p:cNvSpPr>
              <a:spLocks noChangeShapeType="1"/>
            </p:cNvSpPr>
            <p:nvPr/>
          </p:nvSpPr>
          <p:spPr bwMode="auto">
            <a:xfrm flipH="1">
              <a:off x="3390" y="2533"/>
              <a:ext cx="1178" cy="70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211" name="Line 79"/>
            <p:cNvSpPr>
              <a:spLocks noChangeShapeType="1"/>
            </p:cNvSpPr>
            <p:nvPr/>
          </p:nvSpPr>
          <p:spPr bwMode="auto">
            <a:xfrm flipH="1">
              <a:off x="3390" y="2544"/>
              <a:ext cx="1178" cy="1206"/>
            </a:xfrm>
            <a:prstGeom prst="line">
              <a:avLst/>
            </a:prstGeom>
            <a:noFill/>
            <a:ln w="9525">
              <a:solidFill>
                <a:schemeClr val="hlink"/>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212" name="Line 80"/>
            <p:cNvSpPr>
              <a:spLocks noChangeShapeType="1"/>
            </p:cNvSpPr>
            <p:nvPr/>
          </p:nvSpPr>
          <p:spPr bwMode="auto">
            <a:xfrm>
              <a:off x="4616" y="2544"/>
              <a:ext cx="730" cy="693"/>
            </a:xfrm>
            <a:prstGeom prst="line">
              <a:avLst/>
            </a:prstGeom>
            <a:noFill/>
            <a:ln w="9525">
              <a:solidFill>
                <a:schemeClr val="hlink"/>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213" name="Line 81"/>
            <p:cNvSpPr>
              <a:spLocks noChangeShapeType="1"/>
            </p:cNvSpPr>
            <p:nvPr/>
          </p:nvSpPr>
          <p:spPr bwMode="auto">
            <a:xfrm>
              <a:off x="3390" y="3281"/>
              <a:ext cx="1956"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214" name="Line 82"/>
            <p:cNvSpPr>
              <a:spLocks noChangeShapeType="1"/>
            </p:cNvSpPr>
            <p:nvPr/>
          </p:nvSpPr>
          <p:spPr bwMode="auto">
            <a:xfrm>
              <a:off x="3371" y="3293"/>
              <a:ext cx="9" cy="469"/>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215" name="Arc 83"/>
            <p:cNvSpPr/>
            <p:nvPr/>
          </p:nvSpPr>
          <p:spPr bwMode="auto">
            <a:xfrm flipV="1">
              <a:off x="4568" y="1439"/>
              <a:ext cx="107" cy="66"/>
            </a:xfrm>
            <a:custGeom>
              <a:avLst/>
              <a:gdLst>
                <a:gd name="T0" fmla="*/ 0 w 21600"/>
                <a:gd name="T1" fmla="*/ 0 h 21600"/>
                <a:gd name="T2" fmla="*/ 107 w 21600"/>
                <a:gd name="T3" fmla="*/ 66 h 21600"/>
                <a:gd name="T4" fmla="*/ 0 w 21600"/>
                <a:gd name="T5" fmla="*/ 6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216" name="Arc 84"/>
            <p:cNvSpPr/>
            <p:nvPr/>
          </p:nvSpPr>
          <p:spPr bwMode="auto">
            <a:xfrm flipV="1">
              <a:off x="4353" y="2019"/>
              <a:ext cx="39" cy="145"/>
            </a:xfrm>
            <a:custGeom>
              <a:avLst/>
              <a:gdLst>
                <a:gd name="T0" fmla="*/ 0 w 21600"/>
                <a:gd name="T1" fmla="*/ 0 h 21600"/>
                <a:gd name="T2" fmla="*/ 39 w 21600"/>
                <a:gd name="T3" fmla="*/ 145 h 21600"/>
                <a:gd name="T4" fmla="*/ 0 w 21600"/>
                <a:gd name="T5" fmla="*/ 14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217" name="Freeform 85"/>
            <p:cNvSpPr/>
            <p:nvPr/>
          </p:nvSpPr>
          <p:spPr bwMode="auto">
            <a:xfrm>
              <a:off x="4461" y="2645"/>
              <a:ext cx="243" cy="66"/>
            </a:xfrm>
            <a:custGeom>
              <a:avLst/>
              <a:gdLst>
                <a:gd name="T0" fmla="*/ 0 w 300"/>
                <a:gd name="T1" fmla="*/ 12 h 72"/>
                <a:gd name="T2" fmla="*/ 132 w 300"/>
                <a:gd name="T3" fmla="*/ 72 h 72"/>
                <a:gd name="T4" fmla="*/ 216 w 300"/>
                <a:gd name="T5" fmla="*/ 60 h 72"/>
                <a:gd name="T6" fmla="*/ 300 w 300"/>
                <a:gd name="T7" fmla="*/ 0 h 72"/>
                <a:gd name="T8" fmla="*/ 0 60000 65536"/>
                <a:gd name="T9" fmla="*/ 0 60000 65536"/>
                <a:gd name="T10" fmla="*/ 0 60000 65536"/>
                <a:gd name="T11" fmla="*/ 0 60000 65536"/>
                <a:gd name="T12" fmla="*/ 0 w 300"/>
                <a:gd name="T13" fmla="*/ 0 h 72"/>
                <a:gd name="T14" fmla="*/ 300 w 300"/>
                <a:gd name="T15" fmla="*/ 72 h 72"/>
              </a:gdLst>
              <a:ahLst/>
              <a:cxnLst>
                <a:cxn ang="T8">
                  <a:pos x="T0" y="T1"/>
                </a:cxn>
                <a:cxn ang="T9">
                  <a:pos x="T2" y="T3"/>
                </a:cxn>
                <a:cxn ang="T10">
                  <a:pos x="T4" y="T5"/>
                </a:cxn>
                <a:cxn ang="T11">
                  <a:pos x="T6" y="T7"/>
                </a:cxn>
              </a:cxnLst>
              <a:rect l="T12" t="T13" r="T14" b="T15"/>
              <a:pathLst>
                <a:path w="300" h="72">
                  <a:moveTo>
                    <a:pt x="0" y="12"/>
                  </a:moveTo>
                  <a:lnTo>
                    <a:pt x="132" y="72"/>
                  </a:lnTo>
                  <a:lnTo>
                    <a:pt x="216" y="60"/>
                  </a:lnTo>
                  <a:lnTo>
                    <a:pt x="300" y="0"/>
                  </a:lnTo>
                </a:path>
              </a:pathLst>
            </a:custGeom>
            <a:noFill/>
            <a:ln w="9525" cap="flat" cmpd="sng">
              <a:solidFill>
                <a:schemeClr val="hlink"/>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218" name="Arc 86"/>
            <p:cNvSpPr/>
            <p:nvPr/>
          </p:nvSpPr>
          <p:spPr bwMode="auto">
            <a:xfrm flipV="1">
              <a:off x="3380" y="2600"/>
              <a:ext cx="204" cy="156"/>
            </a:xfrm>
            <a:custGeom>
              <a:avLst/>
              <a:gdLst>
                <a:gd name="T0" fmla="*/ 0 w 21600"/>
                <a:gd name="T1" fmla="*/ 0 h 21600"/>
                <a:gd name="T2" fmla="*/ 204 w 21600"/>
                <a:gd name="T3" fmla="*/ 156 h 21600"/>
                <a:gd name="T4" fmla="*/ 0 w 21600"/>
                <a:gd name="T5" fmla="*/ 15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219" name="Arc 87"/>
            <p:cNvSpPr/>
            <p:nvPr/>
          </p:nvSpPr>
          <p:spPr bwMode="auto">
            <a:xfrm flipV="1">
              <a:off x="3371" y="3281"/>
              <a:ext cx="174" cy="168"/>
            </a:xfrm>
            <a:custGeom>
              <a:avLst/>
              <a:gdLst>
                <a:gd name="T0" fmla="*/ 0 w 21600"/>
                <a:gd name="T1" fmla="*/ 0 h 21600"/>
                <a:gd name="T2" fmla="*/ 174 w 21600"/>
                <a:gd name="T3" fmla="*/ 168 h 21600"/>
                <a:gd name="T4" fmla="*/ 0 w 21600"/>
                <a:gd name="T5" fmla="*/ 16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220" name="Line 88"/>
            <p:cNvSpPr>
              <a:spLocks noChangeShapeType="1"/>
            </p:cNvSpPr>
            <p:nvPr/>
          </p:nvSpPr>
          <p:spPr bwMode="auto">
            <a:xfrm flipH="1">
              <a:off x="3419" y="2075"/>
              <a:ext cx="818" cy="50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grpSp>
      <p:sp>
        <p:nvSpPr>
          <p:cNvPr id="221" name="Text Box 90"/>
          <p:cNvSpPr txBox="1">
            <a:spLocks noChangeArrowheads="1"/>
          </p:cNvSpPr>
          <p:nvPr/>
        </p:nvSpPr>
        <p:spPr bwMode="auto">
          <a:xfrm>
            <a:off x="5340515" y="57023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zh-CN" altLang="en-US" sz="24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图（</a:t>
            </a:r>
            <a:r>
              <a:rPr kumimoji="1" lang="en-US" altLang="zh-CN" sz="24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b</a:t>
            </a:r>
            <a:r>
              <a:rPr kumimoji="1" lang="zh-CN" altLang="en-US" sz="24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a:t>
            </a:r>
            <a:endParaRPr kumimoji="1" lang="zh-CN" altLang="en-US" sz="24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endParaRPr>
          </a:p>
        </p:txBody>
      </p:sp>
      <p:sp>
        <p:nvSpPr>
          <p:cNvPr id="222" name="Text Box 91"/>
          <p:cNvSpPr txBox="1">
            <a:spLocks noChangeArrowheads="1"/>
          </p:cNvSpPr>
          <p:nvPr/>
        </p:nvSpPr>
        <p:spPr bwMode="auto">
          <a:xfrm>
            <a:off x="9705295" y="5684838"/>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zh-CN" altLang="en-US" sz="24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图（</a:t>
            </a:r>
            <a:r>
              <a:rPr kumimoji="1" lang="en-US" altLang="zh-CN" sz="24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c</a:t>
            </a:r>
            <a:r>
              <a:rPr kumimoji="1" lang="zh-CN" altLang="en-US" sz="24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rPr>
              <a:t>）</a:t>
            </a:r>
            <a:endParaRPr kumimoji="1" lang="zh-CN" altLang="en-US" sz="2400" b="1" i="0" u="none" strike="noStrike" kern="1200" cap="none" spc="0" normalizeH="0" baseline="0" noProof="0">
              <a:ln>
                <a:noFill/>
              </a:ln>
              <a:solidFill>
                <a:prstClr val="black"/>
              </a:solidFill>
              <a:effectLst/>
              <a:uLnTx/>
              <a:uFillTx/>
              <a:latin typeface="楷体_GB2312" pitchFamily="49" charset="-122"/>
              <a:ea typeface="楷体_GB2312" pitchFamily="49" charset="-122"/>
              <a:cs typeface="+mn-cs"/>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0758D2C1-1F02-4CBB-B129-FAA58A6EA323}" type="slidenum">
              <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rPr>
            </a:fld>
            <a:endPar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endParaRPr>
          </a:p>
        </p:txBody>
      </p:sp>
      <p:sp>
        <p:nvSpPr>
          <p:cNvPr id="447490" name="Rectangle 2"/>
          <p:cNvSpPr>
            <a:spLocks noGrp="1"/>
          </p:cNvSpPr>
          <p:nvPr>
            <p:ph type="title"/>
          </p:nvPr>
        </p:nvSpPr>
        <p:spPr>
          <a:xfrm>
            <a:off x="584200" y="762000"/>
            <a:ext cx="8229600" cy="649288"/>
          </a:xfrm>
        </p:spPr>
        <p:txBody>
          <a:bodyPr/>
          <a:lstStyle/>
          <a:p>
            <a:pPr eaLnBrk="1" hangingPunct="1">
              <a:buFontTx/>
              <a:buChar char="•"/>
              <a:defRPr/>
            </a:pPr>
            <a:r>
              <a:rPr lang="en-US" altLang="zh-CN" sz="2800" dirty="0">
                <a:solidFill>
                  <a:srgbClr val="009900"/>
                </a:solidFill>
                <a:effectLst>
                  <a:outerShdw blurRad="38100" dist="38100" dir="2700000" algn="tl">
                    <a:srgbClr val="C0C0C0"/>
                  </a:outerShdw>
                </a:effectLst>
                <a:latin typeface="Times New Roman" panose="02020603050405020304" pitchFamily="18" charset="0"/>
                <a:ea typeface="黑体" panose="02010609060101010101" pitchFamily="2" charset="-122"/>
              </a:rPr>
              <a:t>  </a:t>
            </a:r>
            <a:r>
              <a:rPr lang="zh-CN" altLang="en-US" sz="2800" dirty="0">
                <a:solidFill>
                  <a:srgbClr val="009900"/>
                </a:solidFill>
                <a:effectLst>
                  <a:outerShdw blurRad="38100" dist="38100" dir="2700000" algn="tl">
                    <a:srgbClr val="C0C0C0"/>
                  </a:outerShdw>
                </a:effectLst>
                <a:latin typeface="Times New Roman" panose="02020603050405020304" pitchFamily="18" charset="0"/>
                <a:ea typeface="黑体" panose="02010609060101010101" pitchFamily="2" charset="-122"/>
              </a:rPr>
              <a:t>希望树</a:t>
            </a:r>
            <a:endParaRPr lang="zh-CN" altLang="en-US" sz="2800" dirty="0">
              <a:solidFill>
                <a:srgbClr val="009900"/>
              </a:solidFill>
              <a:effectLst>
                <a:outerShdw blurRad="38100" dist="38100" dir="2700000" algn="tl">
                  <a:srgbClr val="C0C0C0"/>
                </a:outerShdw>
              </a:effectLst>
              <a:latin typeface="Times New Roman" panose="02020603050405020304" pitchFamily="18" charset="0"/>
              <a:ea typeface="黑体" panose="02010609060101010101" pitchFamily="2" charset="-122"/>
            </a:endParaRPr>
          </a:p>
        </p:txBody>
      </p:sp>
      <p:sp>
        <p:nvSpPr>
          <p:cNvPr id="130052" name="Rectangle 3"/>
          <p:cNvSpPr>
            <a:spLocks noGrp="1"/>
          </p:cNvSpPr>
          <p:nvPr>
            <p:ph type="body" idx="1"/>
          </p:nvPr>
        </p:nvSpPr>
        <p:spPr/>
        <p:txBody>
          <a:bodyPr>
            <a:normAutofit/>
          </a:bodyPr>
          <a:lstStyle/>
          <a:p>
            <a:pPr marL="800100" lvl="1" indent="-457200">
              <a:lnSpc>
                <a:spcPct val="120000"/>
              </a:lnSpc>
              <a:buSzPct val="80000"/>
              <a:buFont typeface="Wingdings" panose="05000000000000000000" pitchFamily="2" charset="2"/>
              <a:buChar char="Ø"/>
            </a:pPr>
            <a:r>
              <a:rPr lang="zh-CN" altLang="en-US" sz="2800" dirty="0">
                <a:solidFill>
                  <a:srgbClr val="000099"/>
                </a:solidFill>
                <a:latin typeface="等线" panose="02010600030101010101" pitchFamily="2" charset="-122"/>
                <a:ea typeface="等线" panose="02010600030101010101" pitchFamily="2" charset="-122"/>
              </a:rPr>
              <a:t>为找到最佳解树，搜索过程的任何时刻都应该选择那些最有希望成为最佳解树一部分的节点进行扩展。由于这些节点及其父节点所构成的与或树最有可能成为最佳解树的一部分，因此称之为</a:t>
            </a:r>
            <a:r>
              <a:rPr lang="zh-CN" altLang="en-US" sz="2800" dirty="0">
                <a:solidFill>
                  <a:srgbClr val="FF0000"/>
                </a:solidFill>
                <a:latin typeface="等线" panose="02010600030101010101" pitchFamily="2" charset="-122"/>
                <a:ea typeface="等线" panose="02010600030101010101" pitchFamily="2" charset="-122"/>
              </a:rPr>
              <a:t>希望树</a:t>
            </a:r>
            <a:r>
              <a:rPr lang="zh-CN" altLang="en-US" sz="2800" dirty="0">
                <a:solidFill>
                  <a:srgbClr val="000099"/>
                </a:solidFill>
                <a:latin typeface="等线" panose="02010600030101010101" pitchFamily="2" charset="-122"/>
                <a:ea typeface="等线" panose="02010600030101010101" pitchFamily="2" charset="-122"/>
              </a:rPr>
              <a:t>。</a:t>
            </a:r>
            <a:endParaRPr lang="en-US" altLang="zh-CN" sz="2800" dirty="0">
              <a:solidFill>
                <a:srgbClr val="000099"/>
              </a:solidFill>
              <a:latin typeface="等线" panose="02010600030101010101" pitchFamily="2" charset="-122"/>
              <a:ea typeface="等线" panose="02010600030101010101" pitchFamily="2" charset="-122"/>
            </a:endParaRPr>
          </a:p>
          <a:p>
            <a:pPr marL="800100" lvl="1" indent="-457200">
              <a:lnSpc>
                <a:spcPct val="120000"/>
              </a:lnSpc>
              <a:buSzPct val="80000"/>
              <a:buFont typeface="Wingdings" panose="05000000000000000000" pitchFamily="2" charset="2"/>
              <a:buChar char="Ø"/>
            </a:pPr>
            <a:endParaRPr lang="zh-CN" altLang="en-US" sz="2800" dirty="0">
              <a:solidFill>
                <a:srgbClr val="000099"/>
              </a:solidFill>
              <a:latin typeface="等线" panose="02010600030101010101" pitchFamily="2" charset="-122"/>
              <a:ea typeface="等线" panose="02010600030101010101" pitchFamily="2" charset="-122"/>
            </a:endParaRPr>
          </a:p>
          <a:p>
            <a:pPr marL="800100" lvl="1" indent="-457200">
              <a:lnSpc>
                <a:spcPct val="120000"/>
              </a:lnSpc>
              <a:buSzPct val="80000"/>
              <a:buFont typeface="Wingdings" panose="05000000000000000000" pitchFamily="2" charset="2"/>
              <a:buChar char="Ø"/>
            </a:pPr>
            <a:r>
              <a:rPr lang="zh-CN" altLang="en-US" sz="2800" dirty="0">
                <a:solidFill>
                  <a:srgbClr val="000099"/>
                </a:solidFill>
                <a:latin typeface="等线" panose="02010600030101010101" pitchFamily="2" charset="-122"/>
                <a:ea typeface="等线" panose="02010600030101010101" pitchFamily="2" charset="-122"/>
              </a:rPr>
              <a:t>与或树的启发式搜索过程就是不断地选择、修正希望树的过程，在该过程中，希望树是不断变化的。</a:t>
            </a:r>
            <a:endParaRPr lang="zh-CN" altLang="en-US" sz="2800" dirty="0">
              <a:solidFill>
                <a:srgbClr val="000099"/>
              </a:solidFill>
              <a:latin typeface="等线" panose="02010600030101010101" pitchFamily="2" charset="-122"/>
              <a:ea typeface="等线" panose="02010600030101010101" pitchFamily="2" charset="-122"/>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982E081D-C090-4827-84CD-282D56D118B8}" type="slidenum">
              <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rPr>
            </a:fld>
            <a:endPar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endParaRPr>
          </a:p>
        </p:txBody>
      </p:sp>
      <p:sp>
        <p:nvSpPr>
          <p:cNvPr id="131075" name="Rectangle 3"/>
          <p:cNvSpPr>
            <a:spLocks noGrp="1"/>
          </p:cNvSpPr>
          <p:nvPr>
            <p:ph type="body" idx="1"/>
          </p:nvPr>
        </p:nvSpPr>
        <p:spPr>
          <a:xfrm>
            <a:off x="1189038" y="881062"/>
            <a:ext cx="9813924" cy="5657850"/>
          </a:xfrm>
        </p:spPr>
        <p:txBody>
          <a:bodyPr/>
          <a:lstStyle/>
          <a:p>
            <a:pPr marL="381000" indent="-381000">
              <a:lnSpc>
                <a:spcPct val="120000"/>
              </a:lnSpc>
              <a:spcBef>
                <a:spcPct val="30000"/>
              </a:spcBef>
              <a:buNone/>
            </a:pPr>
            <a:r>
              <a:rPr lang="en-US" altLang="zh-CN" b="1" dirty="0">
                <a:solidFill>
                  <a:srgbClr val="990000"/>
                </a:solidFill>
                <a:latin typeface="楷体_GB2312" pitchFamily="49" charset="-122"/>
                <a:ea typeface="楷体_GB2312" pitchFamily="49" charset="-122"/>
              </a:rPr>
              <a:t>【</a:t>
            </a:r>
            <a:r>
              <a:rPr lang="zh-CN" altLang="en-US" b="1" dirty="0">
                <a:solidFill>
                  <a:srgbClr val="990000"/>
                </a:solidFill>
                <a:latin typeface="楷体_GB2312" pitchFamily="49" charset="-122"/>
                <a:ea typeface="楷体_GB2312" pitchFamily="49" charset="-122"/>
              </a:rPr>
              <a:t>希望树定义</a:t>
            </a:r>
            <a:r>
              <a:rPr lang="en-US" altLang="zh-CN" b="1" dirty="0">
                <a:solidFill>
                  <a:srgbClr val="990000"/>
                </a:solidFill>
                <a:latin typeface="楷体_GB2312" pitchFamily="49" charset="-122"/>
                <a:ea typeface="楷体_GB2312" pitchFamily="49" charset="-122"/>
              </a:rPr>
              <a:t>】</a:t>
            </a:r>
            <a:endParaRPr lang="en-US" altLang="zh-CN" b="1" dirty="0">
              <a:solidFill>
                <a:srgbClr val="990000"/>
              </a:solidFill>
              <a:latin typeface="楷体_GB2312" pitchFamily="49" charset="-122"/>
              <a:ea typeface="楷体_GB2312" pitchFamily="49" charset="-122"/>
            </a:endParaRPr>
          </a:p>
          <a:p>
            <a:pPr marL="381000" indent="-381000">
              <a:lnSpc>
                <a:spcPct val="120000"/>
              </a:lnSpc>
              <a:spcBef>
                <a:spcPct val="30000"/>
              </a:spcBef>
              <a:buFont typeface="Wingdings" panose="05000000000000000000" pitchFamily="2" charset="2"/>
              <a:buAutoNum type="arabicPeriod"/>
            </a:pPr>
            <a:r>
              <a:rPr lang="zh-CN" altLang="en-US" sz="3200" dirty="0">
                <a:solidFill>
                  <a:srgbClr val="000099"/>
                </a:solidFill>
                <a:latin typeface="等线" panose="02010600030101010101" pitchFamily="2" charset="-122"/>
                <a:ea typeface="等线" panose="02010600030101010101" pitchFamily="2" charset="-122"/>
              </a:rPr>
              <a:t>初始节点</a:t>
            </a:r>
            <a:r>
              <a:rPr lang="en-US" altLang="zh-CN" sz="3200" dirty="0">
                <a:solidFill>
                  <a:srgbClr val="000099"/>
                </a:solidFill>
                <a:latin typeface="等线" panose="02010600030101010101" pitchFamily="2" charset="-122"/>
                <a:ea typeface="等线" panose="02010600030101010101" pitchFamily="2" charset="-122"/>
              </a:rPr>
              <a:t>S</a:t>
            </a:r>
            <a:r>
              <a:rPr lang="en-US" altLang="zh-CN" sz="3200" baseline="-25000" dirty="0">
                <a:solidFill>
                  <a:srgbClr val="000099"/>
                </a:solidFill>
                <a:latin typeface="等线" panose="02010600030101010101" pitchFamily="2" charset="-122"/>
                <a:ea typeface="等线" panose="02010600030101010101" pitchFamily="2" charset="-122"/>
              </a:rPr>
              <a:t>0</a:t>
            </a:r>
            <a:r>
              <a:rPr lang="zh-CN" altLang="en-US" sz="3200" dirty="0">
                <a:solidFill>
                  <a:srgbClr val="000099"/>
                </a:solidFill>
                <a:latin typeface="等线" panose="02010600030101010101" pitchFamily="2" charset="-122"/>
                <a:ea typeface="等线" panose="02010600030101010101" pitchFamily="2" charset="-122"/>
              </a:rPr>
              <a:t>在希望树</a:t>
            </a:r>
            <a:r>
              <a:rPr lang="en-US" altLang="zh-CN" sz="3200" dirty="0">
                <a:solidFill>
                  <a:srgbClr val="000099"/>
                </a:solidFill>
                <a:latin typeface="等线" panose="02010600030101010101" pitchFamily="2" charset="-122"/>
                <a:ea typeface="等线" panose="02010600030101010101" pitchFamily="2" charset="-122"/>
              </a:rPr>
              <a:t>T</a:t>
            </a:r>
            <a:r>
              <a:rPr lang="zh-CN" altLang="en-US" sz="3200" dirty="0">
                <a:solidFill>
                  <a:srgbClr val="000099"/>
                </a:solidFill>
                <a:latin typeface="等线" panose="02010600030101010101" pitchFamily="2" charset="-122"/>
                <a:ea typeface="等线" panose="02010600030101010101" pitchFamily="2" charset="-122"/>
              </a:rPr>
              <a:t>中；</a:t>
            </a:r>
            <a:endParaRPr lang="en-US" altLang="zh-CN" sz="3200" dirty="0">
              <a:solidFill>
                <a:srgbClr val="000099"/>
              </a:solidFill>
              <a:latin typeface="等线" panose="02010600030101010101" pitchFamily="2" charset="-122"/>
              <a:ea typeface="等线" panose="02010600030101010101" pitchFamily="2" charset="-122"/>
            </a:endParaRPr>
          </a:p>
          <a:p>
            <a:pPr marL="381000" indent="-381000">
              <a:lnSpc>
                <a:spcPct val="120000"/>
              </a:lnSpc>
              <a:spcBef>
                <a:spcPct val="30000"/>
              </a:spcBef>
              <a:buFont typeface="Wingdings" panose="05000000000000000000" pitchFamily="2" charset="2"/>
              <a:buAutoNum type="arabicPeriod"/>
            </a:pPr>
            <a:r>
              <a:rPr lang="zh-CN" altLang="en-US" sz="3200" dirty="0">
                <a:solidFill>
                  <a:srgbClr val="000099"/>
                </a:solidFill>
                <a:latin typeface="等线" panose="02010600030101010101" pitchFamily="2" charset="-122"/>
                <a:ea typeface="等线" panose="02010600030101010101" pitchFamily="2" charset="-122"/>
              </a:rPr>
              <a:t>如果节点</a:t>
            </a:r>
            <a:r>
              <a:rPr lang="en-US" altLang="zh-CN" sz="3200" dirty="0">
                <a:solidFill>
                  <a:srgbClr val="000099"/>
                </a:solidFill>
                <a:latin typeface="等线" panose="02010600030101010101" pitchFamily="2" charset="-122"/>
                <a:ea typeface="等线" panose="02010600030101010101" pitchFamily="2" charset="-122"/>
              </a:rPr>
              <a:t>x</a:t>
            </a:r>
            <a:r>
              <a:rPr lang="zh-CN" altLang="en-US" sz="3200" dirty="0">
                <a:solidFill>
                  <a:srgbClr val="000099"/>
                </a:solidFill>
                <a:latin typeface="等线" panose="02010600030101010101" pitchFamily="2" charset="-122"/>
                <a:ea typeface="等线" panose="02010600030101010101" pitchFamily="2" charset="-122"/>
              </a:rPr>
              <a:t>在希望树</a:t>
            </a:r>
            <a:r>
              <a:rPr lang="en-US" altLang="zh-CN" sz="3200" dirty="0">
                <a:solidFill>
                  <a:srgbClr val="000099"/>
                </a:solidFill>
                <a:latin typeface="等线" panose="02010600030101010101" pitchFamily="2" charset="-122"/>
                <a:ea typeface="等线" panose="02010600030101010101" pitchFamily="2" charset="-122"/>
              </a:rPr>
              <a:t>T</a:t>
            </a:r>
            <a:r>
              <a:rPr lang="zh-CN" altLang="en-US" sz="3200" dirty="0">
                <a:solidFill>
                  <a:srgbClr val="000099"/>
                </a:solidFill>
                <a:latin typeface="等线" panose="02010600030101010101" pitchFamily="2" charset="-122"/>
                <a:ea typeface="等线" panose="02010600030101010101" pitchFamily="2" charset="-122"/>
              </a:rPr>
              <a:t>中，则一定有：</a:t>
            </a:r>
            <a:endParaRPr lang="zh-CN" altLang="en-US" sz="3200" dirty="0">
              <a:solidFill>
                <a:srgbClr val="000099"/>
              </a:solidFill>
              <a:latin typeface="等线" panose="02010600030101010101" pitchFamily="2" charset="-122"/>
              <a:ea typeface="等线" panose="02010600030101010101" pitchFamily="2" charset="-122"/>
            </a:endParaRPr>
          </a:p>
          <a:p>
            <a:pPr marL="990600" lvl="1" indent="-533400">
              <a:lnSpc>
                <a:spcPct val="120000"/>
              </a:lnSpc>
              <a:spcBef>
                <a:spcPct val="30000"/>
              </a:spcBef>
              <a:buNone/>
            </a:pPr>
            <a:r>
              <a:rPr lang="zh-CN" altLang="en-US" sz="2800" dirty="0">
                <a:solidFill>
                  <a:srgbClr val="000099"/>
                </a:solidFill>
                <a:latin typeface="等线" panose="02010600030101010101" pitchFamily="2" charset="-122"/>
                <a:ea typeface="等线" panose="02010600030101010101" pitchFamily="2" charset="-122"/>
              </a:rPr>
              <a:t>（</a:t>
            </a:r>
            <a:r>
              <a:rPr lang="en-US" altLang="zh-CN" sz="2800" dirty="0">
                <a:solidFill>
                  <a:srgbClr val="000099"/>
                </a:solidFill>
                <a:latin typeface="等线" panose="02010600030101010101" pitchFamily="2" charset="-122"/>
                <a:ea typeface="等线" panose="02010600030101010101" pitchFamily="2" charset="-122"/>
              </a:rPr>
              <a:t>1</a:t>
            </a:r>
            <a:r>
              <a:rPr lang="zh-CN" altLang="en-US" sz="2800" dirty="0">
                <a:solidFill>
                  <a:srgbClr val="000099"/>
                </a:solidFill>
                <a:latin typeface="等线" panose="02010600030101010101" pitchFamily="2" charset="-122"/>
                <a:ea typeface="等线" panose="02010600030101010101" pitchFamily="2" charset="-122"/>
              </a:rPr>
              <a:t>）如果</a:t>
            </a:r>
            <a:r>
              <a:rPr lang="en-US" altLang="zh-CN" sz="2800" dirty="0">
                <a:solidFill>
                  <a:srgbClr val="000099"/>
                </a:solidFill>
                <a:latin typeface="等线" panose="02010600030101010101" pitchFamily="2" charset="-122"/>
                <a:ea typeface="等线" panose="02010600030101010101" pitchFamily="2" charset="-122"/>
              </a:rPr>
              <a:t>x</a:t>
            </a:r>
            <a:r>
              <a:rPr lang="zh-CN" altLang="en-US" sz="2800" dirty="0">
                <a:solidFill>
                  <a:srgbClr val="000099"/>
                </a:solidFill>
                <a:latin typeface="等线" panose="02010600030101010101" pitchFamily="2" charset="-122"/>
                <a:ea typeface="等线" panose="02010600030101010101" pitchFamily="2" charset="-122"/>
              </a:rPr>
              <a:t>是具有子节点</a:t>
            </a:r>
            <a:r>
              <a:rPr lang="en-US" altLang="zh-CN" sz="2800" dirty="0">
                <a:solidFill>
                  <a:srgbClr val="000099"/>
                </a:solidFill>
                <a:latin typeface="等线" panose="02010600030101010101" pitchFamily="2" charset="-122"/>
                <a:ea typeface="等线" panose="02010600030101010101" pitchFamily="2" charset="-122"/>
              </a:rPr>
              <a:t>y</a:t>
            </a:r>
            <a:r>
              <a:rPr lang="en-US" altLang="zh-CN" sz="2800" baseline="-25000" dirty="0">
                <a:solidFill>
                  <a:srgbClr val="000099"/>
                </a:solidFill>
                <a:latin typeface="等线" panose="02010600030101010101" pitchFamily="2" charset="-122"/>
                <a:ea typeface="等线" panose="02010600030101010101" pitchFamily="2" charset="-122"/>
              </a:rPr>
              <a:t>1</a:t>
            </a:r>
            <a:r>
              <a:rPr lang="en-US" altLang="zh-CN" sz="2800" dirty="0">
                <a:solidFill>
                  <a:srgbClr val="000099"/>
                </a:solidFill>
                <a:latin typeface="等线" panose="02010600030101010101" pitchFamily="2" charset="-122"/>
                <a:ea typeface="等线" panose="02010600030101010101" pitchFamily="2" charset="-122"/>
              </a:rPr>
              <a:t>,y</a:t>
            </a:r>
            <a:r>
              <a:rPr lang="en-US" altLang="zh-CN" sz="2800" baseline="-25000" dirty="0">
                <a:solidFill>
                  <a:srgbClr val="000099"/>
                </a:solidFill>
                <a:latin typeface="等线" panose="02010600030101010101" pitchFamily="2" charset="-122"/>
                <a:ea typeface="等线" panose="02010600030101010101" pitchFamily="2" charset="-122"/>
              </a:rPr>
              <a:t>2</a:t>
            </a:r>
            <a:r>
              <a:rPr lang="en-US" altLang="zh-CN" sz="2800" dirty="0">
                <a:solidFill>
                  <a:srgbClr val="000099"/>
                </a:solidFill>
                <a:latin typeface="等线" panose="02010600030101010101" pitchFamily="2" charset="-122"/>
                <a:ea typeface="等线" panose="02010600030101010101" pitchFamily="2" charset="-122"/>
              </a:rPr>
              <a:t>,…,</a:t>
            </a:r>
            <a:r>
              <a:rPr lang="en-US" altLang="zh-CN" sz="2800" dirty="0" err="1">
                <a:solidFill>
                  <a:srgbClr val="000099"/>
                </a:solidFill>
                <a:latin typeface="等线" panose="02010600030101010101" pitchFamily="2" charset="-122"/>
                <a:ea typeface="等线" panose="02010600030101010101" pitchFamily="2" charset="-122"/>
              </a:rPr>
              <a:t>y</a:t>
            </a:r>
            <a:r>
              <a:rPr lang="en-US" altLang="zh-CN" sz="2800" baseline="-25000" dirty="0" err="1">
                <a:solidFill>
                  <a:srgbClr val="000099"/>
                </a:solidFill>
                <a:latin typeface="等线" panose="02010600030101010101" pitchFamily="2" charset="-122"/>
                <a:ea typeface="等线" panose="02010600030101010101" pitchFamily="2" charset="-122"/>
              </a:rPr>
              <a:t>k</a:t>
            </a:r>
            <a:r>
              <a:rPr lang="zh-CN" altLang="en-US" sz="2800" dirty="0">
                <a:solidFill>
                  <a:srgbClr val="000099"/>
                </a:solidFill>
                <a:latin typeface="等线" panose="02010600030101010101" pitchFamily="2" charset="-122"/>
                <a:ea typeface="等线" panose="02010600030101010101" pitchFamily="2" charset="-122"/>
              </a:rPr>
              <a:t>的”或”节点，则具有</a:t>
            </a:r>
            <a:endParaRPr lang="zh-CN" altLang="en-US" sz="2800" dirty="0">
              <a:solidFill>
                <a:srgbClr val="000099"/>
              </a:solidFill>
              <a:latin typeface="等线" panose="02010600030101010101" pitchFamily="2" charset="-122"/>
              <a:ea typeface="等线" panose="02010600030101010101" pitchFamily="2" charset="-122"/>
            </a:endParaRPr>
          </a:p>
          <a:p>
            <a:pPr marL="990600" lvl="1" indent="-533400" algn="ctr">
              <a:lnSpc>
                <a:spcPct val="120000"/>
              </a:lnSpc>
              <a:spcBef>
                <a:spcPct val="30000"/>
              </a:spcBef>
              <a:buNone/>
            </a:pPr>
            <a:r>
              <a:rPr lang="en-US" altLang="zh-CN" sz="2800" dirty="0">
                <a:solidFill>
                  <a:srgbClr val="000099"/>
                </a:solidFill>
                <a:latin typeface="等线" panose="02010600030101010101" pitchFamily="2" charset="-122"/>
                <a:ea typeface="等线" panose="02010600030101010101" pitchFamily="2" charset="-122"/>
              </a:rPr>
              <a:t>min{c(</a:t>
            </a:r>
            <a:r>
              <a:rPr lang="en-US" altLang="zh-CN" sz="2800" dirty="0" err="1">
                <a:solidFill>
                  <a:srgbClr val="000099"/>
                </a:solidFill>
                <a:latin typeface="等线" panose="02010600030101010101" pitchFamily="2" charset="-122"/>
                <a:ea typeface="等线" panose="02010600030101010101" pitchFamily="2" charset="-122"/>
              </a:rPr>
              <a:t>x,y</a:t>
            </a:r>
            <a:r>
              <a:rPr lang="en-US" altLang="zh-CN" sz="2800" baseline="-25000" dirty="0" err="1">
                <a:solidFill>
                  <a:srgbClr val="000099"/>
                </a:solidFill>
                <a:latin typeface="等线" panose="02010600030101010101" pitchFamily="2" charset="-122"/>
                <a:ea typeface="等线" panose="02010600030101010101" pitchFamily="2" charset="-122"/>
              </a:rPr>
              <a:t>i</a:t>
            </a:r>
            <a:r>
              <a:rPr lang="en-US" altLang="zh-CN" sz="2800" dirty="0">
                <a:solidFill>
                  <a:srgbClr val="000099"/>
                </a:solidFill>
                <a:latin typeface="等线" panose="02010600030101010101" pitchFamily="2" charset="-122"/>
                <a:ea typeface="等线" panose="02010600030101010101" pitchFamily="2" charset="-122"/>
              </a:rPr>
              <a:t>)+h(</a:t>
            </a:r>
            <a:r>
              <a:rPr lang="en-US" altLang="zh-CN" sz="2800" dirty="0" err="1">
                <a:solidFill>
                  <a:srgbClr val="000099"/>
                </a:solidFill>
                <a:latin typeface="等线" panose="02010600030101010101" pitchFamily="2" charset="-122"/>
                <a:ea typeface="等线" panose="02010600030101010101" pitchFamily="2" charset="-122"/>
              </a:rPr>
              <a:t>y</a:t>
            </a:r>
            <a:r>
              <a:rPr lang="en-US" altLang="zh-CN" sz="2800" baseline="-25000" dirty="0" err="1">
                <a:solidFill>
                  <a:srgbClr val="000099"/>
                </a:solidFill>
                <a:latin typeface="等线" panose="02010600030101010101" pitchFamily="2" charset="-122"/>
                <a:ea typeface="等线" panose="02010600030101010101" pitchFamily="2" charset="-122"/>
              </a:rPr>
              <a:t>i</a:t>
            </a:r>
            <a:r>
              <a:rPr lang="en-US" altLang="zh-CN" sz="2800" dirty="0">
                <a:solidFill>
                  <a:srgbClr val="000099"/>
                </a:solidFill>
                <a:latin typeface="等线" panose="02010600030101010101" pitchFamily="2" charset="-122"/>
                <a:ea typeface="等线" panose="02010600030101010101" pitchFamily="2" charset="-122"/>
              </a:rPr>
              <a:t>)}  (</a:t>
            </a:r>
            <a:r>
              <a:rPr lang="en-US" altLang="zh-CN" sz="2800" dirty="0" err="1">
                <a:solidFill>
                  <a:srgbClr val="000099"/>
                </a:solidFill>
                <a:latin typeface="等线" panose="02010600030101010101" pitchFamily="2" charset="-122"/>
                <a:ea typeface="等线" panose="02010600030101010101" pitchFamily="2" charset="-122"/>
              </a:rPr>
              <a:t>i</a:t>
            </a:r>
            <a:r>
              <a:rPr lang="en-US" altLang="zh-CN" sz="2800" dirty="0">
                <a:solidFill>
                  <a:srgbClr val="000099"/>
                </a:solidFill>
                <a:latin typeface="等线" panose="02010600030101010101" pitchFamily="2" charset="-122"/>
                <a:ea typeface="等线" panose="02010600030101010101" pitchFamily="2" charset="-122"/>
              </a:rPr>
              <a:t>=1,2,…,n)</a:t>
            </a:r>
            <a:endParaRPr lang="en-US" altLang="zh-CN" sz="2800" dirty="0">
              <a:solidFill>
                <a:srgbClr val="000099"/>
              </a:solidFill>
              <a:latin typeface="等线" panose="02010600030101010101" pitchFamily="2" charset="-122"/>
              <a:ea typeface="等线" panose="02010600030101010101" pitchFamily="2" charset="-122"/>
            </a:endParaRPr>
          </a:p>
          <a:p>
            <a:pPr marL="990600" lvl="1" indent="-533400">
              <a:lnSpc>
                <a:spcPct val="120000"/>
              </a:lnSpc>
              <a:spcBef>
                <a:spcPct val="30000"/>
              </a:spcBef>
              <a:buNone/>
            </a:pPr>
            <a:r>
              <a:rPr lang="en-US" altLang="zh-CN" sz="2800" dirty="0">
                <a:solidFill>
                  <a:srgbClr val="000099"/>
                </a:solidFill>
                <a:latin typeface="等线" panose="02010600030101010101" pitchFamily="2" charset="-122"/>
                <a:ea typeface="等线" panose="02010600030101010101" pitchFamily="2" charset="-122"/>
              </a:rPr>
              <a:t>         </a:t>
            </a:r>
            <a:r>
              <a:rPr lang="zh-CN" altLang="en-US" sz="2800" dirty="0">
                <a:solidFill>
                  <a:srgbClr val="000099"/>
                </a:solidFill>
                <a:latin typeface="等线" panose="02010600030101010101" pitchFamily="2" charset="-122"/>
                <a:ea typeface="等线" panose="02010600030101010101" pitchFamily="2" charset="-122"/>
              </a:rPr>
              <a:t>值的那个子节点</a:t>
            </a:r>
            <a:r>
              <a:rPr lang="en-US" altLang="zh-CN" sz="2800" dirty="0" err="1">
                <a:solidFill>
                  <a:srgbClr val="000099"/>
                </a:solidFill>
                <a:latin typeface="等线" panose="02010600030101010101" pitchFamily="2" charset="-122"/>
                <a:ea typeface="等线" panose="02010600030101010101" pitchFamily="2" charset="-122"/>
              </a:rPr>
              <a:t>y</a:t>
            </a:r>
            <a:r>
              <a:rPr lang="en-US" altLang="zh-CN" sz="2800" baseline="-25000" dirty="0" err="1">
                <a:solidFill>
                  <a:srgbClr val="000099"/>
                </a:solidFill>
                <a:latin typeface="等线" panose="02010600030101010101" pitchFamily="2" charset="-122"/>
                <a:ea typeface="等线" panose="02010600030101010101" pitchFamily="2" charset="-122"/>
              </a:rPr>
              <a:t>i</a:t>
            </a:r>
            <a:r>
              <a:rPr lang="zh-CN" altLang="en-US" sz="2800" dirty="0">
                <a:solidFill>
                  <a:srgbClr val="000099"/>
                </a:solidFill>
                <a:latin typeface="等线" panose="02010600030101010101" pitchFamily="2" charset="-122"/>
                <a:ea typeface="等线" panose="02010600030101010101" pitchFamily="2" charset="-122"/>
              </a:rPr>
              <a:t>也应在</a:t>
            </a:r>
            <a:r>
              <a:rPr lang="en-US" altLang="zh-CN" sz="2800" dirty="0">
                <a:solidFill>
                  <a:srgbClr val="000099"/>
                </a:solidFill>
                <a:latin typeface="等线" panose="02010600030101010101" pitchFamily="2" charset="-122"/>
                <a:ea typeface="等线" panose="02010600030101010101" pitchFamily="2" charset="-122"/>
              </a:rPr>
              <a:t>T</a:t>
            </a:r>
            <a:r>
              <a:rPr lang="zh-CN" altLang="en-US" sz="2800" dirty="0">
                <a:solidFill>
                  <a:srgbClr val="000099"/>
                </a:solidFill>
                <a:latin typeface="等线" panose="02010600030101010101" pitchFamily="2" charset="-122"/>
                <a:ea typeface="等线" panose="02010600030101010101" pitchFamily="2" charset="-122"/>
              </a:rPr>
              <a:t>中；</a:t>
            </a:r>
            <a:endParaRPr lang="zh-CN" altLang="en-US" sz="2800" dirty="0">
              <a:solidFill>
                <a:srgbClr val="000099"/>
              </a:solidFill>
              <a:latin typeface="等线" panose="02010600030101010101" pitchFamily="2" charset="-122"/>
              <a:ea typeface="等线" panose="02010600030101010101" pitchFamily="2" charset="-122"/>
            </a:endParaRPr>
          </a:p>
          <a:p>
            <a:pPr marL="990600" lvl="1" indent="-533400">
              <a:lnSpc>
                <a:spcPct val="120000"/>
              </a:lnSpc>
              <a:spcBef>
                <a:spcPct val="30000"/>
              </a:spcBef>
              <a:buNone/>
            </a:pPr>
            <a:r>
              <a:rPr lang="zh-CN" altLang="en-US" sz="2800" dirty="0">
                <a:solidFill>
                  <a:srgbClr val="000099"/>
                </a:solidFill>
                <a:latin typeface="等线" panose="02010600030101010101" pitchFamily="2" charset="-122"/>
                <a:ea typeface="等线" panose="02010600030101010101" pitchFamily="2" charset="-122"/>
              </a:rPr>
              <a:t>（</a:t>
            </a:r>
            <a:r>
              <a:rPr lang="en-US" altLang="zh-CN" sz="2800" dirty="0">
                <a:solidFill>
                  <a:srgbClr val="000099"/>
                </a:solidFill>
                <a:latin typeface="等线" panose="02010600030101010101" pitchFamily="2" charset="-122"/>
                <a:ea typeface="等线" panose="02010600030101010101" pitchFamily="2" charset="-122"/>
              </a:rPr>
              <a:t>2</a:t>
            </a:r>
            <a:r>
              <a:rPr lang="zh-CN" altLang="en-US" sz="2800" dirty="0">
                <a:solidFill>
                  <a:srgbClr val="000099"/>
                </a:solidFill>
                <a:latin typeface="等线" panose="02010600030101010101" pitchFamily="2" charset="-122"/>
                <a:ea typeface="等线" panose="02010600030101010101" pitchFamily="2" charset="-122"/>
              </a:rPr>
              <a:t>）如果</a:t>
            </a:r>
            <a:r>
              <a:rPr lang="en-US" altLang="zh-CN" sz="2800" dirty="0">
                <a:solidFill>
                  <a:srgbClr val="000099"/>
                </a:solidFill>
                <a:latin typeface="等线" panose="02010600030101010101" pitchFamily="2" charset="-122"/>
                <a:ea typeface="等线" panose="02010600030101010101" pitchFamily="2" charset="-122"/>
              </a:rPr>
              <a:t>x</a:t>
            </a:r>
            <a:r>
              <a:rPr lang="zh-CN" altLang="en-US" sz="2800" dirty="0">
                <a:solidFill>
                  <a:srgbClr val="000099"/>
                </a:solidFill>
                <a:latin typeface="等线" panose="02010600030101010101" pitchFamily="2" charset="-122"/>
                <a:ea typeface="等线" panose="02010600030101010101" pitchFamily="2" charset="-122"/>
              </a:rPr>
              <a:t>是”与”节点，则</a:t>
            </a:r>
            <a:r>
              <a:rPr lang="en-US" altLang="zh-CN" sz="2800" dirty="0">
                <a:solidFill>
                  <a:srgbClr val="000099"/>
                </a:solidFill>
                <a:latin typeface="等线" panose="02010600030101010101" pitchFamily="2" charset="-122"/>
                <a:ea typeface="等线" panose="02010600030101010101" pitchFamily="2" charset="-122"/>
              </a:rPr>
              <a:t>x</a:t>
            </a:r>
            <a:r>
              <a:rPr lang="zh-CN" altLang="en-US" sz="2800" dirty="0">
                <a:solidFill>
                  <a:srgbClr val="000099"/>
                </a:solidFill>
                <a:latin typeface="等线" panose="02010600030101010101" pitchFamily="2" charset="-122"/>
                <a:ea typeface="等线" panose="02010600030101010101" pitchFamily="2" charset="-122"/>
              </a:rPr>
              <a:t>的全部子节点都在希望树</a:t>
            </a:r>
            <a:r>
              <a:rPr lang="en-US" altLang="zh-CN" sz="2800" dirty="0">
                <a:solidFill>
                  <a:srgbClr val="000099"/>
                </a:solidFill>
                <a:latin typeface="等线" panose="02010600030101010101" pitchFamily="2" charset="-122"/>
                <a:ea typeface="等线" panose="02010600030101010101" pitchFamily="2" charset="-122"/>
              </a:rPr>
              <a:t>T</a:t>
            </a:r>
            <a:r>
              <a:rPr lang="zh-CN" altLang="en-US" sz="2800" dirty="0">
                <a:solidFill>
                  <a:srgbClr val="000099"/>
                </a:solidFill>
                <a:latin typeface="等线" panose="02010600030101010101" pitchFamily="2" charset="-122"/>
                <a:ea typeface="等线" panose="02010600030101010101" pitchFamily="2" charset="-122"/>
              </a:rPr>
              <a:t>中。</a:t>
            </a:r>
            <a:endParaRPr lang="zh-CN" altLang="en-US" sz="2800" dirty="0">
              <a:solidFill>
                <a:srgbClr val="000099"/>
              </a:solidFill>
              <a:latin typeface="等线" panose="02010600030101010101" pitchFamily="2" charset="-122"/>
              <a:ea typeface="等线"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3"/>
          <p:cNvSpPr txBox="1">
            <a:spLocks noChangeArrowheads="1"/>
          </p:cNvSpPr>
          <p:nvPr/>
        </p:nvSpPr>
        <p:spPr bwMode="auto">
          <a:xfrm>
            <a:off x="977900" y="1358900"/>
            <a:ext cx="10083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342900" marR="0" lvl="0" indent="-342900" algn="l" defTabSz="914400" rtl="0" eaLnBrk="1" fontAlgn="base" latinLnBrk="0" hangingPunct="1">
              <a:lnSpc>
                <a:spcPct val="90000"/>
              </a:lnSpc>
              <a:spcBef>
                <a:spcPct val="20000"/>
              </a:spcBef>
              <a:spcAft>
                <a:spcPct val="0"/>
              </a:spcAft>
              <a:buClrTx/>
              <a:buSzTx/>
              <a:buFontTx/>
              <a:buChar char="•"/>
              <a:defRPr/>
            </a:pPr>
            <a:r>
              <a:rPr kumimoji="1" lang="zh-CN" altLang="en-US"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计算任一节点</a:t>
            </a:r>
            <a:r>
              <a:rPr kumimoji="1" lang="en-US" altLang="zh-CN"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x</a:t>
            </a:r>
            <a:r>
              <a:rPr kumimoji="1" lang="zh-CN" altLang="en-US"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的代价</a:t>
            </a:r>
            <a:r>
              <a:rPr kumimoji="1" lang="en-US" altLang="zh-CN"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h(x)</a:t>
            </a:r>
            <a:r>
              <a:rPr kumimoji="1" lang="zh-CN" altLang="en-US"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时，都要求已知其子节点</a:t>
            </a:r>
            <a:r>
              <a:rPr kumimoji="1" lang="en-US" altLang="zh-CN" sz="2800" b="0" i="0" u="none" strike="noStrike" kern="0" cap="none" spc="0" normalizeH="0" baseline="0" noProof="0" dirty="0" err="1">
                <a:ln>
                  <a:noFill/>
                </a:ln>
                <a:solidFill>
                  <a:srgbClr val="000099"/>
                </a:solidFill>
                <a:effectLst/>
                <a:uLnTx/>
                <a:uFillTx/>
                <a:latin typeface="等线" panose="02010600030101010101" pitchFamily="2" charset="-122"/>
                <a:ea typeface="等线" panose="02010600030101010101" pitchFamily="2" charset="-122"/>
                <a:cs typeface="+mn-cs"/>
              </a:rPr>
              <a:t>y</a:t>
            </a:r>
            <a:r>
              <a:rPr kumimoji="1" lang="en-US" altLang="zh-CN" sz="2800" b="0" i="0" u="none" strike="noStrike" kern="0" cap="none" spc="0" normalizeH="0" baseline="-25000" noProof="0" dirty="0" err="1">
                <a:ln>
                  <a:noFill/>
                </a:ln>
                <a:solidFill>
                  <a:srgbClr val="000099"/>
                </a:solidFill>
                <a:effectLst/>
                <a:uLnTx/>
                <a:uFillTx/>
                <a:latin typeface="等线" panose="02010600030101010101" pitchFamily="2" charset="-122"/>
                <a:ea typeface="等线" panose="02010600030101010101" pitchFamily="2" charset="-122"/>
                <a:cs typeface="+mn-cs"/>
              </a:rPr>
              <a:t>i</a:t>
            </a:r>
            <a:r>
              <a:rPr kumimoji="1" lang="zh-CN" altLang="en-US"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的代价</a:t>
            </a:r>
            <a:r>
              <a:rPr kumimoji="1" lang="en-US" altLang="zh-CN"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h(</a:t>
            </a:r>
            <a:r>
              <a:rPr kumimoji="1" lang="en-US" altLang="zh-CN" sz="2800" b="0" i="0" u="none" strike="noStrike" kern="0" cap="none" spc="0" normalizeH="0" baseline="0" noProof="0" dirty="0" err="1">
                <a:ln>
                  <a:noFill/>
                </a:ln>
                <a:solidFill>
                  <a:srgbClr val="000099"/>
                </a:solidFill>
                <a:effectLst/>
                <a:uLnTx/>
                <a:uFillTx/>
                <a:latin typeface="等线" panose="02010600030101010101" pitchFamily="2" charset="-122"/>
                <a:ea typeface="等线" panose="02010600030101010101" pitchFamily="2" charset="-122"/>
                <a:cs typeface="+mn-cs"/>
              </a:rPr>
              <a:t>y</a:t>
            </a:r>
            <a:r>
              <a:rPr kumimoji="1" lang="en-US" altLang="zh-CN" sz="2800" b="0" i="0" u="none" strike="noStrike" kern="0" cap="none" spc="0" normalizeH="0" baseline="-25000" noProof="0" dirty="0" err="1">
                <a:ln>
                  <a:noFill/>
                </a:ln>
                <a:solidFill>
                  <a:srgbClr val="000099"/>
                </a:solidFill>
                <a:effectLst/>
                <a:uLnTx/>
                <a:uFillTx/>
                <a:latin typeface="等线" panose="02010600030101010101" pitchFamily="2" charset="-122"/>
                <a:ea typeface="等线" panose="02010600030101010101" pitchFamily="2" charset="-122"/>
                <a:cs typeface="+mn-cs"/>
              </a:rPr>
              <a:t>i</a:t>
            </a:r>
            <a:r>
              <a:rPr kumimoji="1" lang="en-US" altLang="zh-CN"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a:t>
            </a:r>
            <a:r>
              <a:rPr kumimoji="1" lang="zh-CN" altLang="en-US"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。但搜索是自上而下进行的，即先有父节点，后有子节点，除非节点</a:t>
            </a:r>
            <a:r>
              <a:rPr kumimoji="1" lang="en-US" altLang="zh-CN"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x</a:t>
            </a:r>
            <a:r>
              <a:rPr kumimoji="1" lang="zh-CN" altLang="en-US"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的全部子节点都是不可扩展节点，否则子节点的代价是不知道的。那么如何计算</a:t>
            </a:r>
            <a:r>
              <a:rPr kumimoji="1" lang="en-US" altLang="zh-CN"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x</a:t>
            </a:r>
            <a:r>
              <a:rPr kumimoji="1" lang="zh-CN" altLang="en-US"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的代价值</a:t>
            </a:r>
            <a:r>
              <a:rPr kumimoji="1" lang="en-US" altLang="zh-CN"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h(x)</a:t>
            </a:r>
            <a:r>
              <a:rPr kumimoji="1" lang="zh-CN" altLang="en-US"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呢？</a:t>
            </a:r>
            <a:endParaRPr kumimoji="1" lang="en-US" altLang="zh-CN"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Tx/>
              <a:buSzTx/>
              <a:buFontTx/>
              <a:buChar char="•"/>
              <a:defRPr/>
            </a:pPr>
            <a:endParaRPr kumimoji="1" lang="zh-CN" altLang="en-US"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Tx/>
              <a:buSzTx/>
              <a:buFontTx/>
              <a:buChar char="•"/>
              <a:defRPr/>
            </a:pPr>
            <a:r>
              <a:rPr kumimoji="1" lang="zh-CN" altLang="en-US"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解决的办法是根据问题本身提供的启发式信息定义一个启发函数，由此函数估算出子节点</a:t>
            </a:r>
            <a:r>
              <a:rPr kumimoji="1" lang="en-US" altLang="zh-CN" sz="2800" b="0" i="0" u="none" strike="noStrike" kern="0" cap="none" spc="0" normalizeH="0" baseline="0" noProof="0" dirty="0" err="1">
                <a:ln>
                  <a:noFill/>
                </a:ln>
                <a:solidFill>
                  <a:srgbClr val="000099"/>
                </a:solidFill>
                <a:effectLst/>
                <a:uLnTx/>
                <a:uFillTx/>
                <a:latin typeface="等线" panose="02010600030101010101" pitchFamily="2" charset="-122"/>
                <a:ea typeface="等线" panose="02010600030101010101" pitchFamily="2" charset="-122"/>
                <a:cs typeface="+mn-cs"/>
              </a:rPr>
              <a:t>y</a:t>
            </a:r>
            <a:r>
              <a:rPr kumimoji="1" lang="en-US" altLang="zh-CN" sz="2800" b="0" i="0" u="none" strike="noStrike" kern="0" cap="none" spc="0" normalizeH="0" baseline="-25000" noProof="0" dirty="0" err="1">
                <a:ln>
                  <a:noFill/>
                </a:ln>
                <a:solidFill>
                  <a:srgbClr val="000099"/>
                </a:solidFill>
                <a:effectLst/>
                <a:uLnTx/>
                <a:uFillTx/>
                <a:latin typeface="等线" panose="02010600030101010101" pitchFamily="2" charset="-122"/>
                <a:ea typeface="等线" panose="02010600030101010101" pitchFamily="2" charset="-122"/>
                <a:cs typeface="+mn-cs"/>
              </a:rPr>
              <a:t>i</a:t>
            </a:r>
            <a:r>
              <a:rPr kumimoji="1" lang="zh-CN" altLang="en-US"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的代价</a:t>
            </a:r>
            <a:r>
              <a:rPr kumimoji="1" lang="en-US" altLang="zh-CN"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h(</a:t>
            </a:r>
            <a:r>
              <a:rPr kumimoji="1" lang="en-US" altLang="zh-CN" sz="2800" b="0" i="0" u="none" strike="noStrike" kern="0" cap="none" spc="0" normalizeH="0" baseline="0" noProof="0" dirty="0" err="1">
                <a:ln>
                  <a:noFill/>
                </a:ln>
                <a:solidFill>
                  <a:srgbClr val="000099"/>
                </a:solidFill>
                <a:effectLst/>
                <a:uLnTx/>
                <a:uFillTx/>
                <a:latin typeface="等线" panose="02010600030101010101" pitchFamily="2" charset="-122"/>
                <a:ea typeface="等线" panose="02010600030101010101" pitchFamily="2" charset="-122"/>
                <a:cs typeface="+mn-cs"/>
              </a:rPr>
              <a:t>y</a:t>
            </a:r>
            <a:r>
              <a:rPr kumimoji="1" lang="en-US" altLang="zh-CN" sz="2800" b="0" i="0" u="none" strike="noStrike" kern="0" cap="none" spc="0" normalizeH="0" baseline="-25000" noProof="0" dirty="0" err="1">
                <a:ln>
                  <a:noFill/>
                </a:ln>
                <a:solidFill>
                  <a:srgbClr val="000099"/>
                </a:solidFill>
                <a:effectLst/>
                <a:uLnTx/>
                <a:uFillTx/>
                <a:latin typeface="等线" panose="02010600030101010101" pitchFamily="2" charset="-122"/>
                <a:ea typeface="等线" panose="02010600030101010101" pitchFamily="2" charset="-122"/>
                <a:cs typeface="+mn-cs"/>
              </a:rPr>
              <a:t>i</a:t>
            </a:r>
            <a:r>
              <a:rPr kumimoji="1" lang="en-US" altLang="zh-CN"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a:t>
            </a:r>
            <a:r>
              <a:rPr kumimoji="1" lang="zh-CN" altLang="en-US"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，然后再按和代价或者最大代价计算出节点</a:t>
            </a:r>
            <a:r>
              <a:rPr kumimoji="1" lang="en-US" altLang="zh-CN"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x</a:t>
            </a:r>
            <a:r>
              <a:rPr kumimoji="1" lang="zh-CN" altLang="en-US"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的代价值</a:t>
            </a:r>
            <a:r>
              <a:rPr kumimoji="1" lang="en-US" altLang="zh-CN"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h(x)</a:t>
            </a:r>
            <a:r>
              <a:rPr kumimoji="1" lang="zh-CN" altLang="en-US"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。有了</a:t>
            </a:r>
            <a:r>
              <a:rPr kumimoji="1" lang="en-US" altLang="zh-CN"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h(x)</a:t>
            </a:r>
            <a:r>
              <a:rPr kumimoji="1" lang="zh-CN" altLang="en-US"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，节点</a:t>
            </a:r>
            <a:r>
              <a:rPr kumimoji="1" lang="en-US" altLang="zh-CN"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x</a:t>
            </a:r>
            <a:r>
              <a:rPr kumimoji="1" lang="zh-CN" altLang="en-US"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的父节点、祖父节点以及直到初始节点</a:t>
            </a:r>
            <a:r>
              <a:rPr kumimoji="1" lang="en-US" altLang="zh-CN"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S</a:t>
            </a:r>
            <a:r>
              <a:rPr kumimoji="1" lang="en-US" altLang="zh-CN" sz="2800" b="0" i="0" u="none" strike="noStrike" kern="0" cap="none" spc="0" normalizeH="0" baseline="-25000" noProof="0" dirty="0">
                <a:ln>
                  <a:noFill/>
                </a:ln>
                <a:solidFill>
                  <a:srgbClr val="000099"/>
                </a:solidFill>
                <a:effectLst/>
                <a:uLnTx/>
                <a:uFillTx/>
                <a:latin typeface="等线" panose="02010600030101010101" pitchFamily="2" charset="-122"/>
                <a:ea typeface="等线" panose="02010600030101010101" pitchFamily="2" charset="-122"/>
                <a:cs typeface="+mn-cs"/>
              </a:rPr>
              <a:t>0</a:t>
            </a:r>
            <a:r>
              <a:rPr kumimoji="1" lang="zh-CN" altLang="en-US"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的各先辈节点的代价</a:t>
            </a:r>
            <a:r>
              <a:rPr kumimoji="1" lang="en-US" altLang="zh-CN"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h</a:t>
            </a:r>
            <a:r>
              <a:rPr kumimoji="1" lang="zh-CN" altLang="en-US"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都可自下而上的逐层推算出来。</a:t>
            </a:r>
            <a:endParaRPr kumimoji="1" lang="zh-CN" altLang="en-US"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Tx/>
              <a:buSzTx/>
              <a:buFontTx/>
              <a:buChar char="•"/>
              <a:defRPr/>
            </a:pPr>
            <a:endParaRPr kumimoji="1" lang="en-US" altLang="zh-CN" sz="36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p:txBody>
      </p:sp>
      <p:sp>
        <p:nvSpPr>
          <p:cNvPr id="7" name="Rectangle 45"/>
          <p:cNvSpPr txBox="1"/>
          <p:nvPr/>
        </p:nvSpPr>
        <p:spPr>
          <a:xfrm>
            <a:off x="354014" y="483287"/>
            <a:ext cx="4941887" cy="584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800" b="0" i="0" u="none" strike="noStrike" kern="1200" cap="none" spc="0" normalizeH="0" baseline="0" noProof="0" dirty="0">
                <a:ln>
                  <a:noFill/>
                </a:ln>
                <a:solidFill>
                  <a:srgbClr val="000099"/>
                </a:solidFill>
                <a:effectLst/>
                <a:uLnTx/>
                <a:uFillTx/>
                <a:latin typeface="黑体" panose="02010609060101010101" pitchFamily="2" charset="-122"/>
                <a:ea typeface="黑体" panose="02010609060101010101" pitchFamily="2" charset="-122"/>
                <a:cs typeface="+mj-cs"/>
              </a:rPr>
              <a:t>4.6.4  </a:t>
            </a:r>
            <a:r>
              <a:rPr kumimoji="0" lang="zh-CN" altLang="en-US" sz="2800" b="0" i="0" u="none" strike="noStrike" kern="1200" cap="none" spc="0" normalizeH="0" baseline="0" noProof="0" dirty="0">
                <a:ln>
                  <a:noFill/>
                </a:ln>
                <a:solidFill>
                  <a:srgbClr val="000099"/>
                </a:solidFill>
                <a:effectLst/>
                <a:uLnTx/>
                <a:uFillTx/>
                <a:latin typeface="黑体" panose="02010609060101010101" pitchFamily="2" charset="-122"/>
                <a:ea typeface="黑体" panose="02010609060101010101" pitchFamily="2" charset="-122"/>
                <a:cs typeface="+mj-cs"/>
              </a:rPr>
              <a:t>与或树的启发式搜索</a:t>
            </a:r>
            <a:endParaRPr kumimoji="0" lang="zh-CN" altLang="en-US" sz="2800" b="0" i="0" u="none" strike="noStrike" kern="1200" cap="none" spc="0" normalizeH="0" baseline="0" noProof="0" dirty="0">
              <a:ln>
                <a:noFill/>
              </a:ln>
              <a:solidFill>
                <a:srgbClr val="000099"/>
              </a:solidFill>
              <a:effectLst/>
              <a:uLnTx/>
              <a:uFillTx/>
              <a:latin typeface="黑体" panose="02010609060101010101" pitchFamily="2" charset="-122"/>
              <a:ea typeface="黑体" panose="02010609060101010101" pitchFamily="2" charset="-122"/>
              <a:cs typeface="+mj-cs"/>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3"/>
          <p:cNvSpPr txBox="1">
            <a:spLocks noChangeArrowheads="1"/>
          </p:cNvSpPr>
          <p:nvPr/>
        </p:nvSpPr>
        <p:spPr bwMode="auto">
          <a:xfrm>
            <a:off x="685800" y="1981200"/>
            <a:ext cx="103505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342900" marR="0" lvl="0" indent="-342900" algn="l" defTabSz="914400" rtl="0" eaLnBrk="1" fontAlgn="base" latinLnBrk="0" hangingPunct="1">
              <a:lnSpc>
                <a:spcPct val="90000"/>
              </a:lnSpc>
              <a:spcBef>
                <a:spcPct val="20000"/>
              </a:spcBef>
              <a:spcAft>
                <a:spcPct val="0"/>
              </a:spcAft>
              <a:buClrTx/>
              <a:buSzTx/>
              <a:buFontTx/>
              <a:buChar char="•"/>
              <a:defRPr/>
            </a:pPr>
            <a:r>
              <a:rPr kumimoji="1" lang="zh-CN" altLang="en-US"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当节点</a:t>
            </a:r>
            <a:r>
              <a:rPr kumimoji="1" lang="en-US" altLang="zh-CN" sz="2800" b="0" i="0" u="none" strike="noStrike" kern="0" cap="none" spc="0" normalizeH="0" baseline="0" noProof="0" dirty="0" err="1">
                <a:ln>
                  <a:noFill/>
                </a:ln>
                <a:solidFill>
                  <a:srgbClr val="000099"/>
                </a:solidFill>
                <a:effectLst/>
                <a:uLnTx/>
                <a:uFillTx/>
                <a:latin typeface="等线" panose="02010600030101010101" pitchFamily="2" charset="-122"/>
                <a:ea typeface="等线" panose="02010600030101010101" pitchFamily="2" charset="-122"/>
                <a:cs typeface="+mn-cs"/>
              </a:rPr>
              <a:t>y</a:t>
            </a:r>
            <a:r>
              <a:rPr kumimoji="1" lang="en-US" altLang="zh-CN" sz="2800" b="0" i="0" u="none" strike="noStrike" kern="0" cap="none" spc="0" normalizeH="0" baseline="-25000" noProof="0" dirty="0" err="1">
                <a:ln>
                  <a:noFill/>
                </a:ln>
                <a:solidFill>
                  <a:srgbClr val="000099"/>
                </a:solidFill>
                <a:effectLst/>
                <a:uLnTx/>
                <a:uFillTx/>
                <a:latin typeface="等线" panose="02010600030101010101" pitchFamily="2" charset="-122"/>
                <a:ea typeface="等线" panose="02010600030101010101" pitchFamily="2" charset="-122"/>
                <a:cs typeface="+mn-cs"/>
              </a:rPr>
              <a:t>i</a:t>
            </a:r>
            <a:r>
              <a:rPr kumimoji="1" lang="zh-CN" altLang="en-US"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被扩展后，也是先用启发函数估算出其子节点的代价，然后再算出</a:t>
            </a:r>
            <a:r>
              <a:rPr kumimoji="1" lang="en-US" altLang="zh-CN"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h(</a:t>
            </a:r>
            <a:r>
              <a:rPr kumimoji="1" lang="en-US" altLang="zh-CN" sz="2800" b="0" i="0" u="none" strike="noStrike" kern="0" cap="none" spc="0" normalizeH="0" baseline="0" noProof="0" dirty="0" err="1">
                <a:ln>
                  <a:noFill/>
                </a:ln>
                <a:solidFill>
                  <a:srgbClr val="000099"/>
                </a:solidFill>
                <a:effectLst/>
                <a:uLnTx/>
                <a:uFillTx/>
                <a:latin typeface="等线" panose="02010600030101010101" pitchFamily="2" charset="-122"/>
                <a:ea typeface="等线" panose="02010600030101010101" pitchFamily="2" charset="-122"/>
                <a:cs typeface="+mn-cs"/>
              </a:rPr>
              <a:t>y</a:t>
            </a:r>
            <a:r>
              <a:rPr kumimoji="1" lang="en-US" altLang="zh-CN" sz="2800" b="0" i="0" u="none" strike="noStrike" kern="0" cap="none" spc="0" normalizeH="0" baseline="-25000" noProof="0" dirty="0" err="1">
                <a:ln>
                  <a:noFill/>
                </a:ln>
                <a:solidFill>
                  <a:srgbClr val="000099"/>
                </a:solidFill>
                <a:effectLst/>
                <a:uLnTx/>
                <a:uFillTx/>
                <a:latin typeface="等线" panose="02010600030101010101" pitchFamily="2" charset="-122"/>
                <a:ea typeface="等线" panose="02010600030101010101" pitchFamily="2" charset="-122"/>
                <a:cs typeface="+mn-cs"/>
              </a:rPr>
              <a:t>i</a:t>
            </a:r>
            <a:r>
              <a:rPr kumimoji="1" lang="en-US" altLang="zh-CN"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a:t>
            </a:r>
            <a:r>
              <a:rPr kumimoji="1" lang="zh-CN" altLang="en-US"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。此时算出的</a:t>
            </a:r>
            <a:r>
              <a:rPr kumimoji="1" lang="en-US" altLang="zh-CN"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h(</a:t>
            </a:r>
            <a:r>
              <a:rPr kumimoji="1" lang="en-US" altLang="zh-CN" sz="2800" b="0" i="0" u="none" strike="noStrike" kern="0" cap="none" spc="0" normalizeH="0" baseline="0" noProof="0" dirty="0" err="1">
                <a:ln>
                  <a:noFill/>
                </a:ln>
                <a:solidFill>
                  <a:srgbClr val="000099"/>
                </a:solidFill>
                <a:effectLst/>
                <a:uLnTx/>
                <a:uFillTx/>
                <a:latin typeface="等线" panose="02010600030101010101" pitchFamily="2" charset="-122"/>
                <a:ea typeface="等线" panose="02010600030101010101" pitchFamily="2" charset="-122"/>
                <a:cs typeface="+mn-cs"/>
              </a:rPr>
              <a:t>y</a:t>
            </a:r>
            <a:r>
              <a:rPr kumimoji="1" lang="en-US" altLang="zh-CN" sz="2800" b="0" i="0" u="none" strike="noStrike" kern="0" cap="none" spc="0" normalizeH="0" baseline="-25000" noProof="0" dirty="0" err="1">
                <a:ln>
                  <a:noFill/>
                </a:ln>
                <a:solidFill>
                  <a:srgbClr val="000099"/>
                </a:solidFill>
                <a:effectLst/>
                <a:uLnTx/>
                <a:uFillTx/>
                <a:latin typeface="等线" panose="02010600030101010101" pitchFamily="2" charset="-122"/>
                <a:ea typeface="等线" panose="02010600030101010101" pitchFamily="2" charset="-122"/>
                <a:cs typeface="+mn-cs"/>
              </a:rPr>
              <a:t>i</a:t>
            </a:r>
            <a:r>
              <a:rPr kumimoji="1" lang="en-US" altLang="zh-CN"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a:t>
            </a:r>
            <a:r>
              <a:rPr kumimoji="1" lang="zh-CN" altLang="en-US"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可能与原先估算出的</a:t>
            </a:r>
            <a:r>
              <a:rPr kumimoji="1" lang="en-US" altLang="zh-CN"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h(</a:t>
            </a:r>
            <a:r>
              <a:rPr kumimoji="1" lang="en-US" altLang="zh-CN" sz="2800" b="0" i="0" u="none" strike="noStrike" kern="0" cap="none" spc="0" normalizeH="0" baseline="0" noProof="0" dirty="0" err="1">
                <a:ln>
                  <a:noFill/>
                </a:ln>
                <a:solidFill>
                  <a:srgbClr val="000099"/>
                </a:solidFill>
                <a:effectLst/>
                <a:uLnTx/>
                <a:uFillTx/>
                <a:latin typeface="等线" panose="02010600030101010101" pitchFamily="2" charset="-122"/>
                <a:ea typeface="等线" panose="02010600030101010101" pitchFamily="2" charset="-122"/>
                <a:cs typeface="+mn-cs"/>
              </a:rPr>
              <a:t>y</a:t>
            </a:r>
            <a:r>
              <a:rPr kumimoji="1" lang="en-US" altLang="zh-CN" sz="2800" b="0" i="0" u="none" strike="noStrike" kern="0" cap="none" spc="0" normalizeH="0" baseline="-25000" noProof="0" dirty="0" err="1">
                <a:ln>
                  <a:noFill/>
                </a:ln>
                <a:solidFill>
                  <a:srgbClr val="000099"/>
                </a:solidFill>
                <a:effectLst/>
                <a:uLnTx/>
                <a:uFillTx/>
                <a:latin typeface="等线" panose="02010600030101010101" pitchFamily="2" charset="-122"/>
                <a:ea typeface="等线" panose="02010600030101010101" pitchFamily="2" charset="-122"/>
                <a:cs typeface="+mn-cs"/>
              </a:rPr>
              <a:t>i</a:t>
            </a:r>
            <a:r>
              <a:rPr kumimoji="1" lang="en-US" altLang="zh-CN"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a:t>
            </a:r>
            <a:r>
              <a:rPr kumimoji="1" lang="zh-CN" altLang="en-US"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不相同，这时应该用后算出的</a:t>
            </a:r>
            <a:r>
              <a:rPr kumimoji="1" lang="en-US" altLang="zh-CN"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h(</a:t>
            </a:r>
            <a:r>
              <a:rPr kumimoji="1" lang="en-US" altLang="zh-CN" sz="2800" b="0" i="0" u="none" strike="noStrike" kern="0" cap="none" spc="0" normalizeH="0" baseline="0" noProof="0" dirty="0" err="1">
                <a:ln>
                  <a:noFill/>
                </a:ln>
                <a:solidFill>
                  <a:srgbClr val="000099"/>
                </a:solidFill>
                <a:effectLst/>
                <a:uLnTx/>
                <a:uFillTx/>
                <a:latin typeface="等线" panose="02010600030101010101" pitchFamily="2" charset="-122"/>
                <a:ea typeface="等线" panose="02010600030101010101" pitchFamily="2" charset="-122"/>
                <a:cs typeface="+mn-cs"/>
              </a:rPr>
              <a:t>y</a:t>
            </a:r>
            <a:r>
              <a:rPr kumimoji="1" lang="en-US" altLang="zh-CN" sz="2800" b="0" i="0" u="none" strike="noStrike" kern="0" cap="none" spc="0" normalizeH="0" baseline="-25000" noProof="0" dirty="0" err="1">
                <a:ln>
                  <a:noFill/>
                </a:ln>
                <a:solidFill>
                  <a:srgbClr val="000099"/>
                </a:solidFill>
                <a:effectLst/>
                <a:uLnTx/>
                <a:uFillTx/>
                <a:latin typeface="等线" panose="02010600030101010101" pitchFamily="2" charset="-122"/>
                <a:ea typeface="等线" panose="02010600030101010101" pitchFamily="2" charset="-122"/>
                <a:cs typeface="+mn-cs"/>
              </a:rPr>
              <a:t>i</a:t>
            </a:r>
            <a:r>
              <a:rPr kumimoji="1" lang="en-US" altLang="zh-CN"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a:t>
            </a:r>
            <a:r>
              <a:rPr kumimoji="1" lang="zh-CN" altLang="en-US"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取代原先估算出的</a:t>
            </a:r>
            <a:r>
              <a:rPr kumimoji="1" lang="en-US" altLang="zh-CN"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h(</a:t>
            </a:r>
            <a:r>
              <a:rPr kumimoji="1" lang="en-US" altLang="zh-CN" sz="2800" b="0" i="0" u="none" strike="noStrike" kern="0" cap="none" spc="0" normalizeH="0" baseline="0" noProof="0" dirty="0" err="1">
                <a:ln>
                  <a:noFill/>
                </a:ln>
                <a:solidFill>
                  <a:srgbClr val="000099"/>
                </a:solidFill>
                <a:effectLst/>
                <a:uLnTx/>
                <a:uFillTx/>
                <a:latin typeface="等线" panose="02010600030101010101" pitchFamily="2" charset="-122"/>
                <a:ea typeface="等线" panose="02010600030101010101" pitchFamily="2" charset="-122"/>
                <a:cs typeface="+mn-cs"/>
              </a:rPr>
              <a:t>y</a:t>
            </a:r>
            <a:r>
              <a:rPr kumimoji="1" lang="en-US" altLang="zh-CN" sz="2800" b="0" i="0" u="none" strike="noStrike" kern="0" cap="none" spc="0" normalizeH="0" baseline="-25000" noProof="0" dirty="0" err="1">
                <a:ln>
                  <a:noFill/>
                </a:ln>
                <a:solidFill>
                  <a:srgbClr val="000099"/>
                </a:solidFill>
                <a:effectLst/>
                <a:uLnTx/>
                <a:uFillTx/>
                <a:latin typeface="等线" panose="02010600030101010101" pitchFamily="2" charset="-122"/>
                <a:ea typeface="等线" panose="02010600030101010101" pitchFamily="2" charset="-122"/>
                <a:cs typeface="+mn-cs"/>
              </a:rPr>
              <a:t>i</a:t>
            </a:r>
            <a:r>
              <a:rPr kumimoji="1" lang="en-US" altLang="zh-CN"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a:t>
            </a:r>
            <a:r>
              <a:rPr kumimoji="1" lang="zh-CN" altLang="en-US"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，并且按此</a:t>
            </a:r>
            <a:r>
              <a:rPr kumimoji="1" lang="en-US" altLang="zh-CN"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h(</a:t>
            </a:r>
            <a:r>
              <a:rPr kumimoji="1" lang="en-US" altLang="zh-CN" sz="2800" b="0" i="0" u="none" strike="noStrike" kern="0" cap="none" spc="0" normalizeH="0" baseline="0" noProof="0" dirty="0" err="1">
                <a:ln>
                  <a:noFill/>
                </a:ln>
                <a:solidFill>
                  <a:srgbClr val="000099"/>
                </a:solidFill>
                <a:effectLst/>
                <a:uLnTx/>
                <a:uFillTx/>
                <a:latin typeface="等线" panose="02010600030101010101" pitchFamily="2" charset="-122"/>
                <a:ea typeface="等线" panose="02010600030101010101" pitchFamily="2" charset="-122"/>
                <a:cs typeface="+mn-cs"/>
              </a:rPr>
              <a:t>y</a:t>
            </a:r>
            <a:r>
              <a:rPr kumimoji="1" lang="en-US" altLang="zh-CN" sz="2800" b="0" i="0" u="none" strike="noStrike" kern="0" cap="none" spc="0" normalizeH="0" baseline="-25000" noProof="0" dirty="0" err="1">
                <a:ln>
                  <a:noFill/>
                </a:ln>
                <a:solidFill>
                  <a:srgbClr val="000099"/>
                </a:solidFill>
                <a:effectLst/>
                <a:uLnTx/>
                <a:uFillTx/>
                <a:latin typeface="等线" panose="02010600030101010101" pitchFamily="2" charset="-122"/>
                <a:ea typeface="等线" panose="02010600030101010101" pitchFamily="2" charset="-122"/>
                <a:cs typeface="+mn-cs"/>
              </a:rPr>
              <a:t>i</a:t>
            </a:r>
            <a:r>
              <a:rPr kumimoji="1" lang="en-US" altLang="zh-CN"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a:t>
            </a:r>
            <a:r>
              <a:rPr kumimoji="1" lang="zh-CN" altLang="en-US"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自下而上地重新计算各先辈节点的</a:t>
            </a:r>
            <a:r>
              <a:rPr kumimoji="1" lang="en-US" altLang="zh-CN"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h</a:t>
            </a:r>
            <a:r>
              <a:rPr kumimoji="1" lang="zh-CN" altLang="en-US"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值。当节点</a:t>
            </a:r>
            <a:r>
              <a:rPr kumimoji="1" lang="en-US" altLang="zh-CN" sz="2800" b="0" i="0" u="none" strike="noStrike" kern="0" cap="none" spc="0" normalizeH="0" baseline="0" noProof="0" dirty="0" err="1">
                <a:ln>
                  <a:noFill/>
                </a:ln>
                <a:solidFill>
                  <a:srgbClr val="000099"/>
                </a:solidFill>
                <a:effectLst/>
                <a:uLnTx/>
                <a:uFillTx/>
                <a:latin typeface="等线" panose="02010600030101010101" pitchFamily="2" charset="-122"/>
                <a:ea typeface="等线" panose="02010600030101010101" pitchFamily="2" charset="-122"/>
                <a:cs typeface="+mn-cs"/>
              </a:rPr>
              <a:t>y</a:t>
            </a:r>
            <a:r>
              <a:rPr kumimoji="1" lang="en-US" altLang="zh-CN" sz="2800" b="0" i="0" u="none" strike="noStrike" kern="0" cap="none" spc="0" normalizeH="0" baseline="-25000" noProof="0" dirty="0" err="1">
                <a:ln>
                  <a:noFill/>
                </a:ln>
                <a:solidFill>
                  <a:srgbClr val="000099"/>
                </a:solidFill>
                <a:effectLst/>
                <a:uLnTx/>
                <a:uFillTx/>
                <a:latin typeface="等线" panose="02010600030101010101" pitchFamily="2" charset="-122"/>
                <a:ea typeface="等线" panose="02010600030101010101" pitchFamily="2" charset="-122"/>
                <a:cs typeface="+mn-cs"/>
              </a:rPr>
              <a:t>i</a:t>
            </a:r>
            <a:r>
              <a:rPr kumimoji="1" lang="zh-CN" altLang="en-US"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的子节点又被扩展时，上述过程又要重新进行一遍。总之，每当有一代新的节点生成时，都要自下而上地重新计算其先辈节点的代价，这是一个自上而下地生成节点，又自下而上地计算代价</a:t>
            </a:r>
            <a:r>
              <a:rPr kumimoji="1" lang="en-US" altLang="zh-CN"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h</a:t>
            </a:r>
            <a:r>
              <a:rPr kumimoji="1" lang="zh-CN" altLang="en-US"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的反复进行的过程。</a:t>
            </a:r>
            <a:endParaRPr kumimoji="1" lang="zh-CN" altLang="en-US" sz="2800" b="0" i="0" u="none" strike="noStrike" kern="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p:txBody>
      </p:sp>
      <p:sp>
        <p:nvSpPr>
          <p:cNvPr id="6" name="Rectangle 45"/>
          <p:cNvSpPr txBox="1"/>
          <p:nvPr/>
        </p:nvSpPr>
        <p:spPr>
          <a:xfrm>
            <a:off x="354014" y="483287"/>
            <a:ext cx="4941887" cy="584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800" b="0" i="0" u="none" strike="noStrike" kern="1200" cap="none" spc="0" normalizeH="0" baseline="0" noProof="0">
                <a:ln>
                  <a:noFill/>
                </a:ln>
                <a:solidFill>
                  <a:srgbClr val="000099"/>
                </a:solidFill>
                <a:effectLst/>
                <a:uLnTx/>
                <a:uFillTx/>
                <a:latin typeface="黑体" panose="02010609060101010101" pitchFamily="2" charset="-122"/>
                <a:ea typeface="黑体" panose="02010609060101010101" pitchFamily="2" charset="-122"/>
                <a:cs typeface="+mj-cs"/>
              </a:rPr>
              <a:t>4.6.4  </a:t>
            </a:r>
            <a:r>
              <a:rPr kumimoji="0" lang="zh-CN" altLang="en-US" sz="2800" b="0" i="0" u="none" strike="noStrike" kern="1200" cap="none" spc="0" normalizeH="0" baseline="0" noProof="0">
                <a:ln>
                  <a:noFill/>
                </a:ln>
                <a:solidFill>
                  <a:srgbClr val="000099"/>
                </a:solidFill>
                <a:effectLst/>
                <a:uLnTx/>
                <a:uFillTx/>
                <a:latin typeface="黑体" panose="02010609060101010101" pitchFamily="2" charset="-122"/>
                <a:ea typeface="黑体" panose="02010609060101010101" pitchFamily="2" charset="-122"/>
                <a:cs typeface="+mj-cs"/>
              </a:rPr>
              <a:t>与或树的启发式搜索</a:t>
            </a:r>
            <a:endParaRPr kumimoji="0" lang="zh-CN" altLang="en-US" sz="2800" b="0" i="0" u="none" strike="noStrike" kern="1200" cap="none" spc="0" normalizeH="0" baseline="0" noProof="0" dirty="0">
              <a:ln>
                <a:noFill/>
              </a:ln>
              <a:solidFill>
                <a:srgbClr val="000099"/>
              </a:solidFill>
              <a:effectLst/>
              <a:uLnTx/>
              <a:uFillTx/>
              <a:latin typeface="黑体" panose="02010609060101010101" pitchFamily="2" charset="-122"/>
              <a:ea typeface="黑体" panose="02010609060101010101" pitchFamily="2" charset="-122"/>
              <a:cs typeface="+mj-cs"/>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76300" y="847854"/>
            <a:ext cx="9309100" cy="5878532"/>
          </a:xfrm>
          <a:prstGeom prst="rect">
            <a:avLst/>
          </a:prstGeom>
        </p:spPr>
        <p:txBody>
          <a:bodyPr wrap="square">
            <a:spAutoFit/>
          </a:bodyPr>
          <a:lstStyle/>
          <a:p>
            <a:pPr marL="0" marR="46990" lvl="0" indent="0" algn="l" defTabSz="914400" rtl="0" eaLnBrk="1" fontAlgn="auto" latinLnBrk="0" hangingPunct="1">
              <a:lnSpc>
                <a:spcPct val="100000"/>
              </a:lnSpc>
              <a:spcBef>
                <a:spcPts val="0"/>
              </a:spcBef>
              <a:spcAft>
                <a:spcPts val="1200"/>
              </a:spcAft>
              <a:buClrTx/>
              <a:buSzTx/>
              <a:buFontTx/>
              <a:buNone/>
              <a:defRPr/>
            </a:pPr>
            <a:r>
              <a:rPr kumimoji="0"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(1) </a:t>
            </a: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把初始节点</a:t>
            </a:r>
            <a:r>
              <a:rPr kumimoji="0"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S</a:t>
            </a:r>
            <a:r>
              <a:rPr kumimoji="0" lang="en-US" altLang="zh-CN" sz="1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0</a:t>
            </a: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放入</a:t>
            </a:r>
            <a:r>
              <a:rPr kumimoji="0"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Open</a:t>
            </a: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表中，计算</a:t>
            </a:r>
            <a:r>
              <a:rPr kumimoji="0"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h(S</a:t>
            </a:r>
            <a:r>
              <a:rPr kumimoji="0" lang="en-US" altLang="zh-CN" sz="1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0 </a:t>
            </a:r>
            <a:r>
              <a:rPr kumimoji="0"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a:t>
            </a: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a:t>
            </a:r>
            <a:endPar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a:p>
            <a:pPr marL="0" marR="98425" lvl="0" indent="0" algn="l" defTabSz="914400" rtl="0" eaLnBrk="1" fontAlgn="auto" latinLnBrk="0" hangingPunct="1">
              <a:lnSpc>
                <a:spcPct val="100000"/>
              </a:lnSpc>
              <a:spcBef>
                <a:spcPts val="0"/>
              </a:spcBef>
              <a:spcAft>
                <a:spcPts val="1200"/>
              </a:spcAft>
              <a:buClrTx/>
              <a:buSzTx/>
              <a:buFontTx/>
              <a:buNone/>
              <a:defRPr/>
            </a:pPr>
            <a:r>
              <a:rPr kumimoji="0"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(2) </a:t>
            </a: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计算希望树</a:t>
            </a:r>
            <a:r>
              <a:rPr kumimoji="0"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T</a:t>
            </a: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a:t>
            </a:r>
            <a:endPar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a:p>
            <a:pPr marL="0" marR="8890" lvl="0" indent="0" algn="l" defTabSz="914400" rtl="0" eaLnBrk="1" fontAlgn="auto" latinLnBrk="0" hangingPunct="1">
              <a:lnSpc>
                <a:spcPct val="100000"/>
              </a:lnSpc>
              <a:spcBef>
                <a:spcPts val="0"/>
              </a:spcBef>
              <a:spcAft>
                <a:spcPts val="1200"/>
              </a:spcAft>
              <a:buClrTx/>
              <a:buSzTx/>
              <a:buFontTx/>
              <a:buNone/>
              <a:defRPr/>
            </a:pPr>
            <a:r>
              <a:rPr kumimoji="0"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(3) </a:t>
            </a: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依次在</a:t>
            </a:r>
            <a:r>
              <a:rPr kumimoji="0"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Open</a:t>
            </a: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表中取出</a:t>
            </a:r>
            <a:r>
              <a:rPr kumimoji="0"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T</a:t>
            </a: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的端节点放入</a:t>
            </a:r>
            <a:r>
              <a:rPr kumimoji="0"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Closed</a:t>
            </a: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表，并记该节点为</a:t>
            </a:r>
            <a:r>
              <a:rPr kumimoji="0"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n</a:t>
            </a: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a:t>
            </a:r>
            <a:endPar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a:p>
            <a:pPr marL="0" marR="51435"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(4)</a:t>
            </a: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如果节点</a:t>
            </a:r>
            <a:r>
              <a:rPr kumimoji="0"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n</a:t>
            </a: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为终止节点，则做下列工作：</a:t>
            </a:r>
            <a:endPar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a:p>
            <a:pPr marL="0" marR="81915" lvl="0" indent="0" algn="just"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   ①标记节点</a:t>
            </a:r>
            <a:r>
              <a:rPr kumimoji="0"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n</a:t>
            </a: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为可解节点；</a:t>
            </a:r>
            <a:endPar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a:p>
            <a:pPr marL="0" marR="381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   ②在</a:t>
            </a:r>
            <a:r>
              <a:rPr kumimoji="0"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T</a:t>
            </a: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上应用可解标记过程，对</a:t>
            </a:r>
            <a:r>
              <a:rPr kumimoji="0"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n</a:t>
            </a: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的先辈节点中的所有可</a:t>
            </a:r>
            <a:r>
              <a:rPr kumimoji="0"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	</a:t>
            </a: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解解节点进行标记；</a:t>
            </a:r>
            <a:endPar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a:p>
            <a:pPr marL="0" marR="698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   ③如果初始解节点</a:t>
            </a:r>
            <a:r>
              <a:rPr kumimoji="0"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S</a:t>
            </a:r>
            <a:r>
              <a:rPr kumimoji="0" lang="en-US" altLang="zh-CN" sz="1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0</a:t>
            </a: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能够被标记为可解节点，则</a:t>
            </a:r>
            <a:r>
              <a:rPr kumimoji="0"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T</a:t>
            </a: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就是</a:t>
            </a:r>
            <a:r>
              <a:rPr kumimoji="0"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	</a:t>
            </a: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最优解树， 成功退出；</a:t>
            </a:r>
            <a:endPar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a:p>
            <a:pPr marL="0" marR="2984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   ④否则，从</a:t>
            </a:r>
            <a:r>
              <a:rPr kumimoji="0"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Open</a:t>
            </a: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表中删去具有可解先辈的所有节点。</a:t>
            </a:r>
            <a:endPar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   ⑤转第</a:t>
            </a:r>
            <a:r>
              <a:rPr kumimoji="0"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(2)</a:t>
            </a: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步。</a:t>
            </a:r>
            <a:endParaRPr kumimoji="0" lang="zh-CN" altLang="en-US"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p:txBody>
      </p:sp>
      <p:sp>
        <p:nvSpPr>
          <p:cNvPr id="7" name="矩形 6"/>
          <p:cNvSpPr/>
          <p:nvPr/>
        </p:nvSpPr>
        <p:spPr>
          <a:xfrm>
            <a:off x="247352" y="132090"/>
            <a:ext cx="5283498" cy="523220"/>
          </a:xfrm>
          <a:prstGeom prst="rect">
            <a:avLst/>
          </a:prstGeom>
        </p:spPr>
        <p:txBody>
          <a:bodyPr wrap="none">
            <a:spAutoFit/>
          </a:bodyPr>
          <a:lstStyle/>
          <a:p>
            <a:pPr marL="0" marR="7112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A4001F"/>
                </a:solidFill>
                <a:effectLst/>
                <a:uLnTx/>
                <a:uFillTx/>
                <a:latin typeface="黑体" panose="02010609060101010101" pitchFamily="2" charset="-122"/>
                <a:ea typeface="黑体" panose="02010609060101010101" pitchFamily="2" charset="-122"/>
                <a:cs typeface="+mn-cs"/>
              </a:rPr>
              <a:t>与或树的启发式搜索过程如下：</a:t>
            </a:r>
            <a:endParaRPr kumimoji="0" lang="zh-CN" altLang="en-US" sz="2800" b="0" i="0" u="none" strike="noStrike" kern="1200" cap="none" spc="0" normalizeH="0" baseline="0" noProof="0" dirty="0">
              <a:ln>
                <a:noFill/>
              </a:ln>
              <a:solidFill>
                <a:srgbClr val="A4001F"/>
              </a:solidFill>
              <a:effectLst/>
              <a:uLnTx/>
              <a:uFillTx/>
              <a:latin typeface="黑体" panose="02010609060101010101" pitchFamily="2" charset="-122"/>
              <a:ea typeface="黑体" panose="02010609060101010101" pitchFamily="2" charset="-122"/>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74700" y="285770"/>
            <a:ext cx="10744200" cy="6000750"/>
          </a:xfrm>
          <a:prstGeom prst="rect">
            <a:avLst/>
          </a:prstGeom>
        </p:spPr>
        <p:txBody>
          <a:bodyPr wrap="square">
            <a:spAutoFit/>
          </a:bodyPr>
          <a:lstStyle/>
          <a:p>
            <a:pPr marL="0" marR="2540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(5) </a:t>
            </a: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如果节点</a:t>
            </a:r>
            <a:r>
              <a:rPr kumimoji="0"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n</a:t>
            </a: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不是终止节点，但可扩展，则做下列工作：</a:t>
            </a:r>
            <a:endPar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a:p>
            <a:pPr marL="0" marR="6286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    ①扩展节点</a:t>
            </a:r>
            <a:r>
              <a:rPr kumimoji="0"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n</a:t>
            </a: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，生成</a:t>
            </a:r>
            <a:r>
              <a:rPr kumimoji="0"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n</a:t>
            </a: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的所有子节点；</a:t>
            </a:r>
            <a:endPar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a:p>
            <a:pPr marL="0" marR="444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    ②把这些子节点都放入</a:t>
            </a:r>
            <a:r>
              <a:rPr kumimoji="0"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Open</a:t>
            </a: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表中，并为每一个子节点设置指向</a:t>
            </a:r>
            <a:r>
              <a:rPr kumimoji="0"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	 </a:t>
            </a: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父节点</a:t>
            </a:r>
            <a:r>
              <a:rPr kumimoji="0"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n</a:t>
            </a: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的指针</a:t>
            </a:r>
            <a:endPar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a:p>
            <a:pPr marL="0" marR="56515"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    ③计算这些子节点及其先辈节点的</a:t>
            </a:r>
            <a:r>
              <a:rPr kumimoji="0"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h</a:t>
            </a: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值；</a:t>
            </a:r>
            <a:endPar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2400"/>
              </a:spcAft>
              <a:buClrTx/>
              <a:buSzTx/>
              <a:buFontTx/>
              <a:buNone/>
              <a:defRPr/>
            </a:pP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    ④转第</a:t>
            </a:r>
            <a:r>
              <a:rPr kumimoji="0"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(2)</a:t>
            </a: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步。</a:t>
            </a:r>
            <a:endPar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a:p>
            <a:pPr marL="0" marR="2032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(6) </a:t>
            </a: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如果节点</a:t>
            </a:r>
            <a:r>
              <a:rPr kumimoji="0"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n</a:t>
            </a: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不是终止节点，且不可扩展，则做下列工作：</a:t>
            </a:r>
            <a:endPar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a:p>
            <a:pPr marL="0" marR="7874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    ①标记节点</a:t>
            </a:r>
            <a:r>
              <a:rPr kumimoji="0"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n</a:t>
            </a: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为不可解节点；</a:t>
            </a:r>
            <a:endPar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a:p>
            <a:pPr marL="0" marR="508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    ②在</a:t>
            </a:r>
            <a:r>
              <a:rPr kumimoji="0"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T</a:t>
            </a: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上应用不可解标记过程，对</a:t>
            </a:r>
            <a:r>
              <a:rPr kumimoji="0"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n</a:t>
            </a: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的先辈节点中的所有不可解节点进行标记；</a:t>
            </a:r>
            <a:endPar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a:p>
            <a:pPr marL="0" marR="635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    ③如果初始节点</a:t>
            </a:r>
            <a:r>
              <a:rPr kumimoji="0"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S</a:t>
            </a:r>
            <a:r>
              <a:rPr kumimoji="0" lang="en-US" altLang="zh-CN" sz="1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0</a:t>
            </a: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能够被标记为不可解，则问题无解，失败退出；</a:t>
            </a:r>
            <a:endPar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a:p>
            <a:pPr marL="0" marR="2667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    ④否则，从</a:t>
            </a:r>
            <a:r>
              <a:rPr kumimoji="0"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Open</a:t>
            </a: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表中删去具有不可解先辈的所有节点。</a:t>
            </a:r>
            <a:endPar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    ⑤转第</a:t>
            </a:r>
            <a:r>
              <a:rPr kumimoji="0" lang="en-US" altLang="zh-CN"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(2)</a:t>
            </a:r>
            <a:r>
              <a:rPr kumimoji="0" lang="zh-CN" altLang="en-US" sz="28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rPr>
              <a:t>步。  </a:t>
            </a:r>
            <a:endParaRPr kumimoji="0" lang="zh-CN" altLang="en-US" sz="2400" b="0" i="0" u="none" strike="noStrike" kern="1200" cap="none" spc="0" normalizeH="0" baseline="0" noProof="0" dirty="0">
              <a:ln>
                <a:noFill/>
              </a:ln>
              <a:solidFill>
                <a:srgbClr val="000099"/>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Empty-astar.mp4">
            <a:hlinkClick r:id="" action="ppaction://media"/>
          </p:cNvPr>
          <p:cNvPicPr>
            <a:picLocks noChangeAspect="1"/>
          </p:cNvPicPr>
          <p:nvPr>
            <a:videoFile r:link="rId1"/>
            <p:extLst>
              <p:ext uri="{DAA4B4D4-6D71-4841-9C94-3DE7FCFB9230}">
                <p14:media xmlns:p14="http://schemas.microsoft.com/office/powerpoint/2010/main" r:embed="rId2"/>
              </p:ext>
            </p:extLst>
          </p:nvPr>
        </p:nvPicPr>
        <p:blipFill>
          <a:blip r:embed="rId3"/>
          <a:stretch>
            <a:fillRect/>
          </a:stretch>
        </p:blipFill>
        <p:spPr>
          <a:xfrm>
            <a:off x="2960186" y="1143001"/>
            <a:ext cx="6271628" cy="5257799"/>
          </a:xfrm>
          <a:prstGeom prst="rect">
            <a:avLst/>
          </a:prstGeom>
        </p:spPr>
      </p:pic>
      <p:sp>
        <p:nvSpPr>
          <p:cNvPr id="5" name="标题 4"/>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p:cTn id="7" fill="hold" display="0">
                  <p:stCondLst>
                    <p:cond delay="indefinite"/>
                  </p:stCondLst>
                </p:cTn>
                <p:tgtEl>
                  <p:spTgt spid="3"/>
                </p:tgtEl>
              </p:cMediaNode>
            </p:video>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4"/>
          <p:cNvSpPr>
            <a:spLocks noGrp="1"/>
          </p:cNvSpPr>
          <p:nvPr>
            <p:ph type="sldNum" sz="quarter" idx="11"/>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41ABC08D-9DFB-4045-A981-75F44A14E0B0}" type="slidenum">
              <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rPr>
            </a:fld>
            <a:endPar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endParaRPr>
          </a:p>
        </p:txBody>
      </p:sp>
      <p:sp>
        <p:nvSpPr>
          <p:cNvPr id="134147" name="Rectangle 2"/>
          <p:cNvSpPr>
            <a:spLocks noGrp="1"/>
          </p:cNvSpPr>
          <p:nvPr>
            <p:ph type="title"/>
          </p:nvPr>
        </p:nvSpPr>
        <p:spPr>
          <a:xfrm>
            <a:off x="509589" y="200820"/>
            <a:ext cx="5686425" cy="674688"/>
          </a:xfrm>
        </p:spPr>
        <p:txBody>
          <a:bodyPr>
            <a:normAutofit/>
          </a:bodyPr>
          <a:lstStyle/>
          <a:p>
            <a:pPr eaLnBrk="1" hangingPunct="1">
              <a:buClr>
                <a:srgbClr val="0000FF"/>
              </a:buClr>
              <a:buFont typeface="Wingdings" panose="05000000000000000000" pitchFamily="2" charset="2"/>
              <a:buNone/>
            </a:pPr>
            <a:r>
              <a:rPr lang="en-US" altLang="zh-CN" sz="2800" dirty="0">
                <a:solidFill>
                  <a:srgbClr val="009900"/>
                </a:solidFill>
                <a:latin typeface="黑体" panose="02010609060101010101" pitchFamily="2" charset="-122"/>
                <a:ea typeface="黑体" panose="02010609060101010101" pitchFamily="2" charset="-122"/>
              </a:rPr>
              <a:t>【</a:t>
            </a:r>
            <a:r>
              <a:rPr lang="zh-CN" altLang="en-US" sz="2800" dirty="0">
                <a:solidFill>
                  <a:srgbClr val="009900"/>
                </a:solidFill>
                <a:latin typeface="黑体" panose="02010609060101010101" pitchFamily="2" charset="-122"/>
                <a:ea typeface="黑体" panose="02010609060101010101" pitchFamily="2" charset="-122"/>
              </a:rPr>
              <a:t>与或树的启发式搜索举例</a:t>
            </a:r>
            <a:r>
              <a:rPr lang="en-US" altLang="zh-CN" sz="2800" dirty="0">
                <a:solidFill>
                  <a:srgbClr val="009900"/>
                </a:solidFill>
                <a:latin typeface="黑体" panose="02010609060101010101" pitchFamily="2" charset="-122"/>
                <a:ea typeface="黑体" panose="02010609060101010101" pitchFamily="2" charset="-122"/>
              </a:rPr>
              <a:t>】</a:t>
            </a:r>
            <a:endParaRPr lang="en-US" altLang="zh-CN" sz="2800" dirty="0">
              <a:solidFill>
                <a:srgbClr val="009900"/>
              </a:solidFill>
              <a:latin typeface="黑体" panose="02010609060101010101" pitchFamily="2" charset="-122"/>
              <a:ea typeface="黑体" panose="02010609060101010101" pitchFamily="2" charset="-122"/>
            </a:endParaRPr>
          </a:p>
        </p:txBody>
      </p:sp>
      <p:sp>
        <p:nvSpPr>
          <p:cNvPr id="3" name="矩形 2"/>
          <p:cNvSpPr/>
          <p:nvPr/>
        </p:nvSpPr>
        <p:spPr>
          <a:xfrm>
            <a:off x="449305" y="1282932"/>
            <a:ext cx="11293390" cy="19380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rPr>
              <a:t>例：</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要求搜索过程每次扩展节点时都</a:t>
            </a:r>
            <a:r>
              <a:rPr kumimoji="0" lang="zh-CN" altLang="en-US" sz="2400" b="0" i="0" u="none" strike="noStrike" kern="1200" cap="none" spc="0" normalizeH="0" baseline="0" noProof="0" dirty="0">
                <a:ln>
                  <a:noFill/>
                </a:ln>
                <a:solidFill>
                  <a:srgbClr val="006300"/>
                </a:solidFill>
                <a:effectLst/>
                <a:uLnTx/>
                <a:uFillTx/>
                <a:latin typeface="FangSong_GB2312" panose="02010609030101010101" pitchFamily="49" charset="-122"/>
                <a:ea typeface="FangSong_GB2312" panose="02010609030101010101" pitchFamily="49" charset="-122"/>
                <a:cs typeface="+mn-cs"/>
              </a:rPr>
              <a:t>同</a:t>
            </a:r>
            <a:r>
              <a:rPr kumimoji="0" lang="zh-CN" altLang="en-US" sz="2400" b="0" i="0" u="sng" strike="noStrike" kern="1200" cap="none" spc="0" normalizeH="0" baseline="0" noProof="0" dirty="0">
                <a:ln>
                  <a:noFill/>
                </a:ln>
                <a:solidFill>
                  <a:srgbClr val="006300"/>
                </a:solidFill>
                <a:effectLst/>
                <a:uLnTx/>
                <a:uFillTx/>
                <a:latin typeface="FangSong_GB2312" panose="02010609030101010101" pitchFamily="49" charset="-122"/>
                <a:ea typeface="FangSong_GB2312" panose="02010609030101010101" pitchFamily="49" charset="-122"/>
                <a:cs typeface="+mn-cs"/>
              </a:rPr>
              <a:t>时扩展两层，</a:t>
            </a:r>
            <a:r>
              <a:rPr kumimoji="0" lang="zh-CN" altLang="en-US" sz="2400" b="0" i="0" u="sng"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且按一层或节点、一层与节点的间隔方 式进行扩展。</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它实际上就是下一节将要讨论的博弈树的结构。</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设初始节点为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扩展后得到的与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或树如右图所示。其中，端节点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C</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E</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，下面的数字是用启发函数估算 出的</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h</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值，节点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D</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旁边的数字是按和代价法计算出来 的节点代价。</a:t>
            </a:r>
            <a:endPar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pic>
        <p:nvPicPr>
          <p:cNvPr id="4" name="图片 3"/>
          <p:cNvPicPr>
            <a:picLocks noChangeAspect="1"/>
          </p:cNvPicPr>
          <p:nvPr/>
        </p:nvPicPr>
        <p:blipFill>
          <a:blip r:embed="rId1"/>
          <a:stretch>
            <a:fillRect/>
          </a:stretch>
        </p:blipFill>
        <p:spPr>
          <a:xfrm>
            <a:off x="2108536" y="3242481"/>
            <a:ext cx="8174955" cy="3113869"/>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4"/>
          <p:cNvSpPr>
            <a:spLocks noGrp="1"/>
          </p:cNvSpPr>
          <p:nvPr>
            <p:ph type="sldNum" sz="quarter" idx="11"/>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41ABC08D-9DFB-4045-A981-75F44A14E0B0}" type="slidenum">
              <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rPr>
            </a:fld>
            <a:endPar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endParaRPr>
          </a:p>
        </p:txBody>
      </p:sp>
      <p:sp>
        <p:nvSpPr>
          <p:cNvPr id="134147" name="Rectangle 2"/>
          <p:cNvSpPr>
            <a:spLocks noGrp="1"/>
          </p:cNvSpPr>
          <p:nvPr>
            <p:ph type="title"/>
          </p:nvPr>
        </p:nvSpPr>
        <p:spPr>
          <a:xfrm>
            <a:off x="509589" y="200820"/>
            <a:ext cx="5686425" cy="674688"/>
          </a:xfrm>
        </p:spPr>
        <p:txBody>
          <a:bodyPr>
            <a:normAutofit/>
          </a:bodyPr>
          <a:lstStyle/>
          <a:p>
            <a:pPr eaLnBrk="1" hangingPunct="1">
              <a:buClr>
                <a:srgbClr val="0000FF"/>
              </a:buClr>
              <a:buFont typeface="Wingdings" panose="05000000000000000000" pitchFamily="2" charset="2"/>
              <a:buNone/>
            </a:pPr>
            <a:r>
              <a:rPr lang="en-US" altLang="zh-CN" sz="2800" dirty="0">
                <a:solidFill>
                  <a:srgbClr val="009900"/>
                </a:solidFill>
                <a:latin typeface="黑体" panose="02010609060101010101" pitchFamily="2" charset="-122"/>
                <a:ea typeface="黑体" panose="02010609060101010101" pitchFamily="2" charset="-122"/>
              </a:rPr>
              <a:t>【</a:t>
            </a:r>
            <a:r>
              <a:rPr lang="zh-CN" altLang="en-US" sz="2800" dirty="0">
                <a:solidFill>
                  <a:srgbClr val="009900"/>
                </a:solidFill>
                <a:latin typeface="黑体" panose="02010609060101010101" pitchFamily="2" charset="-122"/>
                <a:ea typeface="黑体" panose="02010609060101010101" pitchFamily="2" charset="-122"/>
              </a:rPr>
              <a:t>与或树的启发式搜索举例</a:t>
            </a:r>
            <a:r>
              <a:rPr lang="en-US" altLang="zh-CN" sz="2800" dirty="0">
                <a:solidFill>
                  <a:srgbClr val="009900"/>
                </a:solidFill>
                <a:latin typeface="黑体" panose="02010609060101010101" pitchFamily="2" charset="-122"/>
                <a:ea typeface="黑体" panose="02010609060101010101" pitchFamily="2" charset="-122"/>
              </a:rPr>
              <a:t>】</a:t>
            </a:r>
            <a:endParaRPr lang="en-US" altLang="zh-CN" sz="2800" dirty="0">
              <a:solidFill>
                <a:srgbClr val="009900"/>
              </a:solidFill>
              <a:latin typeface="黑体" panose="02010609060101010101" pitchFamily="2" charset="-122"/>
              <a:ea typeface="黑体" panose="02010609060101010101" pitchFamily="2" charset="-122"/>
            </a:endParaRPr>
          </a:p>
        </p:txBody>
      </p:sp>
      <p:pic>
        <p:nvPicPr>
          <p:cNvPr id="2" name="图片 1"/>
          <p:cNvPicPr>
            <a:picLocks noChangeAspect="1"/>
          </p:cNvPicPr>
          <p:nvPr/>
        </p:nvPicPr>
        <p:blipFill rotWithShape="1">
          <a:blip r:embed="rId1"/>
          <a:srcRect t="1931"/>
          <a:stretch>
            <a:fillRect/>
          </a:stretch>
        </p:blipFill>
        <p:spPr>
          <a:xfrm>
            <a:off x="1286200" y="1010653"/>
            <a:ext cx="9271582" cy="5710822"/>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srcRect l="1165"/>
          <a:stretch>
            <a:fillRect/>
          </a:stretch>
        </p:blipFill>
        <p:spPr>
          <a:xfrm>
            <a:off x="1371599" y="906727"/>
            <a:ext cx="9186183" cy="5817619"/>
          </a:xfrm>
          <a:prstGeom prst="rect">
            <a:avLst/>
          </a:prstGeom>
        </p:spPr>
      </p:pic>
      <p:sp>
        <p:nvSpPr>
          <p:cNvPr id="50" name="灯片编号占位符 4"/>
          <p:cNvSpPr>
            <a:spLocks noGrp="1"/>
          </p:cNvSpPr>
          <p:nvPr>
            <p:ph type="sldNum" sz="quarter" idx="11"/>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41ABC08D-9DFB-4045-A981-75F44A14E0B0}" type="slidenum">
              <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rPr>
            </a:fld>
            <a:endPar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endParaRPr>
          </a:p>
        </p:txBody>
      </p:sp>
      <p:sp>
        <p:nvSpPr>
          <p:cNvPr id="134147" name="Rectangle 2"/>
          <p:cNvSpPr>
            <a:spLocks noGrp="1"/>
          </p:cNvSpPr>
          <p:nvPr>
            <p:ph type="title"/>
          </p:nvPr>
        </p:nvSpPr>
        <p:spPr>
          <a:xfrm>
            <a:off x="509589" y="200820"/>
            <a:ext cx="5686425" cy="674688"/>
          </a:xfrm>
        </p:spPr>
        <p:txBody>
          <a:bodyPr>
            <a:normAutofit/>
          </a:bodyPr>
          <a:lstStyle/>
          <a:p>
            <a:pPr eaLnBrk="1" hangingPunct="1">
              <a:buClr>
                <a:srgbClr val="0000FF"/>
              </a:buClr>
              <a:buFont typeface="Wingdings" panose="05000000000000000000" pitchFamily="2" charset="2"/>
              <a:buNone/>
            </a:pPr>
            <a:r>
              <a:rPr lang="en-US" altLang="zh-CN" sz="2800" dirty="0">
                <a:solidFill>
                  <a:srgbClr val="009900"/>
                </a:solidFill>
                <a:latin typeface="黑体" panose="02010609060101010101" pitchFamily="2" charset="-122"/>
                <a:ea typeface="黑体" panose="02010609060101010101" pitchFamily="2" charset="-122"/>
              </a:rPr>
              <a:t>【</a:t>
            </a:r>
            <a:r>
              <a:rPr lang="zh-CN" altLang="en-US" sz="2800" dirty="0">
                <a:solidFill>
                  <a:srgbClr val="009900"/>
                </a:solidFill>
                <a:latin typeface="黑体" panose="02010609060101010101" pitchFamily="2" charset="-122"/>
                <a:ea typeface="黑体" panose="02010609060101010101" pitchFamily="2" charset="-122"/>
              </a:rPr>
              <a:t>与或树的启发式搜索举例</a:t>
            </a:r>
            <a:r>
              <a:rPr lang="en-US" altLang="zh-CN" sz="2800" dirty="0">
                <a:solidFill>
                  <a:srgbClr val="009900"/>
                </a:solidFill>
                <a:latin typeface="黑体" panose="02010609060101010101" pitchFamily="2" charset="-122"/>
                <a:ea typeface="黑体" panose="02010609060101010101" pitchFamily="2" charset="-122"/>
              </a:rPr>
              <a:t>】</a:t>
            </a:r>
            <a:endParaRPr lang="en-US" altLang="zh-CN" sz="2800" dirty="0">
              <a:solidFill>
                <a:srgbClr val="009900"/>
              </a:solidFill>
              <a:latin typeface="黑体" panose="02010609060101010101" pitchFamily="2" charset="-122"/>
              <a:ea typeface="黑体" panose="0201060906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4"/>
          <p:cNvSpPr>
            <a:spLocks noGrp="1"/>
          </p:cNvSpPr>
          <p:nvPr>
            <p:ph type="sldNum" sz="quarter" idx="11"/>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41ABC08D-9DFB-4045-A981-75F44A14E0B0}" type="slidenum">
              <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rPr>
            </a:fld>
            <a:endPar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endParaRPr>
          </a:p>
        </p:txBody>
      </p:sp>
      <p:sp>
        <p:nvSpPr>
          <p:cNvPr id="134147" name="Rectangle 2"/>
          <p:cNvSpPr>
            <a:spLocks noGrp="1"/>
          </p:cNvSpPr>
          <p:nvPr>
            <p:ph type="title"/>
          </p:nvPr>
        </p:nvSpPr>
        <p:spPr>
          <a:xfrm>
            <a:off x="509589" y="200820"/>
            <a:ext cx="5686425" cy="674688"/>
          </a:xfrm>
        </p:spPr>
        <p:txBody>
          <a:bodyPr>
            <a:normAutofit/>
          </a:bodyPr>
          <a:lstStyle/>
          <a:p>
            <a:pPr eaLnBrk="1" hangingPunct="1">
              <a:buClr>
                <a:srgbClr val="0000FF"/>
              </a:buClr>
              <a:buFont typeface="Wingdings" panose="05000000000000000000" pitchFamily="2" charset="2"/>
              <a:buNone/>
            </a:pPr>
            <a:r>
              <a:rPr lang="en-US" altLang="zh-CN" sz="2800" dirty="0">
                <a:solidFill>
                  <a:srgbClr val="009900"/>
                </a:solidFill>
                <a:latin typeface="黑体" panose="02010609060101010101" pitchFamily="2" charset="-122"/>
                <a:ea typeface="黑体" panose="02010609060101010101" pitchFamily="2" charset="-122"/>
              </a:rPr>
              <a:t>【</a:t>
            </a:r>
            <a:r>
              <a:rPr lang="zh-CN" altLang="en-US" sz="2800" dirty="0">
                <a:solidFill>
                  <a:srgbClr val="009900"/>
                </a:solidFill>
                <a:latin typeface="黑体" panose="02010609060101010101" pitchFamily="2" charset="-122"/>
                <a:ea typeface="黑体" panose="02010609060101010101" pitchFamily="2" charset="-122"/>
              </a:rPr>
              <a:t>与或树的启发式搜索举例</a:t>
            </a:r>
            <a:r>
              <a:rPr lang="en-US" altLang="zh-CN" sz="2800" dirty="0">
                <a:solidFill>
                  <a:srgbClr val="009900"/>
                </a:solidFill>
                <a:latin typeface="黑体" panose="02010609060101010101" pitchFamily="2" charset="-122"/>
                <a:ea typeface="黑体" panose="02010609060101010101" pitchFamily="2" charset="-122"/>
              </a:rPr>
              <a:t>】</a:t>
            </a:r>
            <a:endParaRPr lang="en-US" altLang="zh-CN" sz="2800" dirty="0">
              <a:solidFill>
                <a:srgbClr val="009900"/>
              </a:solidFill>
              <a:latin typeface="黑体" panose="02010609060101010101" pitchFamily="2" charset="-122"/>
              <a:ea typeface="黑体" panose="02010609060101010101" pitchFamily="2" charset="-122"/>
            </a:endParaRPr>
          </a:p>
        </p:txBody>
      </p:sp>
      <p:pic>
        <p:nvPicPr>
          <p:cNvPr id="2" name="图片 1"/>
          <p:cNvPicPr>
            <a:picLocks noChangeAspect="1"/>
          </p:cNvPicPr>
          <p:nvPr/>
        </p:nvPicPr>
        <p:blipFill>
          <a:blip r:embed="rId1"/>
          <a:stretch>
            <a:fillRect/>
          </a:stretch>
        </p:blipFill>
        <p:spPr>
          <a:xfrm>
            <a:off x="1331273" y="874470"/>
            <a:ext cx="9190416" cy="5778994"/>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4"/>
          <p:cNvSpPr>
            <a:spLocks noGrp="1"/>
          </p:cNvSpPr>
          <p:nvPr>
            <p:ph type="sldNum" sz="quarter" idx="11"/>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41ABC08D-9DFB-4045-A981-75F44A14E0B0}" type="slidenum">
              <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rPr>
            </a:fld>
            <a:endPar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endParaRPr>
          </a:p>
        </p:txBody>
      </p:sp>
      <p:sp>
        <p:nvSpPr>
          <p:cNvPr id="134147" name="Rectangle 2"/>
          <p:cNvSpPr>
            <a:spLocks noGrp="1"/>
          </p:cNvSpPr>
          <p:nvPr>
            <p:ph type="title"/>
          </p:nvPr>
        </p:nvSpPr>
        <p:spPr>
          <a:xfrm>
            <a:off x="1846262" y="320675"/>
            <a:ext cx="5686425" cy="674688"/>
          </a:xfrm>
        </p:spPr>
        <p:txBody>
          <a:bodyPr>
            <a:normAutofit/>
          </a:bodyPr>
          <a:lstStyle/>
          <a:p>
            <a:pPr eaLnBrk="1" hangingPunct="1">
              <a:buClr>
                <a:srgbClr val="0000FF"/>
              </a:buClr>
              <a:buFont typeface="Wingdings" panose="05000000000000000000" pitchFamily="2" charset="2"/>
              <a:buNone/>
            </a:pPr>
            <a:r>
              <a:rPr lang="en-US" altLang="zh-CN" sz="2800" dirty="0">
                <a:solidFill>
                  <a:srgbClr val="009900"/>
                </a:solidFill>
                <a:latin typeface="黑体" panose="02010609060101010101" pitchFamily="2" charset="-122"/>
                <a:ea typeface="黑体" panose="02010609060101010101" pitchFamily="2" charset="-122"/>
              </a:rPr>
              <a:t>【</a:t>
            </a:r>
            <a:r>
              <a:rPr lang="zh-CN" altLang="en-US" sz="2800" dirty="0">
                <a:solidFill>
                  <a:srgbClr val="009900"/>
                </a:solidFill>
                <a:latin typeface="黑体" panose="02010609060101010101" pitchFamily="2" charset="-122"/>
                <a:ea typeface="黑体" panose="02010609060101010101" pitchFamily="2" charset="-122"/>
              </a:rPr>
              <a:t>与或树的启发式搜索举例</a:t>
            </a:r>
            <a:r>
              <a:rPr lang="en-US" altLang="zh-CN" sz="2800" dirty="0">
                <a:solidFill>
                  <a:srgbClr val="009900"/>
                </a:solidFill>
                <a:latin typeface="黑体" panose="02010609060101010101" pitchFamily="2" charset="-122"/>
                <a:ea typeface="黑体" panose="02010609060101010101" pitchFamily="2" charset="-122"/>
              </a:rPr>
              <a:t>】</a:t>
            </a:r>
            <a:endParaRPr lang="en-US" altLang="zh-CN" sz="2800" dirty="0">
              <a:solidFill>
                <a:srgbClr val="009900"/>
              </a:solidFill>
              <a:latin typeface="黑体" panose="02010609060101010101" pitchFamily="2" charset="-122"/>
              <a:ea typeface="黑体" panose="02010609060101010101" pitchFamily="2" charset="-122"/>
            </a:endParaRPr>
          </a:p>
        </p:txBody>
      </p:sp>
      <p:sp>
        <p:nvSpPr>
          <p:cNvPr id="257028" name="Text Box 4"/>
          <p:cNvSpPr txBox="1">
            <a:spLocks noChangeArrowheads="1"/>
          </p:cNvSpPr>
          <p:nvPr/>
        </p:nvSpPr>
        <p:spPr bwMode="auto">
          <a:xfrm>
            <a:off x="7532688" y="1624013"/>
            <a:ext cx="2703512" cy="396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已知其中：</a:t>
            </a:r>
            <a:endParaRPr kumimoji="1"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h(n</a:t>
            </a:r>
            <a:r>
              <a:rPr kumimoji="1"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1</a:t>
            </a:r>
            <a:r>
              <a:rPr kumimoji="1"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)=2</a:t>
            </a:r>
            <a:endParaRPr kumimoji="1"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h(n</a:t>
            </a:r>
            <a:r>
              <a:rPr kumimoji="1"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2</a:t>
            </a:r>
            <a:r>
              <a:rPr kumimoji="1"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)=4</a:t>
            </a:r>
            <a:endParaRPr kumimoji="1"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h(n</a:t>
            </a:r>
            <a:r>
              <a:rPr kumimoji="1"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3</a:t>
            </a:r>
            <a:r>
              <a:rPr kumimoji="1"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)=4</a:t>
            </a:r>
            <a:endParaRPr kumimoji="1"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h(n</a:t>
            </a:r>
            <a:r>
              <a:rPr kumimoji="1"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4</a:t>
            </a:r>
            <a:r>
              <a:rPr kumimoji="1"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)=1</a:t>
            </a:r>
            <a:endParaRPr kumimoji="1"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h(n</a:t>
            </a:r>
            <a:r>
              <a:rPr kumimoji="1"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5</a:t>
            </a:r>
            <a:r>
              <a:rPr kumimoji="1"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)=1</a:t>
            </a:r>
            <a:endParaRPr kumimoji="1"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h(n</a:t>
            </a:r>
            <a:r>
              <a:rPr kumimoji="1"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6</a:t>
            </a:r>
            <a:r>
              <a:rPr kumimoji="1"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)=2</a:t>
            </a:r>
            <a:endParaRPr kumimoji="1"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h(n</a:t>
            </a:r>
            <a:r>
              <a:rPr kumimoji="1"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7</a:t>
            </a:r>
            <a:r>
              <a:rPr kumimoji="1"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)=0</a:t>
            </a:r>
            <a:endParaRPr kumimoji="1"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h(n</a:t>
            </a:r>
            <a:r>
              <a:rPr kumimoji="1" lang="en-US" altLang="zh-CN" sz="28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mn-cs"/>
              </a:rPr>
              <a:t>8</a:t>
            </a:r>
            <a:r>
              <a:rPr kumimoji="1"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)=0</a:t>
            </a:r>
            <a:endParaRPr kumimoji="1"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grpSp>
        <p:nvGrpSpPr>
          <p:cNvPr id="134149" name="Group 52"/>
          <p:cNvGrpSpPr/>
          <p:nvPr/>
        </p:nvGrpSpPr>
        <p:grpSpPr bwMode="auto">
          <a:xfrm>
            <a:off x="1817689" y="1085851"/>
            <a:ext cx="5127625" cy="5184775"/>
            <a:chOff x="185" y="684"/>
            <a:chExt cx="3230" cy="3266"/>
          </a:xfrm>
        </p:grpSpPr>
        <p:grpSp>
          <p:nvGrpSpPr>
            <p:cNvPr id="134150" name="Group 51"/>
            <p:cNvGrpSpPr/>
            <p:nvPr/>
          </p:nvGrpSpPr>
          <p:grpSpPr bwMode="auto">
            <a:xfrm>
              <a:off x="437" y="684"/>
              <a:ext cx="2978" cy="3266"/>
              <a:chOff x="437" y="684"/>
              <a:chExt cx="2978" cy="3266"/>
            </a:xfrm>
          </p:grpSpPr>
          <p:sp>
            <p:nvSpPr>
              <p:cNvPr id="134160" name="Oval 7"/>
              <p:cNvSpPr>
                <a:spLocks noChangeArrowheads="1"/>
              </p:cNvSpPr>
              <p:nvPr/>
            </p:nvSpPr>
            <p:spPr bwMode="auto">
              <a:xfrm>
                <a:off x="1947" y="828"/>
                <a:ext cx="96" cy="96"/>
              </a:xfrm>
              <a:prstGeom prst="ellipse">
                <a:avLst/>
              </a:prstGeom>
              <a:solidFill>
                <a:schemeClr val="tx2"/>
              </a:solidFill>
              <a:ln w="9525">
                <a:solidFill>
                  <a:schemeClr val="tx1"/>
                </a:solidFill>
                <a:rou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4161" name="Oval 8"/>
              <p:cNvSpPr>
                <a:spLocks noChangeArrowheads="1"/>
              </p:cNvSpPr>
              <p:nvPr/>
            </p:nvSpPr>
            <p:spPr bwMode="auto">
              <a:xfrm>
                <a:off x="1107" y="1260"/>
                <a:ext cx="96"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4162" name="Oval 9"/>
              <p:cNvSpPr>
                <a:spLocks noChangeArrowheads="1"/>
              </p:cNvSpPr>
              <p:nvPr/>
            </p:nvSpPr>
            <p:spPr bwMode="auto">
              <a:xfrm>
                <a:off x="1563" y="1620"/>
                <a:ext cx="96"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4163" name="Oval 10"/>
              <p:cNvSpPr>
                <a:spLocks noChangeArrowheads="1"/>
              </p:cNvSpPr>
              <p:nvPr/>
            </p:nvSpPr>
            <p:spPr bwMode="auto">
              <a:xfrm>
                <a:off x="1995" y="2124"/>
                <a:ext cx="96"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4164" name="Oval 11"/>
              <p:cNvSpPr>
                <a:spLocks noChangeArrowheads="1"/>
              </p:cNvSpPr>
              <p:nvPr/>
            </p:nvSpPr>
            <p:spPr bwMode="auto">
              <a:xfrm>
                <a:off x="2979" y="1548"/>
                <a:ext cx="96"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4165" name="Oval 12"/>
              <p:cNvSpPr>
                <a:spLocks noChangeArrowheads="1"/>
              </p:cNvSpPr>
              <p:nvPr/>
            </p:nvSpPr>
            <p:spPr bwMode="auto">
              <a:xfrm>
                <a:off x="495" y="2244"/>
                <a:ext cx="96"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4166" name="Oval 13"/>
              <p:cNvSpPr>
                <a:spLocks noChangeArrowheads="1"/>
              </p:cNvSpPr>
              <p:nvPr/>
            </p:nvSpPr>
            <p:spPr bwMode="auto">
              <a:xfrm>
                <a:off x="471" y="2952"/>
                <a:ext cx="96"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4167" name="Oval 14"/>
              <p:cNvSpPr>
                <a:spLocks noChangeArrowheads="1"/>
              </p:cNvSpPr>
              <p:nvPr/>
            </p:nvSpPr>
            <p:spPr bwMode="auto">
              <a:xfrm>
                <a:off x="2979" y="2952"/>
                <a:ext cx="96" cy="96"/>
              </a:xfrm>
              <a:prstGeom prst="ellipse">
                <a:avLst/>
              </a:prstGeom>
              <a:solidFill>
                <a:srgbClr val="FF0000"/>
              </a:solidFill>
              <a:ln w="9525">
                <a:solidFill>
                  <a:schemeClr val="tx1"/>
                </a:solidFill>
                <a:rou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4168" name="Oval 15"/>
              <p:cNvSpPr>
                <a:spLocks noChangeArrowheads="1"/>
              </p:cNvSpPr>
              <p:nvPr/>
            </p:nvSpPr>
            <p:spPr bwMode="auto">
              <a:xfrm>
                <a:off x="495" y="3516"/>
                <a:ext cx="96" cy="96"/>
              </a:xfrm>
              <a:prstGeom prst="ellipse">
                <a:avLst/>
              </a:prstGeom>
              <a:solidFill>
                <a:srgbClr val="FF0000"/>
              </a:solidFill>
              <a:ln w="9525">
                <a:solidFill>
                  <a:schemeClr val="tx1"/>
                </a:solidFill>
                <a:rou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4169" name="Line 16"/>
              <p:cNvSpPr>
                <a:spLocks noChangeShapeType="1"/>
              </p:cNvSpPr>
              <p:nvPr/>
            </p:nvSpPr>
            <p:spPr bwMode="auto">
              <a:xfrm flipH="1">
                <a:off x="1167" y="924"/>
                <a:ext cx="840" cy="33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4170" name="Line 17"/>
              <p:cNvSpPr>
                <a:spLocks noChangeShapeType="1"/>
              </p:cNvSpPr>
              <p:nvPr/>
            </p:nvSpPr>
            <p:spPr bwMode="auto">
              <a:xfrm>
                <a:off x="2007" y="936"/>
                <a:ext cx="48" cy="11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4171" name="Line 18"/>
              <p:cNvSpPr>
                <a:spLocks noChangeShapeType="1"/>
              </p:cNvSpPr>
              <p:nvPr/>
            </p:nvSpPr>
            <p:spPr bwMode="auto">
              <a:xfrm>
                <a:off x="2007" y="936"/>
                <a:ext cx="984" cy="62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4172" name="Line 19"/>
              <p:cNvSpPr>
                <a:spLocks noChangeShapeType="1"/>
              </p:cNvSpPr>
              <p:nvPr/>
            </p:nvSpPr>
            <p:spPr bwMode="auto">
              <a:xfrm flipH="1">
                <a:off x="555" y="1356"/>
                <a:ext cx="576" cy="8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4173" name="Line 20"/>
              <p:cNvSpPr>
                <a:spLocks noChangeShapeType="1"/>
              </p:cNvSpPr>
              <p:nvPr/>
            </p:nvSpPr>
            <p:spPr bwMode="auto">
              <a:xfrm>
                <a:off x="1155" y="1356"/>
                <a:ext cx="432" cy="26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4174" name="Line 21"/>
              <p:cNvSpPr>
                <a:spLocks noChangeShapeType="1"/>
              </p:cNvSpPr>
              <p:nvPr/>
            </p:nvSpPr>
            <p:spPr bwMode="auto">
              <a:xfrm>
                <a:off x="1647" y="1716"/>
                <a:ext cx="396" cy="39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4175" name="Line 22"/>
              <p:cNvSpPr>
                <a:spLocks noChangeShapeType="1"/>
              </p:cNvSpPr>
              <p:nvPr/>
            </p:nvSpPr>
            <p:spPr bwMode="auto">
              <a:xfrm flipV="1">
                <a:off x="1683" y="1608"/>
                <a:ext cx="1296" cy="4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4176" name="Line 23"/>
              <p:cNvSpPr>
                <a:spLocks noChangeShapeType="1"/>
              </p:cNvSpPr>
              <p:nvPr/>
            </p:nvSpPr>
            <p:spPr bwMode="auto">
              <a:xfrm flipV="1">
                <a:off x="591" y="2196"/>
                <a:ext cx="1428" cy="8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4177" name="Line 24"/>
              <p:cNvSpPr>
                <a:spLocks noChangeShapeType="1"/>
              </p:cNvSpPr>
              <p:nvPr/>
            </p:nvSpPr>
            <p:spPr bwMode="auto">
              <a:xfrm flipH="1">
                <a:off x="543" y="2340"/>
                <a:ext cx="12" cy="61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4178" name="Line 25"/>
              <p:cNvSpPr>
                <a:spLocks noChangeShapeType="1"/>
              </p:cNvSpPr>
              <p:nvPr/>
            </p:nvSpPr>
            <p:spPr bwMode="auto">
              <a:xfrm flipH="1">
                <a:off x="2103" y="1644"/>
                <a:ext cx="912" cy="50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4179" name="Line 26"/>
              <p:cNvSpPr>
                <a:spLocks noChangeShapeType="1"/>
              </p:cNvSpPr>
              <p:nvPr/>
            </p:nvSpPr>
            <p:spPr bwMode="auto">
              <a:xfrm>
                <a:off x="3015" y="1644"/>
                <a:ext cx="12" cy="129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4180" name="Line 27"/>
              <p:cNvSpPr>
                <a:spLocks noChangeShapeType="1"/>
              </p:cNvSpPr>
              <p:nvPr/>
            </p:nvSpPr>
            <p:spPr bwMode="auto">
              <a:xfrm flipH="1">
                <a:off x="567" y="2208"/>
                <a:ext cx="1452" cy="75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4181" name="Line 28"/>
              <p:cNvSpPr>
                <a:spLocks noChangeShapeType="1"/>
              </p:cNvSpPr>
              <p:nvPr/>
            </p:nvSpPr>
            <p:spPr bwMode="auto">
              <a:xfrm flipH="1">
                <a:off x="567" y="2220"/>
                <a:ext cx="1452" cy="129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4182" name="Line 29"/>
              <p:cNvSpPr>
                <a:spLocks noChangeShapeType="1"/>
              </p:cNvSpPr>
              <p:nvPr/>
            </p:nvSpPr>
            <p:spPr bwMode="auto">
              <a:xfrm>
                <a:off x="2079" y="2220"/>
                <a:ext cx="900" cy="74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4183" name="Line 30"/>
              <p:cNvSpPr>
                <a:spLocks noChangeShapeType="1"/>
              </p:cNvSpPr>
              <p:nvPr/>
            </p:nvSpPr>
            <p:spPr bwMode="auto">
              <a:xfrm>
                <a:off x="567" y="3012"/>
                <a:ext cx="241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4184" name="Line 31"/>
              <p:cNvSpPr>
                <a:spLocks noChangeShapeType="1"/>
              </p:cNvSpPr>
              <p:nvPr/>
            </p:nvSpPr>
            <p:spPr bwMode="auto">
              <a:xfrm>
                <a:off x="543" y="3024"/>
                <a:ext cx="12" cy="50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4185" name="Arc 32"/>
              <p:cNvSpPr/>
              <p:nvPr/>
            </p:nvSpPr>
            <p:spPr bwMode="auto">
              <a:xfrm flipV="1">
                <a:off x="2019" y="1032"/>
                <a:ext cx="132" cy="72"/>
              </a:xfrm>
              <a:custGeom>
                <a:avLst/>
                <a:gdLst>
                  <a:gd name="T0" fmla="*/ 0 w 21600"/>
                  <a:gd name="T1" fmla="*/ 0 h 21600"/>
                  <a:gd name="T2" fmla="*/ 132 w 21600"/>
                  <a:gd name="T3" fmla="*/ 72 h 21600"/>
                  <a:gd name="T4" fmla="*/ 0 w 21600"/>
                  <a:gd name="T5" fmla="*/ 7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4186" name="Arc 33"/>
              <p:cNvSpPr/>
              <p:nvPr/>
            </p:nvSpPr>
            <p:spPr bwMode="auto">
              <a:xfrm flipV="1">
                <a:off x="1755" y="1656"/>
                <a:ext cx="48" cy="156"/>
              </a:xfrm>
              <a:custGeom>
                <a:avLst/>
                <a:gdLst>
                  <a:gd name="T0" fmla="*/ 0 w 21600"/>
                  <a:gd name="T1" fmla="*/ 0 h 21600"/>
                  <a:gd name="T2" fmla="*/ 48 w 21600"/>
                  <a:gd name="T3" fmla="*/ 156 h 21600"/>
                  <a:gd name="T4" fmla="*/ 0 w 21600"/>
                  <a:gd name="T5" fmla="*/ 15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4187" name="Freeform 34"/>
              <p:cNvSpPr/>
              <p:nvPr/>
            </p:nvSpPr>
            <p:spPr bwMode="auto">
              <a:xfrm>
                <a:off x="1887" y="2328"/>
                <a:ext cx="300" cy="72"/>
              </a:xfrm>
              <a:custGeom>
                <a:avLst/>
                <a:gdLst>
                  <a:gd name="T0" fmla="*/ 0 w 300"/>
                  <a:gd name="T1" fmla="*/ 12 h 72"/>
                  <a:gd name="T2" fmla="*/ 132 w 300"/>
                  <a:gd name="T3" fmla="*/ 72 h 72"/>
                  <a:gd name="T4" fmla="*/ 216 w 300"/>
                  <a:gd name="T5" fmla="*/ 60 h 72"/>
                  <a:gd name="T6" fmla="*/ 300 w 300"/>
                  <a:gd name="T7" fmla="*/ 0 h 72"/>
                  <a:gd name="T8" fmla="*/ 0 60000 65536"/>
                  <a:gd name="T9" fmla="*/ 0 60000 65536"/>
                  <a:gd name="T10" fmla="*/ 0 60000 65536"/>
                  <a:gd name="T11" fmla="*/ 0 60000 65536"/>
                  <a:gd name="T12" fmla="*/ 0 w 300"/>
                  <a:gd name="T13" fmla="*/ 0 h 72"/>
                  <a:gd name="T14" fmla="*/ 300 w 300"/>
                  <a:gd name="T15" fmla="*/ 72 h 72"/>
                </a:gdLst>
                <a:ahLst/>
                <a:cxnLst>
                  <a:cxn ang="T8">
                    <a:pos x="T0" y="T1"/>
                  </a:cxn>
                  <a:cxn ang="T9">
                    <a:pos x="T2" y="T3"/>
                  </a:cxn>
                  <a:cxn ang="T10">
                    <a:pos x="T4" y="T5"/>
                  </a:cxn>
                  <a:cxn ang="T11">
                    <a:pos x="T6" y="T7"/>
                  </a:cxn>
                </a:cxnLst>
                <a:rect l="T12" t="T13" r="T14" b="T15"/>
                <a:pathLst>
                  <a:path w="300" h="72">
                    <a:moveTo>
                      <a:pt x="0" y="12"/>
                    </a:moveTo>
                    <a:lnTo>
                      <a:pt x="132" y="72"/>
                    </a:lnTo>
                    <a:lnTo>
                      <a:pt x="216" y="60"/>
                    </a:lnTo>
                    <a:lnTo>
                      <a:pt x="300" y="0"/>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4188" name="Arc 35"/>
              <p:cNvSpPr/>
              <p:nvPr/>
            </p:nvSpPr>
            <p:spPr bwMode="auto">
              <a:xfrm flipV="1">
                <a:off x="555" y="2280"/>
                <a:ext cx="252" cy="168"/>
              </a:xfrm>
              <a:custGeom>
                <a:avLst/>
                <a:gdLst>
                  <a:gd name="T0" fmla="*/ 0 w 21600"/>
                  <a:gd name="T1" fmla="*/ 0 h 21600"/>
                  <a:gd name="T2" fmla="*/ 252 w 21600"/>
                  <a:gd name="T3" fmla="*/ 168 h 21600"/>
                  <a:gd name="T4" fmla="*/ 0 w 21600"/>
                  <a:gd name="T5" fmla="*/ 16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4189" name="Arc 36"/>
              <p:cNvSpPr/>
              <p:nvPr/>
            </p:nvSpPr>
            <p:spPr bwMode="auto">
              <a:xfrm flipV="1">
                <a:off x="543" y="3012"/>
                <a:ext cx="216" cy="180"/>
              </a:xfrm>
              <a:custGeom>
                <a:avLst/>
                <a:gdLst>
                  <a:gd name="T0" fmla="*/ 0 w 21600"/>
                  <a:gd name="T1" fmla="*/ 0 h 21600"/>
                  <a:gd name="T2" fmla="*/ 216 w 21600"/>
                  <a:gd name="T3" fmla="*/ 180 h 21600"/>
                  <a:gd name="T4" fmla="*/ 0 w 21600"/>
                  <a:gd name="T5" fmla="*/ 18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4190" name="Line 37"/>
              <p:cNvSpPr>
                <a:spLocks noChangeShapeType="1"/>
              </p:cNvSpPr>
              <p:nvPr/>
            </p:nvSpPr>
            <p:spPr bwMode="auto">
              <a:xfrm flipH="1">
                <a:off x="603" y="1716"/>
                <a:ext cx="1008" cy="54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4191" name="Text Box 38"/>
              <p:cNvSpPr txBox="1">
                <a:spLocks noChangeArrowheads="1"/>
              </p:cNvSpPr>
              <p:nvPr/>
            </p:nvSpPr>
            <p:spPr bwMode="auto">
              <a:xfrm>
                <a:off x="437" y="3659"/>
                <a:ext cx="50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zh-CN" altLang="en-US" sz="24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目标</a:t>
                </a:r>
                <a:endParaRPr kumimoji="1" lang="zh-CN" altLang="en-US" sz="24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4192" name="Text Box 39"/>
              <p:cNvSpPr txBox="1">
                <a:spLocks noChangeArrowheads="1"/>
              </p:cNvSpPr>
              <p:nvPr/>
            </p:nvSpPr>
            <p:spPr bwMode="auto">
              <a:xfrm>
                <a:off x="2909" y="3107"/>
                <a:ext cx="50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zh-CN" altLang="en-US" sz="24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目标</a:t>
                </a:r>
                <a:endParaRPr kumimoji="1" lang="zh-CN" altLang="en-US" sz="24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4193" name="Text Box 40"/>
              <p:cNvSpPr txBox="1">
                <a:spLocks noChangeArrowheads="1"/>
              </p:cNvSpPr>
              <p:nvPr/>
            </p:nvSpPr>
            <p:spPr bwMode="auto">
              <a:xfrm>
                <a:off x="2055" y="684"/>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zh-CN" altLang="en-US" sz="2400" b="1" i="0" u="none" strike="noStrike" kern="1200" cap="none" spc="0" normalizeH="0" baseline="0" noProof="0">
                    <a:ln>
                      <a:noFill/>
                    </a:ln>
                    <a:solidFill>
                      <a:srgbClr val="FF6600"/>
                    </a:solidFill>
                    <a:effectLst/>
                    <a:uLnTx/>
                    <a:uFillTx/>
                    <a:latin typeface="Times New Roman" panose="02020603050405020304" pitchFamily="18" charset="0"/>
                    <a:ea typeface="宋体" panose="02010600030101010101" pitchFamily="2" charset="-122"/>
                    <a:cs typeface="+mn-cs"/>
                  </a:rPr>
                  <a:t>初始节点</a:t>
                </a:r>
                <a:endParaRPr kumimoji="1" lang="zh-CN" altLang="en-US" sz="2400" b="1" i="0" u="none" strike="noStrike" kern="1200" cap="none" spc="0" normalizeH="0" baseline="0" noProof="0">
                  <a:ln>
                    <a:noFill/>
                  </a:ln>
                  <a:solidFill>
                    <a:srgbClr val="FF6600"/>
                  </a:solidFill>
                  <a:effectLst/>
                  <a:uLnTx/>
                  <a:uFillTx/>
                  <a:latin typeface="Times New Roman" panose="02020603050405020304" pitchFamily="18" charset="0"/>
                  <a:ea typeface="宋体" panose="02010600030101010101" pitchFamily="2" charset="-122"/>
                  <a:cs typeface="+mn-cs"/>
                </a:endParaRPr>
              </a:p>
            </p:txBody>
          </p:sp>
        </p:grpSp>
        <p:sp>
          <p:nvSpPr>
            <p:cNvPr id="134151" name="Text Box 41"/>
            <p:cNvSpPr txBox="1">
              <a:spLocks noChangeArrowheads="1"/>
            </p:cNvSpPr>
            <p:nvPr/>
          </p:nvSpPr>
          <p:spPr bwMode="auto">
            <a:xfrm>
              <a:off x="1685" y="706"/>
              <a:ext cx="2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0</a:t>
              </a:r>
              <a:endPar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4152" name="Text Box 42"/>
            <p:cNvSpPr txBox="1">
              <a:spLocks noChangeArrowheads="1"/>
            </p:cNvSpPr>
            <p:nvPr/>
          </p:nvSpPr>
          <p:spPr bwMode="auto">
            <a:xfrm>
              <a:off x="821" y="1186"/>
              <a:ext cx="2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1</a:t>
              </a:r>
              <a:endPar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4153" name="Text Box 43"/>
            <p:cNvSpPr txBox="1">
              <a:spLocks noChangeArrowheads="1"/>
            </p:cNvSpPr>
            <p:nvPr/>
          </p:nvSpPr>
          <p:spPr bwMode="auto">
            <a:xfrm>
              <a:off x="1613" y="1390"/>
              <a:ext cx="2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2</a:t>
              </a:r>
              <a:endPar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4154" name="Text Box 44"/>
            <p:cNvSpPr txBox="1">
              <a:spLocks noChangeArrowheads="1"/>
            </p:cNvSpPr>
            <p:nvPr/>
          </p:nvSpPr>
          <p:spPr bwMode="auto">
            <a:xfrm>
              <a:off x="341" y="2062"/>
              <a:ext cx="2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3</a:t>
              </a:r>
              <a:endPar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4155" name="Text Box 45"/>
            <p:cNvSpPr txBox="1">
              <a:spLocks noChangeArrowheads="1"/>
            </p:cNvSpPr>
            <p:nvPr/>
          </p:nvSpPr>
          <p:spPr bwMode="auto">
            <a:xfrm>
              <a:off x="3137" y="1498"/>
              <a:ext cx="2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4</a:t>
              </a:r>
              <a:endPar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4156" name="Text Box 46"/>
            <p:cNvSpPr txBox="1">
              <a:spLocks noChangeArrowheads="1"/>
            </p:cNvSpPr>
            <p:nvPr/>
          </p:nvSpPr>
          <p:spPr bwMode="auto">
            <a:xfrm>
              <a:off x="2153" y="2098"/>
              <a:ext cx="2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5</a:t>
              </a:r>
              <a:endPar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4157" name="Text Box 47"/>
            <p:cNvSpPr txBox="1">
              <a:spLocks noChangeArrowheads="1"/>
            </p:cNvSpPr>
            <p:nvPr/>
          </p:nvSpPr>
          <p:spPr bwMode="auto">
            <a:xfrm>
              <a:off x="185" y="2842"/>
              <a:ext cx="2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6</a:t>
              </a:r>
              <a:endPar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4158" name="Text Box 48"/>
            <p:cNvSpPr txBox="1">
              <a:spLocks noChangeArrowheads="1"/>
            </p:cNvSpPr>
            <p:nvPr/>
          </p:nvSpPr>
          <p:spPr bwMode="auto">
            <a:xfrm>
              <a:off x="257" y="3634"/>
              <a:ext cx="2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7</a:t>
              </a:r>
              <a:endPar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4159" name="Text Box 49"/>
            <p:cNvSpPr txBox="1">
              <a:spLocks noChangeArrowheads="1"/>
            </p:cNvSpPr>
            <p:nvPr/>
          </p:nvSpPr>
          <p:spPr bwMode="auto">
            <a:xfrm>
              <a:off x="3137" y="2890"/>
              <a:ext cx="2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8</a:t>
              </a:r>
              <a:endPar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7028"/>
                                        </p:tgtEl>
                                        <p:attrNameLst>
                                          <p:attrName>style.visibility</p:attrName>
                                        </p:attrNameLst>
                                      </p:cBhvr>
                                      <p:to>
                                        <p:strVal val="visible"/>
                                      </p:to>
                                    </p:set>
                                    <p:animEffect transition="in" filter="fade">
                                      <p:cBhvr>
                                        <p:cTn id="7" dur="2000"/>
                                        <p:tgtEl>
                                          <p:spTgt spid="257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灯片编号占位符 2"/>
          <p:cNvSpPr>
            <a:spLocks noGrp="1"/>
          </p:cNvSpPr>
          <p:nvPr>
            <p:ph type="sldNum" sz="quarter" idx="11"/>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B6633B26-742F-4F5B-BB93-A7046EFAF4D4}" type="slidenum">
              <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rPr>
            </a:fld>
            <a:endPar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endParaRPr>
          </a:p>
        </p:txBody>
      </p:sp>
      <p:grpSp>
        <p:nvGrpSpPr>
          <p:cNvPr id="135171" name="Group 2"/>
          <p:cNvGrpSpPr/>
          <p:nvPr/>
        </p:nvGrpSpPr>
        <p:grpSpPr bwMode="auto">
          <a:xfrm>
            <a:off x="1724025" y="893763"/>
            <a:ext cx="4044950" cy="5314950"/>
            <a:chOff x="53" y="408"/>
            <a:chExt cx="2475" cy="3348"/>
          </a:xfrm>
        </p:grpSpPr>
        <p:sp>
          <p:nvSpPr>
            <p:cNvPr id="135190" name="Oval 3"/>
            <p:cNvSpPr>
              <a:spLocks noChangeArrowheads="1"/>
            </p:cNvSpPr>
            <p:nvPr/>
          </p:nvSpPr>
          <p:spPr bwMode="auto">
            <a:xfrm>
              <a:off x="1382" y="636"/>
              <a:ext cx="71"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5191" name="Oval 4"/>
            <p:cNvSpPr>
              <a:spLocks noChangeArrowheads="1"/>
            </p:cNvSpPr>
            <p:nvPr/>
          </p:nvSpPr>
          <p:spPr bwMode="auto">
            <a:xfrm>
              <a:off x="762" y="1068"/>
              <a:ext cx="71"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5192" name="Oval 5"/>
            <p:cNvSpPr>
              <a:spLocks noChangeArrowheads="1"/>
            </p:cNvSpPr>
            <p:nvPr/>
          </p:nvSpPr>
          <p:spPr bwMode="auto">
            <a:xfrm>
              <a:off x="1099" y="1428"/>
              <a:ext cx="71"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5193" name="Oval 6"/>
            <p:cNvSpPr>
              <a:spLocks noChangeArrowheads="1"/>
            </p:cNvSpPr>
            <p:nvPr/>
          </p:nvSpPr>
          <p:spPr bwMode="auto">
            <a:xfrm>
              <a:off x="1418" y="1932"/>
              <a:ext cx="71"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5194" name="Oval 7"/>
            <p:cNvSpPr>
              <a:spLocks noChangeArrowheads="1"/>
            </p:cNvSpPr>
            <p:nvPr/>
          </p:nvSpPr>
          <p:spPr bwMode="auto">
            <a:xfrm>
              <a:off x="2145" y="1356"/>
              <a:ext cx="71"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5195" name="Oval 8"/>
            <p:cNvSpPr>
              <a:spLocks noChangeArrowheads="1"/>
            </p:cNvSpPr>
            <p:nvPr/>
          </p:nvSpPr>
          <p:spPr bwMode="auto">
            <a:xfrm>
              <a:off x="309" y="2052"/>
              <a:ext cx="71"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5196" name="Oval 9"/>
            <p:cNvSpPr>
              <a:spLocks noChangeArrowheads="1"/>
            </p:cNvSpPr>
            <p:nvPr/>
          </p:nvSpPr>
          <p:spPr bwMode="auto">
            <a:xfrm>
              <a:off x="292" y="2760"/>
              <a:ext cx="70"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5197" name="Oval 10"/>
            <p:cNvSpPr>
              <a:spLocks noChangeArrowheads="1"/>
            </p:cNvSpPr>
            <p:nvPr/>
          </p:nvSpPr>
          <p:spPr bwMode="auto">
            <a:xfrm>
              <a:off x="2145" y="2760"/>
              <a:ext cx="71"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5198" name="Oval 11"/>
            <p:cNvSpPr>
              <a:spLocks noChangeArrowheads="1"/>
            </p:cNvSpPr>
            <p:nvPr/>
          </p:nvSpPr>
          <p:spPr bwMode="auto">
            <a:xfrm>
              <a:off x="309" y="3324"/>
              <a:ext cx="71"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5199" name="Line 12"/>
            <p:cNvSpPr>
              <a:spLocks noChangeShapeType="1"/>
            </p:cNvSpPr>
            <p:nvPr/>
          </p:nvSpPr>
          <p:spPr bwMode="auto">
            <a:xfrm flipH="1">
              <a:off x="806" y="732"/>
              <a:ext cx="621" cy="33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5200" name="Line 13"/>
            <p:cNvSpPr>
              <a:spLocks noChangeShapeType="1"/>
            </p:cNvSpPr>
            <p:nvPr/>
          </p:nvSpPr>
          <p:spPr bwMode="auto">
            <a:xfrm>
              <a:off x="1427" y="744"/>
              <a:ext cx="35" cy="11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5201" name="Line 14"/>
            <p:cNvSpPr>
              <a:spLocks noChangeShapeType="1"/>
            </p:cNvSpPr>
            <p:nvPr/>
          </p:nvSpPr>
          <p:spPr bwMode="auto">
            <a:xfrm>
              <a:off x="1427" y="744"/>
              <a:ext cx="727" cy="62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5202" name="Line 15"/>
            <p:cNvSpPr>
              <a:spLocks noChangeShapeType="1"/>
            </p:cNvSpPr>
            <p:nvPr/>
          </p:nvSpPr>
          <p:spPr bwMode="auto">
            <a:xfrm flipH="1">
              <a:off x="354" y="1164"/>
              <a:ext cx="425" cy="8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5203" name="Line 16"/>
            <p:cNvSpPr>
              <a:spLocks noChangeShapeType="1"/>
            </p:cNvSpPr>
            <p:nvPr/>
          </p:nvSpPr>
          <p:spPr bwMode="auto">
            <a:xfrm>
              <a:off x="797" y="1164"/>
              <a:ext cx="319" cy="26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5204" name="Line 17"/>
            <p:cNvSpPr>
              <a:spLocks noChangeShapeType="1"/>
            </p:cNvSpPr>
            <p:nvPr/>
          </p:nvSpPr>
          <p:spPr bwMode="auto">
            <a:xfrm>
              <a:off x="1161" y="1524"/>
              <a:ext cx="292" cy="39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5205" name="Line 18"/>
            <p:cNvSpPr>
              <a:spLocks noChangeShapeType="1"/>
            </p:cNvSpPr>
            <p:nvPr/>
          </p:nvSpPr>
          <p:spPr bwMode="auto">
            <a:xfrm flipV="1">
              <a:off x="1187" y="1416"/>
              <a:ext cx="958" cy="4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5206" name="Line 19"/>
            <p:cNvSpPr>
              <a:spLocks noChangeShapeType="1"/>
            </p:cNvSpPr>
            <p:nvPr/>
          </p:nvSpPr>
          <p:spPr bwMode="auto">
            <a:xfrm flipV="1">
              <a:off x="380" y="2004"/>
              <a:ext cx="1056" cy="8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5207" name="Line 20"/>
            <p:cNvSpPr>
              <a:spLocks noChangeShapeType="1"/>
            </p:cNvSpPr>
            <p:nvPr/>
          </p:nvSpPr>
          <p:spPr bwMode="auto">
            <a:xfrm flipH="1">
              <a:off x="345" y="2148"/>
              <a:ext cx="9" cy="61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5208" name="Line 21"/>
            <p:cNvSpPr>
              <a:spLocks noChangeShapeType="1"/>
            </p:cNvSpPr>
            <p:nvPr/>
          </p:nvSpPr>
          <p:spPr bwMode="auto">
            <a:xfrm flipH="1">
              <a:off x="1498" y="1452"/>
              <a:ext cx="674" cy="50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5209" name="Line 22"/>
            <p:cNvSpPr>
              <a:spLocks noChangeShapeType="1"/>
            </p:cNvSpPr>
            <p:nvPr/>
          </p:nvSpPr>
          <p:spPr bwMode="auto">
            <a:xfrm>
              <a:off x="2172" y="1452"/>
              <a:ext cx="9" cy="129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5210" name="Line 23"/>
            <p:cNvSpPr>
              <a:spLocks noChangeShapeType="1"/>
            </p:cNvSpPr>
            <p:nvPr/>
          </p:nvSpPr>
          <p:spPr bwMode="auto">
            <a:xfrm flipH="1">
              <a:off x="362" y="2016"/>
              <a:ext cx="1074" cy="75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5211" name="Line 24"/>
            <p:cNvSpPr>
              <a:spLocks noChangeShapeType="1"/>
            </p:cNvSpPr>
            <p:nvPr/>
          </p:nvSpPr>
          <p:spPr bwMode="auto">
            <a:xfrm flipH="1">
              <a:off x="362" y="2028"/>
              <a:ext cx="1074" cy="129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5212" name="Line 25"/>
            <p:cNvSpPr>
              <a:spLocks noChangeShapeType="1"/>
            </p:cNvSpPr>
            <p:nvPr/>
          </p:nvSpPr>
          <p:spPr bwMode="auto">
            <a:xfrm>
              <a:off x="1480" y="2028"/>
              <a:ext cx="665" cy="74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5213" name="Line 26"/>
            <p:cNvSpPr>
              <a:spLocks noChangeShapeType="1"/>
            </p:cNvSpPr>
            <p:nvPr/>
          </p:nvSpPr>
          <p:spPr bwMode="auto">
            <a:xfrm>
              <a:off x="362" y="2820"/>
              <a:ext cx="1783"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5214" name="Line 27"/>
            <p:cNvSpPr>
              <a:spLocks noChangeShapeType="1"/>
            </p:cNvSpPr>
            <p:nvPr/>
          </p:nvSpPr>
          <p:spPr bwMode="auto">
            <a:xfrm>
              <a:off x="345" y="2832"/>
              <a:ext cx="9" cy="50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5215" name="Arc 28"/>
            <p:cNvSpPr/>
            <p:nvPr/>
          </p:nvSpPr>
          <p:spPr bwMode="auto">
            <a:xfrm flipV="1">
              <a:off x="1436" y="840"/>
              <a:ext cx="97" cy="72"/>
            </a:xfrm>
            <a:custGeom>
              <a:avLst/>
              <a:gdLst>
                <a:gd name="T0" fmla="*/ 0 w 21600"/>
                <a:gd name="T1" fmla="*/ 0 h 21600"/>
                <a:gd name="T2" fmla="*/ 97 w 21600"/>
                <a:gd name="T3" fmla="*/ 72 h 21600"/>
                <a:gd name="T4" fmla="*/ 0 w 21600"/>
                <a:gd name="T5" fmla="*/ 7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5216" name="Arc 29"/>
            <p:cNvSpPr/>
            <p:nvPr/>
          </p:nvSpPr>
          <p:spPr bwMode="auto">
            <a:xfrm flipV="1">
              <a:off x="1241" y="1464"/>
              <a:ext cx="35" cy="156"/>
            </a:xfrm>
            <a:custGeom>
              <a:avLst/>
              <a:gdLst>
                <a:gd name="T0" fmla="*/ 0 w 21600"/>
                <a:gd name="T1" fmla="*/ 0 h 21600"/>
                <a:gd name="T2" fmla="*/ 35 w 21600"/>
                <a:gd name="T3" fmla="*/ 156 h 21600"/>
                <a:gd name="T4" fmla="*/ 0 w 21600"/>
                <a:gd name="T5" fmla="*/ 15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5217" name="Freeform 30"/>
            <p:cNvSpPr/>
            <p:nvPr/>
          </p:nvSpPr>
          <p:spPr bwMode="auto">
            <a:xfrm>
              <a:off x="1338" y="2136"/>
              <a:ext cx="222" cy="72"/>
            </a:xfrm>
            <a:custGeom>
              <a:avLst/>
              <a:gdLst>
                <a:gd name="T0" fmla="*/ 0 w 300"/>
                <a:gd name="T1" fmla="*/ 12 h 72"/>
                <a:gd name="T2" fmla="*/ 132 w 300"/>
                <a:gd name="T3" fmla="*/ 72 h 72"/>
                <a:gd name="T4" fmla="*/ 216 w 300"/>
                <a:gd name="T5" fmla="*/ 60 h 72"/>
                <a:gd name="T6" fmla="*/ 300 w 300"/>
                <a:gd name="T7" fmla="*/ 0 h 72"/>
                <a:gd name="T8" fmla="*/ 0 60000 65536"/>
                <a:gd name="T9" fmla="*/ 0 60000 65536"/>
                <a:gd name="T10" fmla="*/ 0 60000 65536"/>
                <a:gd name="T11" fmla="*/ 0 60000 65536"/>
                <a:gd name="T12" fmla="*/ 0 w 300"/>
                <a:gd name="T13" fmla="*/ 0 h 72"/>
                <a:gd name="T14" fmla="*/ 300 w 300"/>
                <a:gd name="T15" fmla="*/ 72 h 72"/>
              </a:gdLst>
              <a:ahLst/>
              <a:cxnLst>
                <a:cxn ang="T8">
                  <a:pos x="T0" y="T1"/>
                </a:cxn>
                <a:cxn ang="T9">
                  <a:pos x="T2" y="T3"/>
                </a:cxn>
                <a:cxn ang="T10">
                  <a:pos x="T4" y="T5"/>
                </a:cxn>
                <a:cxn ang="T11">
                  <a:pos x="T6" y="T7"/>
                </a:cxn>
              </a:cxnLst>
              <a:rect l="T12" t="T13" r="T14" b="T15"/>
              <a:pathLst>
                <a:path w="300" h="72">
                  <a:moveTo>
                    <a:pt x="0" y="12"/>
                  </a:moveTo>
                  <a:lnTo>
                    <a:pt x="132" y="72"/>
                  </a:lnTo>
                  <a:lnTo>
                    <a:pt x="216" y="60"/>
                  </a:lnTo>
                  <a:lnTo>
                    <a:pt x="300" y="0"/>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5218" name="Arc 31"/>
            <p:cNvSpPr/>
            <p:nvPr/>
          </p:nvSpPr>
          <p:spPr bwMode="auto">
            <a:xfrm flipV="1">
              <a:off x="354" y="2088"/>
              <a:ext cx="186" cy="168"/>
            </a:xfrm>
            <a:custGeom>
              <a:avLst/>
              <a:gdLst>
                <a:gd name="T0" fmla="*/ 0 w 21600"/>
                <a:gd name="T1" fmla="*/ 0 h 21600"/>
                <a:gd name="T2" fmla="*/ 186 w 21600"/>
                <a:gd name="T3" fmla="*/ 168 h 21600"/>
                <a:gd name="T4" fmla="*/ 0 w 21600"/>
                <a:gd name="T5" fmla="*/ 16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5219" name="Arc 32"/>
            <p:cNvSpPr/>
            <p:nvPr/>
          </p:nvSpPr>
          <p:spPr bwMode="auto">
            <a:xfrm flipV="1">
              <a:off x="345" y="2820"/>
              <a:ext cx="159" cy="180"/>
            </a:xfrm>
            <a:custGeom>
              <a:avLst/>
              <a:gdLst>
                <a:gd name="T0" fmla="*/ 0 w 21600"/>
                <a:gd name="T1" fmla="*/ 0 h 21600"/>
                <a:gd name="T2" fmla="*/ 159 w 21600"/>
                <a:gd name="T3" fmla="*/ 180 h 21600"/>
                <a:gd name="T4" fmla="*/ 0 w 21600"/>
                <a:gd name="T5" fmla="*/ 18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5220" name="Line 33"/>
            <p:cNvSpPr>
              <a:spLocks noChangeShapeType="1"/>
            </p:cNvSpPr>
            <p:nvPr/>
          </p:nvSpPr>
          <p:spPr bwMode="auto">
            <a:xfrm flipH="1">
              <a:off x="389" y="1524"/>
              <a:ext cx="745" cy="54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5221" name="Text Box 34"/>
            <p:cNvSpPr txBox="1">
              <a:spLocks noChangeArrowheads="1"/>
            </p:cNvSpPr>
            <p:nvPr/>
          </p:nvSpPr>
          <p:spPr bwMode="auto">
            <a:xfrm>
              <a:off x="207" y="3468"/>
              <a:ext cx="4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zh-CN" altLang="en-US" sz="24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目标</a:t>
              </a:r>
              <a:endParaRPr kumimoji="1" lang="zh-CN" altLang="en-US" sz="24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endParaRPr>
            </a:p>
          </p:txBody>
        </p:sp>
        <p:sp>
          <p:nvSpPr>
            <p:cNvPr id="135222" name="Text Box 35"/>
            <p:cNvSpPr txBox="1">
              <a:spLocks noChangeArrowheads="1"/>
            </p:cNvSpPr>
            <p:nvPr/>
          </p:nvSpPr>
          <p:spPr bwMode="auto">
            <a:xfrm>
              <a:off x="2028" y="2916"/>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zh-CN" altLang="en-US" sz="24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目标</a:t>
              </a:r>
              <a:endParaRPr kumimoji="1" lang="zh-CN" altLang="en-US" sz="24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endParaRPr>
            </a:p>
          </p:txBody>
        </p:sp>
        <p:sp>
          <p:nvSpPr>
            <p:cNvPr id="135223" name="Text Box 36"/>
            <p:cNvSpPr txBox="1">
              <a:spLocks noChangeArrowheads="1"/>
            </p:cNvSpPr>
            <p:nvPr/>
          </p:nvSpPr>
          <p:spPr bwMode="auto">
            <a:xfrm>
              <a:off x="1660" y="408"/>
              <a:ext cx="8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zh-CN" altLang="en-US" sz="24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初始节点</a:t>
              </a:r>
              <a:endParaRPr kumimoji="1" lang="zh-CN" altLang="en-US" sz="24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endParaRPr>
            </a:p>
          </p:txBody>
        </p:sp>
        <p:sp>
          <p:nvSpPr>
            <p:cNvPr id="135224" name="Text Box 37"/>
            <p:cNvSpPr txBox="1">
              <a:spLocks noChangeArrowheads="1"/>
            </p:cNvSpPr>
            <p:nvPr/>
          </p:nvSpPr>
          <p:spPr bwMode="auto">
            <a:xfrm>
              <a:off x="1161" y="514"/>
              <a:ext cx="23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0</a:t>
              </a:r>
              <a:endPar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5225" name="Text Box 38"/>
            <p:cNvSpPr txBox="1">
              <a:spLocks noChangeArrowheads="1"/>
            </p:cNvSpPr>
            <p:nvPr/>
          </p:nvSpPr>
          <p:spPr bwMode="auto">
            <a:xfrm>
              <a:off x="523" y="994"/>
              <a:ext cx="22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1</a:t>
              </a:r>
              <a:endPar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5226" name="Text Box 39"/>
            <p:cNvSpPr txBox="1">
              <a:spLocks noChangeArrowheads="1"/>
            </p:cNvSpPr>
            <p:nvPr/>
          </p:nvSpPr>
          <p:spPr bwMode="auto">
            <a:xfrm>
              <a:off x="1108" y="1198"/>
              <a:ext cx="22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2</a:t>
              </a:r>
              <a:endPar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5227" name="Text Box 40"/>
            <p:cNvSpPr txBox="1">
              <a:spLocks noChangeArrowheads="1"/>
            </p:cNvSpPr>
            <p:nvPr/>
          </p:nvSpPr>
          <p:spPr bwMode="auto">
            <a:xfrm>
              <a:off x="168" y="1870"/>
              <a:ext cx="22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3</a:t>
              </a:r>
              <a:endPar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5228" name="Text Box 41"/>
            <p:cNvSpPr txBox="1">
              <a:spLocks noChangeArrowheads="1"/>
            </p:cNvSpPr>
            <p:nvPr/>
          </p:nvSpPr>
          <p:spPr bwMode="auto">
            <a:xfrm>
              <a:off x="2234" y="1306"/>
              <a:ext cx="22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4</a:t>
              </a:r>
              <a:endPar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5229" name="Text Box 42"/>
            <p:cNvSpPr txBox="1">
              <a:spLocks noChangeArrowheads="1"/>
            </p:cNvSpPr>
            <p:nvPr/>
          </p:nvSpPr>
          <p:spPr bwMode="auto">
            <a:xfrm>
              <a:off x="1507" y="1906"/>
              <a:ext cx="22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5</a:t>
              </a:r>
              <a:endPar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5230" name="Text Box 43"/>
            <p:cNvSpPr txBox="1">
              <a:spLocks noChangeArrowheads="1"/>
            </p:cNvSpPr>
            <p:nvPr/>
          </p:nvSpPr>
          <p:spPr bwMode="auto">
            <a:xfrm>
              <a:off x="53" y="2650"/>
              <a:ext cx="22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6</a:t>
              </a:r>
              <a:endPar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5231" name="Text Box 44"/>
            <p:cNvSpPr txBox="1">
              <a:spLocks noChangeArrowheads="1"/>
            </p:cNvSpPr>
            <p:nvPr/>
          </p:nvSpPr>
          <p:spPr bwMode="auto">
            <a:xfrm>
              <a:off x="105" y="3442"/>
              <a:ext cx="23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7</a:t>
              </a:r>
              <a:endPar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5232" name="Text Box 45"/>
            <p:cNvSpPr txBox="1">
              <a:spLocks noChangeArrowheads="1"/>
            </p:cNvSpPr>
            <p:nvPr/>
          </p:nvSpPr>
          <p:spPr bwMode="auto">
            <a:xfrm>
              <a:off x="2234" y="2698"/>
              <a:ext cx="22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8</a:t>
              </a:r>
              <a:endPar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grpSp>
      <p:sp>
        <p:nvSpPr>
          <p:cNvPr id="135172" name="Text Box 59"/>
          <p:cNvSpPr txBox="1">
            <a:spLocks noChangeArrowheads="1"/>
          </p:cNvSpPr>
          <p:nvPr/>
        </p:nvSpPr>
        <p:spPr bwMode="auto">
          <a:xfrm>
            <a:off x="6030914" y="4417389"/>
            <a:ext cx="4225925" cy="101566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黑色：</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h(n0)=(1+1)+(1+1)=4</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1200" cap="none" spc="0" normalizeH="0" baseline="0" noProof="0" dirty="0">
                <a:ln>
                  <a:noFill/>
                </a:ln>
                <a:solidFill>
                  <a:srgbClr val="3366FF"/>
                </a:solidFill>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rPr>
              <a:t>蓝色：</a:t>
            </a:r>
            <a:r>
              <a:rPr kumimoji="1" lang="en-US" altLang="zh-CN" sz="24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rPr>
              <a:t>h(n0)=1+2=3</a:t>
            </a:r>
            <a:endParaRPr kumimoji="1" lang="en-US" altLang="zh-CN" sz="24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sp>
        <p:nvSpPr>
          <p:cNvPr id="135173" name="Oval 47"/>
          <p:cNvSpPr>
            <a:spLocks noChangeArrowheads="1"/>
          </p:cNvSpPr>
          <p:nvPr/>
        </p:nvSpPr>
        <p:spPr bwMode="auto">
          <a:xfrm>
            <a:off x="6915151" y="2119313"/>
            <a:ext cx="112713" cy="152400"/>
          </a:xfrm>
          <a:prstGeom prst="ellipse">
            <a:avLst/>
          </a:prstGeom>
          <a:solidFill>
            <a:srgbClr val="FF0000"/>
          </a:solidFill>
          <a:ln w="9525">
            <a:solidFill>
              <a:schemeClr val="tx1"/>
            </a:solidFill>
            <a:round/>
          </a:ln>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5174" name="Oval 48"/>
          <p:cNvSpPr>
            <a:spLocks noChangeArrowheads="1"/>
          </p:cNvSpPr>
          <p:nvPr/>
        </p:nvSpPr>
        <p:spPr bwMode="auto">
          <a:xfrm>
            <a:off x="7956551" y="3490913"/>
            <a:ext cx="112713" cy="1524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5175" name="Oval 49"/>
          <p:cNvSpPr>
            <a:spLocks noChangeArrowheads="1"/>
          </p:cNvSpPr>
          <p:nvPr/>
        </p:nvSpPr>
        <p:spPr bwMode="auto">
          <a:xfrm>
            <a:off x="9110663" y="2576513"/>
            <a:ext cx="112712" cy="1524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5176" name="Arc 53"/>
          <p:cNvSpPr/>
          <p:nvPr/>
        </p:nvSpPr>
        <p:spPr bwMode="auto">
          <a:xfrm flipV="1">
            <a:off x="7985125" y="1757363"/>
            <a:ext cx="153988" cy="114300"/>
          </a:xfrm>
          <a:custGeom>
            <a:avLst/>
            <a:gdLst>
              <a:gd name="T0" fmla="*/ 0 w 21600"/>
              <a:gd name="T1" fmla="*/ 0 h 21600"/>
              <a:gd name="T2" fmla="*/ 153988 w 21600"/>
              <a:gd name="T3" fmla="*/ 114300 h 21600"/>
              <a:gd name="T4" fmla="*/ 0 w 21600"/>
              <a:gd name="T5" fmla="*/ 1143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rot="10800000"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grpSp>
        <p:nvGrpSpPr>
          <p:cNvPr id="135177" name="Group 67"/>
          <p:cNvGrpSpPr/>
          <p:nvPr/>
        </p:nvGrpSpPr>
        <p:grpSpPr bwMode="auto">
          <a:xfrm>
            <a:off x="6985001" y="1069976"/>
            <a:ext cx="2760663" cy="2420938"/>
            <a:chOff x="3440" y="674"/>
            <a:chExt cx="1739" cy="1525"/>
          </a:xfrm>
        </p:grpSpPr>
        <p:sp>
          <p:nvSpPr>
            <p:cNvPr id="135185" name="Oval 46"/>
            <p:cNvSpPr>
              <a:spLocks noChangeArrowheads="1"/>
            </p:cNvSpPr>
            <p:nvPr/>
          </p:nvSpPr>
          <p:spPr bwMode="auto">
            <a:xfrm>
              <a:off x="4016" y="903"/>
              <a:ext cx="71"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5186" name="Line 50"/>
            <p:cNvSpPr>
              <a:spLocks noChangeShapeType="1"/>
            </p:cNvSpPr>
            <p:nvPr/>
          </p:nvSpPr>
          <p:spPr bwMode="auto">
            <a:xfrm flipH="1">
              <a:off x="3440" y="999"/>
              <a:ext cx="621" cy="336"/>
            </a:xfrm>
            <a:prstGeom prst="line">
              <a:avLst/>
            </a:prstGeom>
            <a:noFill/>
            <a:ln w="9525">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5187" name="Line 51"/>
            <p:cNvSpPr>
              <a:spLocks noChangeShapeType="1"/>
            </p:cNvSpPr>
            <p:nvPr/>
          </p:nvSpPr>
          <p:spPr bwMode="auto">
            <a:xfrm>
              <a:off x="4060" y="1011"/>
              <a:ext cx="36" cy="118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5188" name="Line 52"/>
            <p:cNvSpPr>
              <a:spLocks noChangeShapeType="1"/>
            </p:cNvSpPr>
            <p:nvPr/>
          </p:nvSpPr>
          <p:spPr bwMode="auto">
            <a:xfrm>
              <a:off x="4061" y="1011"/>
              <a:ext cx="727" cy="62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5189" name="Text Box 54"/>
            <p:cNvSpPr txBox="1">
              <a:spLocks noChangeArrowheads="1"/>
            </p:cNvSpPr>
            <p:nvPr/>
          </p:nvSpPr>
          <p:spPr bwMode="auto">
            <a:xfrm>
              <a:off x="4283" y="674"/>
              <a:ext cx="89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zh-CN" altLang="en-US" sz="24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初始节点</a:t>
              </a:r>
              <a:endParaRPr kumimoji="1" lang="zh-CN" altLang="en-US" sz="24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grpSp>
      <p:sp>
        <p:nvSpPr>
          <p:cNvPr id="135178" name="Text Box 55"/>
          <p:cNvSpPr txBox="1">
            <a:spLocks noChangeArrowheads="1"/>
          </p:cNvSpPr>
          <p:nvPr/>
        </p:nvSpPr>
        <p:spPr bwMode="auto">
          <a:xfrm>
            <a:off x="7543800" y="1239838"/>
            <a:ext cx="374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0</a:t>
            </a:r>
            <a:endPar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5179" name="Text Box 56"/>
          <p:cNvSpPr txBox="1">
            <a:spLocks noChangeArrowheads="1"/>
          </p:cNvSpPr>
          <p:nvPr/>
        </p:nvSpPr>
        <p:spPr bwMode="auto">
          <a:xfrm>
            <a:off x="6130925" y="1982788"/>
            <a:ext cx="64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1</a:t>
            </a: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(2)</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5180" name="Text Box 57"/>
          <p:cNvSpPr txBox="1">
            <a:spLocks noChangeArrowheads="1"/>
          </p:cNvSpPr>
          <p:nvPr/>
        </p:nvSpPr>
        <p:spPr bwMode="auto">
          <a:xfrm>
            <a:off x="9285288" y="2497138"/>
            <a:ext cx="64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4</a:t>
            </a: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(1)</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5181" name="Text Box 58"/>
          <p:cNvSpPr txBox="1">
            <a:spLocks noChangeArrowheads="1"/>
          </p:cNvSpPr>
          <p:nvPr/>
        </p:nvSpPr>
        <p:spPr bwMode="auto">
          <a:xfrm>
            <a:off x="7959725" y="3640138"/>
            <a:ext cx="64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5</a:t>
            </a: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(1)</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258108" name="Line 60"/>
          <p:cNvSpPr>
            <a:spLocks noChangeShapeType="1"/>
          </p:cNvSpPr>
          <p:nvPr/>
        </p:nvSpPr>
        <p:spPr bwMode="auto">
          <a:xfrm flipH="1">
            <a:off x="7115175" y="1547813"/>
            <a:ext cx="400050" cy="26670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5184" name="Text Box 64"/>
          <p:cNvSpPr txBox="1">
            <a:spLocks noChangeArrowheads="1"/>
          </p:cNvSpPr>
          <p:nvPr/>
        </p:nvSpPr>
        <p:spPr bwMode="auto">
          <a:xfrm>
            <a:off x="3095625" y="5792788"/>
            <a:ext cx="73993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h(n</a:t>
            </a:r>
            <a:r>
              <a:rPr kumimoji="1" lang="en-US" altLang="zh-CN" sz="2800" b="1"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1</a:t>
            </a:r>
            <a:r>
              <a:rPr kumimoji="1"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)=2, h(n</a:t>
            </a:r>
            <a:r>
              <a:rPr kumimoji="1" lang="en-US" altLang="zh-CN" sz="2800" b="1"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2</a:t>
            </a:r>
            <a:r>
              <a:rPr kumimoji="1"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)=4, h(n</a:t>
            </a:r>
            <a:r>
              <a:rPr kumimoji="1" lang="en-US" altLang="zh-CN" sz="2800" b="1"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3</a:t>
            </a:r>
            <a:r>
              <a:rPr kumimoji="1"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)=4,h(n</a:t>
            </a:r>
            <a:r>
              <a:rPr kumimoji="1" lang="en-US" altLang="zh-CN" sz="2800" b="1"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4</a:t>
            </a:r>
            <a:r>
              <a:rPr kumimoji="1"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)=1, h(n</a:t>
            </a:r>
            <a:r>
              <a:rPr kumimoji="1" lang="en-US" altLang="zh-CN" sz="2800" b="1"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5</a:t>
            </a:r>
            <a:r>
              <a:rPr kumimoji="1"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)=1, h(n</a:t>
            </a:r>
            <a:r>
              <a:rPr kumimoji="1" lang="en-US" altLang="zh-CN" sz="2800" b="1"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6</a:t>
            </a:r>
            <a:r>
              <a:rPr kumimoji="1"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)=2, h(n</a:t>
            </a:r>
            <a:r>
              <a:rPr kumimoji="1" lang="en-US" altLang="zh-CN" sz="2800" b="1"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7</a:t>
            </a:r>
            <a:r>
              <a:rPr kumimoji="1"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)=0,h(n</a:t>
            </a:r>
            <a:r>
              <a:rPr kumimoji="1" lang="en-US" altLang="zh-CN" sz="2800" b="1"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8</a:t>
            </a:r>
            <a:r>
              <a:rPr kumimoji="1"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)=0</a:t>
            </a:r>
            <a:endParaRPr kumimoji="1"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58108"/>
                                        </p:tgtEl>
                                        <p:attrNameLst>
                                          <p:attrName>style.visibility</p:attrName>
                                        </p:attrNameLst>
                                      </p:cBhvr>
                                      <p:to>
                                        <p:strVal val="visible"/>
                                      </p:to>
                                    </p:set>
                                    <p:animEffect transition="in" filter="wipe(up)">
                                      <p:cBhvr>
                                        <p:cTn id="7" dur="2000"/>
                                        <p:tgtEl>
                                          <p:spTgt spid="258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灯片编号占位符 2"/>
          <p:cNvSpPr>
            <a:spLocks noGrp="1"/>
          </p:cNvSpPr>
          <p:nvPr>
            <p:ph type="sldNum" sz="quarter" idx="11"/>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3CBB1F34-3D55-4F33-A7B8-9260676D0FB1}" type="slidenum">
              <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rPr>
            </a:fld>
            <a:endPar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endParaRPr>
          </a:p>
        </p:txBody>
      </p:sp>
      <p:grpSp>
        <p:nvGrpSpPr>
          <p:cNvPr id="2" name="Group 68"/>
          <p:cNvGrpSpPr/>
          <p:nvPr/>
        </p:nvGrpSpPr>
        <p:grpSpPr bwMode="auto">
          <a:xfrm>
            <a:off x="7348538" y="1385888"/>
            <a:ext cx="247650" cy="247650"/>
            <a:chOff x="3588" y="612"/>
            <a:chExt cx="156" cy="156"/>
          </a:xfrm>
        </p:grpSpPr>
        <p:sp>
          <p:nvSpPr>
            <p:cNvPr id="136270" name="Line 69"/>
            <p:cNvSpPr>
              <a:spLocks noChangeShapeType="1"/>
            </p:cNvSpPr>
            <p:nvPr/>
          </p:nvSpPr>
          <p:spPr bwMode="auto">
            <a:xfrm>
              <a:off x="3660" y="612"/>
              <a:ext cx="0" cy="156"/>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6271" name="Line 70"/>
            <p:cNvSpPr>
              <a:spLocks noChangeShapeType="1"/>
            </p:cNvSpPr>
            <p:nvPr/>
          </p:nvSpPr>
          <p:spPr bwMode="auto">
            <a:xfrm>
              <a:off x="3588" y="660"/>
              <a:ext cx="156" cy="48"/>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grpSp>
      <p:sp>
        <p:nvSpPr>
          <p:cNvPr id="259143" name="Line 71"/>
          <p:cNvSpPr>
            <a:spLocks noChangeShapeType="1"/>
          </p:cNvSpPr>
          <p:nvPr/>
        </p:nvSpPr>
        <p:spPr bwMode="auto">
          <a:xfrm>
            <a:off x="8110538" y="1576388"/>
            <a:ext cx="171450" cy="36195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grpSp>
        <p:nvGrpSpPr>
          <p:cNvPr id="136197" name="Group 83"/>
          <p:cNvGrpSpPr/>
          <p:nvPr/>
        </p:nvGrpSpPr>
        <p:grpSpPr bwMode="auto">
          <a:xfrm>
            <a:off x="6010276" y="928689"/>
            <a:ext cx="4016375" cy="3316287"/>
            <a:chOff x="2826" y="585"/>
            <a:chExt cx="2530" cy="2089"/>
          </a:xfrm>
        </p:grpSpPr>
        <p:grpSp>
          <p:nvGrpSpPr>
            <p:cNvPr id="136246" name="Group 45"/>
            <p:cNvGrpSpPr/>
            <p:nvPr/>
          </p:nvGrpSpPr>
          <p:grpSpPr bwMode="auto">
            <a:xfrm>
              <a:off x="3109" y="585"/>
              <a:ext cx="2247" cy="1849"/>
              <a:chOff x="3028" y="324"/>
              <a:chExt cx="2247" cy="1849"/>
            </a:xfrm>
          </p:grpSpPr>
          <p:sp>
            <p:nvSpPr>
              <p:cNvPr id="136257" name="Oval 46"/>
              <p:cNvSpPr>
                <a:spLocks noChangeArrowheads="1"/>
              </p:cNvSpPr>
              <p:nvPr/>
            </p:nvSpPr>
            <p:spPr bwMode="auto">
              <a:xfrm>
                <a:off x="3998" y="552"/>
                <a:ext cx="71"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6258" name="Oval 47"/>
              <p:cNvSpPr>
                <a:spLocks noChangeArrowheads="1"/>
              </p:cNvSpPr>
              <p:nvPr/>
            </p:nvSpPr>
            <p:spPr bwMode="auto">
              <a:xfrm>
                <a:off x="3378" y="984"/>
                <a:ext cx="71"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6259" name="Oval 48"/>
              <p:cNvSpPr>
                <a:spLocks noChangeArrowheads="1"/>
              </p:cNvSpPr>
              <p:nvPr/>
            </p:nvSpPr>
            <p:spPr bwMode="auto">
              <a:xfrm>
                <a:off x="4034" y="1848"/>
                <a:ext cx="71"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6260" name="Oval 49"/>
              <p:cNvSpPr>
                <a:spLocks noChangeArrowheads="1"/>
              </p:cNvSpPr>
              <p:nvPr/>
            </p:nvSpPr>
            <p:spPr bwMode="auto">
              <a:xfrm>
                <a:off x="4761" y="1272"/>
                <a:ext cx="71"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6261" name="Line 50"/>
              <p:cNvSpPr>
                <a:spLocks noChangeShapeType="1"/>
              </p:cNvSpPr>
              <p:nvPr/>
            </p:nvSpPr>
            <p:spPr bwMode="auto">
              <a:xfrm flipH="1">
                <a:off x="3422" y="648"/>
                <a:ext cx="621" cy="336"/>
              </a:xfrm>
              <a:prstGeom prst="line">
                <a:avLst/>
              </a:prstGeom>
              <a:noFill/>
              <a:ln w="9525">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6262" name="Line 51"/>
              <p:cNvSpPr>
                <a:spLocks noChangeShapeType="1"/>
              </p:cNvSpPr>
              <p:nvPr/>
            </p:nvSpPr>
            <p:spPr bwMode="auto">
              <a:xfrm>
                <a:off x="4043" y="660"/>
                <a:ext cx="35" cy="118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6263" name="Line 52"/>
              <p:cNvSpPr>
                <a:spLocks noChangeShapeType="1"/>
              </p:cNvSpPr>
              <p:nvPr/>
            </p:nvSpPr>
            <p:spPr bwMode="auto">
              <a:xfrm>
                <a:off x="4043" y="660"/>
                <a:ext cx="727" cy="62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6264" name="Arc 53"/>
              <p:cNvSpPr/>
              <p:nvPr/>
            </p:nvSpPr>
            <p:spPr bwMode="auto">
              <a:xfrm flipV="1">
                <a:off x="4052" y="756"/>
                <a:ext cx="97" cy="72"/>
              </a:xfrm>
              <a:custGeom>
                <a:avLst/>
                <a:gdLst>
                  <a:gd name="T0" fmla="*/ 0 w 21600"/>
                  <a:gd name="T1" fmla="*/ 0 h 21600"/>
                  <a:gd name="T2" fmla="*/ 97 w 21600"/>
                  <a:gd name="T3" fmla="*/ 72 h 21600"/>
                  <a:gd name="T4" fmla="*/ 0 w 21600"/>
                  <a:gd name="T5" fmla="*/ 7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6265" name="Text Box 54"/>
              <p:cNvSpPr txBox="1">
                <a:spLocks noChangeArrowheads="1"/>
              </p:cNvSpPr>
              <p:nvPr/>
            </p:nvSpPr>
            <p:spPr bwMode="auto">
              <a:xfrm>
                <a:off x="4263" y="324"/>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zh-CN" altLang="en-US" sz="24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初始节点</a:t>
                </a:r>
                <a:endParaRPr kumimoji="1" lang="zh-CN" altLang="en-US" sz="24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136266" name="Text Box 55"/>
              <p:cNvSpPr txBox="1">
                <a:spLocks noChangeArrowheads="1"/>
              </p:cNvSpPr>
              <p:nvPr/>
            </p:nvSpPr>
            <p:spPr bwMode="auto">
              <a:xfrm>
                <a:off x="3774" y="430"/>
                <a:ext cx="2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0</a:t>
                </a:r>
                <a:endPar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6267" name="Text Box 56"/>
              <p:cNvSpPr txBox="1">
                <a:spLocks noChangeArrowheads="1"/>
              </p:cNvSpPr>
              <p:nvPr/>
            </p:nvSpPr>
            <p:spPr bwMode="auto">
              <a:xfrm>
                <a:off x="3028" y="898"/>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endParaRPr kumimoji="1" lang="zh-CN"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6268" name="Text Box 57"/>
              <p:cNvSpPr txBox="1">
                <a:spLocks noChangeArrowheads="1"/>
              </p:cNvSpPr>
              <p:nvPr/>
            </p:nvSpPr>
            <p:spPr bwMode="auto">
              <a:xfrm>
                <a:off x="4871" y="1222"/>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4</a:t>
                </a: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(1)</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6269" name="Text Box 58"/>
              <p:cNvSpPr txBox="1">
                <a:spLocks noChangeArrowheads="1"/>
              </p:cNvSpPr>
              <p:nvPr/>
            </p:nvSpPr>
            <p:spPr bwMode="auto">
              <a:xfrm>
                <a:off x="4036" y="1942"/>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5</a:t>
                </a: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(1)</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grpSp>
        <p:sp>
          <p:nvSpPr>
            <p:cNvPr id="136247" name="Line 60"/>
            <p:cNvSpPr>
              <a:spLocks noChangeShapeType="1"/>
            </p:cNvSpPr>
            <p:nvPr/>
          </p:nvSpPr>
          <p:spPr bwMode="auto">
            <a:xfrm flipH="1">
              <a:off x="3585" y="885"/>
              <a:ext cx="252" cy="168"/>
            </a:xfrm>
            <a:prstGeom prst="line">
              <a:avLst/>
            </a:prstGeom>
            <a:noFill/>
            <a:ln w="9525">
              <a:solidFill>
                <a:schemeClr val="tx2"/>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6248" name="Text Box 61"/>
            <p:cNvSpPr txBox="1">
              <a:spLocks noChangeArrowheads="1"/>
            </p:cNvSpPr>
            <p:nvPr/>
          </p:nvSpPr>
          <p:spPr bwMode="auto">
            <a:xfrm>
              <a:off x="3217" y="1195"/>
              <a:ext cx="2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1</a:t>
              </a:r>
              <a:endPar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6249" name="Oval 62"/>
            <p:cNvSpPr>
              <a:spLocks noChangeArrowheads="1"/>
            </p:cNvSpPr>
            <p:nvPr/>
          </p:nvSpPr>
          <p:spPr bwMode="auto">
            <a:xfrm>
              <a:off x="3805" y="1584"/>
              <a:ext cx="71"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6250" name="Oval 63"/>
            <p:cNvSpPr>
              <a:spLocks noChangeArrowheads="1"/>
            </p:cNvSpPr>
            <p:nvPr/>
          </p:nvSpPr>
          <p:spPr bwMode="auto">
            <a:xfrm>
              <a:off x="3006" y="2235"/>
              <a:ext cx="71"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6251" name="Line 64"/>
            <p:cNvSpPr>
              <a:spLocks noChangeShapeType="1"/>
            </p:cNvSpPr>
            <p:nvPr/>
          </p:nvSpPr>
          <p:spPr bwMode="auto">
            <a:xfrm flipH="1">
              <a:off x="3051" y="1347"/>
              <a:ext cx="425" cy="888"/>
            </a:xfrm>
            <a:prstGeom prst="line">
              <a:avLst/>
            </a:prstGeom>
            <a:noFill/>
            <a:ln w="9525">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6252" name="Line 65"/>
            <p:cNvSpPr>
              <a:spLocks noChangeShapeType="1"/>
            </p:cNvSpPr>
            <p:nvPr/>
          </p:nvSpPr>
          <p:spPr bwMode="auto">
            <a:xfrm>
              <a:off x="3503" y="1347"/>
              <a:ext cx="319" cy="264"/>
            </a:xfrm>
            <a:prstGeom prst="line">
              <a:avLst/>
            </a:prstGeom>
            <a:noFill/>
            <a:ln w="9525">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6253" name="Text Box 66"/>
            <p:cNvSpPr txBox="1">
              <a:spLocks noChangeArrowheads="1"/>
            </p:cNvSpPr>
            <p:nvPr/>
          </p:nvSpPr>
          <p:spPr bwMode="auto">
            <a:xfrm>
              <a:off x="3574" y="1771"/>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2</a:t>
              </a: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(4)</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6254" name="Text Box 67"/>
            <p:cNvSpPr txBox="1">
              <a:spLocks noChangeArrowheads="1"/>
            </p:cNvSpPr>
            <p:nvPr/>
          </p:nvSpPr>
          <p:spPr bwMode="auto">
            <a:xfrm>
              <a:off x="2826" y="2443"/>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3</a:t>
              </a: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(4)</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6255" name="Text Box 72"/>
            <p:cNvSpPr txBox="1">
              <a:spLocks noChangeArrowheads="1"/>
            </p:cNvSpPr>
            <p:nvPr/>
          </p:nvSpPr>
          <p:spPr bwMode="auto">
            <a:xfrm>
              <a:off x="3581" y="1207"/>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5</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6256" name="Line 73"/>
            <p:cNvSpPr>
              <a:spLocks noChangeShapeType="1"/>
            </p:cNvSpPr>
            <p:nvPr/>
          </p:nvSpPr>
          <p:spPr bwMode="auto">
            <a:xfrm flipH="1">
              <a:off x="3117" y="1545"/>
              <a:ext cx="120" cy="312"/>
            </a:xfrm>
            <a:prstGeom prst="line">
              <a:avLst/>
            </a:prstGeom>
            <a:noFill/>
            <a:ln w="9525">
              <a:solidFill>
                <a:schemeClr val="tx2"/>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grpSp>
      <p:grpSp>
        <p:nvGrpSpPr>
          <p:cNvPr id="136198" name="Group 76"/>
          <p:cNvGrpSpPr/>
          <p:nvPr/>
        </p:nvGrpSpPr>
        <p:grpSpPr bwMode="auto">
          <a:xfrm>
            <a:off x="1531939" y="990600"/>
            <a:ext cx="4137025" cy="5314950"/>
            <a:chOff x="121" y="624"/>
            <a:chExt cx="2436" cy="3348"/>
          </a:xfrm>
        </p:grpSpPr>
        <p:sp>
          <p:nvSpPr>
            <p:cNvPr id="136202" name="Text Box 42"/>
            <p:cNvSpPr txBox="1">
              <a:spLocks noChangeArrowheads="1"/>
            </p:cNvSpPr>
            <p:nvPr/>
          </p:nvSpPr>
          <p:spPr bwMode="auto">
            <a:xfrm>
              <a:off x="121" y="2824"/>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6</a:t>
              </a:r>
              <a:endPar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grpSp>
          <p:nvGrpSpPr>
            <p:cNvPr id="136203" name="Group 75"/>
            <p:cNvGrpSpPr/>
            <p:nvPr/>
          </p:nvGrpSpPr>
          <p:grpSpPr bwMode="auto">
            <a:xfrm>
              <a:off x="154" y="624"/>
              <a:ext cx="2403" cy="3348"/>
              <a:chOff x="109" y="408"/>
              <a:chExt cx="2403" cy="3348"/>
            </a:xfrm>
          </p:grpSpPr>
          <p:sp>
            <p:nvSpPr>
              <p:cNvPr id="136204" name="Oval 2"/>
              <p:cNvSpPr>
                <a:spLocks noChangeArrowheads="1"/>
              </p:cNvSpPr>
              <p:nvPr/>
            </p:nvSpPr>
            <p:spPr bwMode="auto">
              <a:xfrm>
                <a:off x="1382" y="636"/>
                <a:ext cx="71"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6205" name="Oval 3"/>
              <p:cNvSpPr>
                <a:spLocks noChangeArrowheads="1"/>
              </p:cNvSpPr>
              <p:nvPr/>
            </p:nvSpPr>
            <p:spPr bwMode="auto">
              <a:xfrm>
                <a:off x="762" y="1068"/>
                <a:ext cx="71"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6206" name="Oval 4"/>
              <p:cNvSpPr>
                <a:spLocks noChangeArrowheads="1"/>
              </p:cNvSpPr>
              <p:nvPr/>
            </p:nvSpPr>
            <p:spPr bwMode="auto">
              <a:xfrm>
                <a:off x="1099" y="1428"/>
                <a:ext cx="71"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6207" name="Oval 5"/>
              <p:cNvSpPr>
                <a:spLocks noChangeArrowheads="1"/>
              </p:cNvSpPr>
              <p:nvPr/>
            </p:nvSpPr>
            <p:spPr bwMode="auto">
              <a:xfrm>
                <a:off x="1418" y="1932"/>
                <a:ext cx="71"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6208" name="Oval 6"/>
              <p:cNvSpPr>
                <a:spLocks noChangeArrowheads="1"/>
              </p:cNvSpPr>
              <p:nvPr/>
            </p:nvSpPr>
            <p:spPr bwMode="auto">
              <a:xfrm>
                <a:off x="2145" y="1356"/>
                <a:ext cx="71"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6209" name="Oval 7"/>
              <p:cNvSpPr>
                <a:spLocks noChangeArrowheads="1"/>
              </p:cNvSpPr>
              <p:nvPr/>
            </p:nvSpPr>
            <p:spPr bwMode="auto">
              <a:xfrm>
                <a:off x="309" y="2052"/>
                <a:ext cx="71"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6210" name="Oval 8"/>
              <p:cNvSpPr>
                <a:spLocks noChangeArrowheads="1"/>
              </p:cNvSpPr>
              <p:nvPr/>
            </p:nvSpPr>
            <p:spPr bwMode="auto">
              <a:xfrm>
                <a:off x="292" y="2760"/>
                <a:ext cx="70"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6211" name="Oval 9"/>
              <p:cNvSpPr>
                <a:spLocks noChangeArrowheads="1"/>
              </p:cNvSpPr>
              <p:nvPr/>
            </p:nvSpPr>
            <p:spPr bwMode="auto">
              <a:xfrm>
                <a:off x="2145" y="2760"/>
                <a:ext cx="71"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6212" name="Oval 10"/>
              <p:cNvSpPr>
                <a:spLocks noChangeArrowheads="1"/>
              </p:cNvSpPr>
              <p:nvPr/>
            </p:nvSpPr>
            <p:spPr bwMode="auto">
              <a:xfrm>
                <a:off x="309" y="3324"/>
                <a:ext cx="71"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6213" name="Line 11"/>
              <p:cNvSpPr>
                <a:spLocks noChangeShapeType="1"/>
              </p:cNvSpPr>
              <p:nvPr/>
            </p:nvSpPr>
            <p:spPr bwMode="auto">
              <a:xfrm flipH="1">
                <a:off x="806" y="732"/>
                <a:ext cx="621" cy="33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6214" name="Line 12"/>
              <p:cNvSpPr>
                <a:spLocks noChangeShapeType="1"/>
              </p:cNvSpPr>
              <p:nvPr/>
            </p:nvSpPr>
            <p:spPr bwMode="auto">
              <a:xfrm>
                <a:off x="1427" y="744"/>
                <a:ext cx="35" cy="11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6215" name="Line 13"/>
              <p:cNvSpPr>
                <a:spLocks noChangeShapeType="1"/>
              </p:cNvSpPr>
              <p:nvPr/>
            </p:nvSpPr>
            <p:spPr bwMode="auto">
              <a:xfrm>
                <a:off x="1427" y="744"/>
                <a:ext cx="727" cy="62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6216" name="Line 14"/>
              <p:cNvSpPr>
                <a:spLocks noChangeShapeType="1"/>
              </p:cNvSpPr>
              <p:nvPr/>
            </p:nvSpPr>
            <p:spPr bwMode="auto">
              <a:xfrm flipH="1">
                <a:off x="354" y="1164"/>
                <a:ext cx="425" cy="8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6217" name="Line 15"/>
              <p:cNvSpPr>
                <a:spLocks noChangeShapeType="1"/>
              </p:cNvSpPr>
              <p:nvPr/>
            </p:nvSpPr>
            <p:spPr bwMode="auto">
              <a:xfrm>
                <a:off x="797" y="1164"/>
                <a:ext cx="319" cy="26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6218" name="Line 16"/>
              <p:cNvSpPr>
                <a:spLocks noChangeShapeType="1"/>
              </p:cNvSpPr>
              <p:nvPr/>
            </p:nvSpPr>
            <p:spPr bwMode="auto">
              <a:xfrm>
                <a:off x="1161" y="1524"/>
                <a:ext cx="292" cy="39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6219" name="Line 17"/>
              <p:cNvSpPr>
                <a:spLocks noChangeShapeType="1"/>
              </p:cNvSpPr>
              <p:nvPr/>
            </p:nvSpPr>
            <p:spPr bwMode="auto">
              <a:xfrm flipV="1">
                <a:off x="1187" y="1416"/>
                <a:ext cx="958" cy="4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6220" name="Line 18"/>
              <p:cNvSpPr>
                <a:spLocks noChangeShapeType="1"/>
              </p:cNvSpPr>
              <p:nvPr/>
            </p:nvSpPr>
            <p:spPr bwMode="auto">
              <a:xfrm flipV="1">
                <a:off x="380" y="2004"/>
                <a:ext cx="1056" cy="8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6221" name="Line 19"/>
              <p:cNvSpPr>
                <a:spLocks noChangeShapeType="1"/>
              </p:cNvSpPr>
              <p:nvPr/>
            </p:nvSpPr>
            <p:spPr bwMode="auto">
              <a:xfrm flipH="1">
                <a:off x="345" y="2148"/>
                <a:ext cx="9" cy="61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6222" name="Line 20"/>
              <p:cNvSpPr>
                <a:spLocks noChangeShapeType="1"/>
              </p:cNvSpPr>
              <p:nvPr/>
            </p:nvSpPr>
            <p:spPr bwMode="auto">
              <a:xfrm flipH="1">
                <a:off x="1498" y="1452"/>
                <a:ext cx="674" cy="50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6223" name="Line 21"/>
              <p:cNvSpPr>
                <a:spLocks noChangeShapeType="1"/>
              </p:cNvSpPr>
              <p:nvPr/>
            </p:nvSpPr>
            <p:spPr bwMode="auto">
              <a:xfrm>
                <a:off x="2172" y="1452"/>
                <a:ext cx="9" cy="129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6224" name="Line 22"/>
              <p:cNvSpPr>
                <a:spLocks noChangeShapeType="1"/>
              </p:cNvSpPr>
              <p:nvPr/>
            </p:nvSpPr>
            <p:spPr bwMode="auto">
              <a:xfrm flipH="1">
                <a:off x="362" y="2016"/>
                <a:ext cx="1074" cy="75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6225" name="Line 23"/>
              <p:cNvSpPr>
                <a:spLocks noChangeShapeType="1"/>
              </p:cNvSpPr>
              <p:nvPr/>
            </p:nvSpPr>
            <p:spPr bwMode="auto">
              <a:xfrm flipH="1">
                <a:off x="362" y="2028"/>
                <a:ext cx="1074" cy="129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6226" name="Line 24"/>
              <p:cNvSpPr>
                <a:spLocks noChangeShapeType="1"/>
              </p:cNvSpPr>
              <p:nvPr/>
            </p:nvSpPr>
            <p:spPr bwMode="auto">
              <a:xfrm>
                <a:off x="1480" y="2028"/>
                <a:ext cx="665" cy="74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6227" name="Line 25"/>
              <p:cNvSpPr>
                <a:spLocks noChangeShapeType="1"/>
              </p:cNvSpPr>
              <p:nvPr/>
            </p:nvSpPr>
            <p:spPr bwMode="auto">
              <a:xfrm>
                <a:off x="362" y="2820"/>
                <a:ext cx="1783"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6228" name="Line 26"/>
              <p:cNvSpPr>
                <a:spLocks noChangeShapeType="1"/>
              </p:cNvSpPr>
              <p:nvPr/>
            </p:nvSpPr>
            <p:spPr bwMode="auto">
              <a:xfrm>
                <a:off x="345" y="2832"/>
                <a:ext cx="9" cy="50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6229" name="Arc 27"/>
              <p:cNvSpPr/>
              <p:nvPr/>
            </p:nvSpPr>
            <p:spPr bwMode="auto">
              <a:xfrm flipV="1">
                <a:off x="1436" y="840"/>
                <a:ext cx="97" cy="72"/>
              </a:xfrm>
              <a:custGeom>
                <a:avLst/>
                <a:gdLst>
                  <a:gd name="T0" fmla="*/ 0 w 21600"/>
                  <a:gd name="T1" fmla="*/ 0 h 21600"/>
                  <a:gd name="T2" fmla="*/ 97 w 21600"/>
                  <a:gd name="T3" fmla="*/ 72 h 21600"/>
                  <a:gd name="T4" fmla="*/ 0 w 21600"/>
                  <a:gd name="T5" fmla="*/ 7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6230" name="Arc 28"/>
              <p:cNvSpPr/>
              <p:nvPr/>
            </p:nvSpPr>
            <p:spPr bwMode="auto">
              <a:xfrm flipV="1">
                <a:off x="1241" y="1464"/>
                <a:ext cx="35" cy="156"/>
              </a:xfrm>
              <a:custGeom>
                <a:avLst/>
                <a:gdLst>
                  <a:gd name="T0" fmla="*/ 0 w 21600"/>
                  <a:gd name="T1" fmla="*/ 0 h 21600"/>
                  <a:gd name="T2" fmla="*/ 35 w 21600"/>
                  <a:gd name="T3" fmla="*/ 156 h 21600"/>
                  <a:gd name="T4" fmla="*/ 0 w 21600"/>
                  <a:gd name="T5" fmla="*/ 15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6231" name="Freeform 29"/>
              <p:cNvSpPr/>
              <p:nvPr/>
            </p:nvSpPr>
            <p:spPr bwMode="auto">
              <a:xfrm>
                <a:off x="1338" y="2136"/>
                <a:ext cx="222" cy="72"/>
              </a:xfrm>
              <a:custGeom>
                <a:avLst/>
                <a:gdLst>
                  <a:gd name="T0" fmla="*/ 0 w 300"/>
                  <a:gd name="T1" fmla="*/ 12 h 72"/>
                  <a:gd name="T2" fmla="*/ 132 w 300"/>
                  <a:gd name="T3" fmla="*/ 72 h 72"/>
                  <a:gd name="T4" fmla="*/ 216 w 300"/>
                  <a:gd name="T5" fmla="*/ 60 h 72"/>
                  <a:gd name="T6" fmla="*/ 300 w 300"/>
                  <a:gd name="T7" fmla="*/ 0 h 72"/>
                  <a:gd name="T8" fmla="*/ 0 60000 65536"/>
                  <a:gd name="T9" fmla="*/ 0 60000 65536"/>
                  <a:gd name="T10" fmla="*/ 0 60000 65536"/>
                  <a:gd name="T11" fmla="*/ 0 60000 65536"/>
                  <a:gd name="T12" fmla="*/ 0 w 300"/>
                  <a:gd name="T13" fmla="*/ 0 h 72"/>
                  <a:gd name="T14" fmla="*/ 300 w 300"/>
                  <a:gd name="T15" fmla="*/ 72 h 72"/>
                </a:gdLst>
                <a:ahLst/>
                <a:cxnLst>
                  <a:cxn ang="T8">
                    <a:pos x="T0" y="T1"/>
                  </a:cxn>
                  <a:cxn ang="T9">
                    <a:pos x="T2" y="T3"/>
                  </a:cxn>
                  <a:cxn ang="T10">
                    <a:pos x="T4" y="T5"/>
                  </a:cxn>
                  <a:cxn ang="T11">
                    <a:pos x="T6" y="T7"/>
                  </a:cxn>
                </a:cxnLst>
                <a:rect l="T12" t="T13" r="T14" b="T15"/>
                <a:pathLst>
                  <a:path w="300" h="72">
                    <a:moveTo>
                      <a:pt x="0" y="12"/>
                    </a:moveTo>
                    <a:lnTo>
                      <a:pt x="132" y="72"/>
                    </a:lnTo>
                    <a:lnTo>
                      <a:pt x="216" y="60"/>
                    </a:lnTo>
                    <a:lnTo>
                      <a:pt x="300" y="0"/>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6232" name="Arc 30"/>
              <p:cNvSpPr/>
              <p:nvPr/>
            </p:nvSpPr>
            <p:spPr bwMode="auto">
              <a:xfrm flipV="1">
                <a:off x="354" y="2088"/>
                <a:ext cx="186" cy="168"/>
              </a:xfrm>
              <a:custGeom>
                <a:avLst/>
                <a:gdLst>
                  <a:gd name="T0" fmla="*/ 0 w 21600"/>
                  <a:gd name="T1" fmla="*/ 0 h 21600"/>
                  <a:gd name="T2" fmla="*/ 186 w 21600"/>
                  <a:gd name="T3" fmla="*/ 168 h 21600"/>
                  <a:gd name="T4" fmla="*/ 0 w 21600"/>
                  <a:gd name="T5" fmla="*/ 16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6233" name="Arc 31"/>
              <p:cNvSpPr/>
              <p:nvPr/>
            </p:nvSpPr>
            <p:spPr bwMode="auto">
              <a:xfrm flipV="1">
                <a:off x="345" y="2820"/>
                <a:ext cx="159" cy="180"/>
              </a:xfrm>
              <a:custGeom>
                <a:avLst/>
                <a:gdLst>
                  <a:gd name="T0" fmla="*/ 0 w 21600"/>
                  <a:gd name="T1" fmla="*/ 0 h 21600"/>
                  <a:gd name="T2" fmla="*/ 159 w 21600"/>
                  <a:gd name="T3" fmla="*/ 180 h 21600"/>
                  <a:gd name="T4" fmla="*/ 0 w 21600"/>
                  <a:gd name="T5" fmla="*/ 18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6234" name="Line 32"/>
              <p:cNvSpPr>
                <a:spLocks noChangeShapeType="1"/>
              </p:cNvSpPr>
              <p:nvPr/>
            </p:nvSpPr>
            <p:spPr bwMode="auto">
              <a:xfrm flipH="1">
                <a:off x="389" y="1524"/>
                <a:ext cx="745" cy="54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6235" name="Text Box 33"/>
              <p:cNvSpPr txBox="1">
                <a:spLocks noChangeArrowheads="1"/>
              </p:cNvSpPr>
              <p:nvPr/>
            </p:nvSpPr>
            <p:spPr bwMode="auto">
              <a:xfrm>
                <a:off x="217" y="3468"/>
                <a:ext cx="4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zh-CN" altLang="en-US" sz="24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目标</a:t>
                </a:r>
                <a:endParaRPr kumimoji="1" lang="zh-CN" altLang="en-US" sz="24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endParaRPr>
              </a:p>
            </p:txBody>
          </p:sp>
          <p:sp>
            <p:nvSpPr>
              <p:cNvPr id="136236" name="Text Box 34"/>
              <p:cNvSpPr txBox="1">
                <a:spLocks noChangeArrowheads="1"/>
              </p:cNvSpPr>
              <p:nvPr/>
            </p:nvSpPr>
            <p:spPr bwMode="auto">
              <a:xfrm>
                <a:off x="2042" y="2916"/>
                <a:ext cx="4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zh-CN" altLang="en-US" sz="24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目标</a:t>
                </a:r>
                <a:endParaRPr kumimoji="1" lang="zh-CN" altLang="en-US" sz="24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endParaRPr>
              </a:p>
            </p:txBody>
          </p:sp>
          <p:sp>
            <p:nvSpPr>
              <p:cNvPr id="136237" name="Text Box 35"/>
              <p:cNvSpPr txBox="1">
                <a:spLocks noChangeArrowheads="1"/>
              </p:cNvSpPr>
              <p:nvPr/>
            </p:nvSpPr>
            <p:spPr bwMode="auto">
              <a:xfrm>
                <a:off x="1675" y="408"/>
                <a:ext cx="8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zh-CN" altLang="en-US" sz="24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初始节点</a:t>
                </a:r>
                <a:endParaRPr kumimoji="1" lang="zh-CN" altLang="en-US" sz="2400" b="1"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endParaRPr>
              </a:p>
            </p:txBody>
          </p:sp>
          <p:sp>
            <p:nvSpPr>
              <p:cNvPr id="136238" name="Text Box 36"/>
              <p:cNvSpPr txBox="1">
                <a:spLocks noChangeArrowheads="1"/>
              </p:cNvSpPr>
              <p:nvPr/>
            </p:nvSpPr>
            <p:spPr bwMode="auto">
              <a:xfrm>
                <a:off x="1166" y="514"/>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0</a:t>
                </a:r>
                <a:endPar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6239" name="Text Box 37"/>
              <p:cNvSpPr txBox="1">
                <a:spLocks noChangeArrowheads="1"/>
              </p:cNvSpPr>
              <p:nvPr/>
            </p:nvSpPr>
            <p:spPr bwMode="auto">
              <a:xfrm>
                <a:off x="527" y="994"/>
                <a:ext cx="22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1</a:t>
                </a:r>
                <a:endPar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6240" name="Text Box 38"/>
              <p:cNvSpPr txBox="1">
                <a:spLocks noChangeArrowheads="1"/>
              </p:cNvSpPr>
              <p:nvPr/>
            </p:nvSpPr>
            <p:spPr bwMode="auto">
              <a:xfrm>
                <a:off x="1113" y="1198"/>
                <a:ext cx="22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2</a:t>
                </a:r>
                <a:endPar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6241" name="Text Box 39"/>
              <p:cNvSpPr txBox="1">
                <a:spLocks noChangeArrowheads="1"/>
              </p:cNvSpPr>
              <p:nvPr/>
            </p:nvSpPr>
            <p:spPr bwMode="auto">
              <a:xfrm>
                <a:off x="173" y="1870"/>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3</a:t>
                </a:r>
                <a:endPar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6242" name="Text Box 40"/>
              <p:cNvSpPr txBox="1">
                <a:spLocks noChangeArrowheads="1"/>
              </p:cNvSpPr>
              <p:nvPr/>
            </p:nvSpPr>
            <p:spPr bwMode="auto">
              <a:xfrm>
                <a:off x="2239" y="1306"/>
                <a:ext cx="22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4</a:t>
                </a:r>
                <a:endPar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6243" name="Text Box 41"/>
              <p:cNvSpPr txBox="1">
                <a:spLocks noChangeArrowheads="1"/>
              </p:cNvSpPr>
              <p:nvPr/>
            </p:nvSpPr>
            <p:spPr bwMode="auto">
              <a:xfrm>
                <a:off x="1511" y="1906"/>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5</a:t>
                </a:r>
                <a:endPar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6244" name="Text Box 43"/>
              <p:cNvSpPr txBox="1">
                <a:spLocks noChangeArrowheads="1"/>
              </p:cNvSpPr>
              <p:nvPr/>
            </p:nvSpPr>
            <p:spPr bwMode="auto">
              <a:xfrm>
                <a:off x="109" y="3442"/>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7</a:t>
                </a:r>
                <a:endPar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6245" name="Text Box 44"/>
              <p:cNvSpPr txBox="1">
                <a:spLocks noChangeArrowheads="1"/>
              </p:cNvSpPr>
              <p:nvPr/>
            </p:nvSpPr>
            <p:spPr bwMode="auto">
              <a:xfrm>
                <a:off x="2239" y="2698"/>
                <a:ext cx="22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8</a:t>
                </a:r>
                <a:endPar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grpSp>
      </p:grpSp>
      <p:sp>
        <p:nvSpPr>
          <p:cNvPr id="136199" name="Text Box 59"/>
          <p:cNvSpPr txBox="1">
            <a:spLocks noChangeArrowheads="1"/>
          </p:cNvSpPr>
          <p:nvPr/>
        </p:nvSpPr>
        <p:spPr bwMode="auto">
          <a:xfrm>
            <a:off x="6291264" y="4629151"/>
            <a:ext cx="3983037" cy="10144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黑色：</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h(n0)=2+2=4</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zh-CN" altLang="en-US" sz="24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rPr>
              <a:t>蓝色：</a:t>
            </a:r>
            <a:r>
              <a:rPr kumimoji="1" lang="en-US" altLang="zh-CN" sz="24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rPr>
              <a:t>h(n0)=1+5=6</a:t>
            </a:r>
            <a:endParaRPr kumimoji="1" lang="en-US" altLang="zh-CN" sz="24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sp>
        <p:nvSpPr>
          <p:cNvPr id="136201" name="Text Box 81"/>
          <p:cNvSpPr txBox="1">
            <a:spLocks noChangeArrowheads="1"/>
          </p:cNvSpPr>
          <p:nvPr/>
        </p:nvSpPr>
        <p:spPr bwMode="auto">
          <a:xfrm>
            <a:off x="3095625" y="5792788"/>
            <a:ext cx="73421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h(n</a:t>
            </a:r>
            <a:r>
              <a:rPr kumimoji="1" lang="en-US" altLang="zh-CN" sz="2800" b="1"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1</a:t>
            </a:r>
            <a:r>
              <a:rPr kumimoji="1"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)=2, h(n</a:t>
            </a:r>
            <a:r>
              <a:rPr kumimoji="1" lang="en-US" altLang="zh-CN" sz="2800" b="1"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2</a:t>
            </a:r>
            <a:r>
              <a:rPr kumimoji="1"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)=4, h(n</a:t>
            </a:r>
            <a:r>
              <a:rPr kumimoji="1" lang="en-US" altLang="zh-CN" sz="2800" b="1"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3</a:t>
            </a:r>
            <a:r>
              <a:rPr kumimoji="1"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)=4,h(n</a:t>
            </a:r>
            <a:r>
              <a:rPr kumimoji="1" lang="en-US" altLang="zh-CN" sz="2800" b="1"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4</a:t>
            </a:r>
            <a:r>
              <a:rPr kumimoji="1"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)=1, h(n</a:t>
            </a:r>
            <a:r>
              <a:rPr kumimoji="1" lang="en-US" altLang="zh-CN" sz="2800" b="1"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5</a:t>
            </a:r>
            <a:r>
              <a:rPr kumimoji="1"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)=1, h(n</a:t>
            </a:r>
            <a:r>
              <a:rPr kumimoji="1" lang="en-US" altLang="zh-CN" sz="2800" b="1"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6</a:t>
            </a:r>
            <a:r>
              <a:rPr kumimoji="1"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)=2, h(n</a:t>
            </a:r>
            <a:r>
              <a:rPr kumimoji="1" lang="en-US" altLang="zh-CN" sz="2800" b="1"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7</a:t>
            </a:r>
            <a:r>
              <a:rPr kumimoji="1"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)=0,h(n</a:t>
            </a:r>
            <a:r>
              <a:rPr kumimoji="1" lang="en-US" altLang="zh-CN" sz="2800" b="1"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8</a:t>
            </a:r>
            <a:r>
              <a:rPr kumimoji="1"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)=0</a:t>
            </a:r>
            <a:endParaRPr kumimoji="1" lang="en-US" altLang="zh-CN" sz="2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59143"/>
                                        </p:tgtEl>
                                        <p:attrNameLst>
                                          <p:attrName>style.visibility</p:attrName>
                                        </p:attrNameLst>
                                      </p:cBhvr>
                                      <p:to>
                                        <p:strVal val="visible"/>
                                      </p:to>
                                    </p:set>
                                    <p:animEffect transition="in" filter="wipe(up)">
                                      <p:cBhvr>
                                        <p:cTn id="11" dur="2000"/>
                                        <p:tgtEl>
                                          <p:spTgt spid="259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2"/>
          <p:cNvSpPr>
            <a:spLocks noGrp="1"/>
          </p:cNvSpPr>
          <p:nvPr>
            <p:ph type="sldNum" sz="quarter" idx="11"/>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393D4506-CD88-4E40-B12F-F756CF31FD62}" type="slidenum">
              <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rPr>
            </a:fld>
            <a:endPar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endParaRPr>
          </a:p>
        </p:txBody>
      </p:sp>
      <p:sp>
        <p:nvSpPr>
          <p:cNvPr id="137219" name="Text Box 45"/>
          <p:cNvSpPr txBox="1">
            <a:spLocks noChangeArrowheads="1"/>
          </p:cNvSpPr>
          <p:nvPr/>
        </p:nvSpPr>
        <p:spPr bwMode="auto">
          <a:xfrm>
            <a:off x="1725614" y="1285875"/>
            <a:ext cx="3671887" cy="28702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黑色：</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h(n5)=min(3,2)=2</a:t>
            </a:r>
            <a:endPar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h(n0)=[1+h(n5)]</a:t>
            </a:r>
            <a:endPar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+[1+h(n4)]=5</a:t>
            </a:r>
            <a:r>
              <a:rPr kumimoji="1"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endParaRPr kumimoji="1"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zh-CN" altLang="en-US" sz="28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rPr>
              <a:t>蓝色：</a:t>
            </a:r>
            <a:r>
              <a:rPr kumimoji="1" lang="en-US" altLang="zh-CN" sz="28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rPr>
              <a:t>1+5=6</a:t>
            </a:r>
            <a:endParaRPr kumimoji="1" lang="en-US" altLang="zh-CN" sz="28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grpSp>
        <p:nvGrpSpPr>
          <p:cNvPr id="137220" name="Group 132"/>
          <p:cNvGrpSpPr/>
          <p:nvPr/>
        </p:nvGrpSpPr>
        <p:grpSpPr bwMode="auto">
          <a:xfrm>
            <a:off x="5837239" y="785814"/>
            <a:ext cx="4427537" cy="5197475"/>
            <a:chOff x="2717" y="495"/>
            <a:chExt cx="2789" cy="3274"/>
          </a:xfrm>
        </p:grpSpPr>
        <p:grpSp>
          <p:nvGrpSpPr>
            <p:cNvPr id="137224" name="Group 46"/>
            <p:cNvGrpSpPr/>
            <p:nvPr/>
          </p:nvGrpSpPr>
          <p:grpSpPr bwMode="auto">
            <a:xfrm>
              <a:off x="2952" y="495"/>
              <a:ext cx="2530" cy="2089"/>
              <a:chOff x="2745" y="324"/>
              <a:chExt cx="2530" cy="2089"/>
            </a:xfrm>
          </p:grpSpPr>
          <p:sp>
            <p:nvSpPr>
              <p:cNvPr id="137237" name="Oval 47"/>
              <p:cNvSpPr>
                <a:spLocks noChangeArrowheads="1"/>
              </p:cNvSpPr>
              <p:nvPr/>
            </p:nvSpPr>
            <p:spPr bwMode="auto">
              <a:xfrm>
                <a:off x="3998" y="552"/>
                <a:ext cx="71"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7238" name="Oval 48"/>
              <p:cNvSpPr>
                <a:spLocks noChangeArrowheads="1"/>
              </p:cNvSpPr>
              <p:nvPr/>
            </p:nvSpPr>
            <p:spPr bwMode="auto">
              <a:xfrm>
                <a:off x="3378" y="984"/>
                <a:ext cx="71"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7239" name="Oval 49"/>
              <p:cNvSpPr>
                <a:spLocks noChangeArrowheads="1"/>
              </p:cNvSpPr>
              <p:nvPr/>
            </p:nvSpPr>
            <p:spPr bwMode="auto">
              <a:xfrm>
                <a:off x="4034" y="1848"/>
                <a:ext cx="71"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7240" name="Oval 50"/>
              <p:cNvSpPr>
                <a:spLocks noChangeArrowheads="1"/>
              </p:cNvSpPr>
              <p:nvPr/>
            </p:nvSpPr>
            <p:spPr bwMode="auto">
              <a:xfrm>
                <a:off x="4761" y="1272"/>
                <a:ext cx="71"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7241" name="Line 51"/>
              <p:cNvSpPr>
                <a:spLocks noChangeShapeType="1"/>
              </p:cNvSpPr>
              <p:nvPr/>
            </p:nvSpPr>
            <p:spPr bwMode="auto">
              <a:xfrm flipH="1">
                <a:off x="3422" y="648"/>
                <a:ext cx="621" cy="336"/>
              </a:xfrm>
              <a:prstGeom prst="line">
                <a:avLst/>
              </a:prstGeom>
              <a:noFill/>
              <a:ln w="9525">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7242" name="Line 52"/>
              <p:cNvSpPr>
                <a:spLocks noChangeShapeType="1"/>
              </p:cNvSpPr>
              <p:nvPr/>
            </p:nvSpPr>
            <p:spPr bwMode="auto">
              <a:xfrm>
                <a:off x="4043" y="660"/>
                <a:ext cx="35" cy="118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7243" name="Line 53"/>
              <p:cNvSpPr>
                <a:spLocks noChangeShapeType="1"/>
              </p:cNvSpPr>
              <p:nvPr/>
            </p:nvSpPr>
            <p:spPr bwMode="auto">
              <a:xfrm>
                <a:off x="4043" y="660"/>
                <a:ext cx="727" cy="62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7244" name="Arc 54"/>
              <p:cNvSpPr/>
              <p:nvPr/>
            </p:nvSpPr>
            <p:spPr bwMode="auto">
              <a:xfrm flipV="1">
                <a:off x="4052" y="756"/>
                <a:ext cx="97" cy="72"/>
              </a:xfrm>
              <a:custGeom>
                <a:avLst/>
                <a:gdLst>
                  <a:gd name="T0" fmla="*/ 0 w 21600"/>
                  <a:gd name="T1" fmla="*/ 0 h 21600"/>
                  <a:gd name="T2" fmla="*/ 97 w 21600"/>
                  <a:gd name="T3" fmla="*/ 72 h 21600"/>
                  <a:gd name="T4" fmla="*/ 0 w 21600"/>
                  <a:gd name="T5" fmla="*/ 7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7245" name="Text Box 55"/>
              <p:cNvSpPr txBox="1">
                <a:spLocks noChangeArrowheads="1"/>
              </p:cNvSpPr>
              <p:nvPr/>
            </p:nvSpPr>
            <p:spPr bwMode="auto">
              <a:xfrm>
                <a:off x="4263" y="324"/>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zh-CN" altLang="en-US" sz="24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初始节点</a:t>
                </a:r>
                <a:endParaRPr kumimoji="1" lang="zh-CN" altLang="en-US" sz="24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137246" name="Text Box 56"/>
              <p:cNvSpPr txBox="1">
                <a:spLocks noChangeArrowheads="1"/>
              </p:cNvSpPr>
              <p:nvPr/>
            </p:nvSpPr>
            <p:spPr bwMode="auto">
              <a:xfrm>
                <a:off x="3774" y="430"/>
                <a:ext cx="2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0</a:t>
                </a:r>
                <a:endPar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7247" name="Text Box 57"/>
              <p:cNvSpPr txBox="1">
                <a:spLocks noChangeArrowheads="1"/>
              </p:cNvSpPr>
              <p:nvPr/>
            </p:nvSpPr>
            <p:spPr bwMode="auto">
              <a:xfrm>
                <a:off x="3028" y="898"/>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endParaRPr kumimoji="1" lang="zh-CN"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7248" name="Text Box 58"/>
              <p:cNvSpPr txBox="1">
                <a:spLocks noChangeArrowheads="1"/>
              </p:cNvSpPr>
              <p:nvPr/>
            </p:nvSpPr>
            <p:spPr bwMode="auto">
              <a:xfrm>
                <a:off x="4871" y="1222"/>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4</a:t>
                </a: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(1)</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7249" name="Text Box 59"/>
              <p:cNvSpPr txBox="1">
                <a:spLocks noChangeArrowheads="1"/>
              </p:cNvSpPr>
              <p:nvPr/>
            </p:nvSpPr>
            <p:spPr bwMode="auto">
              <a:xfrm>
                <a:off x="3592" y="1786"/>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5</a:t>
                </a: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(1)</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7250" name="Text Box 60"/>
              <p:cNvSpPr txBox="1">
                <a:spLocks noChangeArrowheads="1"/>
              </p:cNvSpPr>
              <p:nvPr/>
            </p:nvSpPr>
            <p:spPr bwMode="auto">
              <a:xfrm>
                <a:off x="3136" y="934"/>
                <a:ext cx="2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1</a:t>
                </a:r>
                <a:endPar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grpSp>
            <p:nvGrpSpPr>
              <p:cNvPr id="137251" name="Group 61"/>
              <p:cNvGrpSpPr/>
              <p:nvPr/>
            </p:nvGrpSpPr>
            <p:grpSpPr bwMode="auto">
              <a:xfrm>
                <a:off x="2745" y="1104"/>
                <a:ext cx="1152" cy="1309"/>
                <a:chOff x="2745" y="1104"/>
                <a:chExt cx="1152" cy="1309"/>
              </a:xfrm>
            </p:grpSpPr>
            <p:sp>
              <p:nvSpPr>
                <p:cNvPr id="137255" name="Oval 62"/>
                <p:cNvSpPr>
                  <a:spLocks noChangeArrowheads="1"/>
                </p:cNvSpPr>
                <p:nvPr/>
              </p:nvSpPr>
              <p:spPr bwMode="auto">
                <a:xfrm>
                  <a:off x="3715" y="1368"/>
                  <a:ext cx="71"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7256" name="Oval 63"/>
                <p:cNvSpPr>
                  <a:spLocks noChangeArrowheads="1"/>
                </p:cNvSpPr>
                <p:nvPr/>
              </p:nvSpPr>
              <p:spPr bwMode="auto">
                <a:xfrm>
                  <a:off x="2925" y="1992"/>
                  <a:ext cx="71"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7257" name="Line 64"/>
                <p:cNvSpPr>
                  <a:spLocks noChangeShapeType="1"/>
                </p:cNvSpPr>
                <p:nvPr/>
              </p:nvSpPr>
              <p:spPr bwMode="auto">
                <a:xfrm flipH="1">
                  <a:off x="2970" y="1104"/>
                  <a:ext cx="425" cy="888"/>
                </a:xfrm>
                <a:prstGeom prst="line">
                  <a:avLst/>
                </a:prstGeom>
                <a:noFill/>
                <a:ln w="9525">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7258" name="Line 65"/>
                <p:cNvSpPr>
                  <a:spLocks noChangeShapeType="1"/>
                </p:cNvSpPr>
                <p:nvPr/>
              </p:nvSpPr>
              <p:spPr bwMode="auto">
                <a:xfrm>
                  <a:off x="3413" y="1104"/>
                  <a:ext cx="319" cy="264"/>
                </a:xfrm>
                <a:prstGeom prst="line">
                  <a:avLst/>
                </a:prstGeom>
                <a:noFill/>
                <a:ln w="9525">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7259" name="Text Box 66"/>
                <p:cNvSpPr txBox="1">
                  <a:spLocks noChangeArrowheads="1"/>
                </p:cNvSpPr>
                <p:nvPr/>
              </p:nvSpPr>
              <p:spPr bwMode="auto">
                <a:xfrm>
                  <a:off x="3493" y="1510"/>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2</a:t>
                  </a: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(4)</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7260" name="Text Box 67"/>
                <p:cNvSpPr txBox="1">
                  <a:spLocks noChangeArrowheads="1"/>
                </p:cNvSpPr>
                <p:nvPr/>
              </p:nvSpPr>
              <p:spPr bwMode="auto">
                <a:xfrm>
                  <a:off x="2745" y="2182"/>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3</a:t>
                  </a: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(4)</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grpSp>
          <p:sp>
            <p:nvSpPr>
              <p:cNvPr id="137252" name="Line 68"/>
              <p:cNvSpPr>
                <a:spLocks noChangeShapeType="1"/>
              </p:cNvSpPr>
              <p:nvPr/>
            </p:nvSpPr>
            <p:spPr bwMode="auto">
              <a:xfrm>
                <a:off x="4068" y="732"/>
                <a:ext cx="108" cy="22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7253" name="Text Box 69"/>
              <p:cNvSpPr txBox="1">
                <a:spLocks noChangeArrowheads="1"/>
              </p:cNvSpPr>
              <p:nvPr/>
            </p:nvSpPr>
            <p:spPr bwMode="auto">
              <a:xfrm>
                <a:off x="3500" y="946"/>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5</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7254" name="Line 70"/>
              <p:cNvSpPr>
                <a:spLocks noChangeShapeType="1"/>
              </p:cNvSpPr>
              <p:nvPr/>
            </p:nvSpPr>
            <p:spPr bwMode="auto">
              <a:xfrm flipH="1">
                <a:off x="3036" y="1284"/>
                <a:ext cx="120" cy="312"/>
              </a:xfrm>
              <a:prstGeom prst="line">
                <a:avLst/>
              </a:prstGeom>
              <a:noFill/>
              <a:ln w="9525">
                <a:solidFill>
                  <a:schemeClr val="tx2"/>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grpSp>
        <p:grpSp>
          <p:nvGrpSpPr>
            <p:cNvPr id="137225" name="Group 71"/>
            <p:cNvGrpSpPr/>
            <p:nvPr/>
          </p:nvGrpSpPr>
          <p:grpSpPr bwMode="auto">
            <a:xfrm>
              <a:off x="2717" y="2112"/>
              <a:ext cx="2789" cy="1657"/>
              <a:chOff x="2486" y="2577"/>
              <a:chExt cx="2789" cy="1657"/>
            </a:xfrm>
          </p:grpSpPr>
          <p:sp>
            <p:nvSpPr>
              <p:cNvPr id="137227" name="Oval 72"/>
              <p:cNvSpPr>
                <a:spLocks noChangeArrowheads="1"/>
              </p:cNvSpPr>
              <p:nvPr/>
            </p:nvSpPr>
            <p:spPr bwMode="auto">
              <a:xfrm>
                <a:off x="2884" y="3321"/>
                <a:ext cx="70"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7228" name="Oval 73"/>
              <p:cNvSpPr>
                <a:spLocks noChangeArrowheads="1"/>
              </p:cNvSpPr>
              <p:nvPr/>
            </p:nvSpPr>
            <p:spPr bwMode="auto">
              <a:xfrm>
                <a:off x="4737" y="3321"/>
                <a:ext cx="71"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7229" name="Oval 74"/>
              <p:cNvSpPr>
                <a:spLocks noChangeArrowheads="1"/>
              </p:cNvSpPr>
              <p:nvPr/>
            </p:nvSpPr>
            <p:spPr bwMode="auto">
              <a:xfrm>
                <a:off x="2901" y="3885"/>
                <a:ext cx="71"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7230" name="Line 75"/>
              <p:cNvSpPr>
                <a:spLocks noChangeShapeType="1"/>
              </p:cNvSpPr>
              <p:nvPr/>
            </p:nvSpPr>
            <p:spPr bwMode="auto">
              <a:xfrm flipH="1">
                <a:off x="2954" y="2577"/>
                <a:ext cx="1074" cy="756"/>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7231" name="Line 76"/>
              <p:cNvSpPr>
                <a:spLocks noChangeShapeType="1"/>
              </p:cNvSpPr>
              <p:nvPr/>
            </p:nvSpPr>
            <p:spPr bwMode="auto">
              <a:xfrm flipH="1">
                <a:off x="2954" y="2589"/>
                <a:ext cx="1074" cy="1296"/>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7232" name="Line 77"/>
              <p:cNvSpPr>
                <a:spLocks noChangeShapeType="1"/>
              </p:cNvSpPr>
              <p:nvPr/>
            </p:nvSpPr>
            <p:spPr bwMode="auto">
              <a:xfrm>
                <a:off x="4072" y="2589"/>
                <a:ext cx="665" cy="74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7233" name="Freeform 78"/>
              <p:cNvSpPr/>
              <p:nvPr/>
            </p:nvSpPr>
            <p:spPr bwMode="auto">
              <a:xfrm>
                <a:off x="3930" y="2697"/>
                <a:ext cx="222" cy="72"/>
              </a:xfrm>
              <a:custGeom>
                <a:avLst/>
                <a:gdLst>
                  <a:gd name="T0" fmla="*/ 0 w 300"/>
                  <a:gd name="T1" fmla="*/ 12 h 72"/>
                  <a:gd name="T2" fmla="*/ 132 w 300"/>
                  <a:gd name="T3" fmla="*/ 72 h 72"/>
                  <a:gd name="T4" fmla="*/ 216 w 300"/>
                  <a:gd name="T5" fmla="*/ 60 h 72"/>
                  <a:gd name="T6" fmla="*/ 300 w 300"/>
                  <a:gd name="T7" fmla="*/ 0 h 72"/>
                  <a:gd name="T8" fmla="*/ 0 60000 65536"/>
                  <a:gd name="T9" fmla="*/ 0 60000 65536"/>
                  <a:gd name="T10" fmla="*/ 0 60000 65536"/>
                  <a:gd name="T11" fmla="*/ 0 60000 65536"/>
                  <a:gd name="T12" fmla="*/ 0 w 300"/>
                  <a:gd name="T13" fmla="*/ 0 h 72"/>
                  <a:gd name="T14" fmla="*/ 300 w 300"/>
                  <a:gd name="T15" fmla="*/ 72 h 72"/>
                </a:gdLst>
                <a:ahLst/>
                <a:cxnLst>
                  <a:cxn ang="T8">
                    <a:pos x="T0" y="T1"/>
                  </a:cxn>
                  <a:cxn ang="T9">
                    <a:pos x="T2" y="T3"/>
                  </a:cxn>
                  <a:cxn ang="T10">
                    <a:pos x="T4" y="T5"/>
                  </a:cxn>
                  <a:cxn ang="T11">
                    <a:pos x="T6" y="T7"/>
                  </a:cxn>
                </a:cxnLst>
                <a:rect l="T12" t="T13" r="T14" b="T15"/>
                <a:pathLst>
                  <a:path w="300" h="72">
                    <a:moveTo>
                      <a:pt x="0" y="12"/>
                    </a:moveTo>
                    <a:lnTo>
                      <a:pt x="132" y="72"/>
                    </a:lnTo>
                    <a:lnTo>
                      <a:pt x="216" y="60"/>
                    </a:lnTo>
                    <a:lnTo>
                      <a:pt x="300" y="0"/>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7234" name="Text Box 79"/>
              <p:cNvSpPr txBox="1">
                <a:spLocks noChangeArrowheads="1"/>
              </p:cNvSpPr>
              <p:nvPr/>
            </p:nvSpPr>
            <p:spPr bwMode="auto">
              <a:xfrm>
                <a:off x="2486" y="3091"/>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6</a:t>
                </a: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(2)</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7235" name="Text Box 80"/>
              <p:cNvSpPr txBox="1">
                <a:spLocks noChangeArrowheads="1"/>
              </p:cNvSpPr>
              <p:nvPr/>
            </p:nvSpPr>
            <p:spPr bwMode="auto">
              <a:xfrm>
                <a:off x="2610" y="4003"/>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7</a:t>
                </a: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(0)</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7236" name="Text Box 81"/>
              <p:cNvSpPr txBox="1">
                <a:spLocks noChangeArrowheads="1"/>
              </p:cNvSpPr>
              <p:nvPr/>
            </p:nvSpPr>
            <p:spPr bwMode="auto">
              <a:xfrm>
                <a:off x="4871" y="3211"/>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8</a:t>
                </a: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(0)</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grpSp>
        <p:sp>
          <p:nvSpPr>
            <p:cNvPr id="137226" name="Text Box 82"/>
            <p:cNvSpPr txBox="1">
              <a:spLocks noChangeArrowheads="1"/>
            </p:cNvSpPr>
            <p:nvPr/>
          </p:nvSpPr>
          <p:spPr bwMode="auto">
            <a:xfrm>
              <a:off x="4418" y="1957"/>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1" i="0" u="none" strike="noStrike" kern="1200" cap="none" spc="0" normalizeH="0" baseline="0" noProof="0">
                  <a:ln>
                    <a:noFill/>
                  </a:ln>
                  <a:solidFill>
                    <a:srgbClr val="990000"/>
                  </a:solidFill>
                  <a:effectLst/>
                  <a:uLnTx/>
                  <a:uFillTx/>
                  <a:latin typeface="Times New Roman" panose="02020603050405020304" pitchFamily="18" charset="0"/>
                  <a:ea typeface="宋体" panose="02010600030101010101" pitchFamily="2" charset="-122"/>
                  <a:cs typeface="+mn-cs"/>
                </a:rPr>
                <a:t>2</a:t>
              </a:r>
              <a:endParaRPr kumimoji="1" lang="en-US" altLang="zh-CN" sz="1800" b="1" i="0" u="none" strike="noStrike" kern="1200" cap="none" spc="0" normalizeH="0" baseline="0" noProof="0">
                <a:ln>
                  <a:noFill/>
                </a:ln>
                <a:solidFill>
                  <a:srgbClr val="990000"/>
                </a:solidFill>
                <a:effectLst/>
                <a:uLnTx/>
                <a:uFillTx/>
                <a:latin typeface="Times New Roman" panose="02020603050405020304" pitchFamily="18" charset="0"/>
                <a:ea typeface="宋体" panose="02010600030101010101" pitchFamily="2" charset="-122"/>
                <a:cs typeface="+mn-cs"/>
              </a:endParaRPr>
            </a:p>
          </p:txBody>
        </p:sp>
      </p:grpSp>
      <p:sp>
        <p:nvSpPr>
          <p:cNvPr id="260179" name="Line 83"/>
          <p:cNvSpPr>
            <a:spLocks noChangeShapeType="1"/>
          </p:cNvSpPr>
          <p:nvPr/>
        </p:nvSpPr>
        <p:spPr bwMode="auto">
          <a:xfrm>
            <a:off x="8310563" y="3509963"/>
            <a:ext cx="0" cy="6477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7223" name="Text Box 133"/>
          <p:cNvSpPr txBox="1">
            <a:spLocks noChangeArrowheads="1"/>
          </p:cNvSpPr>
          <p:nvPr/>
        </p:nvSpPr>
        <p:spPr bwMode="auto">
          <a:xfrm>
            <a:off x="7053263" y="3686176"/>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1800" b="1" i="0" u="none" strike="noStrike" kern="1200" cap="none" spc="0" normalizeH="0" baseline="0" noProof="0">
                <a:ln>
                  <a:noFill/>
                </a:ln>
                <a:solidFill>
                  <a:srgbClr val="990000"/>
                </a:solidFill>
                <a:effectLst/>
                <a:uLnTx/>
                <a:uFillTx/>
                <a:latin typeface="Times New Roman" panose="02020603050405020304" pitchFamily="18" charset="0"/>
                <a:ea typeface="宋体" panose="02010600030101010101" pitchFamily="2" charset="-122"/>
                <a:cs typeface="+mn-cs"/>
              </a:rPr>
              <a:t>3</a:t>
            </a:r>
            <a:endParaRPr kumimoji="0" lang="en-US" altLang="zh-CN" sz="1800" b="1" i="0" u="none" strike="noStrike" kern="1200" cap="none" spc="0" normalizeH="0" baseline="0" noProof="0">
              <a:ln>
                <a:noFill/>
              </a:ln>
              <a:solidFill>
                <a:srgbClr val="99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60179"/>
                                        </p:tgtEl>
                                        <p:attrNameLst>
                                          <p:attrName>style.visibility</p:attrName>
                                        </p:attrNameLst>
                                      </p:cBhvr>
                                      <p:to>
                                        <p:strVal val="visible"/>
                                      </p:to>
                                    </p:set>
                                    <p:animEffect transition="in" filter="wipe(up)">
                                      <p:cBhvr>
                                        <p:cTn id="7" dur="2000"/>
                                        <p:tgtEl>
                                          <p:spTgt spid="260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2"/>
          <p:cNvSpPr>
            <a:spLocks noGrp="1"/>
          </p:cNvSpPr>
          <p:nvPr>
            <p:ph type="sldNum" sz="quarter" idx="11"/>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9F52C769-69F6-49D9-872F-A60B6AF407E8}" type="slidenum">
              <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rPr>
            </a:fld>
            <a:endPar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endParaRPr>
          </a:p>
        </p:txBody>
      </p:sp>
      <p:sp>
        <p:nvSpPr>
          <p:cNvPr id="138243" name="Oval 47"/>
          <p:cNvSpPr>
            <a:spLocks noChangeArrowheads="1"/>
          </p:cNvSpPr>
          <p:nvPr/>
        </p:nvSpPr>
        <p:spPr bwMode="auto">
          <a:xfrm>
            <a:off x="8213726" y="1062038"/>
            <a:ext cx="112713" cy="1524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8244" name="Oval 48"/>
          <p:cNvSpPr>
            <a:spLocks noChangeArrowheads="1"/>
          </p:cNvSpPr>
          <p:nvPr/>
        </p:nvSpPr>
        <p:spPr bwMode="auto">
          <a:xfrm>
            <a:off x="7229476" y="1747838"/>
            <a:ext cx="112713" cy="1524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8245" name="Oval 49"/>
          <p:cNvSpPr>
            <a:spLocks noChangeArrowheads="1"/>
          </p:cNvSpPr>
          <p:nvPr/>
        </p:nvSpPr>
        <p:spPr bwMode="auto">
          <a:xfrm>
            <a:off x="8270876" y="3119438"/>
            <a:ext cx="112713" cy="1524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8246" name="Oval 50"/>
          <p:cNvSpPr>
            <a:spLocks noChangeArrowheads="1"/>
          </p:cNvSpPr>
          <p:nvPr/>
        </p:nvSpPr>
        <p:spPr bwMode="auto">
          <a:xfrm>
            <a:off x="9424988" y="2205038"/>
            <a:ext cx="112712" cy="1524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8247" name="Line 51"/>
          <p:cNvSpPr>
            <a:spLocks noChangeShapeType="1"/>
          </p:cNvSpPr>
          <p:nvPr/>
        </p:nvSpPr>
        <p:spPr bwMode="auto">
          <a:xfrm flipH="1">
            <a:off x="7299325" y="1214438"/>
            <a:ext cx="985838" cy="533400"/>
          </a:xfrm>
          <a:prstGeom prst="line">
            <a:avLst/>
          </a:prstGeom>
          <a:noFill/>
          <a:ln w="9525">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8248" name="Line 52"/>
          <p:cNvSpPr>
            <a:spLocks noChangeShapeType="1"/>
          </p:cNvSpPr>
          <p:nvPr/>
        </p:nvSpPr>
        <p:spPr bwMode="auto">
          <a:xfrm>
            <a:off x="8285163" y="1233488"/>
            <a:ext cx="55562" cy="1885950"/>
          </a:xfrm>
          <a:prstGeom prst="line">
            <a:avLst/>
          </a:prstGeom>
          <a:noFill/>
          <a:ln w="38100">
            <a:solidFill>
              <a:srgbClr val="0099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8249" name="Line 53"/>
          <p:cNvSpPr>
            <a:spLocks noChangeShapeType="1"/>
          </p:cNvSpPr>
          <p:nvPr/>
        </p:nvSpPr>
        <p:spPr bwMode="auto">
          <a:xfrm>
            <a:off x="8285163" y="1233488"/>
            <a:ext cx="1154112" cy="990600"/>
          </a:xfrm>
          <a:prstGeom prst="line">
            <a:avLst/>
          </a:prstGeom>
          <a:noFill/>
          <a:ln w="38100">
            <a:solidFill>
              <a:srgbClr val="0099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8250" name="Arc 54"/>
          <p:cNvSpPr/>
          <p:nvPr/>
        </p:nvSpPr>
        <p:spPr bwMode="auto">
          <a:xfrm flipV="1">
            <a:off x="8299450" y="1385888"/>
            <a:ext cx="153988" cy="114300"/>
          </a:xfrm>
          <a:custGeom>
            <a:avLst/>
            <a:gdLst>
              <a:gd name="T0" fmla="*/ 0 w 21600"/>
              <a:gd name="T1" fmla="*/ 0 h 21600"/>
              <a:gd name="T2" fmla="*/ 153988 w 21600"/>
              <a:gd name="T3" fmla="*/ 114300 h 21600"/>
              <a:gd name="T4" fmla="*/ 0 w 21600"/>
              <a:gd name="T5" fmla="*/ 1143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6600"/>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8251" name="Text Box 55"/>
          <p:cNvSpPr txBox="1">
            <a:spLocks noChangeArrowheads="1"/>
          </p:cNvSpPr>
          <p:nvPr/>
        </p:nvSpPr>
        <p:spPr bwMode="auto">
          <a:xfrm>
            <a:off x="8634413" y="700088"/>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zh-CN" altLang="en-US" sz="24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初始节点</a:t>
            </a:r>
            <a:endParaRPr kumimoji="1" lang="zh-CN" altLang="en-US" sz="24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138252" name="Text Box 56"/>
          <p:cNvSpPr txBox="1">
            <a:spLocks noChangeArrowheads="1"/>
          </p:cNvSpPr>
          <p:nvPr/>
        </p:nvSpPr>
        <p:spPr bwMode="auto">
          <a:xfrm>
            <a:off x="7858125" y="868363"/>
            <a:ext cx="374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0</a:t>
            </a:r>
            <a:endPar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8253" name="Text Box 57"/>
          <p:cNvSpPr txBox="1">
            <a:spLocks noChangeArrowheads="1"/>
          </p:cNvSpPr>
          <p:nvPr/>
        </p:nvSpPr>
        <p:spPr bwMode="auto">
          <a:xfrm>
            <a:off x="6673850" y="1611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endParaRPr kumimoji="1" lang="zh-CN"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8254" name="Text Box 58"/>
          <p:cNvSpPr txBox="1">
            <a:spLocks noChangeArrowheads="1"/>
          </p:cNvSpPr>
          <p:nvPr/>
        </p:nvSpPr>
        <p:spPr bwMode="auto">
          <a:xfrm>
            <a:off x="9599613" y="2125663"/>
            <a:ext cx="64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4</a:t>
            </a: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(1)</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8255" name="Text Box 59"/>
          <p:cNvSpPr txBox="1">
            <a:spLocks noChangeArrowheads="1"/>
          </p:cNvSpPr>
          <p:nvPr/>
        </p:nvSpPr>
        <p:spPr bwMode="auto">
          <a:xfrm>
            <a:off x="7569200" y="3021013"/>
            <a:ext cx="64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5</a:t>
            </a: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(1)</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8256" name="Text Box 60"/>
          <p:cNvSpPr txBox="1">
            <a:spLocks noChangeArrowheads="1"/>
          </p:cNvSpPr>
          <p:nvPr/>
        </p:nvSpPr>
        <p:spPr bwMode="auto">
          <a:xfrm>
            <a:off x="6845300" y="1668463"/>
            <a:ext cx="374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1</a:t>
            </a:r>
            <a:endPar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8257" name="Oval 62"/>
          <p:cNvSpPr>
            <a:spLocks noChangeArrowheads="1"/>
          </p:cNvSpPr>
          <p:nvPr/>
        </p:nvSpPr>
        <p:spPr bwMode="auto">
          <a:xfrm>
            <a:off x="7807326" y="2300288"/>
            <a:ext cx="112713" cy="1524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8258" name="Oval 63"/>
          <p:cNvSpPr>
            <a:spLocks noChangeArrowheads="1"/>
          </p:cNvSpPr>
          <p:nvPr/>
        </p:nvSpPr>
        <p:spPr bwMode="auto">
          <a:xfrm>
            <a:off x="6510338" y="3305175"/>
            <a:ext cx="112712" cy="1524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8259" name="Line 64"/>
          <p:cNvSpPr>
            <a:spLocks noChangeShapeType="1"/>
          </p:cNvSpPr>
          <p:nvPr/>
        </p:nvSpPr>
        <p:spPr bwMode="auto">
          <a:xfrm flipH="1">
            <a:off x="6581775" y="1909763"/>
            <a:ext cx="674688" cy="1409700"/>
          </a:xfrm>
          <a:prstGeom prst="line">
            <a:avLst/>
          </a:prstGeom>
          <a:noFill/>
          <a:ln w="9525">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8260" name="Line 65"/>
          <p:cNvSpPr>
            <a:spLocks noChangeShapeType="1"/>
          </p:cNvSpPr>
          <p:nvPr/>
        </p:nvSpPr>
        <p:spPr bwMode="auto">
          <a:xfrm>
            <a:off x="7313613" y="1909763"/>
            <a:ext cx="506412" cy="4191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8261" name="Text Box 66"/>
          <p:cNvSpPr txBox="1">
            <a:spLocks noChangeArrowheads="1"/>
          </p:cNvSpPr>
          <p:nvPr/>
        </p:nvSpPr>
        <p:spPr bwMode="auto">
          <a:xfrm>
            <a:off x="7412038" y="2582863"/>
            <a:ext cx="64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2</a:t>
            </a: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(4)</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8262" name="Text Box 67"/>
          <p:cNvSpPr txBox="1">
            <a:spLocks noChangeArrowheads="1"/>
          </p:cNvSpPr>
          <p:nvPr/>
        </p:nvSpPr>
        <p:spPr bwMode="auto">
          <a:xfrm>
            <a:off x="6224588" y="3649663"/>
            <a:ext cx="64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3</a:t>
            </a: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(4)</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8263" name="Line 68"/>
          <p:cNvSpPr>
            <a:spLocks noChangeShapeType="1"/>
          </p:cNvSpPr>
          <p:nvPr/>
        </p:nvSpPr>
        <p:spPr bwMode="auto">
          <a:xfrm>
            <a:off x="8324850" y="1347788"/>
            <a:ext cx="171450" cy="361950"/>
          </a:xfrm>
          <a:prstGeom prst="line">
            <a:avLst/>
          </a:prstGeom>
          <a:noFill/>
          <a:ln w="9525">
            <a:solidFill>
              <a:srgbClr val="0066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8264" name="Text Box 69"/>
          <p:cNvSpPr txBox="1">
            <a:spLocks noChangeArrowheads="1"/>
          </p:cNvSpPr>
          <p:nvPr/>
        </p:nvSpPr>
        <p:spPr bwMode="auto">
          <a:xfrm>
            <a:off x="7423150" y="1687513"/>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5</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8265" name="Line 70"/>
          <p:cNvSpPr>
            <a:spLocks noChangeShapeType="1"/>
          </p:cNvSpPr>
          <p:nvPr/>
        </p:nvSpPr>
        <p:spPr bwMode="auto">
          <a:xfrm flipH="1">
            <a:off x="6686550" y="2224088"/>
            <a:ext cx="190500" cy="495300"/>
          </a:xfrm>
          <a:prstGeom prst="line">
            <a:avLst/>
          </a:prstGeom>
          <a:noFill/>
          <a:ln w="9525">
            <a:solidFill>
              <a:schemeClr val="tx2"/>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grpSp>
        <p:nvGrpSpPr>
          <p:cNvPr id="138266" name="Group 95"/>
          <p:cNvGrpSpPr/>
          <p:nvPr/>
        </p:nvGrpSpPr>
        <p:grpSpPr bwMode="auto">
          <a:xfrm>
            <a:off x="5851525" y="3267075"/>
            <a:ext cx="4427538" cy="2630488"/>
            <a:chOff x="2726" y="2058"/>
            <a:chExt cx="2789" cy="1657"/>
          </a:xfrm>
        </p:grpSpPr>
        <p:sp>
          <p:nvSpPr>
            <p:cNvPr id="138276" name="Oval 72"/>
            <p:cNvSpPr>
              <a:spLocks noChangeArrowheads="1"/>
            </p:cNvSpPr>
            <p:nvPr/>
          </p:nvSpPr>
          <p:spPr bwMode="auto">
            <a:xfrm>
              <a:off x="3124" y="2802"/>
              <a:ext cx="70"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8277" name="Oval 73"/>
            <p:cNvSpPr>
              <a:spLocks noChangeArrowheads="1"/>
            </p:cNvSpPr>
            <p:nvPr/>
          </p:nvSpPr>
          <p:spPr bwMode="auto">
            <a:xfrm>
              <a:off x="4977" y="2802"/>
              <a:ext cx="71"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8278" name="Oval 74"/>
            <p:cNvSpPr>
              <a:spLocks noChangeArrowheads="1"/>
            </p:cNvSpPr>
            <p:nvPr/>
          </p:nvSpPr>
          <p:spPr bwMode="auto">
            <a:xfrm>
              <a:off x="3141" y="3366"/>
              <a:ext cx="71" cy="9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a:ln>
                  <a:noFill/>
                </a:ln>
                <a:solidFill>
                  <a:srgbClr val="CC0000"/>
                </a:solidFill>
                <a:effectLst/>
                <a:uLnTx/>
                <a:uFillTx/>
                <a:latin typeface="Calibri" panose="020F0502020204030204" pitchFamily="34" charset="0"/>
                <a:ea typeface="华文隶书" panose="02010800040101010101" pitchFamily="2" charset="-122"/>
                <a:cs typeface="+mn-cs"/>
              </a:endParaRPr>
            </a:p>
          </p:txBody>
        </p:sp>
        <p:sp>
          <p:nvSpPr>
            <p:cNvPr id="138279" name="Line 75"/>
            <p:cNvSpPr>
              <a:spLocks noChangeShapeType="1"/>
            </p:cNvSpPr>
            <p:nvPr/>
          </p:nvSpPr>
          <p:spPr bwMode="auto">
            <a:xfrm flipH="1">
              <a:off x="3194" y="2058"/>
              <a:ext cx="1074" cy="756"/>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8280" name="Line 76"/>
            <p:cNvSpPr>
              <a:spLocks noChangeShapeType="1"/>
            </p:cNvSpPr>
            <p:nvPr/>
          </p:nvSpPr>
          <p:spPr bwMode="auto">
            <a:xfrm flipH="1">
              <a:off x="3194" y="2070"/>
              <a:ext cx="1074" cy="1296"/>
            </a:xfrm>
            <a:prstGeom prst="line">
              <a:avLst/>
            </a:prstGeom>
            <a:noFill/>
            <a:ln w="38100">
              <a:solidFill>
                <a:srgbClr val="0099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8281" name="Line 77"/>
            <p:cNvSpPr>
              <a:spLocks noChangeShapeType="1"/>
            </p:cNvSpPr>
            <p:nvPr/>
          </p:nvSpPr>
          <p:spPr bwMode="auto">
            <a:xfrm>
              <a:off x="4312" y="2070"/>
              <a:ext cx="665" cy="744"/>
            </a:xfrm>
            <a:prstGeom prst="line">
              <a:avLst/>
            </a:prstGeom>
            <a:noFill/>
            <a:ln w="38100">
              <a:solidFill>
                <a:srgbClr val="0099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8282" name="Freeform 78"/>
            <p:cNvSpPr/>
            <p:nvPr/>
          </p:nvSpPr>
          <p:spPr bwMode="auto">
            <a:xfrm>
              <a:off x="4170" y="2178"/>
              <a:ext cx="222" cy="72"/>
            </a:xfrm>
            <a:custGeom>
              <a:avLst/>
              <a:gdLst>
                <a:gd name="T0" fmla="*/ 0 w 300"/>
                <a:gd name="T1" fmla="*/ 12 h 72"/>
                <a:gd name="T2" fmla="*/ 132 w 300"/>
                <a:gd name="T3" fmla="*/ 72 h 72"/>
                <a:gd name="T4" fmla="*/ 216 w 300"/>
                <a:gd name="T5" fmla="*/ 60 h 72"/>
                <a:gd name="T6" fmla="*/ 300 w 300"/>
                <a:gd name="T7" fmla="*/ 0 h 72"/>
                <a:gd name="T8" fmla="*/ 0 60000 65536"/>
                <a:gd name="T9" fmla="*/ 0 60000 65536"/>
                <a:gd name="T10" fmla="*/ 0 60000 65536"/>
                <a:gd name="T11" fmla="*/ 0 60000 65536"/>
                <a:gd name="T12" fmla="*/ 0 w 300"/>
                <a:gd name="T13" fmla="*/ 0 h 72"/>
                <a:gd name="T14" fmla="*/ 300 w 300"/>
                <a:gd name="T15" fmla="*/ 72 h 72"/>
              </a:gdLst>
              <a:ahLst/>
              <a:cxnLst>
                <a:cxn ang="T8">
                  <a:pos x="T0" y="T1"/>
                </a:cxn>
                <a:cxn ang="T9">
                  <a:pos x="T2" y="T3"/>
                </a:cxn>
                <a:cxn ang="T10">
                  <a:pos x="T4" y="T5"/>
                </a:cxn>
                <a:cxn ang="T11">
                  <a:pos x="T6" y="T7"/>
                </a:cxn>
              </a:cxnLst>
              <a:rect l="T12" t="T13" r="T14" b="T15"/>
              <a:pathLst>
                <a:path w="300" h="72">
                  <a:moveTo>
                    <a:pt x="0" y="12"/>
                  </a:moveTo>
                  <a:lnTo>
                    <a:pt x="132" y="72"/>
                  </a:lnTo>
                  <a:lnTo>
                    <a:pt x="216" y="60"/>
                  </a:lnTo>
                  <a:lnTo>
                    <a:pt x="300" y="0"/>
                  </a:lnTo>
                </a:path>
              </a:pathLst>
            </a:custGeom>
            <a:noFill/>
            <a:ln w="9525" cap="flat" cmpd="sng">
              <a:solidFill>
                <a:srgbClr val="0066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8283" name="Text Box 79"/>
            <p:cNvSpPr txBox="1">
              <a:spLocks noChangeArrowheads="1"/>
            </p:cNvSpPr>
            <p:nvPr/>
          </p:nvSpPr>
          <p:spPr bwMode="auto">
            <a:xfrm>
              <a:off x="2726" y="2572"/>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6</a:t>
              </a: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(2)</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8284" name="Text Box 80"/>
            <p:cNvSpPr txBox="1">
              <a:spLocks noChangeArrowheads="1"/>
            </p:cNvSpPr>
            <p:nvPr/>
          </p:nvSpPr>
          <p:spPr bwMode="auto">
            <a:xfrm>
              <a:off x="2850" y="3484"/>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7</a:t>
              </a: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(0)</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8285" name="Text Box 81"/>
            <p:cNvSpPr txBox="1">
              <a:spLocks noChangeArrowheads="1"/>
            </p:cNvSpPr>
            <p:nvPr/>
          </p:nvSpPr>
          <p:spPr bwMode="auto">
            <a:xfrm>
              <a:off x="5111" y="2692"/>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en-US" altLang="zh-CN" sz="1800" b="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mn-cs"/>
                </a:rPr>
                <a:t>8</a:t>
              </a: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(0)</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grpSp>
      <p:sp>
        <p:nvSpPr>
          <p:cNvPr id="138267" name="Text Box 82"/>
          <p:cNvSpPr txBox="1">
            <a:spLocks noChangeArrowheads="1"/>
          </p:cNvSpPr>
          <p:nvPr/>
        </p:nvSpPr>
        <p:spPr bwMode="auto">
          <a:xfrm>
            <a:off x="8551863" y="3021013"/>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2</a:t>
            </a:r>
            <a:endParaRPr kumimoji="1" lang="en-US" altLang="zh-CN" sz="1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8268" name="Line 83"/>
          <p:cNvSpPr>
            <a:spLocks noChangeShapeType="1"/>
          </p:cNvSpPr>
          <p:nvPr/>
        </p:nvSpPr>
        <p:spPr bwMode="auto">
          <a:xfrm>
            <a:off x="8324850" y="3424238"/>
            <a:ext cx="0" cy="647700"/>
          </a:xfrm>
          <a:prstGeom prst="line">
            <a:avLst/>
          </a:prstGeom>
          <a:noFill/>
          <a:ln w="9525">
            <a:solidFill>
              <a:srgbClr val="0066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8269" name="Line 84"/>
          <p:cNvSpPr>
            <a:spLocks noChangeShapeType="1"/>
          </p:cNvSpPr>
          <p:nvPr/>
        </p:nvSpPr>
        <p:spPr bwMode="auto">
          <a:xfrm flipH="1">
            <a:off x="8458200" y="2319338"/>
            <a:ext cx="990600" cy="80010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8270" name="Line 85"/>
          <p:cNvSpPr>
            <a:spLocks noChangeShapeType="1"/>
          </p:cNvSpPr>
          <p:nvPr/>
        </p:nvSpPr>
        <p:spPr bwMode="auto">
          <a:xfrm>
            <a:off x="9505950" y="2357438"/>
            <a:ext cx="19050" cy="2076450"/>
          </a:xfrm>
          <a:prstGeom prst="line">
            <a:avLst/>
          </a:prstGeom>
          <a:noFill/>
          <a:ln w="38100">
            <a:solidFill>
              <a:srgbClr val="0099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8271" name="Text Box 86"/>
          <p:cNvSpPr txBox="1">
            <a:spLocks noChangeArrowheads="1"/>
          </p:cNvSpPr>
          <p:nvPr/>
        </p:nvSpPr>
        <p:spPr bwMode="auto">
          <a:xfrm>
            <a:off x="9637713" y="1801813"/>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1" i="0" u="none" strike="noStrike" kern="1200" cap="none" spc="0" normalizeH="0" baseline="0" noProof="0">
                <a:ln>
                  <a:noFill/>
                </a:ln>
                <a:solidFill>
                  <a:srgbClr val="990000"/>
                </a:solidFill>
                <a:effectLst/>
                <a:uLnTx/>
                <a:uFillTx/>
                <a:latin typeface="Times New Roman" panose="02020603050405020304" pitchFamily="18" charset="0"/>
                <a:ea typeface="宋体" panose="02010600030101010101" pitchFamily="2" charset="-122"/>
                <a:cs typeface="+mn-cs"/>
              </a:rPr>
              <a:t>1</a:t>
            </a:r>
            <a:endParaRPr kumimoji="1" lang="en-US" altLang="zh-CN" sz="1800" b="1" i="0" u="none" strike="noStrike" kern="1200" cap="none" spc="0" normalizeH="0" baseline="0" noProof="0">
              <a:ln>
                <a:noFill/>
              </a:ln>
              <a:solidFill>
                <a:srgbClr val="990000"/>
              </a:solidFill>
              <a:effectLst/>
              <a:uLnTx/>
              <a:uFillTx/>
              <a:latin typeface="Times New Roman" panose="02020603050405020304" pitchFamily="18" charset="0"/>
              <a:ea typeface="宋体" panose="02010600030101010101" pitchFamily="2" charset="-122"/>
              <a:cs typeface="+mn-cs"/>
            </a:endParaRPr>
          </a:p>
        </p:txBody>
      </p:sp>
      <p:sp>
        <p:nvSpPr>
          <p:cNvPr id="138272" name="Line 87"/>
          <p:cNvSpPr>
            <a:spLocks noChangeShapeType="1"/>
          </p:cNvSpPr>
          <p:nvPr/>
        </p:nvSpPr>
        <p:spPr bwMode="auto">
          <a:xfrm>
            <a:off x="9658350" y="2528888"/>
            <a:ext cx="0" cy="895350"/>
          </a:xfrm>
          <a:prstGeom prst="line">
            <a:avLst/>
          </a:prstGeom>
          <a:noFill/>
          <a:ln w="9525">
            <a:solidFill>
              <a:srgbClr val="0066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8274" name="Text Box 93"/>
          <p:cNvSpPr txBox="1">
            <a:spLocks noChangeArrowheads="1"/>
          </p:cNvSpPr>
          <p:nvPr/>
        </p:nvSpPr>
        <p:spPr bwMode="auto">
          <a:xfrm>
            <a:off x="8634413" y="249713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1800" b="1" i="0" u="none" strike="noStrike" kern="1200" cap="none" spc="0" normalizeH="0" baseline="0" noProof="0">
                <a:ln>
                  <a:noFill/>
                </a:ln>
                <a:solidFill>
                  <a:srgbClr val="990000"/>
                </a:solidFill>
                <a:effectLst/>
                <a:uLnTx/>
                <a:uFillTx/>
                <a:latin typeface="Times New Roman" panose="02020603050405020304" pitchFamily="18" charset="0"/>
                <a:ea typeface="宋体" panose="02010600030101010101" pitchFamily="2" charset="-122"/>
                <a:cs typeface="+mn-cs"/>
              </a:rPr>
              <a:t>3</a:t>
            </a:r>
            <a:endParaRPr kumimoji="0" lang="en-US" altLang="zh-CN" sz="1800" b="1" i="0" u="none" strike="noStrike" kern="1200" cap="none" spc="0" normalizeH="0" baseline="0" noProof="0">
              <a:ln>
                <a:noFill/>
              </a:ln>
              <a:solidFill>
                <a:srgbClr val="990000"/>
              </a:solidFill>
              <a:effectLst/>
              <a:uLnTx/>
              <a:uFillTx/>
              <a:latin typeface="Times New Roman" panose="02020603050405020304" pitchFamily="18" charset="0"/>
              <a:ea typeface="宋体" panose="02010600030101010101" pitchFamily="2" charset="-122"/>
              <a:cs typeface="+mn-cs"/>
            </a:endParaRPr>
          </a:p>
        </p:txBody>
      </p:sp>
      <p:sp>
        <p:nvSpPr>
          <p:cNvPr id="138275" name="Text Box 94"/>
          <p:cNvSpPr txBox="1">
            <a:spLocks noChangeArrowheads="1"/>
          </p:cNvSpPr>
          <p:nvPr/>
        </p:nvSpPr>
        <p:spPr bwMode="auto">
          <a:xfrm>
            <a:off x="1725614" y="966788"/>
            <a:ext cx="3671887" cy="35115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zh-CN" altLang="en-US" sz="2800" b="1" i="0" u="none" strike="noStrike" kern="1200" cap="none" spc="0" normalizeH="0" baseline="0" noProof="0" dirty="0">
                <a:ln>
                  <a:noFill/>
                </a:ln>
                <a:solidFill>
                  <a:srgbClr val="009900"/>
                </a:solidFill>
                <a:effectLst/>
                <a:uLnTx/>
                <a:uFillTx/>
                <a:latin typeface="Times New Roman" panose="02020603050405020304" pitchFamily="18" charset="0"/>
                <a:ea typeface="宋体" panose="02010600030101010101" pitchFamily="2" charset="-122"/>
                <a:cs typeface="+mn-cs"/>
              </a:rPr>
              <a:t>绿色：</a:t>
            </a:r>
            <a:r>
              <a:rPr kumimoji="1" lang="en-US" altLang="zh-CN" sz="2800" b="1" i="0" u="none" strike="noStrike" kern="1200" cap="none" spc="0" normalizeH="0" baseline="0" noProof="0" dirty="0">
                <a:ln>
                  <a:noFill/>
                </a:ln>
                <a:solidFill>
                  <a:srgbClr val="009900"/>
                </a:solidFill>
                <a:effectLst/>
                <a:uLnTx/>
                <a:uFillTx/>
                <a:latin typeface="Times New Roman" panose="02020603050405020304" pitchFamily="18" charset="0"/>
                <a:ea typeface="宋体" panose="02010600030101010101" pitchFamily="2" charset="-122"/>
                <a:cs typeface="+mn-cs"/>
              </a:rPr>
              <a:t>h(n5)=min(3,2)=2</a:t>
            </a:r>
            <a:endParaRPr kumimoji="1" lang="en-US" altLang="zh-CN" sz="2800" b="1" i="0" u="none" strike="noStrike" kern="1200" cap="none" spc="0" normalizeH="0" baseline="0" noProof="0" dirty="0">
              <a:ln>
                <a:noFill/>
              </a:ln>
              <a:solidFill>
                <a:srgbClr val="0099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800" b="1" i="0" u="none" strike="noStrike" kern="1200" cap="none" spc="0" normalizeH="0" baseline="0" noProof="0" dirty="0">
                <a:ln>
                  <a:noFill/>
                </a:ln>
                <a:solidFill>
                  <a:srgbClr val="009900"/>
                </a:solidFill>
                <a:effectLst/>
                <a:uLnTx/>
                <a:uFillTx/>
                <a:latin typeface="Times New Roman" panose="02020603050405020304" pitchFamily="18" charset="0"/>
                <a:ea typeface="宋体" panose="02010600030101010101" pitchFamily="2" charset="-122"/>
                <a:cs typeface="+mn-cs"/>
              </a:rPr>
              <a:t>h(n4)=0+1=1</a:t>
            </a:r>
            <a:endParaRPr kumimoji="1" lang="en-US" altLang="zh-CN" sz="2800" b="1" i="0" u="none" strike="noStrike" kern="1200" cap="none" spc="0" normalizeH="0" baseline="0" noProof="0" dirty="0">
              <a:ln>
                <a:noFill/>
              </a:ln>
              <a:solidFill>
                <a:srgbClr val="0099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800" b="1" i="0" u="none" strike="noStrike" kern="1200" cap="none" spc="0" normalizeH="0" baseline="0" noProof="0" dirty="0">
                <a:ln>
                  <a:noFill/>
                </a:ln>
                <a:solidFill>
                  <a:srgbClr val="009900"/>
                </a:solidFill>
                <a:effectLst/>
                <a:uLnTx/>
                <a:uFillTx/>
                <a:latin typeface="Times New Roman" panose="02020603050405020304" pitchFamily="18" charset="0"/>
                <a:ea typeface="宋体" panose="02010600030101010101" pitchFamily="2" charset="-122"/>
                <a:cs typeface="+mn-cs"/>
              </a:rPr>
              <a:t>h(n0)=[1+h(n5)]+</a:t>
            </a:r>
            <a:endParaRPr kumimoji="1" lang="en-US" altLang="zh-CN" sz="2800" b="1" i="0" u="none" strike="noStrike" kern="1200" cap="none" spc="0" normalizeH="0" baseline="0" noProof="0" dirty="0">
              <a:ln>
                <a:noFill/>
              </a:ln>
              <a:solidFill>
                <a:srgbClr val="0099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800" b="1" i="0" u="none" strike="noStrike" kern="1200" cap="none" spc="0" normalizeH="0" baseline="0" noProof="0" dirty="0">
                <a:ln>
                  <a:noFill/>
                </a:ln>
                <a:solidFill>
                  <a:srgbClr val="009900"/>
                </a:solidFill>
                <a:effectLst/>
                <a:uLnTx/>
                <a:uFillTx/>
                <a:latin typeface="Times New Roman" panose="02020603050405020304" pitchFamily="18" charset="0"/>
                <a:ea typeface="宋体" panose="02010600030101010101" pitchFamily="2" charset="-122"/>
                <a:cs typeface="+mn-cs"/>
              </a:rPr>
              <a:t>            (1+h(n4)] =5</a:t>
            </a:r>
            <a:r>
              <a:rPr kumimoji="1"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endParaRPr kumimoji="1"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zh-CN" altLang="en-US" sz="28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rPr>
              <a:t>蓝色：</a:t>
            </a:r>
            <a:r>
              <a:rPr kumimoji="1" lang="en-US" altLang="zh-CN" sz="28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rPr>
              <a:t>1+5=6</a:t>
            </a:r>
            <a:endParaRPr kumimoji="1" lang="en-US" altLang="zh-CN" sz="28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3314768" y="4224046"/>
            <a:ext cx="5718175" cy="595313"/>
          </a:xfrm>
          <a:prstGeom prst="rect">
            <a:avLst/>
          </a:prstGeom>
          <a:solidFill>
            <a:srgbClr val="FF6600"/>
          </a:solidFill>
          <a:ln w="6350">
            <a:solidFill>
              <a:schemeClr val="tx1"/>
            </a:solidFill>
            <a:miter lim="800000"/>
          </a:ln>
          <a:effec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8" name="Rectangle 4"/>
          <p:cNvSpPr txBox="1"/>
          <p:nvPr/>
        </p:nvSpPr>
        <p:spPr>
          <a:xfrm>
            <a:off x="3314768" y="1640744"/>
            <a:ext cx="6364287" cy="4619625"/>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2" charset="-122"/>
                <a:ea typeface="等线" panose="02010600030101010101" pitchFamily="2" charset="-122"/>
                <a:cs typeface="+mn-cs"/>
              </a:rPr>
              <a:t>4.1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2" charset="-122"/>
                <a:ea typeface="等线" panose="02010600030101010101" pitchFamily="2" charset="-122"/>
                <a:cs typeface="+mn-cs"/>
              </a:rPr>
              <a:t>概述</a:t>
            </a:r>
            <a:endParaRPr kumimoji="0" lang="zh-CN" altLang="en-US" sz="2800" b="1" i="0" u="none" strike="noStrike" kern="1200" cap="none" spc="0" normalizeH="0" baseline="0" noProof="0" dirty="0">
              <a:ln>
                <a:noFill/>
              </a:ln>
              <a:solidFill>
                <a:prstClr val="black"/>
              </a:solidFill>
              <a:effectLst/>
              <a:uLnTx/>
              <a:uFillTx/>
              <a:latin typeface="黑体" panose="02010609060101010101" pitchFamily="2" charset="-122"/>
              <a:ea typeface="等线" panose="02010600030101010101" pitchFamily="2" charset="-122"/>
              <a:cs typeface="+mn-cs"/>
            </a:endParaRP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2" charset="-122"/>
                <a:ea typeface="等线" panose="02010600030101010101" pitchFamily="2" charset="-122"/>
                <a:cs typeface="+mn-cs"/>
              </a:rPr>
              <a:t>4.2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2" charset="-122"/>
                <a:ea typeface="等线" panose="02010600030101010101" pitchFamily="2" charset="-122"/>
                <a:cs typeface="+mn-cs"/>
              </a:rPr>
              <a:t>状态空间盲目搜索</a:t>
            </a:r>
            <a:endParaRPr kumimoji="0" lang="zh-CN" altLang="en-US" sz="2800" b="1" i="0" u="none" strike="noStrike" kern="1200" cap="none" spc="0" normalizeH="0" baseline="0" noProof="0" dirty="0">
              <a:ln>
                <a:noFill/>
              </a:ln>
              <a:solidFill>
                <a:prstClr val="black"/>
              </a:solidFill>
              <a:effectLst/>
              <a:uLnTx/>
              <a:uFillTx/>
              <a:latin typeface="黑体" panose="02010609060101010101" pitchFamily="2" charset="-122"/>
              <a:ea typeface="等线" panose="02010600030101010101" pitchFamily="2" charset="-122"/>
              <a:cs typeface="+mn-cs"/>
            </a:endParaRP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2" charset="-122"/>
                <a:ea typeface="等线" panose="02010600030101010101" pitchFamily="2" charset="-122"/>
                <a:cs typeface="+mn-cs"/>
              </a:rPr>
              <a:t>4.3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2" charset="-122"/>
                <a:ea typeface="等线" panose="02010600030101010101" pitchFamily="2" charset="-122"/>
                <a:cs typeface="+mn-cs"/>
              </a:rPr>
              <a:t>状态空间启发式搜索</a:t>
            </a:r>
            <a:endParaRPr kumimoji="0" lang="zh-CN" altLang="en-US" sz="2800" b="1" i="0" u="none" strike="noStrike" kern="1200" cap="none" spc="0" normalizeH="0" baseline="0" noProof="0" dirty="0">
              <a:ln>
                <a:noFill/>
              </a:ln>
              <a:solidFill>
                <a:prstClr val="black"/>
              </a:solidFill>
              <a:effectLst/>
              <a:uLnTx/>
              <a:uFillTx/>
              <a:latin typeface="黑体" panose="02010609060101010101" pitchFamily="2" charset="-122"/>
              <a:ea typeface="等线" panose="02010600030101010101" pitchFamily="2" charset="-122"/>
              <a:cs typeface="+mn-cs"/>
            </a:endParaRP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2" charset="-122"/>
                <a:ea typeface="等线" panose="02010600030101010101" pitchFamily="2" charset="-122"/>
                <a:cs typeface="+mn-cs"/>
              </a:rPr>
              <a:t>4.4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2" charset="-122"/>
                <a:ea typeface="等线" panose="02010600030101010101" pitchFamily="2" charset="-122"/>
                <a:cs typeface="+mn-cs"/>
              </a:rPr>
              <a:t>与</a:t>
            </a:r>
            <a:r>
              <a:rPr kumimoji="0" lang="en-US" altLang="zh-CN" sz="2800" b="1" i="0" u="none" strike="noStrike" kern="1200" cap="none" spc="0" normalizeH="0" baseline="0" noProof="0" dirty="0">
                <a:ln>
                  <a:noFill/>
                </a:ln>
                <a:solidFill>
                  <a:prstClr val="black"/>
                </a:solidFill>
                <a:effectLst/>
                <a:uLnTx/>
                <a:uFillTx/>
                <a:latin typeface="黑体" panose="02010609060101010101" pitchFamily="2" charset="-122"/>
                <a:ea typeface="等线" panose="02010600030101010101" pitchFamily="2" charset="-122"/>
                <a:cs typeface="+mn-cs"/>
              </a:rPr>
              <a:t>/</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2" charset="-122"/>
                <a:ea typeface="等线" panose="02010600030101010101" pitchFamily="2" charset="-122"/>
                <a:cs typeface="+mn-cs"/>
              </a:rPr>
              <a:t>或树搜索</a:t>
            </a:r>
            <a:endParaRPr kumimoji="0" lang="en-US" altLang="zh-CN" sz="2800" b="1" i="0" u="none" strike="noStrike" kern="1200" cap="none" spc="0" normalizeH="0" baseline="0" noProof="0" dirty="0">
              <a:ln>
                <a:noFill/>
              </a:ln>
              <a:solidFill>
                <a:prstClr val="black"/>
              </a:solidFill>
              <a:effectLst/>
              <a:uLnTx/>
              <a:uFillTx/>
              <a:latin typeface="黑体" panose="02010609060101010101" pitchFamily="2" charset="-122"/>
              <a:ea typeface="等线" panose="02010600030101010101" pitchFamily="2" charset="-122"/>
              <a:cs typeface="+mn-cs"/>
            </a:endParaRP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2" charset="-122"/>
                <a:ea typeface="等线" panose="02010600030101010101" pitchFamily="2" charset="-122"/>
                <a:cs typeface="+mn-cs"/>
              </a:rPr>
              <a:t>4.5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2" charset="-122"/>
                <a:ea typeface="等线" panose="02010600030101010101" pitchFamily="2" charset="-122"/>
                <a:cs typeface="+mn-cs"/>
              </a:rPr>
              <a:t>博弈树的启发式搜索</a:t>
            </a:r>
            <a:endParaRPr kumimoji="0" lang="zh-CN" altLang="en-US" sz="2800" b="1" i="0" u="none" strike="noStrike" kern="1200" cap="none" spc="0" normalizeH="0" baseline="0" noProof="0" dirty="0">
              <a:ln>
                <a:noFill/>
              </a:ln>
              <a:solidFill>
                <a:prstClr val="black"/>
              </a:solidFill>
              <a:effectLst/>
              <a:uLnTx/>
              <a:uFillTx/>
              <a:latin typeface="黑体" panose="02010609060101010101" pitchFamily="2" charset="-122"/>
              <a:ea typeface="等线" panose="02010600030101010101" pitchFamily="2" charset="-122"/>
              <a:cs typeface="+mn-cs"/>
            </a:endParaRPr>
          </a:p>
        </p:txBody>
      </p:sp>
      <p:sp>
        <p:nvSpPr>
          <p:cNvPr id="7" name="灯片编号占位符 5"/>
          <p:cNvSpPr>
            <a:spLocks noGrp="1"/>
          </p:cNvSpPr>
          <p:nvPr>
            <p:ph type="sldNum" sz="quarter" idx="12"/>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967B5717-47C2-4836-8B75-2555FF996FDC}"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黑体" panose="0201060906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黑体" panose="02010609060101010101" pitchFamily="2" charset="-122"/>
              <a:cs typeface="+mn-cs"/>
            </a:endParaRPr>
          </a:p>
        </p:txBody>
      </p:sp>
      <p:sp>
        <p:nvSpPr>
          <p:cNvPr id="519171" name="Rectangle 3"/>
          <p:cNvSpPr>
            <a:spLocks noGrp="1"/>
          </p:cNvSpPr>
          <p:nvPr>
            <p:ph type="title"/>
          </p:nvPr>
        </p:nvSpPr>
        <p:spPr>
          <a:xfrm>
            <a:off x="2846936" y="608177"/>
            <a:ext cx="6300787" cy="649288"/>
          </a:xfrm>
        </p:spPr>
        <p:txBody>
          <a:bodyPr/>
          <a:lstStyle/>
          <a:p>
            <a:pPr algn="ctr">
              <a:defRPr/>
            </a:pPr>
            <a:r>
              <a:rPr lang="zh-CN" altLang="en-US" sz="4000">
                <a:solidFill>
                  <a:srgbClr val="800000"/>
                </a:solidFill>
                <a:effectLst>
                  <a:outerShdw blurRad="38100" dist="38100" dir="2700000" algn="tl">
                    <a:srgbClr val="C0C0C0"/>
                  </a:outerShdw>
                </a:effectLst>
                <a:ea typeface="华文隶书" panose="02010800040101010101" pitchFamily="2" charset="-122"/>
              </a:rPr>
              <a:t>主 要 内 容</a:t>
            </a:r>
            <a:endParaRPr lang="zh-CN" altLang="en-US" sz="4000">
              <a:solidFill>
                <a:srgbClr val="800000"/>
              </a:solidFill>
              <a:effectLst>
                <a:outerShdw blurRad="38100" dist="38100" dir="2700000" algn="tl">
                  <a:srgbClr val="C0C0C0"/>
                </a:outerShdw>
              </a:effectLst>
              <a:ea typeface="华文隶书" panose="020108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66"/>
    </mc:Choice>
    <mc:Fallback>
      <p:transition spd="slow" advTm="6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oursPacmanSmallMaze-UCS.mp4">
            <a:hlinkClick r:id="" action="ppaction://media"/>
          </p:cNvPr>
          <p:cNvPicPr>
            <a:picLocks noChangeAspect="1"/>
          </p:cNvPicPr>
          <p:nvPr>
            <a:videoFile r:link="rId1"/>
            <p:extLst>
              <p:ext uri="{DAA4B4D4-6D71-4841-9C94-3DE7FCFB9230}">
                <p14:media xmlns:p14="http://schemas.microsoft.com/office/powerpoint/2010/main" r:embed="rId2"/>
              </p:ext>
            </p:extLst>
          </p:nvPr>
        </p:nvPicPr>
        <p:blipFill>
          <a:blip r:embed="rId3"/>
          <a:stretch>
            <a:fillRect/>
          </a:stretch>
        </p:blipFill>
        <p:spPr>
          <a:xfrm>
            <a:off x="1035183" y="1143000"/>
            <a:ext cx="10121635" cy="57150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967B5717-47C2-4836-8B75-2555FF996FDC}"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黑体" panose="0201060906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黑体" panose="02010609060101010101" pitchFamily="2" charset="-122"/>
              <a:cs typeface="+mn-cs"/>
            </a:endParaRPr>
          </a:p>
        </p:txBody>
      </p:sp>
      <p:sp>
        <p:nvSpPr>
          <p:cNvPr id="10" name="矩形 9"/>
          <p:cNvSpPr/>
          <p:nvPr/>
        </p:nvSpPr>
        <p:spPr>
          <a:xfrm>
            <a:off x="342557" y="129222"/>
            <a:ext cx="1800493" cy="52322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99"/>
                </a:solidFill>
                <a:effectLst/>
                <a:uLnTx/>
                <a:uFillTx/>
                <a:latin typeface="黑体" panose="02010609060101010101" pitchFamily="2" charset="-122"/>
                <a:ea typeface="黑体" panose="02010609060101010101" pitchFamily="2" charset="-122"/>
                <a:cs typeface="+mn-cs"/>
              </a:rPr>
              <a:t>4.5.1</a:t>
            </a:r>
            <a:r>
              <a:rPr kumimoji="0" lang="zh-CN" altLang="en-US" sz="2800" b="0" i="0" u="none" strike="noStrike" kern="1200" cap="none" spc="0" normalizeH="0" baseline="0" noProof="0" dirty="0">
                <a:ln>
                  <a:noFill/>
                </a:ln>
                <a:solidFill>
                  <a:srgbClr val="000099"/>
                </a:solidFill>
                <a:effectLst/>
                <a:uLnTx/>
                <a:uFillTx/>
                <a:latin typeface="黑体" panose="02010609060101010101" pitchFamily="2" charset="-122"/>
                <a:ea typeface="黑体" panose="02010609060101010101" pitchFamily="2" charset="-122"/>
                <a:cs typeface="+mn-cs"/>
              </a:rPr>
              <a:t>概述</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4" name="矩形 3"/>
          <p:cNvSpPr/>
          <p:nvPr/>
        </p:nvSpPr>
        <p:spPr>
          <a:xfrm>
            <a:off x="707923" y="652442"/>
            <a:ext cx="10717161" cy="600075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博弈的概念</a:t>
            </a:r>
            <a:endPar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endParaRPr>
          </a:p>
          <a:p>
            <a:pPr marL="0" marR="3492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博弈是一类具有智能行为的竞争活动，如下棋、战争等。</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博弈的类型</a:t>
            </a:r>
            <a:endPar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endParaRPr>
          </a:p>
          <a:p>
            <a:pPr marL="0" marR="825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双人完备信息博弈：两位选手（例如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MAX</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MIN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）对垒，轮流走步，每一方不仅知道对方已经走过的棋步，而且还能估计出对方未来的走步。</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4445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机遇性博弈：存在不可预测性的博弈，例如掷币等。</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博弈树</a:t>
            </a:r>
            <a:endPar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endParaRPr>
          </a:p>
          <a:p>
            <a:pPr marL="0" marR="762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若把双人完备信息博弈过程用图表示出来，就得到一棵与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或树，这种与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或树被称为博弈树。在博弈树中，那些下一步该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MAX</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走步的节点称为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MAX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节点，下一步该</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MIN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走步的节点称为</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MIN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节点。</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博弈树的特点</a:t>
            </a:r>
            <a:endPar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endParaRPr>
          </a:p>
          <a:p>
            <a:pPr marL="0" marR="7874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(1)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博弈的初始状态是初始节点；</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3873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(2)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博弈树中的</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或</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节点和</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与</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节点是逐层交替出现的；</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508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(3) </a:t>
            </a:r>
            <a:r>
              <a:rPr kumimoji="0" lang="zh-CN" altLang="en-US" sz="2400" b="0" i="0" u="sng"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整个博弈过程始终站在某一方的立场上，</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例如</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MAX</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方。所有能使自己一方获胜的终局都是本原问题，相应的节点是可解节点；所有使对方获胜的终局都是不可解节点。 </a:t>
            </a:r>
            <a:endPar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66"/>
    </mc:Choice>
    <mc:Fallback>
      <p:transition spd="slow" advTm="66"/>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967B5717-47C2-4836-8B75-2555FF996FDC}"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黑体" panose="0201060906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黑体" panose="02010609060101010101" pitchFamily="2" charset="-122"/>
              <a:cs typeface="+mn-cs"/>
            </a:endParaRPr>
          </a:p>
        </p:txBody>
      </p:sp>
      <p:sp>
        <p:nvSpPr>
          <p:cNvPr id="10" name="矩形 9"/>
          <p:cNvSpPr/>
          <p:nvPr/>
        </p:nvSpPr>
        <p:spPr>
          <a:xfrm>
            <a:off x="342557" y="129222"/>
            <a:ext cx="3416320" cy="52322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99"/>
                </a:solidFill>
                <a:effectLst/>
                <a:uLnTx/>
                <a:uFillTx/>
                <a:latin typeface="黑体" panose="02010609060101010101" pitchFamily="2" charset="-122"/>
                <a:ea typeface="黑体" panose="02010609060101010101" pitchFamily="2" charset="-122"/>
                <a:cs typeface="+mn-cs"/>
              </a:rPr>
              <a:t>4.5.2 </a:t>
            </a:r>
            <a:r>
              <a:rPr kumimoji="0" lang="zh-CN" altLang="en-US" sz="2800" b="0" i="0" u="none" strike="noStrike" kern="1200" cap="none" spc="0" normalizeH="0" baseline="0" noProof="0" dirty="0">
                <a:ln>
                  <a:noFill/>
                </a:ln>
                <a:solidFill>
                  <a:srgbClr val="000099"/>
                </a:solidFill>
                <a:effectLst/>
                <a:uLnTx/>
                <a:uFillTx/>
                <a:latin typeface="黑体" panose="02010609060101010101" pitchFamily="2" charset="-122"/>
                <a:ea typeface="黑体" panose="02010609060101010101" pitchFamily="2" charset="-122"/>
                <a:cs typeface="+mn-cs"/>
              </a:rPr>
              <a:t>极大极小过程</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4" name="矩形 3"/>
          <p:cNvSpPr/>
          <p:nvPr/>
        </p:nvSpPr>
        <p:spPr>
          <a:xfrm>
            <a:off x="707923" y="652442"/>
            <a:ext cx="10717161" cy="6001643"/>
          </a:xfrm>
          <a:prstGeom prst="rect">
            <a:avLst/>
          </a:prstGeom>
        </p:spPr>
        <p:txBody>
          <a:bodyPr wrap="square">
            <a:spAutoFit/>
          </a:bodyPr>
          <a:lstStyle/>
          <a:p>
            <a:pPr marL="0" marR="1905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对简单的博弈问题，可生成整个博弈树，找到必胜的策略。</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571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对于复杂的博弈问题，不可能生成整个搜索树，如国际象棋，大约有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10</a:t>
            </a:r>
            <a:r>
              <a:rPr kumimoji="0" lang="en-US" altLang="zh-CN" sz="2400" b="1" i="0" u="none" strike="noStrike" kern="1200" cap="none" spc="0" normalizeH="0" baseline="3000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120</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个节点。一种可行的方法是用当前正在考察的节点生成一棵部分博弈树，并利用估价函数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f(n)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对叶节点进行静态估值。</a:t>
            </a:r>
            <a:endPar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5715"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571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rPr>
              <a:t>对叶节点的估值方法是：</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那些对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MAX</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有利的节点，其估价函数取正值；那些对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MIN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有利的节点，其估价函数取负值；那些使双方均等的节点，其估价函数取接近于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的值。</a:t>
            </a:r>
            <a:endPar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5715"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1016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rPr>
              <a:t>为非叶节点的值，</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必须从叶节点开始向上倒退。其倒退方法是：</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1016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FangSong_GB2312" panose="02010609030101010101" pitchFamily="49" charset="-122"/>
                <a:ea typeface="FangSong_GB2312" panose="02010609030101010101" pitchFamily="49" charset="-122"/>
                <a:cs typeface="+mn-cs"/>
              </a:rPr>
              <a:t>  对于</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FangSong_GB2312" panose="02010609030101010101" pitchFamily="49" charset="-122"/>
                <a:cs typeface="+mn-cs"/>
              </a:rPr>
              <a:t>MAX</a:t>
            </a:r>
            <a:r>
              <a:rPr kumimoji="0" lang="zh-CN" altLang="en-US" sz="2400" b="0" i="0" u="none" strike="noStrike" kern="1200" cap="none" spc="0" normalizeH="0" baseline="0" noProof="0" dirty="0">
                <a:ln>
                  <a:noFill/>
                </a:ln>
                <a:solidFill>
                  <a:srgbClr val="630031"/>
                </a:solidFill>
                <a:effectLst/>
                <a:uLnTx/>
                <a:uFillTx/>
                <a:latin typeface="FangSong_GB2312" panose="02010609030101010101" pitchFamily="49" charset="-122"/>
                <a:ea typeface="FangSong_GB2312" panose="02010609030101010101" pitchFamily="49" charset="-122"/>
                <a:cs typeface="+mn-cs"/>
              </a:rPr>
              <a:t>节点，</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由于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MAX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方总是选择估值最大的走步，因此，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MAX</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节点的倒退值应该取其后继节点估值的最大值。</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508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630031"/>
                </a:solidFill>
                <a:effectLst/>
                <a:uLnTx/>
                <a:uFillTx/>
                <a:latin typeface="FangSong_GB2312" panose="02010609030101010101" pitchFamily="49" charset="-122"/>
                <a:ea typeface="FangSong_GB2312" panose="02010609030101010101" pitchFamily="49" charset="-122"/>
                <a:cs typeface="+mn-cs"/>
              </a:rPr>
              <a:t>  对于</a:t>
            </a: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FangSong_GB2312" panose="02010609030101010101" pitchFamily="49" charset="-122"/>
                <a:cs typeface="+mn-cs"/>
              </a:rPr>
              <a:t>MIN</a:t>
            </a:r>
            <a:r>
              <a:rPr kumimoji="0" lang="zh-CN" altLang="en-US" sz="2400" b="0" i="0" u="none" strike="noStrike" kern="1200" cap="none" spc="0" normalizeH="0" baseline="0" noProof="0" dirty="0">
                <a:ln>
                  <a:noFill/>
                </a:ln>
                <a:solidFill>
                  <a:srgbClr val="630031"/>
                </a:solidFill>
                <a:effectLst/>
                <a:uLnTx/>
                <a:uFillTx/>
                <a:latin typeface="FangSong_GB2312" panose="02010609030101010101" pitchFamily="49" charset="-122"/>
                <a:ea typeface="FangSong_GB2312" panose="02010609030101010101" pitchFamily="49" charset="-122"/>
                <a:cs typeface="+mn-cs"/>
              </a:rPr>
              <a:t>节点，</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由于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MIN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方总是选择使估值最小的走步，因此</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MIN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节点的倒推值应取其后继节点估值的最小值。</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5715"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这样一步一步的计算倒推值，直至求出初始节点的倒推值为止。这一过程称为</a:t>
            </a:r>
            <a:r>
              <a:rPr kumimoji="0" lang="zh-CN" altLang="en-US" sz="2400" b="0" i="0" u="none" strike="noStrike" kern="1200" cap="none" spc="0" normalizeH="0" baseline="0" noProof="0" dirty="0">
                <a:ln>
                  <a:noFill/>
                </a:ln>
                <a:solidFill>
                  <a:srgbClr val="006300"/>
                </a:solidFill>
                <a:effectLst/>
                <a:uLnTx/>
                <a:uFillTx/>
                <a:latin typeface="FangSong_GB2312" panose="02010609030101010101" pitchFamily="49" charset="-122"/>
                <a:ea typeface="FangSong_GB2312" panose="02010609030101010101" pitchFamily="49" charset="-122"/>
                <a:cs typeface="+mn-cs"/>
              </a:rPr>
              <a:t>极大极小过程</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endParaRPr kumimoji="0" lang="zh-CN" altLang="en-US" sz="20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66"/>
    </mc:Choice>
    <mc:Fallback>
      <p:transition spd="slow" advTm="66"/>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967B5717-47C2-4836-8B75-2555FF996FDC}"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黑体" panose="0201060906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黑体" panose="02010609060101010101" pitchFamily="2" charset="-122"/>
              <a:cs typeface="+mn-cs"/>
            </a:endParaRPr>
          </a:p>
        </p:txBody>
      </p:sp>
      <p:sp>
        <p:nvSpPr>
          <p:cNvPr id="10" name="矩形 9"/>
          <p:cNvSpPr/>
          <p:nvPr/>
        </p:nvSpPr>
        <p:spPr>
          <a:xfrm>
            <a:off x="342557" y="129222"/>
            <a:ext cx="3416320" cy="52322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99"/>
                </a:solidFill>
                <a:effectLst/>
                <a:uLnTx/>
                <a:uFillTx/>
                <a:latin typeface="黑体" panose="02010609060101010101" pitchFamily="2" charset="-122"/>
                <a:ea typeface="黑体" panose="02010609060101010101" pitchFamily="2" charset="-122"/>
                <a:cs typeface="+mn-cs"/>
              </a:rPr>
              <a:t>4.5.2 </a:t>
            </a:r>
            <a:r>
              <a:rPr kumimoji="0" lang="zh-CN" altLang="en-US" sz="2800" b="0" i="0" u="none" strike="noStrike" kern="1200" cap="none" spc="0" normalizeH="0" baseline="0" noProof="0" dirty="0">
                <a:ln>
                  <a:noFill/>
                </a:ln>
                <a:solidFill>
                  <a:srgbClr val="000099"/>
                </a:solidFill>
                <a:effectLst/>
                <a:uLnTx/>
                <a:uFillTx/>
                <a:latin typeface="黑体" panose="02010609060101010101" pitchFamily="2" charset="-122"/>
                <a:ea typeface="黑体" panose="02010609060101010101" pitchFamily="2" charset="-122"/>
                <a:cs typeface="+mn-cs"/>
              </a:rPr>
              <a:t>极大极小过程</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3" name="矩形 2"/>
          <p:cNvSpPr/>
          <p:nvPr/>
        </p:nvSpPr>
        <p:spPr>
          <a:xfrm>
            <a:off x="594058" y="744775"/>
            <a:ext cx="2159566" cy="43088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例：一子棋游戏</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8" name="矩形 7"/>
          <p:cNvSpPr/>
          <p:nvPr/>
        </p:nvSpPr>
        <p:spPr>
          <a:xfrm>
            <a:off x="594057" y="1175662"/>
            <a:ext cx="11253813" cy="110799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设有一个三行三列的棋盘，如下图所示，两个棋手轮流走步，每个棋手走步时往空格上摆一个自己的棋子，谁先使自己的棋子成三子一线为赢。设</a:t>
            </a:r>
            <a:r>
              <a:rPr kumimoji="0" lang="en-US" altLang="zh-CN" sz="22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MAX</a:t>
            </a:r>
            <a:r>
              <a:rPr kumimoji="0" lang="zh-CN" altLang="en-US" sz="22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方的棋子用</a:t>
            </a:r>
            <a:r>
              <a:rPr kumimoji="0" lang="en-US" altLang="zh-CN" sz="22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zh-CN" altLang="en-US" sz="22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标记，</a:t>
            </a:r>
            <a:r>
              <a:rPr kumimoji="0" lang="en-US" altLang="zh-CN" sz="22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MIN</a:t>
            </a:r>
            <a:r>
              <a:rPr kumimoji="0" lang="zh-CN" altLang="en-US" sz="22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方的棋子用○标记，并规定</a:t>
            </a:r>
            <a:r>
              <a:rPr kumimoji="0" lang="en-US" altLang="zh-CN" sz="22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MAX</a:t>
            </a:r>
            <a:r>
              <a:rPr kumimoji="0" lang="zh-CN" altLang="en-US" sz="22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方先走步。</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pic>
        <p:nvPicPr>
          <p:cNvPr id="9" name="图片 8"/>
          <p:cNvPicPr>
            <a:picLocks noChangeAspect="1"/>
          </p:cNvPicPr>
          <p:nvPr/>
        </p:nvPicPr>
        <p:blipFill>
          <a:blip r:embed="rId1"/>
          <a:stretch>
            <a:fillRect/>
          </a:stretch>
        </p:blipFill>
        <p:spPr>
          <a:xfrm>
            <a:off x="3128655" y="2508301"/>
            <a:ext cx="5305425" cy="2352675"/>
          </a:xfrm>
          <a:prstGeom prst="rect">
            <a:avLst/>
          </a:prstGeom>
        </p:spPr>
      </p:pic>
      <p:sp>
        <p:nvSpPr>
          <p:cNvPr id="12" name="矩形 11"/>
          <p:cNvSpPr/>
          <p:nvPr/>
        </p:nvSpPr>
        <p:spPr>
          <a:xfrm>
            <a:off x="9027522" y="3453805"/>
            <a:ext cx="2326278"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mn-cs"/>
              </a:rPr>
              <a:t>e(P)=e(+P)-e(-P)</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4" name="矩形 13"/>
          <p:cNvSpPr/>
          <p:nvPr/>
        </p:nvSpPr>
        <p:spPr>
          <a:xfrm>
            <a:off x="594057" y="5092362"/>
            <a:ext cx="9714271" cy="1446550"/>
          </a:xfrm>
          <a:prstGeom prst="rect">
            <a:avLst/>
          </a:prstGeom>
        </p:spPr>
        <p:txBody>
          <a:bodyPr wrap="square">
            <a:spAutoFit/>
          </a:bodyPr>
          <a:lstStyle/>
          <a:p>
            <a:pPr marL="0" marR="20320" lvl="0" indent="0" algn="l"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解：</a:t>
            </a:r>
            <a:r>
              <a:rPr kumimoji="0" lang="zh-CN" altLang="en-US" sz="22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估价函数</a:t>
            </a:r>
            <a:r>
              <a:rPr kumimoji="0" lang="en-US" altLang="zh-CN" sz="22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e(+P)</a:t>
            </a:r>
            <a:r>
              <a:rPr kumimoji="0" lang="zh-CN" altLang="en-US" sz="22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2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zh-CN" altLang="en-US" sz="22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上有可能使</a:t>
            </a:r>
            <a:r>
              <a:rPr kumimoji="0" lang="en-US" altLang="zh-CN" sz="22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zh-CN" altLang="en-US" sz="22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成三子为一线的数目；</a:t>
            </a:r>
            <a:endParaRPr kumimoji="0" lang="zh-CN" altLang="en-US" sz="22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50165" lvl="0" indent="0" algn="l" defTabSz="914400" rtl="0" eaLnBrk="1" fontAlgn="auto" latinLnBrk="0" hangingPunct="1">
              <a:lnSpc>
                <a:spcPct val="100000"/>
              </a:lnSpc>
              <a:spcBef>
                <a:spcPts val="0"/>
              </a:spcBef>
              <a:spcAft>
                <a:spcPts val="0"/>
              </a:spcAft>
              <a:buClrTx/>
              <a:buSzTx/>
              <a:buFontTx/>
              <a:buNone/>
              <a:defRPr/>
            </a:pPr>
            <a:r>
              <a:rPr kumimoji="0" lang="en-US" altLang="zh-CN" sz="22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e(-P)</a:t>
            </a:r>
            <a:r>
              <a:rPr kumimoji="0" lang="zh-CN" altLang="en-US" sz="22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2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zh-CN" altLang="en-US" sz="22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上有可能使○成三子为一线的数目；</a:t>
            </a:r>
            <a:endParaRPr kumimoji="0" lang="zh-CN" altLang="en-US" sz="22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74930" lvl="0" indent="0" algn="l"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当</a:t>
            </a:r>
            <a:r>
              <a:rPr kumimoji="0" lang="en-US" altLang="zh-CN" sz="22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MAX </a:t>
            </a:r>
            <a:r>
              <a:rPr kumimoji="0" lang="zh-CN" altLang="en-US" sz="22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必胜</a:t>
            </a:r>
            <a:r>
              <a:rPr kumimoji="0" lang="en-US" altLang="zh-CN" sz="22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e(P)</a:t>
            </a:r>
            <a:r>
              <a:rPr kumimoji="0" lang="zh-CN" altLang="en-US" sz="22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为正无穷大；</a:t>
            </a:r>
            <a:endParaRPr kumimoji="0" lang="zh-CN" altLang="en-US" sz="22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78105" lvl="0" indent="0" algn="l" defTabSz="914400" rtl="0" eaLnBrk="1" fontAlgn="auto" latinLnBrk="0" hangingPunct="1">
              <a:lnSpc>
                <a:spcPct val="100000"/>
              </a:lnSpc>
              <a:spcBef>
                <a:spcPts val="0"/>
              </a:spcBef>
              <a:spcAft>
                <a:spcPts val="0"/>
              </a:spcAft>
              <a:buClrTx/>
              <a:buSzTx/>
              <a:buFontTx/>
              <a:buNone/>
              <a:defRPr/>
            </a:pPr>
            <a:r>
              <a:rPr kumimoji="0" lang="en-US" altLang="zh-CN" sz="22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MIN </a:t>
            </a:r>
            <a:r>
              <a:rPr kumimoji="0" lang="zh-CN" altLang="en-US" sz="22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必胜</a:t>
            </a:r>
            <a:r>
              <a:rPr kumimoji="0" lang="en-US" altLang="zh-CN" sz="22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e(P)</a:t>
            </a:r>
            <a:r>
              <a:rPr kumimoji="0" lang="zh-CN" altLang="en-US" sz="22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为负无穷大。</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66"/>
    </mc:Choice>
    <mc:Fallback>
      <p:transition spd="slow" advTm="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967B5717-47C2-4836-8B75-2555FF996FDC}"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黑体" panose="0201060906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黑体" panose="02010609060101010101" pitchFamily="2" charset="-122"/>
              <a:cs typeface="+mn-cs"/>
            </a:endParaRPr>
          </a:p>
        </p:txBody>
      </p:sp>
      <p:sp>
        <p:nvSpPr>
          <p:cNvPr id="10" name="矩形 9"/>
          <p:cNvSpPr/>
          <p:nvPr/>
        </p:nvSpPr>
        <p:spPr>
          <a:xfrm>
            <a:off x="342557" y="129222"/>
            <a:ext cx="3416320" cy="52322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99"/>
                </a:solidFill>
                <a:effectLst/>
                <a:uLnTx/>
                <a:uFillTx/>
                <a:latin typeface="黑体" panose="02010609060101010101" pitchFamily="2" charset="-122"/>
                <a:ea typeface="黑体" panose="02010609060101010101" pitchFamily="2" charset="-122"/>
                <a:cs typeface="+mn-cs"/>
              </a:rPr>
              <a:t>4.5.2 </a:t>
            </a:r>
            <a:r>
              <a:rPr kumimoji="0" lang="zh-CN" altLang="en-US" sz="2800" b="0" i="0" u="none" strike="noStrike" kern="1200" cap="none" spc="0" normalizeH="0" baseline="0" noProof="0" dirty="0">
                <a:ln>
                  <a:noFill/>
                </a:ln>
                <a:solidFill>
                  <a:srgbClr val="000099"/>
                </a:solidFill>
                <a:effectLst/>
                <a:uLnTx/>
                <a:uFillTx/>
                <a:latin typeface="黑体" panose="02010609060101010101" pitchFamily="2" charset="-122"/>
                <a:ea typeface="黑体" panose="02010609060101010101" pitchFamily="2" charset="-122"/>
                <a:cs typeface="+mn-cs"/>
              </a:rPr>
              <a:t>极大极小过程</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3" name="矩形 2"/>
          <p:cNvSpPr/>
          <p:nvPr/>
        </p:nvSpPr>
        <p:spPr>
          <a:xfrm>
            <a:off x="594058" y="744775"/>
            <a:ext cx="2159566" cy="43088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棋局即估价函数</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8" name="矩形 7"/>
          <p:cNvSpPr/>
          <p:nvPr/>
        </p:nvSpPr>
        <p:spPr>
          <a:xfrm>
            <a:off x="594057" y="1175662"/>
            <a:ext cx="11253813" cy="43088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具有对称性的棋盘可认为是同一棋盘。如下图所示：</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pic>
        <p:nvPicPr>
          <p:cNvPr id="2" name="图片 1"/>
          <p:cNvPicPr>
            <a:picLocks noChangeAspect="1"/>
          </p:cNvPicPr>
          <p:nvPr/>
        </p:nvPicPr>
        <p:blipFill>
          <a:blip r:embed="rId1"/>
          <a:stretch>
            <a:fillRect/>
          </a:stretch>
        </p:blipFill>
        <p:spPr>
          <a:xfrm>
            <a:off x="2698467" y="1753592"/>
            <a:ext cx="5505450" cy="3400425"/>
          </a:xfrm>
          <a:prstGeom prst="rect">
            <a:avLst/>
          </a:prstGeom>
        </p:spPr>
      </p:pic>
      <p:sp>
        <p:nvSpPr>
          <p:cNvPr id="5" name="矩形 4"/>
          <p:cNvSpPr/>
          <p:nvPr/>
        </p:nvSpPr>
        <p:spPr>
          <a:xfrm>
            <a:off x="9027522" y="2185551"/>
            <a:ext cx="2762865" cy="76944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srgbClr val="006300"/>
                </a:solidFill>
                <a:effectLst/>
                <a:uLnTx/>
                <a:uFillTx/>
                <a:latin typeface="FangSong_GB2312" panose="02010609030101010101" pitchFamily="49" charset="-122"/>
                <a:ea typeface="FangSong_GB2312" panose="02010609030101010101" pitchFamily="49" charset="-122"/>
                <a:cs typeface="+mn-cs"/>
              </a:rPr>
              <a:t>×</a:t>
            </a:r>
            <a:r>
              <a:rPr kumimoji="0" lang="zh-CN" altLang="en-US" sz="2200" b="0" i="0" u="none" strike="noStrike" kern="1200" cap="none" spc="0" normalizeH="0" baseline="0" noProof="0" dirty="0">
                <a:ln>
                  <a:noFill/>
                </a:ln>
                <a:solidFill>
                  <a:srgbClr val="006300"/>
                </a:solidFill>
                <a:effectLst/>
                <a:uLnTx/>
                <a:uFillTx/>
                <a:latin typeface="FangSong_GB2312" panose="02010609030101010101" pitchFamily="49" charset="-122"/>
                <a:ea typeface="FangSong_GB2312" panose="02010609030101010101" pitchFamily="49" charset="-122"/>
                <a:cs typeface="+mn-cs"/>
              </a:rPr>
              <a:t>为</a:t>
            </a:r>
            <a:r>
              <a:rPr kumimoji="0" lang="en-US" altLang="zh-CN" sz="2200" b="1" i="0" u="none" strike="noStrike" kern="1200" cap="none" spc="0" normalizeH="0" baseline="0" noProof="0" dirty="0">
                <a:ln>
                  <a:noFill/>
                </a:ln>
                <a:solidFill>
                  <a:srgbClr val="006300"/>
                </a:solidFill>
                <a:effectLst/>
                <a:uLnTx/>
                <a:uFillTx/>
                <a:latin typeface="Times New Roman" panose="02020603050405020304" pitchFamily="18" charset="0"/>
                <a:ea typeface="FangSong_GB2312" panose="02010609030101010101" pitchFamily="49" charset="-122"/>
                <a:cs typeface="+mn-cs"/>
              </a:rPr>
              <a:t>MAX</a:t>
            </a:r>
            <a:r>
              <a:rPr kumimoji="0" lang="zh-CN" altLang="en-US" sz="2200" b="0" i="0" u="none" strike="noStrike" kern="1200" cap="none" spc="0" normalizeH="0" baseline="0" noProof="0" dirty="0">
                <a:ln>
                  <a:noFill/>
                </a:ln>
                <a:solidFill>
                  <a:srgbClr val="006300"/>
                </a:solidFill>
                <a:effectLst/>
                <a:uLnTx/>
                <a:uFillTx/>
                <a:latin typeface="FangSong_GB2312" panose="02010609030101010101" pitchFamily="49" charset="-122"/>
                <a:ea typeface="FangSong_GB2312" panose="02010609030101010101" pitchFamily="49" charset="-122"/>
                <a:cs typeface="+mn-cs"/>
              </a:rPr>
              <a:t>方的棋子</a:t>
            </a:r>
            <a:endParaRPr kumimoji="0" lang="zh-CN" altLang="en-US" sz="2200" b="0" i="0" u="none" strike="noStrike" kern="1200" cap="none" spc="0" normalizeH="0" baseline="0" noProof="0" dirty="0">
              <a:ln>
                <a:noFill/>
              </a:ln>
              <a:solidFill>
                <a:srgbClr val="006300"/>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rgbClr val="006300"/>
                </a:solidFill>
                <a:effectLst/>
                <a:uLnTx/>
                <a:uFillTx/>
                <a:latin typeface="FangSong_GB2312" panose="02010609030101010101" pitchFamily="49" charset="-122"/>
                <a:ea typeface="FangSong_GB2312" panose="02010609030101010101" pitchFamily="49" charset="-122"/>
                <a:cs typeface="+mn-cs"/>
              </a:rPr>
              <a:t>○为</a:t>
            </a:r>
            <a:r>
              <a:rPr kumimoji="0" lang="en-US" altLang="zh-CN" sz="2200" b="1" i="0" u="none" strike="noStrike" kern="1200" cap="none" spc="0" normalizeH="0" baseline="0" noProof="0" dirty="0">
                <a:ln>
                  <a:noFill/>
                </a:ln>
                <a:solidFill>
                  <a:srgbClr val="006300"/>
                </a:solidFill>
                <a:effectLst/>
                <a:uLnTx/>
                <a:uFillTx/>
                <a:latin typeface="Times New Roman" panose="02020603050405020304" pitchFamily="18" charset="0"/>
                <a:ea typeface="FangSong_GB2312" panose="02010609030101010101" pitchFamily="49" charset="-122"/>
                <a:cs typeface="+mn-cs"/>
              </a:rPr>
              <a:t>MIN</a:t>
            </a:r>
            <a:r>
              <a:rPr kumimoji="0" lang="zh-CN" altLang="en-US" sz="2200" b="0" i="0" u="none" strike="noStrike" kern="1200" cap="none" spc="0" normalizeH="0" baseline="0" noProof="0" dirty="0">
                <a:ln>
                  <a:noFill/>
                </a:ln>
                <a:solidFill>
                  <a:srgbClr val="006300"/>
                </a:solidFill>
                <a:effectLst/>
                <a:uLnTx/>
                <a:uFillTx/>
                <a:latin typeface="FangSong_GB2312" panose="02010609030101010101" pitchFamily="49" charset="-122"/>
                <a:ea typeface="FangSong_GB2312" panose="02010609030101010101" pitchFamily="49" charset="-122"/>
                <a:cs typeface="+mn-cs"/>
              </a:rPr>
              <a:t>方的棋子 </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 name="矩形 12"/>
          <p:cNvSpPr/>
          <p:nvPr/>
        </p:nvSpPr>
        <p:spPr>
          <a:xfrm>
            <a:off x="594057" y="5445479"/>
            <a:ext cx="3276859" cy="43088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其</a:t>
            </a:r>
            <a:r>
              <a:rPr kumimoji="0" lang="en-US" altLang="zh-CN" sz="22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e(P)=e(+P)-e(-P)=5-4=1</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66"/>
    </mc:Choice>
    <mc:Fallback>
      <p:transition spd="slow" advTm="66"/>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967B5717-47C2-4836-8B75-2555FF996FDC}"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黑体" panose="0201060906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黑体" panose="02010609060101010101" pitchFamily="2" charset="-122"/>
              <a:cs typeface="+mn-cs"/>
            </a:endParaRPr>
          </a:p>
        </p:txBody>
      </p:sp>
      <p:sp>
        <p:nvSpPr>
          <p:cNvPr id="10" name="矩形 9"/>
          <p:cNvSpPr/>
          <p:nvPr/>
        </p:nvSpPr>
        <p:spPr>
          <a:xfrm>
            <a:off x="342557" y="129222"/>
            <a:ext cx="3416320" cy="52322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99"/>
                </a:solidFill>
                <a:effectLst/>
                <a:uLnTx/>
                <a:uFillTx/>
                <a:latin typeface="黑体" panose="02010609060101010101" pitchFamily="2" charset="-122"/>
                <a:ea typeface="黑体" panose="02010609060101010101" pitchFamily="2" charset="-122"/>
                <a:cs typeface="+mn-cs"/>
              </a:rPr>
              <a:t>4.5.2 </a:t>
            </a:r>
            <a:r>
              <a:rPr kumimoji="0" lang="zh-CN" altLang="en-US" sz="2800" b="0" i="0" u="none" strike="noStrike" kern="1200" cap="none" spc="0" normalizeH="0" baseline="0" noProof="0" dirty="0">
                <a:ln>
                  <a:noFill/>
                </a:ln>
                <a:solidFill>
                  <a:srgbClr val="000099"/>
                </a:solidFill>
                <a:effectLst/>
                <a:uLnTx/>
                <a:uFillTx/>
                <a:latin typeface="黑体" panose="02010609060101010101" pitchFamily="2" charset="-122"/>
                <a:ea typeface="黑体" panose="02010609060101010101" pitchFamily="2" charset="-122"/>
                <a:cs typeface="+mn-cs"/>
              </a:rPr>
              <a:t>极大极小过程</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3" name="矩形 2"/>
          <p:cNvSpPr/>
          <p:nvPr/>
        </p:nvSpPr>
        <p:spPr>
          <a:xfrm>
            <a:off x="594058" y="744775"/>
            <a:ext cx="3005951" cy="43088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一子棋的极大极小搜索</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8" name="矩形 7"/>
          <p:cNvSpPr/>
          <p:nvPr/>
        </p:nvSpPr>
        <p:spPr>
          <a:xfrm>
            <a:off x="594057" y="1175662"/>
            <a:ext cx="11253813" cy="43088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设</a:t>
            </a:r>
            <a:r>
              <a:rPr kumimoji="0" lang="en-US" altLang="zh-CN" sz="22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MAX</a:t>
            </a:r>
            <a:r>
              <a:rPr kumimoji="0" lang="zh-CN" altLang="en-US" sz="22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方先走步：</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pic>
        <p:nvPicPr>
          <p:cNvPr id="4" name="图片 3"/>
          <p:cNvPicPr>
            <a:picLocks noChangeAspect="1"/>
          </p:cNvPicPr>
          <p:nvPr/>
        </p:nvPicPr>
        <p:blipFill>
          <a:blip r:embed="rId1"/>
          <a:stretch>
            <a:fillRect/>
          </a:stretch>
        </p:blipFill>
        <p:spPr>
          <a:xfrm>
            <a:off x="2863064" y="1287849"/>
            <a:ext cx="7627956" cy="538720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66"/>
    </mc:Choice>
    <mc:Fallback>
      <p:transition spd="slow" advTm="66"/>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967B5717-47C2-4836-8B75-2555FF996FDC}"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黑体" panose="0201060906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黑体" panose="02010609060101010101" pitchFamily="2" charset="-122"/>
              <a:cs typeface="+mn-cs"/>
            </a:endParaRPr>
          </a:p>
        </p:txBody>
      </p:sp>
      <p:sp>
        <p:nvSpPr>
          <p:cNvPr id="10" name="矩形 9"/>
          <p:cNvSpPr/>
          <p:nvPr/>
        </p:nvSpPr>
        <p:spPr>
          <a:xfrm>
            <a:off x="342557" y="129222"/>
            <a:ext cx="2877711" cy="52322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99"/>
                </a:solidFill>
                <a:effectLst/>
                <a:uLnTx/>
                <a:uFillTx/>
                <a:latin typeface="黑体" panose="02010609060101010101" pitchFamily="2" charset="-122"/>
                <a:ea typeface="黑体" panose="02010609060101010101" pitchFamily="2" charset="-122"/>
                <a:cs typeface="+mn-cs"/>
              </a:rPr>
              <a:t>4.5.3 </a:t>
            </a:r>
            <a:r>
              <a:rPr kumimoji="0" lang="el-GR" altLang="zh-CN" sz="2800" b="0" i="0" u="none" strike="noStrike" kern="1200" cap="none" spc="0" normalizeH="0" baseline="0" noProof="0" dirty="0">
                <a:ln>
                  <a:noFill/>
                </a:ln>
                <a:solidFill>
                  <a:srgbClr val="000099"/>
                </a:solidFill>
                <a:effectLst/>
                <a:uLnTx/>
                <a:uFillTx/>
                <a:latin typeface="黑体" panose="02010609060101010101" pitchFamily="2" charset="-122"/>
                <a:ea typeface="黑体" panose="02010609060101010101" pitchFamily="2" charset="-122"/>
                <a:cs typeface="+mn-cs"/>
              </a:rPr>
              <a:t>α-β</a:t>
            </a:r>
            <a:r>
              <a:rPr kumimoji="0" lang="zh-CN" altLang="en-US" sz="2800" b="0" i="0" u="none" strike="noStrike" kern="1200" cap="none" spc="0" normalizeH="0" baseline="0" noProof="0" dirty="0">
                <a:ln>
                  <a:noFill/>
                </a:ln>
                <a:solidFill>
                  <a:srgbClr val="000099"/>
                </a:solidFill>
                <a:effectLst/>
                <a:uLnTx/>
                <a:uFillTx/>
                <a:latin typeface="黑体" panose="02010609060101010101" pitchFamily="2" charset="-122"/>
                <a:ea typeface="黑体" panose="02010609060101010101" pitchFamily="2" charset="-122"/>
                <a:cs typeface="+mn-cs"/>
              </a:rPr>
              <a:t>剪枝</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3" name="矩形 2"/>
          <p:cNvSpPr/>
          <p:nvPr/>
        </p:nvSpPr>
        <p:spPr>
          <a:xfrm>
            <a:off x="505568" y="724039"/>
            <a:ext cx="11100102" cy="526297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剪枝的概念</a:t>
            </a:r>
            <a:endPar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endParaRPr>
          </a:p>
          <a:p>
            <a:pPr marL="0" marR="762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在极大极小搜索过程中，剪去一些没用的分枝，减少了搜索空间，使得算法在同样时间内可以搜索更深层，这种技术被称为</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α</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β</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剪枝。</a:t>
            </a:r>
            <a:endPar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762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剪枝方法</a:t>
            </a:r>
            <a:endPar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endParaRPr>
          </a:p>
          <a:p>
            <a:pPr marL="0" marR="2730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(1) MAX</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节点（或节点）的</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α</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值为当前子节点的最大倒推值；</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2857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(2) MIN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节点（与节点）的</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β</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值为当前子节点的最小倒推值；</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88265"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(3) </a:t>
            </a:r>
            <a:r>
              <a:rPr kumimoji="0" lang="en-US" altLang="zh-CN" sz="2400" b="1"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α</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β</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剪枝的规则如下：</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lvl="0">
              <a:defRPr/>
            </a:pPr>
            <a:r>
              <a:rPr lang="en-US" altLang="zh-CN" sz="2400" dirty="0">
                <a:solidFill>
                  <a:srgbClr val="630031"/>
                </a:solidFill>
                <a:latin typeface="FangSong_GB2312" panose="02010609030101010101" pitchFamily="49" charset="-122"/>
                <a:ea typeface="FangSong_GB2312" panose="02010609030101010101" pitchFamily="49" charset="-122"/>
              </a:rPr>
              <a:t>  </a:t>
            </a:r>
            <a:r>
              <a:rPr lang="el-GR" altLang="zh-CN" sz="2400" dirty="0">
                <a:solidFill>
                  <a:srgbClr val="630031"/>
                </a:solidFill>
                <a:latin typeface="FangSong_GB2312" panose="02010609030101010101" pitchFamily="49" charset="-122"/>
                <a:ea typeface="FangSong_GB2312" panose="02010609030101010101" pitchFamily="49" charset="-122"/>
              </a:rPr>
              <a:t>α</a:t>
            </a:r>
            <a:r>
              <a:rPr kumimoji="0" lang="zh-CN" altLang="en-US" sz="2400" b="0" i="0" u="none" strike="noStrike" kern="1200" cap="none" spc="0" normalizeH="0" baseline="0" noProof="0" dirty="0">
                <a:ln>
                  <a:noFill/>
                </a:ln>
                <a:solidFill>
                  <a:srgbClr val="630031"/>
                </a:solidFill>
                <a:effectLst/>
                <a:uLnTx/>
                <a:uFillTx/>
                <a:latin typeface="FangSong_GB2312" panose="02010609030101010101" pitchFamily="49" charset="-122"/>
                <a:ea typeface="FangSong_GB2312" panose="02010609030101010101" pitchFamily="49" charset="-122"/>
                <a:cs typeface="+mn-cs"/>
              </a:rPr>
              <a:t>剪枝</a:t>
            </a:r>
            <a:endParaRPr kumimoji="0" lang="zh-CN" altLang="en-US" sz="2400" b="0" i="0" u="none" strike="noStrike" kern="1200" cap="none" spc="0" normalizeH="0" baseline="0" noProof="0" dirty="0">
              <a:ln>
                <a:noFill/>
              </a:ln>
              <a:solidFill>
                <a:srgbClr val="630031"/>
              </a:solidFill>
              <a:effectLst/>
              <a:uLnTx/>
              <a:uFillTx/>
              <a:latin typeface="FangSong_GB2312" panose="02010609030101010101" pitchFamily="49" charset="-122"/>
              <a:ea typeface="FangSong_GB2312" panose="02010609030101010101" pitchFamily="49" charset="-122"/>
              <a:cs typeface="+mn-cs"/>
            </a:endParaRPr>
          </a:p>
          <a:p>
            <a:pPr marR="8255" lvl="0">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任何</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MAX</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节点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的</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α</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值大于或等于它先辈节点的</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β</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值，则</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n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以下的分枝可停止搜索，并令节点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的倒推值为</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α</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。这种剪枝称为</a:t>
            </a:r>
            <a:r>
              <a:rPr lang="el-GR" altLang="zh-CN" sz="2400" dirty="0">
                <a:solidFill>
                  <a:srgbClr val="630031"/>
                </a:solidFill>
                <a:latin typeface="FangSong_GB2312" panose="02010609030101010101" pitchFamily="49" charset="-122"/>
                <a:ea typeface="FangSong_GB2312" panose="02010609030101010101" pitchFamily="49" charset="-122"/>
              </a:rPr>
              <a:t>α</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剪枝。</a:t>
            </a: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lvl="0">
              <a:defRPr/>
            </a:pPr>
            <a:r>
              <a:rPr kumimoji="0" lang="en-US" altLang="zh-CN" sz="2400" b="0" i="0" u="none" strike="noStrike" kern="1200" cap="none" spc="0" normalizeH="0" baseline="0" noProof="0" dirty="0">
                <a:ln>
                  <a:noFill/>
                </a:ln>
                <a:solidFill>
                  <a:srgbClr val="630031"/>
                </a:solidFill>
                <a:effectLst/>
                <a:uLnTx/>
                <a:uFillTx/>
                <a:latin typeface="FangSong_GB2312" panose="02010609030101010101" pitchFamily="49" charset="-122"/>
                <a:ea typeface="FangSong_GB2312" panose="02010609030101010101" pitchFamily="49" charset="-122"/>
                <a:cs typeface="+mn-cs"/>
              </a:rPr>
              <a:t>  </a:t>
            </a:r>
            <a:r>
              <a:rPr lang="el-GR" altLang="zh-CN" sz="2400" dirty="0">
                <a:solidFill>
                  <a:srgbClr val="630031"/>
                </a:solidFill>
                <a:latin typeface="FangSong_GB2312" panose="02010609030101010101" pitchFamily="49" charset="-122"/>
                <a:ea typeface="FangSong_GB2312" panose="02010609030101010101" pitchFamily="49" charset="-122"/>
              </a:rPr>
              <a:t>β</a:t>
            </a:r>
            <a:r>
              <a:rPr kumimoji="0" lang="zh-CN" altLang="en-US" sz="2400" b="0" i="0" u="none" strike="noStrike" kern="1200" cap="none" spc="0" normalizeH="0" baseline="0" noProof="0" dirty="0">
                <a:ln>
                  <a:noFill/>
                </a:ln>
                <a:solidFill>
                  <a:srgbClr val="630031"/>
                </a:solidFill>
                <a:effectLst/>
                <a:uLnTx/>
                <a:uFillTx/>
                <a:latin typeface="FangSong_GB2312" panose="02010609030101010101" pitchFamily="49" charset="-122"/>
                <a:ea typeface="FangSong_GB2312" panose="02010609030101010101" pitchFamily="49" charset="-122"/>
                <a:cs typeface="+mn-cs"/>
              </a:rPr>
              <a:t>剪枝</a:t>
            </a:r>
            <a:endParaRPr kumimoji="0" lang="zh-CN" altLang="en-US" sz="2400" b="0" i="0" u="none" strike="noStrike" kern="1200" cap="none" spc="0" normalizeH="0" baseline="0" noProof="0" dirty="0">
              <a:ln>
                <a:noFill/>
              </a:ln>
              <a:solidFill>
                <a:srgbClr val="630031"/>
              </a:solidFill>
              <a:effectLst/>
              <a:uLnTx/>
              <a:uFillTx/>
              <a:latin typeface="FangSong_GB2312" panose="02010609030101010101" pitchFamily="49" charset="-122"/>
              <a:ea typeface="FangSong_GB2312" panose="02010609030101010101" pitchFamily="49" charset="-122"/>
              <a:cs typeface="+mn-cs"/>
            </a:endParaRPr>
          </a:p>
          <a:p>
            <a:pPr marR="10160" lvl="0">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任何</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MIN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节点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的</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β</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值小于或等于它先辈节点的</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α</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值，则</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n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以下的分枝可停止搜索，并令节点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的倒推值为</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β</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。这种剪枝称为</a:t>
            </a:r>
            <a:r>
              <a:rPr lang="el-GR" altLang="zh-CN" sz="2400" dirty="0">
                <a:solidFill>
                  <a:srgbClr val="630031"/>
                </a:solidFill>
                <a:latin typeface="FangSong_GB2312" panose="02010609030101010101" pitchFamily="49" charset="-122"/>
                <a:ea typeface="FangSong_GB2312" panose="02010609030101010101" pitchFamily="49" charset="-122"/>
              </a:rPr>
              <a:t>β</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剪枝。</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66"/>
    </mc:Choice>
    <mc:Fallback>
      <p:transition spd="slow" advTm="66"/>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967B5717-47C2-4836-8B75-2555FF996FDC}"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黑体" panose="0201060906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黑体" panose="02010609060101010101" pitchFamily="2" charset="-122"/>
              <a:cs typeface="+mn-cs"/>
            </a:endParaRPr>
          </a:p>
        </p:txBody>
      </p:sp>
      <p:sp>
        <p:nvSpPr>
          <p:cNvPr id="10" name="矩形 9"/>
          <p:cNvSpPr/>
          <p:nvPr/>
        </p:nvSpPr>
        <p:spPr>
          <a:xfrm>
            <a:off x="342557" y="129222"/>
            <a:ext cx="2877711" cy="52322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99"/>
                </a:solidFill>
                <a:effectLst/>
                <a:uLnTx/>
                <a:uFillTx/>
                <a:latin typeface="黑体" panose="02010609060101010101" pitchFamily="2" charset="-122"/>
                <a:ea typeface="黑体" panose="02010609060101010101" pitchFamily="2" charset="-122"/>
                <a:cs typeface="+mn-cs"/>
              </a:rPr>
              <a:t>4.5.3 </a:t>
            </a:r>
            <a:r>
              <a:rPr kumimoji="0" lang="el-GR" altLang="zh-CN" sz="2800" b="0" i="0" u="none" strike="noStrike" kern="1200" cap="none" spc="0" normalizeH="0" baseline="0" noProof="0" dirty="0">
                <a:ln>
                  <a:noFill/>
                </a:ln>
                <a:solidFill>
                  <a:srgbClr val="000099"/>
                </a:solidFill>
                <a:effectLst/>
                <a:uLnTx/>
                <a:uFillTx/>
                <a:latin typeface="黑体" panose="02010609060101010101" pitchFamily="2" charset="-122"/>
                <a:ea typeface="黑体" panose="02010609060101010101" pitchFamily="2" charset="-122"/>
                <a:cs typeface="+mn-cs"/>
              </a:rPr>
              <a:t>α-β</a:t>
            </a:r>
            <a:r>
              <a:rPr kumimoji="0" lang="zh-CN" altLang="en-US" sz="2800" b="0" i="0" u="none" strike="noStrike" kern="1200" cap="none" spc="0" normalizeH="0" baseline="0" noProof="0" dirty="0">
                <a:ln>
                  <a:noFill/>
                </a:ln>
                <a:solidFill>
                  <a:srgbClr val="000099"/>
                </a:solidFill>
                <a:effectLst/>
                <a:uLnTx/>
                <a:uFillTx/>
                <a:latin typeface="黑体" panose="02010609060101010101" pitchFamily="2" charset="-122"/>
                <a:ea typeface="黑体" panose="02010609060101010101" pitchFamily="2" charset="-122"/>
                <a:cs typeface="+mn-cs"/>
              </a:rPr>
              <a:t>剪枝</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3" name="矩形 2"/>
          <p:cNvSpPr/>
          <p:nvPr/>
        </p:nvSpPr>
        <p:spPr>
          <a:xfrm>
            <a:off x="2911884" y="1371896"/>
            <a:ext cx="121494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l-GR" altLang="zh-CN" sz="2400" b="0" i="0" u="none" strike="noStrike" kern="1200" cap="none" spc="0" normalizeH="0" baseline="0" noProof="0" dirty="0">
                <a:ln>
                  <a:noFill/>
                </a:ln>
                <a:solidFill>
                  <a:srgbClr val="630031"/>
                </a:solidFill>
                <a:effectLst/>
                <a:uLnTx/>
                <a:uFillTx/>
                <a:latin typeface="FangSong_GB2312" panose="02010609030101010101" pitchFamily="49" charset="-122"/>
                <a:ea typeface="FangSong_GB2312" panose="02010609030101010101" pitchFamily="49" charset="-122"/>
                <a:cs typeface="+mn-cs"/>
              </a:rPr>
              <a:t>β</a:t>
            </a:r>
            <a:r>
              <a:rPr kumimoji="0" lang="zh-CN" altLang="en-US" sz="2400" b="0" i="0" u="none" strike="noStrike" kern="1200" cap="none" spc="0" normalizeH="0" baseline="0" noProof="0" dirty="0">
                <a:ln>
                  <a:noFill/>
                </a:ln>
                <a:solidFill>
                  <a:srgbClr val="630031"/>
                </a:solidFill>
                <a:effectLst/>
                <a:uLnTx/>
                <a:uFillTx/>
                <a:latin typeface="FangSong_GB2312" panose="02010609030101010101" pitchFamily="49" charset="-122"/>
                <a:ea typeface="FangSong_GB2312" panose="02010609030101010101" pitchFamily="49" charset="-122"/>
                <a:cs typeface="+mn-cs"/>
              </a:rPr>
              <a:t>剪枝</a:t>
            </a:r>
            <a:endParaRPr kumimoji="0" lang="zh-CN" altLang="en-US" sz="2400" b="0" i="0" u="none" strike="noStrike" kern="1200" cap="none" spc="0" normalizeH="0" baseline="0" noProof="0" dirty="0">
              <a:ln>
                <a:noFill/>
              </a:ln>
              <a:solidFill>
                <a:srgbClr val="630031"/>
              </a:solidFill>
              <a:effectLst/>
              <a:uLnTx/>
              <a:uFillTx/>
              <a:latin typeface="FangSong_GB2312" panose="02010609030101010101" pitchFamily="49" charset="-122"/>
              <a:ea typeface="FangSong_GB2312" panose="02010609030101010101" pitchFamily="49" charset="-122"/>
              <a:cs typeface="+mn-cs"/>
            </a:endParaRPr>
          </a:p>
        </p:txBody>
      </p:sp>
      <p:sp>
        <p:nvSpPr>
          <p:cNvPr id="5" name="矩形 4"/>
          <p:cNvSpPr/>
          <p:nvPr/>
        </p:nvSpPr>
        <p:spPr>
          <a:xfrm>
            <a:off x="8052434" y="1371897"/>
            <a:ext cx="1116331" cy="461665"/>
          </a:xfrm>
          <a:prstGeom prst="rect">
            <a:avLst/>
          </a:prstGeom>
        </p:spPr>
        <p:txBody>
          <a:bodyPr wrap="none">
            <a:spAutoFit/>
          </a:bodyPr>
          <a:lstStyle/>
          <a:p>
            <a:pPr marL="0" marR="8255" lvl="0" indent="0" algn="l" defTabSz="914400" rtl="0" eaLnBrk="1" fontAlgn="auto" latinLnBrk="0" hangingPunct="1">
              <a:lnSpc>
                <a:spcPct val="100000"/>
              </a:lnSpc>
              <a:spcBef>
                <a:spcPts val="0"/>
              </a:spcBef>
              <a:spcAft>
                <a:spcPts val="0"/>
              </a:spcAft>
              <a:buClrTx/>
              <a:buSzTx/>
              <a:buFontTx/>
              <a:buNone/>
              <a:defRPr/>
            </a:pPr>
            <a:r>
              <a:rPr kumimoji="0" lang="el-GR" altLang="zh-CN" sz="2400" b="0" i="0" u="none" strike="noStrike" kern="1200" cap="none" spc="0" normalizeH="0" baseline="0" noProof="0" dirty="0">
                <a:ln>
                  <a:noFill/>
                </a:ln>
                <a:solidFill>
                  <a:srgbClr val="630031"/>
                </a:solidFill>
                <a:effectLst/>
                <a:uLnTx/>
                <a:uFillTx/>
                <a:latin typeface="FangSong_GB2312" panose="02010609030101010101" pitchFamily="49" charset="-122"/>
                <a:ea typeface="FangSong_GB2312" panose="02010609030101010101" pitchFamily="49" charset="-122"/>
                <a:cs typeface="+mn-cs"/>
              </a:rPr>
              <a:t>α</a:t>
            </a:r>
            <a:r>
              <a:rPr kumimoji="0" lang="zh-CN" altLang="en-US" sz="2400" b="0" i="0" u="none" strike="noStrike" kern="1200" cap="none" spc="0" normalizeH="0" baseline="0" noProof="0" dirty="0">
                <a:ln>
                  <a:noFill/>
                </a:ln>
                <a:solidFill>
                  <a:srgbClr val="630031"/>
                </a:solidFill>
                <a:effectLst/>
                <a:uLnTx/>
                <a:uFillTx/>
                <a:latin typeface="FangSong_GB2312" panose="02010609030101010101" pitchFamily="49" charset="-122"/>
                <a:ea typeface="FangSong_GB2312" panose="02010609030101010101" pitchFamily="49" charset="-122"/>
                <a:cs typeface="+mn-cs"/>
              </a:rPr>
              <a:t>剪枝</a:t>
            </a:r>
            <a:endParaRPr kumimoji="0" lang="zh-CN" altLang="en-US" sz="2400" b="0" i="0" u="none" strike="noStrike" kern="1200" cap="none" spc="0" normalizeH="0" baseline="0" noProof="0" dirty="0">
              <a:ln>
                <a:noFill/>
              </a:ln>
              <a:solidFill>
                <a:srgbClr val="630031"/>
              </a:solidFill>
              <a:effectLst/>
              <a:uLnTx/>
              <a:uFillTx/>
              <a:latin typeface="FangSong_GB2312" panose="02010609030101010101" pitchFamily="49" charset="-122"/>
              <a:ea typeface="FangSong_GB2312" panose="02010609030101010101" pitchFamily="49" charset="-122"/>
              <a:cs typeface="+mn-cs"/>
            </a:endParaRPr>
          </a:p>
        </p:txBody>
      </p:sp>
      <p:pic>
        <p:nvPicPr>
          <p:cNvPr id="11" name="图片 10"/>
          <p:cNvPicPr>
            <a:picLocks noChangeAspect="1"/>
          </p:cNvPicPr>
          <p:nvPr/>
        </p:nvPicPr>
        <p:blipFill>
          <a:blip r:embed="rId1"/>
          <a:stretch>
            <a:fillRect/>
          </a:stretch>
        </p:blipFill>
        <p:spPr>
          <a:xfrm>
            <a:off x="777670" y="1936186"/>
            <a:ext cx="10420350" cy="46767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66"/>
    </mc:Choice>
    <mc:Fallback>
      <p:transition spd="slow" advTm="66"/>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2198739" y="1611497"/>
            <a:ext cx="8305800" cy="5029200"/>
          </a:xfrm>
          <a:prstGeom prst="rect">
            <a:avLst/>
          </a:prstGeom>
        </p:spPr>
      </p:pic>
      <p:sp>
        <p:nvSpPr>
          <p:cNvPr id="7" name="灯片编号占位符 5"/>
          <p:cNvSpPr>
            <a:spLocks noGrp="1"/>
          </p:cNvSpPr>
          <p:nvPr>
            <p:ph type="sldNum" sz="quarter" idx="12"/>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967B5717-47C2-4836-8B75-2555FF996FDC}"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黑体" panose="0201060906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黑体" panose="02010609060101010101" pitchFamily="2" charset="-122"/>
              <a:cs typeface="+mn-cs"/>
            </a:endParaRPr>
          </a:p>
        </p:txBody>
      </p:sp>
      <p:sp>
        <p:nvSpPr>
          <p:cNvPr id="10" name="矩形 9"/>
          <p:cNvSpPr/>
          <p:nvPr/>
        </p:nvSpPr>
        <p:spPr>
          <a:xfrm>
            <a:off x="342557" y="129222"/>
            <a:ext cx="2877711" cy="52322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99"/>
                </a:solidFill>
                <a:effectLst/>
                <a:uLnTx/>
                <a:uFillTx/>
                <a:latin typeface="黑体" panose="02010609060101010101" pitchFamily="2" charset="-122"/>
                <a:ea typeface="黑体" panose="02010609060101010101" pitchFamily="2" charset="-122"/>
                <a:cs typeface="+mn-cs"/>
              </a:rPr>
              <a:t>4.5.3 </a:t>
            </a:r>
            <a:r>
              <a:rPr kumimoji="0" lang="el-GR" altLang="zh-CN" sz="2800" b="0" i="0" u="none" strike="noStrike" kern="1200" cap="none" spc="0" normalizeH="0" baseline="0" noProof="0" dirty="0">
                <a:ln>
                  <a:noFill/>
                </a:ln>
                <a:solidFill>
                  <a:srgbClr val="000099"/>
                </a:solidFill>
                <a:effectLst/>
                <a:uLnTx/>
                <a:uFillTx/>
                <a:latin typeface="黑体" panose="02010609060101010101" pitchFamily="2" charset="-122"/>
                <a:ea typeface="黑体" panose="02010609060101010101" pitchFamily="2" charset="-122"/>
                <a:cs typeface="+mn-cs"/>
              </a:rPr>
              <a:t>α-β</a:t>
            </a:r>
            <a:r>
              <a:rPr kumimoji="0" lang="zh-CN" altLang="en-US" sz="2800" b="0" i="0" u="none" strike="noStrike" kern="1200" cap="none" spc="0" normalizeH="0" baseline="0" noProof="0" dirty="0">
                <a:ln>
                  <a:noFill/>
                </a:ln>
                <a:solidFill>
                  <a:srgbClr val="000099"/>
                </a:solidFill>
                <a:effectLst/>
                <a:uLnTx/>
                <a:uFillTx/>
                <a:latin typeface="黑体" panose="02010609060101010101" pitchFamily="2" charset="-122"/>
                <a:ea typeface="黑体" panose="02010609060101010101" pitchFamily="2" charset="-122"/>
                <a:cs typeface="+mn-cs"/>
              </a:rPr>
              <a:t>剪枝</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3" name="矩形 2"/>
          <p:cNvSpPr/>
          <p:nvPr/>
        </p:nvSpPr>
        <p:spPr>
          <a:xfrm>
            <a:off x="505568" y="724039"/>
            <a:ext cx="11100102"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一个</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α</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β</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剪枝的具体例子，如下图所示。其中最下面一层端节点旁边的数字是假设的估值。</a:t>
            </a:r>
            <a:endParaRPr kumimoji="0" lang="zh-CN" altLang="en-US" sz="18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endParaRPr>
          </a:p>
        </p:txBody>
      </p:sp>
      <p:sp>
        <p:nvSpPr>
          <p:cNvPr id="5" name="矩形 4"/>
          <p:cNvSpPr/>
          <p:nvPr/>
        </p:nvSpPr>
        <p:spPr>
          <a:xfrm>
            <a:off x="4944354" y="4758502"/>
            <a:ext cx="41549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0000"/>
                </a:solidFill>
                <a:effectLst/>
                <a:uLnTx/>
                <a:uFillTx/>
                <a:latin typeface="Arial" panose="020B0604020202020204" pitchFamily="34" charset="0"/>
                <a:ea typeface="等线" panose="02010600030101010101" pitchFamily="2" charset="-122"/>
                <a:cs typeface="+mn-cs"/>
              </a:rPr>
              <a:t>✘</a:t>
            </a:r>
            <a:endParaRPr kumimoji="0" lang="zh-CN" altLang="en-US" sz="18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endParaRPr>
          </a:p>
        </p:txBody>
      </p:sp>
      <p:sp>
        <p:nvSpPr>
          <p:cNvPr id="8" name="矩形 7"/>
          <p:cNvSpPr/>
          <p:nvPr/>
        </p:nvSpPr>
        <p:spPr>
          <a:xfrm>
            <a:off x="6827231" y="3829279"/>
            <a:ext cx="41549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0000"/>
                </a:solidFill>
                <a:effectLst/>
                <a:uLnTx/>
                <a:uFillTx/>
                <a:latin typeface="Arial" panose="020B0604020202020204" pitchFamily="34" charset="0"/>
                <a:ea typeface="等线" panose="02010600030101010101" pitchFamily="2" charset="-122"/>
                <a:cs typeface="+mn-cs"/>
              </a:rPr>
              <a:t>✘</a:t>
            </a:r>
            <a:endParaRPr kumimoji="0" lang="zh-CN" altLang="en-US" sz="18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endParaRPr>
          </a:p>
        </p:txBody>
      </p:sp>
      <p:sp>
        <p:nvSpPr>
          <p:cNvPr id="9" name="矩形 8"/>
          <p:cNvSpPr/>
          <p:nvPr/>
        </p:nvSpPr>
        <p:spPr>
          <a:xfrm>
            <a:off x="9162393" y="3037782"/>
            <a:ext cx="41549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0000"/>
                </a:solidFill>
                <a:effectLst/>
                <a:uLnTx/>
                <a:uFillTx/>
                <a:latin typeface="Arial" panose="020B0604020202020204" pitchFamily="34" charset="0"/>
                <a:ea typeface="等线" panose="02010600030101010101" pitchFamily="2" charset="-122"/>
                <a:cs typeface="+mn-cs"/>
              </a:rPr>
              <a:t>✘</a:t>
            </a:r>
            <a:endParaRPr kumimoji="0" lang="zh-CN" altLang="en-US" sz="18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endParaRPr>
          </a:p>
        </p:txBody>
      </p:sp>
      <p:sp>
        <p:nvSpPr>
          <p:cNvPr id="11" name="矩形 10"/>
          <p:cNvSpPr/>
          <p:nvPr/>
        </p:nvSpPr>
        <p:spPr>
          <a:xfrm>
            <a:off x="9477024" y="3037782"/>
            <a:ext cx="41549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0000"/>
                </a:solidFill>
                <a:effectLst/>
                <a:uLnTx/>
                <a:uFillTx/>
                <a:latin typeface="Arial" panose="020B0604020202020204" pitchFamily="34" charset="0"/>
                <a:ea typeface="等线" panose="02010600030101010101" pitchFamily="2" charset="-122"/>
                <a:cs typeface="+mn-cs"/>
              </a:rPr>
              <a:t>✘</a:t>
            </a:r>
            <a:endParaRPr kumimoji="0" lang="zh-CN" altLang="en-US" sz="18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endParaRPr>
          </a:p>
        </p:txBody>
      </p:sp>
      <p:sp>
        <p:nvSpPr>
          <p:cNvPr id="12" name="矩形 11"/>
          <p:cNvSpPr/>
          <p:nvPr/>
        </p:nvSpPr>
        <p:spPr>
          <a:xfrm>
            <a:off x="9250882" y="4738763"/>
            <a:ext cx="41549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0000"/>
                </a:solidFill>
                <a:effectLst/>
                <a:uLnTx/>
                <a:uFillTx/>
                <a:latin typeface="Arial" panose="020B0604020202020204" pitchFamily="34" charset="0"/>
                <a:ea typeface="等线" panose="02010600030101010101" pitchFamily="2" charset="-122"/>
                <a:cs typeface="+mn-cs"/>
              </a:rPr>
              <a:t>✘</a:t>
            </a:r>
            <a:endParaRPr kumimoji="0" lang="zh-CN" altLang="en-US" sz="18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endParaRPr>
          </a:p>
        </p:txBody>
      </p:sp>
      <p:sp>
        <p:nvSpPr>
          <p:cNvPr id="2" name="弧形 1"/>
          <p:cNvSpPr/>
          <p:nvPr/>
        </p:nvSpPr>
        <p:spPr>
          <a:xfrm rot="9357927">
            <a:off x="5432687" y="2346989"/>
            <a:ext cx="650650" cy="516030"/>
          </a:xfrm>
          <a:prstGeom prst="arc">
            <a:avLst>
              <a:gd name="adj1" fmla="val 16200000"/>
              <a:gd name="adj2" fmla="val 20798409"/>
            </a:avLst>
          </a:prstGeom>
          <a:ln w="12700">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 name="弧形 12"/>
          <p:cNvSpPr/>
          <p:nvPr/>
        </p:nvSpPr>
        <p:spPr>
          <a:xfrm rot="9357927">
            <a:off x="9133306" y="2568328"/>
            <a:ext cx="650650" cy="516030"/>
          </a:xfrm>
          <a:prstGeom prst="arc">
            <a:avLst>
              <a:gd name="adj1" fmla="val 16200000"/>
              <a:gd name="adj2" fmla="val 20798409"/>
            </a:avLst>
          </a:prstGeom>
          <a:ln w="12700">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4" name="弧形 13"/>
          <p:cNvSpPr/>
          <p:nvPr/>
        </p:nvSpPr>
        <p:spPr>
          <a:xfrm rot="9357927">
            <a:off x="2894942" y="4336562"/>
            <a:ext cx="650650" cy="516030"/>
          </a:xfrm>
          <a:prstGeom prst="arc">
            <a:avLst>
              <a:gd name="adj1" fmla="val 16200000"/>
              <a:gd name="adj2" fmla="val 20798409"/>
            </a:avLst>
          </a:prstGeom>
          <a:ln w="12700">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5" name="弧形 14"/>
          <p:cNvSpPr/>
          <p:nvPr/>
        </p:nvSpPr>
        <p:spPr>
          <a:xfrm rot="9357927">
            <a:off x="6415901" y="4356117"/>
            <a:ext cx="650650" cy="516030"/>
          </a:xfrm>
          <a:prstGeom prst="arc">
            <a:avLst>
              <a:gd name="adj1" fmla="val 16200000"/>
              <a:gd name="adj2" fmla="val 20798409"/>
            </a:avLst>
          </a:prstGeom>
          <a:ln w="12700">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6" name="弧形 15"/>
          <p:cNvSpPr/>
          <p:nvPr/>
        </p:nvSpPr>
        <p:spPr>
          <a:xfrm rot="8059124">
            <a:off x="4791223" y="4427507"/>
            <a:ext cx="374466" cy="485515"/>
          </a:xfrm>
          <a:prstGeom prst="arc">
            <a:avLst>
              <a:gd name="adj1" fmla="val 16200000"/>
              <a:gd name="adj2" fmla="val 20798409"/>
            </a:avLst>
          </a:prstGeom>
          <a:ln w="12700">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7" name="弧形 16"/>
          <p:cNvSpPr/>
          <p:nvPr/>
        </p:nvSpPr>
        <p:spPr>
          <a:xfrm rot="9357927">
            <a:off x="9079934" y="4517403"/>
            <a:ext cx="650650" cy="516030"/>
          </a:xfrm>
          <a:prstGeom prst="arc">
            <a:avLst>
              <a:gd name="adj1" fmla="val 16200000"/>
              <a:gd name="adj2" fmla="val 20798409"/>
            </a:avLst>
          </a:prstGeom>
          <a:ln w="12700">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advTm="66"/>
    </mc:Choice>
    <mc:Fallback>
      <p:transition spd="slow" advTm="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oursPacmanSmallMaze-greedy.mp4">
            <a:hlinkClick r:id="" action="ppaction://media"/>
          </p:cNvPr>
          <p:cNvPicPr>
            <a:picLocks noChangeAspect="1"/>
          </p:cNvPicPr>
          <p:nvPr>
            <a:videoFile r:link="rId1"/>
            <p:extLst>
              <p:ext uri="{DAA4B4D4-6D71-4841-9C94-3DE7FCFB9230}">
                <p14:media xmlns:p14="http://schemas.microsoft.com/office/powerpoint/2010/main" r:embed="rId2"/>
              </p:ext>
            </p:extLst>
          </p:nvPr>
        </p:nvPicPr>
        <p:blipFill>
          <a:blip r:embed="rId3"/>
          <a:stretch>
            <a:fillRect/>
          </a:stretch>
        </p:blipFill>
        <p:spPr>
          <a:xfrm>
            <a:off x="2303545" y="1143000"/>
            <a:ext cx="7584913" cy="5257800"/>
          </a:xfrm>
          <a:prstGeom prst="rect">
            <a:avLst/>
          </a:prstGeom>
        </p:spPr>
      </p:pic>
      <p:sp>
        <p:nvSpPr>
          <p:cNvPr id="5" name="标题 4"/>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p:cTn id="7" fill="hold" display="0">
                  <p:stCondLst>
                    <p:cond delay="indefinite"/>
                  </p:stCondLst>
                </p:cTn>
                <p:tgtEl>
                  <p:spTgt spid="3"/>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oursPacmanSmallMaze-astar.mp4">
            <a:hlinkClick r:id="" action="ppaction://media"/>
          </p:cNvPr>
          <p:cNvPicPr>
            <a:picLocks noChangeAspect="1"/>
          </p:cNvPicPr>
          <p:nvPr>
            <a:videoFile r:link="rId1"/>
            <p:extLst>
              <p:ext uri="{DAA4B4D4-6D71-4841-9C94-3DE7FCFB9230}">
                <p14:media xmlns:p14="http://schemas.microsoft.com/office/powerpoint/2010/main" r:embed="rId2"/>
              </p:ext>
            </p:extLst>
          </p:nvPr>
        </p:nvPicPr>
        <p:blipFill>
          <a:blip r:embed="rId3"/>
          <a:stretch>
            <a:fillRect/>
          </a:stretch>
        </p:blipFill>
        <p:spPr>
          <a:xfrm>
            <a:off x="1409700" y="1130643"/>
            <a:ext cx="9372600" cy="5278820"/>
          </a:xfrm>
          <a:prstGeom prst="rect">
            <a:avLst/>
          </a:prstGeom>
        </p:spPr>
      </p:pic>
      <p:sp>
        <p:nvSpPr>
          <p:cNvPr id="5" name="标题 4"/>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p:cTn id="7" fill="hold" display="0">
                  <p:stCondLst>
                    <p:cond delay="indefinite"/>
                  </p:stCondLst>
                </p:cTn>
                <p:tgtEl>
                  <p:spTgt spid="3"/>
                </p:tgtEl>
              </p:cMediaNode>
            </p:video>
          </p:childTnLst>
        </p:cTn>
      </p:par>
    </p:tnLst>
  </p:timing>
</p:sld>
</file>

<file path=ppt/tags/tag1.xml><?xml version="1.0" encoding="utf-8"?>
<p:tagLst xmlns:p="http://schemas.openxmlformats.org/presentationml/2006/main">
  <p:tag name="TEXPOINT" val="latex"/>
  <p:tag name="SOURCE" val="\documentclass{slides}\pagestyle{empty}&#10;\begin{document}&#10;\[&#10;B&#10;\]&#10;\end{document}&#10;"/>
  <p:tag name="FILENAME" val="txp_fig"/>
  <p:tag name="FORMAT" val="pngmono"/>
  <p:tag name="RES" val="1200"/>
  <p:tag name="BLEND" val="0"/>
  <p:tag name="TRANSPARENT" val="0"/>
  <p:tag name="TBUG" val="0"/>
  <p:tag name="ALLOWFS" val="0"/>
  <p:tag name="ORIGWIDTH" val="16"/>
  <p:tag name="PICTUREFILESIZE" val="1013"/>
</p:tagLst>
</file>

<file path=ppt/tags/tag10.xml><?xml version="1.0" encoding="utf-8"?>
<p:tagLst xmlns:p="http://schemas.openxmlformats.org/presentationml/2006/main">
  <p:tag name="TEXPOINT" val="latex"/>
  <p:tag name="SOURCE" val="\documentclass{slides}\pagestyle{empty}&#10;\begin{document}&#10;\[&#10;g(A) &lt; g(B)&#10;\]&#10;\end{document}&#10;"/>
  <p:tag name="FILENAME" val="txp_fig"/>
  <p:tag name="FORMAT" val="pngmono"/>
  <p:tag name="RES" val="1200"/>
  <p:tag name="BLEND" val="0"/>
  <p:tag name="TRANSPARENT" val="0"/>
  <p:tag name="TBUG" val="0"/>
  <p:tag name="ALLOWFS" val="0"/>
  <p:tag name="ORIGWIDTH" val="120"/>
  <p:tag name="PICTUREFILESIZE" val="6456"/>
</p:tagLst>
</file>

<file path=ppt/tags/tag11.xml><?xml version="1.0" encoding="utf-8"?>
<p:tagLst xmlns:p="http://schemas.openxmlformats.org/presentationml/2006/main">
  <p:tag name="SOURCE" val="\documentclass{slides}\pagestyle{empty}&#10;\begin{document}&#10;\[&#10;n&#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2"/>
  <p:tag name="PICTUREFILESIZE" val="824"/>
</p:tagLst>
</file>

<file path=ppt/tags/tag12.xml><?xml version="1.0" encoding="utf-8"?>
<p:tagLst xmlns:p="http://schemas.openxmlformats.org/presentationml/2006/main">
  <p:tag name="TEXPOINT" val="latex"/>
  <p:tag name="SOURCE" val="\documentclass{slides}\pagestyle{empty}&#10;\begin{document}&#10;\[&#10;B&#10;\]&#10;\end{document}&#10;"/>
  <p:tag name="FILENAME" val="txp_fig"/>
  <p:tag name="FORMAT" val="pngmono"/>
  <p:tag name="RES" val="1200"/>
  <p:tag name="BLEND" val="0"/>
  <p:tag name="TRANSPARENT" val="0"/>
  <p:tag name="TBUG" val="0"/>
  <p:tag name="ALLOWFS" val="0"/>
  <p:tag name="ORIGWIDTH" val="16"/>
  <p:tag name="PICTUREFILESIZE" val="1013"/>
</p:tagLst>
</file>

<file path=ppt/tags/tag13.xml><?xml version="1.0" encoding="utf-8"?>
<p:tagLst xmlns:p="http://schemas.openxmlformats.org/presentationml/2006/main">
  <p:tag name="TEXPOINT" val="latex"/>
  <p:tag name="SOURCE" val="\documentclass{slides}\pagestyle{empty}&#10;\begin{document}&#10;\[&#10;A&#10;\]&#10;\end{document}&#10;"/>
  <p:tag name="FILENAME" val="txp_fig"/>
  <p:tag name="FORMAT" val="pngmono"/>
  <p:tag name="RES" val="1200"/>
  <p:tag name="BLEND" val="0"/>
  <p:tag name="TRANSPARENT" val="0"/>
  <p:tag name="TBUG" val="0"/>
  <p:tag name="ALLOWFS" val="0"/>
  <p:tag name="ORIGWIDTH" val="16"/>
  <p:tag name="PICTUREFILESIZE" val="871"/>
</p:tagLst>
</file>

<file path=ppt/tags/tag14.xml><?xml version="1.0" encoding="utf-8"?>
<p:tagLst xmlns:p="http://schemas.openxmlformats.org/presentationml/2006/main">
  <p:tag name="TEXPOINT" val="latex"/>
  <p:tag name="SOURCE" val="\documentclass{slides}\pagestyle{empty}&#10;\usepackage[usenames]{color}&#10;\begin{document}&#10;\[&#10;\textcolor{BrickRed}{f(n) \le f(A) &lt; f(B)}&#10;\]&#10;\end{document}&#10;"/>
  <p:tag name="FILENAME" val="txp_fig"/>
  <p:tag name="FORMAT" val="png16m"/>
  <p:tag name="RES" val="1200"/>
  <p:tag name="BLEND" val="0"/>
  <p:tag name="TRANSPARENT" val="0"/>
  <p:tag name="TBUG" val="0"/>
  <p:tag name="ALLOWFS" val="0"/>
  <p:tag name="ORIGWIDTH" val="195"/>
  <p:tag name="PICTUREFILESIZE" val="14669"/>
</p:tagLst>
</file>

<file path=ppt/tags/tag15.xml><?xml version="1.0" encoding="utf-8"?>
<p:tagLst xmlns:p="http://schemas.openxmlformats.org/presentationml/2006/main">
  <p:tag name="SOURCE" val="\documentclass{slides}\pagestyle{empty}&#10;\begin{document}&#10;\[&#10;n&#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2"/>
  <p:tag name="PICTUREFILESIZE" val="824"/>
</p:tagLst>
</file>

<file path=ppt/tags/tag16.xml><?xml version="1.0" encoding="utf-8"?>
<p:tagLst xmlns:p="http://schemas.openxmlformats.org/presentationml/2006/main">
  <p:tag name="TEXPOINT" val="latex"/>
  <p:tag name="SOURCE" val="\documentclass{slides}\pagestyle{empty}&#10;\begin{document}&#10;\[&#10;B&#10;\]&#10;\end{document}&#10;"/>
  <p:tag name="FILENAME" val="txp_fig"/>
  <p:tag name="FORMAT" val="pngmono"/>
  <p:tag name="RES" val="1200"/>
  <p:tag name="BLEND" val="0"/>
  <p:tag name="TRANSPARENT" val="0"/>
  <p:tag name="TBUG" val="0"/>
  <p:tag name="ALLOWFS" val="0"/>
  <p:tag name="ORIGWIDTH" val="16"/>
  <p:tag name="PICTUREFILESIZE" val="1013"/>
</p:tagLst>
</file>

<file path=ppt/tags/tag17.xml><?xml version="1.0" encoding="utf-8"?>
<p:tagLst xmlns:p="http://schemas.openxmlformats.org/presentationml/2006/main">
  <p:tag name="TEXPOINT" val="latex"/>
  <p:tag name="SOURCE" val="\documentclass{slides}\pagestyle{empty}&#10;\begin{document}&#10;\[&#10;A&#10;\]&#10;\end{document}&#10;"/>
  <p:tag name="FILENAME" val="txp_fig"/>
  <p:tag name="FORMAT" val="pngmono"/>
  <p:tag name="RES" val="1200"/>
  <p:tag name="BLEND" val="0"/>
  <p:tag name="TRANSPARENT" val="0"/>
  <p:tag name="TBUG" val="0"/>
  <p:tag name="ALLOWFS" val="0"/>
  <p:tag name="ORIGWIDTH" val="16"/>
  <p:tag name="PICTUREFILESIZE" val="871"/>
</p:tagLst>
</file>

<file path=ppt/tags/tag18.xml><?xml version="1.0" encoding="utf-8"?>
<p:tagLst xmlns:p="http://schemas.openxmlformats.org/presentationml/2006/main">
  <p:tag name="SOURCE" val="\documentclass{slides}\pagestyle{empty}&#10;\usepackage[usenames]{color}&#10;\begin{document}&#10;\[&#10;\textcolor{red}{h(n) = max(h_a(n), h_b(n))}&#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16m"/>
  <p:tag name="ORIGWIDTH" val="249"/>
  <p:tag name="PICTUREFILESIZE" val="20110"/>
</p:tagLst>
</file>

<file path=ppt/tags/tag19.xml><?xml version="1.0" encoding="utf-8"?>
<p:tagLst xmlns:p="http://schemas.openxmlformats.org/presentationml/2006/main">
  <p:tag name="SOURCE" val="\documentclass{slides}\pagestyle{empty}&#10;\usepackage[usenames]{color}&#10;\begin{document}&#10;\[&#10;\textcolor{red}{\forall n : h_a(n) \ge h_c(n)}&#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16m"/>
  <p:tag name="ORIGWIDTH" val="176"/>
  <p:tag name="PICTUREFILESIZE" val="14071"/>
</p:tagLst>
</file>

<file path=ppt/tags/tag2.xml><?xml version="1.0" encoding="utf-8"?>
<p:tagLst xmlns:p="http://schemas.openxmlformats.org/presentationml/2006/main">
  <p:tag name="TEXPOINT" val="latex"/>
  <p:tag name="SOURCE" val="\documentclass{slides}\pagestyle{empty}&#10;\begin{document}&#10;\[&#10;A&#10;\]&#10;\end{document}&#10;"/>
  <p:tag name="FILENAME" val="txp_fig"/>
  <p:tag name="FORMAT" val="pngmono"/>
  <p:tag name="RES" val="1200"/>
  <p:tag name="BLEND" val="0"/>
  <p:tag name="TRANSPARENT" val="0"/>
  <p:tag name="TBUG" val="0"/>
  <p:tag name="ALLOWFS" val="0"/>
  <p:tag name="ORIGWIDTH" val="16"/>
  <p:tag name="PICTUREFILESIZE" val="871"/>
</p:tagLst>
</file>

<file path=ppt/tags/tag20.xml><?xml version="1.0" encoding="utf-8"?>
<p:tagLst xmlns:p="http://schemas.openxmlformats.org/presentationml/2006/main">
  <p:tag name="SOURCE" val="\documentclass{slides}\pagestyle{empty}&#10;\usepackage[usenames]{color}&#10;\begin{document}&#10;\[&#10;\textcolor{blue}{exact}&#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16m"/>
  <p:tag name="ORIGWIDTH" val="49"/>
  <p:tag name="PICTUREFILESIZE" val="4981"/>
</p:tagLst>
</file>

<file path=ppt/tags/tag21.xml><?xml version="1.0" encoding="utf-8"?>
<p:tagLst xmlns:p="http://schemas.openxmlformats.org/presentationml/2006/main">
  <p:tag name="SOURCE" val="\documentclass{slides}\pagestyle{empty}&#10;\usepackage[usenames]{color}&#10;\begin{document}&#10;\[&#10;\textcolor{blue}{zero}&#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16m"/>
  <p:tag name="ORIGWIDTH" val="41"/>
  <p:tag name="PICTUREFILESIZE" val="3895"/>
</p:tagLst>
</file>

<file path=ppt/tags/tag22.xml><?xml version="1.0" encoding="utf-8"?>
<p:tagLst xmlns:p="http://schemas.openxmlformats.org/presentationml/2006/main">
  <p:tag name="SOURCE" val="\documentclass{slides}\pagestyle{empty}&#10;\usepackage[usenames]{color}&#10;\begin{document}&#10;\[&#10;\textcolor{blue}{h_a}&#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16m"/>
  <p:tag name="ORIGWIDTH" val="20"/>
  <p:tag name="PICTUREFILESIZE" val="2890"/>
</p:tagLst>
</file>

<file path=ppt/tags/tag23.xml><?xml version="1.0" encoding="utf-8"?>
<p:tagLst xmlns:p="http://schemas.openxmlformats.org/presentationml/2006/main">
  <p:tag name="SOURCE" val="\documentclass{slides}\pagestyle{empty}&#10;\usepackage[usenames]{color}&#10;\begin{document}&#10;\[&#10;\textcolor{blue}{h_b}&#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16m"/>
  <p:tag name="ORIGWIDTH" val="19"/>
  <p:tag name="PICTUREFILESIZE" val="2976"/>
</p:tagLst>
</file>

<file path=ppt/tags/tag24.xml><?xml version="1.0" encoding="utf-8"?>
<p:tagLst xmlns:p="http://schemas.openxmlformats.org/presentationml/2006/main">
  <p:tag name="SOURCE" val="\documentclass{slides}\pagestyle{empty}&#10;\usepackage[usenames]{color}&#10;\begin{document}&#10;\[&#10;\textcolor{blue}{h_c}&#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16m"/>
  <p:tag name="ORIGWIDTH" val="20"/>
  <p:tag name="PICTUREFILESIZE" val="2725"/>
</p:tagLst>
</file>

<file path=ppt/tags/tag25.xml><?xml version="1.0" encoding="utf-8"?>
<p:tagLst xmlns:p="http://schemas.openxmlformats.org/presentationml/2006/main">
  <p:tag name="SOURCE" val="\documentclass{slides}\pagestyle{empty}&#10;\usepackage[usenames]{color}&#10;\begin{document}&#10;\[&#10;\textcolor{blue}{max(h_a, h_b)}&#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16m"/>
  <p:tag name="ORIGWIDTH" val="111"/>
  <p:tag name="PICTUREFILESIZE" val="11046"/>
</p:tagLst>
</file>

<file path=ppt/tags/tag3.xml><?xml version="1.0" encoding="utf-8"?>
<p:tagLst xmlns:p="http://schemas.openxmlformats.org/presentationml/2006/main">
  <p:tag name="TEXPOINT" val="latex"/>
  <p:tag name="SOURCE" val="\documentclass{slides}\pagestyle{empty}&#10;\begin{document}&#10;\[&#10;f(n) = g(n) + h(n)&#10;\]&#10;\end{document}&#10;"/>
  <p:tag name="FILENAME" val="txp_fig"/>
  <p:tag name="FORMAT" val="pngmono"/>
  <p:tag name="RES" val="1200"/>
  <p:tag name="BLEND" val="0"/>
  <p:tag name="TRANSPARENT" val="0"/>
  <p:tag name="TBUG" val="0"/>
  <p:tag name="ALLOWFS" val="0"/>
  <p:tag name="ORIGWIDTH" val="189"/>
  <p:tag name="PICTUREFILESIZE" val="9428"/>
</p:tagLst>
</file>

<file path=ppt/tags/tag4.xml><?xml version="1.0" encoding="utf-8"?>
<p:tagLst xmlns:p="http://schemas.openxmlformats.org/presentationml/2006/main">
  <p:tag name="TEXPOINT" val="latex"/>
  <p:tag name="SOURCE" val="\documentclass{slides}\pagestyle{empty}&#10;\begin{document}&#10;\[&#10;f(n) \le g(A)&#10;\]&#10;\end{document}&#10;"/>
  <p:tag name="FILENAME" val="txp_fig"/>
  <p:tag name="FORMAT" val="pngmono"/>
  <p:tag name="RES" val="1200"/>
  <p:tag name="BLEND" val="0"/>
  <p:tag name="TRANSPARENT" val="0"/>
  <p:tag name="TBUG" val="0"/>
  <p:tag name="ALLOWFS" val="0"/>
  <p:tag name="ORIGWIDTH" val="117"/>
  <p:tag name="PICTUREFILESIZE" val="6742"/>
</p:tagLst>
</file>

<file path=ppt/tags/tag5.xml><?xml version="1.0" encoding="utf-8"?>
<p:tagLst xmlns:p="http://schemas.openxmlformats.org/presentationml/2006/main">
  <p:tag name="SOURCE" val="\documentclass{slides}\pagestyle{empty}&#10;\begin{document}&#10;\[&#10;n&#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2"/>
  <p:tag name="PICTUREFILESIZE" val="824"/>
</p:tagLst>
</file>

<file path=ppt/tags/tag6.xml><?xml version="1.0" encoding="utf-8"?>
<p:tagLst xmlns:p="http://schemas.openxmlformats.org/presentationml/2006/main">
  <p:tag name="TEXPOINT" val="latex"/>
  <p:tag name="SOURCE" val="\documentclass{slides}\pagestyle{empty}&#10;\begin{document}&#10;\[&#10;B&#10;\]&#10;\end{document}&#10;"/>
  <p:tag name="FILENAME" val="txp_fig"/>
  <p:tag name="FORMAT" val="pngmono"/>
  <p:tag name="RES" val="1200"/>
  <p:tag name="BLEND" val="0"/>
  <p:tag name="TRANSPARENT" val="0"/>
  <p:tag name="TBUG" val="0"/>
  <p:tag name="ALLOWFS" val="0"/>
  <p:tag name="ORIGWIDTH" val="16"/>
  <p:tag name="PICTUREFILESIZE" val="1013"/>
</p:tagLst>
</file>

<file path=ppt/tags/tag7.xml><?xml version="1.0" encoding="utf-8"?>
<p:tagLst xmlns:p="http://schemas.openxmlformats.org/presentationml/2006/main">
  <p:tag name="TEXPOINT" val="latex"/>
  <p:tag name="SOURCE" val="\documentclass{slides}\pagestyle{empty}&#10;\begin{document}&#10;\[&#10;g(A) = f(A)&#10;\]&#10;\end{document}&#10;"/>
  <p:tag name="FILENAME" val="txp_fig"/>
  <p:tag name="FORMAT" val="pngmono"/>
  <p:tag name="RES" val="1200"/>
  <p:tag name="BLEND" val="0"/>
  <p:tag name="TRANSPARENT" val="0"/>
  <p:tag name="TBUG" val="0"/>
  <p:tag name="ALLOWFS" val="0"/>
  <p:tag name="ORIGWIDTH" val="122"/>
  <p:tag name="PICTUREFILESIZE" val="6275"/>
</p:tagLst>
</file>

<file path=ppt/tags/tag8.xml><?xml version="1.0" encoding="utf-8"?>
<p:tagLst xmlns:p="http://schemas.openxmlformats.org/presentationml/2006/main">
  <p:tag name="TEXPOINT" val="latex"/>
  <p:tag name="SOURCE" val="\documentclass{slides}\pagestyle{empty}&#10;\begin{document}&#10;\[&#10;A&#10;\]&#10;\end{document}&#10;"/>
  <p:tag name="FILENAME" val="txp_fig"/>
  <p:tag name="FORMAT" val="pngmono"/>
  <p:tag name="RES" val="1200"/>
  <p:tag name="BLEND" val="0"/>
  <p:tag name="TRANSPARENT" val="0"/>
  <p:tag name="TBUG" val="0"/>
  <p:tag name="ALLOWFS" val="0"/>
  <p:tag name="ORIGWIDTH" val="16"/>
  <p:tag name="PICTUREFILESIZE" val="871"/>
</p:tagLst>
</file>

<file path=ppt/tags/tag9.xml><?xml version="1.0" encoding="utf-8"?>
<p:tagLst xmlns:p="http://schemas.openxmlformats.org/presentationml/2006/main">
  <p:tag name="TEXPOINT" val="latex"/>
  <p:tag name="SOURCE" val="\documentclass{slides}\pagestyle{empty}&#10;\begin{document}&#10;\[&#10;f(A) &lt; f(B)&#10;\]&#10;\end{document}&#10;"/>
  <p:tag name="FILENAME" val="txp_fig"/>
  <p:tag name="FORMAT" val="pngmono"/>
  <p:tag name="RES" val="1200"/>
  <p:tag name="BLEND" val="0"/>
  <p:tag name="TRANSPARENT" val="0"/>
  <p:tag name="TBUG" val="0"/>
  <p:tag name="ALLOWFS" val="0"/>
  <p:tag name="ORIGWIDTH" val="121"/>
  <p:tag name="PICTUREFILESIZE" val="677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dan-berkeley-nlp-v1">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an-berkeley-nlp-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ln>
      </a:spPr>
      <a:bodyPr lIns="91438" tIns="45719" rIns="91438" bIns="45719">
        <a:spAutoFit/>
      </a:bodyPr>
      <a:lstStyle>
        <a:defPPr>
          <a:defRPr>
            <a:solidFill>
              <a:schemeClr val="bg2"/>
            </a:solidFill>
            <a:latin typeface="Calibri" panose="020F0502020204030204"/>
            <a:cs typeface="Calibri" panose="020F0502020204030204"/>
          </a:defRPr>
        </a:defPPr>
      </a:lstStyle>
    </a:txDef>
  </a:objectDefaults>
  <a:extraClrSchemeLst>
    <a:extraClrScheme>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n-berkeley-nlp-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n-berkeley-nlp-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n-berkeley-nlp-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n-berkeley-nlp-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n-berkeley-nlp-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n-berkeley-nlp-v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n-berkeley-nlp-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n-berkeley-nlp-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n-berkeley-nlp-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n-berkeley-nlp-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n-berkeley-nlp-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12489</Words>
  <Application>WPS 演示</Application>
  <PresentationFormat>宽屏</PresentationFormat>
  <Paragraphs>1165</Paragraphs>
  <Slides>77</Slides>
  <Notes>24</Notes>
  <HiddenSlides>3</HiddenSlides>
  <MMClips>7</MMClips>
  <ScaleCrop>false</ScaleCrop>
  <HeadingPairs>
    <vt:vector size="6" baseType="variant">
      <vt:variant>
        <vt:lpstr>已用的字体</vt:lpstr>
      </vt:variant>
      <vt:variant>
        <vt:i4>19</vt:i4>
      </vt:variant>
      <vt:variant>
        <vt:lpstr>主题</vt:lpstr>
      </vt:variant>
      <vt:variant>
        <vt:i4>3</vt:i4>
      </vt:variant>
      <vt:variant>
        <vt:lpstr>幻灯片标题</vt:lpstr>
      </vt:variant>
      <vt:variant>
        <vt:i4>77</vt:i4>
      </vt:variant>
    </vt:vector>
  </HeadingPairs>
  <TitlesOfParts>
    <vt:vector size="99" baseType="lpstr">
      <vt:lpstr>Arial</vt:lpstr>
      <vt:lpstr>宋体</vt:lpstr>
      <vt:lpstr>Wingdings</vt:lpstr>
      <vt:lpstr>Calibri</vt:lpstr>
      <vt:lpstr>Calibri</vt:lpstr>
      <vt:lpstr>黑体</vt:lpstr>
      <vt:lpstr>华文隶书</vt:lpstr>
      <vt:lpstr>Times New Roman</vt:lpstr>
      <vt:lpstr>FangSong_GB2312</vt:lpstr>
      <vt:lpstr>仿宋</vt:lpstr>
      <vt:lpstr>等线</vt:lpstr>
      <vt:lpstr>等线 Light</vt:lpstr>
      <vt:lpstr>微软雅黑</vt:lpstr>
      <vt:lpstr>Arial Unicode MS</vt:lpstr>
      <vt:lpstr>楷体_GB2312</vt:lpstr>
      <vt:lpstr>新宋体</vt:lpstr>
      <vt:lpstr>GBK-Song62</vt:lpstr>
      <vt:lpstr>Segoe Print</vt:lpstr>
      <vt:lpstr>Tahoma</vt:lpstr>
      <vt:lpstr>Office 主题​​</vt:lpstr>
      <vt:lpstr>1_Office 主题​​</vt:lpstr>
      <vt:lpstr>3_dan-berkeley-nlp-v1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Comparison</vt:lpstr>
      <vt:lpstr>PowerPoint 演示文稿</vt:lpstr>
      <vt:lpstr>Guess Algorithm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Optimality of A* Tree Search</vt:lpstr>
      <vt:lpstr>Optimality of A* Tree Search</vt:lpstr>
      <vt:lpstr>Optimality of A* Tree Search: Blocking</vt:lpstr>
      <vt:lpstr>Optimality of A* Tree Search: Blocking</vt:lpstr>
      <vt:lpstr>Optimality of A* Tree Search: Blocking</vt:lpstr>
      <vt:lpstr>PowerPoint 演示文稿</vt:lpstr>
      <vt:lpstr>PowerPoint 演示文稿</vt:lpstr>
      <vt:lpstr>PowerPoint 演示文稿</vt:lpstr>
      <vt:lpstr>PowerPoint 演示文稿</vt:lpstr>
      <vt:lpstr>8 Puzzle</vt:lpstr>
      <vt:lpstr>Trivial Heuristics, Dominance</vt:lpstr>
      <vt:lpstr>A* Graph Search Gone Wrong?</vt:lpstr>
      <vt:lpstr>PowerPoint 演示文稿</vt:lpstr>
      <vt:lpstr>PowerPoint 演示文稿</vt:lpstr>
      <vt:lpstr>Consistency of Heuristics</vt:lpstr>
      <vt:lpstr>PowerPoint 演示文稿</vt:lpstr>
      <vt:lpstr>主 要 内 容</vt:lpstr>
      <vt:lpstr>PowerPoint 演示文稿</vt:lpstr>
      <vt:lpstr>PowerPoint 演示文稿</vt:lpstr>
      <vt:lpstr>PowerPoint 演示文稿</vt:lpstr>
      <vt:lpstr>PowerPoint 演示文稿</vt:lpstr>
      <vt:lpstr>PowerPoint 演示文稿</vt:lpstr>
      <vt:lpstr>【例】与或树广度优先搜索： 设有下图所示的与或树，节点按标注顺序进行扩展，其中表有t1、t2、t3的节点是终止节点，A、B、C为不可解的端节点。</vt:lpstr>
      <vt:lpstr>4.4.2  与或树的深度优先搜索</vt:lpstr>
      <vt:lpstr>PowerPoint 演示文稿</vt:lpstr>
      <vt:lpstr>PowerPoint 演示文稿</vt:lpstr>
      <vt:lpstr>PowerPoint 演示文稿</vt:lpstr>
      <vt:lpstr>4.4.3  与或树的启发式搜索</vt:lpstr>
      <vt:lpstr>4.4.3  与或树的启发式搜索</vt:lpstr>
      <vt:lpstr>【解树的代价实例1】</vt:lpstr>
      <vt:lpstr> 和代价法计算解树代价：</vt:lpstr>
      <vt:lpstr>PowerPoint 演示文稿</vt:lpstr>
      <vt:lpstr>【解树的代价实例2】</vt:lpstr>
      <vt:lpstr>【课堂练习】求解树的代价</vt:lpstr>
      <vt:lpstr>  希望树</vt:lpstr>
      <vt:lpstr>PowerPoint 演示文稿</vt:lpstr>
      <vt:lpstr>PowerPoint 演示文稿</vt:lpstr>
      <vt:lpstr>PowerPoint 演示文稿</vt:lpstr>
      <vt:lpstr>PowerPoint 演示文稿</vt:lpstr>
      <vt:lpstr>PowerPoint 演示文稿</vt:lpstr>
      <vt:lpstr>【与或树的启发式搜索举例】</vt:lpstr>
      <vt:lpstr>【与或树的启发式搜索举例】</vt:lpstr>
      <vt:lpstr>【与或树的启发式搜索举例】</vt:lpstr>
      <vt:lpstr>【与或树的启发式搜索举例】</vt:lpstr>
      <vt:lpstr>【与或树的启发式搜索举例】</vt:lpstr>
      <vt:lpstr>PowerPoint 演示文稿</vt:lpstr>
      <vt:lpstr>PowerPoint 演示文稿</vt:lpstr>
      <vt:lpstr>PowerPoint 演示文稿</vt:lpstr>
      <vt:lpstr>PowerPoint 演示文稿</vt:lpstr>
      <vt:lpstr>主 要 内 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Qince Li</dc:creator>
  <cp:lastModifiedBy>烂柯人</cp:lastModifiedBy>
  <cp:revision>42</cp:revision>
  <dcterms:created xsi:type="dcterms:W3CDTF">2017-12-22T06:59:00Z</dcterms:created>
  <dcterms:modified xsi:type="dcterms:W3CDTF">2020-01-06T07:17:00Z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