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41"/>
  </p:handoutMasterIdLst>
  <p:sldIdLst>
    <p:sldId id="256" r:id="rId3"/>
    <p:sldId id="1033" r:id="rId4"/>
    <p:sldId id="1041" r:id="rId5"/>
    <p:sldId id="1000" r:id="rId6"/>
    <p:sldId id="1001" r:id="rId7"/>
    <p:sldId id="1002" r:id="rId9"/>
    <p:sldId id="1034" r:id="rId10"/>
    <p:sldId id="1035" r:id="rId11"/>
    <p:sldId id="1042" r:id="rId12"/>
    <p:sldId id="864" r:id="rId13"/>
    <p:sldId id="295" r:id="rId14"/>
    <p:sldId id="1003" r:id="rId15"/>
    <p:sldId id="1036" r:id="rId16"/>
    <p:sldId id="1037" r:id="rId17"/>
    <p:sldId id="1038" r:id="rId18"/>
    <p:sldId id="1004" r:id="rId19"/>
    <p:sldId id="257" r:id="rId20"/>
    <p:sldId id="324" r:id="rId21"/>
    <p:sldId id="311" r:id="rId22"/>
    <p:sldId id="308" r:id="rId23"/>
    <p:sldId id="278" r:id="rId24"/>
    <p:sldId id="325" r:id="rId25"/>
    <p:sldId id="261" r:id="rId26"/>
    <p:sldId id="310" r:id="rId27"/>
    <p:sldId id="326" r:id="rId28"/>
    <p:sldId id="272" r:id="rId29"/>
    <p:sldId id="282" r:id="rId30"/>
    <p:sldId id="283" r:id="rId31"/>
    <p:sldId id="328" r:id="rId32"/>
    <p:sldId id="1011" r:id="rId33"/>
    <p:sldId id="1043" r:id="rId34"/>
    <p:sldId id="1044" r:id="rId35"/>
    <p:sldId id="1045" r:id="rId36"/>
    <p:sldId id="1046" r:id="rId37"/>
    <p:sldId id="1047" r:id="rId38"/>
    <p:sldId id="1048" r:id="rId39"/>
    <p:sldId id="1049" r:id="rId40"/>
  </p:sldIdLst>
  <p:sldSz cx="9144000" cy="6858000" type="screen4x3"/>
  <p:notesSz cx="7099300" cy="10234295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3366FF"/>
    <a:srgbClr val="00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9" autoAdjust="0"/>
    <p:restoredTop sz="80110" autoAdjust="0"/>
  </p:normalViewPr>
  <p:slideViewPr>
    <p:cSldViewPr>
      <p:cViewPr>
        <p:scale>
          <a:sx n="66" d="100"/>
          <a:sy n="66" d="100"/>
        </p:scale>
        <p:origin x="-1445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3000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1A7E4862-E48E-4567-9E55-4390D5E2486C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1DCAA1B6-4AE1-4E31-B22B-4B5EEBCCC5F6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E56DB415-4AF1-46C1-A3AF-24B8A1777BCC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5B0A3600-38B0-4322-8F4E-CFA46CDF9BBE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100" smtClean="0"/>
              <a:t>连续</a:t>
            </a:r>
            <a:r>
              <a:rPr lang="en-US" altLang="zh-CN" sz="1100" smtClean="0"/>
              <a:t>4</a:t>
            </a:r>
            <a:r>
              <a:rPr lang="zh-CN" altLang="en-US" sz="1100" smtClean="0"/>
              <a:t>次天河</a:t>
            </a:r>
            <a:r>
              <a:rPr lang="en-US" altLang="zh-CN" sz="1100" smtClean="0"/>
              <a:t>-2</a:t>
            </a:r>
            <a:r>
              <a:rPr lang="zh-CN" altLang="en-US" sz="1100" smtClean="0"/>
              <a:t>，由中国国防科技大学研制的超级计算机蝉联世界第一的系统，性能达到</a:t>
            </a:r>
            <a:r>
              <a:rPr lang="en-US" altLang="zh-CN" sz="1100" smtClean="0"/>
              <a:t>33.86petaflop/s</a:t>
            </a:r>
            <a:r>
              <a:rPr lang="zh-CN" altLang="en-US" sz="1100" smtClean="0"/>
              <a:t>。（千兆）</a:t>
            </a:r>
            <a:endParaRPr lang="zh-CN" altLang="en-US" sz="1100" smtClean="0"/>
          </a:p>
          <a:p>
            <a:r>
              <a:rPr lang="zh-CN" altLang="en-US" sz="1100" smtClean="0"/>
              <a:t>通过计算</a:t>
            </a:r>
            <a:r>
              <a:rPr lang="en-US" altLang="zh-CN" sz="1100" smtClean="0"/>
              <a:t>linpack </a:t>
            </a:r>
            <a:r>
              <a:rPr lang="zh-CN" altLang="en-US" sz="1100" smtClean="0"/>
              <a:t>基准程序（双精度线性方程组）来实现。</a:t>
            </a:r>
            <a:endParaRPr lang="zh-CN" altLang="en-US" sz="1100" smtClean="0"/>
          </a:p>
          <a:p>
            <a:r>
              <a:rPr lang="zh-CN" altLang="en-US" sz="1100" smtClean="0"/>
              <a:t>与</a:t>
            </a:r>
            <a:r>
              <a:rPr lang="en-US" altLang="zh-CN" sz="1100" smtClean="0"/>
              <a:t>2013</a:t>
            </a:r>
            <a:r>
              <a:rPr lang="zh-CN" altLang="en-US" sz="1100" smtClean="0"/>
              <a:t>年相比，前十名的机器并没有太大的变化。</a:t>
            </a:r>
            <a:endParaRPr lang="zh-CN" altLang="en-US" sz="1100" smtClean="0"/>
          </a:p>
          <a:p>
            <a:r>
              <a:rPr lang="en-US" altLang="zh-CN" sz="1100" smtClean="0"/>
              <a:t>75%</a:t>
            </a:r>
            <a:r>
              <a:rPr lang="zh-CN" altLang="en-US" sz="1100" smtClean="0"/>
              <a:t>的系统使用加速器或者协处理器，</a:t>
            </a:r>
            <a:r>
              <a:rPr lang="en-US" altLang="zh-CN" sz="1100" smtClean="0"/>
              <a:t>50%</a:t>
            </a:r>
            <a:r>
              <a:rPr lang="zh-CN" altLang="en-US" sz="1100" smtClean="0"/>
              <a:t>用英伟达的</a:t>
            </a:r>
            <a:r>
              <a:rPr lang="en-US" altLang="zh-CN" sz="1100" smtClean="0"/>
              <a:t>GPU</a:t>
            </a:r>
            <a:r>
              <a:rPr lang="zh-CN" altLang="en-US" sz="1100" smtClean="0"/>
              <a:t>来加速，</a:t>
            </a:r>
            <a:r>
              <a:rPr lang="en-US" altLang="zh-CN" sz="1100" smtClean="0"/>
              <a:t>25%</a:t>
            </a:r>
            <a:r>
              <a:rPr lang="zh-CN" altLang="en-US" sz="1100" smtClean="0"/>
              <a:t>用</a:t>
            </a:r>
            <a:r>
              <a:rPr lang="en-US" altLang="zh-CN" sz="1100" smtClean="0"/>
              <a:t>Intel Xeon Phi </a:t>
            </a:r>
            <a:r>
              <a:rPr lang="zh-CN" altLang="en-US" sz="1100" smtClean="0"/>
              <a:t>协处理器。第一、第七的系统使用</a:t>
            </a:r>
            <a:r>
              <a:rPr lang="en-US" altLang="zh-CN" sz="1100" smtClean="0"/>
              <a:t>Intel Xeon Phi </a:t>
            </a:r>
            <a:r>
              <a:rPr lang="zh-CN" altLang="en-US" sz="1100" smtClean="0"/>
              <a:t>协处理器来加速计算速率，第二、第六的系统使用英伟达的</a:t>
            </a:r>
            <a:r>
              <a:rPr lang="en-US" altLang="zh-CN" sz="1100" smtClean="0"/>
              <a:t>GPU</a:t>
            </a:r>
            <a:r>
              <a:rPr lang="zh-CN" altLang="en-US" sz="1100" smtClean="0"/>
              <a:t>来加速。</a:t>
            </a:r>
            <a:endParaRPr lang="zh-CN" altLang="en-US" sz="1100" smtClean="0"/>
          </a:p>
          <a:p>
            <a:r>
              <a:rPr lang="en-US" altLang="zh-CN" sz="1100" smtClean="0"/>
              <a:t>96%</a:t>
            </a:r>
            <a:r>
              <a:rPr lang="zh-CN" altLang="en-US" sz="1100" smtClean="0"/>
              <a:t>的处理器为</a:t>
            </a:r>
            <a:r>
              <a:rPr lang="en-US" altLang="zh-CN" sz="1100" smtClean="0"/>
              <a:t>6</a:t>
            </a:r>
            <a:r>
              <a:rPr lang="zh-CN" altLang="en-US" sz="1100" smtClean="0"/>
              <a:t>核以上，</a:t>
            </a:r>
            <a:r>
              <a:rPr lang="en-US" altLang="zh-CN" sz="1100" smtClean="0"/>
              <a:t>85%</a:t>
            </a:r>
            <a:r>
              <a:rPr lang="zh-CN" altLang="en-US" sz="1100" smtClean="0"/>
              <a:t>的处理器为</a:t>
            </a:r>
            <a:r>
              <a:rPr lang="en-US" altLang="zh-CN" sz="1100" smtClean="0"/>
              <a:t>8</a:t>
            </a:r>
            <a:r>
              <a:rPr lang="zh-CN" altLang="en-US" sz="1100" smtClean="0"/>
              <a:t>核以上。</a:t>
            </a:r>
            <a:endParaRPr lang="zh-CN" altLang="en-US" sz="1100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119FF400-DDD3-419E-8769-3C743BBF9DD9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橡树岭国家实验室、美国能源部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054EBD7-D800-4ABE-9708-8B647550C368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01B5844F-61AF-4D1E-8036-B4F4D0538872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8F1C1263-362C-43EB-BF03-409F09DF2CE0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413CED6A-A27A-4DCC-9FF7-FA36672395C7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hyperlink" Target="https://www.top500.org/site/4855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hyperlink" Target="https://www.top500.org/site/50623" TargetMode="Externa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jpeg"/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hyperlink" Target="http://image-2.verycd.com/c49137351fc97a880aa7ad4e6cf6b43686261/post-508986-1190382028.jp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  <a:endParaRPr lang="zh-CN" altLang="en-US" sz="5400" b="1" smtClean="0"/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舒燕君</a:t>
            </a:r>
            <a:endParaRPr lang="zh-CN" altLang="en-US" sz="280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  <a:endParaRPr lang="zh-CN" altLang="en-US" sz="28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第一讲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315913"/>
            <a:ext cx="5256213" cy="592137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hlinkClick r:id="rId1" action="ppaction://hlinksldjump"/>
              </a:rPr>
              <a:t>第</a:t>
            </a:r>
            <a:r>
              <a:rPr lang="zh-CN" altLang="en-US" sz="2800" b="1" dirty="0" smtClean="0">
                <a:latin typeface="Times New Roman" panose="02020603050405020304" pitchFamily="18" charset="0"/>
                <a:hlinkClick r:id="rId1" action="ppaction://hlinksldjump"/>
              </a:rPr>
              <a:t>１</a:t>
            </a:r>
            <a:r>
              <a:rPr lang="zh-CN" altLang="en-US" sz="2800" b="1" dirty="0" smtClean="0">
                <a:hlinkClick r:id="rId1" action="ppaction://hlinksldjump"/>
              </a:rPr>
              <a:t>章  计算机系统概论</a:t>
            </a:r>
            <a:endParaRPr lang="zh-CN" altLang="en-US" sz="2800" b="1" dirty="0" smtClean="0">
              <a:hlinkClick r:id="rId1" action="ppaction://hlinksldjump"/>
            </a:endParaRPr>
          </a:p>
        </p:txBody>
      </p:sp>
      <p:sp>
        <p:nvSpPr>
          <p:cNvPr id="658439" name="Rectangle 7"/>
          <p:cNvSpPr>
            <a:spLocks noChangeArrowheads="1"/>
          </p:cNvSpPr>
          <p:nvPr/>
        </p:nvSpPr>
        <p:spPr bwMode="auto">
          <a:xfrm>
            <a:off x="2339975" y="955675"/>
            <a:ext cx="5616575" cy="592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计算机系统量化分析基础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0" name="Rectangle 8"/>
          <p:cNvSpPr>
            <a:spLocks noChangeArrowheads="1"/>
          </p:cNvSpPr>
          <p:nvPr/>
        </p:nvSpPr>
        <p:spPr bwMode="auto">
          <a:xfrm>
            <a:off x="2360613" y="2163763"/>
            <a:ext cx="5256212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4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指令系统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1" name="Rectangle 9"/>
          <p:cNvSpPr>
            <a:spLocks noChangeArrowheads="1"/>
          </p:cNvSpPr>
          <p:nvPr/>
        </p:nvSpPr>
        <p:spPr bwMode="auto">
          <a:xfrm>
            <a:off x="2339975" y="2779713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５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CPU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设计与实现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2" name="Rectangle 10"/>
          <p:cNvSpPr>
            <a:spLocks noChangeArrowheads="1"/>
          </p:cNvSpPr>
          <p:nvPr/>
        </p:nvSpPr>
        <p:spPr bwMode="auto">
          <a:xfrm>
            <a:off x="2339975" y="3395663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基本流水线技术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3" name="Rectangle 11"/>
          <p:cNvSpPr>
            <a:spLocks noChangeArrowheads="1"/>
          </p:cNvSpPr>
          <p:nvPr/>
        </p:nvSpPr>
        <p:spPr bwMode="auto">
          <a:xfrm>
            <a:off x="2339975" y="4011613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７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指令级并行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4" name="Rectangle 12"/>
          <p:cNvSpPr>
            <a:spLocks noChangeArrowheads="1"/>
          </p:cNvSpPr>
          <p:nvPr/>
        </p:nvSpPr>
        <p:spPr bwMode="auto">
          <a:xfrm>
            <a:off x="2339975" y="4627563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８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存储系统的结构与优化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58445" name="Rectangle 13"/>
          <p:cNvSpPr>
            <a:spLocks noChangeArrowheads="1"/>
          </p:cNvSpPr>
          <p:nvPr/>
        </p:nvSpPr>
        <p:spPr bwMode="auto">
          <a:xfrm>
            <a:off x="2339975" y="5243513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９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IO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系统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39975" y="1571625"/>
            <a:ext cx="5256213" cy="592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总线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第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１</a:t>
            </a:r>
            <a:r>
              <a:rPr lang="zh-CN" altLang="en-US" b="1" dirty="0" smtClean="0"/>
              <a:t>章  计算机系统概论</a:t>
            </a:r>
            <a:endParaRPr lang="zh-CN" altLang="en-US" b="1" dirty="0" smtClean="0"/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930400" y="2098675"/>
            <a:ext cx="36840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1.1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计算机系统简介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1928813" y="3286125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1.2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计算机的基本组成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910894" y="4437112"/>
            <a:ext cx="53974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1.3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计算机硬件的主要指标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28625"/>
            <a:ext cx="7772400" cy="5715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 smtClean="0"/>
              <a:t>1.1 </a:t>
            </a:r>
            <a:r>
              <a:rPr lang="zh-CN" altLang="en-US" b="1" dirty="0" smtClean="0"/>
              <a:t>计算机系统简介</a:t>
            </a:r>
            <a:endParaRPr lang="zh-CN" altLang="en-US" b="1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714375" y="1071563"/>
            <a:ext cx="5529263" cy="71437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现代计算机的多态性</a:t>
            </a:r>
            <a:endParaRPr lang="zh-CN" altLang="en-US" b="1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57350"/>
            <a:ext cx="735806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143375" y="5170488"/>
            <a:ext cx="4000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来自于国立台湾大学郭斯彦教授讲稿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624"/>
            <a:ext cx="7772400" cy="676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4000" b="1" dirty="0" smtClean="0"/>
              <a:t>跑得最快的计算机</a:t>
            </a:r>
            <a:r>
              <a:rPr lang="zh-CN" altLang="en-US" sz="2200" b="1" dirty="0" smtClean="0"/>
              <a:t>（截止</a:t>
            </a:r>
            <a:r>
              <a:rPr lang="en-US" altLang="zh-CN" sz="2200" b="1" dirty="0" smtClean="0"/>
              <a:t>2019</a:t>
            </a:r>
            <a:r>
              <a:rPr lang="zh-CN" altLang="en-US" sz="2200" b="1" dirty="0" smtClean="0"/>
              <a:t>年</a:t>
            </a:r>
            <a:r>
              <a:rPr lang="en-US" altLang="zh-CN" sz="2200" b="1" dirty="0" smtClean="0"/>
              <a:t>6</a:t>
            </a:r>
            <a:r>
              <a:rPr lang="zh-CN" altLang="en-US" sz="2200" b="1" dirty="0" smtClean="0"/>
              <a:t>月）</a:t>
            </a:r>
            <a:endParaRPr lang="zh-CN" altLang="en-US" sz="40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5F493-A060-4F81-99C6-29CDC9C2DD10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388" y="745783"/>
          <a:ext cx="8209036" cy="624728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96437"/>
                <a:gridCol w="1550941"/>
                <a:gridCol w="3500355"/>
                <a:gridCol w="972071"/>
                <a:gridCol w="825136"/>
                <a:gridCol w="864096"/>
              </a:tblGrid>
              <a:tr h="478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Rank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064" marR="4064" marT="4065" marB="406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Site </a:t>
                      </a:r>
                      <a:r>
                        <a:rPr lang="zh-CN" sz="1400" b="1" kern="100" dirty="0"/>
                        <a:t>国家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System </a:t>
                      </a:r>
                      <a:r>
                        <a:rPr lang="zh-CN" sz="1400" b="1" kern="100" dirty="0"/>
                        <a:t>名称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/>
                        <a:t>Cores </a:t>
                      </a:r>
                      <a:endParaRPr lang="zh-CN" sz="1400" b="1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err="1"/>
                        <a:t>Rmax</a:t>
                      </a:r>
                      <a:r>
                        <a:rPr lang="en-US" sz="1400" b="1" kern="100" dirty="0"/>
                        <a:t> </a:t>
                      </a:r>
                      <a:r>
                        <a:rPr lang="en-US" sz="1400" b="1" kern="100" dirty="0" smtClean="0"/>
                        <a:t>(</a:t>
                      </a:r>
                      <a:r>
                        <a:rPr lang="en-US" altLang="zh-CN" sz="1400" b="1" kern="100" dirty="0" err="1" smtClean="0"/>
                        <a:t>T</a:t>
                      </a:r>
                      <a:r>
                        <a:rPr lang="en-US" sz="1400" b="1" kern="100" dirty="0" err="1" smtClean="0"/>
                        <a:t>Flop</a:t>
                      </a:r>
                      <a:r>
                        <a:rPr lang="en-US" sz="1400" b="1" kern="100" dirty="0" smtClean="0"/>
                        <a:t>/s</a:t>
                      </a:r>
                      <a:r>
                        <a:rPr lang="en-US" sz="1400" b="1" kern="100" dirty="0"/>
                        <a:t>)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err="1"/>
                        <a:t>Rpeak</a:t>
                      </a:r>
                      <a:r>
                        <a:rPr lang="en-US" sz="1400" b="1" kern="100" dirty="0"/>
                        <a:t> (</a:t>
                      </a:r>
                      <a:r>
                        <a:rPr lang="en-US" sz="1400" b="1" kern="100" dirty="0" err="1"/>
                        <a:t>TFlop</a:t>
                      </a:r>
                      <a:r>
                        <a:rPr lang="en-US" sz="1400" b="1" kern="100" dirty="0"/>
                        <a:t>/s)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/>
                </a:tc>
              </a:tr>
              <a:tr h="1118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1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064" marR="4064" marT="4065" marB="40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/>
                        <a:t>DOE/SC/Oak Ridge National Laboratory </a:t>
                      </a:r>
                      <a:endParaRPr lang="zh-CN" altLang="zh-CN" sz="1400" b="1" kern="1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/>
                        <a:t>United States </a:t>
                      </a:r>
                      <a:endParaRPr lang="zh-CN" altLang="zh-CN" sz="1400" b="1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Summit-IBM Power System AC922, IBM POWER9 22C 3.07GHz, NVIDIA Volta GV100, Dual-rail </a:t>
                      </a:r>
                      <a:r>
                        <a:rPr lang="en-US" altLang="zh-CN" sz="1400" b="1" kern="1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Mellanox</a:t>
                      </a:r>
                      <a:r>
                        <a:rPr lang="en-US" altLang="zh-CN" sz="1400" b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 EDR </a:t>
                      </a:r>
                      <a:r>
                        <a:rPr lang="en-US" altLang="zh-CN" sz="1400" b="1" kern="1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Infiniband</a:t>
                      </a:r>
                      <a:r>
                        <a:rPr lang="en-US" altLang="zh-CN" sz="1400" b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     </a:t>
                      </a:r>
                      <a:endParaRPr lang="en-US" altLang="zh-CN" sz="1400" b="1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400" b="1" kern="100" dirty="0" smtClean="0"/>
                        <a:t>制造商：</a:t>
                      </a:r>
                      <a:r>
                        <a:rPr lang="en-US" altLang="zh-CN" sz="1400" b="1" kern="100" dirty="0" smtClean="0"/>
                        <a:t>IBM </a:t>
                      </a:r>
                      <a:endParaRPr lang="en-US" altLang="zh-CN" sz="1400" b="1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400" b="1" kern="100" dirty="0" smtClean="0"/>
                        <a:t>所属：美国能源部</a:t>
                      </a:r>
                      <a:r>
                        <a:rPr lang="en-US" altLang="zh-CN" sz="1400" b="1" kern="100" dirty="0" smtClean="0"/>
                        <a:t>Oak Ridge</a:t>
                      </a:r>
                      <a:r>
                        <a:rPr lang="zh-CN" altLang="zh-CN" sz="1400" b="1" kern="100" dirty="0" smtClean="0"/>
                        <a:t>国家实验室 </a:t>
                      </a:r>
                      <a:endParaRPr lang="zh-CN" altLang="zh-CN" sz="1400" b="1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2,414,592</a:t>
                      </a:r>
                      <a:endParaRPr lang="zh-CN" sz="1400" b="1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latin typeface="+mn-lt"/>
                          <a:ea typeface="+mn-ea"/>
                          <a:cs typeface="Times New Roman" panose="02020603050405020304"/>
                        </a:rPr>
                        <a:t>148,600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200,795 </a:t>
                      </a:r>
                      <a:endParaRPr lang="zh-CN" sz="1400" b="1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</a:tr>
              <a:tr h="1118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064" marR="4064" marT="4065" marB="40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DOE/NNSA/LLNL </a:t>
                      </a:r>
                      <a:endParaRPr lang="zh-CN" sz="1400" b="1" kern="100" dirty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United States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u="none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Sierra - IBM Power System S922LC, IBM POWER9 22C 3.1GHz, NVIDIA Volta GV100, Dual-rail </a:t>
                      </a:r>
                      <a:r>
                        <a:rPr lang="en-US" altLang="zh-CN" sz="1400" b="1" u="none" kern="1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Mellanox</a:t>
                      </a:r>
                      <a:r>
                        <a:rPr lang="en-US" altLang="zh-CN" sz="1400" b="1" u="none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 EDR </a:t>
                      </a:r>
                      <a:r>
                        <a:rPr lang="en-US" altLang="zh-CN" sz="1400" b="1" u="none" kern="1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Infiniband</a:t>
                      </a:r>
                      <a:r>
                        <a:rPr lang="en-US" altLang="zh-CN" sz="1400" b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 </a:t>
                      </a:r>
                      <a:endParaRPr lang="en-US" altLang="zh-CN" sz="1400" b="1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制造商</a:t>
                      </a:r>
                      <a:r>
                        <a:rPr lang="zh-CN" sz="1400" b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：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IBM </a:t>
                      </a:r>
                      <a:r>
                        <a:rPr lang="zh-CN" altLang="en-US" sz="1400" b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、</a:t>
                      </a:r>
                      <a:r>
                        <a:rPr lang="en-US" altLang="zh-CN" sz="1400" b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NVIDIA</a:t>
                      </a:r>
                      <a:r>
                        <a:rPr lang="zh-CN" altLang="en-US" sz="1400" b="1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、</a:t>
                      </a:r>
                      <a:r>
                        <a:rPr lang="en-US" altLang="zh-CN" sz="1400" b="1" kern="1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Mellanox</a:t>
                      </a:r>
                      <a:endParaRPr lang="zh-CN" sz="1400" b="1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所属：美国能源部、美国国家核安全管理局 </a:t>
                      </a:r>
                      <a:endParaRPr lang="zh-CN" sz="1400" b="1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smtClean="0"/>
                        <a:t>1,572,480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smtClean="0"/>
                        <a:t>71,610.0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smtClean="0"/>
                        <a:t>119,193.6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</a:tr>
              <a:tr h="9051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/>
                        <a:t>3</a:t>
                      </a:r>
                      <a:r>
                        <a:rPr lang="en-US" sz="1400" b="1" kern="100" dirty="0" smtClean="0"/>
                        <a:t>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064" marR="4064" marT="4065" marB="406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u="none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National Supercomputing Center in Wuxi</a:t>
                      </a:r>
                      <a:r>
                        <a:rPr lang="en-US" altLang="zh-CN" sz="1400" b="1" u="none" kern="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u="none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China</a:t>
                      </a:r>
                      <a:endParaRPr lang="zh-CN" sz="1400" b="1" u="none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739" marR="25739" marT="25744" marB="2574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latin typeface="+mn-lt"/>
                          <a:ea typeface="+mn-ea"/>
                          <a:cs typeface="Times New Roman" panose="02020603050405020304"/>
                        </a:rPr>
                        <a:t>Sunway </a:t>
                      </a:r>
                      <a:r>
                        <a:rPr lang="en-US" altLang="zh-CN" sz="1400" b="1" kern="100" dirty="0" err="1" smtClean="0">
                          <a:latin typeface="+mn-lt"/>
                          <a:ea typeface="+mn-ea"/>
                          <a:cs typeface="Times New Roman" panose="02020603050405020304"/>
                        </a:rPr>
                        <a:t>TaihuLight</a:t>
                      </a:r>
                      <a:r>
                        <a:rPr lang="en-US" altLang="zh-CN" sz="1400" b="1" kern="100" dirty="0" smtClean="0">
                          <a:latin typeface="+mn-lt"/>
                          <a:ea typeface="+mn-ea"/>
                          <a:cs typeface="Times New Roman" panose="02020603050405020304"/>
                        </a:rPr>
                        <a:t> - Sunway MPP, Sunway SW26010 260C 1.45GHz, Sunway , NRCPC </a:t>
                      </a:r>
                      <a:endParaRPr lang="en-US" altLang="zh-CN" sz="1400" b="1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/>
                        <a:t>制造商</a:t>
                      </a:r>
                      <a:r>
                        <a:rPr lang="zh-CN" altLang="zh-CN" sz="1400" b="1" kern="100" dirty="0" smtClean="0"/>
                        <a:t>：</a:t>
                      </a:r>
                      <a:r>
                        <a:rPr lang="zh-CN" altLang="en-US" sz="1400" b="1" kern="100" dirty="0" smtClean="0"/>
                        <a:t>中国国家并行计算机工程与技术研究中心</a:t>
                      </a:r>
                      <a:endParaRPr lang="en-US" altLang="zh-CN" sz="1400" b="1" kern="1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/>
                        <a:t>所属：中国国家超算中心（无锡）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CN" sz="1400" b="1" kern="100" dirty="0" smtClean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 fontAlgn="t"/>
                      <a:endParaRPr lang="en-US" altLang="zh-CN" sz="1400" b="1" kern="100" dirty="0" smtClean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 fontAlgn="t"/>
                      <a:r>
                        <a:rPr lang="en-US" altLang="zh-CN" sz="1400" b="1" kern="100" dirty="0" smtClean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10,649,600</a:t>
                      </a:r>
                      <a:endParaRPr lang="en-US" altLang="zh-CN" sz="1400" b="1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8100" marR="38100" marT="38108" marB="38108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93,014.6</a:t>
                      </a:r>
                      <a:endParaRPr lang="zh-CN" sz="1400" b="1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125,435.9</a:t>
                      </a:r>
                      <a:endParaRPr lang="zh-CN" sz="1400" b="1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/>
                </a:tc>
              </a:tr>
              <a:tr h="1082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4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064" marR="4064" marT="4065" marB="40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altLang="zh-CN" sz="1400" b="1" kern="100" dirty="0" smtClean="0">
                          <a:latin typeface="+mn-lt"/>
                          <a:ea typeface="+mn-ea"/>
                          <a:cs typeface="Times New Roman" panose="02020603050405020304"/>
                        </a:rPr>
                        <a:t>National Super Computer Center in Guangzhou</a:t>
                      </a:r>
                      <a:endParaRPr lang="it-IT" altLang="zh-CN" sz="1400" b="1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altLang="zh-CN" sz="1400" b="1" kern="100" dirty="0" smtClean="0">
                          <a:latin typeface="+mn-lt"/>
                          <a:ea typeface="+mn-ea"/>
                          <a:cs typeface="Times New Roman" panose="02020603050405020304"/>
                        </a:rPr>
                        <a:t>China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latin typeface="+mn-lt"/>
                          <a:ea typeface="+mn-ea"/>
                          <a:cs typeface="Times New Roman" panose="02020603050405020304"/>
                        </a:rPr>
                        <a:t>Tianhe-2A - TH-IVB-FEP Cluster, Intel Xeon E5-2692v2 12C 2.2GHz, TH Express-2, Matrix-2000</a:t>
                      </a:r>
                      <a:endParaRPr lang="en-US" altLang="zh-CN" sz="1400" b="1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latin typeface="+mn-lt"/>
                          <a:ea typeface="+mn-ea"/>
                          <a:cs typeface="Times New Roman" panose="02020603050405020304"/>
                        </a:rPr>
                        <a:t>制造商：中国国防科技大学</a:t>
                      </a:r>
                      <a:endParaRPr lang="en-US" altLang="zh-CN" sz="1400" b="1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latin typeface="+mn-lt"/>
                          <a:ea typeface="+mn-ea"/>
                          <a:cs typeface="Times New Roman" panose="02020603050405020304"/>
                        </a:rPr>
                        <a:t>所属：中国国家超算中心（广州）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4,981,760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smtClean="0"/>
                        <a:t>61,444.5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smtClean="0"/>
                        <a:t>100,678.7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</a:tr>
              <a:tr h="1331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/>
                        <a:t>5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064" marR="4064" marT="4065" marB="40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/>
                        <a:t>Texas Advanced Computing Center /Univ. of Texas</a:t>
                      </a:r>
                      <a:endParaRPr lang="en-US" altLang="zh-CN" sz="1400" b="1" kern="1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/>
                        <a:t>United States</a:t>
                      </a:r>
                      <a:endParaRPr lang="zh-CN" altLang="zh-CN" sz="1400" b="1" kern="100" dirty="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 smtClean="0"/>
                        <a:t>Frontera</a:t>
                      </a:r>
                      <a:r>
                        <a:rPr lang="en-US" altLang="zh-CN" sz="1400" b="1" kern="100" dirty="0" smtClean="0"/>
                        <a:t> - Dell C6420, Xeon Platinum 8280 28C 2.7GHz, </a:t>
                      </a:r>
                      <a:r>
                        <a:rPr lang="en-US" altLang="zh-CN" sz="1400" b="1" kern="100" dirty="0" err="1" smtClean="0"/>
                        <a:t>Mellanox</a:t>
                      </a:r>
                      <a:r>
                        <a:rPr lang="en-US" altLang="zh-CN" sz="1400" b="1" kern="100" dirty="0" smtClean="0"/>
                        <a:t> </a:t>
                      </a:r>
                      <a:r>
                        <a:rPr lang="en-US" altLang="zh-CN" sz="1400" b="1" kern="100" dirty="0" err="1" smtClean="0"/>
                        <a:t>InfiniBand</a:t>
                      </a:r>
                      <a:r>
                        <a:rPr lang="en-US" altLang="zh-CN" sz="1400" b="1" kern="100" dirty="0" smtClean="0"/>
                        <a:t> HDR</a:t>
                      </a:r>
                      <a:endParaRPr lang="en-US" altLang="zh-CN" sz="1400" b="1" kern="1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400" b="1" kern="100" dirty="0" smtClean="0"/>
                        <a:t>制造商：</a:t>
                      </a:r>
                      <a:r>
                        <a:rPr lang="en-US" altLang="zh-CN" sz="1400" b="1" kern="100" dirty="0" smtClean="0"/>
                        <a:t>Dell EMC</a:t>
                      </a:r>
                      <a:endParaRPr lang="en-US" altLang="zh-CN" sz="1400" b="1" kern="1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400" b="1" kern="100" dirty="0" smtClean="0"/>
                        <a:t>所属：</a:t>
                      </a:r>
                      <a:r>
                        <a:rPr lang="zh-CN" altLang="en-US" sz="1400" b="1" kern="100" dirty="0" smtClean="0"/>
                        <a:t>德州先进计算中心</a:t>
                      </a:r>
                      <a:r>
                        <a:rPr lang="en-US" altLang="zh-CN" sz="1400" b="1" kern="100" dirty="0" smtClean="0"/>
                        <a:t>/</a:t>
                      </a:r>
                      <a:r>
                        <a:rPr lang="zh-CN" altLang="en-US" sz="1400" b="1" kern="100" dirty="0" smtClean="0"/>
                        <a:t>德州大学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448,448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smtClean="0"/>
                        <a:t>23,516 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smtClean="0"/>
                        <a:t>38,745</a:t>
                      </a:r>
                      <a:endParaRPr lang="zh-CN" sz="1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25739" marR="25739" marT="25744" marB="25744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28625" y="71438"/>
            <a:ext cx="8229600" cy="796925"/>
          </a:xfrm>
        </p:spPr>
        <p:txBody>
          <a:bodyPr/>
          <a:lstStyle/>
          <a:p>
            <a:r>
              <a:rPr lang="en-US" altLang="zh-CN" b="1" smtClean="0"/>
              <a:t>Summit</a:t>
            </a:r>
            <a:endParaRPr lang="zh-CN" altLang="en-US" b="1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28688" y="3213100"/>
          <a:ext cx="7572375" cy="3389310"/>
        </p:xfrm>
        <a:graphic>
          <a:graphicData uri="http://schemas.openxmlformats.org/drawingml/2006/table">
            <a:tbl>
              <a:tblPr/>
              <a:tblGrid>
                <a:gridCol w="2990446"/>
                <a:gridCol w="4581929"/>
              </a:tblGrid>
              <a:tr h="45513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Site: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  <a:hlinkClick r:id="rId1"/>
                        </a:rPr>
                        <a:t>DOE/SC/Oak </a:t>
                      </a:r>
                      <a:r>
                        <a:rPr lang="en-US" sz="1600" kern="0" dirty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  <a:hlinkClick r:id="rId1"/>
                        </a:rPr>
                        <a:t>Ridge National Laboratory</a:t>
                      </a:r>
                      <a:endParaRPr lang="en-US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8100" marR="38100" marT="38099" marB="3809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4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Manufacturer: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IBM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4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Cores: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2,282,544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4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Linpack Performance (Rmax)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33,862.7 </a:t>
                      </a:r>
                      <a:r>
                        <a:rPr lang="en-US" sz="1600" kern="0" dirty="0" err="1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TFlop</a:t>
                      </a:r>
                      <a:r>
                        <a:rPr lang="en-US" sz="1600" kern="0" dirty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/s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4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Theoretical Peak (Rpeak)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54,902.4 </a:t>
                      </a:r>
                      <a:r>
                        <a:rPr lang="en-US" sz="1600" kern="0" dirty="0" err="1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TFlop</a:t>
                      </a:r>
                      <a:r>
                        <a:rPr lang="en-US" sz="1600" kern="0" dirty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/s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4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Power: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10,</a:t>
                      </a:r>
                      <a:r>
                        <a:rPr lang="en-US" altLang="zh-CN" sz="1600" kern="0" baseline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096</a:t>
                      </a:r>
                      <a:r>
                        <a:rPr lang="en-US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kW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4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Memory: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2,801,664</a:t>
                      </a:r>
                      <a:r>
                        <a:rPr lang="en-US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GB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4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Interconnect: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Dual-rail </a:t>
                      </a:r>
                      <a:r>
                        <a:rPr lang="en-US" altLang="zh-CN" sz="1600" kern="0" dirty="0" err="1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Mellanox</a:t>
                      </a: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 EDR </a:t>
                      </a:r>
                      <a:r>
                        <a:rPr lang="en-US" altLang="zh-CN" sz="1600" kern="0" dirty="0" err="1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Infiniband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4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Operating System: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RHEL 7.4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4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Compiler: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XLC 13.1, </a:t>
                      </a:r>
                      <a:r>
                        <a:rPr lang="en-US" altLang="zh-CN" sz="1600" kern="0" dirty="0" err="1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nvcc</a:t>
                      </a: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 9.2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4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Math Library: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ESSL, CUBLAS 9.2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4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MPI: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Spectrum MPI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07" marB="3810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37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836613"/>
            <a:ext cx="431958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28625" y="71438"/>
            <a:ext cx="8229600" cy="796925"/>
          </a:xfrm>
        </p:spPr>
        <p:txBody>
          <a:bodyPr/>
          <a:lstStyle/>
          <a:p>
            <a:r>
              <a:rPr lang="en-US" altLang="zh-CN" b="1" smtClean="0"/>
              <a:t>Sunway TaihuLight</a:t>
            </a:r>
            <a:endParaRPr lang="zh-CN" altLang="en-US" b="1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28688" y="3214688"/>
          <a:ext cx="7572375" cy="2587627"/>
        </p:xfrm>
        <a:graphic>
          <a:graphicData uri="http://schemas.openxmlformats.org/drawingml/2006/table">
            <a:tbl>
              <a:tblPr/>
              <a:tblGrid>
                <a:gridCol w="2990446"/>
                <a:gridCol w="4581929"/>
              </a:tblGrid>
              <a:tr h="453467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Site: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 dirty="0" smtClean="0">
                          <a:solidFill>
                            <a:srgbClr val="8B8D8E"/>
                          </a:solidFill>
                          <a:effectLst/>
                          <a:hlinkClick r:id="rId1"/>
                        </a:rPr>
                        <a:t>National </a:t>
                      </a:r>
                      <a:r>
                        <a:rPr lang="en-US" sz="1800" u="none" strike="noStrike" dirty="0">
                          <a:solidFill>
                            <a:srgbClr val="8B8D8E"/>
                          </a:solidFill>
                          <a:effectLst/>
                          <a:hlinkClick r:id="rId1"/>
                        </a:rPr>
                        <a:t>Supercomputing Center in Wuxi</a:t>
                      </a:r>
                      <a:endParaRPr lang="en-US" sz="1800" dirty="0">
                        <a:effectLst/>
                      </a:endParaRPr>
                    </a:p>
                  </a:txBody>
                  <a:tcPr marL="38100" marR="38100" marT="38102" marB="3810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7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Manufacturer: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NRCPC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7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Cores: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10, 649, 600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7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Linpack Performance (Rmax)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93,014.6</a:t>
                      </a:r>
                      <a:r>
                        <a:rPr lang="en-US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TFlop</a:t>
                      </a:r>
                      <a:r>
                        <a:rPr lang="en-US" sz="1600" kern="0" dirty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/s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7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Theoretical Peak (Rpeak)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125,436 </a:t>
                      </a:r>
                      <a:r>
                        <a:rPr lang="en-US" sz="1600" kern="0" dirty="0" err="1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TFlop</a:t>
                      </a:r>
                      <a:r>
                        <a:rPr lang="en-US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/s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7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Power: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15,371 </a:t>
                      </a:r>
                      <a:r>
                        <a:rPr lang="en-US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kW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7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Memory: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1,310,720</a:t>
                      </a:r>
                      <a:r>
                        <a:rPr lang="en-US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GB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7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Interconnect: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Sunway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7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333333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Operating System: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Sunway </a:t>
                      </a:r>
                      <a:r>
                        <a:rPr lang="en-US" altLang="zh-CN" sz="1600" kern="0" dirty="0" err="1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RaiseOS</a:t>
                      </a:r>
                      <a:r>
                        <a:rPr lang="en-US" altLang="zh-CN" sz="1600" kern="0" dirty="0" smtClean="0">
                          <a:solidFill>
                            <a:srgbClr val="333333"/>
                          </a:solidFill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 2.0.5</a:t>
                      </a:r>
                      <a:endParaRPr lang="zh-CN" sz="1600" kern="0" dirty="0">
                        <a:solidFill>
                          <a:srgbClr val="333333"/>
                        </a:solidFill>
                        <a:latin typeface="Helvetica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7625" marR="47625" marT="38110" marB="3811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539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774700"/>
            <a:ext cx="3600450" cy="237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28625"/>
            <a:ext cx="7772400" cy="7477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smtClean="0"/>
              <a:t>1.1 </a:t>
            </a:r>
            <a:r>
              <a:rPr lang="zh-CN" altLang="en-US" b="1" smtClean="0"/>
              <a:t>计算机系统简介</a:t>
            </a:r>
            <a:endParaRPr lang="zh-CN" altLang="en-US" b="1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214563"/>
            <a:ext cx="1214437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000500"/>
            <a:ext cx="1643063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3375"/>
            <a:ext cx="1331913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7747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786063"/>
            <a:ext cx="714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图片 8" descr="1600547_IBMSystemz10mainframe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3571875"/>
            <a:ext cx="1881188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图片 6" descr="天河一号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143000"/>
            <a:ext cx="3000375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图片 10" descr="n_5539805467138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428875"/>
            <a:ext cx="20955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5" name="TextBox 11"/>
          <p:cNvSpPr txBox="1">
            <a:spLocks noChangeArrowheads="1"/>
          </p:cNvSpPr>
          <p:nvPr/>
        </p:nvSpPr>
        <p:spPr bwMode="auto">
          <a:xfrm>
            <a:off x="1571625" y="5691188"/>
            <a:ext cx="41433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基本结构都具有共性特征</a:t>
            </a:r>
            <a:endParaRPr lang="zh-CN" altLang="en-US" sz="2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1.1 计算机系统简介</a:t>
            </a:r>
            <a:endParaRPr lang="zh-CN" altLang="en-US" b="1" smtClean="0"/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4144963" y="4819650"/>
            <a:ext cx="3627437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000">
                <a:latin typeface="Times New Roman" panose="02020603050405020304" pitchFamily="18" charset="0"/>
              </a:rPr>
              <a:t>由具有各类特殊功能</a:t>
            </a:r>
            <a:endParaRPr lang="zh-CN" altLang="en-US" sz="3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3000">
                <a:latin typeface="Times New Roman" panose="02020603050405020304" pitchFamily="18" charset="0"/>
              </a:rPr>
              <a:t>的信息（程序）组成</a:t>
            </a:r>
            <a:endParaRPr lang="en-US" altLang="zh-CN" sz="3000">
              <a:latin typeface="Times New Roman" panose="02020603050405020304" pitchFamily="18" charset="0"/>
            </a:endParaRP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1219200" y="2163763"/>
            <a:ext cx="4876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1. </a:t>
            </a:r>
            <a:r>
              <a:rPr lang="zh-CN" altLang="en-US" sz="3200"/>
              <a:t>计算机系统</a:t>
            </a:r>
            <a:endParaRPr lang="zh-CN" altLang="en-US" sz="3200"/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2101850" y="2895600"/>
            <a:ext cx="6413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000"/>
              <a:t>计算机系统</a:t>
            </a:r>
            <a:endParaRPr lang="zh-CN" altLang="en-US" sz="3000"/>
          </a:p>
        </p:txBody>
      </p:sp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4144963" y="3271838"/>
            <a:ext cx="42433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000"/>
              <a:t>计算机的实体，</a:t>
            </a:r>
            <a:endParaRPr lang="zh-CN" altLang="en-US" sz="3000"/>
          </a:p>
          <a:p>
            <a:r>
              <a:rPr lang="zh-CN" altLang="en-US" sz="3000"/>
              <a:t>如主机、外设等</a:t>
            </a:r>
            <a:endParaRPr lang="en-US" altLang="zh-CN" sz="3000"/>
          </a:p>
        </p:txBody>
      </p:sp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520700" y="1263650"/>
            <a:ext cx="8228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latin typeface="Times New Roman" panose="02020603050405020304" pitchFamily="18" charset="0"/>
              </a:rPr>
              <a:t>一、 计算机的软硬件概念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6163" name="Freeform 19"/>
          <p:cNvSpPr/>
          <p:nvPr/>
        </p:nvSpPr>
        <p:spPr bwMode="auto">
          <a:xfrm>
            <a:off x="2743200" y="3505200"/>
            <a:ext cx="304800" cy="1676400"/>
          </a:xfrm>
          <a:custGeom>
            <a:avLst/>
            <a:gdLst>
              <a:gd name="T0" fmla="*/ 2147483647 w 40"/>
              <a:gd name="T1" fmla="*/ 0 h 347"/>
              <a:gd name="T2" fmla="*/ 2147483647 w 40"/>
              <a:gd name="T3" fmla="*/ 2147483647 h 347"/>
              <a:gd name="T4" fmla="*/ 2147483647 w 40"/>
              <a:gd name="T5" fmla="*/ 2147483647 h 347"/>
              <a:gd name="T6" fmla="*/ 0 w 40"/>
              <a:gd name="T7" fmla="*/ 2147483647 h 347"/>
              <a:gd name="T8" fmla="*/ 2147483647 w 40"/>
              <a:gd name="T9" fmla="*/ 2147483647 h 347"/>
              <a:gd name="T10" fmla="*/ 2147483647 w 40"/>
              <a:gd name="T11" fmla="*/ 2147483647 h 347"/>
              <a:gd name="T12" fmla="*/ 2147483647 w 40"/>
              <a:gd name="T13" fmla="*/ 2147483647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"/>
              <a:gd name="T22" fmla="*/ 0 h 347"/>
              <a:gd name="T23" fmla="*/ 40 w 40"/>
              <a:gd name="T24" fmla="*/ 347 h 3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" h="347">
                <a:moveTo>
                  <a:pt x="40" y="0"/>
                </a:moveTo>
                <a:cubicBezTo>
                  <a:pt x="29" y="0"/>
                  <a:pt x="20" y="13"/>
                  <a:pt x="20" y="29"/>
                </a:cubicBezTo>
                <a:lnTo>
                  <a:pt x="20" y="145"/>
                </a:lnTo>
                <a:cubicBezTo>
                  <a:pt x="20" y="161"/>
                  <a:pt x="11" y="173"/>
                  <a:pt x="0" y="173"/>
                </a:cubicBezTo>
                <a:cubicBezTo>
                  <a:pt x="11" y="173"/>
                  <a:pt x="20" y="186"/>
                  <a:pt x="20" y="202"/>
                </a:cubicBezTo>
                <a:lnTo>
                  <a:pt x="20" y="318"/>
                </a:lnTo>
                <a:cubicBezTo>
                  <a:pt x="20" y="334"/>
                  <a:pt x="29" y="347"/>
                  <a:pt x="40" y="347"/>
                </a:cubicBezTo>
              </a:path>
            </a:pathLst>
          </a:custGeom>
          <a:noFill/>
          <a:ln w="38100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9"/>
          <p:cNvGrpSpPr/>
          <p:nvPr/>
        </p:nvGrpSpPr>
        <p:grpSpPr bwMode="auto">
          <a:xfrm>
            <a:off x="3108325" y="3271838"/>
            <a:ext cx="946150" cy="2097087"/>
            <a:chOff x="1958" y="2061"/>
            <a:chExt cx="596" cy="1321"/>
          </a:xfrm>
        </p:grpSpPr>
        <p:sp>
          <p:nvSpPr>
            <p:cNvPr id="16395" name="Text Box 46"/>
            <p:cNvSpPr txBox="1">
              <a:spLocks noChangeArrowheads="1"/>
            </p:cNvSpPr>
            <p:nvPr/>
          </p:nvSpPr>
          <p:spPr bwMode="auto">
            <a:xfrm>
              <a:off x="1958" y="2061"/>
              <a:ext cx="59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000">
                  <a:solidFill>
                    <a:schemeClr val="folHlink"/>
                  </a:solidFill>
                </a:rPr>
                <a:t>硬件</a:t>
              </a:r>
              <a:endParaRPr lang="zh-CN" altLang="en-US" sz="3000">
                <a:solidFill>
                  <a:schemeClr val="folHlink"/>
                </a:solidFill>
              </a:endParaRPr>
            </a:p>
          </p:txBody>
        </p:sp>
        <p:sp>
          <p:nvSpPr>
            <p:cNvPr id="16396" name="Text Box 47"/>
            <p:cNvSpPr txBox="1">
              <a:spLocks noChangeArrowheads="1"/>
            </p:cNvSpPr>
            <p:nvPr/>
          </p:nvSpPr>
          <p:spPr bwMode="auto">
            <a:xfrm>
              <a:off x="1958" y="3036"/>
              <a:ext cx="59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000">
                  <a:solidFill>
                    <a:schemeClr val="folHlink"/>
                  </a:solidFill>
                </a:rPr>
                <a:t>软件</a:t>
              </a:r>
              <a:endParaRPr lang="zh-CN" altLang="en-US" sz="3000">
                <a:solidFill>
                  <a:schemeClr val="folHlink"/>
                </a:solidFill>
              </a:endParaRPr>
            </a:p>
          </p:txBody>
        </p:sp>
      </p:grpSp>
      <p:sp>
        <p:nvSpPr>
          <p:cNvPr id="16394" name="AutoShape 52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3498850" y="4845050"/>
            <a:ext cx="6407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按任务需要编制成的各种程序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3498850" y="1066800"/>
            <a:ext cx="533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用来管理整个计算机系统 </a:t>
            </a:r>
            <a:endParaRPr lang="zh-CN" altLang="en-US" sz="3200"/>
          </a:p>
        </p:txBody>
      </p:sp>
      <p:sp>
        <p:nvSpPr>
          <p:cNvPr id="100356" name="AutoShape 4"/>
          <p:cNvSpPr/>
          <p:nvPr/>
        </p:nvSpPr>
        <p:spPr bwMode="auto">
          <a:xfrm>
            <a:off x="1066800" y="1371600"/>
            <a:ext cx="381000" cy="3810000"/>
          </a:xfrm>
          <a:prstGeom prst="leftBrace">
            <a:avLst>
              <a:gd name="adj1" fmla="val 8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1371600" y="1066800"/>
            <a:ext cx="2286000" cy="4357688"/>
            <a:chOff x="864" y="672"/>
            <a:chExt cx="1440" cy="2745"/>
          </a:xfrm>
        </p:grpSpPr>
        <p:sp>
          <p:nvSpPr>
            <p:cNvPr id="17422" name="Text Box 6"/>
            <p:cNvSpPr txBox="1">
              <a:spLocks noChangeArrowheads="1"/>
            </p:cNvSpPr>
            <p:nvPr/>
          </p:nvSpPr>
          <p:spPr bwMode="auto">
            <a:xfrm>
              <a:off x="864" y="672"/>
              <a:ext cx="14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系统软件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7423" name="Text Box 7"/>
            <p:cNvSpPr txBox="1">
              <a:spLocks noChangeArrowheads="1"/>
            </p:cNvSpPr>
            <p:nvPr/>
          </p:nvSpPr>
          <p:spPr bwMode="auto">
            <a:xfrm>
              <a:off x="864" y="3052"/>
              <a:ext cx="14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应用软件</a:t>
              </a:r>
              <a:endParaRPr lang="zh-CN" altLang="en-US" sz="3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810000" y="1782763"/>
            <a:ext cx="2798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语言处理程序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3810000" y="2346325"/>
            <a:ext cx="2147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操作系统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3810000" y="29098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服务性程序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3810000" y="347345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数据库管理系统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3810000" y="40386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网络软件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298450" y="2586038"/>
            <a:ext cx="642938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软</a:t>
            </a:r>
            <a:endParaRPr lang="zh-CN" altLang="en-US" sz="36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件</a:t>
            </a:r>
            <a:endParaRPr lang="zh-CN" altLang="en-US" sz="3600"/>
          </a:p>
        </p:txBody>
      </p:sp>
      <p:sp>
        <p:nvSpPr>
          <p:cNvPr id="17421" name="AutoShape 17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/>
          <p:nvPr/>
        </p:nvGrpSpPr>
        <p:grpSpPr bwMode="auto">
          <a:xfrm>
            <a:off x="2057400" y="1981200"/>
            <a:ext cx="5562600" cy="3932238"/>
            <a:chOff x="1296" y="1248"/>
            <a:chExt cx="3504" cy="2477"/>
          </a:xfrm>
        </p:grpSpPr>
        <p:sp>
          <p:nvSpPr>
            <p:cNvPr id="18455" name="Rectangle 3"/>
            <p:cNvSpPr>
              <a:spLocks noChangeArrowheads="1"/>
            </p:cNvSpPr>
            <p:nvPr/>
          </p:nvSpPr>
          <p:spPr bwMode="auto">
            <a:xfrm>
              <a:off x="1296" y="1248"/>
              <a:ext cx="3504" cy="19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8456" name="Text Box 4"/>
            <p:cNvSpPr txBox="1">
              <a:spLocks noChangeArrowheads="1"/>
            </p:cNvSpPr>
            <p:nvPr/>
          </p:nvSpPr>
          <p:spPr bwMode="auto">
            <a:xfrm>
              <a:off x="2639" y="3360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200"/>
                <a:t>计算机</a:t>
              </a:r>
              <a:endParaRPr lang="zh-CN" altLang="en-US" sz="3200"/>
            </a:p>
          </p:txBody>
        </p:sp>
      </p:grpSp>
      <p:grpSp>
        <p:nvGrpSpPr>
          <p:cNvPr id="3" name="Group 26"/>
          <p:cNvGrpSpPr/>
          <p:nvPr/>
        </p:nvGrpSpPr>
        <p:grpSpPr bwMode="auto">
          <a:xfrm>
            <a:off x="609600" y="2941638"/>
            <a:ext cx="1905000" cy="1104900"/>
            <a:chOff x="384" y="1853"/>
            <a:chExt cx="1200" cy="696"/>
          </a:xfrm>
        </p:grpSpPr>
        <p:sp>
          <p:nvSpPr>
            <p:cNvPr id="18452" name="Rectangle 6"/>
            <p:cNvSpPr>
              <a:spLocks noChangeArrowheads="1"/>
            </p:cNvSpPr>
            <p:nvPr/>
          </p:nvSpPr>
          <p:spPr bwMode="auto">
            <a:xfrm>
              <a:off x="443" y="1853"/>
              <a:ext cx="77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3200"/>
                <a:t>高级语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18453" name="Text Box 7"/>
            <p:cNvSpPr txBox="1">
              <a:spLocks noChangeArrowheads="1"/>
            </p:cNvSpPr>
            <p:nvPr/>
          </p:nvSpPr>
          <p:spPr bwMode="auto">
            <a:xfrm>
              <a:off x="385" y="2184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言程序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8454" name="Line 8"/>
            <p:cNvSpPr>
              <a:spLocks noChangeShapeType="1"/>
            </p:cNvSpPr>
            <p:nvPr/>
          </p:nvSpPr>
          <p:spPr bwMode="auto">
            <a:xfrm>
              <a:off x="384" y="2210"/>
              <a:ext cx="12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/>
          <p:nvPr/>
        </p:nvGrpSpPr>
        <p:grpSpPr bwMode="auto">
          <a:xfrm>
            <a:off x="4267200" y="2941638"/>
            <a:ext cx="1162050" cy="1104900"/>
            <a:chOff x="2688" y="1853"/>
            <a:chExt cx="732" cy="696"/>
          </a:xfrm>
        </p:grpSpPr>
        <p:sp>
          <p:nvSpPr>
            <p:cNvPr id="18449" name="Rectangle 10"/>
            <p:cNvSpPr>
              <a:spLocks noChangeArrowheads="1"/>
            </p:cNvSpPr>
            <p:nvPr/>
          </p:nvSpPr>
          <p:spPr bwMode="auto">
            <a:xfrm>
              <a:off x="2772" y="1853"/>
              <a:ext cx="51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3200"/>
                <a:t>目标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8450" name="Rectangle 11"/>
            <p:cNvSpPr>
              <a:spLocks noChangeArrowheads="1"/>
            </p:cNvSpPr>
            <p:nvPr/>
          </p:nvSpPr>
          <p:spPr bwMode="auto">
            <a:xfrm>
              <a:off x="2772" y="2242"/>
              <a:ext cx="51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3200"/>
                <a:t>程序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8451" name="Freeform 12"/>
            <p:cNvSpPr/>
            <p:nvPr/>
          </p:nvSpPr>
          <p:spPr bwMode="auto">
            <a:xfrm>
              <a:off x="2688" y="2209"/>
              <a:ext cx="732" cy="1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0 h 1"/>
                <a:gd name="T4" fmla="*/ 0 60000 65536"/>
                <a:gd name="T5" fmla="*/ 0 60000 65536"/>
                <a:gd name="T6" fmla="*/ 0 w 732"/>
                <a:gd name="T7" fmla="*/ 0 h 1"/>
                <a:gd name="T8" fmla="*/ 732 w 7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2" h="1">
                  <a:moveTo>
                    <a:pt x="0" y="0"/>
                  </a:moveTo>
                  <a:lnTo>
                    <a:pt x="732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4"/>
          <p:cNvGrpSpPr/>
          <p:nvPr/>
        </p:nvGrpSpPr>
        <p:grpSpPr bwMode="auto">
          <a:xfrm>
            <a:off x="7110413" y="2941638"/>
            <a:ext cx="1838325" cy="566737"/>
            <a:chOff x="4479" y="1853"/>
            <a:chExt cx="1158" cy="357"/>
          </a:xfrm>
        </p:grpSpPr>
        <p:sp>
          <p:nvSpPr>
            <p:cNvPr id="18447" name="Rectangle 14"/>
            <p:cNvSpPr>
              <a:spLocks noChangeArrowheads="1"/>
            </p:cNvSpPr>
            <p:nvPr/>
          </p:nvSpPr>
          <p:spPr bwMode="auto">
            <a:xfrm>
              <a:off x="4896" y="1853"/>
              <a:ext cx="57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3200"/>
                <a:t>结果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8448" name="Freeform 15"/>
            <p:cNvSpPr/>
            <p:nvPr/>
          </p:nvSpPr>
          <p:spPr bwMode="auto">
            <a:xfrm>
              <a:off x="4479" y="2208"/>
              <a:ext cx="1158" cy="2"/>
            </a:xfrm>
            <a:custGeom>
              <a:avLst/>
              <a:gdLst>
                <a:gd name="T0" fmla="*/ 0 w 1158"/>
                <a:gd name="T1" fmla="*/ 0 h 2"/>
                <a:gd name="T2" fmla="*/ 1158 w 1158"/>
                <a:gd name="T3" fmla="*/ 2 h 2"/>
                <a:gd name="T4" fmla="*/ 0 60000 65536"/>
                <a:gd name="T5" fmla="*/ 0 60000 65536"/>
                <a:gd name="T6" fmla="*/ 0 w 1158"/>
                <a:gd name="T7" fmla="*/ 0 h 2"/>
                <a:gd name="T8" fmla="*/ 1158 w 1158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58" h="2">
                  <a:moveTo>
                    <a:pt x="0" y="0"/>
                  </a:moveTo>
                  <a:lnTo>
                    <a:pt x="1158" y="2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3"/>
          <p:cNvGrpSpPr/>
          <p:nvPr/>
        </p:nvGrpSpPr>
        <p:grpSpPr bwMode="auto">
          <a:xfrm>
            <a:off x="2546350" y="2971800"/>
            <a:ext cx="1703388" cy="1143000"/>
            <a:chOff x="1604" y="1872"/>
            <a:chExt cx="1073" cy="720"/>
          </a:xfrm>
        </p:grpSpPr>
        <p:sp>
          <p:nvSpPr>
            <p:cNvPr id="18445" name="Rectangle 17"/>
            <p:cNvSpPr>
              <a:spLocks noChangeArrowheads="1"/>
            </p:cNvSpPr>
            <p:nvPr/>
          </p:nvSpPr>
          <p:spPr bwMode="auto">
            <a:xfrm>
              <a:off x="1604" y="1872"/>
              <a:ext cx="1073" cy="7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8446" name="Text Box 18"/>
            <p:cNvSpPr txBox="1">
              <a:spLocks noChangeArrowheads="1"/>
            </p:cNvSpPr>
            <p:nvPr/>
          </p:nvSpPr>
          <p:spPr bwMode="auto">
            <a:xfrm>
              <a:off x="1794" y="2030"/>
              <a:ext cx="69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600"/>
                <a:t>翻译</a:t>
              </a:r>
              <a:endParaRPr lang="zh-CN" altLang="en-US" sz="3200"/>
            </a:p>
          </p:txBody>
        </p:sp>
      </p:grpSp>
      <p:grpSp>
        <p:nvGrpSpPr>
          <p:cNvPr id="7" name="Group 22"/>
          <p:cNvGrpSpPr/>
          <p:nvPr/>
        </p:nvGrpSpPr>
        <p:grpSpPr bwMode="auto">
          <a:xfrm>
            <a:off x="5441950" y="2971800"/>
            <a:ext cx="1673225" cy="1219200"/>
            <a:chOff x="3428" y="1872"/>
            <a:chExt cx="1054" cy="768"/>
          </a:xfrm>
        </p:grpSpPr>
        <p:sp>
          <p:nvSpPr>
            <p:cNvPr id="18443" name="Rectangle 20"/>
            <p:cNvSpPr>
              <a:spLocks noChangeArrowheads="1"/>
            </p:cNvSpPr>
            <p:nvPr/>
          </p:nvSpPr>
          <p:spPr bwMode="auto">
            <a:xfrm>
              <a:off x="3428" y="1872"/>
              <a:ext cx="1054" cy="7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8444" name="Text Box 21"/>
            <p:cNvSpPr txBox="1">
              <a:spLocks noChangeArrowheads="1"/>
            </p:cNvSpPr>
            <p:nvPr/>
          </p:nvSpPr>
          <p:spPr bwMode="auto">
            <a:xfrm>
              <a:off x="3600" y="2044"/>
              <a:ext cx="69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600"/>
                <a:t>运行</a:t>
              </a:r>
              <a:endParaRPr lang="zh-CN" altLang="en-US" sz="3600"/>
            </a:p>
          </p:txBody>
        </p:sp>
      </p:grpSp>
      <p:sp>
        <p:nvSpPr>
          <p:cNvPr id="18441" name="Text Box 29"/>
          <p:cNvSpPr txBox="1">
            <a:spLocks noChangeArrowheads="1"/>
          </p:cNvSpPr>
          <p:nvPr/>
        </p:nvSpPr>
        <p:spPr bwMode="auto">
          <a:xfrm>
            <a:off x="730250" y="349250"/>
            <a:ext cx="582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latin typeface="Times New Roman" panose="02020603050405020304" pitchFamily="18" charset="0"/>
              </a:rPr>
              <a:t>2. 计算机的解题过程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8442" name="AutoShape 32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7772400" cy="785813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指导教师</a:t>
            </a:r>
            <a:endParaRPr lang="zh-CN" altLang="en-US" b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43000"/>
            <a:ext cx="8143875" cy="52149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舒燕君 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zh-CN" altLang="en-US" b="1" dirty="0" smtClean="0">
                <a:latin typeface="+mj-lt"/>
              </a:rPr>
              <a:t>研究方向：</a:t>
            </a:r>
            <a:endParaRPr lang="en-US" altLang="zh-CN" b="1" dirty="0" smtClean="0">
              <a:latin typeface="+mj-lt"/>
            </a:endParaRPr>
          </a:p>
          <a:p>
            <a:pPr marL="1101725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/>
              <a:t>云计算系统服务质量评测</a:t>
            </a:r>
            <a:endParaRPr lang="en-US" altLang="zh-CN" b="1" dirty="0" smtClean="0"/>
          </a:p>
          <a:p>
            <a:pPr marL="1101725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/>
              <a:t>高端容错计算机系统</a:t>
            </a:r>
            <a:endParaRPr lang="en-US" altLang="zh-CN" b="1" dirty="0" smtClean="0"/>
          </a:p>
          <a:p>
            <a:pPr marL="1101725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/>
              <a:t>系统容错性能评测工具</a:t>
            </a:r>
            <a:endParaRPr lang="zh-CN" altLang="en-US" b="1" dirty="0" smtClean="0"/>
          </a:p>
          <a:p>
            <a:pPr marL="1101725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/>
              <a:t>软件可靠性评估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+mj-lt"/>
              </a:rPr>
              <a:t>联系方式：</a:t>
            </a:r>
            <a:r>
              <a:rPr lang="en-US" altLang="zh-CN" b="1" dirty="0" smtClean="0">
                <a:latin typeface="+mj-lt"/>
              </a:rPr>
              <a:t>QQ: 6016511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+mj-lt"/>
              </a:rPr>
              <a:t>办公室</a:t>
            </a:r>
            <a:r>
              <a:rPr lang="zh-CN" altLang="en-US" b="1" dirty="0" smtClean="0">
                <a:latin typeface="+mj-lt"/>
              </a:rPr>
              <a:t>地址：综合实验楼</a:t>
            </a:r>
            <a:r>
              <a:rPr lang="en-US" altLang="zh-CN" b="1" dirty="0" smtClean="0">
                <a:latin typeface="+mj-lt"/>
              </a:rPr>
              <a:t>510</a:t>
            </a:r>
            <a:r>
              <a:rPr lang="zh-CN" altLang="en-US" b="1" dirty="0" smtClean="0">
                <a:latin typeface="+mj-lt"/>
              </a:rPr>
              <a:t>房间</a:t>
            </a:r>
            <a:endParaRPr lang="en-US" altLang="zh-CN" b="1" dirty="0" smtClean="0"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reeform 2"/>
          <p:cNvSpPr/>
          <p:nvPr/>
        </p:nvSpPr>
        <p:spPr bwMode="auto">
          <a:xfrm>
            <a:off x="6096000" y="3181350"/>
            <a:ext cx="1588" cy="1452563"/>
          </a:xfrm>
          <a:custGeom>
            <a:avLst/>
            <a:gdLst>
              <a:gd name="T0" fmla="*/ 0 w 1"/>
              <a:gd name="T1" fmla="*/ 0 h 915"/>
              <a:gd name="T2" fmla="*/ 0 w 1"/>
              <a:gd name="T3" fmla="*/ 2147483647 h 915"/>
              <a:gd name="T4" fmla="*/ 0 60000 65536"/>
              <a:gd name="T5" fmla="*/ 0 60000 65536"/>
              <a:gd name="T6" fmla="*/ 0 w 1"/>
              <a:gd name="T7" fmla="*/ 0 h 915"/>
              <a:gd name="T8" fmla="*/ 1 w 1"/>
              <a:gd name="T9" fmla="*/ 915 h 9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915">
                <a:moveTo>
                  <a:pt x="0" y="0"/>
                </a:moveTo>
                <a:lnTo>
                  <a:pt x="0" y="915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649" name="Freeform 17"/>
          <p:cNvSpPr/>
          <p:nvPr/>
        </p:nvSpPr>
        <p:spPr bwMode="auto">
          <a:xfrm>
            <a:off x="6091238" y="3181350"/>
            <a:ext cx="4762" cy="442913"/>
          </a:xfrm>
          <a:custGeom>
            <a:avLst/>
            <a:gdLst>
              <a:gd name="T0" fmla="*/ 2147483647 w 3"/>
              <a:gd name="T1" fmla="*/ 0 h 279"/>
              <a:gd name="T2" fmla="*/ 0 w 3"/>
              <a:gd name="T3" fmla="*/ 2147483647 h 279"/>
              <a:gd name="T4" fmla="*/ 0 60000 65536"/>
              <a:gd name="T5" fmla="*/ 0 60000 65536"/>
              <a:gd name="T6" fmla="*/ 0 w 3"/>
              <a:gd name="T7" fmla="*/ 0 h 279"/>
              <a:gd name="T8" fmla="*/ 3 w 3"/>
              <a:gd name="T9" fmla="*/ 279 h 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79">
                <a:moveTo>
                  <a:pt x="3" y="0"/>
                </a:moveTo>
                <a:lnTo>
                  <a:pt x="0" y="279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57200" y="3810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二、计算机系统的层次结构</a:t>
            </a:r>
            <a:endParaRPr lang="zh-CN" altLang="en-US" sz="3600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371600" y="160020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/>
              <a:t>高级语言</a:t>
            </a:r>
            <a:endParaRPr lang="zh-CN" altLang="en-US" sz="3200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724400" y="160020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/>
              <a:t>虚拟机器 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 baseline="-25000">
                <a:latin typeface="Times New Roman" panose="02020603050405020304" pitchFamily="18" charset="0"/>
              </a:rPr>
              <a:t>3</a:t>
            </a:r>
            <a:endParaRPr lang="zh-CN" altLang="en-US" sz="2400" baseline="-25000">
              <a:latin typeface="Times New Roman" panose="02020603050405020304" pitchFamily="18" charset="0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371600" y="260985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/>
              <a:t>汇编语言</a:t>
            </a:r>
            <a:endParaRPr lang="zh-CN" altLang="en-US" sz="3200"/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724400" y="260985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/>
              <a:t>虚拟机器 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  <a:endParaRPr lang="zh-CN" altLang="en-US" sz="2400" baseline="-25000"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1371600" y="3643313"/>
            <a:ext cx="6096000" cy="617537"/>
            <a:chOff x="864" y="2280"/>
            <a:chExt cx="3840" cy="389"/>
          </a:xfrm>
        </p:grpSpPr>
        <p:sp>
          <p:nvSpPr>
            <p:cNvPr id="19474" name="Text Box 9"/>
            <p:cNvSpPr txBox="1">
              <a:spLocks noChangeArrowheads="1"/>
            </p:cNvSpPr>
            <p:nvPr/>
          </p:nvSpPr>
          <p:spPr bwMode="auto">
            <a:xfrm>
              <a:off x="864" y="2280"/>
              <a:ext cx="1728" cy="389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accent2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操作系统</a:t>
              </a:r>
              <a:endParaRPr lang="zh-CN" altLang="en-US" sz="3200"/>
            </a:p>
          </p:txBody>
        </p:sp>
        <p:sp>
          <p:nvSpPr>
            <p:cNvPr id="19475" name="Text Box 10"/>
            <p:cNvSpPr txBox="1">
              <a:spLocks noChangeArrowheads="1"/>
            </p:cNvSpPr>
            <p:nvPr/>
          </p:nvSpPr>
          <p:spPr bwMode="auto">
            <a:xfrm>
              <a:off x="2976" y="2280"/>
              <a:ext cx="1728" cy="351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folHlink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虚拟机器</a:t>
              </a:r>
              <a:endParaRPr lang="zh-CN" altLang="en-US" sz="2800"/>
            </a:p>
          </p:txBody>
        </p:sp>
      </p:grp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371600" y="462915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/>
              <a:t>机器语言</a:t>
            </a:r>
            <a:endParaRPr lang="zh-CN" altLang="en-US" sz="3200"/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4724400" y="462915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/>
              <a:t>实际机器 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  <a:endParaRPr lang="zh-CN" altLang="en-US" sz="2400" baseline="-25000">
              <a:latin typeface="Times New Roman" panose="02020603050405020304" pitchFamily="18" charset="0"/>
            </a:endParaRP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371600" y="563880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/>
              <a:t>微指令系统</a:t>
            </a:r>
            <a:endParaRPr lang="zh-CN" altLang="en-US" sz="3200"/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4724400" y="563880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/>
              <a:t>微程序机器 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 baseline="-25000">
                <a:latin typeface="Times New Roman" panose="02020603050405020304" pitchFamily="18" charset="0"/>
              </a:rPr>
              <a:t>0</a:t>
            </a:r>
            <a:endParaRPr lang="zh-CN" altLang="en-US" sz="2400" baseline="-25000">
              <a:latin typeface="Times New Roman" panose="02020603050405020304" pitchFamily="18" charset="0"/>
            </a:endParaRPr>
          </a:p>
        </p:txBody>
      </p:sp>
      <p:sp>
        <p:nvSpPr>
          <p:cNvPr id="69647" name="Freeform 15"/>
          <p:cNvSpPr/>
          <p:nvPr/>
        </p:nvSpPr>
        <p:spPr bwMode="auto">
          <a:xfrm>
            <a:off x="6096000" y="2181225"/>
            <a:ext cx="1588" cy="409575"/>
          </a:xfrm>
          <a:custGeom>
            <a:avLst/>
            <a:gdLst>
              <a:gd name="T0" fmla="*/ 0 w 1"/>
              <a:gd name="T1" fmla="*/ 0 h 258"/>
              <a:gd name="T2" fmla="*/ 2147483647 w 1"/>
              <a:gd name="T3" fmla="*/ 2147483647 h 258"/>
              <a:gd name="T4" fmla="*/ 0 60000 65536"/>
              <a:gd name="T5" fmla="*/ 0 60000 65536"/>
              <a:gd name="T6" fmla="*/ 0 w 1"/>
              <a:gd name="T7" fmla="*/ 0 h 258"/>
              <a:gd name="T8" fmla="*/ 1 w 1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58">
                <a:moveTo>
                  <a:pt x="0" y="0"/>
                </a:moveTo>
                <a:lnTo>
                  <a:pt x="1" y="258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648" name="Freeform 16"/>
          <p:cNvSpPr/>
          <p:nvPr/>
        </p:nvSpPr>
        <p:spPr bwMode="auto">
          <a:xfrm>
            <a:off x="6096000" y="5191125"/>
            <a:ext cx="1588" cy="447675"/>
          </a:xfrm>
          <a:custGeom>
            <a:avLst/>
            <a:gdLst>
              <a:gd name="T0" fmla="*/ 0 w 1"/>
              <a:gd name="T1" fmla="*/ 0 h 282"/>
              <a:gd name="T2" fmla="*/ 2147483647 w 1"/>
              <a:gd name="T3" fmla="*/ 2147483647 h 282"/>
              <a:gd name="T4" fmla="*/ 0 60000 65536"/>
              <a:gd name="T5" fmla="*/ 0 60000 65536"/>
              <a:gd name="T6" fmla="*/ 0 w 1"/>
              <a:gd name="T7" fmla="*/ 0 h 282"/>
              <a:gd name="T8" fmla="*/ 1 w 1"/>
              <a:gd name="T9" fmla="*/ 282 h 2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82">
                <a:moveTo>
                  <a:pt x="0" y="0"/>
                </a:moveTo>
                <a:lnTo>
                  <a:pt x="1" y="282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1.1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473" name="AutoShape 21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nimBg="1"/>
      <p:bldP spid="69649" grpId="0" animBg="1"/>
      <p:bldP spid="69636" grpId="0" autoUpdateAnimBg="0"/>
      <p:bldP spid="69637" grpId="0" animBg="1" autoUpdateAnimBg="0"/>
      <p:bldP spid="69638" grpId="0" autoUpdateAnimBg="0"/>
      <p:bldP spid="69639" grpId="0" animBg="1" autoUpdateAnimBg="0"/>
      <p:bldP spid="69643" grpId="0" autoUpdateAnimBg="0"/>
      <p:bldP spid="69644" grpId="0" animBg="1" autoUpdateAnimBg="0"/>
      <p:bldP spid="69645" grpId="0" autoUpdateAnimBg="0"/>
      <p:bldP spid="69646" grpId="0" animBg="1" autoUpdateAnimBg="0"/>
      <p:bldP spid="69647" grpId="0" animBg="1"/>
      <p:bldP spid="696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7"/>
          <p:cNvSpPr txBox="1">
            <a:spLocks noChangeArrowheads="1"/>
          </p:cNvSpPr>
          <p:nvPr/>
        </p:nvSpPr>
        <p:spPr bwMode="auto">
          <a:xfrm>
            <a:off x="4722813" y="773113"/>
            <a:ext cx="232886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/>
              <a:t>用编译程序翻译</a:t>
            </a:r>
            <a:endParaRPr lang="zh-CN" altLang="en-US" sz="2400"/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400"/>
              <a:t>成汇编语言程序</a:t>
            </a:r>
            <a:endParaRPr lang="zh-CN" altLang="en-US" sz="2400"/>
          </a:p>
        </p:txBody>
      </p:sp>
      <p:sp>
        <p:nvSpPr>
          <p:cNvPr id="20483" name="Text Box 29"/>
          <p:cNvSpPr txBox="1">
            <a:spLocks noChangeArrowheads="1"/>
          </p:cNvSpPr>
          <p:nvPr/>
        </p:nvSpPr>
        <p:spPr bwMode="auto">
          <a:xfrm>
            <a:off x="4722813" y="2033588"/>
            <a:ext cx="232886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/>
              <a:t>用汇编程序翻译</a:t>
            </a:r>
            <a:endParaRPr lang="zh-CN" altLang="en-US" sz="2400"/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400"/>
              <a:t>成机器语言程序</a:t>
            </a:r>
            <a:endParaRPr lang="zh-CN" altLang="en-US" sz="2400"/>
          </a:p>
        </p:txBody>
      </p:sp>
      <p:sp>
        <p:nvSpPr>
          <p:cNvPr id="20484" name="Text Box 30"/>
          <p:cNvSpPr txBox="1">
            <a:spLocks noChangeArrowheads="1"/>
          </p:cNvSpPr>
          <p:nvPr/>
        </p:nvSpPr>
        <p:spPr bwMode="auto">
          <a:xfrm>
            <a:off x="4722813" y="3481388"/>
            <a:ext cx="355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/>
              <a:t>用机器语言解释操作系统</a:t>
            </a:r>
            <a:endParaRPr lang="zh-CN" altLang="en-US" sz="2400"/>
          </a:p>
        </p:txBody>
      </p:sp>
      <p:sp>
        <p:nvSpPr>
          <p:cNvPr id="20485" name="Text Box 31"/>
          <p:cNvSpPr txBox="1">
            <a:spLocks noChangeArrowheads="1"/>
          </p:cNvSpPr>
          <p:nvPr/>
        </p:nvSpPr>
        <p:spPr bwMode="auto">
          <a:xfrm>
            <a:off x="4722813" y="4714875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/>
              <a:t>用微指令解释机器指令</a:t>
            </a:r>
            <a:endParaRPr lang="zh-CN" altLang="en-US" sz="2400"/>
          </a:p>
        </p:txBody>
      </p:sp>
      <p:sp>
        <p:nvSpPr>
          <p:cNvPr id="20486" name="Text Box 32"/>
          <p:cNvSpPr txBox="1">
            <a:spLocks noChangeArrowheads="1"/>
          </p:cNvSpPr>
          <p:nvPr/>
        </p:nvSpPr>
        <p:spPr bwMode="auto">
          <a:xfrm>
            <a:off x="4722813" y="5934075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/>
              <a:t>由硬件直接执行微指令</a:t>
            </a:r>
            <a:endParaRPr lang="zh-CN" altLang="en-US" sz="2400"/>
          </a:p>
        </p:txBody>
      </p:sp>
      <p:grpSp>
        <p:nvGrpSpPr>
          <p:cNvPr id="2" name="Group 41"/>
          <p:cNvGrpSpPr/>
          <p:nvPr/>
        </p:nvGrpSpPr>
        <p:grpSpPr bwMode="auto">
          <a:xfrm>
            <a:off x="298450" y="2589213"/>
            <a:ext cx="8845550" cy="3354387"/>
            <a:chOff x="188" y="1631"/>
            <a:chExt cx="5572" cy="2113"/>
          </a:xfrm>
        </p:grpSpPr>
        <p:sp>
          <p:nvSpPr>
            <p:cNvPr id="20500" name="Line 33"/>
            <p:cNvSpPr>
              <a:spLocks noChangeShapeType="1"/>
            </p:cNvSpPr>
            <p:nvPr/>
          </p:nvSpPr>
          <p:spPr bwMode="auto">
            <a:xfrm>
              <a:off x="192" y="2685"/>
              <a:ext cx="556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1" name="Text Box 34"/>
            <p:cNvSpPr txBox="1">
              <a:spLocks noChangeArrowheads="1"/>
            </p:cNvSpPr>
            <p:nvPr/>
          </p:nvSpPr>
          <p:spPr bwMode="auto">
            <a:xfrm>
              <a:off x="192" y="1631"/>
              <a:ext cx="437" cy="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Dot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4000">
                  <a:solidFill>
                    <a:schemeClr val="folHlink"/>
                  </a:solidFill>
                </a:rPr>
                <a:t>软</a:t>
              </a:r>
              <a:endParaRPr lang="zh-CN" altLang="en-US" sz="4000">
                <a:solidFill>
                  <a:schemeClr val="folHlink"/>
                </a:solidFill>
              </a:endParaRPr>
            </a:p>
            <a:p>
              <a:pPr algn="ctr" eaLnBrk="1" hangingPunct="1">
                <a:spcBef>
                  <a:spcPct val="20000"/>
                </a:spcBef>
              </a:pPr>
              <a:r>
                <a:rPr lang="zh-CN" altLang="en-US" sz="4000">
                  <a:solidFill>
                    <a:schemeClr val="folHlink"/>
                  </a:solidFill>
                </a:rPr>
                <a:t>件</a:t>
              </a:r>
              <a:endParaRPr lang="zh-CN" altLang="en-US" sz="4000">
                <a:solidFill>
                  <a:schemeClr val="folHlink"/>
                </a:solidFill>
              </a:endParaRPr>
            </a:p>
          </p:txBody>
        </p:sp>
        <p:sp>
          <p:nvSpPr>
            <p:cNvPr id="20502" name="Text Box 35"/>
            <p:cNvSpPr txBox="1">
              <a:spLocks noChangeArrowheads="1"/>
            </p:cNvSpPr>
            <p:nvPr/>
          </p:nvSpPr>
          <p:spPr bwMode="auto">
            <a:xfrm>
              <a:off x="188" y="2841"/>
              <a:ext cx="437" cy="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Dot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4000">
                  <a:solidFill>
                    <a:schemeClr val="folHlink"/>
                  </a:solidFill>
                </a:rPr>
                <a:t>硬</a:t>
              </a:r>
              <a:endParaRPr lang="zh-CN" altLang="en-US" sz="4000">
                <a:solidFill>
                  <a:schemeClr val="folHlink"/>
                </a:solidFill>
              </a:endParaRPr>
            </a:p>
            <a:p>
              <a:pPr algn="ctr" eaLnBrk="1" hangingPunct="1">
                <a:spcBef>
                  <a:spcPct val="20000"/>
                </a:spcBef>
              </a:pPr>
              <a:r>
                <a:rPr lang="zh-CN" altLang="en-US" sz="4000">
                  <a:solidFill>
                    <a:schemeClr val="folHlink"/>
                  </a:solidFill>
                </a:rPr>
                <a:t>件</a:t>
              </a:r>
              <a:endParaRPr lang="zh-CN" altLang="en-US" sz="4000">
                <a:solidFill>
                  <a:schemeClr val="folHlink"/>
                </a:solidFill>
              </a:endParaRPr>
            </a:p>
          </p:txBody>
        </p:sp>
      </p:grp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1.1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20489" name="Group 67"/>
          <p:cNvGrpSpPr/>
          <p:nvPr/>
        </p:nvGrpSpPr>
        <p:grpSpPr bwMode="auto">
          <a:xfrm>
            <a:off x="1219200" y="914400"/>
            <a:ext cx="2743200" cy="5426075"/>
            <a:chOff x="768" y="576"/>
            <a:chExt cx="1728" cy="3418"/>
          </a:xfrm>
        </p:grpSpPr>
        <p:sp>
          <p:nvSpPr>
            <p:cNvPr id="20491" name="Text Box 54"/>
            <p:cNvSpPr txBox="1">
              <a:spLocks noChangeArrowheads="1"/>
            </p:cNvSpPr>
            <p:nvPr/>
          </p:nvSpPr>
          <p:spPr bwMode="auto">
            <a:xfrm>
              <a:off x="768" y="576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>
                  <a:latin typeface="Times New Roman" panose="02020603050405020304" pitchFamily="18" charset="0"/>
                </a:rPr>
                <a:t>M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4</a:t>
              </a:r>
              <a:endParaRPr lang="zh-CN" altLang="en-US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492" name="Text Box 55"/>
            <p:cNvSpPr txBox="1">
              <a:spLocks noChangeArrowheads="1"/>
            </p:cNvSpPr>
            <p:nvPr/>
          </p:nvSpPr>
          <p:spPr bwMode="auto">
            <a:xfrm>
              <a:off x="768" y="1342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>
                  <a:latin typeface="Times New Roman" panose="02020603050405020304" pitchFamily="18" charset="0"/>
                </a:rPr>
                <a:t>M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3</a:t>
              </a:r>
              <a:endParaRPr lang="zh-CN" altLang="en-US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493" name="Text Box 56"/>
            <p:cNvSpPr txBox="1">
              <a:spLocks noChangeArrowheads="1"/>
            </p:cNvSpPr>
            <p:nvPr/>
          </p:nvSpPr>
          <p:spPr bwMode="auto">
            <a:xfrm>
              <a:off x="768" y="2109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>
                  <a:latin typeface="Times New Roman" panose="02020603050405020304" pitchFamily="18" charset="0"/>
                </a:rPr>
                <a:t>M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endParaRPr lang="zh-CN" altLang="en-US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494" name="Text Box 57"/>
            <p:cNvSpPr txBox="1">
              <a:spLocks noChangeArrowheads="1"/>
            </p:cNvSpPr>
            <p:nvPr/>
          </p:nvSpPr>
          <p:spPr bwMode="auto">
            <a:xfrm>
              <a:off x="768" y="2876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实际机器 </a:t>
              </a:r>
              <a:r>
                <a:rPr lang="en-US" altLang="zh-CN" sz="2400">
                  <a:latin typeface="Times New Roman" panose="02020603050405020304" pitchFamily="18" charset="0"/>
                </a:rPr>
                <a:t>M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endParaRPr lang="zh-CN" altLang="en-US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495" name="Text Box 58"/>
            <p:cNvSpPr txBox="1">
              <a:spLocks noChangeArrowheads="1"/>
            </p:cNvSpPr>
            <p:nvPr/>
          </p:nvSpPr>
          <p:spPr bwMode="auto">
            <a:xfrm>
              <a:off x="768" y="3643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微程序机器 </a:t>
              </a:r>
              <a:r>
                <a:rPr lang="en-US" altLang="zh-CN" sz="2400">
                  <a:latin typeface="Times New Roman" panose="02020603050405020304" pitchFamily="18" charset="0"/>
                </a:rPr>
                <a:t>M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0</a:t>
              </a:r>
              <a:endParaRPr lang="zh-CN" altLang="en-US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496" name="Line 63"/>
            <p:cNvSpPr>
              <a:spLocks noChangeShapeType="1"/>
            </p:cNvSpPr>
            <p:nvPr/>
          </p:nvSpPr>
          <p:spPr bwMode="auto">
            <a:xfrm>
              <a:off x="1584" y="960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7" name="Line 64"/>
            <p:cNvSpPr>
              <a:spLocks noChangeShapeType="1"/>
            </p:cNvSpPr>
            <p:nvPr/>
          </p:nvSpPr>
          <p:spPr bwMode="auto">
            <a:xfrm>
              <a:off x="1584" y="1728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8" name="Line 65"/>
            <p:cNvSpPr>
              <a:spLocks noChangeShapeType="1"/>
            </p:cNvSpPr>
            <p:nvPr/>
          </p:nvSpPr>
          <p:spPr bwMode="auto">
            <a:xfrm>
              <a:off x="1584" y="2496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9" name="Line 66"/>
            <p:cNvSpPr>
              <a:spLocks noChangeShapeType="1"/>
            </p:cNvSpPr>
            <p:nvPr/>
          </p:nvSpPr>
          <p:spPr bwMode="auto">
            <a:xfrm>
              <a:off x="1584" y="3264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490" name="AutoShape 70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1.2 计算机的基本组成</a:t>
            </a:r>
            <a:endParaRPr lang="zh-CN" altLang="en-US" b="1" smtClean="0"/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433513" y="2093913"/>
            <a:ext cx="5653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1.</a:t>
            </a:r>
            <a:r>
              <a:rPr lang="zh-CN" altLang="en-US" sz="2800"/>
              <a:t> 计算机由五大部件组成</a:t>
            </a:r>
            <a:endParaRPr lang="zh-CN" altLang="en-US" sz="2800"/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433513" y="3952875"/>
            <a:ext cx="6567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3.</a:t>
            </a:r>
            <a:r>
              <a:rPr lang="zh-CN" altLang="en-US" sz="2800" dirty="0"/>
              <a:t> 指令和数据用二进制表示</a:t>
            </a:r>
            <a:endParaRPr lang="zh-CN" altLang="en-US" sz="2800" dirty="0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433513" y="4576763"/>
            <a:ext cx="6415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4.</a:t>
            </a:r>
            <a:r>
              <a:rPr lang="zh-CN" altLang="en-US" sz="2800"/>
              <a:t> 指令由操作码和地址码组成</a:t>
            </a:r>
            <a:endParaRPr lang="zh-CN" altLang="en-US" sz="2800"/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433513" y="5827713"/>
            <a:ext cx="5443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6.</a:t>
            </a:r>
            <a:r>
              <a:rPr lang="zh-CN" altLang="en-US" sz="2800"/>
              <a:t> 以运算器为中心</a:t>
            </a:r>
            <a:endParaRPr lang="zh-CN" altLang="en-US" sz="2800"/>
          </a:p>
        </p:txBody>
      </p:sp>
      <p:grpSp>
        <p:nvGrpSpPr>
          <p:cNvPr id="2" name="Group 7"/>
          <p:cNvGrpSpPr/>
          <p:nvPr/>
        </p:nvGrpSpPr>
        <p:grpSpPr bwMode="auto">
          <a:xfrm>
            <a:off x="1420813" y="2717800"/>
            <a:ext cx="6808787" cy="1106488"/>
            <a:chOff x="895" y="1712"/>
            <a:chExt cx="4289" cy="697"/>
          </a:xfrm>
        </p:grpSpPr>
        <p:sp>
          <p:nvSpPr>
            <p:cNvPr id="21516" name="Text Box 8"/>
            <p:cNvSpPr txBox="1">
              <a:spLocks noChangeArrowheads="1"/>
            </p:cNvSpPr>
            <p:nvPr/>
          </p:nvSpPr>
          <p:spPr bwMode="auto">
            <a:xfrm>
              <a:off x="895" y="1712"/>
              <a:ext cx="42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2.</a:t>
              </a:r>
              <a:r>
                <a:rPr lang="zh-CN" altLang="en-US" sz="2800"/>
                <a:t> 指令和数据以同等地位存于存储器，</a:t>
              </a:r>
              <a:endParaRPr lang="zh-CN" altLang="en-US" sz="2800"/>
            </a:p>
          </p:txBody>
        </p:sp>
        <p:sp>
          <p:nvSpPr>
            <p:cNvPr id="21517" name="Text Box 9"/>
            <p:cNvSpPr txBox="1">
              <a:spLocks noChangeArrowheads="1"/>
            </p:cNvSpPr>
            <p:nvPr/>
          </p:nvSpPr>
          <p:spPr bwMode="auto">
            <a:xfrm>
              <a:off x="981" y="2082"/>
              <a:ext cx="31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/>
                <a:t> </a:t>
              </a:r>
              <a:r>
                <a:rPr lang="zh-CN" altLang="en-US" sz="2000"/>
                <a:t> </a:t>
              </a:r>
              <a:r>
                <a:rPr lang="zh-CN" altLang="en-US" sz="2800"/>
                <a:t>可按地址寻访</a:t>
              </a:r>
              <a:endParaRPr lang="zh-CN" altLang="en-US" sz="2800"/>
            </a:p>
          </p:txBody>
        </p:sp>
      </p:grp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1433513" y="5202238"/>
            <a:ext cx="3595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5.</a:t>
            </a:r>
            <a:r>
              <a:rPr lang="zh-CN" altLang="en-US" sz="2800"/>
              <a:t> 存储程序</a:t>
            </a:r>
            <a:endParaRPr lang="zh-CN" altLang="en-US" sz="2800"/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982663" y="1289050"/>
            <a:ext cx="755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b="0">
                <a:latin typeface="Times New Roman" panose="02020603050405020304" pitchFamily="18" charset="0"/>
              </a:rPr>
              <a:t>一、</a:t>
            </a:r>
            <a:r>
              <a:rPr lang="zh-CN" altLang="en-US" sz="3600"/>
              <a:t>冯</a:t>
            </a:r>
            <a:r>
              <a:rPr lang="zh-CN" altLang="en-US" sz="3600">
                <a:latin typeface="Times New Roman" panose="02020603050405020304" pitchFamily="18" charset="0"/>
              </a:rPr>
              <a:t>·</a:t>
            </a:r>
            <a:r>
              <a:rPr lang="zh-CN" altLang="en-US" sz="3600"/>
              <a:t>诺依曼计算机的特点</a:t>
            </a:r>
            <a:endParaRPr lang="zh-CN" altLang="en-US" sz="3600"/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431925" y="5203825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5.</a:t>
            </a:r>
            <a:r>
              <a:rPr lang="zh-CN" altLang="en-US" sz="2800">
                <a:solidFill>
                  <a:schemeClr val="folHlink"/>
                </a:solidFill>
              </a:rPr>
              <a:t> 存储程序</a:t>
            </a:r>
            <a:endParaRPr lang="zh-CN" altLang="en-US" sz="2800">
              <a:solidFill>
                <a:schemeClr val="folHlink"/>
              </a:solidFill>
            </a:endParaRPr>
          </a:p>
        </p:txBody>
      </p:sp>
      <p:sp>
        <p:nvSpPr>
          <p:cNvPr id="21515" name="AutoShape 15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AutoShape 131"/>
          <p:cNvSpPr>
            <a:spLocks noChangeArrowheads="1"/>
          </p:cNvSpPr>
          <p:nvPr/>
        </p:nvSpPr>
        <p:spPr bwMode="auto">
          <a:xfrm>
            <a:off x="6238875" y="1370013"/>
            <a:ext cx="1755775" cy="1136650"/>
          </a:xfrm>
          <a:prstGeom prst="wedgeRoundRectCallout">
            <a:avLst>
              <a:gd name="adj1" fmla="val -126310"/>
              <a:gd name="adj2" fmla="val 125139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/>
              <a:t>算术运算</a:t>
            </a:r>
            <a:endParaRPr lang="zh-CN" altLang="en-US" sz="2800"/>
          </a:p>
          <a:p>
            <a:pPr algn="ctr">
              <a:spcBef>
                <a:spcPct val="20000"/>
              </a:spcBef>
            </a:pPr>
            <a:r>
              <a:rPr lang="zh-CN" altLang="en-US" sz="2800"/>
              <a:t>逻辑运算</a:t>
            </a:r>
            <a:endParaRPr lang="zh-CN" altLang="en-US" sz="2800"/>
          </a:p>
        </p:txBody>
      </p:sp>
      <p:sp>
        <p:nvSpPr>
          <p:cNvPr id="12420" name="AutoShape 132"/>
          <p:cNvSpPr>
            <a:spLocks noChangeArrowheads="1"/>
          </p:cNvSpPr>
          <p:nvPr/>
        </p:nvSpPr>
        <p:spPr bwMode="auto">
          <a:xfrm>
            <a:off x="901700" y="1293813"/>
            <a:ext cx="1755775" cy="1136650"/>
          </a:xfrm>
          <a:prstGeom prst="wedgeRoundRectCallout">
            <a:avLst>
              <a:gd name="adj1" fmla="val 116005"/>
              <a:gd name="adj2" fmla="val 15921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/>
              <a:t>存放数据</a:t>
            </a:r>
            <a:endParaRPr lang="zh-CN" altLang="en-US" sz="2800"/>
          </a:p>
          <a:p>
            <a:pPr algn="ctr">
              <a:spcBef>
                <a:spcPct val="20000"/>
              </a:spcBef>
            </a:pPr>
            <a:r>
              <a:rPr lang="zh-CN" altLang="en-US" sz="2800"/>
              <a:t>和程序</a:t>
            </a:r>
            <a:endParaRPr lang="zh-CN" altLang="en-US" sz="2800"/>
          </a:p>
        </p:txBody>
      </p:sp>
      <p:sp>
        <p:nvSpPr>
          <p:cNvPr id="12421" name="AutoShape 133"/>
          <p:cNvSpPr>
            <a:spLocks noChangeArrowheads="1"/>
          </p:cNvSpPr>
          <p:nvPr/>
        </p:nvSpPr>
        <p:spPr bwMode="auto">
          <a:xfrm>
            <a:off x="100013" y="1776413"/>
            <a:ext cx="2913062" cy="1136650"/>
          </a:xfrm>
          <a:prstGeom prst="wedgeRoundRectCallout">
            <a:avLst>
              <a:gd name="adj1" fmla="val -5625"/>
              <a:gd name="adj2" fmla="val 88778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/>
              <a:t>将信息转换成机</a:t>
            </a:r>
            <a:endParaRPr lang="zh-CN" altLang="en-US" sz="2800"/>
          </a:p>
          <a:p>
            <a:pPr algn="ctr">
              <a:spcBef>
                <a:spcPct val="20000"/>
              </a:spcBef>
            </a:pPr>
            <a:r>
              <a:rPr lang="zh-CN" altLang="en-US" sz="2800"/>
              <a:t>器能识别的形式</a:t>
            </a:r>
            <a:endParaRPr lang="zh-CN" altLang="en-US" sz="2800"/>
          </a:p>
        </p:txBody>
      </p:sp>
      <p:sp>
        <p:nvSpPr>
          <p:cNvPr id="12422" name="AutoShape 134"/>
          <p:cNvSpPr>
            <a:spLocks noChangeArrowheads="1"/>
          </p:cNvSpPr>
          <p:nvPr/>
        </p:nvSpPr>
        <p:spPr bwMode="auto">
          <a:xfrm>
            <a:off x="6232525" y="1370013"/>
            <a:ext cx="2913063" cy="1136650"/>
          </a:xfrm>
          <a:prstGeom prst="wedgeRoundRectCallout">
            <a:avLst>
              <a:gd name="adj1" fmla="val -44370"/>
              <a:gd name="adj2" fmla="val 121875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/>
              <a:t>将结果转换成</a:t>
            </a:r>
            <a:endParaRPr lang="zh-CN" altLang="en-US" sz="2800"/>
          </a:p>
          <a:p>
            <a:pPr algn="ctr">
              <a:spcBef>
                <a:spcPct val="20000"/>
              </a:spcBef>
            </a:pPr>
            <a:r>
              <a:rPr lang="zh-CN" altLang="en-US" sz="2800"/>
              <a:t>人们熟悉的形式</a:t>
            </a:r>
            <a:endParaRPr lang="zh-CN" altLang="en-US" sz="2800"/>
          </a:p>
        </p:txBody>
      </p:sp>
      <p:sp>
        <p:nvSpPr>
          <p:cNvPr id="12423" name="AutoShape 135"/>
          <p:cNvSpPr>
            <a:spLocks noChangeArrowheads="1"/>
          </p:cNvSpPr>
          <p:nvPr/>
        </p:nvSpPr>
        <p:spPr bwMode="auto">
          <a:xfrm>
            <a:off x="6299200" y="5484813"/>
            <a:ext cx="1801813" cy="1135062"/>
          </a:xfrm>
          <a:prstGeom prst="wedgeRoundRectCallout">
            <a:avLst>
              <a:gd name="adj1" fmla="val -116958"/>
              <a:gd name="adj2" fmla="val -50398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/>
              <a:t>指挥程序</a:t>
            </a:r>
            <a:endParaRPr lang="zh-CN" altLang="en-US" sz="2800"/>
          </a:p>
          <a:p>
            <a:pPr algn="ctr">
              <a:spcBef>
                <a:spcPct val="20000"/>
              </a:spcBef>
            </a:pPr>
            <a:r>
              <a:rPr lang="zh-CN" altLang="en-US" sz="2800"/>
              <a:t>运行</a:t>
            </a:r>
            <a:endParaRPr lang="zh-CN" altLang="en-US" sz="2800"/>
          </a:p>
        </p:txBody>
      </p:sp>
      <p:sp>
        <p:nvSpPr>
          <p:cNvPr id="12441" name="Rectangle 15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536" name="Text Box 154"/>
          <p:cNvSpPr txBox="1">
            <a:spLocks noChangeArrowheads="1"/>
          </p:cNvSpPr>
          <p:nvPr/>
        </p:nvSpPr>
        <p:spPr bwMode="auto">
          <a:xfrm>
            <a:off x="996950" y="349250"/>
            <a:ext cx="5327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/>
              <a:t>冯</a:t>
            </a:r>
            <a:r>
              <a:rPr lang="zh-CN" altLang="en-US" sz="3600">
                <a:latin typeface="Times New Roman" panose="02020603050405020304" pitchFamily="18" charset="0"/>
              </a:rPr>
              <a:t>·</a:t>
            </a:r>
            <a:r>
              <a:rPr lang="zh-CN" altLang="en-US" sz="3600"/>
              <a:t>诺依曼计算机硬件框图</a:t>
            </a:r>
            <a:endParaRPr lang="zh-CN" altLang="en-US" sz="3600"/>
          </a:p>
        </p:txBody>
      </p:sp>
      <p:grpSp>
        <p:nvGrpSpPr>
          <p:cNvPr id="2" name="Group 169"/>
          <p:cNvGrpSpPr/>
          <p:nvPr/>
        </p:nvGrpSpPr>
        <p:grpSpPr bwMode="auto">
          <a:xfrm>
            <a:off x="457200" y="1989138"/>
            <a:ext cx="7805738" cy="3509962"/>
            <a:chOff x="288" y="1253"/>
            <a:chExt cx="4917" cy="2211"/>
          </a:xfrm>
        </p:grpSpPr>
        <p:sp>
          <p:nvSpPr>
            <p:cNvPr id="22539" name="Rectangle 6"/>
            <p:cNvSpPr>
              <a:spLocks noChangeArrowheads="1"/>
            </p:cNvSpPr>
            <p:nvPr/>
          </p:nvSpPr>
          <p:spPr bwMode="auto">
            <a:xfrm>
              <a:off x="2438" y="1253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2540" name="Rectangle 7"/>
            <p:cNvSpPr>
              <a:spLocks noChangeArrowheads="1"/>
            </p:cNvSpPr>
            <p:nvPr/>
          </p:nvSpPr>
          <p:spPr bwMode="auto">
            <a:xfrm>
              <a:off x="2494" y="1314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/>
                <a:t>存储器</a:t>
              </a:r>
              <a:endParaRPr lang="zh-CN" altLang="en-US" sz="2800"/>
            </a:p>
          </p:txBody>
        </p:sp>
        <p:sp>
          <p:nvSpPr>
            <p:cNvPr id="22541" name="Rectangle 8"/>
            <p:cNvSpPr>
              <a:spLocks noChangeArrowheads="1"/>
            </p:cNvSpPr>
            <p:nvPr/>
          </p:nvSpPr>
          <p:spPr bwMode="auto">
            <a:xfrm>
              <a:off x="828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2542" name="Rectangle 9"/>
            <p:cNvSpPr>
              <a:spLocks noChangeArrowheads="1"/>
            </p:cNvSpPr>
            <p:nvPr/>
          </p:nvSpPr>
          <p:spPr bwMode="auto">
            <a:xfrm>
              <a:off x="860" y="2179"/>
              <a:ext cx="9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/>
                <a:t>输入设备</a:t>
              </a:r>
              <a:endParaRPr lang="zh-CN" altLang="en-US" sz="2800"/>
            </a:p>
          </p:txBody>
        </p:sp>
        <p:sp>
          <p:nvSpPr>
            <p:cNvPr id="22543" name="Rectangle 62"/>
            <p:cNvSpPr>
              <a:spLocks noChangeArrowheads="1"/>
            </p:cNvSpPr>
            <p:nvPr/>
          </p:nvSpPr>
          <p:spPr bwMode="auto">
            <a:xfrm>
              <a:off x="2425" y="2115"/>
              <a:ext cx="795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2544" name="Rectangle 63"/>
            <p:cNvSpPr>
              <a:spLocks noChangeArrowheads="1"/>
            </p:cNvSpPr>
            <p:nvPr/>
          </p:nvSpPr>
          <p:spPr bwMode="auto">
            <a:xfrm>
              <a:off x="2494" y="2179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/>
                <a:t>运算器</a:t>
              </a:r>
              <a:endParaRPr lang="zh-CN" altLang="en-US" sz="2800"/>
            </a:p>
          </p:txBody>
        </p:sp>
        <p:sp>
          <p:nvSpPr>
            <p:cNvPr id="22545" name="Rectangle 64"/>
            <p:cNvSpPr>
              <a:spLocks noChangeArrowheads="1"/>
            </p:cNvSpPr>
            <p:nvPr/>
          </p:nvSpPr>
          <p:spPr bwMode="auto">
            <a:xfrm>
              <a:off x="2413" y="3038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2546" name="Rectangle 65"/>
            <p:cNvSpPr>
              <a:spLocks noChangeArrowheads="1"/>
            </p:cNvSpPr>
            <p:nvPr/>
          </p:nvSpPr>
          <p:spPr bwMode="auto">
            <a:xfrm>
              <a:off x="2459" y="3094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/>
                <a:t>控制器</a:t>
              </a:r>
              <a:endParaRPr lang="zh-CN" altLang="en-US" sz="2800"/>
            </a:p>
          </p:txBody>
        </p:sp>
        <p:sp>
          <p:nvSpPr>
            <p:cNvPr id="22547" name="Rectangle 73"/>
            <p:cNvSpPr>
              <a:spLocks noChangeArrowheads="1"/>
            </p:cNvSpPr>
            <p:nvPr/>
          </p:nvSpPr>
          <p:spPr bwMode="auto">
            <a:xfrm>
              <a:off x="3879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2548" name="Rectangle 74"/>
            <p:cNvSpPr>
              <a:spLocks noChangeArrowheads="1"/>
            </p:cNvSpPr>
            <p:nvPr/>
          </p:nvSpPr>
          <p:spPr bwMode="auto">
            <a:xfrm>
              <a:off x="3900" y="2179"/>
              <a:ext cx="9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/>
                <a:t>输出设备</a:t>
              </a:r>
              <a:endParaRPr lang="zh-CN" altLang="en-US" sz="2800"/>
            </a:p>
          </p:txBody>
        </p:sp>
        <p:sp>
          <p:nvSpPr>
            <p:cNvPr id="22549" name="Freeform 155"/>
            <p:cNvSpPr/>
            <p:nvPr/>
          </p:nvSpPr>
          <p:spPr bwMode="auto">
            <a:xfrm>
              <a:off x="1296" y="2543"/>
              <a:ext cx="1104" cy="721"/>
            </a:xfrm>
            <a:custGeom>
              <a:avLst/>
              <a:gdLst>
                <a:gd name="T0" fmla="*/ 0 w 1104"/>
                <a:gd name="T1" fmla="*/ 0 h 721"/>
                <a:gd name="T2" fmla="*/ 0 w 1104"/>
                <a:gd name="T3" fmla="*/ 721 h 721"/>
                <a:gd name="T4" fmla="*/ 1104 w 1104"/>
                <a:gd name="T5" fmla="*/ 721 h 721"/>
                <a:gd name="T6" fmla="*/ 0 60000 65536"/>
                <a:gd name="T7" fmla="*/ 0 60000 65536"/>
                <a:gd name="T8" fmla="*/ 0 60000 65536"/>
                <a:gd name="T9" fmla="*/ 0 w 1104"/>
                <a:gd name="T10" fmla="*/ 0 h 721"/>
                <a:gd name="T11" fmla="*/ 1104 w 1104"/>
                <a:gd name="T12" fmla="*/ 721 h 7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21">
                  <a:moveTo>
                    <a:pt x="0" y="0"/>
                  </a:moveTo>
                  <a:lnTo>
                    <a:pt x="0" y="721"/>
                  </a:lnTo>
                  <a:lnTo>
                    <a:pt x="1104" y="721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0" name="Freeform 156"/>
            <p:cNvSpPr/>
            <p:nvPr/>
          </p:nvSpPr>
          <p:spPr bwMode="auto">
            <a:xfrm>
              <a:off x="2194" y="1439"/>
              <a:ext cx="478" cy="1597"/>
            </a:xfrm>
            <a:custGeom>
              <a:avLst/>
              <a:gdLst>
                <a:gd name="T0" fmla="*/ 254 w 478"/>
                <a:gd name="T1" fmla="*/ 1 h 1597"/>
                <a:gd name="T2" fmla="*/ 4 w 478"/>
                <a:gd name="T3" fmla="*/ 0 h 1597"/>
                <a:gd name="T4" fmla="*/ 0 w 478"/>
                <a:gd name="T5" fmla="*/ 1355 h 1597"/>
                <a:gd name="T6" fmla="*/ 478 w 478"/>
                <a:gd name="T7" fmla="*/ 1355 h 1597"/>
                <a:gd name="T8" fmla="*/ 476 w 478"/>
                <a:gd name="T9" fmla="*/ 159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597"/>
                <a:gd name="T17" fmla="*/ 478 w 478"/>
                <a:gd name="T18" fmla="*/ 1597 h 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597">
                  <a:moveTo>
                    <a:pt x="254" y="1"/>
                  </a:moveTo>
                  <a:lnTo>
                    <a:pt x="4" y="0"/>
                  </a:lnTo>
                  <a:lnTo>
                    <a:pt x="0" y="1355"/>
                  </a:lnTo>
                  <a:lnTo>
                    <a:pt x="478" y="1355"/>
                  </a:lnTo>
                  <a:lnTo>
                    <a:pt x="476" y="1597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1" name="Freeform 157"/>
            <p:cNvSpPr/>
            <p:nvPr/>
          </p:nvSpPr>
          <p:spPr bwMode="auto">
            <a:xfrm>
              <a:off x="2928" y="2544"/>
              <a:ext cx="1" cy="494"/>
            </a:xfrm>
            <a:custGeom>
              <a:avLst/>
              <a:gdLst>
                <a:gd name="T0" fmla="*/ 0 w 1"/>
                <a:gd name="T1" fmla="*/ 0 h 494"/>
                <a:gd name="T2" fmla="*/ 0 w 1"/>
                <a:gd name="T3" fmla="*/ 494 h 494"/>
                <a:gd name="T4" fmla="*/ 0 60000 65536"/>
                <a:gd name="T5" fmla="*/ 0 60000 65536"/>
                <a:gd name="T6" fmla="*/ 0 w 1"/>
                <a:gd name="T7" fmla="*/ 0 h 494"/>
                <a:gd name="T8" fmla="*/ 1 w 1"/>
                <a:gd name="T9" fmla="*/ 494 h 4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94">
                  <a:moveTo>
                    <a:pt x="0" y="0"/>
                  </a:moveTo>
                  <a:lnTo>
                    <a:pt x="0" y="494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2" name="Freeform 158"/>
            <p:cNvSpPr/>
            <p:nvPr/>
          </p:nvSpPr>
          <p:spPr bwMode="auto">
            <a:xfrm>
              <a:off x="3210" y="2544"/>
              <a:ext cx="1110" cy="816"/>
            </a:xfrm>
            <a:custGeom>
              <a:avLst/>
              <a:gdLst>
                <a:gd name="T0" fmla="*/ 1110 w 1110"/>
                <a:gd name="T1" fmla="*/ 0 h 816"/>
                <a:gd name="T2" fmla="*/ 1110 w 1110"/>
                <a:gd name="T3" fmla="*/ 816 h 816"/>
                <a:gd name="T4" fmla="*/ 0 w 1110"/>
                <a:gd name="T5" fmla="*/ 816 h 816"/>
                <a:gd name="T6" fmla="*/ 0 60000 65536"/>
                <a:gd name="T7" fmla="*/ 0 60000 65536"/>
                <a:gd name="T8" fmla="*/ 0 60000 65536"/>
                <a:gd name="T9" fmla="*/ 0 w 1110"/>
                <a:gd name="T10" fmla="*/ 0 h 816"/>
                <a:gd name="T11" fmla="*/ 1110 w 1110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0" h="816">
                  <a:moveTo>
                    <a:pt x="1110" y="0"/>
                  </a:moveTo>
                  <a:lnTo>
                    <a:pt x="1110" y="816"/>
                  </a:lnTo>
                  <a:lnTo>
                    <a:pt x="0" y="81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3" name="Freeform 159"/>
            <p:cNvSpPr/>
            <p:nvPr/>
          </p:nvSpPr>
          <p:spPr bwMode="auto">
            <a:xfrm>
              <a:off x="2682" y="1677"/>
              <a:ext cx="1" cy="435"/>
            </a:xfrm>
            <a:custGeom>
              <a:avLst/>
              <a:gdLst>
                <a:gd name="T0" fmla="*/ 0 w 1"/>
                <a:gd name="T1" fmla="*/ 435 h 435"/>
                <a:gd name="T2" fmla="*/ 0 w 1"/>
                <a:gd name="T3" fmla="*/ 0 h 435"/>
                <a:gd name="T4" fmla="*/ 0 60000 65536"/>
                <a:gd name="T5" fmla="*/ 0 60000 65536"/>
                <a:gd name="T6" fmla="*/ 0 w 1"/>
                <a:gd name="T7" fmla="*/ 0 h 435"/>
                <a:gd name="T8" fmla="*/ 1 w 1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35">
                  <a:moveTo>
                    <a:pt x="0" y="43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4" name="Freeform 160"/>
            <p:cNvSpPr/>
            <p:nvPr/>
          </p:nvSpPr>
          <p:spPr bwMode="auto">
            <a:xfrm>
              <a:off x="2923" y="1680"/>
              <a:ext cx="1" cy="429"/>
            </a:xfrm>
            <a:custGeom>
              <a:avLst/>
              <a:gdLst>
                <a:gd name="T0" fmla="*/ 0 w 1"/>
                <a:gd name="T1" fmla="*/ 0 h 429"/>
                <a:gd name="T2" fmla="*/ 1 w 1"/>
                <a:gd name="T3" fmla="*/ 429 h 429"/>
                <a:gd name="T4" fmla="*/ 0 60000 65536"/>
                <a:gd name="T5" fmla="*/ 0 60000 65536"/>
                <a:gd name="T6" fmla="*/ 0 w 1"/>
                <a:gd name="T7" fmla="*/ 0 h 429"/>
                <a:gd name="T8" fmla="*/ 1 w 1"/>
                <a:gd name="T9" fmla="*/ 429 h 4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5" name="Freeform 161"/>
            <p:cNvSpPr/>
            <p:nvPr/>
          </p:nvSpPr>
          <p:spPr bwMode="auto">
            <a:xfrm>
              <a:off x="2921" y="1872"/>
              <a:ext cx="583" cy="1299"/>
            </a:xfrm>
            <a:custGeom>
              <a:avLst/>
              <a:gdLst>
                <a:gd name="T0" fmla="*/ 0 w 583"/>
                <a:gd name="T1" fmla="*/ 0 h 1299"/>
                <a:gd name="T2" fmla="*/ 583 w 583"/>
                <a:gd name="T3" fmla="*/ 0 h 1299"/>
                <a:gd name="T4" fmla="*/ 583 w 583"/>
                <a:gd name="T5" fmla="*/ 1296 h 1299"/>
                <a:gd name="T6" fmla="*/ 286 w 583"/>
                <a:gd name="T7" fmla="*/ 1299 h 1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1299"/>
                <a:gd name="T14" fmla="*/ 583 w 583"/>
                <a:gd name="T15" fmla="*/ 1299 h 1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1299">
                  <a:moveTo>
                    <a:pt x="0" y="0"/>
                  </a:moveTo>
                  <a:lnTo>
                    <a:pt x="583" y="0"/>
                  </a:lnTo>
                  <a:lnTo>
                    <a:pt x="583" y="1296"/>
                  </a:lnTo>
                  <a:lnTo>
                    <a:pt x="286" y="129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6" name="Freeform 162"/>
            <p:cNvSpPr/>
            <p:nvPr/>
          </p:nvSpPr>
          <p:spPr bwMode="auto">
            <a:xfrm>
              <a:off x="288" y="2303"/>
              <a:ext cx="536" cy="1"/>
            </a:xfrm>
            <a:custGeom>
              <a:avLst/>
              <a:gdLst>
                <a:gd name="T0" fmla="*/ 0 w 536"/>
                <a:gd name="T1" fmla="*/ 1 h 1"/>
                <a:gd name="T2" fmla="*/ 536 w 536"/>
                <a:gd name="T3" fmla="*/ 0 h 1"/>
                <a:gd name="T4" fmla="*/ 0 60000 65536"/>
                <a:gd name="T5" fmla="*/ 0 60000 65536"/>
                <a:gd name="T6" fmla="*/ 0 w 536"/>
                <a:gd name="T7" fmla="*/ 0 h 1"/>
                <a:gd name="T8" fmla="*/ 536 w 5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7" name="Freeform 163"/>
            <p:cNvSpPr/>
            <p:nvPr/>
          </p:nvSpPr>
          <p:spPr bwMode="auto">
            <a:xfrm>
              <a:off x="1776" y="2304"/>
              <a:ext cx="650" cy="1"/>
            </a:xfrm>
            <a:custGeom>
              <a:avLst/>
              <a:gdLst>
                <a:gd name="T0" fmla="*/ 0 w 650"/>
                <a:gd name="T1" fmla="*/ 0 h 1"/>
                <a:gd name="T2" fmla="*/ 650 w 650"/>
                <a:gd name="T3" fmla="*/ 0 h 1"/>
                <a:gd name="T4" fmla="*/ 0 60000 65536"/>
                <a:gd name="T5" fmla="*/ 0 60000 65536"/>
                <a:gd name="T6" fmla="*/ 0 w 650"/>
                <a:gd name="T7" fmla="*/ 0 h 1"/>
                <a:gd name="T8" fmla="*/ 650 w 65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0" h="1">
                  <a:moveTo>
                    <a:pt x="0" y="0"/>
                  </a:moveTo>
                  <a:lnTo>
                    <a:pt x="65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8" name="Freeform 164"/>
            <p:cNvSpPr/>
            <p:nvPr/>
          </p:nvSpPr>
          <p:spPr bwMode="auto">
            <a:xfrm>
              <a:off x="3216" y="2304"/>
              <a:ext cx="660" cy="1"/>
            </a:xfrm>
            <a:custGeom>
              <a:avLst/>
              <a:gdLst>
                <a:gd name="T0" fmla="*/ 0 w 660"/>
                <a:gd name="T1" fmla="*/ 0 h 1"/>
                <a:gd name="T2" fmla="*/ 660 w 660"/>
                <a:gd name="T3" fmla="*/ 0 h 1"/>
                <a:gd name="T4" fmla="*/ 0 60000 65536"/>
                <a:gd name="T5" fmla="*/ 0 60000 65536"/>
                <a:gd name="T6" fmla="*/ 0 w 660"/>
                <a:gd name="T7" fmla="*/ 0 h 1"/>
                <a:gd name="T8" fmla="*/ 660 w 6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9" name="Freeform 165"/>
            <p:cNvSpPr/>
            <p:nvPr/>
          </p:nvSpPr>
          <p:spPr bwMode="auto">
            <a:xfrm>
              <a:off x="4837" y="2304"/>
              <a:ext cx="368" cy="1"/>
            </a:xfrm>
            <a:custGeom>
              <a:avLst/>
              <a:gdLst>
                <a:gd name="T0" fmla="*/ 0 w 368"/>
                <a:gd name="T1" fmla="*/ 0 h 1"/>
                <a:gd name="T2" fmla="*/ 368 w 368"/>
                <a:gd name="T3" fmla="*/ 0 h 1"/>
                <a:gd name="T4" fmla="*/ 0 60000 65536"/>
                <a:gd name="T5" fmla="*/ 0 60000 65536"/>
                <a:gd name="T6" fmla="*/ 0 w 368"/>
                <a:gd name="T7" fmla="*/ 0 h 1"/>
                <a:gd name="T8" fmla="*/ 368 w 36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538" name="AutoShape 172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9" grpId="0" animBg="1" autoUpdateAnimBg="0"/>
      <p:bldP spid="12420" grpId="0" animBg="1" autoUpdateAnimBg="0"/>
      <p:bldP spid="12421" grpId="0" animBg="1" autoUpdateAnimBg="0"/>
      <p:bldP spid="12422" grpId="0" animBg="1" autoUpdateAnimBg="0"/>
      <p:bldP spid="1242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555" name="Text Box 25"/>
          <p:cNvSpPr txBox="1">
            <a:spLocks noChangeArrowheads="1"/>
          </p:cNvSpPr>
          <p:nvPr/>
        </p:nvSpPr>
        <p:spPr bwMode="auto">
          <a:xfrm>
            <a:off x="996950" y="349250"/>
            <a:ext cx="59515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/>
              <a:t>冯</a:t>
            </a:r>
            <a:r>
              <a:rPr lang="zh-CN" altLang="en-US" sz="3600">
                <a:latin typeface="Times New Roman" panose="02020603050405020304" pitchFamily="18" charset="0"/>
              </a:rPr>
              <a:t>·</a:t>
            </a:r>
            <a:r>
              <a:rPr lang="zh-CN" altLang="en-US" sz="3600"/>
              <a:t>诺依曼计算机硬件框图</a:t>
            </a:r>
            <a:endParaRPr lang="zh-CN" altLang="en-US" sz="3600"/>
          </a:p>
        </p:txBody>
      </p:sp>
      <p:grpSp>
        <p:nvGrpSpPr>
          <p:cNvPr id="23556" name="Group 26"/>
          <p:cNvGrpSpPr/>
          <p:nvPr/>
        </p:nvGrpSpPr>
        <p:grpSpPr bwMode="auto">
          <a:xfrm>
            <a:off x="457200" y="1989138"/>
            <a:ext cx="7805738" cy="3509962"/>
            <a:chOff x="288" y="1253"/>
            <a:chExt cx="4917" cy="2211"/>
          </a:xfrm>
        </p:grpSpPr>
        <p:sp>
          <p:nvSpPr>
            <p:cNvPr id="23558" name="Rectangle 27"/>
            <p:cNvSpPr>
              <a:spLocks noChangeArrowheads="1"/>
            </p:cNvSpPr>
            <p:nvPr/>
          </p:nvSpPr>
          <p:spPr bwMode="auto">
            <a:xfrm>
              <a:off x="2438" y="1253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3559" name="Rectangle 28"/>
            <p:cNvSpPr>
              <a:spLocks noChangeArrowheads="1"/>
            </p:cNvSpPr>
            <p:nvPr/>
          </p:nvSpPr>
          <p:spPr bwMode="auto">
            <a:xfrm>
              <a:off x="2494" y="1314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/>
                <a:t>存储器</a:t>
              </a:r>
              <a:endParaRPr lang="zh-CN" altLang="en-US" sz="2800"/>
            </a:p>
          </p:txBody>
        </p:sp>
        <p:sp>
          <p:nvSpPr>
            <p:cNvPr id="23560" name="Rectangle 29"/>
            <p:cNvSpPr>
              <a:spLocks noChangeArrowheads="1"/>
            </p:cNvSpPr>
            <p:nvPr/>
          </p:nvSpPr>
          <p:spPr bwMode="auto">
            <a:xfrm>
              <a:off x="828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3561" name="Rectangle 30"/>
            <p:cNvSpPr>
              <a:spLocks noChangeArrowheads="1"/>
            </p:cNvSpPr>
            <p:nvPr/>
          </p:nvSpPr>
          <p:spPr bwMode="auto">
            <a:xfrm>
              <a:off x="860" y="2179"/>
              <a:ext cx="9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/>
                <a:t>输入设备</a:t>
              </a:r>
              <a:endParaRPr lang="zh-CN" altLang="en-US" sz="2800"/>
            </a:p>
          </p:txBody>
        </p:sp>
        <p:sp>
          <p:nvSpPr>
            <p:cNvPr id="23562" name="Rectangle 31"/>
            <p:cNvSpPr>
              <a:spLocks noChangeArrowheads="1"/>
            </p:cNvSpPr>
            <p:nvPr/>
          </p:nvSpPr>
          <p:spPr bwMode="auto">
            <a:xfrm>
              <a:off x="2425" y="2115"/>
              <a:ext cx="795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3563" name="Rectangle 32"/>
            <p:cNvSpPr>
              <a:spLocks noChangeArrowheads="1"/>
            </p:cNvSpPr>
            <p:nvPr/>
          </p:nvSpPr>
          <p:spPr bwMode="auto">
            <a:xfrm>
              <a:off x="2494" y="2179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/>
                <a:t>运算器</a:t>
              </a:r>
              <a:endParaRPr lang="zh-CN" altLang="en-US" sz="2800"/>
            </a:p>
          </p:txBody>
        </p:sp>
        <p:sp>
          <p:nvSpPr>
            <p:cNvPr id="23564" name="Rectangle 33"/>
            <p:cNvSpPr>
              <a:spLocks noChangeArrowheads="1"/>
            </p:cNvSpPr>
            <p:nvPr/>
          </p:nvSpPr>
          <p:spPr bwMode="auto">
            <a:xfrm>
              <a:off x="2413" y="3038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3565" name="Rectangle 34"/>
            <p:cNvSpPr>
              <a:spLocks noChangeArrowheads="1"/>
            </p:cNvSpPr>
            <p:nvPr/>
          </p:nvSpPr>
          <p:spPr bwMode="auto">
            <a:xfrm>
              <a:off x="2459" y="3094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/>
                <a:t>控制器</a:t>
              </a:r>
              <a:endParaRPr lang="zh-CN" altLang="en-US" sz="2800"/>
            </a:p>
          </p:txBody>
        </p:sp>
        <p:sp>
          <p:nvSpPr>
            <p:cNvPr id="23566" name="Rectangle 35"/>
            <p:cNvSpPr>
              <a:spLocks noChangeArrowheads="1"/>
            </p:cNvSpPr>
            <p:nvPr/>
          </p:nvSpPr>
          <p:spPr bwMode="auto">
            <a:xfrm>
              <a:off x="3879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3567" name="Rectangle 36"/>
            <p:cNvSpPr>
              <a:spLocks noChangeArrowheads="1"/>
            </p:cNvSpPr>
            <p:nvPr/>
          </p:nvSpPr>
          <p:spPr bwMode="auto">
            <a:xfrm>
              <a:off x="3900" y="2179"/>
              <a:ext cx="9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/>
                <a:t>输出设备</a:t>
              </a:r>
              <a:endParaRPr lang="zh-CN" altLang="en-US" sz="2800"/>
            </a:p>
          </p:txBody>
        </p:sp>
        <p:sp>
          <p:nvSpPr>
            <p:cNvPr id="23568" name="Freeform 37"/>
            <p:cNvSpPr/>
            <p:nvPr/>
          </p:nvSpPr>
          <p:spPr bwMode="auto">
            <a:xfrm>
              <a:off x="1296" y="2543"/>
              <a:ext cx="1104" cy="721"/>
            </a:xfrm>
            <a:custGeom>
              <a:avLst/>
              <a:gdLst>
                <a:gd name="T0" fmla="*/ 0 w 1104"/>
                <a:gd name="T1" fmla="*/ 0 h 721"/>
                <a:gd name="T2" fmla="*/ 0 w 1104"/>
                <a:gd name="T3" fmla="*/ 721 h 721"/>
                <a:gd name="T4" fmla="*/ 1104 w 1104"/>
                <a:gd name="T5" fmla="*/ 721 h 721"/>
                <a:gd name="T6" fmla="*/ 0 60000 65536"/>
                <a:gd name="T7" fmla="*/ 0 60000 65536"/>
                <a:gd name="T8" fmla="*/ 0 60000 65536"/>
                <a:gd name="T9" fmla="*/ 0 w 1104"/>
                <a:gd name="T10" fmla="*/ 0 h 721"/>
                <a:gd name="T11" fmla="*/ 1104 w 1104"/>
                <a:gd name="T12" fmla="*/ 721 h 7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21">
                  <a:moveTo>
                    <a:pt x="0" y="0"/>
                  </a:moveTo>
                  <a:lnTo>
                    <a:pt x="0" y="721"/>
                  </a:lnTo>
                  <a:lnTo>
                    <a:pt x="1104" y="721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9" name="Freeform 38"/>
            <p:cNvSpPr/>
            <p:nvPr/>
          </p:nvSpPr>
          <p:spPr bwMode="auto">
            <a:xfrm>
              <a:off x="2194" y="1439"/>
              <a:ext cx="478" cy="1597"/>
            </a:xfrm>
            <a:custGeom>
              <a:avLst/>
              <a:gdLst>
                <a:gd name="T0" fmla="*/ 254 w 478"/>
                <a:gd name="T1" fmla="*/ 1 h 1597"/>
                <a:gd name="T2" fmla="*/ 4 w 478"/>
                <a:gd name="T3" fmla="*/ 0 h 1597"/>
                <a:gd name="T4" fmla="*/ 0 w 478"/>
                <a:gd name="T5" fmla="*/ 1355 h 1597"/>
                <a:gd name="T6" fmla="*/ 478 w 478"/>
                <a:gd name="T7" fmla="*/ 1355 h 1597"/>
                <a:gd name="T8" fmla="*/ 476 w 478"/>
                <a:gd name="T9" fmla="*/ 159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597"/>
                <a:gd name="T17" fmla="*/ 478 w 478"/>
                <a:gd name="T18" fmla="*/ 1597 h 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597">
                  <a:moveTo>
                    <a:pt x="254" y="1"/>
                  </a:moveTo>
                  <a:lnTo>
                    <a:pt x="4" y="0"/>
                  </a:lnTo>
                  <a:lnTo>
                    <a:pt x="0" y="1355"/>
                  </a:lnTo>
                  <a:lnTo>
                    <a:pt x="478" y="1355"/>
                  </a:lnTo>
                  <a:lnTo>
                    <a:pt x="476" y="1597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0" name="Freeform 39"/>
            <p:cNvSpPr/>
            <p:nvPr/>
          </p:nvSpPr>
          <p:spPr bwMode="auto">
            <a:xfrm>
              <a:off x="2928" y="2544"/>
              <a:ext cx="1" cy="494"/>
            </a:xfrm>
            <a:custGeom>
              <a:avLst/>
              <a:gdLst>
                <a:gd name="T0" fmla="*/ 0 w 1"/>
                <a:gd name="T1" fmla="*/ 0 h 494"/>
                <a:gd name="T2" fmla="*/ 0 w 1"/>
                <a:gd name="T3" fmla="*/ 494 h 494"/>
                <a:gd name="T4" fmla="*/ 0 60000 65536"/>
                <a:gd name="T5" fmla="*/ 0 60000 65536"/>
                <a:gd name="T6" fmla="*/ 0 w 1"/>
                <a:gd name="T7" fmla="*/ 0 h 494"/>
                <a:gd name="T8" fmla="*/ 1 w 1"/>
                <a:gd name="T9" fmla="*/ 494 h 4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94">
                  <a:moveTo>
                    <a:pt x="0" y="0"/>
                  </a:moveTo>
                  <a:lnTo>
                    <a:pt x="0" y="494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1" name="Freeform 40"/>
            <p:cNvSpPr/>
            <p:nvPr/>
          </p:nvSpPr>
          <p:spPr bwMode="auto">
            <a:xfrm>
              <a:off x="3210" y="2544"/>
              <a:ext cx="1110" cy="816"/>
            </a:xfrm>
            <a:custGeom>
              <a:avLst/>
              <a:gdLst>
                <a:gd name="T0" fmla="*/ 1110 w 1110"/>
                <a:gd name="T1" fmla="*/ 0 h 816"/>
                <a:gd name="T2" fmla="*/ 1110 w 1110"/>
                <a:gd name="T3" fmla="*/ 816 h 816"/>
                <a:gd name="T4" fmla="*/ 0 w 1110"/>
                <a:gd name="T5" fmla="*/ 816 h 816"/>
                <a:gd name="T6" fmla="*/ 0 60000 65536"/>
                <a:gd name="T7" fmla="*/ 0 60000 65536"/>
                <a:gd name="T8" fmla="*/ 0 60000 65536"/>
                <a:gd name="T9" fmla="*/ 0 w 1110"/>
                <a:gd name="T10" fmla="*/ 0 h 816"/>
                <a:gd name="T11" fmla="*/ 1110 w 1110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0" h="816">
                  <a:moveTo>
                    <a:pt x="1110" y="0"/>
                  </a:moveTo>
                  <a:lnTo>
                    <a:pt x="1110" y="816"/>
                  </a:lnTo>
                  <a:lnTo>
                    <a:pt x="0" y="81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2" name="Freeform 41"/>
            <p:cNvSpPr/>
            <p:nvPr/>
          </p:nvSpPr>
          <p:spPr bwMode="auto">
            <a:xfrm>
              <a:off x="2682" y="1677"/>
              <a:ext cx="1" cy="435"/>
            </a:xfrm>
            <a:custGeom>
              <a:avLst/>
              <a:gdLst>
                <a:gd name="T0" fmla="*/ 0 w 1"/>
                <a:gd name="T1" fmla="*/ 435 h 435"/>
                <a:gd name="T2" fmla="*/ 0 w 1"/>
                <a:gd name="T3" fmla="*/ 0 h 435"/>
                <a:gd name="T4" fmla="*/ 0 60000 65536"/>
                <a:gd name="T5" fmla="*/ 0 60000 65536"/>
                <a:gd name="T6" fmla="*/ 0 w 1"/>
                <a:gd name="T7" fmla="*/ 0 h 435"/>
                <a:gd name="T8" fmla="*/ 1 w 1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35">
                  <a:moveTo>
                    <a:pt x="0" y="43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3" name="Freeform 42"/>
            <p:cNvSpPr/>
            <p:nvPr/>
          </p:nvSpPr>
          <p:spPr bwMode="auto">
            <a:xfrm>
              <a:off x="2923" y="1680"/>
              <a:ext cx="1" cy="429"/>
            </a:xfrm>
            <a:custGeom>
              <a:avLst/>
              <a:gdLst>
                <a:gd name="T0" fmla="*/ 0 w 1"/>
                <a:gd name="T1" fmla="*/ 0 h 429"/>
                <a:gd name="T2" fmla="*/ 1 w 1"/>
                <a:gd name="T3" fmla="*/ 429 h 429"/>
                <a:gd name="T4" fmla="*/ 0 60000 65536"/>
                <a:gd name="T5" fmla="*/ 0 60000 65536"/>
                <a:gd name="T6" fmla="*/ 0 w 1"/>
                <a:gd name="T7" fmla="*/ 0 h 429"/>
                <a:gd name="T8" fmla="*/ 1 w 1"/>
                <a:gd name="T9" fmla="*/ 429 h 4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4" name="Freeform 43"/>
            <p:cNvSpPr/>
            <p:nvPr/>
          </p:nvSpPr>
          <p:spPr bwMode="auto">
            <a:xfrm>
              <a:off x="2921" y="1872"/>
              <a:ext cx="583" cy="1299"/>
            </a:xfrm>
            <a:custGeom>
              <a:avLst/>
              <a:gdLst>
                <a:gd name="T0" fmla="*/ 0 w 583"/>
                <a:gd name="T1" fmla="*/ 0 h 1299"/>
                <a:gd name="T2" fmla="*/ 583 w 583"/>
                <a:gd name="T3" fmla="*/ 0 h 1299"/>
                <a:gd name="T4" fmla="*/ 583 w 583"/>
                <a:gd name="T5" fmla="*/ 1296 h 1299"/>
                <a:gd name="T6" fmla="*/ 286 w 583"/>
                <a:gd name="T7" fmla="*/ 1299 h 1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1299"/>
                <a:gd name="T14" fmla="*/ 583 w 583"/>
                <a:gd name="T15" fmla="*/ 1299 h 1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1299">
                  <a:moveTo>
                    <a:pt x="0" y="0"/>
                  </a:moveTo>
                  <a:lnTo>
                    <a:pt x="583" y="0"/>
                  </a:lnTo>
                  <a:lnTo>
                    <a:pt x="583" y="1296"/>
                  </a:lnTo>
                  <a:lnTo>
                    <a:pt x="286" y="129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5" name="Freeform 44"/>
            <p:cNvSpPr/>
            <p:nvPr/>
          </p:nvSpPr>
          <p:spPr bwMode="auto">
            <a:xfrm>
              <a:off x="288" y="2303"/>
              <a:ext cx="536" cy="1"/>
            </a:xfrm>
            <a:custGeom>
              <a:avLst/>
              <a:gdLst>
                <a:gd name="T0" fmla="*/ 0 w 536"/>
                <a:gd name="T1" fmla="*/ 1 h 1"/>
                <a:gd name="T2" fmla="*/ 536 w 536"/>
                <a:gd name="T3" fmla="*/ 0 h 1"/>
                <a:gd name="T4" fmla="*/ 0 60000 65536"/>
                <a:gd name="T5" fmla="*/ 0 60000 65536"/>
                <a:gd name="T6" fmla="*/ 0 w 536"/>
                <a:gd name="T7" fmla="*/ 0 h 1"/>
                <a:gd name="T8" fmla="*/ 536 w 5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6" name="Freeform 45"/>
            <p:cNvSpPr/>
            <p:nvPr/>
          </p:nvSpPr>
          <p:spPr bwMode="auto">
            <a:xfrm>
              <a:off x="1776" y="2304"/>
              <a:ext cx="650" cy="1"/>
            </a:xfrm>
            <a:custGeom>
              <a:avLst/>
              <a:gdLst>
                <a:gd name="T0" fmla="*/ 0 w 650"/>
                <a:gd name="T1" fmla="*/ 0 h 1"/>
                <a:gd name="T2" fmla="*/ 650 w 650"/>
                <a:gd name="T3" fmla="*/ 0 h 1"/>
                <a:gd name="T4" fmla="*/ 0 60000 65536"/>
                <a:gd name="T5" fmla="*/ 0 60000 65536"/>
                <a:gd name="T6" fmla="*/ 0 w 650"/>
                <a:gd name="T7" fmla="*/ 0 h 1"/>
                <a:gd name="T8" fmla="*/ 650 w 65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0" h="1">
                  <a:moveTo>
                    <a:pt x="0" y="0"/>
                  </a:moveTo>
                  <a:lnTo>
                    <a:pt x="65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7" name="Freeform 46"/>
            <p:cNvSpPr/>
            <p:nvPr/>
          </p:nvSpPr>
          <p:spPr bwMode="auto">
            <a:xfrm>
              <a:off x="3216" y="2304"/>
              <a:ext cx="660" cy="1"/>
            </a:xfrm>
            <a:custGeom>
              <a:avLst/>
              <a:gdLst>
                <a:gd name="T0" fmla="*/ 0 w 660"/>
                <a:gd name="T1" fmla="*/ 0 h 1"/>
                <a:gd name="T2" fmla="*/ 660 w 660"/>
                <a:gd name="T3" fmla="*/ 0 h 1"/>
                <a:gd name="T4" fmla="*/ 0 60000 65536"/>
                <a:gd name="T5" fmla="*/ 0 60000 65536"/>
                <a:gd name="T6" fmla="*/ 0 w 660"/>
                <a:gd name="T7" fmla="*/ 0 h 1"/>
                <a:gd name="T8" fmla="*/ 660 w 6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8" name="Freeform 47"/>
            <p:cNvSpPr/>
            <p:nvPr/>
          </p:nvSpPr>
          <p:spPr bwMode="auto">
            <a:xfrm>
              <a:off x="4837" y="2304"/>
              <a:ext cx="368" cy="1"/>
            </a:xfrm>
            <a:custGeom>
              <a:avLst/>
              <a:gdLst>
                <a:gd name="T0" fmla="*/ 0 w 368"/>
                <a:gd name="T1" fmla="*/ 0 h 1"/>
                <a:gd name="T2" fmla="*/ 368 w 368"/>
                <a:gd name="T3" fmla="*/ 0 h 1"/>
                <a:gd name="T4" fmla="*/ 0 60000 65536"/>
                <a:gd name="T5" fmla="*/ 0 60000 65536"/>
                <a:gd name="T6" fmla="*/ 0 w 368"/>
                <a:gd name="T7" fmla="*/ 0 h 1"/>
                <a:gd name="T8" fmla="*/ 368 w 36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57" name="AutoShape 50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87363" y="457200"/>
            <a:ext cx="6446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/>
              <a:t>二、计算机硬件框图</a:t>
            </a:r>
            <a:endParaRPr lang="zh-CN" altLang="en-US" sz="3600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898525" y="1390650"/>
            <a:ext cx="6710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1. 以存储器为中心的计算机硬件框图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28600" y="2373313"/>
            <a:ext cx="8626475" cy="4114800"/>
            <a:chOff x="144" y="1495"/>
            <a:chExt cx="5434" cy="2592"/>
          </a:xfrm>
        </p:grpSpPr>
        <p:grpSp>
          <p:nvGrpSpPr>
            <p:cNvPr id="24583" name="Group 6"/>
            <p:cNvGrpSpPr/>
            <p:nvPr/>
          </p:nvGrpSpPr>
          <p:grpSpPr bwMode="auto">
            <a:xfrm>
              <a:off x="144" y="1495"/>
              <a:ext cx="5434" cy="2592"/>
              <a:chOff x="144" y="1495"/>
              <a:chExt cx="5434" cy="2592"/>
            </a:xfrm>
          </p:grpSpPr>
          <p:sp>
            <p:nvSpPr>
              <p:cNvPr id="24585" name="Rectangle 7"/>
              <p:cNvSpPr>
                <a:spLocks noChangeArrowheads="1"/>
              </p:cNvSpPr>
              <p:nvPr/>
            </p:nvSpPr>
            <p:spPr bwMode="auto">
              <a:xfrm>
                <a:off x="2205" y="3979"/>
                <a:ext cx="207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586" name="Text Box 8"/>
              <p:cNvSpPr txBox="1">
                <a:spLocks noChangeArrowheads="1"/>
              </p:cNvSpPr>
              <p:nvPr/>
            </p:nvSpPr>
            <p:spPr bwMode="auto">
              <a:xfrm>
                <a:off x="144" y="2649"/>
                <a:ext cx="5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zh-CN" altLang="en-US" sz="2800"/>
                  <a:t>程序</a:t>
                </a:r>
                <a:endParaRPr lang="zh-CN" altLang="en-US" sz="2800"/>
              </a:p>
            </p:txBody>
          </p:sp>
          <p:sp>
            <p:nvSpPr>
              <p:cNvPr id="24587" name="Rectangle 9"/>
              <p:cNvSpPr>
                <a:spLocks noChangeArrowheads="1"/>
              </p:cNvSpPr>
              <p:nvPr/>
            </p:nvSpPr>
            <p:spPr bwMode="auto">
              <a:xfrm>
                <a:off x="4721" y="2748"/>
                <a:ext cx="857" cy="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588" name="Rectangle 10"/>
              <p:cNvSpPr>
                <a:spLocks noChangeArrowheads="1"/>
              </p:cNvSpPr>
              <p:nvPr/>
            </p:nvSpPr>
            <p:spPr bwMode="auto">
              <a:xfrm>
                <a:off x="2448" y="2407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/>
                  <a:t>存储器</a:t>
                </a:r>
                <a:endParaRPr lang="zh-CN" altLang="en-US" sz="2800"/>
              </a:p>
            </p:txBody>
          </p:sp>
          <p:sp>
            <p:nvSpPr>
              <p:cNvPr id="24589" name="Rectangle 11"/>
              <p:cNvSpPr>
                <a:spLocks noChangeArrowheads="1"/>
              </p:cNvSpPr>
              <p:nvPr/>
            </p:nvSpPr>
            <p:spPr bwMode="auto">
              <a:xfrm>
                <a:off x="3936" y="2400"/>
                <a:ext cx="1056" cy="384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/>
                  <a:t>输出设备</a:t>
                </a:r>
                <a:endParaRPr lang="zh-CN" altLang="en-US" sz="2800"/>
              </a:p>
            </p:txBody>
          </p:sp>
          <p:sp>
            <p:nvSpPr>
              <p:cNvPr id="24590" name="Rectangle 12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056" cy="384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/>
                  <a:t>输入设备</a:t>
                </a:r>
                <a:endParaRPr lang="zh-CN" altLang="en-US" sz="2800"/>
              </a:p>
            </p:txBody>
          </p:sp>
          <p:sp>
            <p:nvSpPr>
              <p:cNvPr id="24591" name="Rectangle 13"/>
              <p:cNvSpPr>
                <a:spLocks noChangeArrowheads="1"/>
              </p:cNvSpPr>
              <p:nvPr/>
            </p:nvSpPr>
            <p:spPr bwMode="auto">
              <a:xfrm>
                <a:off x="2448" y="3312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/>
                  <a:t>运算器</a:t>
                </a:r>
                <a:endParaRPr lang="zh-CN" altLang="en-US" sz="2800"/>
              </a:p>
            </p:txBody>
          </p:sp>
          <p:sp>
            <p:nvSpPr>
              <p:cNvPr id="24592" name="Rectangle 14"/>
              <p:cNvSpPr>
                <a:spLocks noChangeArrowheads="1"/>
              </p:cNvSpPr>
              <p:nvPr/>
            </p:nvSpPr>
            <p:spPr bwMode="auto">
              <a:xfrm>
                <a:off x="2448" y="1495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/>
                  <a:t>控制器</a:t>
                </a:r>
                <a:endParaRPr lang="zh-CN" altLang="en-US" sz="2800"/>
              </a:p>
            </p:txBody>
          </p:sp>
          <p:sp>
            <p:nvSpPr>
              <p:cNvPr id="24593" name="AutoShape 15"/>
              <p:cNvSpPr>
                <a:spLocks noChangeArrowheads="1"/>
              </p:cNvSpPr>
              <p:nvPr/>
            </p:nvSpPr>
            <p:spPr bwMode="auto">
              <a:xfrm>
                <a:off x="185" y="2491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noFill/>
              <a:ln w="2857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594" name="AutoShape 16"/>
              <p:cNvSpPr>
                <a:spLocks noChangeArrowheads="1"/>
              </p:cNvSpPr>
              <p:nvPr/>
            </p:nvSpPr>
            <p:spPr bwMode="auto">
              <a:xfrm>
                <a:off x="1824" y="2496"/>
                <a:ext cx="613" cy="192"/>
              </a:xfrm>
              <a:prstGeom prst="rightArrow">
                <a:avLst>
                  <a:gd name="adj1" fmla="val 50000"/>
                  <a:gd name="adj2" fmla="val 79818"/>
                </a:avLst>
              </a:prstGeom>
              <a:noFill/>
              <a:ln w="2857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595" name="AutoShape 17"/>
              <p:cNvSpPr>
                <a:spLocks noChangeArrowheads="1"/>
              </p:cNvSpPr>
              <p:nvPr/>
            </p:nvSpPr>
            <p:spPr bwMode="auto">
              <a:xfrm>
                <a:off x="3312" y="2496"/>
                <a:ext cx="615" cy="192"/>
              </a:xfrm>
              <a:prstGeom prst="rightArrow">
                <a:avLst>
                  <a:gd name="adj1" fmla="val 50000"/>
                  <a:gd name="adj2" fmla="val 80078"/>
                </a:avLst>
              </a:prstGeom>
              <a:noFill/>
              <a:ln w="2857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596" name="AutoShape 18"/>
              <p:cNvSpPr>
                <a:spLocks noChangeArrowheads="1"/>
              </p:cNvSpPr>
              <p:nvPr/>
            </p:nvSpPr>
            <p:spPr bwMode="auto">
              <a:xfrm>
                <a:off x="4992" y="2496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noFill/>
              <a:ln w="2857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597" name="Freeform 19"/>
              <p:cNvSpPr/>
              <p:nvPr/>
            </p:nvSpPr>
            <p:spPr bwMode="auto">
              <a:xfrm>
                <a:off x="2016" y="1776"/>
                <a:ext cx="435" cy="768"/>
              </a:xfrm>
              <a:custGeom>
                <a:avLst/>
                <a:gdLst>
                  <a:gd name="T0" fmla="*/ 0 w 435"/>
                  <a:gd name="T1" fmla="*/ 1882 h 742"/>
                  <a:gd name="T2" fmla="*/ 0 w 435"/>
                  <a:gd name="T3" fmla="*/ 1 h 742"/>
                  <a:gd name="T4" fmla="*/ 435 w 435"/>
                  <a:gd name="T5" fmla="*/ 0 h 742"/>
                  <a:gd name="T6" fmla="*/ 0 60000 65536"/>
                  <a:gd name="T7" fmla="*/ 0 60000 65536"/>
                  <a:gd name="T8" fmla="*/ 0 60000 65536"/>
                  <a:gd name="T9" fmla="*/ 0 w 435"/>
                  <a:gd name="T10" fmla="*/ 0 h 742"/>
                  <a:gd name="T11" fmla="*/ 435 w 435"/>
                  <a:gd name="T12" fmla="*/ 742 h 7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5" h="742">
                    <a:moveTo>
                      <a:pt x="0" y="742"/>
                    </a:moveTo>
                    <a:lnTo>
                      <a:pt x="0" y="1"/>
                    </a:lnTo>
                    <a:lnTo>
                      <a:pt x="435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8" name="Line 20"/>
              <p:cNvSpPr>
                <a:spLocks noChangeShapeType="1"/>
              </p:cNvSpPr>
              <p:nvPr/>
            </p:nvSpPr>
            <p:spPr bwMode="auto">
              <a:xfrm flipV="1">
                <a:off x="2640" y="187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dash"/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9" name="Line 21"/>
              <p:cNvSpPr>
                <a:spLocks noChangeShapeType="1"/>
              </p:cNvSpPr>
              <p:nvPr/>
            </p:nvSpPr>
            <p:spPr bwMode="auto">
              <a:xfrm rot="10800000" flipV="1">
                <a:off x="3072" y="187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0" name="AutoShape 22"/>
              <p:cNvSpPr>
                <a:spLocks noChangeArrowheads="1"/>
              </p:cNvSpPr>
              <p:nvPr/>
            </p:nvSpPr>
            <p:spPr bwMode="auto">
              <a:xfrm>
                <a:off x="2784" y="1872"/>
                <a:ext cx="144" cy="528"/>
              </a:xfrm>
              <a:prstGeom prst="upArrow">
                <a:avLst>
                  <a:gd name="adj1" fmla="val 50000"/>
                  <a:gd name="adj2" fmla="val 91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601" name="Freeform 23"/>
              <p:cNvSpPr/>
              <p:nvPr/>
            </p:nvSpPr>
            <p:spPr bwMode="auto">
              <a:xfrm>
                <a:off x="2016" y="2640"/>
                <a:ext cx="432" cy="864"/>
              </a:xfrm>
              <a:custGeom>
                <a:avLst/>
                <a:gdLst>
                  <a:gd name="T0" fmla="*/ 0 w 432"/>
                  <a:gd name="T1" fmla="*/ 0 h 912"/>
                  <a:gd name="T2" fmla="*/ 0 w 432"/>
                  <a:gd name="T3" fmla="*/ 213 h 912"/>
                  <a:gd name="T4" fmla="*/ 432 w 432"/>
                  <a:gd name="T5" fmla="*/ 213 h 912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912"/>
                  <a:gd name="T11" fmla="*/ 432 w 432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912">
                    <a:moveTo>
                      <a:pt x="0" y="0"/>
                    </a:moveTo>
                    <a:lnTo>
                      <a:pt x="0" y="912"/>
                    </a:lnTo>
                    <a:lnTo>
                      <a:pt x="432" y="912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2" name="AutoShape 24"/>
              <p:cNvSpPr>
                <a:spLocks noChangeArrowheads="1"/>
              </p:cNvSpPr>
              <p:nvPr/>
            </p:nvSpPr>
            <p:spPr bwMode="auto">
              <a:xfrm>
                <a:off x="2976" y="2784"/>
                <a:ext cx="144" cy="528"/>
              </a:xfrm>
              <a:prstGeom prst="upArrow">
                <a:avLst>
                  <a:gd name="adj1" fmla="val 50000"/>
                  <a:gd name="adj2" fmla="val 91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603" name="AutoShape 25"/>
              <p:cNvSpPr>
                <a:spLocks noChangeArrowheads="1"/>
              </p:cNvSpPr>
              <p:nvPr/>
            </p:nvSpPr>
            <p:spPr bwMode="auto">
              <a:xfrm rot="10800000">
                <a:off x="2592" y="2784"/>
                <a:ext cx="144" cy="521"/>
              </a:xfrm>
              <a:prstGeom prst="upArrow">
                <a:avLst>
                  <a:gd name="adj1" fmla="val 50000"/>
                  <a:gd name="adj2" fmla="val 90451"/>
                </a:avLst>
              </a:prstGeom>
              <a:noFill/>
              <a:ln w="2857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604" name="Freeform 26"/>
              <p:cNvSpPr/>
              <p:nvPr/>
            </p:nvSpPr>
            <p:spPr bwMode="auto">
              <a:xfrm>
                <a:off x="3312" y="2640"/>
                <a:ext cx="288" cy="864"/>
              </a:xfrm>
              <a:custGeom>
                <a:avLst/>
                <a:gdLst>
                  <a:gd name="T0" fmla="*/ 0 w 288"/>
                  <a:gd name="T1" fmla="*/ 864 h 864"/>
                  <a:gd name="T2" fmla="*/ 288 w 288"/>
                  <a:gd name="T3" fmla="*/ 864 h 864"/>
                  <a:gd name="T4" fmla="*/ 288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864"/>
                    </a:moveTo>
                    <a:lnTo>
                      <a:pt x="288" y="864"/>
                    </a:lnTo>
                    <a:lnTo>
                      <a:pt x="288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5" name="Freeform 27"/>
              <p:cNvSpPr/>
              <p:nvPr/>
            </p:nvSpPr>
            <p:spPr bwMode="auto">
              <a:xfrm>
                <a:off x="3312" y="1776"/>
                <a:ext cx="288" cy="768"/>
              </a:xfrm>
              <a:custGeom>
                <a:avLst/>
                <a:gdLst>
                  <a:gd name="T0" fmla="*/ 288 w 288"/>
                  <a:gd name="T1" fmla="*/ 4109 h 720"/>
                  <a:gd name="T2" fmla="*/ 288 w 288"/>
                  <a:gd name="T3" fmla="*/ 0 h 720"/>
                  <a:gd name="T4" fmla="*/ 0 w 288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720"/>
                  <a:gd name="T11" fmla="*/ 288 w 288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720">
                    <a:moveTo>
                      <a:pt x="288" y="720"/>
                    </a:moveTo>
                    <a:lnTo>
                      <a:pt x="288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6" name="Freeform 28"/>
              <p:cNvSpPr/>
              <p:nvPr/>
            </p:nvSpPr>
            <p:spPr bwMode="auto">
              <a:xfrm>
                <a:off x="1488" y="1680"/>
                <a:ext cx="960" cy="720"/>
              </a:xfrm>
              <a:custGeom>
                <a:avLst/>
                <a:gdLst>
                  <a:gd name="T0" fmla="*/ 0 w 960"/>
                  <a:gd name="T1" fmla="*/ 4329 h 672"/>
                  <a:gd name="T2" fmla="*/ 0 w 960"/>
                  <a:gd name="T3" fmla="*/ 0 h 672"/>
                  <a:gd name="T4" fmla="*/ 960 w 960"/>
                  <a:gd name="T5" fmla="*/ 0 h 672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672"/>
                  <a:gd name="T11" fmla="*/ 960 w 960"/>
                  <a:gd name="T12" fmla="*/ 672 h 6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672">
                    <a:moveTo>
                      <a:pt x="0" y="672"/>
                    </a:moveTo>
                    <a:lnTo>
                      <a:pt x="0" y="0"/>
                    </a:lnTo>
                    <a:lnTo>
                      <a:pt x="960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7" name="Freeform 29"/>
              <p:cNvSpPr/>
              <p:nvPr/>
            </p:nvSpPr>
            <p:spPr bwMode="auto">
              <a:xfrm>
                <a:off x="1104" y="1584"/>
                <a:ext cx="1344" cy="816"/>
              </a:xfrm>
              <a:custGeom>
                <a:avLst/>
                <a:gdLst>
                  <a:gd name="T0" fmla="*/ 1344 w 1344"/>
                  <a:gd name="T1" fmla="*/ 0 h 864"/>
                  <a:gd name="T2" fmla="*/ 0 w 1344"/>
                  <a:gd name="T3" fmla="*/ 0 h 864"/>
                  <a:gd name="T4" fmla="*/ 0 w 1344"/>
                  <a:gd name="T5" fmla="*/ 185 h 864"/>
                  <a:gd name="T6" fmla="*/ 0 60000 65536"/>
                  <a:gd name="T7" fmla="*/ 0 60000 65536"/>
                  <a:gd name="T8" fmla="*/ 0 60000 65536"/>
                  <a:gd name="T9" fmla="*/ 0 w 1344"/>
                  <a:gd name="T10" fmla="*/ 0 h 864"/>
                  <a:gd name="T11" fmla="*/ 1344 w 1344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44" h="864">
                    <a:moveTo>
                      <a:pt x="1344" y="0"/>
                    </a:moveTo>
                    <a:lnTo>
                      <a:pt x="0" y="0"/>
                    </a:lnTo>
                    <a:lnTo>
                      <a:pt x="0" y="864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8" name="Freeform 30"/>
              <p:cNvSpPr/>
              <p:nvPr/>
            </p:nvSpPr>
            <p:spPr bwMode="auto">
              <a:xfrm>
                <a:off x="3312" y="1680"/>
                <a:ext cx="912" cy="720"/>
              </a:xfrm>
              <a:custGeom>
                <a:avLst/>
                <a:gdLst>
                  <a:gd name="T0" fmla="*/ 241 w 960"/>
                  <a:gd name="T1" fmla="*/ 720 h 720"/>
                  <a:gd name="T2" fmla="*/ 241 w 960"/>
                  <a:gd name="T3" fmla="*/ 0 h 720"/>
                  <a:gd name="T4" fmla="*/ 0 w 960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720"/>
                  <a:gd name="T11" fmla="*/ 960 w 960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720">
                    <a:moveTo>
                      <a:pt x="960" y="720"/>
                    </a:moveTo>
                    <a:lnTo>
                      <a:pt x="960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9" name="Freeform 31"/>
              <p:cNvSpPr/>
              <p:nvPr/>
            </p:nvSpPr>
            <p:spPr bwMode="auto">
              <a:xfrm>
                <a:off x="3312" y="1584"/>
                <a:ext cx="1296" cy="816"/>
              </a:xfrm>
              <a:custGeom>
                <a:avLst/>
                <a:gdLst>
                  <a:gd name="T0" fmla="*/ 0 w 1296"/>
                  <a:gd name="T1" fmla="*/ 0 h 816"/>
                  <a:gd name="T2" fmla="*/ 1296 w 1296"/>
                  <a:gd name="T3" fmla="*/ 0 h 816"/>
                  <a:gd name="T4" fmla="*/ 1296 w 1296"/>
                  <a:gd name="T5" fmla="*/ 816 h 816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816"/>
                  <a:gd name="T11" fmla="*/ 1296 w 1296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816">
                    <a:moveTo>
                      <a:pt x="0" y="0"/>
                    </a:moveTo>
                    <a:lnTo>
                      <a:pt x="1296" y="0"/>
                    </a:lnTo>
                    <a:lnTo>
                      <a:pt x="1296" y="816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10" name="Text Box 32"/>
              <p:cNvSpPr txBox="1">
                <a:spLocks noChangeArrowheads="1"/>
              </p:cNvSpPr>
              <p:nvPr/>
            </p:nvSpPr>
            <p:spPr bwMode="auto">
              <a:xfrm>
                <a:off x="144" y="2172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800"/>
                  <a:t>数据</a:t>
                </a:r>
                <a:endParaRPr lang="zh-CN" altLang="en-US" sz="3200"/>
              </a:p>
            </p:txBody>
          </p:sp>
          <p:sp>
            <p:nvSpPr>
              <p:cNvPr id="24611" name="Text Box 33"/>
              <p:cNvSpPr txBox="1">
                <a:spLocks noChangeArrowheads="1"/>
              </p:cNvSpPr>
              <p:nvPr/>
            </p:nvSpPr>
            <p:spPr bwMode="auto">
              <a:xfrm>
                <a:off x="4944" y="2649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800"/>
                  <a:t>结果</a:t>
                </a:r>
                <a:endParaRPr lang="zh-CN" altLang="en-US" sz="2800"/>
              </a:p>
            </p:txBody>
          </p:sp>
          <p:sp>
            <p:nvSpPr>
              <p:cNvPr id="24612" name="Text Box 34"/>
              <p:cNvSpPr txBox="1">
                <a:spLocks noChangeArrowheads="1"/>
              </p:cNvSpPr>
              <p:nvPr/>
            </p:nvSpPr>
            <p:spPr bwMode="auto">
              <a:xfrm>
                <a:off x="4944" y="2172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800"/>
                  <a:t>计算</a:t>
                </a:r>
                <a:endParaRPr lang="zh-CN" altLang="en-US" sz="2800"/>
              </a:p>
            </p:txBody>
          </p:sp>
        </p:grpSp>
        <p:sp>
          <p:nvSpPr>
            <p:cNvPr id="24584" name="Freeform 35"/>
            <p:cNvSpPr/>
            <p:nvPr/>
          </p:nvSpPr>
          <p:spPr bwMode="auto">
            <a:xfrm>
              <a:off x="183" y="2547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8 h 78"/>
                <a:gd name="T4" fmla="*/ 0 60000 65536"/>
                <a:gd name="T5" fmla="*/ 0 60000 65536"/>
                <a:gd name="T6" fmla="*/ 0 w 1"/>
                <a:gd name="T7" fmla="*/ 0 h 78"/>
                <a:gd name="T8" fmla="*/ 1 w 1"/>
                <a:gd name="T9" fmla="*/ 78 h 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8">
                  <a:moveTo>
                    <a:pt x="0" y="0"/>
                  </a:moveTo>
                  <a:lnTo>
                    <a:pt x="0" y="78"/>
                  </a:lnTo>
                </a:path>
              </a:pathLst>
            </a:custGeom>
            <a:noFill/>
            <a:ln w="38100">
              <a:solidFill>
                <a:srgbClr val="0033D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582" name="AutoShape 38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909888" y="936625"/>
            <a:ext cx="935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ALU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232150" y="1981200"/>
            <a:ext cx="8985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主存</a:t>
            </a:r>
            <a:endParaRPr lang="zh-CN" altLang="en-US" sz="2800"/>
          </a:p>
          <a:p>
            <a:pPr eaLnBrk="1" hangingPunct="1">
              <a:spcBef>
                <a:spcPct val="20000"/>
              </a:spcBef>
            </a:pPr>
            <a:r>
              <a:rPr lang="zh-CN" altLang="en-US" sz="2800"/>
              <a:t>辅存</a:t>
            </a:r>
            <a:endParaRPr lang="zh-CN" altLang="en-US" sz="2800"/>
          </a:p>
        </p:txBody>
      </p:sp>
      <p:sp>
        <p:nvSpPr>
          <p:cNvPr id="24586" name="AutoShape 10"/>
          <p:cNvSpPr/>
          <p:nvPr/>
        </p:nvSpPr>
        <p:spPr bwMode="auto">
          <a:xfrm>
            <a:off x="2987675" y="2149475"/>
            <a:ext cx="152400" cy="765175"/>
          </a:xfrm>
          <a:prstGeom prst="leftBrace">
            <a:avLst>
              <a:gd name="adj1" fmla="val 41840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24587" name="AutoShape 11"/>
          <p:cNvSpPr/>
          <p:nvPr/>
        </p:nvSpPr>
        <p:spPr bwMode="auto">
          <a:xfrm>
            <a:off x="3762375" y="1143000"/>
            <a:ext cx="152400" cy="762000"/>
          </a:xfrm>
          <a:prstGeom prst="rightBrace">
            <a:avLst>
              <a:gd name="adj1" fmla="val 41667"/>
              <a:gd name="adj2" fmla="val 47454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879850" y="1241425"/>
            <a:ext cx="915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CPU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9" name="AutoShape 13"/>
          <p:cNvSpPr/>
          <p:nvPr/>
        </p:nvSpPr>
        <p:spPr bwMode="auto">
          <a:xfrm>
            <a:off x="4953000" y="14478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181600" y="169227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solidFill>
                  <a:schemeClr val="folHlink"/>
                </a:solidFill>
              </a:rPr>
              <a:t>主机</a:t>
            </a:r>
            <a:endParaRPr lang="zh-CN" altLang="en-US" sz="2800">
              <a:solidFill>
                <a:schemeClr val="folHlink"/>
              </a:solidFill>
            </a:endParaRP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181600" y="3122613"/>
            <a:ext cx="1766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设备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94" name="AutoShape 18"/>
          <p:cNvSpPr/>
          <p:nvPr/>
        </p:nvSpPr>
        <p:spPr bwMode="auto">
          <a:xfrm>
            <a:off x="6580188" y="1981200"/>
            <a:ext cx="152400" cy="1447800"/>
          </a:xfrm>
          <a:prstGeom prst="rightBrace">
            <a:avLst>
              <a:gd name="adj1" fmla="val 7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6769100" y="23622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solidFill>
                  <a:schemeClr val="folHlink"/>
                </a:solidFill>
              </a:rPr>
              <a:t>硬件</a:t>
            </a:r>
            <a:endParaRPr lang="zh-CN" altLang="en-US" sz="2800">
              <a:solidFill>
                <a:schemeClr val="folHlink"/>
              </a:solidFill>
            </a:endParaRPr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3003550" y="1560513"/>
            <a:ext cx="698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CU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5613" name="Text Box 75"/>
          <p:cNvSpPr txBox="1">
            <a:spLocks noChangeArrowheads="1"/>
          </p:cNvSpPr>
          <p:nvPr/>
        </p:nvSpPr>
        <p:spPr bwMode="auto">
          <a:xfrm>
            <a:off x="606425" y="301625"/>
            <a:ext cx="5794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latin typeface="Times New Roman" panose="02020603050405020304" pitchFamily="18" charset="0"/>
              </a:rPr>
              <a:t>2</a:t>
            </a:r>
            <a:r>
              <a:rPr lang="zh-CN" altLang="en-US" sz="3600"/>
              <a:t>.现代计算机硬件框图</a:t>
            </a:r>
            <a:endParaRPr lang="zh-CN" altLang="en-US" sz="3600"/>
          </a:p>
        </p:txBody>
      </p:sp>
      <p:grpSp>
        <p:nvGrpSpPr>
          <p:cNvPr id="2" name="Group 105"/>
          <p:cNvGrpSpPr/>
          <p:nvPr/>
        </p:nvGrpSpPr>
        <p:grpSpPr bwMode="auto">
          <a:xfrm>
            <a:off x="1323975" y="914400"/>
            <a:ext cx="2867025" cy="3140075"/>
            <a:chOff x="834" y="576"/>
            <a:chExt cx="1806" cy="1978"/>
          </a:xfrm>
        </p:grpSpPr>
        <p:sp>
          <p:nvSpPr>
            <p:cNvPr id="25634" name="Text Box 4"/>
            <p:cNvSpPr txBox="1">
              <a:spLocks noChangeArrowheads="1"/>
            </p:cNvSpPr>
            <p:nvPr/>
          </p:nvSpPr>
          <p:spPr bwMode="auto">
            <a:xfrm>
              <a:off x="834" y="1392"/>
              <a:ext cx="113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000"/>
                <a:t>存储器</a:t>
              </a:r>
              <a:endParaRPr lang="zh-CN" altLang="en-US" sz="3000"/>
            </a:p>
          </p:txBody>
        </p:sp>
        <p:sp>
          <p:nvSpPr>
            <p:cNvPr id="25635" name="Text Box 5"/>
            <p:cNvSpPr txBox="1">
              <a:spLocks noChangeArrowheads="1"/>
            </p:cNvSpPr>
            <p:nvPr/>
          </p:nvSpPr>
          <p:spPr bwMode="auto">
            <a:xfrm>
              <a:off x="834" y="1824"/>
              <a:ext cx="175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000"/>
                <a:t>输入设备</a:t>
              </a:r>
              <a:endParaRPr lang="zh-CN" altLang="en-US" sz="3000"/>
            </a:p>
          </p:txBody>
        </p:sp>
        <p:sp>
          <p:nvSpPr>
            <p:cNvPr id="25636" name="Text Box 8"/>
            <p:cNvSpPr txBox="1">
              <a:spLocks noChangeArrowheads="1"/>
            </p:cNvSpPr>
            <p:nvPr/>
          </p:nvSpPr>
          <p:spPr bwMode="auto">
            <a:xfrm>
              <a:off x="834" y="576"/>
              <a:ext cx="133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000"/>
                <a:t>运算器</a:t>
              </a:r>
              <a:endParaRPr lang="zh-CN" altLang="en-US" sz="3000"/>
            </a:p>
          </p:txBody>
        </p:sp>
        <p:sp>
          <p:nvSpPr>
            <p:cNvPr id="25637" name="Text Box 76"/>
            <p:cNvSpPr txBox="1">
              <a:spLocks noChangeArrowheads="1"/>
            </p:cNvSpPr>
            <p:nvPr/>
          </p:nvSpPr>
          <p:spPr bwMode="auto">
            <a:xfrm>
              <a:off x="834" y="2208"/>
              <a:ext cx="180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000"/>
                <a:t>输出设备</a:t>
              </a:r>
              <a:endParaRPr lang="zh-CN" altLang="en-US" sz="3000"/>
            </a:p>
          </p:txBody>
        </p:sp>
        <p:sp>
          <p:nvSpPr>
            <p:cNvPr id="25638" name="Text Box 77"/>
            <p:cNvSpPr txBox="1">
              <a:spLocks noChangeArrowheads="1"/>
            </p:cNvSpPr>
            <p:nvPr/>
          </p:nvSpPr>
          <p:spPr bwMode="auto">
            <a:xfrm>
              <a:off x="834" y="960"/>
              <a:ext cx="118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000"/>
                <a:t>控制器</a:t>
              </a:r>
              <a:endParaRPr lang="zh-CN" altLang="en-US" sz="3000"/>
            </a:p>
          </p:txBody>
        </p:sp>
      </p:grpSp>
      <p:sp>
        <p:nvSpPr>
          <p:cNvPr id="24668" name="Rectangle 9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3" name="Group 110"/>
          <p:cNvGrpSpPr/>
          <p:nvPr/>
        </p:nvGrpSpPr>
        <p:grpSpPr bwMode="auto">
          <a:xfrm>
            <a:off x="1400175" y="4200525"/>
            <a:ext cx="6448425" cy="2428875"/>
            <a:chOff x="882" y="2646"/>
            <a:chExt cx="4062" cy="1530"/>
          </a:xfrm>
        </p:grpSpPr>
        <p:sp>
          <p:nvSpPr>
            <p:cNvPr id="25619" name="Rectangle 23"/>
            <p:cNvSpPr>
              <a:spLocks noChangeArrowheads="1"/>
            </p:cNvSpPr>
            <p:nvPr/>
          </p:nvSpPr>
          <p:spPr bwMode="auto">
            <a:xfrm>
              <a:off x="2201" y="2838"/>
              <a:ext cx="1436" cy="1247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5620" name="Rectangle 32"/>
            <p:cNvSpPr>
              <a:spLocks noChangeArrowheads="1"/>
            </p:cNvSpPr>
            <p:nvPr/>
          </p:nvSpPr>
          <p:spPr bwMode="auto">
            <a:xfrm>
              <a:off x="2389" y="3078"/>
              <a:ext cx="1133" cy="384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5400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ALU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5621" name="Rectangle 54"/>
            <p:cNvSpPr>
              <a:spLocks noChangeArrowheads="1"/>
            </p:cNvSpPr>
            <p:nvPr/>
          </p:nvSpPr>
          <p:spPr bwMode="auto">
            <a:xfrm>
              <a:off x="2710" y="2848"/>
              <a:ext cx="39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CPU</a:t>
              </a:r>
              <a:endParaRPr lang="en-US" altLang="zh-CN" sz="2400"/>
            </a:p>
          </p:txBody>
        </p:sp>
        <p:sp>
          <p:nvSpPr>
            <p:cNvPr id="25622" name="Rectangle 55"/>
            <p:cNvSpPr>
              <a:spLocks noChangeArrowheads="1"/>
            </p:cNvSpPr>
            <p:nvPr/>
          </p:nvSpPr>
          <p:spPr bwMode="auto">
            <a:xfrm>
              <a:off x="882" y="2646"/>
              <a:ext cx="2906" cy="1530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5623" name="Rectangle 57"/>
            <p:cNvSpPr>
              <a:spLocks noChangeArrowheads="1"/>
            </p:cNvSpPr>
            <p:nvPr/>
          </p:nvSpPr>
          <p:spPr bwMode="auto">
            <a:xfrm>
              <a:off x="1722" y="2694"/>
              <a:ext cx="3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/>
                <a:t>主机</a:t>
              </a:r>
              <a:endParaRPr lang="zh-CN" altLang="en-US" sz="2400"/>
            </a:p>
          </p:txBody>
        </p:sp>
        <p:sp>
          <p:nvSpPr>
            <p:cNvPr id="25624" name="Rectangle 38"/>
            <p:cNvSpPr>
              <a:spLocks noChangeArrowheads="1"/>
            </p:cNvSpPr>
            <p:nvPr/>
          </p:nvSpPr>
          <p:spPr bwMode="auto">
            <a:xfrm>
              <a:off x="4305" y="2646"/>
              <a:ext cx="639" cy="1530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5625" name="Text Box 62"/>
            <p:cNvSpPr txBox="1">
              <a:spLocks noChangeArrowheads="1"/>
            </p:cNvSpPr>
            <p:nvPr/>
          </p:nvSpPr>
          <p:spPr bwMode="auto">
            <a:xfrm>
              <a:off x="4290" y="3031"/>
              <a:ext cx="624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</a:rPr>
                <a:t>I/O</a:t>
              </a:r>
              <a:endParaRPr lang="en-US" altLang="zh-CN" sz="32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设备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5626" name="Rectangle 78"/>
            <p:cNvSpPr>
              <a:spLocks noChangeArrowheads="1"/>
            </p:cNvSpPr>
            <p:nvPr/>
          </p:nvSpPr>
          <p:spPr bwMode="auto">
            <a:xfrm>
              <a:off x="2389" y="3606"/>
              <a:ext cx="1133" cy="384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5400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CU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5627" name="Freeform 80"/>
            <p:cNvSpPr/>
            <p:nvPr/>
          </p:nvSpPr>
          <p:spPr bwMode="auto">
            <a:xfrm>
              <a:off x="2944" y="3460"/>
              <a:ext cx="1" cy="146"/>
            </a:xfrm>
            <a:custGeom>
              <a:avLst/>
              <a:gdLst>
                <a:gd name="T0" fmla="*/ 0 w 1"/>
                <a:gd name="T1" fmla="*/ 146 h 146"/>
                <a:gd name="T2" fmla="*/ 0 w 1"/>
                <a:gd name="T3" fmla="*/ 0 h 146"/>
                <a:gd name="T4" fmla="*/ 0 60000 65536"/>
                <a:gd name="T5" fmla="*/ 0 60000 65536"/>
                <a:gd name="T6" fmla="*/ 0 w 1"/>
                <a:gd name="T7" fmla="*/ 0 h 146"/>
                <a:gd name="T8" fmla="*/ 1 w 1"/>
                <a:gd name="T9" fmla="*/ 146 h 1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6">
                  <a:moveTo>
                    <a:pt x="0" y="146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8" name="Rectangle 24"/>
            <p:cNvSpPr>
              <a:spLocks noChangeArrowheads="1"/>
            </p:cNvSpPr>
            <p:nvPr/>
          </p:nvSpPr>
          <p:spPr bwMode="auto">
            <a:xfrm>
              <a:off x="1026" y="2838"/>
              <a:ext cx="640" cy="1247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3200"/>
            </a:p>
          </p:txBody>
        </p:sp>
        <p:sp>
          <p:nvSpPr>
            <p:cNvPr id="25629" name="Text Box 81"/>
            <p:cNvSpPr txBox="1">
              <a:spLocks noChangeArrowheads="1"/>
            </p:cNvSpPr>
            <p:nvPr/>
          </p:nvSpPr>
          <p:spPr bwMode="auto">
            <a:xfrm>
              <a:off x="1169" y="3081"/>
              <a:ext cx="341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/>
                <a:t>主</a:t>
              </a:r>
              <a:endParaRPr lang="zh-CN" altLang="en-US" sz="2800"/>
            </a:p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/>
                <a:t>存</a:t>
              </a:r>
              <a:endParaRPr lang="zh-CN" altLang="en-US" sz="2800"/>
            </a:p>
          </p:txBody>
        </p:sp>
        <p:sp>
          <p:nvSpPr>
            <p:cNvPr id="25630" name="Freeform 88"/>
            <p:cNvSpPr/>
            <p:nvPr/>
          </p:nvSpPr>
          <p:spPr bwMode="auto">
            <a:xfrm>
              <a:off x="3790" y="3889"/>
              <a:ext cx="514" cy="1"/>
            </a:xfrm>
            <a:custGeom>
              <a:avLst/>
              <a:gdLst>
                <a:gd name="T0" fmla="*/ 0 w 514"/>
                <a:gd name="T1" fmla="*/ 0 h 1"/>
                <a:gd name="T2" fmla="*/ 514 w 514"/>
                <a:gd name="T3" fmla="*/ 0 h 1"/>
                <a:gd name="T4" fmla="*/ 0 60000 65536"/>
                <a:gd name="T5" fmla="*/ 0 60000 65536"/>
                <a:gd name="T6" fmla="*/ 0 w 514"/>
                <a:gd name="T7" fmla="*/ 0 h 1"/>
                <a:gd name="T8" fmla="*/ 514 w 51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4" h="1">
                  <a:moveTo>
                    <a:pt x="0" y="0"/>
                  </a:moveTo>
                  <a:lnTo>
                    <a:pt x="514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31" name="Freeform 98"/>
            <p:cNvSpPr/>
            <p:nvPr/>
          </p:nvSpPr>
          <p:spPr bwMode="auto">
            <a:xfrm>
              <a:off x="1669" y="3803"/>
              <a:ext cx="527" cy="1"/>
            </a:xfrm>
            <a:custGeom>
              <a:avLst/>
              <a:gdLst>
                <a:gd name="T0" fmla="*/ 527 w 527"/>
                <a:gd name="T1" fmla="*/ 0 h 1"/>
                <a:gd name="T2" fmla="*/ 0 w 527"/>
                <a:gd name="T3" fmla="*/ 0 h 1"/>
                <a:gd name="T4" fmla="*/ 0 60000 65536"/>
                <a:gd name="T5" fmla="*/ 0 60000 65536"/>
                <a:gd name="T6" fmla="*/ 0 w 527"/>
                <a:gd name="T7" fmla="*/ 0 h 1"/>
                <a:gd name="T8" fmla="*/ 527 w 52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7" h="1">
                  <a:moveTo>
                    <a:pt x="527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32" name="AutoShape 99"/>
            <p:cNvSpPr>
              <a:spLocks noChangeArrowheads="1"/>
            </p:cNvSpPr>
            <p:nvPr/>
          </p:nvSpPr>
          <p:spPr bwMode="auto">
            <a:xfrm>
              <a:off x="1686" y="3222"/>
              <a:ext cx="492" cy="144"/>
            </a:xfrm>
            <a:prstGeom prst="leftRightArrow">
              <a:avLst>
                <a:gd name="adj1" fmla="val 50000"/>
                <a:gd name="adj2" fmla="val 68333"/>
              </a:avLst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5633" name="AutoShape 100"/>
            <p:cNvSpPr>
              <a:spLocks noChangeArrowheads="1"/>
            </p:cNvSpPr>
            <p:nvPr/>
          </p:nvSpPr>
          <p:spPr bwMode="auto">
            <a:xfrm>
              <a:off x="3810" y="322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24682" name="AutoShape 106"/>
          <p:cNvSpPr/>
          <p:nvPr/>
        </p:nvSpPr>
        <p:spPr bwMode="auto">
          <a:xfrm>
            <a:off x="4953000" y="29718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25618" name="AutoShape 109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2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utoUpdateAnimBg="0"/>
      <p:bldP spid="24582" grpId="0" autoUpdateAnimBg="0"/>
      <p:bldP spid="24586" grpId="0" animBg="1"/>
      <p:bldP spid="24587" grpId="0" animBg="1"/>
      <p:bldP spid="24588" grpId="0" autoUpdateAnimBg="0"/>
      <p:bldP spid="24589" grpId="0" animBg="1"/>
      <p:bldP spid="24590" grpId="0" autoUpdateAnimBg="0"/>
      <p:bldP spid="24592" grpId="0" autoUpdateAnimBg="0"/>
      <p:bldP spid="24594" grpId="0" animBg="1"/>
      <p:bldP spid="24595" grpId="0" autoUpdateAnimBg="0"/>
      <p:bldP spid="24644" grpId="0" autoUpdateAnimBg="0"/>
      <p:bldP spid="246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003300" y="1190625"/>
            <a:ext cx="4787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1</a:t>
            </a:r>
            <a:r>
              <a:rPr lang="zh-CN" altLang="en-US" sz="3200"/>
              <a:t>.上机前的准备</a:t>
            </a:r>
            <a:endParaRPr lang="zh-CN" altLang="en-US" sz="3200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552575" y="1866900"/>
            <a:ext cx="3171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/>
              <a:t> 建立数学模型     </a:t>
            </a:r>
            <a:endParaRPr lang="zh-CN" altLang="en-US" sz="2800"/>
          </a:p>
        </p:txBody>
      </p:sp>
      <p:grpSp>
        <p:nvGrpSpPr>
          <p:cNvPr id="2" name="Group 105"/>
          <p:cNvGrpSpPr/>
          <p:nvPr/>
        </p:nvGrpSpPr>
        <p:grpSpPr bwMode="auto">
          <a:xfrm>
            <a:off x="1981200" y="3105150"/>
            <a:ext cx="5383213" cy="838200"/>
            <a:chOff x="1248" y="1956"/>
            <a:chExt cx="3391" cy="528"/>
          </a:xfrm>
        </p:grpSpPr>
        <p:sp>
          <p:nvSpPr>
            <p:cNvPr id="26660" name="Line 8"/>
            <p:cNvSpPr>
              <a:spLocks noChangeShapeType="1"/>
            </p:cNvSpPr>
            <p:nvPr/>
          </p:nvSpPr>
          <p:spPr bwMode="auto">
            <a:xfrm>
              <a:off x="2270" y="2208"/>
              <a:ext cx="222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Line 9"/>
            <p:cNvSpPr>
              <a:spLocks noChangeShapeType="1"/>
            </p:cNvSpPr>
            <p:nvPr/>
          </p:nvSpPr>
          <p:spPr bwMode="auto">
            <a:xfrm>
              <a:off x="2798" y="2207"/>
              <a:ext cx="225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Line 10"/>
            <p:cNvSpPr>
              <a:spLocks noChangeShapeType="1"/>
            </p:cNvSpPr>
            <p:nvPr/>
          </p:nvSpPr>
          <p:spPr bwMode="auto">
            <a:xfrm>
              <a:off x="3326" y="2207"/>
              <a:ext cx="232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Line 11"/>
            <p:cNvSpPr>
              <a:spLocks noChangeShapeType="1"/>
            </p:cNvSpPr>
            <p:nvPr/>
          </p:nvSpPr>
          <p:spPr bwMode="auto">
            <a:xfrm>
              <a:off x="3841" y="2207"/>
              <a:ext cx="228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Rectangle 13"/>
            <p:cNvSpPr>
              <a:spLocks noChangeArrowheads="1"/>
            </p:cNvSpPr>
            <p:nvPr/>
          </p:nvSpPr>
          <p:spPr bwMode="auto">
            <a:xfrm>
              <a:off x="4170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Symbol" panose="05050102010706020507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26665" name="Rectangle 14"/>
            <p:cNvSpPr>
              <a:spLocks noChangeArrowheads="1"/>
            </p:cNvSpPr>
            <p:nvPr/>
          </p:nvSpPr>
          <p:spPr bwMode="auto">
            <a:xfrm>
              <a:off x="3654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Symbol" panose="05050102010706020507" pitchFamily="18" charset="2"/>
                </a:rPr>
                <a:t>+</a:t>
              </a:r>
              <a:endParaRPr lang="zh-CN" altLang="en-US" sz="2800"/>
            </a:p>
          </p:txBody>
        </p:sp>
        <p:sp>
          <p:nvSpPr>
            <p:cNvPr id="26666" name="Rectangle 15"/>
            <p:cNvSpPr>
              <a:spLocks noChangeArrowheads="1"/>
            </p:cNvSpPr>
            <p:nvPr/>
          </p:nvSpPr>
          <p:spPr bwMode="auto">
            <a:xfrm>
              <a:off x="3114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Symbol" panose="05050102010706020507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26667" name="Rectangle 16"/>
            <p:cNvSpPr>
              <a:spLocks noChangeArrowheads="1"/>
            </p:cNvSpPr>
            <p:nvPr/>
          </p:nvSpPr>
          <p:spPr bwMode="auto">
            <a:xfrm>
              <a:off x="2598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Symbol" panose="05050102010706020507" pitchFamily="18" charset="2"/>
                </a:rPr>
                <a:t>+</a:t>
              </a:r>
              <a:endParaRPr lang="zh-CN" altLang="en-US" sz="2800"/>
            </a:p>
          </p:txBody>
        </p:sp>
        <p:sp>
          <p:nvSpPr>
            <p:cNvPr id="26668" name="Rectangle 17"/>
            <p:cNvSpPr>
              <a:spLocks noChangeArrowheads="1"/>
            </p:cNvSpPr>
            <p:nvPr/>
          </p:nvSpPr>
          <p:spPr bwMode="auto">
            <a:xfrm>
              <a:off x="2070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Symbol" panose="05050102010706020507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26669" name="Rectangle 18"/>
            <p:cNvSpPr>
              <a:spLocks noChangeArrowheads="1"/>
            </p:cNvSpPr>
            <p:nvPr/>
          </p:nvSpPr>
          <p:spPr bwMode="auto">
            <a:xfrm>
              <a:off x="1699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Symbol" panose="05050102010706020507" pitchFamily="18" charset="2"/>
                </a:rPr>
                <a:t>=</a:t>
              </a:r>
              <a:endParaRPr lang="zh-CN" altLang="en-US" sz="2800"/>
            </a:p>
          </p:txBody>
        </p:sp>
        <p:sp>
          <p:nvSpPr>
            <p:cNvPr id="26670" name="Rectangle 19"/>
            <p:cNvSpPr>
              <a:spLocks noChangeArrowheads="1"/>
            </p:cNvSpPr>
            <p:nvPr/>
          </p:nvSpPr>
          <p:spPr bwMode="auto">
            <a:xfrm>
              <a:off x="4026" y="221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26671" name="Rectangle 20"/>
            <p:cNvSpPr>
              <a:spLocks noChangeArrowheads="1"/>
            </p:cNvSpPr>
            <p:nvPr/>
          </p:nvSpPr>
          <p:spPr bwMode="auto">
            <a:xfrm>
              <a:off x="3923" y="1956"/>
              <a:ext cx="1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9</a:t>
              </a:r>
              <a:endParaRPr lang="en-US" altLang="zh-CN" sz="28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6672" name="Rectangle 21"/>
            <p:cNvSpPr>
              <a:spLocks noChangeArrowheads="1"/>
            </p:cNvSpPr>
            <p:nvPr/>
          </p:nvSpPr>
          <p:spPr bwMode="auto">
            <a:xfrm>
              <a:off x="3492" y="221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26673" name="Rectangle 22"/>
            <p:cNvSpPr>
              <a:spLocks noChangeArrowheads="1"/>
            </p:cNvSpPr>
            <p:nvPr/>
          </p:nvSpPr>
          <p:spPr bwMode="auto">
            <a:xfrm>
              <a:off x="3408" y="1956"/>
              <a:ext cx="1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7</a:t>
              </a:r>
              <a:endParaRPr lang="en-US" altLang="zh-CN" sz="28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6674" name="Rectangle 23"/>
            <p:cNvSpPr>
              <a:spLocks noChangeArrowheads="1"/>
            </p:cNvSpPr>
            <p:nvPr/>
          </p:nvSpPr>
          <p:spPr bwMode="auto">
            <a:xfrm>
              <a:off x="2981" y="221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26675" name="Rectangle 24"/>
            <p:cNvSpPr>
              <a:spLocks noChangeArrowheads="1"/>
            </p:cNvSpPr>
            <p:nvPr/>
          </p:nvSpPr>
          <p:spPr bwMode="auto">
            <a:xfrm>
              <a:off x="2880" y="1956"/>
              <a:ext cx="1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5</a:t>
              </a:r>
              <a:endParaRPr lang="en-US" altLang="zh-CN" sz="28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6676" name="Rectangle 25"/>
            <p:cNvSpPr>
              <a:spLocks noChangeArrowheads="1"/>
            </p:cNvSpPr>
            <p:nvPr/>
          </p:nvSpPr>
          <p:spPr bwMode="auto">
            <a:xfrm>
              <a:off x="2449" y="221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26677" name="Rectangle 26"/>
            <p:cNvSpPr>
              <a:spLocks noChangeArrowheads="1"/>
            </p:cNvSpPr>
            <p:nvPr/>
          </p:nvSpPr>
          <p:spPr bwMode="auto">
            <a:xfrm>
              <a:off x="2352" y="1956"/>
              <a:ext cx="1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3</a:t>
              </a:r>
              <a:endParaRPr lang="en-US" altLang="zh-CN" sz="28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6678" name="Rectangle 27"/>
            <p:cNvSpPr>
              <a:spLocks noChangeArrowheads="1"/>
            </p:cNvSpPr>
            <p:nvPr/>
          </p:nvSpPr>
          <p:spPr bwMode="auto">
            <a:xfrm>
              <a:off x="1901" y="206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26679" name="Rectangle 28"/>
            <p:cNvSpPr>
              <a:spLocks noChangeArrowheads="1"/>
            </p:cNvSpPr>
            <p:nvPr/>
          </p:nvSpPr>
          <p:spPr bwMode="auto">
            <a:xfrm>
              <a:off x="1554" y="206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26680" name="Rectangle 29"/>
            <p:cNvSpPr>
              <a:spLocks noChangeArrowheads="1"/>
            </p:cNvSpPr>
            <p:nvPr/>
          </p:nvSpPr>
          <p:spPr bwMode="auto">
            <a:xfrm>
              <a:off x="3911" y="22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9</a:t>
              </a:r>
              <a:endParaRPr lang="zh-CN" altLang="en-US" sz="2800"/>
            </a:p>
          </p:txBody>
        </p:sp>
        <p:sp>
          <p:nvSpPr>
            <p:cNvPr id="26681" name="Rectangle 30"/>
            <p:cNvSpPr>
              <a:spLocks noChangeArrowheads="1"/>
            </p:cNvSpPr>
            <p:nvPr/>
          </p:nvSpPr>
          <p:spPr bwMode="auto">
            <a:xfrm>
              <a:off x="3397" y="22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7</a:t>
              </a:r>
              <a:endParaRPr lang="zh-CN" altLang="en-US" sz="2800"/>
            </a:p>
          </p:txBody>
        </p:sp>
        <p:sp>
          <p:nvSpPr>
            <p:cNvPr id="26682" name="Rectangle 31"/>
            <p:cNvSpPr>
              <a:spLocks noChangeArrowheads="1"/>
            </p:cNvSpPr>
            <p:nvPr/>
          </p:nvSpPr>
          <p:spPr bwMode="auto">
            <a:xfrm>
              <a:off x="2868" y="22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5</a:t>
              </a:r>
              <a:endParaRPr lang="zh-CN" altLang="en-US" sz="2800"/>
            </a:p>
          </p:txBody>
        </p:sp>
        <p:sp>
          <p:nvSpPr>
            <p:cNvPr id="26683" name="Rectangle 32"/>
            <p:cNvSpPr>
              <a:spLocks noChangeArrowheads="1"/>
            </p:cNvSpPr>
            <p:nvPr/>
          </p:nvSpPr>
          <p:spPr bwMode="auto">
            <a:xfrm>
              <a:off x="2340" y="22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3</a:t>
              </a:r>
              <a:endParaRPr lang="zh-CN" altLang="en-US" sz="2800"/>
            </a:p>
          </p:txBody>
        </p:sp>
        <p:sp>
          <p:nvSpPr>
            <p:cNvPr id="26684" name="Rectangle 33"/>
            <p:cNvSpPr>
              <a:spLocks noChangeArrowheads="1"/>
            </p:cNvSpPr>
            <p:nvPr/>
          </p:nvSpPr>
          <p:spPr bwMode="auto">
            <a:xfrm>
              <a:off x="1248" y="2064"/>
              <a:ext cx="2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sin</a:t>
              </a:r>
              <a:endParaRPr lang="en-US" altLang="zh-CN" sz="2800"/>
            </a:p>
          </p:txBody>
        </p:sp>
        <p:sp>
          <p:nvSpPr>
            <p:cNvPr id="26685" name="Text Box 39"/>
            <p:cNvSpPr txBox="1">
              <a:spLocks noChangeArrowheads="1"/>
            </p:cNvSpPr>
            <p:nvPr/>
          </p:nvSpPr>
          <p:spPr bwMode="auto">
            <a:xfrm>
              <a:off x="4299" y="198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…</a:t>
              </a:r>
              <a:endParaRPr lang="zh-CN" altLang="en-US" sz="2800"/>
            </a:p>
          </p:txBody>
        </p:sp>
      </p:grpSp>
      <p:sp>
        <p:nvSpPr>
          <p:cNvPr id="35920" name="Text Box 80"/>
          <p:cNvSpPr txBox="1">
            <a:spLocks noChangeArrowheads="1"/>
          </p:cNvSpPr>
          <p:nvPr/>
        </p:nvSpPr>
        <p:spPr bwMode="auto">
          <a:xfrm>
            <a:off x="1552575" y="4730750"/>
            <a:ext cx="2619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/>
              <a:t> 编制解题程序</a:t>
            </a:r>
            <a:endParaRPr lang="zh-CN" altLang="en-US" sz="2800"/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1552575" y="2597150"/>
            <a:ext cx="347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/>
              <a:t> 确定计算方法</a:t>
            </a:r>
            <a:endParaRPr lang="zh-CN" altLang="en-US" sz="2800"/>
          </a:p>
        </p:txBody>
      </p:sp>
      <p:sp>
        <p:nvSpPr>
          <p:cNvPr id="35924" name="Text Box 84"/>
          <p:cNvSpPr txBox="1">
            <a:spLocks noChangeArrowheads="1"/>
          </p:cNvSpPr>
          <p:nvPr/>
        </p:nvSpPr>
        <p:spPr bwMode="auto">
          <a:xfrm>
            <a:off x="1905000" y="5272088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/>
              <a:t>程序 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 </a:t>
            </a:r>
            <a:r>
              <a:rPr lang="zh-CN" altLang="en-US" sz="2400"/>
              <a:t>运算的 </a:t>
            </a:r>
            <a:r>
              <a:rPr lang="zh-CN" altLang="en-US" sz="2400">
                <a:solidFill>
                  <a:schemeClr val="folHlink"/>
                </a:solidFill>
              </a:rPr>
              <a:t>全部步骤</a:t>
            </a:r>
            <a:endParaRPr lang="zh-CN" altLang="en-US" sz="2400">
              <a:solidFill>
                <a:schemeClr val="folHlink"/>
              </a:solidFill>
            </a:endParaRPr>
          </a:p>
        </p:txBody>
      </p:sp>
      <p:sp>
        <p:nvSpPr>
          <p:cNvPr id="35934" name="Text Box 94"/>
          <p:cNvSpPr txBox="1">
            <a:spLocks noChangeArrowheads="1"/>
          </p:cNvSpPr>
          <p:nvPr/>
        </p:nvSpPr>
        <p:spPr bwMode="auto">
          <a:xfrm>
            <a:off x="1905000" y="5729288"/>
            <a:ext cx="3532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/>
              <a:t>指令 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 </a:t>
            </a:r>
            <a:r>
              <a:rPr lang="zh-CN" altLang="en-US" sz="2400"/>
              <a:t>每 </a:t>
            </a:r>
            <a:r>
              <a:rPr lang="zh-CN" altLang="en-US" sz="2400">
                <a:solidFill>
                  <a:schemeClr val="folHlink"/>
                </a:solidFill>
              </a:rPr>
              <a:t>一个步骤</a:t>
            </a:r>
            <a:endParaRPr lang="zh-CN" altLang="en-US" sz="2400">
              <a:solidFill>
                <a:schemeClr val="folHlink"/>
              </a:solidFill>
            </a:endParaRPr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6634" name="Text Box 97"/>
          <p:cNvSpPr txBox="1">
            <a:spLocks noChangeArrowheads="1"/>
          </p:cNvSpPr>
          <p:nvPr/>
        </p:nvSpPr>
        <p:spPr bwMode="auto">
          <a:xfrm>
            <a:off x="457200" y="26511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latin typeface="Times New Roman" panose="02020603050405020304" pitchFamily="18" charset="0"/>
              </a:rPr>
              <a:t>三、计算机的工作步骤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6635" name="AutoShape 10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3" name="组合 60"/>
          <p:cNvGrpSpPr/>
          <p:nvPr/>
        </p:nvGrpSpPr>
        <p:grpSpPr bwMode="auto">
          <a:xfrm>
            <a:off x="1995488" y="3844925"/>
            <a:ext cx="6577012" cy="869950"/>
            <a:chOff x="1995256" y="3844925"/>
            <a:chExt cx="6577272" cy="869950"/>
          </a:xfrm>
        </p:grpSpPr>
        <p:grpSp>
          <p:nvGrpSpPr>
            <p:cNvPr id="26637" name="Group 101"/>
            <p:cNvGrpSpPr/>
            <p:nvPr/>
          </p:nvGrpSpPr>
          <p:grpSpPr bwMode="auto">
            <a:xfrm>
              <a:off x="2743228" y="3844925"/>
              <a:ext cx="5829300" cy="869950"/>
              <a:chOff x="1272" y="2422"/>
              <a:chExt cx="3672" cy="548"/>
            </a:xfrm>
          </p:grpSpPr>
          <p:sp>
            <p:nvSpPr>
              <p:cNvPr id="26640" name="Text Box 89"/>
              <p:cNvSpPr txBox="1">
                <a:spLocks noChangeArrowheads="1"/>
              </p:cNvSpPr>
              <p:nvPr/>
            </p:nvSpPr>
            <p:spPr bwMode="auto">
              <a:xfrm>
                <a:off x="3386" y="2520"/>
                <a:ext cx="15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0, 1, 2,</a:t>
                </a:r>
                <a:endParaRPr lang="zh-CN" altLang="en-US" sz="2400"/>
              </a:p>
            </p:txBody>
          </p:sp>
          <p:sp>
            <p:nvSpPr>
              <p:cNvPr id="26641" name="Freeform 46"/>
              <p:cNvSpPr/>
              <p:nvPr/>
            </p:nvSpPr>
            <p:spPr bwMode="auto">
              <a:xfrm>
                <a:off x="1894" y="2700"/>
                <a:ext cx="186" cy="1"/>
              </a:xfrm>
              <a:custGeom>
                <a:avLst/>
                <a:gdLst>
                  <a:gd name="T0" fmla="*/ 0 w 186"/>
                  <a:gd name="T1" fmla="*/ 0 h 1"/>
                  <a:gd name="T2" fmla="*/ 186 w 186"/>
                  <a:gd name="T3" fmla="*/ 0 h 1"/>
                  <a:gd name="T4" fmla="*/ 0 60000 65536"/>
                  <a:gd name="T5" fmla="*/ 0 60000 65536"/>
                  <a:gd name="T6" fmla="*/ 0 w 186"/>
                  <a:gd name="T7" fmla="*/ 0 h 1"/>
                  <a:gd name="T8" fmla="*/ 186 w 18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6" h="1">
                    <a:moveTo>
                      <a:pt x="0" y="0"/>
                    </a:moveTo>
                    <a:lnTo>
                      <a:pt x="186" y="0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2" name="Freeform 47"/>
              <p:cNvSpPr/>
              <p:nvPr/>
            </p:nvSpPr>
            <p:spPr bwMode="auto">
              <a:xfrm>
                <a:off x="2602" y="2697"/>
                <a:ext cx="237" cy="3"/>
              </a:xfrm>
              <a:custGeom>
                <a:avLst/>
                <a:gdLst>
                  <a:gd name="T0" fmla="*/ 0 w 237"/>
                  <a:gd name="T1" fmla="*/ 3 h 3"/>
                  <a:gd name="T2" fmla="*/ 237 w 237"/>
                  <a:gd name="T3" fmla="*/ 0 h 3"/>
                  <a:gd name="T4" fmla="*/ 0 60000 65536"/>
                  <a:gd name="T5" fmla="*/ 0 60000 65536"/>
                  <a:gd name="T6" fmla="*/ 0 w 237"/>
                  <a:gd name="T7" fmla="*/ 0 h 3"/>
                  <a:gd name="T8" fmla="*/ 237 w 23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7" h="3">
                    <a:moveTo>
                      <a:pt x="0" y="3"/>
                    </a:moveTo>
                    <a:lnTo>
                      <a:pt x="237" y="0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3" name="Rectangle 48"/>
              <p:cNvSpPr>
                <a:spLocks noChangeArrowheads="1"/>
              </p:cNvSpPr>
              <p:nvPr/>
            </p:nvSpPr>
            <p:spPr bwMode="auto">
              <a:xfrm>
                <a:off x="4368" y="2520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)</a:t>
                </a:r>
                <a:endParaRPr lang="zh-CN" altLang="en-US" sz="2800"/>
              </a:p>
            </p:txBody>
          </p:sp>
          <p:sp>
            <p:nvSpPr>
              <p:cNvPr id="26644" name="Rectangle 52"/>
              <p:cNvSpPr>
                <a:spLocks noChangeArrowheads="1"/>
              </p:cNvSpPr>
              <p:nvPr/>
            </p:nvSpPr>
            <p:spPr bwMode="auto">
              <a:xfrm>
                <a:off x="2952" y="2520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(</a:t>
                </a:r>
                <a:endParaRPr lang="zh-CN" altLang="en-US" sz="2800"/>
              </a:p>
            </p:txBody>
          </p:sp>
          <p:sp>
            <p:nvSpPr>
              <p:cNvPr id="26645" name="Rectangle 53"/>
              <p:cNvSpPr>
                <a:spLocks noChangeArrowheads="1"/>
              </p:cNvSpPr>
              <p:nvPr/>
            </p:nvSpPr>
            <p:spPr bwMode="auto">
              <a:xfrm>
                <a:off x="2856" y="2520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)</a:t>
                </a:r>
                <a:endParaRPr lang="zh-CN" altLang="en-US" sz="2800"/>
              </a:p>
            </p:txBody>
          </p:sp>
          <p:sp>
            <p:nvSpPr>
              <p:cNvPr id="26646" name="Rectangle 54"/>
              <p:cNvSpPr>
                <a:spLocks noChangeArrowheads="1"/>
              </p:cNvSpPr>
              <p:nvPr/>
            </p:nvSpPr>
            <p:spPr bwMode="auto">
              <a:xfrm>
                <a:off x="2118" y="2520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(</a:t>
                </a:r>
                <a:endParaRPr lang="zh-CN" altLang="en-US" sz="2800"/>
              </a:p>
            </p:txBody>
          </p:sp>
          <p:sp>
            <p:nvSpPr>
              <p:cNvPr id="26647" name="Rectangle 55"/>
              <p:cNvSpPr>
                <a:spLocks noChangeArrowheads="1"/>
              </p:cNvSpPr>
              <p:nvPr/>
            </p:nvSpPr>
            <p:spPr bwMode="auto">
              <a:xfrm>
                <a:off x="1927" y="2701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2</a:t>
                </a:r>
                <a:endParaRPr lang="zh-CN" altLang="en-US" sz="2800"/>
              </a:p>
            </p:txBody>
          </p:sp>
          <p:sp>
            <p:nvSpPr>
              <p:cNvPr id="26648" name="Rectangle 56"/>
              <p:cNvSpPr>
                <a:spLocks noChangeArrowheads="1"/>
              </p:cNvSpPr>
              <p:nvPr/>
            </p:nvSpPr>
            <p:spPr bwMode="auto">
              <a:xfrm>
                <a:off x="1927" y="2422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1</a:t>
                </a:r>
                <a:endParaRPr lang="zh-CN" altLang="en-US" sz="2800"/>
              </a:p>
            </p:txBody>
          </p:sp>
          <p:sp>
            <p:nvSpPr>
              <p:cNvPr id="26649" name="Rectangle 62"/>
              <p:cNvSpPr>
                <a:spLocks noChangeArrowheads="1"/>
              </p:cNvSpPr>
              <p:nvPr/>
            </p:nvSpPr>
            <p:spPr bwMode="auto">
              <a:xfrm>
                <a:off x="3090" y="2520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800" i="1">
                    <a:latin typeface="Times New Roman" panose="02020603050405020304" pitchFamily="18" charset="0"/>
                  </a:rPr>
                  <a:t>n</a:t>
                </a:r>
                <a:endParaRPr lang="en-US" altLang="zh-CN" sz="2800"/>
              </a:p>
            </p:txBody>
          </p:sp>
          <p:sp>
            <p:nvSpPr>
              <p:cNvPr id="26650" name="Rectangle 63"/>
              <p:cNvSpPr>
                <a:spLocks noChangeArrowheads="1"/>
              </p:cNvSpPr>
              <p:nvPr/>
            </p:nvSpPr>
            <p:spPr bwMode="auto">
              <a:xfrm>
                <a:off x="2649" y="2647"/>
                <a:ext cx="18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800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800" i="1" baseline="-25000">
                    <a:latin typeface="Times New Roman" panose="02020603050405020304" pitchFamily="18" charset="0"/>
                  </a:rPr>
                  <a:t>n</a:t>
                </a:r>
                <a:endParaRPr lang="en-US" altLang="zh-CN" sz="2800" i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51" name="Rectangle 64"/>
              <p:cNvSpPr>
                <a:spLocks noChangeArrowheads="1"/>
              </p:cNvSpPr>
              <p:nvPr/>
            </p:nvSpPr>
            <p:spPr bwMode="auto">
              <a:xfrm>
                <a:off x="2612" y="2429"/>
                <a:ext cx="16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800" i="1">
                    <a:latin typeface="Times New Roman" panose="02020603050405020304" pitchFamily="18" charset="0"/>
                  </a:rPr>
                  <a:t> x</a:t>
                </a:r>
                <a:endParaRPr lang="en-US" altLang="zh-CN" sz="2800"/>
              </a:p>
            </p:txBody>
          </p:sp>
          <p:sp>
            <p:nvSpPr>
              <p:cNvPr id="26652" name="Rectangle 65"/>
              <p:cNvSpPr>
                <a:spLocks noChangeArrowheads="1"/>
              </p:cNvSpPr>
              <p:nvPr/>
            </p:nvSpPr>
            <p:spPr bwMode="auto">
              <a:xfrm>
                <a:off x="2238" y="2520"/>
                <a:ext cx="18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800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800" i="1" baseline="-25000">
                    <a:latin typeface="Times New Roman" panose="02020603050405020304" pitchFamily="18" charset="0"/>
                  </a:rPr>
                  <a:t>n</a:t>
                </a:r>
                <a:endParaRPr lang="en-US" altLang="zh-CN" sz="2800" i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53" name="Rectangle 66"/>
              <p:cNvSpPr>
                <a:spLocks noChangeArrowheads="1"/>
              </p:cNvSpPr>
              <p:nvPr/>
            </p:nvSpPr>
            <p:spPr bwMode="auto">
              <a:xfrm>
                <a:off x="1492" y="2535"/>
                <a:ext cx="12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3200" i="1">
                    <a:latin typeface="Times New Roman" panose="02020603050405020304" pitchFamily="18" charset="0"/>
                  </a:rPr>
                  <a:t>x</a:t>
                </a:r>
                <a:endParaRPr lang="en-US" altLang="zh-CN" sz="2800"/>
              </a:p>
            </p:txBody>
          </p:sp>
          <p:sp>
            <p:nvSpPr>
              <p:cNvPr id="26654" name="Rectangle 71"/>
              <p:cNvSpPr>
                <a:spLocks noChangeArrowheads="1"/>
              </p:cNvSpPr>
              <p:nvPr/>
            </p:nvSpPr>
            <p:spPr bwMode="auto">
              <a:xfrm>
                <a:off x="3276" y="2520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>
                    <a:latin typeface="Symbol" panose="05050102010706020507" pitchFamily="18" charset="2"/>
                  </a:rPr>
                  <a:t>=</a:t>
                </a:r>
                <a:endParaRPr lang="zh-CN" altLang="en-US" sz="2800"/>
              </a:p>
            </p:txBody>
          </p:sp>
          <p:sp>
            <p:nvSpPr>
              <p:cNvPr id="26655" name="Rectangle 72"/>
              <p:cNvSpPr>
                <a:spLocks noChangeArrowheads="1"/>
              </p:cNvSpPr>
              <p:nvPr/>
            </p:nvSpPr>
            <p:spPr bwMode="auto">
              <a:xfrm>
                <a:off x="2439" y="2536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>
                    <a:latin typeface="Symbol" panose="05050102010706020507" pitchFamily="18" charset="2"/>
                  </a:rPr>
                  <a:t>+</a:t>
                </a:r>
                <a:endParaRPr lang="zh-CN" altLang="en-US" sz="2800"/>
              </a:p>
            </p:txBody>
          </p:sp>
          <p:sp>
            <p:nvSpPr>
              <p:cNvPr id="26656" name="Rectangle 73"/>
              <p:cNvSpPr>
                <a:spLocks noChangeArrowheads="1"/>
              </p:cNvSpPr>
              <p:nvPr/>
            </p:nvSpPr>
            <p:spPr bwMode="auto">
              <a:xfrm>
                <a:off x="1693" y="2541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800">
                    <a:latin typeface="Symbol" panose="05050102010706020507" pitchFamily="18" charset="2"/>
                  </a:rPr>
                  <a:t>=</a:t>
                </a:r>
                <a:endParaRPr lang="zh-CN" altLang="en-US" sz="2800"/>
              </a:p>
            </p:txBody>
          </p:sp>
          <p:sp>
            <p:nvSpPr>
              <p:cNvPr id="26657" name="Text Box 76"/>
              <p:cNvSpPr txBox="1">
                <a:spLocks noChangeArrowheads="1"/>
              </p:cNvSpPr>
              <p:nvPr/>
            </p:nvSpPr>
            <p:spPr bwMode="auto">
              <a:xfrm>
                <a:off x="1272" y="2551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zh-CN" altLang="en-US" sz="2800"/>
                  <a:t>√</a:t>
                </a:r>
                <a:endParaRPr lang="zh-CN" altLang="en-US" sz="2800"/>
              </a:p>
            </p:txBody>
          </p:sp>
          <p:sp>
            <p:nvSpPr>
              <p:cNvPr id="26658" name="Line 77"/>
              <p:cNvSpPr>
                <a:spLocks noChangeShapeType="1"/>
              </p:cNvSpPr>
              <p:nvPr/>
            </p:nvSpPr>
            <p:spPr bwMode="auto">
              <a:xfrm>
                <a:off x="1496" y="2649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9" name="Text Box 82"/>
              <p:cNvSpPr txBox="1">
                <a:spLocks noChangeArrowheads="1"/>
              </p:cNvSpPr>
              <p:nvPr/>
            </p:nvSpPr>
            <p:spPr bwMode="auto">
              <a:xfrm>
                <a:off x="4032" y="2448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…</a:t>
                </a:r>
                <a:endParaRPr lang="zh-CN" altLang="en-US" sz="2800"/>
              </a:p>
            </p:txBody>
          </p:sp>
        </p:grpSp>
        <p:sp>
          <p:nvSpPr>
            <p:cNvPr id="59" name="Text Box 76"/>
            <p:cNvSpPr txBox="1">
              <a:spLocks noChangeArrowheads="1"/>
            </p:cNvSpPr>
            <p:nvPr/>
          </p:nvSpPr>
          <p:spPr bwMode="auto">
            <a:xfrm>
              <a:off x="1995256" y="3976688"/>
              <a:ext cx="719165" cy="523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altLang="zh-CN" sz="2800" i="1" dirty="0">
                  <a:latin typeface="+mn-lt"/>
                </a:rPr>
                <a:t>y</a:t>
              </a:r>
              <a:r>
                <a:rPr lang="en-US" altLang="zh-CN" sz="2800" i="1" baseline="-25000" dirty="0">
                  <a:latin typeface="+mn-lt"/>
                </a:rPr>
                <a:t>n</a:t>
              </a:r>
              <a:r>
                <a:rPr lang="en-US" altLang="zh-CN" sz="2800" baseline="-25000" dirty="0">
                  <a:latin typeface="+mn-lt"/>
                </a:rPr>
                <a:t>+1</a:t>
              </a:r>
              <a:endParaRPr lang="en-US" altLang="zh-CN" sz="2800" baseline="-25000" dirty="0">
                <a:latin typeface="+mn-lt"/>
              </a:endParaRPr>
            </a:p>
          </p:txBody>
        </p:sp>
        <p:sp>
          <p:nvSpPr>
            <p:cNvPr id="26639" name="Rectangle 18"/>
            <p:cNvSpPr>
              <a:spLocks noChangeArrowheads="1"/>
            </p:cNvSpPr>
            <p:nvPr/>
          </p:nvSpPr>
          <p:spPr bwMode="auto">
            <a:xfrm>
              <a:off x="2662225" y="4002094"/>
              <a:ext cx="195263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>
                  <a:latin typeface="Symbol" panose="05050102010706020507" pitchFamily="18" charset="2"/>
                </a:rPr>
                <a:t>=</a:t>
              </a:r>
              <a:endParaRPr lang="zh-CN" alt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216025" y="1881188"/>
            <a:ext cx="3508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取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/>
              <a:t>   </a:t>
            </a:r>
            <a:r>
              <a:rPr lang="zh-CN" altLang="en-US" sz="2800"/>
              <a:t>至运算器中</a:t>
            </a:r>
            <a:endParaRPr lang="zh-CN" altLang="en-US" sz="2800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216025" y="2490788"/>
            <a:ext cx="3432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乘以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  <a:endParaRPr lang="zh-CN" altLang="en-US" sz="2800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216025" y="3100388"/>
            <a:ext cx="3584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乘以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  <a:endParaRPr lang="zh-CN" altLang="en-US" sz="2800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216025" y="3709988"/>
            <a:ext cx="3660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存</a:t>
            </a:r>
            <a:r>
              <a:rPr lang="en-US" altLang="zh-CN" sz="3200" i="1">
                <a:latin typeface="Times New Roman" panose="02020603050405020304" pitchFamily="18" charset="0"/>
              </a:rPr>
              <a:t>ax</a:t>
            </a:r>
            <a:r>
              <a:rPr lang="en-US" altLang="zh-CN" sz="3200" baseline="30000">
                <a:latin typeface="Times New Roman" panose="02020603050405020304" pitchFamily="18" charset="0"/>
              </a:rPr>
              <a:t>2</a:t>
            </a:r>
            <a:r>
              <a:rPr lang="en-US" altLang="zh-CN" sz="2800" baseline="30000">
                <a:latin typeface="Times New Roman" panose="02020603050405020304" pitchFamily="18" charset="0"/>
              </a:rPr>
              <a:t>    </a:t>
            </a:r>
            <a:r>
              <a:rPr lang="zh-CN" altLang="en-US" sz="2800"/>
              <a:t>在存储器中</a:t>
            </a:r>
            <a:endParaRPr lang="en-US" altLang="zh-CN" sz="2800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1216025" y="4319588"/>
            <a:ext cx="3584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取</a:t>
            </a:r>
            <a:r>
              <a:rPr lang="en-US" altLang="zh-CN" sz="3200" i="1">
                <a:latin typeface="Times New Roman" panose="02020603050405020304" pitchFamily="18" charset="0"/>
              </a:rPr>
              <a:t>b</a:t>
            </a:r>
            <a:r>
              <a:rPr lang="en-US" altLang="zh-CN" sz="2800"/>
              <a:t>   </a:t>
            </a:r>
            <a:r>
              <a:rPr lang="zh-CN" altLang="en-US" sz="2800"/>
              <a:t>至运算器中</a:t>
            </a:r>
            <a:endParaRPr lang="zh-CN" altLang="en-US" sz="2800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216025" y="4929188"/>
            <a:ext cx="3660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乘以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  <a:endParaRPr lang="zh-CN" altLang="en-US" sz="2800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216025" y="5538788"/>
            <a:ext cx="3584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加</a:t>
            </a:r>
            <a:r>
              <a:rPr lang="en-US" altLang="zh-CN" sz="3200" i="1">
                <a:latin typeface="Times New Roman" panose="02020603050405020304" pitchFamily="18" charset="0"/>
              </a:rPr>
              <a:t>ax</a:t>
            </a:r>
            <a:r>
              <a:rPr lang="en-US" altLang="zh-CN" sz="2800" baseline="30000">
                <a:latin typeface="Times New Roman" panose="02020603050405020304" pitchFamily="18" charset="0"/>
              </a:rPr>
              <a:t>2</a:t>
            </a:r>
            <a:r>
              <a:rPr lang="zh-CN" altLang="en-US" sz="2800"/>
              <a:t> </a:t>
            </a:r>
            <a:r>
              <a:rPr lang="zh-CN" altLang="en-US" sz="1000"/>
              <a:t> </a:t>
            </a:r>
            <a:r>
              <a:rPr lang="zh-CN" altLang="en-US" sz="2800"/>
              <a:t>在运算器中</a:t>
            </a:r>
            <a:endParaRPr lang="zh-CN" altLang="en-US" sz="2800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216025" y="6148388"/>
            <a:ext cx="3584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加</a:t>
            </a:r>
            <a:r>
              <a:rPr lang="en-US" altLang="zh-CN" sz="3200" i="1">
                <a:latin typeface="Times New Roman" panose="02020603050405020304" pitchFamily="18" charset="0"/>
              </a:rPr>
              <a:t>c</a:t>
            </a:r>
            <a:r>
              <a:rPr lang="en-US" altLang="zh-CN" sz="2800"/>
              <a:t>   </a:t>
            </a:r>
            <a:r>
              <a:rPr lang="zh-CN" altLang="en-US" sz="2800"/>
              <a:t>在运算器中</a:t>
            </a:r>
            <a:endParaRPr lang="zh-CN" altLang="en-US" sz="2800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4648200" y="1143000"/>
            <a:ext cx="375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3200">
                <a:cs typeface="Times New Roman" panose="02020603050405020304" pitchFamily="18" charset="0"/>
              </a:rPr>
              <a:t> (</a:t>
            </a:r>
            <a:r>
              <a:rPr lang="en-US" altLang="zh-CN" sz="3200" i="1">
                <a:latin typeface="Times New Roman" panose="02020603050405020304" pitchFamily="18" charset="0"/>
              </a:rPr>
              <a:t>ax</a:t>
            </a:r>
            <a:r>
              <a:rPr lang="en-US" altLang="zh-CN" sz="3200"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>
                <a:cs typeface="Times New Roman" panose="02020603050405020304" pitchFamily="18" charset="0"/>
              </a:rPr>
              <a:t> </a:t>
            </a:r>
            <a:r>
              <a:rPr lang="en-US" altLang="zh-CN" sz="3200" i="1">
                <a:latin typeface="Times New Roman" panose="02020603050405020304" pitchFamily="18" charset="0"/>
              </a:rPr>
              <a:t>b</a:t>
            </a:r>
            <a:r>
              <a:rPr lang="en-US" altLang="zh-CN" sz="3200">
                <a:cs typeface="Times New Roman" panose="02020603050405020304" pitchFamily="18" charset="0"/>
              </a:rPr>
              <a:t>)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>
                <a:cs typeface="Times New Roman" panose="02020603050405020304" pitchFamily="18" charset="0"/>
              </a:rPr>
              <a:t> </a:t>
            </a:r>
            <a:r>
              <a:rPr lang="en-US" altLang="zh-CN" sz="3200" i="1">
                <a:latin typeface="Times New Roman" panose="02020603050405020304" pitchFamily="18" charset="0"/>
              </a:rPr>
              <a:t>c</a:t>
            </a:r>
            <a:r>
              <a:rPr lang="en-US" altLang="zh-CN" sz="3200"/>
              <a:t> </a:t>
            </a:r>
            <a:endParaRPr lang="zh-CN" altLang="en-US" sz="3200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5105400" y="1881188"/>
            <a:ext cx="373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取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/>
              <a:t>   </a:t>
            </a:r>
            <a:r>
              <a:rPr lang="zh-CN" altLang="en-US" sz="2800"/>
              <a:t>至运算器中</a:t>
            </a:r>
            <a:endParaRPr lang="zh-CN" altLang="en-US" sz="2800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105400" y="2490788"/>
            <a:ext cx="358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乘以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  <a:endParaRPr lang="zh-CN" altLang="en-US" sz="2800"/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5105400" y="3100388"/>
            <a:ext cx="358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加</a:t>
            </a:r>
            <a:r>
              <a:rPr lang="en-US" altLang="zh-CN" sz="3200" i="1">
                <a:latin typeface="Times New Roman" panose="02020603050405020304" pitchFamily="18" charset="0"/>
              </a:rPr>
              <a:t>b</a:t>
            </a:r>
            <a:r>
              <a:rPr lang="en-US" altLang="zh-CN" sz="2800"/>
              <a:t>   </a:t>
            </a:r>
            <a:r>
              <a:rPr lang="zh-CN" altLang="en-US" sz="2800"/>
              <a:t>在运算器中</a:t>
            </a:r>
            <a:endParaRPr lang="zh-CN" altLang="en-US" sz="2800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5105400" y="3709988"/>
            <a:ext cx="3810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乘以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  <a:endParaRPr lang="zh-CN" altLang="en-US" sz="2800"/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5105400" y="4319588"/>
            <a:ext cx="3657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加</a:t>
            </a:r>
            <a:r>
              <a:rPr lang="en-US" altLang="zh-CN" sz="3200" i="1">
                <a:latin typeface="Times New Roman" panose="02020603050405020304" pitchFamily="18" charset="0"/>
              </a:rPr>
              <a:t>c</a:t>
            </a:r>
            <a:r>
              <a:rPr lang="en-US" altLang="zh-CN" sz="2800"/>
              <a:t>   </a:t>
            </a:r>
            <a:r>
              <a:rPr lang="zh-CN" altLang="en-US" sz="2800"/>
              <a:t>在运算器中</a:t>
            </a:r>
            <a:endParaRPr lang="zh-CN" altLang="en-US" sz="2800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685800" y="1143000"/>
            <a:ext cx="4132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计算     </a:t>
            </a:r>
            <a:r>
              <a:rPr lang="en-US" altLang="zh-CN" sz="3200" i="1">
                <a:latin typeface="Times New Roman" panose="02020603050405020304" pitchFamily="18" charset="0"/>
              </a:rPr>
              <a:t>ax</a:t>
            </a:r>
            <a:r>
              <a:rPr lang="en-US" altLang="zh-CN" sz="3200" baseline="30000">
                <a:latin typeface="Times New Roman" panose="02020603050405020304" pitchFamily="18" charset="0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200" i="1">
                <a:latin typeface="Times New Roman" panose="02020603050405020304" pitchFamily="18" charset="0"/>
              </a:rPr>
              <a:t>bx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200" i="1">
                <a:latin typeface="Times New Roman" panose="02020603050405020304" pitchFamily="18" charset="0"/>
              </a:rPr>
              <a:t>c</a:t>
            </a:r>
            <a:endParaRPr lang="zh-CN" altLang="en-US" sz="3200" i="1">
              <a:latin typeface="Times New Roman" panose="02020603050405020304" pitchFamily="18" charset="0"/>
            </a:endParaRP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7666" name="Text Box 26"/>
          <p:cNvSpPr txBox="1">
            <a:spLocks noChangeArrowheads="1"/>
          </p:cNvSpPr>
          <p:nvPr/>
        </p:nvSpPr>
        <p:spPr bwMode="auto">
          <a:xfrm>
            <a:off x="457200" y="228600"/>
            <a:ext cx="381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latin typeface="Times New Roman" panose="02020603050405020304" pitchFamily="18" charset="0"/>
              </a:rPr>
              <a:t>编程举例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7667" name="AutoShape 30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autoUpdateAnimBg="0"/>
      <p:bldP spid="36872" grpId="0" autoUpdateAnimBg="0"/>
      <p:bldP spid="36873" grpId="0" autoUpdateAnimBg="0"/>
      <p:bldP spid="36874" grpId="0" autoUpdateAnimBg="0"/>
      <p:bldP spid="36875" grpId="0" autoUpdateAnimBg="0"/>
      <p:bldP spid="36876" grpId="0" autoUpdateAnimBg="0"/>
      <p:bldP spid="36877" grpId="0" autoUpdateAnimBg="0"/>
      <p:bldP spid="36878" grpId="0" autoUpdateAnimBg="0"/>
      <p:bldP spid="36880" grpId="0" autoUpdateAnimBg="0"/>
      <p:bldP spid="36881" grpId="0" autoUpdateAnimBg="0"/>
      <p:bldP spid="36882" grpId="0" autoUpdateAnimBg="0"/>
      <p:bldP spid="36883" grpId="0" autoUpdateAnimBg="0"/>
      <p:bldP spid="36884" grpId="0" autoUpdateAnimBg="0"/>
      <p:bldP spid="36885" grpId="0" autoUpdateAnimBg="0"/>
      <p:bldP spid="3688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827088" y="2855913"/>
            <a:ext cx="403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000001 </a:t>
            </a:r>
            <a:r>
              <a:rPr lang="zh-CN" altLang="en-US" sz="2800"/>
              <a:t>  </a:t>
            </a:r>
            <a:r>
              <a:rPr lang="zh-CN" altLang="en-US" sz="2800">
                <a:latin typeface="Times New Roman" panose="02020603050405020304" pitchFamily="18" charset="0"/>
              </a:rPr>
              <a:t>0000001000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62000" y="53863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打印     </a:t>
            </a:r>
            <a:r>
              <a:rPr lang="zh-CN" altLang="en-US" sz="900"/>
              <a:t> </a:t>
            </a:r>
            <a:r>
              <a:rPr lang="zh-CN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762000" y="6026150"/>
            <a:ext cx="1289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停机</a:t>
            </a:r>
            <a:endParaRPr lang="zh-CN" altLang="en-US" sz="2800"/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762000" y="22860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取数     </a:t>
            </a:r>
            <a:r>
              <a:rPr lang="en-US" altLang="zh-CN" sz="2800">
                <a:latin typeface="Times New Roman" panose="02020603050405020304" pitchFamily="18" charset="0"/>
              </a:rPr>
              <a:t>α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5884863" y="2286000"/>
            <a:ext cx="2590800" cy="519113"/>
            <a:chOff x="3888" y="1488"/>
            <a:chExt cx="1632" cy="327"/>
          </a:xfrm>
        </p:grpSpPr>
        <p:sp>
          <p:nvSpPr>
            <p:cNvPr id="28702" name="Text Box 7"/>
            <p:cNvSpPr txBox="1">
              <a:spLocks noChangeArrowheads="1"/>
            </p:cNvSpPr>
            <p:nvPr/>
          </p:nvSpPr>
          <p:spPr bwMode="auto">
            <a:xfrm>
              <a:off x="3888" y="1488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[</a:t>
              </a:r>
              <a:r>
                <a:rPr lang="en-US" altLang="zh-CN" sz="2800">
                  <a:latin typeface="Times New Roman" panose="02020603050405020304" pitchFamily="18" charset="0"/>
                </a:rPr>
                <a:t>α</a:t>
              </a:r>
              <a:r>
                <a:rPr lang="en-US" altLang="zh-CN" sz="2800"/>
                <a:t>]     </a:t>
              </a:r>
              <a:r>
                <a:rPr lang="en-US" altLang="zh-CN" sz="2800">
                  <a:latin typeface="Times New Roman" panose="02020603050405020304" pitchFamily="18" charset="0"/>
                </a:rPr>
                <a:t>ACC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8703" name="Line 8"/>
            <p:cNvSpPr>
              <a:spLocks noChangeShapeType="1"/>
            </p:cNvSpPr>
            <p:nvPr/>
          </p:nvSpPr>
          <p:spPr bwMode="auto">
            <a:xfrm>
              <a:off x="4560" y="165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762000" y="35052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存数     </a:t>
            </a:r>
            <a:r>
              <a:rPr lang="en-US" altLang="zh-CN" sz="2800">
                <a:latin typeface="Times New Roman" panose="02020603050405020304" pitchFamily="18" charset="0"/>
              </a:rPr>
              <a:t>β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3" name="Group 10"/>
          <p:cNvGrpSpPr/>
          <p:nvPr/>
        </p:nvGrpSpPr>
        <p:grpSpPr bwMode="auto">
          <a:xfrm>
            <a:off x="5700713" y="3505200"/>
            <a:ext cx="4343400" cy="519113"/>
            <a:chOff x="3772" y="2256"/>
            <a:chExt cx="2736" cy="327"/>
          </a:xfrm>
        </p:grpSpPr>
        <p:sp>
          <p:nvSpPr>
            <p:cNvPr id="28700" name="Text Box 11"/>
            <p:cNvSpPr txBox="1">
              <a:spLocks noChangeArrowheads="1"/>
            </p:cNvSpPr>
            <p:nvPr/>
          </p:nvSpPr>
          <p:spPr bwMode="auto">
            <a:xfrm>
              <a:off x="3772" y="2256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[</a:t>
              </a:r>
              <a:r>
                <a:rPr lang="en-US" altLang="zh-CN" sz="2800">
                  <a:latin typeface="Times New Roman" panose="02020603050405020304" pitchFamily="18" charset="0"/>
                </a:rPr>
                <a:t>ACC</a:t>
              </a:r>
              <a:r>
                <a:rPr lang="en-US" altLang="zh-CN" sz="2800"/>
                <a:t>]   </a:t>
              </a:r>
              <a:r>
                <a:rPr lang="en-US" altLang="zh-CN" sz="1600"/>
                <a:t> </a:t>
              </a:r>
              <a:r>
                <a:rPr lang="en-US" altLang="zh-CN" sz="2800">
                  <a:latin typeface="Times New Roman" panose="02020603050405020304" pitchFamily="18" charset="0"/>
                </a:rPr>
                <a:t>β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8701" name="Line 12"/>
            <p:cNvSpPr>
              <a:spLocks noChangeShapeType="1"/>
            </p:cNvSpPr>
            <p:nvPr/>
          </p:nvSpPr>
          <p:spPr bwMode="auto">
            <a:xfrm>
              <a:off x="4560" y="243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762000" y="40909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加       </a:t>
            </a:r>
            <a:r>
              <a:rPr lang="en-US" altLang="zh-CN" sz="2800">
                <a:latin typeface="Times New Roman" panose="02020603050405020304" pitchFamily="18" charset="0"/>
              </a:rPr>
              <a:t>γ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4" name="Group 14"/>
          <p:cNvGrpSpPr/>
          <p:nvPr/>
        </p:nvGrpSpPr>
        <p:grpSpPr bwMode="auto">
          <a:xfrm>
            <a:off x="4794250" y="4090988"/>
            <a:ext cx="4495800" cy="519112"/>
            <a:chOff x="3201" y="2625"/>
            <a:chExt cx="2832" cy="327"/>
          </a:xfrm>
        </p:grpSpPr>
        <p:sp>
          <p:nvSpPr>
            <p:cNvPr id="28698" name="Text Box 15"/>
            <p:cNvSpPr txBox="1">
              <a:spLocks noChangeArrowheads="1"/>
            </p:cNvSpPr>
            <p:nvPr/>
          </p:nvSpPr>
          <p:spPr bwMode="auto">
            <a:xfrm>
              <a:off x="3201" y="2625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[</a:t>
              </a:r>
              <a:r>
                <a:rPr lang="en-US" altLang="zh-CN" sz="2800">
                  <a:latin typeface="Times New Roman" panose="02020603050405020304" pitchFamily="18" charset="0"/>
                </a:rPr>
                <a:t>ACC</a:t>
              </a:r>
              <a:r>
                <a:rPr lang="en-US" altLang="zh-CN" sz="2800"/>
                <a:t>]+[</a:t>
              </a:r>
              <a:r>
                <a:rPr lang="en-US" altLang="zh-CN" sz="2800">
                  <a:latin typeface="Times New Roman" panose="02020603050405020304" pitchFamily="18" charset="0"/>
                </a:rPr>
                <a:t>γ</a:t>
              </a:r>
              <a:r>
                <a:rPr lang="en-US" altLang="zh-CN" sz="2800"/>
                <a:t>]    </a:t>
              </a:r>
              <a:r>
                <a:rPr lang="en-US" altLang="zh-CN" sz="2800">
                  <a:latin typeface="Times New Roman" panose="02020603050405020304" pitchFamily="18" charset="0"/>
                </a:rPr>
                <a:t>ACC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8699" name="Line 16"/>
            <p:cNvSpPr>
              <a:spLocks noChangeShapeType="1"/>
            </p:cNvSpPr>
            <p:nvPr/>
          </p:nvSpPr>
          <p:spPr bwMode="auto">
            <a:xfrm>
              <a:off x="4560" y="28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4465" name="Text Box 17"/>
          <p:cNvSpPr txBox="1">
            <a:spLocks noChangeArrowheads="1"/>
          </p:cNvSpPr>
          <p:nvPr/>
        </p:nvSpPr>
        <p:spPr bwMode="auto">
          <a:xfrm>
            <a:off x="762000" y="47767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乘       </a:t>
            </a:r>
            <a:r>
              <a:rPr lang="en-US" altLang="zh-CN" sz="2800">
                <a:latin typeface="Times New Roman" panose="02020603050405020304" pitchFamily="18" charset="0"/>
              </a:rPr>
              <a:t>δ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5" name="Group 18"/>
          <p:cNvGrpSpPr/>
          <p:nvPr/>
        </p:nvGrpSpPr>
        <p:grpSpPr bwMode="auto">
          <a:xfrm>
            <a:off x="4724400" y="4776788"/>
            <a:ext cx="4038600" cy="519112"/>
            <a:chOff x="3157" y="3057"/>
            <a:chExt cx="2544" cy="327"/>
          </a:xfrm>
        </p:grpSpPr>
        <p:sp>
          <p:nvSpPr>
            <p:cNvPr id="28696" name="Text Box 19"/>
            <p:cNvSpPr txBox="1">
              <a:spLocks noChangeArrowheads="1"/>
            </p:cNvSpPr>
            <p:nvPr/>
          </p:nvSpPr>
          <p:spPr bwMode="auto">
            <a:xfrm>
              <a:off x="3157" y="3057"/>
              <a:ext cx="2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[</a:t>
              </a:r>
              <a:r>
                <a:rPr lang="en-US" altLang="zh-CN" sz="2800">
                  <a:latin typeface="Times New Roman" panose="02020603050405020304" pitchFamily="18" charset="0"/>
                </a:rPr>
                <a:t>ACC</a:t>
              </a:r>
              <a:r>
                <a:rPr lang="en-US" altLang="zh-CN" sz="2800"/>
                <a:t>]</a:t>
              </a:r>
              <a:r>
                <a:rPr lang="en-US" altLang="zh-CN" sz="2000"/>
                <a:t>×</a:t>
              </a:r>
              <a:r>
                <a:rPr lang="en-US" altLang="zh-CN" sz="2800"/>
                <a:t>[</a:t>
              </a:r>
              <a:r>
                <a:rPr lang="en-US" altLang="zh-CN" sz="2800">
                  <a:latin typeface="Times New Roman" panose="02020603050405020304" pitchFamily="18" charset="0"/>
                </a:rPr>
                <a:t>δ</a:t>
              </a:r>
              <a:r>
                <a:rPr lang="en-US" altLang="zh-CN" sz="2800"/>
                <a:t>]    </a:t>
              </a:r>
              <a:r>
                <a:rPr lang="en-US" altLang="zh-CN" sz="2800">
                  <a:latin typeface="Times New Roman" panose="02020603050405020304" pitchFamily="18" charset="0"/>
                </a:rPr>
                <a:t>ACC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8697" name="Line 20"/>
            <p:cNvSpPr>
              <a:spLocks noChangeShapeType="1"/>
            </p:cNvSpPr>
            <p:nvPr/>
          </p:nvSpPr>
          <p:spPr bwMode="auto">
            <a:xfrm>
              <a:off x="4560" y="324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685" name="Text Box 21"/>
          <p:cNvSpPr txBox="1">
            <a:spLocks noChangeArrowheads="1"/>
          </p:cNvSpPr>
          <p:nvPr/>
        </p:nvSpPr>
        <p:spPr bwMode="auto">
          <a:xfrm>
            <a:off x="523875" y="473075"/>
            <a:ext cx="36877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/>
              <a:t>指令格式举例</a:t>
            </a:r>
            <a:endParaRPr lang="zh-CN" altLang="en-US" sz="3600"/>
          </a:p>
        </p:txBody>
      </p:sp>
      <p:sp>
        <p:nvSpPr>
          <p:cNvPr id="104470" name="Rectangle 2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6" name="Group 23"/>
          <p:cNvGrpSpPr/>
          <p:nvPr/>
        </p:nvGrpSpPr>
        <p:grpSpPr bwMode="auto">
          <a:xfrm>
            <a:off x="468313" y="1447800"/>
            <a:ext cx="4173537" cy="617538"/>
            <a:chOff x="480" y="960"/>
            <a:chExt cx="2736" cy="389"/>
          </a:xfrm>
        </p:grpSpPr>
        <p:sp>
          <p:nvSpPr>
            <p:cNvPr id="28692" name="Rectangle 24"/>
            <p:cNvSpPr>
              <a:spLocks noChangeArrowheads="1"/>
            </p:cNvSpPr>
            <p:nvPr/>
          </p:nvSpPr>
          <p:spPr bwMode="auto">
            <a:xfrm>
              <a:off x="480" y="965"/>
              <a:ext cx="2736" cy="38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8693" name="Text Box 25"/>
            <p:cNvSpPr txBox="1">
              <a:spLocks noChangeArrowheads="1"/>
            </p:cNvSpPr>
            <p:nvPr/>
          </p:nvSpPr>
          <p:spPr bwMode="auto">
            <a:xfrm>
              <a:off x="532" y="974"/>
              <a:ext cx="9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/>
                <a:t>操作码</a:t>
              </a:r>
              <a:endParaRPr lang="zh-CN" altLang="en-US" sz="2800"/>
            </a:p>
          </p:txBody>
        </p:sp>
        <p:sp>
          <p:nvSpPr>
            <p:cNvPr id="28694" name="Text Box 26"/>
            <p:cNvSpPr txBox="1">
              <a:spLocks noChangeArrowheads="1"/>
            </p:cNvSpPr>
            <p:nvPr/>
          </p:nvSpPr>
          <p:spPr bwMode="auto">
            <a:xfrm>
              <a:off x="1960" y="974"/>
              <a:ext cx="8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/>
                <a:t>地址码</a:t>
              </a:r>
              <a:endParaRPr lang="zh-CN" altLang="en-US" sz="2800"/>
            </a:p>
          </p:txBody>
        </p:sp>
        <p:sp>
          <p:nvSpPr>
            <p:cNvPr id="28695" name="Line 27"/>
            <p:cNvSpPr>
              <a:spLocks noChangeShapeType="1"/>
            </p:cNvSpPr>
            <p:nvPr/>
          </p:nvSpPr>
          <p:spPr bwMode="auto">
            <a:xfrm>
              <a:off x="1497" y="960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8"/>
          <p:cNvGrpSpPr/>
          <p:nvPr/>
        </p:nvGrpSpPr>
        <p:grpSpPr bwMode="auto">
          <a:xfrm>
            <a:off x="4832350" y="5386388"/>
            <a:ext cx="4953000" cy="519112"/>
            <a:chOff x="3225" y="3441"/>
            <a:chExt cx="3120" cy="327"/>
          </a:xfrm>
        </p:grpSpPr>
        <p:sp>
          <p:nvSpPr>
            <p:cNvPr id="28690" name="Text Box 29"/>
            <p:cNvSpPr txBox="1">
              <a:spLocks noChangeArrowheads="1"/>
            </p:cNvSpPr>
            <p:nvPr/>
          </p:nvSpPr>
          <p:spPr bwMode="auto">
            <a:xfrm>
              <a:off x="3225" y="3441"/>
              <a:ext cx="31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     </a:t>
              </a:r>
              <a:r>
                <a:rPr lang="en-US" altLang="zh-CN" sz="900"/>
                <a:t>  </a:t>
              </a:r>
              <a:r>
                <a:rPr lang="en-US" altLang="zh-CN" sz="2800"/>
                <a:t>[</a:t>
              </a:r>
              <a:r>
                <a:rPr lang="en-US" altLang="zh-CN" sz="900"/>
                <a:t> </a:t>
              </a:r>
              <a:r>
                <a:rPr lang="en-US" altLang="zh-CN" sz="2800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9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900">
                  <a:sym typeface="Symbol" panose="05050102010706020507" pitchFamily="18" charset="2"/>
                </a:rPr>
                <a:t> </a:t>
              </a:r>
              <a:r>
                <a:rPr lang="en-US" altLang="zh-CN" sz="2800"/>
                <a:t>]     </a:t>
              </a:r>
              <a:r>
                <a:rPr lang="zh-CN" altLang="en-US" sz="2800"/>
                <a:t>打印机</a:t>
              </a:r>
              <a:endParaRPr lang="zh-CN" altLang="en-US" sz="2800"/>
            </a:p>
          </p:txBody>
        </p:sp>
        <p:sp>
          <p:nvSpPr>
            <p:cNvPr id="28691" name="Line 30"/>
            <p:cNvSpPr>
              <a:spLocks noChangeShapeType="1"/>
            </p:cNvSpPr>
            <p:nvPr/>
          </p:nvSpPr>
          <p:spPr bwMode="auto">
            <a:xfrm>
              <a:off x="4560" y="36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689" name="AutoShape 3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utoUpdateAnimBg="0"/>
      <p:bldP spid="104451" grpId="0" autoUpdateAnimBg="0"/>
      <p:bldP spid="104452" grpId="0" autoUpdateAnimBg="0"/>
      <p:bldP spid="104453" grpId="0" autoUpdateAnimBg="0"/>
      <p:bldP spid="104457" grpId="0" autoUpdateAnimBg="0"/>
      <p:bldP spid="104461" grpId="0" autoUpdateAnimBg="0"/>
      <p:bldP spid="10446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7772400" cy="785813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助教</a:t>
            </a:r>
            <a:endParaRPr lang="zh-CN" alt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43000"/>
            <a:ext cx="8143875" cy="52149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助教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李翼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宇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+mj-lt"/>
              </a:rPr>
              <a:t>负责作业及报告批改、课程答疑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+mj-lt"/>
              </a:rPr>
              <a:t>联系方式：</a:t>
            </a:r>
            <a:r>
              <a:rPr lang="en-US" altLang="zh-CN" b="1" dirty="0" smtClean="0">
                <a:latin typeface="+mj-lt"/>
              </a:rPr>
              <a:t>QQ: 873797532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b="1" dirty="0" smtClean="0"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助教   张健航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-</a:t>
            </a:r>
            <a:r>
              <a:rPr lang="zh-CN" altLang="en-US" sz="2800" b="1" dirty="0" smtClean="0">
                <a:latin typeface="+mj-lt"/>
              </a:rPr>
              <a:t>负责指导实验、课程答疑</a:t>
            </a:r>
            <a:endParaRPr lang="en-US" altLang="zh-CN" sz="2800" b="1" dirty="0" smtClean="0">
              <a:latin typeface="+mj-lt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800" b="1" dirty="0">
                <a:latin typeface="+mj-lt"/>
              </a:rPr>
              <a:t> </a:t>
            </a:r>
            <a:r>
              <a:rPr lang="en-US" altLang="zh-CN" sz="2800" b="1" dirty="0" smtClean="0">
                <a:latin typeface="+mj-lt"/>
              </a:rPr>
              <a:t>    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800" b="1" dirty="0" smtClean="0">
                <a:latin typeface="+mj-lt"/>
              </a:rPr>
              <a:t>联系方式：</a:t>
            </a:r>
            <a:r>
              <a:rPr lang="en-US" altLang="zh-CN" sz="2800" b="1" dirty="0" smtClean="0">
                <a:latin typeface="+mj-lt"/>
              </a:rPr>
              <a:t>QQ</a:t>
            </a:r>
            <a:r>
              <a:rPr lang="zh-CN" altLang="en-US" sz="2800" b="1" dirty="0" smtClean="0">
                <a:latin typeface="+mj-lt"/>
              </a:rPr>
              <a:t>：</a:t>
            </a:r>
            <a:r>
              <a:rPr lang="en-US" altLang="zh-CN" sz="2800" b="1" dirty="0">
                <a:latin typeface="+mj-lt"/>
              </a:rPr>
              <a:t> 1910644713</a:t>
            </a:r>
            <a:endParaRPr lang="en-US" altLang="zh-CN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09" name="Group 181"/>
          <p:cNvGraphicFramePr>
            <a:graphicFrameLocks noGrp="1"/>
          </p:cNvGraphicFramePr>
          <p:nvPr/>
        </p:nvGraphicFramePr>
        <p:xfrm>
          <a:off x="611188" y="838200"/>
          <a:ext cx="7920037" cy="5943600"/>
        </p:xfrm>
        <a:graphic>
          <a:graphicData uri="http://schemas.openxmlformats.org/drawingml/2006/table">
            <a:tbl>
              <a:tblPr/>
              <a:tblGrid>
                <a:gridCol w="2051050"/>
                <a:gridCol w="1023937"/>
                <a:gridCol w="1538288"/>
                <a:gridCol w="3306762"/>
              </a:tblGrid>
              <a:tr h="27146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指令和数据存于主存单元的地址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指令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注释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操作码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地址码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0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000001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0000001000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取数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至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1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000100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0000001001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乘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en-US" altLang="zh-CN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2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000011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0000001010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3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000100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0000001000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乘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得（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4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000011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0000001011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5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000010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0000001100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存于主存单元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6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000101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0000001100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打印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7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000110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停机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8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1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1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9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10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11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12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存放结果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286" name="Rectangle 15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9773" name="Text Box 159"/>
          <p:cNvSpPr txBox="1">
            <a:spLocks noChangeArrowheads="1"/>
          </p:cNvSpPr>
          <p:nvPr/>
        </p:nvSpPr>
        <p:spPr bwMode="auto">
          <a:xfrm>
            <a:off x="288925" y="120650"/>
            <a:ext cx="5527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latin typeface="Times New Roman" panose="02020603050405020304" pitchFamily="18" charset="0"/>
              </a:rPr>
              <a:t>计算 </a:t>
            </a:r>
            <a:r>
              <a:rPr lang="en-US" altLang="zh-CN" sz="3600" i="1">
                <a:latin typeface="Times New Roman" panose="02020603050405020304" pitchFamily="18" charset="0"/>
              </a:rPr>
              <a:t>ax</a:t>
            </a:r>
            <a:r>
              <a:rPr lang="en-US" altLang="zh-CN" sz="3600" baseline="30000"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600" i="1">
                <a:latin typeface="Times New Roman" panose="02020603050405020304" pitchFamily="18" charset="0"/>
              </a:rPr>
              <a:t>bx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600" i="1">
                <a:latin typeface="Times New Roman" panose="02020603050405020304" pitchFamily="18" charset="0"/>
              </a:rPr>
              <a:t>c</a:t>
            </a:r>
            <a:r>
              <a:rPr lang="en-US" altLang="zh-CN" sz="3600">
                <a:latin typeface="Times New Roman" panose="02020603050405020304" pitchFamily="18" charset="0"/>
              </a:rPr>
              <a:t>  </a:t>
            </a:r>
            <a:r>
              <a:rPr lang="zh-CN" altLang="en-US" sz="3600">
                <a:latin typeface="Times New Roman" panose="02020603050405020304" pitchFamily="18" charset="0"/>
              </a:rPr>
              <a:t>程序清单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9774" name="AutoShape 18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124200" y="2598738"/>
            <a:ext cx="1160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大楼</a:t>
            </a:r>
            <a:endParaRPr lang="zh-CN" altLang="en-US" sz="2800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2971800" y="3259138"/>
            <a:ext cx="5789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solidFill>
                  <a:schemeClr val="folHlink"/>
                </a:solidFill>
              </a:rPr>
              <a:t>存储单元 </a:t>
            </a:r>
            <a:r>
              <a:rPr lang="zh-CN" altLang="en-US" sz="2400"/>
              <a:t>存放一串二进制代码</a:t>
            </a:r>
            <a:endParaRPr lang="zh-CN" altLang="en-US" sz="2400"/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971800" y="3963988"/>
            <a:ext cx="6975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solidFill>
                  <a:schemeClr val="folHlink"/>
                </a:solidFill>
              </a:rPr>
              <a:t>存储字   </a:t>
            </a:r>
            <a:r>
              <a:rPr lang="zh-CN" altLang="en-US" sz="2400"/>
              <a:t>存储单元中二进制代码的组合</a:t>
            </a:r>
            <a:endParaRPr lang="zh-CN" altLang="en-US" sz="2400"/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971800" y="4668838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solidFill>
                  <a:schemeClr val="folHlink"/>
                </a:solidFill>
              </a:rPr>
              <a:t>存储字长 </a:t>
            </a:r>
            <a:r>
              <a:rPr lang="zh-CN" altLang="en-US" sz="2400"/>
              <a:t>存储单元中</a:t>
            </a:r>
            <a:r>
              <a:rPr lang="zh-CN" altLang="en-US" sz="2400">
                <a:solidFill>
                  <a:srgbClr val="FF0000"/>
                </a:solidFill>
              </a:rPr>
              <a:t>二进制代码的位数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4613275" y="5373688"/>
            <a:ext cx="483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每个存储单元赋予一个地址号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2968625" y="6016625"/>
            <a:ext cx="2682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solidFill>
                  <a:schemeClr val="folHlink"/>
                </a:solidFill>
              </a:rPr>
              <a:t>按地址寻访</a:t>
            </a:r>
            <a:endParaRPr lang="zh-CN" altLang="en-US" sz="2800"/>
          </a:p>
        </p:txBody>
      </p:sp>
      <p:grpSp>
        <p:nvGrpSpPr>
          <p:cNvPr id="2" name="组合 28"/>
          <p:cNvGrpSpPr/>
          <p:nvPr/>
        </p:nvGrpSpPr>
        <p:grpSpPr bwMode="auto">
          <a:xfrm>
            <a:off x="2879725" y="1989138"/>
            <a:ext cx="6264275" cy="541337"/>
            <a:chOff x="2879725" y="1989138"/>
            <a:chExt cx="6264275" cy="541337"/>
          </a:xfrm>
        </p:grpSpPr>
        <p:sp>
          <p:nvSpPr>
            <p:cNvPr id="30745" name="Text Box 10"/>
            <p:cNvSpPr txBox="1">
              <a:spLocks noChangeArrowheads="1"/>
            </p:cNvSpPr>
            <p:nvPr/>
          </p:nvSpPr>
          <p:spPr bwMode="auto">
            <a:xfrm>
              <a:off x="5995988" y="2011363"/>
              <a:ext cx="22479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–</a:t>
              </a:r>
              <a:r>
                <a:rPr lang="zh-CN" altLang="en-US" sz="2800"/>
                <a:t> 存储元件</a:t>
              </a:r>
              <a:endParaRPr lang="zh-CN" altLang="en-US" sz="2800"/>
            </a:p>
          </p:txBody>
        </p:sp>
        <p:grpSp>
          <p:nvGrpSpPr>
            <p:cNvPr id="30746" name="组合 27"/>
            <p:cNvGrpSpPr/>
            <p:nvPr/>
          </p:nvGrpSpPr>
          <p:grpSpPr bwMode="auto">
            <a:xfrm>
              <a:off x="2879725" y="1989138"/>
              <a:ext cx="6264275" cy="541337"/>
              <a:chOff x="2879725" y="1989138"/>
              <a:chExt cx="6264275" cy="541337"/>
            </a:xfrm>
          </p:grpSpPr>
          <p:sp>
            <p:nvSpPr>
              <p:cNvPr id="30747" name="Text Box 2"/>
              <p:cNvSpPr txBox="1">
                <a:spLocks noChangeArrowheads="1"/>
              </p:cNvSpPr>
              <p:nvPr/>
            </p:nvSpPr>
            <p:spPr bwMode="auto">
              <a:xfrm>
                <a:off x="2879725" y="1989138"/>
                <a:ext cx="1404938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800"/>
                  <a:t>存储体</a:t>
                </a:r>
                <a:endParaRPr lang="zh-CN" altLang="en-US" sz="2800"/>
              </a:p>
            </p:txBody>
          </p:sp>
          <p:sp>
            <p:nvSpPr>
              <p:cNvPr id="30748" name="Text Box 9"/>
              <p:cNvSpPr txBox="1">
                <a:spLocks noChangeArrowheads="1"/>
              </p:cNvSpPr>
              <p:nvPr/>
            </p:nvSpPr>
            <p:spPr bwMode="auto">
              <a:xfrm>
                <a:off x="4103688" y="2011363"/>
                <a:ext cx="2268537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–</a:t>
                </a:r>
                <a:r>
                  <a:rPr lang="zh-CN" altLang="en-US" sz="2800"/>
                  <a:t> 存储单元</a:t>
                </a:r>
                <a:endParaRPr lang="zh-CN" altLang="en-US" sz="2800"/>
              </a:p>
            </p:txBody>
          </p:sp>
          <p:sp>
            <p:nvSpPr>
              <p:cNvPr id="30749" name="Text Box 11"/>
              <p:cNvSpPr txBox="1">
                <a:spLocks noChangeArrowheads="1"/>
              </p:cNvSpPr>
              <p:nvPr/>
            </p:nvSpPr>
            <p:spPr bwMode="auto">
              <a:xfrm>
                <a:off x="7880350" y="2032000"/>
                <a:ext cx="1263650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200"/>
                  <a:t>（</a:t>
                </a:r>
                <a:r>
                  <a:rPr lang="zh-CN" altLang="en-US" sz="2200">
                    <a:latin typeface="Times New Roman" panose="02020603050405020304" pitchFamily="18" charset="0"/>
                  </a:rPr>
                  <a:t>0/1</a:t>
                </a:r>
                <a:r>
                  <a:rPr lang="zh-CN" altLang="en-US" sz="2200"/>
                  <a:t>）</a:t>
                </a:r>
                <a:endParaRPr lang="zh-CN" altLang="en-US" sz="2200"/>
              </a:p>
            </p:txBody>
          </p:sp>
        </p:grpSp>
      </p:grp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4103688" y="2598738"/>
            <a:ext cx="169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–</a:t>
            </a:r>
            <a:r>
              <a:rPr lang="zh-CN" altLang="en-US" sz="2800"/>
              <a:t>  </a:t>
            </a:r>
            <a:r>
              <a:rPr lang="zh-CN" altLang="en-US" sz="900"/>
              <a:t> </a:t>
            </a:r>
            <a:r>
              <a:rPr lang="zh-CN" altLang="en-US" sz="2800"/>
              <a:t>房间</a:t>
            </a:r>
            <a:endParaRPr lang="zh-CN" altLang="en-US" sz="2800"/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5995988" y="2598738"/>
            <a:ext cx="1700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–</a:t>
            </a:r>
            <a:r>
              <a:rPr lang="zh-CN" altLang="en-US" sz="2800"/>
              <a:t> </a:t>
            </a:r>
            <a:r>
              <a:rPr lang="zh-CN" altLang="en-US" sz="900"/>
              <a:t> </a:t>
            </a:r>
            <a:r>
              <a:rPr lang="zh-CN" altLang="en-US" sz="2800"/>
              <a:t>床位</a:t>
            </a:r>
            <a:endParaRPr lang="zh-CN" altLang="en-US" sz="2800"/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7158038" y="2624138"/>
            <a:ext cx="2527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200"/>
              <a:t>（无人/</a:t>
            </a:r>
            <a:r>
              <a:rPr lang="zh-CN" altLang="en-US"/>
              <a:t> </a:t>
            </a:r>
            <a:r>
              <a:rPr lang="zh-CN" altLang="en-US" sz="2200"/>
              <a:t>有人）</a:t>
            </a:r>
            <a:endParaRPr lang="zh-CN" altLang="en-US" sz="2200"/>
          </a:p>
        </p:txBody>
      </p:sp>
      <p:sp>
        <p:nvSpPr>
          <p:cNvPr id="109583" name="Text Box 15"/>
          <p:cNvSpPr txBox="1">
            <a:spLocks noChangeArrowheads="1"/>
          </p:cNvSpPr>
          <p:nvPr/>
        </p:nvSpPr>
        <p:spPr bwMode="auto">
          <a:xfrm>
            <a:off x="793750" y="1058863"/>
            <a:ext cx="6226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/>
              <a:t>(</a:t>
            </a:r>
            <a:r>
              <a:rPr lang="en-US" altLang="zh-CN" sz="3200">
                <a:latin typeface="Times New Roman" panose="02020603050405020304" pitchFamily="18" charset="0"/>
              </a:rPr>
              <a:t>1</a:t>
            </a:r>
            <a:r>
              <a:rPr lang="en-US" altLang="zh-CN" sz="3200"/>
              <a:t>)</a:t>
            </a:r>
            <a:r>
              <a:rPr lang="zh-CN" altLang="en-US" sz="3200"/>
              <a:t>存储器的基本组成</a:t>
            </a:r>
            <a:endParaRPr lang="zh-CN" altLang="en-US" sz="3200"/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4" name="Group 17"/>
          <p:cNvGrpSpPr/>
          <p:nvPr/>
        </p:nvGrpSpPr>
        <p:grpSpPr bwMode="auto">
          <a:xfrm>
            <a:off x="457200" y="2420938"/>
            <a:ext cx="2359025" cy="3324225"/>
            <a:chOff x="288" y="1200"/>
            <a:chExt cx="1486" cy="2094"/>
          </a:xfrm>
        </p:grpSpPr>
        <p:sp>
          <p:nvSpPr>
            <p:cNvPr id="30737" name="Text Box 18"/>
            <p:cNvSpPr txBox="1">
              <a:spLocks noChangeArrowheads="1"/>
            </p:cNvSpPr>
            <p:nvPr/>
          </p:nvSpPr>
          <p:spPr bwMode="auto">
            <a:xfrm>
              <a:off x="1115" y="2327"/>
              <a:ext cx="6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MDR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0738" name="Rectangle 19"/>
            <p:cNvSpPr>
              <a:spLocks noChangeArrowheads="1"/>
            </p:cNvSpPr>
            <p:nvPr/>
          </p:nvSpPr>
          <p:spPr bwMode="auto">
            <a:xfrm>
              <a:off x="288" y="1200"/>
              <a:ext cx="1458" cy="20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39" name="Rectangle 20"/>
            <p:cNvSpPr>
              <a:spLocks noChangeArrowheads="1"/>
            </p:cNvSpPr>
            <p:nvPr/>
          </p:nvSpPr>
          <p:spPr bwMode="auto">
            <a:xfrm>
              <a:off x="639" y="2913"/>
              <a:ext cx="7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/>
                <a:t>主存储器</a:t>
              </a:r>
              <a:endParaRPr lang="zh-CN" altLang="en-US" sz="2400"/>
            </a:p>
          </p:txBody>
        </p:sp>
        <p:sp>
          <p:nvSpPr>
            <p:cNvPr id="30740" name="Text Box 21"/>
            <p:cNvSpPr txBox="1">
              <a:spLocks noChangeArrowheads="1"/>
            </p:cNvSpPr>
            <p:nvPr/>
          </p:nvSpPr>
          <p:spPr bwMode="auto">
            <a:xfrm>
              <a:off x="609" y="1533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/>
                <a:t>存储体</a:t>
              </a:r>
              <a:endParaRPr lang="zh-CN" altLang="en-US" sz="2800"/>
            </a:p>
          </p:txBody>
        </p:sp>
        <p:sp>
          <p:nvSpPr>
            <p:cNvPr id="30741" name="Rectangle 22"/>
            <p:cNvSpPr>
              <a:spLocks noChangeArrowheads="1"/>
            </p:cNvSpPr>
            <p:nvPr/>
          </p:nvSpPr>
          <p:spPr bwMode="auto">
            <a:xfrm>
              <a:off x="451" y="1390"/>
              <a:ext cx="1106" cy="66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42" name="Text Box 23"/>
            <p:cNvSpPr txBox="1">
              <a:spLocks noChangeArrowheads="1"/>
            </p:cNvSpPr>
            <p:nvPr/>
          </p:nvSpPr>
          <p:spPr bwMode="auto">
            <a:xfrm>
              <a:off x="426" y="2327"/>
              <a:ext cx="5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MAR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0743" name="Rectangle 24"/>
            <p:cNvSpPr>
              <a:spLocks noChangeArrowheads="1"/>
            </p:cNvSpPr>
            <p:nvPr/>
          </p:nvSpPr>
          <p:spPr bwMode="auto">
            <a:xfrm>
              <a:off x="385" y="2332"/>
              <a:ext cx="631" cy="33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44" name="Rectangle 25"/>
            <p:cNvSpPr>
              <a:spLocks noChangeArrowheads="1"/>
            </p:cNvSpPr>
            <p:nvPr/>
          </p:nvSpPr>
          <p:spPr bwMode="auto">
            <a:xfrm>
              <a:off x="1092" y="2332"/>
              <a:ext cx="590" cy="33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0735" name="Text Box 26"/>
          <p:cNvSpPr txBox="1">
            <a:spLocks noChangeArrowheads="1"/>
          </p:cNvSpPr>
          <p:nvPr/>
        </p:nvSpPr>
        <p:spPr bwMode="auto">
          <a:xfrm>
            <a:off x="34925" y="225425"/>
            <a:ext cx="5113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600">
                <a:latin typeface="Times New Roman" panose="02020603050405020304" pitchFamily="18" charset="0"/>
              </a:rPr>
              <a:t>2</a:t>
            </a:r>
            <a:r>
              <a:rPr lang="zh-CN" altLang="en-US" sz="3600"/>
              <a:t>.计算机的解题过程</a:t>
            </a:r>
            <a:endParaRPr lang="zh-CN" altLang="en-US" sz="3600"/>
          </a:p>
        </p:txBody>
      </p:sp>
      <p:sp>
        <p:nvSpPr>
          <p:cNvPr id="30736" name="AutoShape 29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3390900" y="5456238"/>
            <a:ext cx="838200" cy="914400"/>
          </a:xfrm>
          <a:prstGeom prst="rect">
            <a:avLst/>
          </a:prstGeom>
          <a:solidFill>
            <a:schemeClr val="folHlink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36306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anchor="ctr">
            <a:spAutoFit/>
            <a:flatTx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4114800" y="1273175"/>
            <a:ext cx="139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chemeClr val="folHlink"/>
                </a:solidFill>
                <a:latin typeface="Times New Roman" panose="02020603050405020304" pitchFamily="18" charset="0"/>
              </a:rPr>
              <a:t>MAR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4114800" y="2489200"/>
            <a:ext cx="1249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chemeClr val="folHlink"/>
                </a:solidFill>
                <a:latin typeface="Times New Roman" panose="02020603050405020304" pitchFamily="18" charset="0"/>
              </a:rPr>
              <a:t>MDR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348038" y="5084763"/>
            <a:ext cx="6477000" cy="1295400"/>
            <a:chOff x="2112" y="3211"/>
            <a:chExt cx="4080" cy="816"/>
          </a:xfrm>
        </p:grpSpPr>
        <p:grpSp>
          <p:nvGrpSpPr>
            <p:cNvPr id="31777" name="Group 6"/>
            <p:cNvGrpSpPr/>
            <p:nvPr/>
          </p:nvGrpSpPr>
          <p:grpSpPr bwMode="auto">
            <a:xfrm>
              <a:off x="2112" y="3361"/>
              <a:ext cx="600" cy="666"/>
              <a:chOff x="2004" y="3277"/>
              <a:chExt cx="600" cy="666"/>
            </a:xfrm>
          </p:grpSpPr>
          <p:grpSp>
            <p:nvGrpSpPr>
              <p:cNvPr id="31779" name="Group 7"/>
              <p:cNvGrpSpPr/>
              <p:nvPr/>
            </p:nvGrpSpPr>
            <p:grpSpPr bwMode="auto">
              <a:xfrm>
                <a:off x="2004" y="3277"/>
                <a:ext cx="600" cy="234"/>
                <a:chOff x="2052" y="3277"/>
                <a:chExt cx="600" cy="234"/>
              </a:xfrm>
            </p:grpSpPr>
            <p:sp>
              <p:nvSpPr>
                <p:cNvPr id="31795" name="AutoShape 8"/>
                <p:cNvSpPr>
                  <a:spLocks noChangeArrowheads="1"/>
                </p:cNvSpPr>
                <p:nvPr/>
              </p:nvSpPr>
              <p:spPr bwMode="auto"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31796" name="AutoShape 9"/>
                <p:cNvSpPr>
                  <a:spLocks noChangeArrowheads="1"/>
                </p:cNvSpPr>
                <p:nvPr/>
              </p:nvSpPr>
              <p:spPr bwMode="auto"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31797" name="AutoShape 10"/>
                <p:cNvSpPr>
                  <a:spLocks noChangeArrowheads="1"/>
                </p:cNvSpPr>
                <p:nvPr/>
              </p:nvSpPr>
              <p:spPr bwMode="auto"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31798" name="AutoShape 11"/>
                <p:cNvSpPr>
                  <a:spLocks noChangeArrowheads="1"/>
                </p:cNvSpPr>
                <p:nvPr/>
              </p:nvSpPr>
              <p:spPr bwMode="auto"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31780" name="Group 12"/>
              <p:cNvGrpSpPr/>
              <p:nvPr/>
            </p:nvGrpSpPr>
            <p:grpSpPr bwMode="auto">
              <a:xfrm>
                <a:off x="2004" y="3565"/>
                <a:ext cx="600" cy="234"/>
                <a:chOff x="2052" y="3277"/>
                <a:chExt cx="600" cy="234"/>
              </a:xfrm>
            </p:grpSpPr>
            <p:sp>
              <p:nvSpPr>
                <p:cNvPr id="31791" name="AutoShape 13"/>
                <p:cNvSpPr>
                  <a:spLocks noChangeArrowheads="1"/>
                </p:cNvSpPr>
                <p:nvPr/>
              </p:nvSpPr>
              <p:spPr bwMode="auto"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31792" name="AutoShape 14"/>
                <p:cNvSpPr>
                  <a:spLocks noChangeArrowheads="1"/>
                </p:cNvSpPr>
                <p:nvPr/>
              </p:nvSpPr>
              <p:spPr bwMode="auto"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31793" name="AutoShape 15"/>
                <p:cNvSpPr>
                  <a:spLocks noChangeArrowheads="1"/>
                </p:cNvSpPr>
                <p:nvPr/>
              </p:nvSpPr>
              <p:spPr bwMode="auto"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31794" name="AutoShape 16"/>
                <p:cNvSpPr>
                  <a:spLocks noChangeArrowheads="1"/>
                </p:cNvSpPr>
                <p:nvPr/>
              </p:nvSpPr>
              <p:spPr bwMode="auto"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31781" name="Group 17"/>
              <p:cNvGrpSpPr/>
              <p:nvPr/>
            </p:nvGrpSpPr>
            <p:grpSpPr bwMode="auto">
              <a:xfrm>
                <a:off x="2004" y="3421"/>
                <a:ext cx="600" cy="234"/>
                <a:chOff x="2052" y="3277"/>
                <a:chExt cx="600" cy="234"/>
              </a:xfrm>
            </p:grpSpPr>
            <p:sp>
              <p:nvSpPr>
                <p:cNvPr id="31787" name="AutoShape 18"/>
                <p:cNvSpPr>
                  <a:spLocks noChangeArrowheads="1"/>
                </p:cNvSpPr>
                <p:nvPr/>
              </p:nvSpPr>
              <p:spPr bwMode="auto"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31788" name="AutoShape 19"/>
                <p:cNvSpPr>
                  <a:spLocks noChangeArrowheads="1"/>
                </p:cNvSpPr>
                <p:nvPr/>
              </p:nvSpPr>
              <p:spPr bwMode="auto"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31789" name="AutoShape 20"/>
                <p:cNvSpPr>
                  <a:spLocks noChangeArrowheads="1"/>
                </p:cNvSpPr>
                <p:nvPr/>
              </p:nvSpPr>
              <p:spPr bwMode="auto"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31790" name="AutoShape 21"/>
                <p:cNvSpPr>
                  <a:spLocks noChangeArrowheads="1"/>
                </p:cNvSpPr>
                <p:nvPr/>
              </p:nvSpPr>
              <p:spPr bwMode="auto"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31782" name="Group 22"/>
              <p:cNvGrpSpPr/>
              <p:nvPr/>
            </p:nvGrpSpPr>
            <p:grpSpPr bwMode="auto">
              <a:xfrm>
                <a:off x="2004" y="3709"/>
                <a:ext cx="600" cy="234"/>
                <a:chOff x="2052" y="3277"/>
                <a:chExt cx="600" cy="234"/>
              </a:xfrm>
            </p:grpSpPr>
            <p:sp>
              <p:nvSpPr>
                <p:cNvPr id="31783" name="AutoShape 23"/>
                <p:cNvSpPr>
                  <a:spLocks noChangeArrowheads="1"/>
                </p:cNvSpPr>
                <p:nvPr/>
              </p:nvSpPr>
              <p:spPr bwMode="auto"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31784" name="AutoShape 24"/>
                <p:cNvSpPr>
                  <a:spLocks noChangeArrowheads="1"/>
                </p:cNvSpPr>
                <p:nvPr/>
              </p:nvSpPr>
              <p:spPr bwMode="auto"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31785" name="AutoShape 25"/>
                <p:cNvSpPr>
                  <a:spLocks noChangeArrowheads="1"/>
                </p:cNvSpPr>
                <p:nvPr/>
              </p:nvSpPr>
              <p:spPr bwMode="auto"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31786" name="AutoShape 26"/>
                <p:cNvSpPr>
                  <a:spLocks noChangeArrowheads="1"/>
                </p:cNvSpPr>
                <p:nvPr/>
              </p:nvSpPr>
              <p:spPr bwMode="auto"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</p:grpSp>
        <p:sp>
          <p:nvSpPr>
            <p:cNvPr id="31778" name="Text Box 27"/>
            <p:cNvSpPr txBox="1">
              <a:spLocks noChangeArrowheads="1"/>
            </p:cNvSpPr>
            <p:nvPr/>
          </p:nvSpPr>
          <p:spPr bwMode="auto">
            <a:xfrm>
              <a:off x="3652" y="3211"/>
              <a:ext cx="2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/>
                <a:t> 存储单元个数</a:t>
              </a:r>
              <a:r>
                <a:rPr lang="zh-CN" altLang="en-US" sz="1800"/>
                <a:t> </a:t>
              </a:r>
              <a:r>
                <a:rPr lang="zh-CN" altLang="en-US" sz="2800">
                  <a:latin typeface="Times New Roman" panose="02020603050405020304" pitchFamily="18" charset="0"/>
                </a:rPr>
                <a:t>16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28"/>
          <p:cNvGrpSpPr/>
          <p:nvPr/>
        </p:nvGrpSpPr>
        <p:grpSpPr bwMode="auto">
          <a:xfrm>
            <a:off x="4191000" y="4076700"/>
            <a:ext cx="5181600" cy="2232025"/>
            <a:chOff x="2640" y="2568"/>
            <a:chExt cx="3264" cy="1406"/>
          </a:xfrm>
        </p:grpSpPr>
        <p:grpSp>
          <p:nvGrpSpPr>
            <p:cNvPr id="31768" name="Group 29"/>
            <p:cNvGrpSpPr/>
            <p:nvPr/>
          </p:nvGrpSpPr>
          <p:grpSpPr bwMode="auto">
            <a:xfrm>
              <a:off x="2640" y="2568"/>
              <a:ext cx="864" cy="954"/>
              <a:chOff x="4056" y="2640"/>
              <a:chExt cx="864" cy="954"/>
            </a:xfrm>
          </p:grpSpPr>
          <p:sp>
            <p:nvSpPr>
              <p:cNvPr id="31770" name="AutoShape 30"/>
              <p:cNvSpPr>
                <a:spLocks noChangeArrowheads="1"/>
              </p:cNvSpPr>
              <p:nvPr/>
            </p:nvSpPr>
            <p:spPr bwMode="auto">
              <a:xfrm>
                <a:off x="4056" y="3360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1771" name="AutoShape 31"/>
              <p:cNvSpPr>
                <a:spLocks noChangeArrowheads="1"/>
              </p:cNvSpPr>
              <p:nvPr/>
            </p:nvSpPr>
            <p:spPr bwMode="auto">
              <a:xfrm>
                <a:off x="4176" y="3222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1772" name="AutoShape 32"/>
              <p:cNvSpPr>
                <a:spLocks noChangeArrowheads="1"/>
              </p:cNvSpPr>
              <p:nvPr/>
            </p:nvSpPr>
            <p:spPr bwMode="auto">
              <a:xfrm>
                <a:off x="4296" y="3120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1773" name="AutoShape 33"/>
              <p:cNvSpPr>
                <a:spLocks noChangeArrowheads="1"/>
              </p:cNvSpPr>
              <p:nvPr/>
            </p:nvSpPr>
            <p:spPr bwMode="auto">
              <a:xfrm>
                <a:off x="4392" y="2982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1774" name="AutoShape 34"/>
              <p:cNvSpPr>
                <a:spLocks noChangeArrowheads="1"/>
              </p:cNvSpPr>
              <p:nvPr/>
            </p:nvSpPr>
            <p:spPr bwMode="auto">
              <a:xfrm>
                <a:off x="4632" y="2784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1775" name="AutoShape 35"/>
              <p:cNvSpPr>
                <a:spLocks noChangeArrowheads="1"/>
              </p:cNvSpPr>
              <p:nvPr/>
            </p:nvSpPr>
            <p:spPr bwMode="auto">
              <a:xfrm>
                <a:off x="4752" y="2640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1776" name="AutoShape 36"/>
              <p:cNvSpPr>
                <a:spLocks noChangeArrowheads="1"/>
              </p:cNvSpPr>
              <p:nvPr/>
            </p:nvSpPr>
            <p:spPr bwMode="auto">
              <a:xfrm>
                <a:off x="4512" y="2886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sp>
          <p:nvSpPr>
            <p:cNvPr id="31769" name="Text Box 37"/>
            <p:cNvSpPr txBox="1">
              <a:spLocks noChangeArrowheads="1"/>
            </p:cNvSpPr>
            <p:nvPr/>
          </p:nvSpPr>
          <p:spPr bwMode="auto">
            <a:xfrm>
              <a:off x="3797" y="3647"/>
              <a:ext cx="2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/>
                <a:t>存储字长</a:t>
              </a:r>
              <a:r>
                <a:rPr lang="zh-CN" altLang="en-US" sz="1800"/>
                <a:t> </a:t>
              </a:r>
              <a:r>
                <a:rPr lang="zh-CN" altLang="en-US" sz="2800">
                  <a:latin typeface="Times New Roman" panose="02020603050405020304" pitchFamily="18" charset="0"/>
                </a:rPr>
                <a:t>8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38"/>
          <p:cNvGrpSpPr/>
          <p:nvPr/>
        </p:nvGrpSpPr>
        <p:grpSpPr bwMode="auto">
          <a:xfrm>
            <a:off x="5638800" y="3905250"/>
            <a:ext cx="4191000" cy="1185863"/>
            <a:chOff x="3552" y="2460"/>
            <a:chExt cx="2640" cy="747"/>
          </a:xfrm>
        </p:grpSpPr>
        <p:sp>
          <p:nvSpPr>
            <p:cNvPr id="31766" name="Text Box 39"/>
            <p:cNvSpPr txBox="1">
              <a:spLocks noChangeArrowheads="1"/>
            </p:cNvSpPr>
            <p:nvPr/>
          </p:nvSpPr>
          <p:spPr bwMode="auto">
            <a:xfrm>
              <a:off x="3552" y="2880"/>
              <a:ext cx="26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/>
                <a:t> </a:t>
              </a:r>
              <a:endParaRPr lang="zh-CN" altLang="en-US" sz="2800"/>
            </a:p>
          </p:txBody>
        </p:sp>
        <p:sp>
          <p:nvSpPr>
            <p:cNvPr id="31767" name="Text Box 40"/>
            <p:cNvSpPr txBox="1">
              <a:spLocks noChangeArrowheads="1"/>
            </p:cNvSpPr>
            <p:nvPr/>
          </p:nvSpPr>
          <p:spPr bwMode="auto">
            <a:xfrm>
              <a:off x="3552" y="2460"/>
              <a:ext cx="2208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200"/>
                <a:t> 设 </a:t>
              </a:r>
              <a:r>
                <a:rPr lang="en-US" altLang="zh-CN" sz="2800">
                  <a:latin typeface="Times New Roman" panose="02020603050405020304" pitchFamily="18" charset="0"/>
                </a:rPr>
                <a:t>MAR</a:t>
              </a:r>
              <a:r>
                <a:rPr lang="en-US" altLang="zh-CN" sz="900"/>
                <a:t> </a:t>
              </a:r>
              <a:r>
                <a:rPr lang="en-US" altLang="zh-CN" sz="2800"/>
                <a:t>=</a:t>
              </a:r>
              <a:r>
                <a:rPr lang="en-US" altLang="zh-CN" sz="1200"/>
                <a:t> </a:t>
              </a:r>
              <a:r>
                <a:rPr lang="en-US" altLang="zh-CN" sz="2800">
                  <a:latin typeface="Times New Roman" panose="02020603050405020304" pitchFamily="18" charset="0"/>
                </a:rPr>
                <a:t>4</a:t>
              </a:r>
              <a:r>
                <a:rPr lang="en-US" altLang="zh-CN" sz="1400">
                  <a:latin typeface="Times New Roman" panose="02020603050405020304" pitchFamily="18" charset="0"/>
                </a:rPr>
                <a:t> </a:t>
              </a:r>
              <a:r>
                <a:rPr lang="zh-CN" altLang="en-US" sz="2800"/>
                <a:t>位 </a:t>
              </a:r>
              <a:endParaRPr lang="zh-CN" altLang="en-US" sz="2800"/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/>
                <a:t> </a:t>
              </a:r>
              <a:r>
                <a:rPr lang="en-US" altLang="zh-CN" sz="3200"/>
                <a:t>   </a:t>
              </a:r>
              <a:r>
                <a:rPr lang="en-US" altLang="zh-CN" sz="1000"/>
                <a:t> </a:t>
              </a:r>
              <a:r>
                <a:rPr lang="en-US" altLang="zh-CN" sz="1400"/>
                <a:t> </a:t>
              </a:r>
              <a:r>
                <a:rPr lang="en-US" altLang="zh-CN" sz="2800">
                  <a:latin typeface="Times New Roman" panose="02020603050405020304" pitchFamily="18" charset="0"/>
                </a:rPr>
                <a:t>MDR</a:t>
              </a:r>
              <a:r>
                <a:rPr lang="en-US" altLang="zh-CN" sz="900"/>
                <a:t> </a:t>
              </a:r>
              <a:r>
                <a:rPr lang="en-US" altLang="zh-CN" sz="2800"/>
                <a:t>=</a:t>
              </a:r>
              <a:r>
                <a:rPr lang="en-US" altLang="zh-CN" sz="1200"/>
                <a:t> </a:t>
              </a:r>
              <a:r>
                <a:rPr lang="en-US" altLang="zh-CN" sz="2800">
                  <a:latin typeface="Times New Roman" panose="02020603050405020304" pitchFamily="18" charset="0"/>
                </a:rPr>
                <a:t>8</a:t>
              </a:r>
              <a:r>
                <a:rPr lang="en-US" altLang="zh-CN" sz="1400">
                  <a:latin typeface="Times New Roman" panose="02020603050405020304" pitchFamily="18" charset="0"/>
                </a:rPr>
                <a:t> </a:t>
              </a:r>
              <a:r>
                <a:rPr lang="zh-CN" altLang="en-US" sz="2800"/>
                <a:t>位</a:t>
              </a:r>
              <a:endParaRPr lang="zh-CN" altLang="en-US" sz="2800"/>
            </a:p>
          </p:txBody>
        </p:sp>
      </p:grpSp>
      <p:sp>
        <p:nvSpPr>
          <p:cNvPr id="107561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7562" name="Text Box 42"/>
          <p:cNvSpPr txBox="1">
            <a:spLocks noChangeArrowheads="1"/>
          </p:cNvSpPr>
          <p:nvPr/>
        </p:nvSpPr>
        <p:spPr bwMode="auto">
          <a:xfrm>
            <a:off x="5210175" y="1306513"/>
            <a:ext cx="3398838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存储器地址寄存器</a:t>
            </a:r>
            <a:endParaRPr lang="zh-CN" altLang="en-US" sz="2800"/>
          </a:p>
          <a:p>
            <a:pPr eaLnBrk="1" hangingPunct="1">
              <a:spcBef>
                <a:spcPct val="20000"/>
              </a:spcBef>
            </a:pPr>
            <a:r>
              <a:rPr lang="zh-CN" altLang="en-US" sz="2800"/>
              <a:t>反映存储单元的个数</a:t>
            </a:r>
            <a:endParaRPr lang="zh-CN" altLang="en-US" sz="2800"/>
          </a:p>
        </p:txBody>
      </p:sp>
      <p:sp>
        <p:nvSpPr>
          <p:cNvPr id="107563" name="Text Box 43"/>
          <p:cNvSpPr txBox="1">
            <a:spLocks noChangeArrowheads="1"/>
          </p:cNvSpPr>
          <p:nvPr/>
        </p:nvSpPr>
        <p:spPr bwMode="auto">
          <a:xfrm>
            <a:off x="5210175" y="2549525"/>
            <a:ext cx="30416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存储器数据寄存器</a:t>
            </a:r>
            <a:endParaRPr lang="zh-CN" altLang="en-US" sz="2800"/>
          </a:p>
          <a:p>
            <a:pPr eaLnBrk="1" hangingPunct="1">
              <a:spcBef>
                <a:spcPct val="20000"/>
              </a:spcBef>
            </a:pPr>
            <a:r>
              <a:rPr lang="zh-CN" altLang="en-US" sz="2800"/>
              <a:t>反映存储字长</a:t>
            </a:r>
            <a:endParaRPr lang="zh-CN" altLang="en-US" sz="2800"/>
          </a:p>
        </p:txBody>
      </p:sp>
      <p:sp>
        <p:nvSpPr>
          <p:cNvPr id="31755" name="Text Box 44"/>
          <p:cNvSpPr txBox="1">
            <a:spLocks noChangeArrowheads="1"/>
          </p:cNvSpPr>
          <p:nvPr/>
        </p:nvSpPr>
        <p:spPr bwMode="auto">
          <a:xfrm>
            <a:off x="793750" y="409575"/>
            <a:ext cx="5865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/>
              <a:t>(</a:t>
            </a:r>
            <a:r>
              <a:rPr lang="en-US" altLang="zh-CN" sz="3600">
                <a:latin typeface="Times New Roman" panose="02020603050405020304" pitchFamily="18" charset="0"/>
              </a:rPr>
              <a:t>1</a:t>
            </a:r>
            <a:r>
              <a:rPr lang="en-US" altLang="zh-CN" sz="3600"/>
              <a:t>)</a:t>
            </a:r>
            <a:r>
              <a:rPr lang="zh-CN" altLang="en-US" sz="3600"/>
              <a:t>存储器的基本组成</a:t>
            </a:r>
            <a:endParaRPr lang="zh-CN" altLang="en-US" sz="3600"/>
          </a:p>
        </p:txBody>
      </p:sp>
      <p:grpSp>
        <p:nvGrpSpPr>
          <p:cNvPr id="11" name="Group 45"/>
          <p:cNvGrpSpPr/>
          <p:nvPr/>
        </p:nvGrpSpPr>
        <p:grpSpPr bwMode="auto">
          <a:xfrm>
            <a:off x="1066800" y="1905000"/>
            <a:ext cx="2209800" cy="3352800"/>
            <a:chOff x="672" y="1200"/>
            <a:chExt cx="1392" cy="2112"/>
          </a:xfrm>
        </p:grpSpPr>
        <p:sp>
          <p:nvSpPr>
            <p:cNvPr id="31758" name="Text Box 46"/>
            <p:cNvSpPr txBox="1">
              <a:spLocks noChangeArrowheads="1"/>
            </p:cNvSpPr>
            <p:nvPr/>
          </p:nvSpPr>
          <p:spPr bwMode="auto">
            <a:xfrm>
              <a:off x="1450" y="2337"/>
              <a:ext cx="5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MDR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1759" name="Rectangle 47"/>
            <p:cNvSpPr>
              <a:spLocks noChangeArrowheads="1"/>
            </p:cNvSpPr>
            <p:nvPr/>
          </p:nvSpPr>
          <p:spPr bwMode="auto">
            <a:xfrm>
              <a:off x="672" y="1200"/>
              <a:ext cx="1392" cy="211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1760" name="Rectangle 48"/>
            <p:cNvSpPr>
              <a:spLocks noChangeArrowheads="1"/>
            </p:cNvSpPr>
            <p:nvPr/>
          </p:nvSpPr>
          <p:spPr bwMode="auto">
            <a:xfrm>
              <a:off x="990" y="2928"/>
              <a:ext cx="7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/>
                <a:t>主存储器</a:t>
              </a:r>
              <a:endParaRPr lang="zh-CN" altLang="en-US" sz="2400"/>
            </a:p>
          </p:txBody>
        </p:sp>
        <p:sp>
          <p:nvSpPr>
            <p:cNvPr id="31761" name="Text Box 49"/>
            <p:cNvSpPr txBox="1">
              <a:spLocks noChangeArrowheads="1"/>
            </p:cNvSpPr>
            <p:nvPr/>
          </p:nvSpPr>
          <p:spPr bwMode="auto">
            <a:xfrm>
              <a:off x="960" y="1536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/>
                <a:t>存储体</a:t>
              </a:r>
              <a:endParaRPr lang="zh-CN" altLang="en-US" sz="2800"/>
            </a:p>
          </p:txBody>
        </p:sp>
        <p:sp>
          <p:nvSpPr>
            <p:cNvPr id="31762" name="Rectangle 50"/>
            <p:cNvSpPr>
              <a:spLocks noChangeArrowheads="1"/>
            </p:cNvSpPr>
            <p:nvPr/>
          </p:nvSpPr>
          <p:spPr bwMode="auto">
            <a:xfrm>
              <a:off x="828" y="1392"/>
              <a:ext cx="1056" cy="67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1763" name="Text Box 51"/>
            <p:cNvSpPr txBox="1">
              <a:spLocks noChangeArrowheads="1"/>
            </p:cNvSpPr>
            <p:nvPr/>
          </p:nvSpPr>
          <p:spPr bwMode="auto">
            <a:xfrm>
              <a:off x="804" y="2337"/>
              <a:ext cx="5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MAR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1764" name="Rectangle 52"/>
            <p:cNvSpPr>
              <a:spLocks noChangeArrowheads="1"/>
            </p:cNvSpPr>
            <p:nvPr/>
          </p:nvSpPr>
          <p:spPr bwMode="auto">
            <a:xfrm>
              <a:off x="768" y="2342"/>
              <a:ext cx="568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1765" name="Rectangle 53"/>
            <p:cNvSpPr>
              <a:spLocks noChangeArrowheads="1"/>
            </p:cNvSpPr>
            <p:nvPr/>
          </p:nvSpPr>
          <p:spPr bwMode="auto">
            <a:xfrm>
              <a:off x="1416" y="2342"/>
              <a:ext cx="593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1757" name="AutoShape 56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5" name="Group 209"/>
          <p:cNvGraphicFramePr>
            <a:graphicFrameLocks noGrp="1"/>
          </p:cNvGraphicFramePr>
          <p:nvPr/>
        </p:nvGraphicFramePr>
        <p:xfrm>
          <a:off x="3505200" y="1905000"/>
          <a:ext cx="5334000" cy="4267201"/>
        </p:xfrm>
        <a:graphic>
          <a:graphicData uri="http://schemas.openxmlformats.org/drawingml/2006/table">
            <a:tbl>
              <a:tblPr/>
              <a:tblGrid>
                <a:gridCol w="923925"/>
                <a:gridCol w="1565275"/>
                <a:gridCol w="1549400"/>
                <a:gridCol w="1295400"/>
              </a:tblGrid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ACC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MQ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X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02" name="Text Box 176"/>
          <p:cNvSpPr txBox="1">
            <a:spLocks noChangeArrowheads="1"/>
          </p:cNvSpPr>
          <p:nvPr/>
        </p:nvSpPr>
        <p:spPr bwMode="auto">
          <a:xfrm>
            <a:off x="576263" y="549275"/>
            <a:ext cx="730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latin typeface="Times New Roman" panose="02020603050405020304" pitchFamily="18" charset="0"/>
              </a:rPr>
              <a:t>(</a:t>
            </a:r>
            <a:r>
              <a:rPr lang="en-US" altLang="zh-CN" sz="3600">
                <a:latin typeface="Times New Roman" panose="02020603050405020304" pitchFamily="18" charset="0"/>
              </a:rPr>
              <a:t>2)</a:t>
            </a:r>
            <a:r>
              <a:rPr lang="zh-CN" altLang="en-US" sz="3600">
                <a:latin typeface="Times New Roman" panose="02020603050405020304" pitchFamily="18" charset="0"/>
              </a:rPr>
              <a:t>运算器的基本组成及操作过程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40114" name="Rectangle 17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32804" name="Group 191"/>
          <p:cNvGrpSpPr/>
          <p:nvPr/>
        </p:nvGrpSpPr>
        <p:grpSpPr bwMode="auto">
          <a:xfrm>
            <a:off x="685800" y="1905000"/>
            <a:ext cx="2514600" cy="4343400"/>
            <a:chOff x="288" y="1200"/>
            <a:chExt cx="1584" cy="2736"/>
          </a:xfrm>
        </p:grpSpPr>
        <p:sp>
          <p:nvSpPr>
            <p:cNvPr id="32825" name="Rectangle 155"/>
            <p:cNvSpPr>
              <a:spLocks noChangeArrowheads="1"/>
            </p:cNvSpPr>
            <p:nvPr/>
          </p:nvSpPr>
          <p:spPr bwMode="auto">
            <a:xfrm>
              <a:off x="770" y="3575"/>
              <a:ext cx="57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/>
                <a:t>运算器</a:t>
              </a:r>
              <a:endParaRPr lang="zh-CN" altLang="en-US" sz="2400"/>
            </a:p>
          </p:txBody>
        </p:sp>
        <p:sp>
          <p:nvSpPr>
            <p:cNvPr id="32826" name="Rectangle 156"/>
            <p:cNvSpPr>
              <a:spLocks noChangeArrowheads="1"/>
            </p:cNvSpPr>
            <p:nvPr/>
          </p:nvSpPr>
          <p:spPr bwMode="auto">
            <a:xfrm>
              <a:off x="1236" y="1440"/>
              <a:ext cx="518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2827" name="Rectangle 157"/>
            <p:cNvSpPr>
              <a:spLocks noChangeArrowheads="1"/>
            </p:cNvSpPr>
            <p:nvPr/>
          </p:nvSpPr>
          <p:spPr bwMode="auto">
            <a:xfrm>
              <a:off x="1296" y="1495"/>
              <a:ext cx="38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MQ</a:t>
              </a:r>
              <a:endParaRPr lang="en-US" altLang="zh-CN" sz="2800"/>
            </a:p>
          </p:txBody>
        </p:sp>
        <p:sp>
          <p:nvSpPr>
            <p:cNvPr id="32828" name="Rectangle 165"/>
            <p:cNvSpPr>
              <a:spLocks noChangeArrowheads="1"/>
            </p:cNvSpPr>
            <p:nvPr/>
          </p:nvSpPr>
          <p:spPr bwMode="auto">
            <a:xfrm>
              <a:off x="437" y="1440"/>
              <a:ext cx="517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2829" name="Rectangle 166"/>
            <p:cNvSpPr>
              <a:spLocks noChangeArrowheads="1"/>
            </p:cNvSpPr>
            <p:nvPr/>
          </p:nvSpPr>
          <p:spPr bwMode="auto">
            <a:xfrm>
              <a:off x="448" y="1495"/>
              <a:ext cx="4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ACC</a:t>
              </a:r>
              <a:endParaRPr lang="en-US" altLang="zh-CN" sz="2800"/>
            </a:p>
          </p:txBody>
        </p:sp>
        <p:sp>
          <p:nvSpPr>
            <p:cNvPr id="32830" name="Rectangle 167"/>
            <p:cNvSpPr>
              <a:spLocks noChangeArrowheads="1"/>
            </p:cNvSpPr>
            <p:nvPr/>
          </p:nvSpPr>
          <p:spPr bwMode="auto">
            <a:xfrm>
              <a:off x="437" y="2237"/>
              <a:ext cx="517" cy="37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2831" name="Rectangle 168"/>
            <p:cNvSpPr>
              <a:spLocks noChangeArrowheads="1"/>
            </p:cNvSpPr>
            <p:nvPr/>
          </p:nvSpPr>
          <p:spPr bwMode="auto">
            <a:xfrm>
              <a:off x="451" y="2276"/>
              <a:ext cx="47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ALU</a:t>
              </a:r>
              <a:endParaRPr lang="en-US" altLang="zh-CN" sz="2800"/>
            </a:p>
          </p:txBody>
        </p:sp>
        <p:sp>
          <p:nvSpPr>
            <p:cNvPr id="32832" name="Rectangle 169"/>
            <p:cNvSpPr>
              <a:spLocks noChangeArrowheads="1"/>
            </p:cNvSpPr>
            <p:nvPr/>
          </p:nvSpPr>
          <p:spPr bwMode="auto">
            <a:xfrm>
              <a:off x="437" y="3041"/>
              <a:ext cx="515" cy="37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 sz="3200"/>
            </a:p>
          </p:txBody>
        </p:sp>
        <p:sp>
          <p:nvSpPr>
            <p:cNvPr id="32833" name="Rectangle 170"/>
            <p:cNvSpPr>
              <a:spLocks noChangeArrowheads="1"/>
            </p:cNvSpPr>
            <p:nvPr/>
          </p:nvSpPr>
          <p:spPr bwMode="auto">
            <a:xfrm>
              <a:off x="624" y="3091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32834" name="Rectangle 173"/>
            <p:cNvSpPr>
              <a:spLocks noChangeArrowheads="1"/>
            </p:cNvSpPr>
            <p:nvPr/>
          </p:nvSpPr>
          <p:spPr bwMode="auto">
            <a:xfrm>
              <a:off x="288" y="1200"/>
              <a:ext cx="1584" cy="27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2835" name="AutoShape 181"/>
            <p:cNvSpPr>
              <a:spLocks noChangeArrowheads="1"/>
            </p:cNvSpPr>
            <p:nvPr/>
          </p:nvSpPr>
          <p:spPr bwMode="auto">
            <a:xfrm>
              <a:off x="768" y="1842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2836" name="Freeform 183"/>
            <p:cNvSpPr/>
            <p:nvPr/>
          </p:nvSpPr>
          <p:spPr bwMode="auto">
            <a:xfrm>
              <a:off x="960" y="1704"/>
              <a:ext cx="276" cy="3"/>
            </a:xfrm>
            <a:custGeom>
              <a:avLst/>
              <a:gdLst>
                <a:gd name="T0" fmla="*/ 276 w 276"/>
                <a:gd name="T1" fmla="*/ 0 h 3"/>
                <a:gd name="T2" fmla="*/ 0 w 276"/>
                <a:gd name="T3" fmla="*/ 3 h 3"/>
                <a:gd name="T4" fmla="*/ 0 60000 65536"/>
                <a:gd name="T5" fmla="*/ 0 60000 65536"/>
                <a:gd name="T6" fmla="*/ 0 w 276"/>
                <a:gd name="T7" fmla="*/ 0 h 3"/>
                <a:gd name="T8" fmla="*/ 276 w 276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3">
                  <a:moveTo>
                    <a:pt x="276" y="0"/>
                  </a:moveTo>
                  <a:lnTo>
                    <a:pt x="0" y="3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37" name="Freeform 185"/>
            <p:cNvSpPr/>
            <p:nvPr/>
          </p:nvSpPr>
          <p:spPr bwMode="auto">
            <a:xfrm>
              <a:off x="959" y="1539"/>
              <a:ext cx="277" cy="1"/>
            </a:xfrm>
            <a:custGeom>
              <a:avLst/>
              <a:gdLst>
                <a:gd name="T0" fmla="*/ 0 w 277"/>
                <a:gd name="T1" fmla="*/ 0 h 1"/>
                <a:gd name="T2" fmla="*/ 277 w 277"/>
                <a:gd name="T3" fmla="*/ 0 h 1"/>
                <a:gd name="T4" fmla="*/ 0 60000 65536"/>
                <a:gd name="T5" fmla="*/ 0 60000 65536"/>
                <a:gd name="T6" fmla="*/ 0 w 277"/>
                <a:gd name="T7" fmla="*/ 0 h 1"/>
                <a:gd name="T8" fmla="*/ 277 w 27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38" name="AutoShape 187"/>
            <p:cNvSpPr>
              <a:spLocks noChangeArrowheads="1"/>
            </p:cNvSpPr>
            <p:nvPr/>
          </p:nvSpPr>
          <p:spPr bwMode="auto">
            <a:xfrm>
              <a:off x="649" y="2639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2839" name="AutoShape 188"/>
            <p:cNvSpPr>
              <a:spLocks noChangeArrowheads="1"/>
            </p:cNvSpPr>
            <p:nvPr/>
          </p:nvSpPr>
          <p:spPr bwMode="auto">
            <a:xfrm rot="10800000">
              <a:off x="533" y="1812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2805" name="Text Box 192"/>
          <p:cNvSpPr txBox="1">
            <a:spLocks noChangeArrowheads="1"/>
          </p:cNvSpPr>
          <p:nvPr/>
        </p:nvSpPr>
        <p:spPr bwMode="auto">
          <a:xfrm>
            <a:off x="4495800" y="25146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被加数</a:t>
            </a:r>
            <a:endParaRPr lang="zh-CN" altLang="en-US" sz="3200"/>
          </a:p>
        </p:txBody>
      </p:sp>
      <p:sp>
        <p:nvSpPr>
          <p:cNvPr id="32806" name="Text Box 193"/>
          <p:cNvSpPr txBox="1">
            <a:spLocks noChangeArrowheads="1"/>
          </p:cNvSpPr>
          <p:nvPr/>
        </p:nvSpPr>
        <p:spPr bwMode="auto">
          <a:xfrm>
            <a:off x="4495800" y="3429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被减数</a:t>
            </a:r>
            <a:endParaRPr lang="zh-CN" altLang="en-US" sz="3200"/>
          </a:p>
        </p:txBody>
      </p:sp>
      <p:sp>
        <p:nvSpPr>
          <p:cNvPr id="32807" name="Text Box 195"/>
          <p:cNvSpPr txBox="1">
            <a:spLocks noChangeArrowheads="1"/>
          </p:cNvSpPr>
          <p:nvPr/>
        </p:nvSpPr>
        <p:spPr bwMode="auto">
          <a:xfrm>
            <a:off x="4495800" y="5257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被除数</a:t>
            </a:r>
            <a:endParaRPr lang="zh-CN" altLang="en-US" sz="3200"/>
          </a:p>
        </p:txBody>
      </p:sp>
      <p:sp>
        <p:nvSpPr>
          <p:cNvPr id="32808" name="Text Box 196"/>
          <p:cNvSpPr txBox="1">
            <a:spLocks noChangeArrowheads="1"/>
          </p:cNvSpPr>
          <p:nvPr/>
        </p:nvSpPr>
        <p:spPr bwMode="auto">
          <a:xfrm>
            <a:off x="6019800" y="4343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乘数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809" name="Text Box 197"/>
          <p:cNvSpPr txBox="1">
            <a:spLocks noChangeArrowheads="1"/>
          </p:cNvSpPr>
          <p:nvPr/>
        </p:nvSpPr>
        <p:spPr bwMode="auto">
          <a:xfrm>
            <a:off x="6019800" y="5486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商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810" name="Text Box 198"/>
          <p:cNvSpPr txBox="1">
            <a:spLocks noChangeArrowheads="1"/>
          </p:cNvSpPr>
          <p:nvPr/>
        </p:nvSpPr>
        <p:spPr bwMode="auto">
          <a:xfrm>
            <a:off x="7620000" y="2667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加数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811" name="Text Box 199"/>
          <p:cNvSpPr txBox="1">
            <a:spLocks noChangeArrowheads="1"/>
          </p:cNvSpPr>
          <p:nvPr/>
        </p:nvSpPr>
        <p:spPr bwMode="auto">
          <a:xfrm>
            <a:off x="7620000" y="3581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减数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812" name="Text Box 200"/>
          <p:cNvSpPr txBox="1">
            <a:spLocks noChangeArrowheads="1"/>
          </p:cNvSpPr>
          <p:nvPr/>
        </p:nvSpPr>
        <p:spPr bwMode="auto">
          <a:xfrm>
            <a:off x="7620000" y="4572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被乘数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813" name="Text Box 201"/>
          <p:cNvSpPr txBox="1">
            <a:spLocks noChangeArrowheads="1"/>
          </p:cNvSpPr>
          <p:nvPr/>
        </p:nvSpPr>
        <p:spPr bwMode="auto">
          <a:xfrm>
            <a:off x="7620000" y="5486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除数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814" name="Text Box 202"/>
          <p:cNvSpPr txBox="1">
            <a:spLocks noChangeArrowheads="1"/>
          </p:cNvSpPr>
          <p:nvPr/>
        </p:nvSpPr>
        <p:spPr bwMode="auto">
          <a:xfrm>
            <a:off x="3581400" y="2667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加法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815" name="Text Box 203"/>
          <p:cNvSpPr txBox="1">
            <a:spLocks noChangeArrowheads="1"/>
          </p:cNvSpPr>
          <p:nvPr/>
        </p:nvSpPr>
        <p:spPr bwMode="auto">
          <a:xfrm>
            <a:off x="3581400" y="3657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减法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816" name="Text Box 204"/>
          <p:cNvSpPr txBox="1">
            <a:spLocks noChangeArrowheads="1"/>
          </p:cNvSpPr>
          <p:nvPr/>
        </p:nvSpPr>
        <p:spPr bwMode="auto">
          <a:xfrm>
            <a:off x="3581400" y="4572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乘法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817" name="Text Box 205"/>
          <p:cNvSpPr txBox="1">
            <a:spLocks noChangeArrowheads="1"/>
          </p:cNvSpPr>
          <p:nvPr/>
        </p:nvSpPr>
        <p:spPr bwMode="auto">
          <a:xfrm>
            <a:off x="3581400" y="5486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除法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818" name="Text Box 206"/>
          <p:cNvSpPr txBox="1">
            <a:spLocks noChangeArrowheads="1"/>
          </p:cNvSpPr>
          <p:nvPr/>
        </p:nvSpPr>
        <p:spPr bwMode="auto">
          <a:xfrm>
            <a:off x="4495800" y="2903538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819" name="Text Box 207"/>
          <p:cNvSpPr txBox="1">
            <a:spLocks noChangeArrowheads="1"/>
          </p:cNvSpPr>
          <p:nvPr/>
        </p:nvSpPr>
        <p:spPr bwMode="auto">
          <a:xfrm>
            <a:off x="4495800" y="3849688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差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820" name="Text Box 208"/>
          <p:cNvSpPr txBox="1">
            <a:spLocks noChangeArrowheads="1"/>
          </p:cNvSpPr>
          <p:nvPr/>
        </p:nvSpPr>
        <p:spPr bwMode="auto">
          <a:xfrm>
            <a:off x="4495800" y="56388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余数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2821" name="Group 211"/>
          <p:cNvGrpSpPr/>
          <p:nvPr/>
        </p:nvGrpSpPr>
        <p:grpSpPr bwMode="auto">
          <a:xfrm>
            <a:off x="4495800" y="4551363"/>
            <a:ext cx="3429000" cy="630237"/>
            <a:chOff x="2832" y="2867"/>
            <a:chExt cx="2160" cy="397"/>
          </a:xfrm>
        </p:grpSpPr>
        <p:sp>
          <p:nvSpPr>
            <p:cNvPr id="32823" name="Text Box 194"/>
            <p:cNvSpPr txBox="1">
              <a:spLocks noChangeArrowheads="1"/>
            </p:cNvSpPr>
            <p:nvPr/>
          </p:nvSpPr>
          <p:spPr bwMode="auto">
            <a:xfrm>
              <a:off x="2832" y="2867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乘积高位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24" name="Text Box 210"/>
            <p:cNvSpPr txBox="1">
              <a:spLocks noChangeArrowheads="1"/>
            </p:cNvSpPr>
            <p:nvPr/>
          </p:nvSpPr>
          <p:spPr bwMode="auto">
            <a:xfrm>
              <a:off x="3792" y="2976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乘积低位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2822" name="AutoShape 21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Text Box 2"/>
          <p:cNvSpPr txBox="1">
            <a:spLocks noChangeArrowheads="1"/>
          </p:cNvSpPr>
          <p:nvPr/>
        </p:nvSpPr>
        <p:spPr bwMode="auto">
          <a:xfrm>
            <a:off x="4035425" y="1628775"/>
            <a:ext cx="1831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取指令</a:t>
            </a:r>
            <a:endParaRPr lang="zh-CN" altLang="en-US" sz="2800"/>
          </a:p>
        </p:txBody>
      </p:sp>
      <p:sp>
        <p:nvSpPr>
          <p:cNvPr id="821251" name="Text Box 3"/>
          <p:cNvSpPr txBox="1">
            <a:spLocks noChangeArrowheads="1"/>
          </p:cNvSpPr>
          <p:nvPr/>
        </p:nvSpPr>
        <p:spPr bwMode="auto">
          <a:xfrm>
            <a:off x="4035425" y="2252663"/>
            <a:ext cx="194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分析指令</a:t>
            </a:r>
            <a:endParaRPr lang="zh-CN" altLang="en-US" sz="2800"/>
          </a:p>
        </p:txBody>
      </p:sp>
      <p:sp>
        <p:nvSpPr>
          <p:cNvPr id="821252" name="Text Box 4"/>
          <p:cNvSpPr txBox="1">
            <a:spLocks noChangeArrowheads="1"/>
          </p:cNvSpPr>
          <p:nvPr/>
        </p:nvSpPr>
        <p:spPr bwMode="auto">
          <a:xfrm>
            <a:off x="4035425" y="2847975"/>
            <a:ext cx="1866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执行指令</a:t>
            </a:r>
            <a:endParaRPr lang="zh-CN" altLang="en-US" sz="2800"/>
          </a:p>
        </p:txBody>
      </p:sp>
      <p:sp>
        <p:nvSpPr>
          <p:cNvPr id="821253" name="Text Box 5"/>
          <p:cNvSpPr txBox="1">
            <a:spLocks noChangeArrowheads="1"/>
          </p:cNvSpPr>
          <p:nvPr/>
        </p:nvSpPr>
        <p:spPr bwMode="auto">
          <a:xfrm>
            <a:off x="5911850" y="1651000"/>
            <a:ext cx="65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PC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21254" name="Text Box 6"/>
          <p:cNvSpPr txBox="1">
            <a:spLocks noChangeArrowheads="1"/>
          </p:cNvSpPr>
          <p:nvPr/>
        </p:nvSpPr>
        <p:spPr bwMode="auto">
          <a:xfrm>
            <a:off x="5949950" y="2274888"/>
            <a:ext cx="579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IR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255" name="Text Box 7"/>
          <p:cNvSpPr txBox="1">
            <a:spLocks noChangeArrowheads="1"/>
          </p:cNvSpPr>
          <p:nvPr/>
        </p:nvSpPr>
        <p:spPr bwMode="auto">
          <a:xfrm>
            <a:off x="5891213" y="2870200"/>
            <a:ext cx="698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CU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21256" name="AutoShape 8"/>
          <p:cNvSpPr/>
          <p:nvPr/>
        </p:nvSpPr>
        <p:spPr bwMode="auto">
          <a:xfrm>
            <a:off x="6705600" y="1811338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1257" name="Text Box 9"/>
          <p:cNvSpPr txBox="1">
            <a:spLocks noChangeArrowheads="1"/>
          </p:cNvSpPr>
          <p:nvPr/>
        </p:nvSpPr>
        <p:spPr bwMode="auto">
          <a:xfrm>
            <a:off x="6934200" y="1957388"/>
            <a:ext cx="1279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取指</a:t>
            </a:r>
            <a:endParaRPr lang="zh-CN" altLang="en-US" sz="2800"/>
          </a:p>
        </p:txBody>
      </p:sp>
      <p:sp>
        <p:nvSpPr>
          <p:cNvPr id="821258" name="Text Box 10"/>
          <p:cNvSpPr txBox="1">
            <a:spLocks noChangeArrowheads="1"/>
          </p:cNvSpPr>
          <p:nvPr/>
        </p:nvSpPr>
        <p:spPr bwMode="auto">
          <a:xfrm>
            <a:off x="6934200" y="28479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执行</a:t>
            </a:r>
            <a:endParaRPr lang="zh-CN" altLang="en-US" sz="2800"/>
          </a:p>
        </p:txBody>
      </p:sp>
      <p:grpSp>
        <p:nvGrpSpPr>
          <p:cNvPr id="2" name="Group 11"/>
          <p:cNvGrpSpPr/>
          <p:nvPr/>
        </p:nvGrpSpPr>
        <p:grpSpPr bwMode="auto">
          <a:xfrm>
            <a:off x="3416300" y="3762375"/>
            <a:ext cx="6340475" cy="1031875"/>
            <a:chOff x="2198" y="2625"/>
            <a:chExt cx="3994" cy="650"/>
          </a:xfrm>
        </p:grpSpPr>
        <p:sp>
          <p:nvSpPr>
            <p:cNvPr id="37917" name="Text Box 12"/>
            <p:cNvSpPr txBox="1">
              <a:spLocks noChangeArrowheads="1"/>
            </p:cNvSpPr>
            <p:nvPr/>
          </p:nvSpPr>
          <p:spPr bwMode="auto">
            <a:xfrm>
              <a:off x="2198" y="2625"/>
              <a:ext cx="3994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PC</a:t>
              </a:r>
              <a:r>
                <a:rPr lang="en-US" altLang="zh-CN" sz="2800"/>
                <a:t> </a:t>
              </a:r>
              <a:r>
                <a:rPr lang="zh-CN" altLang="en-US" sz="2800"/>
                <a:t>存放当前欲执行指令的地址，</a:t>
              </a:r>
              <a:endParaRPr lang="zh-CN" altLang="en-US" sz="2800"/>
            </a:p>
            <a:p>
              <a:pPr eaLnBrk="1" hangingPunct="1"/>
              <a:r>
                <a:rPr lang="zh-CN" altLang="en-US" sz="2800"/>
                <a:t>   </a:t>
              </a:r>
              <a:r>
                <a:rPr lang="zh-CN" altLang="en-US" sz="900"/>
                <a:t> </a:t>
              </a:r>
              <a:r>
                <a:rPr lang="zh-CN" altLang="en-US" sz="2800"/>
                <a:t>具有计数功能（</a:t>
              </a:r>
              <a:r>
                <a:rPr lang="en-US" altLang="zh-CN" sz="2800">
                  <a:latin typeface="Times New Roman" panose="02020603050405020304" pitchFamily="18" charset="0"/>
                </a:rPr>
                <a:t>PC</a:t>
              </a:r>
              <a:r>
                <a:rPr lang="en-US" altLang="zh-CN" sz="2800"/>
                <a:t>）+</a:t>
              </a:r>
              <a:r>
                <a:rPr lang="en-US" altLang="zh-CN" sz="900"/>
                <a:t> </a:t>
              </a:r>
              <a:r>
                <a:rPr lang="en-US" altLang="zh-CN" sz="2800"/>
                <a:t>1   </a:t>
              </a:r>
              <a:r>
                <a:rPr lang="en-US" altLang="zh-CN" sz="2800">
                  <a:latin typeface="Times New Roman" panose="02020603050405020304" pitchFamily="18" charset="0"/>
                </a:rPr>
                <a:t>PC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7918" name="Line 13"/>
            <p:cNvSpPr>
              <a:spLocks noChangeShapeType="1"/>
            </p:cNvSpPr>
            <p:nvPr/>
          </p:nvSpPr>
          <p:spPr bwMode="auto">
            <a:xfrm>
              <a:off x="5045" y="305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21262" name="Text Box 14"/>
          <p:cNvSpPr txBox="1">
            <a:spLocks noChangeArrowheads="1"/>
          </p:cNvSpPr>
          <p:nvPr/>
        </p:nvSpPr>
        <p:spPr bwMode="auto">
          <a:xfrm>
            <a:off x="3416300" y="5049838"/>
            <a:ext cx="5118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IR</a:t>
            </a:r>
            <a:r>
              <a:rPr lang="en-US" altLang="zh-CN" sz="2800"/>
              <a:t> </a:t>
            </a:r>
            <a:r>
              <a:rPr lang="zh-CN" altLang="en-US" sz="2800"/>
              <a:t>存放当前欲执行的指令</a:t>
            </a:r>
            <a:endParaRPr lang="zh-CN" altLang="en-US" sz="2800"/>
          </a:p>
        </p:txBody>
      </p:sp>
      <p:sp>
        <p:nvSpPr>
          <p:cNvPr id="821263" name="Text Box 15"/>
          <p:cNvSpPr txBox="1">
            <a:spLocks noChangeArrowheads="1"/>
          </p:cNvSpPr>
          <p:nvPr/>
        </p:nvSpPr>
        <p:spPr bwMode="auto">
          <a:xfrm>
            <a:off x="7861300" y="2847975"/>
            <a:ext cx="1282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访存</a:t>
            </a:r>
            <a:endParaRPr lang="zh-CN" altLang="en-US" sz="2800"/>
          </a:p>
        </p:txBody>
      </p:sp>
      <p:sp>
        <p:nvSpPr>
          <p:cNvPr id="821264" name="Text Box 16"/>
          <p:cNvSpPr txBox="1">
            <a:spLocks noChangeArrowheads="1"/>
          </p:cNvSpPr>
          <p:nvPr/>
        </p:nvSpPr>
        <p:spPr bwMode="auto">
          <a:xfrm>
            <a:off x="7861300" y="1957388"/>
            <a:ext cx="124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访存</a:t>
            </a:r>
            <a:endParaRPr lang="zh-CN" altLang="en-US" sz="2800"/>
          </a:p>
        </p:txBody>
      </p:sp>
      <p:sp>
        <p:nvSpPr>
          <p:cNvPr id="821265" name="AutoShape 17"/>
          <p:cNvSpPr/>
          <p:nvPr/>
        </p:nvSpPr>
        <p:spPr bwMode="auto">
          <a:xfrm>
            <a:off x="3738563" y="1804988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1266" name="Text Box 18"/>
          <p:cNvSpPr txBox="1">
            <a:spLocks noChangeArrowheads="1"/>
          </p:cNvSpPr>
          <p:nvPr/>
        </p:nvSpPr>
        <p:spPr bwMode="auto">
          <a:xfrm>
            <a:off x="2860675" y="1628775"/>
            <a:ext cx="9017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完成</a:t>
            </a:r>
            <a:endParaRPr lang="zh-CN" altLang="en-US" sz="2800"/>
          </a:p>
          <a:p>
            <a:pPr algn="ctr" eaLnBrk="1" hangingPunct="1"/>
            <a:r>
              <a:rPr lang="zh-CN" altLang="en-US" sz="2800"/>
              <a:t>一条</a:t>
            </a:r>
            <a:endParaRPr lang="zh-CN" altLang="en-US" sz="2800"/>
          </a:p>
          <a:p>
            <a:pPr algn="ctr" eaLnBrk="1" hangingPunct="1"/>
            <a:r>
              <a:rPr lang="zh-CN" altLang="en-US" sz="2800"/>
              <a:t>指令</a:t>
            </a:r>
            <a:endParaRPr lang="zh-CN" altLang="en-US" sz="2800"/>
          </a:p>
        </p:txBody>
      </p:sp>
      <p:sp>
        <p:nvSpPr>
          <p:cNvPr id="821267" name="Rectangle 1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1.2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6" name="Text Box 20"/>
          <p:cNvSpPr txBox="1">
            <a:spLocks noChangeArrowheads="1"/>
          </p:cNvSpPr>
          <p:nvPr/>
        </p:nvSpPr>
        <p:spPr bwMode="auto">
          <a:xfrm>
            <a:off x="793750" y="409575"/>
            <a:ext cx="5911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(</a:t>
            </a:r>
            <a:r>
              <a:rPr lang="zh-CN" altLang="en-US" sz="3600">
                <a:latin typeface="Times New Roman" panose="02020603050405020304" pitchFamily="18" charset="0"/>
              </a:rPr>
              <a:t>3</a:t>
            </a:r>
            <a:r>
              <a:rPr lang="zh-CN" altLang="en-US" sz="3600"/>
              <a:t>)控制器的基本组成</a:t>
            </a:r>
            <a:endParaRPr lang="zh-CN" altLang="en-US" sz="3600"/>
          </a:p>
        </p:txBody>
      </p:sp>
      <p:sp>
        <p:nvSpPr>
          <p:cNvPr id="821269" name="Text Box 21"/>
          <p:cNvSpPr txBox="1">
            <a:spLocks noChangeArrowheads="1"/>
          </p:cNvSpPr>
          <p:nvPr/>
        </p:nvSpPr>
        <p:spPr bwMode="auto">
          <a:xfrm>
            <a:off x="3416300" y="5832475"/>
            <a:ext cx="5118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CU</a:t>
            </a:r>
            <a:r>
              <a:rPr lang="en-US" altLang="zh-CN" sz="2800"/>
              <a:t> </a:t>
            </a:r>
            <a:r>
              <a:rPr lang="zh-CN" altLang="en-US" sz="2800"/>
              <a:t>控制单元</a:t>
            </a:r>
            <a:endParaRPr lang="zh-CN" altLang="en-US" sz="2800"/>
          </a:p>
        </p:txBody>
      </p:sp>
      <p:grpSp>
        <p:nvGrpSpPr>
          <p:cNvPr id="3" name="Group 22"/>
          <p:cNvGrpSpPr/>
          <p:nvPr/>
        </p:nvGrpSpPr>
        <p:grpSpPr bwMode="auto">
          <a:xfrm>
            <a:off x="457200" y="1868488"/>
            <a:ext cx="2286000" cy="3276600"/>
            <a:chOff x="288" y="1296"/>
            <a:chExt cx="1440" cy="2064"/>
          </a:xfrm>
        </p:grpSpPr>
        <p:sp>
          <p:nvSpPr>
            <p:cNvPr id="37910" name="Rectangle 23"/>
            <p:cNvSpPr>
              <a:spLocks noChangeArrowheads="1"/>
            </p:cNvSpPr>
            <p:nvPr/>
          </p:nvSpPr>
          <p:spPr bwMode="auto">
            <a:xfrm>
              <a:off x="1104" y="2688"/>
              <a:ext cx="486" cy="33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Rectangle 24"/>
            <p:cNvSpPr>
              <a:spLocks noChangeArrowheads="1"/>
            </p:cNvSpPr>
            <p:nvPr/>
          </p:nvSpPr>
          <p:spPr bwMode="auto">
            <a:xfrm>
              <a:off x="1200" y="2707"/>
              <a:ext cx="2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PC</a:t>
              </a:r>
              <a:endParaRPr lang="en-US" altLang="zh-CN" sz="2800"/>
            </a:p>
          </p:txBody>
        </p:sp>
        <p:sp>
          <p:nvSpPr>
            <p:cNvPr id="37912" name="Rectangle 25"/>
            <p:cNvSpPr>
              <a:spLocks noChangeArrowheads="1"/>
            </p:cNvSpPr>
            <p:nvPr/>
          </p:nvSpPr>
          <p:spPr bwMode="auto">
            <a:xfrm>
              <a:off x="432" y="2688"/>
              <a:ext cx="501" cy="33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3" name="Rectangle 26"/>
            <p:cNvSpPr>
              <a:spLocks noChangeArrowheads="1"/>
            </p:cNvSpPr>
            <p:nvPr/>
          </p:nvSpPr>
          <p:spPr bwMode="auto">
            <a:xfrm>
              <a:off x="558" y="2707"/>
              <a:ext cx="2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IR</a:t>
              </a:r>
              <a:endParaRPr lang="en-US" altLang="zh-CN" sz="2800"/>
            </a:p>
          </p:txBody>
        </p:sp>
        <p:sp>
          <p:nvSpPr>
            <p:cNvPr id="37914" name="Rectangle 27"/>
            <p:cNvSpPr>
              <a:spLocks noChangeArrowheads="1"/>
            </p:cNvSpPr>
            <p:nvPr/>
          </p:nvSpPr>
          <p:spPr bwMode="auto">
            <a:xfrm>
              <a:off x="288" y="1296"/>
              <a:ext cx="1440" cy="206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5" name="Rectangle 28"/>
            <p:cNvSpPr>
              <a:spLocks noChangeArrowheads="1"/>
            </p:cNvSpPr>
            <p:nvPr/>
          </p:nvSpPr>
          <p:spPr bwMode="auto">
            <a:xfrm>
              <a:off x="542" y="1680"/>
              <a:ext cx="88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6" name="Text Box 29"/>
            <p:cNvSpPr txBox="1">
              <a:spLocks noChangeArrowheads="1"/>
            </p:cNvSpPr>
            <p:nvPr/>
          </p:nvSpPr>
          <p:spPr bwMode="auto">
            <a:xfrm>
              <a:off x="566" y="1756"/>
              <a:ext cx="8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latin typeface="Times New Roman" panose="02020603050405020304" pitchFamily="18" charset="0"/>
                </a:rPr>
                <a:t>CU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</p:grpSp>
      <p:sp>
        <p:nvSpPr>
          <p:cNvPr id="37909" name="AutoShape 3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82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2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2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2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2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2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82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2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2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82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82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0" grpId="0" autoUpdateAnimBg="0"/>
      <p:bldP spid="821251" grpId="0" autoUpdateAnimBg="0"/>
      <p:bldP spid="821252" grpId="0" autoUpdateAnimBg="0"/>
      <p:bldP spid="821253" grpId="0" autoUpdateAnimBg="0"/>
      <p:bldP spid="821254" grpId="0" autoUpdateAnimBg="0"/>
      <p:bldP spid="821256" grpId="0" animBg="1"/>
      <p:bldP spid="821257" grpId="0" autoUpdateAnimBg="0"/>
      <p:bldP spid="821258" grpId="0" autoUpdateAnimBg="0"/>
      <p:bldP spid="821262" grpId="0" autoUpdateAnimBg="0"/>
      <p:bldP spid="821263" grpId="0" autoUpdateAnimBg="0"/>
      <p:bldP spid="821264" grpId="0" autoUpdateAnimBg="0"/>
      <p:bldP spid="821265" grpId="0" animBg="1"/>
      <p:bldP spid="821266" grpId="0" autoUpdateAnimBg="0"/>
      <p:bldP spid="82126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4552950" y="4518025"/>
            <a:ext cx="1085850" cy="519113"/>
            <a:chOff x="2868" y="2846"/>
            <a:chExt cx="684" cy="327"/>
          </a:xfrm>
        </p:grpSpPr>
        <p:sp>
          <p:nvSpPr>
            <p:cNvPr id="39016" name="Freeform 3"/>
            <p:cNvSpPr/>
            <p:nvPr/>
          </p:nvSpPr>
          <p:spPr bwMode="auto">
            <a:xfrm>
              <a:off x="2868" y="3150"/>
              <a:ext cx="684" cy="1"/>
            </a:xfrm>
            <a:custGeom>
              <a:avLst/>
              <a:gdLst>
                <a:gd name="T0" fmla="*/ 0 w 684"/>
                <a:gd name="T1" fmla="*/ 0 h 1"/>
                <a:gd name="T2" fmla="*/ 684 w 684"/>
                <a:gd name="T3" fmla="*/ 0 h 1"/>
                <a:gd name="T4" fmla="*/ 0 60000 65536"/>
                <a:gd name="T5" fmla="*/ 0 60000 65536"/>
                <a:gd name="T6" fmla="*/ 0 w 684"/>
                <a:gd name="T7" fmla="*/ 0 h 1"/>
                <a:gd name="T8" fmla="*/ 684 w 68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4" h="1">
                  <a:moveTo>
                    <a:pt x="0" y="0"/>
                  </a:moveTo>
                  <a:lnTo>
                    <a:pt x="684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17" name="Text Box 4"/>
            <p:cNvSpPr txBox="1">
              <a:spLocks noChangeArrowheads="1"/>
            </p:cNvSpPr>
            <p:nvPr/>
          </p:nvSpPr>
          <p:spPr bwMode="auto">
            <a:xfrm>
              <a:off x="3168" y="284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5810250" y="3581400"/>
            <a:ext cx="361950" cy="914400"/>
            <a:chOff x="3660" y="2256"/>
            <a:chExt cx="228" cy="576"/>
          </a:xfrm>
        </p:grpSpPr>
        <p:sp>
          <p:nvSpPr>
            <p:cNvPr id="39014" name="Line 6"/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15" name="Text Box 7"/>
            <p:cNvSpPr txBox="1">
              <a:spLocks noChangeArrowheads="1"/>
            </p:cNvSpPr>
            <p:nvPr/>
          </p:nvSpPr>
          <p:spPr bwMode="auto">
            <a:xfrm>
              <a:off x="3660" y="237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8"/>
          <p:cNvGrpSpPr/>
          <p:nvPr/>
        </p:nvGrpSpPr>
        <p:grpSpPr bwMode="auto">
          <a:xfrm>
            <a:off x="6800850" y="3581400"/>
            <a:ext cx="361950" cy="914400"/>
            <a:chOff x="4284" y="2256"/>
            <a:chExt cx="228" cy="576"/>
          </a:xfrm>
        </p:grpSpPr>
        <p:sp>
          <p:nvSpPr>
            <p:cNvPr id="39012" name="Line 9"/>
            <p:cNvSpPr>
              <a:spLocks noChangeShapeType="1"/>
            </p:cNvSpPr>
            <p:nvPr/>
          </p:nvSpPr>
          <p:spPr bwMode="auto">
            <a:xfrm>
              <a:off x="4464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13" name="Text Box 10"/>
            <p:cNvSpPr txBox="1">
              <a:spLocks noChangeArrowheads="1"/>
            </p:cNvSpPr>
            <p:nvPr/>
          </p:nvSpPr>
          <p:spPr bwMode="auto">
            <a:xfrm>
              <a:off x="4284" y="237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7771" name="Line 11"/>
          <p:cNvSpPr>
            <a:spLocks noChangeShapeType="1"/>
          </p:cNvSpPr>
          <p:nvPr/>
        </p:nvSpPr>
        <p:spPr bwMode="auto">
          <a:xfrm flipV="1">
            <a:off x="4038600" y="31242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2"/>
          <p:cNvGrpSpPr/>
          <p:nvPr/>
        </p:nvGrpSpPr>
        <p:grpSpPr bwMode="auto">
          <a:xfrm>
            <a:off x="3429000" y="2627313"/>
            <a:ext cx="609600" cy="519112"/>
            <a:chOff x="2160" y="1655"/>
            <a:chExt cx="384" cy="327"/>
          </a:xfrm>
        </p:grpSpPr>
        <p:sp>
          <p:nvSpPr>
            <p:cNvPr id="39010" name="Line 13"/>
            <p:cNvSpPr>
              <a:spLocks noChangeShapeType="1"/>
            </p:cNvSpPr>
            <p:nvPr/>
          </p:nvSpPr>
          <p:spPr bwMode="auto">
            <a:xfrm flipH="1">
              <a:off x="2160" y="1968"/>
              <a:ext cx="3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11" name="Text Box 14"/>
            <p:cNvSpPr txBox="1">
              <a:spLocks noChangeArrowheads="1"/>
            </p:cNvSpPr>
            <p:nvPr/>
          </p:nvSpPr>
          <p:spPr bwMode="auto">
            <a:xfrm>
              <a:off x="2238" y="165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5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7775" name="Line 15"/>
          <p:cNvSpPr>
            <a:spLocks noChangeShapeType="1"/>
          </p:cNvSpPr>
          <p:nvPr/>
        </p:nvSpPr>
        <p:spPr bwMode="auto">
          <a:xfrm>
            <a:off x="5791200" y="37338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6"/>
          <p:cNvGrpSpPr/>
          <p:nvPr/>
        </p:nvGrpSpPr>
        <p:grpSpPr bwMode="auto">
          <a:xfrm>
            <a:off x="4267200" y="3236913"/>
            <a:ext cx="1524000" cy="519112"/>
            <a:chOff x="2688" y="2039"/>
            <a:chExt cx="960" cy="327"/>
          </a:xfrm>
        </p:grpSpPr>
        <p:sp>
          <p:nvSpPr>
            <p:cNvPr id="39008" name="Line 17"/>
            <p:cNvSpPr>
              <a:spLocks noChangeShapeType="1"/>
            </p:cNvSpPr>
            <p:nvPr/>
          </p:nvSpPr>
          <p:spPr bwMode="auto">
            <a:xfrm>
              <a:off x="2688" y="2352"/>
              <a:ext cx="96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09" name="Text Box 18"/>
            <p:cNvSpPr txBox="1">
              <a:spLocks noChangeArrowheads="1"/>
            </p:cNvSpPr>
            <p:nvPr/>
          </p:nvSpPr>
          <p:spPr bwMode="auto">
            <a:xfrm>
              <a:off x="3180" y="203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6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19"/>
          <p:cNvGrpSpPr/>
          <p:nvPr/>
        </p:nvGrpSpPr>
        <p:grpSpPr bwMode="auto">
          <a:xfrm>
            <a:off x="6115050" y="3581400"/>
            <a:ext cx="361950" cy="914400"/>
            <a:chOff x="3852" y="2256"/>
            <a:chExt cx="228" cy="576"/>
          </a:xfrm>
        </p:grpSpPr>
        <p:sp>
          <p:nvSpPr>
            <p:cNvPr id="39006" name="Line 20"/>
            <p:cNvSpPr>
              <a:spLocks noChangeShapeType="1"/>
            </p:cNvSpPr>
            <p:nvPr/>
          </p:nvSpPr>
          <p:spPr bwMode="auto">
            <a:xfrm flipV="1">
              <a:off x="4032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07" name="Text Box 21"/>
            <p:cNvSpPr txBox="1">
              <a:spLocks noChangeArrowheads="1"/>
            </p:cNvSpPr>
            <p:nvPr/>
          </p:nvSpPr>
          <p:spPr bwMode="auto">
            <a:xfrm>
              <a:off x="3852" y="237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7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22"/>
          <p:cNvGrpSpPr/>
          <p:nvPr/>
        </p:nvGrpSpPr>
        <p:grpSpPr bwMode="auto">
          <a:xfrm>
            <a:off x="7239000" y="3581400"/>
            <a:ext cx="361950" cy="914400"/>
            <a:chOff x="4560" y="2256"/>
            <a:chExt cx="228" cy="576"/>
          </a:xfrm>
        </p:grpSpPr>
        <p:sp>
          <p:nvSpPr>
            <p:cNvPr id="39004" name="Line 23"/>
            <p:cNvSpPr>
              <a:spLocks noChangeShapeType="1"/>
            </p:cNvSpPr>
            <p:nvPr/>
          </p:nvSpPr>
          <p:spPr bwMode="auto">
            <a:xfrm>
              <a:off x="4752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05" name="Text Box 24"/>
            <p:cNvSpPr txBox="1">
              <a:spLocks noChangeArrowheads="1"/>
            </p:cNvSpPr>
            <p:nvPr/>
          </p:nvSpPr>
          <p:spPr bwMode="auto">
            <a:xfrm>
              <a:off x="4560" y="237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8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7785" name="Line 25"/>
          <p:cNvSpPr>
            <a:spLocks noChangeShapeType="1"/>
          </p:cNvSpPr>
          <p:nvPr/>
        </p:nvSpPr>
        <p:spPr bwMode="auto">
          <a:xfrm flipV="1">
            <a:off x="228600" y="3429000"/>
            <a:ext cx="0" cy="3200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86" name="Line 26"/>
          <p:cNvSpPr>
            <a:spLocks noChangeShapeType="1"/>
          </p:cNvSpPr>
          <p:nvPr/>
        </p:nvSpPr>
        <p:spPr bwMode="auto">
          <a:xfrm>
            <a:off x="228600" y="3429000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27"/>
          <p:cNvGrpSpPr/>
          <p:nvPr/>
        </p:nvGrpSpPr>
        <p:grpSpPr bwMode="auto">
          <a:xfrm>
            <a:off x="7772400" y="4724400"/>
            <a:ext cx="304800" cy="1905000"/>
            <a:chOff x="4896" y="2976"/>
            <a:chExt cx="192" cy="1200"/>
          </a:xfrm>
        </p:grpSpPr>
        <p:sp>
          <p:nvSpPr>
            <p:cNvPr id="39002" name="Line 28"/>
            <p:cNvSpPr>
              <a:spLocks noChangeShapeType="1"/>
            </p:cNvSpPr>
            <p:nvPr/>
          </p:nvSpPr>
          <p:spPr bwMode="auto">
            <a:xfrm>
              <a:off x="5088" y="2976"/>
              <a:ext cx="0" cy="1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03" name="Line 29"/>
            <p:cNvSpPr>
              <a:spLocks noChangeShapeType="1"/>
            </p:cNvSpPr>
            <p:nvPr/>
          </p:nvSpPr>
          <p:spPr bwMode="auto">
            <a:xfrm flipH="1">
              <a:off x="4896" y="2976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0"/>
          <p:cNvGrpSpPr/>
          <p:nvPr/>
        </p:nvGrpSpPr>
        <p:grpSpPr bwMode="auto">
          <a:xfrm>
            <a:off x="228600" y="6118225"/>
            <a:ext cx="7848600" cy="519113"/>
            <a:chOff x="144" y="3854"/>
            <a:chExt cx="4944" cy="327"/>
          </a:xfrm>
        </p:grpSpPr>
        <p:sp>
          <p:nvSpPr>
            <p:cNvPr id="38999" name="Line 31"/>
            <p:cNvSpPr>
              <a:spLocks noChangeShapeType="1"/>
            </p:cNvSpPr>
            <p:nvPr/>
          </p:nvSpPr>
          <p:spPr bwMode="auto">
            <a:xfrm flipH="1">
              <a:off x="2496" y="4176"/>
              <a:ext cx="25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00" name="Line 32"/>
            <p:cNvSpPr>
              <a:spLocks noChangeShapeType="1"/>
            </p:cNvSpPr>
            <p:nvPr/>
          </p:nvSpPr>
          <p:spPr bwMode="auto">
            <a:xfrm flipH="1">
              <a:off x="144" y="4176"/>
              <a:ext cx="24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01" name="Text Box 33"/>
            <p:cNvSpPr txBox="1">
              <a:spLocks noChangeArrowheads="1"/>
            </p:cNvSpPr>
            <p:nvPr/>
          </p:nvSpPr>
          <p:spPr bwMode="auto">
            <a:xfrm>
              <a:off x="3180" y="385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9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7794" name="Text Box 34"/>
          <p:cNvSpPr txBox="1">
            <a:spLocks noChangeArrowheads="1"/>
          </p:cNvSpPr>
          <p:nvPr/>
        </p:nvSpPr>
        <p:spPr bwMode="auto">
          <a:xfrm>
            <a:off x="1066800" y="1066800"/>
            <a:ext cx="388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/>
              <a:t>以取数指令为例</a:t>
            </a:r>
            <a:endParaRPr lang="zh-CN" altLang="en-US" sz="3200"/>
          </a:p>
        </p:txBody>
      </p:sp>
      <p:grpSp>
        <p:nvGrpSpPr>
          <p:cNvPr id="11" name="Group 35"/>
          <p:cNvGrpSpPr/>
          <p:nvPr/>
        </p:nvGrpSpPr>
        <p:grpSpPr bwMode="auto">
          <a:xfrm>
            <a:off x="7772400" y="5029200"/>
            <a:ext cx="76200" cy="685800"/>
            <a:chOff x="4944" y="4944"/>
            <a:chExt cx="48" cy="432"/>
          </a:xfrm>
        </p:grpSpPr>
        <p:sp>
          <p:nvSpPr>
            <p:cNvPr id="38997" name="Line 36"/>
            <p:cNvSpPr>
              <a:spLocks noChangeShapeType="1"/>
            </p:cNvSpPr>
            <p:nvPr/>
          </p:nvSpPr>
          <p:spPr bwMode="auto">
            <a:xfrm>
              <a:off x="4992" y="4944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98" name="Line 37"/>
            <p:cNvSpPr>
              <a:spLocks noChangeShapeType="1"/>
            </p:cNvSpPr>
            <p:nvPr/>
          </p:nvSpPr>
          <p:spPr bwMode="auto">
            <a:xfrm>
              <a:off x="4944" y="4944"/>
              <a:ext cx="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38"/>
          <p:cNvGrpSpPr/>
          <p:nvPr/>
        </p:nvGrpSpPr>
        <p:grpSpPr bwMode="auto">
          <a:xfrm>
            <a:off x="3690938" y="5218113"/>
            <a:ext cx="4157662" cy="519112"/>
            <a:chOff x="2325" y="3287"/>
            <a:chExt cx="2619" cy="327"/>
          </a:xfrm>
        </p:grpSpPr>
        <p:sp>
          <p:nvSpPr>
            <p:cNvPr id="38995" name="Text Box 39"/>
            <p:cNvSpPr txBox="1">
              <a:spLocks noChangeArrowheads="1"/>
            </p:cNvSpPr>
            <p:nvPr/>
          </p:nvSpPr>
          <p:spPr bwMode="auto">
            <a:xfrm>
              <a:off x="3168" y="32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4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96" name="Freeform 40"/>
            <p:cNvSpPr/>
            <p:nvPr/>
          </p:nvSpPr>
          <p:spPr bwMode="auto">
            <a:xfrm>
              <a:off x="2325" y="3597"/>
              <a:ext cx="2619" cy="3"/>
            </a:xfrm>
            <a:custGeom>
              <a:avLst/>
              <a:gdLst>
                <a:gd name="T0" fmla="*/ 2619 w 2619"/>
                <a:gd name="T1" fmla="*/ 3 h 3"/>
                <a:gd name="T2" fmla="*/ 0 w 2619"/>
                <a:gd name="T3" fmla="*/ 0 h 3"/>
                <a:gd name="T4" fmla="*/ 0 60000 65536"/>
                <a:gd name="T5" fmla="*/ 0 60000 65536"/>
                <a:gd name="T6" fmla="*/ 0 w 2619"/>
                <a:gd name="T7" fmla="*/ 0 h 3"/>
                <a:gd name="T8" fmla="*/ 2619 w 261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19" h="3">
                  <a:moveTo>
                    <a:pt x="2619" y="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930" name="Text Box 41"/>
          <p:cNvSpPr txBox="1">
            <a:spLocks noChangeArrowheads="1"/>
          </p:cNvSpPr>
          <p:nvPr/>
        </p:nvSpPr>
        <p:spPr bwMode="auto">
          <a:xfrm>
            <a:off x="381000" y="409575"/>
            <a:ext cx="662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/>
              <a:t>(</a:t>
            </a:r>
            <a:r>
              <a:rPr lang="zh-CN" altLang="en-US" sz="3600">
                <a:latin typeface="Times New Roman" panose="02020603050405020304" pitchFamily="18" charset="0"/>
              </a:rPr>
              <a:t>4</a:t>
            </a:r>
            <a:r>
              <a:rPr lang="zh-CN" altLang="en-US" sz="3600"/>
              <a:t>)主机完成一条指令的过程</a:t>
            </a:r>
            <a:endParaRPr lang="zh-CN" altLang="en-US" sz="3600"/>
          </a:p>
        </p:txBody>
      </p:sp>
      <p:sp>
        <p:nvSpPr>
          <p:cNvPr id="117802" name="Rectangle 4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8932" name="Rectangle 43"/>
          <p:cNvSpPr>
            <a:spLocks noChangeArrowheads="1"/>
          </p:cNvSpPr>
          <p:nvPr/>
        </p:nvSpPr>
        <p:spPr bwMode="auto">
          <a:xfrm>
            <a:off x="3205163" y="5410200"/>
            <a:ext cx="9096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07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117804" name="Line 44"/>
          <p:cNvSpPr>
            <a:spLocks noChangeShapeType="1"/>
          </p:cNvSpPr>
          <p:nvPr/>
        </p:nvSpPr>
        <p:spPr bwMode="auto">
          <a:xfrm>
            <a:off x="3429000" y="3124200"/>
            <a:ext cx="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05" name="Line 45"/>
          <p:cNvSpPr>
            <a:spLocks noChangeShapeType="1"/>
          </p:cNvSpPr>
          <p:nvPr/>
        </p:nvSpPr>
        <p:spPr bwMode="auto">
          <a:xfrm flipV="1">
            <a:off x="4267200" y="3733800"/>
            <a:ext cx="0" cy="152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46"/>
          <p:cNvGrpSpPr/>
          <p:nvPr/>
        </p:nvGrpSpPr>
        <p:grpSpPr bwMode="auto">
          <a:xfrm>
            <a:off x="3706813" y="4114800"/>
            <a:ext cx="152400" cy="1600200"/>
            <a:chOff x="2352" y="2592"/>
            <a:chExt cx="96" cy="1008"/>
          </a:xfrm>
        </p:grpSpPr>
        <p:sp>
          <p:nvSpPr>
            <p:cNvPr id="38993" name="Line 47"/>
            <p:cNvSpPr>
              <a:spLocks noChangeShapeType="1"/>
            </p:cNvSpPr>
            <p:nvPr/>
          </p:nvSpPr>
          <p:spPr bwMode="auto">
            <a:xfrm>
              <a:off x="2352" y="2592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94" name="Line 48"/>
            <p:cNvSpPr>
              <a:spLocks noChangeShapeType="1"/>
            </p:cNvSpPr>
            <p:nvPr/>
          </p:nvSpPr>
          <p:spPr bwMode="auto">
            <a:xfrm flipV="1">
              <a:off x="2352" y="2592"/>
              <a:ext cx="0" cy="100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111"/>
          <p:cNvGrpSpPr/>
          <p:nvPr/>
        </p:nvGrpSpPr>
        <p:grpSpPr bwMode="auto">
          <a:xfrm>
            <a:off x="463550" y="1905000"/>
            <a:ext cx="8459788" cy="4495800"/>
            <a:chOff x="292" y="1200"/>
            <a:chExt cx="5329" cy="2832"/>
          </a:xfrm>
        </p:grpSpPr>
        <p:sp>
          <p:nvSpPr>
            <p:cNvPr id="38938" name="Rectangle 50"/>
            <p:cNvSpPr>
              <a:spLocks noChangeArrowheads="1"/>
            </p:cNvSpPr>
            <p:nvPr/>
          </p:nvSpPr>
          <p:spPr bwMode="auto">
            <a:xfrm>
              <a:off x="1876" y="2246"/>
              <a:ext cx="5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CU</a:t>
              </a:r>
              <a:endParaRPr lang="en-US" altLang="zh-CN" sz="2400"/>
            </a:p>
          </p:txBody>
        </p:sp>
        <p:sp>
          <p:nvSpPr>
            <p:cNvPr id="38939" name="Rectangle 51"/>
            <p:cNvSpPr>
              <a:spLocks noChangeArrowheads="1"/>
            </p:cNvSpPr>
            <p:nvPr/>
          </p:nvSpPr>
          <p:spPr bwMode="auto">
            <a:xfrm>
              <a:off x="1818" y="2636"/>
              <a:ext cx="5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/>
                <a:t>控制</a:t>
              </a:r>
              <a:endParaRPr lang="zh-CN" altLang="en-US" sz="2400"/>
            </a:p>
          </p:txBody>
        </p:sp>
        <p:sp>
          <p:nvSpPr>
            <p:cNvPr id="38940" name="Rectangle 52"/>
            <p:cNvSpPr>
              <a:spLocks noChangeArrowheads="1"/>
            </p:cNvSpPr>
            <p:nvPr/>
          </p:nvSpPr>
          <p:spPr bwMode="auto">
            <a:xfrm>
              <a:off x="1818" y="3045"/>
              <a:ext cx="52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/>
                <a:t>单元</a:t>
              </a:r>
              <a:endParaRPr lang="zh-CN" altLang="en-US" sz="2400"/>
            </a:p>
          </p:txBody>
        </p:sp>
        <p:grpSp>
          <p:nvGrpSpPr>
            <p:cNvPr id="38941" name="Group 110"/>
            <p:cNvGrpSpPr/>
            <p:nvPr/>
          </p:nvGrpSpPr>
          <p:grpSpPr bwMode="auto">
            <a:xfrm>
              <a:off x="292" y="1200"/>
              <a:ext cx="5329" cy="2832"/>
              <a:chOff x="292" y="1200"/>
              <a:chExt cx="5329" cy="2832"/>
            </a:xfrm>
          </p:grpSpPr>
          <p:grpSp>
            <p:nvGrpSpPr>
              <p:cNvPr id="38942" name="Group 54"/>
              <p:cNvGrpSpPr/>
              <p:nvPr/>
            </p:nvGrpSpPr>
            <p:grpSpPr bwMode="auto">
              <a:xfrm>
                <a:off x="3456" y="1200"/>
                <a:ext cx="1584" cy="2832"/>
                <a:chOff x="3456" y="1200"/>
                <a:chExt cx="1584" cy="2832"/>
              </a:xfrm>
            </p:grpSpPr>
            <p:sp>
              <p:nvSpPr>
                <p:cNvPr id="38981" name="Rectangle 55"/>
                <p:cNvSpPr>
                  <a:spLocks noChangeArrowheads="1"/>
                </p:cNvSpPr>
                <p:nvPr/>
              </p:nvSpPr>
              <p:spPr bwMode="auto">
                <a:xfrm>
                  <a:off x="3456" y="1200"/>
                  <a:ext cx="1584" cy="2832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grpSp>
              <p:nvGrpSpPr>
                <p:cNvPr id="38982" name="Group 56"/>
                <p:cNvGrpSpPr/>
                <p:nvPr/>
              </p:nvGrpSpPr>
              <p:grpSpPr bwMode="auto">
                <a:xfrm>
                  <a:off x="3648" y="3667"/>
                  <a:ext cx="1216" cy="365"/>
                  <a:chOff x="3648" y="3667"/>
                  <a:chExt cx="1216" cy="365"/>
                </a:xfrm>
              </p:grpSpPr>
              <p:sp>
                <p:nvSpPr>
                  <p:cNvPr id="38991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667"/>
                    <a:ext cx="120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8992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3797" y="3686"/>
                    <a:ext cx="1067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zh-CN" altLang="en-US" sz="2800"/>
                      <a:t>主存储器</a:t>
                    </a:r>
                    <a:endParaRPr lang="zh-CN" altLang="en-US" sz="2800"/>
                  </a:p>
                </p:txBody>
              </p:sp>
            </p:grpSp>
            <p:grpSp>
              <p:nvGrpSpPr>
                <p:cNvPr id="38983" name="Group 59"/>
                <p:cNvGrpSpPr/>
                <p:nvPr/>
              </p:nvGrpSpPr>
              <p:grpSpPr bwMode="auto">
                <a:xfrm>
                  <a:off x="3552" y="2832"/>
                  <a:ext cx="1376" cy="576"/>
                  <a:chOff x="3552" y="2832"/>
                  <a:chExt cx="1376" cy="576"/>
                </a:xfrm>
              </p:grpSpPr>
              <p:sp>
                <p:nvSpPr>
                  <p:cNvPr id="38987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4266" y="2832"/>
                    <a:ext cx="630" cy="57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8988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354" y="2985"/>
                    <a:ext cx="574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altLang="zh-CN" sz="2400">
                        <a:latin typeface="Times New Roman" panose="02020603050405020304" pitchFamily="18" charset="0"/>
                      </a:rPr>
                      <a:t>MDR</a:t>
                    </a:r>
                    <a:endParaRPr lang="en-US" altLang="zh-CN" sz="2400"/>
                  </a:p>
                </p:txBody>
              </p:sp>
              <p:sp>
                <p:nvSpPr>
                  <p:cNvPr id="38989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832"/>
                    <a:ext cx="624" cy="57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8990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3631" y="2985"/>
                    <a:ext cx="628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altLang="zh-CN" sz="2400">
                        <a:latin typeface="Times New Roman" panose="02020603050405020304" pitchFamily="18" charset="0"/>
                      </a:rPr>
                      <a:t>MAR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38984" name="Group 64"/>
                <p:cNvGrpSpPr/>
                <p:nvPr/>
              </p:nvGrpSpPr>
              <p:grpSpPr bwMode="auto">
                <a:xfrm>
                  <a:off x="3552" y="1344"/>
                  <a:ext cx="1392" cy="912"/>
                  <a:chOff x="3552" y="1344"/>
                  <a:chExt cx="1392" cy="912"/>
                </a:xfrm>
              </p:grpSpPr>
              <p:sp>
                <p:nvSpPr>
                  <p:cNvPr id="38985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344"/>
                    <a:ext cx="1392" cy="91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8986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20" y="1602"/>
                    <a:ext cx="884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20000"/>
                      </a:spcBef>
                    </a:pPr>
                    <a:r>
                      <a:rPr lang="zh-CN" altLang="en-US" sz="3200"/>
                      <a:t>存储体</a:t>
                    </a:r>
                    <a:endParaRPr lang="zh-CN" altLang="en-US" sz="3200"/>
                  </a:p>
                </p:txBody>
              </p:sp>
            </p:grpSp>
          </p:grpSp>
          <p:grpSp>
            <p:nvGrpSpPr>
              <p:cNvPr id="38943" name="Group 67"/>
              <p:cNvGrpSpPr/>
              <p:nvPr/>
            </p:nvGrpSpPr>
            <p:grpSpPr bwMode="auto">
              <a:xfrm>
                <a:off x="292" y="1200"/>
                <a:ext cx="2876" cy="2830"/>
                <a:chOff x="292" y="1200"/>
                <a:chExt cx="2876" cy="2830"/>
              </a:xfrm>
            </p:grpSpPr>
            <p:sp>
              <p:nvSpPr>
                <p:cNvPr id="38949" name="Rectangle 68"/>
                <p:cNvSpPr>
                  <a:spLocks noChangeArrowheads="1"/>
                </p:cNvSpPr>
                <p:nvPr/>
              </p:nvSpPr>
              <p:spPr bwMode="auto">
                <a:xfrm>
                  <a:off x="292" y="1200"/>
                  <a:ext cx="2828" cy="283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38950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1248"/>
                  <a:ext cx="526" cy="3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 altLang="zh-CN" sz="3200">
                      <a:latin typeface="Times New Roman" panose="02020603050405020304" pitchFamily="18" charset="0"/>
                    </a:rPr>
                    <a:t>CPU</a:t>
                  </a:r>
                  <a:endParaRPr lang="en-US" altLang="zh-CN" sz="3200"/>
                </a:p>
              </p:txBody>
            </p:sp>
            <p:grpSp>
              <p:nvGrpSpPr>
                <p:cNvPr id="38951" name="Group 70"/>
                <p:cNvGrpSpPr/>
                <p:nvPr/>
              </p:nvGrpSpPr>
              <p:grpSpPr bwMode="auto">
                <a:xfrm>
                  <a:off x="1680" y="1584"/>
                  <a:ext cx="1488" cy="2352"/>
                  <a:chOff x="1680" y="1584"/>
                  <a:chExt cx="1488" cy="2352"/>
                </a:xfrm>
              </p:grpSpPr>
              <p:grpSp>
                <p:nvGrpSpPr>
                  <p:cNvPr id="38969" name="Group 71"/>
                  <p:cNvGrpSpPr/>
                  <p:nvPr/>
                </p:nvGrpSpPr>
                <p:grpSpPr bwMode="auto">
                  <a:xfrm>
                    <a:off x="2427" y="2980"/>
                    <a:ext cx="741" cy="284"/>
                    <a:chOff x="2427" y="2980"/>
                    <a:chExt cx="741" cy="284"/>
                  </a:xfrm>
                </p:grpSpPr>
                <p:sp>
                  <p:nvSpPr>
                    <p:cNvPr id="38979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7" y="2980"/>
                      <a:ext cx="438" cy="284"/>
                    </a:xfrm>
                    <a:prstGeom prst="rect">
                      <a:avLst/>
                    </a:prstGeom>
                    <a:noFill/>
                    <a:ln w="20701">
                      <a:solidFill>
                        <a:schemeClr val="folHlink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spcBef>
                          <a:spcPct val="20000"/>
                        </a:spcBef>
                      </a:pPr>
                      <a:endParaRPr lang="zh-CN" altLang="en-US"/>
                    </a:p>
                  </p:txBody>
                </p:sp>
                <p:sp>
                  <p:nvSpPr>
                    <p:cNvPr id="38980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1" y="2980"/>
                      <a:ext cx="657" cy="26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>
                        <a:spcBef>
                          <a:spcPct val="20000"/>
                        </a:spcBef>
                      </a:pPr>
                      <a:r>
                        <a:rPr lang="en-US" altLang="zh-CN" sz="2800">
                          <a:latin typeface="Times New Roman" panose="02020603050405020304" pitchFamily="18" charset="0"/>
                        </a:rPr>
                        <a:t>PC</a:t>
                      </a:r>
                      <a:endParaRPr lang="en-US" altLang="zh-CN" sz="2800"/>
                    </a:p>
                  </p:txBody>
                </p:sp>
              </p:grpSp>
              <p:sp>
                <p:nvSpPr>
                  <p:cNvPr id="3897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610"/>
                    <a:ext cx="816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zh-CN" altLang="en-US" sz="2400"/>
                      <a:t>控制器</a:t>
                    </a:r>
                    <a:endParaRPr lang="zh-CN" altLang="en-US" sz="2400"/>
                  </a:p>
                </p:txBody>
              </p:sp>
              <p:sp>
                <p:nvSpPr>
                  <p:cNvPr id="38971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778" y="2160"/>
                    <a:ext cx="478" cy="1300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grpSp>
                <p:nvGrpSpPr>
                  <p:cNvPr id="38972" name="Group 76"/>
                  <p:cNvGrpSpPr/>
                  <p:nvPr/>
                </p:nvGrpSpPr>
                <p:grpSpPr bwMode="auto">
                  <a:xfrm>
                    <a:off x="2427" y="2453"/>
                    <a:ext cx="693" cy="283"/>
                    <a:chOff x="2427" y="2453"/>
                    <a:chExt cx="693" cy="283"/>
                  </a:xfrm>
                </p:grpSpPr>
                <p:sp>
                  <p:nvSpPr>
                    <p:cNvPr id="38977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7" y="2453"/>
                      <a:ext cx="438" cy="283"/>
                    </a:xfrm>
                    <a:prstGeom prst="rect">
                      <a:avLst/>
                    </a:prstGeom>
                    <a:noFill/>
                    <a:ln w="20701">
                      <a:solidFill>
                        <a:schemeClr val="folHlink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spcBef>
                          <a:spcPct val="20000"/>
                        </a:spcBef>
                      </a:pPr>
                      <a:endParaRPr lang="zh-CN" altLang="en-US"/>
                    </a:p>
                  </p:txBody>
                </p:sp>
                <p:sp>
                  <p:nvSpPr>
                    <p:cNvPr id="38978" name="Rectangl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0" y="2453"/>
                      <a:ext cx="600" cy="26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>
                        <a:spcBef>
                          <a:spcPct val="20000"/>
                        </a:spcBef>
                      </a:pPr>
                      <a:r>
                        <a:rPr lang="en-US" altLang="zh-CN" sz="2800">
                          <a:latin typeface="Times New Roman" panose="02020603050405020304" pitchFamily="18" charset="0"/>
                        </a:rPr>
                        <a:t>IR</a:t>
                      </a:r>
                      <a:endParaRPr lang="en-US" altLang="zh-CN" sz="2800"/>
                    </a:p>
                  </p:txBody>
                </p:sp>
              </p:grpSp>
              <p:sp>
                <p:nvSpPr>
                  <p:cNvPr id="38973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584"/>
                    <a:ext cx="1296" cy="235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prstDash val="lgDashDot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8974" name="Lin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48" y="1584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75" name="Line 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584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76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4" y="1754"/>
                    <a:ext cx="30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20000"/>
                      </a:spcBef>
                    </a:pPr>
                    <a:r>
                      <a:rPr lang="zh-CN" altLang="en-US" sz="2400">
                        <a:solidFill>
                          <a:schemeClr val="folHlink"/>
                        </a:solidFill>
                        <a:latin typeface="Times New Roman" panose="02020603050405020304" pitchFamily="18" charset="0"/>
                      </a:rPr>
                      <a:t>…</a:t>
                    </a:r>
                    <a:endParaRPr lang="zh-CN" altLang="en-US" sz="2400">
                      <a:solidFill>
                        <a:schemeClr val="folHlink"/>
                      </a:solidFill>
                    </a:endParaRPr>
                  </a:p>
                </p:txBody>
              </p:sp>
            </p:grpSp>
            <p:grpSp>
              <p:nvGrpSpPr>
                <p:cNvPr id="38952" name="Group 83"/>
                <p:cNvGrpSpPr/>
                <p:nvPr/>
              </p:nvGrpSpPr>
              <p:grpSpPr bwMode="auto">
                <a:xfrm>
                  <a:off x="384" y="1584"/>
                  <a:ext cx="1209" cy="2352"/>
                  <a:chOff x="384" y="1584"/>
                  <a:chExt cx="1209" cy="2352"/>
                </a:xfrm>
              </p:grpSpPr>
              <p:sp>
                <p:nvSpPr>
                  <p:cNvPr id="38953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79" y="3486"/>
                    <a:ext cx="495" cy="3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8954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698" y="3601"/>
                    <a:ext cx="785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zh-CN" altLang="en-US" sz="2400"/>
                      <a:t>运算器</a:t>
                    </a:r>
                    <a:endParaRPr lang="zh-CN" altLang="en-US" sz="2400"/>
                  </a:p>
                </p:txBody>
              </p:sp>
              <p:sp>
                <p:nvSpPr>
                  <p:cNvPr id="38955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1117" y="1988"/>
                    <a:ext cx="374" cy="282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8956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178" y="2038"/>
                    <a:ext cx="415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altLang="zh-CN" sz="1800">
                        <a:latin typeface="Times New Roman" panose="02020603050405020304" pitchFamily="18" charset="0"/>
                      </a:rPr>
                      <a:t>MQ</a:t>
                    </a:r>
                    <a:endParaRPr lang="en-US" altLang="zh-CN" sz="4000"/>
                  </a:p>
                </p:txBody>
              </p:sp>
              <p:sp>
                <p:nvSpPr>
                  <p:cNvPr id="38957" name="Freeform 88"/>
                  <p:cNvSpPr/>
                  <p:nvPr/>
                </p:nvSpPr>
                <p:spPr bwMode="auto">
                  <a:xfrm>
                    <a:off x="772" y="2272"/>
                    <a:ext cx="94" cy="317"/>
                  </a:xfrm>
                  <a:custGeom>
                    <a:avLst/>
                    <a:gdLst>
                      <a:gd name="T0" fmla="*/ 0 w 120"/>
                      <a:gd name="T1" fmla="*/ 102 h 315"/>
                      <a:gd name="T2" fmla="*/ 2 w 120"/>
                      <a:gd name="T3" fmla="*/ 102 h 315"/>
                      <a:gd name="T4" fmla="*/ 2 w 120"/>
                      <a:gd name="T5" fmla="*/ 359 h 315"/>
                      <a:gd name="T6" fmla="*/ 2 w 120"/>
                      <a:gd name="T7" fmla="*/ 359 h 315"/>
                      <a:gd name="T8" fmla="*/ 2 w 120"/>
                      <a:gd name="T9" fmla="*/ 102 h 315"/>
                      <a:gd name="T10" fmla="*/ 2 w 120"/>
                      <a:gd name="T11" fmla="*/ 102 h 315"/>
                      <a:gd name="T12" fmla="*/ 2 w 120"/>
                      <a:gd name="T13" fmla="*/ 0 h 315"/>
                      <a:gd name="T14" fmla="*/ 0 w 120"/>
                      <a:gd name="T15" fmla="*/ 102 h 3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0"/>
                      <a:gd name="T25" fmla="*/ 0 h 315"/>
                      <a:gd name="T26" fmla="*/ 120 w 120"/>
                      <a:gd name="T27" fmla="*/ 315 h 31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58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542" y="1988"/>
                    <a:ext cx="373" cy="282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8959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78" y="2039"/>
                    <a:ext cx="536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altLang="zh-CN" sz="1800">
                        <a:latin typeface="Times New Roman" panose="02020603050405020304" pitchFamily="18" charset="0"/>
                      </a:rPr>
                      <a:t>ACC</a:t>
                    </a:r>
                    <a:endParaRPr lang="en-US" altLang="zh-CN" sz="4000"/>
                  </a:p>
                </p:txBody>
              </p:sp>
              <p:sp>
                <p:nvSpPr>
                  <p:cNvPr id="38960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542" y="2591"/>
                    <a:ext cx="373" cy="281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8961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575" y="2641"/>
                    <a:ext cx="304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:r>
                      <a:rPr lang="en-US" altLang="zh-CN" sz="1800">
                        <a:latin typeface="Times New Roman" panose="02020603050405020304" pitchFamily="18" charset="0"/>
                      </a:rPr>
                      <a:t>ALU</a:t>
                    </a:r>
                    <a:endParaRPr lang="en-US" altLang="zh-CN" sz="4000"/>
                  </a:p>
                </p:txBody>
              </p:sp>
              <p:sp>
                <p:nvSpPr>
                  <p:cNvPr id="38962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539" y="3198"/>
                    <a:ext cx="373" cy="281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8963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680" y="3246"/>
                    <a:ext cx="268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altLang="zh-CN" sz="1800">
                        <a:latin typeface="Times New Roman" panose="02020603050405020304" pitchFamily="18" charset="0"/>
                      </a:rPr>
                      <a:t>X</a:t>
                    </a:r>
                    <a:endParaRPr lang="en-US" altLang="zh-CN" sz="4000"/>
                  </a:p>
                </p:txBody>
              </p:sp>
              <p:sp>
                <p:nvSpPr>
                  <p:cNvPr id="38964" name="Freeform 95"/>
                  <p:cNvSpPr/>
                  <p:nvPr/>
                </p:nvSpPr>
                <p:spPr bwMode="auto">
                  <a:xfrm>
                    <a:off x="682" y="2880"/>
                    <a:ext cx="92" cy="316"/>
                  </a:xfrm>
                  <a:custGeom>
                    <a:avLst/>
                    <a:gdLst>
                      <a:gd name="T0" fmla="*/ 0 w 119"/>
                      <a:gd name="T1" fmla="*/ 99 h 313"/>
                      <a:gd name="T2" fmla="*/ 2 w 119"/>
                      <a:gd name="T3" fmla="*/ 99 h 313"/>
                      <a:gd name="T4" fmla="*/ 2 w 119"/>
                      <a:gd name="T5" fmla="*/ 383 h 313"/>
                      <a:gd name="T6" fmla="*/ 2 w 119"/>
                      <a:gd name="T7" fmla="*/ 383 h 313"/>
                      <a:gd name="T8" fmla="*/ 2 w 119"/>
                      <a:gd name="T9" fmla="*/ 99 h 313"/>
                      <a:gd name="T10" fmla="*/ 2 w 119"/>
                      <a:gd name="T11" fmla="*/ 99 h 313"/>
                      <a:gd name="T12" fmla="*/ 2 w 119"/>
                      <a:gd name="T13" fmla="*/ 0 h 313"/>
                      <a:gd name="T14" fmla="*/ 0 w 119"/>
                      <a:gd name="T15" fmla="*/ 99 h 31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19"/>
                      <a:gd name="T25" fmla="*/ 0 h 313"/>
                      <a:gd name="T26" fmla="*/ 119 w 119"/>
                      <a:gd name="T27" fmla="*/ 313 h 31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19" h="313">
                        <a:moveTo>
                          <a:pt x="0" y="77"/>
                        </a:moveTo>
                        <a:lnTo>
                          <a:pt x="30" y="77"/>
                        </a:lnTo>
                        <a:lnTo>
                          <a:pt x="30" y="313"/>
                        </a:lnTo>
                        <a:lnTo>
                          <a:pt x="89" y="313"/>
                        </a:lnTo>
                        <a:lnTo>
                          <a:pt x="89" y="77"/>
                        </a:lnTo>
                        <a:lnTo>
                          <a:pt x="119" y="77"/>
                        </a:lnTo>
                        <a:lnTo>
                          <a:pt x="60" y="0"/>
                        </a:lnTo>
                        <a:lnTo>
                          <a:pt x="0" y="77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5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1584"/>
                    <a:ext cx="1200" cy="235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prstDash val="lgDashDot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8966" name="Freeform 97"/>
                  <p:cNvSpPr/>
                  <p:nvPr/>
                </p:nvSpPr>
                <p:spPr bwMode="auto">
                  <a:xfrm rot="10800000">
                    <a:off x="576" y="2275"/>
                    <a:ext cx="94" cy="317"/>
                  </a:xfrm>
                  <a:custGeom>
                    <a:avLst/>
                    <a:gdLst>
                      <a:gd name="T0" fmla="*/ 0 w 120"/>
                      <a:gd name="T1" fmla="*/ 102 h 315"/>
                      <a:gd name="T2" fmla="*/ 2 w 120"/>
                      <a:gd name="T3" fmla="*/ 102 h 315"/>
                      <a:gd name="T4" fmla="*/ 2 w 120"/>
                      <a:gd name="T5" fmla="*/ 359 h 315"/>
                      <a:gd name="T6" fmla="*/ 2 w 120"/>
                      <a:gd name="T7" fmla="*/ 359 h 315"/>
                      <a:gd name="T8" fmla="*/ 2 w 120"/>
                      <a:gd name="T9" fmla="*/ 102 h 315"/>
                      <a:gd name="T10" fmla="*/ 2 w 120"/>
                      <a:gd name="T11" fmla="*/ 102 h 315"/>
                      <a:gd name="T12" fmla="*/ 2 w 120"/>
                      <a:gd name="T13" fmla="*/ 0 h 315"/>
                      <a:gd name="T14" fmla="*/ 0 w 120"/>
                      <a:gd name="T15" fmla="*/ 102 h 3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0"/>
                      <a:gd name="T25" fmla="*/ 0 h 315"/>
                      <a:gd name="T26" fmla="*/ 120 w 120"/>
                      <a:gd name="T27" fmla="*/ 315 h 31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7" name="Freeform 98"/>
                  <p:cNvSpPr/>
                  <p:nvPr/>
                </p:nvSpPr>
                <p:spPr bwMode="auto">
                  <a:xfrm>
                    <a:off x="915" y="2064"/>
                    <a:ext cx="200" cy="1"/>
                  </a:xfrm>
                  <a:custGeom>
                    <a:avLst/>
                    <a:gdLst>
                      <a:gd name="T0" fmla="*/ 0 w 200"/>
                      <a:gd name="T1" fmla="*/ 0 h 1"/>
                      <a:gd name="T2" fmla="*/ 200 w 200"/>
                      <a:gd name="T3" fmla="*/ 0 h 1"/>
                      <a:gd name="T4" fmla="*/ 0 60000 65536"/>
                      <a:gd name="T5" fmla="*/ 0 60000 65536"/>
                      <a:gd name="T6" fmla="*/ 0 w 200"/>
                      <a:gd name="T7" fmla="*/ 0 h 1"/>
                      <a:gd name="T8" fmla="*/ 200 w 200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0" h="1">
                        <a:moveTo>
                          <a:pt x="0" y="0"/>
                        </a:moveTo>
                        <a:lnTo>
                          <a:pt x="2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folHlink"/>
                    </a:solidFill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8" name="Freeform 99"/>
                  <p:cNvSpPr/>
                  <p:nvPr/>
                </p:nvSpPr>
                <p:spPr bwMode="auto">
                  <a:xfrm>
                    <a:off x="915" y="2184"/>
                    <a:ext cx="203" cy="1"/>
                  </a:xfrm>
                  <a:custGeom>
                    <a:avLst/>
                    <a:gdLst>
                      <a:gd name="T0" fmla="*/ 203 w 203"/>
                      <a:gd name="T1" fmla="*/ 0 h 1"/>
                      <a:gd name="T2" fmla="*/ 0 w 203"/>
                      <a:gd name="T3" fmla="*/ 0 h 1"/>
                      <a:gd name="T4" fmla="*/ 0 60000 65536"/>
                      <a:gd name="T5" fmla="*/ 0 60000 65536"/>
                      <a:gd name="T6" fmla="*/ 0 w 203"/>
                      <a:gd name="T7" fmla="*/ 0 h 1"/>
                      <a:gd name="T8" fmla="*/ 203 w 20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3" h="1">
                        <a:moveTo>
                          <a:pt x="203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folHlink"/>
                    </a:solidFill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8944" name="Group 109"/>
              <p:cNvGrpSpPr/>
              <p:nvPr/>
            </p:nvGrpSpPr>
            <p:grpSpPr bwMode="auto">
              <a:xfrm>
                <a:off x="5232" y="1200"/>
                <a:ext cx="389" cy="2832"/>
                <a:chOff x="5232" y="1200"/>
                <a:chExt cx="389" cy="2832"/>
              </a:xfrm>
            </p:grpSpPr>
            <p:grpSp>
              <p:nvGrpSpPr>
                <p:cNvPr id="38945" name="Group 108"/>
                <p:cNvGrpSpPr/>
                <p:nvPr/>
              </p:nvGrpSpPr>
              <p:grpSpPr bwMode="auto">
                <a:xfrm>
                  <a:off x="5232" y="1200"/>
                  <a:ext cx="389" cy="2832"/>
                  <a:chOff x="5232" y="1200"/>
                  <a:chExt cx="389" cy="2832"/>
                </a:xfrm>
              </p:grpSpPr>
              <p:sp>
                <p:nvSpPr>
                  <p:cNvPr id="38947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5232" y="1200"/>
                    <a:ext cx="389" cy="28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8948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5324" y="2341"/>
                    <a:ext cx="243" cy="6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:r>
                      <a:rPr lang="en-US" altLang="zh-CN" sz="2100">
                        <a:latin typeface="Times New Roman" panose="02020603050405020304" pitchFamily="18" charset="0"/>
                      </a:rPr>
                      <a:t>I/O</a:t>
                    </a:r>
                    <a:endParaRPr lang="en-US" altLang="zh-CN" sz="2100">
                      <a:latin typeface="Times New Roman" panose="02020603050405020304" pitchFamily="18" charset="0"/>
                    </a:endParaRPr>
                  </a:p>
                  <a:p>
                    <a:pPr algn="ctr">
                      <a:spcBef>
                        <a:spcPct val="20000"/>
                      </a:spcBef>
                    </a:pPr>
                    <a:r>
                      <a:rPr lang="zh-CN" altLang="en-US" sz="2100">
                        <a:latin typeface="Times New Roman" panose="02020603050405020304" pitchFamily="18" charset="0"/>
                      </a:rPr>
                      <a:t>设</a:t>
                    </a:r>
                    <a:endParaRPr lang="zh-CN" altLang="en-US" sz="2100">
                      <a:latin typeface="Times New Roman" panose="02020603050405020304" pitchFamily="18" charset="0"/>
                    </a:endParaRPr>
                  </a:p>
                  <a:p>
                    <a:pPr algn="ctr">
                      <a:spcBef>
                        <a:spcPct val="20000"/>
                      </a:spcBef>
                    </a:pPr>
                    <a:r>
                      <a:rPr lang="zh-CN" altLang="en-US" sz="2100">
                        <a:latin typeface="Times New Roman" panose="02020603050405020304" pitchFamily="18" charset="0"/>
                      </a:rPr>
                      <a:t>备</a:t>
                    </a:r>
                    <a:endParaRPr lang="zh-CN" altLang="en-US" sz="4000"/>
                  </a:p>
                </p:txBody>
              </p:sp>
            </p:grpSp>
            <p:sp>
              <p:nvSpPr>
                <p:cNvPr id="38946" name="Rectangle 104"/>
                <p:cNvSpPr>
                  <a:spLocks noChangeArrowheads="1"/>
                </p:cNvSpPr>
                <p:nvPr/>
              </p:nvSpPr>
              <p:spPr bwMode="auto">
                <a:xfrm>
                  <a:off x="5232" y="1200"/>
                  <a:ext cx="384" cy="2832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</p:grpSp>
      </p:grpSp>
      <p:sp>
        <p:nvSpPr>
          <p:cNvPr id="38937" name="AutoShape 10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9" dur="500"/>
                                        <p:tgtEl>
                                          <p:spTgt spid="11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11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1" grpId="0" animBg="1"/>
      <p:bldP spid="117775" grpId="0" animBg="1"/>
      <p:bldP spid="117785" grpId="0" animBg="1"/>
      <p:bldP spid="117786" grpId="0" animBg="1"/>
      <p:bldP spid="117794" grpId="0" autoUpdateAnimBg="0"/>
      <p:bldP spid="117804" grpId="0" animBg="1"/>
      <p:bldP spid="11780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4552950" y="4518025"/>
            <a:ext cx="1085850" cy="519113"/>
            <a:chOff x="2868" y="2846"/>
            <a:chExt cx="684" cy="327"/>
          </a:xfrm>
        </p:grpSpPr>
        <p:sp>
          <p:nvSpPr>
            <p:cNvPr id="40040" name="Freeform 3"/>
            <p:cNvSpPr/>
            <p:nvPr/>
          </p:nvSpPr>
          <p:spPr bwMode="auto">
            <a:xfrm>
              <a:off x="2868" y="3150"/>
              <a:ext cx="684" cy="1"/>
            </a:xfrm>
            <a:custGeom>
              <a:avLst/>
              <a:gdLst>
                <a:gd name="T0" fmla="*/ 0 w 684"/>
                <a:gd name="T1" fmla="*/ 0 h 1"/>
                <a:gd name="T2" fmla="*/ 684 w 684"/>
                <a:gd name="T3" fmla="*/ 0 h 1"/>
                <a:gd name="T4" fmla="*/ 0 60000 65536"/>
                <a:gd name="T5" fmla="*/ 0 60000 65536"/>
                <a:gd name="T6" fmla="*/ 0 w 684"/>
                <a:gd name="T7" fmla="*/ 0 h 1"/>
                <a:gd name="T8" fmla="*/ 684 w 68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4" h="1">
                  <a:moveTo>
                    <a:pt x="0" y="0"/>
                  </a:moveTo>
                  <a:lnTo>
                    <a:pt x="684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1" name="Text Box 4"/>
            <p:cNvSpPr txBox="1">
              <a:spLocks noChangeArrowheads="1"/>
            </p:cNvSpPr>
            <p:nvPr/>
          </p:nvSpPr>
          <p:spPr bwMode="auto">
            <a:xfrm>
              <a:off x="3168" y="284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5810250" y="3581400"/>
            <a:ext cx="361950" cy="914400"/>
            <a:chOff x="3660" y="2256"/>
            <a:chExt cx="228" cy="576"/>
          </a:xfrm>
        </p:grpSpPr>
        <p:sp>
          <p:nvSpPr>
            <p:cNvPr id="40038" name="Line 6"/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39" name="Text Box 7"/>
            <p:cNvSpPr txBox="1">
              <a:spLocks noChangeArrowheads="1"/>
            </p:cNvSpPr>
            <p:nvPr/>
          </p:nvSpPr>
          <p:spPr bwMode="auto">
            <a:xfrm>
              <a:off x="3660" y="237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8"/>
          <p:cNvGrpSpPr/>
          <p:nvPr/>
        </p:nvGrpSpPr>
        <p:grpSpPr bwMode="auto">
          <a:xfrm>
            <a:off x="6800850" y="3581400"/>
            <a:ext cx="361950" cy="914400"/>
            <a:chOff x="4284" y="2256"/>
            <a:chExt cx="228" cy="576"/>
          </a:xfrm>
        </p:grpSpPr>
        <p:sp>
          <p:nvSpPr>
            <p:cNvPr id="40036" name="Line 9"/>
            <p:cNvSpPr>
              <a:spLocks noChangeShapeType="1"/>
            </p:cNvSpPr>
            <p:nvPr/>
          </p:nvSpPr>
          <p:spPr bwMode="auto">
            <a:xfrm>
              <a:off x="4464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37" name="Text Box 10"/>
            <p:cNvSpPr txBox="1">
              <a:spLocks noChangeArrowheads="1"/>
            </p:cNvSpPr>
            <p:nvPr/>
          </p:nvSpPr>
          <p:spPr bwMode="auto">
            <a:xfrm>
              <a:off x="4284" y="237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8795" name="Line 11"/>
          <p:cNvSpPr>
            <a:spLocks noChangeShapeType="1"/>
          </p:cNvSpPr>
          <p:nvPr/>
        </p:nvSpPr>
        <p:spPr bwMode="auto">
          <a:xfrm flipV="1">
            <a:off x="4038600" y="31242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2"/>
          <p:cNvGrpSpPr/>
          <p:nvPr/>
        </p:nvGrpSpPr>
        <p:grpSpPr bwMode="auto">
          <a:xfrm>
            <a:off x="3429000" y="2627313"/>
            <a:ext cx="609600" cy="519112"/>
            <a:chOff x="2160" y="1655"/>
            <a:chExt cx="384" cy="327"/>
          </a:xfrm>
        </p:grpSpPr>
        <p:sp>
          <p:nvSpPr>
            <p:cNvPr id="40034" name="Line 13"/>
            <p:cNvSpPr>
              <a:spLocks noChangeShapeType="1"/>
            </p:cNvSpPr>
            <p:nvPr/>
          </p:nvSpPr>
          <p:spPr bwMode="auto">
            <a:xfrm flipH="1">
              <a:off x="2160" y="1968"/>
              <a:ext cx="3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35" name="Text Box 14"/>
            <p:cNvSpPr txBox="1">
              <a:spLocks noChangeArrowheads="1"/>
            </p:cNvSpPr>
            <p:nvPr/>
          </p:nvSpPr>
          <p:spPr bwMode="auto">
            <a:xfrm>
              <a:off x="2238" y="165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5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8799" name="Line 15"/>
          <p:cNvSpPr>
            <a:spLocks noChangeShapeType="1"/>
          </p:cNvSpPr>
          <p:nvPr/>
        </p:nvSpPr>
        <p:spPr bwMode="auto">
          <a:xfrm>
            <a:off x="5791200" y="37338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6"/>
          <p:cNvGrpSpPr/>
          <p:nvPr/>
        </p:nvGrpSpPr>
        <p:grpSpPr bwMode="auto">
          <a:xfrm>
            <a:off x="4267200" y="3236913"/>
            <a:ext cx="1524000" cy="519112"/>
            <a:chOff x="2688" y="2039"/>
            <a:chExt cx="960" cy="327"/>
          </a:xfrm>
        </p:grpSpPr>
        <p:sp>
          <p:nvSpPr>
            <p:cNvPr id="40032" name="Line 17"/>
            <p:cNvSpPr>
              <a:spLocks noChangeShapeType="1"/>
            </p:cNvSpPr>
            <p:nvPr/>
          </p:nvSpPr>
          <p:spPr bwMode="auto">
            <a:xfrm>
              <a:off x="2688" y="2352"/>
              <a:ext cx="96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33" name="Text Box 18"/>
            <p:cNvSpPr txBox="1">
              <a:spLocks noChangeArrowheads="1"/>
            </p:cNvSpPr>
            <p:nvPr/>
          </p:nvSpPr>
          <p:spPr bwMode="auto">
            <a:xfrm>
              <a:off x="3180" y="203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6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19"/>
          <p:cNvGrpSpPr/>
          <p:nvPr/>
        </p:nvGrpSpPr>
        <p:grpSpPr bwMode="auto">
          <a:xfrm>
            <a:off x="6115050" y="3581400"/>
            <a:ext cx="361950" cy="914400"/>
            <a:chOff x="3852" y="2256"/>
            <a:chExt cx="228" cy="576"/>
          </a:xfrm>
        </p:grpSpPr>
        <p:sp>
          <p:nvSpPr>
            <p:cNvPr id="40030" name="Line 20"/>
            <p:cNvSpPr>
              <a:spLocks noChangeShapeType="1"/>
            </p:cNvSpPr>
            <p:nvPr/>
          </p:nvSpPr>
          <p:spPr bwMode="auto">
            <a:xfrm flipV="1">
              <a:off x="4032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31" name="Text Box 21"/>
            <p:cNvSpPr txBox="1">
              <a:spLocks noChangeArrowheads="1"/>
            </p:cNvSpPr>
            <p:nvPr/>
          </p:nvSpPr>
          <p:spPr bwMode="auto">
            <a:xfrm>
              <a:off x="3852" y="237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7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22"/>
          <p:cNvGrpSpPr/>
          <p:nvPr/>
        </p:nvGrpSpPr>
        <p:grpSpPr bwMode="auto">
          <a:xfrm>
            <a:off x="7239000" y="3581400"/>
            <a:ext cx="361950" cy="914400"/>
            <a:chOff x="4560" y="2256"/>
            <a:chExt cx="228" cy="576"/>
          </a:xfrm>
        </p:grpSpPr>
        <p:sp>
          <p:nvSpPr>
            <p:cNvPr id="40028" name="Line 23"/>
            <p:cNvSpPr>
              <a:spLocks noChangeShapeType="1"/>
            </p:cNvSpPr>
            <p:nvPr/>
          </p:nvSpPr>
          <p:spPr bwMode="auto">
            <a:xfrm>
              <a:off x="4752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9" name="Text Box 24"/>
            <p:cNvSpPr txBox="1">
              <a:spLocks noChangeArrowheads="1"/>
            </p:cNvSpPr>
            <p:nvPr/>
          </p:nvSpPr>
          <p:spPr bwMode="auto">
            <a:xfrm>
              <a:off x="4560" y="237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9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8809" name="Line 25"/>
          <p:cNvSpPr>
            <a:spLocks noChangeShapeType="1"/>
          </p:cNvSpPr>
          <p:nvPr/>
        </p:nvSpPr>
        <p:spPr bwMode="auto">
          <a:xfrm flipV="1">
            <a:off x="228600" y="3429000"/>
            <a:ext cx="0" cy="3200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10" name="Line 26"/>
          <p:cNvSpPr>
            <a:spLocks noChangeShapeType="1"/>
          </p:cNvSpPr>
          <p:nvPr/>
        </p:nvSpPr>
        <p:spPr bwMode="auto">
          <a:xfrm>
            <a:off x="228600" y="3429000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27"/>
          <p:cNvGrpSpPr/>
          <p:nvPr/>
        </p:nvGrpSpPr>
        <p:grpSpPr bwMode="auto">
          <a:xfrm>
            <a:off x="7772400" y="4724400"/>
            <a:ext cx="304800" cy="1905000"/>
            <a:chOff x="4896" y="2976"/>
            <a:chExt cx="192" cy="1200"/>
          </a:xfrm>
        </p:grpSpPr>
        <p:sp>
          <p:nvSpPr>
            <p:cNvPr id="40026" name="Line 28"/>
            <p:cNvSpPr>
              <a:spLocks noChangeShapeType="1"/>
            </p:cNvSpPr>
            <p:nvPr/>
          </p:nvSpPr>
          <p:spPr bwMode="auto">
            <a:xfrm>
              <a:off x="5088" y="2976"/>
              <a:ext cx="0" cy="1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7" name="Line 29"/>
            <p:cNvSpPr>
              <a:spLocks noChangeShapeType="1"/>
            </p:cNvSpPr>
            <p:nvPr/>
          </p:nvSpPr>
          <p:spPr bwMode="auto">
            <a:xfrm flipH="1">
              <a:off x="4896" y="2976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0"/>
          <p:cNvGrpSpPr/>
          <p:nvPr/>
        </p:nvGrpSpPr>
        <p:grpSpPr bwMode="auto">
          <a:xfrm>
            <a:off x="228600" y="6118225"/>
            <a:ext cx="7848600" cy="519113"/>
            <a:chOff x="144" y="3854"/>
            <a:chExt cx="4944" cy="327"/>
          </a:xfrm>
        </p:grpSpPr>
        <p:sp>
          <p:nvSpPr>
            <p:cNvPr id="40023" name="Line 31"/>
            <p:cNvSpPr>
              <a:spLocks noChangeShapeType="1"/>
            </p:cNvSpPr>
            <p:nvPr/>
          </p:nvSpPr>
          <p:spPr bwMode="auto">
            <a:xfrm flipH="1">
              <a:off x="2496" y="4176"/>
              <a:ext cx="25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4" name="Line 32"/>
            <p:cNvSpPr>
              <a:spLocks noChangeShapeType="1"/>
            </p:cNvSpPr>
            <p:nvPr/>
          </p:nvSpPr>
          <p:spPr bwMode="auto">
            <a:xfrm flipH="1">
              <a:off x="144" y="4176"/>
              <a:ext cx="24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5" name="Text Box 33"/>
            <p:cNvSpPr txBox="1">
              <a:spLocks noChangeArrowheads="1"/>
            </p:cNvSpPr>
            <p:nvPr/>
          </p:nvSpPr>
          <p:spPr bwMode="auto">
            <a:xfrm>
              <a:off x="3180" y="385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8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8818" name="Text Box 34"/>
          <p:cNvSpPr txBox="1">
            <a:spLocks noChangeArrowheads="1"/>
          </p:cNvSpPr>
          <p:nvPr/>
        </p:nvSpPr>
        <p:spPr bwMode="auto">
          <a:xfrm>
            <a:off x="985838" y="1066800"/>
            <a:ext cx="48053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/>
              <a:t>以存数指令为例</a:t>
            </a:r>
            <a:endParaRPr lang="zh-CN" altLang="en-US" sz="3200"/>
          </a:p>
        </p:txBody>
      </p:sp>
      <p:grpSp>
        <p:nvGrpSpPr>
          <p:cNvPr id="11" name="Group 35"/>
          <p:cNvGrpSpPr/>
          <p:nvPr/>
        </p:nvGrpSpPr>
        <p:grpSpPr bwMode="auto">
          <a:xfrm>
            <a:off x="7772400" y="5029200"/>
            <a:ext cx="76200" cy="685800"/>
            <a:chOff x="4944" y="4944"/>
            <a:chExt cx="48" cy="432"/>
          </a:xfrm>
        </p:grpSpPr>
        <p:sp>
          <p:nvSpPr>
            <p:cNvPr id="40021" name="Line 36"/>
            <p:cNvSpPr>
              <a:spLocks noChangeShapeType="1"/>
            </p:cNvSpPr>
            <p:nvPr/>
          </p:nvSpPr>
          <p:spPr bwMode="auto">
            <a:xfrm>
              <a:off x="4992" y="4944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022" name="Line 37"/>
            <p:cNvSpPr>
              <a:spLocks noChangeShapeType="1"/>
            </p:cNvSpPr>
            <p:nvPr/>
          </p:nvSpPr>
          <p:spPr bwMode="auto">
            <a:xfrm>
              <a:off x="4944" y="4944"/>
              <a:ext cx="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38"/>
          <p:cNvGrpSpPr/>
          <p:nvPr/>
        </p:nvGrpSpPr>
        <p:grpSpPr bwMode="auto">
          <a:xfrm>
            <a:off x="3690938" y="5218113"/>
            <a:ext cx="4157662" cy="519112"/>
            <a:chOff x="2325" y="3287"/>
            <a:chExt cx="2619" cy="327"/>
          </a:xfrm>
        </p:grpSpPr>
        <p:sp>
          <p:nvSpPr>
            <p:cNvPr id="40019" name="Text Box 39"/>
            <p:cNvSpPr txBox="1">
              <a:spLocks noChangeArrowheads="1"/>
            </p:cNvSpPr>
            <p:nvPr/>
          </p:nvSpPr>
          <p:spPr bwMode="auto">
            <a:xfrm>
              <a:off x="3168" y="32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4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020" name="Freeform 40"/>
            <p:cNvSpPr/>
            <p:nvPr/>
          </p:nvSpPr>
          <p:spPr bwMode="auto">
            <a:xfrm>
              <a:off x="2325" y="3597"/>
              <a:ext cx="2619" cy="3"/>
            </a:xfrm>
            <a:custGeom>
              <a:avLst/>
              <a:gdLst>
                <a:gd name="T0" fmla="*/ 2619 w 2619"/>
                <a:gd name="T1" fmla="*/ 3 h 3"/>
                <a:gd name="T2" fmla="*/ 0 w 2619"/>
                <a:gd name="T3" fmla="*/ 0 h 3"/>
                <a:gd name="T4" fmla="*/ 0 60000 65536"/>
                <a:gd name="T5" fmla="*/ 0 60000 65536"/>
                <a:gd name="T6" fmla="*/ 0 w 2619"/>
                <a:gd name="T7" fmla="*/ 0 h 3"/>
                <a:gd name="T8" fmla="*/ 2619 w 261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19" h="3">
                  <a:moveTo>
                    <a:pt x="2619" y="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8825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9955" name="Rectangle 42"/>
          <p:cNvSpPr>
            <a:spLocks noChangeArrowheads="1"/>
          </p:cNvSpPr>
          <p:nvPr/>
        </p:nvSpPr>
        <p:spPr bwMode="auto">
          <a:xfrm>
            <a:off x="3205163" y="5410200"/>
            <a:ext cx="9096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07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118827" name="Line 43"/>
          <p:cNvSpPr>
            <a:spLocks noChangeShapeType="1"/>
          </p:cNvSpPr>
          <p:nvPr/>
        </p:nvSpPr>
        <p:spPr bwMode="auto">
          <a:xfrm>
            <a:off x="3429000" y="3124200"/>
            <a:ext cx="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28" name="Line 44"/>
          <p:cNvSpPr>
            <a:spLocks noChangeShapeType="1"/>
          </p:cNvSpPr>
          <p:nvPr/>
        </p:nvSpPr>
        <p:spPr bwMode="auto">
          <a:xfrm flipV="1">
            <a:off x="4267200" y="3733800"/>
            <a:ext cx="0" cy="152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45"/>
          <p:cNvGrpSpPr/>
          <p:nvPr/>
        </p:nvGrpSpPr>
        <p:grpSpPr bwMode="auto">
          <a:xfrm>
            <a:off x="3706813" y="4114800"/>
            <a:ext cx="152400" cy="1600200"/>
            <a:chOff x="2352" y="2592"/>
            <a:chExt cx="96" cy="1008"/>
          </a:xfrm>
        </p:grpSpPr>
        <p:sp>
          <p:nvSpPr>
            <p:cNvPr id="40017" name="Line 46"/>
            <p:cNvSpPr>
              <a:spLocks noChangeShapeType="1"/>
            </p:cNvSpPr>
            <p:nvPr/>
          </p:nvSpPr>
          <p:spPr bwMode="auto">
            <a:xfrm>
              <a:off x="2352" y="2592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8" name="Line 47"/>
            <p:cNvSpPr>
              <a:spLocks noChangeShapeType="1"/>
            </p:cNvSpPr>
            <p:nvPr/>
          </p:nvSpPr>
          <p:spPr bwMode="auto">
            <a:xfrm flipV="1">
              <a:off x="2352" y="2592"/>
              <a:ext cx="0" cy="100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9959" name="Text Box 104"/>
          <p:cNvSpPr txBox="1">
            <a:spLocks noChangeArrowheads="1"/>
          </p:cNvSpPr>
          <p:nvPr/>
        </p:nvSpPr>
        <p:spPr bwMode="auto">
          <a:xfrm>
            <a:off x="381000" y="409575"/>
            <a:ext cx="662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/>
              <a:t>(</a:t>
            </a:r>
            <a:r>
              <a:rPr lang="zh-CN" altLang="en-US" sz="3600">
                <a:latin typeface="Times New Roman" panose="02020603050405020304" pitchFamily="18" charset="0"/>
              </a:rPr>
              <a:t>4</a:t>
            </a:r>
            <a:r>
              <a:rPr lang="zh-CN" altLang="en-US" sz="3600"/>
              <a:t>)主机完成一条指令的过程</a:t>
            </a:r>
            <a:endParaRPr lang="zh-CN" altLang="en-US" sz="3600"/>
          </a:p>
        </p:txBody>
      </p:sp>
      <p:sp>
        <p:nvSpPr>
          <p:cNvPr id="39960" name="AutoShape 10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14" name="Group 108"/>
          <p:cNvGrpSpPr/>
          <p:nvPr/>
        </p:nvGrpSpPr>
        <p:grpSpPr bwMode="auto">
          <a:xfrm>
            <a:off x="463550" y="1905000"/>
            <a:ext cx="8459788" cy="4495800"/>
            <a:chOff x="292" y="1200"/>
            <a:chExt cx="5329" cy="2832"/>
          </a:xfrm>
        </p:grpSpPr>
        <p:sp>
          <p:nvSpPr>
            <p:cNvPr id="39962" name="Rectangle 109"/>
            <p:cNvSpPr>
              <a:spLocks noChangeArrowheads="1"/>
            </p:cNvSpPr>
            <p:nvPr/>
          </p:nvSpPr>
          <p:spPr bwMode="auto">
            <a:xfrm>
              <a:off x="1876" y="2246"/>
              <a:ext cx="5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CU</a:t>
              </a:r>
              <a:endParaRPr lang="en-US" altLang="zh-CN" sz="2400"/>
            </a:p>
          </p:txBody>
        </p:sp>
        <p:sp>
          <p:nvSpPr>
            <p:cNvPr id="39963" name="Rectangle 110"/>
            <p:cNvSpPr>
              <a:spLocks noChangeArrowheads="1"/>
            </p:cNvSpPr>
            <p:nvPr/>
          </p:nvSpPr>
          <p:spPr bwMode="auto">
            <a:xfrm>
              <a:off x="1818" y="2636"/>
              <a:ext cx="5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/>
                <a:t>控制</a:t>
              </a:r>
              <a:endParaRPr lang="zh-CN" altLang="en-US" sz="2400"/>
            </a:p>
          </p:txBody>
        </p:sp>
        <p:sp>
          <p:nvSpPr>
            <p:cNvPr id="39964" name="Rectangle 111"/>
            <p:cNvSpPr>
              <a:spLocks noChangeArrowheads="1"/>
            </p:cNvSpPr>
            <p:nvPr/>
          </p:nvSpPr>
          <p:spPr bwMode="auto">
            <a:xfrm>
              <a:off x="1818" y="3045"/>
              <a:ext cx="52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/>
                <a:t>单元</a:t>
              </a:r>
              <a:endParaRPr lang="zh-CN" altLang="en-US" sz="2400"/>
            </a:p>
          </p:txBody>
        </p:sp>
        <p:grpSp>
          <p:nvGrpSpPr>
            <p:cNvPr id="39965" name="Group 112"/>
            <p:cNvGrpSpPr/>
            <p:nvPr/>
          </p:nvGrpSpPr>
          <p:grpSpPr bwMode="auto">
            <a:xfrm>
              <a:off x="292" y="1200"/>
              <a:ext cx="5329" cy="2832"/>
              <a:chOff x="292" y="1200"/>
              <a:chExt cx="5329" cy="2832"/>
            </a:xfrm>
          </p:grpSpPr>
          <p:grpSp>
            <p:nvGrpSpPr>
              <p:cNvPr id="39966" name="Group 113"/>
              <p:cNvGrpSpPr/>
              <p:nvPr/>
            </p:nvGrpSpPr>
            <p:grpSpPr bwMode="auto">
              <a:xfrm>
                <a:off x="3456" y="1200"/>
                <a:ext cx="1584" cy="2832"/>
                <a:chOff x="3456" y="1200"/>
                <a:chExt cx="1584" cy="2832"/>
              </a:xfrm>
            </p:grpSpPr>
            <p:sp>
              <p:nvSpPr>
                <p:cNvPr id="40005" name="Rectangle 114"/>
                <p:cNvSpPr>
                  <a:spLocks noChangeArrowheads="1"/>
                </p:cNvSpPr>
                <p:nvPr/>
              </p:nvSpPr>
              <p:spPr bwMode="auto">
                <a:xfrm>
                  <a:off x="3456" y="1200"/>
                  <a:ext cx="1584" cy="2832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grpSp>
              <p:nvGrpSpPr>
                <p:cNvPr id="40006" name="Group 115"/>
                <p:cNvGrpSpPr/>
                <p:nvPr/>
              </p:nvGrpSpPr>
              <p:grpSpPr bwMode="auto">
                <a:xfrm>
                  <a:off x="3648" y="3667"/>
                  <a:ext cx="1216" cy="365"/>
                  <a:chOff x="3648" y="3667"/>
                  <a:chExt cx="1216" cy="365"/>
                </a:xfrm>
              </p:grpSpPr>
              <p:sp>
                <p:nvSpPr>
                  <p:cNvPr id="40015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667"/>
                    <a:ext cx="120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40016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797" y="3686"/>
                    <a:ext cx="1067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zh-CN" altLang="en-US" sz="2800"/>
                      <a:t>主存储器</a:t>
                    </a:r>
                    <a:endParaRPr lang="zh-CN" altLang="en-US" sz="2800"/>
                  </a:p>
                </p:txBody>
              </p:sp>
            </p:grpSp>
            <p:grpSp>
              <p:nvGrpSpPr>
                <p:cNvPr id="40007" name="Group 118"/>
                <p:cNvGrpSpPr/>
                <p:nvPr/>
              </p:nvGrpSpPr>
              <p:grpSpPr bwMode="auto">
                <a:xfrm>
                  <a:off x="3552" y="2832"/>
                  <a:ext cx="1376" cy="576"/>
                  <a:chOff x="3552" y="2832"/>
                  <a:chExt cx="1376" cy="576"/>
                </a:xfrm>
              </p:grpSpPr>
              <p:sp>
                <p:nvSpPr>
                  <p:cNvPr id="40011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266" y="2832"/>
                    <a:ext cx="630" cy="57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40012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354" y="2985"/>
                    <a:ext cx="574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altLang="zh-CN" sz="2400">
                        <a:latin typeface="Times New Roman" panose="02020603050405020304" pitchFamily="18" charset="0"/>
                      </a:rPr>
                      <a:t>MDR</a:t>
                    </a:r>
                    <a:endParaRPr lang="en-US" altLang="zh-CN" sz="2400"/>
                  </a:p>
                </p:txBody>
              </p:sp>
              <p:sp>
                <p:nvSpPr>
                  <p:cNvPr id="40013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832"/>
                    <a:ext cx="624" cy="57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40014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631" y="2985"/>
                    <a:ext cx="628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altLang="zh-CN" sz="2400">
                        <a:latin typeface="Times New Roman" panose="02020603050405020304" pitchFamily="18" charset="0"/>
                      </a:rPr>
                      <a:t>MAR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40008" name="Group 123"/>
                <p:cNvGrpSpPr/>
                <p:nvPr/>
              </p:nvGrpSpPr>
              <p:grpSpPr bwMode="auto">
                <a:xfrm>
                  <a:off x="3552" y="1344"/>
                  <a:ext cx="1392" cy="912"/>
                  <a:chOff x="3552" y="1344"/>
                  <a:chExt cx="1392" cy="912"/>
                </a:xfrm>
              </p:grpSpPr>
              <p:sp>
                <p:nvSpPr>
                  <p:cNvPr id="40009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344"/>
                    <a:ext cx="1392" cy="91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40010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20" y="1602"/>
                    <a:ext cx="884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20000"/>
                      </a:spcBef>
                    </a:pPr>
                    <a:r>
                      <a:rPr lang="zh-CN" altLang="en-US" sz="3200"/>
                      <a:t>存储体</a:t>
                    </a:r>
                    <a:endParaRPr lang="zh-CN" altLang="en-US" sz="3200"/>
                  </a:p>
                </p:txBody>
              </p:sp>
            </p:grpSp>
          </p:grpSp>
          <p:grpSp>
            <p:nvGrpSpPr>
              <p:cNvPr id="39967" name="Group 126"/>
              <p:cNvGrpSpPr/>
              <p:nvPr/>
            </p:nvGrpSpPr>
            <p:grpSpPr bwMode="auto">
              <a:xfrm>
                <a:off x="292" y="1200"/>
                <a:ext cx="2876" cy="2830"/>
                <a:chOff x="292" y="1200"/>
                <a:chExt cx="2876" cy="2830"/>
              </a:xfrm>
            </p:grpSpPr>
            <p:sp>
              <p:nvSpPr>
                <p:cNvPr id="39973" name="Rectangle 127"/>
                <p:cNvSpPr>
                  <a:spLocks noChangeArrowheads="1"/>
                </p:cNvSpPr>
                <p:nvPr/>
              </p:nvSpPr>
              <p:spPr bwMode="auto">
                <a:xfrm>
                  <a:off x="292" y="1200"/>
                  <a:ext cx="2828" cy="283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39974" name="Rectangle 128"/>
                <p:cNvSpPr>
                  <a:spLocks noChangeArrowheads="1"/>
                </p:cNvSpPr>
                <p:nvPr/>
              </p:nvSpPr>
              <p:spPr bwMode="auto">
                <a:xfrm>
                  <a:off x="1360" y="1248"/>
                  <a:ext cx="526" cy="3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 altLang="zh-CN" sz="3200">
                      <a:latin typeface="Times New Roman" panose="02020603050405020304" pitchFamily="18" charset="0"/>
                    </a:rPr>
                    <a:t>CPU</a:t>
                  </a:r>
                  <a:endParaRPr lang="en-US" altLang="zh-CN" sz="3200"/>
                </a:p>
              </p:txBody>
            </p:sp>
            <p:grpSp>
              <p:nvGrpSpPr>
                <p:cNvPr id="39975" name="Group 129"/>
                <p:cNvGrpSpPr/>
                <p:nvPr/>
              </p:nvGrpSpPr>
              <p:grpSpPr bwMode="auto">
                <a:xfrm>
                  <a:off x="1680" y="1584"/>
                  <a:ext cx="1488" cy="2352"/>
                  <a:chOff x="1680" y="1584"/>
                  <a:chExt cx="1488" cy="2352"/>
                </a:xfrm>
              </p:grpSpPr>
              <p:grpSp>
                <p:nvGrpSpPr>
                  <p:cNvPr id="39993" name="Group 130"/>
                  <p:cNvGrpSpPr/>
                  <p:nvPr/>
                </p:nvGrpSpPr>
                <p:grpSpPr bwMode="auto">
                  <a:xfrm>
                    <a:off x="2427" y="2980"/>
                    <a:ext cx="741" cy="284"/>
                    <a:chOff x="2427" y="2980"/>
                    <a:chExt cx="741" cy="284"/>
                  </a:xfrm>
                </p:grpSpPr>
                <p:sp>
                  <p:nvSpPr>
                    <p:cNvPr id="40003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7" y="2980"/>
                      <a:ext cx="438" cy="284"/>
                    </a:xfrm>
                    <a:prstGeom prst="rect">
                      <a:avLst/>
                    </a:prstGeom>
                    <a:noFill/>
                    <a:ln w="20701">
                      <a:solidFill>
                        <a:schemeClr val="folHlink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spcBef>
                          <a:spcPct val="20000"/>
                        </a:spcBef>
                      </a:pPr>
                      <a:endParaRPr lang="zh-CN" altLang="en-US"/>
                    </a:p>
                  </p:txBody>
                </p:sp>
                <p:sp>
                  <p:nvSpPr>
                    <p:cNvPr id="40004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1" y="2980"/>
                      <a:ext cx="657" cy="26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>
                        <a:spcBef>
                          <a:spcPct val="20000"/>
                        </a:spcBef>
                      </a:pPr>
                      <a:r>
                        <a:rPr lang="en-US" altLang="zh-CN" sz="2800">
                          <a:latin typeface="Times New Roman" panose="02020603050405020304" pitchFamily="18" charset="0"/>
                        </a:rPr>
                        <a:t>PC</a:t>
                      </a:r>
                      <a:endParaRPr lang="en-US" altLang="zh-CN" sz="2800"/>
                    </a:p>
                  </p:txBody>
                </p:sp>
              </p:grpSp>
              <p:sp>
                <p:nvSpPr>
                  <p:cNvPr id="39994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610"/>
                    <a:ext cx="816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zh-CN" altLang="en-US" sz="2400"/>
                      <a:t>控制器</a:t>
                    </a:r>
                    <a:endParaRPr lang="zh-CN" altLang="en-US" sz="2400"/>
                  </a:p>
                </p:txBody>
              </p:sp>
              <p:sp>
                <p:nvSpPr>
                  <p:cNvPr id="39995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1778" y="2160"/>
                    <a:ext cx="478" cy="1300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grpSp>
                <p:nvGrpSpPr>
                  <p:cNvPr id="39996" name="Group 135"/>
                  <p:cNvGrpSpPr/>
                  <p:nvPr/>
                </p:nvGrpSpPr>
                <p:grpSpPr bwMode="auto">
                  <a:xfrm>
                    <a:off x="2427" y="2453"/>
                    <a:ext cx="693" cy="283"/>
                    <a:chOff x="2427" y="2453"/>
                    <a:chExt cx="693" cy="283"/>
                  </a:xfrm>
                </p:grpSpPr>
                <p:sp>
                  <p:nvSpPr>
                    <p:cNvPr id="40001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7" y="2453"/>
                      <a:ext cx="438" cy="283"/>
                    </a:xfrm>
                    <a:prstGeom prst="rect">
                      <a:avLst/>
                    </a:prstGeom>
                    <a:noFill/>
                    <a:ln w="20701">
                      <a:solidFill>
                        <a:schemeClr val="folHlink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spcBef>
                          <a:spcPct val="20000"/>
                        </a:spcBef>
                      </a:pPr>
                      <a:endParaRPr lang="zh-CN" altLang="en-US"/>
                    </a:p>
                  </p:txBody>
                </p:sp>
                <p:sp>
                  <p:nvSpPr>
                    <p:cNvPr id="40002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0" y="2453"/>
                      <a:ext cx="600" cy="26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>
                        <a:spcBef>
                          <a:spcPct val="20000"/>
                        </a:spcBef>
                      </a:pPr>
                      <a:r>
                        <a:rPr lang="en-US" altLang="zh-CN" sz="2800">
                          <a:latin typeface="Times New Roman" panose="02020603050405020304" pitchFamily="18" charset="0"/>
                        </a:rPr>
                        <a:t>IR</a:t>
                      </a:r>
                      <a:endParaRPr lang="en-US" altLang="zh-CN" sz="2800"/>
                    </a:p>
                  </p:txBody>
                </p:sp>
              </p:grpSp>
              <p:sp>
                <p:nvSpPr>
                  <p:cNvPr id="39997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584"/>
                    <a:ext cx="1296" cy="235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prstDash val="lgDashDot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9998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48" y="1584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99" name="Line 1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584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00" name="Text Box 1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4" y="1754"/>
                    <a:ext cx="30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20000"/>
                      </a:spcBef>
                    </a:pPr>
                    <a:r>
                      <a:rPr lang="zh-CN" altLang="en-US" sz="2400">
                        <a:solidFill>
                          <a:schemeClr val="folHlink"/>
                        </a:solidFill>
                        <a:latin typeface="Times New Roman" panose="02020603050405020304" pitchFamily="18" charset="0"/>
                      </a:rPr>
                      <a:t>…</a:t>
                    </a:r>
                    <a:endParaRPr lang="zh-CN" altLang="en-US" sz="2400">
                      <a:solidFill>
                        <a:schemeClr val="folHlink"/>
                      </a:solidFill>
                    </a:endParaRPr>
                  </a:p>
                </p:txBody>
              </p:sp>
            </p:grpSp>
            <p:grpSp>
              <p:nvGrpSpPr>
                <p:cNvPr id="39976" name="Group 142"/>
                <p:cNvGrpSpPr/>
                <p:nvPr/>
              </p:nvGrpSpPr>
              <p:grpSpPr bwMode="auto">
                <a:xfrm>
                  <a:off x="384" y="1584"/>
                  <a:ext cx="1209" cy="2352"/>
                  <a:chOff x="384" y="1584"/>
                  <a:chExt cx="1209" cy="2352"/>
                </a:xfrm>
              </p:grpSpPr>
              <p:sp>
                <p:nvSpPr>
                  <p:cNvPr id="39977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779" y="3486"/>
                    <a:ext cx="495" cy="3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9978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698" y="3601"/>
                    <a:ext cx="785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zh-CN" altLang="en-US" sz="2400"/>
                      <a:t>运算器</a:t>
                    </a:r>
                    <a:endParaRPr lang="zh-CN" altLang="en-US" sz="2400"/>
                  </a:p>
                </p:txBody>
              </p:sp>
              <p:sp>
                <p:nvSpPr>
                  <p:cNvPr id="39979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1117" y="1988"/>
                    <a:ext cx="374" cy="282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9980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1178" y="2038"/>
                    <a:ext cx="415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altLang="zh-CN" sz="1800">
                        <a:latin typeface="Times New Roman" panose="02020603050405020304" pitchFamily="18" charset="0"/>
                      </a:rPr>
                      <a:t>MQ</a:t>
                    </a:r>
                    <a:endParaRPr lang="en-US" altLang="zh-CN" sz="4000"/>
                  </a:p>
                </p:txBody>
              </p:sp>
              <p:sp>
                <p:nvSpPr>
                  <p:cNvPr id="39981" name="Freeform 147"/>
                  <p:cNvSpPr/>
                  <p:nvPr/>
                </p:nvSpPr>
                <p:spPr bwMode="auto">
                  <a:xfrm>
                    <a:off x="772" y="2272"/>
                    <a:ext cx="94" cy="317"/>
                  </a:xfrm>
                  <a:custGeom>
                    <a:avLst/>
                    <a:gdLst>
                      <a:gd name="T0" fmla="*/ 0 w 120"/>
                      <a:gd name="T1" fmla="*/ 102 h 315"/>
                      <a:gd name="T2" fmla="*/ 2 w 120"/>
                      <a:gd name="T3" fmla="*/ 102 h 315"/>
                      <a:gd name="T4" fmla="*/ 2 w 120"/>
                      <a:gd name="T5" fmla="*/ 359 h 315"/>
                      <a:gd name="T6" fmla="*/ 2 w 120"/>
                      <a:gd name="T7" fmla="*/ 359 h 315"/>
                      <a:gd name="T8" fmla="*/ 2 w 120"/>
                      <a:gd name="T9" fmla="*/ 102 h 315"/>
                      <a:gd name="T10" fmla="*/ 2 w 120"/>
                      <a:gd name="T11" fmla="*/ 102 h 315"/>
                      <a:gd name="T12" fmla="*/ 2 w 120"/>
                      <a:gd name="T13" fmla="*/ 0 h 315"/>
                      <a:gd name="T14" fmla="*/ 0 w 120"/>
                      <a:gd name="T15" fmla="*/ 102 h 3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0"/>
                      <a:gd name="T25" fmla="*/ 0 h 315"/>
                      <a:gd name="T26" fmla="*/ 120 w 120"/>
                      <a:gd name="T27" fmla="*/ 315 h 31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82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542" y="1988"/>
                    <a:ext cx="373" cy="282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9983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578" y="2039"/>
                    <a:ext cx="536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altLang="zh-CN" sz="1800">
                        <a:latin typeface="Times New Roman" panose="02020603050405020304" pitchFamily="18" charset="0"/>
                      </a:rPr>
                      <a:t>ACC</a:t>
                    </a:r>
                    <a:endParaRPr lang="en-US" altLang="zh-CN" sz="4000"/>
                  </a:p>
                </p:txBody>
              </p:sp>
              <p:sp>
                <p:nvSpPr>
                  <p:cNvPr id="39984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542" y="2591"/>
                    <a:ext cx="373" cy="281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9985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575" y="2641"/>
                    <a:ext cx="304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:r>
                      <a:rPr lang="en-US" altLang="zh-CN" sz="1800">
                        <a:latin typeface="Times New Roman" panose="02020603050405020304" pitchFamily="18" charset="0"/>
                      </a:rPr>
                      <a:t>ALU</a:t>
                    </a:r>
                    <a:endParaRPr lang="en-US" altLang="zh-CN" sz="4000"/>
                  </a:p>
                </p:txBody>
              </p:sp>
              <p:sp>
                <p:nvSpPr>
                  <p:cNvPr id="39986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539" y="3198"/>
                    <a:ext cx="373" cy="281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9987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680" y="3246"/>
                    <a:ext cx="268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altLang="zh-CN" sz="1800">
                        <a:latin typeface="Times New Roman" panose="02020603050405020304" pitchFamily="18" charset="0"/>
                      </a:rPr>
                      <a:t>X</a:t>
                    </a:r>
                    <a:endParaRPr lang="en-US" altLang="zh-CN" sz="4000"/>
                  </a:p>
                </p:txBody>
              </p:sp>
              <p:sp>
                <p:nvSpPr>
                  <p:cNvPr id="39988" name="Freeform 154"/>
                  <p:cNvSpPr/>
                  <p:nvPr/>
                </p:nvSpPr>
                <p:spPr bwMode="auto">
                  <a:xfrm>
                    <a:off x="682" y="2880"/>
                    <a:ext cx="92" cy="316"/>
                  </a:xfrm>
                  <a:custGeom>
                    <a:avLst/>
                    <a:gdLst>
                      <a:gd name="T0" fmla="*/ 0 w 119"/>
                      <a:gd name="T1" fmla="*/ 99 h 313"/>
                      <a:gd name="T2" fmla="*/ 2 w 119"/>
                      <a:gd name="T3" fmla="*/ 99 h 313"/>
                      <a:gd name="T4" fmla="*/ 2 w 119"/>
                      <a:gd name="T5" fmla="*/ 383 h 313"/>
                      <a:gd name="T6" fmla="*/ 2 w 119"/>
                      <a:gd name="T7" fmla="*/ 383 h 313"/>
                      <a:gd name="T8" fmla="*/ 2 w 119"/>
                      <a:gd name="T9" fmla="*/ 99 h 313"/>
                      <a:gd name="T10" fmla="*/ 2 w 119"/>
                      <a:gd name="T11" fmla="*/ 99 h 313"/>
                      <a:gd name="T12" fmla="*/ 2 w 119"/>
                      <a:gd name="T13" fmla="*/ 0 h 313"/>
                      <a:gd name="T14" fmla="*/ 0 w 119"/>
                      <a:gd name="T15" fmla="*/ 99 h 31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19"/>
                      <a:gd name="T25" fmla="*/ 0 h 313"/>
                      <a:gd name="T26" fmla="*/ 119 w 119"/>
                      <a:gd name="T27" fmla="*/ 313 h 31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19" h="313">
                        <a:moveTo>
                          <a:pt x="0" y="77"/>
                        </a:moveTo>
                        <a:lnTo>
                          <a:pt x="30" y="77"/>
                        </a:lnTo>
                        <a:lnTo>
                          <a:pt x="30" y="313"/>
                        </a:lnTo>
                        <a:lnTo>
                          <a:pt x="89" y="313"/>
                        </a:lnTo>
                        <a:lnTo>
                          <a:pt x="89" y="77"/>
                        </a:lnTo>
                        <a:lnTo>
                          <a:pt x="119" y="77"/>
                        </a:lnTo>
                        <a:lnTo>
                          <a:pt x="60" y="0"/>
                        </a:lnTo>
                        <a:lnTo>
                          <a:pt x="0" y="77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89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1584"/>
                    <a:ext cx="1200" cy="235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prstDash val="lgDashDot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9990" name="Freeform 156"/>
                  <p:cNvSpPr/>
                  <p:nvPr/>
                </p:nvSpPr>
                <p:spPr bwMode="auto">
                  <a:xfrm rot="10800000">
                    <a:off x="576" y="2275"/>
                    <a:ext cx="94" cy="317"/>
                  </a:xfrm>
                  <a:custGeom>
                    <a:avLst/>
                    <a:gdLst>
                      <a:gd name="T0" fmla="*/ 0 w 120"/>
                      <a:gd name="T1" fmla="*/ 102 h 315"/>
                      <a:gd name="T2" fmla="*/ 2 w 120"/>
                      <a:gd name="T3" fmla="*/ 102 h 315"/>
                      <a:gd name="T4" fmla="*/ 2 w 120"/>
                      <a:gd name="T5" fmla="*/ 359 h 315"/>
                      <a:gd name="T6" fmla="*/ 2 w 120"/>
                      <a:gd name="T7" fmla="*/ 359 h 315"/>
                      <a:gd name="T8" fmla="*/ 2 w 120"/>
                      <a:gd name="T9" fmla="*/ 102 h 315"/>
                      <a:gd name="T10" fmla="*/ 2 w 120"/>
                      <a:gd name="T11" fmla="*/ 102 h 315"/>
                      <a:gd name="T12" fmla="*/ 2 w 120"/>
                      <a:gd name="T13" fmla="*/ 0 h 315"/>
                      <a:gd name="T14" fmla="*/ 0 w 120"/>
                      <a:gd name="T15" fmla="*/ 102 h 3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0"/>
                      <a:gd name="T25" fmla="*/ 0 h 315"/>
                      <a:gd name="T26" fmla="*/ 120 w 120"/>
                      <a:gd name="T27" fmla="*/ 315 h 31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91" name="Freeform 157"/>
                  <p:cNvSpPr/>
                  <p:nvPr/>
                </p:nvSpPr>
                <p:spPr bwMode="auto">
                  <a:xfrm>
                    <a:off x="915" y="2064"/>
                    <a:ext cx="200" cy="1"/>
                  </a:xfrm>
                  <a:custGeom>
                    <a:avLst/>
                    <a:gdLst>
                      <a:gd name="T0" fmla="*/ 0 w 200"/>
                      <a:gd name="T1" fmla="*/ 0 h 1"/>
                      <a:gd name="T2" fmla="*/ 200 w 200"/>
                      <a:gd name="T3" fmla="*/ 0 h 1"/>
                      <a:gd name="T4" fmla="*/ 0 60000 65536"/>
                      <a:gd name="T5" fmla="*/ 0 60000 65536"/>
                      <a:gd name="T6" fmla="*/ 0 w 200"/>
                      <a:gd name="T7" fmla="*/ 0 h 1"/>
                      <a:gd name="T8" fmla="*/ 200 w 200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0" h="1">
                        <a:moveTo>
                          <a:pt x="0" y="0"/>
                        </a:moveTo>
                        <a:lnTo>
                          <a:pt x="2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folHlink"/>
                    </a:solidFill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92" name="Freeform 158"/>
                  <p:cNvSpPr/>
                  <p:nvPr/>
                </p:nvSpPr>
                <p:spPr bwMode="auto">
                  <a:xfrm>
                    <a:off x="915" y="2184"/>
                    <a:ext cx="203" cy="1"/>
                  </a:xfrm>
                  <a:custGeom>
                    <a:avLst/>
                    <a:gdLst>
                      <a:gd name="T0" fmla="*/ 203 w 203"/>
                      <a:gd name="T1" fmla="*/ 0 h 1"/>
                      <a:gd name="T2" fmla="*/ 0 w 203"/>
                      <a:gd name="T3" fmla="*/ 0 h 1"/>
                      <a:gd name="T4" fmla="*/ 0 60000 65536"/>
                      <a:gd name="T5" fmla="*/ 0 60000 65536"/>
                      <a:gd name="T6" fmla="*/ 0 w 203"/>
                      <a:gd name="T7" fmla="*/ 0 h 1"/>
                      <a:gd name="T8" fmla="*/ 203 w 20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3" h="1">
                        <a:moveTo>
                          <a:pt x="203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folHlink"/>
                    </a:solidFill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968" name="Group 159"/>
              <p:cNvGrpSpPr/>
              <p:nvPr/>
            </p:nvGrpSpPr>
            <p:grpSpPr bwMode="auto">
              <a:xfrm>
                <a:off x="5232" y="1200"/>
                <a:ext cx="389" cy="2832"/>
                <a:chOff x="5232" y="1200"/>
                <a:chExt cx="389" cy="2832"/>
              </a:xfrm>
            </p:grpSpPr>
            <p:grpSp>
              <p:nvGrpSpPr>
                <p:cNvPr id="39969" name="Group 160"/>
                <p:cNvGrpSpPr/>
                <p:nvPr/>
              </p:nvGrpSpPr>
              <p:grpSpPr bwMode="auto">
                <a:xfrm>
                  <a:off x="5232" y="1200"/>
                  <a:ext cx="389" cy="2832"/>
                  <a:chOff x="5232" y="1200"/>
                  <a:chExt cx="389" cy="2832"/>
                </a:xfrm>
              </p:grpSpPr>
              <p:sp>
                <p:nvSpPr>
                  <p:cNvPr id="39971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5232" y="1200"/>
                    <a:ext cx="389" cy="28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9972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5324" y="2341"/>
                    <a:ext cx="243" cy="6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:r>
                      <a:rPr lang="en-US" altLang="zh-CN" sz="2100">
                        <a:latin typeface="Times New Roman" panose="02020603050405020304" pitchFamily="18" charset="0"/>
                      </a:rPr>
                      <a:t>I/O</a:t>
                    </a:r>
                    <a:endParaRPr lang="en-US" altLang="zh-CN" sz="2100">
                      <a:latin typeface="Times New Roman" panose="02020603050405020304" pitchFamily="18" charset="0"/>
                    </a:endParaRPr>
                  </a:p>
                  <a:p>
                    <a:pPr algn="ctr">
                      <a:spcBef>
                        <a:spcPct val="20000"/>
                      </a:spcBef>
                    </a:pPr>
                    <a:r>
                      <a:rPr lang="zh-CN" altLang="en-US" sz="2100">
                        <a:latin typeface="Times New Roman" panose="02020603050405020304" pitchFamily="18" charset="0"/>
                      </a:rPr>
                      <a:t>设</a:t>
                    </a:r>
                    <a:endParaRPr lang="zh-CN" altLang="en-US" sz="2100">
                      <a:latin typeface="Times New Roman" panose="02020603050405020304" pitchFamily="18" charset="0"/>
                    </a:endParaRPr>
                  </a:p>
                  <a:p>
                    <a:pPr algn="ctr">
                      <a:spcBef>
                        <a:spcPct val="20000"/>
                      </a:spcBef>
                    </a:pPr>
                    <a:r>
                      <a:rPr lang="zh-CN" altLang="en-US" sz="2100">
                        <a:latin typeface="Times New Roman" panose="02020603050405020304" pitchFamily="18" charset="0"/>
                      </a:rPr>
                      <a:t>备</a:t>
                    </a:r>
                    <a:endParaRPr lang="zh-CN" altLang="en-US" sz="4000"/>
                  </a:p>
                </p:txBody>
              </p:sp>
            </p:grpSp>
            <p:sp>
              <p:nvSpPr>
                <p:cNvPr id="39970" name="Rectangle 163"/>
                <p:cNvSpPr>
                  <a:spLocks noChangeArrowheads="1"/>
                </p:cNvSpPr>
                <p:nvPr/>
              </p:nvSpPr>
              <p:spPr bwMode="auto">
                <a:xfrm>
                  <a:off x="5232" y="1200"/>
                  <a:ext cx="384" cy="2832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6" dur="5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5" grpId="0" animBg="1"/>
      <p:bldP spid="118799" grpId="0" animBg="1"/>
      <p:bldP spid="118809" grpId="0" animBg="1"/>
      <p:bldP spid="118810" grpId="0" animBg="1"/>
      <p:bldP spid="118818" grpId="0" autoUpdateAnimBg="0"/>
      <p:bldP spid="118827" grpId="0" animBg="1"/>
      <p:bldP spid="1188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76200" y="409575"/>
            <a:ext cx="731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/>
              <a:t>(</a:t>
            </a:r>
            <a:r>
              <a:rPr lang="zh-CN" altLang="en-US" sz="3600">
                <a:latin typeface="Times New Roman" panose="02020603050405020304" pitchFamily="18" charset="0"/>
              </a:rPr>
              <a:t>5</a:t>
            </a:r>
            <a:r>
              <a:rPr lang="zh-CN" altLang="en-US" sz="3600"/>
              <a:t>) </a:t>
            </a:r>
            <a:r>
              <a:rPr lang="en-US" altLang="zh-CN" sz="3600" i="1">
                <a:latin typeface="Times New Roman" panose="02020603050405020304" pitchFamily="18" charset="0"/>
              </a:rPr>
              <a:t>ax</a:t>
            </a:r>
            <a:r>
              <a:rPr lang="en-US" altLang="zh-CN" sz="3600" baseline="30000"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600" i="1">
                <a:latin typeface="Times New Roman" panose="02020603050405020304" pitchFamily="18" charset="0"/>
              </a:rPr>
              <a:t>bx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600" i="1">
                <a:latin typeface="Times New Roman" panose="02020603050405020304" pitchFamily="18" charset="0"/>
              </a:rPr>
              <a:t>c</a:t>
            </a:r>
            <a:r>
              <a:rPr lang="en-US" altLang="zh-CN" sz="3600">
                <a:latin typeface="Times New Roman" panose="02020603050405020304" pitchFamily="18" charset="0"/>
              </a:rPr>
              <a:t> </a:t>
            </a:r>
            <a:r>
              <a:rPr lang="zh-CN" altLang="en-US" sz="3600">
                <a:latin typeface="Times New Roman" panose="02020603050405020304" pitchFamily="18" charset="0"/>
              </a:rPr>
              <a:t>程序的运行</a:t>
            </a:r>
            <a:r>
              <a:rPr lang="zh-CN" altLang="en-US" sz="3600"/>
              <a:t>过程</a:t>
            </a:r>
            <a:endParaRPr lang="zh-CN" altLang="en-US" sz="3600"/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将程序通过输入设备送至计算机</a:t>
            </a:r>
            <a:endParaRPr lang="zh-CN" altLang="en-US" sz="2800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457200" y="19050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/>
              <a:t> 程序首地址</a:t>
            </a:r>
            <a:endParaRPr lang="en-US" altLang="zh-CN" sz="2800"/>
          </a:p>
        </p:txBody>
      </p:sp>
      <p:sp>
        <p:nvSpPr>
          <p:cNvPr id="119813" name="Freeform 5"/>
          <p:cNvSpPr/>
          <p:nvPr/>
        </p:nvSpPr>
        <p:spPr bwMode="auto">
          <a:xfrm>
            <a:off x="2843213" y="2209800"/>
            <a:ext cx="585787" cy="1588"/>
          </a:xfrm>
          <a:custGeom>
            <a:avLst/>
            <a:gdLst>
              <a:gd name="T0" fmla="*/ 0 w 369"/>
              <a:gd name="T1" fmla="*/ 0 h 1"/>
              <a:gd name="T2" fmla="*/ 2147483647 w 369"/>
              <a:gd name="T3" fmla="*/ 2147483647 h 1"/>
              <a:gd name="T4" fmla="*/ 0 60000 65536"/>
              <a:gd name="T5" fmla="*/ 0 60000 65536"/>
              <a:gd name="T6" fmla="*/ 0 w 369"/>
              <a:gd name="T7" fmla="*/ 0 h 1"/>
              <a:gd name="T8" fmla="*/ 369 w 36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9" h="1">
                <a:moveTo>
                  <a:pt x="0" y="0"/>
                </a:moveTo>
                <a:lnTo>
                  <a:pt x="369" y="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457200" y="55626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/>
              <a:t> 打印结果</a:t>
            </a:r>
            <a:endParaRPr lang="zh-CN" altLang="en-US" sz="2800"/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457200" y="37338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分析指令</a:t>
            </a:r>
            <a:endParaRPr lang="en-US" altLang="zh-CN" sz="2800"/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457200" y="31242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取指令</a:t>
            </a:r>
            <a:endParaRPr lang="en-US" altLang="zh-CN" sz="2800"/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1127125" y="5029200"/>
            <a:ext cx="6111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…</a:t>
            </a:r>
            <a:endParaRPr lang="zh-CN" altLang="en-US" sz="2800"/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457200" y="60960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停机 </a:t>
            </a:r>
            <a:endParaRPr lang="en-US" altLang="zh-CN" sz="2800"/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457200" y="25146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启动程序运行</a:t>
            </a:r>
            <a:endParaRPr lang="zh-CN" altLang="en-US" sz="2800"/>
          </a:p>
        </p:txBody>
      </p:sp>
      <p:grpSp>
        <p:nvGrpSpPr>
          <p:cNvPr id="2" name="Group 12"/>
          <p:cNvGrpSpPr/>
          <p:nvPr/>
        </p:nvGrpSpPr>
        <p:grpSpPr bwMode="auto">
          <a:xfrm>
            <a:off x="6400800" y="3124200"/>
            <a:ext cx="2971800" cy="519113"/>
            <a:chOff x="4032" y="1968"/>
            <a:chExt cx="1872" cy="327"/>
          </a:xfrm>
        </p:grpSpPr>
        <p:sp>
          <p:nvSpPr>
            <p:cNvPr id="40998" name="Text Box 13"/>
            <p:cNvSpPr txBox="1">
              <a:spLocks noChangeArrowheads="1"/>
            </p:cNvSpPr>
            <p:nvPr/>
          </p:nvSpPr>
          <p:spPr bwMode="auto">
            <a:xfrm>
              <a:off x="4032" y="1968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,</a:t>
              </a:r>
              <a:r>
                <a:rPr lang="en-US" altLang="zh-CN" sz="2800">
                  <a:solidFill>
                    <a:srgbClr val="FF0000"/>
                  </a:solidFill>
                </a:rPr>
                <a:t>(PC</a:t>
              </a:r>
              <a:r>
                <a:rPr lang="en-US" altLang="zh-CN" sz="1200">
                  <a:solidFill>
                    <a:srgbClr val="FF0000"/>
                  </a:solidFill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</a:rPr>
                <a:t>)+</a:t>
              </a:r>
              <a:r>
                <a:rPr lang="en-US" altLang="zh-CN" sz="1000">
                  <a:solidFill>
                    <a:srgbClr val="FF0000"/>
                  </a:solidFill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</a:rPr>
                <a:t>1   PC</a:t>
              </a:r>
              <a:endParaRPr lang="en-US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40999" name="Line 14"/>
            <p:cNvSpPr>
              <a:spLocks noChangeShapeType="1"/>
            </p:cNvSpPr>
            <p:nvPr/>
          </p:nvSpPr>
          <p:spPr bwMode="auto">
            <a:xfrm>
              <a:off x="5040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457200" y="43434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/>
              <a:t> 执行指令             </a:t>
            </a:r>
            <a:r>
              <a:rPr lang="en-US" altLang="zh-CN" sz="2800"/>
              <a:t>             </a:t>
            </a:r>
            <a:endParaRPr lang="en-US" altLang="zh-CN" sz="2800"/>
          </a:p>
        </p:txBody>
      </p:sp>
      <p:sp>
        <p:nvSpPr>
          <p:cNvPr id="119824" name="Rectangle 1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9825" name="Line 17"/>
          <p:cNvSpPr>
            <a:spLocks noChangeShapeType="1"/>
          </p:cNvSpPr>
          <p:nvPr/>
        </p:nvSpPr>
        <p:spPr bwMode="auto">
          <a:xfrm>
            <a:off x="253365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2819400" y="3124200"/>
            <a:ext cx="1247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MAR</a:t>
            </a:r>
            <a:endParaRPr lang="zh-CN" altLang="en-US" sz="2800"/>
          </a:p>
        </p:txBody>
      </p:sp>
      <p:sp>
        <p:nvSpPr>
          <p:cNvPr id="119827" name="Line 19"/>
          <p:cNvSpPr>
            <a:spLocks noChangeShapeType="1"/>
          </p:cNvSpPr>
          <p:nvPr/>
        </p:nvSpPr>
        <p:spPr bwMode="auto">
          <a:xfrm>
            <a:off x="35814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3914775" y="3124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M</a:t>
            </a:r>
            <a:endParaRPr lang="zh-CN" altLang="en-US" sz="2800"/>
          </a:p>
        </p:txBody>
      </p:sp>
      <p:sp>
        <p:nvSpPr>
          <p:cNvPr id="119829" name="Line 21"/>
          <p:cNvSpPr>
            <a:spLocks noChangeShapeType="1"/>
          </p:cNvSpPr>
          <p:nvPr/>
        </p:nvSpPr>
        <p:spPr bwMode="auto">
          <a:xfrm>
            <a:off x="43434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4648200" y="3124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MDR</a:t>
            </a:r>
            <a:endParaRPr lang="zh-CN" altLang="en-US" sz="2800"/>
          </a:p>
        </p:txBody>
      </p:sp>
      <p:sp>
        <p:nvSpPr>
          <p:cNvPr id="119831" name="Line 23"/>
          <p:cNvSpPr>
            <a:spLocks noChangeShapeType="1"/>
          </p:cNvSpPr>
          <p:nvPr/>
        </p:nvSpPr>
        <p:spPr bwMode="auto">
          <a:xfrm>
            <a:off x="54102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5715000" y="31242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IR</a:t>
            </a:r>
            <a:endParaRPr lang="zh-CN" altLang="en-US" sz="2800"/>
          </a:p>
        </p:txBody>
      </p: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1981200" y="3124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PC</a:t>
            </a:r>
            <a:endParaRPr lang="zh-CN" altLang="en-US" sz="2800"/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3581400" y="4038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3886200" y="37338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CU</a:t>
            </a:r>
            <a:endParaRPr lang="zh-CN" altLang="en-US" sz="3200"/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2362200" y="37338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OP(IR)</a:t>
            </a:r>
            <a:endParaRPr lang="zh-CN" altLang="en-US" sz="2800"/>
          </a:p>
        </p:txBody>
      </p:sp>
      <p:sp>
        <p:nvSpPr>
          <p:cNvPr id="119837" name="Text Box 29"/>
          <p:cNvSpPr txBox="1">
            <a:spLocks noChangeArrowheads="1"/>
          </p:cNvSpPr>
          <p:nvPr/>
        </p:nvSpPr>
        <p:spPr bwMode="auto">
          <a:xfrm>
            <a:off x="2362200" y="43434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Ad(IR)</a:t>
            </a:r>
            <a:endParaRPr lang="zh-CN" altLang="en-US" sz="2800"/>
          </a:p>
        </p:txBody>
      </p:sp>
      <p:sp>
        <p:nvSpPr>
          <p:cNvPr id="119838" name="Line 30"/>
          <p:cNvSpPr>
            <a:spLocks noChangeShapeType="1"/>
          </p:cNvSpPr>
          <p:nvPr/>
        </p:nvSpPr>
        <p:spPr bwMode="auto">
          <a:xfrm>
            <a:off x="35814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39" name="Text Box 31"/>
          <p:cNvSpPr txBox="1">
            <a:spLocks noChangeArrowheads="1"/>
          </p:cNvSpPr>
          <p:nvPr/>
        </p:nvSpPr>
        <p:spPr bwMode="auto">
          <a:xfrm>
            <a:off x="3886200" y="43434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MAR</a:t>
            </a:r>
            <a:endParaRPr lang="zh-CN" altLang="en-US" sz="2800"/>
          </a:p>
        </p:txBody>
      </p:sp>
      <p:sp>
        <p:nvSpPr>
          <p:cNvPr id="119840" name="Line 32"/>
          <p:cNvSpPr>
            <a:spLocks noChangeShapeType="1"/>
          </p:cNvSpPr>
          <p:nvPr/>
        </p:nvSpPr>
        <p:spPr bwMode="auto">
          <a:xfrm>
            <a:off x="46482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41" name="Text Box 33"/>
          <p:cNvSpPr txBox="1">
            <a:spLocks noChangeArrowheads="1"/>
          </p:cNvSpPr>
          <p:nvPr/>
        </p:nvSpPr>
        <p:spPr bwMode="auto">
          <a:xfrm>
            <a:off x="5029200" y="4343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M</a:t>
            </a:r>
            <a:endParaRPr lang="zh-CN" altLang="en-US" sz="2800"/>
          </a:p>
        </p:txBody>
      </p:sp>
      <p:sp>
        <p:nvSpPr>
          <p:cNvPr id="119842" name="Line 34"/>
          <p:cNvSpPr>
            <a:spLocks noChangeShapeType="1"/>
          </p:cNvSpPr>
          <p:nvPr/>
        </p:nvSpPr>
        <p:spPr bwMode="auto">
          <a:xfrm>
            <a:off x="54102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43" name="Text Box 35"/>
          <p:cNvSpPr txBox="1">
            <a:spLocks noChangeArrowheads="1"/>
          </p:cNvSpPr>
          <p:nvPr/>
        </p:nvSpPr>
        <p:spPr bwMode="auto">
          <a:xfrm>
            <a:off x="5715000" y="43434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MDR</a:t>
            </a:r>
            <a:endParaRPr lang="zh-CN" altLang="en-US" sz="2800"/>
          </a:p>
        </p:txBody>
      </p:sp>
      <p:sp>
        <p:nvSpPr>
          <p:cNvPr id="119844" name="Line 36"/>
          <p:cNvSpPr>
            <a:spLocks noChangeShapeType="1"/>
          </p:cNvSpPr>
          <p:nvPr/>
        </p:nvSpPr>
        <p:spPr bwMode="auto">
          <a:xfrm>
            <a:off x="64770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45" name="Text Box 37"/>
          <p:cNvSpPr txBox="1">
            <a:spLocks noChangeArrowheads="1"/>
          </p:cNvSpPr>
          <p:nvPr/>
        </p:nvSpPr>
        <p:spPr bwMode="auto">
          <a:xfrm>
            <a:off x="6781800" y="43434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ACC</a:t>
            </a:r>
            <a:endParaRPr lang="zh-CN" altLang="en-US" sz="2800"/>
          </a:p>
        </p:txBody>
      </p:sp>
      <p:sp>
        <p:nvSpPr>
          <p:cNvPr id="119846" name="Text Box 38"/>
          <p:cNvSpPr txBox="1">
            <a:spLocks noChangeArrowheads="1"/>
          </p:cNvSpPr>
          <p:nvPr/>
        </p:nvSpPr>
        <p:spPr bwMode="auto">
          <a:xfrm>
            <a:off x="3505200" y="19050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PC</a:t>
            </a:r>
            <a:endParaRPr lang="zh-CN" altLang="en-US" sz="2800"/>
          </a:p>
        </p:txBody>
      </p:sp>
      <p:sp>
        <p:nvSpPr>
          <p:cNvPr id="40997" name="AutoShape 4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11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1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11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1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1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3" dur="500"/>
                                        <p:tgtEl>
                                          <p:spTgt spid="1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2" dur="500"/>
                                        <p:tgtEl>
                                          <p:spTgt spid="1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autoUpdateAnimBg="0"/>
      <p:bldP spid="119812" grpId="0" autoUpdateAnimBg="0"/>
      <p:bldP spid="119813" grpId="0" animBg="1"/>
      <p:bldP spid="119814" grpId="0" autoUpdateAnimBg="0"/>
      <p:bldP spid="119815" grpId="0" autoUpdateAnimBg="0"/>
      <p:bldP spid="119816" grpId="0" autoUpdateAnimBg="0"/>
      <p:bldP spid="119817" grpId="0" autoUpdateAnimBg="0"/>
      <p:bldP spid="119818" grpId="0" autoUpdateAnimBg="0"/>
      <p:bldP spid="119819" grpId="0" autoUpdateAnimBg="0"/>
      <p:bldP spid="119823" grpId="0" autoUpdateAnimBg="0"/>
      <p:bldP spid="119825" grpId="0" animBg="1"/>
      <p:bldP spid="119826" grpId="0" autoUpdateAnimBg="0"/>
      <p:bldP spid="119827" grpId="0" animBg="1"/>
      <p:bldP spid="119828" grpId="0" autoUpdateAnimBg="0"/>
      <p:bldP spid="119829" grpId="0" animBg="1"/>
      <p:bldP spid="119830" grpId="0" autoUpdateAnimBg="0"/>
      <p:bldP spid="119831" grpId="0" animBg="1"/>
      <p:bldP spid="119832" grpId="0" autoUpdateAnimBg="0"/>
      <p:bldP spid="119833" grpId="0" autoUpdateAnimBg="0"/>
      <p:bldP spid="119834" grpId="0" animBg="1"/>
      <p:bldP spid="119835" grpId="0" autoUpdateAnimBg="0"/>
      <p:bldP spid="119836" grpId="0" autoUpdateAnimBg="0"/>
      <p:bldP spid="119837" grpId="0" autoUpdateAnimBg="0"/>
      <p:bldP spid="119838" grpId="0" animBg="1"/>
      <p:bldP spid="119839" grpId="0" autoUpdateAnimBg="0"/>
      <p:bldP spid="119840" grpId="0" animBg="1"/>
      <p:bldP spid="119841" grpId="0" autoUpdateAnimBg="0"/>
      <p:bldP spid="119842" grpId="0" animBg="1"/>
      <p:bldP spid="119843" grpId="0" autoUpdateAnimBg="0"/>
      <p:bldP spid="119844" grpId="0" animBg="1"/>
      <p:bldP spid="119845" grpId="0" autoUpdateAnimBg="0"/>
      <p:bldP spid="11984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685800" y="71438"/>
            <a:ext cx="7772400" cy="785812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课 程 概 貌</a:t>
            </a:r>
            <a:endParaRPr lang="zh-CN" altLang="en-US" b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43000"/>
            <a:ext cx="8143875" cy="52149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+mj-lt"/>
              </a:rPr>
              <a:t>讲授内容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现代</a:t>
            </a:r>
            <a:r>
              <a:rPr lang="zh-CN" altLang="en-US" dirty="0">
                <a:latin typeface="Verdana" panose="020B0604030504040204" pitchFamily="34" charset="0"/>
                <a:ea typeface="华文中宋" panose="02010600040101010101" pitchFamily="2" charset="-122"/>
              </a:rPr>
              <a:t>计算机体系结构基本概念、设计</a:t>
            </a:r>
            <a:r>
              <a:rPr lang="zh-CN" altLang="en-US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思想、量化分析方法和</a:t>
            </a:r>
            <a:r>
              <a:rPr lang="zh-CN" altLang="en-US" dirty="0">
                <a:latin typeface="Verdana" panose="020B0604030504040204" pitchFamily="34" charset="0"/>
                <a:ea typeface="华文中宋" panose="02010600040101010101" pitchFamily="2" charset="-122"/>
              </a:rPr>
              <a:t>实现</a:t>
            </a:r>
            <a:r>
              <a:rPr lang="zh-CN" altLang="en-US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技术</a:t>
            </a:r>
            <a:endParaRPr lang="en-US" altLang="zh-CN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/>
              <a:t>计算机基本部件</a:t>
            </a:r>
            <a:r>
              <a:rPr lang="zh-CN" altLang="en-US" b="1" dirty="0" smtClean="0"/>
              <a:t>的组织方式和工作过程、</a:t>
            </a:r>
            <a:r>
              <a:rPr lang="zh-CN" altLang="en-US" b="1" dirty="0"/>
              <a:t>基本运算的操作</a:t>
            </a:r>
            <a:r>
              <a:rPr lang="zh-CN" altLang="en-US" b="1" dirty="0" smtClean="0"/>
              <a:t>原理</a:t>
            </a:r>
            <a:endParaRPr lang="en-US" altLang="zh-CN" b="1" dirty="0" smtClean="0"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+mj-lt"/>
              </a:rPr>
              <a:t>教材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+mj-lt"/>
              </a:rPr>
              <a:t>王</a:t>
            </a:r>
            <a:r>
              <a:rPr lang="zh-CN" altLang="en-US" b="1" dirty="0">
                <a:latin typeface="+mj-lt"/>
              </a:rPr>
              <a:t>志英</a:t>
            </a:r>
            <a:r>
              <a:rPr lang="zh-CN" altLang="en-US" b="1" dirty="0" smtClean="0">
                <a:latin typeface="+mj-lt"/>
              </a:rPr>
              <a:t>等</a:t>
            </a:r>
            <a:r>
              <a:rPr lang="en-US" altLang="zh-CN" b="1" dirty="0" smtClean="0">
                <a:latin typeface="+mj-lt"/>
              </a:rPr>
              <a:t>. </a:t>
            </a:r>
            <a:r>
              <a:rPr lang="zh-CN" altLang="en-US" b="1" dirty="0" smtClean="0">
                <a:latin typeface="+mj-lt"/>
              </a:rPr>
              <a:t>计算机体系结构（第</a:t>
            </a:r>
            <a:r>
              <a:rPr lang="en-US" altLang="zh-CN" b="1" dirty="0" smtClean="0">
                <a:latin typeface="+mj-lt"/>
              </a:rPr>
              <a:t>2</a:t>
            </a:r>
            <a:r>
              <a:rPr lang="zh-CN" altLang="en-US" b="1" dirty="0" smtClean="0">
                <a:latin typeface="+mj-lt"/>
              </a:rPr>
              <a:t>版）</a:t>
            </a:r>
            <a:r>
              <a:rPr lang="en-US" altLang="zh-CN" b="1" dirty="0" smtClean="0">
                <a:latin typeface="+mj-lt"/>
              </a:rPr>
              <a:t>. </a:t>
            </a:r>
            <a:r>
              <a:rPr lang="zh-CN" altLang="en-US" b="1" dirty="0" smtClean="0">
                <a:latin typeface="+mj-lt"/>
              </a:rPr>
              <a:t>清华大学出版社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/>
              <a:t>唐朔飞</a:t>
            </a:r>
            <a:r>
              <a:rPr lang="en-US" altLang="zh-CN" b="1" dirty="0"/>
              <a:t>. </a:t>
            </a:r>
            <a:r>
              <a:rPr lang="zh-CN" altLang="en-US" b="1" dirty="0"/>
              <a:t>计算机组成原理（第</a:t>
            </a:r>
            <a:r>
              <a:rPr lang="en-US" altLang="zh-CN" b="1" dirty="0"/>
              <a:t>2</a:t>
            </a:r>
            <a:r>
              <a:rPr lang="zh-CN" altLang="en-US" b="1" dirty="0"/>
              <a:t>版）</a:t>
            </a:r>
            <a:r>
              <a:rPr lang="en-US" altLang="zh-CN" b="1" dirty="0"/>
              <a:t>. </a:t>
            </a:r>
            <a:r>
              <a:rPr lang="zh-CN" altLang="en-US" b="1" dirty="0"/>
              <a:t>高等教育出版社</a:t>
            </a:r>
            <a:endParaRPr lang="en-US" altLang="zh-CN" b="1" dirty="0"/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endParaRPr lang="zh-CN" alt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890588"/>
          </a:xfrm>
        </p:spPr>
        <p:txBody>
          <a:bodyPr/>
          <a:lstStyle/>
          <a:p>
            <a:pPr eaLnBrk="1" hangingPunct="1"/>
            <a:r>
              <a:rPr lang="zh-CN" altLang="en-US" smtClean="0"/>
              <a:t>参考教材</a:t>
            </a:r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511175" y="1484313"/>
            <a:ext cx="5716588" cy="1928812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David A. Patterson, John L. Hennessy.  Computer Organization &amp; Design: A Hardware/Software Interface </a:t>
            </a:r>
            <a:endParaRPr lang="zh-CN" altLang="en-US" sz="2800" b="1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D822-8A45-435B-9CE2-BEE0A5D0871D}" type="slidenum">
              <a:rPr lang="zh-CN" altLang="en-US"/>
            </a:fld>
            <a:endParaRPr lang="en-US" altLang="zh-CN"/>
          </a:p>
        </p:txBody>
      </p:sp>
      <p:pic>
        <p:nvPicPr>
          <p:cNvPr id="5125" name="Picture 2" descr="IPB Image">
            <a:hlinkClick r:id="rId1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17" y="1124744"/>
            <a:ext cx="1775973" cy="2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 txBox="1"/>
          <p:nvPr/>
        </p:nvSpPr>
        <p:spPr bwMode="auto">
          <a:xfrm>
            <a:off x="692150" y="5084763"/>
            <a:ext cx="5243513" cy="16430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zh-CN" altLang="en-US" sz="2800" kern="0" dirty="0">
              <a:latin typeface="+mn-lt"/>
              <a:ea typeface="+mn-ea"/>
            </a:endParaRPr>
          </a:p>
        </p:txBody>
      </p:sp>
      <p:sp>
        <p:nvSpPr>
          <p:cNvPr id="5127" name="内容占位符 2"/>
          <p:cNvSpPr txBox="1"/>
          <p:nvPr/>
        </p:nvSpPr>
        <p:spPr bwMode="auto">
          <a:xfrm>
            <a:off x="584200" y="3860800"/>
            <a:ext cx="5716588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</a:rPr>
              <a:t>John L. Hennessy</a:t>
            </a:r>
            <a:r>
              <a:rPr lang="zh-CN" altLang="en-US" sz="2800" dirty="0">
                <a:latin typeface="Calibri" panose="020F0502020204030204" pitchFamily="34" charset="0"/>
              </a:rPr>
              <a:t>，</a:t>
            </a:r>
            <a:r>
              <a:rPr lang="en-US" altLang="zh-CN" sz="2800" dirty="0">
                <a:latin typeface="Calibri" panose="020F0502020204030204" pitchFamily="34" charset="0"/>
              </a:rPr>
              <a:t> David A. Patterson. Computer Architecture:</a:t>
            </a:r>
            <a:r>
              <a:rPr lang="zh-CN" altLang="en-US" sz="2800" dirty="0">
                <a:latin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</a:rPr>
              <a:t>A Quantitative Approach</a:t>
            </a:r>
            <a:endParaRPr lang="en-US" altLang="zh-CN" sz="2800" dirty="0">
              <a:latin typeface="Calibri" panose="020F0502020204030204" pitchFamily="34" charset="0"/>
            </a:endParaRP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273" y="3845391"/>
            <a:ext cx="2030460" cy="247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0001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本课程在课程体系中的地位</a:t>
            </a:r>
            <a:endParaRPr lang="zh-CN" altLang="en-US" b="1" smtClean="0"/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1185866" y="3284538"/>
            <a:ext cx="4175125" cy="1008062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kumimoji="0" lang="zh-CN" altLang="en-US" sz="2000" kern="0">
              <a:solidFill>
                <a:sysClr val="windowText" lastClr="000000"/>
              </a:solidFill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H="1">
            <a:off x="3778250" y="1676400"/>
            <a:ext cx="1100138" cy="1608138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244850" y="1676400"/>
            <a:ext cx="28575" cy="1608138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1416050" y="1676400"/>
            <a:ext cx="1136650" cy="1608138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V="1">
            <a:off x="2165350" y="4221163"/>
            <a:ext cx="28575" cy="1490662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2000" kern="0">
              <a:solidFill>
                <a:sysClr val="windowText" lastClr="000000"/>
              </a:solidFill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730253" y="1219200"/>
            <a:ext cx="4830763" cy="457200"/>
            <a:chOff x="317" y="864"/>
            <a:chExt cx="3043" cy="288"/>
          </a:xfrm>
          <a:solidFill>
            <a:schemeClr val="tx1"/>
          </a:solidFill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317" y="864"/>
              <a:ext cx="3043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kern="0">
                  <a:solidFill>
                    <a:srgbClr val="000000"/>
                  </a:solidFill>
                </a:rPr>
                <a:t>计算机基础    操作系统   编译技术</a:t>
              </a:r>
              <a:endParaRPr kumimoji="0" lang="zh-CN" alt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1440" y="864"/>
              <a:ext cx="0" cy="288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2400" y="864"/>
              <a:ext cx="0" cy="288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6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806453" y="1989138"/>
            <a:ext cx="1336655" cy="93979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数据结构</a:t>
            </a:r>
            <a:endParaRPr kumimoji="0" lang="zh-CN" altLang="en-US" sz="2000" kern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应用基础</a:t>
            </a:r>
            <a:endParaRPr kumimoji="0" lang="zh-CN" altLang="en-US" sz="2000" kern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kern="0">
                <a:solidFill>
                  <a:srgbClr val="000000"/>
                </a:solidFill>
              </a:rPr>
              <a:t>C</a:t>
            </a:r>
            <a:r>
              <a:rPr kumimoji="0" lang="zh-CN" altLang="en-US" sz="2000" kern="0">
                <a:solidFill>
                  <a:srgbClr val="000000"/>
                </a:solidFill>
              </a:rPr>
              <a:t>语言编程</a:t>
            </a:r>
            <a:endParaRPr kumimoji="0" lang="zh-CN" altLang="en-US" sz="2000" kern="0">
              <a:solidFill>
                <a:srgbClr val="000000"/>
              </a:solidFill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2573323" y="2000240"/>
            <a:ext cx="1357322" cy="92869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存储管理</a:t>
            </a:r>
            <a:endParaRPr kumimoji="0" lang="zh-CN" altLang="en-US" sz="2000" kern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调度</a:t>
            </a:r>
            <a:endParaRPr kumimoji="0" lang="zh-CN" altLang="en-US" sz="2000" kern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并发</a:t>
            </a:r>
            <a:endParaRPr kumimoji="0" lang="zh-CN" altLang="en-US" sz="2000" kern="0">
              <a:solidFill>
                <a:srgbClr val="000000"/>
              </a:solidFill>
            </a:endParaRP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311653" y="1989138"/>
            <a:ext cx="1143000" cy="609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代码生成</a:t>
            </a:r>
            <a:endParaRPr kumimoji="0" lang="zh-CN" altLang="en-US" sz="2000" kern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优化</a:t>
            </a:r>
            <a:endParaRPr kumimoji="0" lang="zh-CN" altLang="en-US" sz="2000" kern="0">
              <a:solidFill>
                <a:srgbClr val="000000"/>
              </a:solidFill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3489328" y="3429000"/>
            <a:ext cx="1676400" cy="7191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计算机体系</a:t>
            </a:r>
            <a:endParaRPr kumimoji="0" lang="zh-CN" altLang="en-US" sz="2000" kern="0" dirty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结构</a:t>
            </a:r>
            <a:endParaRPr kumimoji="0" lang="zh-CN" altLang="en-US" sz="2000" kern="0" dirty="0">
              <a:solidFill>
                <a:srgbClr val="000000"/>
              </a:solidFill>
            </a:endParaRP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1041403" y="4581525"/>
            <a:ext cx="2232025" cy="7191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基本逻辑单元</a:t>
            </a:r>
            <a:endParaRPr kumimoji="0" lang="zh-CN" altLang="en-US" sz="2000" kern="0" dirty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处理器基本知识</a:t>
            </a:r>
            <a:endParaRPr kumimoji="0" lang="zh-CN" altLang="en-US" sz="2000" kern="0" dirty="0">
              <a:solidFill>
                <a:srgbClr val="000000"/>
              </a:solidFill>
            </a:endParaRP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1327153" y="5718175"/>
            <a:ext cx="1676400" cy="3746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数字逻辑</a:t>
            </a:r>
            <a:endParaRPr kumimoji="0" lang="zh-CN" altLang="en-US" sz="2000" kern="0">
              <a:solidFill>
                <a:srgbClr val="000000"/>
              </a:solidFill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1381128" y="3429000"/>
            <a:ext cx="1676400" cy="7191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计算机</a:t>
            </a:r>
            <a:endParaRPr kumimoji="0" lang="zh-CN" altLang="en-US" sz="2000" kern="0" dirty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组织</a:t>
            </a:r>
            <a:endParaRPr kumimoji="0" lang="zh-CN" altLang="en-US" sz="2000" kern="0" dirty="0">
              <a:solidFill>
                <a:srgbClr val="000000"/>
              </a:solidFill>
            </a:endParaRPr>
          </a:p>
        </p:txBody>
      </p:sp>
      <p:sp>
        <p:nvSpPr>
          <p:cNvPr id="41" name="AutoShape 23"/>
          <p:cNvSpPr>
            <a:spLocks noChangeArrowheads="1"/>
          </p:cNvSpPr>
          <p:nvPr/>
        </p:nvSpPr>
        <p:spPr bwMode="auto">
          <a:xfrm>
            <a:off x="6176728" y="4231406"/>
            <a:ext cx="1944687" cy="1079500"/>
          </a:xfrm>
          <a:prstGeom prst="wedgeRoundRectCallout">
            <a:avLst>
              <a:gd name="adj1" fmla="val -215084"/>
              <a:gd name="adj2" fmla="val -55662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4000" tIns="10800" rIns="54000" bIns="10800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kumimoji="0" lang="zh-CN" altLang="en-US" sz="2000" kern="0" dirty="0" smtClean="0">
                <a:solidFill>
                  <a:sysClr val="windowText" lastClr="000000"/>
                </a:solidFill>
                <a:latin typeface="Tahoma" panose="020B0604030504040204" pitchFamily="34" charset="0"/>
              </a:rPr>
              <a:t>基本部件的组织和工作过程</a:t>
            </a:r>
            <a:endParaRPr kumimoji="0" lang="zh-CN" altLang="en-US" sz="2000" kern="0" dirty="0">
              <a:solidFill>
                <a:sysClr val="windowText" lastClr="000000"/>
              </a:solidFill>
              <a:latin typeface="Tahoma" panose="020B0604030504040204" pitchFamily="34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kumimoji="0" lang="zh-CN" altLang="en-US" sz="2000" kern="0" dirty="0">
                <a:solidFill>
                  <a:sysClr val="windowText" lastClr="000000"/>
                </a:solidFill>
                <a:latin typeface="Tahoma" panose="020B0604030504040204" pitchFamily="34" charset="0"/>
              </a:rPr>
              <a:t>－－知其然</a:t>
            </a:r>
            <a:endParaRPr kumimoji="0" lang="zh-CN" altLang="en-US" sz="2000" kern="0" dirty="0">
              <a:solidFill>
                <a:sysClr val="windowText" lastClr="000000"/>
              </a:solidFill>
              <a:latin typeface="Tahoma" panose="020B0604030504040204" pitchFamily="34" charset="0"/>
            </a:endParaRPr>
          </a:p>
        </p:txBody>
      </p:sp>
      <p:sp>
        <p:nvSpPr>
          <p:cNvPr id="42" name="AutoShape 24"/>
          <p:cNvSpPr>
            <a:spLocks noChangeArrowheads="1"/>
          </p:cNvSpPr>
          <p:nvPr/>
        </p:nvSpPr>
        <p:spPr bwMode="auto">
          <a:xfrm>
            <a:off x="6113220" y="2117783"/>
            <a:ext cx="2071702" cy="1290218"/>
          </a:xfrm>
          <a:prstGeom prst="wedgeRoundRectCallout">
            <a:avLst>
              <a:gd name="adj1" fmla="val -123135"/>
              <a:gd name="adj2" fmla="val 51514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46800" rIns="0" bIns="10800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kumimoji="0" lang="en-US" altLang="zh-CN" sz="2000" kern="0" dirty="0">
                <a:solidFill>
                  <a:sysClr val="windowText" lastClr="000000"/>
                </a:solidFill>
                <a:latin typeface="Tahoma" panose="020B0604030504040204" pitchFamily="34" charset="0"/>
              </a:rPr>
              <a:t>1.</a:t>
            </a:r>
            <a:r>
              <a:rPr kumimoji="0" lang="zh-CN" altLang="en-US" sz="2000" kern="0" dirty="0">
                <a:solidFill>
                  <a:sysClr val="windowText" lastClr="000000"/>
                </a:solidFill>
                <a:latin typeface="Tahoma" panose="020B0604030504040204" pitchFamily="34" charset="0"/>
              </a:rPr>
              <a:t>分析＋评测－知其所以然</a:t>
            </a:r>
            <a:endParaRPr kumimoji="0" lang="zh-CN" altLang="en-US" sz="2000" kern="0" dirty="0">
              <a:solidFill>
                <a:sysClr val="windowText" lastClr="000000"/>
              </a:solidFill>
              <a:latin typeface="Tahoma" panose="020B0604030504040204" pitchFamily="34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kumimoji="0" lang="en-US" altLang="zh-CN" sz="2000" kern="0" dirty="0">
                <a:solidFill>
                  <a:sysClr val="windowText" lastClr="000000"/>
                </a:solidFill>
                <a:latin typeface="Tahoma" panose="020B0604030504040204" pitchFamily="34" charset="0"/>
              </a:rPr>
              <a:t>2.</a:t>
            </a:r>
            <a:r>
              <a:rPr kumimoji="0" lang="zh-CN" altLang="en-US" sz="2000" kern="0" dirty="0">
                <a:solidFill>
                  <a:sysClr val="windowText" lastClr="000000"/>
                </a:solidFill>
                <a:latin typeface="Tahoma" panose="020B0604030504040204" pitchFamily="34" charset="0"/>
              </a:rPr>
              <a:t>并行计算机系统结构入门</a:t>
            </a:r>
            <a:endParaRPr kumimoji="0" lang="zh-CN" altLang="en-US" sz="2000" kern="0" dirty="0">
              <a:solidFill>
                <a:sysClr val="windowText" lastClr="000000"/>
              </a:solidFill>
              <a:latin typeface="Tahoma" panose="020B060403050404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3740667" y="5700532"/>
            <a:ext cx="1676400" cy="3746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计算机系统</a:t>
            </a:r>
            <a:endParaRPr kumimoji="0" lang="zh-CN" altLang="en-US" sz="2000" kern="0" dirty="0">
              <a:solidFill>
                <a:srgbClr val="000000"/>
              </a:solidFill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4587430" y="4231406"/>
            <a:ext cx="28575" cy="1490662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2000" kern="0">
              <a:solidFill>
                <a:sysClr val="windowText" lastClr="000000"/>
              </a:solidFill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3540731" y="4602625"/>
            <a:ext cx="2232025" cy="7191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 smtClean="0">
                <a:solidFill>
                  <a:srgbClr val="000000"/>
                </a:solidFill>
              </a:rPr>
              <a:t>程序在计算机中</a:t>
            </a:r>
            <a:endParaRPr kumimoji="0" lang="en-US" altLang="zh-CN" sz="2000" kern="0" dirty="0" smtClean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的工作方式</a:t>
            </a:r>
            <a:endParaRPr kumimoji="0" lang="zh-CN" altLang="en-US" sz="20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教学模式与课程考核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1138"/>
            <a:ext cx="8002588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0" dirty="0">
                <a:latin typeface="+mn-ea"/>
                <a:ea typeface="+mn-ea"/>
              </a:rPr>
              <a:t>教学模式：采用理论和实践相结合的方法进行教学</a:t>
            </a:r>
            <a:endParaRPr lang="zh-CN" altLang="en-US" sz="2800" kern="0" dirty="0">
              <a:latin typeface="+mn-ea"/>
              <a:ea typeface="+mn-ea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  <a:defRPr/>
            </a:pPr>
            <a:r>
              <a:rPr lang="en-US" altLang="zh-CN" sz="2800" kern="0" dirty="0">
                <a:latin typeface="+mn-ea"/>
                <a:ea typeface="+mn-ea"/>
              </a:rPr>
              <a:t>48</a:t>
            </a:r>
            <a:r>
              <a:rPr lang="zh-CN" altLang="en-US" sz="2800" kern="0" dirty="0">
                <a:latin typeface="+mn-ea"/>
                <a:ea typeface="+mn-ea"/>
              </a:rPr>
              <a:t>学时课堂教学</a:t>
            </a:r>
            <a:endParaRPr lang="zh-CN" altLang="en-US" sz="2800" kern="0" dirty="0">
              <a:latin typeface="+mn-ea"/>
              <a:ea typeface="+mn-ea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  <a:defRPr/>
            </a:pPr>
            <a:r>
              <a:rPr lang="en-US" altLang="zh-CN" sz="2800" kern="0" dirty="0">
                <a:latin typeface="+mn-ea"/>
                <a:ea typeface="+mn-ea"/>
              </a:rPr>
              <a:t>24</a:t>
            </a:r>
            <a:r>
              <a:rPr lang="zh-CN" altLang="en-US" sz="2800" kern="0" dirty="0">
                <a:latin typeface="+mn-ea"/>
                <a:ea typeface="+mn-ea"/>
              </a:rPr>
              <a:t>学时上机实验</a:t>
            </a:r>
            <a:endParaRPr lang="en-US" altLang="zh-CN" sz="2800" kern="0" dirty="0">
              <a:latin typeface="+mn-ea"/>
              <a:ea typeface="+mn-ea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  <a:defRPr/>
            </a:pPr>
            <a:endParaRPr lang="zh-CN" altLang="en-US" sz="2800" kern="0" dirty="0">
              <a:latin typeface="+mn-ea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sz="2800" b="0" kern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考核方式与答疑安排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1138"/>
            <a:ext cx="8002588" cy="452596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 smtClean="0">
                <a:latin typeface="+mn-ea"/>
                <a:ea typeface="+mn-ea"/>
              </a:rPr>
              <a:t>课程</a:t>
            </a:r>
            <a:r>
              <a:rPr lang="zh-CN" altLang="en-US" sz="2600" kern="0" dirty="0">
                <a:latin typeface="+mn-ea"/>
                <a:ea typeface="+mn-ea"/>
              </a:rPr>
              <a:t>公告和文件</a:t>
            </a:r>
            <a:r>
              <a:rPr lang="zh-CN" altLang="en-US" sz="2600" kern="0" dirty="0" smtClean="0">
                <a:latin typeface="+mn-ea"/>
                <a:ea typeface="+mn-ea"/>
              </a:rPr>
              <a:t>：</a:t>
            </a:r>
            <a:r>
              <a:rPr lang="en-US" altLang="zh-CN" sz="2600" kern="0" dirty="0" smtClean="0">
                <a:latin typeface="+mn-ea"/>
              </a:rPr>
              <a:t>QQ </a:t>
            </a:r>
            <a:r>
              <a:rPr lang="zh-CN" altLang="en-US" sz="2600" kern="0" dirty="0">
                <a:latin typeface="+mn-ea"/>
              </a:rPr>
              <a:t>群（群号：</a:t>
            </a:r>
            <a:r>
              <a:rPr lang="en-US" altLang="zh-CN" sz="2600" kern="0" dirty="0">
                <a:latin typeface="+mn-ea"/>
              </a:rPr>
              <a:t> 729884103</a:t>
            </a:r>
            <a:r>
              <a:rPr lang="zh-CN" altLang="en-US" sz="2600" kern="0" dirty="0">
                <a:latin typeface="+mn-ea"/>
              </a:rPr>
              <a:t>）</a:t>
            </a:r>
            <a:endParaRPr lang="en-US" altLang="zh-CN" sz="2600" kern="0" dirty="0">
              <a:latin typeface="+mn-ea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80000"/>
              <a:defRPr/>
            </a:pPr>
            <a:endParaRPr lang="en-US" altLang="zh-CN" sz="2600" kern="0" dirty="0" smtClean="0">
              <a:latin typeface="+mn-ea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 smtClean="0">
                <a:latin typeface="+mn-ea"/>
                <a:ea typeface="+mn-ea"/>
              </a:rPr>
              <a:t>答疑安排：</a:t>
            </a:r>
            <a:endParaRPr lang="en-US" altLang="zh-CN" sz="2600" kern="0" dirty="0">
              <a:latin typeface="+mn-ea"/>
              <a:ea typeface="+mn-ea"/>
            </a:endParaRPr>
          </a:p>
          <a:p>
            <a:pPr marL="914400" lvl="1" indent="-45720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ü"/>
              <a:defRPr/>
            </a:pPr>
            <a:r>
              <a:rPr lang="zh-CN" altLang="en-US" sz="2600" kern="0" dirty="0">
                <a:latin typeface="+mn-ea"/>
                <a:ea typeface="+mn-ea"/>
              </a:rPr>
              <a:t>每周五</a:t>
            </a:r>
            <a:r>
              <a:rPr lang="zh-CN" altLang="en-US" sz="2600" kern="0" dirty="0" smtClean="0">
                <a:latin typeface="+mn-ea"/>
                <a:ea typeface="+mn-ea"/>
              </a:rPr>
              <a:t>下午</a:t>
            </a:r>
            <a:r>
              <a:rPr lang="en-US" altLang="zh-CN" sz="2600" kern="0" dirty="0" smtClean="0">
                <a:latin typeface="+mn-ea"/>
                <a:ea typeface="+mn-ea"/>
              </a:rPr>
              <a:t>7-8</a:t>
            </a:r>
            <a:r>
              <a:rPr lang="zh-CN" altLang="en-US" sz="2600" kern="0" dirty="0" smtClean="0">
                <a:latin typeface="+mn-ea"/>
                <a:ea typeface="+mn-ea"/>
              </a:rPr>
              <a:t>节，</a:t>
            </a:r>
            <a:r>
              <a:rPr lang="zh-CN" altLang="en-US" sz="2600" kern="0" dirty="0">
                <a:latin typeface="+mn-ea"/>
                <a:ea typeface="+mn-ea"/>
              </a:rPr>
              <a:t>综合楼</a:t>
            </a:r>
            <a:r>
              <a:rPr lang="en-US" altLang="zh-CN" sz="2600" kern="0" dirty="0" smtClean="0">
                <a:latin typeface="+mn-ea"/>
                <a:ea typeface="+mn-ea"/>
              </a:rPr>
              <a:t>510</a:t>
            </a:r>
            <a:r>
              <a:rPr lang="zh-CN" altLang="en-US" sz="2600" kern="0" dirty="0" smtClean="0">
                <a:latin typeface="+mn-ea"/>
                <a:ea typeface="+mn-ea"/>
              </a:rPr>
              <a:t>，</a:t>
            </a:r>
            <a:r>
              <a:rPr lang="en-US" altLang="zh-CN" sz="2600" kern="0" dirty="0" smtClean="0">
                <a:latin typeface="+mn-ea"/>
                <a:ea typeface="+mn-ea"/>
              </a:rPr>
              <a:t>514</a:t>
            </a:r>
            <a:r>
              <a:rPr lang="zh-CN" altLang="en-US" sz="2600" kern="0" dirty="0" smtClean="0">
                <a:latin typeface="+mn-ea"/>
                <a:ea typeface="+mn-ea"/>
              </a:rPr>
              <a:t>。</a:t>
            </a:r>
            <a:endParaRPr lang="en-US" altLang="zh-CN" sz="2600" kern="0" dirty="0">
              <a:latin typeface="+mn-ea"/>
              <a:ea typeface="+mn-ea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  <a:defRPr/>
            </a:pPr>
            <a:endParaRPr lang="zh-CN" altLang="en-US" sz="2600" kern="0" dirty="0">
              <a:latin typeface="+mn-ea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latin typeface="+mn-ea"/>
                <a:ea typeface="+mn-ea"/>
              </a:rPr>
              <a:t>考核安排</a:t>
            </a:r>
            <a:r>
              <a:rPr lang="en-US" altLang="zh-CN" sz="2600" kern="0" dirty="0">
                <a:latin typeface="+mn-ea"/>
                <a:ea typeface="+mn-ea"/>
              </a:rPr>
              <a:t> </a:t>
            </a:r>
            <a:r>
              <a:rPr lang="zh-CN" altLang="en-US" sz="2600" kern="0" dirty="0">
                <a:latin typeface="+mn-ea"/>
                <a:ea typeface="+mn-ea"/>
              </a:rPr>
              <a:t>必修（选修）</a:t>
            </a:r>
            <a:endParaRPr lang="en-US" altLang="zh-CN" sz="2600" kern="0" dirty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  <a:defRPr/>
            </a:pPr>
            <a:r>
              <a:rPr lang="zh-CN" altLang="en-US" sz="2600" kern="0" dirty="0">
                <a:latin typeface="+mn-ea"/>
                <a:ea typeface="+mn-ea"/>
              </a:rPr>
              <a:t>期末考试     </a:t>
            </a:r>
            <a:r>
              <a:rPr lang="en-US" altLang="zh-CN" sz="2600" kern="0" dirty="0">
                <a:latin typeface="+mn-ea"/>
                <a:ea typeface="+mn-ea"/>
              </a:rPr>
              <a:t>50%(70%)</a:t>
            </a:r>
            <a:r>
              <a:rPr lang="zh-CN" altLang="en-US" sz="2600" kern="0" dirty="0">
                <a:latin typeface="+mn-ea"/>
                <a:ea typeface="+mn-ea"/>
              </a:rPr>
              <a:t>     </a:t>
            </a:r>
            <a:r>
              <a:rPr lang="en-US" altLang="zh-CN" sz="2600" kern="0" dirty="0">
                <a:latin typeface="+mn-ea"/>
                <a:ea typeface="+mn-ea"/>
              </a:rPr>
              <a:t>		</a:t>
            </a:r>
            <a:endParaRPr lang="en-US" altLang="zh-CN" sz="2600" kern="0" dirty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  <a:defRPr/>
            </a:pPr>
            <a:r>
              <a:rPr lang="zh-CN" altLang="en-US" sz="2600" kern="0" dirty="0">
                <a:latin typeface="+mn-ea"/>
                <a:ea typeface="+mn-ea"/>
              </a:rPr>
              <a:t>上机实验     </a:t>
            </a:r>
            <a:r>
              <a:rPr lang="en-US" altLang="zh-CN" sz="2600" kern="0" dirty="0">
                <a:latin typeface="+mn-ea"/>
                <a:ea typeface="+mn-ea"/>
              </a:rPr>
              <a:t>35%(0%)</a:t>
            </a:r>
            <a:r>
              <a:rPr lang="zh-CN" altLang="en-US" sz="2600" kern="0" dirty="0">
                <a:latin typeface="+mn-ea"/>
                <a:ea typeface="+mn-ea"/>
              </a:rPr>
              <a:t> </a:t>
            </a:r>
            <a:r>
              <a:rPr lang="en-US" altLang="zh-CN" sz="2600" kern="0" dirty="0">
                <a:latin typeface="+mn-ea"/>
                <a:ea typeface="+mn-ea"/>
              </a:rPr>
              <a:t>	</a:t>
            </a:r>
            <a:endParaRPr lang="en-US" altLang="zh-CN" sz="2600" kern="0" dirty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  <a:defRPr/>
            </a:pPr>
            <a:r>
              <a:rPr lang="zh-CN" altLang="en-US" sz="2600" kern="0" dirty="0">
                <a:latin typeface="+mn-ea"/>
                <a:ea typeface="+mn-ea"/>
              </a:rPr>
              <a:t>随堂测试     </a:t>
            </a:r>
            <a:r>
              <a:rPr lang="en-US" altLang="zh-CN" sz="2600" kern="0" dirty="0">
                <a:latin typeface="+mn-ea"/>
                <a:ea typeface="+mn-ea"/>
              </a:rPr>
              <a:t>5%</a:t>
            </a:r>
            <a:r>
              <a:rPr lang="zh-CN" altLang="en-US" sz="2600" kern="0" dirty="0">
                <a:latin typeface="+mn-ea"/>
                <a:ea typeface="+mn-ea"/>
              </a:rPr>
              <a:t>（</a:t>
            </a:r>
            <a:r>
              <a:rPr lang="en-US" altLang="zh-CN" sz="2600" kern="0" dirty="0">
                <a:latin typeface="+mn-ea"/>
                <a:ea typeface="+mn-ea"/>
              </a:rPr>
              <a:t>10%</a:t>
            </a:r>
            <a:r>
              <a:rPr lang="zh-CN" altLang="en-US" sz="2600" kern="0" dirty="0">
                <a:latin typeface="+mn-ea"/>
                <a:ea typeface="+mn-ea"/>
              </a:rPr>
              <a:t>） </a:t>
            </a:r>
            <a:r>
              <a:rPr lang="zh-CN" altLang="en-US" sz="1700" kern="0" dirty="0">
                <a:latin typeface="+mn-ea"/>
                <a:ea typeface="+mn-ea"/>
              </a:rPr>
              <a:t>注：一共六次，每次</a:t>
            </a:r>
            <a:r>
              <a:rPr lang="en-US" altLang="zh-CN" sz="1700" kern="0" dirty="0">
                <a:latin typeface="+mn-ea"/>
                <a:ea typeface="+mn-ea"/>
              </a:rPr>
              <a:t>1</a:t>
            </a:r>
            <a:r>
              <a:rPr lang="zh-CN" altLang="en-US" sz="1700" kern="0" dirty="0">
                <a:latin typeface="+mn-ea"/>
                <a:ea typeface="+mn-ea"/>
              </a:rPr>
              <a:t>分，</a:t>
            </a:r>
            <a:r>
              <a:rPr lang="en-US" altLang="zh-CN" sz="1700" kern="0" dirty="0">
                <a:latin typeface="+mn-ea"/>
                <a:ea typeface="+mn-ea"/>
              </a:rPr>
              <a:t>5</a:t>
            </a:r>
            <a:r>
              <a:rPr lang="zh-CN" altLang="en-US" sz="1700" kern="0" dirty="0">
                <a:latin typeface="+mn-ea"/>
                <a:ea typeface="+mn-ea"/>
              </a:rPr>
              <a:t>次则为满分</a:t>
            </a:r>
            <a:endParaRPr lang="en-US" altLang="zh-CN" sz="1700" kern="0" dirty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  <a:defRPr/>
            </a:pPr>
            <a:r>
              <a:rPr lang="zh-CN" altLang="en-US" sz="2600" kern="0" dirty="0">
                <a:latin typeface="+mn-ea"/>
                <a:ea typeface="+mn-ea"/>
              </a:rPr>
              <a:t>读书报告     </a:t>
            </a:r>
            <a:r>
              <a:rPr lang="en-US" altLang="zh-CN" sz="2600" kern="0" dirty="0">
                <a:latin typeface="+mn-ea"/>
                <a:ea typeface="+mn-ea"/>
              </a:rPr>
              <a:t>5%</a:t>
            </a:r>
            <a:r>
              <a:rPr lang="zh-CN" altLang="en-US" sz="2600" kern="0" dirty="0">
                <a:latin typeface="+mn-ea"/>
                <a:ea typeface="+mn-ea"/>
              </a:rPr>
              <a:t>（</a:t>
            </a:r>
            <a:r>
              <a:rPr lang="en-US" altLang="zh-CN" sz="2600" kern="0" dirty="0">
                <a:latin typeface="+mn-ea"/>
                <a:ea typeface="+mn-ea"/>
              </a:rPr>
              <a:t>10%</a:t>
            </a:r>
            <a:r>
              <a:rPr lang="zh-CN" altLang="en-US" sz="2600" kern="0" dirty="0">
                <a:latin typeface="+mn-ea"/>
                <a:ea typeface="+mn-ea"/>
              </a:rPr>
              <a:t>）</a:t>
            </a:r>
            <a:endParaRPr lang="en-US" altLang="zh-CN" sz="2600" kern="0" dirty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  <a:defRPr/>
            </a:pPr>
            <a:r>
              <a:rPr lang="zh-CN" altLang="en-US" sz="2600" kern="0" dirty="0">
                <a:latin typeface="+mn-ea"/>
                <a:ea typeface="+mn-ea"/>
              </a:rPr>
              <a:t>课后作业     </a:t>
            </a:r>
            <a:r>
              <a:rPr lang="en-US" altLang="zh-CN" sz="2600" kern="0" dirty="0">
                <a:latin typeface="+mn-ea"/>
                <a:ea typeface="+mn-ea"/>
              </a:rPr>
              <a:t>5%</a:t>
            </a:r>
            <a:r>
              <a:rPr lang="zh-CN" altLang="en-US" sz="2600" kern="0" dirty="0">
                <a:latin typeface="+mn-ea"/>
                <a:ea typeface="+mn-ea"/>
              </a:rPr>
              <a:t>（</a:t>
            </a:r>
            <a:r>
              <a:rPr lang="en-US" altLang="zh-CN" sz="2600" kern="0" dirty="0">
                <a:latin typeface="+mn-ea"/>
                <a:ea typeface="+mn-ea"/>
              </a:rPr>
              <a:t>10%</a:t>
            </a:r>
            <a:r>
              <a:rPr lang="zh-CN" altLang="en-US" sz="2600" kern="0" dirty="0">
                <a:latin typeface="+mn-ea"/>
                <a:ea typeface="+mn-ea"/>
              </a:rPr>
              <a:t>） </a:t>
            </a:r>
            <a:r>
              <a:rPr lang="en-US" altLang="zh-CN" sz="2600" kern="0" dirty="0">
                <a:latin typeface="+mn-ea"/>
                <a:ea typeface="+mn-ea"/>
              </a:rPr>
              <a:t>	</a:t>
            </a:r>
            <a:endParaRPr lang="zh-CN" altLang="en-US" sz="2600" kern="0" dirty="0">
              <a:latin typeface="+mn-ea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sz="2800" b="0" kern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9" name="Rectangle 7"/>
          <p:cNvSpPr>
            <a:spLocks noChangeArrowheads="1"/>
          </p:cNvSpPr>
          <p:nvPr/>
        </p:nvSpPr>
        <p:spPr bwMode="auto">
          <a:xfrm>
            <a:off x="2339975" y="1212826"/>
            <a:ext cx="5616575" cy="592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计算机系统量化分析基础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0" name="Rectangle 8"/>
          <p:cNvSpPr>
            <a:spLocks noChangeArrowheads="1"/>
          </p:cNvSpPr>
          <p:nvPr/>
        </p:nvSpPr>
        <p:spPr bwMode="auto">
          <a:xfrm>
            <a:off x="2360613" y="2420914"/>
            <a:ext cx="5256212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4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指令系统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1" name="Rectangle 9"/>
          <p:cNvSpPr>
            <a:spLocks noChangeArrowheads="1"/>
          </p:cNvSpPr>
          <p:nvPr/>
        </p:nvSpPr>
        <p:spPr bwMode="auto">
          <a:xfrm>
            <a:off x="2339975" y="3036864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５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CPU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设计与实现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2" name="Rectangle 10"/>
          <p:cNvSpPr>
            <a:spLocks noChangeArrowheads="1"/>
          </p:cNvSpPr>
          <p:nvPr/>
        </p:nvSpPr>
        <p:spPr bwMode="auto">
          <a:xfrm>
            <a:off x="2339975" y="3652814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基本流水线技术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3" name="Rectangle 11"/>
          <p:cNvSpPr>
            <a:spLocks noChangeArrowheads="1"/>
          </p:cNvSpPr>
          <p:nvPr/>
        </p:nvSpPr>
        <p:spPr bwMode="auto">
          <a:xfrm>
            <a:off x="2339975" y="4268764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７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指令级并行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4" name="Rectangle 12"/>
          <p:cNvSpPr>
            <a:spLocks noChangeArrowheads="1"/>
          </p:cNvSpPr>
          <p:nvPr/>
        </p:nvSpPr>
        <p:spPr bwMode="auto">
          <a:xfrm>
            <a:off x="2339975" y="4884714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８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存储系统的结构与优化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58445" name="Rectangle 13"/>
          <p:cNvSpPr>
            <a:spLocks noChangeArrowheads="1"/>
          </p:cNvSpPr>
          <p:nvPr/>
        </p:nvSpPr>
        <p:spPr bwMode="auto">
          <a:xfrm>
            <a:off x="2339975" y="5500664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９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IO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系统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39975" y="1828776"/>
            <a:ext cx="5256213" cy="592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总线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339752" y="620688"/>
            <a:ext cx="5616575" cy="592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计算机系统概论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5447</Words>
  <Application>WPS 演示</Application>
  <PresentationFormat>全屏显示(4:3)</PresentationFormat>
  <Paragraphs>1206</Paragraphs>
  <Slides>37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Arial</vt:lpstr>
      <vt:lpstr>宋体</vt:lpstr>
      <vt:lpstr>Wingdings</vt:lpstr>
      <vt:lpstr>Calibri</vt:lpstr>
      <vt:lpstr>Times New Roman</vt:lpstr>
      <vt:lpstr>黑体</vt:lpstr>
      <vt:lpstr>Verdana</vt:lpstr>
      <vt:lpstr>华文中宋</vt:lpstr>
      <vt:lpstr>Tahoma</vt:lpstr>
      <vt:lpstr>微软雅黑</vt:lpstr>
      <vt:lpstr>Arial Unicode MS</vt:lpstr>
      <vt:lpstr>Calibri</vt:lpstr>
      <vt:lpstr>Times New Roman</vt:lpstr>
      <vt:lpstr>Arial</vt:lpstr>
      <vt:lpstr>Helvetica</vt:lpstr>
      <vt:lpstr>Symbol</vt:lpstr>
      <vt:lpstr>Office 主题​​</vt:lpstr>
      <vt:lpstr>计算机组织与体系结构</vt:lpstr>
      <vt:lpstr>指导教师</vt:lpstr>
      <vt:lpstr>助教</vt:lpstr>
      <vt:lpstr>课 程 概 貌</vt:lpstr>
      <vt:lpstr>参考教材</vt:lpstr>
      <vt:lpstr>本课程在课程体系中的地位</vt:lpstr>
      <vt:lpstr>PowerPoint 演示文稿</vt:lpstr>
      <vt:lpstr>PowerPoint 演示文稿</vt:lpstr>
      <vt:lpstr>PowerPoint 演示文稿</vt:lpstr>
      <vt:lpstr>第１章  计算机系统概论</vt:lpstr>
      <vt:lpstr>第１章  计算机系统概论</vt:lpstr>
      <vt:lpstr>1.1 计算机系统简介</vt:lpstr>
      <vt:lpstr>跑得最快的计算机（截止2019年6月）</vt:lpstr>
      <vt:lpstr>Summit</vt:lpstr>
      <vt:lpstr>Sunway TaihuLight</vt:lpstr>
      <vt:lpstr>1.1 计算机系统简介</vt:lpstr>
      <vt:lpstr>1.1 计算机系统简介</vt:lpstr>
      <vt:lpstr>PowerPoint 演示文稿</vt:lpstr>
      <vt:lpstr>PowerPoint 演示文稿</vt:lpstr>
      <vt:lpstr>PowerPoint 演示文稿</vt:lpstr>
      <vt:lpstr>PowerPoint 演示文稿</vt:lpstr>
      <vt:lpstr>1.2 计算机的基本组成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烂柯人</cp:lastModifiedBy>
  <cp:revision>1658</cp:revision>
  <dcterms:created xsi:type="dcterms:W3CDTF">2113-01-01T00:00:00Z</dcterms:created>
  <dcterms:modified xsi:type="dcterms:W3CDTF">2019-12-23T06:26:51Z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