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7"/>
  </p:handoutMasterIdLst>
  <p:sldIdLst>
    <p:sldId id="256" r:id="rId3"/>
    <p:sldId id="1033" r:id="rId5"/>
    <p:sldId id="1383" r:id="rId6"/>
    <p:sldId id="1447" r:id="rId7"/>
    <p:sldId id="1448" r:id="rId8"/>
    <p:sldId id="1449" r:id="rId9"/>
    <p:sldId id="1450" r:id="rId10"/>
    <p:sldId id="1454" r:id="rId11"/>
    <p:sldId id="1455" r:id="rId12"/>
    <p:sldId id="1456" r:id="rId13"/>
    <p:sldId id="1411" r:id="rId14"/>
    <p:sldId id="1412" r:id="rId15"/>
    <p:sldId id="1413" r:id="rId16"/>
    <p:sldId id="1414" r:id="rId17"/>
    <p:sldId id="1415" r:id="rId18"/>
    <p:sldId id="1416" r:id="rId19"/>
    <p:sldId id="1417" r:id="rId20"/>
    <p:sldId id="1418" r:id="rId21"/>
    <p:sldId id="1419" r:id="rId22"/>
    <p:sldId id="1451" r:id="rId23"/>
    <p:sldId id="1452" r:id="rId24"/>
    <p:sldId id="1420" r:id="rId25"/>
    <p:sldId id="1421" r:id="rId26"/>
    <p:sldId id="1422" r:id="rId27"/>
    <p:sldId id="1453" r:id="rId28"/>
    <p:sldId id="1384" r:id="rId29"/>
    <p:sldId id="1385" r:id="rId30"/>
    <p:sldId id="1386" r:id="rId31"/>
    <p:sldId id="1387" r:id="rId32"/>
    <p:sldId id="1388" r:id="rId33"/>
    <p:sldId id="1389" r:id="rId34"/>
    <p:sldId id="1390" r:id="rId35"/>
    <p:sldId id="1391" r:id="rId36"/>
    <p:sldId id="1392" r:id="rId37"/>
    <p:sldId id="1393" r:id="rId38"/>
    <p:sldId id="1394" r:id="rId39"/>
    <p:sldId id="1395" r:id="rId40"/>
    <p:sldId id="1396" r:id="rId41"/>
    <p:sldId id="1397" r:id="rId42"/>
    <p:sldId id="1398" r:id="rId43"/>
    <p:sldId id="1433" r:id="rId44"/>
    <p:sldId id="1434" r:id="rId45"/>
    <p:sldId id="1435" r:id="rId46"/>
    <p:sldId id="1436" r:id="rId47"/>
    <p:sldId id="1437" r:id="rId48"/>
    <p:sldId id="1438" r:id="rId49"/>
    <p:sldId id="1439" r:id="rId50"/>
    <p:sldId id="1440" r:id="rId51"/>
    <p:sldId id="1441" r:id="rId52"/>
    <p:sldId id="1442" r:id="rId53"/>
    <p:sldId id="1443" r:id="rId54"/>
    <p:sldId id="1444" r:id="rId55"/>
    <p:sldId id="1445" r:id="rId56"/>
  </p:sldIdLst>
  <p:sldSz cx="9144000" cy="6858000" type="screen4x3"/>
  <p:notesSz cx="7099300" cy="10234295"/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33CC"/>
    <a:srgbClr val="003399"/>
    <a:srgbClr val="3366FF"/>
    <a:srgbClr val="C28F3E"/>
    <a:srgbClr val="BC7D3E"/>
    <a:srgbClr val="B0753A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80735" autoAdjust="0"/>
  </p:normalViewPr>
  <p:slideViewPr>
    <p:cSldViewPr>
      <p:cViewPr>
        <p:scale>
          <a:sx n="66" d="100"/>
          <a:sy n="66" d="100"/>
        </p:scale>
        <p:origin x="-1445" y="-1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0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0" Type="http://schemas.openxmlformats.org/officeDocument/2006/relationships/tableStyles" Target="tableStyles.xml"/><Relationship Id="rId6" Type="http://schemas.openxmlformats.org/officeDocument/2006/relationships/slide" Target="slides/slide3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handoutMaster" Target="handoutMasters/handoutMaster1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C9833CB-0817-44DC-BDA6-97E8269B2A4B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8BBD55E-9969-4143-865D-25DDD65926A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00B983-0E40-4C29-87BA-CE566D420E22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0B983-0E40-4C29-87BA-CE566D420E2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0A5AB47C-942F-4359-8C39-6F1BAB3A8F10}" type="slidenum">
              <a:rPr lang="en-US" altLang="zh-CN" sz="1300" smtClean="0">
                <a:latin typeface="Arial" panose="020B0604020202020204" pitchFamily="34" charset="0"/>
              </a:rPr>
            </a:fld>
            <a:endParaRPr lang="en-US" altLang="zh-CN" sz="1300" smtClean="0">
              <a:latin typeface="Arial" panose="020B0604020202020204" pitchFamily="34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E3D1FC2D-0C4D-4A01-9CFB-A1AC2F84C45C}" type="slidenum">
              <a:rPr lang="en-US" altLang="zh-CN" sz="1300" smtClean="0">
                <a:latin typeface="Arial" panose="020B0604020202020204" pitchFamily="34" charset="0"/>
              </a:rPr>
            </a:fld>
            <a:endParaRPr lang="en-US" altLang="zh-CN" sz="1300" smtClean="0">
              <a:latin typeface="Arial" panose="020B0604020202020204" pitchFamily="34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3F00A253-62A3-483B-BC29-CFC6B219FC37}" type="slidenum">
              <a:rPr lang="en-US" altLang="zh-CN" sz="1300" smtClean="0">
                <a:latin typeface="Arial" panose="020B0604020202020204" pitchFamily="34" charset="0"/>
              </a:rPr>
            </a:fld>
            <a:endParaRPr lang="en-US" altLang="zh-CN" sz="1300" smtClean="0">
              <a:latin typeface="Arial" panose="020B0604020202020204" pitchFamily="34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468AB725-9B89-4A9D-AB61-77C99B9BCA50}" type="slidenum">
              <a:rPr lang="en-US" altLang="zh-CN" sz="1300" smtClean="0">
                <a:latin typeface="Arial" panose="020B0604020202020204" pitchFamily="34" charset="0"/>
              </a:rPr>
            </a:fld>
            <a:endParaRPr lang="en-US" altLang="zh-CN" sz="1300" smtClean="0">
              <a:latin typeface="Arial" panose="020B0604020202020204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13AF05EE-3A95-410B-9EC4-C08A785D360E}" type="slidenum">
              <a:rPr lang="en-US" altLang="zh-CN" sz="1300" smtClean="0">
                <a:latin typeface="Arial" panose="020B0604020202020204" pitchFamily="34" charset="0"/>
              </a:rPr>
            </a:fld>
            <a:endParaRPr lang="en-US" altLang="zh-CN" sz="1300" smtClean="0">
              <a:latin typeface="Arial" panose="020B0604020202020204" pitchFamily="34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A26B3EB-A3B9-4FC0-98D3-AA005992373F}" type="slidenum">
              <a:rPr lang="en-US" altLang="zh-CN" sz="1300" smtClean="0">
                <a:latin typeface="Arial" panose="020B0604020202020204" pitchFamily="34" charset="0"/>
              </a:rPr>
            </a:fld>
            <a:endParaRPr lang="en-US" altLang="zh-CN" sz="1300" smtClean="0">
              <a:latin typeface="Arial" panose="020B0604020202020204" pitchFamily="34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2B914CE1-E74B-4625-AA1C-7A29E0E28531}" type="slidenum">
              <a:rPr lang="en-US" altLang="zh-CN" sz="1300" smtClean="0">
                <a:latin typeface="Arial" panose="020B0604020202020204" pitchFamily="34" charset="0"/>
              </a:rPr>
            </a:fld>
            <a:endParaRPr lang="en-US" altLang="zh-CN" sz="1300" smtClean="0">
              <a:latin typeface="Arial" panose="020B0604020202020204" pitchFamily="34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2B914CE1-E74B-4625-AA1C-7A29E0E28531}" type="slidenum">
              <a:rPr lang="en-US" altLang="zh-CN" sz="1300" smtClean="0">
                <a:latin typeface="Arial" panose="020B0604020202020204" pitchFamily="34" charset="0"/>
              </a:rPr>
            </a:fld>
            <a:endParaRPr lang="en-US" altLang="zh-CN" sz="1300" smtClean="0">
              <a:latin typeface="Arial" panose="020B0604020202020204" pitchFamily="34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20B5DA6B-C5B4-40B5-A43F-63D32FC37A77}" type="slidenum">
              <a:rPr lang="en-US" altLang="zh-CN" sz="1300" smtClean="0">
                <a:latin typeface="Arial" panose="020B0604020202020204" pitchFamily="34" charset="0"/>
              </a:rPr>
            </a:fld>
            <a:endParaRPr lang="en-US" altLang="zh-CN" sz="1300" smtClean="0">
              <a:latin typeface="Arial" panose="020B0604020202020204" pitchFamily="34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牢记每个功能段的组成和结构。</a:t>
            </a:r>
            <a:endParaRPr lang="zh-CN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B5323354-B4FD-4807-B53A-A371AF6FAD91}" type="slidenum">
              <a:rPr lang="en-US" altLang="zh-CN" sz="1300" smtClean="0">
                <a:latin typeface="Arial" panose="020B0604020202020204" pitchFamily="34" charset="0"/>
              </a:rPr>
            </a:fld>
            <a:endParaRPr lang="en-US" altLang="zh-CN" sz="1300" smtClean="0">
              <a:latin typeface="Arial" panose="020B0604020202020204" pitchFamily="34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0B983-0E40-4C29-87BA-CE566D420E2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5E0BC334-20DA-4030-992A-2CDE07264DE1}" type="slidenum">
              <a:rPr lang="en-US" altLang="zh-CN" sz="1300" smtClean="0">
                <a:latin typeface="Arial" panose="020B0604020202020204" pitchFamily="34" charset="0"/>
              </a:rPr>
            </a:fld>
            <a:endParaRPr lang="en-US" altLang="zh-CN" sz="1300" smtClean="0">
              <a:latin typeface="Arial" panose="020B0604020202020204" pitchFamily="34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73AB0666-7A7E-41F7-8DD2-2E49AE10A3E7}" type="slidenum">
              <a:rPr lang="en-US" altLang="zh-CN" sz="1300" smtClean="0">
                <a:latin typeface="Arial" panose="020B0604020202020204" pitchFamily="34" charset="0"/>
              </a:rPr>
            </a:fld>
            <a:endParaRPr lang="en-US" altLang="zh-CN" sz="1300" smtClean="0">
              <a:latin typeface="Arial" panose="020B0604020202020204" pitchFamily="34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572B2D8E-3987-46C4-8DF6-2211441A44E5}" type="slidenum">
              <a:rPr lang="en-US" altLang="zh-CN" sz="1300" smtClean="0">
                <a:latin typeface="Arial" panose="020B0604020202020204" pitchFamily="34" charset="0"/>
              </a:rPr>
            </a:fld>
            <a:endParaRPr lang="en-US" altLang="zh-CN" sz="1300" smtClean="0">
              <a:latin typeface="Arial" panose="020B0604020202020204" pitchFamily="34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59B79723-5B95-46E2-9E03-BE80B78A8F99}" type="slidenum">
              <a:rPr lang="en-US" altLang="zh-CN" sz="1300" smtClean="0">
                <a:latin typeface="Arial" panose="020B0604020202020204" pitchFamily="34" charset="0"/>
              </a:rPr>
            </a:fld>
            <a:endParaRPr lang="en-US" altLang="zh-CN" sz="1300" smtClean="0">
              <a:latin typeface="Arial" panose="020B0604020202020204" pitchFamily="34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44A58E3D-AD01-4756-B5A9-C42B604A98BD}" type="slidenum">
              <a:rPr lang="en-US" altLang="zh-CN" sz="1300" smtClean="0">
                <a:latin typeface="Arial" panose="020B0604020202020204" pitchFamily="34" charset="0"/>
              </a:rPr>
            </a:fld>
            <a:endParaRPr lang="en-US" altLang="zh-CN" sz="1300" smtClean="0">
              <a:latin typeface="Arial" panose="020B0604020202020204" pitchFamily="34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9D70B4FF-96A9-4F1B-A90C-6B377CC5C845}" type="slidenum">
              <a:rPr lang="en-US" altLang="zh-CN" sz="1300" smtClean="0">
                <a:latin typeface="Arial" panose="020B0604020202020204" pitchFamily="34" charset="0"/>
              </a:rPr>
            </a:fld>
            <a:endParaRPr lang="en-US" altLang="zh-CN" sz="1300" smtClean="0">
              <a:latin typeface="Arial" panose="020B0604020202020204" pitchFamily="34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90A713FB-7C61-4AFB-89E7-27DEC983A0FB}" type="slidenum">
              <a:rPr lang="en-US" altLang="zh-CN" sz="1300" smtClean="0">
                <a:latin typeface="Arial" panose="020B0604020202020204" pitchFamily="34" charset="0"/>
              </a:rPr>
            </a:fld>
            <a:endParaRPr lang="en-US" altLang="zh-CN" sz="1300" smtClean="0">
              <a:latin typeface="Arial" panose="020B0604020202020204" pitchFamily="34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39F9B3FA-952D-4235-B3A6-FBEF01272BC7}" type="slidenum">
              <a:rPr lang="en-US" altLang="zh-CN" sz="1300" smtClean="0">
                <a:latin typeface="Arial" panose="020B0604020202020204" pitchFamily="34" charset="0"/>
              </a:rPr>
            </a:fld>
            <a:endParaRPr lang="en-US" altLang="zh-CN" sz="1300" smtClean="0">
              <a:latin typeface="Arial" panose="020B0604020202020204" pitchFamily="34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F4C1A209-66CF-4BB9-952A-9DC4D63B37CC}" type="slidenum">
              <a:rPr lang="en-US" altLang="zh-CN" sz="1300" smtClean="0">
                <a:latin typeface="Arial" panose="020B0604020202020204" pitchFamily="34" charset="0"/>
              </a:rPr>
            </a:fld>
            <a:endParaRPr lang="en-US" altLang="zh-CN" sz="1300" smtClean="0">
              <a:latin typeface="Arial" panose="020B0604020202020204" pitchFamily="34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54A5417-2AA4-4F71-80E6-A9421536D897}" type="slidenum">
              <a:rPr lang="en-US" altLang="zh-CN" sz="1300" smtClean="0">
                <a:latin typeface="Arial" panose="020B0604020202020204" pitchFamily="34" charset="0"/>
              </a:rPr>
            </a:fld>
            <a:endParaRPr lang="en-US" altLang="zh-CN" sz="1300" smtClean="0">
              <a:latin typeface="Arial" panose="020B0604020202020204" pitchFamily="34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0B983-0E40-4C29-87BA-CE566D420E2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5C085E71-B759-47F5-A360-73C80D46583B}" type="slidenum">
              <a:rPr lang="en-US" altLang="zh-CN" sz="1300" smtClean="0">
                <a:latin typeface="Times New Roman" panose="02020603050405020304" pitchFamily="18" charset="0"/>
              </a:rPr>
            </a:fld>
            <a:endParaRPr lang="en-US" altLang="zh-CN" sz="1300" smtClean="0">
              <a:latin typeface="Times New Roman" panose="02020603050405020304" pitchFamily="18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38" tIns="49520" rIns="99038" bIns="49520" anchor="b"/>
          <a:lstStyle>
            <a:lvl1pPr defTabSz="98933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98933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98933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98933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98933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98933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98933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98933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98933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3DF6D335-A4CA-4504-84DF-3F70F3292B99}" type="slidenum">
              <a:rPr lang="en-US" altLang="zh-CN" sz="1300">
                <a:latin typeface="Arial" panose="020B0604020202020204" pitchFamily="34" charset="0"/>
              </a:rPr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b="1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85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085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8C6097AD-E617-4003-A968-6E3048C32874}" type="slidenum">
              <a:rPr lang="zh-CN" altLang="en-US" sz="1300" smtClean="0"/>
            </a:fld>
            <a:endParaRPr lang="zh-CN" altLang="en-US" sz="13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F67CBFDA-E3DA-430D-9BFA-BE02CD749D05}" type="slidenum">
              <a:rPr lang="en-US" altLang="zh-CN" sz="1300" smtClean="0">
                <a:latin typeface="Arial" panose="020B0604020202020204" pitchFamily="34" charset="0"/>
              </a:rPr>
            </a:fld>
            <a:endParaRPr lang="en-US" altLang="zh-CN" sz="1300" smtClean="0">
              <a:latin typeface="Arial" panose="020B0604020202020204" pitchFamily="34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AA8783A1-E226-4A41-94F5-B0A4022D0BB1}" type="slidenum">
              <a:rPr lang="en-US" altLang="zh-CN" sz="1300" smtClean="0">
                <a:latin typeface="Arial" panose="020B0604020202020204" pitchFamily="34" charset="0"/>
              </a:rPr>
            </a:fld>
            <a:endParaRPr lang="en-US" altLang="zh-CN" sz="1300" smtClean="0">
              <a:latin typeface="Arial" panose="020B0604020202020204" pitchFamily="34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E633C-541A-4E3F-A22A-3C4C63E8EF5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9E446-6F6B-46FF-A641-54E99657CB0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5BA35-14E5-4401-B968-D9FCFD45D96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AC33D-D29A-48B3-BCD6-381D3D720D2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6AFD5-B4CE-4309-A85F-E56CFD43117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CC3E9-608E-4023-AA79-77ECC6312F5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80664-B5A2-458D-9781-BDBB3E44461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2FEDC-7E89-472C-BFD5-D857A9C78A6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7EA61-351E-4105-9AD9-76D38C6E993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75736-67D3-4C0D-9AD3-EBB1133B7A1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3B5C7-14AB-4EB9-8E35-9962854618D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ct val="20000"/>
              </a:spcBef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ct val="20000"/>
              </a:spcBef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ct val="20000"/>
              </a:spcBef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CE38698-3FD2-4DD5-AB6F-61E8F41EBC15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7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1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slide" Target="slide4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slide" Target="slide4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slide" Target="slide44.xml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slide" Target="slide48.xml"/><Relationship Id="rId3" Type="http://schemas.openxmlformats.org/officeDocument/2006/relationships/slide" Target="slide47.xml"/><Relationship Id="rId2" Type="http://schemas.openxmlformats.org/officeDocument/2006/relationships/slide" Target="slide46.xml"/><Relationship Id="rId1" Type="http://schemas.openxmlformats.org/officeDocument/2006/relationships/slide" Target="slide45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slide" Target="slide50.xml"/><Relationship Id="rId1" Type="http://schemas.openxmlformats.org/officeDocument/2006/relationships/slide" Target="slide49.xml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slide" Target="slide53.xml"/><Relationship Id="rId2" Type="http://schemas.openxmlformats.org/officeDocument/2006/relationships/slide" Target="slide52.xml"/><Relationship Id="rId1" Type="http://schemas.openxmlformats.org/officeDocument/2006/relationships/slide" Target="slide5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slide" Target="slide32.xml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slide" Target="slide33.xml"/><Relationship Id="rId1" Type="http://schemas.openxmlformats.org/officeDocument/2006/relationships/slide" Target="slide30.xml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slide" Target="slide34.xml"/><Relationship Id="rId1" Type="http://schemas.openxmlformats.org/officeDocument/2006/relationships/slide" Target="slide36.xml"/></Relationships>
</file>

<file path=ppt/slides/_rels/slide4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slide" Target="slide35.xml"/><Relationship Id="rId1" Type="http://schemas.openxmlformats.org/officeDocument/2006/relationships/slide" Target="slide32.xml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slide" Target="slide35.xml"/><Relationship Id="rId1" Type="http://schemas.openxmlformats.org/officeDocument/2006/relationships/slide" Target="slide32.xml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slide" Target="slide35.xml"/><Relationship Id="rId1" Type="http://schemas.openxmlformats.org/officeDocument/2006/relationships/slide" Target="slide32.xml"/></Relationships>
</file>

<file path=ppt/slides/_rels/slide4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slide" Target="slide35.xml"/><Relationship Id="rId1" Type="http://schemas.openxmlformats.org/officeDocument/2006/relationships/slide" Target="slide32.xml"/></Relationships>
</file>

<file path=ppt/slides/_rels/slide4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slide" Target="slide36.xml"/><Relationship Id="rId1" Type="http://schemas.openxmlformats.org/officeDocument/2006/relationships/slide" Target="slide3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png"/><Relationship Id="rId2" Type="http://schemas.openxmlformats.org/officeDocument/2006/relationships/slide" Target="slide36.xml"/><Relationship Id="rId1" Type="http://schemas.openxmlformats.org/officeDocument/2006/relationships/slide" Target="slide33.xml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slide" Target="slide37.xml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slide" Target="slide37.xml"/></Relationships>
</file>

<file path=ppt/slides/_rels/slide5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7.xml"/><Relationship Id="rId3" Type="http://schemas.openxmlformats.org/officeDocument/2006/relationships/slide" Target="slide37.xml"/><Relationship Id="rId2" Type="http://schemas.openxmlformats.org/officeDocument/2006/relationships/image" Target="../media/image14.png"/><Relationship Id="rId1" Type="http://schemas.openxmlformats.org/officeDocument/2006/relationships/slide" Target="slide3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341438"/>
            <a:ext cx="7704138" cy="1143000"/>
          </a:xfrm>
        </p:spPr>
        <p:txBody>
          <a:bodyPr/>
          <a:lstStyle/>
          <a:p>
            <a:pPr algn="dist" eaLnBrk="1" hangingPunct="1"/>
            <a:r>
              <a:rPr lang="zh-CN" altLang="en-US" sz="5400" b="1" smtClean="0"/>
              <a:t>计算机组织与体系结构</a:t>
            </a:r>
            <a:endParaRPr lang="zh-CN" altLang="en-US" sz="5400" b="1" smtClean="0"/>
          </a:p>
        </p:txBody>
      </p:sp>
      <p:sp>
        <p:nvSpPr>
          <p:cNvPr id="2051" name="Text Box 7"/>
          <p:cNvSpPr txBox="1">
            <a:spLocks noChangeArrowheads="1"/>
          </p:cNvSpPr>
          <p:nvPr/>
        </p:nvSpPr>
        <p:spPr bwMode="auto">
          <a:xfrm>
            <a:off x="3714750" y="5072063"/>
            <a:ext cx="29511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 舒燕君</a:t>
            </a:r>
            <a:endParaRPr lang="zh-CN" altLang="en-US" sz="2800"/>
          </a:p>
        </p:txBody>
      </p:sp>
      <p:sp>
        <p:nvSpPr>
          <p:cNvPr id="2052" name="Text Box 7"/>
          <p:cNvSpPr txBox="1">
            <a:spLocks noChangeArrowheads="1"/>
          </p:cNvSpPr>
          <p:nvPr/>
        </p:nvSpPr>
        <p:spPr bwMode="auto">
          <a:xfrm>
            <a:off x="2571750" y="4500563"/>
            <a:ext cx="4357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 计算机科学与技术学院</a:t>
            </a:r>
            <a:endParaRPr lang="zh-CN" altLang="en-US" sz="280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14500" y="3071813"/>
            <a:ext cx="5673725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第十讲</a:t>
            </a:r>
            <a:endParaRPr lang="zh-CN" altLang="en-US" sz="4000" kern="0" dirty="0"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AutoShape 2"/>
          <p:cNvSpPr>
            <a:spLocks noChangeArrowheads="1"/>
          </p:cNvSpPr>
          <p:nvPr/>
        </p:nvSpPr>
        <p:spPr bwMode="auto">
          <a:xfrm>
            <a:off x="5045075" y="4343400"/>
            <a:ext cx="609600" cy="152400"/>
          </a:xfrm>
          <a:prstGeom prst="rightArrow">
            <a:avLst>
              <a:gd name="adj1" fmla="val 50000"/>
              <a:gd name="adj2" fmla="val 71111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</a:ln>
        </p:spPr>
        <p:txBody>
          <a:bodyPr wrap="none" anchor="ctr"/>
          <a:lstStyle/>
          <a:p>
            <a:pPr algn="ctr"/>
            <a:endParaRPr lang="zh-CN" altLang="en-US" sz="2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2514600" y="4659313"/>
            <a:ext cx="1524000" cy="1487487"/>
            <a:chOff x="1584" y="2935"/>
            <a:chExt cx="960" cy="937"/>
          </a:xfrm>
        </p:grpSpPr>
        <p:sp>
          <p:nvSpPr>
            <p:cNvPr id="8231" name="Rectangle 4"/>
            <p:cNvSpPr>
              <a:spLocks noChangeArrowheads="1"/>
            </p:cNvSpPr>
            <p:nvPr/>
          </p:nvSpPr>
          <p:spPr bwMode="auto">
            <a:xfrm>
              <a:off x="1584" y="2935"/>
              <a:ext cx="48" cy="91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</a:ln>
          </p:spPr>
          <p:txBody>
            <a:bodyPr anchor="ctr">
              <a:spAutoFit/>
            </a:bodyPr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8232" name="AutoShape 5"/>
            <p:cNvSpPr>
              <a:spLocks noChangeArrowheads="1"/>
            </p:cNvSpPr>
            <p:nvPr/>
          </p:nvSpPr>
          <p:spPr bwMode="auto">
            <a:xfrm>
              <a:off x="1632" y="3776"/>
              <a:ext cx="912" cy="96"/>
            </a:xfrm>
            <a:prstGeom prst="rightArrow">
              <a:avLst>
                <a:gd name="adj1" fmla="val 50000"/>
                <a:gd name="adj2" fmla="val 168889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33" name="Rectangle 6"/>
            <p:cNvSpPr>
              <a:spLocks noChangeArrowheads="1"/>
            </p:cNvSpPr>
            <p:nvPr/>
          </p:nvSpPr>
          <p:spPr bwMode="auto">
            <a:xfrm rot="5400000">
              <a:off x="1631" y="3794"/>
              <a:ext cx="34" cy="5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</p:grpSp>
      <p:sp>
        <p:nvSpPr>
          <p:cNvPr id="537607" name="AutoShape 7"/>
          <p:cNvSpPr>
            <a:spLocks noChangeArrowheads="1"/>
          </p:cNvSpPr>
          <p:nvPr/>
        </p:nvSpPr>
        <p:spPr bwMode="auto">
          <a:xfrm>
            <a:off x="5045075" y="6019800"/>
            <a:ext cx="1127125" cy="152400"/>
          </a:xfrm>
          <a:prstGeom prst="rightArrow">
            <a:avLst>
              <a:gd name="adj1" fmla="val 50000"/>
              <a:gd name="adj2" fmla="val 131481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</a:ln>
        </p:spPr>
        <p:txBody>
          <a:bodyPr wrap="none" anchor="ctr"/>
          <a:lstStyle/>
          <a:p>
            <a:pPr algn="ctr"/>
            <a:endParaRPr lang="zh-CN" altLang="en-US" sz="2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7" name="Text Box 8"/>
          <p:cNvSpPr txBox="1">
            <a:spLocks noChangeArrowheads="1"/>
          </p:cNvSpPr>
          <p:nvPr/>
        </p:nvSpPr>
        <p:spPr bwMode="auto">
          <a:xfrm>
            <a:off x="609600" y="457200"/>
            <a:ext cx="5715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3.  执行周期数据流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537609" name="Text Box 9"/>
          <p:cNvSpPr txBox="1">
            <a:spLocks noChangeArrowheads="1"/>
          </p:cNvSpPr>
          <p:nvPr/>
        </p:nvSpPr>
        <p:spPr bwMode="auto">
          <a:xfrm>
            <a:off x="609600" y="1935163"/>
            <a:ext cx="5715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4 . 中断周期数据流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537610" name="Text Box 10"/>
          <p:cNvSpPr txBox="1">
            <a:spLocks noChangeArrowheads="1"/>
          </p:cNvSpPr>
          <p:nvPr/>
        </p:nvSpPr>
        <p:spPr bwMode="auto">
          <a:xfrm>
            <a:off x="1143000" y="1127125"/>
            <a:ext cx="533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不同指令的执行周期数据流不同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537611" name="AutoShape 11"/>
          <p:cNvSpPr>
            <a:spLocks noChangeArrowheads="1"/>
          </p:cNvSpPr>
          <p:nvPr/>
        </p:nvSpPr>
        <p:spPr bwMode="auto">
          <a:xfrm>
            <a:off x="6324600" y="4683125"/>
            <a:ext cx="914400" cy="152400"/>
          </a:xfrm>
          <a:prstGeom prst="rightArrow">
            <a:avLst>
              <a:gd name="adj1" fmla="val 50000"/>
              <a:gd name="adj2" fmla="val 106667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</a:ln>
        </p:spPr>
        <p:txBody>
          <a:bodyPr wrap="none" anchor="ctr"/>
          <a:lstStyle/>
          <a:p>
            <a:pPr algn="ctr"/>
            <a:endParaRPr lang="zh-CN" altLang="en-US" sz="2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7612" name="AutoShape 12"/>
          <p:cNvSpPr>
            <a:spLocks noChangeArrowheads="1"/>
          </p:cNvSpPr>
          <p:nvPr/>
        </p:nvSpPr>
        <p:spPr bwMode="auto">
          <a:xfrm>
            <a:off x="5029200" y="5105400"/>
            <a:ext cx="1676400" cy="152400"/>
          </a:xfrm>
          <a:prstGeom prst="rightArrow">
            <a:avLst>
              <a:gd name="adj1" fmla="val 50000"/>
              <a:gd name="adj2" fmla="val 114583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</a:ln>
        </p:spPr>
        <p:txBody>
          <a:bodyPr wrap="none" anchor="ctr"/>
          <a:lstStyle/>
          <a:p>
            <a:pPr algn="ctr"/>
            <a:endParaRPr lang="zh-CN" altLang="en-US" sz="2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" name="Group 13"/>
          <p:cNvGrpSpPr/>
          <p:nvPr/>
        </p:nvGrpSpPr>
        <p:grpSpPr bwMode="auto">
          <a:xfrm>
            <a:off x="5753100" y="4876800"/>
            <a:ext cx="1485900" cy="152400"/>
            <a:chOff x="3624" y="3072"/>
            <a:chExt cx="936" cy="96"/>
          </a:xfrm>
        </p:grpSpPr>
        <p:sp>
          <p:nvSpPr>
            <p:cNvPr id="8229" name="AutoShape 14"/>
            <p:cNvSpPr>
              <a:spLocks noChangeArrowheads="1"/>
            </p:cNvSpPr>
            <p:nvPr/>
          </p:nvSpPr>
          <p:spPr bwMode="auto">
            <a:xfrm>
              <a:off x="3648" y="3072"/>
              <a:ext cx="912" cy="96"/>
            </a:xfrm>
            <a:prstGeom prst="rightArrow">
              <a:avLst>
                <a:gd name="adj1" fmla="val 50000"/>
                <a:gd name="adj2" fmla="val 127063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30" name="Rectangle 15"/>
            <p:cNvSpPr>
              <a:spLocks noChangeArrowheads="1"/>
            </p:cNvSpPr>
            <p:nvPr/>
          </p:nvSpPr>
          <p:spPr bwMode="auto">
            <a:xfrm rot="5400000">
              <a:off x="3633" y="3095"/>
              <a:ext cx="27" cy="4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</p:grpSp>
      <p:grpSp>
        <p:nvGrpSpPr>
          <p:cNvPr id="4" name="Group 16"/>
          <p:cNvGrpSpPr/>
          <p:nvPr/>
        </p:nvGrpSpPr>
        <p:grpSpPr bwMode="auto">
          <a:xfrm>
            <a:off x="2770188" y="4648200"/>
            <a:ext cx="1255712" cy="609600"/>
            <a:chOff x="1745" y="2928"/>
            <a:chExt cx="791" cy="384"/>
          </a:xfrm>
        </p:grpSpPr>
        <p:sp>
          <p:nvSpPr>
            <p:cNvPr id="8226" name="AutoShape 17"/>
            <p:cNvSpPr>
              <a:spLocks noChangeArrowheads="1"/>
            </p:cNvSpPr>
            <p:nvPr/>
          </p:nvSpPr>
          <p:spPr bwMode="auto">
            <a:xfrm>
              <a:off x="1745" y="2928"/>
              <a:ext cx="79" cy="384"/>
            </a:xfrm>
            <a:prstGeom prst="upArrow">
              <a:avLst>
                <a:gd name="adj1" fmla="val 50000"/>
                <a:gd name="adj2" fmla="val 121519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</a:ln>
          </p:spPr>
          <p:txBody>
            <a:bodyPr vert="eaVert"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8227" name="Rectangle 18"/>
            <p:cNvSpPr>
              <a:spLocks noChangeArrowheads="1"/>
            </p:cNvSpPr>
            <p:nvPr/>
          </p:nvSpPr>
          <p:spPr bwMode="auto">
            <a:xfrm>
              <a:off x="1790" y="3264"/>
              <a:ext cx="746" cy="4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8228" name="Rectangle 19"/>
            <p:cNvSpPr>
              <a:spLocks noChangeArrowheads="1"/>
            </p:cNvSpPr>
            <p:nvPr/>
          </p:nvSpPr>
          <p:spPr bwMode="auto">
            <a:xfrm rot="5400000">
              <a:off x="1769" y="3262"/>
              <a:ext cx="45" cy="4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</p:grpSp>
      <p:sp>
        <p:nvSpPr>
          <p:cNvPr id="537620" name="AutoShape 20"/>
          <p:cNvSpPr>
            <a:spLocks noChangeArrowheads="1"/>
          </p:cNvSpPr>
          <p:nvPr/>
        </p:nvSpPr>
        <p:spPr bwMode="auto">
          <a:xfrm>
            <a:off x="4419600" y="4667250"/>
            <a:ext cx="152400" cy="228600"/>
          </a:xfrm>
          <a:prstGeom prst="upArrow">
            <a:avLst>
              <a:gd name="adj1" fmla="val 50000"/>
              <a:gd name="adj2" fmla="val 37500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grpSp>
        <p:nvGrpSpPr>
          <p:cNvPr id="5" name="Group 21"/>
          <p:cNvGrpSpPr/>
          <p:nvPr/>
        </p:nvGrpSpPr>
        <p:grpSpPr bwMode="auto">
          <a:xfrm>
            <a:off x="6767513" y="4454525"/>
            <a:ext cx="471487" cy="152400"/>
            <a:chOff x="4263" y="2806"/>
            <a:chExt cx="297" cy="96"/>
          </a:xfrm>
        </p:grpSpPr>
        <p:sp>
          <p:nvSpPr>
            <p:cNvPr id="8224" name="AutoShape 22"/>
            <p:cNvSpPr>
              <a:spLocks noChangeArrowheads="1"/>
            </p:cNvSpPr>
            <p:nvPr/>
          </p:nvSpPr>
          <p:spPr bwMode="auto">
            <a:xfrm>
              <a:off x="4272" y="2806"/>
              <a:ext cx="288" cy="96"/>
            </a:xfrm>
            <a:prstGeom prst="rightArrow">
              <a:avLst>
                <a:gd name="adj1" fmla="val 50000"/>
                <a:gd name="adj2" fmla="val 53333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25" name="Rectangle 23"/>
            <p:cNvSpPr>
              <a:spLocks noChangeArrowheads="1"/>
            </p:cNvSpPr>
            <p:nvPr/>
          </p:nvSpPr>
          <p:spPr bwMode="auto">
            <a:xfrm>
              <a:off x="4263" y="2826"/>
              <a:ext cx="45" cy="6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</p:grpSp>
      <p:grpSp>
        <p:nvGrpSpPr>
          <p:cNvPr id="6" name="Group 24"/>
          <p:cNvGrpSpPr/>
          <p:nvPr/>
        </p:nvGrpSpPr>
        <p:grpSpPr bwMode="auto">
          <a:xfrm>
            <a:off x="1600200" y="2625725"/>
            <a:ext cx="6934200" cy="3851275"/>
            <a:chOff x="1008" y="1654"/>
            <a:chExt cx="4368" cy="2426"/>
          </a:xfrm>
        </p:grpSpPr>
        <p:sp>
          <p:nvSpPr>
            <p:cNvPr id="8209" name="Rectangle 25"/>
            <p:cNvSpPr>
              <a:spLocks noChangeArrowheads="1"/>
            </p:cNvSpPr>
            <p:nvPr/>
          </p:nvSpPr>
          <p:spPr bwMode="auto">
            <a:xfrm>
              <a:off x="2544" y="3696"/>
              <a:ext cx="62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grpSp>
          <p:nvGrpSpPr>
            <p:cNvPr id="8210" name="Group 26"/>
            <p:cNvGrpSpPr/>
            <p:nvPr/>
          </p:nvGrpSpPr>
          <p:grpSpPr bwMode="auto">
            <a:xfrm>
              <a:off x="1008" y="1654"/>
              <a:ext cx="4368" cy="2426"/>
              <a:chOff x="1008" y="1654"/>
              <a:chExt cx="4368" cy="2426"/>
            </a:xfrm>
          </p:grpSpPr>
          <p:sp>
            <p:nvSpPr>
              <p:cNvPr id="8211" name="Text Box 27"/>
              <p:cNvSpPr txBox="1">
                <a:spLocks noChangeArrowheads="1"/>
              </p:cNvSpPr>
              <p:nvPr/>
            </p:nvSpPr>
            <p:spPr bwMode="auto">
              <a:xfrm>
                <a:off x="2630" y="3705"/>
                <a:ext cx="4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MDR</a:t>
                </a: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12" name="Rectangle 28"/>
              <p:cNvSpPr>
                <a:spLocks noChangeArrowheads="1"/>
              </p:cNvSpPr>
              <p:nvPr/>
            </p:nvSpPr>
            <p:spPr bwMode="auto">
              <a:xfrm>
                <a:off x="2544" y="3105"/>
                <a:ext cx="62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>
                    <a:latin typeface="Times New Roman" panose="02020603050405020304" pitchFamily="18" charset="0"/>
                  </a:rPr>
                  <a:t>CU</a:t>
                </a: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13" name="Rectangle 29"/>
              <p:cNvSpPr>
                <a:spLocks noChangeArrowheads="1"/>
              </p:cNvSpPr>
              <p:nvPr/>
            </p:nvSpPr>
            <p:spPr bwMode="auto">
              <a:xfrm>
                <a:off x="2544" y="2640"/>
                <a:ext cx="62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>
                    <a:latin typeface="Times New Roman" panose="02020603050405020304" pitchFamily="18" charset="0"/>
                  </a:rPr>
                  <a:t>MAR</a:t>
                </a: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14" name="Rectangle 30"/>
              <p:cNvSpPr>
                <a:spLocks noChangeArrowheads="1"/>
              </p:cNvSpPr>
              <p:nvPr/>
            </p:nvSpPr>
            <p:spPr bwMode="auto">
              <a:xfrm>
                <a:off x="3552" y="2352"/>
                <a:ext cx="96" cy="168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bg2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8215" name="Rectangle 31"/>
              <p:cNvSpPr>
                <a:spLocks noChangeArrowheads="1"/>
              </p:cNvSpPr>
              <p:nvPr/>
            </p:nvSpPr>
            <p:spPr bwMode="auto">
              <a:xfrm>
                <a:off x="3888" y="2352"/>
                <a:ext cx="96" cy="168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bg2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8216" name="Rectangle 32"/>
              <p:cNvSpPr>
                <a:spLocks noChangeArrowheads="1"/>
              </p:cNvSpPr>
              <p:nvPr/>
            </p:nvSpPr>
            <p:spPr bwMode="auto">
              <a:xfrm>
                <a:off x="4224" y="2352"/>
                <a:ext cx="96" cy="168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bg2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8217" name="Rectangle 33"/>
              <p:cNvSpPr>
                <a:spLocks noChangeArrowheads="1"/>
              </p:cNvSpPr>
              <p:nvPr/>
            </p:nvSpPr>
            <p:spPr bwMode="auto">
              <a:xfrm>
                <a:off x="1008" y="2352"/>
                <a:ext cx="2352" cy="17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8218" name="Text Box 34"/>
              <p:cNvSpPr txBox="1">
                <a:spLocks noChangeArrowheads="1"/>
              </p:cNvSpPr>
              <p:nvPr/>
            </p:nvSpPr>
            <p:spPr bwMode="auto">
              <a:xfrm>
                <a:off x="1814" y="2112"/>
                <a:ext cx="44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CPU</a:t>
                </a: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19" name="Text Box 35"/>
              <p:cNvSpPr txBox="1">
                <a:spLocks noChangeArrowheads="1"/>
              </p:cNvSpPr>
              <p:nvPr/>
            </p:nvSpPr>
            <p:spPr bwMode="auto">
              <a:xfrm>
                <a:off x="3436" y="1654"/>
                <a:ext cx="308" cy="7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地址总线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20" name="Text Box 36"/>
              <p:cNvSpPr txBox="1">
                <a:spLocks noChangeArrowheads="1"/>
              </p:cNvSpPr>
              <p:nvPr/>
            </p:nvSpPr>
            <p:spPr bwMode="auto">
              <a:xfrm>
                <a:off x="3772" y="1654"/>
                <a:ext cx="308" cy="7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数据总线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21" name="Text Box 37"/>
              <p:cNvSpPr txBox="1">
                <a:spLocks noChangeArrowheads="1"/>
              </p:cNvSpPr>
              <p:nvPr/>
            </p:nvSpPr>
            <p:spPr bwMode="auto">
              <a:xfrm>
                <a:off x="4156" y="1654"/>
                <a:ext cx="308" cy="7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控制总线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22" name="Rectangle 38"/>
              <p:cNvSpPr>
                <a:spLocks noChangeArrowheads="1"/>
              </p:cNvSpPr>
              <p:nvPr/>
            </p:nvSpPr>
            <p:spPr bwMode="auto">
              <a:xfrm>
                <a:off x="1344" y="2640"/>
                <a:ext cx="62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>
                    <a:latin typeface="Times New Roman" panose="02020603050405020304" pitchFamily="18" charset="0"/>
                  </a:rPr>
                  <a:t>PC</a:t>
                </a: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23" name="Rectangle 39"/>
              <p:cNvSpPr>
                <a:spLocks noChangeArrowheads="1"/>
              </p:cNvSpPr>
              <p:nvPr/>
            </p:nvSpPr>
            <p:spPr bwMode="auto">
              <a:xfrm>
                <a:off x="4560" y="2736"/>
                <a:ext cx="816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2000">
                    <a:latin typeface="Times New Roman" panose="02020603050405020304" pitchFamily="18" charset="0"/>
                  </a:rPr>
                  <a:t>存储器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7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7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37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53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537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537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53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02" grpId="0" animBg="1" autoUpdateAnimBg="0"/>
      <p:bldP spid="537607" grpId="0" animBg="1" autoUpdateAnimBg="0"/>
      <p:bldP spid="537609" grpId="0" autoUpdateAnimBg="0"/>
      <p:bldP spid="537610" grpId="0" autoUpdateAnimBg="0"/>
      <p:bldP spid="537611" grpId="0" animBg="1" autoUpdateAnimBg="0"/>
      <p:bldP spid="537612" grpId="0" animBg="1" autoUpdateAnimBg="0"/>
      <p:bldP spid="5376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288925" y="228600"/>
            <a:ext cx="4511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Times New Roman" panose="02020603050405020304" pitchFamily="18" charset="0"/>
              </a:rPr>
              <a:t>三</a:t>
            </a:r>
            <a:r>
              <a:rPr lang="zh-CN" altLang="en-US" sz="3600" dirty="0" smtClean="0">
                <a:latin typeface="Times New Roman" panose="02020603050405020304" pitchFamily="18" charset="0"/>
              </a:rPr>
              <a:t>、</a:t>
            </a:r>
            <a:r>
              <a:rPr lang="zh-CN" altLang="en-US" sz="3600" dirty="0">
                <a:latin typeface="Times New Roman" panose="02020603050405020304" pitchFamily="18" charset="0"/>
              </a:rPr>
              <a:t>多级时序系统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594947" name="Text Box 3"/>
          <p:cNvSpPr txBox="1">
            <a:spLocks noChangeArrowheads="1"/>
          </p:cNvSpPr>
          <p:nvPr/>
        </p:nvSpPr>
        <p:spPr bwMode="auto">
          <a:xfrm>
            <a:off x="825500" y="914400"/>
            <a:ext cx="22225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1. 机器周期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594948" name="Text Box 4"/>
          <p:cNvSpPr txBox="1">
            <a:spLocks noChangeArrowheads="1"/>
          </p:cNvSpPr>
          <p:nvPr/>
        </p:nvSpPr>
        <p:spPr bwMode="auto">
          <a:xfrm>
            <a:off x="974725" y="1524000"/>
            <a:ext cx="31892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(1) 机器周期的概念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594949" name="Text Box 5"/>
          <p:cNvSpPr txBox="1">
            <a:spLocks noChangeArrowheads="1"/>
          </p:cNvSpPr>
          <p:nvPr/>
        </p:nvSpPr>
        <p:spPr bwMode="auto">
          <a:xfrm>
            <a:off x="974725" y="2644775"/>
            <a:ext cx="4975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(2) 确定机器周期需考虑的因素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594950" name="Text Box 6"/>
          <p:cNvSpPr txBox="1">
            <a:spLocks noChangeArrowheads="1"/>
          </p:cNvSpPr>
          <p:nvPr/>
        </p:nvSpPr>
        <p:spPr bwMode="auto">
          <a:xfrm>
            <a:off x="974725" y="4327525"/>
            <a:ext cx="31892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(3) 基准时间的确定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594951" name="Text Box 7"/>
          <p:cNvSpPr txBox="1">
            <a:spLocks noChangeArrowheads="1"/>
          </p:cNvSpPr>
          <p:nvPr/>
        </p:nvSpPr>
        <p:spPr bwMode="auto">
          <a:xfrm>
            <a:off x="1431925" y="2084388"/>
            <a:ext cx="5899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所有指令执行过程中的一个基准时间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4952" name="Text Box 8"/>
          <p:cNvSpPr txBox="1">
            <a:spLocks noChangeArrowheads="1"/>
          </p:cNvSpPr>
          <p:nvPr/>
        </p:nvSpPr>
        <p:spPr bwMode="auto">
          <a:xfrm>
            <a:off x="1431925" y="3227388"/>
            <a:ext cx="4359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每条指令的执行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步骤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4953" name="Text Box 9"/>
          <p:cNvSpPr txBox="1">
            <a:spLocks noChangeArrowheads="1"/>
          </p:cNvSpPr>
          <p:nvPr/>
        </p:nvSpPr>
        <p:spPr bwMode="auto">
          <a:xfrm>
            <a:off x="1431925" y="3789363"/>
            <a:ext cx="4664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每一步骤 </a:t>
            </a:r>
            <a:r>
              <a:rPr lang="zh-CN" altLang="en-US" sz="2800">
                <a:latin typeface="Times New Roman" panose="02020603050405020304" pitchFamily="18" charset="0"/>
              </a:rPr>
              <a:t>所需的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时间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4954" name="Text Box 10"/>
          <p:cNvSpPr txBox="1">
            <a:spLocks noChangeArrowheads="1"/>
          </p:cNvSpPr>
          <p:nvPr/>
        </p:nvSpPr>
        <p:spPr bwMode="auto">
          <a:xfrm>
            <a:off x="1219200" y="4887913"/>
            <a:ext cx="662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>
                <a:latin typeface="Times New Roman" panose="02020603050405020304" pitchFamily="18" charset="0"/>
              </a:rPr>
              <a:t> 以完成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最复杂 </a:t>
            </a:r>
            <a:r>
              <a:rPr lang="zh-CN" altLang="en-US" sz="2800">
                <a:latin typeface="Times New Roman" panose="02020603050405020304" pitchFamily="18" charset="0"/>
              </a:rPr>
              <a:t>指令功能的时间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为准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4955" name="Text Box 11"/>
          <p:cNvSpPr txBox="1">
            <a:spLocks noChangeArrowheads="1"/>
          </p:cNvSpPr>
          <p:nvPr/>
        </p:nvSpPr>
        <p:spPr bwMode="auto">
          <a:xfrm>
            <a:off x="1219200" y="5448300"/>
            <a:ext cx="678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>
                <a:latin typeface="Times New Roman" panose="02020603050405020304" pitchFamily="18" charset="0"/>
              </a:rPr>
              <a:t> 以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访问一次存储器 </a:t>
            </a:r>
            <a:r>
              <a:rPr lang="zh-CN" altLang="en-US" sz="2800">
                <a:latin typeface="Times New Roman" panose="02020603050405020304" pitchFamily="18" charset="0"/>
              </a:rPr>
              <a:t>的时间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为基准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4956" name="Text Box 12"/>
          <p:cNvSpPr txBox="1">
            <a:spLocks noChangeArrowheads="1"/>
          </p:cNvSpPr>
          <p:nvPr/>
        </p:nvSpPr>
        <p:spPr bwMode="auto">
          <a:xfrm>
            <a:off x="974725" y="6010275"/>
            <a:ext cx="37798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若指令字长 = 存储字长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594957" name="Text Box 13"/>
          <p:cNvSpPr txBox="1">
            <a:spLocks noChangeArrowheads="1"/>
          </p:cNvSpPr>
          <p:nvPr/>
        </p:nvSpPr>
        <p:spPr bwMode="auto">
          <a:xfrm>
            <a:off x="5089525" y="6010275"/>
            <a:ext cx="3749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取指周期</a:t>
            </a:r>
            <a:r>
              <a:rPr lang="zh-CN" altLang="en-US" sz="2800"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=</a:t>
            </a:r>
            <a:r>
              <a:rPr lang="zh-CN" altLang="en-US" sz="2800"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机器周期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4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4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4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4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94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94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94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94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94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94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94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7" grpId="0" autoUpdateAnimBg="0"/>
      <p:bldP spid="594948" grpId="0" autoUpdateAnimBg="0"/>
      <p:bldP spid="594949" grpId="0" autoUpdateAnimBg="0"/>
      <p:bldP spid="594950" grpId="0" autoUpdateAnimBg="0"/>
      <p:bldP spid="594951" grpId="0" autoUpdateAnimBg="0"/>
      <p:bldP spid="594952" grpId="0" autoUpdateAnimBg="0"/>
      <p:bldP spid="594953" grpId="0" autoUpdateAnimBg="0"/>
      <p:bldP spid="594954" grpId="0" autoUpdateAnimBg="0"/>
      <p:bldP spid="594955" grpId="0" autoUpdateAnimBg="0"/>
      <p:bldP spid="594956" grpId="0" autoUpdateAnimBg="0"/>
      <p:bldP spid="59495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441325" y="273050"/>
            <a:ext cx="50911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2. 时钟周期</a:t>
            </a:r>
            <a:r>
              <a:rPr lang="zh-CN" altLang="en-US" sz="2800">
                <a:latin typeface="Times New Roman" panose="02020603050405020304" pitchFamily="18" charset="0"/>
              </a:rPr>
              <a:t>（节拍、状态）</a:t>
            </a:r>
            <a:r>
              <a:rPr lang="zh-CN" altLang="en-US" sz="3600">
                <a:latin typeface="Times New Roman" panose="02020603050405020304" pitchFamily="18" charset="0"/>
              </a:rPr>
              <a:t> 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595971" name="Text Box 3"/>
          <p:cNvSpPr txBox="1">
            <a:spLocks noChangeArrowheads="1"/>
          </p:cNvSpPr>
          <p:nvPr/>
        </p:nvSpPr>
        <p:spPr bwMode="auto">
          <a:xfrm>
            <a:off x="1106488" y="1406525"/>
            <a:ext cx="5899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一个机器周期内可完成若干个微操作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595972" name="Text Box 4"/>
          <p:cNvSpPr txBox="1">
            <a:spLocks noChangeArrowheads="1"/>
          </p:cNvSpPr>
          <p:nvPr/>
        </p:nvSpPr>
        <p:spPr bwMode="auto">
          <a:xfrm>
            <a:off x="1106488" y="2336800"/>
            <a:ext cx="41132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每个微操作需一定的时间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595973" name="Text Box 5"/>
          <p:cNvSpPr txBox="1">
            <a:spLocks noChangeArrowheads="1"/>
          </p:cNvSpPr>
          <p:nvPr/>
        </p:nvSpPr>
        <p:spPr bwMode="auto">
          <a:xfrm>
            <a:off x="1106488" y="4967288"/>
            <a:ext cx="74977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时钟周期是控制计算机操作的最小单位时间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5974" name="Text Box 6"/>
          <p:cNvSpPr txBox="1">
            <a:spLocks noChangeArrowheads="1"/>
          </p:cNvSpPr>
          <p:nvPr/>
        </p:nvSpPr>
        <p:spPr bwMode="auto">
          <a:xfrm>
            <a:off x="1106488" y="3267075"/>
            <a:ext cx="7427912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将一个机器周期分成若干个时间相等的</a:t>
            </a:r>
            <a:endParaRPr lang="zh-CN" altLang="en-US" sz="2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时间段（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节拍、状态、时钟周期</a:t>
            </a:r>
            <a:r>
              <a:rPr lang="zh-CN" altLang="en-US" sz="2800">
                <a:latin typeface="Times New Roman" panose="02020603050405020304" pitchFamily="18" charset="0"/>
              </a:rPr>
              <a:t>）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595976" name="Text Box 8"/>
          <p:cNvSpPr txBox="1">
            <a:spLocks noChangeArrowheads="1"/>
          </p:cNvSpPr>
          <p:nvPr/>
        </p:nvSpPr>
        <p:spPr bwMode="auto">
          <a:xfrm>
            <a:off x="1106488" y="5949950"/>
            <a:ext cx="6940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用时钟周期控制产生一个或几个微操作命令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5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5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5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5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9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971" grpId="0" autoUpdateAnimBg="0"/>
      <p:bldP spid="595972" grpId="0" autoUpdateAnimBg="0"/>
      <p:bldP spid="595973" grpId="0" autoUpdateAnimBg="0"/>
      <p:bldP spid="595974" grpId="0" autoUpdateAnimBg="0"/>
      <p:bldP spid="59597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Freeform 2"/>
          <p:cNvSpPr/>
          <p:nvPr/>
        </p:nvSpPr>
        <p:spPr bwMode="auto">
          <a:xfrm>
            <a:off x="609600" y="2438400"/>
            <a:ext cx="8077200" cy="457200"/>
          </a:xfrm>
          <a:custGeom>
            <a:avLst/>
            <a:gdLst>
              <a:gd name="T0" fmla="*/ 0 w 5088"/>
              <a:gd name="T1" fmla="*/ 2147483647 h 288"/>
              <a:gd name="T2" fmla="*/ 2147483647 w 5088"/>
              <a:gd name="T3" fmla="*/ 2147483647 h 288"/>
              <a:gd name="T4" fmla="*/ 2147483647 w 5088"/>
              <a:gd name="T5" fmla="*/ 0 h 288"/>
              <a:gd name="T6" fmla="*/ 2147483647 w 5088"/>
              <a:gd name="T7" fmla="*/ 0 h 288"/>
              <a:gd name="T8" fmla="*/ 2147483647 w 5088"/>
              <a:gd name="T9" fmla="*/ 2147483647 h 288"/>
              <a:gd name="T10" fmla="*/ 2147483647 w 5088"/>
              <a:gd name="T11" fmla="*/ 2147483647 h 288"/>
              <a:gd name="T12" fmla="*/ 2147483647 w 5088"/>
              <a:gd name="T13" fmla="*/ 0 h 288"/>
              <a:gd name="T14" fmla="*/ 2147483647 w 5088"/>
              <a:gd name="T15" fmla="*/ 0 h 288"/>
              <a:gd name="T16" fmla="*/ 2147483647 w 5088"/>
              <a:gd name="T17" fmla="*/ 2147483647 h 288"/>
              <a:gd name="T18" fmla="*/ 2147483647 w 5088"/>
              <a:gd name="T19" fmla="*/ 2147483647 h 288"/>
              <a:gd name="T20" fmla="*/ 2147483647 w 5088"/>
              <a:gd name="T21" fmla="*/ 0 h 288"/>
              <a:gd name="T22" fmla="*/ 2147483647 w 5088"/>
              <a:gd name="T23" fmla="*/ 0 h 28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5088"/>
              <a:gd name="T37" fmla="*/ 0 h 288"/>
              <a:gd name="T38" fmla="*/ 5088 w 5088"/>
              <a:gd name="T39" fmla="*/ 288 h 28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5088" h="288">
                <a:moveTo>
                  <a:pt x="0" y="288"/>
                </a:moveTo>
                <a:lnTo>
                  <a:pt x="240" y="288"/>
                </a:lnTo>
                <a:lnTo>
                  <a:pt x="240" y="0"/>
                </a:lnTo>
                <a:lnTo>
                  <a:pt x="816" y="0"/>
                </a:lnTo>
                <a:lnTo>
                  <a:pt x="816" y="288"/>
                </a:lnTo>
                <a:lnTo>
                  <a:pt x="2544" y="288"/>
                </a:lnTo>
                <a:lnTo>
                  <a:pt x="2544" y="0"/>
                </a:lnTo>
                <a:lnTo>
                  <a:pt x="3120" y="0"/>
                </a:lnTo>
                <a:lnTo>
                  <a:pt x="3120" y="288"/>
                </a:lnTo>
                <a:lnTo>
                  <a:pt x="4848" y="288"/>
                </a:lnTo>
                <a:lnTo>
                  <a:pt x="4848" y="0"/>
                </a:lnTo>
                <a:lnTo>
                  <a:pt x="5088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6995" name="Freeform 3"/>
          <p:cNvSpPr/>
          <p:nvPr/>
        </p:nvSpPr>
        <p:spPr bwMode="auto">
          <a:xfrm>
            <a:off x="582613" y="3352800"/>
            <a:ext cx="8124825" cy="463550"/>
          </a:xfrm>
          <a:custGeom>
            <a:avLst/>
            <a:gdLst>
              <a:gd name="T0" fmla="*/ 0 w 5118"/>
              <a:gd name="T1" fmla="*/ 2147483647 h 292"/>
              <a:gd name="T2" fmla="*/ 2147483647 w 5118"/>
              <a:gd name="T3" fmla="*/ 2147483647 h 292"/>
              <a:gd name="T4" fmla="*/ 2147483647 w 5118"/>
              <a:gd name="T5" fmla="*/ 0 h 292"/>
              <a:gd name="T6" fmla="*/ 2147483647 w 5118"/>
              <a:gd name="T7" fmla="*/ 0 h 292"/>
              <a:gd name="T8" fmla="*/ 2147483647 w 5118"/>
              <a:gd name="T9" fmla="*/ 2147483647 h 292"/>
              <a:gd name="T10" fmla="*/ 2147483647 w 5118"/>
              <a:gd name="T11" fmla="*/ 2147483647 h 292"/>
              <a:gd name="T12" fmla="*/ 2147483647 w 5118"/>
              <a:gd name="T13" fmla="*/ 0 h 292"/>
              <a:gd name="T14" fmla="*/ 2147483647 w 5118"/>
              <a:gd name="T15" fmla="*/ 0 h 292"/>
              <a:gd name="T16" fmla="*/ 2147483647 w 5118"/>
              <a:gd name="T17" fmla="*/ 2147483647 h 292"/>
              <a:gd name="T18" fmla="*/ 2147483647 w 5118"/>
              <a:gd name="T19" fmla="*/ 2147483647 h 292"/>
              <a:gd name="T20" fmla="*/ 2147483647 w 5118"/>
              <a:gd name="T21" fmla="*/ 2147483647 h 292"/>
              <a:gd name="T22" fmla="*/ 2147483647 w 5118"/>
              <a:gd name="T23" fmla="*/ 2147483647 h 29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5118"/>
              <a:gd name="T37" fmla="*/ 0 h 292"/>
              <a:gd name="T38" fmla="*/ 5118 w 5118"/>
              <a:gd name="T39" fmla="*/ 292 h 29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5118" h="292">
                <a:moveTo>
                  <a:pt x="0" y="292"/>
                </a:moveTo>
                <a:lnTo>
                  <a:pt x="833" y="288"/>
                </a:lnTo>
                <a:lnTo>
                  <a:pt x="833" y="0"/>
                </a:lnTo>
                <a:lnTo>
                  <a:pt x="1409" y="0"/>
                </a:lnTo>
                <a:lnTo>
                  <a:pt x="1409" y="288"/>
                </a:lnTo>
                <a:lnTo>
                  <a:pt x="3137" y="288"/>
                </a:lnTo>
                <a:lnTo>
                  <a:pt x="3137" y="0"/>
                </a:lnTo>
                <a:lnTo>
                  <a:pt x="3713" y="0"/>
                </a:lnTo>
                <a:lnTo>
                  <a:pt x="3713" y="288"/>
                </a:lnTo>
                <a:lnTo>
                  <a:pt x="5118" y="292"/>
                </a:lnTo>
                <a:lnTo>
                  <a:pt x="5105" y="292"/>
                </a:lnTo>
                <a:lnTo>
                  <a:pt x="5092" y="292"/>
                </a:lnTo>
              </a:path>
            </a:pathLst>
          </a:cu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6996" name="Freeform 4"/>
          <p:cNvSpPr/>
          <p:nvPr/>
        </p:nvSpPr>
        <p:spPr bwMode="auto">
          <a:xfrm>
            <a:off x="604838" y="4267200"/>
            <a:ext cx="8208962" cy="477838"/>
          </a:xfrm>
          <a:custGeom>
            <a:avLst/>
            <a:gdLst>
              <a:gd name="T0" fmla="*/ 0 w 5171"/>
              <a:gd name="T1" fmla="*/ 2147483647 h 301"/>
              <a:gd name="T2" fmla="*/ 2147483647 w 5171"/>
              <a:gd name="T3" fmla="*/ 2147483647 h 301"/>
              <a:gd name="T4" fmla="*/ 2147483647 w 5171"/>
              <a:gd name="T5" fmla="*/ 0 h 301"/>
              <a:gd name="T6" fmla="*/ 2147483647 w 5171"/>
              <a:gd name="T7" fmla="*/ 0 h 301"/>
              <a:gd name="T8" fmla="*/ 2147483647 w 5171"/>
              <a:gd name="T9" fmla="*/ 2147483647 h 301"/>
              <a:gd name="T10" fmla="*/ 2147483647 w 5171"/>
              <a:gd name="T11" fmla="*/ 2147483647 h 301"/>
              <a:gd name="T12" fmla="*/ 2147483647 w 5171"/>
              <a:gd name="T13" fmla="*/ 0 h 301"/>
              <a:gd name="T14" fmla="*/ 2147483647 w 5171"/>
              <a:gd name="T15" fmla="*/ 0 h 301"/>
              <a:gd name="T16" fmla="*/ 2147483647 w 5171"/>
              <a:gd name="T17" fmla="*/ 2147483647 h 301"/>
              <a:gd name="T18" fmla="*/ 2147483647 w 5171"/>
              <a:gd name="T19" fmla="*/ 2147483647 h 301"/>
              <a:gd name="T20" fmla="*/ 2147483647 w 5171"/>
              <a:gd name="T21" fmla="*/ 2147483647 h 301"/>
              <a:gd name="T22" fmla="*/ 2147483647 w 5171"/>
              <a:gd name="T23" fmla="*/ 2147483647 h 30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5171"/>
              <a:gd name="T37" fmla="*/ 0 h 301"/>
              <a:gd name="T38" fmla="*/ 5171 w 5171"/>
              <a:gd name="T39" fmla="*/ 301 h 30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5171" h="301">
                <a:moveTo>
                  <a:pt x="0" y="288"/>
                </a:moveTo>
                <a:lnTo>
                  <a:pt x="1400" y="288"/>
                </a:lnTo>
                <a:lnTo>
                  <a:pt x="1400" y="0"/>
                </a:lnTo>
                <a:lnTo>
                  <a:pt x="1976" y="0"/>
                </a:lnTo>
                <a:lnTo>
                  <a:pt x="1976" y="288"/>
                </a:lnTo>
                <a:lnTo>
                  <a:pt x="3704" y="288"/>
                </a:lnTo>
                <a:lnTo>
                  <a:pt x="3704" y="0"/>
                </a:lnTo>
                <a:lnTo>
                  <a:pt x="4280" y="0"/>
                </a:lnTo>
                <a:lnTo>
                  <a:pt x="4280" y="288"/>
                </a:lnTo>
                <a:lnTo>
                  <a:pt x="5158" y="288"/>
                </a:lnTo>
                <a:lnTo>
                  <a:pt x="5171" y="301"/>
                </a:lnTo>
              </a:path>
            </a:pathLst>
          </a:cu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6997" name="Freeform 5"/>
          <p:cNvSpPr/>
          <p:nvPr/>
        </p:nvSpPr>
        <p:spPr bwMode="auto">
          <a:xfrm>
            <a:off x="623888" y="5165725"/>
            <a:ext cx="8291512" cy="463550"/>
          </a:xfrm>
          <a:custGeom>
            <a:avLst/>
            <a:gdLst>
              <a:gd name="T0" fmla="*/ 0 w 5223"/>
              <a:gd name="T1" fmla="*/ 2147483647 h 292"/>
              <a:gd name="T2" fmla="*/ 2147483647 w 5223"/>
              <a:gd name="T3" fmla="*/ 2147483647 h 292"/>
              <a:gd name="T4" fmla="*/ 2147483647 w 5223"/>
              <a:gd name="T5" fmla="*/ 0 h 292"/>
              <a:gd name="T6" fmla="*/ 2147483647 w 5223"/>
              <a:gd name="T7" fmla="*/ 0 h 292"/>
              <a:gd name="T8" fmla="*/ 2147483647 w 5223"/>
              <a:gd name="T9" fmla="*/ 2147483647 h 292"/>
              <a:gd name="T10" fmla="*/ 2147483647 w 5223"/>
              <a:gd name="T11" fmla="*/ 2147483647 h 292"/>
              <a:gd name="T12" fmla="*/ 2147483647 w 5223"/>
              <a:gd name="T13" fmla="*/ 0 h 292"/>
              <a:gd name="T14" fmla="*/ 2147483647 w 5223"/>
              <a:gd name="T15" fmla="*/ 0 h 292"/>
              <a:gd name="T16" fmla="*/ 2147483647 w 5223"/>
              <a:gd name="T17" fmla="*/ 2147483647 h 292"/>
              <a:gd name="T18" fmla="*/ 2147483647 w 5223"/>
              <a:gd name="T19" fmla="*/ 2147483647 h 292"/>
              <a:gd name="T20" fmla="*/ 2147483647 w 5223"/>
              <a:gd name="T21" fmla="*/ 2147483647 h 292"/>
              <a:gd name="T22" fmla="*/ 2147483647 w 5223"/>
              <a:gd name="T23" fmla="*/ 2147483647 h 29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5223"/>
              <a:gd name="T37" fmla="*/ 0 h 292"/>
              <a:gd name="T38" fmla="*/ 5223 w 5223"/>
              <a:gd name="T39" fmla="*/ 292 h 29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5223" h="292">
                <a:moveTo>
                  <a:pt x="0" y="292"/>
                </a:moveTo>
                <a:lnTo>
                  <a:pt x="1967" y="288"/>
                </a:lnTo>
                <a:lnTo>
                  <a:pt x="1967" y="0"/>
                </a:lnTo>
                <a:lnTo>
                  <a:pt x="2543" y="0"/>
                </a:lnTo>
                <a:lnTo>
                  <a:pt x="2543" y="288"/>
                </a:lnTo>
                <a:lnTo>
                  <a:pt x="4271" y="288"/>
                </a:lnTo>
                <a:lnTo>
                  <a:pt x="4271" y="0"/>
                </a:lnTo>
                <a:lnTo>
                  <a:pt x="4847" y="0"/>
                </a:lnTo>
                <a:lnTo>
                  <a:pt x="4847" y="288"/>
                </a:lnTo>
                <a:lnTo>
                  <a:pt x="5210" y="292"/>
                </a:lnTo>
                <a:lnTo>
                  <a:pt x="5210" y="279"/>
                </a:lnTo>
                <a:lnTo>
                  <a:pt x="5223" y="292"/>
                </a:lnTo>
              </a:path>
            </a:pathLst>
          </a:cu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6998" name="Text Box 6"/>
          <p:cNvSpPr txBox="1">
            <a:spLocks noChangeArrowheads="1"/>
          </p:cNvSpPr>
          <p:nvPr/>
        </p:nvSpPr>
        <p:spPr bwMode="auto">
          <a:xfrm>
            <a:off x="60325" y="1676400"/>
            <a:ext cx="78898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>
                <a:solidFill>
                  <a:schemeClr val="folHlink"/>
                </a:solidFill>
                <a:latin typeface="Times New Roman" panose="02020603050405020304" pitchFamily="18" charset="0"/>
              </a:rPr>
              <a:t>CLK</a:t>
            </a:r>
            <a:endParaRPr lang="en-US" altLang="zh-CN" sz="22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6999" name="Text Box 7"/>
          <p:cNvSpPr txBox="1">
            <a:spLocks noChangeArrowheads="1"/>
          </p:cNvSpPr>
          <p:nvPr/>
        </p:nvSpPr>
        <p:spPr bwMode="auto">
          <a:xfrm>
            <a:off x="152400" y="2590800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i="1">
                <a:solidFill>
                  <a:schemeClr val="fol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400" baseline="-15000">
                <a:solidFill>
                  <a:schemeClr val="folHlink"/>
                </a:solidFill>
                <a:latin typeface="Times New Roman" panose="02020603050405020304" pitchFamily="18" charset="0"/>
              </a:rPr>
              <a:t>0</a:t>
            </a:r>
            <a:endParaRPr lang="en-US" altLang="zh-CN" sz="2400" baseline="-15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7000" name="Text Box 8"/>
          <p:cNvSpPr txBox="1">
            <a:spLocks noChangeArrowheads="1"/>
          </p:cNvSpPr>
          <p:nvPr/>
        </p:nvSpPr>
        <p:spPr bwMode="auto">
          <a:xfrm>
            <a:off x="152400" y="3505200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i="1">
                <a:solidFill>
                  <a:schemeClr val="fol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400" baseline="-15000">
                <a:solidFill>
                  <a:schemeClr val="folHlink"/>
                </a:solidFill>
                <a:latin typeface="Times New Roman" panose="02020603050405020304" pitchFamily="18" charset="0"/>
              </a:rPr>
              <a:t>1</a:t>
            </a:r>
            <a:endParaRPr lang="en-US" altLang="zh-CN" sz="2400" baseline="-15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7001" name="Text Box 9"/>
          <p:cNvSpPr txBox="1">
            <a:spLocks noChangeArrowheads="1"/>
          </p:cNvSpPr>
          <p:nvPr/>
        </p:nvSpPr>
        <p:spPr bwMode="auto">
          <a:xfrm>
            <a:off x="152400" y="4419600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i="1">
                <a:solidFill>
                  <a:schemeClr val="fol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400" baseline="-15000">
                <a:solidFill>
                  <a:schemeClr val="folHlink"/>
                </a:solidFill>
                <a:latin typeface="Times New Roman" panose="02020603050405020304" pitchFamily="18" charset="0"/>
              </a:rPr>
              <a:t>2</a:t>
            </a:r>
            <a:endParaRPr lang="en-US" altLang="zh-CN" sz="2400" baseline="-15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7002" name="Text Box 10"/>
          <p:cNvSpPr txBox="1">
            <a:spLocks noChangeArrowheads="1"/>
          </p:cNvSpPr>
          <p:nvPr/>
        </p:nvSpPr>
        <p:spPr bwMode="auto">
          <a:xfrm>
            <a:off x="152400" y="5334000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i="1">
                <a:solidFill>
                  <a:schemeClr val="fol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400" baseline="-15000">
                <a:solidFill>
                  <a:schemeClr val="folHlink"/>
                </a:solidFill>
                <a:latin typeface="Times New Roman" panose="02020603050405020304" pitchFamily="18" charset="0"/>
              </a:rPr>
              <a:t>3</a:t>
            </a:r>
            <a:endParaRPr lang="en-US" altLang="zh-CN" sz="2400" baseline="-15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11"/>
          <p:cNvGrpSpPr/>
          <p:nvPr/>
        </p:nvGrpSpPr>
        <p:grpSpPr bwMode="auto">
          <a:xfrm>
            <a:off x="609600" y="1600200"/>
            <a:ext cx="8077200" cy="4114800"/>
            <a:chOff x="384" y="1008"/>
            <a:chExt cx="5088" cy="2592"/>
          </a:xfrm>
        </p:grpSpPr>
        <p:grpSp>
          <p:nvGrpSpPr>
            <p:cNvPr id="62508" name="Group 12"/>
            <p:cNvGrpSpPr/>
            <p:nvPr/>
          </p:nvGrpSpPr>
          <p:grpSpPr bwMode="auto">
            <a:xfrm>
              <a:off x="384" y="1008"/>
              <a:ext cx="5088" cy="292"/>
              <a:chOff x="384" y="1964"/>
              <a:chExt cx="5088" cy="292"/>
            </a:xfrm>
          </p:grpSpPr>
          <p:sp>
            <p:nvSpPr>
              <p:cNvPr id="62519" name="Freeform 13"/>
              <p:cNvSpPr/>
              <p:nvPr/>
            </p:nvSpPr>
            <p:spPr bwMode="auto">
              <a:xfrm>
                <a:off x="384" y="1964"/>
                <a:ext cx="480" cy="288"/>
              </a:xfrm>
              <a:custGeom>
                <a:avLst/>
                <a:gdLst>
                  <a:gd name="T0" fmla="*/ 0 w 480"/>
                  <a:gd name="T1" fmla="*/ 288 h 288"/>
                  <a:gd name="T2" fmla="*/ 240 w 480"/>
                  <a:gd name="T3" fmla="*/ 288 h 288"/>
                  <a:gd name="T4" fmla="*/ 240 w 480"/>
                  <a:gd name="T5" fmla="*/ 0 h 288"/>
                  <a:gd name="T6" fmla="*/ 480 w 480"/>
                  <a:gd name="T7" fmla="*/ 0 h 288"/>
                  <a:gd name="T8" fmla="*/ 480 w 480"/>
                  <a:gd name="T9" fmla="*/ 288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0"/>
                  <a:gd name="T16" fmla="*/ 0 h 288"/>
                  <a:gd name="T17" fmla="*/ 480 w 480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0" h="288">
                    <a:moveTo>
                      <a:pt x="0" y="288"/>
                    </a:moveTo>
                    <a:lnTo>
                      <a:pt x="240" y="288"/>
                    </a:lnTo>
                    <a:lnTo>
                      <a:pt x="240" y="0"/>
                    </a:lnTo>
                    <a:lnTo>
                      <a:pt x="480" y="0"/>
                    </a:lnTo>
                    <a:lnTo>
                      <a:pt x="480" y="288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520" name="Freeform 14"/>
              <p:cNvSpPr/>
              <p:nvPr/>
            </p:nvSpPr>
            <p:spPr bwMode="auto">
              <a:xfrm>
                <a:off x="860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0"/>
                  <a:gd name="T16" fmla="*/ 0 h 292"/>
                  <a:gd name="T17" fmla="*/ 580 w 580"/>
                  <a:gd name="T18" fmla="*/ 292 h 2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521" name="Freeform 15"/>
              <p:cNvSpPr/>
              <p:nvPr/>
            </p:nvSpPr>
            <p:spPr bwMode="auto">
              <a:xfrm>
                <a:off x="1436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0"/>
                  <a:gd name="T16" fmla="*/ 0 h 292"/>
                  <a:gd name="T17" fmla="*/ 580 w 580"/>
                  <a:gd name="T18" fmla="*/ 292 h 2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522" name="Freeform 16"/>
              <p:cNvSpPr/>
              <p:nvPr/>
            </p:nvSpPr>
            <p:spPr bwMode="auto">
              <a:xfrm>
                <a:off x="2012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0"/>
                  <a:gd name="T16" fmla="*/ 0 h 292"/>
                  <a:gd name="T17" fmla="*/ 580 w 580"/>
                  <a:gd name="T18" fmla="*/ 292 h 2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523" name="Freeform 17"/>
              <p:cNvSpPr/>
              <p:nvPr/>
            </p:nvSpPr>
            <p:spPr bwMode="auto">
              <a:xfrm>
                <a:off x="2588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0"/>
                  <a:gd name="T16" fmla="*/ 0 h 292"/>
                  <a:gd name="T17" fmla="*/ 580 w 580"/>
                  <a:gd name="T18" fmla="*/ 292 h 2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524" name="Freeform 18"/>
              <p:cNvSpPr/>
              <p:nvPr/>
            </p:nvSpPr>
            <p:spPr bwMode="auto">
              <a:xfrm>
                <a:off x="3164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0"/>
                  <a:gd name="T16" fmla="*/ 0 h 292"/>
                  <a:gd name="T17" fmla="*/ 580 w 580"/>
                  <a:gd name="T18" fmla="*/ 292 h 2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525" name="Freeform 19"/>
              <p:cNvSpPr/>
              <p:nvPr/>
            </p:nvSpPr>
            <p:spPr bwMode="auto">
              <a:xfrm>
                <a:off x="3740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0"/>
                  <a:gd name="T16" fmla="*/ 0 h 292"/>
                  <a:gd name="T17" fmla="*/ 580 w 580"/>
                  <a:gd name="T18" fmla="*/ 292 h 2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526" name="Freeform 20"/>
              <p:cNvSpPr/>
              <p:nvPr/>
            </p:nvSpPr>
            <p:spPr bwMode="auto">
              <a:xfrm>
                <a:off x="4316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0"/>
                  <a:gd name="T16" fmla="*/ 0 h 292"/>
                  <a:gd name="T17" fmla="*/ 580 w 580"/>
                  <a:gd name="T18" fmla="*/ 292 h 2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527" name="Freeform 21"/>
              <p:cNvSpPr/>
              <p:nvPr/>
            </p:nvSpPr>
            <p:spPr bwMode="auto">
              <a:xfrm>
                <a:off x="4892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4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0"/>
                  <a:gd name="T16" fmla="*/ 0 h 292"/>
                  <a:gd name="T17" fmla="*/ 580 w 580"/>
                  <a:gd name="T18" fmla="*/ 292 h 2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62509" name="Group 22"/>
            <p:cNvGrpSpPr/>
            <p:nvPr/>
          </p:nvGrpSpPr>
          <p:grpSpPr bwMode="auto">
            <a:xfrm>
              <a:off x="624" y="1132"/>
              <a:ext cx="4608" cy="2468"/>
              <a:chOff x="624" y="1132"/>
              <a:chExt cx="4608" cy="2720"/>
            </a:xfrm>
          </p:grpSpPr>
          <p:sp>
            <p:nvSpPr>
              <p:cNvPr id="62510" name="Line 23"/>
              <p:cNvSpPr>
                <a:spLocks noChangeShapeType="1"/>
              </p:cNvSpPr>
              <p:nvPr/>
            </p:nvSpPr>
            <p:spPr bwMode="auto">
              <a:xfrm>
                <a:off x="624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511" name="Line 24"/>
              <p:cNvSpPr>
                <a:spLocks noChangeShapeType="1"/>
              </p:cNvSpPr>
              <p:nvPr/>
            </p:nvSpPr>
            <p:spPr bwMode="auto">
              <a:xfrm>
                <a:off x="1200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512" name="Line 25"/>
              <p:cNvSpPr>
                <a:spLocks noChangeShapeType="1"/>
              </p:cNvSpPr>
              <p:nvPr/>
            </p:nvSpPr>
            <p:spPr bwMode="auto">
              <a:xfrm>
                <a:off x="1776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513" name="Line 26"/>
              <p:cNvSpPr>
                <a:spLocks noChangeShapeType="1"/>
              </p:cNvSpPr>
              <p:nvPr/>
            </p:nvSpPr>
            <p:spPr bwMode="auto">
              <a:xfrm>
                <a:off x="2352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514" name="Line 27"/>
              <p:cNvSpPr>
                <a:spLocks noChangeShapeType="1"/>
              </p:cNvSpPr>
              <p:nvPr/>
            </p:nvSpPr>
            <p:spPr bwMode="auto">
              <a:xfrm>
                <a:off x="2928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515" name="Line 28"/>
              <p:cNvSpPr>
                <a:spLocks noChangeShapeType="1"/>
              </p:cNvSpPr>
              <p:nvPr/>
            </p:nvSpPr>
            <p:spPr bwMode="auto">
              <a:xfrm>
                <a:off x="3504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516" name="Line 29"/>
              <p:cNvSpPr>
                <a:spLocks noChangeShapeType="1"/>
              </p:cNvSpPr>
              <p:nvPr/>
            </p:nvSpPr>
            <p:spPr bwMode="auto">
              <a:xfrm>
                <a:off x="4080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517" name="Line 30"/>
              <p:cNvSpPr>
                <a:spLocks noChangeShapeType="1"/>
              </p:cNvSpPr>
              <p:nvPr/>
            </p:nvSpPr>
            <p:spPr bwMode="auto">
              <a:xfrm>
                <a:off x="4656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518" name="Line 31"/>
              <p:cNvSpPr>
                <a:spLocks noChangeShapeType="1"/>
              </p:cNvSpPr>
              <p:nvPr/>
            </p:nvSpPr>
            <p:spPr bwMode="auto">
              <a:xfrm>
                <a:off x="5232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Group 32"/>
          <p:cNvGrpSpPr/>
          <p:nvPr/>
        </p:nvGrpSpPr>
        <p:grpSpPr bwMode="auto">
          <a:xfrm>
            <a:off x="838200" y="990600"/>
            <a:ext cx="1206500" cy="625475"/>
            <a:chOff x="528" y="624"/>
            <a:chExt cx="760" cy="394"/>
          </a:xfrm>
        </p:grpSpPr>
        <p:sp>
          <p:nvSpPr>
            <p:cNvPr id="62504" name="Line 33"/>
            <p:cNvSpPr>
              <a:spLocks noChangeShapeType="1"/>
            </p:cNvSpPr>
            <p:nvPr/>
          </p:nvSpPr>
          <p:spPr bwMode="auto">
            <a:xfrm>
              <a:off x="624" y="82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505" name="Line 34"/>
            <p:cNvSpPr>
              <a:spLocks noChangeShapeType="1"/>
            </p:cNvSpPr>
            <p:nvPr/>
          </p:nvSpPr>
          <p:spPr bwMode="auto">
            <a:xfrm>
              <a:off x="1200" y="82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506" name="Line 35"/>
            <p:cNvSpPr>
              <a:spLocks noChangeShapeType="1"/>
            </p:cNvSpPr>
            <p:nvPr/>
          </p:nvSpPr>
          <p:spPr bwMode="auto">
            <a:xfrm flipV="1">
              <a:off x="624" y="874"/>
              <a:ext cx="576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507" name="Text Box 36"/>
            <p:cNvSpPr txBox="1">
              <a:spLocks noChangeArrowheads="1"/>
            </p:cNvSpPr>
            <p:nvPr/>
          </p:nvSpPr>
          <p:spPr bwMode="auto">
            <a:xfrm>
              <a:off x="528" y="624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时钟周期</a:t>
              </a:r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62477" name="Text Box 37"/>
          <p:cNvSpPr txBox="1">
            <a:spLocks noChangeArrowheads="1"/>
          </p:cNvSpPr>
          <p:nvPr/>
        </p:nvSpPr>
        <p:spPr bwMode="auto">
          <a:xfrm>
            <a:off x="441325" y="273050"/>
            <a:ext cx="50911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2. 时钟周期</a:t>
            </a:r>
            <a:r>
              <a:rPr lang="zh-CN" altLang="en-US" sz="2800">
                <a:latin typeface="Times New Roman" panose="02020603050405020304" pitchFamily="18" charset="0"/>
              </a:rPr>
              <a:t>（节拍、状态）</a:t>
            </a:r>
            <a:r>
              <a:rPr lang="zh-CN" altLang="en-US" sz="3600">
                <a:latin typeface="Times New Roman" panose="02020603050405020304" pitchFamily="18" charset="0"/>
              </a:rPr>
              <a:t> 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grpSp>
        <p:nvGrpSpPr>
          <p:cNvPr id="6" name="Group 38"/>
          <p:cNvGrpSpPr/>
          <p:nvPr/>
        </p:nvGrpSpPr>
        <p:grpSpPr bwMode="auto">
          <a:xfrm>
            <a:off x="990600" y="5791200"/>
            <a:ext cx="7315200" cy="838200"/>
            <a:chOff x="624" y="3744"/>
            <a:chExt cx="4608" cy="528"/>
          </a:xfrm>
        </p:grpSpPr>
        <p:sp>
          <p:nvSpPr>
            <p:cNvPr id="62480" name="Line 39"/>
            <p:cNvSpPr>
              <a:spLocks noChangeShapeType="1"/>
            </p:cNvSpPr>
            <p:nvPr/>
          </p:nvSpPr>
          <p:spPr bwMode="auto">
            <a:xfrm>
              <a:off x="624" y="3984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81" name="Line 40"/>
            <p:cNvSpPr>
              <a:spLocks noChangeShapeType="1"/>
            </p:cNvSpPr>
            <p:nvPr/>
          </p:nvSpPr>
          <p:spPr bwMode="auto">
            <a:xfrm>
              <a:off x="624" y="3792"/>
              <a:ext cx="0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82" name="Line 41"/>
            <p:cNvSpPr>
              <a:spLocks noChangeShapeType="1"/>
            </p:cNvSpPr>
            <p:nvPr/>
          </p:nvSpPr>
          <p:spPr bwMode="auto">
            <a:xfrm>
              <a:off x="1200" y="388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83" name="Line 42"/>
            <p:cNvSpPr>
              <a:spLocks noChangeShapeType="1"/>
            </p:cNvSpPr>
            <p:nvPr/>
          </p:nvSpPr>
          <p:spPr bwMode="auto">
            <a:xfrm>
              <a:off x="1776" y="388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84" name="Line 43"/>
            <p:cNvSpPr>
              <a:spLocks noChangeShapeType="1"/>
            </p:cNvSpPr>
            <p:nvPr/>
          </p:nvSpPr>
          <p:spPr bwMode="auto">
            <a:xfrm>
              <a:off x="2352" y="388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85" name="Line 44"/>
            <p:cNvSpPr>
              <a:spLocks noChangeShapeType="1"/>
            </p:cNvSpPr>
            <p:nvPr/>
          </p:nvSpPr>
          <p:spPr bwMode="auto">
            <a:xfrm>
              <a:off x="2928" y="3792"/>
              <a:ext cx="0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86" name="Line 45"/>
            <p:cNvSpPr>
              <a:spLocks noChangeShapeType="1"/>
            </p:cNvSpPr>
            <p:nvPr/>
          </p:nvSpPr>
          <p:spPr bwMode="auto">
            <a:xfrm>
              <a:off x="3504" y="388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87" name="Line 46"/>
            <p:cNvSpPr>
              <a:spLocks noChangeShapeType="1"/>
            </p:cNvSpPr>
            <p:nvPr/>
          </p:nvSpPr>
          <p:spPr bwMode="auto">
            <a:xfrm>
              <a:off x="4080" y="388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88" name="Line 47"/>
            <p:cNvSpPr>
              <a:spLocks noChangeShapeType="1"/>
            </p:cNvSpPr>
            <p:nvPr/>
          </p:nvSpPr>
          <p:spPr bwMode="auto">
            <a:xfrm>
              <a:off x="4656" y="388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89" name="Line 48"/>
            <p:cNvSpPr>
              <a:spLocks noChangeShapeType="1"/>
            </p:cNvSpPr>
            <p:nvPr/>
          </p:nvSpPr>
          <p:spPr bwMode="auto">
            <a:xfrm>
              <a:off x="5232" y="3792"/>
              <a:ext cx="0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90" name="Line 49"/>
            <p:cNvSpPr>
              <a:spLocks noChangeShapeType="1"/>
            </p:cNvSpPr>
            <p:nvPr/>
          </p:nvSpPr>
          <p:spPr bwMode="auto">
            <a:xfrm>
              <a:off x="2256" y="4118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91" name="Line 50"/>
            <p:cNvSpPr>
              <a:spLocks noChangeShapeType="1"/>
            </p:cNvSpPr>
            <p:nvPr/>
          </p:nvSpPr>
          <p:spPr bwMode="auto">
            <a:xfrm rot="10800000">
              <a:off x="624" y="4118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92" name="Text Box 51"/>
            <p:cNvSpPr txBox="1">
              <a:spLocks noChangeArrowheads="1"/>
            </p:cNvSpPr>
            <p:nvPr/>
          </p:nvSpPr>
          <p:spPr bwMode="auto">
            <a:xfrm>
              <a:off x="1430" y="4020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机器周期</a:t>
              </a:r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493" name="Line 52"/>
            <p:cNvSpPr>
              <a:spLocks noChangeShapeType="1"/>
            </p:cNvSpPr>
            <p:nvPr/>
          </p:nvSpPr>
          <p:spPr bwMode="auto">
            <a:xfrm>
              <a:off x="4560" y="4120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94" name="Line 53"/>
            <p:cNvSpPr>
              <a:spLocks noChangeShapeType="1"/>
            </p:cNvSpPr>
            <p:nvPr/>
          </p:nvSpPr>
          <p:spPr bwMode="auto">
            <a:xfrm rot="10800000">
              <a:off x="2928" y="4120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95" name="Text Box 54"/>
            <p:cNvSpPr txBox="1">
              <a:spLocks noChangeArrowheads="1"/>
            </p:cNvSpPr>
            <p:nvPr/>
          </p:nvSpPr>
          <p:spPr bwMode="auto">
            <a:xfrm>
              <a:off x="3734" y="4022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机器周期</a:t>
              </a:r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496" name="Text Box 55"/>
            <p:cNvSpPr txBox="1">
              <a:spLocks noChangeArrowheads="1"/>
            </p:cNvSpPr>
            <p:nvPr/>
          </p:nvSpPr>
          <p:spPr bwMode="auto">
            <a:xfrm>
              <a:off x="768" y="3744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2000" baseline="-15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497" name="Text Box 56"/>
            <p:cNvSpPr txBox="1">
              <a:spLocks noChangeArrowheads="1"/>
            </p:cNvSpPr>
            <p:nvPr/>
          </p:nvSpPr>
          <p:spPr bwMode="auto">
            <a:xfrm>
              <a:off x="1357" y="3744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000" baseline="-15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498" name="Text Box 57"/>
            <p:cNvSpPr txBox="1">
              <a:spLocks noChangeArrowheads="1"/>
            </p:cNvSpPr>
            <p:nvPr/>
          </p:nvSpPr>
          <p:spPr bwMode="auto">
            <a:xfrm>
              <a:off x="1933" y="3744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000" baseline="-15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499" name="Text Box 58"/>
            <p:cNvSpPr txBox="1">
              <a:spLocks noChangeArrowheads="1"/>
            </p:cNvSpPr>
            <p:nvPr/>
          </p:nvSpPr>
          <p:spPr bwMode="auto">
            <a:xfrm>
              <a:off x="2509" y="3744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000" baseline="-15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500" name="Text Box 59"/>
            <p:cNvSpPr txBox="1">
              <a:spLocks noChangeArrowheads="1"/>
            </p:cNvSpPr>
            <p:nvPr/>
          </p:nvSpPr>
          <p:spPr bwMode="auto">
            <a:xfrm>
              <a:off x="3072" y="3744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2000" baseline="-15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501" name="Text Box 60"/>
            <p:cNvSpPr txBox="1">
              <a:spLocks noChangeArrowheads="1"/>
            </p:cNvSpPr>
            <p:nvPr/>
          </p:nvSpPr>
          <p:spPr bwMode="auto">
            <a:xfrm>
              <a:off x="3661" y="3744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000" baseline="-15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502" name="Text Box 61"/>
            <p:cNvSpPr txBox="1">
              <a:spLocks noChangeArrowheads="1"/>
            </p:cNvSpPr>
            <p:nvPr/>
          </p:nvSpPr>
          <p:spPr bwMode="auto">
            <a:xfrm>
              <a:off x="4237" y="3744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000" baseline="-15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503" name="Text Box 62"/>
            <p:cNvSpPr txBox="1">
              <a:spLocks noChangeArrowheads="1"/>
            </p:cNvSpPr>
            <p:nvPr/>
          </p:nvSpPr>
          <p:spPr bwMode="auto">
            <a:xfrm>
              <a:off x="4813" y="3744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000" baseline="-15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6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6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596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97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596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97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596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97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596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994" grpId="0" animBg="1"/>
      <p:bldP spid="596995" grpId="0" animBg="1"/>
      <p:bldP spid="596996" grpId="0" animBg="1"/>
      <p:bldP spid="596997" grpId="0" animBg="1"/>
      <p:bldP spid="596998" grpId="0" autoUpdateAnimBg="0"/>
      <p:bldP spid="596999" grpId="0" autoUpdateAnimBg="0"/>
      <p:bldP spid="597000" grpId="0" autoUpdateAnimBg="0"/>
      <p:bldP spid="597001" grpId="0" autoUpdateAnimBg="0"/>
      <p:bldP spid="59700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441325" y="273050"/>
            <a:ext cx="33940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3. 多级时序系统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598019" name="Text Box 3"/>
          <p:cNvSpPr txBox="1">
            <a:spLocks noChangeArrowheads="1"/>
          </p:cNvSpPr>
          <p:nvPr/>
        </p:nvSpPr>
        <p:spPr bwMode="auto">
          <a:xfrm>
            <a:off x="1050925" y="928688"/>
            <a:ext cx="6970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机器周期、节拍（状态）组成多级时序系统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8020" name="Text Box 4"/>
          <p:cNvSpPr txBox="1">
            <a:spLocks noChangeArrowheads="1"/>
          </p:cNvSpPr>
          <p:nvPr/>
        </p:nvSpPr>
        <p:spPr bwMode="auto">
          <a:xfrm>
            <a:off x="1050925" y="1500188"/>
            <a:ext cx="6616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一个指令周期包含若干个机器周期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598021" name="Text Box 5"/>
          <p:cNvSpPr txBox="1">
            <a:spLocks noChangeArrowheads="1"/>
          </p:cNvSpPr>
          <p:nvPr/>
        </p:nvSpPr>
        <p:spPr bwMode="auto">
          <a:xfrm>
            <a:off x="1050925" y="2071688"/>
            <a:ext cx="6257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一个机器周期包含若干个时钟周期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598022" name="Text Box 6"/>
          <p:cNvSpPr txBox="1">
            <a:spLocks noChangeArrowheads="1"/>
          </p:cNvSpPr>
          <p:nvPr/>
        </p:nvSpPr>
        <p:spPr bwMode="auto">
          <a:xfrm>
            <a:off x="60325" y="2817813"/>
            <a:ext cx="7889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>
                <a:latin typeface="Times New Roman" panose="02020603050405020304" pitchFamily="18" charset="0"/>
              </a:rPr>
              <a:t>CLK</a:t>
            </a:r>
            <a:endParaRPr lang="en-US" altLang="zh-CN" sz="2200">
              <a:latin typeface="Times New Roman" panose="02020603050405020304" pitchFamily="18" charset="0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914400" y="2881313"/>
            <a:ext cx="7315200" cy="304800"/>
            <a:chOff x="576" y="1815"/>
            <a:chExt cx="4608" cy="192"/>
          </a:xfrm>
        </p:grpSpPr>
        <p:sp>
          <p:nvSpPr>
            <p:cNvPr id="63569" name="Freeform 8"/>
            <p:cNvSpPr/>
            <p:nvPr/>
          </p:nvSpPr>
          <p:spPr bwMode="auto">
            <a:xfrm>
              <a:off x="576" y="1815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192"/>
                <a:gd name="T17" fmla="*/ 384 w 384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70" name="Freeform 9"/>
            <p:cNvSpPr/>
            <p:nvPr/>
          </p:nvSpPr>
          <p:spPr bwMode="auto">
            <a:xfrm>
              <a:off x="960" y="1815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192"/>
                <a:gd name="T17" fmla="*/ 384 w 384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71" name="Freeform 10"/>
            <p:cNvSpPr/>
            <p:nvPr/>
          </p:nvSpPr>
          <p:spPr bwMode="auto">
            <a:xfrm>
              <a:off x="1344" y="1815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192"/>
                <a:gd name="T17" fmla="*/ 384 w 384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72" name="Freeform 11"/>
            <p:cNvSpPr/>
            <p:nvPr/>
          </p:nvSpPr>
          <p:spPr bwMode="auto">
            <a:xfrm>
              <a:off x="1728" y="1815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192"/>
                <a:gd name="T17" fmla="*/ 384 w 384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73" name="Freeform 12"/>
            <p:cNvSpPr/>
            <p:nvPr/>
          </p:nvSpPr>
          <p:spPr bwMode="auto">
            <a:xfrm>
              <a:off x="2112" y="1815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192"/>
                <a:gd name="T17" fmla="*/ 384 w 384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74" name="Freeform 13"/>
            <p:cNvSpPr/>
            <p:nvPr/>
          </p:nvSpPr>
          <p:spPr bwMode="auto">
            <a:xfrm>
              <a:off x="2496" y="1815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192"/>
                <a:gd name="T17" fmla="*/ 384 w 384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75" name="Freeform 14"/>
            <p:cNvSpPr/>
            <p:nvPr/>
          </p:nvSpPr>
          <p:spPr bwMode="auto">
            <a:xfrm>
              <a:off x="2880" y="1815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192"/>
                <a:gd name="T17" fmla="*/ 384 w 384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76" name="Freeform 15"/>
            <p:cNvSpPr/>
            <p:nvPr/>
          </p:nvSpPr>
          <p:spPr bwMode="auto">
            <a:xfrm>
              <a:off x="3264" y="1815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192"/>
                <a:gd name="T17" fmla="*/ 384 w 384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77" name="Freeform 16"/>
            <p:cNvSpPr/>
            <p:nvPr/>
          </p:nvSpPr>
          <p:spPr bwMode="auto">
            <a:xfrm>
              <a:off x="3648" y="1815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192"/>
                <a:gd name="T17" fmla="*/ 384 w 384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78" name="Freeform 17"/>
            <p:cNvSpPr/>
            <p:nvPr/>
          </p:nvSpPr>
          <p:spPr bwMode="auto">
            <a:xfrm>
              <a:off x="4032" y="1815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192"/>
                <a:gd name="T17" fmla="*/ 384 w 384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79" name="Freeform 18"/>
            <p:cNvSpPr/>
            <p:nvPr/>
          </p:nvSpPr>
          <p:spPr bwMode="auto">
            <a:xfrm>
              <a:off x="4416" y="1815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192"/>
                <a:gd name="T17" fmla="*/ 384 w 384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80" name="Freeform 19"/>
            <p:cNvSpPr/>
            <p:nvPr/>
          </p:nvSpPr>
          <p:spPr bwMode="auto">
            <a:xfrm>
              <a:off x="4800" y="1815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192"/>
                <a:gd name="T17" fmla="*/ 384 w 384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20"/>
          <p:cNvGrpSpPr/>
          <p:nvPr/>
        </p:nvGrpSpPr>
        <p:grpSpPr bwMode="auto">
          <a:xfrm>
            <a:off x="914400" y="3505200"/>
            <a:ext cx="7315200" cy="1524000"/>
            <a:chOff x="576" y="2064"/>
            <a:chExt cx="4608" cy="960"/>
          </a:xfrm>
        </p:grpSpPr>
        <p:sp>
          <p:nvSpPr>
            <p:cNvPr id="63528" name="Line 21"/>
            <p:cNvSpPr>
              <a:spLocks noChangeShapeType="1"/>
            </p:cNvSpPr>
            <p:nvPr/>
          </p:nvSpPr>
          <p:spPr bwMode="auto">
            <a:xfrm>
              <a:off x="576" y="2301"/>
              <a:ext cx="46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29" name="Line 22"/>
            <p:cNvSpPr>
              <a:spLocks noChangeShapeType="1"/>
            </p:cNvSpPr>
            <p:nvPr/>
          </p:nvSpPr>
          <p:spPr bwMode="auto">
            <a:xfrm>
              <a:off x="960" y="2253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30" name="Line 23"/>
            <p:cNvSpPr>
              <a:spLocks noChangeShapeType="1"/>
            </p:cNvSpPr>
            <p:nvPr/>
          </p:nvSpPr>
          <p:spPr bwMode="auto">
            <a:xfrm>
              <a:off x="1344" y="2253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31" name="Line 24"/>
            <p:cNvSpPr>
              <a:spLocks noChangeShapeType="1"/>
            </p:cNvSpPr>
            <p:nvPr/>
          </p:nvSpPr>
          <p:spPr bwMode="auto">
            <a:xfrm>
              <a:off x="1728" y="2253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32" name="Line 25"/>
            <p:cNvSpPr>
              <a:spLocks noChangeShapeType="1"/>
            </p:cNvSpPr>
            <p:nvPr/>
          </p:nvSpPr>
          <p:spPr bwMode="auto">
            <a:xfrm>
              <a:off x="2112" y="2208"/>
              <a:ext cx="0" cy="4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33" name="Line 26"/>
            <p:cNvSpPr>
              <a:spLocks noChangeShapeType="1"/>
            </p:cNvSpPr>
            <p:nvPr/>
          </p:nvSpPr>
          <p:spPr bwMode="auto">
            <a:xfrm>
              <a:off x="2496" y="2253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34" name="Line 27"/>
            <p:cNvSpPr>
              <a:spLocks noChangeShapeType="1"/>
            </p:cNvSpPr>
            <p:nvPr/>
          </p:nvSpPr>
          <p:spPr bwMode="auto">
            <a:xfrm>
              <a:off x="2880" y="2253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35" name="Line 28"/>
            <p:cNvSpPr>
              <a:spLocks noChangeShapeType="1"/>
            </p:cNvSpPr>
            <p:nvPr/>
          </p:nvSpPr>
          <p:spPr bwMode="auto">
            <a:xfrm>
              <a:off x="3264" y="2253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36" name="Line 29"/>
            <p:cNvSpPr>
              <a:spLocks noChangeShapeType="1"/>
            </p:cNvSpPr>
            <p:nvPr/>
          </p:nvSpPr>
          <p:spPr bwMode="auto">
            <a:xfrm>
              <a:off x="3648" y="2208"/>
              <a:ext cx="0" cy="4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37" name="Line 30"/>
            <p:cNvSpPr>
              <a:spLocks noChangeShapeType="1"/>
            </p:cNvSpPr>
            <p:nvPr/>
          </p:nvSpPr>
          <p:spPr bwMode="auto">
            <a:xfrm>
              <a:off x="4032" y="2253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38" name="Line 31"/>
            <p:cNvSpPr>
              <a:spLocks noChangeShapeType="1"/>
            </p:cNvSpPr>
            <p:nvPr/>
          </p:nvSpPr>
          <p:spPr bwMode="auto">
            <a:xfrm>
              <a:off x="4416" y="2253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39" name="Line 32"/>
            <p:cNvSpPr>
              <a:spLocks noChangeShapeType="1"/>
            </p:cNvSpPr>
            <p:nvPr/>
          </p:nvSpPr>
          <p:spPr bwMode="auto">
            <a:xfrm>
              <a:off x="4800" y="2253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40" name="Line 33"/>
            <p:cNvSpPr>
              <a:spLocks noChangeShapeType="1"/>
            </p:cNvSpPr>
            <p:nvPr/>
          </p:nvSpPr>
          <p:spPr bwMode="auto">
            <a:xfrm>
              <a:off x="5184" y="2253"/>
              <a:ext cx="0" cy="7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41" name="Line 34"/>
            <p:cNvSpPr>
              <a:spLocks noChangeShapeType="1"/>
            </p:cNvSpPr>
            <p:nvPr/>
          </p:nvSpPr>
          <p:spPr bwMode="auto">
            <a:xfrm>
              <a:off x="576" y="2253"/>
              <a:ext cx="0" cy="7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42" name="Line 35"/>
            <p:cNvSpPr>
              <a:spLocks noChangeShapeType="1"/>
            </p:cNvSpPr>
            <p:nvPr/>
          </p:nvSpPr>
          <p:spPr bwMode="auto">
            <a:xfrm flipH="1">
              <a:off x="576" y="2493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43" name="Text Box 36"/>
            <p:cNvSpPr txBox="1">
              <a:spLocks noChangeArrowheads="1"/>
            </p:cNvSpPr>
            <p:nvPr/>
          </p:nvSpPr>
          <p:spPr bwMode="auto">
            <a:xfrm>
              <a:off x="960" y="2360"/>
              <a:ext cx="8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机器周期 </a:t>
              </a:r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544" name="Line 37"/>
            <p:cNvSpPr>
              <a:spLocks noChangeShapeType="1"/>
            </p:cNvSpPr>
            <p:nvPr/>
          </p:nvSpPr>
          <p:spPr bwMode="auto">
            <a:xfrm rot="10800000" flipH="1">
              <a:off x="1776" y="2493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45" name="Line 38"/>
            <p:cNvSpPr>
              <a:spLocks noChangeShapeType="1"/>
            </p:cNvSpPr>
            <p:nvPr/>
          </p:nvSpPr>
          <p:spPr bwMode="auto">
            <a:xfrm flipH="1">
              <a:off x="2112" y="2493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46" name="Text Box 39"/>
            <p:cNvSpPr txBox="1">
              <a:spLocks noChangeArrowheads="1"/>
            </p:cNvSpPr>
            <p:nvPr/>
          </p:nvSpPr>
          <p:spPr bwMode="auto">
            <a:xfrm>
              <a:off x="2496" y="2360"/>
              <a:ext cx="8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机器周期 </a:t>
              </a:r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547" name="Line 40"/>
            <p:cNvSpPr>
              <a:spLocks noChangeShapeType="1"/>
            </p:cNvSpPr>
            <p:nvPr/>
          </p:nvSpPr>
          <p:spPr bwMode="auto">
            <a:xfrm rot="10800000" flipH="1">
              <a:off x="3312" y="2493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48" name="Line 41"/>
            <p:cNvSpPr>
              <a:spLocks noChangeShapeType="1"/>
            </p:cNvSpPr>
            <p:nvPr/>
          </p:nvSpPr>
          <p:spPr bwMode="auto">
            <a:xfrm flipH="1">
              <a:off x="3648" y="2493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49" name="Text Box 42"/>
            <p:cNvSpPr txBox="1">
              <a:spLocks noChangeArrowheads="1"/>
            </p:cNvSpPr>
            <p:nvPr/>
          </p:nvSpPr>
          <p:spPr bwMode="auto">
            <a:xfrm>
              <a:off x="4032" y="2360"/>
              <a:ext cx="8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机器周期</a:t>
              </a:r>
              <a:r>
                <a:rPr lang="zh-CN" altLang="en-US" sz="2000">
                  <a:latin typeface="Times New Roman" panose="02020603050405020304" pitchFamily="18" charset="0"/>
                </a:rPr>
                <a:t> 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63550" name="Line 43"/>
            <p:cNvSpPr>
              <a:spLocks noChangeShapeType="1"/>
            </p:cNvSpPr>
            <p:nvPr/>
          </p:nvSpPr>
          <p:spPr bwMode="auto">
            <a:xfrm rot="10800000" flipH="1">
              <a:off x="4848" y="2493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51" name="Text Box 44"/>
            <p:cNvSpPr txBox="1">
              <a:spLocks noChangeArrowheads="1"/>
            </p:cNvSpPr>
            <p:nvPr/>
          </p:nvSpPr>
          <p:spPr bwMode="auto">
            <a:xfrm>
              <a:off x="864" y="2542"/>
              <a:ext cx="96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（取指令） 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63552" name="Text Box 45"/>
            <p:cNvSpPr txBox="1">
              <a:spLocks noChangeArrowheads="1"/>
            </p:cNvSpPr>
            <p:nvPr/>
          </p:nvSpPr>
          <p:spPr bwMode="auto">
            <a:xfrm>
              <a:off x="2261" y="2542"/>
              <a:ext cx="128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（取有效地址） 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63553" name="Text Box 46"/>
            <p:cNvSpPr txBox="1">
              <a:spLocks noChangeArrowheads="1"/>
            </p:cNvSpPr>
            <p:nvPr/>
          </p:nvSpPr>
          <p:spPr bwMode="auto">
            <a:xfrm>
              <a:off x="3870" y="2542"/>
              <a:ext cx="112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（执行指令） 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63554" name="Line 47"/>
            <p:cNvSpPr>
              <a:spLocks noChangeShapeType="1"/>
            </p:cNvSpPr>
            <p:nvPr/>
          </p:nvSpPr>
          <p:spPr bwMode="auto">
            <a:xfrm flipH="1">
              <a:off x="576" y="2829"/>
              <a:ext cx="160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55" name="Line 48"/>
            <p:cNvSpPr>
              <a:spLocks noChangeShapeType="1"/>
            </p:cNvSpPr>
            <p:nvPr/>
          </p:nvSpPr>
          <p:spPr bwMode="auto">
            <a:xfrm rot="10800000" flipH="1">
              <a:off x="3573" y="2824"/>
              <a:ext cx="160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56" name="Text Box 49"/>
            <p:cNvSpPr txBox="1">
              <a:spLocks noChangeArrowheads="1"/>
            </p:cNvSpPr>
            <p:nvPr/>
          </p:nvSpPr>
          <p:spPr bwMode="auto">
            <a:xfrm>
              <a:off x="2496" y="2733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指令周期</a:t>
              </a:r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557" name="Text Box 50"/>
            <p:cNvSpPr txBox="1">
              <a:spLocks noChangeArrowheads="1"/>
            </p:cNvSpPr>
            <p:nvPr/>
          </p:nvSpPr>
          <p:spPr bwMode="auto">
            <a:xfrm>
              <a:off x="662" y="2064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2000" baseline="-15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558" name="Text Box 51"/>
            <p:cNvSpPr txBox="1">
              <a:spLocks noChangeArrowheads="1"/>
            </p:cNvSpPr>
            <p:nvPr/>
          </p:nvSpPr>
          <p:spPr bwMode="auto">
            <a:xfrm>
              <a:off x="1021" y="2064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000" baseline="-15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559" name="Text Box 52"/>
            <p:cNvSpPr txBox="1">
              <a:spLocks noChangeArrowheads="1"/>
            </p:cNvSpPr>
            <p:nvPr/>
          </p:nvSpPr>
          <p:spPr bwMode="auto">
            <a:xfrm>
              <a:off x="1392" y="2064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000" baseline="-15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560" name="Text Box 53"/>
            <p:cNvSpPr txBox="1">
              <a:spLocks noChangeArrowheads="1"/>
            </p:cNvSpPr>
            <p:nvPr/>
          </p:nvSpPr>
          <p:spPr bwMode="auto">
            <a:xfrm>
              <a:off x="1741" y="2064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000" baseline="-15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561" name="Text Box 54"/>
            <p:cNvSpPr txBox="1">
              <a:spLocks noChangeArrowheads="1"/>
            </p:cNvSpPr>
            <p:nvPr/>
          </p:nvSpPr>
          <p:spPr bwMode="auto">
            <a:xfrm>
              <a:off x="2198" y="2064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2000" baseline="-15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562" name="Text Box 55"/>
            <p:cNvSpPr txBox="1">
              <a:spLocks noChangeArrowheads="1"/>
            </p:cNvSpPr>
            <p:nvPr/>
          </p:nvSpPr>
          <p:spPr bwMode="auto">
            <a:xfrm>
              <a:off x="2557" y="2064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000" baseline="-15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563" name="Text Box 56"/>
            <p:cNvSpPr txBox="1">
              <a:spLocks noChangeArrowheads="1"/>
            </p:cNvSpPr>
            <p:nvPr/>
          </p:nvSpPr>
          <p:spPr bwMode="auto">
            <a:xfrm>
              <a:off x="2928" y="2064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000" baseline="-15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564" name="Text Box 57"/>
            <p:cNvSpPr txBox="1">
              <a:spLocks noChangeArrowheads="1"/>
            </p:cNvSpPr>
            <p:nvPr/>
          </p:nvSpPr>
          <p:spPr bwMode="auto">
            <a:xfrm>
              <a:off x="3277" y="2064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000" baseline="-15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565" name="Text Box 58"/>
            <p:cNvSpPr txBox="1">
              <a:spLocks noChangeArrowheads="1"/>
            </p:cNvSpPr>
            <p:nvPr/>
          </p:nvSpPr>
          <p:spPr bwMode="auto">
            <a:xfrm>
              <a:off x="3744" y="2064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2000" baseline="-15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566" name="Text Box 59"/>
            <p:cNvSpPr txBox="1">
              <a:spLocks noChangeArrowheads="1"/>
            </p:cNvSpPr>
            <p:nvPr/>
          </p:nvSpPr>
          <p:spPr bwMode="auto">
            <a:xfrm>
              <a:off x="4103" y="2064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000" baseline="-15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567" name="Text Box 60"/>
            <p:cNvSpPr txBox="1">
              <a:spLocks noChangeArrowheads="1"/>
            </p:cNvSpPr>
            <p:nvPr/>
          </p:nvSpPr>
          <p:spPr bwMode="auto">
            <a:xfrm>
              <a:off x="4474" y="2064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000" baseline="-15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568" name="Text Box 61"/>
            <p:cNvSpPr txBox="1">
              <a:spLocks noChangeArrowheads="1"/>
            </p:cNvSpPr>
            <p:nvPr/>
          </p:nvSpPr>
          <p:spPr bwMode="auto">
            <a:xfrm>
              <a:off x="4823" y="2064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000" baseline="-15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62"/>
          <p:cNvGrpSpPr/>
          <p:nvPr/>
        </p:nvGrpSpPr>
        <p:grpSpPr bwMode="auto">
          <a:xfrm>
            <a:off x="914400" y="5165725"/>
            <a:ext cx="4278313" cy="1539875"/>
            <a:chOff x="576" y="3206"/>
            <a:chExt cx="2695" cy="970"/>
          </a:xfrm>
        </p:grpSpPr>
        <p:sp>
          <p:nvSpPr>
            <p:cNvPr id="63501" name="Freeform 63"/>
            <p:cNvSpPr/>
            <p:nvPr/>
          </p:nvSpPr>
          <p:spPr bwMode="auto">
            <a:xfrm>
              <a:off x="576" y="3453"/>
              <a:ext cx="2684" cy="3"/>
            </a:xfrm>
            <a:custGeom>
              <a:avLst/>
              <a:gdLst>
                <a:gd name="T0" fmla="*/ 0 w 2684"/>
                <a:gd name="T1" fmla="*/ 0 h 3"/>
                <a:gd name="T2" fmla="*/ 2684 w 2684"/>
                <a:gd name="T3" fmla="*/ 3 h 3"/>
                <a:gd name="T4" fmla="*/ 0 60000 65536"/>
                <a:gd name="T5" fmla="*/ 0 60000 65536"/>
                <a:gd name="T6" fmla="*/ 0 w 2684"/>
                <a:gd name="T7" fmla="*/ 0 h 3"/>
                <a:gd name="T8" fmla="*/ 2684 w 2684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684" h="3">
                  <a:moveTo>
                    <a:pt x="0" y="0"/>
                  </a:moveTo>
                  <a:lnTo>
                    <a:pt x="2684" y="3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02" name="Line 64"/>
            <p:cNvSpPr>
              <a:spLocks noChangeShapeType="1"/>
            </p:cNvSpPr>
            <p:nvPr/>
          </p:nvSpPr>
          <p:spPr bwMode="auto">
            <a:xfrm>
              <a:off x="960" y="3405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03" name="Line 65"/>
            <p:cNvSpPr>
              <a:spLocks noChangeShapeType="1"/>
            </p:cNvSpPr>
            <p:nvPr/>
          </p:nvSpPr>
          <p:spPr bwMode="auto">
            <a:xfrm>
              <a:off x="1344" y="3405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04" name="Line 66"/>
            <p:cNvSpPr>
              <a:spLocks noChangeShapeType="1"/>
            </p:cNvSpPr>
            <p:nvPr/>
          </p:nvSpPr>
          <p:spPr bwMode="auto">
            <a:xfrm>
              <a:off x="1728" y="3405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05" name="Line 67"/>
            <p:cNvSpPr>
              <a:spLocks noChangeShapeType="1"/>
            </p:cNvSpPr>
            <p:nvPr/>
          </p:nvSpPr>
          <p:spPr bwMode="auto">
            <a:xfrm>
              <a:off x="2112" y="3425"/>
              <a:ext cx="0" cy="4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06" name="Line 68"/>
            <p:cNvSpPr>
              <a:spLocks noChangeShapeType="1"/>
            </p:cNvSpPr>
            <p:nvPr/>
          </p:nvSpPr>
          <p:spPr bwMode="auto">
            <a:xfrm>
              <a:off x="2496" y="3405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07" name="Line 69"/>
            <p:cNvSpPr>
              <a:spLocks noChangeShapeType="1"/>
            </p:cNvSpPr>
            <p:nvPr/>
          </p:nvSpPr>
          <p:spPr bwMode="auto">
            <a:xfrm>
              <a:off x="2880" y="3405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08" name="Line 70"/>
            <p:cNvSpPr>
              <a:spLocks noChangeShapeType="1"/>
            </p:cNvSpPr>
            <p:nvPr/>
          </p:nvSpPr>
          <p:spPr bwMode="auto">
            <a:xfrm>
              <a:off x="3264" y="3405"/>
              <a:ext cx="0" cy="7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09" name="Line 71"/>
            <p:cNvSpPr>
              <a:spLocks noChangeShapeType="1"/>
            </p:cNvSpPr>
            <p:nvPr/>
          </p:nvSpPr>
          <p:spPr bwMode="auto">
            <a:xfrm>
              <a:off x="576" y="3405"/>
              <a:ext cx="0" cy="7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10" name="Line 72"/>
            <p:cNvSpPr>
              <a:spLocks noChangeShapeType="1"/>
            </p:cNvSpPr>
            <p:nvPr/>
          </p:nvSpPr>
          <p:spPr bwMode="auto">
            <a:xfrm flipH="1">
              <a:off x="576" y="3645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11" name="Text Box 73"/>
            <p:cNvSpPr txBox="1">
              <a:spLocks noChangeArrowheads="1"/>
            </p:cNvSpPr>
            <p:nvPr/>
          </p:nvSpPr>
          <p:spPr bwMode="auto">
            <a:xfrm>
              <a:off x="960" y="3501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机器周期</a:t>
              </a:r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512" name="Line 74"/>
            <p:cNvSpPr>
              <a:spLocks noChangeShapeType="1"/>
            </p:cNvSpPr>
            <p:nvPr/>
          </p:nvSpPr>
          <p:spPr bwMode="auto">
            <a:xfrm rot="10800000" flipH="1">
              <a:off x="1776" y="3645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13" name="Line 75"/>
            <p:cNvSpPr>
              <a:spLocks noChangeShapeType="1"/>
            </p:cNvSpPr>
            <p:nvPr/>
          </p:nvSpPr>
          <p:spPr bwMode="auto">
            <a:xfrm flipH="1">
              <a:off x="2112" y="3645"/>
              <a:ext cx="19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14" name="Text Box 76"/>
            <p:cNvSpPr txBox="1">
              <a:spLocks noChangeArrowheads="1"/>
            </p:cNvSpPr>
            <p:nvPr/>
          </p:nvSpPr>
          <p:spPr bwMode="auto">
            <a:xfrm>
              <a:off x="2312" y="3501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机器周期</a:t>
              </a:r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515" name="Line 77"/>
            <p:cNvSpPr>
              <a:spLocks noChangeShapeType="1"/>
            </p:cNvSpPr>
            <p:nvPr/>
          </p:nvSpPr>
          <p:spPr bwMode="auto">
            <a:xfrm rot="10800000" flipH="1">
              <a:off x="3072" y="3644"/>
              <a:ext cx="19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16" name="Text Box 78"/>
            <p:cNvSpPr txBox="1">
              <a:spLocks noChangeArrowheads="1"/>
            </p:cNvSpPr>
            <p:nvPr/>
          </p:nvSpPr>
          <p:spPr bwMode="auto">
            <a:xfrm>
              <a:off x="912" y="3683"/>
              <a:ext cx="9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（取指令）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63517" name="Text Box 79"/>
            <p:cNvSpPr txBox="1">
              <a:spLocks noChangeArrowheads="1"/>
            </p:cNvSpPr>
            <p:nvPr/>
          </p:nvSpPr>
          <p:spPr bwMode="auto">
            <a:xfrm>
              <a:off x="2160" y="3683"/>
              <a:ext cx="10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（执行指令）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63518" name="Line 80"/>
            <p:cNvSpPr>
              <a:spLocks noChangeShapeType="1"/>
            </p:cNvSpPr>
            <p:nvPr/>
          </p:nvSpPr>
          <p:spPr bwMode="auto">
            <a:xfrm flipH="1" flipV="1">
              <a:off x="576" y="3981"/>
              <a:ext cx="923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19" name="Text Box 81"/>
            <p:cNvSpPr txBox="1">
              <a:spLocks noChangeArrowheads="1"/>
            </p:cNvSpPr>
            <p:nvPr/>
          </p:nvSpPr>
          <p:spPr bwMode="auto">
            <a:xfrm>
              <a:off x="1584" y="3878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指令周期</a:t>
              </a:r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520" name="Line 82"/>
            <p:cNvSpPr>
              <a:spLocks noChangeShapeType="1"/>
            </p:cNvSpPr>
            <p:nvPr/>
          </p:nvSpPr>
          <p:spPr bwMode="auto">
            <a:xfrm rot="10800000" flipH="1" flipV="1">
              <a:off x="2339" y="3980"/>
              <a:ext cx="923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21" name="Text Box 83"/>
            <p:cNvSpPr txBox="1">
              <a:spLocks noChangeArrowheads="1"/>
            </p:cNvSpPr>
            <p:nvPr/>
          </p:nvSpPr>
          <p:spPr bwMode="auto">
            <a:xfrm>
              <a:off x="672" y="3206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2000" baseline="-15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522" name="Text Box 84"/>
            <p:cNvSpPr txBox="1">
              <a:spLocks noChangeArrowheads="1"/>
            </p:cNvSpPr>
            <p:nvPr/>
          </p:nvSpPr>
          <p:spPr bwMode="auto">
            <a:xfrm>
              <a:off x="1031" y="3206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000" baseline="-15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523" name="Text Box 85"/>
            <p:cNvSpPr txBox="1">
              <a:spLocks noChangeArrowheads="1"/>
            </p:cNvSpPr>
            <p:nvPr/>
          </p:nvSpPr>
          <p:spPr bwMode="auto">
            <a:xfrm>
              <a:off x="1402" y="3206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000" baseline="-15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524" name="Text Box 86"/>
            <p:cNvSpPr txBox="1">
              <a:spLocks noChangeArrowheads="1"/>
            </p:cNvSpPr>
            <p:nvPr/>
          </p:nvSpPr>
          <p:spPr bwMode="auto">
            <a:xfrm>
              <a:off x="1751" y="3206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000" baseline="-15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525" name="Text Box 87"/>
            <p:cNvSpPr txBox="1">
              <a:spLocks noChangeArrowheads="1"/>
            </p:cNvSpPr>
            <p:nvPr/>
          </p:nvSpPr>
          <p:spPr bwMode="auto">
            <a:xfrm>
              <a:off x="2198" y="3206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2000" baseline="-15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526" name="Text Box 88"/>
            <p:cNvSpPr txBox="1">
              <a:spLocks noChangeArrowheads="1"/>
            </p:cNvSpPr>
            <p:nvPr/>
          </p:nvSpPr>
          <p:spPr bwMode="auto">
            <a:xfrm>
              <a:off x="2557" y="3206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000" baseline="-15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527" name="Text Box 89"/>
            <p:cNvSpPr txBox="1">
              <a:spLocks noChangeArrowheads="1"/>
            </p:cNvSpPr>
            <p:nvPr/>
          </p:nvSpPr>
          <p:spPr bwMode="auto">
            <a:xfrm>
              <a:off x="2928" y="3206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000" baseline="-15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98106" name="Text Box 90"/>
          <p:cNvSpPr txBox="1">
            <a:spLocks noChangeArrowheads="1"/>
          </p:cNvSpPr>
          <p:nvPr/>
        </p:nvSpPr>
        <p:spPr bwMode="auto">
          <a:xfrm>
            <a:off x="76200" y="5165725"/>
            <a:ext cx="863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 节拍</a:t>
            </a:r>
            <a:endParaRPr lang="zh-CN" altLang="en-US" sz="200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(状态)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598107" name="Text Box 91"/>
          <p:cNvSpPr txBox="1">
            <a:spLocks noChangeArrowheads="1"/>
          </p:cNvSpPr>
          <p:nvPr/>
        </p:nvSpPr>
        <p:spPr bwMode="auto">
          <a:xfrm>
            <a:off x="50800" y="3505200"/>
            <a:ext cx="863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 节拍</a:t>
            </a:r>
            <a:endParaRPr lang="zh-CN" altLang="en-US" sz="200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(状态)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8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8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8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8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98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98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19" grpId="0" autoUpdateAnimBg="0"/>
      <p:bldP spid="598020" grpId="0" autoUpdateAnimBg="0"/>
      <p:bldP spid="598021" grpId="0" autoUpdateAnimBg="0"/>
      <p:bldP spid="598022" grpId="0" autoUpdateAnimBg="0"/>
      <p:bldP spid="598106" grpId="0" autoUpdateAnimBg="0"/>
      <p:bldP spid="59810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288925" y="273050"/>
            <a:ext cx="296427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 smtClean="0">
                <a:latin typeface="Times New Roman" panose="02020603050405020304" pitchFamily="18" charset="0"/>
              </a:rPr>
              <a:t>四、</a:t>
            </a:r>
            <a:r>
              <a:rPr lang="zh-CN" altLang="en-US" sz="3600" dirty="0">
                <a:latin typeface="Times New Roman" panose="02020603050405020304" pitchFamily="18" charset="0"/>
              </a:rPr>
              <a:t>控制方式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600067" name="Text Box 3"/>
          <p:cNvSpPr txBox="1">
            <a:spLocks noChangeArrowheads="1"/>
          </p:cNvSpPr>
          <p:nvPr/>
        </p:nvSpPr>
        <p:spPr bwMode="auto">
          <a:xfrm>
            <a:off x="977900" y="958850"/>
            <a:ext cx="7327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产生不同微操作命令序列所用的时序控制方式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0068" name="Text Box 4"/>
          <p:cNvSpPr txBox="1">
            <a:spLocks noChangeArrowheads="1"/>
          </p:cNvSpPr>
          <p:nvPr/>
        </p:nvSpPr>
        <p:spPr bwMode="auto">
          <a:xfrm>
            <a:off x="609600" y="1538288"/>
            <a:ext cx="373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1. 同步控制方式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600069" name="Text Box 5"/>
          <p:cNvSpPr txBox="1">
            <a:spLocks noChangeArrowheads="1"/>
          </p:cNvSpPr>
          <p:nvPr/>
        </p:nvSpPr>
        <p:spPr bwMode="auto">
          <a:xfrm>
            <a:off x="977900" y="2155825"/>
            <a:ext cx="7505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任一微操作均由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统一基准时标 </a:t>
            </a:r>
            <a:r>
              <a:rPr lang="zh-CN" altLang="en-US" sz="2800">
                <a:latin typeface="Times New Roman" panose="02020603050405020304" pitchFamily="18" charset="0"/>
              </a:rPr>
              <a:t>的时序信号控制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600070" name="Text Box 6"/>
          <p:cNvSpPr txBox="1">
            <a:spLocks noChangeArrowheads="1"/>
          </p:cNvSpPr>
          <p:nvPr/>
        </p:nvSpPr>
        <p:spPr bwMode="auto">
          <a:xfrm>
            <a:off x="365125" y="2995613"/>
            <a:ext cx="735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anose="02020603050405020304" pitchFamily="18" charset="0"/>
              </a:rPr>
              <a:t>CLK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1219200" y="3033713"/>
            <a:ext cx="7315200" cy="304800"/>
            <a:chOff x="768" y="1911"/>
            <a:chExt cx="4608" cy="192"/>
          </a:xfrm>
        </p:grpSpPr>
        <p:sp>
          <p:nvSpPr>
            <p:cNvPr id="65590" name="Freeform 8"/>
            <p:cNvSpPr/>
            <p:nvPr/>
          </p:nvSpPr>
          <p:spPr bwMode="auto">
            <a:xfrm>
              <a:off x="768" y="1911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192"/>
                <a:gd name="T17" fmla="*/ 384 w 384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91" name="Freeform 9"/>
            <p:cNvSpPr/>
            <p:nvPr/>
          </p:nvSpPr>
          <p:spPr bwMode="auto">
            <a:xfrm>
              <a:off x="1152" y="1911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192"/>
                <a:gd name="T17" fmla="*/ 384 w 384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92" name="Freeform 10"/>
            <p:cNvSpPr/>
            <p:nvPr/>
          </p:nvSpPr>
          <p:spPr bwMode="auto">
            <a:xfrm>
              <a:off x="1536" y="1911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192"/>
                <a:gd name="T17" fmla="*/ 384 w 384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93" name="Freeform 11"/>
            <p:cNvSpPr/>
            <p:nvPr/>
          </p:nvSpPr>
          <p:spPr bwMode="auto">
            <a:xfrm>
              <a:off x="1920" y="1911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192"/>
                <a:gd name="T17" fmla="*/ 384 w 384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94" name="Freeform 12"/>
            <p:cNvSpPr/>
            <p:nvPr/>
          </p:nvSpPr>
          <p:spPr bwMode="auto">
            <a:xfrm>
              <a:off x="2304" y="1911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192"/>
                <a:gd name="T17" fmla="*/ 384 w 384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95" name="Freeform 13"/>
            <p:cNvSpPr/>
            <p:nvPr/>
          </p:nvSpPr>
          <p:spPr bwMode="auto">
            <a:xfrm>
              <a:off x="2688" y="1911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192"/>
                <a:gd name="T17" fmla="*/ 384 w 384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96" name="Freeform 14"/>
            <p:cNvSpPr/>
            <p:nvPr/>
          </p:nvSpPr>
          <p:spPr bwMode="auto">
            <a:xfrm>
              <a:off x="3072" y="1911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192"/>
                <a:gd name="T17" fmla="*/ 384 w 384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97" name="Freeform 15"/>
            <p:cNvSpPr/>
            <p:nvPr/>
          </p:nvSpPr>
          <p:spPr bwMode="auto">
            <a:xfrm>
              <a:off x="3456" y="1911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192"/>
                <a:gd name="T17" fmla="*/ 384 w 384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98" name="Freeform 16"/>
            <p:cNvSpPr/>
            <p:nvPr/>
          </p:nvSpPr>
          <p:spPr bwMode="auto">
            <a:xfrm>
              <a:off x="3840" y="1911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192"/>
                <a:gd name="T17" fmla="*/ 384 w 384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99" name="Freeform 17"/>
            <p:cNvSpPr/>
            <p:nvPr/>
          </p:nvSpPr>
          <p:spPr bwMode="auto">
            <a:xfrm>
              <a:off x="4224" y="1911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192"/>
                <a:gd name="T17" fmla="*/ 384 w 384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600" name="Freeform 18"/>
            <p:cNvSpPr/>
            <p:nvPr/>
          </p:nvSpPr>
          <p:spPr bwMode="auto">
            <a:xfrm>
              <a:off x="4608" y="1911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192"/>
                <a:gd name="T17" fmla="*/ 384 w 384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601" name="Freeform 19"/>
            <p:cNvSpPr/>
            <p:nvPr/>
          </p:nvSpPr>
          <p:spPr bwMode="auto">
            <a:xfrm>
              <a:off x="4992" y="1911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192"/>
                <a:gd name="T17" fmla="*/ 384 w 384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20"/>
          <p:cNvGrpSpPr/>
          <p:nvPr/>
        </p:nvGrpSpPr>
        <p:grpSpPr bwMode="auto">
          <a:xfrm>
            <a:off x="1219200" y="3429000"/>
            <a:ext cx="7315200" cy="1524000"/>
            <a:chOff x="768" y="2160"/>
            <a:chExt cx="4608" cy="960"/>
          </a:xfrm>
        </p:grpSpPr>
        <p:sp>
          <p:nvSpPr>
            <p:cNvPr id="65549" name="Line 21"/>
            <p:cNvSpPr>
              <a:spLocks noChangeShapeType="1"/>
            </p:cNvSpPr>
            <p:nvPr/>
          </p:nvSpPr>
          <p:spPr bwMode="auto">
            <a:xfrm>
              <a:off x="768" y="2397"/>
              <a:ext cx="46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50" name="Line 22"/>
            <p:cNvSpPr>
              <a:spLocks noChangeShapeType="1"/>
            </p:cNvSpPr>
            <p:nvPr/>
          </p:nvSpPr>
          <p:spPr bwMode="auto">
            <a:xfrm>
              <a:off x="1152" y="2349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51" name="Line 23"/>
            <p:cNvSpPr>
              <a:spLocks noChangeShapeType="1"/>
            </p:cNvSpPr>
            <p:nvPr/>
          </p:nvSpPr>
          <p:spPr bwMode="auto">
            <a:xfrm>
              <a:off x="1536" y="2349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52" name="Line 24"/>
            <p:cNvSpPr>
              <a:spLocks noChangeShapeType="1"/>
            </p:cNvSpPr>
            <p:nvPr/>
          </p:nvSpPr>
          <p:spPr bwMode="auto">
            <a:xfrm>
              <a:off x="1920" y="2349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53" name="Freeform 25"/>
            <p:cNvSpPr/>
            <p:nvPr/>
          </p:nvSpPr>
          <p:spPr bwMode="auto">
            <a:xfrm>
              <a:off x="2304" y="2349"/>
              <a:ext cx="1" cy="435"/>
            </a:xfrm>
            <a:custGeom>
              <a:avLst/>
              <a:gdLst>
                <a:gd name="T0" fmla="*/ 0 w 1"/>
                <a:gd name="T1" fmla="*/ 0 h 435"/>
                <a:gd name="T2" fmla="*/ 0 w 1"/>
                <a:gd name="T3" fmla="*/ 435 h 435"/>
                <a:gd name="T4" fmla="*/ 0 60000 65536"/>
                <a:gd name="T5" fmla="*/ 0 60000 65536"/>
                <a:gd name="T6" fmla="*/ 0 w 1"/>
                <a:gd name="T7" fmla="*/ 0 h 435"/>
                <a:gd name="T8" fmla="*/ 1 w 1"/>
                <a:gd name="T9" fmla="*/ 435 h 4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35">
                  <a:moveTo>
                    <a:pt x="0" y="0"/>
                  </a:moveTo>
                  <a:lnTo>
                    <a:pt x="0" y="435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54" name="Line 26"/>
            <p:cNvSpPr>
              <a:spLocks noChangeShapeType="1"/>
            </p:cNvSpPr>
            <p:nvPr/>
          </p:nvSpPr>
          <p:spPr bwMode="auto">
            <a:xfrm>
              <a:off x="2688" y="2349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55" name="Line 27"/>
            <p:cNvSpPr>
              <a:spLocks noChangeShapeType="1"/>
            </p:cNvSpPr>
            <p:nvPr/>
          </p:nvSpPr>
          <p:spPr bwMode="auto">
            <a:xfrm>
              <a:off x="3072" y="2349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56" name="Line 28"/>
            <p:cNvSpPr>
              <a:spLocks noChangeShapeType="1"/>
            </p:cNvSpPr>
            <p:nvPr/>
          </p:nvSpPr>
          <p:spPr bwMode="auto">
            <a:xfrm>
              <a:off x="3456" y="2349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57" name="Freeform 29"/>
            <p:cNvSpPr/>
            <p:nvPr/>
          </p:nvSpPr>
          <p:spPr bwMode="auto">
            <a:xfrm>
              <a:off x="3840" y="2349"/>
              <a:ext cx="1" cy="429"/>
            </a:xfrm>
            <a:custGeom>
              <a:avLst/>
              <a:gdLst>
                <a:gd name="T0" fmla="*/ 0 w 1"/>
                <a:gd name="T1" fmla="*/ 0 h 429"/>
                <a:gd name="T2" fmla="*/ 0 w 1"/>
                <a:gd name="T3" fmla="*/ 429 h 429"/>
                <a:gd name="T4" fmla="*/ 0 60000 65536"/>
                <a:gd name="T5" fmla="*/ 0 60000 65536"/>
                <a:gd name="T6" fmla="*/ 0 w 1"/>
                <a:gd name="T7" fmla="*/ 0 h 429"/>
                <a:gd name="T8" fmla="*/ 1 w 1"/>
                <a:gd name="T9" fmla="*/ 429 h 42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29">
                  <a:moveTo>
                    <a:pt x="0" y="0"/>
                  </a:moveTo>
                  <a:lnTo>
                    <a:pt x="0" y="429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58" name="Line 30"/>
            <p:cNvSpPr>
              <a:spLocks noChangeShapeType="1"/>
            </p:cNvSpPr>
            <p:nvPr/>
          </p:nvSpPr>
          <p:spPr bwMode="auto">
            <a:xfrm>
              <a:off x="4224" y="2349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59" name="Line 31"/>
            <p:cNvSpPr>
              <a:spLocks noChangeShapeType="1"/>
            </p:cNvSpPr>
            <p:nvPr/>
          </p:nvSpPr>
          <p:spPr bwMode="auto">
            <a:xfrm>
              <a:off x="4608" y="2349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60" name="Line 32"/>
            <p:cNvSpPr>
              <a:spLocks noChangeShapeType="1"/>
            </p:cNvSpPr>
            <p:nvPr/>
          </p:nvSpPr>
          <p:spPr bwMode="auto">
            <a:xfrm>
              <a:off x="4992" y="2349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61" name="Line 33"/>
            <p:cNvSpPr>
              <a:spLocks noChangeShapeType="1"/>
            </p:cNvSpPr>
            <p:nvPr/>
          </p:nvSpPr>
          <p:spPr bwMode="auto">
            <a:xfrm>
              <a:off x="5376" y="2349"/>
              <a:ext cx="0" cy="7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62" name="Line 34"/>
            <p:cNvSpPr>
              <a:spLocks noChangeShapeType="1"/>
            </p:cNvSpPr>
            <p:nvPr/>
          </p:nvSpPr>
          <p:spPr bwMode="auto">
            <a:xfrm>
              <a:off x="768" y="2349"/>
              <a:ext cx="0" cy="7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63" name="Line 35"/>
            <p:cNvSpPr>
              <a:spLocks noChangeShapeType="1"/>
            </p:cNvSpPr>
            <p:nvPr/>
          </p:nvSpPr>
          <p:spPr bwMode="auto">
            <a:xfrm flipH="1">
              <a:off x="768" y="2589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64" name="Text Box 36"/>
            <p:cNvSpPr txBox="1">
              <a:spLocks noChangeArrowheads="1"/>
            </p:cNvSpPr>
            <p:nvPr/>
          </p:nvSpPr>
          <p:spPr bwMode="auto">
            <a:xfrm>
              <a:off x="1152" y="2445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机器周期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65565" name="Line 37"/>
            <p:cNvSpPr>
              <a:spLocks noChangeShapeType="1"/>
            </p:cNvSpPr>
            <p:nvPr/>
          </p:nvSpPr>
          <p:spPr bwMode="auto">
            <a:xfrm rot="10800000" flipH="1">
              <a:off x="1968" y="2589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66" name="Line 38"/>
            <p:cNvSpPr>
              <a:spLocks noChangeShapeType="1"/>
            </p:cNvSpPr>
            <p:nvPr/>
          </p:nvSpPr>
          <p:spPr bwMode="auto">
            <a:xfrm flipH="1">
              <a:off x="2304" y="2589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67" name="Text Box 39"/>
            <p:cNvSpPr txBox="1">
              <a:spLocks noChangeArrowheads="1"/>
            </p:cNvSpPr>
            <p:nvPr/>
          </p:nvSpPr>
          <p:spPr bwMode="auto">
            <a:xfrm>
              <a:off x="2688" y="2445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机器周期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65568" name="Line 40"/>
            <p:cNvSpPr>
              <a:spLocks noChangeShapeType="1"/>
            </p:cNvSpPr>
            <p:nvPr/>
          </p:nvSpPr>
          <p:spPr bwMode="auto">
            <a:xfrm rot="10800000" flipH="1">
              <a:off x="3504" y="2589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69" name="Line 41"/>
            <p:cNvSpPr>
              <a:spLocks noChangeShapeType="1"/>
            </p:cNvSpPr>
            <p:nvPr/>
          </p:nvSpPr>
          <p:spPr bwMode="auto">
            <a:xfrm flipH="1">
              <a:off x="3840" y="2589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70" name="Text Box 42"/>
            <p:cNvSpPr txBox="1">
              <a:spLocks noChangeArrowheads="1"/>
            </p:cNvSpPr>
            <p:nvPr/>
          </p:nvSpPr>
          <p:spPr bwMode="auto">
            <a:xfrm>
              <a:off x="4224" y="2445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机器周期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65571" name="Line 43"/>
            <p:cNvSpPr>
              <a:spLocks noChangeShapeType="1"/>
            </p:cNvSpPr>
            <p:nvPr/>
          </p:nvSpPr>
          <p:spPr bwMode="auto">
            <a:xfrm rot="10800000" flipH="1">
              <a:off x="5040" y="2589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72" name="Text Box 44"/>
            <p:cNvSpPr txBox="1">
              <a:spLocks noChangeArrowheads="1"/>
            </p:cNvSpPr>
            <p:nvPr/>
          </p:nvSpPr>
          <p:spPr bwMode="auto">
            <a:xfrm>
              <a:off x="1104" y="2627"/>
              <a:ext cx="9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（取指令）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65573" name="Text Box 45"/>
            <p:cNvSpPr txBox="1">
              <a:spLocks noChangeArrowheads="1"/>
            </p:cNvSpPr>
            <p:nvPr/>
          </p:nvSpPr>
          <p:spPr bwMode="auto">
            <a:xfrm>
              <a:off x="2453" y="2627"/>
              <a:ext cx="124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（取有效地址）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65574" name="Text Box 46"/>
            <p:cNvSpPr txBox="1">
              <a:spLocks noChangeArrowheads="1"/>
            </p:cNvSpPr>
            <p:nvPr/>
          </p:nvSpPr>
          <p:spPr bwMode="auto">
            <a:xfrm>
              <a:off x="4054" y="2627"/>
              <a:ext cx="10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（执行指令）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65575" name="Freeform 47"/>
            <p:cNvSpPr/>
            <p:nvPr/>
          </p:nvSpPr>
          <p:spPr bwMode="auto">
            <a:xfrm>
              <a:off x="768" y="2926"/>
              <a:ext cx="1662" cy="2"/>
            </a:xfrm>
            <a:custGeom>
              <a:avLst/>
              <a:gdLst>
                <a:gd name="T0" fmla="*/ 1662 w 1662"/>
                <a:gd name="T1" fmla="*/ 2 h 2"/>
                <a:gd name="T2" fmla="*/ 0 w 1662"/>
                <a:gd name="T3" fmla="*/ 0 h 2"/>
                <a:gd name="T4" fmla="*/ 0 60000 65536"/>
                <a:gd name="T5" fmla="*/ 0 60000 65536"/>
                <a:gd name="T6" fmla="*/ 0 w 1662"/>
                <a:gd name="T7" fmla="*/ 0 h 2"/>
                <a:gd name="T8" fmla="*/ 1662 w 1662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62" h="2">
                  <a:moveTo>
                    <a:pt x="1662" y="2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76" name="Freeform 48"/>
            <p:cNvSpPr/>
            <p:nvPr/>
          </p:nvSpPr>
          <p:spPr bwMode="auto">
            <a:xfrm>
              <a:off x="3462" y="2922"/>
              <a:ext cx="1912" cy="1"/>
            </a:xfrm>
            <a:custGeom>
              <a:avLst/>
              <a:gdLst>
                <a:gd name="T0" fmla="*/ 0 w 1912"/>
                <a:gd name="T1" fmla="*/ 0 h 1"/>
                <a:gd name="T2" fmla="*/ 1912 w 1912"/>
                <a:gd name="T3" fmla="*/ 1 h 1"/>
                <a:gd name="T4" fmla="*/ 0 60000 65536"/>
                <a:gd name="T5" fmla="*/ 0 60000 65536"/>
                <a:gd name="T6" fmla="*/ 0 w 1912"/>
                <a:gd name="T7" fmla="*/ 0 h 1"/>
                <a:gd name="T8" fmla="*/ 1912 w 191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12" h="1">
                  <a:moveTo>
                    <a:pt x="0" y="0"/>
                  </a:moveTo>
                  <a:lnTo>
                    <a:pt x="1912" y="1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77" name="Text Box 49"/>
            <p:cNvSpPr txBox="1">
              <a:spLocks noChangeArrowheads="1"/>
            </p:cNvSpPr>
            <p:nvPr/>
          </p:nvSpPr>
          <p:spPr bwMode="auto">
            <a:xfrm>
              <a:off x="2552" y="2829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指令周期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65578" name="Text Box 50"/>
            <p:cNvSpPr txBox="1">
              <a:spLocks noChangeArrowheads="1"/>
            </p:cNvSpPr>
            <p:nvPr/>
          </p:nvSpPr>
          <p:spPr bwMode="auto">
            <a:xfrm>
              <a:off x="854" y="2160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2000" baseline="-15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5579" name="Text Box 51"/>
            <p:cNvSpPr txBox="1">
              <a:spLocks noChangeArrowheads="1"/>
            </p:cNvSpPr>
            <p:nvPr/>
          </p:nvSpPr>
          <p:spPr bwMode="auto">
            <a:xfrm>
              <a:off x="1213" y="2160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000" baseline="-15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5580" name="Text Box 52"/>
            <p:cNvSpPr txBox="1">
              <a:spLocks noChangeArrowheads="1"/>
            </p:cNvSpPr>
            <p:nvPr/>
          </p:nvSpPr>
          <p:spPr bwMode="auto">
            <a:xfrm>
              <a:off x="1584" y="2160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000" baseline="-15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5581" name="Text Box 53"/>
            <p:cNvSpPr txBox="1">
              <a:spLocks noChangeArrowheads="1"/>
            </p:cNvSpPr>
            <p:nvPr/>
          </p:nvSpPr>
          <p:spPr bwMode="auto">
            <a:xfrm>
              <a:off x="1933" y="2160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000" baseline="-15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5582" name="Text Box 54"/>
            <p:cNvSpPr txBox="1">
              <a:spLocks noChangeArrowheads="1"/>
            </p:cNvSpPr>
            <p:nvPr/>
          </p:nvSpPr>
          <p:spPr bwMode="auto">
            <a:xfrm>
              <a:off x="2390" y="2160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2000" baseline="-15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5583" name="Text Box 55"/>
            <p:cNvSpPr txBox="1">
              <a:spLocks noChangeArrowheads="1"/>
            </p:cNvSpPr>
            <p:nvPr/>
          </p:nvSpPr>
          <p:spPr bwMode="auto">
            <a:xfrm>
              <a:off x="2749" y="2160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000" baseline="-15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5584" name="Text Box 56"/>
            <p:cNvSpPr txBox="1">
              <a:spLocks noChangeArrowheads="1"/>
            </p:cNvSpPr>
            <p:nvPr/>
          </p:nvSpPr>
          <p:spPr bwMode="auto">
            <a:xfrm>
              <a:off x="3120" y="2160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000" baseline="-15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5585" name="Text Box 57"/>
            <p:cNvSpPr txBox="1">
              <a:spLocks noChangeArrowheads="1"/>
            </p:cNvSpPr>
            <p:nvPr/>
          </p:nvSpPr>
          <p:spPr bwMode="auto">
            <a:xfrm>
              <a:off x="3469" y="2160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000" baseline="-15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5586" name="Text Box 58"/>
            <p:cNvSpPr txBox="1">
              <a:spLocks noChangeArrowheads="1"/>
            </p:cNvSpPr>
            <p:nvPr/>
          </p:nvSpPr>
          <p:spPr bwMode="auto">
            <a:xfrm>
              <a:off x="3936" y="2160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2000" baseline="-15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5587" name="Text Box 59"/>
            <p:cNvSpPr txBox="1">
              <a:spLocks noChangeArrowheads="1"/>
            </p:cNvSpPr>
            <p:nvPr/>
          </p:nvSpPr>
          <p:spPr bwMode="auto">
            <a:xfrm>
              <a:off x="4295" y="2160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000" baseline="-15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5588" name="Text Box 60"/>
            <p:cNvSpPr txBox="1">
              <a:spLocks noChangeArrowheads="1"/>
            </p:cNvSpPr>
            <p:nvPr/>
          </p:nvSpPr>
          <p:spPr bwMode="auto">
            <a:xfrm>
              <a:off x="4666" y="2160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000" baseline="-15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5589" name="Text Box 61"/>
            <p:cNvSpPr txBox="1">
              <a:spLocks noChangeArrowheads="1"/>
            </p:cNvSpPr>
            <p:nvPr/>
          </p:nvSpPr>
          <p:spPr bwMode="auto">
            <a:xfrm>
              <a:off x="5015" y="2160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000" baseline="-15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600126" name="Text Box 62"/>
          <p:cNvSpPr txBox="1">
            <a:spLocks noChangeArrowheads="1"/>
          </p:cNvSpPr>
          <p:nvPr/>
        </p:nvSpPr>
        <p:spPr bwMode="auto">
          <a:xfrm>
            <a:off x="517525" y="5043488"/>
            <a:ext cx="4918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(1) 采用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定长 </a:t>
            </a:r>
            <a:r>
              <a:rPr lang="zh-CN" altLang="en-US" sz="2800">
                <a:latin typeface="Times New Roman" panose="02020603050405020304" pitchFamily="18" charset="0"/>
              </a:rPr>
              <a:t>的机器周期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600127" name="Text Box 63"/>
          <p:cNvSpPr txBox="1">
            <a:spLocks noChangeArrowheads="1"/>
          </p:cNvSpPr>
          <p:nvPr/>
        </p:nvSpPr>
        <p:spPr bwMode="auto">
          <a:xfrm>
            <a:off x="1050925" y="5661025"/>
            <a:ext cx="7918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以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最长 </a:t>
            </a:r>
            <a:r>
              <a:rPr lang="zh-CN" altLang="en-US" sz="2800">
                <a:latin typeface="Times New Roman" panose="02020603050405020304" pitchFamily="18" charset="0"/>
              </a:rPr>
              <a:t>的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微操作序列 </a:t>
            </a:r>
            <a:r>
              <a:rPr lang="zh-CN" altLang="en-US" sz="2800">
                <a:latin typeface="Times New Roman" panose="02020603050405020304" pitchFamily="18" charset="0"/>
              </a:rPr>
              <a:t>和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最繁 </a:t>
            </a:r>
            <a:r>
              <a:rPr lang="zh-CN" altLang="en-US" sz="2800">
                <a:latin typeface="Times New Roman" panose="02020603050405020304" pitchFamily="18" charset="0"/>
              </a:rPr>
              <a:t>的微操作作为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标准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0129" name="Text Box 65"/>
          <p:cNvSpPr txBox="1">
            <a:spLocks noChangeArrowheads="1"/>
          </p:cNvSpPr>
          <p:nvPr/>
        </p:nvSpPr>
        <p:spPr bwMode="auto">
          <a:xfrm>
            <a:off x="1050925" y="6272213"/>
            <a:ext cx="50339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机器周期内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节拍数相同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0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0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0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00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00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00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00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067" grpId="0" autoUpdateAnimBg="0"/>
      <p:bldP spid="600068" grpId="0" autoUpdateAnimBg="0"/>
      <p:bldP spid="600069" grpId="0" autoUpdateAnimBg="0"/>
      <p:bldP spid="600070" grpId="0" autoUpdateAnimBg="0"/>
      <p:bldP spid="600126" grpId="0" autoUpdateAnimBg="0"/>
      <p:bldP spid="600127" grpId="0" autoUpdateAnimBg="0"/>
      <p:bldP spid="60012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517525" y="411163"/>
            <a:ext cx="58547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(2) 采用不定长的机器周期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1360488" y="2416175"/>
            <a:ext cx="4278312" cy="1539875"/>
            <a:chOff x="857" y="1142"/>
            <a:chExt cx="2695" cy="970"/>
          </a:xfrm>
        </p:grpSpPr>
        <p:sp>
          <p:nvSpPr>
            <p:cNvPr id="66601" name="Freeform 4"/>
            <p:cNvSpPr/>
            <p:nvPr/>
          </p:nvSpPr>
          <p:spPr bwMode="auto">
            <a:xfrm>
              <a:off x="857" y="1389"/>
              <a:ext cx="2684" cy="3"/>
            </a:xfrm>
            <a:custGeom>
              <a:avLst/>
              <a:gdLst>
                <a:gd name="T0" fmla="*/ 0 w 2684"/>
                <a:gd name="T1" fmla="*/ 0 h 3"/>
                <a:gd name="T2" fmla="*/ 2684 w 2684"/>
                <a:gd name="T3" fmla="*/ 3 h 3"/>
                <a:gd name="T4" fmla="*/ 0 60000 65536"/>
                <a:gd name="T5" fmla="*/ 0 60000 65536"/>
                <a:gd name="T6" fmla="*/ 0 w 2684"/>
                <a:gd name="T7" fmla="*/ 0 h 3"/>
                <a:gd name="T8" fmla="*/ 2684 w 2684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684" h="3">
                  <a:moveTo>
                    <a:pt x="0" y="0"/>
                  </a:moveTo>
                  <a:lnTo>
                    <a:pt x="2684" y="3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02" name="Line 5"/>
            <p:cNvSpPr>
              <a:spLocks noChangeShapeType="1"/>
            </p:cNvSpPr>
            <p:nvPr/>
          </p:nvSpPr>
          <p:spPr bwMode="auto">
            <a:xfrm>
              <a:off x="1241" y="134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03" name="Line 6"/>
            <p:cNvSpPr>
              <a:spLocks noChangeShapeType="1"/>
            </p:cNvSpPr>
            <p:nvPr/>
          </p:nvSpPr>
          <p:spPr bwMode="auto">
            <a:xfrm>
              <a:off x="1625" y="134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04" name="Line 7"/>
            <p:cNvSpPr>
              <a:spLocks noChangeShapeType="1"/>
            </p:cNvSpPr>
            <p:nvPr/>
          </p:nvSpPr>
          <p:spPr bwMode="auto">
            <a:xfrm>
              <a:off x="2009" y="134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05" name="Freeform 8"/>
            <p:cNvSpPr/>
            <p:nvPr/>
          </p:nvSpPr>
          <p:spPr bwMode="auto">
            <a:xfrm>
              <a:off x="2393" y="1341"/>
              <a:ext cx="1" cy="447"/>
            </a:xfrm>
            <a:custGeom>
              <a:avLst/>
              <a:gdLst>
                <a:gd name="T0" fmla="*/ 0 w 1"/>
                <a:gd name="T1" fmla="*/ 0 h 447"/>
                <a:gd name="T2" fmla="*/ 1 w 1"/>
                <a:gd name="T3" fmla="*/ 447 h 447"/>
                <a:gd name="T4" fmla="*/ 0 60000 65536"/>
                <a:gd name="T5" fmla="*/ 0 60000 65536"/>
                <a:gd name="T6" fmla="*/ 0 w 1"/>
                <a:gd name="T7" fmla="*/ 0 h 447"/>
                <a:gd name="T8" fmla="*/ 1 w 1"/>
                <a:gd name="T9" fmla="*/ 447 h 44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47">
                  <a:moveTo>
                    <a:pt x="0" y="0"/>
                  </a:moveTo>
                  <a:lnTo>
                    <a:pt x="1" y="447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06" name="Line 9"/>
            <p:cNvSpPr>
              <a:spLocks noChangeShapeType="1"/>
            </p:cNvSpPr>
            <p:nvPr/>
          </p:nvSpPr>
          <p:spPr bwMode="auto">
            <a:xfrm>
              <a:off x="2777" y="134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07" name="Line 10"/>
            <p:cNvSpPr>
              <a:spLocks noChangeShapeType="1"/>
            </p:cNvSpPr>
            <p:nvPr/>
          </p:nvSpPr>
          <p:spPr bwMode="auto">
            <a:xfrm>
              <a:off x="3161" y="134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08" name="Line 11"/>
            <p:cNvSpPr>
              <a:spLocks noChangeShapeType="1"/>
            </p:cNvSpPr>
            <p:nvPr/>
          </p:nvSpPr>
          <p:spPr bwMode="auto">
            <a:xfrm>
              <a:off x="3545" y="1341"/>
              <a:ext cx="0" cy="7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09" name="Line 12"/>
            <p:cNvSpPr>
              <a:spLocks noChangeShapeType="1"/>
            </p:cNvSpPr>
            <p:nvPr/>
          </p:nvSpPr>
          <p:spPr bwMode="auto">
            <a:xfrm>
              <a:off x="857" y="1341"/>
              <a:ext cx="0" cy="7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10" name="Line 13"/>
            <p:cNvSpPr>
              <a:spLocks noChangeShapeType="1"/>
            </p:cNvSpPr>
            <p:nvPr/>
          </p:nvSpPr>
          <p:spPr bwMode="auto">
            <a:xfrm flipH="1">
              <a:off x="857" y="1581"/>
              <a:ext cx="33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11" name="Text Box 14"/>
            <p:cNvSpPr txBox="1">
              <a:spLocks noChangeArrowheads="1"/>
            </p:cNvSpPr>
            <p:nvPr/>
          </p:nvSpPr>
          <p:spPr bwMode="auto">
            <a:xfrm>
              <a:off x="1241" y="1437"/>
              <a:ext cx="7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机器周期</a:t>
              </a:r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612" name="Line 15"/>
            <p:cNvSpPr>
              <a:spLocks noChangeShapeType="1"/>
            </p:cNvSpPr>
            <p:nvPr/>
          </p:nvSpPr>
          <p:spPr bwMode="auto">
            <a:xfrm rot="10800000" flipH="1">
              <a:off x="2057" y="1581"/>
              <a:ext cx="33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13" name="Line 16"/>
            <p:cNvSpPr>
              <a:spLocks noChangeShapeType="1"/>
            </p:cNvSpPr>
            <p:nvPr/>
          </p:nvSpPr>
          <p:spPr bwMode="auto">
            <a:xfrm flipH="1">
              <a:off x="2393" y="1581"/>
              <a:ext cx="199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14" name="Text Box 17"/>
            <p:cNvSpPr txBox="1">
              <a:spLocks noChangeArrowheads="1"/>
            </p:cNvSpPr>
            <p:nvPr/>
          </p:nvSpPr>
          <p:spPr bwMode="auto">
            <a:xfrm>
              <a:off x="2593" y="1437"/>
              <a:ext cx="7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机器周期</a:t>
              </a:r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615" name="Line 18"/>
            <p:cNvSpPr>
              <a:spLocks noChangeShapeType="1"/>
            </p:cNvSpPr>
            <p:nvPr/>
          </p:nvSpPr>
          <p:spPr bwMode="auto">
            <a:xfrm rot="10800000" flipH="1">
              <a:off x="3353" y="1580"/>
              <a:ext cx="199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16" name="Text Box 19"/>
            <p:cNvSpPr txBox="1">
              <a:spLocks noChangeArrowheads="1"/>
            </p:cNvSpPr>
            <p:nvPr/>
          </p:nvSpPr>
          <p:spPr bwMode="auto">
            <a:xfrm>
              <a:off x="1193" y="1619"/>
              <a:ext cx="9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（取指令）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66617" name="Text Box 20"/>
            <p:cNvSpPr txBox="1">
              <a:spLocks noChangeArrowheads="1"/>
            </p:cNvSpPr>
            <p:nvPr/>
          </p:nvSpPr>
          <p:spPr bwMode="auto">
            <a:xfrm>
              <a:off x="2393" y="1619"/>
              <a:ext cx="10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（执行指令）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66618" name="Line 21"/>
            <p:cNvSpPr>
              <a:spLocks noChangeShapeType="1"/>
            </p:cNvSpPr>
            <p:nvPr/>
          </p:nvSpPr>
          <p:spPr bwMode="auto">
            <a:xfrm flipH="1" flipV="1">
              <a:off x="857" y="1920"/>
              <a:ext cx="923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19" name="Text Box 22"/>
            <p:cNvSpPr txBox="1">
              <a:spLocks noChangeArrowheads="1"/>
            </p:cNvSpPr>
            <p:nvPr/>
          </p:nvSpPr>
          <p:spPr bwMode="auto">
            <a:xfrm>
              <a:off x="1832" y="1814"/>
              <a:ext cx="7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指令周期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66620" name="Freeform 23"/>
            <p:cNvSpPr/>
            <p:nvPr/>
          </p:nvSpPr>
          <p:spPr bwMode="auto">
            <a:xfrm>
              <a:off x="2652" y="1920"/>
              <a:ext cx="891" cy="1"/>
            </a:xfrm>
            <a:custGeom>
              <a:avLst/>
              <a:gdLst>
                <a:gd name="T0" fmla="*/ 0 w 891"/>
                <a:gd name="T1" fmla="*/ 0 h 1"/>
                <a:gd name="T2" fmla="*/ 891 w 891"/>
                <a:gd name="T3" fmla="*/ 0 h 1"/>
                <a:gd name="T4" fmla="*/ 0 60000 65536"/>
                <a:gd name="T5" fmla="*/ 0 60000 65536"/>
                <a:gd name="T6" fmla="*/ 0 w 891"/>
                <a:gd name="T7" fmla="*/ 0 h 1"/>
                <a:gd name="T8" fmla="*/ 891 w 891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91" h="1">
                  <a:moveTo>
                    <a:pt x="0" y="0"/>
                  </a:moveTo>
                  <a:lnTo>
                    <a:pt x="891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21" name="Text Box 24"/>
            <p:cNvSpPr txBox="1">
              <a:spLocks noChangeArrowheads="1"/>
            </p:cNvSpPr>
            <p:nvPr/>
          </p:nvSpPr>
          <p:spPr bwMode="auto">
            <a:xfrm>
              <a:off x="953" y="1142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2000" baseline="-15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622" name="Text Box 25"/>
            <p:cNvSpPr txBox="1">
              <a:spLocks noChangeArrowheads="1"/>
            </p:cNvSpPr>
            <p:nvPr/>
          </p:nvSpPr>
          <p:spPr bwMode="auto">
            <a:xfrm>
              <a:off x="1312" y="1142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000" baseline="-15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623" name="Text Box 26"/>
            <p:cNvSpPr txBox="1">
              <a:spLocks noChangeArrowheads="1"/>
            </p:cNvSpPr>
            <p:nvPr/>
          </p:nvSpPr>
          <p:spPr bwMode="auto">
            <a:xfrm>
              <a:off x="1683" y="1142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000" baseline="-15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624" name="Text Box 27"/>
            <p:cNvSpPr txBox="1">
              <a:spLocks noChangeArrowheads="1"/>
            </p:cNvSpPr>
            <p:nvPr/>
          </p:nvSpPr>
          <p:spPr bwMode="auto">
            <a:xfrm>
              <a:off x="2032" y="1142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000" baseline="-15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625" name="Text Box 28"/>
            <p:cNvSpPr txBox="1">
              <a:spLocks noChangeArrowheads="1"/>
            </p:cNvSpPr>
            <p:nvPr/>
          </p:nvSpPr>
          <p:spPr bwMode="auto">
            <a:xfrm>
              <a:off x="2479" y="1142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2000" baseline="-15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626" name="Text Box 29"/>
            <p:cNvSpPr txBox="1">
              <a:spLocks noChangeArrowheads="1"/>
            </p:cNvSpPr>
            <p:nvPr/>
          </p:nvSpPr>
          <p:spPr bwMode="auto">
            <a:xfrm>
              <a:off x="2838" y="1142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000" baseline="-15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627" name="Text Box 30"/>
            <p:cNvSpPr txBox="1">
              <a:spLocks noChangeArrowheads="1"/>
            </p:cNvSpPr>
            <p:nvPr/>
          </p:nvSpPr>
          <p:spPr bwMode="auto">
            <a:xfrm>
              <a:off x="3209" y="1142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000" baseline="-15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601119" name="Text Box 31"/>
          <p:cNvSpPr txBox="1">
            <a:spLocks noChangeArrowheads="1"/>
          </p:cNvSpPr>
          <p:nvPr/>
        </p:nvSpPr>
        <p:spPr bwMode="auto">
          <a:xfrm>
            <a:off x="522288" y="2416175"/>
            <a:ext cx="8604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 节拍</a:t>
            </a:r>
            <a:endParaRPr lang="zh-CN" altLang="en-US" sz="200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(状态)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grpSp>
        <p:nvGrpSpPr>
          <p:cNvPr id="3" name="Group 32"/>
          <p:cNvGrpSpPr/>
          <p:nvPr/>
        </p:nvGrpSpPr>
        <p:grpSpPr bwMode="auto">
          <a:xfrm>
            <a:off x="1371600" y="4641850"/>
            <a:ext cx="6096000" cy="1524000"/>
            <a:chOff x="864" y="2544"/>
            <a:chExt cx="3840" cy="960"/>
          </a:xfrm>
        </p:grpSpPr>
        <p:sp>
          <p:nvSpPr>
            <p:cNvPr id="66568" name="Freeform 33"/>
            <p:cNvSpPr/>
            <p:nvPr/>
          </p:nvSpPr>
          <p:spPr bwMode="auto">
            <a:xfrm>
              <a:off x="864" y="2781"/>
              <a:ext cx="3827" cy="3"/>
            </a:xfrm>
            <a:custGeom>
              <a:avLst/>
              <a:gdLst>
                <a:gd name="T0" fmla="*/ 0 w 3827"/>
                <a:gd name="T1" fmla="*/ 0 h 3"/>
                <a:gd name="T2" fmla="*/ 3827 w 3827"/>
                <a:gd name="T3" fmla="*/ 3 h 3"/>
                <a:gd name="T4" fmla="*/ 0 60000 65536"/>
                <a:gd name="T5" fmla="*/ 0 60000 65536"/>
                <a:gd name="T6" fmla="*/ 0 w 3827"/>
                <a:gd name="T7" fmla="*/ 0 h 3"/>
                <a:gd name="T8" fmla="*/ 3827 w 3827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827" h="3">
                  <a:moveTo>
                    <a:pt x="0" y="0"/>
                  </a:moveTo>
                  <a:lnTo>
                    <a:pt x="3827" y="3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69" name="Line 34"/>
            <p:cNvSpPr>
              <a:spLocks noChangeShapeType="1"/>
            </p:cNvSpPr>
            <p:nvPr/>
          </p:nvSpPr>
          <p:spPr bwMode="auto">
            <a:xfrm>
              <a:off x="1248" y="2733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70" name="Line 35"/>
            <p:cNvSpPr>
              <a:spLocks noChangeShapeType="1"/>
            </p:cNvSpPr>
            <p:nvPr/>
          </p:nvSpPr>
          <p:spPr bwMode="auto">
            <a:xfrm>
              <a:off x="1632" y="2733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71" name="Line 36"/>
            <p:cNvSpPr>
              <a:spLocks noChangeShapeType="1"/>
            </p:cNvSpPr>
            <p:nvPr/>
          </p:nvSpPr>
          <p:spPr bwMode="auto">
            <a:xfrm>
              <a:off x="2016" y="2733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72" name="Line 37"/>
            <p:cNvSpPr>
              <a:spLocks noChangeShapeType="1"/>
            </p:cNvSpPr>
            <p:nvPr/>
          </p:nvSpPr>
          <p:spPr bwMode="auto">
            <a:xfrm>
              <a:off x="2400" y="2733"/>
              <a:ext cx="0" cy="7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73" name="Line 38"/>
            <p:cNvSpPr>
              <a:spLocks noChangeShapeType="1"/>
            </p:cNvSpPr>
            <p:nvPr/>
          </p:nvSpPr>
          <p:spPr bwMode="auto">
            <a:xfrm>
              <a:off x="2784" y="2733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74" name="Line 39"/>
            <p:cNvSpPr>
              <a:spLocks noChangeShapeType="1"/>
            </p:cNvSpPr>
            <p:nvPr/>
          </p:nvSpPr>
          <p:spPr bwMode="auto">
            <a:xfrm>
              <a:off x="3168" y="2733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75" name="Line 40"/>
            <p:cNvSpPr>
              <a:spLocks noChangeShapeType="1"/>
            </p:cNvSpPr>
            <p:nvPr/>
          </p:nvSpPr>
          <p:spPr bwMode="auto">
            <a:xfrm>
              <a:off x="3552" y="2733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76" name="Line 41"/>
            <p:cNvSpPr>
              <a:spLocks noChangeShapeType="1"/>
            </p:cNvSpPr>
            <p:nvPr/>
          </p:nvSpPr>
          <p:spPr bwMode="auto">
            <a:xfrm>
              <a:off x="3936" y="2733"/>
              <a:ext cx="0" cy="3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77" name="Line 42"/>
            <p:cNvSpPr>
              <a:spLocks noChangeShapeType="1"/>
            </p:cNvSpPr>
            <p:nvPr/>
          </p:nvSpPr>
          <p:spPr bwMode="auto">
            <a:xfrm>
              <a:off x="4320" y="2733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78" name="Line 43"/>
            <p:cNvSpPr>
              <a:spLocks noChangeShapeType="1"/>
            </p:cNvSpPr>
            <p:nvPr/>
          </p:nvSpPr>
          <p:spPr bwMode="auto">
            <a:xfrm>
              <a:off x="4704" y="2733"/>
              <a:ext cx="0" cy="7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79" name="Line 44"/>
            <p:cNvSpPr>
              <a:spLocks noChangeShapeType="1"/>
            </p:cNvSpPr>
            <p:nvPr/>
          </p:nvSpPr>
          <p:spPr bwMode="auto">
            <a:xfrm>
              <a:off x="864" y="2733"/>
              <a:ext cx="0" cy="7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80" name="Line 45"/>
            <p:cNvSpPr>
              <a:spLocks noChangeShapeType="1"/>
            </p:cNvSpPr>
            <p:nvPr/>
          </p:nvSpPr>
          <p:spPr bwMode="auto">
            <a:xfrm flipH="1">
              <a:off x="864" y="3216"/>
              <a:ext cx="33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81" name="Text Box 46"/>
            <p:cNvSpPr txBox="1">
              <a:spLocks noChangeArrowheads="1"/>
            </p:cNvSpPr>
            <p:nvPr/>
          </p:nvSpPr>
          <p:spPr bwMode="auto">
            <a:xfrm>
              <a:off x="1248" y="3072"/>
              <a:ext cx="7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机器周期</a:t>
              </a:r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582" name="Line 47"/>
            <p:cNvSpPr>
              <a:spLocks noChangeShapeType="1"/>
            </p:cNvSpPr>
            <p:nvPr/>
          </p:nvSpPr>
          <p:spPr bwMode="auto">
            <a:xfrm rot="10800000" flipH="1">
              <a:off x="2064" y="3216"/>
              <a:ext cx="33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83" name="Freeform 48"/>
            <p:cNvSpPr/>
            <p:nvPr/>
          </p:nvSpPr>
          <p:spPr bwMode="auto">
            <a:xfrm>
              <a:off x="2400" y="3216"/>
              <a:ext cx="726" cy="1"/>
            </a:xfrm>
            <a:custGeom>
              <a:avLst/>
              <a:gdLst>
                <a:gd name="T0" fmla="*/ 726 w 726"/>
                <a:gd name="T1" fmla="*/ 0 h 1"/>
                <a:gd name="T2" fmla="*/ 0 w 726"/>
                <a:gd name="T3" fmla="*/ 1 h 1"/>
                <a:gd name="T4" fmla="*/ 0 60000 65536"/>
                <a:gd name="T5" fmla="*/ 0 60000 65536"/>
                <a:gd name="T6" fmla="*/ 0 w 726"/>
                <a:gd name="T7" fmla="*/ 0 h 1"/>
                <a:gd name="T8" fmla="*/ 726 w 72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26" h="1">
                  <a:moveTo>
                    <a:pt x="726" y="0"/>
                  </a:moveTo>
                  <a:lnTo>
                    <a:pt x="0" y="1"/>
                  </a:lnTo>
                </a:path>
              </a:pathLst>
            </a:custGeom>
            <a:noFill/>
            <a:ln w="28575">
              <a:solidFill>
                <a:schemeClr val="folHlink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84" name="Text Box 49"/>
            <p:cNvSpPr txBox="1">
              <a:spLocks noChangeArrowheads="1"/>
            </p:cNvSpPr>
            <p:nvPr/>
          </p:nvSpPr>
          <p:spPr bwMode="auto">
            <a:xfrm>
              <a:off x="3211" y="3072"/>
              <a:ext cx="7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机器周期</a:t>
              </a:r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585" name="Freeform 50"/>
            <p:cNvSpPr/>
            <p:nvPr/>
          </p:nvSpPr>
          <p:spPr bwMode="auto">
            <a:xfrm>
              <a:off x="4074" y="3216"/>
              <a:ext cx="630" cy="1"/>
            </a:xfrm>
            <a:custGeom>
              <a:avLst/>
              <a:gdLst>
                <a:gd name="T0" fmla="*/ 0 w 630"/>
                <a:gd name="T1" fmla="*/ 0 h 1"/>
                <a:gd name="T2" fmla="*/ 630 w 630"/>
                <a:gd name="T3" fmla="*/ 0 h 1"/>
                <a:gd name="T4" fmla="*/ 0 60000 65536"/>
                <a:gd name="T5" fmla="*/ 0 60000 65536"/>
                <a:gd name="T6" fmla="*/ 0 w 630"/>
                <a:gd name="T7" fmla="*/ 0 h 1"/>
                <a:gd name="T8" fmla="*/ 630 w 63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30" h="1">
                  <a:moveTo>
                    <a:pt x="0" y="0"/>
                  </a:moveTo>
                  <a:lnTo>
                    <a:pt x="630" y="0"/>
                  </a:lnTo>
                </a:path>
              </a:pathLst>
            </a:custGeom>
            <a:noFill/>
            <a:ln w="28575">
              <a:solidFill>
                <a:schemeClr val="folHlink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86" name="Line 51"/>
            <p:cNvSpPr>
              <a:spLocks noChangeShapeType="1"/>
            </p:cNvSpPr>
            <p:nvPr/>
          </p:nvSpPr>
          <p:spPr bwMode="auto">
            <a:xfrm flipH="1">
              <a:off x="3936" y="2973"/>
              <a:ext cx="17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87" name="Line 52"/>
            <p:cNvSpPr>
              <a:spLocks noChangeShapeType="1"/>
            </p:cNvSpPr>
            <p:nvPr/>
          </p:nvSpPr>
          <p:spPr bwMode="auto">
            <a:xfrm rot="10800000" flipH="1">
              <a:off x="4512" y="2971"/>
              <a:ext cx="17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88" name="Text Box 53"/>
            <p:cNvSpPr txBox="1">
              <a:spLocks noChangeArrowheads="1"/>
            </p:cNvSpPr>
            <p:nvPr/>
          </p:nvSpPr>
          <p:spPr bwMode="auto">
            <a:xfrm>
              <a:off x="1200" y="3254"/>
              <a:ext cx="9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（取指令）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66589" name="Text Box 54"/>
            <p:cNvSpPr txBox="1">
              <a:spLocks noChangeArrowheads="1"/>
            </p:cNvSpPr>
            <p:nvPr/>
          </p:nvSpPr>
          <p:spPr bwMode="auto">
            <a:xfrm>
              <a:off x="3072" y="3254"/>
              <a:ext cx="10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（执行指令）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66590" name="Text Box 55"/>
            <p:cNvSpPr txBox="1">
              <a:spLocks noChangeArrowheads="1"/>
            </p:cNvSpPr>
            <p:nvPr/>
          </p:nvSpPr>
          <p:spPr bwMode="auto">
            <a:xfrm>
              <a:off x="950" y="2544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15000">
                  <a:latin typeface="Times New Roman" panose="02020603050405020304" pitchFamily="18" charset="0"/>
                </a:rPr>
                <a:t>0</a:t>
              </a:r>
              <a:endParaRPr lang="en-US" altLang="zh-CN" sz="2000" baseline="-15000">
                <a:latin typeface="Times New Roman" panose="02020603050405020304" pitchFamily="18" charset="0"/>
              </a:endParaRPr>
            </a:p>
          </p:txBody>
        </p:sp>
        <p:sp>
          <p:nvSpPr>
            <p:cNvPr id="66591" name="Text Box 56"/>
            <p:cNvSpPr txBox="1">
              <a:spLocks noChangeArrowheads="1"/>
            </p:cNvSpPr>
            <p:nvPr/>
          </p:nvSpPr>
          <p:spPr bwMode="auto">
            <a:xfrm>
              <a:off x="1309" y="2544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15000">
                  <a:latin typeface="Times New Roman" panose="02020603050405020304" pitchFamily="18" charset="0"/>
                </a:rPr>
                <a:t>1</a:t>
              </a:r>
              <a:endParaRPr lang="en-US" altLang="zh-CN" sz="2000" baseline="-15000">
                <a:latin typeface="Times New Roman" panose="02020603050405020304" pitchFamily="18" charset="0"/>
              </a:endParaRPr>
            </a:p>
          </p:txBody>
        </p:sp>
        <p:sp>
          <p:nvSpPr>
            <p:cNvPr id="66592" name="Text Box 57"/>
            <p:cNvSpPr txBox="1">
              <a:spLocks noChangeArrowheads="1"/>
            </p:cNvSpPr>
            <p:nvPr/>
          </p:nvSpPr>
          <p:spPr bwMode="auto">
            <a:xfrm>
              <a:off x="1680" y="2544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15000">
                  <a:latin typeface="Times New Roman" panose="02020603050405020304" pitchFamily="18" charset="0"/>
                </a:rPr>
                <a:t>2</a:t>
              </a:r>
              <a:endParaRPr lang="en-US" altLang="zh-CN" sz="2000" baseline="-15000">
                <a:latin typeface="Times New Roman" panose="02020603050405020304" pitchFamily="18" charset="0"/>
              </a:endParaRPr>
            </a:p>
          </p:txBody>
        </p:sp>
        <p:sp>
          <p:nvSpPr>
            <p:cNvPr id="66593" name="Text Box 58"/>
            <p:cNvSpPr txBox="1">
              <a:spLocks noChangeArrowheads="1"/>
            </p:cNvSpPr>
            <p:nvPr/>
          </p:nvSpPr>
          <p:spPr bwMode="auto">
            <a:xfrm>
              <a:off x="2029" y="2544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15000">
                  <a:latin typeface="Times New Roman" panose="02020603050405020304" pitchFamily="18" charset="0"/>
                </a:rPr>
                <a:t>3</a:t>
              </a:r>
              <a:endParaRPr lang="en-US" altLang="zh-CN" sz="2000" baseline="-15000">
                <a:latin typeface="Times New Roman" panose="02020603050405020304" pitchFamily="18" charset="0"/>
              </a:endParaRPr>
            </a:p>
          </p:txBody>
        </p:sp>
        <p:sp>
          <p:nvSpPr>
            <p:cNvPr id="66594" name="Text Box 59"/>
            <p:cNvSpPr txBox="1">
              <a:spLocks noChangeArrowheads="1"/>
            </p:cNvSpPr>
            <p:nvPr/>
          </p:nvSpPr>
          <p:spPr bwMode="auto">
            <a:xfrm>
              <a:off x="2486" y="2544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15000">
                  <a:latin typeface="Times New Roman" panose="02020603050405020304" pitchFamily="18" charset="0"/>
                </a:rPr>
                <a:t>0</a:t>
              </a:r>
              <a:endParaRPr lang="en-US" altLang="zh-CN" sz="2000" baseline="-15000">
                <a:latin typeface="Times New Roman" panose="02020603050405020304" pitchFamily="18" charset="0"/>
              </a:endParaRPr>
            </a:p>
          </p:txBody>
        </p:sp>
        <p:sp>
          <p:nvSpPr>
            <p:cNvPr id="66595" name="Text Box 60"/>
            <p:cNvSpPr txBox="1">
              <a:spLocks noChangeArrowheads="1"/>
            </p:cNvSpPr>
            <p:nvPr/>
          </p:nvSpPr>
          <p:spPr bwMode="auto">
            <a:xfrm>
              <a:off x="2845" y="2544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15000">
                  <a:latin typeface="Times New Roman" panose="02020603050405020304" pitchFamily="18" charset="0"/>
                </a:rPr>
                <a:t>1</a:t>
              </a:r>
              <a:endParaRPr lang="en-US" altLang="zh-CN" sz="2000" baseline="-15000">
                <a:latin typeface="Times New Roman" panose="02020603050405020304" pitchFamily="18" charset="0"/>
              </a:endParaRPr>
            </a:p>
          </p:txBody>
        </p:sp>
        <p:sp>
          <p:nvSpPr>
            <p:cNvPr id="66596" name="Text Box 61"/>
            <p:cNvSpPr txBox="1">
              <a:spLocks noChangeArrowheads="1"/>
            </p:cNvSpPr>
            <p:nvPr/>
          </p:nvSpPr>
          <p:spPr bwMode="auto">
            <a:xfrm>
              <a:off x="3216" y="2544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15000">
                  <a:latin typeface="Times New Roman" panose="02020603050405020304" pitchFamily="18" charset="0"/>
                </a:rPr>
                <a:t>2</a:t>
              </a:r>
              <a:endParaRPr lang="en-US" altLang="zh-CN" sz="2000" baseline="-15000">
                <a:latin typeface="Times New Roman" panose="02020603050405020304" pitchFamily="18" charset="0"/>
              </a:endParaRPr>
            </a:p>
          </p:txBody>
        </p:sp>
        <p:sp>
          <p:nvSpPr>
            <p:cNvPr id="66597" name="Text Box 62"/>
            <p:cNvSpPr txBox="1">
              <a:spLocks noChangeArrowheads="1"/>
            </p:cNvSpPr>
            <p:nvPr/>
          </p:nvSpPr>
          <p:spPr bwMode="auto">
            <a:xfrm>
              <a:off x="3565" y="2544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15000">
                  <a:latin typeface="Times New Roman" panose="02020603050405020304" pitchFamily="18" charset="0"/>
                </a:rPr>
                <a:t>3</a:t>
              </a:r>
              <a:endParaRPr lang="en-US" altLang="zh-CN" sz="2000" baseline="-15000">
                <a:latin typeface="Times New Roman" panose="02020603050405020304" pitchFamily="18" charset="0"/>
              </a:endParaRPr>
            </a:p>
          </p:txBody>
        </p:sp>
        <p:sp>
          <p:nvSpPr>
            <p:cNvPr id="66598" name="Text Box 63"/>
            <p:cNvSpPr txBox="1">
              <a:spLocks noChangeArrowheads="1"/>
            </p:cNvSpPr>
            <p:nvPr/>
          </p:nvSpPr>
          <p:spPr bwMode="auto">
            <a:xfrm>
              <a:off x="4032" y="2544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T</a:t>
              </a:r>
              <a:endParaRPr lang="en-US" altLang="zh-CN" sz="2000" i="1" baseline="-15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599" name="Text Box 64"/>
            <p:cNvSpPr txBox="1">
              <a:spLocks noChangeArrowheads="1"/>
            </p:cNvSpPr>
            <p:nvPr/>
          </p:nvSpPr>
          <p:spPr bwMode="auto">
            <a:xfrm>
              <a:off x="4391" y="2544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T</a:t>
              </a:r>
              <a:endParaRPr lang="en-US" altLang="zh-CN" sz="2000" i="1" baseline="-15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600" name="Text Box 65"/>
            <p:cNvSpPr txBox="1">
              <a:spLocks noChangeArrowheads="1"/>
            </p:cNvSpPr>
            <p:nvPr/>
          </p:nvSpPr>
          <p:spPr bwMode="auto">
            <a:xfrm>
              <a:off x="4128" y="287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延长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601155" name="Text Box 67"/>
          <p:cNvSpPr txBox="1">
            <a:spLocks noChangeArrowheads="1"/>
          </p:cNvSpPr>
          <p:nvPr/>
        </p:nvSpPr>
        <p:spPr bwMode="auto">
          <a:xfrm>
            <a:off x="1122363" y="1341438"/>
            <a:ext cx="50339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机器周期内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节拍数不等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119" grpId="0" autoUpdateAnimBg="0"/>
      <p:bldP spid="601155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152400" y="381000"/>
            <a:ext cx="76946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(3) 采用中央控制和局部控制相结合的方法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602115" name="Freeform 3"/>
          <p:cNvSpPr/>
          <p:nvPr/>
        </p:nvSpPr>
        <p:spPr bwMode="auto">
          <a:xfrm>
            <a:off x="4724400" y="4167188"/>
            <a:ext cx="1588" cy="1200150"/>
          </a:xfrm>
          <a:custGeom>
            <a:avLst/>
            <a:gdLst>
              <a:gd name="T0" fmla="*/ 0 w 1"/>
              <a:gd name="T1" fmla="*/ 0 h 756"/>
              <a:gd name="T2" fmla="*/ 0 w 1"/>
              <a:gd name="T3" fmla="*/ 2147483647 h 756"/>
              <a:gd name="T4" fmla="*/ 0 60000 65536"/>
              <a:gd name="T5" fmla="*/ 0 60000 65536"/>
              <a:gd name="T6" fmla="*/ 0 w 1"/>
              <a:gd name="T7" fmla="*/ 0 h 756"/>
              <a:gd name="T8" fmla="*/ 1 w 1"/>
              <a:gd name="T9" fmla="*/ 756 h 75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756">
                <a:moveTo>
                  <a:pt x="0" y="0"/>
                </a:moveTo>
                <a:lnTo>
                  <a:pt x="0" y="756"/>
                </a:lnTo>
              </a:path>
            </a:pathLst>
          </a:custGeom>
          <a:noFill/>
          <a:ln w="127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2116" name="Freeform 4"/>
          <p:cNvSpPr/>
          <p:nvPr/>
        </p:nvSpPr>
        <p:spPr bwMode="auto">
          <a:xfrm>
            <a:off x="7158038" y="4160838"/>
            <a:ext cx="1587" cy="1189037"/>
          </a:xfrm>
          <a:custGeom>
            <a:avLst/>
            <a:gdLst>
              <a:gd name="T0" fmla="*/ 0 w 1"/>
              <a:gd name="T1" fmla="*/ 0 h 749"/>
              <a:gd name="T2" fmla="*/ 2147483647 w 1"/>
              <a:gd name="T3" fmla="*/ 2147483647 h 749"/>
              <a:gd name="T4" fmla="*/ 0 60000 65536"/>
              <a:gd name="T5" fmla="*/ 0 60000 65536"/>
              <a:gd name="T6" fmla="*/ 0 w 1"/>
              <a:gd name="T7" fmla="*/ 0 h 749"/>
              <a:gd name="T8" fmla="*/ 1 w 1"/>
              <a:gd name="T9" fmla="*/ 749 h 74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749">
                <a:moveTo>
                  <a:pt x="0" y="0"/>
                </a:moveTo>
                <a:lnTo>
                  <a:pt x="1" y="749"/>
                </a:lnTo>
              </a:path>
            </a:pathLst>
          </a:custGeom>
          <a:noFill/>
          <a:ln w="127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2117" name="Freeform 5"/>
          <p:cNvSpPr/>
          <p:nvPr/>
        </p:nvSpPr>
        <p:spPr bwMode="auto">
          <a:xfrm>
            <a:off x="7767638" y="3336925"/>
            <a:ext cx="4762" cy="1135063"/>
          </a:xfrm>
          <a:custGeom>
            <a:avLst/>
            <a:gdLst>
              <a:gd name="T0" fmla="*/ 2147483647 w 3"/>
              <a:gd name="T1" fmla="*/ 0 h 715"/>
              <a:gd name="T2" fmla="*/ 0 w 3"/>
              <a:gd name="T3" fmla="*/ 2147483647 h 715"/>
              <a:gd name="T4" fmla="*/ 0 60000 65536"/>
              <a:gd name="T5" fmla="*/ 0 60000 65536"/>
              <a:gd name="T6" fmla="*/ 0 w 3"/>
              <a:gd name="T7" fmla="*/ 0 h 715"/>
              <a:gd name="T8" fmla="*/ 3 w 3"/>
              <a:gd name="T9" fmla="*/ 715 h 7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715">
                <a:moveTo>
                  <a:pt x="3" y="0"/>
                </a:moveTo>
                <a:lnTo>
                  <a:pt x="0" y="715"/>
                </a:lnTo>
              </a:path>
            </a:pathLst>
          </a:custGeom>
          <a:noFill/>
          <a:ln w="127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2118" name="Freeform 6"/>
          <p:cNvSpPr/>
          <p:nvPr/>
        </p:nvSpPr>
        <p:spPr bwMode="auto">
          <a:xfrm>
            <a:off x="452438" y="3332163"/>
            <a:ext cx="4762" cy="1077912"/>
          </a:xfrm>
          <a:custGeom>
            <a:avLst/>
            <a:gdLst>
              <a:gd name="T0" fmla="*/ 2147483647 w 3"/>
              <a:gd name="T1" fmla="*/ 0 h 679"/>
              <a:gd name="T2" fmla="*/ 0 w 3"/>
              <a:gd name="T3" fmla="*/ 2147483647 h 679"/>
              <a:gd name="T4" fmla="*/ 0 60000 65536"/>
              <a:gd name="T5" fmla="*/ 0 60000 65536"/>
              <a:gd name="T6" fmla="*/ 0 w 3"/>
              <a:gd name="T7" fmla="*/ 0 h 679"/>
              <a:gd name="T8" fmla="*/ 3 w 3"/>
              <a:gd name="T9" fmla="*/ 679 h 6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679">
                <a:moveTo>
                  <a:pt x="3" y="0"/>
                </a:moveTo>
                <a:lnTo>
                  <a:pt x="0" y="679"/>
                </a:lnTo>
              </a:path>
            </a:pathLst>
          </a:custGeom>
          <a:noFill/>
          <a:ln w="127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7"/>
          <p:cNvGrpSpPr/>
          <p:nvPr/>
        </p:nvGrpSpPr>
        <p:grpSpPr bwMode="auto">
          <a:xfrm>
            <a:off x="441325" y="4098925"/>
            <a:ext cx="4283075" cy="914400"/>
            <a:chOff x="278" y="2582"/>
            <a:chExt cx="2698" cy="576"/>
          </a:xfrm>
        </p:grpSpPr>
        <p:grpSp>
          <p:nvGrpSpPr>
            <p:cNvPr id="67649" name="Group 8"/>
            <p:cNvGrpSpPr/>
            <p:nvPr/>
          </p:nvGrpSpPr>
          <p:grpSpPr bwMode="auto">
            <a:xfrm>
              <a:off x="288" y="2582"/>
              <a:ext cx="2688" cy="250"/>
              <a:chOff x="288" y="2582"/>
              <a:chExt cx="2688" cy="250"/>
            </a:xfrm>
          </p:grpSpPr>
          <p:sp>
            <p:nvSpPr>
              <p:cNvPr id="67651" name="Freeform 9"/>
              <p:cNvSpPr/>
              <p:nvPr/>
            </p:nvSpPr>
            <p:spPr bwMode="auto">
              <a:xfrm>
                <a:off x="288" y="2829"/>
                <a:ext cx="2684" cy="3"/>
              </a:xfrm>
              <a:custGeom>
                <a:avLst/>
                <a:gdLst>
                  <a:gd name="T0" fmla="*/ 0 w 2684"/>
                  <a:gd name="T1" fmla="*/ 0 h 3"/>
                  <a:gd name="T2" fmla="*/ 2684 w 2684"/>
                  <a:gd name="T3" fmla="*/ 3 h 3"/>
                  <a:gd name="T4" fmla="*/ 0 60000 65536"/>
                  <a:gd name="T5" fmla="*/ 0 60000 65536"/>
                  <a:gd name="T6" fmla="*/ 0 w 2684"/>
                  <a:gd name="T7" fmla="*/ 0 h 3"/>
                  <a:gd name="T8" fmla="*/ 2684 w 2684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684" h="3">
                    <a:moveTo>
                      <a:pt x="0" y="0"/>
                    </a:moveTo>
                    <a:lnTo>
                      <a:pt x="2684" y="3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652" name="Line 10"/>
              <p:cNvSpPr>
                <a:spLocks noChangeShapeType="1"/>
              </p:cNvSpPr>
              <p:nvPr/>
            </p:nvSpPr>
            <p:spPr bwMode="auto">
              <a:xfrm>
                <a:off x="672" y="2781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653" name="Line 11"/>
              <p:cNvSpPr>
                <a:spLocks noChangeShapeType="1"/>
              </p:cNvSpPr>
              <p:nvPr/>
            </p:nvSpPr>
            <p:spPr bwMode="auto">
              <a:xfrm>
                <a:off x="1056" y="2781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654" name="Line 12"/>
              <p:cNvSpPr>
                <a:spLocks noChangeShapeType="1"/>
              </p:cNvSpPr>
              <p:nvPr/>
            </p:nvSpPr>
            <p:spPr bwMode="auto">
              <a:xfrm>
                <a:off x="1440" y="2781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655" name="Line 13"/>
              <p:cNvSpPr>
                <a:spLocks noChangeShapeType="1"/>
              </p:cNvSpPr>
              <p:nvPr/>
            </p:nvSpPr>
            <p:spPr bwMode="auto">
              <a:xfrm>
                <a:off x="2208" y="2781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656" name="Line 14"/>
              <p:cNvSpPr>
                <a:spLocks noChangeShapeType="1"/>
              </p:cNvSpPr>
              <p:nvPr/>
            </p:nvSpPr>
            <p:spPr bwMode="auto">
              <a:xfrm>
                <a:off x="2592" y="2781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657" name="Text Box 15"/>
              <p:cNvSpPr txBox="1">
                <a:spLocks noChangeArrowheads="1"/>
              </p:cNvSpPr>
              <p:nvPr/>
            </p:nvSpPr>
            <p:spPr bwMode="auto">
              <a:xfrm>
                <a:off x="349" y="2582"/>
                <a:ext cx="26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i="1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2000" baseline="-150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0</a:t>
                </a:r>
                <a:endParaRPr lang="en-US" altLang="zh-CN" sz="2000" baseline="-15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658" name="Text Box 16"/>
              <p:cNvSpPr txBox="1">
                <a:spLocks noChangeArrowheads="1"/>
              </p:cNvSpPr>
              <p:nvPr/>
            </p:nvSpPr>
            <p:spPr bwMode="auto">
              <a:xfrm>
                <a:off x="733" y="2582"/>
                <a:ext cx="26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i="1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2000" baseline="-150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2000" baseline="-15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659" name="Text Box 17"/>
              <p:cNvSpPr txBox="1">
                <a:spLocks noChangeArrowheads="1"/>
              </p:cNvSpPr>
              <p:nvPr/>
            </p:nvSpPr>
            <p:spPr bwMode="auto">
              <a:xfrm>
                <a:off x="1104" y="2582"/>
                <a:ext cx="26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i="1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2000" baseline="-150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sz="2000" baseline="-15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660" name="Text Box 18"/>
              <p:cNvSpPr txBox="1">
                <a:spLocks noChangeArrowheads="1"/>
              </p:cNvSpPr>
              <p:nvPr/>
            </p:nvSpPr>
            <p:spPr bwMode="auto">
              <a:xfrm>
                <a:off x="1488" y="2582"/>
                <a:ext cx="26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i="1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2000" baseline="-150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3</a:t>
                </a:r>
                <a:endParaRPr lang="en-US" altLang="zh-CN" sz="2000" baseline="-15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661" name="Text Box 19"/>
              <p:cNvSpPr txBox="1">
                <a:spLocks noChangeArrowheads="1"/>
              </p:cNvSpPr>
              <p:nvPr/>
            </p:nvSpPr>
            <p:spPr bwMode="auto">
              <a:xfrm>
                <a:off x="1888" y="2582"/>
                <a:ext cx="26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i="1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2000" baseline="-150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0</a:t>
                </a:r>
                <a:endParaRPr lang="en-US" altLang="zh-CN" sz="2000" baseline="-15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662" name="Text Box 20"/>
              <p:cNvSpPr txBox="1">
                <a:spLocks noChangeArrowheads="1"/>
              </p:cNvSpPr>
              <p:nvPr/>
            </p:nvSpPr>
            <p:spPr bwMode="auto">
              <a:xfrm>
                <a:off x="2264" y="2582"/>
                <a:ext cx="26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i="1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2000" baseline="-150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2000" baseline="-15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663" name="Text Box 21"/>
              <p:cNvSpPr txBox="1">
                <a:spLocks noChangeArrowheads="1"/>
              </p:cNvSpPr>
              <p:nvPr/>
            </p:nvSpPr>
            <p:spPr bwMode="auto">
              <a:xfrm>
                <a:off x="2640" y="2582"/>
                <a:ext cx="26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i="1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2000" baseline="-150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sz="2000" baseline="-15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664" name="Line 22"/>
              <p:cNvSpPr>
                <a:spLocks noChangeShapeType="1"/>
              </p:cNvSpPr>
              <p:nvPr/>
            </p:nvSpPr>
            <p:spPr bwMode="auto">
              <a:xfrm>
                <a:off x="1824" y="2784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665" name="Line 23"/>
              <p:cNvSpPr>
                <a:spLocks noChangeShapeType="1"/>
              </p:cNvSpPr>
              <p:nvPr/>
            </p:nvSpPr>
            <p:spPr bwMode="auto">
              <a:xfrm>
                <a:off x="2976" y="2784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666" name="Line 24"/>
              <p:cNvSpPr>
                <a:spLocks noChangeShapeType="1"/>
              </p:cNvSpPr>
              <p:nvPr/>
            </p:nvSpPr>
            <p:spPr bwMode="auto">
              <a:xfrm>
                <a:off x="288" y="2784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7650" name="Text Box 25"/>
            <p:cNvSpPr txBox="1">
              <a:spLocks noChangeArrowheads="1"/>
            </p:cNvSpPr>
            <p:nvPr/>
          </p:nvSpPr>
          <p:spPr bwMode="auto">
            <a:xfrm>
              <a:off x="278" y="2908"/>
              <a:ext cx="10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中央控制节拍</a:t>
              </a:r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41"/>
          <p:cNvGrpSpPr/>
          <p:nvPr/>
        </p:nvGrpSpPr>
        <p:grpSpPr bwMode="auto">
          <a:xfrm>
            <a:off x="7161213" y="4152900"/>
            <a:ext cx="1851025" cy="860425"/>
            <a:chOff x="4511" y="2616"/>
            <a:chExt cx="1166" cy="542"/>
          </a:xfrm>
        </p:grpSpPr>
        <p:grpSp>
          <p:nvGrpSpPr>
            <p:cNvPr id="67639" name="Group 42"/>
            <p:cNvGrpSpPr/>
            <p:nvPr/>
          </p:nvGrpSpPr>
          <p:grpSpPr bwMode="auto">
            <a:xfrm>
              <a:off x="4511" y="2616"/>
              <a:ext cx="1166" cy="254"/>
              <a:chOff x="4800" y="1488"/>
              <a:chExt cx="1166" cy="254"/>
            </a:xfrm>
          </p:grpSpPr>
          <p:sp>
            <p:nvSpPr>
              <p:cNvPr id="67641" name="Freeform 43"/>
              <p:cNvSpPr/>
              <p:nvPr/>
            </p:nvSpPr>
            <p:spPr bwMode="auto">
              <a:xfrm>
                <a:off x="4802" y="1741"/>
                <a:ext cx="1164" cy="1"/>
              </a:xfrm>
              <a:custGeom>
                <a:avLst/>
                <a:gdLst>
                  <a:gd name="T0" fmla="*/ 0 w 1164"/>
                  <a:gd name="T1" fmla="*/ 0 h 1"/>
                  <a:gd name="T2" fmla="*/ 1164 w 1164"/>
                  <a:gd name="T3" fmla="*/ 0 h 1"/>
                  <a:gd name="T4" fmla="*/ 0 60000 65536"/>
                  <a:gd name="T5" fmla="*/ 0 60000 65536"/>
                  <a:gd name="T6" fmla="*/ 0 w 1164"/>
                  <a:gd name="T7" fmla="*/ 0 h 1"/>
                  <a:gd name="T8" fmla="*/ 1164 w 1164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64" h="1">
                    <a:moveTo>
                      <a:pt x="0" y="0"/>
                    </a:moveTo>
                    <a:lnTo>
                      <a:pt x="1164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642" name="Line 44"/>
              <p:cNvSpPr>
                <a:spLocks noChangeShapeType="1"/>
              </p:cNvSpPr>
              <p:nvPr/>
            </p:nvSpPr>
            <p:spPr bwMode="auto">
              <a:xfrm>
                <a:off x="4800" y="1687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643" name="Line 45"/>
              <p:cNvSpPr>
                <a:spLocks noChangeShapeType="1"/>
              </p:cNvSpPr>
              <p:nvPr/>
            </p:nvSpPr>
            <p:spPr bwMode="auto">
              <a:xfrm>
                <a:off x="5568" y="1687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644" name="Line 46"/>
              <p:cNvSpPr>
                <a:spLocks noChangeShapeType="1"/>
              </p:cNvSpPr>
              <p:nvPr/>
            </p:nvSpPr>
            <p:spPr bwMode="auto">
              <a:xfrm>
                <a:off x="5952" y="1687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645" name="Text Box 47"/>
              <p:cNvSpPr txBox="1">
                <a:spLocks noChangeArrowheads="1"/>
              </p:cNvSpPr>
              <p:nvPr/>
            </p:nvSpPr>
            <p:spPr bwMode="auto">
              <a:xfrm>
                <a:off x="4823" y="1488"/>
                <a:ext cx="3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000" i="1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2000" baseline="-150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3</a:t>
                </a:r>
                <a:endParaRPr lang="en-US" altLang="zh-CN" sz="2000" baseline="-15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646" name="Text Box 48"/>
              <p:cNvSpPr txBox="1">
                <a:spLocks noChangeArrowheads="1"/>
              </p:cNvSpPr>
              <p:nvPr/>
            </p:nvSpPr>
            <p:spPr bwMode="auto">
              <a:xfrm>
                <a:off x="5270" y="1488"/>
                <a:ext cx="26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i="1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2000" baseline="-150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0</a:t>
                </a:r>
                <a:endParaRPr lang="en-US" altLang="zh-CN" sz="2000" baseline="-15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647" name="Text Box 49"/>
              <p:cNvSpPr txBox="1">
                <a:spLocks noChangeArrowheads="1"/>
              </p:cNvSpPr>
              <p:nvPr/>
            </p:nvSpPr>
            <p:spPr bwMode="auto">
              <a:xfrm>
                <a:off x="5629" y="1488"/>
                <a:ext cx="26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i="1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2000" baseline="-150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2000" baseline="-15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648" name="Line 50"/>
              <p:cNvSpPr>
                <a:spLocks noChangeShapeType="1"/>
              </p:cNvSpPr>
              <p:nvPr/>
            </p:nvSpPr>
            <p:spPr bwMode="auto">
              <a:xfrm>
                <a:off x="5184" y="1690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7640" name="Text Box 51"/>
            <p:cNvSpPr txBox="1">
              <a:spLocks noChangeArrowheads="1"/>
            </p:cNvSpPr>
            <p:nvPr/>
          </p:nvSpPr>
          <p:spPr bwMode="auto">
            <a:xfrm>
              <a:off x="4512" y="2908"/>
              <a:ext cx="10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中央控制节拍</a:t>
              </a:r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52"/>
          <p:cNvGrpSpPr/>
          <p:nvPr/>
        </p:nvGrpSpPr>
        <p:grpSpPr bwMode="auto">
          <a:xfrm>
            <a:off x="457200" y="1600200"/>
            <a:ext cx="7316788" cy="1976438"/>
            <a:chOff x="288" y="1008"/>
            <a:chExt cx="4609" cy="1245"/>
          </a:xfrm>
        </p:grpSpPr>
        <p:sp>
          <p:nvSpPr>
            <p:cNvPr id="67613" name="Freeform 53"/>
            <p:cNvSpPr/>
            <p:nvPr/>
          </p:nvSpPr>
          <p:spPr bwMode="auto">
            <a:xfrm>
              <a:off x="1823" y="1014"/>
              <a:ext cx="1" cy="848"/>
            </a:xfrm>
            <a:custGeom>
              <a:avLst/>
              <a:gdLst>
                <a:gd name="T0" fmla="*/ 0 w 1"/>
                <a:gd name="T1" fmla="*/ 0 h 848"/>
                <a:gd name="T2" fmla="*/ 1 w 1"/>
                <a:gd name="T3" fmla="*/ 848 h 848"/>
                <a:gd name="T4" fmla="*/ 0 60000 65536"/>
                <a:gd name="T5" fmla="*/ 0 60000 65536"/>
                <a:gd name="T6" fmla="*/ 0 w 1"/>
                <a:gd name="T7" fmla="*/ 0 h 848"/>
                <a:gd name="T8" fmla="*/ 1 w 1"/>
                <a:gd name="T9" fmla="*/ 848 h 84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848">
                  <a:moveTo>
                    <a:pt x="0" y="0"/>
                  </a:moveTo>
                  <a:lnTo>
                    <a:pt x="1" y="848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67614" name="Group 54"/>
            <p:cNvGrpSpPr/>
            <p:nvPr/>
          </p:nvGrpSpPr>
          <p:grpSpPr bwMode="auto">
            <a:xfrm>
              <a:off x="288" y="1008"/>
              <a:ext cx="4609" cy="1245"/>
              <a:chOff x="288" y="1008"/>
              <a:chExt cx="4609" cy="1245"/>
            </a:xfrm>
          </p:grpSpPr>
          <p:grpSp>
            <p:nvGrpSpPr>
              <p:cNvPr id="67615" name="Group 55"/>
              <p:cNvGrpSpPr/>
              <p:nvPr/>
            </p:nvGrpSpPr>
            <p:grpSpPr bwMode="auto">
              <a:xfrm>
                <a:off x="288" y="1008"/>
                <a:ext cx="4609" cy="1245"/>
                <a:chOff x="288" y="1008"/>
                <a:chExt cx="4609" cy="1245"/>
              </a:xfrm>
            </p:grpSpPr>
            <p:sp>
              <p:nvSpPr>
                <p:cNvPr id="67620" name="Line 56"/>
                <p:cNvSpPr>
                  <a:spLocks noChangeShapeType="1"/>
                </p:cNvSpPr>
                <p:nvPr/>
              </p:nvSpPr>
              <p:spPr bwMode="auto">
                <a:xfrm>
                  <a:off x="288" y="1571"/>
                  <a:ext cx="460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7621" name="Line 57"/>
                <p:cNvSpPr>
                  <a:spLocks noChangeShapeType="1"/>
                </p:cNvSpPr>
                <p:nvPr/>
              </p:nvSpPr>
              <p:spPr bwMode="auto">
                <a:xfrm>
                  <a:off x="672" y="1523"/>
                  <a:ext cx="0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7622" name="Line 58"/>
                <p:cNvSpPr>
                  <a:spLocks noChangeShapeType="1"/>
                </p:cNvSpPr>
                <p:nvPr/>
              </p:nvSpPr>
              <p:spPr bwMode="auto">
                <a:xfrm>
                  <a:off x="1056" y="1523"/>
                  <a:ext cx="0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7623" name="Line 59"/>
                <p:cNvSpPr>
                  <a:spLocks noChangeShapeType="1"/>
                </p:cNvSpPr>
                <p:nvPr/>
              </p:nvSpPr>
              <p:spPr bwMode="auto">
                <a:xfrm>
                  <a:off x="1440" y="1523"/>
                  <a:ext cx="0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7624" name="Freeform 60"/>
                <p:cNvSpPr/>
                <p:nvPr/>
              </p:nvSpPr>
              <p:spPr bwMode="auto">
                <a:xfrm>
                  <a:off x="4896" y="1008"/>
                  <a:ext cx="1" cy="1145"/>
                </a:xfrm>
                <a:custGeom>
                  <a:avLst/>
                  <a:gdLst>
                    <a:gd name="T0" fmla="*/ 0 w 1"/>
                    <a:gd name="T1" fmla="*/ 0 h 1145"/>
                    <a:gd name="T2" fmla="*/ 1 w 1"/>
                    <a:gd name="T3" fmla="*/ 1145 h 1145"/>
                    <a:gd name="T4" fmla="*/ 0 60000 65536"/>
                    <a:gd name="T5" fmla="*/ 0 60000 65536"/>
                    <a:gd name="T6" fmla="*/ 0 w 1"/>
                    <a:gd name="T7" fmla="*/ 0 h 1145"/>
                    <a:gd name="T8" fmla="*/ 1 w 1"/>
                    <a:gd name="T9" fmla="*/ 1145 h 1145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145">
                      <a:moveTo>
                        <a:pt x="0" y="0"/>
                      </a:moveTo>
                      <a:lnTo>
                        <a:pt x="1" y="1145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7625" name="Freeform 61"/>
                <p:cNvSpPr/>
                <p:nvPr/>
              </p:nvSpPr>
              <p:spPr bwMode="auto">
                <a:xfrm>
                  <a:off x="288" y="1014"/>
                  <a:ext cx="1" cy="848"/>
                </a:xfrm>
                <a:custGeom>
                  <a:avLst/>
                  <a:gdLst>
                    <a:gd name="T0" fmla="*/ 0 w 1"/>
                    <a:gd name="T1" fmla="*/ 0 h 848"/>
                    <a:gd name="T2" fmla="*/ 1 w 1"/>
                    <a:gd name="T3" fmla="*/ 848 h 848"/>
                    <a:gd name="T4" fmla="*/ 0 60000 65536"/>
                    <a:gd name="T5" fmla="*/ 0 60000 65536"/>
                    <a:gd name="T6" fmla="*/ 0 w 1"/>
                    <a:gd name="T7" fmla="*/ 0 h 848"/>
                    <a:gd name="T8" fmla="*/ 1 w 1"/>
                    <a:gd name="T9" fmla="*/ 848 h 84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848">
                      <a:moveTo>
                        <a:pt x="0" y="0"/>
                      </a:moveTo>
                      <a:lnTo>
                        <a:pt x="1" y="84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7626" name="Line 62"/>
                <p:cNvSpPr>
                  <a:spLocks noChangeShapeType="1"/>
                </p:cNvSpPr>
                <p:nvPr/>
              </p:nvSpPr>
              <p:spPr bwMode="auto">
                <a:xfrm flipH="1">
                  <a:off x="288" y="1763"/>
                  <a:ext cx="33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7627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672" y="1619"/>
                  <a:ext cx="75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机器周期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7628" name="Line 64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1488" y="1763"/>
                  <a:ext cx="33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7629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1824" y="1200"/>
                  <a:ext cx="97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7630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2984" y="1056"/>
                  <a:ext cx="75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执行周期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7631" name="Line 67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3924" y="1200"/>
                  <a:ext cx="97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7632" name="Line 68"/>
                <p:cNvSpPr>
                  <a:spLocks noChangeShapeType="1"/>
                </p:cNvSpPr>
                <p:nvPr/>
              </p:nvSpPr>
              <p:spPr bwMode="auto">
                <a:xfrm flipH="1">
                  <a:off x="288" y="2099"/>
                  <a:ext cx="1734" cy="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7633" name="Line 69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3157" y="2094"/>
                  <a:ext cx="1734" cy="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7634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216" y="2003"/>
                  <a:ext cx="75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指令周期</a:t>
                  </a:r>
                  <a:endParaRPr lang="zh-CN" altLang="en-US" sz="2000">
                    <a:solidFill>
                      <a:schemeClr val="folHlin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7635" name="Line 71"/>
                <p:cNvSpPr>
                  <a:spLocks noChangeShapeType="1"/>
                </p:cNvSpPr>
                <p:nvPr/>
              </p:nvSpPr>
              <p:spPr bwMode="auto">
                <a:xfrm flipH="1">
                  <a:off x="288" y="1200"/>
                  <a:ext cx="33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7636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672" y="1056"/>
                  <a:ext cx="75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取指周期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7637" name="Line 73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1488" y="1200"/>
                  <a:ext cx="33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7638" name="Line 74"/>
                <p:cNvSpPr>
                  <a:spLocks noChangeShapeType="1"/>
                </p:cNvSpPr>
                <p:nvPr/>
              </p:nvSpPr>
              <p:spPr bwMode="auto">
                <a:xfrm>
                  <a:off x="288" y="2006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67616" name="Text Box 75"/>
              <p:cNvSpPr txBox="1">
                <a:spLocks noChangeArrowheads="1"/>
              </p:cNvSpPr>
              <p:nvPr/>
            </p:nvSpPr>
            <p:spPr bwMode="auto">
              <a:xfrm>
                <a:off x="349" y="1334"/>
                <a:ext cx="26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i="1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2000" baseline="-150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0</a:t>
                </a:r>
                <a:endParaRPr lang="en-US" altLang="zh-CN" sz="2000" baseline="-15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617" name="Text Box 76"/>
              <p:cNvSpPr txBox="1">
                <a:spLocks noChangeArrowheads="1"/>
              </p:cNvSpPr>
              <p:nvPr/>
            </p:nvSpPr>
            <p:spPr bwMode="auto">
              <a:xfrm>
                <a:off x="733" y="1344"/>
                <a:ext cx="26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i="1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2000" baseline="-150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2000" baseline="-15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618" name="Text Box 77"/>
              <p:cNvSpPr txBox="1">
                <a:spLocks noChangeArrowheads="1"/>
              </p:cNvSpPr>
              <p:nvPr/>
            </p:nvSpPr>
            <p:spPr bwMode="auto">
              <a:xfrm>
                <a:off x="1104" y="1344"/>
                <a:ext cx="26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i="1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2000" baseline="-150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sz="2000" baseline="-15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619" name="Text Box 78"/>
              <p:cNvSpPr txBox="1">
                <a:spLocks noChangeArrowheads="1"/>
              </p:cNvSpPr>
              <p:nvPr/>
            </p:nvSpPr>
            <p:spPr bwMode="auto">
              <a:xfrm>
                <a:off x="1488" y="1344"/>
                <a:ext cx="26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i="1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2000" baseline="-150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3</a:t>
                </a:r>
                <a:endParaRPr lang="en-US" altLang="zh-CN" sz="2000" baseline="-15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602192" name="Text Box 80"/>
          <p:cNvSpPr txBox="1">
            <a:spLocks noChangeArrowheads="1"/>
          </p:cNvSpPr>
          <p:nvPr/>
        </p:nvSpPr>
        <p:spPr bwMode="auto">
          <a:xfrm>
            <a:off x="457200" y="5334000"/>
            <a:ext cx="449580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200">
                <a:latin typeface="Times New Roman" panose="02020603050405020304" pitchFamily="18" charset="0"/>
              </a:rPr>
              <a:t>局部控制的节拍宽度与</a:t>
            </a:r>
            <a:endParaRPr lang="zh-CN" altLang="en-US" sz="22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200">
                <a:latin typeface="Times New Roman" panose="02020603050405020304" pitchFamily="18" charset="0"/>
              </a:rPr>
              <a:t>中央控制的节拍宽度一致</a:t>
            </a:r>
            <a:endParaRPr lang="zh-CN" altLang="en-US" sz="2200">
              <a:latin typeface="Times New Roman" panose="02020603050405020304" pitchFamily="18" charset="0"/>
            </a:endParaRPr>
          </a:p>
        </p:txBody>
      </p:sp>
      <p:grpSp>
        <p:nvGrpSpPr>
          <p:cNvPr id="9" name="Group 89"/>
          <p:cNvGrpSpPr/>
          <p:nvPr/>
        </p:nvGrpSpPr>
        <p:grpSpPr bwMode="auto">
          <a:xfrm>
            <a:off x="4727575" y="5065713"/>
            <a:ext cx="2438400" cy="877887"/>
            <a:chOff x="2978" y="3191"/>
            <a:chExt cx="1536" cy="553"/>
          </a:xfrm>
        </p:grpSpPr>
        <p:grpSp>
          <p:nvGrpSpPr>
            <p:cNvPr id="67597" name="Group 88"/>
            <p:cNvGrpSpPr/>
            <p:nvPr/>
          </p:nvGrpSpPr>
          <p:grpSpPr bwMode="auto">
            <a:xfrm>
              <a:off x="2978" y="3191"/>
              <a:ext cx="1536" cy="553"/>
              <a:chOff x="2978" y="3191"/>
              <a:chExt cx="1536" cy="553"/>
            </a:xfrm>
          </p:grpSpPr>
          <p:grpSp>
            <p:nvGrpSpPr>
              <p:cNvPr id="67599" name="Group 87"/>
              <p:cNvGrpSpPr/>
              <p:nvPr/>
            </p:nvGrpSpPr>
            <p:grpSpPr bwMode="auto">
              <a:xfrm>
                <a:off x="2978" y="3191"/>
                <a:ext cx="1536" cy="255"/>
                <a:chOff x="2978" y="3191"/>
                <a:chExt cx="1536" cy="255"/>
              </a:xfrm>
            </p:grpSpPr>
            <p:sp>
              <p:nvSpPr>
                <p:cNvPr id="67601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451" y="3192"/>
                  <a:ext cx="27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i="1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T</a:t>
                  </a:r>
                  <a:r>
                    <a:rPr lang="en-US" altLang="zh-CN" sz="2400" baseline="30000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*</a:t>
                  </a:r>
                  <a:endParaRPr lang="en-US" altLang="zh-CN" sz="2000" baseline="-15000">
                    <a:solidFill>
                      <a:schemeClr val="folHlin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7602" name="Freeform 28"/>
                <p:cNvSpPr/>
                <p:nvPr/>
              </p:nvSpPr>
              <p:spPr bwMode="auto">
                <a:xfrm>
                  <a:off x="2978" y="3440"/>
                  <a:ext cx="816" cy="3"/>
                </a:xfrm>
                <a:custGeom>
                  <a:avLst/>
                  <a:gdLst>
                    <a:gd name="T0" fmla="*/ 0 w 771"/>
                    <a:gd name="T1" fmla="*/ 3 h 3"/>
                    <a:gd name="T2" fmla="*/ 2264 w 771"/>
                    <a:gd name="T3" fmla="*/ 0 h 3"/>
                    <a:gd name="T4" fmla="*/ 0 60000 65536"/>
                    <a:gd name="T5" fmla="*/ 0 60000 65536"/>
                    <a:gd name="T6" fmla="*/ 0 w 771"/>
                    <a:gd name="T7" fmla="*/ 0 h 3"/>
                    <a:gd name="T8" fmla="*/ 771 w 771"/>
                    <a:gd name="T9" fmla="*/ 3 h 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771" h="3">
                      <a:moveTo>
                        <a:pt x="0" y="3"/>
                      </a:moveTo>
                      <a:lnTo>
                        <a:pt x="771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7603" name="Line 29"/>
                <p:cNvSpPr>
                  <a:spLocks noChangeShapeType="1"/>
                </p:cNvSpPr>
                <p:nvPr/>
              </p:nvSpPr>
              <p:spPr bwMode="auto">
                <a:xfrm>
                  <a:off x="2981" y="3398"/>
                  <a:ext cx="0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7604" name="Line 30"/>
                <p:cNvSpPr>
                  <a:spLocks noChangeShapeType="1"/>
                </p:cNvSpPr>
                <p:nvPr/>
              </p:nvSpPr>
              <p:spPr bwMode="auto">
                <a:xfrm>
                  <a:off x="3749" y="3398"/>
                  <a:ext cx="0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7605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004" y="3192"/>
                  <a:ext cx="27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i="1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T</a:t>
                  </a:r>
                  <a:r>
                    <a:rPr lang="en-US" altLang="zh-CN" sz="2400" baseline="30000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*</a:t>
                  </a:r>
                  <a:endParaRPr lang="en-US" altLang="zh-CN" sz="2000" baseline="-15000">
                    <a:solidFill>
                      <a:schemeClr val="folHlin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7606" name="Line 33"/>
                <p:cNvSpPr>
                  <a:spLocks noChangeShapeType="1"/>
                </p:cNvSpPr>
                <p:nvPr/>
              </p:nvSpPr>
              <p:spPr bwMode="auto">
                <a:xfrm>
                  <a:off x="3365" y="3394"/>
                  <a:ext cx="0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7607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230" y="3191"/>
                  <a:ext cx="27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i="1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T</a:t>
                  </a:r>
                  <a:r>
                    <a:rPr lang="en-US" altLang="zh-CN" sz="2400" baseline="30000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*</a:t>
                  </a:r>
                  <a:endParaRPr lang="en-US" altLang="zh-CN" sz="2400" baseline="30000">
                    <a:solidFill>
                      <a:schemeClr val="folHlink"/>
                    </a:solidFill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67608" name="Group 86"/>
                <p:cNvGrpSpPr/>
                <p:nvPr/>
              </p:nvGrpSpPr>
              <p:grpSpPr bwMode="auto">
                <a:xfrm>
                  <a:off x="4072" y="3393"/>
                  <a:ext cx="442" cy="53"/>
                  <a:chOff x="4072" y="3393"/>
                  <a:chExt cx="442" cy="53"/>
                </a:xfrm>
              </p:grpSpPr>
              <p:sp>
                <p:nvSpPr>
                  <p:cNvPr id="67610" name="Freeform 36"/>
                  <p:cNvSpPr/>
                  <p:nvPr/>
                </p:nvSpPr>
                <p:spPr bwMode="auto">
                  <a:xfrm>
                    <a:off x="4072" y="3445"/>
                    <a:ext cx="442" cy="1"/>
                  </a:xfrm>
                  <a:custGeom>
                    <a:avLst/>
                    <a:gdLst>
                      <a:gd name="T0" fmla="*/ 0 w 387"/>
                      <a:gd name="T1" fmla="*/ 0 h 1"/>
                      <a:gd name="T2" fmla="*/ 4837 w 387"/>
                      <a:gd name="T3" fmla="*/ 0 h 1"/>
                      <a:gd name="T4" fmla="*/ 0 60000 65536"/>
                      <a:gd name="T5" fmla="*/ 0 60000 65536"/>
                      <a:gd name="T6" fmla="*/ 0 w 387"/>
                      <a:gd name="T7" fmla="*/ 0 h 1"/>
                      <a:gd name="T8" fmla="*/ 387 w 387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387" h="1">
                        <a:moveTo>
                          <a:pt x="0" y="0"/>
                        </a:moveTo>
                        <a:lnTo>
                          <a:pt x="387" y="0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611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4121" y="3397"/>
                    <a:ext cx="0" cy="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612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4505" y="3393"/>
                    <a:ext cx="0" cy="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7609" name="Line 39"/>
                <p:cNvSpPr>
                  <a:spLocks noChangeShapeType="1"/>
                </p:cNvSpPr>
                <p:nvPr/>
              </p:nvSpPr>
              <p:spPr bwMode="auto">
                <a:xfrm>
                  <a:off x="3749" y="3441"/>
                  <a:ext cx="384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prstDash val="dash"/>
                      <a:round/>
                    </a14:hiddenLine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67600" name="Text Box 40"/>
              <p:cNvSpPr txBox="1">
                <a:spLocks noChangeArrowheads="1"/>
              </p:cNvSpPr>
              <p:nvPr/>
            </p:nvSpPr>
            <p:spPr bwMode="auto">
              <a:xfrm>
                <a:off x="3190" y="3494"/>
                <a:ext cx="108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局部控制节拍</a:t>
                </a:r>
                <a:endPara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7598" name="Text Box 82"/>
            <p:cNvSpPr txBox="1">
              <a:spLocks noChangeArrowheads="1"/>
            </p:cNvSpPr>
            <p:nvPr/>
          </p:nvSpPr>
          <p:spPr bwMode="auto">
            <a:xfrm>
              <a:off x="3777" y="3240"/>
              <a:ext cx="4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</a:rPr>
                <a:t>…</a:t>
              </a:r>
              <a:endParaRPr lang="en-US" altLang="zh-CN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602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602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602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500"/>
                                        <p:tgtEl>
                                          <p:spTgt spid="602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02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15" grpId="0" animBg="1"/>
      <p:bldP spid="602116" grpId="0" animBg="1"/>
      <p:bldP spid="602117" grpId="0" animBg="1"/>
      <p:bldP spid="602118" grpId="0" animBg="1"/>
      <p:bldP spid="60219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288925" y="323850"/>
            <a:ext cx="35210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2. 异步控制方式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603139" name="Text Box 3"/>
          <p:cNvSpPr txBox="1">
            <a:spLocks noChangeArrowheads="1"/>
          </p:cNvSpPr>
          <p:nvPr/>
        </p:nvSpPr>
        <p:spPr bwMode="auto">
          <a:xfrm>
            <a:off x="1127125" y="981075"/>
            <a:ext cx="26844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无基准时标信号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3140" name="Text Box 4"/>
          <p:cNvSpPr txBox="1">
            <a:spLocks noChangeArrowheads="1"/>
          </p:cNvSpPr>
          <p:nvPr/>
        </p:nvSpPr>
        <p:spPr bwMode="auto">
          <a:xfrm>
            <a:off x="1127125" y="1577975"/>
            <a:ext cx="5899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无固定的周期节拍和严格的时钟同步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603141" name="Text Box 5"/>
          <p:cNvSpPr txBox="1">
            <a:spLocks noChangeArrowheads="1"/>
          </p:cNvSpPr>
          <p:nvPr/>
        </p:nvSpPr>
        <p:spPr bwMode="auto">
          <a:xfrm>
            <a:off x="1127125" y="2176463"/>
            <a:ext cx="3216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采用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应答方式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3142" name="Text Box 6"/>
          <p:cNvSpPr txBox="1">
            <a:spLocks noChangeArrowheads="1"/>
          </p:cNvSpPr>
          <p:nvPr/>
        </p:nvSpPr>
        <p:spPr bwMode="auto">
          <a:xfrm>
            <a:off x="288925" y="2773363"/>
            <a:ext cx="30384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3. 联合控制方式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603143" name="Text Box 7"/>
          <p:cNvSpPr txBox="1">
            <a:spLocks noChangeArrowheads="1"/>
          </p:cNvSpPr>
          <p:nvPr/>
        </p:nvSpPr>
        <p:spPr bwMode="auto">
          <a:xfrm>
            <a:off x="288925" y="4029075"/>
            <a:ext cx="30384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4. 人工控制方式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603144" name="Text Box 8"/>
          <p:cNvSpPr txBox="1">
            <a:spLocks noChangeArrowheads="1"/>
          </p:cNvSpPr>
          <p:nvPr/>
        </p:nvSpPr>
        <p:spPr bwMode="auto">
          <a:xfrm>
            <a:off x="1127125" y="4686300"/>
            <a:ext cx="1517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(1) </a:t>
            </a:r>
            <a:r>
              <a:rPr lang="en-US" altLang="zh-CN" sz="2800">
                <a:latin typeface="Times New Roman" panose="02020603050405020304" pitchFamily="18" charset="0"/>
              </a:rPr>
              <a:t>Reset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603145" name="Text Box 9"/>
          <p:cNvSpPr txBox="1">
            <a:spLocks noChangeArrowheads="1"/>
          </p:cNvSpPr>
          <p:nvPr/>
        </p:nvSpPr>
        <p:spPr bwMode="auto">
          <a:xfrm>
            <a:off x="1127125" y="5283200"/>
            <a:ext cx="7407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(2)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连续 </a:t>
            </a:r>
            <a:r>
              <a:rPr lang="zh-CN" altLang="en-US" sz="2800">
                <a:latin typeface="Times New Roman" panose="02020603050405020304" pitchFamily="18" charset="0"/>
              </a:rPr>
              <a:t>和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单条 </a:t>
            </a:r>
            <a:r>
              <a:rPr lang="zh-CN" altLang="en-US" sz="2800">
                <a:latin typeface="Times New Roman" panose="02020603050405020304" pitchFamily="18" charset="0"/>
              </a:rPr>
              <a:t>指令执行转换开关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603146" name="Text Box 10"/>
          <p:cNvSpPr txBox="1">
            <a:spLocks noChangeArrowheads="1"/>
          </p:cNvSpPr>
          <p:nvPr/>
        </p:nvSpPr>
        <p:spPr bwMode="auto">
          <a:xfrm>
            <a:off x="1127125" y="5881688"/>
            <a:ext cx="2832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(3) 符合停机开关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603147" name="Text Box 11"/>
          <p:cNvSpPr txBox="1">
            <a:spLocks noChangeArrowheads="1"/>
          </p:cNvSpPr>
          <p:nvPr/>
        </p:nvSpPr>
        <p:spPr bwMode="auto">
          <a:xfrm>
            <a:off x="1127125" y="3430588"/>
            <a:ext cx="3041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同步与异步相结合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3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0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0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03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0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03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0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39" grpId="0" autoUpdateAnimBg="0"/>
      <p:bldP spid="603140" grpId="0" autoUpdateAnimBg="0"/>
      <p:bldP spid="603141" grpId="0" autoUpdateAnimBg="0"/>
      <p:bldP spid="603142" grpId="0" autoUpdateAnimBg="0"/>
      <p:bldP spid="603143" grpId="0" autoUpdateAnimBg="0"/>
      <p:bldP spid="603144" grpId="0" autoUpdateAnimBg="0"/>
      <p:bldP spid="603145" grpId="0" autoUpdateAnimBg="0"/>
      <p:bldP spid="603146" grpId="0" autoUpdateAnimBg="0"/>
      <p:bldP spid="60314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288925" y="44450"/>
            <a:ext cx="66452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五、多级时序系统实例分析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604163" name="Text Box 3"/>
          <p:cNvSpPr txBox="1">
            <a:spLocks noChangeArrowheads="1"/>
          </p:cNvSpPr>
          <p:nvPr/>
        </p:nvSpPr>
        <p:spPr bwMode="auto">
          <a:xfrm>
            <a:off x="669925" y="623888"/>
            <a:ext cx="3368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1. 8085 的组成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pic>
        <p:nvPicPr>
          <p:cNvPr id="70661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538288"/>
            <a:ext cx="6337300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>
          <a:xfrm>
            <a:off x="685800" y="142875"/>
            <a:ext cx="7772400" cy="785813"/>
          </a:xfrm>
        </p:spPr>
        <p:txBody>
          <a:bodyPr/>
          <a:lstStyle/>
          <a:p>
            <a:pPr eaLnBrk="1" hangingPunct="1"/>
            <a:r>
              <a:rPr lang="en-US" altLang="zh-CN" b="1" dirty="0" smtClean="0"/>
              <a:t>Recap</a:t>
            </a:r>
            <a:endParaRPr lang="zh-CN" altLang="en-US" b="1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3" y="1124744"/>
            <a:ext cx="8352927" cy="5214938"/>
          </a:xfrm>
        </p:spPr>
        <p:txBody>
          <a:bodyPr rtlCol="0">
            <a:normAutofit/>
          </a:bodyPr>
          <a:lstStyle/>
          <a:p>
            <a:pPr lvl="1" eaLnBrk="1" hangingPunct="1">
              <a:defRPr/>
            </a:pPr>
            <a:r>
              <a:rPr lang="zh-CN" altLang="en-US" b="1" dirty="0"/>
              <a:t>定点运算</a:t>
            </a:r>
            <a:endParaRPr lang="en-US" altLang="zh-CN" b="1" dirty="0" smtClean="0"/>
          </a:p>
          <a:p>
            <a:pPr marL="1101725" lvl="1" eaLnBrk="1" hangingPunct="1">
              <a:buFont typeface="Wingdings" panose="05000000000000000000" pitchFamily="2" charset="2"/>
              <a:buChar char="ü"/>
              <a:defRPr/>
            </a:pPr>
            <a:r>
              <a:rPr lang="zh-CN" altLang="en-US" b="1" dirty="0" smtClean="0"/>
              <a:t>移位运算（算数移位、逻辑移位）</a:t>
            </a:r>
            <a:endParaRPr lang="en-US" altLang="zh-CN" b="1" dirty="0" smtClean="0"/>
          </a:p>
          <a:p>
            <a:pPr marL="1101725" lvl="1" eaLnBrk="1" hangingPunct="1">
              <a:buFont typeface="Wingdings" panose="05000000000000000000" pitchFamily="2" charset="2"/>
              <a:buChar char="ü"/>
              <a:defRPr/>
            </a:pPr>
            <a:r>
              <a:rPr lang="zh-CN" altLang="en-US" b="1" dirty="0"/>
              <a:t>加减法</a:t>
            </a:r>
            <a:r>
              <a:rPr lang="zh-CN" altLang="en-US" b="1" dirty="0" smtClean="0"/>
              <a:t>运算（补码加减运算、溢出的判断）</a:t>
            </a:r>
            <a:endParaRPr lang="en-US" altLang="zh-CN" b="1" dirty="0" smtClean="0"/>
          </a:p>
          <a:p>
            <a:pPr marL="1101725" lvl="1" eaLnBrk="1" hangingPunct="1">
              <a:buFont typeface="Wingdings" panose="05000000000000000000" pitchFamily="2" charset="2"/>
              <a:buChar char="ü"/>
              <a:defRPr/>
            </a:pPr>
            <a:r>
              <a:rPr lang="zh-CN" altLang="en-US" b="1" dirty="0"/>
              <a:t>乘法</a:t>
            </a:r>
            <a:r>
              <a:rPr lang="zh-CN" altLang="en-US" b="1" dirty="0" smtClean="0"/>
              <a:t>运算（由加和移位实现、硬件配置）</a:t>
            </a:r>
            <a:endParaRPr lang="en-US" altLang="zh-CN" b="1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latin typeface="+mj-lt"/>
              </a:rPr>
              <a:t>浮点四则运算</a:t>
            </a:r>
            <a:endParaRPr lang="en-US" altLang="zh-CN" b="1" dirty="0" smtClean="0">
              <a:latin typeface="+mj-lt"/>
            </a:endParaRPr>
          </a:p>
          <a:p>
            <a:pPr marL="1101725" lvl="1"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b="1" dirty="0" smtClean="0">
                <a:latin typeface="+mj-lt"/>
              </a:rPr>
              <a:t> 浮点加减法（对阶、尾数求和、规格化、舍入、溢出判断）</a:t>
            </a:r>
            <a:endParaRPr lang="en-US" altLang="zh-CN" b="1" dirty="0" smtClean="0">
              <a:latin typeface="+mj-lt"/>
            </a:endParaRPr>
          </a:p>
          <a:p>
            <a:pPr marL="1101725" lvl="1"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b="1" dirty="0" smtClean="0">
                <a:latin typeface="+mj-lt"/>
              </a:rPr>
              <a:t> </a:t>
            </a:r>
            <a:r>
              <a:rPr lang="zh-CN" altLang="en-US" b="1" dirty="0">
                <a:latin typeface="+mj-lt"/>
              </a:rPr>
              <a:t>浮点</a:t>
            </a:r>
            <a:r>
              <a:rPr lang="zh-CN" altLang="en-US" b="1" dirty="0" smtClean="0">
                <a:latin typeface="+mj-lt"/>
              </a:rPr>
              <a:t>乘除法（阶码运算、尾数运算、规格化）</a:t>
            </a:r>
            <a:endParaRPr lang="en-US" altLang="zh-CN" b="1" dirty="0" smtClean="0">
              <a:latin typeface="+mj-lt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latin typeface="+mj-lt"/>
              </a:rPr>
              <a:t>算逻运算部件</a:t>
            </a:r>
            <a:endParaRPr lang="en-US" altLang="zh-CN" b="1" dirty="0" smtClean="0">
              <a:latin typeface="+mj-lt"/>
            </a:endParaRPr>
          </a:p>
          <a:p>
            <a:pPr marL="1101725" lvl="1"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b="1" dirty="0" smtClean="0">
                <a:latin typeface="+mj-lt"/>
              </a:rPr>
              <a:t> </a:t>
            </a:r>
            <a:r>
              <a:rPr lang="zh-CN" altLang="en-US" b="1" dirty="0" smtClean="0">
                <a:latin typeface="+mj-lt"/>
              </a:rPr>
              <a:t>四位</a:t>
            </a:r>
            <a:r>
              <a:rPr lang="en-US" altLang="zh-CN" b="1" dirty="0" smtClean="0">
                <a:latin typeface="+mj-lt"/>
              </a:rPr>
              <a:t>ALU</a:t>
            </a:r>
            <a:r>
              <a:rPr lang="zh-CN" altLang="en-US" b="1" dirty="0" smtClean="0">
                <a:latin typeface="+mj-lt"/>
              </a:rPr>
              <a:t>（</a:t>
            </a:r>
            <a:r>
              <a:rPr lang="en-US" altLang="zh-CN" b="1" dirty="0" smtClean="0">
                <a:latin typeface="+mj-lt"/>
              </a:rPr>
              <a:t>74181</a:t>
            </a:r>
            <a:r>
              <a:rPr lang="zh-CN" altLang="en-US" b="1" dirty="0" smtClean="0">
                <a:latin typeface="+mj-lt"/>
              </a:rPr>
              <a:t>）</a:t>
            </a:r>
            <a:endParaRPr lang="en-US" altLang="zh-CN" b="1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88925" y="196850"/>
            <a:ext cx="4587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2. 8085 的外部引脚</a:t>
            </a:r>
            <a:endParaRPr lang="en-US" altLang="zh-CN" sz="3600">
              <a:latin typeface="Times New Roman" panose="02020603050405020304" pitchFamily="18" charset="0"/>
            </a:endParaRPr>
          </a:p>
        </p:txBody>
      </p:sp>
      <p:sp>
        <p:nvSpPr>
          <p:cNvPr id="605187" name="Text Box 3"/>
          <p:cNvSpPr txBox="1">
            <a:spLocks noChangeArrowheads="1"/>
          </p:cNvSpPr>
          <p:nvPr/>
        </p:nvSpPr>
        <p:spPr bwMode="auto">
          <a:xfrm>
            <a:off x="517525" y="914400"/>
            <a:ext cx="3597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(1) 地址和数据信号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605188" name="Text Box 4"/>
          <p:cNvSpPr txBox="1">
            <a:spLocks noChangeArrowheads="1"/>
          </p:cNvSpPr>
          <p:nvPr/>
        </p:nvSpPr>
        <p:spPr bwMode="auto">
          <a:xfrm>
            <a:off x="441325" y="2667000"/>
            <a:ext cx="3673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(2) 定时和控制信号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605189" name="Text Box 5"/>
          <p:cNvSpPr txBox="1">
            <a:spLocks noChangeArrowheads="1"/>
          </p:cNvSpPr>
          <p:nvPr/>
        </p:nvSpPr>
        <p:spPr bwMode="auto">
          <a:xfrm>
            <a:off x="441325" y="4902200"/>
            <a:ext cx="4206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(3) 存储器和 </a:t>
            </a:r>
            <a:r>
              <a:rPr lang="en-US" altLang="zh-CN" sz="2800">
                <a:latin typeface="Times New Roman" panose="02020603050405020304" pitchFamily="18" charset="0"/>
              </a:rPr>
              <a:t>I/O </a:t>
            </a:r>
            <a:r>
              <a:rPr lang="zh-CN" altLang="en-US" sz="2800">
                <a:latin typeface="Times New Roman" panose="02020603050405020304" pitchFamily="18" charset="0"/>
              </a:rPr>
              <a:t>初始化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605190" name="Text Box 6"/>
          <p:cNvSpPr txBox="1">
            <a:spLocks noChangeArrowheads="1"/>
          </p:cNvSpPr>
          <p:nvPr/>
        </p:nvSpPr>
        <p:spPr bwMode="auto">
          <a:xfrm>
            <a:off x="898525" y="1444625"/>
            <a:ext cx="2835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15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~A</a:t>
            </a:r>
            <a:r>
              <a:rPr lang="en-US" altLang="zh-CN" sz="2400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8</a:t>
            </a:r>
            <a:r>
              <a:rPr lang="en-US" altLang="zh-CN" sz="2400" baseline="-25000">
                <a:latin typeface="Times New Roman" panose="02020603050405020304" pitchFamily="18" charset="0"/>
              </a:rPr>
              <a:t>      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AD</a:t>
            </a:r>
            <a:r>
              <a:rPr lang="en-US" altLang="zh-CN" sz="2400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7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~AD</a:t>
            </a:r>
            <a:r>
              <a:rPr lang="en-US" altLang="zh-CN" sz="2400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0</a:t>
            </a:r>
            <a:endParaRPr lang="en-US" altLang="zh-CN" sz="2400" baseline="-25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5191" name="Text Box 7"/>
          <p:cNvSpPr txBox="1">
            <a:spLocks noChangeArrowheads="1"/>
          </p:cNvSpPr>
          <p:nvPr/>
        </p:nvSpPr>
        <p:spPr bwMode="auto">
          <a:xfrm>
            <a:off x="898525" y="1955800"/>
            <a:ext cx="2530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SID          SOD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605192" name="Text Box 8"/>
          <p:cNvSpPr txBox="1">
            <a:spLocks noChangeArrowheads="1"/>
          </p:cNvSpPr>
          <p:nvPr/>
        </p:nvSpPr>
        <p:spPr bwMode="auto">
          <a:xfrm>
            <a:off x="898525" y="3209925"/>
            <a:ext cx="2682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入   </a:t>
            </a:r>
            <a:r>
              <a:rPr lang="en-US" altLang="zh-CN" sz="2400">
                <a:latin typeface="Times New Roman" panose="02020603050405020304" pitchFamily="18" charset="0"/>
              </a:rPr>
              <a:t>X</a:t>
            </a:r>
            <a:r>
              <a:rPr lang="en-US" altLang="zh-CN" sz="2400" baseline="-25000">
                <a:latin typeface="Times New Roman" panose="02020603050405020304" pitchFamily="18" charset="0"/>
              </a:rPr>
              <a:t>1      </a:t>
            </a:r>
            <a:r>
              <a:rPr lang="en-US" altLang="zh-CN" sz="2400">
                <a:latin typeface="Times New Roman" panose="02020603050405020304" pitchFamily="18" charset="0"/>
              </a:rPr>
              <a:t>X</a:t>
            </a:r>
            <a:r>
              <a:rPr lang="en-US" altLang="zh-CN" sz="2400" baseline="-25000">
                <a:latin typeface="Times New Roman" panose="02020603050405020304" pitchFamily="18" charset="0"/>
              </a:rPr>
              <a:t>2</a:t>
            </a:r>
            <a:endParaRPr lang="en-US" altLang="zh-CN" sz="2400" baseline="-25000">
              <a:latin typeface="Times New Roman" panose="02020603050405020304" pitchFamily="18" charset="0"/>
            </a:endParaRPr>
          </a:p>
        </p:txBody>
      </p:sp>
      <p:sp>
        <p:nvSpPr>
          <p:cNvPr id="605193" name="Text Box 9"/>
          <p:cNvSpPr txBox="1">
            <a:spLocks noChangeArrowheads="1"/>
          </p:cNvSpPr>
          <p:nvPr/>
        </p:nvSpPr>
        <p:spPr bwMode="auto">
          <a:xfrm>
            <a:off x="898525" y="5562600"/>
            <a:ext cx="2674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入   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HOLD</a:t>
            </a:r>
            <a:r>
              <a:rPr lang="en-US" altLang="zh-CN" sz="2400">
                <a:latin typeface="Times New Roman" panose="02020603050405020304" pitchFamily="18" charset="0"/>
              </a:rPr>
              <a:t>   Ready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605194" name="Text Box 10"/>
          <p:cNvSpPr txBox="1">
            <a:spLocks noChangeArrowheads="1"/>
          </p:cNvSpPr>
          <p:nvPr/>
        </p:nvSpPr>
        <p:spPr bwMode="auto">
          <a:xfrm>
            <a:off x="898525" y="60960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出  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HLDA</a:t>
            </a:r>
            <a:endParaRPr lang="en-US" altLang="zh-CN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11"/>
          <p:cNvGrpSpPr/>
          <p:nvPr/>
        </p:nvGrpSpPr>
        <p:grpSpPr bwMode="auto">
          <a:xfrm>
            <a:off x="898525" y="3708400"/>
            <a:ext cx="4359275" cy="933450"/>
            <a:chOff x="566" y="2336"/>
            <a:chExt cx="2746" cy="588"/>
          </a:xfrm>
        </p:grpSpPr>
        <p:sp>
          <p:nvSpPr>
            <p:cNvPr id="9358" name="Text Box 12"/>
            <p:cNvSpPr txBox="1">
              <a:spLocks noChangeArrowheads="1"/>
            </p:cNvSpPr>
            <p:nvPr/>
          </p:nvSpPr>
          <p:spPr bwMode="auto">
            <a:xfrm>
              <a:off x="566" y="2336"/>
              <a:ext cx="2746" cy="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zh-CN" altLang="en-US" sz="2400">
                  <a:latin typeface="Times New Roman" panose="02020603050405020304" pitchFamily="18" charset="0"/>
                </a:rPr>
                <a:t>出   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CLK </a:t>
              </a:r>
              <a:r>
                <a:rPr lang="en-US" altLang="zh-CN" sz="2400">
                  <a:latin typeface="Times New Roman" panose="02020603050405020304" pitchFamily="18" charset="0"/>
                </a:rPr>
                <a:t>    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ALE </a:t>
              </a:r>
              <a:r>
                <a:rPr lang="en-US" altLang="zh-CN" sz="2400">
                  <a:latin typeface="Times New Roman" panose="02020603050405020304" pitchFamily="18" charset="0"/>
                </a:rPr>
                <a:t>    S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0</a:t>
              </a:r>
              <a:r>
                <a:rPr lang="en-US" altLang="zh-CN" sz="2400">
                  <a:latin typeface="Times New Roman" panose="02020603050405020304" pitchFamily="18" charset="0"/>
                </a:rPr>
                <a:t>      S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1   </a:t>
              </a:r>
              <a:endParaRPr lang="en-US" altLang="zh-CN" sz="2400" baseline="-25000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15000"/>
                </a:lnSpc>
              </a:pPr>
              <a:r>
                <a:rPr lang="en-US" altLang="zh-CN" sz="2400">
                  <a:latin typeface="Times New Roman" panose="02020603050405020304" pitchFamily="18" charset="0"/>
                </a:rPr>
                <a:t>       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IO/M</a:t>
              </a:r>
              <a:r>
                <a:rPr lang="en-US" altLang="zh-CN" sz="2400">
                  <a:latin typeface="Times New Roman" panose="02020603050405020304" pitchFamily="18" charset="0"/>
                </a:rPr>
                <a:t>    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RD</a:t>
              </a:r>
              <a:r>
                <a:rPr lang="en-US" altLang="zh-CN" sz="2400">
                  <a:latin typeface="Times New Roman" panose="02020603050405020304" pitchFamily="18" charset="0"/>
                </a:rPr>
                <a:t>       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WR</a:t>
              </a:r>
              <a:endPara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59" name="Line 13"/>
            <p:cNvSpPr>
              <a:spLocks noChangeShapeType="1"/>
            </p:cNvSpPr>
            <p:nvPr/>
          </p:nvSpPr>
          <p:spPr bwMode="auto">
            <a:xfrm>
              <a:off x="1233" y="2684"/>
              <a:ext cx="19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60" name="Line 14"/>
            <p:cNvSpPr>
              <a:spLocks noChangeShapeType="1"/>
            </p:cNvSpPr>
            <p:nvPr/>
          </p:nvSpPr>
          <p:spPr bwMode="auto">
            <a:xfrm>
              <a:off x="1614" y="2684"/>
              <a:ext cx="28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61" name="Line 15"/>
            <p:cNvSpPr>
              <a:spLocks noChangeShapeType="1"/>
            </p:cNvSpPr>
            <p:nvPr/>
          </p:nvSpPr>
          <p:spPr bwMode="auto">
            <a:xfrm>
              <a:off x="2232" y="2684"/>
              <a:ext cx="312" cy="4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6"/>
          <p:cNvGrpSpPr/>
          <p:nvPr/>
        </p:nvGrpSpPr>
        <p:grpSpPr bwMode="auto">
          <a:xfrm>
            <a:off x="4724400" y="762000"/>
            <a:ext cx="3663950" cy="5791200"/>
            <a:chOff x="2976" y="480"/>
            <a:chExt cx="2308" cy="3648"/>
          </a:xfrm>
        </p:grpSpPr>
        <p:sp>
          <p:nvSpPr>
            <p:cNvPr id="9231" name="Rectangle 17"/>
            <p:cNvSpPr>
              <a:spLocks noChangeArrowheads="1"/>
            </p:cNvSpPr>
            <p:nvPr/>
          </p:nvSpPr>
          <p:spPr bwMode="auto">
            <a:xfrm>
              <a:off x="3792" y="480"/>
              <a:ext cx="624" cy="364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2" name="Rectangle 18"/>
            <p:cNvSpPr>
              <a:spLocks noChangeArrowheads="1"/>
            </p:cNvSpPr>
            <p:nvPr/>
          </p:nvSpPr>
          <p:spPr bwMode="auto">
            <a:xfrm>
              <a:off x="3696" y="528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3" name="Rectangle 19"/>
            <p:cNvSpPr>
              <a:spLocks noChangeArrowheads="1"/>
            </p:cNvSpPr>
            <p:nvPr/>
          </p:nvSpPr>
          <p:spPr bwMode="auto">
            <a:xfrm>
              <a:off x="3696" y="707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4" name="Rectangle 20"/>
            <p:cNvSpPr>
              <a:spLocks noChangeArrowheads="1"/>
            </p:cNvSpPr>
            <p:nvPr/>
          </p:nvSpPr>
          <p:spPr bwMode="auto">
            <a:xfrm>
              <a:off x="3696" y="886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5" name="Rectangle 21"/>
            <p:cNvSpPr>
              <a:spLocks noChangeArrowheads="1"/>
            </p:cNvSpPr>
            <p:nvPr/>
          </p:nvSpPr>
          <p:spPr bwMode="auto">
            <a:xfrm>
              <a:off x="3696" y="1066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6" name="Rectangle 22"/>
            <p:cNvSpPr>
              <a:spLocks noChangeArrowheads="1"/>
            </p:cNvSpPr>
            <p:nvPr/>
          </p:nvSpPr>
          <p:spPr bwMode="auto">
            <a:xfrm>
              <a:off x="3696" y="1245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7" name="Rectangle 23"/>
            <p:cNvSpPr>
              <a:spLocks noChangeArrowheads="1"/>
            </p:cNvSpPr>
            <p:nvPr/>
          </p:nvSpPr>
          <p:spPr bwMode="auto">
            <a:xfrm>
              <a:off x="3696" y="1424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8" name="Rectangle 24"/>
            <p:cNvSpPr>
              <a:spLocks noChangeArrowheads="1"/>
            </p:cNvSpPr>
            <p:nvPr/>
          </p:nvSpPr>
          <p:spPr bwMode="auto">
            <a:xfrm>
              <a:off x="3696" y="1604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9" name="Rectangle 25"/>
            <p:cNvSpPr>
              <a:spLocks noChangeArrowheads="1"/>
            </p:cNvSpPr>
            <p:nvPr/>
          </p:nvSpPr>
          <p:spPr bwMode="auto">
            <a:xfrm>
              <a:off x="3696" y="1783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0" name="Rectangle 26"/>
            <p:cNvSpPr>
              <a:spLocks noChangeArrowheads="1"/>
            </p:cNvSpPr>
            <p:nvPr/>
          </p:nvSpPr>
          <p:spPr bwMode="auto">
            <a:xfrm>
              <a:off x="3696" y="1962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1" name="Rectangle 27"/>
            <p:cNvSpPr>
              <a:spLocks noChangeArrowheads="1"/>
            </p:cNvSpPr>
            <p:nvPr/>
          </p:nvSpPr>
          <p:spPr bwMode="auto">
            <a:xfrm>
              <a:off x="3696" y="2142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2" name="Rectangle 28"/>
            <p:cNvSpPr>
              <a:spLocks noChangeArrowheads="1"/>
            </p:cNvSpPr>
            <p:nvPr/>
          </p:nvSpPr>
          <p:spPr bwMode="auto">
            <a:xfrm>
              <a:off x="3696" y="2321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3" name="Rectangle 29"/>
            <p:cNvSpPr>
              <a:spLocks noChangeArrowheads="1"/>
            </p:cNvSpPr>
            <p:nvPr/>
          </p:nvSpPr>
          <p:spPr bwMode="auto">
            <a:xfrm>
              <a:off x="3696" y="2501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4" name="Rectangle 30"/>
            <p:cNvSpPr>
              <a:spLocks noChangeArrowheads="1"/>
            </p:cNvSpPr>
            <p:nvPr/>
          </p:nvSpPr>
          <p:spPr bwMode="auto">
            <a:xfrm>
              <a:off x="3696" y="2680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5" name="Rectangle 31"/>
            <p:cNvSpPr>
              <a:spLocks noChangeArrowheads="1"/>
            </p:cNvSpPr>
            <p:nvPr/>
          </p:nvSpPr>
          <p:spPr bwMode="auto">
            <a:xfrm>
              <a:off x="3696" y="2859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6" name="Rectangle 32"/>
            <p:cNvSpPr>
              <a:spLocks noChangeArrowheads="1"/>
            </p:cNvSpPr>
            <p:nvPr/>
          </p:nvSpPr>
          <p:spPr bwMode="auto">
            <a:xfrm>
              <a:off x="3696" y="3039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7" name="Rectangle 33"/>
            <p:cNvSpPr>
              <a:spLocks noChangeArrowheads="1"/>
            </p:cNvSpPr>
            <p:nvPr/>
          </p:nvSpPr>
          <p:spPr bwMode="auto">
            <a:xfrm>
              <a:off x="3696" y="3218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8" name="Rectangle 34"/>
            <p:cNvSpPr>
              <a:spLocks noChangeArrowheads="1"/>
            </p:cNvSpPr>
            <p:nvPr/>
          </p:nvSpPr>
          <p:spPr bwMode="auto">
            <a:xfrm>
              <a:off x="3696" y="3397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9" name="Rectangle 35"/>
            <p:cNvSpPr>
              <a:spLocks noChangeArrowheads="1"/>
            </p:cNvSpPr>
            <p:nvPr/>
          </p:nvSpPr>
          <p:spPr bwMode="auto">
            <a:xfrm>
              <a:off x="3696" y="3577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0" name="Rectangle 36"/>
            <p:cNvSpPr>
              <a:spLocks noChangeArrowheads="1"/>
            </p:cNvSpPr>
            <p:nvPr/>
          </p:nvSpPr>
          <p:spPr bwMode="auto">
            <a:xfrm>
              <a:off x="3696" y="3756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1" name="Rectangle 37"/>
            <p:cNvSpPr>
              <a:spLocks noChangeArrowheads="1"/>
            </p:cNvSpPr>
            <p:nvPr/>
          </p:nvSpPr>
          <p:spPr bwMode="auto">
            <a:xfrm>
              <a:off x="3696" y="3936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2" name="Text Box 38"/>
            <p:cNvSpPr txBox="1">
              <a:spLocks noChangeArrowheads="1"/>
            </p:cNvSpPr>
            <p:nvPr/>
          </p:nvSpPr>
          <p:spPr bwMode="auto">
            <a:xfrm>
              <a:off x="3782" y="48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1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9253" name="Text Box 39"/>
            <p:cNvSpPr txBox="1">
              <a:spLocks noChangeArrowheads="1"/>
            </p:cNvSpPr>
            <p:nvPr/>
          </p:nvSpPr>
          <p:spPr bwMode="auto">
            <a:xfrm>
              <a:off x="3782" y="66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2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9254" name="Text Box 40"/>
            <p:cNvSpPr txBox="1">
              <a:spLocks noChangeArrowheads="1"/>
            </p:cNvSpPr>
            <p:nvPr/>
          </p:nvSpPr>
          <p:spPr bwMode="auto">
            <a:xfrm>
              <a:off x="3782" y="83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3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9255" name="Text Box 41"/>
            <p:cNvSpPr txBox="1">
              <a:spLocks noChangeArrowheads="1"/>
            </p:cNvSpPr>
            <p:nvPr/>
          </p:nvSpPr>
          <p:spPr bwMode="auto">
            <a:xfrm>
              <a:off x="3782" y="101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4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9256" name="Text Box 42"/>
            <p:cNvSpPr txBox="1">
              <a:spLocks noChangeArrowheads="1"/>
            </p:cNvSpPr>
            <p:nvPr/>
          </p:nvSpPr>
          <p:spPr bwMode="auto">
            <a:xfrm>
              <a:off x="3782" y="119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5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9257" name="Text Box 43"/>
            <p:cNvSpPr txBox="1">
              <a:spLocks noChangeArrowheads="1"/>
            </p:cNvSpPr>
            <p:nvPr/>
          </p:nvSpPr>
          <p:spPr bwMode="auto">
            <a:xfrm>
              <a:off x="3782" y="137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6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9258" name="Text Box 44"/>
            <p:cNvSpPr txBox="1">
              <a:spLocks noChangeArrowheads="1"/>
            </p:cNvSpPr>
            <p:nvPr/>
          </p:nvSpPr>
          <p:spPr bwMode="auto">
            <a:xfrm>
              <a:off x="3782" y="155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7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9259" name="Text Box 45"/>
            <p:cNvSpPr txBox="1">
              <a:spLocks noChangeArrowheads="1"/>
            </p:cNvSpPr>
            <p:nvPr/>
          </p:nvSpPr>
          <p:spPr bwMode="auto">
            <a:xfrm>
              <a:off x="3782" y="173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8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9260" name="Text Box 46"/>
            <p:cNvSpPr txBox="1">
              <a:spLocks noChangeArrowheads="1"/>
            </p:cNvSpPr>
            <p:nvPr/>
          </p:nvSpPr>
          <p:spPr bwMode="auto">
            <a:xfrm>
              <a:off x="3782" y="191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9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9261" name="Text Box 47"/>
            <p:cNvSpPr txBox="1">
              <a:spLocks noChangeArrowheads="1"/>
            </p:cNvSpPr>
            <p:nvPr/>
          </p:nvSpPr>
          <p:spPr bwMode="auto">
            <a:xfrm>
              <a:off x="3782" y="2095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10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9262" name="Text Box 48"/>
            <p:cNvSpPr txBox="1">
              <a:spLocks noChangeArrowheads="1"/>
            </p:cNvSpPr>
            <p:nvPr/>
          </p:nvSpPr>
          <p:spPr bwMode="auto">
            <a:xfrm>
              <a:off x="3782" y="2274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11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9263" name="Text Box 49"/>
            <p:cNvSpPr txBox="1">
              <a:spLocks noChangeArrowheads="1"/>
            </p:cNvSpPr>
            <p:nvPr/>
          </p:nvSpPr>
          <p:spPr bwMode="auto">
            <a:xfrm>
              <a:off x="3782" y="2454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12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9264" name="Text Box 50"/>
            <p:cNvSpPr txBox="1">
              <a:spLocks noChangeArrowheads="1"/>
            </p:cNvSpPr>
            <p:nvPr/>
          </p:nvSpPr>
          <p:spPr bwMode="auto">
            <a:xfrm>
              <a:off x="3782" y="2633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13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9265" name="Text Box 51"/>
            <p:cNvSpPr txBox="1">
              <a:spLocks noChangeArrowheads="1"/>
            </p:cNvSpPr>
            <p:nvPr/>
          </p:nvSpPr>
          <p:spPr bwMode="auto">
            <a:xfrm>
              <a:off x="3782" y="2812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14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9266" name="Text Box 52"/>
            <p:cNvSpPr txBox="1">
              <a:spLocks noChangeArrowheads="1"/>
            </p:cNvSpPr>
            <p:nvPr/>
          </p:nvSpPr>
          <p:spPr bwMode="auto">
            <a:xfrm>
              <a:off x="3782" y="2992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15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9267" name="Text Box 53"/>
            <p:cNvSpPr txBox="1">
              <a:spLocks noChangeArrowheads="1"/>
            </p:cNvSpPr>
            <p:nvPr/>
          </p:nvSpPr>
          <p:spPr bwMode="auto">
            <a:xfrm>
              <a:off x="3782" y="3171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16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9268" name="Text Box 54"/>
            <p:cNvSpPr txBox="1">
              <a:spLocks noChangeArrowheads="1"/>
            </p:cNvSpPr>
            <p:nvPr/>
          </p:nvSpPr>
          <p:spPr bwMode="auto">
            <a:xfrm>
              <a:off x="3782" y="3350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17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9269" name="Text Box 55"/>
            <p:cNvSpPr txBox="1">
              <a:spLocks noChangeArrowheads="1"/>
            </p:cNvSpPr>
            <p:nvPr/>
          </p:nvSpPr>
          <p:spPr bwMode="auto">
            <a:xfrm>
              <a:off x="3782" y="3530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18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9270" name="Text Box 56"/>
            <p:cNvSpPr txBox="1">
              <a:spLocks noChangeArrowheads="1"/>
            </p:cNvSpPr>
            <p:nvPr/>
          </p:nvSpPr>
          <p:spPr bwMode="auto">
            <a:xfrm>
              <a:off x="3782" y="3709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19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9271" name="Text Box 57"/>
            <p:cNvSpPr txBox="1">
              <a:spLocks noChangeArrowheads="1"/>
            </p:cNvSpPr>
            <p:nvPr/>
          </p:nvSpPr>
          <p:spPr bwMode="auto">
            <a:xfrm>
              <a:off x="3782" y="3888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20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9272" name="Text Box 58"/>
            <p:cNvSpPr txBox="1">
              <a:spLocks noChangeArrowheads="1"/>
            </p:cNvSpPr>
            <p:nvPr/>
          </p:nvSpPr>
          <p:spPr bwMode="auto">
            <a:xfrm>
              <a:off x="4176" y="480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40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9273" name="Text Box 59"/>
            <p:cNvSpPr txBox="1">
              <a:spLocks noChangeArrowheads="1"/>
            </p:cNvSpPr>
            <p:nvPr/>
          </p:nvSpPr>
          <p:spPr bwMode="auto">
            <a:xfrm>
              <a:off x="4176" y="660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39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9274" name="Text Box 60"/>
            <p:cNvSpPr txBox="1">
              <a:spLocks noChangeArrowheads="1"/>
            </p:cNvSpPr>
            <p:nvPr/>
          </p:nvSpPr>
          <p:spPr bwMode="auto">
            <a:xfrm>
              <a:off x="4176" y="839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38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9275" name="Text Box 61"/>
            <p:cNvSpPr txBox="1">
              <a:spLocks noChangeArrowheads="1"/>
            </p:cNvSpPr>
            <p:nvPr/>
          </p:nvSpPr>
          <p:spPr bwMode="auto">
            <a:xfrm>
              <a:off x="4176" y="1019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37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9276" name="Text Box 62"/>
            <p:cNvSpPr txBox="1">
              <a:spLocks noChangeArrowheads="1"/>
            </p:cNvSpPr>
            <p:nvPr/>
          </p:nvSpPr>
          <p:spPr bwMode="auto">
            <a:xfrm>
              <a:off x="4176" y="1198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36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9277" name="Text Box 63"/>
            <p:cNvSpPr txBox="1">
              <a:spLocks noChangeArrowheads="1"/>
            </p:cNvSpPr>
            <p:nvPr/>
          </p:nvSpPr>
          <p:spPr bwMode="auto">
            <a:xfrm>
              <a:off x="4176" y="1377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35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9278" name="Text Box 64"/>
            <p:cNvSpPr txBox="1">
              <a:spLocks noChangeArrowheads="1"/>
            </p:cNvSpPr>
            <p:nvPr/>
          </p:nvSpPr>
          <p:spPr bwMode="auto">
            <a:xfrm>
              <a:off x="4176" y="1557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34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9279" name="Text Box 65"/>
            <p:cNvSpPr txBox="1">
              <a:spLocks noChangeArrowheads="1"/>
            </p:cNvSpPr>
            <p:nvPr/>
          </p:nvSpPr>
          <p:spPr bwMode="auto">
            <a:xfrm>
              <a:off x="4176" y="1736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33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9280" name="Text Box 66"/>
            <p:cNvSpPr txBox="1">
              <a:spLocks noChangeArrowheads="1"/>
            </p:cNvSpPr>
            <p:nvPr/>
          </p:nvSpPr>
          <p:spPr bwMode="auto">
            <a:xfrm>
              <a:off x="4176" y="1915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32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9281" name="Text Box 67"/>
            <p:cNvSpPr txBox="1">
              <a:spLocks noChangeArrowheads="1"/>
            </p:cNvSpPr>
            <p:nvPr/>
          </p:nvSpPr>
          <p:spPr bwMode="auto">
            <a:xfrm>
              <a:off x="4176" y="2095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31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9282" name="Text Box 68"/>
            <p:cNvSpPr txBox="1">
              <a:spLocks noChangeArrowheads="1"/>
            </p:cNvSpPr>
            <p:nvPr/>
          </p:nvSpPr>
          <p:spPr bwMode="auto">
            <a:xfrm>
              <a:off x="4176" y="2274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30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9283" name="Text Box 69"/>
            <p:cNvSpPr txBox="1">
              <a:spLocks noChangeArrowheads="1"/>
            </p:cNvSpPr>
            <p:nvPr/>
          </p:nvSpPr>
          <p:spPr bwMode="auto">
            <a:xfrm>
              <a:off x="4176" y="2454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29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9284" name="Text Box 70"/>
            <p:cNvSpPr txBox="1">
              <a:spLocks noChangeArrowheads="1"/>
            </p:cNvSpPr>
            <p:nvPr/>
          </p:nvSpPr>
          <p:spPr bwMode="auto">
            <a:xfrm>
              <a:off x="4176" y="2633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28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9285" name="Text Box 71"/>
            <p:cNvSpPr txBox="1">
              <a:spLocks noChangeArrowheads="1"/>
            </p:cNvSpPr>
            <p:nvPr/>
          </p:nvSpPr>
          <p:spPr bwMode="auto">
            <a:xfrm>
              <a:off x="4176" y="2812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27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9286" name="Text Box 72"/>
            <p:cNvSpPr txBox="1">
              <a:spLocks noChangeArrowheads="1"/>
            </p:cNvSpPr>
            <p:nvPr/>
          </p:nvSpPr>
          <p:spPr bwMode="auto">
            <a:xfrm>
              <a:off x="4176" y="2992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26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9287" name="Text Box 73"/>
            <p:cNvSpPr txBox="1">
              <a:spLocks noChangeArrowheads="1"/>
            </p:cNvSpPr>
            <p:nvPr/>
          </p:nvSpPr>
          <p:spPr bwMode="auto">
            <a:xfrm>
              <a:off x="4176" y="3171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25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9288" name="Text Box 74"/>
            <p:cNvSpPr txBox="1">
              <a:spLocks noChangeArrowheads="1"/>
            </p:cNvSpPr>
            <p:nvPr/>
          </p:nvSpPr>
          <p:spPr bwMode="auto">
            <a:xfrm>
              <a:off x="4176" y="3350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24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9289" name="Text Box 75"/>
            <p:cNvSpPr txBox="1">
              <a:spLocks noChangeArrowheads="1"/>
            </p:cNvSpPr>
            <p:nvPr/>
          </p:nvSpPr>
          <p:spPr bwMode="auto">
            <a:xfrm>
              <a:off x="4176" y="3530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23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9290" name="Text Box 76"/>
            <p:cNvSpPr txBox="1">
              <a:spLocks noChangeArrowheads="1"/>
            </p:cNvSpPr>
            <p:nvPr/>
          </p:nvSpPr>
          <p:spPr bwMode="auto">
            <a:xfrm>
              <a:off x="4176" y="3709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22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9291" name="Text Box 77"/>
            <p:cNvSpPr txBox="1">
              <a:spLocks noChangeArrowheads="1"/>
            </p:cNvSpPr>
            <p:nvPr/>
          </p:nvSpPr>
          <p:spPr bwMode="auto">
            <a:xfrm>
              <a:off x="4176" y="3888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21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9292" name="Text Box 78"/>
            <p:cNvSpPr txBox="1">
              <a:spLocks noChangeArrowheads="1"/>
            </p:cNvSpPr>
            <p:nvPr/>
          </p:nvSpPr>
          <p:spPr bwMode="auto">
            <a:xfrm>
              <a:off x="3396" y="480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X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1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293" name="Text Box 79"/>
            <p:cNvSpPr txBox="1">
              <a:spLocks noChangeArrowheads="1"/>
            </p:cNvSpPr>
            <p:nvPr/>
          </p:nvSpPr>
          <p:spPr bwMode="auto">
            <a:xfrm>
              <a:off x="3396" y="660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X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2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294" name="Text Box 80"/>
            <p:cNvSpPr txBox="1">
              <a:spLocks noChangeArrowheads="1"/>
            </p:cNvSpPr>
            <p:nvPr/>
          </p:nvSpPr>
          <p:spPr bwMode="auto">
            <a:xfrm>
              <a:off x="2976" y="839"/>
              <a:ext cx="6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Reset out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9295" name="Text Box 81"/>
            <p:cNvSpPr txBox="1">
              <a:spLocks noChangeArrowheads="1"/>
            </p:cNvSpPr>
            <p:nvPr/>
          </p:nvSpPr>
          <p:spPr bwMode="auto">
            <a:xfrm>
              <a:off x="3252" y="1019"/>
              <a:ext cx="4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SOD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9296" name="Text Box 82"/>
            <p:cNvSpPr txBox="1">
              <a:spLocks noChangeArrowheads="1"/>
            </p:cNvSpPr>
            <p:nvPr/>
          </p:nvSpPr>
          <p:spPr bwMode="auto">
            <a:xfrm>
              <a:off x="3308" y="1198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SID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9297" name="Text Box 83"/>
            <p:cNvSpPr txBox="1">
              <a:spLocks noChangeArrowheads="1"/>
            </p:cNvSpPr>
            <p:nvPr/>
          </p:nvSpPr>
          <p:spPr bwMode="auto">
            <a:xfrm>
              <a:off x="3236" y="1377"/>
              <a:ext cx="4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Trap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9298" name="Text Box 84"/>
            <p:cNvSpPr txBox="1">
              <a:spLocks noChangeArrowheads="1"/>
            </p:cNvSpPr>
            <p:nvPr/>
          </p:nvSpPr>
          <p:spPr bwMode="auto">
            <a:xfrm>
              <a:off x="3088" y="155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RST7.5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9299" name="Text Box 85"/>
            <p:cNvSpPr txBox="1">
              <a:spLocks noChangeArrowheads="1"/>
            </p:cNvSpPr>
            <p:nvPr/>
          </p:nvSpPr>
          <p:spPr bwMode="auto">
            <a:xfrm>
              <a:off x="3088" y="1736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RST6.5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9300" name="Text Box 86"/>
            <p:cNvSpPr txBox="1">
              <a:spLocks noChangeArrowheads="1"/>
            </p:cNvSpPr>
            <p:nvPr/>
          </p:nvSpPr>
          <p:spPr bwMode="auto">
            <a:xfrm>
              <a:off x="3088" y="1915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RST5.5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9301" name="Text Box 87"/>
            <p:cNvSpPr txBox="1">
              <a:spLocks noChangeArrowheads="1"/>
            </p:cNvSpPr>
            <p:nvPr/>
          </p:nvSpPr>
          <p:spPr bwMode="auto">
            <a:xfrm>
              <a:off x="3188" y="2274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INTA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9302" name="Text Box 88"/>
            <p:cNvSpPr txBox="1">
              <a:spLocks noChangeArrowheads="1"/>
            </p:cNvSpPr>
            <p:nvPr/>
          </p:nvSpPr>
          <p:spPr bwMode="auto">
            <a:xfrm>
              <a:off x="3292" y="2454"/>
              <a:ext cx="3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AD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0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303" name="Text Box 89"/>
            <p:cNvSpPr txBox="1">
              <a:spLocks noChangeArrowheads="1"/>
            </p:cNvSpPr>
            <p:nvPr/>
          </p:nvSpPr>
          <p:spPr bwMode="auto">
            <a:xfrm>
              <a:off x="3292" y="2633"/>
              <a:ext cx="3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AD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1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304" name="Text Box 90"/>
            <p:cNvSpPr txBox="1">
              <a:spLocks noChangeArrowheads="1"/>
            </p:cNvSpPr>
            <p:nvPr/>
          </p:nvSpPr>
          <p:spPr bwMode="auto">
            <a:xfrm>
              <a:off x="3292" y="2812"/>
              <a:ext cx="3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AD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2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305" name="Text Box 91"/>
            <p:cNvSpPr txBox="1">
              <a:spLocks noChangeArrowheads="1"/>
            </p:cNvSpPr>
            <p:nvPr/>
          </p:nvSpPr>
          <p:spPr bwMode="auto">
            <a:xfrm>
              <a:off x="3292" y="2992"/>
              <a:ext cx="3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AD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3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306" name="Text Box 92"/>
            <p:cNvSpPr txBox="1">
              <a:spLocks noChangeArrowheads="1"/>
            </p:cNvSpPr>
            <p:nvPr/>
          </p:nvSpPr>
          <p:spPr bwMode="auto">
            <a:xfrm>
              <a:off x="3292" y="3171"/>
              <a:ext cx="3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AD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4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307" name="Text Box 93"/>
            <p:cNvSpPr txBox="1">
              <a:spLocks noChangeArrowheads="1"/>
            </p:cNvSpPr>
            <p:nvPr/>
          </p:nvSpPr>
          <p:spPr bwMode="auto">
            <a:xfrm>
              <a:off x="3292" y="3350"/>
              <a:ext cx="3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AD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5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308" name="Text Box 94"/>
            <p:cNvSpPr txBox="1">
              <a:spLocks noChangeArrowheads="1"/>
            </p:cNvSpPr>
            <p:nvPr/>
          </p:nvSpPr>
          <p:spPr bwMode="auto">
            <a:xfrm>
              <a:off x="3292" y="3530"/>
              <a:ext cx="3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AD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6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309" name="Text Box 95"/>
            <p:cNvSpPr txBox="1">
              <a:spLocks noChangeArrowheads="1"/>
            </p:cNvSpPr>
            <p:nvPr/>
          </p:nvSpPr>
          <p:spPr bwMode="auto">
            <a:xfrm>
              <a:off x="3292" y="3709"/>
              <a:ext cx="3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AD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7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310" name="Text Box 96"/>
            <p:cNvSpPr txBox="1">
              <a:spLocks noChangeArrowheads="1"/>
            </p:cNvSpPr>
            <p:nvPr/>
          </p:nvSpPr>
          <p:spPr bwMode="auto">
            <a:xfrm>
              <a:off x="3332" y="3888"/>
              <a:ext cx="3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latin typeface="Times New Roman" panose="02020603050405020304" pitchFamily="18" charset="0"/>
                </a:rPr>
                <a:t>V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SS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grpSp>
          <p:nvGrpSpPr>
            <p:cNvPr id="9311" name="Group 97"/>
            <p:cNvGrpSpPr/>
            <p:nvPr/>
          </p:nvGrpSpPr>
          <p:grpSpPr bwMode="auto">
            <a:xfrm>
              <a:off x="3188" y="2095"/>
              <a:ext cx="476" cy="231"/>
              <a:chOff x="3188" y="2095"/>
              <a:chExt cx="476" cy="231"/>
            </a:xfrm>
          </p:grpSpPr>
          <p:sp>
            <p:nvSpPr>
              <p:cNvPr id="9356" name="Text Box 98"/>
              <p:cNvSpPr txBox="1">
                <a:spLocks noChangeArrowheads="1"/>
              </p:cNvSpPr>
              <p:nvPr/>
            </p:nvSpPr>
            <p:spPr bwMode="auto">
              <a:xfrm>
                <a:off x="3188" y="2095"/>
                <a:ext cx="4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latin typeface="Times New Roman" panose="02020603050405020304" pitchFamily="18" charset="0"/>
                  </a:rPr>
                  <a:t>INTR</a:t>
                </a:r>
                <a:endParaRPr lang="en-US" altLang="zh-CN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357" name="Line 99"/>
              <p:cNvSpPr>
                <a:spLocks noChangeShapeType="1"/>
              </p:cNvSpPr>
              <p:nvPr/>
            </p:nvSpPr>
            <p:spPr bwMode="auto">
              <a:xfrm>
                <a:off x="3236" y="212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9312" name="Text Box 100"/>
            <p:cNvSpPr txBox="1">
              <a:spLocks noChangeArrowheads="1"/>
            </p:cNvSpPr>
            <p:nvPr/>
          </p:nvSpPr>
          <p:spPr bwMode="auto">
            <a:xfrm>
              <a:off x="4560" y="480"/>
              <a:ext cx="35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latin typeface="Times New Roman" panose="02020603050405020304" pitchFamily="18" charset="0"/>
                </a:rPr>
                <a:t>V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CC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313" name="Text Box 101"/>
            <p:cNvSpPr txBox="1">
              <a:spLocks noChangeArrowheads="1"/>
            </p:cNvSpPr>
            <p:nvPr/>
          </p:nvSpPr>
          <p:spPr bwMode="auto">
            <a:xfrm>
              <a:off x="4560" y="660"/>
              <a:ext cx="5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HOLD</a:t>
              </a:r>
              <a:endParaRPr lang="en-US" altLang="zh-CN" sz="18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14" name="Text Box 102"/>
            <p:cNvSpPr txBox="1">
              <a:spLocks noChangeArrowheads="1"/>
            </p:cNvSpPr>
            <p:nvPr/>
          </p:nvSpPr>
          <p:spPr bwMode="auto">
            <a:xfrm>
              <a:off x="4560" y="839"/>
              <a:ext cx="5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HLDA</a:t>
              </a:r>
              <a:endParaRPr lang="en-US" altLang="zh-CN" sz="18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15" name="Text Box 103"/>
            <p:cNvSpPr txBox="1">
              <a:spLocks noChangeArrowheads="1"/>
            </p:cNvSpPr>
            <p:nvPr/>
          </p:nvSpPr>
          <p:spPr bwMode="auto">
            <a:xfrm>
              <a:off x="4560" y="1019"/>
              <a:ext cx="7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CLK(out)</a:t>
              </a:r>
              <a:endParaRPr lang="en-US" altLang="zh-CN" sz="18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16" name="Text Box 104"/>
            <p:cNvSpPr txBox="1">
              <a:spLocks noChangeArrowheads="1"/>
            </p:cNvSpPr>
            <p:nvPr/>
          </p:nvSpPr>
          <p:spPr bwMode="auto">
            <a:xfrm>
              <a:off x="4588" y="1198"/>
              <a:ext cx="6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Rsest in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9317" name="Text Box 105"/>
            <p:cNvSpPr txBox="1">
              <a:spLocks noChangeArrowheads="1"/>
            </p:cNvSpPr>
            <p:nvPr/>
          </p:nvSpPr>
          <p:spPr bwMode="auto">
            <a:xfrm>
              <a:off x="4560" y="1377"/>
              <a:ext cx="5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Ready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9318" name="Text Box 106"/>
            <p:cNvSpPr txBox="1">
              <a:spLocks noChangeArrowheads="1"/>
            </p:cNvSpPr>
            <p:nvPr/>
          </p:nvSpPr>
          <p:spPr bwMode="auto">
            <a:xfrm>
              <a:off x="4584" y="1557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IO/M</a:t>
              </a:r>
              <a:endParaRPr lang="en-US" altLang="zh-CN" sz="18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19" name="Text Box 107"/>
            <p:cNvSpPr txBox="1">
              <a:spLocks noChangeArrowheads="1"/>
            </p:cNvSpPr>
            <p:nvPr/>
          </p:nvSpPr>
          <p:spPr bwMode="auto">
            <a:xfrm>
              <a:off x="4560" y="1736"/>
              <a:ext cx="2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S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1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320" name="Text Box 108"/>
            <p:cNvSpPr txBox="1">
              <a:spLocks noChangeArrowheads="1"/>
            </p:cNvSpPr>
            <p:nvPr/>
          </p:nvSpPr>
          <p:spPr bwMode="auto">
            <a:xfrm>
              <a:off x="4576" y="1915"/>
              <a:ext cx="3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RD</a:t>
              </a:r>
              <a:endParaRPr lang="en-US" altLang="zh-CN" sz="18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21" name="Text Box 109"/>
            <p:cNvSpPr txBox="1">
              <a:spLocks noChangeArrowheads="1"/>
            </p:cNvSpPr>
            <p:nvPr/>
          </p:nvSpPr>
          <p:spPr bwMode="auto">
            <a:xfrm>
              <a:off x="4560" y="2095"/>
              <a:ext cx="3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WR</a:t>
              </a:r>
              <a:endParaRPr lang="en-US" altLang="zh-CN" sz="18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22" name="Text Box 110"/>
            <p:cNvSpPr txBox="1">
              <a:spLocks noChangeArrowheads="1"/>
            </p:cNvSpPr>
            <p:nvPr/>
          </p:nvSpPr>
          <p:spPr bwMode="auto">
            <a:xfrm>
              <a:off x="4584" y="2274"/>
              <a:ext cx="4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ALE</a:t>
              </a:r>
              <a:endParaRPr lang="en-US" altLang="zh-CN" sz="18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23" name="Text Box 111"/>
            <p:cNvSpPr txBox="1">
              <a:spLocks noChangeArrowheads="1"/>
            </p:cNvSpPr>
            <p:nvPr/>
          </p:nvSpPr>
          <p:spPr bwMode="auto">
            <a:xfrm>
              <a:off x="4584" y="2454"/>
              <a:ext cx="2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S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0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324" name="Text Box 112"/>
            <p:cNvSpPr txBox="1">
              <a:spLocks noChangeArrowheads="1"/>
            </p:cNvSpPr>
            <p:nvPr/>
          </p:nvSpPr>
          <p:spPr bwMode="auto">
            <a:xfrm>
              <a:off x="4584" y="2633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A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15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325" name="Text Box 113"/>
            <p:cNvSpPr txBox="1">
              <a:spLocks noChangeArrowheads="1"/>
            </p:cNvSpPr>
            <p:nvPr/>
          </p:nvSpPr>
          <p:spPr bwMode="auto">
            <a:xfrm>
              <a:off x="4584" y="2812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A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14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326" name="Text Box 114"/>
            <p:cNvSpPr txBox="1">
              <a:spLocks noChangeArrowheads="1"/>
            </p:cNvSpPr>
            <p:nvPr/>
          </p:nvSpPr>
          <p:spPr bwMode="auto">
            <a:xfrm>
              <a:off x="4584" y="2992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A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13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327" name="Text Box 115"/>
            <p:cNvSpPr txBox="1">
              <a:spLocks noChangeArrowheads="1"/>
            </p:cNvSpPr>
            <p:nvPr/>
          </p:nvSpPr>
          <p:spPr bwMode="auto">
            <a:xfrm>
              <a:off x="4584" y="3171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A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12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328" name="Text Box 116"/>
            <p:cNvSpPr txBox="1">
              <a:spLocks noChangeArrowheads="1"/>
            </p:cNvSpPr>
            <p:nvPr/>
          </p:nvSpPr>
          <p:spPr bwMode="auto">
            <a:xfrm>
              <a:off x="4584" y="3350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A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11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329" name="Text Box 117"/>
            <p:cNvSpPr txBox="1">
              <a:spLocks noChangeArrowheads="1"/>
            </p:cNvSpPr>
            <p:nvPr/>
          </p:nvSpPr>
          <p:spPr bwMode="auto">
            <a:xfrm>
              <a:off x="4584" y="3530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A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10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330" name="Text Box 118"/>
            <p:cNvSpPr txBox="1">
              <a:spLocks noChangeArrowheads="1"/>
            </p:cNvSpPr>
            <p:nvPr/>
          </p:nvSpPr>
          <p:spPr bwMode="auto">
            <a:xfrm>
              <a:off x="4584" y="3709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A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9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331" name="Text Box 119"/>
            <p:cNvSpPr txBox="1">
              <a:spLocks noChangeArrowheads="1"/>
            </p:cNvSpPr>
            <p:nvPr/>
          </p:nvSpPr>
          <p:spPr bwMode="auto">
            <a:xfrm>
              <a:off x="4584" y="3888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A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8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332" name="Line 120"/>
            <p:cNvSpPr>
              <a:spLocks noChangeShapeType="1"/>
            </p:cNvSpPr>
            <p:nvPr/>
          </p:nvSpPr>
          <p:spPr bwMode="auto">
            <a:xfrm>
              <a:off x="4612" y="1237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33" name="Line 121"/>
            <p:cNvSpPr>
              <a:spLocks noChangeShapeType="1"/>
            </p:cNvSpPr>
            <p:nvPr/>
          </p:nvSpPr>
          <p:spPr bwMode="auto">
            <a:xfrm>
              <a:off x="4828" y="1593"/>
              <a:ext cx="144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34" name="Line 122"/>
            <p:cNvSpPr>
              <a:spLocks noChangeShapeType="1"/>
            </p:cNvSpPr>
            <p:nvPr/>
          </p:nvSpPr>
          <p:spPr bwMode="auto">
            <a:xfrm>
              <a:off x="4612" y="1954"/>
              <a:ext cx="24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35" name="Line 123"/>
            <p:cNvSpPr>
              <a:spLocks noChangeShapeType="1"/>
            </p:cNvSpPr>
            <p:nvPr/>
          </p:nvSpPr>
          <p:spPr bwMode="auto">
            <a:xfrm>
              <a:off x="4608" y="2126"/>
              <a:ext cx="263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36" name="Rectangle 124"/>
            <p:cNvSpPr>
              <a:spLocks noChangeArrowheads="1"/>
            </p:cNvSpPr>
            <p:nvPr/>
          </p:nvSpPr>
          <p:spPr bwMode="auto">
            <a:xfrm>
              <a:off x="4416" y="528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37" name="Rectangle 125"/>
            <p:cNvSpPr>
              <a:spLocks noChangeArrowheads="1"/>
            </p:cNvSpPr>
            <p:nvPr/>
          </p:nvSpPr>
          <p:spPr bwMode="auto">
            <a:xfrm>
              <a:off x="4416" y="707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38" name="Rectangle 126"/>
            <p:cNvSpPr>
              <a:spLocks noChangeArrowheads="1"/>
            </p:cNvSpPr>
            <p:nvPr/>
          </p:nvSpPr>
          <p:spPr bwMode="auto">
            <a:xfrm>
              <a:off x="4416" y="886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39" name="Rectangle 127"/>
            <p:cNvSpPr>
              <a:spLocks noChangeArrowheads="1"/>
            </p:cNvSpPr>
            <p:nvPr/>
          </p:nvSpPr>
          <p:spPr bwMode="auto">
            <a:xfrm>
              <a:off x="4416" y="1066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0" name="Rectangle 128"/>
            <p:cNvSpPr>
              <a:spLocks noChangeArrowheads="1"/>
            </p:cNvSpPr>
            <p:nvPr/>
          </p:nvSpPr>
          <p:spPr bwMode="auto">
            <a:xfrm>
              <a:off x="4416" y="1245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1" name="Rectangle 129"/>
            <p:cNvSpPr>
              <a:spLocks noChangeArrowheads="1"/>
            </p:cNvSpPr>
            <p:nvPr/>
          </p:nvSpPr>
          <p:spPr bwMode="auto">
            <a:xfrm>
              <a:off x="4416" y="1424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2" name="Rectangle 130"/>
            <p:cNvSpPr>
              <a:spLocks noChangeArrowheads="1"/>
            </p:cNvSpPr>
            <p:nvPr/>
          </p:nvSpPr>
          <p:spPr bwMode="auto">
            <a:xfrm>
              <a:off x="4416" y="1604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3" name="Rectangle 131"/>
            <p:cNvSpPr>
              <a:spLocks noChangeArrowheads="1"/>
            </p:cNvSpPr>
            <p:nvPr/>
          </p:nvSpPr>
          <p:spPr bwMode="auto">
            <a:xfrm>
              <a:off x="4416" y="1783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4" name="Rectangle 132"/>
            <p:cNvSpPr>
              <a:spLocks noChangeArrowheads="1"/>
            </p:cNvSpPr>
            <p:nvPr/>
          </p:nvSpPr>
          <p:spPr bwMode="auto">
            <a:xfrm>
              <a:off x="4416" y="1962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5" name="Rectangle 133"/>
            <p:cNvSpPr>
              <a:spLocks noChangeArrowheads="1"/>
            </p:cNvSpPr>
            <p:nvPr/>
          </p:nvSpPr>
          <p:spPr bwMode="auto">
            <a:xfrm>
              <a:off x="4416" y="2142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6" name="Rectangle 134"/>
            <p:cNvSpPr>
              <a:spLocks noChangeArrowheads="1"/>
            </p:cNvSpPr>
            <p:nvPr/>
          </p:nvSpPr>
          <p:spPr bwMode="auto">
            <a:xfrm>
              <a:off x="4416" y="2321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7" name="Rectangle 135"/>
            <p:cNvSpPr>
              <a:spLocks noChangeArrowheads="1"/>
            </p:cNvSpPr>
            <p:nvPr/>
          </p:nvSpPr>
          <p:spPr bwMode="auto">
            <a:xfrm>
              <a:off x="4416" y="2501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8" name="Rectangle 136"/>
            <p:cNvSpPr>
              <a:spLocks noChangeArrowheads="1"/>
            </p:cNvSpPr>
            <p:nvPr/>
          </p:nvSpPr>
          <p:spPr bwMode="auto">
            <a:xfrm>
              <a:off x="4416" y="2680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9" name="Rectangle 137"/>
            <p:cNvSpPr>
              <a:spLocks noChangeArrowheads="1"/>
            </p:cNvSpPr>
            <p:nvPr/>
          </p:nvSpPr>
          <p:spPr bwMode="auto">
            <a:xfrm>
              <a:off x="4416" y="2859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50" name="Rectangle 138"/>
            <p:cNvSpPr>
              <a:spLocks noChangeArrowheads="1"/>
            </p:cNvSpPr>
            <p:nvPr/>
          </p:nvSpPr>
          <p:spPr bwMode="auto">
            <a:xfrm>
              <a:off x="4416" y="3039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51" name="Rectangle 139"/>
            <p:cNvSpPr>
              <a:spLocks noChangeArrowheads="1"/>
            </p:cNvSpPr>
            <p:nvPr/>
          </p:nvSpPr>
          <p:spPr bwMode="auto">
            <a:xfrm>
              <a:off x="4416" y="3218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52" name="Rectangle 140"/>
            <p:cNvSpPr>
              <a:spLocks noChangeArrowheads="1"/>
            </p:cNvSpPr>
            <p:nvPr/>
          </p:nvSpPr>
          <p:spPr bwMode="auto">
            <a:xfrm>
              <a:off x="4416" y="3397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53" name="Rectangle 141"/>
            <p:cNvSpPr>
              <a:spLocks noChangeArrowheads="1"/>
            </p:cNvSpPr>
            <p:nvPr/>
          </p:nvSpPr>
          <p:spPr bwMode="auto">
            <a:xfrm>
              <a:off x="4416" y="3577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54" name="Rectangle 142"/>
            <p:cNvSpPr>
              <a:spLocks noChangeArrowheads="1"/>
            </p:cNvSpPr>
            <p:nvPr/>
          </p:nvSpPr>
          <p:spPr bwMode="auto">
            <a:xfrm>
              <a:off x="4416" y="3756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55" name="Rectangle 143"/>
            <p:cNvSpPr>
              <a:spLocks noChangeArrowheads="1"/>
            </p:cNvSpPr>
            <p:nvPr/>
          </p:nvSpPr>
          <p:spPr bwMode="auto">
            <a:xfrm>
              <a:off x="4416" y="3936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424555" y="1923415"/>
            <a:ext cx="17379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FF0000"/>
                </a:solidFill>
              </a:rPr>
              <a:t>数据与地址共用</a:t>
            </a:r>
            <a:endParaRPr lang="zh-CN" altLang="en-US" sz="1600">
              <a:solidFill>
                <a:srgbClr val="FF0000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3379470" y="1720850"/>
            <a:ext cx="472440" cy="1962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98463" y="219075"/>
            <a:ext cx="42497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(4) 与中断有关的信号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606211" name="Text Box 3"/>
          <p:cNvSpPr txBox="1">
            <a:spLocks noChangeArrowheads="1"/>
          </p:cNvSpPr>
          <p:nvPr/>
        </p:nvSpPr>
        <p:spPr bwMode="auto">
          <a:xfrm>
            <a:off x="398463" y="2671763"/>
            <a:ext cx="3335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(5) </a:t>
            </a:r>
            <a:r>
              <a:rPr lang="en-US" altLang="zh-CN" sz="2800">
                <a:latin typeface="Times New Roman" panose="02020603050405020304" pitchFamily="18" charset="0"/>
              </a:rPr>
              <a:t>CPU </a:t>
            </a:r>
            <a:r>
              <a:rPr lang="zh-CN" altLang="en-US" sz="2800">
                <a:latin typeface="Times New Roman" panose="02020603050405020304" pitchFamily="18" charset="0"/>
              </a:rPr>
              <a:t>初始化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606212" name="Text Box 4"/>
          <p:cNvSpPr txBox="1">
            <a:spLocks noChangeArrowheads="1"/>
          </p:cNvSpPr>
          <p:nvPr/>
        </p:nvSpPr>
        <p:spPr bwMode="auto">
          <a:xfrm>
            <a:off x="398463" y="4591050"/>
            <a:ext cx="31829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(6) 电源和地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606213" name="Text Box 5"/>
          <p:cNvSpPr txBox="1">
            <a:spLocks noChangeArrowheads="1"/>
          </p:cNvSpPr>
          <p:nvPr/>
        </p:nvSpPr>
        <p:spPr bwMode="auto">
          <a:xfrm>
            <a:off x="1262063" y="1417638"/>
            <a:ext cx="2301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出    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INTA</a:t>
            </a:r>
            <a:endParaRPr lang="en-US" altLang="zh-CN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6214" name="Text Box 6"/>
          <p:cNvSpPr txBox="1">
            <a:spLocks noChangeArrowheads="1"/>
          </p:cNvSpPr>
          <p:nvPr/>
        </p:nvSpPr>
        <p:spPr bwMode="auto">
          <a:xfrm>
            <a:off x="1262063" y="1985963"/>
            <a:ext cx="3309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Trap </a:t>
            </a:r>
            <a:r>
              <a:rPr lang="zh-CN" altLang="en-US" sz="2400">
                <a:latin typeface="Times New Roman" panose="02020603050405020304" pitchFamily="18" charset="0"/>
              </a:rPr>
              <a:t>重新启动中断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1262063" y="849313"/>
            <a:ext cx="1558925" cy="457200"/>
            <a:chOff x="795" y="535"/>
            <a:chExt cx="982" cy="288"/>
          </a:xfrm>
        </p:grpSpPr>
        <p:sp>
          <p:nvSpPr>
            <p:cNvPr id="10384" name="Text Box 8"/>
            <p:cNvSpPr txBox="1">
              <a:spLocks noChangeArrowheads="1"/>
            </p:cNvSpPr>
            <p:nvPr/>
          </p:nvSpPr>
          <p:spPr bwMode="auto">
            <a:xfrm>
              <a:off x="795" y="535"/>
              <a:ext cx="9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入    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INTR</a:t>
              </a:r>
              <a:endPara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85" name="Line 9"/>
            <p:cNvSpPr>
              <a:spLocks noChangeShapeType="1"/>
            </p:cNvSpPr>
            <p:nvPr/>
          </p:nvSpPr>
          <p:spPr bwMode="auto">
            <a:xfrm>
              <a:off x="1200" y="583"/>
              <a:ext cx="52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0"/>
          <p:cNvGrpSpPr/>
          <p:nvPr/>
        </p:nvGrpSpPr>
        <p:grpSpPr bwMode="auto">
          <a:xfrm>
            <a:off x="1262063" y="3302000"/>
            <a:ext cx="1912937" cy="457200"/>
            <a:chOff x="795" y="2080"/>
            <a:chExt cx="1205" cy="288"/>
          </a:xfrm>
        </p:grpSpPr>
        <p:sp>
          <p:nvSpPr>
            <p:cNvPr id="10382" name="Text Box 11"/>
            <p:cNvSpPr txBox="1">
              <a:spLocks noChangeArrowheads="1"/>
            </p:cNvSpPr>
            <p:nvPr/>
          </p:nvSpPr>
          <p:spPr bwMode="auto">
            <a:xfrm>
              <a:off x="795" y="2080"/>
              <a:ext cx="12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入     </a:t>
              </a:r>
              <a:r>
                <a:rPr lang="en-US" altLang="zh-CN" sz="2400">
                  <a:latin typeface="Times New Roman" panose="02020603050405020304" pitchFamily="18" charset="0"/>
                </a:rPr>
                <a:t>Reset in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83" name="Line 12"/>
            <p:cNvSpPr>
              <a:spLocks noChangeShapeType="1"/>
            </p:cNvSpPr>
            <p:nvPr/>
          </p:nvSpPr>
          <p:spPr bwMode="auto">
            <a:xfrm>
              <a:off x="1296" y="2128"/>
              <a:ext cx="6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06221" name="Text Box 13"/>
          <p:cNvSpPr txBox="1">
            <a:spLocks noChangeArrowheads="1"/>
          </p:cNvSpPr>
          <p:nvPr/>
        </p:nvSpPr>
        <p:spPr bwMode="auto">
          <a:xfrm>
            <a:off x="1262063" y="3870325"/>
            <a:ext cx="208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出     </a:t>
            </a:r>
            <a:r>
              <a:rPr lang="en-US" altLang="zh-CN" sz="2400">
                <a:latin typeface="Times New Roman" panose="02020603050405020304" pitchFamily="18" charset="0"/>
              </a:rPr>
              <a:t>Reset out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06222" name="Text Box 14"/>
          <p:cNvSpPr txBox="1">
            <a:spLocks noChangeArrowheads="1"/>
          </p:cNvSpPr>
          <p:nvPr/>
        </p:nvSpPr>
        <p:spPr bwMode="auto">
          <a:xfrm>
            <a:off x="1262063" y="5221288"/>
            <a:ext cx="168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i="1">
                <a:latin typeface="Times New Roman" panose="02020603050405020304" pitchFamily="18" charset="0"/>
              </a:rPr>
              <a:t>V</a:t>
            </a:r>
            <a:r>
              <a:rPr lang="en-US" altLang="zh-CN" sz="2400" baseline="-25000">
                <a:latin typeface="Times New Roman" panose="02020603050405020304" pitchFamily="18" charset="0"/>
              </a:rPr>
              <a:t>CC</a:t>
            </a:r>
            <a:r>
              <a:rPr lang="en-US" altLang="zh-CN" sz="2400">
                <a:latin typeface="Times New Roman" panose="02020603050405020304" pitchFamily="18" charset="0"/>
              </a:rPr>
              <a:t>     +5 V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606223" name="Text Box 15"/>
          <p:cNvSpPr txBox="1">
            <a:spLocks noChangeArrowheads="1"/>
          </p:cNvSpPr>
          <p:nvPr/>
        </p:nvSpPr>
        <p:spPr bwMode="auto">
          <a:xfrm>
            <a:off x="1262063" y="5791200"/>
            <a:ext cx="2589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i="1">
                <a:latin typeface="Times New Roman" panose="02020603050405020304" pitchFamily="18" charset="0"/>
              </a:rPr>
              <a:t>V</a:t>
            </a:r>
            <a:r>
              <a:rPr lang="en-US" altLang="zh-CN" sz="2400" baseline="-25000">
                <a:latin typeface="Times New Roman" panose="02020603050405020304" pitchFamily="18" charset="0"/>
              </a:rPr>
              <a:t>SS</a:t>
            </a:r>
            <a:r>
              <a:rPr lang="en-US" altLang="zh-CN" sz="2400">
                <a:latin typeface="Times New Roman" panose="02020603050405020304" pitchFamily="18" charset="0"/>
              </a:rPr>
              <a:t>      </a:t>
            </a:r>
            <a:r>
              <a:rPr lang="zh-CN" altLang="en-US" sz="2400">
                <a:latin typeface="Times New Roman" panose="02020603050405020304" pitchFamily="18" charset="0"/>
              </a:rPr>
              <a:t>地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4" name="Group 16"/>
          <p:cNvGrpSpPr/>
          <p:nvPr/>
        </p:nvGrpSpPr>
        <p:grpSpPr bwMode="auto">
          <a:xfrm>
            <a:off x="4724400" y="762000"/>
            <a:ext cx="3663950" cy="5791200"/>
            <a:chOff x="2976" y="480"/>
            <a:chExt cx="2308" cy="3648"/>
          </a:xfrm>
        </p:grpSpPr>
        <p:sp>
          <p:nvSpPr>
            <p:cNvPr id="10255" name="Rectangle 17"/>
            <p:cNvSpPr>
              <a:spLocks noChangeArrowheads="1"/>
            </p:cNvSpPr>
            <p:nvPr/>
          </p:nvSpPr>
          <p:spPr bwMode="auto">
            <a:xfrm>
              <a:off x="3792" y="480"/>
              <a:ext cx="624" cy="364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6" name="Rectangle 18"/>
            <p:cNvSpPr>
              <a:spLocks noChangeArrowheads="1"/>
            </p:cNvSpPr>
            <p:nvPr/>
          </p:nvSpPr>
          <p:spPr bwMode="auto">
            <a:xfrm>
              <a:off x="3696" y="528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7" name="Rectangle 19"/>
            <p:cNvSpPr>
              <a:spLocks noChangeArrowheads="1"/>
            </p:cNvSpPr>
            <p:nvPr/>
          </p:nvSpPr>
          <p:spPr bwMode="auto">
            <a:xfrm>
              <a:off x="3696" y="707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8" name="Rectangle 20"/>
            <p:cNvSpPr>
              <a:spLocks noChangeArrowheads="1"/>
            </p:cNvSpPr>
            <p:nvPr/>
          </p:nvSpPr>
          <p:spPr bwMode="auto">
            <a:xfrm>
              <a:off x="3696" y="886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9" name="Rectangle 21"/>
            <p:cNvSpPr>
              <a:spLocks noChangeArrowheads="1"/>
            </p:cNvSpPr>
            <p:nvPr/>
          </p:nvSpPr>
          <p:spPr bwMode="auto">
            <a:xfrm>
              <a:off x="3696" y="1066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0" name="Rectangle 22"/>
            <p:cNvSpPr>
              <a:spLocks noChangeArrowheads="1"/>
            </p:cNvSpPr>
            <p:nvPr/>
          </p:nvSpPr>
          <p:spPr bwMode="auto">
            <a:xfrm>
              <a:off x="3696" y="1245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1" name="Rectangle 23"/>
            <p:cNvSpPr>
              <a:spLocks noChangeArrowheads="1"/>
            </p:cNvSpPr>
            <p:nvPr/>
          </p:nvSpPr>
          <p:spPr bwMode="auto">
            <a:xfrm>
              <a:off x="3696" y="1424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2" name="Rectangle 24"/>
            <p:cNvSpPr>
              <a:spLocks noChangeArrowheads="1"/>
            </p:cNvSpPr>
            <p:nvPr/>
          </p:nvSpPr>
          <p:spPr bwMode="auto">
            <a:xfrm>
              <a:off x="3696" y="1604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3" name="Rectangle 25"/>
            <p:cNvSpPr>
              <a:spLocks noChangeArrowheads="1"/>
            </p:cNvSpPr>
            <p:nvPr/>
          </p:nvSpPr>
          <p:spPr bwMode="auto">
            <a:xfrm>
              <a:off x="3696" y="1783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4" name="Rectangle 26"/>
            <p:cNvSpPr>
              <a:spLocks noChangeArrowheads="1"/>
            </p:cNvSpPr>
            <p:nvPr/>
          </p:nvSpPr>
          <p:spPr bwMode="auto">
            <a:xfrm>
              <a:off x="3696" y="1962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5" name="Rectangle 27"/>
            <p:cNvSpPr>
              <a:spLocks noChangeArrowheads="1"/>
            </p:cNvSpPr>
            <p:nvPr/>
          </p:nvSpPr>
          <p:spPr bwMode="auto">
            <a:xfrm>
              <a:off x="3696" y="2142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6" name="Rectangle 28"/>
            <p:cNvSpPr>
              <a:spLocks noChangeArrowheads="1"/>
            </p:cNvSpPr>
            <p:nvPr/>
          </p:nvSpPr>
          <p:spPr bwMode="auto">
            <a:xfrm>
              <a:off x="3696" y="2321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7" name="Rectangle 29"/>
            <p:cNvSpPr>
              <a:spLocks noChangeArrowheads="1"/>
            </p:cNvSpPr>
            <p:nvPr/>
          </p:nvSpPr>
          <p:spPr bwMode="auto">
            <a:xfrm>
              <a:off x="3696" y="2501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8" name="Rectangle 30"/>
            <p:cNvSpPr>
              <a:spLocks noChangeArrowheads="1"/>
            </p:cNvSpPr>
            <p:nvPr/>
          </p:nvSpPr>
          <p:spPr bwMode="auto">
            <a:xfrm>
              <a:off x="3696" y="2680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9" name="Rectangle 31"/>
            <p:cNvSpPr>
              <a:spLocks noChangeArrowheads="1"/>
            </p:cNvSpPr>
            <p:nvPr/>
          </p:nvSpPr>
          <p:spPr bwMode="auto">
            <a:xfrm>
              <a:off x="3696" y="2859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0" name="Rectangle 32"/>
            <p:cNvSpPr>
              <a:spLocks noChangeArrowheads="1"/>
            </p:cNvSpPr>
            <p:nvPr/>
          </p:nvSpPr>
          <p:spPr bwMode="auto">
            <a:xfrm>
              <a:off x="3696" y="3039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1" name="Rectangle 33"/>
            <p:cNvSpPr>
              <a:spLocks noChangeArrowheads="1"/>
            </p:cNvSpPr>
            <p:nvPr/>
          </p:nvSpPr>
          <p:spPr bwMode="auto">
            <a:xfrm>
              <a:off x="3696" y="3218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2" name="Rectangle 34"/>
            <p:cNvSpPr>
              <a:spLocks noChangeArrowheads="1"/>
            </p:cNvSpPr>
            <p:nvPr/>
          </p:nvSpPr>
          <p:spPr bwMode="auto">
            <a:xfrm>
              <a:off x="3696" y="3397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3" name="Rectangle 35"/>
            <p:cNvSpPr>
              <a:spLocks noChangeArrowheads="1"/>
            </p:cNvSpPr>
            <p:nvPr/>
          </p:nvSpPr>
          <p:spPr bwMode="auto">
            <a:xfrm>
              <a:off x="3696" y="3577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4" name="Rectangle 36"/>
            <p:cNvSpPr>
              <a:spLocks noChangeArrowheads="1"/>
            </p:cNvSpPr>
            <p:nvPr/>
          </p:nvSpPr>
          <p:spPr bwMode="auto">
            <a:xfrm>
              <a:off x="3696" y="3756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5" name="Rectangle 37"/>
            <p:cNvSpPr>
              <a:spLocks noChangeArrowheads="1"/>
            </p:cNvSpPr>
            <p:nvPr/>
          </p:nvSpPr>
          <p:spPr bwMode="auto">
            <a:xfrm>
              <a:off x="3696" y="3936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6" name="Text Box 38"/>
            <p:cNvSpPr txBox="1">
              <a:spLocks noChangeArrowheads="1"/>
            </p:cNvSpPr>
            <p:nvPr/>
          </p:nvSpPr>
          <p:spPr bwMode="auto">
            <a:xfrm>
              <a:off x="3782" y="48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1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0277" name="Text Box 39"/>
            <p:cNvSpPr txBox="1">
              <a:spLocks noChangeArrowheads="1"/>
            </p:cNvSpPr>
            <p:nvPr/>
          </p:nvSpPr>
          <p:spPr bwMode="auto">
            <a:xfrm>
              <a:off x="3782" y="66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2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0278" name="Text Box 40"/>
            <p:cNvSpPr txBox="1">
              <a:spLocks noChangeArrowheads="1"/>
            </p:cNvSpPr>
            <p:nvPr/>
          </p:nvSpPr>
          <p:spPr bwMode="auto">
            <a:xfrm>
              <a:off x="3782" y="83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3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0279" name="Text Box 41"/>
            <p:cNvSpPr txBox="1">
              <a:spLocks noChangeArrowheads="1"/>
            </p:cNvSpPr>
            <p:nvPr/>
          </p:nvSpPr>
          <p:spPr bwMode="auto">
            <a:xfrm>
              <a:off x="3782" y="101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4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0280" name="Text Box 42"/>
            <p:cNvSpPr txBox="1">
              <a:spLocks noChangeArrowheads="1"/>
            </p:cNvSpPr>
            <p:nvPr/>
          </p:nvSpPr>
          <p:spPr bwMode="auto">
            <a:xfrm>
              <a:off x="3782" y="119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5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0281" name="Text Box 43"/>
            <p:cNvSpPr txBox="1">
              <a:spLocks noChangeArrowheads="1"/>
            </p:cNvSpPr>
            <p:nvPr/>
          </p:nvSpPr>
          <p:spPr bwMode="auto">
            <a:xfrm>
              <a:off x="3782" y="137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6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0282" name="Text Box 44"/>
            <p:cNvSpPr txBox="1">
              <a:spLocks noChangeArrowheads="1"/>
            </p:cNvSpPr>
            <p:nvPr/>
          </p:nvSpPr>
          <p:spPr bwMode="auto">
            <a:xfrm>
              <a:off x="3782" y="155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7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0283" name="Text Box 45"/>
            <p:cNvSpPr txBox="1">
              <a:spLocks noChangeArrowheads="1"/>
            </p:cNvSpPr>
            <p:nvPr/>
          </p:nvSpPr>
          <p:spPr bwMode="auto">
            <a:xfrm>
              <a:off x="3782" y="173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8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0284" name="Text Box 46"/>
            <p:cNvSpPr txBox="1">
              <a:spLocks noChangeArrowheads="1"/>
            </p:cNvSpPr>
            <p:nvPr/>
          </p:nvSpPr>
          <p:spPr bwMode="auto">
            <a:xfrm>
              <a:off x="3782" y="191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9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0285" name="Text Box 47"/>
            <p:cNvSpPr txBox="1">
              <a:spLocks noChangeArrowheads="1"/>
            </p:cNvSpPr>
            <p:nvPr/>
          </p:nvSpPr>
          <p:spPr bwMode="auto">
            <a:xfrm>
              <a:off x="3782" y="2095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10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0286" name="Text Box 48"/>
            <p:cNvSpPr txBox="1">
              <a:spLocks noChangeArrowheads="1"/>
            </p:cNvSpPr>
            <p:nvPr/>
          </p:nvSpPr>
          <p:spPr bwMode="auto">
            <a:xfrm>
              <a:off x="3782" y="2274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11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0287" name="Text Box 49"/>
            <p:cNvSpPr txBox="1">
              <a:spLocks noChangeArrowheads="1"/>
            </p:cNvSpPr>
            <p:nvPr/>
          </p:nvSpPr>
          <p:spPr bwMode="auto">
            <a:xfrm>
              <a:off x="3782" y="2454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12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0288" name="Text Box 50"/>
            <p:cNvSpPr txBox="1">
              <a:spLocks noChangeArrowheads="1"/>
            </p:cNvSpPr>
            <p:nvPr/>
          </p:nvSpPr>
          <p:spPr bwMode="auto">
            <a:xfrm>
              <a:off x="3782" y="2633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13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0289" name="Text Box 51"/>
            <p:cNvSpPr txBox="1">
              <a:spLocks noChangeArrowheads="1"/>
            </p:cNvSpPr>
            <p:nvPr/>
          </p:nvSpPr>
          <p:spPr bwMode="auto">
            <a:xfrm>
              <a:off x="3782" y="2812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14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0290" name="Text Box 52"/>
            <p:cNvSpPr txBox="1">
              <a:spLocks noChangeArrowheads="1"/>
            </p:cNvSpPr>
            <p:nvPr/>
          </p:nvSpPr>
          <p:spPr bwMode="auto">
            <a:xfrm>
              <a:off x="3782" y="2992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15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0291" name="Text Box 53"/>
            <p:cNvSpPr txBox="1">
              <a:spLocks noChangeArrowheads="1"/>
            </p:cNvSpPr>
            <p:nvPr/>
          </p:nvSpPr>
          <p:spPr bwMode="auto">
            <a:xfrm>
              <a:off x="3782" y="3171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16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0292" name="Text Box 54"/>
            <p:cNvSpPr txBox="1">
              <a:spLocks noChangeArrowheads="1"/>
            </p:cNvSpPr>
            <p:nvPr/>
          </p:nvSpPr>
          <p:spPr bwMode="auto">
            <a:xfrm>
              <a:off x="3782" y="3350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17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0293" name="Text Box 55"/>
            <p:cNvSpPr txBox="1">
              <a:spLocks noChangeArrowheads="1"/>
            </p:cNvSpPr>
            <p:nvPr/>
          </p:nvSpPr>
          <p:spPr bwMode="auto">
            <a:xfrm>
              <a:off x="3782" y="3530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18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0294" name="Text Box 56"/>
            <p:cNvSpPr txBox="1">
              <a:spLocks noChangeArrowheads="1"/>
            </p:cNvSpPr>
            <p:nvPr/>
          </p:nvSpPr>
          <p:spPr bwMode="auto">
            <a:xfrm>
              <a:off x="3782" y="3709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19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0295" name="Text Box 57"/>
            <p:cNvSpPr txBox="1">
              <a:spLocks noChangeArrowheads="1"/>
            </p:cNvSpPr>
            <p:nvPr/>
          </p:nvSpPr>
          <p:spPr bwMode="auto">
            <a:xfrm>
              <a:off x="3782" y="3888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20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0296" name="Text Box 58"/>
            <p:cNvSpPr txBox="1">
              <a:spLocks noChangeArrowheads="1"/>
            </p:cNvSpPr>
            <p:nvPr/>
          </p:nvSpPr>
          <p:spPr bwMode="auto">
            <a:xfrm>
              <a:off x="4176" y="480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40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0297" name="Text Box 59"/>
            <p:cNvSpPr txBox="1">
              <a:spLocks noChangeArrowheads="1"/>
            </p:cNvSpPr>
            <p:nvPr/>
          </p:nvSpPr>
          <p:spPr bwMode="auto">
            <a:xfrm>
              <a:off x="4176" y="660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39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0298" name="Text Box 60"/>
            <p:cNvSpPr txBox="1">
              <a:spLocks noChangeArrowheads="1"/>
            </p:cNvSpPr>
            <p:nvPr/>
          </p:nvSpPr>
          <p:spPr bwMode="auto">
            <a:xfrm>
              <a:off x="4176" y="839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38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0299" name="Text Box 61"/>
            <p:cNvSpPr txBox="1">
              <a:spLocks noChangeArrowheads="1"/>
            </p:cNvSpPr>
            <p:nvPr/>
          </p:nvSpPr>
          <p:spPr bwMode="auto">
            <a:xfrm>
              <a:off x="4176" y="1019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37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0300" name="Text Box 62"/>
            <p:cNvSpPr txBox="1">
              <a:spLocks noChangeArrowheads="1"/>
            </p:cNvSpPr>
            <p:nvPr/>
          </p:nvSpPr>
          <p:spPr bwMode="auto">
            <a:xfrm>
              <a:off x="4176" y="1198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36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0301" name="Text Box 63"/>
            <p:cNvSpPr txBox="1">
              <a:spLocks noChangeArrowheads="1"/>
            </p:cNvSpPr>
            <p:nvPr/>
          </p:nvSpPr>
          <p:spPr bwMode="auto">
            <a:xfrm>
              <a:off x="4176" y="1377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35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0302" name="Text Box 64"/>
            <p:cNvSpPr txBox="1">
              <a:spLocks noChangeArrowheads="1"/>
            </p:cNvSpPr>
            <p:nvPr/>
          </p:nvSpPr>
          <p:spPr bwMode="auto">
            <a:xfrm>
              <a:off x="4176" y="1557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34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0303" name="Text Box 65"/>
            <p:cNvSpPr txBox="1">
              <a:spLocks noChangeArrowheads="1"/>
            </p:cNvSpPr>
            <p:nvPr/>
          </p:nvSpPr>
          <p:spPr bwMode="auto">
            <a:xfrm>
              <a:off x="4176" y="1736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33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0304" name="Text Box 66"/>
            <p:cNvSpPr txBox="1">
              <a:spLocks noChangeArrowheads="1"/>
            </p:cNvSpPr>
            <p:nvPr/>
          </p:nvSpPr>
          <p:spPr bwMode="auto">
            <a:xfrm>
              <a:off x="4176" y="1915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32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0305" name="Text Box 67"/>
            <p:cNvSpPr txBox="1">
              <a:spLocks noChangeArrowheads="1"/>
            </p:cNvSpPr>
            <p:nvPr/>
          </p:nvSpPr>
          <p:spPr bwMode="auto">
            <a:xfrm>
              <a:off x="4176" y="2095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31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0306" name="Text Box 68"/>
            <p:cNvSpPr txBox="1">
              <a:spLocks noChangeArrowheads="1"/>
            </p:cNvSpPr>
            <p:nvPr/>
          </p:nvSpPr>
          <p:spPr bwMode="auto">
            <a:xfrm>
              <a:off x="4176" y="2274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30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0307" name="Text Box 69"/>
            <p:cNvSpPr txBox="1">
              <a:spLocks noChangeArrowheads="1"/>
            </p:cNvSpPr>
            <p:nvPr/>
          </p:nvSpPr>
          <p:spPr bwMode="auto">
            <a:xfrm>
              <a:off x="4176" y="2454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29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0308" name="Text Box 70"/>
            <p:cNvSpPr txBox="1">
              <a:spLocks noChangeArrowheads="1"/>
            </p:cNvSpPr>
            <p:nvPr/>
          </p:nvSpPr>
          <p:spPr bwMode="auto">
            <a:xfrm>
              <a:off x="4176" y="2633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28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0309" name="Text Box 71"/>
            <p:cNvSpPr txBox="1">
              <a:spLocks noChangeArrowheads="1"/>
            </p:cNvSpPr>
            <p:nvPr/>
          </p:nvSpPr>
          <p:spPr bwMode="auto">
            <a:xfrm>
              <a:off x="4176" y="2812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27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0310" name="Text Box 72"/>
            <p:cNvSpPr txBox="1">
              <a:spLocks noChangeArrowheads="1"/>
            </p:cNvSpPr>
            <p:nvPr/>
          </p:nvSpPr>
          <p:spPr bwMode="auto">
            <a:xfrm>
              <a:off x="4176" y="2992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26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0311" name="Text Box 73"/>
            <p:cNvSpPr txBox="1">
              <a:spLocks noChangeArrowheads="1"/>
            </p:cNvSpPr>
            <p:nvPr/>
          </p:nvSpPr>
          <p:spPr bwMode="auto">
            <a:xfrm>
              <a:off x="4176" y="3171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25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0312" name="Text Box 74"/>
            <p:cNvSpPr txBox="1">
              <a:spLocks noChangeArrowheads="1"/>
            </p:cNvSpPr>
            <p:nvPr/>
          </p:nvSpPr>
          <p:spPr bwMode="auto">
            <a:xfrm>
              <a:off x="4176" y="3350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24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0313" name="Text Box 75"/>
            <p:cNvSpPr txBox="1">
              <a:spLocks noChangeArrowheads="1"/>
            </p:cNvSpPr>
            <p:nvPr/>
          </p:nvSpPr>
          <p:spPr bwMode="auto">
            <a:xfrm>
              <a:off x="4176" y="3530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23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0314" name="Text Box 76"/>
            <p:cNvSpPr txBox="1">
              <a:spLocks noChangeArrowheads="1"/>
            </p:cNvSpPr>
            <p:nvPr/>
          </p:nvSpPr>
          <p:spPr bwMode="auto">
            <a:xfrm>
              <a:off x="4176" y="3709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22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0315" name="Text Box 77"/>
            <p:cNvSpPr txBox="1">
              <a:spLocks noChangeArrowheads="1"/>
            </p:cNvSpPr>
            <p:nvPr/>
          </p:nvSpPr>
          <p:spPr bwMode="auto">
            <a:xfrm>
              <a:off x="4176" y="3888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21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0316" name="Text Box 78"/>
            <p:cNvSpPr txBox="1">
              <a:spLocks noChangeArrowheads="1"/>
            </p:cNvSpPr>
            <p:nvPr/>
          </p:nvSpPr>
          <p:spPr bwMode="auto">
            <a:xfrm>
              <a:off x="3396" y="480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X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1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0317" name="Text Box 79"/>
            <p:cNvSpPr txBox="1">
              <a:spLocks noChangeArrowheads="1"/>
            </p:cNvSpPr>
            <p:nvPr/>
          </p:nvSpPr>
          <p:spPr bwMode="auto">
            <a:xfrm>
              <a:off x="3396" y="660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X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2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0318" name="Text Box 80"/>
            <p:cNvSpPr txBox="1">
              <a:spLocks noChangeArrowheads="1"/>
            </p:cNvSpPr>
            <p:nvPr/>
          </p:nvSpPr>
          <p:spPr bwMode="auto">
            <a:xfrm>
              <a:off x="2976" y="839"/>
              <a:ext cx="6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Reset out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10319" name="Text Box 81"/>
            <p:cNvSpPr txBox="1">
              <a:spLocks noChangeArrowheads="1"/>
            </p:cNvSpPr>
            <p:nvPr/>
          </p:nvSpPr>
          <p:spPr bwMode="auto">
            <a:xfrm>
              <a:off x="3252" y="1019"/>
              <a:ext cx="4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SOD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10320" name="Text Box 82"/>
            <p:cNvSpPr txBox="1">
              <a:spLocks noChangeArrowheads="1"/>
            </p:cNvSpPr>
            <p:nvPr/>
          </p:nvSpPr>
          <p:spPr bwMode="auto">
            <a:xfrm>
              <a:off x="3308" y="1198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SID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10321" name="Text Box 83"/>
            <p:cNvSpPr txBox="1">
              <a:spLocks noChangeArrowheads="1"/>
            </p:cNvSpPr>
            <p:nvPr/>
          </p:nvSpPr>
          <p:spPr bwMode="auto">
            <a:xfrm>
              <a:off x="3236" y="1377"/>
              <a:ext cx="4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Trap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10322" name="Text Box 84"/>
            <p:cNvSpPr txBox="1">
              <a:spLocks noChangeArrowheads="1"/>
            </p:cNvSpPr>
            <p:nvPr/>
          </p:nvSpPr>
          <p:spPr bwMode="auto">
            <a:xfrm>
              <a:off x="3088" y="155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RST7.5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10323" name="Text Box 85"/>
            <p:cNvSpPr txBox="1">
              <a:spLocks noChangeArrowheads="1"/>
            </p:cNvSpPr>
            <p:nvPr/>
          </p:nvSpPr>
          <p:spPr bwMode="auto">
            <a:xfrm>
              <a:off x="3088" y="1736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RST6.5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10324" name="Text Box 86"/>
            <p:cNvSpPr txBox="1">
              <a:spLocks noChangeArrowheads="1"/>
            </p:cNvSpPr>
            <p:nvPr/>
          </p:nvSpPr>
          <p:spPr bwMode="auto">
            <a:xfrm>
              <a:off x="3088" y="1915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RST5.5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10325" name="Text Box 87"/>
            <p:cNvSpPr txBox="1">
              <a:spLocks noChangeArrowheads="1"/>
            </p:cNvSpPr>
            <p:nvPr/>
          </p:nvSpPr>
          <p:spPr bwMode="auto">
            <a:xfrm>
              <a:off x="3188" y="2274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INTA</a:t>
              </a:r>
              <a:endParaRPr lang="en-US" altLang="zh-CN" sz="18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26" name="Text Box 88"/>
            <p:cNvSpPr txBox="1">
              <a:spLocks noChangeArrowheads="1"/>
            </p:cNvSpPr>
            <p:nvPr/>
          </p:nvSpPr>
          <p:spPr bwMode="auto">
            <a:xfrm>
              <a:off x="3292" y="2454"/>
              <a:ext cx="3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AD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0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0327" name="Text Box 89"/>
            <p:cNvSpPr txBox="1">
              <a:spLocks noChangeArrowheads="1"/>
            </p:cNvSpPr>
            <p:nvPr/>
          </p:nvSpPr>
          <p:spPr bwMode="auto">
            <a:xfrm>
              <a:off x="3292" y="2633"/>
              <a:ext cx="3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AD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1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0328" name="Text Box 90"/>
            <p:cNvSpPr txBox="1">
              <a:spLocks noChangeArrowheads="1"/>
            </p:cNvSpPr>
            <p:nvPr/>
          </p:nvSpPr>
          <p:spPr bwMode="auto">
            <a:xfrm>
              <a:off x="3292" y="2812"/>
              <a:ext cx="3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AD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2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0329" name="Text Box 91"/>
            <p:cNvSpPr txBox="1">
              <a:spLocks noChangeArrowheads="1"/>
            </p:cNvSpPr>
            <p:nvPr/>
          </p:nvSpPr>
          <p:spPr bwMode="auto">
            <a:xfrm>
              <a:off x="3292" y="2992"/>
              <a:ext cx="3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AD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3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0330" name="Text Box 92"/>
            <p:cNvSpPr txBox="1">
              <a:spLocks noChangeArrowheads="1"/>
            </p:cNvSpPr>
            <p:nvPr/>
          </p:nvSpPr>
          <p:spPr bwMode="auto">
            <a:xfrm>
              <a:off x="3292" y="3171"/>
              <a:ext cx="3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AD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4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0331" name="Text Box 93"/>
            <p:cNvSpPr txBox="1">
              <a:spLocks noChangeArrowheads="1"/>
            </p:cNvSpPr>
            <p:nvPr/>
          </p:nvSpPr>
          <p:spPr bwMode="auto">
            <a:xfrm>
              <a:off x="3292" y="3350"/>
              <a:ext cx="3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AD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5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0332" name="Text Box 94"/>
            <p:cNvSpPr txBox="1">
              <a:spLocks noChangeArrowheads="1"/>
            </p:cNvSpPr>
            <p:nvPr/>
          </p:nvSpPr>
          <p:spPr bwMode="auto">
            <a:xfrm>
              <a:off x="3292" y="3530"/>
              <a:ext cx="3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AD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6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0333" name="Text Box 95"/>
            <p:cNvSpPr txBox="1">
              <a:spLocks noChangeArrowheads="1"/>
            </p:cNvSpPr>
            <p:nvPr/>
          </p:nvSpPr>
          <p:spPr bwMode="auto">
            <a:xfrm>
              <a:off x="3292" y="3709"/>
              <a:ext cx="3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AD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7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0334" name="Text Box 96"/>
            <p:cNvSpPr txBox="1">
              <a:spLocks noChangeArrowheads="1"/>
            </p:cNvSpPr>
            <p:nvPr/>
          </p:nvSpPr>
          <p:spPr bwMode="auto">
            <a:xfrm>
              <a:off x="3332" y="3888"/>
              <a:ext cx="3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latin typeface="Times New Roman" panose="02020603050405020304" pitchFamily="18" charset="0"/>
                </a:rPr>
                <a:t>V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SS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grpSp>
          <p:nvGrpSpPr>
            <p:cNvPr id="10335" name="Group 97"/>
            <p:cNvGrpSpPr/>
            <p:nvPr/>
          </p:nvGrpSpPr>
          <p:grpSpPr bwMode="auto">
            <a:xfrm>
              <a:off x="3188" y="2095"/>
              <a:ext cx="476" cy="231"/>
              <a:chOff x="3188" y="2095"/>
              <a:chExt cx="476" cy="231"/>
            </a:xfrm>
          </p:grpSpPr>
          <p:sp>
            <p:nvSpPr>
              <p:cNvPr id="10380" name="Text Box 98"/>
              <p:cNvSpPr txBox="1">
                <a:spLocks noChangeArrowheads="1"/>
              </p:cNvSpPr>
              <p:nvPr/>
            </p:nvSpPr>
            <p:spPr bwMode="auto">
              <a:xfrm>
                <a:off x="3188" y="2095"/>
                <a:ext cx="4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INTR</a:t>
                </a:r>
                <a:endParaRPr lang="en-US" altLang="zh-CN" sz="18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81" name="Line 99"/>
              <p:cNvSpPr>
                <a:spLocks noChangeShapeType="1"/>
              </p:cNvSpPr>
              <p:nvPr/>
            </p:nvSpPr>
            <p:spPr bwMode="auto">
              <a:xfrm>
                <a:off x="3236" y="212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0336" name="Text Box 100"/>
            <p:cNvSpPr txBox="1">
              <a:spLocks noChangeArrowheads="1"/>
            </p:cNvSpPr>
            <p:nvPr/>
          </p:nvSpPr>
          <p:spPr bwMode="auto">
            <a:xfrm>
              <a:off x="4560" y="480"/>
              <a:ext cx="35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latin typeface="Times New Roman" panose="02020603050405020304" pitchFamily="18" charset="0"/>
                </a:rPr>
                <a:t>V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CC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0337" name="Text Box 101"/>
            <p:cNvSpPr txBox="1">
              <a:spLocks noChangeArrowheads="1"/>
            </p:cNvSpPr>
            <p:nvPr/>
          </p:nvSpPr>
          <p:spPr bwMode="auto">
            <a:xfrm>
              <a:off x="4560" y="660"/>
              <a:ext cx="5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HOLD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10338" name="Text Box 102"/>
            <p:cNvSpPr txBox="1">
              <a:spLocks noChangeArrowheads="1"/>
            </p:cNvSpPr>
            <p:nvPr/>
          </p:nvSpPr>
          <p:spPr bwMode="auto">
            <a:xfrm>
              <a:off x="4560" y="839"/>
              <a:ext cx="5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HLDA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10339" name="Text Box 103"/>
            <p:cNvSpPr txBox="1">
              <a:spLocks noChangeArrowheads="1"/>
            </p:cNvSpPr>
            <p:nvPr/>
          </p:nvSpPr>
          <p:spPr bwMode="auto">
            <a:xfrm>
              <a:off x="4560" y="1019"/>
              <a:ext cx="7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CLK(out)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10340" name="Text Box 104"/>
            <p:cNvSpPr txBox="1">
              <a:spLocks noChangeArrowheads="1"/>
            </p:cNvSpPr>
            <p:nvPr/>
          </p:nvSpPr>
          <p:spPr bwMode="auto">
            <a:xfrm>
              <a:off x="4588" y="1198"/>
              <a:ext cx="6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Rsest in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10341" name="Text Box 105"/>
            <p:cNvSpPr txBox="1">
              <a:spLocks noChangeArrowheads="1"/>
            </p:cNvSpPr>
            <p:nvPr/>
          </p:nvSpPr>
          <p:spPr bwMode="auto">
            <a:xfrm>
              <a:off x="4560" y="1377"/>
              <a:ext cx="5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Ready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10342" name="Text Box 106"/>
            <p:cNvSpPr txBox="1">
              <a:spLocks noChangeArrowheads="1"/>
            </p:cNvSpPr>
            <p:nvPr/>
          </p:nvSpPr>
          <p:spPr bwMode="auto">
            <a:xfrm>
              <a:off x="4584" y="1557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IO/M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10343" name="Text Box 107"/>
            <p:cNvSpPr txBox="1">
              <a:spLocks noChangeArrowheads="1"/>
            </p:cNvSpPr>
            <p:nvPr/>
          </p:nvSpPr>
          <p:spPr bwMode="auto">
            <a:xfrm>
              <a:off x="4560" y="1736"/>
              <a:ext cx="2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S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1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0344" name="Text Box 108"/>
            <p:cNvSpPr txBox="1">
              <a:spLocks noChangeArrowheads="1"/>
            </p:cNvSpPr>
            <p:nvPr/>
          </p:nvSpPr>
          <p:spPr bwMode="auto">
            <a:xfrm>
              <a:off x="4576" y="1915"/>
              <a:ext cx="3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RD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10345" name="Text Box 109"/>
            <p:cNvSpPr txBox="1">
              <a:spLocks noChangeArrowheads="1"/>
            </p:cNvSpPr>
            <p:nvPr/>
          </p:nvSpPr>
          <p:spPr bwMode="auto">
            <a:xfrm>
              <a:off x="4560" y="2095"/>
              <a:ext cx="3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WR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10346" name="Text Box 110"/>
            <p:cNvSpPr txBox="1">
              <a:spLocks noChangeArrowheads="1"/>
            </p:cNvSpPr>
            <p:nvPr/>
          </p:nvSpPr>
          <p:spPr bwMode="auto">
            <a:xfrm>
              <a:off x="4584" y="2274"/>
              <a:ext cx="4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ALE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10347" name="Text Box 111"/>
            <p:cNvSpPr txBox="1">
              <a:spLocks noChangeArrowheads="1"/>
            </p:cNvSpPr>
            <p:nvPr/>
          </p:nvSpPr>
          <p:spPr bwMode="auto">
            <a:xfrm>
              <a:off x="4584" y="2454"/>
              <a:ext cx="2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S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0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0348" name="Text Box 112"/>
            <p:cNvSpPr txBox="1">
              <a:spLocks noChangeArrowheads="1"/>
            </p:cNvSpPr>
            <p:nvPr/>
          </p:nvSpPr>
          <p:spPr bwMode="auto">
            <a:xfrm>
              <a:off x="4584" y="2633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A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15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0349" name="Text Box 113"/>
            <p:cNvSpPr txBox="1">
              <a:spLocks noChangeArrowheads="1"/>
            </p:cNvSpPr>
            <p:nvPr/>
          </p:nvSpPr>
          <p:spPr bwMode="auto">
            <a:xfrm>
              <a:off x="4584" y="2812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A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14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0350" name="Text Box 114"/>
            <p:cNvSpPr txBox="1">
              <a:spLocks noChangeArrowheads="1"/>
            </p:cNvSpPr>
            <p:nvPr/>
          </p:nvSpPr>
          <p:spPr bwMode="auto">
            <a:xfrm>
              <a:off x="4584" y="2992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A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13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0351" name="Text Box 115"/>
            <p:cNvSpPr txBox="1">
              <a:spLocks noChangeArrowheads="1"/>
            </p:cNvSpPr>
            <p:nvPr/>
          </p:nvSpPr>
          <p:spPr bwMode="auto">
            <a:xfrm>
              <a:off x="4584" y="3171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A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12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0352" name="Text Box 116"/>
            <p:cNvSpPr txBox="1">
              <a:spLocks noChangeArrowheads="1"/>
            </p:cNvSpPr>
            <p:nvPr/>
          </p:nvSpPr>
          <p:spPr bwMode="auto">
            <a:xfrm>
              <a:off x="4584" y="3350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A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11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0353" name="Text Box 117"/>
            <p:cNvSpPr txBox="1">
              <a:spLocks noChangeArrowheads="1"/>
            </p:cNvSpPr>
            <p:nvPr/>
          </p:nvSpPr>
          <p:spPr bwMode="auto">
            <a:xfrm>
              <a:off x="4584" y="3530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A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10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0354" name="Text Box 118"/>
            <p:cNvSpPr txBox="1">
              <a:spLocks noChangeArrowheads="1"/>
            </p:cNvSpPr>
            <p:nvPr/>
          </p:nvSpPr>
          <p:spPr bwMode="auto">
            <a:xfrm>
              <a:off x="4584" y="3709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A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9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0355" name="Text Box 119"/>
            <p:cNvSpPr txBox="1">
              <a:spLocks noChangeArrowheads="1"/>
            </p:cNvSpPr>
            <p:nvPr/>
          </p:nvSpPr>
          <p:spPr bwMode="auto">
            <a:xfrm>
              <a:off x="4584" y="3888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A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8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0356" name="Line 120"/>
            <p:cNvSpPr>
              <a:spLocks noChangeShapeType="1"/>
            </p:cNvSpPr>
            <p:nvPr/>
          </p:nvSpPr>
          <p:spPr bwMode="auto">
            <a:xfrm>
              <a:off x="4612" y="1235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57" name="Line 121"/>
            <p:cNvSpPr>
              <a:spLocks noChangeShapeType="1"/>
            </p:cNvSpPr>
            <p:nvPr/>
          </p:nvSpPr>
          <p:spPr bwMode="auto">
            <a:xfrm>
              <a:off x="4828" y="158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58" name="Line 122"/>
            <p:cNvSpPr>
              <a:spLocks noChangeShapeType="1"/>
            </p:cNvSpPr>
            <p:nvPr/>
          </p:nvSpPr>
          <p:spPr bwMode="auto">
            <a:xfrm>
              <a:off x="4612" y="195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59" name="Line 123"/>
            <p:cNvSpPr>
              <a:spLocks noChangeShapeType="1"/>
            </p:cNvSpPr>
            <p:nvPr/>
          </p:nvSpPr>
          <p:spPr bwMode="auto">
            <a:xfrm>
              <a:off x="4608" y="2126"/>
              <a:ext cx="2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60" name="Rectangle 124"/>
            <p:cNvSpPr>
              <a:spLocks noChangeArrowheads="1"/>
            </p:cNvSpPr>
            <p:nvPr/>
          </p:nvSpPr>
          <p:spPr bwMode="auto">
            <a:xfrm>
              <a:off x="4416" y="528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61" name="Rectangle 125"/>
            <p:cNvSpPr>
              <a:spLocks noChangeArrowheads="1"/>
            </p:cNvSpPr>
            <p:nvPr/>
          </p:nvSpPr>
          <p:spPr bwMode="auto">
            <a:xfrm>
              <a:off x="4416" y="707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62" name="Rectangle 126"/>
            <p:cNvSpPr>
              <a:spLocks noChangeArrowheads="1"/>
            </p:cNvSpPr>
            <p:nvPr/>
          </p:nvSpPr>
          <p:spPr bwMode="auto">
            <a:xfrm>
              <a:off x="4416" y="886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63" name="Rectangle 127"/>
            <p:cNvSpPr>
              <a:spLocks noChangeArrowheads="1"/>
            </p:cNvSpPr>
            <p:nvPr/>
          </p:nvSpPr>
          <p:spPr bwMode="auto">
            <a:xfrm>
              <a:off x="4416" y="1066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64" name="Rectangle 128"/>
            <p:cNvSpPr>
              <a:spLocks noChangeArrowheads="1"/>
            </p:cNvSpPr>
            <p:nvPr/>
          </p:nvSpPr>
          <p:spPr bwMode="auto">
            <a:xfrm>
              <a:off x="4416" y="1245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65" name="Rectangle 129"/>
            <p:cNvSpPr>
              <a:spLocks noChangeArrowheads="1"/>
            </p:cNvSpPr>
            <p:nvPr/>
          </p:nvSpPr>
          <p:spPr bwMode="auto">
            <a:xfrm>
              <a:off x="4416" y="1424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66" name="Rectangle 130"/>
            <p:cNvSpPr>
              <a:spLocks noChangeArrowheads="1"/>
            </p:cNvSpPr>
            <p:nvPr/>
          </p:nvSpPr>
          <p:spPr bwMode="auto">
            <a:xfrm>
              <a:off x="4416" y="1604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67" name="Rectangle 131"/>
            <p:cNvSpPr>
              <a:spLocks noChangeArrowheads="1"/>
            </p:cNvSpPr>
            <p:nvPr/>
          </p:nvSpPr>
          <p:spPr bwMode="auto">
            <a:xfrm>
              <a:off x="4416" y="1783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68" name="Rectangle 132"/>
            <p:cNvSpPr>
              <a:spLocks noChangeArrowheads="1"/>
            </p:cNvSpPr>
            <p:nvPr/>
          </p:nvSpPr>
          <p:spPr bwMode="auto">
            <a:xfrm>
              <a:off x="4416" y="1962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69" name="Rectangle 133"/>
            <p:cNvSpPr>
              <a:spLocks noChangeArrowheads="1"/>
            </p:cNvSpPr>
            <p:nvPr/>
          </p:nvSpPr>
          <p:spPr bwMode="auto">
            <a:xfrm>
              <a:off x="4416" y="2142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70" name="Rectangle 134"/>
            <p:cNvSpPr>
              <a:spLocks noChangeArrowheads="1"/>
            </p:cNvSpPr>
            <p:nvPr/>
          </p:nvSpPr>
          <p:spPr bwMode="auto">
            <a:xfrm>
              <a:off x="4416" y="2321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71" name="Rectangle 135"/>
            <p:cNvSpPr>
              <a:spLocks noChangeArrowheads="1"/>
            </p:cNvSpPr>
            <p:nvPr/>
          </p:nvSpPr>
          <p:spPr bwMode="auto">
            <a:xfrm>
              <a:off x="4416" y="2501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72" name="Rectangle 136"/>
            <p:cNvSpPr>
              <a:spLocks noChangeArrowheads="1"/>
            </p:cNvSpPr>
            <p:nvPr/>
          </p:nvSpPr>
          <p:spPr bwMode="auto">
            <a:xfrm>
              <a:off x="4416" y="2680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73" name="Rectangle 137"/>
            <p:cNvSpPr>
              <a:spLocks noChangeArrowheads="1"/>
            </p:cNvSpPr>
            <p:nvPr/>
          </p:nvSpPr>
          <p:spPr bwMode="auto">
            <a:xfrm>
              <a:off x="4416" y="2859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74" name="Rectangle 138"/>
            <p:cNvSpPr>
              <a:spLocks noChangeArrowheads="1"/>
            </p:cNvSpPr>
            <p:nvPr/>
          </p:nvSpPr>
          <p:spPr bwMode="auto">
            <a:xfrm>
              <a:off x="4416" y="3039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75" name="Rectangle 139"/>
            <p:cNvSpPr>
              <a:spLocks noChangeArrowheads="1"/>
            </p:cNvSpPr>
            <p:nvPr/>
          </p:nvSpPr>
          <p:spPr bwMode="auto">
            <a:xfrm>
              <a:off x="4416" y="3218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76" name="Rectangle 140"/>
            <p:cNvSpPr>
              <a:spLocks noChangeArrowheads="1"/>
            </p:cNvSpPr>
            <p:nvPr/>
          </p:nvSpPr>
          <p:spPr bwMode="auto">
            <a:xfrm>
              <a:off x="4416" y="3397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77" name="Rectangle 141"/>
            <p:cNvSpPr>
              <a:spLocks noChangeArrowheads="1"/>
            </p:cNvSpPr>
            <p:nvPr/>
          </p:nvSpPr>
          <p:spPr bwMode="auto">
            <a:xfrm>
              <a:off x="4416" y="3577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78" name="Rectangle 142"/>
            <p:cNvSpPr>
              <a:spLocks noChangeArrowheads="1"/>
            </p:cNvSpPr>
            <p:nvPr/>
          </p:nvSpPr>
          <p:spPr bwMode="auto">
            <a:xfrm>
              <a:off x="4416" y="3756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79" name="Rectangle 143"/>
            <p:cNvSpPr>
              <a:spLocks noChangeArrowheads="1"/>
            </p:cNvSpPr>
            <p:nvPr/>
          </p:nvSpPr>
          <p:spPr bwMode="auto">
            <a:xfrm>
              <a:off x="4416" y="3936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288925" y="44450"/>
            <a:ext cx="66452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 smtClean="0">
                <a:latin typeface="Times New Roman" panose="02020603050405020304" pitchFamily="18" charset="0"/>
              </a:rPr>
              <a:t>六、</a:t>
            </a:r>
            <a:r>
              <a:rPr lang="zh-CN" altLang="en-US" sz="3600" dirty="0">
                <a:latin typeface="Times New Roman" panose="02020603050405020304" pitchFamily="18" charset="0"/>
              </a:rPr>
              <a:t>多级时序系统实例分析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604163" name="Text Box 3"/>
          <p:cNvSpPr txBox="1">
            <a:spLocks noChangeArrowheads="1"/>
          </p:cNvSpPr>
          <p:nvPr/>
        </p:nvSpPr>
        <p:spPr bwMode="auto">
          <a:xfrm>
            <a:off x="669925" y="623888"/>
            <a:ext cx="3368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latin typeface="Times New Roman" panose="02020603050405020304" pitchFamily="18" charset="0"/>
              </a:rPr>
              <a:t>3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. </a:t>
            </a:r>
            <a:r>
              <a:rPr lang="zh-CN" altLang="en-US" sz="2800" dirty="0">
                <a:latin typeface="Times New Roman" panose="02020603050405020304" pitchFamily="18" charset="0"/>
              </a:rPr>
              <a:t>8085 的组成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grpSp>
        <p:nvGrpSpPr>
          <p:cNvPr id="2" name="Group 145"/>
          <p:cNvGrpSpPr/>
          <p:nvPr/>
        </p:nvGrpSpPr>
        <p:grpSpPr bwMode="auto">
          <a:xfrm>
            <a:off x="-14288" y="1066800"/>
            <a:ext cx="8893176" cy="5715000"/>
            <a:chOff x="-9" y="672"/>
            <a:chExt cx="5602" cy="3600"/>
          </a:xfrm>
        </p:grpSpPr>
        <p:grpSp>
          <p:nvGrpSpPr>
            <p:cNvPr id="69638" name="Group 144"/>
            <p:cNvGrpSpPr/>
            <p:nvPr/>
          </p:nvGrpSpPr>
          <p:grpSpPr bwMode="auto">
            <a:xfrm>
              <a:off x="-9" y="672"/>
              <a:ext cx="5602" cy="3600"/>
              <a:chOff x="-9" y="672"/>
              <a:chExt cx="5602" cy="3600"/>
            </a:xfrm>
          </p:grpSpPr>
          <p:grpSp>
            <p:nvGrpSpPr>
              <p:cNvPr id="69640" name="Group 7"/>
              <p:cNvGrpSpPr/>
              <p:nvPr/>
            </p:nvGrpSpPr>
            <p:grpSpPr bwMode="auto">
              <a:xfrm>
                <a:off x="1748" y="2927"/>
                <a:ext cx="103" cy="192"/>
                <a:chOff x="1757" y="2927"/>
                <a:chExt cx="103" cy="192"/>
              </a:xfrm>
            </p:grpSpPr>
            <p:sp>
              <p:nvSpPr>
                <p:cNvPr id="69770" name="Freeform 8"/>
                <p:cNvSpPr/>
                <p:nvPr/>
              </p:nvSpPr>
              <p:spPr bwMode="auto">
                <a:xfrm rot="5400000">
                  <a:off x="1761" y="2923"/>
                  <a:ext cx="96" cy="103"/>
                </a:xfrm>
                <a:custGeom>
                  <a:avLst/>
                  <a:gdLst>
                    <a:gd name="T0" fmla="*/ 96 w 96"/>
                    <a:gd name="T1" fmla="*/ 0 h 96"/>
                    <a:gd name="T2" fmla="*/ 0 w 96"/>
                    <a:gd name="T3" fmla="*/ 454 h 96"/>
                    <a:gd name="T4" fmla="*/ 48 w 96"/>
                    <a:gd name="T5" fmla="*/ 454 h 96"/>
                    <a:gd name="T6" fmla="*/ 0 60000 65536"/>
                    <a:gd name="T7" fmla="*/ 0 60000 65536"/>
                    <a:gd name="T8" fmla="*/ 0 60000 65536"/>
                    <a:gd name="T9" fmla="*/ 0 w 96"/>
                    <a:gd name="T10" fmla="*/ 0 h 96"/>
                    <a:gd name="T11" fmla="*/ 96 w 96"/>
                    <a:gd name="T12" fmla="*/ 96 h 9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6" h="96">
                      <a:moveTo>
                        <a:pt x="96" y="0"/>
                      </a:moveTo>
                      <a:lnTo>
                        <a:pt x="0" y="96"/>
                      </a:lnTo>
                      <a:lnTo>
                        <a:pt x="48" y="96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9771" name="Freeform 9"/>
                <p:cNvSpPr/>
                <p:nvPr/>
              </p:nvSpPr>
              <p:spPr bwMode="auto">
                <a:xfrm rot="5400000">
                  <a:off x="1761" y="3019"/>
                  <a:ext cx="96" cy="103"/>
                </a:xfrm>
                <a:custGeom>
                  <a:avLst/>
                  <a:gdLst>
                    <a:gd name="T0" fmla="*/ 0 w 96"/>
                    <a:gd name="T1" fmla="*/ 0 h 96"/>
                    <a:gd name="T2" fmla="*/ 96 w 96"/>
                    <a:gd name="T3" fmla="*/ 454 h 96"/>
                    <a:gd name="T4" fmla="*/ 48 w 96"/>
                    <a:gd name="T5" fmla="*/ 454 h 96"/>
                    <a:gd name="T6" fmla="*/ 0 60000 65536"/>
                    <a:gd name="T7" fmla="*/ 0 60000 65536"/>
                    <a:gd name="T8" fmla="*/ 0 60000 65536"/>
                    <a:gd name="T9" fmla="*/ 0 w 96"/>
                    <a:gd name="T10" fmla="*/ 0 h 96"/>
                    <a:gd name="T11" fmla="*/ 96 w 96"/>
                    <a:gd name="T12" fmla="*/ 96 h 9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6" h="96">
                      <a:moveTo>
                        <a:pt x="0" y="0"/>
                      </a:moveTo>
                      <a:lnTo>
                        <a:pt x="96" y="96"/>
                      </a:lnTo>
                      <a:lnTo>
                        <a:pt x="48" y="96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9641" name="Group 10"/>
              <p:cNvGrpSpPr/>
              <p:nvPr/>
            </p:nvGrpSpPr>
            <p:grpSpPr bwMode="auto">
              <a:xfrm>
                <a:off x="1748" y="2400"/>
                <a:ext cx="103" cy="192"/>
                <a:chOff x="1757" y="2400"/>
                <a:chExt cx="103" cy="192"/>
              </a:xfrm>
            </p:grpSpPr>
            <p:sp>
              <p:nvSpPr>
                <p:cNvPr id="69768" name="Freeform 11"/>
                <p:cNvSpPr/>
                <p:nvPr/>
              </p:nvSpPr>
              <p:spPr bwMode="auto">
                <a:xfrm rot="5400000">
                  <a:off x="1761" y="2396"/>
                  <a:ext cx="96" cy="103"/>
                </a:xfrm>
                <a:custGeom>
                  <a:avLst/>
                  <a:gdLst>
                    <a:gd name="T0" fmla="*/ 96 w 96"/>
                    <a:gd name="T1" fmla="*/ 0 h 96"/>
                    <a:gd name="T2" fmla="*/ 0 w 96"/>
                    <a:gd name="T3" fmla="*/ 454 h 96"/>
                    <a:gd name="T4" fmla="*/ 48 w 96"/>
                    <a:gd name="T5" fmla="*/ 454 h 96"/>
                    <a:gd name="T6" fmla="*/ 0 60000 65536"/>
                    <a:gd name="T7" fmla="*/ 0 60000 65536"/>
                    <a:gd name="T8" fmla="*/ 0 60000 65536"/>
                    <a:gd name="T9" fmla="*/ 0 w 96"/>
                    <a:gd name="T10" fmla="*/ 0 h 96"/>
                    <a:gd name="T11" fmla="*/ 96 w 96"/>
                    <a:gd name="T12" fmla="*/ 96 h 9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6" h="96">
                      <a:moveTo>
                        <a:pt x="96" y="0"/>
                      </a:moveTo>
                      <a:lnTo>
                        <a:pt x="0" y="96"/>
                      </a:lnTo>
                      <a:lnTo>
                        <a:pt x="48" y="96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9769" name="Freeform 12"/>
                <p:cNvSpPr/>
                <p:nvPr/>
              </p:nvSpPr>
              <p:spPr bwMode="auto">
                <a:xfrm rot="5400000">
                  <a:off x="1761" y="2492"/>
                  <a:ext cx="96" cy="103"/>
                </a:xfrm>
                <a:custGeom>
                  <a:avLst/>
                  <a:gdLst>
                    <a:gd name="T0" fmla="*/ 0 w 96"/>
                    <a:gd name="T1" fmla="*/ 0 h 96"/>
                    <a:gd name="T2" fmla="*/ 96 w 96"/>
                    <a:gd name="T3" fmla="*/ 454 h 96"/>
                    <a:gd name="T4" fmla="*/ 48 w 96"/>
                    <a:gd name="T5" fmla="*/ 454 h 96"/>
                    <a:gd name="T6" fmla="*/ 0 60000 65536"/>
                    <a:gd name="T7" fmla="*/ 0 60000 65536"/>
                    <a:gd name="T8" fmla="*/ 0 60000 65536"/>
                    <a:gd name="T9" fmla="*/ 0 w 96"/>
                    <a:gd name="T10" fmla="*/ 0 h 96"/>
                    <a:gd name="T11" fmla="*/ 96 w 96"/>
                    <a:gd name="T12" fmla="*/ 96 h 9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6" h="96">
                      <a:moveTo>
                        <a:pt x="0" y="0"/>
                      </a:moveTo>
                      <a:lnTo>
                        <a:pt x="96" y="96"/>
                      </a:lnTo>
                      <a:lnTo>
                        <a:pt x="48" y="96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9642" name="Group 143"/>
              <p:cNvGrpSpPr/>
              <p:nvPr/>
            </p:nvGrpSpPr>
            <p:grpSpPr bwMode="auto">
              <a:xfrm>
                <a:off x="-9" y="672"/>
                <a:ext cx="5602" cy="3600"/>
                <a:chOff x="-9" y="672"/>
                <a:chExt cx="5602" cy="3600"/>
              </a:xfrm>
            </p:grpSpPr>
            <p:grpSp>
              <p:nvGrpSpPr>
                <p:cNvPr id="69643" name="Group 142"/>
                <p:cNvGrpSpPr/>
                <p:nvPr/>
              </p:nvGrpSpPr>
              <p:grpSpPr bwMode="auto">
                <a:xfrm>
                  <a:off x="-9" y="672"/>
                  <a:ext cx="5602" cy="3600"/>
                  <a:chOff x="-9" y="672"/>
                  <a:chExt cx="5602" cy="3600"/>
                </a:xfrm>
              </p:grpSpPr>
              <p:grpSp>
                <p:nvGrpSpPr>
                  <p:cNvPr id="69649" name="Group 141"/>
                  <p:cNvGrpSpPr/>
                  <p:nvPr/>
                </p:nvGrpSpPr>
                <p:grpSpPr bwMode="auto">
                  <a:xfrm>
                    <a:off x="-9" y="672"/>
                    <a:ext cx="5602" cy="3600"/>
                    <a:chOff x="-9" y="672"/>
                    <a:chExt cx="5602" cy="3600"/>
                  </a:xfrm>
                </p:grpSpPr>
                <p:sp>
                  <p:nvSpPr>
                    <p:cNvPr id="69651" name="Text Box 1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079" y="3936"/>
                      <a:ext cx="829" cy="3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US" altLang="zh-CN" sz="18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baseline="-25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</a:rPr>
                        <a:t>15</a:t>
                      </a:r>
                      <a:r>
                        <a:rPr lang="en-US" altLang="zh-CN" sz="28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</a:rPr>
                        <a:t>~</a:t>
                      </a:r>
                      <a:r>
                        <a:rPr lang="en-US" altLang="zh-CN" sz="18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baseline="-25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</a:rPr>
                        <a:t>8</a:t>
                      </a:r>
                      <a:endParaRPr lang="en-US" altLang="zh-CN" sz="1600" baseline="-25000">
                        <a:solidFill>
                          <a:schemeClr val="folHlink"/>
                        </a:solidFill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652" name="Line 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2" y="1634"/>
                      <a:ext cx="5366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53" name="Line 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2" y="1730"/>
                      <a:ext cx="5366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54" name="Text Box 1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31" y="1160"/>
                      <a:ext cx="760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zh-CN" altLang="en-US" sz="2000">
                          <a:latin typeface="Times New Roman" panose="02020603050405020304" pitchFamily="18" charset="0"/>
                        </a:rPr>
                        <a:t>中断控制</a:t>
                      </a:r>
                      <a:endParaRPr lang="zh-CN" altLang="en-US" sz="200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655" name="Rectangl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9" y="1154"/>
                      <a:ext cx="2176" cy="286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56" name="Rectangl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4" y="1958"/>
                      <a:ext cx="673" cy="24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CN" sz="2000">
                          <a:latin typeface="Times New Roman" panose="02020603050405020304" pitchFamily="18" charset="0"/>
                        </a:rPr>
                        <a:t>AC(8)</a:t>
                      </a:r>
                      <a:endParaRPr lang="en-US" altLang="zh-CN" sz="200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657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97" y="1958"/>
                      <a:ext cx="673" cy="24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CN" sz="2000">
                          <a:latin typeface="Times New Roman" panose="02020603050405020304" pitchFamily="18" charset="0"/>
                        </a:rPr>
                        <a:t>TR(8)</a:t>
                      </a:r>
                      <a:endParaRPr lang="en-US" altLang="zh-CN" sz="200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658" name="Rectangle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00" y="1958"/>
                      <a:ext cx="673" cy="24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CN" sz="2000">
                          <a:latin typeface="Times New Roman" panose="02020603050405020304" pitchFamily="18" charset="0"/>
                        </a:rPr>
                        <a:t>FR(5)</a:t>
                      </a:r>
                      <a:endParaRPr lang="en-US" altLang="zh-CN" sz="200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659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91" y="1958"/>
                      <a:ext cx="674" cy="24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CN" sz="2000">
                          <a:latin typeface="Times New Roman" panose="02020603050405020304" pitchFamily="18" charset="0"/>
                        </a:rPr>
                        <a:t>IR(8)</a:t>
                      </a:r>
                      <a:endParaRPr lang="en-US" altLang="zh-CN" sz="2000">
                        <a:latin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69660" name="Group 25"/>
                    <p:cNvGrpSpPr/>
                    <p:nvPr/>
                  </p:nvGrpSpPr>
                  <p:grpSpPr bwMode="auto">
                    <a:xfrm>
                      <a:off x="4027" y="1958"/>
                      <a:ext cx="1088" cy="1296"/>
                      <a:chOff x="4036" y="1958"/>
                      <a:chExt cx="1088" cy="1296"/>
                    </a:xfrm>
                  </p:grpSpPr>
                  <p:sp>
                    <p:nvSpPr>
                      <p:cNvPr id="69749" name="Rectangle 2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36" y="3038"/>
                        <a:ext cx="1036" cy="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lIns="38100" rIns="38100" anchor="ctr" anchorCtr="1"/>
                      <a:lstStyle/>
                      <a:p>
                        <a:pPr>
                          <a:buClr>
                            <a:schemeClr val="accent2"/>
                          </a:buClr>
                          <a:buSzPct val="80000"/>
                          <a:buFont typeface="Wingdings" panose="05000000000000000000" pitchFamily="2" charset="2"/>
                          <a:buNone/>
                        </a:pPr>
                        <a:r>
                          <a:rPr lang="en-US" altLang="zh-CN" sz="1600">
                            <a:latin typeface="Times New Roman" panose="02020603050405020304" pitchFamily="18" charset="0"/>
                          </a:rPr>
                          <a:t>IDAL（16）</a:t>
                        </a:r>
                        <a:endParaRPr lang="en-US" altLang="zh-CN" sz="1600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750" name="Rectangle 2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36" y="2822"/>
                        <a:ext cx="1036" cy="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lIns="38100" rIns="38100" anchor="ctr" anchorCtr="1"/>
                      <a:lstStyle/>
                      <a:p>
                        <a:pPr>
                          <a:buClr>
                            <a:schemeClr val="accent2"/>
                          </a:buClr>
                          <a:buSzPct val="80000"/>
                          <a:buFont typeface="Wingdings" panose="05000000000000000000" pitchFamily="2" charset="2"/>
                          <a:buNone/>
                        </a:pPr>
                        <a:r>
                          <a:rPr lang="en-US" altLang="zh-CN" sz="1600">
                            <a:latin typeface="Times New Roman" panose="02020603050405020304" pitchFamily="18" charset="0"/>
                          </a:rPr>
                          <a:t>PC（16）</a:t>
                        </a:r>
                        <a:endParaRPr lang="en-US" altLang="zh-CN" sz="1600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751" name="Rectangle 2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36" y="2606"/>
                        <a:ext cx="1036" cy="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lIns="38100" rIns="38100" anchor="ctr" anchorCtr="1"/>
                      <a:lstStyle/>
                      <a:p>
                        <a:pPr>
                          <a:buClr>
                            <a:schemeClr val="accent2"/>
                          </a:buClr>
                          <a:buSzPct val="80000"/>
                          <a:buFont typeface="Wingdings" panose="05000000000000000000" pitchFamily="2" charset="2"/>
                          <a:buNone/>
                        </a:pPr>
                        <a:r>
                          <a:rPr lang="en-US" altLang="zh-CN" sz="1600">
                            <a:latin typeface="Times New Roman" panose="02020603050405020304" pitchFamily="18" charset="0"/>
                          </a:rPr>
                          <a:t>SP（16）</a:t>
                        </a:r>
                        <a:endParaRPr lang="en-US" altLang="zh-CN" sz="1600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752" name="Rectangle 2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583" y="2390"/>
                        <a:ext cx="541" cy="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lIns="38100" rIns="38100" anchor="ctr" anchorCtr="1"/>
                      <a:lstStyle/>
                      <a:p>
                        <a:pPr>
                          <a:buClr>
                            <a:schemeClr val="accent2"/>
                          </a:buClr>
                          <a:buSzPct val="80000"/>
                          <a:buFont typeface="Wingdings" panose="05000000000000000000" pitchFamily="2" charset="2"/>
                          <a:buNone/>
                        </a:pPr>
                        <a:r>
                          <a:rPr lang="en-US" altLang="zh-CN" sz="1600">
                            <a:latin typeface="Times New Roman" panose="02020603050405020304" pitchFamily="18" charset="0"/>
                          </a:rPr>
                          <a:t>L（8）</a:t>
                        </a:r>
                        <a:endParaRPr lang="en-US" altLang="zh-CN" sz="1600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753" name="Rectangle 3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59" y="2390"/>
                        <a:ext cx="495" cy="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lIns="38100" rIns="38100" anchor="ctr" anchorCtr="1"/>
                      <a:lstStyle/>
                      <a:p>
                        <a:pPr>
                          <a:buClr>
                            <a:schemeClr val="accent2"/>
                          </a:buClr>
                          <a:buSzPct val="80000"/>
                          <a:buFont typeface="Wingdings" panose="05000000000000000000" pitchFamily="2" charset="2"/>
                          <a:buNone/>
                        </a:pPr>
                        <a:r>
                          <a:rPr lang="en-US" altLang="zh-CN" sz="1600">
                            <a:latin typeface="Times New Roman" panose="02020603050405020304" pitchFamily="18" charset="0"/>
                          </a:rPr>
                          <a:t>H（8）</a:t>
                        </a:r>
                        <a:endParaRPr lang="en-US" altLang="zh-CN" sz="1600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754" name="Rectangle 3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583" y="2174"/>
                        <a:ext cx="541" cy="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lIns="38100" rIns="38100" anchor="ctr" anchorCtr="1"/>
                      <a:lstStyle/>
                      <a:p>
                        <a:pPr>
                          <a:buClr>
                            <a:schemeClr val="accent2"/>
                          </a:buClr>
                          <a:buSzPct val="80000"/>
                          <a:buFont typeface="Wingdings" panose="05000000000000000000" pitchFamily="2" charset="2"/>
                          <a:buNone/>
                        </a:pPr>
                        <a:r>
                          <a:rPr lang="en-US" altLang="zh-CN" sz="1600">
                            <a:latin typeface="Times New Roman" panose="02020603050405020304" pitchFamily="18" charset="0"/>
                          </a:rPr>
                          <a:t>E（8）</a:t>
                        </a:r>
                        <a:endParaRPr lang="en-US" altLang="zh-CN" sz="1600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755" name="Rectangle 3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59" y="2174"/>
                        <a:ext cx="495" cy="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lIns="38100" rIns="38100" anchor="ctr" anchorCtr="1"/>
                      <a:lstStyle/>
                      <a:p>
                        <a:pPr>
                          <a:buClr>
                            <a:schemeClr val="accent2"/>
                          </a:buClr>
                          <a:buSzPct val="80000"/>
                          <a:buFont typeface="Wingdings" panose="05000000000000000000" pitchFamily="2" charset="2"/>
                          <a:buNone/>
                        </a:pPr>
                        <a:r>
                          <a:rPr lang="en-US" altLang="zh-CN" sz="1600">
                            <a:latin typeface="Times New Roman" panose="02020603050405020304" pitchFamily="18" charset="0"/>
                          </a:rPr>
                          <a:t> D（8）</a:t>
                        </a:r>
                        <a:endParaRPr lang="en-US" altLang="zh-CN" sz="1600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756" name="Rectangle 3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583" y="1958"/>
                        <a:ext cx="541" cy="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lIns="38100" rIns="38100" anchor="ctr" anchorCtr="1"/>
                      <a:lstStyle/>
                      <a:p>
                        <a:pPr>
                          <a:buClr>
                            <a:schemeClr val="accent2"/>
                          </a:buClr>
                          <a:buSzPct val="80000"/>
                          <a:buFont typeface="Wingdings" panose="05000000000000000000" pitchFamily="2" charset="2"/>
                          <a:buNone/>
                        </a:pPr>
                        <a:r>
                          <a:rPr lang="en-US" altLang="zh-CN" sz="1600">
                            <a:latin typeface="Times New Roman" panose="02020603050405020304" pitchFamily="18" charset="0"/>
                          </a:rPr>
                          <a:t>C（8）</a:t>
                        </a:r>
                        <a:endParaRPr lang="en-US" altLang="zh-CN" sz="1600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757" name="Rectangle 3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59" y="1958"/>
                        <a:ext cx="495" cy="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lIns="38100" rIns="38100" anchor="ctr" anchorCtr="1"/>
                      <a:lstStyle/>
                      <a:p>
                        <a:pPr>
                          <a:buClr>
                            <a:schemeClr val="accent2"/>
                          </a:buClr>
                          <a:buSzPct val="80000"/>
                          <a:buFont typeface="Wingdings" panose="05000000000000000000" pitchFamily="2" charset="2"/>
                          <a:buNone/>
                        </a:pPr>
                        <a:r>
                          <a:rPr lang="en-US" altLang="zh-CN" sz="1600">
                            <a:latin typeface="Times New Roman" panose="02020603050405020304" pitchFamily="18" charset="0"/>
                          </a:rPr>
                          <a:t> B（8）</a:t>
                        </a:r>
                        <a:r>
                          <a:rPr lang="en-US" altLang="zh-CN" sz="1800">
                            <a:latin typeface="Times New Roman" panose="02020603050405020304" pitchFamily="18" charset="0"/>
                          </a:rPr>
                          <a:t> </a:t>
                        </a:r>
                        <a:endParaRPr lang="en-US" altLang="zh-CN" sz="1800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758" name="Line 3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036" y="2174"/>
                        <a:ext cx="1036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lIns="38100" rIns="38100" anchor="ctr" anchorCtr="1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9759" name="Line 3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036" y="2390"/>
                        <a:ext cx="1036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lIns="38100" rIns="38100" anchor="ctr" anchorCtr="1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9760" name="Line 3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036" y="2606"/>
                        <a:ext cx="1036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lIns="38100" rIns="38100" anchor="ctr" anchorCtr="1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9761" name="Line 3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036" y="2822"/>
                        <a:ext cx="1036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lIns="38100" rIns="38100" anchor="ctr" anchorCtr="1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9762" name="Line 3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036" y="3038"/>
                        <a:ext cx="1036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lIns="38100" rIns="38100" anchor="ctr" anchorCtr="1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9763" name="Line 4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036" y="3254"/>
                        <a:ext cx="1036" cy="0"/>
                      </a:xfrm>
                      <a:prstGeom prst="line">
                        <a:avLst/>
                      </a:prstGeom>
                      <a:noFill/>
                      <a:ln w="28575" cap="sq">
                        <a:solidFill>
                          <a:schemeClr val="tx1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lIns="38100" rIns="38100" anchor="ctr" anchorCtr="1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9764" name="Line 4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036" y="1958"/>
                        <a:ext cx="0" cy="1296"/>
                      </a:xfrm>
                      <a:prstGeom prst="line">
                        <a:avLst/>
                      </a:prstGeom>
                      <a:noFill/>
                      <a:ln w="28575" cap="sq">
                        <a:solidFill>
                          <a:schemeClr val="tx1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lIns="38100" rIns="38100" anchor="ctr" anchorCtr="1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9765" name="Line 4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551" y="1958"/>
                        <a:ext cx="0" cy="648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lIns="38100" rIns="38100" anchor="ctr" anchorCtr="1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9766" name="Line 4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072" y="1958"/>
                        <a:ext cx="0" cy="1296"/>
                      </a:xfrm>
                      <a:prstGeom prst="line">
                        <a:avLst/>
                      </a:prstGeom>
                      <a:noFill/>
                      <a:ln w="28575" cap="sq">
                        <a:solidFill>
                          <a:schemeClr val="tx1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lIns="38100" rIns="38100" anchor="ctr" anchorCtr="1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9767" name="Line 4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036" y="1963"/>
                        <a:ext cx="1036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lIns="38100" rIns="38100" anchor="ctr" anchorCtr="1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69661" name="Group 45"/>
                    <p:cNvGrpSpPr/>
                    <p:nvPr/>
                  </p:nvGrpSpPr>
                  <p:grpSpPr bwMode="auto">
                    <a:xfrm>
                      <a:off x="2991" y="2342"/>
                      <a:ext cx="777" cy="816"/>
                      <a:chOff x="3000" y="2342"/>
                      <a:chExt cx="777" cy="816"/>
                    </a:xfrm>
                  </p:grpSpPr>
                  <p:sp>
                    <p:nvSpPr>
                      <p:cNvPr id="69747" name="Text Box 4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000" y="2366"/>
                        <a:ext cx="732" cy="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zh-CN" altLang="en-US" sz="1800">
                            <a:solidFill>
                              <a:schemeClr val="folHlink"/>
                            </a:solidFill>
                            <a:latin typeface="Times New Roman" panose="02020603050405020304" pitchFamily="18" charset="0"/>
                          </a:rPr>
                          <a:t> 指令译码</a:t>
                        </a:r>
                        <a:endParaRPr lang="zh-CN" altLang="en-US" sz="18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</a:endParaRPr>
                      </a:p>
                      <a:p>
                        <a:pPr eaLnBrk="1" hangingPunct="1"/>
                        <a:r>
                          <a:rPr lang="zh-CN" altLang="en-US" sz="1800">
                            <a:solidFill>
                              <a:schemeClr val="folHlink"/>
                            </a:solidFill>
                            <a:latin typeface="Times New Roman" panose="02020603050405020304" pitchFamily="18" charset="0"/>
                          </a:rPr>
                          <a:t>       和</a:t>
                        </a:r>
                        <a:endParaRPr lang="zh-CN" altLang="en-US" sz="18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</a:endParaRPr>
                      </a:p>
                      <a:p>
                        <a:pPr eaLnBrk="1" hangingPunct="1"/>
                        <a:r>
                          <a:rPr lang="zh-CN" altLang="en-US" sz="1800">
                            <a:solidFill>
                              <a:schemeClr val="folHlink"/>
                            </a:solidFill>
                            <a:latin typeface="Times New Roman" panose="02020603050405020304" pitchFamily="18" charset="0"/>
                          </a:rPr>
                          <a:t> 机器周期</a:t>
                        </a:r>
                        <a:endParaRPr lang="zh-CN" altLang="en-US" sz="18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</a:endParaRPr>
                      </a:p>
                      <a:p>
                        <a:pPr eaLnBrk="1" hangingPunct="1"/>
                        <a:r>
                          <a:rPr lang="zh-CN" altLang="en-US" sz="1800">
                            <a:solidFill>
                              <a:schemeClr val="folHlink"/>
                            </a:solidFill>
                            <a:latin typeface="Times New Roman" panose="02020603050405020304" pitchFamily="18" charset="0"/>
                          </a:rPr>
                          <a:t>     编码</a:t>
                        </a:r>
                        <a:endParaRPr lang="zh-CN" altLang="en-US" sz="18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748" name="Rectangle 4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00" y="2342"/>
                        <a:ext cx="777" cy="816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69662" name="Group 48"/>
                    <p:cNvGrpSpPr/>
                    <p:nvPr/>
                  </p:nvGrpSpPr>
                  <p:grpSpPr bwMode="auto">
                    <a:xfrm>
                      <a:off x="1851" y="2342"/>
                      <a:ext cx="622" cy="803"/>
                      <a:chOff x="1860" y="2342"/>
                      <a:chExt cx="622" cy="803"/>
                    </a:xfrm>
                  </p:grpSpPr>
                  <p:sp>
                    <p:nvSpPr>
                      <p:cNvPr id="69745" name="Freeform 49"/>
                      <p:cNvSpPr/>
                      <p:nvPr/>
                    </p:nvSpPr>
                    <p:spPr bwMode="auto">
                      <a:xfrm>
                        <a:off x="1860" y="2342"/>
                        <a:ext cx="622" cy="803"/>
                      </a:xfrm>
                      <a:custGeom>
                        <a:avLst/>
                        <a:gdLst>
                          <a:gd name="T0" fmla="*/ 49 w 576"/>
                          <a:gd name="T1" fmla="*/ 0 h 803"/>
                          <a:gd name="T2" fmla="*/ 3096 w 576"/>
                          <a:gd name="T3" fmla="*/ 0 h 803"/>
                          <a:gd name="T4" fmla="*/ 3126 w 576"/>
                          <a:gd name="T5" fmla="*/ 803 h 803"/>
                          <a:gd name="T6" fmla="*/ 0 w 576"/>
                          <a:gd name="T7" fmla="*/ 803 h 803"/>
                          <a:gd name="T8" fmla="*/ 0 w 576"/>
                          <a:gd name="T9" fmla="*/ 515 h 803"/>
                          <a:gd name="T10" fmla="*/ 841 w 576"/>
                          <a:gd name="T11" fmla="*/ 389 h 803"/>
                          <a:gd name="T12" fmla="*/ 62 w 576"/>
                          <a:gd name="T13" fmla="*/ 278 h 803"/>
                          <a:gd name="T14" fmla="*/ 49 w 576"/>
                          <a:gd name="T15" fmla="*/ 0 h 803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w 576"/>
                          <a:gd name="T25" fmla="*/ 0 h 803"/>
                          <a:gd name="T26" fmla="*/ 576 w 576"/>
                          <a:gd name="T27" fmla="*/ 803 h 803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T24" t="T25" r="T26" b="T27"/>
                        <a:pathLst>
                          <a:path w="576" h="803">
                            <a:moveTo>
                              <a:pt x="9" y="0"/>
                            </a:moveTo>
                            <a:lnTo>
                              <a:pt x="572" y="0"/>
                            </a:lnTo>
                            <a:lnTo>
                              <a:pt x="576" y="803"/>
                            </a:lnTo>
                            <a:lnTo>
                              <a:pt x="0" y="803"/>
                            </a:lnTo>
                            <a:lnTo>
                              <a:pt x="0" y="515"/>
                            </a:lnTo>
                            <a:lnTo>
                              <a:pt x="156" y="389"/>
                            </a:lnTo>
                            <a:lnTo>
                              <a:pt x="12" y="278"/>
                            </a:lnTo>
                            <a:lnTo>
                              <a:pt x="9" y="0"/>
                            </a:lnTo>
                            <a:close/>
                          </a:path>
                        </a:pathLst>
                      </a:custGeom>
                      <a:noFill/>
                      <a:ln w="28575">
                        <a:solidFill>
                          <a:schemeClr val="tx1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9746" name="Text Box 5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991" y="2639"/>
                        <a:ext cx="455" cy="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altLang="zh-CN" sz="2000">
                            <a:solidFill>
                              <a:schemeClr val="folHlink"/>
                            </a:solidFill>
                            <a:latin typeface="Times New Roman" panose="02020603050405020304" pitchFamily="18" charset="0"/>
                          </a:rPr>
                          <a:t>ALU</a:t>
                        </a:r>
                        <a:endParaRPr lang="en-US" altLang="zh-CN"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69663" name="AutoShape 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3" y="1730"/>
                      <a:ext cx="103" cy="220"/>
                    </a:xfrm>
                    <a:prstGeom prst="upDownArrow">
                      <a:avLst>
                        <a:gd name="adj1" fmla="val 50000"/>
                        <a:gd name="adj2" fmla="val 42718"/>
                      </a:avLst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eaVert"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64" name="AutoShape 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82" y="1730"/>
                      <a:ext cx="103" cy="220"/>
                    </a:xfrm>
                    <a:prstGeom prst="upDownArrow">
                      <a:avLst>
                        <a:gd name="adj1" fmla="val 50000"/>
                        <a:gd name="adj2" fmla="val 42718"/>
                      </a:avLst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eaVert"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65" name="AutoShape 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59" y="1730"/>
                      <a:ext cx="103" cy="220"/>
                    </a:xfrm>
                    <a:prstGeom prst="upDownArrow">
                      <a:avLst>
                        <a:gd name="adj1" fmla="val 50000"/>
                        <a:gd name="adj2" fmla="val 42718"/>
                      </a:avLst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eaVert"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66" name="AutoShape 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93" y="1730"/>
                      <a:ext cx="104" cy="220"/>
                    </a:xfrm>
                    <a:prstGeom prst="upDownArrow">
                      <a:avLst>
                        <a:gd name="adj1" fmla="val 50000"/>
                        <a:gd name="adj2" fmla="val 42308"/>
                      </a:avLst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eaVert" wrap="none" anchor="ctr"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69667" name="Group 55"/>
                    <p:cNvGrpSpPr/>
                    <p:nvPr/>
                  </p:nvGrpSpPr>
                  <p:grpSpPr bwMode="auto">
                    <a:xfrm>
                      <a:off x="401" y="3348"/>
                      <a:ext cx="3382" cy="551"/>
                      <a:chOff x="410" y="3348"/>
                      <a:chExt cx="3382" cy="551"/>
                    </a:xfrm>
                  </p:grpSpPr>
                  <p:sp>
                    <p:nvSpPr>
                      <p:cNvPr id="69738" name="Text Box 5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581" y="3348"/>
                        <a:ext cx="921" cy="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zh-CN" altLang="en-US" sz="2000">
                            <a:latin typeface="Times New Roman" panose="02020603050405020304" pitchFamily="18" charset="0"/>
                          </a:rPr>
                          <a:t>定时和控制</a:t>
                        </a:r>
                        <a:endParaRPr lang="zh-CN" altLang="en-US" sz="2000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739" name="Text Box 5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76" y="3649"/>
                        <a:ext cx="478" cy="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zh-CN" altLang="en-US" sz="2000">
                            <a:latin typeface="Times New Roman" panose="02020603050405020304" pitchFamily="18" charset="0"/>
                          </a:rPr>
                          <a:t> 时钟</a:t>
                        </a:r>
                        <a:endParaRPr lang="zh-CN" altLang="en-US" sz="2000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740" name="Text Box 5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151" y="3638"/>
                        <a:ext cx="438" cy="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zh-CN" altLang="en-US" sz="2000">
                            <a:latin typeface="Times New Roman" panose="02020603050405020304" pitchFamily="18" charset="0"/>
                          </a:rPr>
                          <a:t>控制</a:t>
                        </a:r>
                        <a:endParaRPr lang="zh-CN" altLang="en-US" sz="2000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741" name="Text Box 5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829" y="3638"/>
                        <a:ext cx="437" cy="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zh-CN" altLang="en-US" sz="2000">
                            <a:latin typeface="Times New Roman" panose="02020603050405020304" pitchFamily="18" charset="0"/>
                          </a:rPr>
                          <a:t>状态</a:t>
                        </a:r>
                        <a:endParaRPr lang="zh-CN" altLang="en-US" sz="2000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742" name="Text Box 6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507" y="3638"/>
                        <a:ext cx="578" cy="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altLang="zh-CN" sz="2000">
                            <a:latin typeface="Times New Roman" panose="02020603050405020304" pitchFamily="18" charset="0"/>
                          </a:rPr>
                          <a:t>  DMA</a:t>
                        </a:r>
                        <a:endParaRPr lang="en-US" altLang="zh-CN" sz="2000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743" name="Text Box 6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268" y="3638"/>
                        <a:ext cx="437" cy="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zh-CN" altLang="en-US" sz="2000">
                            <a:latin typeface="Times New Roman" panose="02020603050405020304" pitchFamily="18" charset="0"/>
                          </a:rPr>
                          <a:t>复位</a:t>
                        </a:r>
                        <a:endParaRPr lang="zh-CN" altLang="en-US" sz="2000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744" name="Rectangle 6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0" y="3350"/>
                        <a:ext cx="3382" cy="52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69668" name="AutoShape 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50" y="1740"/>
                      <a:ext cx="108" cy="218"/>
                    </a:xfrm>
                    <a:prstGeom prst="downArrow">
                      <a:avLst>
                        <a:gd name="adj1" fmla="val 50000"/>
                        <a:gd name="adj2" fmla="val 50463"/>
                      </a:avLst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eaVert"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69" name="AutoShape 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6" y="1440"/>
                      <a:ext cx="104" cy="192"/>
                    </a:xfrm>
                    <a:prstGeom prst="upDownArrow">
                      <a:avLst>
                        <a:gd name="adj1" fmla="val 50000"/>
                        <a:gd name="adj2" fmla="val 36923"/>
                      </a:avLst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eaVert"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70" name="Line 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59" y="2198"/>
                      <a:ext cx="0" cy="14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71" name="Line 66"/>
                    <p:cNvSpPr>
                      <a:spLocks noChangeShapeType="1"/>
                    </p:cNvSpPr>
                    <p:nvPr/>
                  </p:nvSpPr>
                  <p:spPr bwMode="auto">
                    <a:xfrm rot="10800000">
                      <a:off x="2214" y="2187"/>
                      <a:ext cx="0" cy="14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72" name="AutoShape 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54" y="3168"/>
                      <a:ext cx="103" cy="170"/>
                    </a:xfrm>
                    <a:prstGeom prst="downArrow">
                      <a:avLst>
                        <a:gd name="adj1" fmla="val 50000"/>
                        <a:gd name="adj2" fmla="val 41262"/>
                      </a:avLst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eaVert"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73" name="Rectangle 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27" y="3648"/>
                      <a:ext cx="674" cy="24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CN" sz="2000">
                          <a:latin typeface="Times New Roman" panose="02020603050405020304" pitchFamily="18" charset="0"/>
                        </a:rPr>
                        <a:t>ABR(8)</a:t>
                      </a:r>
                      <a:endParaRPr lang="en-US" altLang="zh-CN" sz="200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674" name="Rectangle 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04" y="3648"/>
                      <a:ext cx="674" cy="24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CN" sz="2000">
                          <a:latin typeface="Times New Roman" panose="02020603050405020304" pitchFamily="18" charset="0"/>
                        </a:rPr>
                        <a:t>ADBR(8)</a:t>
                      </a:r>
                      <a:endParaRPr lang="en-US" altLang="zh-CN" sz="200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675" name="AutoShape 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19" y="1728"/>
                      <a:ext cx="207" cy="1920"/>
                    </a:xfrm>
                    <a:prstGeom prst="upDownArrow">
                      <a:avLst>
                        <a:gd name="adj1" fmla="val 39167"/>
                        <a:gd name="adj2" fmla="val 97091"/>
                      </a:avLst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eaVert"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76" name="AutoShape 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4" y="3888"/>
                      <a:ext cx="103" cy="170"/>
                    </a:xfrm>
                    <a:prstGeom prst="downArrow">
                      <a:avLst>
                        <a:gd name="adj1" fmla="val 50000"/>
                        <a:gd name="adj2" fmla="val 41262"/>
                      </a:avLst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eaVert"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77" name="Text Box 7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5" y="1440"/>
                      <a:ext cx="1203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zh-CN" altLang="en-US" sz="1800">
                          <a:latin typeface="Times New Roman" panose="02020603050405020304" pitchFamily="18" charset="0"/>
                        </a:rPr>
                        <a:t>8位内部数据总线</a:t>
                      </a:r>
                      <a:endParaRPr lang="zh-CN" altLang="en-US" sz="180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678" name="Text Box 7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39" y="1163"/>
                      <a:ext cx="668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2000">
                          <a:latin typeface="Times New Roman" panose="02020603050405020304" pitchFamily="18" charset="0"/>
                        </a:rPr>
                        <a:t>I/O</a:t>
                      </a:r>
                      <a:r>
                        <a:rPr lang="zh-CN" altLang="en-US" sz="2000">
                          <a:latin typeface="Times New Roman" panose="02020603050405020304" pitchFamily="18" charset="0"/>
                        </a:rPr>
                        <a:t>控制</a:t>
                      </a:r>
                      <a:endParaRPr lang="zh-CN" altLang="en-US" sz="200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679" name="AutoShape 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61" y="1440"/>
                      <a:ext cx="104" cy="192"/>
                    </a:xfrm>
                    <a:prstGeom prst="upDownArrow">
                      <a:avLst>
                        <a:gd name="adj1" fmla="val 50000"/>
                        <a:gd name="adj2" fmla="val 36923"/>
                      </a:avLst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eaVert"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80" name="Line 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56" y="1005"/>
                      <a:ext cx="0" cy="14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81" name="Line 7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60" y="1005"/>
                      <a:ext cx="0" cy="14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82" name="Line 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5" y="1005"/>
                      <a:ext cx="0" cy="14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83" name="Line 78"/>
                    <p:cNvSpPr>
                      <a:spLocks noChangeShapeType="1"/>
                    </p:cNvSpPr>
                    <p:nvPr/>
                  </p:nvSpPr>
                  <p:spPr bwMode="auto">
                    <a:xfrm rot="10800000">
                      <a:off x="2318" y="855"/>
                      <a:ext cx="0" cy="288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84" name="Line 79"/>
                    <p:cNvSpPr>
                      <a:spLocks noChangeShapeType="1"/>
                    </p:cNvSpPr>
                    <p:nvPr/>
                  </p:nvSpPr>
                  <p:spPr bwMode="auto">
                    <a:xfrm rot="10800000">
                      <a:off x="1613" y="864"/>
                      <a:ext cx="0" cy="288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85" name="Line 80"/>
                    <p:cNvSpPr>
                      <a:spLocks noChangeShapeType="1"/>
                    </p:cNvSpPr>
                    <p:nvPr/>
                  </p:nvSpPr>
                  <p:spPr bwMode="auto">
                    <a:xfrm rot="10800000">
                      <a:off x="908" y="864"/>
                      <a:ext cx="0" cy="288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86" name="Text Box 8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64" y="672"/>
                      <a:ext cx="476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18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</a:rPr>
                        <a:t>INTA</a:t>
                      </a:r>
                      <a:endParaRPr lang="en-US" altLang="zh-CN" sz="1800">
                        <a:solidFill>
                          <a:schemeClr val="folHlink"/>
                        </a:solidFill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687" name="Text Box 8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49" y="825"/>
                      <a:ext cx="476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18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</a:rPr>
                        <a:t>INTR</a:t>
                      </a:r>
                      <a:endParaRPr lang="en-US" altLang="zh-CN" sz="1800">
                        <a:solidFill>
                          <a:schemeClr val="folHlink"/>
                        </a:solidFill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688" name="Line 8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1" y="864"/>
                      <a:ext cx="363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folHlink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89" name="Line 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02" y="1008"/>
                      <a:ext cx="0" cy="14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90" name="Line 85"/>
                    <p:cNvSpPr>
                      <a:spLocks noChangeShapeType="1"/>
                    </p:cNvSpPr>
                    <p:nvPr/>
                  </p:nvSpPr>
                  <p:spPr bwMode="auto">
                    <a:xfrm rot="10800000">
                      <a:off x="3872" y="1008"/>
                      <a:ext cx="0" cy="14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91" name="Text Box 8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25" y="792"/>
                      <a:ext cx="356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1800">
                          <a:latin typeface="Times New Roman" panose="02020603050405020304" pitchFamily="18" charset="0"/>
                        </a:rPr>
                        <a:t>SID</a:t>
                      </a:r>
                      <a:endParaRPr lang="en-US" altLang="zh-CN" sz="180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692" name="Text Box 8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634" y="792"/>
                      <a:ext cx="411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1800">
                          <a:latin typeface="Times New Roman" panose="02020603050405020304" pitchFamily="18" charset="0"/>
                        </a:rPr>
                        <a:t>SOD</a:t>
                      </a:r>
                      <a:endParaRPr lang="en-US" altLang="zh-CN" sz="180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693" name="Line 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3" y="3888"/>
                      <a:ext cx="0" cy="14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94" name="Line 8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74" y="3888"/>
                      <a:ext cx="0" cy="14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95" name="Line 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33" y="3888"/>
                      <a:ext cx="0" cy="14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96" name="Line 9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92" y="3888"/>
                      <a:ext cx="0" cy="14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97" name="Line 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55" y="3888"/>
                      <a:ext cx="0" cy="14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98" name="Line 9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115" y="3888"/>
                      <a:ext cx="0" cy="14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99" name="Line 9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70" y="3888"/>
                      <a:ext cx="0" cy="14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700" name="Line 9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91" y="3888"/>
                      <a:ext cx="0" cy="14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701" name="Line 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61" y="3888"/>
                      <a:ext cx="0" cy="14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702" name="Line 9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815" y="3888"/>
                      <a:ext cx="0" cy="29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703" name="Line 9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354" y="3888"/>
                      <a:ext cx="0" cy="29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704" name="Line 9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784" y="3886"/>
                      <a:ext cx="0" cy="29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705" name="Text Box 10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-9" y="3897"/>
                      <a:ext cx="428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1800">
                          <a:latin typeface="Times New Roman" panose="02020603050405020304" pitchFamily="18" charset="0"/>
                        </a:rPr>
                        <a:t>CLK</a:t>
                      </a:r>
                      <a:endParaRPr lang="en-US" altLang="zh-CN" sz="1800" baseline="-2500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706" name="Text Box 10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7" y="4032"/>
                      <a:ext cx="508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1800">
                          <a:latin typeface="Times New Roman" panose="02020603050405020304" pitchFamily="18" charset="0"/>
                        </a:rPr>
                        <a:t>Ready</a:t>
                      </a:r>
                      <a:endParaRPr lang="en-US" altLang="zh-CN" sz="180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707" name="Text Box 10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67" y="4032"/>
                      <a:ext cx="324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18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</a:rPr>
                        <a:t>RD</a:t>
                      </a:r>
                      <a:endParaRPr lang="en-US" altLang="zh-CN" sz="1800">
                        <a:solidFill>
                          <a:schemeClr val="folHlink"/>
                        </a:solidFill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708" name="Line 10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30" y="4056"/>
                      <a:ext cx="20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folHlink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709" name="Text Box 10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78" y="4032"/>
                      <a:ext cx="364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18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</a:rPr>
                        <a:t>WR</a:t>
                      </a:r>
                      <a:endParaRPr lang="en-US" altLang="zh-CN" sz="1800">
                        <a:solidFill>
                          <a:schemeClr val="folHlink"/>
                        </a:solidFill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710" name="Line 10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33" y="4056"/>
                      <a:ext cx="249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folHlink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711" name="Text Box 10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489" y="4032"/>
                      <a:ext cx="412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18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</a:rPr>
                        <a:t>ALE</a:t>
                      </a:r>
                      <a:endParaRPr lang="en-US" altLang="zh-CN" sz="1800">
                        <a:solidFill>
                          <a:schemeClr val="folHlink"/>
                        </a:solidFill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712" name="Text Box 10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11" y="4032"/>
                      <a:ext cx="460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18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</a:rPr>
                        <a:t>IO/M</a:t>
                      </a:r>
                      <a:endParaRPr lang="en-US" altLang="zh-CN" sz="1800">
                        <a:solidFill>
                          <a:schemeClr val="folHlink"/>
                        </a:solidFill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713" name="Line 10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70" y="4056"/>
                      <a:ext cx="159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folHlink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714" name="Rectangle 10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91" y="1152"/>
                      <a:ext cx="1192" cy="286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69715" name="Group 110"/>
                    <p:cNvGrpSpPr/>
                    <p:nvPr/>
                  </p:nvGrpSpPr>
                  <p:grpSpPr bwMode="auto">
                    <a:xfrm>
                      <a:off x="2473" y="1728"/>
                      <a:ext cx="415" cy="1056"/>
                      <a:chOff x="2482" y="1728"/>
                      <a:chExt cx="415" cy="1056"/>
                    </a:xfrm>
                  </p:grpSpPr>
                  <p:sp>
                    <p:nvSpPr>
                      <p:cNvPr id="69734" name="Freeform 111"/>
                      <p:cNvSpPr/>
                      <p:nvPr/>
                    </p:nvSpPr>
                    <p:spPr bwMode="auto">
                      <a:xfrm>
                        <a:off x="2482" y="1824"/>
                        <a:ext cx="363" cy="960"/>
                      </a:xfrm>
                      <a:custGeom>
                        <a:avLst/>
                        <a:gdLst>
                          <a:gd name="T0" fmla="*/ 0 w 336"/>
                          <a:gd name="T1" fmla="*/ 960 h 960"/>
                          <a:gd name="T2" fmla="*/ 1842 w 336"/>
                          <a:gd name="T3" fmla="*/ 960 h 960"/>
                          <a:gd name="T4" fmla="*/ 1842 w 336"/>
                          <a:gd name="T5" fmla="*/ 0 h 960"/>
                          <a:gd name="T6" fmla="*/ 0 60000 65536"/>
                          <a:gd name="T7" fmla="*/ 0 60000 65536"/>
                          <a:gd name="T8" fmla="*/ 0 60000 65536"/>
                          <a:gd name="T9" fmla="*/ 0 w 336"/>
                          <a:gd name="T10" fmla="*/ 0 h 960"/>
                          <a:gd name="T11" fmla="*/ 336 w 336"/>
                          <a:gd name="T12" fmla="*/ 960 h 96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336" h="960">
                            <a:moveTo>
                              <a:pt x="0" y="960"/>
                            </a:moveTo>
                            <a:lnTo>
                              <a:pt x="336" y="960"/>
                            </a:lnTo>
                            <a:lnTo>
                              <a:pt x="336" y="0"/>
                            </a:lnTo>
                          </a:path>
                        </a:pathLst>
                      </a:custGeom>
                      <a:noFill/>
                      <a:ln w="28575">
                        <a:solidFill>
                          <a:schemeClr val="tx1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9735" name="Freeform 112"/>
                      <p:cNvSpPr/>
                      <p:nvPr/>
                    </p:nvSpPr>
                    <p:spPr bwMode="auto">
                      <a:xfrm>
                        <a:off x="2482" y="1824"/>
                        <a:ext cx="259" cy="864"/>
                      </a:xfrm>
                      <a:custGeom>
                        <a:avLst/>
                        <a:gdLst>
                          <a:gd name="T0" fmla="*/ 0 w 240"/>
                          <a:gd name="T1" fmla="*/ 864 h 864"/>
                          <a:gd name="T2" fmla="*/ 1285 w 240"/>
                          <a:gd name="T3" fmla="*/ 864 h 864"/>
                          <a:gd name="T4" fmla="*/ 1285 w 240"/>
                          <a:gd name="T5" fmla="*/ 0 h 864"/>
                          <a:gd name="T6" fmla="*/ 0 60000 65536"/>
                          <a:gd name="T7" fmla="*/ 0 60000 65536"/>
                          <a:gd name="T8" fmla="*/ 0 60000 65536"/>
                          <a:gd name="T9" fmla="*/ 0 w 240"/>
                          <a:gd name="T10" fmla="*/ 0 h 864"/>
                          <a:gd name="T11" fmla="*/ 240 w 240"/>
                          <a:gd name="T12" fmla="*/ 864 h 864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40" h="864">
                            <a:moveTo>
                              <a:pt x="0" y="864"/>
                            </a:moveTo>
                            <a:lnTo>
                              <a:pt x="240" y="864"/>
                            </a:lnTo>
                            <a:lnTo>
                              <a:pt x="240" y="0"/>
                            </a:lnTo>
                          </a:path>
                        </a:pathLst>
                      </a:custGeom>
                      <a:noFill/>
                      <a:ln w="28575">
                        <a:solidFill>
                          <a:schemeClr val="tx1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9736" name="Freeform 113"/>
                      <p:cNvSpPr/>
                      <p:nvPr/>
                    </p:nvSpPr>
                    <p:spPr bwMode="auto">
                      <a:xfrm>
                        <a:off x="2690" y="1728"/>
                        <a:ext cx="103" cy="96"/>
                      </a:xfrm>
                      <a:custGeom>
                        <a:avLst/>
                        <a:gdLst>
                          <a:gd name="T0" fmla="*/ 454 w 96"/>
                          <a:gd name="T1" fmla="*/ 0 h 96"/>
                          <a:gd name="T2" fmla="*/ 0 w 96"/>
                          <a:gd name="T3" fmla="*/ 96 h 96"/>
                          <a:gd name="T4" fmla="*/ 227 w 96"/>
                          <a:gd name="T5" fmla="*/ 96 h 96"/>
                          <a:gd name="T6" fmla="*/ 0 60000 65536"/>
                          <a:gd name="T7" fmla="*/ 0 60000 65536"/>
                          <a:gd name="T8" fmla="*/ 0 60000 65536"/>
                          <a:gd name="T9" fmla="*/ 0 w 96"/>
                          <a:gd name="T10" fmla="*/ 0 h 96"/>
                          <a:gd name="T11" fmla="*/ 96 w 96"/>
                          <a:gd name="T12" fmla="*/ 96 h 96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96" h="96">
                            <a:moveTo>
                              <a:pt x="96" y="0"/>
                            </a:moveTo>
                            <a:lnTo>
                              <a:pt x="0" y="96"/>
                            </a:lnTo>
                            <a:lnTo>
                              <a:pt x="48" y="96"/>
                            </a:lnTo>
                          </a:path>
                        </a:pathLst>
                      </a:custGeom>
                      <a:noFill/>
                      <a:ln w="28575">
                        <a:solidFill>
                          <a:schemeClr val="tx1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9737" name="Freeform 114"/>
                      <p:cNvSpPr/>
                      <p:nvPr/>
                    </p:nvSpPr>
                    <p:spPr bwMode="auto">
                      <a:xfrm>
                        <a:off x="2793" y="1728"/>
                        <a:ext cx="104" cy="96"/>
                      </a:xfrm>
                      <a:custGeom>
                        <a:avLst/>
                        <a:gdLst>
                          <a:gd name="T0" fmla="*/ 0 w 96"/>
                          <a:gd name="T1" fmla="*/ 0 h 96"/>
                          <a:gd name="T2" fmla="*/ 560 w 96"/>
                          <a:gd name="T3" fmla="*/ 96 h 96"/>
                          <a:gd name="T4" fmla="*/ 286 w 96"/>
                          <a:gd name="T5" fmla="*/ 96 h 96"/>
                          <a:gd name="T6" fmla="*/ 0 60000 65536"/>
                          <a:gd name="T7" fmla="*/ 0 60000 65536"/>
                          <a:gd name="T8" fmla="*/ 0 60000 65536"/>
                          <a:gd name="T9" fmla="*/ 0 w 96"/>
                          <a:gd name="T10" fmla="*/ 0 h 96"/>
                          <a:gd name="T11" fmla="*/ 96 w 96"/>
                          <a:gd name="T12" fmla="*/ 96 h 96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96" h="96">
                            <a:moveTo>
                              <a:pt x="0" y="0"/>
                            </a:moveTo>
                            <a:lnTo>
                              <a:pt x="96" y="96"/>
                            </a:lnTo>
                            <a:lnTo>
                              <a:pt x="48" y="96"/>
                            </a:lnTo>
                          </a:path>
                        </a:pathLst>
                      </a:custGeom>
                      <a:noFill/>
                      <a:ln w="28575">
                        <a:solidFill>
                          <a:schemeClr val="tx1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69716" name="Freeform 115"/>
                    <p:cNvSpPr/>
                    <p:nvPr/>
                  </p:nvSpPr>
                  <p:spPr bwMode="auto">
                    <a:xfrm>
                      <a:off x="4390" y="3429"/>
                      <a:ext cx="1" cy="126"/>
                    </a:xfrm>
                    <a:custGeom>
                      <a:avLst/>
                      <a:gdLst>
                        <a:gd name="T0" fmla="*/ 0 w 1"/>
                        <a:gd name="T1" fmla="*/ 0 h 126"/>
                        <a:gd name="T2" fmla="*/ 0 w 1"/>
                        <a:gd name="T3" fmla="*/ 126 h 126"/>
                        <a:gd name="T4" fmla="*/ 0 60000 65536"/>
                        <a:gd name="T5" fmla="*/ 0 60000 65536"/>
                        <a:gd name="T6" fmla="*/ 0 w 1"/>
                        <a:gd name="T7" fmla="*/ 0 h 126"/>
                        <a:gd name="T8" fmla="*/ 1 w 1"/>
                        <a:gd name="T9" fmla="*/ 126 h 126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1" h="126">
                          <a:moveTo>
                            <a:pt x="0" y="0"/>
                          </a:moveTo>
                          <a:lnTo>
                            <a:pt x="0" y="126"/>
                          </a:ln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717" name="Freeform 116"/>
                    <p:cNvSpPr/>
                    <p:nvPr/>
                  </p:nvSpPr>
                  <p:spPr bwMode="auto">
                    <a:xfrm>
                      <a:off x="4311" y="3264"/>
                      <a:ext cx="1" cy="291"/>
                    </a:xfrm>
                    <a:custGeom>
                      <a:avLst/>
                      <a:gdLst>
                        <a:gd name="T0" fmla="*/ 0 w 1"/>
                        <a:gd name="T1" fmla="*/ 0 h 291"/>
                        <a:gd name="T2" fmla="*/ 1 w 1"/>
                        <a:gd name="T3" fmla="*/ 291 h 291"/>
                        <a:gd name="T4" fmla="*/ 0 60000 65536"/>
                        <a:gd name="T5" fmla="*/ 0 60000 65536"/>
                        <a:gd name="T6" fmla="*/ 0 w 1"/>
                        <a:gd name="T7" fmla="*/ 0 h 291"/>
                        <a:gd name="T8" fmla="*/ 1 w 1"/>
                        <a:gd name="T9" fmla="*/ 291 h 291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1" h="291">
                          <a:moveTo>
                            <a:pt x="0" y="0"/>
                          </a:moveTo>
                          <a:lnTo>
                            <a:pt x="1" y="291"/>
                          </a:ln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718" name="Freeform 117"/>
                    <p:cNvSpPr/>
                    <p:nvPr/>
                  </p:nvSpPr>
                  <p:spPr bwMode="auto">
                    <a:xfrm>
                      <a:off x="4390" y="3264"/>
                      <a:ext cx="725" cy="291"/>
                    </a:xfrm>
                    <a:custGeom>
                      <a:avLst/>
                      <a:gdLst>
                        <a:gd name="T0" fmla="*/ 0 w 672"/>
                        <a:gd name="T1" fmla="*/ 0 h 291"/>
                        <a:gd name="T2" fmla="*/ 0 w 672"/>
                        <a:gd name="T3" fmla="*/ 96 h 291"/>
                        <a:gd name="T4" fmla="*/ 3572 w 672"/>
                        <a:gd name="T5" fmla="*/ 96 h 291"/>
                        <a:gd name="T6" fmla="*/ 3572 w 672"/>
                        <a:gd name="T7" fmla="*/ 291 h 291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672"/>
                        <a:gd name="T13" fmla="*/ 0 h 291"/>
                        <a:gd name="T14" fmla="*/ 672 w 672"/>
                        <a:gd name="T15" fmla="*/ 291 h 291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672" h="291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672" y="96"/>
                          </a:lnTo>
                          <a:lnTo>
                            <a:pt x="672" y="291"/>
                          </a:ln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719" name="Freeform 118"/>
                    <p:cNvSpPr/>
                    <p:nvPr/>
                  </p:nvSpPr>
                  <p:spPr bwMode="auto">
                    <a:xfrm>
                      <a:off x="4393" y="3429"/>
                      <a:ext cx="654" cy="123"/>
                    </a:xfrm>
                    <a:custGeom>
                      <a:avLst/>
                      <a:gdLst>
                        <a:gd name="T0" fmla="*/ 0 w 606"/>
                        <a:gd name="T1" fmla="*/ 0 h 123"/>
                        <a:gd name="T2" fmla="*/ 3237 w 606"/>
                        <a:gd name="T3" fmla="*/ 0 h 123"/>
                        <a:gd name="T4" fmla="*/ 3238 w 606"/>
                        <a:gd name="T5" fmla="*/ 123 h 123"/>
                        <a:gd name="T6" fmla="*/ 0 60000 65536"/>
                        <a:gd name="T7" fmla="*/ 0 60000 65536"/>
                        <a:gd name="T8" fmla="*/ 0 60000 65536"/>
                        <a:gd name="T9" fmla="*/ 0 w 606"/>
                        <a:gd name="T10" fmla="*/ 0 h 123"/>
                        <a:gd name="T11" fmla="*/ 606 w 606"/>
                        <a:gd name="T12" fmla="*/ 123 h 123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06" h="123">
                          <a:moveTo>
                            <a:pt x="0" y="0"/>
                          </a:moveTo>
                          <a:lnTo>
                            <a:pt x="605" y="0"/>
                          </a:lnTo>
                          <a:lnTo>
                            <a:pt x="606" y="123"/>
                          </a:ln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69720" name="Group 119"/>
                    <p:cNvGrpSpPr/>
                    <p:nvPr/>
                  </p:nvGrpSpPr>
                  <p:grpSpPr bwMode="auto">
                    <a:xfrm>
                      <a:off x="4257" y="3546"/>
                      <a:ext cx="188" cy="102"/>
                      <a:chOff x="4266" y="3546"/>
                      <a:chExt cx="188" cy="102"/>
                    </a:xfrm>
                  </p:grpSpPr>
                  <p:sp>
                    <p:nvSpPr>
                      <p:cNvPr id="69730" name="Freeform 120"/>
                      <p:cNvSpPr/>
                      <p:nvPr/>
                    </p:nvSpPr>
                    <p:spPr bwMode="auto">
                      <a:xfrm>
                        <a:off x="4347" y="3546"/>
                        <a:ext cx="107" cy="102"/>
                      </a:xfrm>
                      <a:custGeom>
                        <a:avLst/>
                        <a:gdLst>
                          <a:gd name="T0" fmla="*/ 0 w 99"/>
                          <a:gd name="T1" fmla="*/ 102 h 102"/>
                          <a:gd name="T2" fmla="*/ 548 w 99"/>
                          <a:gd name="T3" fmla="*/ 0 h 102"/>
                          <a:gd name="T4" fmla="*/ 0 60000 65536"/>
                          <a:gd name="T5" fmla="*/ 0 60000 65536"/>
                          <a:gd name="T6" fmla="*/ 0 w 99"/>
                          <a:gd name="T7" fmla="*/ 0 h 102"/>
                          <a:gd name="T8" fmla="*/ 99 w 99"/>
                          <a:gd name="T9" fmla="*/ 102 h 102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T6" t="T7" r="T8" b="T9"/>
                        <a:pathLst>
                          <a:path w="99" h="102">
                            <a:moveTo>
                              <a:pt x="0" y="102"/>
                            </a:moveTo>
                            <a:lnTo>
                              <a:pt x="99" y="0"/>
                            </a:lnTo>
                          </a:path>
                        </a:pathLst>
                      </a:custGeom>
                      <a:noFill/>
                      <a:ln w="28575">
                        <a:solidFill>
                          <a:schemeClr val="tx1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9731" name="Freeform 121"/>
                      <p:cNvSpPr/>
                      <p:nvPr/>
                    </p:nvSpPr>
                    <p:spPr bwMode="auto">
                      <a:xfrm>
                        <a:off x="4396" y="3549"/>
                        <a:ext cx="58" cy="1"/>
                      </a:xfrm>
                      <a:custGeom>
                        <a:avLst/>
                        <a:gdLst>
                          <a:gd name="T0" fmla="*/ 0 w 54"/>
                          <a:gd name="T1" fmla="*/ 0 h 1"/>
                          <a:gd name="T2" fmla="*/ 263 w 54"/>
                          <a:gd name="T3" fmla="*/ 0 h 1"/>
                          <a:gd name="T4" fmla="*/ 0 60000 65536"/>
                          <a:gd name="T5" fmla="*/ 0 60000 65536"/>
                          <a:gd name="T6" fmla="*/ 0 w 54"/>
                          <a:gd name="T7" fmla="*/ 0 h 1"/>
                          <a:gd name="T8" fmla="*/ 54 w 54"/>
                          <a:gd name="T9" fmla="*/ 1 h 1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T6" t="T7" r="T8" b="T9"/>
                        <a:pathLst>
                          <a:path w="54" h="1">
                            <a:moveTo>
                              <a:pt x="0" y="0"/>
                            </a:moveTo>
                            <a:lnTo>
                              <a:pt x="54" y="0"/>
                            </a:lnTo>
                          </a:path>
                        </a:pathLst>
                      </a:custGeom>
                      <a:noFill/>
                      <a:ln w="28575">
                        <a:solidFill>
                          <a:schemeClr val="tx1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9732" name="Line 122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4267" y="3552"/>
                        <a:ext cx="104" cy="96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9733" name="Freeform 123"/>
                      <p:cNvSpPr/>
                      <p:nvPr/>
                    </p:nvSpPr>
                    <p:spPr bwMode="auto">
                      <a:xfrm>
                        <a:off x="4266" y="3552"/>
                        <a:ext cx="55" cy="1"/>
                      </a:xfrm>
                      <a:custGeom>
                        <a:avLst/>
                        <a:gdLst>
                          <a:gd name="T0" fmla="*/ 0 w 51"/>
                          <a:gd name="T1" fmla="*/ 0 h 1"/>
                          <a:gd name="T2" fmla="*/ 265 w 51"/>
                          <a:gd name="T3" fmla="*/ 0 h 1"/>
                          <a:gd name="T4" fmla="*/ 0 60000 65536"/>
                          <a:gd name="T5" fmla="*/ 0 60000 65536"/>
                          <a:gd name="T6" fmla="*/ 0 w 51"/>
                          <a:gd name="T7" fmla="*/ 0 h 1"/>
                          <a:gd name="T8" fmla="*/ 51 w 51"/>
                          <a:gd name="T9" fmla="*/ 1 h 1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T6" t="T7" r="T8" b="T9"/>
                        <a:pathLst>
                          <a:path w="51" h="1">
                            <a:moveTo>
                              <a:pt x="0" y="0"/>
                            </a:moveTo>
                            <a:lnTo>
                              <a:pt x="51" y="0"/>
                            </a:lnTo>
                          </a:path>
                        </a:pathLst>
                      </a:custGeom>
                      <a:noFill/>
                      <a:ln w="28575">
                        <a:solidFill>
                          <a:schemeClr val="tx1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69721" name="Group 124"/>
                    <p:cNvGrpSpPr/>
                    <p:nvPr/>
                  </p:nvGrpSpPr>
                  <p:grpSpPr bwMode="auto">
                    <a:xfrm>
                      <a:off x="4982" y="3552"/>
                      <a:ext cx="185" cy="97"/>
                      <a:chOff x="4991" y="3552"/>
                      <a:chExt cx="185" cy="97"/>
                    </a:xfrm>
                  </p:grpSpPr>
                  <p:grpSp>
                    <p:nvGrpSpPr>
                      <p:cNvPr id="69725" name="Group 125"/>
                      <p:cNvGrpSpPr/>
                      <p:nvPr/>
                    </p:nvGrpSpPr>
                    <p:grpSpPr bwMode="auto">
                      <a:xfrm>
                        <a:off x="5072" y="3552"/>
                        <a:ext cx="104" cy="97"/>
                        <a:chOff x="4992" y="3648"/>
                        <a:chExt cx="96" cy="97"/>
                      </a:xfrm>
                    </p:grpSpPr>
                    <p:sp>
                      <p:nvSpPr>
                        <p:cNvPr id="69728" name="Freeform 126"/>
                        <p:cNvSpPr/>
                        <p:nvPr/>
                      </p:nvSpPr>
                      <p:spPr bwMode="auto">
                        <a:xfrm>
                          <a:off x="4992" y="3648"/>
                          <a:ext cx="93" cy="97"/>
                        </a:xfrm>
                        <a:custGeom>
                          <a:avLst/>
                          <a:gdLst>
                            <a:gd name="T0" fmla="*/ 0 w 93"/>
                            <a:gd name="T1" fmla="*/ 97 h 97"/>
                            <a:gd name="T2" fmla="*/ 93 w 93"/>
                            <a:gd name="T3" fmla="*/ 0 h 97"/>
                            <a:gd name="T4" fmla="*/ 0 60000 65536"/>
                            <a:gd name="T5" fmla="*/ 0 60000 65536"/>
                            <a:gd name="T6" fmla="*/ 0 w 93"/>
                            <a:gd name="T7" fmla="*/ 0 h 97"/>
                            <a:gd name="T8" fmla="*/ 93 w 93"/>
                            <a:gd name="T9" fmla="*/ 97 h 97"/>
                          </a:gdLst>
                          <a:ahLst/>
                          <a:cxnLst>
                            <a:cxn ang="T4">
                              <a:pos x="T0" y="T1"/>
                            </a:cxn>
                            <a:cxn ang="T5">
                              <a:pos x="T2" y="T3"/>
                            </a:cxn>
                          </a:cxnLst>
                          <a:rect l="T6" t="T7" r="T8" b="T9"/>
                          <a:pathLst>
                            <a:path w="93" h="97">
                              <a:moveTo>
                                <a:pt x="0" y="97"/>
                              </a:moveTo>
                              <a:lnTo>
                                <a:pt x="93" y="0"/>
                              </a:lnTo>
                            </a:path>
                          </a:pathLst>
                        </a:cu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9729" name="Line 12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5040" y="3649"/>
                          <a:ext cx="48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69726" name="Line 128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4992" y="3553"/>
                        <a:ext cx="104" cy="96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9727" name="Freeform 129"/>
                      <p:cNvSpPr/>
                      <p:nvPr/>
                    </p:nvSpPr>
                    <p:spPr bwMode="auto">
                      <a:xfrm>
                        <a:off x="4991" y="3553"/>
                        <a:ext cx="55" cy="1"/>
                      </a:xfrm>
                      <a:custGeom>
                        <a:avLst/>
                        <a:gdLst>
                          <a:gd name="T0" fmla="*/ 0 w 51"/>
                          <a:gd name="T1" fmla="*/ 0 h 1"/>
                          <a:gd name="T2" fmla="*/ 265 w 51"/>
                          <a:gd name="T3" fmla="*/ 0 h 1"/>
                          <a:gd name="T4" fmla="*/ 0 60000 65536"/>
                          <a:gd name="T5" fmla="*/ 0 60000 65536"/>
                          <a:gd name="T6" fmla="*/ 0 w 51"/>
                          <a:gd name="T7" fmla="*/ 0 h 1"/>
                          <a:gd name="T8" fmla="*/ 51 w 51"/>
                          <a:gd name="T9" fmla="*/ 1 h 1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T6" t="T7" r="T8" b="T9"/>
                        <a:pathLst>
                          <a:path w="51" h="1">
                            <a:moveTo>
                              <a:pt x="0" y="0"/>
                            </a:moveTo>
                            <a:lnTo>
                              <a:pt x="51" y="0"/>
                            </a:lnTo>
                          </a:path>
                        </a:pathLst>
                      </a:custGeom>
                      <a:noFill/>
                      <a:ln w="28575">
                        <a:solidFill>
                          <a:schemeClr val="tx1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69722" name="Text Box 13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84" y="4032"/>
                      <a:ext cx="777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US" altLang="zh-CN" sz="18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</a:rPr>
                        <a:t>HLDA</a:t>
                      </a:r>
                      <a:endParaRPr lang="en-US" altLang="zh-CN" sz="1800">
                        <a:solidFill>
                          <a:schemeClr val="folHlink"/>
                        </a:solidFill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723" name="Text Box 13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352" y="4032"/>
                      <a:ext cx="971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US" altLang="zh-CN" sz="1800">
                          <a:latin typeface="Times New Roman" panose="02020603050405020304" pitchFamily="18" charset="0"/>
                        </a:rPr>
                        <a:t>Reset out</a:t>
                      </a:r>
                      <a:endParaRPr lang="en-US" altLang="zh-CN" sz="180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724" name="Text Box 13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64" y="3945"/>
                      <a:ext cx="829" cy="3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US" altLang="zh-CN" sz="18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600" baseline="-25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</a:rPr>
                        <a:t>7</a:t>
                      </a:r>
                      <a:r>
                        <a:rPr lang="en-US" altLang="zh-CN" sz="28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</a:rPr>
                        <a:t>~</a:t>
                      </a:r>
                      <a:r>
                        <a:rPr lang="en-US" altLang="zh-CN" sz="18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600" baseline="-25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1600" baseline="-25000">
                        <a:solidFill>
                          <a:schemeClr val="folHlink"/>
                        </a:solidFill>
                        <a:latin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9650" name="AutoShape 133"/>
                  <p:cNvSpPr>
                    <a:spLocks noChangeArrowheads="1"/>
                  </p:cNvSpPr>
                  <p:nvPr/>
                </p:nvSpPr>
                <p:spPr bwMode="auto">
                  <a:xfrm>
                    <a:off x="3302" y="2198"/>
                    <a:ext cx="104" cy="144"/>
                  </a:xfrm>
                  <a:prstGeom prst="downArrow">
                    <a:avLst>
                      <a:gd name="adj1" fmla="val 50000"/>
                      <a:gd name="adj2" fmla="val 34615"/>
                    </a:avLst>
                  </a:prstGeom>
                  <a:noFill/>
                  <a:ln w="28575">
                    <a:solidFill>
                      <a:schemeClr val="tx1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9644" name="Group 134"/>
                <p:cNvGrpSpPr/>
                <p:nvPr/>
              </p:nvGrpSpPr>
              <p:grpSpPr bwMode="auto">
                <a:xfrm>
                  <a:off x="453" y="2208"/>
                  <a:ext cx="1309" cy="864"/>
                  <a:chOff x="462" y="2208"/>
                  <a:chExt cx="1309" cy="864"/>
                </a:xfrm>
              </p:grpSpPr>
              <p:sp>
                <p:nvSpPr>
                  <p:cNvPr id="69645" name="Freeform 135"/>
                  <p:cNvSpPr/>
                  <p:nvPr/>
                </p:nvSpPr>
                <p:spPr bwMode="auto">
                  <a:xfrm>
                    <a:off x="1394" y="2208"/>
                    <a:ext cx="369" cy="240"/>
                  </a:xfrm>
                  <a:custGeom>
                    <a:avLst/>
                    <a:gdLst>
                      <a:gd name="T0" fmla="*/ 0 w 342"/>
                      <a:gd name="T1" fmla="*/ 0 h 240"/>
                      <a:gd name="T2" fmla="*/ 0 w 342"/>
                      <a:gd name="T3" fmla="*/ 240 h 240"/>
                      <a:gd name="T4" fmla="*/ 1819 w 342"/>
                      <a:gd name="T5" fmla="*/ 240 h 240"/>
                      <a:gd name="T6" fmla="*/ 0 60000 65536"/>
                      <a:gd name="T7" fmla="*/ 0 60000 65536"/>
                      <a:gd name="T8" fmla="*/ 0 60000 65536"/>
                      <a:gd name="T9" fmla="*/ 0 w 342"/>
                      <a:gd name="T10" fmla="*/ 0 h 240"/>
                      <a:gd name="T11" fmla="*/ 342 w 342"/>
                      <a:gd name="T12" fmla="*/ 240 h 24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42" h="240">
                        <a:moveTo>
                          <a:pt x="0" y="0"/>
                        </a:moveTo>
                        <a:lnTo>
                          <a:pt x="0" y="240"/>
                        </a:lnTo>
                        <a:lnTo>
                          <a:pt x="342" y="240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646" name="Freeform 136"/>
                  <p:cNvSpPr/>
                  <p:nvPr/>
                </p:nvSpPr>
                <p:spPr bwMode="auto">
                  <a:xfrm>
                    <a:off x="566" y="2208"/>
                    <a:ext cx="1205" cy="768"/>
                  </a:xfrm>
                  <a:custGeom>
                    <a:avLst/>
                    <a:gdLst>
                      <a:gd name="T0" fmla="*/ 3096 w 1152"/>
                      <a:gd name="T1" fmla="*/ 768 h 768"/>
                      <a:gd name="T2" fmla="*/ 0 w 1152"/>
                      <a:gd name="T3" fmla="*/ 768 h 768"/>
                      <a:gd name="T4" fmla="*/ 0 w 1152"/>
                      <a:gd name="T5" fmla="*/ 0 h 768"/>
                      <a:gd name="T6" fmla="*/ 0 60000 65536"/>
                      <a:gd name="T7" fmla="*/ 0 60000 65536"/>
                      <a:gd name="T8" fmla="*/ 0 60000 65536"/>
                      <a:gd name="T9" fmla="*/ 0 w 1152"/>
                      <a:gd name="T10" fmla="*/ 0 h 768"/>
                      <a:gd name="T11" fmla="*/ 1152 w 1152"/>
                      <a:gd name="T12" fmla="*/ 768 h 76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152" h="768">
                        <a:moveTo>
                          <a:pt x="1152" y="768"/>
                        </a:moveTo>
                        <a:lnTo>
                          <a:pt x="0" y="768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647" name="Freeform 137"/>
                  <p:cNvSpPr/>
                  <p:nvPr/>
                </p:nvSpPr>
                <p:spPr bwMode="auto">
                  <a:xfrm>
                    <a:off x="462" y="2208"/>
                    <a:ext cx="1301" cy="864"/>
                  </a:xfrm>
                  <a:custGeom>
                    <a:avLst/>
                    <a:gdLst>
                      <a:gd name="T0" fmla="*/ 6397 w 1206"/>
                      <a:gd name="T1" fmla="*/ 864 h 864"/>
                      <a:gd name="T2" fmla="*/ 0 w 1206"/>
                      <a:gd name="T3" fmla="*/ 864 h 864"/>
                      <a:gd name="T4" fmla="*/ 0 w 1206"/>
                      <a:gd name="T5" fmla="*/ 0 h 864"/>
                      <a:gd name="T6" fmla="*/ 0 60000 65536"/>
                      <a:gd name="T7" fmla="*/ 0 60000 65536"/>
                      <a:gd name="T8" fmla="*/ 0 60000 65536"/>
                      <a:gd name="T9" fmla="*/ 0 w 1206"/>
                      <a:gd name="T10" fmla="*/ 0 h 864"/>
                      <a:gd name="T11" fmla="*/ 1206 w 1206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206" h="864">
                        <a:moveTo>
                          <a:pt x="1206" y="864"/>
                        </a:moveTo>
                        <a:lnTo>
                          <a:pt x="0" y="864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648" name="Freeform 138"/>
                  <p:cNvSpPr/>
                  <p:nvPr/>
                </p:nvSpPr>
                <p:spPr bwMode="auto">
                  <a:xfrm>
                    <a:off x="1291" y="2208"/>
                    <a:ext cx="476" cy="336"/>
                  </a:xfrm>
                  <a:custGeom>
                    <a:avLst/>
                    <a:gdLst>
                      <a:gd name="T0" fmla="*/ 0 w 441"/>
                      <a:gd name="T1" fmla="*/ 0 h 336"/>
                      <a:gd name="T2" fmla="*/ 0 w 441"/>
                      <a:gd name="T3" fmla="*/ 336 h 336"/>
                      <a:gd name="T4" fmla="*/ 2371 w 441"/>
                      <a:gd name="T5" fmla="*/ 336 h 336"/>
                      <a:gd name="T6" fmla="*/ 0 60000 65536"/>
                      <a:gd name="T7" fmla="*/ 0 60000 65536"/>
                      <a:gd name="T8" fmla="*/ 0 60000 65536"/>
                      <a:gd name="T9" fmla="*/ 0 w 441"/>
                      <a:gd name="T10" fmla="*/ 0 h 336"/>
                      <a:gd name="T11" fmla="*/ 441 w 441"/>
                      <a:gd name="T12" fmla="*/ 336 h 3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41" h="336">
                        <a:moveTo>
                          <a:pt x="0" y="0"/>
                        </a:moveTo>
                        <a:lnTo>
                          <a:pt x="0" y="336"/>
                        </a:lnTo>
                        <a:lnTo>
                          <a:pt x="441" y="336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69639" name="AutoShape 139"/>
            <p:cNvSpPr>
              <a:spLocks noChangeArrowheads="1"/>
            </p:cNvSpPr>
            <p:nvPr/>
          </p:nvSpPr>
          <p:spPr bwMode="auto">
            <a:xfrm>
              <a:off x="5097" y="3899"/>
              <a:ext cx="103" cy="170"/>
            </a:xfrm>
            <a:prstGeom prst="upDownArrow">
              <a:avLst>
                <a:gd name="adj1" fmla="val 50000"/>
                <a:gd name="adj2" fmla="val 33010"/>
              </a:avLst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4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63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152400" y="166688"/>
            <a:ext cx="73263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latin typeface="Times New Roman" panose="02020603050405020304" pitchFamily="18" charset="0"/>
              </a:rPr>
              <a:t>4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. </a:t>
            </a:r>
            <a:r>
              <a:rPr lang="zh-CN" altLang="en-US" sz="2800" dirty="0">
                <a:latin typeface="Times New Roman" panose="02020603050405020304" pitchFamily="18" charset="0"/>
              </a:rPr>
              <a:t>机器周期和节拍（状态）与控制信号的关系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grpSp>
        <p:nvGrpSpPr>
          <p:cNvPr id="2" name="Group 115"/>
          <p:cNvGrpSpPr/>
          <p:nvPr/>
        </p:nvGrpSpPr>
        <p:grpSpPr bwMode="auto">
          <a:xfrm>
            <a:off x="87313" y="882650"/>
            <a:ext cx="8223250" cy="5746750"/>
            <a:chOff x="55" y="556"/>
            <a:chExt cx="5180" cy="3620"/>
          </a:xfrm>
        </p:grpSpPr>
        <p:grpSp>
          <p:nvGrpSpPr>
            <p:cNvPr id="73733" name="Group 114"/>
            <p:cNvGrpSpPr/>
            <p:nvPr/>
          </p:nvGrpSpPr>
          <p:grpSpPr bwMode="auto">
            <a:xfrm>
              <a:off x="55" y="556"/>
              <a:ext cx="5180" cy="3620"/>
              <a:chOff x="55" y="556"/>
              <a:chExt cx="5180" cy="3620"/>
            </a:xfrm>
          </p:grpSpPr>
          <p:grpSp>
            <p:nvGrpSpPr>
              <p:cNvPr id="73735" name="Group 113"/>
              <p:cNvGrpSpPr/>
              <p:nvPr/>
            </p:nvGrpSpPr>
            <p:grpSpPr bwMode="auto">
              <a:xfrm>
                <a:off x="55" y="556"/>
                <a:ext cx="5180" cy="3620"/>
                <a:chOff x="55" y="556"/>
                <a:chExt cx="5180" cy="3620"/>
              </a:xfrm>
            </p:grpSpPr>
            <p:sp>
              <p:nvSpPr>
                <p:cNvPr id="73737" name="Freeform 6"/>
                <p:cNvSpPr/>
                <p:nvPr/>
              </p:nvSpPr>
              <p:spPr bwMode="auto">
                <a:xfrm>
                  <a:off x="747" y="1132"/>
                  <a:ext cx="455" cy="279"/>
                </a:xfrm>
                <a:custGeom>
                  <a:avLst/>
                  <a:gdLst>
                    <a:gd name="T0" fmla="*/ 0 w 402"/>
                    <a:gd name="T1" fmla="*/ 0 h 147"/>
                    <a:gd name="T2" fmla="*/ 730 w 402"/>
                    <a:gd name="T3" fmla="*/ 194944087 h 147"/>
                    <a:gd name="T4" fmla="*/ 2927 w 402"/>
                    <a:gd name="T5" fmla="*/ 194944087 h 147"/>
                    <a:gd name="T6" fmla="*/ 3681 w 402"/>
                    <a:gd name="T7" fmla="*/ 4077900 h 147"/>
                    <a:gd name="T8" fmla="*/ 6129 w 402"/>
                    <a:gd name="T9" fmla="*/ 4077900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02"/>
                    <a:gd name="T16" fmla="*/ 0 h 147"/>
                    <a:gd name="T17" fmla="*/ 402 w 402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02" h="147">
                      <a:moveTo>
                        <a:pt x="0" y="0"/>
                      </a:moveTo>
                      <a:lnTo>
                        <a:pt x="48" y="147"/>
                      </a:lnTo>
                      <a:lnTo>
                        <a:pt x="192" y="147"/>
                      </a:lnTo>
                      <a:lnTo>
                        <a:pt x="240" y="3"/>
                      </a:lnTo>
                      <a:lnTo>
                        <a:pt x="402" y="3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38" name="Freeform 7"/>
                <p:cNvSpPr/>
                <p:nvPr/>
              </p:nvSpPr>
              <p:spPr bwMode="auto">
                <a:xfrm>
                  <a:off x="1195" y="1132"/>
                  <a:ext cx="455" cy="279"/>
                </a:xfrm>
                <a:custGeom>
                  <a:avLst/>
                  <a:gdLst>
                    <a:gd name="T0" fmla="*/ 0 w 402"/>
                    <a:gd name="T1" fmla="*/ 0 h 147"/>
                    <a:gd name="T2" fmla="*/ 730 w 402"/>
                    <a:gd name="T3" fmla="*/ 194944087 h 147"/>
                    <a:gd name="T4" fmla="*/ 2927 w 402"/>
                    <a:gd name="T5" fmla="*/ 194944087 h 147"/>
                    <a:gd name="T6" fmla="*/ 3681 w 402"/>
                    <a:gd name="T7" fmla="*/ 4077900 h 147"/>
                    <a:gd name="T8" fmla="*/ 6129 w 402"/>
                    <a:gd name="T9" fmla="*/ 4077900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02"/>
                    <a:gd name="T16" fmla="*/ 0 h 147"/>
                    <a:gd name="T17" fmla="*/ 402 w 402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02" h="147">
                      <a:moveTo>
                        <a:pt x="0" y="0"/>
                      </a:moveTo>
                      <a:lnTo>
                        <a:pt x="48" y="147"/>
                      </a:lnTo>
                      <a:lnTo>
                        <a:pt x="192" y="147"/>
                      </a:lnTo>
                      <a:lnTo>
                        <a:pt x="240" y="3"/>
                      </a:lnTo>
                      <a:lnTo>
                        <a:pt x="402" y="3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39" name="Freeform 8"/>
                <p:cNvSpPr/>
                <p:nvPr/>
              </p:nvSpPr>
              <p:spPr bwMode="auto">
                <a:xfrm>
                  <a:off x="1642" y="1138"/>
                  <a:ext cx="455" cy="279"/>
                </a:xfrm>
                <a:custGeom>
                  <a:avLst/>
                  <a:gdLst>
                    <a:gd name="T0" fmla="*/ 0 w 402"/>
                    <a:gd name="T1" fmla="*/ 0 h 147"/>
                    <a:gd name="T2" fmla="*/ 730 w 402"/>
                    <a:gd name="T3" fmla="*/ 194944087 h 147"/>
                    <a:gd name="T4" fmla="*/ 2927 w 402"/>
                    <a:gd name="T5" fmla="*/ 194944087 h 147"/>
                    <a:gd name="T6" fmla="*/ 3681 w 402"/>
                    <a:gd name="T7" fmla="*/ 4077900 h 147"/>
                    <a:gd name="T8" fmla="*/ 6129 w 402"/>
                    <a:gd name="T9" fmla="*/ 4077900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02"/>
                    <a:gd name="T16" fmla="*/ 0 h 147"/>
                    <a:gd name="T17" fmla="*/ 402 w 402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02" h="147">
                      <a:moveTo>
                        <a:pt x="0" y="0"/>
                      </a:moveTo>
                      <a:lnTo>
                        <a:pt x="48" y="147"/>
                      </a:lnTo>
                      <a:lnTo>
                        <a:pt x="192" y="147"/>
                      </a:lnTo>
                      <a:lnTo>
                        <a:pt x="240" y="3"/>
                      </a:lnTo>
                      <a:lnTo>
                        <a:pt x="402" y="3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40" name="Freeform 9"/>
                <p:cNvSpPr/>
                <p:nvPr/>
              </p:nvSpPr>
              <p:spPr bwMode="auto">
                <a:xfrm>
                  <a:off x="2090" y="1138"/>
                  <a:ext cx="455" cy="279"/>
                </a:xfrm>
                <a:custGeom>
                  <a:avLst/>
                  <a:gdLst>
                    <a:gd name="T0" fmla="*/ 0 w 402"/>
                    <a:gd name="T1" fmla="*/ 0 h 147"/>
                    <a:gd name="T2" fmla="*/ 730 w 402"/>
                    <a:gd name="T3" fmla="*/ 194944087 h 147"/>
                    <a:gd name="T4" fmla="*/ 2927 w 402"/>
                    <a:gd name="T5" fmla="*/ 194944087 h 147"/>
                    <a:gd name="T6" fmla="*/ 3681 w 402"/>
                    <a:gd name="T7" fmla="*/ 4077900 h 147"/>
                    <a:gd name="T8" fmla="*/ 6129 w 402"/>
                    <a:gd name="T9" fmla="*/ 4077900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02"/>
                    <a:gd name="T16" fmla="*/ 0 h 147"/>
                    <a:gd name="T17" fmla="*/ 402 w 402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02" h="147">
                      <a:moveTo>
                        <a:pt x="0" y="0"/>
                      </a:moveTo>
                      <a:lnTo>
                        <a:pt x="48" y="147"/>
                      </a:lnTo>
                      <a:lnTo>
                        <a:pt x="192" y="147"/>
                      </a:lnTo>
                      <a:lnTo>
                        <a:pt x="240" y="3"/>
                      </a:lnTo>
                      <a:lnTo>
                        <a:pt x="402" y="3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41" name="Freeform 10"/>
                <p:cNvSpPr/>
                <p:nvPr/>
              </p:nvSpPr>
              <p:spPr bwMode="auto">
                <a:xfrm>
                  <a:off x="2538" y="1138"/>
                  <a:ext cx="455" cy="279"/>
                </a:xfrm>
                <a:custGeom>
                  <a:avLst/>
                  <a:gdLst>
                    <a:gd name="T0" fmla="*/ 0 w 402"/>
                    <a:gd name="T1" fmla="*/ 0 h 147"/>
                    <a:gd name="T2" fmla="*/ 730 w 402"/>
                    <a:gd name="T3" fmla="*/ 194944087 h 147"/>
                    <a:gd name="T4" fmla="*/ 2927 w 402"/>
                    <a:gd name="T5" fmla="*/ 194944087 h 147"/>
                    <a:gd name="T6" fmla="*/ 3681 w 402"/>
                    <a:gd name="T7" fmla="*/ 4077900 h 147"/>
                    <a:gd name="T8" fmla="*/ 6129 w 402"/>
                    <a:gd name="T9" fmla="*/ 4077900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02"/>
                    <a:gd name="T16" fmla="*/ 0 h 147"/>
                    <a:gd name="T17" fmla="*/ 402 w 402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02" h="147">
                      <a:moveTo>
                        <a:pt x="0" y="0"/>
                      </a:moveTo>
                      <a:lnTo>
                        <a:pt x="48" y="147"/>
                      </a:lnTo>
                      <a:lnTo>
                        <a:pt x="192" y="147"/>
                      </a:lnTo>
                      <a:lnTo>
                        <a:pt x="240" y="3"/>
                      </a:lnTo>
                      <a:lnTo>
                        <a:pt x="402" y="3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42" name="Freeform 11"/>
                <p:cNvSpPr/>
                <p:nvPr/>
              </p:nvSpPr>
              <p:spPr bwMode="auto">
                <a:xfrm>
                  <a:off x="2986" y="1138"/>
                  <a:ext cx="456" cy="279"/>
                </a:xfrm>
                <a:custGeom>
                  <a:avLst/>
                  <a:gdLst>
                    <a:gd name="T0" fmla="*/ 0 w 402"/>
                    <a:gd name="T1" fmla="*/ 0 h 147"/>
                    <a:gd name="T2" fmla="*/ 741 w 402"/>
                    <a:gd name="T3" fmla="*/ 194944087 h 147"/>
                    <a:gd name="T4" fmla="*/ 3074 w 402"/>
                    <a:gd name="T5" fmla="*/ 194944087 h 147"/>
                    <a:gd name="T6" fmla="*/ 3849 w 402"/>
                    <a:gd name="T7" fmla="*/ 4077900 h 147"/>
                    <a:gd name="T8" fmla="*/ 6426 w 402"/>
                    <a:gd name="T9" fmla="*/ 4077900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02"/>
                    <a:gd name="T16" fmla="*/ 0 h 147"/>
                    <a:gd name="T17" fmla="*/ 402 w 402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02" h="147">
                      <a:moveTo>
                        <a:pt x="0" y="0"/>
                      </a:moveTo>
                      <a:lnTo>
                        <a:pt x="48" y="147"/>
                      </a:lnTo>
                      <a:lnTo>
                        <a:pt x="192" y="147"/>
                      </a:lnTo>
                      <a:lnTo>
                        <a:pt x="240" y="3"/>
                      </a:lnTo>
                      <a:lnTo>
                        <a:pt x="402" y="3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43" name="Freeform 12"/>
                <p:cNvSpPr/>
                <p:nvPr/>
              </p:nvSpPr>
              <p:spPr bwMode="auto">
                <a:xfrm>
                  <a:off x="3434" y="1144"/>
                  <a:ext cx="455" cy="279"/>
                </a:xfrm>
                <a:custGeom>
                  <a:avLst/>
                  <a:gdLst>
                    <a:gd name="T0" fmla="*/ 0 w 402"/>
                    <a:gd name="T1" fmla="*/ 0 h 147"/>
                    <a:gd name="T2" fmla="*/ 730 w 402"/>
                    <a:gd name="T3" fmla="*/ 194944087 h 147"/>
                    <a:gd name="T4" fmla="*/ 2927 w 402"/>
                    <a:gd name="T5" fmla="*/ 194944087 h 147"/>
                    <a:gd name="T6" fmla="*/ 3681 w 402"/>
                    <a:gd name="T7" fmla="*/ 4077900 h 147"/>
                    <a:gd name="T8" fmla="*/ 6129 w 402"/>
                    <a:gd name="T9" fmla="*/ 4077900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02"/>
                    <a:gd name="T16" fmla="*/ 0 h 147"/>
                    <a:gd name="T17" fmla="*/ 402 w 402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02" h="147">
                      <a:moveTo>
                        <a:pt x="0" y="0"/>
                      </a:moveTo>
                      <a:lnTo>
                        <a:pt x="48" y="147"/>
                      </a:lnTo>
                      <a:lnTo>
                        <a:pt x="192" y="147"/>
                      </a:lnTo>
                      <a:lnTo>
                        <a:pt x="240" y="3"/>
                      </a:lnTo>
                      <a:lnTo>
                        <a:pt x="402" y="3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44" name="Freeform 13"/>
                <p:cNvSpPr/>
                <p:nvPr/>
              </p:nvSpPr>
              <p:spPr bwMode="auto">
                <a:xfrm>
                  <a:off x="3882" y="1144"/>
                  <a:ext cx="455" cy="279"/>
                </a:xfrm>
                <a:custGeom>
                  <a:avLst/>
                  <a:gdLst>
                    <a:gd name="T0" fmla="*/ 0 w 402"/>
                    <a:gd name="T1" fmla="*/ 0 h 147"/>
                    <a:gd name="T2" fmla="*/ 730 w 402"/>
                    <a:gd name="T3" fmla="*/ 194944087 h 147"/>
                    <a:gd name="T4" fmla="*/ 2927 w 402"/>
                    <a:gd name="T5" fmla="*/ 194944087 h 147"/>
                    <a:gd name="T6" fmla="*/ 3681 w 402"/>
                    <a:gd name="T7" fmla="*/ 4077900 h 147"/>
                    <a:gd name="T8" fmla="*/ 6129 w 402"/>
                    <a:gd name="T9" fmla="*/ 4077900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02"/>
                    <a:gd name="T16" fmla="*/ 0 h 147"/>
                    <a:gd name="T17" fmla="*/ 402 w 402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02" h="147">
                      <a:moveTo>
                        <a:pt x="0" y="0"/>
                      </a:moveTo>
                      <a:lnTo>
                        <a:pt x="48" y="147"/>
                      </a:lnTo>
                      <a:lnTo>
                        <a:pt x="192" y="147"/>
                      </a:lnTo>
                      <a:lnTo>
                        <a:pt x="240" y="3"/>
                      </a:lnTo>
                      <a:lnTo>
                        <a:pt x="402" y="3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45" name="Freeform 14"/>
                <p:cNvSpPr/>
                <p:nvPr/>
              </p:nvSpPr>
              <p:spPr bwMode="auto">
                <a:xfrm>
                  <a:off x="4330" y="1138"/>
                  <a:ext cx="455" cy="279"/>
                </a:xfrm>
                <a:custGeom>
                  <a:avLst/>
                  <a:gdLst>
                    <a:gd name="T0" fmla="*/ 0 w 402"/>
                    <a:gd name="T1" fmla="*/ 0 h 147"/>
                    <a:gd name="T2" fmla="*/ 730 w 402"/>
                    <a:gd name="T3" fmla="*/ 194944087 h 147"/>
                    <a:gd name="T4" fmla="*/ 2927 w 402"/>
                    <a:gd name="T5" fmla="*/ 194944087 h 147"/>
                    <a:gd name="T6" fmla="*/ 3681 w 402"/>
                    <a:gd name="T7" fmla="*/ 4077900 h 147"/>
                    <a:gd name="T8" fmla="*/ 6129 w 402"/>
                    <a:gd name="T9" fmla="*/ 4077900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02"/>
                    <a:gd name="T16" fmla="*/ 0 h 147"/>
                    <a:gd name="T17" fmla="*/ 402 w 402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02" h="147">
                      <a:moveTo>
                        <a:pt x="0" y="0"/>
                      </a:moveTo>
                      <a:lnTo>
                        <a:pt x="48" y="147"/>
                      </a:lnTo>
                      <a:lnTo>
                        <a:pt x="192" y="147"/>
                      </a:lnTo>
                      <a:lnTo>
                        <a:pt x="240" y="3"/>
                      </a:lnTo>
                      <a:lnTo>
                        <a:pt x="402" y="3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46" name="Freeform 15"/>
                <p:cNvSpPr/>
                <p:nvPr/>
              </p:nvSpPr>
              <p:spPr bwMode="auto">
                <a:xfrm>
                  <a:off x="4777" y="1138"/>
                  <a:ext cx="455" cy="279"/>
                </a:xfrm>
                <a:custGeom>
                  <a:avLst/>
                  <a:gdLst>
                    <a:gd name="T0" fmla="*/ 0 w 402"/>
                    <a:gd name="T1" fmla="*/ 0 h 147"/>
                    <a:gd name="T2" fmla="*/ 730 w 402"/>
                    <a:gd name="T3" fmla="*/ 194944087 h 147"/>
                    <a:gd name="T4" fmla="*/ 2927 w 402"/>
                    <a:gd name="T5" fmla="*/ 194944087 h 147"/>
                    <a:gd name="T6" fmla="*/ 3681 w 402"/>
                    <a:gd name="T7" fmla="*/ 4077900 h 147"/>
                    <a:gd name="T8" fmla="*/ 6129 w 402"/>
                    <a:gd name="T9" fmla="*/ 4077900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02"/>
                    <a:gd name="T16" fmla="*/ 0 h 147"/>
                    <a:gd name="T17" fmla="*/ 402 w 402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02" h="147">
                      <a:moveTo>
                        <a:pt x="0" y="0"/>
                      </a:moveTo>
                      <a:lnTo>
                        <a:pt x="48" y="147"/>
                      </a:lnTo>
                      <a:lnTo>
                        <a:pt x="192" y="147"/>
                      </a:lnTo>
                      <a:lnTo>
                        <a:pt x="240" y="3"/>
                      </a:lnTo>
                      <a:lnTo>
                        <a:pt x="402" y="3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47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576" y="113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48" name="Line 17"/>
                <p:cNvSpPr>
                  <a:spLocks noChangeShapeType="1"/>
                </p:cNvSpPr>
                <p:nvPr/>
              </p:nvSpPr>
              <p:spPr bwMode="auto">
                <a:xfrm>
                  <a:off x="773" y="556"/>
                  <a:ext cx="0" cy="3605"/>
                </a:xfrm>
                <a:prstGeom prst="line">
                  <a:avLst/>
                </a:prstGeom>
                <a:noFill/>
                <a:ln w="57150">
                  <a:solidFill>
                    <a:schemeClr val="folHlink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49" name="Line 18"/>
                <p:cNvSpPr>
                  <a:spLocks noChangeShapeType="1"/>
                </p:cNvSpPr>
                <p:nvPr/>
              </p:nvSpPr>
              <p:spPr bwMode="auto">
                <a:xfrm>
                  <a:off x="1220" y="796"/>
                  <a:ext cx="0" cy="33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50" name="Line 19"/>
                <p:cNvSpPr>
                  <a:spLocks noChangeShapeType="1"/>
                </p:cNvSpPr>
                <p:nvPr/>
              </p:nvSpPr>
              <p:spPr bwMode="auto">
                <a:xfrm>
                  <a:off x="3011" y="796"/>
                  <a:ext cx="0" cy="33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51" name="Line 20"/>
                <p:cNvSpPr>
                  <a:spLocks noChangeShapeType="1"/>
                </p:cNvSpPr>
                <p:nvPr/>
              </p:nvSpPr>
              <p:spPr bwMode="auto">
                <a:xfrm>
                  <a:off x="1668" y="796"/>
                  <a:ext cx="0" cy="33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52" name="Line 21"/>
                <p:cNvSpPr>
                  <a:spLocks noChangeShapeType="1"/>
                </p:cNvSpPr>
                <p:nvPr/>
              </p:nvSpPr>
              <p:spPr bwMode="auto">
                <a:xfrm>
                  <a:off x="3907" y="556"/>
                  <a:ext cx="0" cy="3605"/>
                </a:xfrm>
                <a:prstGeom prst="line">
                  <a:avLst/>
                </a:prstGeom>
                <a:noFill/>
                <a:ln w="57150">
                  <a:solidFill>
                    <a:schemeClr val="folHlink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53" name="Line 22"/>
                <p:cNvSpPr>
                  <a:spLocks noChangeShapeType="1"/>
                </p:cNvSpPr>
                <p:nvPr/>
              </p:nvSpPr>
              <p:spPr bwMode="auto">
                <a:xfrm>
                  <a:off x="3459" y="796"/>
                  <a:ext cx="0" cy="33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54" name="Line 23"/>
                <p:cNvSpPr>
                  <a:spLocks noChangeShapeType="1"/>
                </p:cNvSpPr>
                <p:nvPr/>
              </p:nvSpPr>
              <p:spPr bwMode="auto">
                <a:xfrm>
                  <a:off x="4355" y="796"/>
                  <a:ext cx="0" cy="335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55" name="Line 24"/>
                <p:cNvSpPr>
                  <a:spLocks noChangeShapeType="1"/>
                </p:cNvSpPr>
                <p:nvPr/>
              </p:nvSpPr>
              <p:spPr bwMode="auto">
                <a:xfrm>
                  <a:off x="2564" y="556"/>
                  <a:ext cx="0" cy="3605"/>
                </a:xfrm>
                <a:prstGeom prst="line">
                  <a:avLst/>
                </a:prstGeom>
                <a:noFill/>
                <a:ln w="57150">
                  <a:solidFill>
                    <a:schemeClr val="folHlink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56" name="Line 25"/>
                <p:cNvSpPr>
                  <a:spLocks noChangeShapeType="1"/>
                </p:cNvSpPr>
                <p:nvPr/>
              </p:nvSpPr>
              <p:spPr bwMode="auto">
                <a:xfrm>
                  <a:off x="2116" y="796"/>
                  <a:ext cx="0" cy="33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57" name="Freeform 26"/>
                <p:cNvSpPr/>
                <p:nvPr/>
              </p:nvSpPr>
              <p:spPr bwMode="auto">
                <a:xfrm>
                  <a:off x="4800" y="796"/>
                  <a:ext cx="3" cy="3120"/>
                </a:xfrm>
                <a:custGeom>
                  <a:avLst/>
                  <a:gdLst>
                    <a:gd name="T0" fmla="*/ 3 w 3"/>
                    <a:gd name="T1" fmla="*/ 0 h 3120"/>
                    <a:gd name="T2" fmla="*/ 0 w 3"/>
                    <a:gd name="T3" fmla="*/ 3120 h 3120"/>
                    <a:gd name="T4" fmla="*/ 0 60000 65536"/>
                    <a:gd name="T5" fmla="*/ 0 60000 65536"/>
                    <a:gd name="T6" fmla="*/ 0 w 3"/>
                    <a:gd name="T7" fmla="*/ 0 h 3120"/>
                    <a:gd name="T8" fmla="*/ 3 w 3"/>
                    <a:gd name="T9" fmla="*/ 3120 h 312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" h="3120">
                      <a:moveTo>
                        <a:pt x="3" y="0"/>
                      </a:moveTo>
                      <a:lnTo>
                        <a:pt x="0" y="3120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58" name="Line 27"/>
                <p:cNvSpPr>
                  <a:spLocks noChangeShapeType="1"/>
                </p:cNvSpPr>
                <p:nvPr/>
              </p:nvSpPr>
              <p:spPr bwMode="auto">
                <a:xfrm>
                  <a:off x="5232" y="556"/>
                  <a:ext cx="0" cy="3605"/>
                </a:xfrm>
                <a:prstGeom prst="line">
                  <a:avLst/>
                </a:prstGeom>
                <a:noFill/>
                <a:ln w="57150">
                  <a:solidFill>
                    <a:schemeClr val="folHlink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59" name="Line 28"/>
                <p:cNvSpPr>
                  <a:spLocks noChangeShapeType="1"/>
                </p:cNvSpPr>
                <p:nvPr/>
              </p:nvSpPr>
              <p:spPr bwMode="auto">
                <a:xfrm>
                  <a:off x="768" y="796"/>
                  <a:ext cx="446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60" name="Line 29"/>
                <p:cNvSpPr>
                  <a:spLocks noChangeShapeType="1"/>
                </p:cNvSpPr>
                <p:nvPr/>
              </p:nvSpPr>
              <p:spPr bwMode="auto">
                <a:xfrm>
                  <a:off x="768" y="1036"/>
                  <a:ext cx="446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61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877" y="796"/>
                  <a:ext cx="26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i="1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T</a:t>
                  </a:r>
                  <a:r>
                    <a:rPr lang="en-US" altLang="zh-CN" sz="2000" baseline="-25000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1</a:t>
                  </a:r>
                  <a:endParaRPr lang="en-US" altLang="zh-CN" sz="2000" baseline="-25000">
                    <a:solidFill>
                      <a:schemeClr val="folHlin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3762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1309" y="796"/>
                  <a:ext cx="26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i="1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T</a:t>
                  </a:r>
                  <a:r>
                    <a:rPr lang="en-US" altLang="zh-CN" sz="2000" baseline="-25000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2</a:t>
                  </a:r>
                  <a:endParaRPr lang="en-US" altLang="zh-CN" sz="2000" baseline="-25000">
                    <a:solidFill>
                      <a:schemeClr val="folHlin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3763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741" y="796"/>
                  <a:ext cx="26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i="1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T</a:t>
                  </a:r>
                  <a:r>
                    <a:rPr lang="en-US" altLang="zh-CN" sz="2000" baseline="-25000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3</a:t>
                  </a:r>
                  <a:endParaRPr lang="en-US" altLang="zh-CN" sz="2000" baseline="-25000">
                    <a:solidFill>
                      <a:schemeClr val="folHlin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3764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2208" y="796"/>
                  <a:ext cx="26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i="1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T</a:t>
                  </a:r>
                  <a:r>
                    <a:rPr lang="en-US" altLang="zh-CN" sz="2000" baseline="-25000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4</a:t>
                  </a:r>
                  <a:endParaRPr lang="en-US" altLang="zh-CN" sz="2000" baseline="-25000">
                    <a:solidFill>
                      <a:schemeClr val="folHlin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3765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2640" y="796"/>
                  <a:ext cx="26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i="1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T</a:t>
                  </a:r>
                  <a:r>
                    <a:rPr lang="en-US" altLang="zh-CN" sz="2000" baseline="-25000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1</a:t>
                  </a:r>
                  <a:endParaRPr lang="en-US" altLang="zh-CN" sz="2000" baseline="-25000">
                    <a:solidFill>
                      <a:schemeClr val="folHlin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3766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107" y="796"/>
                  <a:ext cx="26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i="1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T</a:t>
                  </a:r>
                  <a:r>
                    <a:rPr lang="en-US" altLang="zh-CN" sz="2000" baseline="-25000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2</a:t>
                  </a:r>
                  <a:endParaRPr lang="en-US" altLang="zh-CN" sz="2000" baseline="-25000">
                    <a:solidFill>
                      <a:schemeClr val="folHlin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3767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539" y="796"/>
                  <a:ext cx="26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i="1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T</a:t>
                  </a:r>
                  <a:r>
                    <a:rPr lang="en-US" altLang="zh-CN" sz="2000" baseline="-25000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3</a:t>
                  </a:r>
                  <a:endParaRPr lang="en-US" altLang="zh-CN" sz="2000" baseline="-25000">
                    <a:solidFill>
                      <a:schemeClr val="folHlin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3768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4019" y="796"/>
                  <a:ext cx="26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i="1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T</a:t>
                  </a:r>
                  <a:r>
                    <a:rPr lang="en-US" altLang="zh-CN" sz="2000" baseline="-25000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1</a:t>
                  </a:r>
                  <a:endParaRPr lang="en-US" altLang="zh-CN" sz="2000" baseline="-25000">
                    <a:solidFill>
                      <a:schemeClr val="folHlin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3769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4464" y="796"/>
                  <a:ext cx="26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i="1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T</a:t>
                  </a:r>
                  <a:r>
                    <a:rPr lang="en-US" altLang="zh-CN" sz="2000" baseline="-25000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2</a:t>
                  </a:r>
                  <a:endParaRPr lang="en-US" altLang="zh-CN" sz="2000" baseline="-25000">
                    <a:solidFill>
                      <a:schemeClr val="folHlin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3770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909" y="796"/>
                  <a:ext cx="26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i="1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T</a:t>
                  </a:r>
                  <a:r>
                    <a:rPr lang="en-US" altLang="zh-CN" sz="2000" baseline="-25000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3</a:t>
                  </a:r>
                  <a:endParaRPr lang="en-US" altLang="zh-CN" sz="2000" baseline="-25000">
                    <a:solidFill>
                      <a:schemeClr val="folHlin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3771" name="Line 40"/>
                <p:cNvSpPr>
                  <a:spLocks noChangeShapeType="1"/>
                </p:cNvSpPr>
                <p:nvPr/>
              </p:nvSpPr>
              <p:spPr bwMode="auto">
                <a:xfrm>
                  <a:off x="768" y="556"/>
                  <a:ext cx="446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72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536" y="565"/>
                  <a:ext cx="31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</a:rPr>
                    <a:t>M</a:t>
                  </a:r>
                  <a:r>
                    <a:rPr lang="en-US" altLang="zh-CN" sz="2000" baseline="-25000">
                      <a:latin typeface="Times New Roman" panose="02020603050405020304" pitchFamily="18" charset="0"/>
                    </a:rPr>
                    <a:t>1</a:t>
                  </a:r>
                  <a:endParaRPr lang="en-US" altLang="zh-CN" sz="2000" baseline="-25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3773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3072" y="556"/>
                  <a:ext cx="31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</a:rPr>
                    <a:t>M</a:t>
                  </a:r>
                  <a:r>
                    <a:rPr lang="en-US" altLang="zh-CN" sz="2000" baseline="-25000">
                      <a:latin typeface="Times New Roman" panose="02020603050405020304" pitchFamily="18" charset="0"/>
                    </a:rPr>
                    <a:t>2</a:t>
                  </a:r>
                  <a:endParaRPr lang="en-US" altLang="zh-CN" sz="2000" baseline="-25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3774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4416" y="556"/>
                  <a:ext cx="31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</a:rPr>
                    <a:t>M</a:t>
                  </a:r>
                  <a:r>
                    <a:rPr lang="en-US" altLang="zh-CN" sz="2000" baseline="-25000">
                      <a:latin typeface="Times New Roman" panose="02020603050405020304" pitchFamily="18" charset="0"/>
                    </a:rPr>
                    <a:t>3</a:t>
                  </a:r>
                  <a:endParaRPr lang="en-US" altLang="zh-CN" sz="2000" baseline="-25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3775" name="Freeform 44"/>
                <p:cNvSpPr/>
                <p:nvPr/>
              </p:nvSpPr>
              <p:spPr bwMode="auto">
                <a:xfrm>
                  <a:off x="576" y="1516"/>
                  <a:ext cx="4656" cy="291"/>
                </a:xfrm>
                <a:custGeom>
                  <a:avLst/>
                  <a:gdLst>
                    <a:gd name="T0" fmla="*/ 0 w 4656"/>
                    <a:gd name="T1" fmla="*/ 3 h 291"/>
                    <a:gd name="T2" fmla="*/ 255 w 4656"/>
                    <a:gd name="T3" fmla="*/ 3 h 291"/>
                    <a:gd name="T4" fmla="*/ 345 w 4656"/>
                    <a:gd name="T5" fmla="*/ 285 h 291"/>
                    <a:gd name="T6" fmla="*/ 2046 w 4656"/>
                    <a:gd name="T7" fmla="*/ 288 h 291"/>
                    <a:gd name="T8" fmla="*/ 2136 w 4656"/>
                    <a:gd name="T9" fmla="*/ 3 h 291"/>
                    <a:gd name="T10" fmla="*/ 3372 w 4656"/>
                    <a:gd name="T11" fmla="*/ 0 h 291"/>
                    <a:gd name="T12" fmla="*/ 3465 w 4656"/>
                    <a:gd name="T13" fmla="*/ 288 h 291"/>
                    <a:gd name="T14" fmla="*/ 4656 w 4656"/>
                    <a:gd name="T15" fmla="*/ 291 h 29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656"/>
                    <a:gd name="T25" fmla="*/ 0 h 291"/>
                    <a:gd name="T26" fmla="*/ 4656 w 4656"/>
                    <a:gd name="T27" fmla="*/ 291 h 291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656" h="291">
                      <a:moveTo>
                        <a:pt x="0" y="3"/>
                      </a:moveTo>
                      <a:lnTo>
                        <a:pt x="255" y="3"/>
                      </a:lnTo>
                      <a:lnTo>
                        <a:pt x="345" y="285"/>
                      </a:lnTo>
                      <a:lnTo>
                        <a:pt x="2046" y="288"/>
                      </a:lnTo>
                      <a:lnTo>
                        <a:pt x="2136" y="3"/>
                      </a:lnTo>
                      <a:lnTo>
                        <a:pt x="3372" y="0"/>
                      </a:lnTo>
                      <a:lnTo>
                        <a:pt x="3465" y="288"/>
                      </a:lnTo>
                      <a:lnTo>
                        <a:pt x="4656" y="291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76" name="Freeform 45"/>
                <p:cNvSpPr/>
                <p:nvPr/>
              </p:nvSpPr>
              <p:spPr bwMode="auto">
                <a:xfrm>
                  <a:off x="576" y="1519"/>
                  <a:ext cx="4656" cy="288"/>
                </a:xfrm>
                <a:custGeom>
                  <a:avLst/>
                  <a:gdLst>
                    <a:gd name="T0" fmla="*/ 0 w 4656"/>
                    <a:gd name="T1" fmla="*/ 288 h 288"/>
                    <a:gd name="T2" fmla="*/ 252 w 4656"/>
                    <a:gd name="T3" fmla="*/ 288 h 288"/>
                    <a:gd name="T4" fmla="*/ 345 w 4656"/>
                    <a:gd name="T5" fmla="*/ 0 h 288"/>
                    <a:gd name="T6" fmla="*/ 2043 w 4656"/>
                    <a:gd name="T7" fmla="*/ 0 h 288"/>
                    <a:gd name="T8" fmla="*/ 2136 w 4656"/>
                    <a:gd name="T9" fmla="*/ 288 h 288"/>
                    <a:gd name="T10" fmla="*/ 3375 w 4656"/>
                    <a:gd name="T11" fmla="*/ 285 h 288"/>
                    <a:gd name="T12" fmla="*/ 3483 w 4656"/>
                    <a:gd name="T13" fmla="*/ 0 h 288"/>
                    <a:gd name="T14" fmla="*/ 4656 w 4656"/>
                    <a:gd name="T15" fmla="*/ 0 h 28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656"/>
                    <a:gd name="T25" fmla="*/ 0 h 288"/>
                    <a:gd name="T26" fmla="*/ 4656 w 4656"/>
                    <a:gd name="T27" fmla="*/ 288 h 28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656" h="288">
                      <a:moveTo>
                        <a:pt x="0" y="288"/>
                      </a:moveTo>
                      <a:lnTo>
                        <a:pt x="252" y="288"/>
                      </a:lnTo>
                      <a:lnTo>
                        <a:pt x="345" y="0"/>
                      </a:lnTo>
                      <a:lnTo>
                        <a:pt x="2043" y="0"/>
                      </a:lnTo>
                      <a:lnTo>
                        <a:pt x="2136" y="288"/>
                      </a:lnTo>
                      <a:lnTo>
                        <a:pt x="3375" y="285"/>
                      </a:lnTo>
                      <a:lnTo>
                        <a:pt x="3483" y="0"/>
                      </a:lnTo>
                      <a:lnTo>
                        <a:pt x="4656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77" name="Freeform 46"/>
                <p:cNvSpPr/>
                <p:nvPr/>
              </p:nvSpPr>
              <p:spPr bwMode="auto">
                <a:xfrm>
                  <a:off x="576" y="2335"/>
                  <a:ext cx="408" cy="273"/>
                </a:xfrm>
                <a:custGeom>
                  <a:avLst/>
                  <a:gdLst>
                    <a:gd name="T0" fmla="*/ 0 w 408"/>
                    <a:gd name="T1" fmla="*/ 273 h 273"/>
                    <a:gd name="T2" fmla="*/ 7 w 408"/>
                    <a:gd name="T3" fmla="*/ 273 h 273"/>
                    <a:gd name="T4" fmla="*/ 170 w 408"/>
                    <a:gd name="T5" fmla="*/ 273 h 273"/>
                    <a:gd name="T6" fmla="*/ 225 w 408"/>
                    <a:gd name="T7" fmla="*/ 0 h 273"/>
                    <a:gd name="T8" fmla="*/ 408 w 408"/>
                    <a:gd name="T9" fmla="*/ 0 h 27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08"/>
                    <a:gd name="T16" fmla="*/ 0 h 273"/>
                    <a:gd name="T17" fmla="*/ 408 w 408"/>
                    <a:gd name="T18" fmla="*/ 273 h 27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08" h="273">
                      <a:moveTo>
                        <a:pt x="0" y="273"/>
                      </a:moveTo>
                      <a:lnTo>
                        <a:pt x="7" y="273"/>
                      </a:lnTo>
                      <a:lnTo>
                        <a:pt x="170" y="273"/>
                      </a:lnTo>
                      <a:lnTo>
                        <a:pt x="225" y="0"/>
                      </a:lnTo>
                      <a:lnTo>
                        <a:pt x="408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78" name="Freeform 47"/>
                <p:cNvSpPr/>
                <p:nvPr/>
              </p:nvSpPr>
              <p:spPr bwMode="auto">
                <a:xfrm>
                  <a:off x="977" y="2332"/>
                  <a:ext cx="223" cy="279"/>
                </a:xfrm>
                <a:custGeom>
                  <a:avLst/>
                  <a:gdLst>
                    <a:gd name="T0" fmla="*/ 0 w 223"/>
                    <a:gd name="T1" fmla="*/ 0 h 279"/>
                    <a:gd name="T2" fmla="*/ 54 w 223"/>
                    <a:gd name="T3" fmla="*/ 279 h 279"/>
                    <a:gd name="T4" fmla="*/ 217 w 223"/>
                    <a:gd name="T5" fmla="*/ 279 h 279"/>
                    <a:gd name="T6" fmla="*/ 223 w 223"/>
                    <a:gd name="T7" fmla="*/ 273 h 279"/>
                    <a:gd name="T8" fmla="*/ 220 w 223"/>
                    <a:gd name="T9" fmla="*/ 276 h 27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3"/>
                    <a:gd name="T16" fmla="*/ 0 h 279"/>
                    <a:gd name="T17" fmla="*/ 223 w 223"/>
                    <a:gd name="T18" fmla="*/ 279 h 27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3" h="279">
                      <a:moveTo>
                        <a:pt x="0" y="0"/>
                      </a:moveTo>
                      <a:lnTo>
                        <a:pt x="54" y="279"/>
                      </a:lnTo>
                      <a:lnTo>
                        <a:pt x="217" y="279"/>
                      </a:lnTo>
                      <a:lnTo>
                        <a:pt x="223" y="273"/>
                      </a:lnTo>
                      <a:lnTo>
                        <a:pt x="220" y="276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79" name="Freeform 48"/>
                <p:cNvSpPr/>
                <p:nvPr/>
              </p:nvSpPr>
              <p:spPr bwMode="auto">
                <a:xfrm>
                  <a:off x="2373" y="2341"/>
                  <a:ext cx="402" cy="273"/>
                </a:xfrm>
                <a:custGeom>
                  <a:avLst/>
                  <a:gdLst>
                    <a:gd name="T0" fmla="*/ 0 w 402"/>
                    <a:gd name="T1" fmla="*/ 270 h 273"/>
                    <a:gd name="T2" fmla="*/ 1 w 402"/>
                    <a:gd name="T3" fmla="*/ 273 h 273"/>
                    <a:gd name="T4" fmla="*/ 164 w 402"/>
                    <a:gd name="T5" fmla="*/ 273 h 273"/>
                    <a:gd name="T6" fmla="*/ 219 w 402"/>
                    <a:gd name="T7" fmla="*/ 0 h 273"/>
                    <a:gd name="T8" fmla="*/ 402 w 402"/>
                    <a:gd name="T9" fmla="*/ 0 h 27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02"/>
                    <a:gd name="T16" fmla="*/ 0 h 273"/>
                    <a:gd name="T17" fmla="*/ 402 w 402"/>
                    <a:gd name="T18" fmla="*/ 273 h 27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02" h="273">
                      <a:moveTo>
                        <a:pt x="0" y="270"/>
                      </a:moveTo>
                      <a:lnTo>
                        <a:pt x="1" y="273"/>
                      </a:lnTo>
                      <a:lnTo>
                        <a:pt x="164" y="273"/>
                      </a:lnTo>
                      <a:lnTo>
                        <a:pt x="219" y="0"/>
                      </a:lnTo>
                      <a:lnTo>
                        <a:pt x="402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80" name="Freeform 49"/>
                <p:cNvSpPr/>
                <p:nvPr/>
              </p:nvSpPr>
              <p:spPr bwMode="auto">
                <a:xfrm>
                  <a:off x="2768" y="2335"/>
                  <a:ext cx="218" cy="279"/>
                </a:xfrm>
                <a:custGeom>
                  <a:avLst/>
                  <a:gdLst>
                    <a:gd name="T0" fmla="*/ 0 w 218"/>
                    <a:gd name="T1" fmla="*/ 0 h 279"/>
                    <a:gd name="T2" fmla="*/ 54 w 218"/>
                    <a:gd name="T3" fmla="*/ 279 h 279"/>
                    <a:gd name="T4" fmla="*/ 218 w 218"/>
                    <a:gd name="T5" fmla="*/ 279 h 279"/>
                    <a:gd name="T6" fmla="*/ 211 w 218"/>
                    <a:gd name="T7" fmla="*/ 279 h 279"/>
                    <a:gd name="T8" fmla="*/ 217 w 218"/>
                    <a:gd name="T9" fmla="*/ 273 h 27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8"/>
                    <a:gd name="T16" fmla="*/ 0 h 279"/>
                    <a:gd name="T17" fmla="*/ 218 w 218"/>
                    <a:gd name="T18" fmla="*/ 279 h 27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8" h="279">
                      <a:moveTo>
                        <a:pt x="0" y="0"/>
                      </a:moveTo>
                      <a:lnTo>
                        <a:pt x="54" y="279"/>
                      </a:lnTo>
                      <a:lnTo>
                        <a:pt x="218" y="279"/>
                      </a:lnTo>
                      <a:lnTo>
                        <a:pt x="211" y="279"/>
                      </a:lnTo>
                      <a:lnTo>
                        <a:pt x="217" y="273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81" name="Freeform 50"/>
                <p:cNvSpPr/>
                <p:nvPr/>
              </p:nvSpPr>
              <p:spPr bwMode="auto">
                <a:xfrm>
                  <a:off x="3718" y="2341"/>
                  <a:ext cx="401" cy="273"/>
                </a:xfrm>
                <a:custGeom>
                  <a:avLst/>
                  <a:gdLst>
                    <a:gd name="T0" fmla="*/ 5 w 401"/>
                    <a:gd name="T1" fmla="*/ 273 h 273"/>
                    <a:gd name="T2" fmla="*/ 0 w 401"/>
                    <a:gd name="T3" fmla="*/ 273 h 273"/>
                    <a:gd name="T4" fmla="*/ 163 w 401"/>
                    <a:gd name="T5" fmla="*/ 273 h 273"/>
                    <a:gd name="T6" fmla="*/ 218 w 401"/>
                    <a:gd name="T7" fmla="*/ 0 h 273"/>
                    <a:gd name="T8" fmla="*/ 401 w 401"/>
                    <a:gd name="T9" fmla="*/ 0 h 27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01"/>
                    <a:gd name="T16" fmla="*/ 0 h 273"/>
                    <a:gd name="T17" fmla="*/ 401 w 401"/>
                    <a:gd name="T18" fmla="*/ 273 h 27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01" h="273">
                      <a:moveTo>
                        <a:pt x="5" y="273"/>
                      </a:moveTo>
                      <a:lnTo>
                        <a:pt x="0" y="273"/>
                      </a:lnTo>
                      <a:lnTo>
                        <a:pt x="163" y="273"/>
                      </a:lnTo>
                      <a:lnTo>
                        <a:pt x="218" y="0"/>
                      </a:lnTo>
                      <a:lnTo>
                        <a:pt x="401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82" name="Freeform 51"/>
                <p:cNvSpPr/>
                <p:nvPr/>
              </p:nvSpPr>
              <p:spPr bwMode="auto">
                <a:xfrm>
                  <a:off x="4112" y="2335"/>
                  <a:ext cx="223" cy="279"/>
                </a:xfrm>
                <a:custGeom>
                  <a:avLst/>
                  <a:gdLst>
                    <a:gd name="T0" fmla="*/ 0 w 223"/>
                    <a:gd name="T1" fmla="*/ 0 h 279"/>
                    <a:gd name="T2" fmla="*/ 54 w 223"/>
                    <a:gd name="T3" fmla="*/ 279 h 279"/>
                    <a:gd name="T4" fmla="*/ 217 w 223"/>
                    <a:gd name="T5" fmla="*/ 279 h 279"/>
                    <a:gd name="T6" fmla="*/ 223 w 223"/>
                    <a:gd name="T7" fmla="*/ 270 h 279"/>
                    <a:gd name="T8" fmla="*/ 220 w 223"/>
                    <a:gd name="T9" fmla="*/ 276 h 27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3"/>
                    <a:gd name="T16" fmla="*/ 0 h 279"/>
                    <a:gd name="T17" fmla="*/ 223 w 223"/>
                    <a:gd name="T18" fmla="*/ 279 h 27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3" h="279">
                      <a:moveTo>
                        <a:pt x="0" y="0"/>
                      </a:moveTo>
                      <a:lnTo>
                        <a:pt x="54" y="279"/>
                      </a:lnTo>
                      <a:lnTo>
                        <a:pt x="217" y="279"/>
                      </a:lnTo>
                      <a:lnTo>
                        <a:pt x="223" y="270"/>
                      </a:lnTo>
                      <a:lnTo>
                        <a:pt x="220" y="276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83" name="Freeform 52"/>
                <p:cNvSpPr/>
                <p:nvPr/>
              </p:nvSpPr>
              <p:spPr bwMode="auto">
                <a:xfrm>
                  <a:off x="1203" y="2605"/>
                  <a:ext cx="1179" cy="6"/>
                </a:xfrm>
                <a:custGeom>
                  <a:avLst/>
                  <a:gdLst>
                    <a:gd name="T0" fmla="*/ 0 w 1179"/>
                    <a:gd name="T1" fmla="*/ 0 h 6"/>
                    <a:gd name="T2" fmla="*/ 1179 w 1179"/>
                    <a:gd name="T3" fmla="*/ 6 h 6"/>
                    <a:gd name="T4" fmla="*/ 0 60000 65536"/>
                    <a:gd name="T5" fmla="*/ 0 60000 65536"/>
                    <a:gd name="T6" fmla="*/ 0 w 1179"/>
                    <a:gd name="T7" fmla="*/ 0 h 6"/>
                    <a:gd name="T8" fmla="*/ 1179 w 1179"/>
                    <a:gd name="T9" fmla="*/ 6 h 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179" h="6">
                      <a:moveTo>
                        <a:pt x="0" y="0"/>
                      </a:moveTo>
                      <a:lnTo>
                        <a:pt x="1179" y="6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84" name="Line 53"/>
                <p:cNvSpPr>
                  <a:spLocks noChangeShapeType="1"/>
                </p:cNvSpPr>
                <p:nvPr/>
              </p:nvSpPr>
              <p:spPr bwMode="auto">
                <a:xfrm>
                  <a:off x="2976" y="2614"/>
                  <a:ext cx="81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85" name="Line 54"/>
                <p:cNvSpPr>
                  <a:spLocks noChangeShapeType="1"/>
                </p:cNvSpPr>
                <p:nvPr/>
              </p:nvSpPr>
              <p:spPr bwMode="auto">
                <a:xfrm>
                  <a:off x="4320" y="2614"/>
                  <a:ext cx="91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86" name="Freeform 55"/>
                <p:cNvSpPr/>
                <p:nvPr/>
              </p:nvSpPr>
              <p:spPr bwMode="auto">
                <a:xfrm>
                  <a:off x="1170" y="2719"/>
                  <a:ext cx="792" cy="285"/>
                </a:xfrm>
                <a:custGeom>
                  <a:avLst/>
                  <a:gdLst>
                    <a:gd name="T0" fmla="*/ 0 w 792"/>
                    <a:gd name="T1" fmla="*/ 0 h 285"/>
                    <a:gd name="T2" fmla="*/ 102 w 792"/>
                    <a:gd name="T3" fmla="*/ 285 h 285"/>
                    <a:gd name="T4" fmla="*/ 678 w 792"/>
                    <a:gd name="T5" fmla="*/ 285 h 285"/>
                    <a:gd name="T6" fmla="*/ 792 w 792"/>
                    <a:gd name="T7" fmla="*/ 3 h 28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92"/>
                    <a:gd name="T13" fmla="*/ 0 h 285"/>
                    <a:gd name="T14" fmla="*/ 792 w 792"/>
                    <a:gd name="T15" fmla="*/ 285 h 28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92" h="285">
                      <a:moveTo>
                        <a:pt x="0" y="0"/>
                      </a:moveTo>
                      <a:lnTo>
                        <a:pt x="102" y="285"/>
                      </a:lnTo>
                      <a:lnTo>
                        <a:pt x="678" y="285"/>
                      </a:lnTo>
                      <a:lnTo>
                        <a:pt x="792" y="3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87" name="Freeform 56"/>
                <p:cNvSpPr/>
                <p:nvPr/>
              </p:nvSpPr>
              <p:spPr bwMode="auto">
                <a:xfrm>
                  <a:off x="576" y="2716"/>
                  <a:ext cx="597" cy="3"/>
                </a:xfrm>
                <a:custGeom>
                  <a:avLst/>
                  <a:gdLst>
                    <a:gd name="T0" fmla="*/ 0 w 597"/>
                    <a:gd name="T1" fmla="*/ 3 h 3"/>
                    <a:gd name="T2" fmla="*/ 597 w 597"/>
                    <a:gd name="T3" fmla="*/ 0 h 3"/>
                    <a:gd name="T4" fmla="*/ 0 60000 65536"/>
                    <a:gd name="T5" fmla="*/ 0 60000 65536"/>
                    <a:gd name="T6" fmla="*/ 0 w 597"/>
                    <a:gd name="T7" fmla="*/ 0 h 3"/>
                    <a:gd name="T8" fmla="*/ 597 w 597"/>
                    <a:gd name="T9" fmla="*/ 3 h 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597" h="3">
                      <a:moveTo>
                        <a:pt x="0" y="3"/>
                      </a:moveTo>
                      <a:lnTo>
                        <a:pt x="597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88" name="Freeform 57"/>
                <p:cNvSpPr/>
                <p:nvPr/>
              </p:nvSpPr>
              <p:spPr bwMode="auto">
                <a:xfrm>
                  <a:off x="2958" y="2719"/>
                  <a:ext cx="786" cy="288"/>
                </a:xfrm>
                <a:custGeom>
                  <a:avLst/>
                  <a:gdLst>
                    <a:gd name="T0" fmla="*/ 0 w 786"/>
                    <a:gd name="T1" fmla="*/ 3 h 288"/>
                    <a:gd name="T2" fmla="*/ 102 w 786"/>
                    <a:gd name="T3" fmla="*/ 288 h 288"/>
                    <a:gd name="T4" fmla="*/ 684 w 786"/>
                    <a:gd name="T5" fmla="*/ 288 h 288"/>
                    <a:gd name="T6" fmla="*/ 786 w 786"/>
                    <a:gd name="T7" fmla="*/ 0 h 28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86"/>
                    <a:gd name="T13" fmla="*/ 0 h 288"/>
                    <a:gd name="T14" fmla="*/ 786 w 786"/>
                    <a:gd name="T15" fmla="*/ 288 h 28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86" h="288">
                      <a:moveTo>
                        <a:pt x="0" y="3"/>
                      </a:moveTo>
                      <a:lnTo>
                        <a:pt x="102" y="288"/>
                      </a:lnTo>
                      <a:lnTo>
                        <a:pt x="684" y="288"/>
                      </a:lnTo>
                      <a:lnTo>
                        <a:pt x="786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89" name="Freeform 58"/>
                <p:cNvSpPr/>
                <p:nvPr/>
              </p:nvSpPr>
              <p:spPr bwMode="auto">
                <a:xfrm>
                  <a:off x="1962" y="2719"/>
                  <a:ext cx="996" cy="3"/>
                </a:xfrm>
                <a:custGeom>
                  <a:avLst/>
                  <a:gdLst>
                    <a:gd name="T0" fmla="*/ 0 w 996"/>
                    <a:gd name="T1" fmla="*/ 3 h 3"/>
                    <a:gd name="T2" fmla="*/ 996 w 996"/>
                    <a:gd name="T3" fmla="*/ 0 h 3"/>
                    <a:gd name="T4" fmla="*/ 0 60000 65536"/>
                    <a:gd name="T5" fmla="*/ 0 60000 65536"/>
                    <a:gd name="T6" fmla="*/ 0 w 996"/>
                    <a:gd name="T7" fmla="*/ 0 h 3"/>
                    <a:gd name="T8" fmla="*/ 996 w 996"/>
                    <a:gd name="T9" fmla="*/ 3 h 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96" h="3">
                      <a:moveTo>
                        <a:pt x="0" y="3"/>
                      </a:moveTo>
                      <a:lnTo>
                        <a:pt x="996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90" name="Freeform 59"/>
                <p:cNvSpPr/>
                <p:nvPr/>
              </p:nvSpPr>
              <p:spPr bwMode="auto">
                <a:xfrm>
                  <a:off x="3744" y="2719"/>
                  <a:ext cx="1488" cy="1"/>
                </a:xfrm>
                <a:custGeom>
                  <a:avLst/>
                  <a:gdLst>
                    <a:gd name="T0" fmla="*/ 0 w 1488"/>
                    <a:gd name="T1" fmla="*/ 0 h 1"/>
                    <a:gd name="T2" fmla="*/ 1488 w 1488"/>
                    <a:gd name="T3" fmla="*/ 0 h 1"/>
                    <a:gd name="T4" fmla="*/ 0 60000 65536"/>
                    <a:gd name="T5" fmla="*/ 0 60000 65536"/>
                    <a:gd name="T6" fmla="*/ 0 w 1488"/>
                    <a:gd name="T7" fmla="*/ 0 h 1"/>
                    <a:gd name="T8" fmla="*/ 1488 w 1488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8" h="1">
                      <a:moveTo>
                        <a:pt x="0" y="0"/>
                      </a:moveTo>
                      <a:lnTo>
                        <a:pt x="1488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91" name="Freeform 60"/>
                <p:cNvSpPr/>
                <p:nvPr/>
              </p:nvSpPr>
              <p:spPr bwMode="auto">
                <a:xfrm>
                  <a:off x="4320" y="3103"/>
                  <a:ext cx="786" cy="288"/>
                </a:xfrm>
                <a:custGeom>
                  <a:avLst/>
                  <a:gdLst>
                    <a:gd name="T0" fmla="*/ 0 w 786"/>
                    <a:gd name="T1" fmla="*/ 3 h 288"/>
                    <a:gd name="T2" fmla="*/ 102 w 786"/>
                    <a:gd name="T3" fmla="*/ 288 h 288"/>
                    <a:gd name="T4" fmla="*/ 684 w 786"/>
                    <a:gd name="T5" fmla="*/ 288 h 288"/>
                    <a:gd name="T6" fmla="*/ 786 w 786"/>
                    <a:gd name="T7" fmla="*/ 0 h 28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86"/>
                    <a:gd name="T13" fmla="*/ 0 h 288"/>
                    <a:gd name="T14" fmla="*/ 786 w 786"/>
                    <a:gd name="T15" fmla="*/ 288 h 28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86" h="288">
                      <a:moveTo>
                        <a:pt x="0" y="3"/>
                      </a:moveTo>
                      <a:lnTo>
                        <a:pt x="102" y="288"/>
                      </a:lnTo>
                      <a:lnTo>
                        <a:pt x="684" y="288"/>
                      </a:lnTo>
                      <a:lnTo>
                        <a:pt x="786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92" name="Freeform 61"/>
                <p:cNvSpPr/>
                <p:nvPr/>
              </p:nvSpPr>
              <p:spPr bwMode="auto">
                <a:xfrm>
                  <a:off x="774" y="3100"/>
                  <a:ext cx="3549" cy="3"/>
                </a:xfrm>
                <a:custGeom>
                  <a:avLst/>
                  <a:gdLst>
                    <a:gd name="T0" fmla="*/ 0 w 3549"/>
                    <a:gd name="T1" fmla="*/ 0 h 3"/>
                    <a:gd name="T2" fmla="*/ 3549 w 3549"/>
                    <a:gd name="T3" fmla="*/ 3 h 3"/>
                    <a:gd name="T4" fmla="*/ 0 60000 65536"/>
                    <a:gd name="T5" fmla="*/ 0 60000 65536"/>
                    <a:gd name="T6" fmla="*/ 0 w 3549"/>
                    <a:gd name="T7" fmla="*/ 0 h 3"/>
                    <a:gd name="T8" fmla="*/ 3549 w 3549"/>
                    <a:gd name="T9" fmla="*/ 3 h 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549" h="3">
                      <a:moveTo>
                        <a:pt x="0" y="0"/>
                      </a:moveTo>
                      <a:lnTo>
                        <a:pt x="3549" y="3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93" name="Freeform 62"/>
                <p:cNvSpPr/>
                <p:nvPr/>
              </p:nvSpPr>
              <p:spPr bwMode="auto">
                <a:xfrm>
                  <a:off x="5106" y="3106"/>
                  <a:ext cx="129" cy="1"/>
                </a:xfrm>
                <a:custGeom>
                  <a:avLst/>
                  <a:gdLst>
                    <a:gd name="T0" fmla="*/ 0 w 129"/>
                    <a:gd name="T1" fmla="*/ 0 h 1"/>
                    <a:gd name="T2" fmla="*/ 129 w 129"/>
                    <a:gd name="T3" fmla="*/ 0 h 1"/>
                    <a:gd name="T4" fmla="*/ 0 60000 65536"/>
                    <a:gd name="T5" fmla="*/ 0 60000 65536"/>
                    <a:gd name="T6" fmla="*/ 0 w 129"/>
                    <a:gd name="T7" fmla="*/ 0 h 1"/>
                    <a:gd name="T8" fmla="*/ 129 w 129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29" h="1">
                      <a:moveTo>
                        <a:pt x="0" y="0"/>
                      </a:moveTo>
                      <a:lnTo>
                        <a:pt x="129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94" name="Freeform 63"/>
                <p:cNvSpPr/>
                <p:nvPr/>
              </p:nvSpPr>
              <p:spPr bwMode="auto">
                <a:xfrm>
                  <a:off x="783" y="3532"/>
                  <a:ext cx="4452" cy="291"/>
                </a:xfrm>
                <a:custGeom>
                  <a:avLst/>
                  <a:gdLst>
                    <a:gd name="T0" fmla="*/ 0 w 4452"/>
                    <a:gd name="T1" fmla="*/ 0 h 291"/>
                    <a:gd name="T2" fmla="*/ 75 w 4452"/>
                    <a:gd name="T3" fmla="*/ 0 h 291"/>
                    <a:gd name="T4" fmla="*/ 135 w 4452"/>
                    <a:gd name="T5" fmla="*/ 285 h 291"/>
                    <a:gd name="T6" fmla="*/ 3117 w 4452"/>
                    <a:gd name="T7" fmla="*/ 291 h 291"/>
                    <a:gd name="T8" fmla="*/ 3237 w 4452"/>
                    <a:gd name="T9" fmla="*/ 3 h 291"/>
                    <a:gd name="T10" fmla="*/ 4452 w 4452"/>
                    <a:gd name="T11" fmla="*/ 3 h 29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452"/>
                    <a:gd name="T19" fmla="*/ 0 h 291"/>
                    <a:gd name="T20" fmla="*/ 4452 w 4452"/>
                    <a:gd name="T21" fmla="*/ 291 h 29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452" h="291">
                      <a:moveTo>
                        <a:pt x="0" y="0"/>
                      </a:moveTo>
                      <a:lnTo>
                        <a:pt x="75" y="0"/>
                      </a:lnTo>
                      <a:lnTo>
                        <a:pt x="135" y="285"/>
                      </a:lnTo>
                      <a:lnTo>
                        <a:pt x="3117" y="291"/>
                      </a:lnTo>
                      <a:lnTo>
                        <a:pt x="3237" y="3"/>
                      </a:lnTo>
                      <a:lnTo>
                        <a:pt x="4452" y="3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95" name="Freeform 64"/>
                <p:cNvSpPr/>
                <p:nvPr/>
              </p:nvSpPr>
              <p:spPr bwMode="auto">
                <a:xfrm>
                  <a:off x="576" y="1948"/>
                  <a:ext cx="300" cy="291"/>
                </a:xfrm>
                <a:custGeom>
                  <a:avLst/>
                  <a:gdLst>
                    <a:gd name="T0" fmla="*/ 0 w 300"/>
                    <a:gd name="T1" fmla="*/ 3 h 291"/>
                    <a:gd name="T2" fmla="*/ 255 w 300"/>
                    <a:gd name="T3" fmla="*/ 0 h 291"/>
                    <a:gd name="T4" fmla="*/ 300 w 300"/>
                    <a:gd name="T5" fmla="*/ 147 h 291"/>
                    <a:gd name="T6" fmla="*/ 252 w 300"/>
                    <a:gd name="T7" fmla="*/ 291 h 291"/>
                    <a:gd name="T8" fmla="*/ 0 w 300"/>
                    <a:gd name="T9" fmla="*/ 291 h 29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0"/>
                    <a:gd name="T16" fmla="*/ 0 h 291"/>
                    <a:gd name="T17" fmla="*/ 300 w 300"/>
                    <a:gd name="T18" fmla="*/ 291 h 29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0" h="291">
                      <a:moveTo>
                        <a:pt x="0" y="3"/>
                      </a:moveTo>
                      <a:lnTo>
                        <a:pt x="255" y="0"/>
                      </a:lnTo>
                      <a:lnTo>
                        <a:pt x="300" y="147"/>
                      </a:lnTo>
                      <a:lnTo>
                        <a:pt x="252" y="291"/>
                      </a:lnTo>
                      <a:lnTo>
                        <a:pt x="0" y="291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96" name="Freeform 65"/>
                <p:cNvSpPr/>
                <p:nvPr/>
              </p:nvSpPr>
              <p:spPr bwMode="auto">
                <a:xfrm>
                  <a:off x="873" y="1948"/>
                  <a:ext cx="408" cy="291"/>
                </a:xfrm>
                <a:custGeom>
                  <a:avLst/>
                  <a:gdLst>
                    <a:gd name="T0" fmla="*/ 0 w 408"/>
                    <a:gd name="T1" fmla="*/ 147 h 291"/>
                    <a:gd name="T2" fmla="*/ 48 w 408"/>
                    <a:gd name="T3" fmla="*/ 3 h 291"/>
                    <a:gd name="T4" fmla="*/ 348 w 408"/>
                    <a:gd name="T5" fmla="*/ 0 h 291"/>
                    <a:gd name="T6" fmla="*/ 408 w 408"/>
                    <a:gd name="T7" fmla="*/ 150 h 291"/>
                    <a:gd name="T8" fmla="*/ 348 w 408"/>
                    <a:gd name="T9" fmla="*/ 288 h 291"/>
                    <a:gd name="T10" fmla="*/ 51 w 408"/>
                    <a:gd name="T11" fmla="*/ 291 h 291"/>
                    <a:gd name="T12" fmla="*/ 0 w 408"/>
                    <a:gd name="T13" fmla="*/ 147 h 29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08"/>
                    <a:gd name="T22" fmla="*/ 0 h 291"/>
                    <a:gd name="T23" fmla="*/ 408 w 408"/>
                    <a:gd name="T24" fmla="*/ 291 h 29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08" h="291">
                      <a:moveTo>
                        <a:pt x="0" y="147"/>
                      </a:moveTo>
                      <a:lnTo>
                        <a:pt x="48" y="3"/>
                      </a:lnTo>
                      <a:lnTo>
                        <a:pt x="348" y="0"/>
                      </a:lnTo>
                      <a:lnTo>
                        <a:pt x="408" y="150"/>
                      </a:lnTo>
                      <a:lnTo>
                        <a:pt x="348" y="288"/>
                      </a:lnTo>
                      <a:lnTo>
                        <a:pt x="51" y="291"/>
                      </a:lnTo>
                      <a:lnTo>
                        <a:pt x="0" y="147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97" name="Freeform 66"/>
                <p:cNvSpPr/>
                <p:nvPr/>
              </p:nvSpPr>
              <p:spPr bwMode="auto">
                <a:xfrm>
                  <a:off x="1584" y="1948"/>
                  <a:ext cx="408" cy="291"/>
                </a:xfrm>
                <a:custGeom>
                  <a:avLst/>
                  <a:gdLst>
                    <a:gd name="T0" fmla="*/ 0 w 408"/>
                    <a:gd name="T1" fmla="*/ 147 h 291"/>
                    <a:gd name="T2" fmla="*/ 48 w 408"/>
                    <a:gd name="T3" fmla="*/ 3 h 291"/>
                    <a:gd name="T4" fmla="*/ 348 w 408"/>
                    <a:gd name="T5" fmla="*/ 0 h 291"/>
                    <a:gd name="T6" fmla="*/ 408 w 408"/>
                    <a:gd name="T7" fmla="*/ 150 h 291"/>
                    <a:gd name="T8" fmla="*/ 348 w 408"/>
                    <a:gd name="T9" fmla="*/ 288 h 291"/>
                    <a:gd name="T10" fmla="*/ 51 w 408"/>
                    <a:gd name="T11" fmla="*/ 291 h 291"/>
                    <a:gd name="T12" fmla="*/ 0 w 408"/>
                    <a:gd name="T13" fmla="*/ 147 h 29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08"/>
                    <a:gd name="T22" fmla="*/ 0 h 291"/>
                    <a:gd name="T23" fmla="*/ 408 w 408"/>
                    <a:gd name="T24" fmla="*/ 291 h 29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08" h="291">
                      <a:moveTo>
                        <a:pt x="0" y="147"/>
                      </a:moveTo>
                      <a:lnTo>
                        <a:pt x="48" y="3"/>
                      </a:lnTo>
                      <a:lnTo>
                        <a:pt x="348" y="0"/>
                      </a:lnTo>
                      <a:lnTo>
                        <a:pt x="408" y="150"/>
                      </a:lnTo>
                      <a:lnTo>
                        <a:pt x="348" y="288"/>
                      </a:lnTo>
                      <a:lnTo>
                        <a:pt x="51" y="291"/>
                      </a:lnTo>
                      <a:lnTo>
                        <a:pt x="0" y="147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98" name="Freeform 67"/>
                <p:cNvSpPr/>
                <p:nvPr/>
              </p:nvSpPr>
              <p:spPr bwMode="auto">
                <a:xfrm>
                  <a:off x="2712" y="1948"/>
                  <a:ext cx="408" cy="291"/>
                </a:xfrm>
                <a:custGeom>
                  <a:avLst/>
                  <a:gdLst>
                    <a:gd name="T0" fmla="*/ 0 w 408"/>
                    <a:gd name="T1" fmla="*/ 147 h 291"/>
                    <a:gd name="T2" fmla="*/ 48 w 408"/>
                    <a:gd name="T3" fmla="*/ 3 h 291"/>
                    <a:gd name="T4" fmla="*/ 348 w 408"/>
                    <a:gd name="T5" fmla="*/ 0 h 291"/>
                    <a:gd name="T6" fmla="*/ 408 w 408"/>
                    <a:gd name="T7" fmla="*/ 150 h 291"/>
                    <a:gd name="T8" fmla="*/ 348 w 408"/>
                    <a:gd name="T9" fmla="*/ 288 h 291"/>
                    <a:gd name="T10" fmla="*/ 51 w 408"/>
                    <a:gd name="T11" fmla="*/ 291 h 291"/>
                    <a:gd name="T12" fmla="*/ 0 w 408"/>
                    <a:gd name="T13" fmla="*/ 147 h 29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08"/>
                    <a:gd name="T22" fmla="*/ 0 h 291"/>
                    <a:gd name="T23" fmla="*/ 408 w 408"/>
                    <a:gd name="T24" fmla="*/ 291 h 29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08" h="291">
                      <a:moveTo>
                        <a:pt x="0" y="147"/>
                      </a:moveTo>
                      <a:lnTo>
                        <a:pt x="48" y="3"/>
                      </a:lnTo>
                      <a:lnTo>
                        <a:pt x="348" y="0"/>
                      </a:lnTo>
                      <a:lnTo>
                        <a:pt x="408" y="150"/>
                      </a:lnTo>
                      <a:lnTo>
                        <a:pt x="348" y="288"/>
                      </a:lnTo>
                      <a:lnTo>
                        <a:pt x="51" y="291"/>
                      </a:lnTo>
                      <a:lnTo>
                        <a:pt x="0" y="147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99" name="Freeform 68"/>
                <p:cNvSpPr/>
                <p:nvPr/>
              </p:nvSpPr>
              <p:spPr bwMode="auto">
                <a:xfrm>
                  <a:off x="3360" y="1948"/>
                  <a:ext cx="408" cy="291"/>
                </a:xfrm>
                <a:custGeom>
                  <a:avLst/>
                  <a:gdLst>
                    <a:gd name="T0" fmla="*/ 0 w 408"/>
                    <a:gd name="T1" fmla="*/ 147 h 291"/>
                    <a:gd name="T2" fmla="*/ 48 w 408"/>
                    <a:gd name="T3" fmla="*/ 3 h 291"/>
                    <a:gd name="T4" fmla="*/ 348 w 408"/>
                    <a:gd name="T5" fmla="*/ 0 h 291"/>
                    <a:gd name="T6" fmla="*/ 408 w 408"/>
                    <a:gd name="T7" fmla="*/ 150 h 291"/>
                    <a:gd name="T8" fmla="*/ 348 w 408"/>
                    <a:gd name="T9" fmla="*/ 288 h 291"/>
                    <a:gd name="T10" fmla="*/ 51 w 408"/>
                    <a:gd name="T11" fmla="*/ 291 h 291"/>
                    <a:gd name="T12" fmla="*/ 0 w 408"/>
                    <a:gd name="T13" fmla="*/ 147 h 29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08"/>
                    <a:gd name="T22" fmla="*/ 0 h 291"/>
                    <a:gd name="T23" fmla="*/ 408 w 408"/>
                    <a:gd name="T24" fmla="*/ 291 h 29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08" h="291">
                      <a:moveTo>
                        <a:pt x="0" y="147"/>
                      </a:moveTo>
                      <a:lnTo>
                        <a:pt x="48" y="3"/>
                      </a:lnTo>
                      <a:lnTo>
                        <a:pt x="348" y="0"/>
                      </a:lnTo>
                      <a:lnTo>
                        <a:pt x="408" y="150"/>
                      </a:lnTo>
                      <a:lnTo>
                        <a:pt x="348" y="288"/>
                      </a:lnTo>
                      <a:lnTo>
                        <a:pt x="51" y="291"/>
                      </a:lnTo>
                      <a:lnTo>
                        <a:pt x="0" y="147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800" name="Freeform 69"/>
                <p:cNvSpPr/>
                <p:nvPr/>
              </p:nvSpPr>
              <p:spPr bwMode="auto">
                <a:xfrm>
                  <a:off x="3960" y="1951"/>
                  <a:ext cx="396" cy="288"/>
                </a:xfrm>
                <a:custGeom>
                  <a:avLst/>
                  <a:gdLst>
                    <a:gd name="T0" fmla="*/ 0 w 396"/>
                    <a:gd name="T1" fmla="*/ 144 h 288"/>
                    <a:gd name="T2" fmla="*/ 48 w 396"/>
                    <a:gd name="T3" fmla="*/ 0 h 288"/>
                    <a:gd name="T4" fmla="*/ 336 w 396"/>
                    <a:gd name="T5" fmla="*/ 0 h 288"/>
                    <a:gd name="T6" fmla="*/ 396 w 396"/>
                    <a:gd name="T7" fmla="*/ 144 h 288"/>
                    <a:gd name="T8" fmla="*/ 348 w 396"/>
                    <a:gd name="T9" fmla="*/ 285 h 288"/>
                    <a:gd name="T10" fmla="*/ 51 w 396"/>
                    <a:gd name="T11" fmla="*/ 288 h 288"/>
                    <a:gd name="T12" fmla="*/ 0 w 396"/>
                    <a:gd name="T13" fmla="*/ 144 h 28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96"/>
                    <a:gd name="T22" fmla="*/ 0 h 288"/>
                    <a:gd name="T23" fmla="*/ 396 w 396"/>
                    <a:gd name="T24" fmla="*/ 288 h 28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96" h="288">
                      <a:moveTo>
                        <a:pt x="0" y="144"/>
                      </a:moveTo>
                      <a:lnTo>
                        <a:pt x="48" y="0"/>
                      </a:lnTo>
                      <a:lnTo>
                        <a:pt x="336" y="0"/>
                      </a:lnTo>
                      <a:lnTo>
                        <a:pt x="396" y="144"/>
                      </a:lnTo>
                      <a:lnTo>
                        <a:pt x="348" y="285"/>
                      </a:lnTo>
                      <a:lnTo>
                        <a:pt x="51" y="288"/>
                      </a:lnTo>
                      <a:lnTo>
                        <a:pt x="0" y="144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801" name="Freeform 70"/>
                <p:cNvSpPr/>
                <p:nvPr/>
              </p:nvSpPr>
              <p:spPr bwMode="auto">
                <a:xfrm>
                  <a:off x="4362" y="1948"/>
                  <a:ext cx="870" cy="144"/>
                </a:xfrm>
                <a:custGeom>
                  <a:avLst/>
                  <a:gdLst>
                    <a:gd name="T0" fmla="*/ 0 w 870"/>
                    <a:gd name="T1" fmla="*/ 144 h 144"/>
                    <a:gd name="T2" fmla="*/ 54 w 870"/>
                    <a:gd name="T3" fmla="*/ 0 h 144"/>
                    <a:gd name="T4" fmla="*/ 870 w 870"/>
                    <a:gd name="T5" fmla="*/ 0 h 144"/>
                    <a:gd name="T6" fmla="*/ 0 60000 65536"/>
                    <a:gd name="T7" fmla="*/ 0 60000 65536"/>
                    <a:gd name="T8" fmla="*/ 0 60000 65536"/>
                    <a:gd name="T9" fmla="*/ 0 w 870"/>
                    <a:gd name="T10" fmla="*/ 0 h 144"/>
                    <a:gd name="T11" fmla="*/ 870 w 870"/>
                    <a:gd name="T12" fmla="*/ 144 h 14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870" h="144">
                      <a:moveTo>
                        <a:pt x="0" y="144"/>
                      </a:moveTo>
                      <a:lnTo>
                        <a:pt x="54" y="0"/>
                      </a:lnTo>
                      <a:lnTo>
                        <a:pt x="87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802" name="Freeform 71"/>
                <p:cNvSpPr/>
                <p:nvPr/>
              </p:nvSpPr>
              <p:spPr bwMode="auto">
                <a:xfrm>
                  <a:off x="4359" y="2095"/>
                  <a:ext cx="873" cy="144"/>
                </a:xfrm>
                <a:custGeom>
                  <a:avLst/>
                  <a:gdLst>
                    <a:gd name="T0" fmla="*/ 0 w 873"/>
                    <a:gd name="T1" fmla="*/ 0 h 144"/>
                    <a:gd name="T2" fmla="*/ 57 w 873"/>
                    <a:gd name="T3" fmla="*/ 144 h 144"/>
                    <a:gd name="T4" fmla="*/ 873 w 873"/>
                    <a:gd name="T5" fmla="*/ 144 h 144"/>
                    <a:gd name="T6" fmla="*/ 0 60000 65536"/>
                    <a:gd name="T7" fmla="*/ 0 60000 65536"/>
                    <a:gd name="T8" fmla="*/ 0 60000 65536"/>
                    <a:gd name="T9" fmla="*/ 0 w 873"/>
                    <a:gd name="T10" fmla="*/ 0 h 144"/>
                    <a:gd name="T11" fmla="*/ 873 w 873"/>
                    <a:gd name="T12" fmla="*/ 144 h 14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873" h="144">
                      <a:moveTo>
                        <a:pt x="0" y="0"/>
                      </a:moveTo>
                      <a:lnTo>
                        <a:pt x="57" y="144"/>
                      </a:lnTo>
                      <a:lnTo>
                        <a:pt x="873" y="144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803" name="Freeform 72"/>
                <p:cNvSpPr/>
                <p:nvPr/>
              </p:nvSpPr>
              <p:spPr bwMode="auto">
                <a:xfrm>
                  <a:off x="1281" y="2095"/>
                  <a:ext cx="303" cy="3"/>
                </a:xfrm>
                <a:custGeom>
                  <a:avLst/>
                  <a:gdLst>
                    <a:gd name="T0" fmla="*/ 0 w 303"/>
                    <a:gd name="T1" fmla="*/ 3 h 3"/>
                    <a:gd name="T2" fmla="*/ 303 w 303"/>
                    <a:gd name="T3" fmla="*/ 0 h 3"/>
                    <a:gd name="T4" fmla="*/ 0 60000 65536"/>
                    <a:gd name="T5" fmla="*/ 0 60000 65536"/>
                    <a:gd name="T6" fmla="*/ 0 w 303"/>
                    <a:gd name="T7" fmla="*/ 0 h 3"/>
                    <a:gd name="T8" fmla="*/ 303 w 303"/>
                    <a:gd name="T9" fmla="*/ 3 h 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03" h="3">
                      <a:moveTo>
                        <a:pt x="0" y="3"/>
                      </a:moveTo>
                      <a:lnTo>
                        <a:pt x="303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804" name="Freeform 73"/>
                <p:cNvSpPr/>
                <p:nvPr/>
              </p:nvSpPr>
              <p:spPr bwMode="auto">
                <a:xfrm>
                  <a:off x="1989" y="2095"/>
                  <a:ext cx="726" cy="1"/>
                </a:xfrm>
                <a:custGeom>
                  <a:avLst/>
                  <a:gdLst>
                    <a:gd name="T0" fmla="*/ 0 w 726"/>
                    <a:gd name="T1" fmla="*/ 0 h 1"/>
                    <a:gd name="T2" fmla="*/ 726 w 726"/>
                    <a:gd name="T3" fmla="*/ 0 h 1"/>
                    <a:gd name="T4" fmla="*/ 0 60000 65536"/>
                    <a:gd name="T5" fmla="*/ 0 60000 65536"/>
                    <a:gd name="T6" fmla="*/ 0 w 726"/>
                    <a:gd name="T7" fmla="*/ 0 h 1"/>
                    <a:gd name="T8" fmla="*/ 726 w 726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726" h="1">
                      <a:moveTo>
                        <a:pt x="0" y="0"/>
                      </a:moveTo>
                      <a:lnTo>
                        <a:pt x="726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805" name="Freeform 74"/>
                <p:cNvSpPr/>
                <p:nvPr/>
              </p:nvSpPr>
              <p:spPr bwMode="auto">
                <a:xfrm>
                  <a:off x="3120" y="2092"/>
                  <a:ext cx="240" cy="3"/>
                </a:xfrm>
                <a:custGeom>
                  <a:avLst/>
                  <a:gdLst>
                    <a:gd name="T0" fmla="*/ 0 w 240"/>
                    <a:gd name="T1" fmla="*/ 0 h 3"/>
                    <a:gd name="T2" fmla="*/ 240 w 240"/>
                    <a:gd name="T3" fmla="*/ 3 h 3"/>
                    <a:gd name="T4" fmla="*/ 0 60000 65536"/>
                    <a:gd name="T5" fmla="*/ 0 60000 65536"/>
                    <a:gd name="T6" fmla="*/ 0 w 240"/>
                    <a:gd name="T7" fmla="*/ 0 h 3"/>
                    <a:gd name="T8" fmla="*/ 240 w 240"/>
                    <a:gd name="T9" fmla="*/ 3 h 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40" h="3">
                      <a:moveTo>
                        <a:pt x="0" y="0"/>
                      </a:moveTo>
                      <a:lnTo>
                        <a:pt x="240" y="3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806" name="Freeform 75"/>
                <p:cNvSpPr/>
                <p:nvPr/>
              </p:nvSpPr>
              <p:spPr bwMode="auto">
                <a:xfrm>
                  <a:off x="3765" y="2098"/>
                  <a:ext cx="195" cy="3"/>
                </a:xfrm>
                <a:custGeom>
                  <a:avLst/>
                  <a:gdLst>
                    <a:gd name="T0" fmla="*/ 0 w 195"/>
                    <a:gd name="T1" fmla="*/ 3 h 3"/>
                    <a:gd name="T2" fmla="*/ 195 w 195"/>
                    <a:gd name="T3" fmla="*/ 0 h 3"/>
                    <a:gd name="T4" fmla="*/ 0 60000 65536"/>
                    <a:gd name="T5" fmla="*/ 0 60000 65536"/>
                    <a:gd name="T6" fmla="*/ 0 w 195"/>
                    <a:gd name="T7" fmla="*/ 0 h 3"/>
                    <a:gd name="T8" fmla="*/ 195 w 195"/>
                    <a:gd name="T9" fmla="*/ 3 h 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95" h="3">
                      <a:moveTo>
                        <a:pt x="0" y="3"/>
                      </a:moveTo>
                      <a:lnTo>
                        <a:pt x="195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807" name="Line 76"/>
                <p:cNvSpPr>
                  <a:spLocks noChangeShapeType="1"/>
                </p:cNvSpPr>
                <p:nvPr/>
              </p:nvSpPr>
              <p:spPr bwMode="auto">
                <a:xfrm>
                  <a:off x="768" y="4156"/>
                  <a:ext cx="446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808" name="Line 77"/>
                <p:cNvSpPr>
                  <a:spLocks noChangeShapeType="1"/>
                </p:cNvSpPr>
                <p:nvPr/>
              </p:nvSpPr>
              <p:spPr bwMode="auto">
                <a:xfrm>
                  <a:off x="768" y="3916"/>
                  <a:ext cx="446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809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741" y="3955"/>
                  <a:ext cx="49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600">
                      <a:latin typeface="Times New Roman" panose="02020603050405020304" pitchFamily="18" charset="0"/>
                    </a:rPr>
                    <a:t>PC out</a:t>
                  </a:r>
                  <a:endParaRPr lang="en-US" altLang="zh-CN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3810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1257" y="3955"/>
                  <a:ext cx="423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600" dirty="0">
                      <a:latin typeface="Times New Roman" panose="02020603050405020304" pitchFamily="18" charset="0"/>
                    </a:rPr>
                    <a:t>PC+1</a:t>
                  </a:r>
                  <a:endParaRPr lang="en-US" altLang="zh-CN" sz="16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3811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1635" y="3944"/>
                  <a:ext cx="525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600">
                      <a:latin typeface="Times New Roman" panose="02020603050405020304" pitchFamily="18" charset="0"/>
                    </a:rPr>
                    <a:t>Ins   IR</a:t>
                  </a:r>
                  <a:endParaRPr lang="en-US" altLang="zh-CN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3812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2246" y="3955"/>
                  <a:ext cx="20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600">
                      <a:latin typeface="Times New Roman" panose="02020603050405020304" pitchFamily="18" charset="0"/>
                    </a:rPr>
                    <a:t>X</a:t>
                  </a:r>
                  <a:endParaRPr lang="en-US" altLang="zh-CN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3813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2540" y="3964"/>
                  <a:ext cx="49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600">
                      <a:latin typeface="Times New Roman" panose="02020603050405020304" pitchFamily="18" charset="0"/>
                    </a:rPr>
                    <a:t>PC out</a:t>
                  </a:r>
                  <a:endParaRPr lang="en-US" altLang="zh-CN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3814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3027" y="3964"/>
                  <a:ext cx="423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600">
                      <a:latin typeface="Times New Roman" panose="02020603050405020304" pitchFamily="18" charset="0"/>
                    </a:rPr>
                    <a:t>PC+1</a:t>
                  </a:r>
                  <a:endParaRPr lang="en-US" altLang="zh-CN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3815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3446" y="3955"/>
                  <a:ext cx="47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600">
                      <a:latin typeface="Times New Roman" panose="02020603050405020304" pitchFamily="18" charset="0"/>
                    </a:rPr>
                    <a:t>By    Z</a:t>
                  </a:r>
                  <a:endParaRPr lang="en-US" altLang="zh-CN" sz="1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3816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3926" y="3964"/>
                  <a:ext cx="411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600">
                      <a:latin typeface="Times New Roman" panose="02020603050405020304" pitchFamily="18" charset="0"/>
                    </a:rPr>
                    <a:t>Z out</a:t>
                  </a:r>
                  <a:endParaRPr lang="en-US" altLang="zh-CN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3817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4454" y="3955"/>
                  <a:ext cx="20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600">
                      <a:latin typeface="Times New Roman" panose="02020603050405020304" pitchFamily="18" charset="0"/>
                    </a:rPr>
                    <a:t>A</a:t>
                  </a:r>
                  <a:endParaRPr lang="en-US" altLang="zh-CN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3818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4838" y="3955"/>
                  <a:ext cx="35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600">
                      <a:latin typeface="Times New Roman" panose="02020603050405020304" pitchFamily="18" charset="0"/>
                    </a:rPr>
                    <a:t>Port</a:t>
                  </a:r>
                  <a:endParaRPr lang="en-US" altLang="zh-CN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3819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3888" y="1932"/>
                  <a:ext cx="503" cy="3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80000"/>
                    </a:lnSpc>
                  </a:pPr>
                  <a:r>
                    <a:rPr lang="en-US" altLang="zh-CN" sz="1600">
                      <a:latin typeface="Times New Roman" panose="02020603050405020304" pitchFamily="18" charset="0"/>
                    </a:rPr>
                    <a:t>    IO</a:t>
                  </a:r>
                  <a:endParaRPr lang="en-US" altLang="zh-CN" sz="1600">
                    <a:latin typeface="Times New Roman" panose="02020603050405020304" pitchFamily="18" charset="0"/>
                  </a:endParaRPr>
                </a:p>
                <a:p>
                  <a:pPr eaLnBrk="1" hangingPunct="1">
                    <a:lnSpc>
                      <a:spcPct val="80000"/>
                    </a:lnSpc>
                  </a:pPr>
                  <a:r>
                    <a:rPr lang="en-US" altLang="zh-CN" sz="1600">
                      <a:latin typeface="Times New Roman" panose="02020603050405020304" pitchFamily="18" charset="0"/>
                    </a:rPr>
                    <a:t> PORT</a:t>
                  </a:r>
                  <a:endParaRPr lang="en-US" altLang="zh-CN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3820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4416" y="1976"/>
                  <a:ext cx="392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600">
                      <a:latin typeface="Times New Roman" panose="02020603050405020304" pitchFamily="18" charset="0"/>
                    </a:rPr>
                    <a:t>ACC</a:t>
                  </a:r>
                  <a:endParaRPr lang="en-US" altLang="zh-CN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3821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3441" y="1976"/>
                  <a:ext cx="351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600">
                      <a:latin typeface="Times New Roman" panose="02020603050405020304" pitchFamily="18" charset="0"/>
                    </a:rPr>
                    <a:t>byte</a:t>
                  </a:r>
                  <a:endParaRPr lang="en-US" altLang="zh-CN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3822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2736" y="1976"/>
                  <a:ext cx="345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600">
                      <a:latin typeface="Times New Roman" panose="02020603050405020304" pitchFamily="18" charset="0"/>
                    </a:rPr>
                    <a:t>PC</a:t>
                  </a:r>
                  <a:r>
                    <a:rPr lang="en-US" altLang="zh-CN" sz="1600" baseline="-25000">
                      <a:latin typeface="Times New Roman" panose="02020603050405020304" pitchFamily="18" charset="0"/>
                    </a:rPr>
                    <a:t>L</a:t>
                  </a:r>
                  <a:endParaRPr lang="en-US" altLang="zh-CN" sz="1600" baseline="-25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3823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1629" y="1976"/>
                  <a:ext cx="38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600">
                      <a:latin typeface="Times New Roman" panose="02020603050405020304" pitchFamily="18" charset="0"/>
                    </a:rPr>
                    <a:t>Instr</a:t>
                  </a:r>
                  <a:endParaRPr lang="en-US" altLang="zh-CN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3824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912" y="1976"/>
                  <a:ext cx="345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600">
                      <a:latin typeface="Times New Roman" panose="02020603050405020304" pitchFamily="18" charset="0"/>
                    </a:rPr>
                    <a:t>PC</a:t>
                  </a:r>
                  <a:r>
                    <a:rPr lang="en-US" altLang="zh-CN" sz="1600" baseline="-25000">
                      <a:latin typeface="Times New Roman" panose="02020603050405020304" pitchFamily="18" charset="0"/>
                    </a:rPr>
                    <a:t>L</a:t>
                  </a:r>
                  <a:endParaRPr lang="en-US" altLang="zh-CN" sz="1600" baseline="-25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3825" name="Text Box 94"/>
                <p:cNvSpPr txBox="1">
                  <a:spLocks noChangeArrowheads="1"/>
                </p:cNvSpPr>
                <p:nvPr/>
              </p:nvSpPr>
              <p:spPr bwMode="auto">
                <a:xfrm>
                  <a:off x="1670" y="1555"/>
                  <a:ext cx="35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600">
                      <a:latin typeface="Times New Roman" panose="02020603050405020304" pitchFamily="18" charset="0"/>
                    </a:rPr>
                    <a:t>PC</a:t>
                  </a:r>
                  <a:r>
                    <a:rPr lang="en-US" altLang="zh-CN" sz="1600" baseline="-25000">
                      <a:latin typeface="Times New Roman" panose="02020603050405020304" pitchFamily="18" charset="0"/>
                    </a:rPr>
                    <a:t>H</a:t>
                  </a:r>
                  <a:endParaRPr lang="en-US" altLang="zh-CN" sz="1600" baseline="-25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3826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3054" y="1564"/>
                  <a:ext cx="35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600">
                      <a:latin typeface="Times New Roman" panose="02020603050405020304" pitchFamily="18" charset="0"/>
                    </a:rPr>
                    <a:t>PC</a:t>
                  </a:r>
                  <a:r>
                    <a:rPr lang="en-US" altLang="zh-CN" sz="1600" baseline="-25000">
                      <a:latin typeface="Times New Roman" panose="02020603050405020304" pitchFamily="18" charset="0"/>
                    </a:rPr>
                    <a:t>H</a:t>
                  </a:r>
                  <a:endParaRPr lang="en-US" altLang="zh-CN" sz="1600" baseline="-25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3827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4128" y="1555"/>
                  <a:ext cx="653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600">
                      <a:latin typeface="Times New Roman" panose="02020603050405020304" pitchFamily="18" charset="0"/>
                    </a:rPr>
                    <a:t>IO PORT</a:t>
                  </a:r>
                  <a:endParaRPr lang="en-US" altLang="zh-CN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3828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55" y="940"/>
                  <a:ext cx="500" cy="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1800">
                      <a:latin typeface="Times New Roman" panose="02020603050405020304" pitchFamily="18" charset="0"/>
                    </a:rPr>
                    <a:t>3</a:t>
                  </a:r>
                  <a:r>
                    <a:rPr lang="en-US" altLang="zh-CN" sz="1800">
                      <a:latin typeface="Times New Roman" panose="02020603050405020304" pitchFamily="18" charset="0"/>
                    </a:rPr>
                    <a:t>MH</a:t>
                  </a:r>
                  <a:r>
                    <a:rPr lang="en-US" altLang="zh-CN" sz="1800" baseline="-25000">
                      <a:latin typeface="Times New Roman" panose="02020603050405020304" pitchFamily="18" charset="0"/>
                    </a:rPr>
                    <a:t>Z</a:t>
                  </a:r>
                  <a:endParaRPr lang="en-US" altLang="zh-CN" sz="1800" baseline="-25000">
                    <a:latin typeface="Times New Roman" panose="02020603050405020304" pitchFamily="18" charset="0"/>
                  </a:endParaRPr>
                </a:p>
                <a:p>
                  <a:pPr eaLnBrk="1" hangingPunct="1"/>
                  <a:r>
                    <a:rPr lang="en-US" altLang="zh-CN" sz="1800">
                      <a:latin typeface="Times New Roman" panose="02020603050405020304" pitchFamily="18" charset="0"/>
                    </a:rPr>
                    <a:t>CLK</a:t>
                  </a:r>
                  <a:endParaRPr lang="en-US" altLang="zh-CN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3829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55" y="1559"/>
                  <a:ext cx="543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latin typeface="Times New Roman" panose="02020603050405020304" pitchFamily="18" charset="0"/>
                    </a:rPr>
                    <a:t>A</a:t>
                  </a:r>
                  <a:r>
                    <a:rPr lang="en-US" altLang="zh-CN" sz="1800" baseline="-25000">
                      <a:latin typeface="Times New Roman" panose="02020603050405020304" pitchFamily="18" charset="0"/>
                    </a:rPr>
                    <a:t>15</a:t>
                  </a:r>
                  <a:r>
                    <a:rPr lang="en-US" altLang="zh-CN" sz="1800">
                      <a:latin typeface="Times New Roman" panose="02020603050405020304" pitchFamily="18" charset="0"/>
                    </a:rPr>
                    <a:t>~A</a:t>
                  </a:r>
                  <a:r>
                    <a:rPr lang="en-US" altLang="zh-CN" sz="1800" baseline="-25000">
                      <a:latin typeface="Times New Roman" panose="02020603050405020304" pitchFamily="18" charset="0"/>
                    </a:rPr>
                    <a:t>8</a:t>
                  </a:r>
                  <a:endParaRPr lang="en-US" altLang="zh-CN" sz="1800" baseline="-25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3830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55" y="1978"/>
                  <a:ext cx="703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latin typeface="Times New Roman" panose="02020603050405020304" pitchFamily="18" charset="0"/>
                    </a:rPr>
                    <a:t>AD</a:t>
                  </a:r>
                  <a:r>
                    <a:rPr lang="en-US" altLang="zh-CN" sz="1800" baseline="-25000">
                      <a:latin typeface="Times New Roman" panose="02020603050405020304" pitchFamily="18" charset="0"/>
                    </a:rPr>
                    <a:t>7</a:t>
                  </a:r>
                  <a:r>
                    <a:rPr lang="en-US" altLang="zh-CN" sz="1800">
                      <a:latin typeface="Times New Roman" panose="02020603050405020304" pitchFamily="18" charset="0"/>
                    </a:rPr>
                    <a:t>~AD</a:t>
                  </a:r>
                  <a:r>
                    <a:rPr lang="en-US" altLang="zh-CN" sz="1800" baseline="-25000">
                      <a:latin typeface="Times New Roman" panose="02020603050405020304" pitchFamily="18" charset="0"/>
                    </a:rPr>
                    <a:t>0</a:t>
                  </a:r>
                  <a:endParaRPr lang="en-US" altLang="zh-CN" sz="1800" baseline="-25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3831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55" y="2396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latin typeface="Times New Roman" panose="02020603050405020304" pitchFamily="18" charset="0"/>
                    </a:rPr>
                    <a:t>ALE</a:t>
                  </a:r>
                  <a:endParaRPr lang="en-US" altLang="zh-CN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3832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55" y="2725"/>
                  <a:ext cx="324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latin typeface="Times New Roman" panose="02020603050405020304" pitchFamily="18" charset="0"/>
                    </a:rPr>
                    <a:t>RD</a:t>
                  </a:r>
                  <a:endParaRPr lang="en-US" altLang="zh-CN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3833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55" y="3109"/>
                  <a:ext cx="364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latin typeface="Times New Roman" panose="02020603050405020304" pitchFamily="18" charset="0"/>
                    </a:rPr>
                    <a:t>WR</a:t>
                  </a:r>
                  <a:endParaRPr lang="en-US" altLang="zh-CN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3834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55" y="3493"/>
                  <a:ext cx="46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latin typeface="Times New Roman" panose="02020603050405020304" pitchFamily="18" charset="0"/>
                    </a:rPr>
                    <a:t>IO/M</a:t>
                  </a:r>
                  <a:endParaRPr lang="en-US" altLang="zh-CN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3835" name="Line 104"/>
                <p:cNvSpPr>
                  <a:spLocks noChangeShapeType="1"/>
                </p:cNvSpPr>
                <p:nvPr/>
              </p:nvSpPr>
              <p:spPr bwMode="auto">
                <a:xfrm>
                  <a:off x="96" y="2751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836" name="Line 105"/>
                <p:cNvSpPr>
                  <a:spLocks noChangeShapeType="1"/>
                </p:cNvSpPr>
                <p:nvPr/>
              </p:nvSpPr>
              <p:spPr bwMode="auto">
                <a:xfrm>
                  <a:off x="96" y="3132"/>
                  <a:ext cx="263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837" name="Line 106"/>
                <p:cNvSpPr>
                  <a:spLocks noChangeShapeType="1"/>
                </p:cNvSpPr>
                <p:nvPr/>
              </p:nvSpPr>
              <p:spPr bwMode="auto">
                <a:xfrm>
                  <a:off x="288" y="3541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838" name="Line 107"/>
                <p:cNvSpPr>
                  <a:spLocks noChangeShapeType="1"/>
                </p:cNvSpPr>
                <p:nvPr/>
              </p:nvSpPr>
              <p:spPr bwMode="auto">
                <a:xfrm>
                  <a:off x="4608" y="4060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839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326" y="565"/>
                  <a:ext cx="250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8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3736" name="Line 109"/>
              <p:cNvSpPr>
                <a:spLocks noChangeShapeType="1"/>
              </p:cNvSpPr>
              <p:nvPr/>
            </p:nvSpPr>
            <p:spPr bwMode="auto">
              <a:xfrm>
                <a:off x="3672" y="4060"/>
                <a:ext cx="9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3734" name="Line 111"/>
            <p:cNvSpPr>
              <a:spLocks noChangeShapeType="1"/>
            </p:cNvSpPr>
            <p:nvPr/>
          </p:nvSpPr>
          <p:spPr bwMode="auto">
            <a:xfrm>
              <a:off x="1873" y="4060"/>
              <a:ext cx="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365125" y="320675"/>
            <a:ext cx="11017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小结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608259" name="Text Box 3"/>
          <p:cNvSpPr txBox="1">
            <a:spLocks noChangeArrowheads="1"/>
          </p:cNvSpPr>
          <p:nvPr/>
        </p:nvSpPr>
        <p:spPr bwMode="auto">
          <a:xfrm>
            <a:off x="890588" y="4292600"/>
            <a:ext cx="6705600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5000"/>
              </a:lnSpc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每个 </a:t>
            </a:r>
            <a:r>
              <a:rPr lang="zh-CN" altLang="en-US" sz="2800">
                <a:latin typeface="Times New Roman" panose="02020603050405020304" pitchFamily="18" charset="0"/>
              </a:rPr>
              <a:t>控制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信号</a:t>
            </a:r>
            <a:r>
              <a:rPr lang="zh-CN" altLang="en-US" sz="2800">
                <a:latin typeface="Times New Roman" panose="02020603050405020304" pitchFamily="18" charset="0"/>
              </a:rPr>
              <a:t>在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指定机器周期 </a:t>
            </a:r>
            <a:r>
              <a:rPr lang="zh-CN" altLang="en-US" sz="2800">
                <a:latin typeface="Times New Roman" panose="02020603050405020304" pitchFamily="18" charset="0"/>
              </a:rPr>
              <a:t>的</a:t>
            </a:r>
            <a:endParaRPr lang="zh-CN" altLang="en-US" sz="2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45000"/>
              </a:lnSpc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指定节拍 </a:t>
            </a:r>
            <a:r>
              <a:rPr lang="en-US" altLang="zh-CN" sz="2800" i="1">
                <a:solidFill>
                  <a:schemeClr val="fol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</a:rPr>
              <a:t>时刻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发出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8260" name="Text Box 4"/>
          <p:cNvSpPr txBox="1">
            <a:spLocks noChangeArrowheads="1"/>
          </p:cNvSpPr>
          <p:nvPr/>
        </p:nvSpPr>
        <p:spPr bwMode="auto">
          <a:xfrm>
            <a:off x="1524000" y="2160588"/>
            <a:ext cx="815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机器周期 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800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>
                <a:latin typeface="Times New Roman" panose="02020603050405020304" pitchFamily="18" charset="0"/>
              </a:rPr>
              <a:t>  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取指令操作码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8261" name="Text Box 5"/>
          <p:cNvSpPr txBox="1">
            <a:spLocks noChangeArrowheads="1"/>
          </p:cNvSpPr>
          <p:nvPr/>
        </p:nvSpPr>
        <p:spPr bwMode="auto">
          <a:xfrm>
            <a:off x="1524000" y="2936875"/>
            <a:ext cx="815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机器周期 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800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>
                <a:latin typeface="Times New Roman" panose="02020603050405020304" pitchFamily="18" charset="0"/>
              </a:rPr>
              <a:t>   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取设备地址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8262" name="Text Box 6"/>
          <p:cNvSpPr txBox="1">
            <a:spLocks noChangeArrowheads="1"/>
          </p:cNvSpPr>
          <p:nvPr/>
        </p:nvSpPr>
        <p:spPr bwMode="auto">
          <a:xfrm>
            <a:off x="1524000" y="3622675"/>
            <a:ext cx="815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机器周期 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800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>
                <a:latin typeface="Times New Roman" panose="02020603050405020304" pitchFamily="18" charset="0"/>
              </a:rPr>
              <a:t>  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执行 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ACC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的内容写入设备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8263" name="Text Box 7"/>
          <p:cNvSpPr txBox="1">
            <a:spLocks noChangeArrowheads="1"/>
          </p:cNvSpPr>
          <p:nvPr/>
        </p:nvSpPr>
        <p:spPr bwMode="auto">
          <a:xfrm>
            <a:off x="762000" y="1412875"/>
            <a:ext cx="815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以一条输出指令（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I/O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写</a:t>
            </a:r>
            <a:r>
              <a:rPr lang="zh-CN" altLang="en-US" sz="2800">
                <a:latin typeface="Times New Roman" panose="02020603050405020304" pitchFamily="18" charset="0"/>
              </a:rPr>
              <a:t>）为例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8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08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08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59" grpId="0" autoUpdateAnimBg="0"/>
      <p:bldP spid="608260" grpId="0" autoUpdateAnimBg="0"/>
      <p:bldP spid="608261" grpId="0" autoUpdateAnimBg="0"/>
      <p:bldP spid="608262" grpId="0" autoUpdateAnimBg="0"/>
      <p:bldP spid="608263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第</a:t>
            </a:r>
            <a:r>
              <a:rPr lang="en-US" altLang="zh-CN" b="1" smtClean="0"/>
              <a:t>5</a:t>
            </a:r>
            <a:r>
              <a:rPr lang="zh-CN" altLang="en-US" b="1" smtClean="0"/>
              <a:t>章   </a:t>
            </a:r>
            <a:r>
              <a:rPr lang="en-US" altLang="zh-CN" b="1" smtClean="0"/>
              <a:t>CPU</a:t>
            </a:r>
            <a:r>
              <a:rPr lang="zh-CN" altLang="en-US" b="1" smtClean="0"/>
              <a:t>设计与实现</a:t>
            </a:r>
            <a:endParaRPr lang="zh-CN" altLang="en-US" b="1" smtClean="0"/>
          </a:p>
        </p:txBody>
      </p:sp>
      <p:grpSp>
        <p:nvGrpSpPr>
          <p:cNvPr id="3075" name="Group 3"/>
          <p:cNvGrpSpPr/>
          <p:nvPr/>
        </p:nvGrpSpPr>
        <p:grpSpPr bwMode="auto">
          <a:xfrm>
            <a:off x="1908175" y="2055813"/>
            <a:ext cx="5715000" cy="3170237"/>
            <a:chOff x="624" y="1248"/>
            <a:chExt cx="3600" cy="1997"/>
          </a:xfrm>
        </p:grpSpPr>
        <p:sp>
          <p:nvSpPr>
            <p:cNvPr id="3077" name="Text Box 4"/>
            <p:cNvSpPr txBox="1">
              <a:spLocks noChangeArrowheads="1"/>
            </p:cNvSpPr>
            <p:nvPr/>
          </p:nvSpPr>
          <p:spPr bwMode="auto">
            <a:xfrm>
              <a:off x="624" y="1248"/>
              <a:ext cx="36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latin typeface="Times New Roman" panose="02020603050405020304" pitchFamily="18" charset="0"/>
                </a:rPr>
                <a:t>5</a:t>
              </a:r>
              <a:r>
                <a:rPr lang="zh-CN" altLang="en-US" sz="3200">
                  <a:latin typeface="Times New Roman" panose="02020603050405020304" pitchFamily="18" charset="0"/>
                </a:rPr>
                <a:t>.1  </a:t>
              </a:r>
              <a:r>
                <a:rPr lang="en-US" altLang="zh-CN" sz="3200">
                  <a:latin typeface="Times New Roman" panose="02020603050405020304" pitchFamily="18" charset="0"/>
                </a:rPr>
                <a:t>CPU </a:t>
              </a:r>
              <a:r>
                <a:rPr lang="zh-CN" altLang="en-US" sz="3200">
                  <a:latin typeface="Times New Roman" panose="02020603050405020304" pitchFamily="18" charset="0"/>
                </a:rPr>
                <a:t>的结构</a:t>
              </a: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3078" name="Text Box 5"/>
            <p:cNvSpPr txBox="1">
              <a:spLocks noChangeArrowheads="1"/>
            </p:cNvSpPr>
            <p:nvPr/>
          </p:nvSpPr>
          <p:spPr bwMode="auto">
            <a:xfrm>
              <a:off x="624" y="2336"/>
              <a:ext cx="36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latin typeface="Times New Roman" panose="02020603050405020304" pitchFamily="18" charset="0"/>
                </a:rPr>
                <a:t>5</a:t>
              </a:r>
              <a:r>
                <a:rPr lang="zh-CN" altLang="en-US" sz="3200" dirty="0">
                  <a:latin typeface="Times New Roman" panose="02020603050405020304" pitchFamily="18" charset="0"/>
                </a:rPr>
                <a:t>.3  多级时序系统（</a:t>
              </a:r>
              <a:r>
                <a:rPr lang="en-US" altLang="zh-CN" sz="3200" dirty="0">
                  <a:latin typeface="Times New Roman" panose="02020603050405020304" pitchFamily="18" charset="0"/>
                </a:rPr>
                <a:t>X86</a:t>
              </a:r>
              <a:r>
                <a:rPr lang="zh-CN" altLang="en-US" sz="3200" dirty="0">
                  <a:latin typeface="Times New Roman" panose="02020603050405020304" pitchFamily="18" charset="0"/>
                </a:rPr>
                <a:t>）</a:t>
              </a:r>
              <a:endParaRPr lang="zh-CN" altLang="en-US" sz="3200" dirty="0">
                <a:latin typeface="Times New Roman" panose="02020603050405020304" pitchFamily="18" charset="0"/>
              </a:endParaRPr>
            </a:p>
          </p:txBody>
        </p:sp>
        <p:sp>
          <p:nvSpPr>
            <p:cNvPr id="3079" name="Text Box 6"/>
            <p:cNvSpPr txBox="1">
              <a:spLocks noChangeArrowheads="1"/>
            </p:cNvSpPr>
            <p:nvPr/>
          </p:nvSpPr>
          <p:spPr bwMode="auto">
            <a:xfrm>
              <a:off x="624" y="1792"/>
              <a:ext cx="36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latin typeface="Times New Roman" panose="02020603050405020304" pitchFamily="18" charset="0"/>
                </a:rPr>
                <a:t>5</a:t>
              </a:r>
              <a:r>
                <a:rPr lang="zh-CN" altLang="en-US" sz="3200" dirty="0">
                  <a:latin typeface="Times New Roman" panose="02020603050405020304" pitchFamily="18" charset="0"/>
                </a:rPr>
                <a:t>.2  运算方法与</a:t>
              </a:r>
              <a:r>
                <a:rPr lang="en-US" altLang="zh-CN" sz="3200" dirty="0">
                  <a:latin typeface="Times New Roman" panose="02020603050405020304" pitchFamily="18" charset="0"/>
                </a:rPr>
                <a:t>ALU</a:t>
              </a:r>
              <a:endParaRPr lang="en-US" altLang="zh-CN" sz="3200" dirty="0">
                <a:latin typeface="Times New Roman" panose="02020603050405020304" pitchFamily="18" charset="0"/>
              </a:endParaRPr>
            </a:p>
          </p:txBody>
        </p:sp>
        <p:sp>
          <p:nvSpPr>
            <p:cNvPr id="3080" name="Text Box 7"/>
            <p:cNvSpPr txBox="1">
              <a:spLocks noChangeArrowheads="1"/>
            </p:cNvSpPr>
            <p:nvPr/>
          </p:nvSpPr>
          <p:spPr bwMode="auto">
            <a:xfrm>
              <a:off x="624" y="2880"/>
              <a:ext cx="36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u="sng" dirty="0">
                  <a:latin typeface="Times New Roman" panose="02020603050405020304" pitchFamily="18" charset="0"/>
                </a:rPr>
                <a:t>5</a:t>
              </a:r>
              <a:r>
                <a:rPr lang="zh-CN" altLang="en-US" sz="3200" u="sng" dirty="0">
                  <a:latin typeface="Times New Roman" panose="02020603050405020304" pitchFamily="18" charset="0"/>
                </a:rPr>
                <a:t>.4  </a:t>
              </a:r>
              <a:r>
                <a:rPr lang="en-US" altLang="zh-CN" sz="3200" u="sng" dirty="0">
                  <a:latin typeface="Times New Roman" panose="02020603050405020304" pitchFamily="18" charset="0"/>
                </a:rPr>
                <a:t>MIPS CPU</a:t>
              </a:r>
              <a:r>
                <a:rPr lang="zh-CN" altLang="en-US" sz="3200" u="sng" dirty="0">
                  <a:latin typeface="Times New Roman" panose="02020603050405020304" pitchFamily="18" charset="0"/>
                </a:rPr>
                <a:t>的简单实现</a:t>
              </a:r>
              <a:endParaRPr lang="zh-CN" altLang="en-US" sz="3200" u="sng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412875"/>
            <a:ext cx="8065144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b="1" dirty="0" smtClean="0"/>
              <a:t>处理器的指令字长为</a:t>
            </a:r>
            <a:r>
              <a:rPr lang="en-US" altLang="zh-CN" sz="2400" b="1" dirty="0" smtClean="0"/>
              <a:t>32</a:t>
            </a:r>
            <a:r>
              <a:rPr lang="zh-CN" altLang="en-US" sz="2400" b="1" dirty="0" smtClean="0"/>
              <a:t>位，包含</a:t>
            </a:r>
            <a:endParaRPr lang="zh-CN" altLang="en-US" sz="2400" b="1" dirty="0" smtClean="0"/>
          </a:p>
          <a:p>
            <a:pPr lvl="1">
              <a:lnSpc>
                <a:spcPct val="90000"/>
              </a:lnSpc>
            </a:pPr>
            <a:r>
              <a:rPr lang="en-US" altLang="zh-CN" sz="2400" b="1" dirty="0" smtClean="0"/>
              <a:t>32</a:t>
            </a:r>
            <a:r>
              <a:rPr lang="zh-CN" altLang="en-US" sz="2400" b="1" dirty="0" smtClean="0"/>
              <a:t>个</a:t>
            </a:r>
            <a:r>
              <a:rPr lang="en-US" altLang="zh-CN" sz="2400" b="1" dirty="0" smtClean="0"/>
              <a:t>32</a:t>
            </a:r>
            <a:r>
              <a:rPr lang="zh-CN" altLang="en-US" sz="2400" b="1" dirty="0" smtClean="0"/>
              <a:t>位通用寄存器</a:t>
            </a:r>
            <a:r>
              <a:rPr lang="en-US" altLang="zh-CN" sz="2400" b="1" dirty="0" smtClean="0"/>
              <a:t>R0~R31</a:t>
            </a: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R0</a:t>
            </a:r>
            <a:r>
              <a:rPr lang="zh-CN" altLang="en-US" sz="2400" b="1" dirty="0" smtClean="0"/>
              <a:t>值为</a:t>
            </a:r>
            <a:r>
              <a:rPr lang="en-US" altLang="zh-CN" sz="2400" b="1" dirty="0" smtClean="0"/>
              <a:t>0</a:t>
            </a:r>
            <a:r>
              <a:rPr lang="zh-CN" altLang="en-US" sz="2400" b="1" dirty="0" smtClean="0"/>
              <a:t>）；</a:t>
            </a:r>
            <a:endParaRPr lang="en-US" altLang="zh-CN" sz="2400" b="1" dirty="0" smtClean="0"/>
          </a:p>
          <a:p>
            <a:pPr lvl="1">
              <a:lnSpc>
                <a:spcPct val="90000"/>
              </a:lnSpc>
            </a:pP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个</a:t>
            </a:r>
            <a:r>
              <a:rPr lang="en-US" altLang="zh-CN" sz="2400" b="1" dirty="0" smtClean="0"/>
              <a:t>32</a:t>
            </a:r>
            <a:r>
              <a:rPr lang="zh-CN" altLang="en-US" sz="2400" b="1" dirty="0" smtClean="0"/>
              <a:t>位的指令寄存器</a:t>
            </a:r>
            <a:r>
              <a:rPr lang="en-US" altLang="zh-CN" sz="2400" b="1" dirty="0" smtClean="0"/>
              <a:t>IR</a:t>
            </a:r>
            <a:r>
              <a:rPr lang="zh-CN" altLang="en-US" sz="2400" b="1" dirty="0" smtClean="0"/>
              <a:t>；</a:t>
            </a:r>
            <a:endParaRPr lang="en-US" altLang="zh-CN" sz="2400" b="1" dirty="0" smtClean="0"/>
          </a:p>
          <a:p>
            <a:pPr lvl="1">
              <a:lnSpc>
                <a:spcPct val="90000"/>
              </a:lnSpc>
            </a:pP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个</a:t>
            </a:r>
            <a:r>
              <a:rPr lang="en-US" altLang="zh-CN" sz="2400" b="1" dirty="0" smtClean="0"/>
              <a:t>32</a:t>
            </a:r>
            <a:r>
              <a:rPr lang="zh-CN" altLang="en-US" sz="2400" b="1" dirty="0" smtClean="0"/>
              <a:t>位的程序计数器</a:t>
            </a:r>
            <a:r>
              <a:rPr lang="en-US" altLang="zh-CN" sz="2400" b="1" dirty="0" smtClean="0"/>
              <a:t>PC</a:t>
            </a:r>
            <a:endParaRPr lang="en-US" altLang="zh-CN" sz="2400" b="1" dirty="0" smtClean="0"/>
          </a:p>
          <a:p>
            <a:pPr lvl="1">
              <a:lnSpc>
                <a:spcPct val="90000"/>
              </a:lnSpc>
            </a:pPr>
            <a:endParaRPr lang="en-US" altLang="zh-CN" sz="2400" b="1" dirty="0" smtClean="0"/>
          </a:p>
          <a:p>
            <a:pPr>
              <a:lnSpc>
                <a:spcPct val="90000"/>
              </a:lnSpc>
            </a:pPr>
            <a:r>
              <a:rPr lang="zh-CN" altLang="en-US" sz="2400" b="1" dirty="0" smtClean="0"/>
              <a:t>取指令时，可以直接从指令存储器中提取</a:t>
            </a:r>
            <a:r>
              <a:rPr lang="en-US" altLang="zh-CN" sz="2400" b="1" dirty="0" smtClean="0"/>
              <a:t>32</a:t>
            </a:r>
            <a:r>
              <a:rPr lang="zh-CN" altLang="en-US" sz="2400" b="1" dirty="0" smtClean="0"/>
              <a:t>位的指令信息。取数据时，与数据存储器进行</a:t>
            </a:r>
            <a:r>
              <a:rPr lang="en-US" altLang="zh-CN" sz="2400" b="1" dirty="0" smtClean="0"/>
              <a:t>32</a:t>
            </a:r>
            <a:r>
              <a:rPr lang="zh-CN" altLang="en-US" sz="2400" b="1" dirty="0" smtClean="0"/>
              <a:t>位的数据交换。处理器的地址总线宽度是</a:t>
            </a:r>
            <a:r>
              <a:rPr lang="en-US" altLang="zh-CN" sz="2400" b="1" dirty="0" smtClean="0"/>
              <a:t>32</a:t>
            </a:r>
            <a:r>
              <a:rPr lang="zh-CN" altLang="en-US" sz="2400" b="1" dirty="0" smtClean="0"/>
              <a:t>位，数据总线宽度也是</a:t>
            </a:r>
            <a:r>
              <a:rPr lang="en-US" altLang="zh-CN" sz="2400" b="1" dirty="0" smtClean="0"/>
              <a:t>32</a:t>
            </a:r>
            <a:r>
              <a:rPr lang="zh-CN" altLang="en-US" sz="2400" b="1" dirty="0" smtClean="0"/>
              <a:t>位，无论是取指还是数据访问，都假设能在一个时钟周期内完成。</a:t>
            </a:r>
            <a:endParaRPr lang="en-US" altLang="zh-CN" sz="2400" b="1" dirty="0" smtClean="0"/>
          </a:p>
          <a:p>
            <a:pPr>
              <a:lnSpc>
                <a:spcPct val="90000"/>
              </a:lnSpc>
            </a:pPr>
            <a:endParaRPr lang="en-US" altLang="zh-CN" sz="2400" b="1" dirty="0"/>
          </a:p>
          <a:p>
            <a:pPr>
              <a:lnSpc>
                <a:spcPct val="90000"/>
              </a:lnSpc>
            </a:pPr>
            <a:r>
              <a:rPr lang="zh-CN" altLang="en-US" sz="2400" b="1" dirty="0" smtClean="0"/>
              <a:t>只讨论整数指令的实现（包括：</a:t>
            </a:r>
            <a:r>
              <a:rPr lang="en-US" altLang="zh-CN" sz="2400" b="1" dirty="0" smtClean="0"/>
              <a:t>Load</a:t>
            </a:r>
            <a:r>
              <a:rPr lang="zh-CN" altLang="en-US" sz="2400" b="1" dirty="0" smtClean="0"/>
              <a:t>和</a:t>
            </a:r>
            <a:r>
              <a:rPr lang="en-US" altLang="zh-CN" sz="2400" b="1" dirty="0" smtClean="0"/>
              <a:t>Store</a:t>
            </a:r>
            <a:r>
              <a:rPr lang="zh-CN" altLang="en-US" sz="2400" b="1" dirty="0" smtClean="0"/>
              <a:t>，等于</a:t>
            </a:r>
            <a:r>
              <a:rPr lang="en-US" altLang="zh-CN" sz="2400" b="1" dirty="0" smtClean="0"/>
              <a:t>0</a:t>
            </a:r>
            <a:r>
              <a:rPr lang="zh-CN" altLang="en-US" sz="2400" b="1" dirty="0" smtClean="0"/>
              <a:t>转移，整数</a:t>
            </a:r>
            <a:r>
              <a:rPr lang="en-US" altLang="zh-CN" sz="2400" b="1" dirty="0" smtClean="0"/>
              <a:t>ALU</a:t>
            </a:r>
            <a:r>
              <a:rPr lang="zh-CN" altLang="en-US" sz="2400" b="1" dirty="0" smtClean="0"/>
              <a:t>指令等。）</a:t>
            </a:r>
            <a:endParaRPr lang="zh-CN" altLang="en-US" sz="2400" b="1" dirty="0" smtClean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692275" y="260350"/>
            <a:ext cx="59420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>
              <a:defRPr/>
            </a:pPr>
            <a:r>
              <a:rPr lang="en-US" altLang="zh-CN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5.4 MIPS</a:t>
            </a:r>
            <a:r>
              <a:rPr lang="zh-CN" altLang="en-US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的一种简单实现</a:t>
            </a:r>
            <a:endParaRPr lang="zh-CN" altLang="en-US" sz="3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/>
              <a:t>处理器功能及指令系统定义</a:t>
            </a:r>
            <a:endParaRPr lang="zh-CN" altLang="en-US" sz="3600" b="1" dirty="0" smtClean="0"/>
          </a:p>
        </p:txBody>
      </p:sp>
      <p:sp>
        <p:nvSpPr>
          <p:cNvPr id="286723" name="Rectangle 3"/>
          <p:cNvSpPr>
            <a:spLocks noGrp="1" noChangeArrowheads="1"/>
          </p:cNvSpPr>
          <p:nvPr>
            <p:ph idx="1"/>
          </p:nvPr>
        </p:nvSpPr>
        <p:spPr>
          <a:solidFill>
            <a:srgbClr val="FFFF99"/>
          </a:solidFill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zh-CN" altLang="en-US" sz="2400" dirty="0" smtClean="0"/>
              <a:t>存数指令 </a:t>
            </a:r>
            <a:r>
              <a:rPr lang="en-US" altLang="zh-CN" sz="2400" dirty="0" smtClean="0"/>
              <a:t>SW  R1, 30(R2) </a:t>
            </a:r>
            <a:endParaRPr lang="en-US" altLang="zh-CN" sz="2400" dirty="0" smtClean="0"/>
          </a:p>
          <a:p>
            <a:pPr>
              <a:lnSpc>
                <a:spcPct val="80000"/>
              </a:lnSpc>
              <a:defRPr/>
            </a:pPr>
            <a:r>
              <a:rPr lang="zh-CN" altLang="en-US" sz="2400" dirty="0" smtClean="0"/>
              <a:t>取数指令 </a:t>
            </a:r>
            <a:r>
              <a:rPr lang="en-US" altLang="zh-CN" sz="2400" dirty="0" smtClean="0"/>
              <a:t>LW  30(R2), R1 </a:t>
            </a:r>
            <a:endParaRPr lang="en-US" altLang="zh-CN" sz="2400" dirty="0" smtClean="0"/>
          </a:p>
          <a:p>
            <a:pPr>
              <a:lnSpc>
                <a:spcPct val="80000"/>
              </a:lnSpc>
              <a:defRPr/>
            </a:pPr>
            <a:endParaRPr lang="en-US" altLang="zh-CN" sz="2400" dirty="0"/>
          </a:p>
          <a:p>
            <a:pPr>
              <a:lnSpc>
                <a:spcPct val="80000"/>
              </a:lnSpc>
              <a:defRPr/>
            </a:pPr>
            <a:r>
              <a:rPr lang="zh-CN" altLang="en-US" sz="2400" dirty="0" smtClean="0"/>
              <a:t>逻辑与指令 </a:t>
            </a:r>
            <a:r>
              <a:rPr lang="en-US" altLang="zh-CN" sz="2400" dirty="0" smtClean="0"/>
              <a:t>AND  R1, R2, R3</a:t>
            </a:r>
            <a:endParaRPr lang="en-US" altLang="zh-CN" sz="2400" dirty="0" smtClean="0"/>
          </a:p>
          <a:p>
            <a:pPr>
              <a:lnSpc>
                <a:spcPct val="80000"/>
              </a:lnSpc>
              <a:defRPr/>
            </a:pPr>
            <a:r>
              <a:rPr lang="zh-CN" altLang="en-US" sz="2400" dirty="0" smtClean="0"/>
              <a:t>逻辑或指令 </a:t>
            </a:r>
            <a:r>
              <a:rPr lang="en-US" altLang="zh-CN" sz="2400" dirty="0" smtClean="0"/>
              <a:t>OR  R1, R2, R3</a:t>
            </a:r>
            <a:endParaRPr lang="en-US" altLang="zh-CN" sz="2400" dirty="0" smtClean="0"/>
          </a:p>
          <a:p>
            <a:pPr>
              <a:lnSpc>
                <a:spcPct val="80000"/>
              </a:lnSpc>
              <a:defRPr/>
            </a:pPr>
            <a:endParaRPr lang="en-US" altLang="zh-CN" sz="2400" dirty="0" smtClean="0"/>
          </a:p>
          <a:p>
            <a:pPr>
              <a:lnSpc>
                <a:spcPct val="80000"/>
              </a:lnSpc>
              <a:defRPr/>
            </a:pPr>
            <a:r>
              <a:rPr lang="zh-CN" altLang="en-US" sz="2400" dirty="0"/>
              <a:t>立即</a:t>
            </a:r>
            <a:r>
              <a:rPr lang="zh-CN" altLang="en-US" sz="2400" dirty="0" smtClean="0"/>
              <a:t>数加法指令 </a:t>
            </a:r>
            <a:r>
              <a:rPr lang="en-US" altLang="zh-CN" sz="2400" dirty="0" smtClean="0"/>
              <a:t>ADDI  R4, R5, #6 </a:t>
            </a:r>
            <a:endParaRPr lang="en-US" altLang="zh-CN" sz="2400" dirty="0" smtClean="0"/>
          </a:p>
          <a:p>
            <a:pPr>
              <a:lnSpc>
                <a:spcPct val="80000"/>
              </a:lnSpc>
              <a:defRPr/>
            </a:pPr>
            <a:r>
              <a:rPr lang="zh-CN" altLang="en-US" sz="2400" dirty="0" smtClean="0"/>
              <a:t>立即数减法指令 </a:t>
            </a:r>
            <a:r>
              <a:rPr lang="en-US" altLang="zh-CN" sz="2400" dirty="0" smtClean="0"/>
              <a:t>SUBI  R4, R5, #6 </a:t>
            </a:r>
            <a:endParaRPr lang="en-US" altLang="zh-CN" sz="2400" dirty="0" smtClean="0"/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endParaRPr lang="en-US" altLang="zh-CN" sz="2400" dirty="0" smtClean="0"/>
          </a:p>
          <a:p>
            <a:pPr>
              <a:lnSpc>
                <a:spcPct val="80000"/>
              </a:lnSpc>
              <a:defRPr/>
            </a:pPr>
            <a:r>
              <a:rPr lang="zh-CN" altLang="en-US" sz="2400" dirty="0" smtClean="0"/>
              <a:t>条件转移（零则转）指令 </a:t>
            </a:r>
            <a:r>
              <a:rPr lang="en-US" altLang="zh-CN" sz="2400" dirty="0" smtClean="0"/>
              <a:t>BEQZ  R3, x </a:t>
            </a:r>
            <a:endParaRPr lang="en-US" altLang="zh-CN" sz="2400" dirty="0" smtClean="0"/>
          </a:p>
          <a:p>
            <a:pPr>
              <a:lnSpc>
                <a:spcPct val="80000"/>
              </a:lnSpc>
              <a:defRPr/>
            </a:pPr>
            <a:r>
              <a:rPr lang="zh-CN" altLang="en-US" sz="2400" dirty="0" smtClean="0"/>
              <a:t>无条件转移指令 </a:t>
            </a:r>
            <a:r>
              <a:rPr lang="en-US" altLang="zh-CN" sz="2400" dirty="0" smtClean="0"/>
              <a:t>J  x </a:t>
            </a:r>
            <a:endParaRPr lang="en-US" altLang="zh-CN" sz="2400" dirty="0" smtClean="0"/>
          </a:p>
          <a:p>
            <a:pPr>
              <a:lnSpc>
                <a:spcPct val="80000"/>
              </a:lnSpc>
              <a:defRPr/>
            </a:pP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49350"/>
            <a:ext cx="722313" cy="42799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z="4000" b="1" dirty="0" smtClean="0"/>
              <a:t>给定的指令系统</a:t>
            </a:r>
            <a:endParaRPr lang="zh-CN" altLang="en-US" sz="4000" b="1" dirty="0" smtClean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684213" y="691876"/>
            <a:ext cx="3167062" cy="5041380"/>
          </a:xfrm>
          <a:prstGeom prst="rect">
            <a:avLst/>
          </a:prstGeom>
          <a:solidFill>
            <a:srgbClr val="FFFF66"/>
          </a:solidFill>
          <a:ln w="9525" cap="sq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/>
              <a:t>J  </a:t>
            </a:r>
            <a:r>
              <a:rPr lang="en-US" altLang="zh-CN" sz="2400" dirty="0" smtClean="0"/>
              <a:t>x </a:t>
            </a:r>
            <a:endParaRPr lang="en-US" altLang="zh-CN" sz="2400" dirty="0"/>
          </a:p>
          <a:p>
            <a:pPr>
              <a:defRPr/>
            </a:pPr>
            <a:r>
              <a:rPr lang="en-US" altLang="zh-CN" sz="2400" dirty="0"/>
              <a:t>BEQZ  R3, </a:t>
            </a:r>
            <a:r>
              <a:rPr lang="en-US" altLang="zh-CN" sz="2400" dirty="0" smtClean="0"/>
              <a:t>x</a:t>
            </a:r>
            <a:endParaRPr lang="en-US" altLang="zh-CN" sz="2400" dirty="0" smtClean="0"/>
          </a:p>
          <a:p>
            <a:pPr>
              <a:lnSpc>
                <a:spcPct val="80000"/>
              </a:lnSpc>
              <a:defRPr/>
            </a:pPr>
            <a:endParaRPr lang="en-US" altLang="zh-CN" sz="2400" dirty="0"/>
          </a:p>
          <a:p>
            <a:pPr>
              <a:lnSpc>
                <a:spcPct val="80000"/>
              </a:lnSpc>
              <a:defRPr/>
            </a:pPr>
            <a:endParaRPr lang="en-US" altLang="zh-CN" sz="2400" dirty="0"/>
          </a:p>
          <a:p>
            <a:pPr>
              <a:lnSpc>
                <a:spcPct val="80000"/>
              </a:lnSpc>
              <a:defRPr/>
            </a:pPr>
            <a:r>
              <a:rPr lang="en-US" altLang="zh-CN" sz="2400" dirty="0" smtClean="0"/>
              <a:t>AND  </a:t>
            </a:r>
            <a:r>
              <a:rPr lang="en-US" altLang="zh-CN" sz="2400" dirty="0"/>
              <a:t>R1, R2, R3 </a:t>
            </a:r>
            <a:endParaRPr lang="en-US" altLang="zh-CN" sz="2400" dirty="0"/>
          </a:p>
          <a:p>
            <a:pPr>
              <a:lnSpc>
                <a:spcPct val="80000"/>
              </a:lnSpc>
              <a:defRPr/>
            </a:pPr>
            <a:r>
              <a:rPr lang="en-US" altLang="zh-CN" sz="2400" dirty="0"/>
              <a:t>OR  R1, R2, R3</a:t>
            </a:r>
            <a:endParaRPr lang="en-US" altLang="zh-CN" sz="2400" dirty="0"/>
          </a:p>
          <a:p>
            <a:pPr>
              <a:lnSpc>
                <a:spcPct val="80000"/>
              </a:lnSpc>
              <a:defRPr/>
            </a:pPr>
            <a:endParaRPr lang="en-US" altLang="zh-CN" sz="2400" dirty="0"/>
          </a:p>
          <a:p>
            <a:pPr>
              <a:lnSpc>
                <a:spcPct val="80000"/>
              </a:lnSpc>
              <a:defRPr/>
            </a:pPr>
            <a:endParaRPr lang="en-US" altLang="zh-CN" sz="2400" dirty="0"/>
          </a:p>
          <a:p>
            <a:pPr>
              <a:lnSpc>
                <a:spcPct val="80000"/>
              </a:lnSpc>
              <a:defRPr/>
            </a:pPr>
            <a:r>
              <a:rPr lang="en-US" altLang="zh-CN" sz="2400" dirty="0"/>
              <a:t>ADDI  R4, R5, #6 SUBI  R4, R5, #6</a:t>
            </a:r>
            <a:endParaRPr lang="en-US" altLang="zh-CN" sz="2400" dirty="0"/>
          </a:p>
          <a:p>
            <a:pPr fontAlgn="auto">
              <a:spcAft>
                <a:spcPts val="0"/>
              </a:spcAft>
              <a:defRPr/>
            </a:pPr>
            <a:endParaRPr kumimoji="0" lang="en-US" altLang="zh-CN" sz="2400" kern="0" dirty="0">
              <a:solidFill>
                <a:srgbClr val="333399"/>
              </a:solidFill>
            </a:endParaRPr>
          </a:p>
          <a:p>
            <a:pPr>
              <a:defRPr/>
            </a:pPr>
            <a:r>
              <a:rPr lang="en-US" altLang="zh-CN" sz="2400" dirty="0"/>
              <a:t>SW  R1, 30(R2)</a:t>
            </a:r>
            <a:endParaRPr lang="en-US" altLang="zh-CN" sz="2400" dirty="0"/>
          </a:p>
          <a:p>
            <a:pPr>
              <a:defRPr/>
            </a:pPr>
            <a:r>
              <a:rPr lang="en-US" altLang="zh-CN" sz="2400" dirty="0"/>
              <a:t>LW  R1, 30(R2)</a:t>
            </a:r>
            <a:endParaRPr lang="en-US" altLang="zh-CN" sz="2400" dirty="0"/>
          </a:p>
          <a:p>
            <a:pPr>
              <a:defRPr/>
            </a:pPr>
            <a:endParaRPr kumimoji="0" lang="en-US" altLang="zh-CN" sz="2400" kern="0" dirty="0">
              <a:solidFill>
                <a:srgbClr val="333399"/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kumimoji="0" lang="en-US" altLang="zh-CN" sz="2400" kern="0" dirty="0">
              <a:solidFill>
                <a:srgbClr val="333399"/>
              </a:solidFill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851275" y="765175"/>
            <a:ext cx="5168900" cy="4893647"/>
          </a:xfrm>
          <a:prstGeom prst="rect">
            <a:avLst/>
          </a:prstGeom>
          <a:solidFill>
            <a:srgbClr val="CCFFFF"/>
          </a:solidFill>
          <a:ln w="9525" cap="sq">
            <a:noFill/>
            <a:miter lim="800000"/>
          </a:ln>
        </p:spPr>
        <p:txBody>
          <a:bodyPr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2400" kern="0" dirty="0">
                <a:solidFill>
                  <a:srgbClr val="000000"/>
                </a:solidFill>
              </a:rPr>
              <a:t>PC </a:t>
            </a:r>
            <a:r>
              <a:rPr lang="en-US" altLang="zh-CN" sz="2400" kern="0" dirty="0">
                <a:solidFill>
                  <a:srgbClr val="000000"/>
                </a:solidFill>
                <a:sym typeface="Symbol" panose="05050102010706020507" pitchFamily="18" charset="2"/>
              </a:rPr>
              <a:t> </a:t>
            </a:r>
            <a:r>
              <a:rPr lang="en-US" altLang="zh-CN" sz="2400" kern="0" dirty="0" err="1">
                <a:solidFill>
                  <a:srgbClr val="000000"/>
                </a:solidFill>
                <a:sym typeface="Symbol" panose="05050102010706020507" pitchFamily="18" charset="2"/>
              </a:rPr>
              <a:t>PC+x</a:t>
            </a:r>
            <a:endParaRPr lang="en-US" altLang="zh-CN" sz="2400" kern="0" dirty="0">
              <a:solidFill>
                <a:srgbClr val="00000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altLang="zh-CN" sz="2400" kern="0" dirty="0">
                <a:solidFill>
                  <a:srgbClr val="000000"/>
                </a:solidFill>
              </a:rPr>
              <a:t>If(R3=0) then PC </a:t>
            </a:r>
            <a:r>
              <a:rPr lang="en-US" altLang="zh-CN" sz="2400" kern="0" dirty="0">
                <a:solidFill>
                  <a:srgbClr val="000000"/>
                </a:solidFill>
                <a:sym typeface="Symbol" panose="05050102010706020507" pitchFamily="18" charset="2"/>
              </a:rPr>
              <a:t> </a:t>
            </a:r>
            <a:r>
              <a:rPr lang="en-US" altLang="zh-CN" sz="2400" kern="0" dirty="0" err="1" smtClean="0">
                <a:solidFill>
                  <a:srgbClr val="000000"/>
                </a:solidFill>
                <a:sym typeface="Symbol" panose="05050102010706020507" pitchFamily="18" charset="2"/>
              </a:rPr>
              <a:t>PC+x</a:t>
            </a:r>
            <a:endParaRPr lang="en-US" altLang="zh-CN" sz="2400" kern="0" dirty="0">
              <a:solidFill>
                <a:srgbClr val="00000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sz="2400" kern="0" dirty="0">
              <a:solidFill>
                <a:srgbClr val="00000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altLang="zh-CN" sz="2400" kern="0" dirty="0" err="1" smtClean="0">
                <a:solidFill>
                  <a:srgbClr val="000000"/>
                </a:solidFill>
              </a:rPr>
              <a:t>Regs</a:t>
            </a:r>
            <a:r>
              <a:rPr lang="en-US" altLang="zh-CN" sz="2400" kern="0" dirty="0" smtClean="0">
                <a:solidFill>
                  <a:srgbClr val="000000"/>
                </a:solidFill>
              </a:rPr>
              <a:t>[R1</a:t>
            </a:r>
            <a:r>
              <a:rPr lang="en-US" altLang="zh-CN" sz="2400" kern="0" dirty="0">
                <a:solidFill>
                  <a:srgbClr val="000000"/>
                </a:solidFill>
              </a:rPr>
              <a:t>] </a:t>
            </a:r>
            <a:r>
              <a:rPr lang="en-US" altLang="zh-CN" sz="2400" kern="0" dirty="0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zh-CN" sz="2400" kern="0" dirty="0" err="1">
                <a:solidFill>
                  <a:srgbClr val="000000"/>
                </a:solidFill>
                <a:sym typeface="Symbol" panose="05050102010706020507" pitchFamily="18" charset="2"/>
              </a:rPr>
              <a:t>Regs</a:t>
            </a:r>
            <a:r>
              <a:rPr lang="en-US" altLang="zh-CN" sz="2400" kern="0" dirty="0">
                <a:solidFill>
                  <a:srgbClr val="000000"/>
                </a:solidFill>
                <a:sym typeface="Symbol" panose="05050102010706020507" pitchFamily="18" charset="2"/>
              </a:rPr>
              <a:t>[R2</a:t>
            </a:r>
            <a:r>
              <a:rPr lang="en-US" altLang="zh-CN" sz="2400" kern="0" dirty="0" smtClean="0">
                <a:solidFill>
                  <a:srgbClr val="000000"/>
                </a:solidFill>
                <a:sym typeface="Symbol" panose="05050102010706020507" pitchFamily="18" charset="2"/>
              </a:rPr>
              <a:t>] and </a:t>
            </a:r>
            <a:r>
              <a:rPr lang="en-US" altLang="zh-CN" sz="2400" kern="0" dirty="0" err="1">
                <a:solidFill>
                  <a:srgbClr val="000000"/>
                </a:solidFill>
                <a:sym typeface="Symbol" panose="05050102010706020507" pitchFamily="18" charset="2"/>
              </a:rPr>
              <a:t>Regs</a:t>
            </a:r>
            <a:r>
              <a:rPr lang="en-US" altLang="zh-CN" sz="2400" kern="0" dirty="0">
                <a:solidFill>
                  <a:srgbClr val="000000"/>
                </a:solidFill>
                <a:sym typeface="Symbol" panose="05050102010706020507" pitchFamily="18" charset="2"/>
              </a:rPr>
              <a:t>[R3]</a:t>
            </a:r>
            <a:endParaRPr lang="en-US" altLang="zh-CN" sz="2400" kern="0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altLang="zh-CN" sz="2400" kern="0" dirty="0" err="1">
                <a:solidFill>
                  <a:srgbClr val="000000"/>
                </a:solidFill>
              </a:rPr>
              <a:t>Regs</a:t>
            </a:r>
            <a:r>
              <a:rPr lang="en-US" altLang="zh-CN" sz="2400" kern="0" dirty="0">
                <a:solidFill>
                  <a:srgbClr val="000000"/>
                </a:solidFill>
              </a:rPr>
              <a:t>[R1] </a:t>
            </a:r>
            <a:r>
              <a:rPr lang="en-US" altLang="zh-CN" sz="2400" kern="0" dirty="0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zh-CN" sz="2400" kern="0" dirty="0" err="1">
                <a:solidFill>
                  <a:srgbClr val="000000"/>
                </a:solidFill>
                <a:sym typeface="Symbol" panose="05050102010706020507" pitchFamily="18" charset="2"/>
              </a:rPr>
              <a:t>Regs</a:t>
            </a:r>
            <a:r>
              <a:rPr lang="en-US" altLang="zh-CN" sz="2400" kern="0" dirty="0">
                <a:solidFill>
                  <a:srgbClr val="000000"/>
                </a:solidFill>
                <a:sym typeface="Symbol" panose="05050102010706020507" pitchFamily="18" charset="2"/>
              </a:rPr>
              <a:t>[R2] or </a:t>
            </a:r>
            <a:r>
              <a:rPr lang="en-US" altLang="zh-CN" sz="2400" kern="0" dirty="0" err="1">
                <a:solidFill>
                  <a:srgbClr val="000000"/>
                </a:solidFill>
                <a:sym typeface="Symbol" panose="05050102010706020507" pitchFamily="18" charset="2"/>
              </a:rPr>
              <a:t>Regs</a:t>
            </a:r>
            <a:r>
              <a:rPr lang="en-US" altLang="zh-CN" sz="2400" kern="0" dirty="0">
                <a:solidFill>
                  <a:srgbClr val="000000"/>
                </a:solidFill>
                <a:sym typeface="Symbol" panose="05050102010706020507" pitchFamily="18" charset="2"/>
              </a:rPr>
              <a:t>[R3]</a:t>
            </a:r>
            <a:endParaRPr lang="en-US" altLang="zh-CN" sz="2400" kern="0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sz="2400" kern="0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altLang="zh-CN" sz="2400" kern="0" dirty="0" err="1">
                <a:solidFill>
                  <a:srgbClr val="000000"/>
                </a:solidFill>
              </a:rPr>
              <a:t>Regs</a:t>
            </a:r>
            <a:r>
              <a:rPr lang="en-US" altLang="zh-CN" sz="2400" kern="0" dirty="0">
                <a:solidFill>
                  <a:srgbClr val="000000"/>
                </a:solidFill>
              </a:rPr>
              <a:t>[R4] </a:t>
            </a:r>
            <a:r>
              <a:rPr lang="en-US" altLang="zh-CN" sz="2400" kern="0" dirty="0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zh-CN" sz="2400" kern="0" dirty="0" err="1">
                <a:solidFill>
                  <a:srgbClr val="000000"/>
                </a:solidFill>
                <a:sym typeface="Symbol" panose="05050102010706020507" pitchFamily="18" charset="2"/>
              </a:rPr>
              <a:t>Regs</a:t>
            </a:r>
            <a:r>
              <a:rPr lang="en-US" altLang="zh-CN" sz="2400" kern="0" dirty="0">
                <a:solidFill>
                  <a:srgbClr val="000000"/>
                </a:solidFill>
                <a:sym typeface="Symbol" panose="05050102010706020507" pitchFamily="18" charset="2"/>
              </a:rPr>
              <a:t>[R5</a:t>
            </a:r>
            <a:r>
              <a:rPr lang="en-US" altLang="zh-CN" sz="2400" kern="0" dirty="0" smtClean="0">
                <a:solidFill>
                  <a:srgbClr val="000000"/>
                </a:solidFill>
                <a:sym typeface="Symbol" panose="05050102010706020507" pitchFamily="18" charset="2"/>
              </a:rPr>
              <a:t>] + </a:t>
            </a:r>
            <a:r>
              <a:rPr lang="en-US" altLang="zh-CN" sz="2400" kern="0" dirty="0">
                <a:solidFill>
                  <a:srgbClr val="000000"/>
                </a:solidFill>
                <a:sym typeface="Symbol" panose="05050102010706020507" pitchFamily="18" charset="2"/>
              </a:rPr>
              <a:t>6</a:t>
            </a:r>
            <a:endParaRPr lang="en-US" altLang="zh-CN" sz="2400" kern="0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altLang="zh-CN" sz="2400" kern="0" dirty="0" err="1">
                <a:solidFill>
                  <a:srgbClr val="000000"/>
                </a:solidFill>
              </a:rPr>
              <a:t>Regs</a:t>
            </a:r>
            <a:r>
              <a:rPr lang="en-US" altLang="zh-CN" sz="2400" kern="0" dirty="0">
                <a:solidFill>
                  <a:srgbClr val="000000"/>
                </a:solidFill>
              </a:rPr>
              <a:t>[R4] </a:t>
            </a:r>
            <a:r>
              <a:rPr lang="en-US" altLang="zh-CN" sz="2400" kern="0" dirty="0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zh-CN" sz="2400" kern="0" dirty="0" err="1">
                <a:solidFill>
                  <a:srgbClr val="000000"/>
                </a:solidFill>
                <a:sym typeface="Symbol" panose="05050102010706020507" pitchFamily="18" charset="2"/>
              </a:rPr>
              <a:t>Regs</a:t>
            </a:r>
            <a:r>
              <a:rPr lang="en-US" altLang="zh-CN" sz="2400" kern="0" dirty="0">
                <a:solidFill>
                  <a:srgbClr val="000000"/>
                </a:solidFill>
                <a:sym typeface="Symbol" panose="05050102010706020507" pitchFamily="18" charset="2"/>
              </a:rPr>
              <a:t>[R5</a:t>
            </a:r>
            <a:r>
              <a:rPr lang="en-US" altLang="zh-CN" sz="2400" kern="0" dirty="0" smtClean="0">
                <a:solidFill>
                  <a:srgbClr val="000000"/>
                </a:solidFill>
                <a:sym typeface="Symbol" panose="05050102010706020507" pitchFamily="18" charset="2"/>
              </a:rPr>
              <a:t>] - </a:t>
            </a:r>
            <a:r>
              <a:rPr lang="en-US" altLang="zh-CN" sz="2400" kern="0" dirty="0">
                <a:solidFill>
                  <a:srgbClr val="000000"/>
                </a:solidFill>
                <a:sym typeface="Symbol" panose="05050102010706020507" pitchFamily="18" charset="2"/>
              </a:rPr>
              <a:t>6</a:t>
            </a:r>
            <a:endParaRPr lang="en-US" altLang="zh-CN" sz="2400" kern="0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sz="2400" kern="0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altLang="zh-CN" sz="2400" kern="0" dirty="0" err="1">
                <a:solidFill>
                  <a:srgbClr val="000000"/>
                </a:solidFill>
              </a:rPr>
              <a:t>Regs</a:t>
            </a:r>
            <a:r>
              <a:rPr lang="en-US" altLang="zh-CN" sz="2400" kern="0" dirty="0">
                <a:solidFill>
                  <a:srgbClr val="000000"/>
                </a:solidFill>
              </a:rPr>
              <a:t>[R1] </a:t>
            </a:r>
            <a:r>
              <a:rPr lang="en-US" altLang="zh-CN" sz="2400" kern="0" dirty="0">
                <a:solidFill>
                  <a:srgbClr val="000000"/>
                </a:solidFill>
                <a:sym typeface="Symbol" panose="05050102010706020507" pitchFamily="18" charset="2"/>
              </a:rPr>
              <a:t> </a:t>
            </a:r>
            <a:r>
              <a:rPr lang="en-US" altLang="zh-CN" sz="2400" kern="0" dirty="0" err="1">
                <a:solidFill>
                  <a:srgbClr val="000000"/>
                </a:solidFill>
                <a:sym typeface="Symbol" panose="05050102010706020507" pitchFamily="18" charset="2"/>
              </a:rPr>
              <a:t>Mem</a:t>
            </a:r>
            <a:r>
              <a:rPr lang="en-US" altLang="zh-CN" sz="2400" kern="0" dirty="0">
                <a:solidFill>
                  <a:srgbClr val="000000"/>
                </a:solidFill>
                <a:sym typeface="Symbol" panose="05050102010706020507" pitchFamily="18" charset="2"/>
              </a:rPr>
              <a:t>[30+Regs[R2]]</a:t>
            </a:r>
            <a:endParaRPr lang="en-US" altLang="zh-CN" sz="2400" kern="0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altLang="zh-CN" sz="2400" kern="0" dirty="0" err="1">
                <a:solidFill>
                  <a:srgbClr val="000000"/>
                </a:solidFill>
                <a:sym typeface="Symbol" panose="05050102010706020507" pitchFamily="18" charset="2"/>
              </a:rPr>
              <a:t>Mem</a:t>
            </a:r>
            <a:r>
              <a:rPr lang="en-US" altLang="zh-CN" sz="2400" kern="0" dirty="0">
                <a:solidFill>
                  <a:srgbClr val="000000"/>
                </a:solidFill>
                <a:sym typeface="Symbol" panose="05050102010706020507" pitchFamily="18" charset="2"/>
              </a:rPr>
              <a:t>[30+Regs[R2]]</a:t>
            </a:r>
            <a:r>
              <a:rPr lang="en-US" altLang="zh-CN" sz="2400" kern="0" dirty="0">
                <a:solidFill>
                  <a:srgbClr val="000000"/>
                </a:solidFill>
              </a:rPr>
              <a:t> </a:t>
            </a:r>
            <a:r>
              <a:rPr lang="en-US" altLang="zh-CN" sz="2400" kern="0" dirty="0" err="1">
                <a:solidFill>
                  <a:srgbClr val="000000"/>
                </a:solidFill>
              </a:rPr>
              <a:t>Regs</a:t>
            </a:r>
            <a:r>
              <a:rPr lang="en-US" altLang="zh-CN" sz="2400" kern="0" dirty="0">
                <a:solidFill>
                  <a:srgbClr val="000000"/>
                </a:solidFill>
              </a:rPr>
              <a:t>[R1] </a:t>
            </a:r>
            <a:endParaRPr lang="en-US" altLang="zh-CN" sz="2400" kern="0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sz="2400" kern="0" dirty="0">
              <a:solidFill>
                <a:srgbClr val="00000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sz="2400" kern="0" dirty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3851275" y="17463"/>
            <a:ext cx="0" cy="6840537"/>
          </a:xfrm>
          <a:prstGeom prst="line">
            <a:avLst/>
          </a:prstGeom>
          <a:noFill/>
          <a:ln w="38100" cap="sq">
            <a:solidFill>
              <a:srgbClr val="333399"/>
            </a:solidFill>
            <a:rou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/>
              <a:t>操作码</a:t>
            </a:r>
            <a:endParaRPr lang="zh-CN" altLang="en-US" sz="3600" b="1" dirty="0" smtClean="0"/>
          </a:p>
        </p:txBody>
      </p:sp>
      <p:graphicFrame>
        <p:nvGraphicFramePr>
          <p:cNvPr id="8" name="Group 97"/>
          <p:cNvGraphicFramePr/>
          <p:nvPr/>
        </p:nvGraphicFramePr>
        <p:xfrm>
          <a:off x="2049463" y="2352675"/>
          <a:ext cx="5380037" cy="3524253"/>
        </p:xfrm>
        <a:graphic>
          <a:graphicData uri="http://schemas.openxmlformats.org/drawingml/2006/table">
            <a:tbl>
              <a:tblPr/>
              <a:tblGrid>
                <a:gridCol w="1793875"/>
                <a:gridCol w="1792287"/>
                <a:gridCol w="1793875"/>
              </a:tblGrid>
              <a:tr h="392113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9pPr>
                    </a:lstStyle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指令名称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9pPr>
                    </a:lstStyle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助记符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9pPr>
                    </a:lstStyle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二进制操作码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90525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9pPr>
                    </a:lstStyle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无条件跳转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9pPr>
                    </a:lstStyle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9pPr>
                    </a:lstStyle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000000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92113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9pPr>
                    </a:lstStyle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条件跳转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9pPr>
                    </a:lstStyle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BEQZ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9pPr>
                    </a:lstStyle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000010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92113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9pPr>
                    </a:lstStyle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逻辑与操作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9pPr>
                    </a:lstStyle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AND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9pPr>
                    </a:lstStyle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000100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90525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9pPr>
                    </a:lstStyle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逻辑或操作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9pPr>
                    </a:lstStyle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OR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9pPr>
                    </a:lstStyle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000100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92113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9pPr>
                    </a:lstStyle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立即数减法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9pPr>
                    </a:lstStyle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SUBI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9pPr>
                    </a:lstStyle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001000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92113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9pPr>
                    </a:lstStyle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立即数加法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9pPr>
                    </a:lstStyle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ADDI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9pPr>
                    </a:lstStyle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001010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90525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9pPr>
                    </a:lstStyle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存数操作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9pPr>
                    </a:lstStyle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SW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9pPr>
                    </a:lstStyle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001100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92113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9pPr>
                    </a:lstStyle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取数操作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9pPr>
                    </a:lstStyle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LW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华文楷体" panose="02010600040101010101" charset="-122"/>
                        </a:defRPr>
                      </a:lvl9pPr>
                    </a:lstStyle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001110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57188" y="1336675"/>
            <a:ext cx="8643937" cy="830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indent="266700" eaLnBrk="0" fontAlgn="auto" hangingPunct="0">
              <a:spcAft>
                <a:spcPts val="0"/>
              </a:spcAft>
              <a:defRPr/>
            </a:pPr>
            <a:r>
              <a:rPr kumimoji="0" lang="zh-CN" altLang="en-US" sz="2400" kern="0" dirty="0">
                <a:latin typeface="+mn-ea"/>
                <a:ea typeface="+mn-ea"/>
                <a:cs typeface="Times New Roman" panose="02020603050405020304" pitchFamily="18" charset="0"/>
              </a:rPr>
              <a:t>  操作码占据了</a:t>
            </a:r>
            <a:r>
              <a:rPr kumimoji="0" lang="en-US" altLang="zh-CN" sz="2400" kern="0" dirty="0">
                <a:latin typeface="+mn-ea"/>
                <a:ea typeface="+mn-ea"/>
                <a:cs typeface="Times New Roman" panose="02020603050405020304" pitchFamily="18" charset="0"/>
              </a:rPr>
              <a:t>6</a:t>
            </a:r>
            <a:r>
              <a:rPr kumimoji="0" lang="zh-CN" altLang="en-US" sz="2400" kern="0" dirty="0">
                <a:latin typeface="+mn-ea"/>
                <a:ea typeface="+mn-ea"/>
                <a:cs typeface="Times New Roman" panose="02020603050405020304" pitchFamily="18" charset="0"/>
              </a:rPr>
              <a:t>位，最多可支持</a:t>
            </a:r>
            <a:r>
              <a:rPr kumimoji="0" lang="en-US" altLang="zh-CN" sz="2400" kern="0" dirty="0">
                <a:latin typeface="+mn-ea"/>
                <a:ea typeface="+mn-ea"/>
                <a:cs typeface="Times New Roman" panose="02020603050405020304" pitchFamily="18" charset="0"/>
              </a:rPr>
              <a:t>64</a:t>
            </a:r>
            <a:r>
              <a:rPr kumimoji="0" lang="zh-CN" altLang="en-US" sz="2400" kern="0" dirty="0">
                <a:latin typeface="+mn-ea"/>
                <a:ea typeface="+mn-ea"/>
                <a:cs typeface="Times New Roman" panose="02020603050405020304" pitchFamily="18" charset="0"/>
              </a:rPr>
              <a:t>种指令的设计。目前的指令系统仅包含了</a:t>
            </a:r>
            <a:r>
              <a:rPr kumimoji="0" lang="en-US" altLang="zh-CN" sz="2400" kern="0" dirty="0">
                <a:latin typeface="+mn-ea"/>
                <a:ea typeface="+mn-ea"/>
                <a:cs typeface="Times New Roman" panose="02020603050405020304" pitchFamily="18" charset="0"/>
              </a:rPr>
              <a:t>8</a:t>
            </a:r>
            <a:r>
              <a:rPr kumimoji="0" lang="zh-CN" altLang="en-US" sz="2400" kern="0" dirty="0">
                <a:latin typeface="+mn-ea"/>
                <a:ea typeface="+mn-ea"/>
                <a:cs typeface="Times New Roman" panose="02020603050405020304" pitchFamily="18" charset="0"/>
              </a:rPr>
              <a:t>种操作，下表定义这</a:t>
            </a:r>
            <a:r>
              <a:rPr kumimoji="0" lang="en-US" altLang="zh-CN" sz="2400" kern="0" dirty="0">
                <a:latin typeface="+mn-ea"/>
                <a:ea typeface="+mn-ea"/>
                <a:cs typeface="Times New Roman" panose="02020603050405020304" pitchFamily="18" charset="0"/>
              </a:rPr>
              <a:t>8</a:t>
            </a:r>
            <a:r>
              <a:rPr kumimoji="0" lang="zh-CN" altLang="en-US" sz="2400" kern="0" dirty="0">
                <a:latin typeface="+mn-ea"/>
                <a:ea typeface="+mn-ea"/>
                <a:cs typeface="Times New Roman" panose="02020603050405020304" pitchFamily="18" charset="0"/>
              </a:rPr>
              <a:t>种操作的操作码</a:t>
            </a:r>
            <a:endParaRPr kumimoji="0" lang="zh-CN" altLang="en-US" sz="2400" kern="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第</a:t>
            </a:r>
            <a:r>
              <a:rPr lang="en-US" altLang="zh-CN" b="1" smtClean="0"/>
              <a:t>5</a:t>
            </a:r>
            <a:r>
              <a:rPr lang="zh-CN" altLang="en-US" b="1" smtClean="0"/>
              <a:t>章   </a:t>
            </a:r>
            <a:r>
              <a:rPr lang="en-US" altLang="zh-CN" b="1" smtClean="0"/>
              <a:t>CPU</a:t>
            </a:r>
            <a:r>
              <a:rPr lang="zh-CN" altLang="en-US" b="1" smtClean="0"/>
              <a:t>设计与实现</a:t>
            </a:r>
            <a:endParaRPr lang="zh-CN" altLang="en-US" b="1" smtClean="0"/>
          </a:p>
        </p:txBody>
      </p:sp>
      <p:grpSp>
        <p:nvGrpSpPr>
          <p:cNvPr id="3075" name="Group 3"/>
          <p:cNvGrpSpPr/>
          <p:nvPr/>
        </p:nvGrpSpPr>
        <p:grpSpPr bwMode="auto">
          <a:xfrm>
            <a:off x="1908175" y="2055813"/>
            <a:ext cx="5715000" cy="3170237"/>
            <a:chOff x="624" y="1248"/>
            <a:chExt cx="3600" cy="1997"/>
          </a:xfrm>
        </p:grpSpPr>
        <p:sp>
          <p:nvSpPr>
            <p:cNvPr id="3077" name="Text Box 4"/>
            <p:cNvSpPr txBox="1">
              <a:spLocks noChangeArrowheads="1"/>
            </p:cNvSpPr>
            <p:nvPr/>
          </p:nvSpPr>
          <p:spPr bwMode="auto">
            <a:xfrm>
              <a:off x="624" y="1248"/>
              <a:ext cx="36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latin typeface="Times New Roman" panose="02020603050405020304" pitchFamily="18" charset="0"/>
                </a:rPr>
                <a:t>5</a:t>
              </a:r>
              <a:r>
                <a:rPr lang="zh-CN" altLang="en-US" sz="3200">
                  <a:latin typeface="Times New Roman" panose="02020603050405020304" pitchFamily="18" charset="0"/>
                </a:rPr>
                <a:t>.1  </a:t>
              </a:r>
              <a:r>
                <a:rPr lang="en-US" altLang="zh-CN" sz="3200">
                  <a:latin typeface="Times New Roman" panose="02020603050405020304" pitchFamily="18" charset="0"/>
                </a:rPr>
                <a:t>CPU </a:t>
              </a:r>
              <a:r>
                <a:rPr lang="zh-CN" altLang="en-US" sz="3200">
                  <a:latin typeface="Times New Roman" panose="02020603050405020304" pitchFamily="18" charset="0"/>
                </a:rPr>
                <a:t>的结构</a:t>
              </a: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3078" name="Text Box 5"/>
            <p:cNvSpPr txBox="1">
              <a:spLocks noChangeArrowheads="1"/>
            </p:cNvSpPr>
            <p:nvPr/>
          </p:nvSpPr>
          <p:spPr bwMode="auto">
            <a:xfrm>
              <a:off x="624" y="2336"/>
              <a:ext cx="36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u="sng" dirty="0">
                  <a:latin typeface="Times New Roman" panose="02020603050405020304" pitchFamily="18" charset="0"/>
                </a:rPr>
                <a:t>5</a:t>
              </a:r>
              <a:r>
                <a:rPr lang="zh-CN" altLang="en-US" sz="3200" u="sng" dirty="0">
                  <a:latin typeface="Times New Roman" panose="02020603050405020304" pitchFamily="18" charset="0"/>
                </a:rPr>
                <a:t>.3  多级时序系统（</a:t>
              </a:r>
              <a:r>
                <a:rPr lang="en-US" altLang="zh-CN" sz="3200" u="sng" dirty="0">
                  <a:latin typeface="Times New Roman" panose="02020603050405020304" pitchFamily="18" charset="0"/>
                </a:rPr>
                <a:t>X86</a:t>
              </a:r>
              <a:r>
                <a:rPr lang="zh-CN" altLang="en-US" sz="3200" u="sng" dirty="0">
                  <a:latin typeface="Times New Roman" panose="02020603050405020304" pitchFamily="18" charset="0"/>
                </a:rPr>
                <a:t>）</a:t>
              </a:r>
              <a:endParaRPr lang="zh-CN" altLang="en-US" sz="3200" u="sng" dirty="0">
                <a:latin typeface="Times New Roman" panose="02020603050405020304" pitchFamily="18" charset="0"/>
              </a:endParaRPr>
            </a:p>
          </p:txBody>
        </p:sp>
        <p:sp>
          <p:nvSpPr>
            <p:cNvPr id="3079" name="Text Box 6"/>
            <p:cNvSpPr txBox="1">
              <a:spLocks noChangeArrowheads="1"/>
            </p:cNvSpPr>
            <p:nvPr/>
          </p:nvSpPr>
          <p:spPr bwMode="auto">
            <a:xfrm>
              <a:off x="624" y="1792"/>
              <a:ext cx="36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latin typeface="Times New Roman" panose="02020603050405020304" pitchFamily="18" charset="0"/>
                </a:rPr>
                <a:t>5</a:t>
              </a:r>
              <a:r>
                <a:rPr lang="zh-CN" altLang="en-US" sz="3200" dirty="0">
                  <a:latin typeface="Times New Roman" panose="02020603050405020304" pitchFamily="18" charset="0"/>
                </a:rPr>
                <a:t>.2  运算方法与</a:t>
              </a:r>
              <a:r>
                <a:rPr lang="en-US" altLang="zh-CN" sz="3200" dirty="0">
                  <a:latin typeface="Times New Roman" panose="02020603050405020304" pitchFamily="18" charset="0"/>
                </a:rPr>
                <a:t>ALU</a:t>
              </a:r>
              <a:endParaRPr lang="en-US" altLang="zh-CN" sz="3200" dirty="0">
                <a:latin typeface="Times New Roman" panose="02020603050405020304" pitchFamily="18" charset="0"/>
              </a:endParaRPr>
            </a:p>
          </p:txBody>
        </p:sp>
        <p:sp>
          <p:nvSpPr>
            <p:cNvPr id="3080" name="Text Box 7"/>
            <p:cNvSpPr txBox="1">
              <a:spLocks noChangeArrowheads="1"/>
            </p:cNvSpPr>
            <p:nvPr/>
          </p:nvSpPr>
          <p:spPr bwMode="auto">
            <a:xfrm>
              <a:off x="624" y="2880"/>
              <a:ext cx="36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latin typeface="Times New Roman" panose="02020603050405020304" pitchFamily="18" charset="0"/>
                </a:rPr>
                <a:t>5</a:t>
              </a:r>
              <a:r>
                <a:rPr lang="zh-CN" altLang="en-US" sz="3200" dirty="0">
                  <a:latin typeface="Times New Roman" panose="02020603050405020304" pitchFamily="18" charset="0"/>
                </a:rPr>
                <a:t>.4  </a:t>
              </a:r>
              <a:r>
                <a:rPr lang="en-US" altLang="zh-CN" sz="3200" dirty="0">
                  <a:latin typeface="Times New Roman" panose="02020603050405020304" pitchFamily="18" charset="0"/>
                </a:rPr>
                <a:t>MIPS CPU</a:t>
              </a:r>
              <a:r>
                <a:rPr lang="zh-CN" altLang="en-US" sz="3200" dirty="0">
                  <a:latin typeface="Times New Roman" panose="02020603050405020304" pitchFamily="18" charset="0"/>
                </a:rPr>
                <a:t>的简单实现</a:t>
              </a:r>
              <a:endParaRPr lang="zh-CN" altLang="en-US" sz="32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3076" name="AutoShape 10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/>
              <a:t>每条指令的格式描述</a:t>
            </a:r>
            <a:endParaRPr lang="zh-CN" altLang="en-US" sz="3600" b="1" dirty="0" smtClean="0"/>
          </a:p>
        </p:txBody>
      </p:sp>
      <p:sp>
        <p:nvSpPr>
          <p:cNvPr id="7987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7987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 sz="1800" b="0">
              <a:latin typeface="Arial" panose="020B0604020202020204" pitchFamily="34" charset="0"/>
            </a:endParaRPr>
          </a:p>
        </p:txBody>
      </p:sp>
      <p:graphicFrame>
        <p:nvGraphicFramePr>
          <p:cNvPr id="79877" name="Object 1"/>
          <p:cNvGraphicFramePr>
            <a:graphicFrameLocks noChangeAspect="1"/>
          </p:cNvGraphicFramePr>
          <p:nvPr/>
        </p:nvGraphicFramePr>
        <p:xfrm>
          <a:off x="0" y="1503363"/>
          <a:ext cx="9144000" cy="389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Visio" r:id="rId1" imgW="14033500" imgH="6045200" progId="Visio.Drawing.11">
                  <p:embed/>
                </p:oleObj>
              </mc:Choice>
              <mc:Fallback>
                <p:oleObj name="Visio" r:id="rId1" imgW="14033500" imgH="6045200" progId="Visio.Drawing.11">
                  <p:embed/>
                  <p:pic>
                    <p:nvPicPr>
                      <p:cNvPr id="0" name="图片 1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503363"/>
                        <a:ext cx="9144000" cy="3897312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/>
              <a:t>指令格式举例</a:t>
            </a:r>
            <a:endParaRPr lang="zh-CN" altLang="en-US" sz="3600" b="1" dirty="0" smtClean="0"/>
          </a:p>
        </p:txBody>
      </p:sp>
      <p:sp>
        <p:nvSpPr>
          <p:cNvPr id="2979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38410030</a:t>
            </a:r>
            <a:endParaRPr lang="en-US" altLang="zh-CN" dirty="0"/>
          </a:p>
          <a:p>
            <a:pPr marL="0" indent="0">
              <a:buNone/>
              <a:defRPr/>
            </a:pPr>
            <a:r>
              <a:rPr lang="en-US" altLang="zh-CN" dirty="0"/>
              <a:t>    00111000010000010000000000110000</a:t>
            </a:r>
            <a:endParaRPr lang="en-US" altLang="zh-CN" dirty="0"/>
          </a:p>
          <a:p>
            <a:pPr marL="0" indent="0">
              <a:buNone/>
              <a:defRPr/>
            </a:pPr>
            <a:r>
              <a:rPr lang="en-US" altLang="zh-CN" dirty="0"/>
              <a:t>    LW R1,30(R2)</a:t>
            </a:r>
            <a:endParaRPr lang="en-US" altLang="zh-CN" dirty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10430801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   	00010000010000110000100000000001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</a:t>
            </a:r>
            <a:r>
              <a:rPr lang="en-US" altLang="zh-CN" dirty="0" smtClean="0"/>
              <a:t>AND R1,R2,R3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755650" y="1412875"/>
            <a:ext cx="7488238" cy="3434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800100" indent="-3429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+mj-ea"/>
                <a:ea typeface="+mj-ea"/>
                <a:hlinkClick r:id="rId1" action="ppaction://hlinksldjump"/>
              </a:rPr>
              <a:t>实现</a:t>
            </a:r>
            <a:r>
              <a:rPr lang="en-US" altLang="zh-CN" sz="2400" dirty="0">
                <a:latin typeface="+mj-ea"/>
                <a:ea typeface="+mj-ea"/>
                <a:hlinkClick r:id="rId1" action="ppaction://hlinksldjump"/>
              </a:rPr>
              <a:t>MIPS</a:t>
            </a:r>
            <a:r>
              <a:rPr lang="zh-CN" altLang="en-US" sz="2400" dirty="0">
                <a:latin typeface="+mj-ea"/>
                <a:ea typeface="+mj-ea"/>
                <a:hlinkClick r:id="rId1" action="ppaction://hlinksldjump"/>
              </a:rPr>
              <a:t>指令的一种简单数据通路</a:t>
            </a:r>
            <a:endParaRPr lang="zh-CN" altLang="en-US" sz="2400" dirty="0">
              <a:latin typeface="+mj-ea"/>
              <a:ea typeface="+mj-ea"/>
            </a:endParaRPr>
          </a:p>
          <a:p>
            <a:pPr eaLnBrk="1" hangingPunct="1">
              <a:spcBef>
                <a:spcPct val="80000"/>
              </a:spcBef>
              <a:buSzPct val="60000"/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+mj-ea"/>
                <a:ea typeface="+mj-ea"/>
              </a:rPr>
              <a:t>将</a:t>
            </a:r>
            <a:r>
              <a:rPr lang="zh-CN" altLang="en-US" sz="2400" dirty="0">
                <a:latin typeface="+mj-ea"/>
                <a:ea typeface="+mj-ea"/>
              </a:rPr>
              <a:t>指令执行划分为</a:t>
            </a:r>
            <a:r>
              <a:rPr lang="en-US" altLang="zh-CN" sz="2400" dirty="0">
                <a:latin typeface="+mj-ea"/>
                <a:ea typeface="+mj-ea"/>
              </a:rPr>
              <a:t>5</a:t>
            </a:r>
            <a:r>
              <a:rPr lang="zh-CN" altLang="en-US" sz="2400" dirty="0">
                <a:latin typeface="+mj-ea"/>
                <a:ea typeface="+mj-ea"/>
              </a:rPr>
              <a:t>个阶段</a:t>
            </a:r>
            <a:endParaRPr lang="zh-CN" altLang="en-US" sz="2400" dirty="0">
              <a:latin typeface="+mj-ea"/>
              <a:ea typeface="+mj-ea"/>
            </a:endParaRPr>
          </a:p>
          <a:p>
            <a:pPr lvl="1" eaLnBrk="1" hangingPunct="1">
              <a:spcBef>
                <a:spcPct val="25000"/>
              </a:spcBef>
              <a:buFont typeface="Arial" panose="020B0604020202020204" pitchFamily="34" charset="0"/>
              <a:buChar char="–"/>
            </a:pPr>
            <a:r>
              <a:rPr lang="zh-CN" altLang="en-US" sz="2400" dirty="0">
                <a:latin typeface="+mj-ea"/>
                <a:ea typeface="+mj-ea"/>
              </a:rPr>
              <a:t>取指令周期</a:t>
            </a:r>
            <a:endParaRPr lang="zh-CN" altLang="en-US" sz="2400" dirty="0">
              <a:latin typeface="+mj-ea"/>
              <a:ea typeface="+mj-ea"/>
            </a:endParaRPr>
          </a:p>
          <a:p>
            <a:pPr lvl="1" eaLnBrk="1" hangingPunct="1">
              <a:spcBef>
                <a:spcPct val="25000"/>
              </a:spcBef>
              <a:buFont typeface="Arial" panose="020B0604020202020204" pitchFamily="34" charset="0"/>
              <a:buChar char="–"/>
            </a:pPr>
            <a:r>
              <a:rPr lang="zh-CN" altLang="en-US" sz="2400" dirty="0">
                <a:latin typeface="+mj-ea"/>
                <a:ea typeface="+mj-ea"/>
              </a:rPr>
              <a:t>指令译码</a:t>
            </a:r>
            <a:r>
              <a:rPr lang="en-US" altLang="zh-CN" sz="2400" dirty="0">
                <a:latin typeface="+mj-ea"/>
                <a:ea typeface="+mj-ea"/>
              </a:rPr>
              <a:t>/</a:t>
            </a:r>
            <a:r>
              <a:rPr lang="zh-CN" altLang="en-US" sz="2400" dirty="0">
                <a:latin typeface="+mj-ea"/>
                <a:ea typeface="+mj-ea"/>
              </a:rPr>
              <a:t>读寄存器周期</a:t>
            </a:r>
            <a:endParaRPr lang="zh-CN" altLang="en-US" sz="2400" dirty="0">
              <a:latin typeface="+mj-ea"/>
              <a:ea typeface="+mj-ea"/>
            </a:endParaRPr>
          </a:p>
          <a:p>
            <a:pPr lvl="1" eaLnBrk="1" hangingPunct="1">
              <a:spcBef>
                <a:spcPct val="25000"/>
              </a:spcBef>
              <a:buFont typeface="Arial" panose="020B0604020202020204" pitchFamily="34" charset="0"/>
              <a:buChar char="–"/>
            </a:pPr>
            <a:r>
              <a:rPr lang="zh-CN" altLang="en-US" sz="2400" dirty="0">
                <a:latin typeface="+mj-ea"/>
                <a:ea typeface="+mj-ea"/>
              </a:rPr>
              <a:t>执行</a:t>
            </a:r>
            <a:r>
              <a:rPr lang="en-US" altLang="zh-CN" sz="2400" dirty="0">
                <a:latin typeface="+mj-ea"/>
                <a:ea typeface="+mj-ea"/>
              </a:rPr>
              <a:t>/</a:t>
            </a:r>
            <a:r>
              <a:rPr lang="zh-CN" altLang="en-US" sz="2400" dirty="0">
                <a:latin typeface="+mj-ea"/>
                <a:ea typeface="+mj-ea"/>
              </a:rPr>
              <a:t>有效地址计算周期</a:t>
            </a:r>
            <a:endParaRPr lang="zh-CN" altLang="en-US" sz="2400" dirty="0">
              <a:latin typeface="+mj-ea"/>
              <a:ea typeface="+mj-ea"/>
            </a:endParaRPr>
          </a:p>
          <a:p>
            <a:pPr lvl="1" eaLnBrk="1" hangingPunct="1">
              <a:spcBef>
                <a:spcPct val="25000"/>
              </a:spcBef>
              <a:buFont typeface="Arial" panose="020B0604020202020204" pitchFamily="34" charset="0"/>
              <a:buChar char="–"/>
            </a:pPr>
            <a:r>
              <a:rPr lang="zh-CN" altLang="en-US" sz="2400" dirty="0">
                <a:latin typeface="+mj-ea"/>
                <a:ea typeface="+mj-ea"/>
              </a:rPr>
              <a:t>存储器访问</a:t>
            </a:r>
            <a:r>
              <a:rPr lang="en-US" altLang="zh-CN" sz="2400" dirty="0">
                <a:latin typeface="+mj-ea"/>
                <a:ea typeface="+mj-ea"/>
              </a:rPr>
              <a:t>/</a:t>
            </a:r>
            <a:r>
              <a:rPr lang="zh-CN" altLang="en-US" sz="2400" dirty="0">
                <a:latin typeface="+mj-ea"/>
                <a:ea typeface="+mj-ea"/>
              </a:rPr>
              <a:t>分支完成周期</a:t>
            </a:r>
            <a:endParaRPr lang="zh-CN" altLang="en-US" sz="2400" dirty="0">
              <a:latin typeface="+mj-ea"/>
              <a:ea typeface="+mj-ea"/>
            </a:endParaRPr>
          </a:p>
          <a:p>
            <a:pPr lvl="1" eaLnBrk="1" hangingPunct="1">
              <a:spcBef>
                <a:spcPct val="25000"/>
              </a:spcBef>
              <a:buFont typeface="Arial" panose="020B0604020202020204" pitchFamily="34" charset="0"/>
              <a:buChar char="–"/>
            </a:pPr>
            <a:r>
              <a:rPr lang="zh-CN" altLang="en-US" sz="2400" dirty="0">
                <a:latin typeface="+mj-ea"/>
                <a:ea typeface="+mj-ea"/>
              </a:rPr>
              <a:t>写回周期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1692275" y="260350"/>
            <a:ext cx="6696075" cy="6762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5.4 MIPS</a:t>
            </a:r>
            <a:r>
              <a:rPr lang="zh-CN" altLang="en-US" sz="4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的一种简单实现</a:t>
            </a:r>
            <a:endParaRPr lang="zh-CN" altLang="en-US" sz="4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684213" y="1341438"/>
            <a:ext cx="7488237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0"/>
              </a:spcBef>
            </a:pPr>
            <a:r>
              <a:rPr lang="en-US" altLang="zh-CN" sz="2800" dirty="0">
                <a:latin typeface="+mn-ea"/>
                <a:ea typeface="+mn-ea"/>
              </a:rPr>
              <a:t>1.</a:t>
            </a:r>
            <a:r>
              <a:rPr lang="zh-CN" altLang="en-US" sz="2800" dirty="0">
                <a:latin typeface="+mn-ea"/>
                <a:ea typeface="+mn-ea"/>
              </a:rPr>
              <a:t>取指令周期</a:t>
            </a:r>
            <a:r>
              <a:rPr lang="en-US" altLang="zh-CN" sz="2800" dirty="0">
                <a:latin typeface="+mn-ea"/>
                <a:ea typeface="+mn-ea"/>
              </a:rPr>
              <a:t>(IF)</a:t>
            </a:r>
            <a:endParaRPr lang="en-US" altLang="zh-CN" sz="2800" dirty="0">
              <a:latin typeface="+mn-ea"/>
              <a:ea typeface="+mn-ea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+mn-ea"/>
                <a:ea typeface="+mn-ea"/>
              </a:rPr>
              <a:t>	</a:t>
            </a:r>
            <a:r>
              <a:rPr lang="zh-CN" altLang="en-US" sz="2400" dirty="0">
                <a:latin typeface="+mn-ea"/>
                <a:ea typeface="+mn-ea"/>
              </a:rPr>
              <a:t>操作为：</a:t>
            </a:r>
            <a:endParaRPr lang="zh-CN" altLang="en-US" sz="2400" dirty="0">
              <a:latin typeface="+mn-ea"/>
              <a:ea typeface="+mn-ea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+mn-ea"/>
                <a:ea typeface="+mn-ea"/>
              </a:rPr>
              <a:t>	根据</a:t>
            </a:r>
            <a:r>
              <a:rPr lang="en-US" altLang="zh-CN" sz="2400" dirty="0">
                <a:latin typeface="+mn-ea"/>
                <a:ea typeface="+mn-ea"/>
              </a:rPr>
              <a:t>PC</a:t>
            </a:r>
            <a:r>
              <a:rPr lang="zh-CN" altLang="en-US" sz="2400" dirty="0">
                <a:latin typeface="+mn-ea"/>
                <a:ea typeface="+mn-ea"/>
              </a:rPr>
              <a:t>值从存储器中取出指令，并将指令送入指令寄存器</a:t>
            </a:r>
            <a:r>
              <a:rPr lang="en-US" altLang="zh-CN" sz="2400" dirty="0">
                <a:latin typeface="+mn-ea"/>
                <a:ea typeface="+mn-ea"/>
              </a:rPr>
              <a:t>IR</a:t>
            </a:r>
            <a:r>
              <a:rPr lang="zh-CN" altLang="en-US" sz="2400" dirty="0">
                <a:latin typeface="+mn-ea"/>
                <a:ea typeface="+mn-ea"/>
              </a:rPr>
              <a:t>；</a:t>
            </a:r>
            <a:r>
              <a:rPr lang="en-US" altLang="zh-CN" sz="2400" dirty="0">
                <a:latin typeface="+mn-ea"/>
                <a:ea typeface="+mn-ea"/>
              </a:rPr>
              <a:t>PC</a:t>
            </a:r>
            <a:r>
              <a:rPr lang="zh-CN" altLang="en-US" sz="2400" dirty="0">
                <a:latin typeface="+mn-ea"/>
                <a:ea typeface="+mn-ea"/>
              </a:rPr>
              <a:t>值增加</a:t>
            </a:r>
            <a:r>
              <a:rPr lang="en-US" altLang="zh-CN" sz="2400" dirty="0">
                <a:latin typeface="+mn-ea"/>
                <a:ea typeface="+mn-ea"/>
              </a:rPr>
              <a:t>4</a:t>
            </a:r>
            <a:r>
              <a:rPr lang="zh-CN" altLang="en-US" sz="2400" dirty="0">
                <a:latin typeface="+mn-ea"/>
                <a:ea typeface="+mn-ea"/>
              </a:rPr>
              <a:t>，指向顺序的下一条指令，并将下一条指令的地址放入临时寄存器</a:t>
            </a:r>
            <a:r>
              <a:rPr lang="en-US" altLang="zh-CN" sz="2400" dirty="0">
                <a:latin typeface="+mn-ea"/>
                <a:ea typeface="+mn-ea"/>
              </a:rPr>
              <a:t>NPC</a:t>
            </a:r>
            <a:r>
              <a:rPr lang="zh-CN" altLang="en-US" sz="2400" dirty="0">
                <a:latin typeface="+mn-ea"/>
                <a:ea typeface="+mn-ea"/>
              </a:rPr>
              <a:t>中。</a:t>
            </a:r>
            <a:endParaRPr lang="zh-CN" altLang="en-US" sz="2400" dirty="0">
              <a:latin typeface="+mn-ea"/>
              <a:ea typeface="+mn-ea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+mn-ea"/>
                <a:ea typeface="+mn-ea"/>
              </a:rPr>
              <a:t>				</a:t>
            </a:r>
            <a:r>
              <a:rPr lang="en-US" altLang="zh-CN" sz="2400" dirty="0" err="1">
                <a:latin typeface="+mn-ea"/>
                <a:ea typeface="+mn-ea"/>
              </a:rPr>
              <a:t>IR←Mem</a:t>
            </a:r>
            <a:r>
              <a:rPr lang="en-US" altLang="zh-CN" sz="2400" dirty="0">
                <a:latin typeface="+mn-ea"/>
                <a:ea typeface="+mn-ea"/>
              </a:rPr>
              <a:t>[PC]</a:t>
            </a:r>
            <a:endParaRPr lang="en-US" altLang="zh-CN" sz="2400" dirty="0">
              <a:latin typeface="+mn-ea"/>
              <a:ea typeface="+mn-ea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latin typeface="+mn-ea"/>
                <a:ea typeface="+mn-ea"/>
              </a:rPr>
              <a:t>				NPC←PC+4</a:t>
            </a:r>
            <a:endParaRPr lang="en-US" altLang="zh-CN" sz="2400" dirty="0">
              <a:latin typeface="+mn-ea"/>
              <a:ea typeface="+mn-ea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zh-CN" altLang="en-US" sz="2400" dirty="0">
                <a:latin typeface="+mn-ea"/>
                <a:ea typeface="+mn-ea"/>
                <a:hlinkClick r:id="rId1" action="ppaction://hlinksldjump"/>
              </a:rPr>
              <a:t>图示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692275" y="260350"/>
            <a:ext cx="5942013" cy="6762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5.4</a:t>
            </a:r>
            <a:r>
              <a:rPr lang="en-US" altLang="zh-CN" sz="40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4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MIPS</a:t>
            </a:r>
            <a:r>
              <a:rPr lang="zh-CN" altLang="en-US" sz="4000" dirty="0">
                <a:latin typeface="+mj-lt"/>
                <a:ea typeface="+mj-ea"/>
                <a:cs typeface="+mj-cs"/>
              </a:rPr>
              <a:t>的一种简单实现</a:t>
            </a:r>
            <a:endParaRPr lang="zh-CN" altLang="en-US" sz="40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ext Box 2"/>
          <p:cNvSpPr txBox="1">
            <a:spLocks noChangeArrowheads="1"/>
          </p:cNvSpPr>
          <p:nvPr/>
        </p:nvSpPr>
        <p:spPr bwMode="auto">
          <a:xfrm>
            <a:off x="684213" y="1187450"/>
            <a:ext cx="7488237" cy="510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指令译码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读寄存器周期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(ID)</a:t>
            </a: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操作为：</a:t>
            </a:r>
            <a:endParaRPr lang="zh-CN" altLang="en-US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进行指令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译码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，读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IR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寄存器（指令寄存器），按照相应寄存器号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读寄存器文件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，并将读出结果放入两个临时寄存器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中。同时对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IR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寄存器中内容的低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16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位进行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符号扩展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，然后将符号扩展之后的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32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位立即值保存在临时寄存器</a:t>
            </a:r>
            <a:r>
              <a:rPr lang="en-US" altLang="zh-CN" sz="24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Imm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中。 </a:t>
            </a:r>
            <a:endParaRPr lang="zh-CN" altLang="en-US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	</a:t>
            </a:r>
            <a:r>
              <a:rPr lang="en-US" altLang="zh-CN" sz="24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A←Regs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[IR</a:t>
            </a:r>
            <a:r>
              <a:rPr lang="en-US" altLang="zh-CN" sz="2400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6..10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	</a:t>
            </a:r>
            <a:r>
              <a:rPr lang="en-US" altLang="zh-CN" sz="24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B←Regs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[IR</a:t>
            </a:r>
            <a:r>
              <a:rPr lang="en-US" altLang="zh-CN" sz="2400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11..15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	</a:t>
            </a:r>
            <a:r>
              <a:rPr lang="en-US" altLang="zh-CN" sz="24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Imm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←((IR</a:t>
            </a:r>
            <a:r>
              <a:rPr lang="en-US" altLang="zh-CN" sz="2400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16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en-US" altLang="zh-CN" sz="2400" baseline="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16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##IR</a:t>
            </a:r>
            <a:r>
              <a:rPr lang="en-US" altLang="zh-CN" sz="2400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16..31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MIPS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的固定字段译码技术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1" action="ppaction://hlinksldjump"/>
              </a:rPr>
              <a:t>图示</a:t>
            </a:r>
            <a:endParaRPr lang="zh-CN" altLang="en-US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692275" y="260350"/>
            <a:ext cx="5942013" cy="6762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latin typeface="+mj-lt"/>
                <a:ea typeface="+mj-ea"/>
                <a:cs typeface="+mj-cs"/>
              </a:rPr>
              <a:t>5.4 MIPS</a:t>
            </a:r>
            <a:r>
              <a:rPr lang="zh-CN" altLang="en-US" sz="4000" dirty="0">
                <a:latin typeface="+mj-lt"/>
                <a:ea typeface="+mj-ea"/>
                <a:cs typeface="+mj-cs"/>
              </a:rPr>
              <a:t>的一种简单实现</a:t>
            </a:r>
            <a:endParaRPr lang="zh-CN" altLang="en-US" sz="40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ext Box 2"/>
          <p:cNvSpPr txBox="1">
            <a:spLocks noChangeArrowheads="1"/>
          </p:cNvSpPr>
          <p:nvPr/>
        </p:nvSpPr>
        <p:spPr bwMode="auto">
          <a:xfrm>
            <a:off x="684213" y="1268413"/>
            <a:ext cx="7488237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执行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有效地址计算周期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(EX)</a:t>
            </a: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操作为：</a:t>
            </a:r>
            <a:endParaRPr lang="zh-CN" altLang="en-US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1" action="ppaction://hlinksldjump"/>
              </a:rPr>
              <a:t>存储器访问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		</a:t>
            </a:r>
            <a:r>
              <a:rPr lang="en-US" altLang="zh-CN" sz="24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ALUoutput←A+Imm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2" action="ppaction://hlinksldjump"/>
              </a:rPr>
              <a:t>寄存器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2" action="ppaction://hlinksldjump"/>
              </a:rPr>
              <a:t>-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2" action="ppaction://hlinksldjump"/>
              </a:rPr>
              <a:t>寄存器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2" action="ppaction://hlinksldjump"/>
              </a:rPr>
              <a:t>ALU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	</a:t>
            </a:r>
            <a:r>
              <a:rPr lang="en-US" altLang="zh-CN" sz="24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ALUoutput←A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op B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3" action="ppaction://hlinksldjump"/>
              </a:rPr>
              <a:t>寄存器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3" action="ppaction://hlinksldjump"/>
              </a:rPr>
              <a:t>-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3" action="ppaction://hlinksldjump"/>
              </a:rPr>
              <a:t>立即值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3" action="ppaction://hlinksldjump"/>
              </a:rPr>
              <a:t>ALU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	</a:t>
            </a:r>
            <a:r>
              <a:rPr lang="en-US" altLang="zh-CN" sz="24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ALUoutput←A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op </a:t>
            </a:r>
            <a:r>
              <a:rPr lang="en-US" altLang="zh-CN" sz="24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Imm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4" action="ppaction://hlinksldjump"/>
              </a:rPr>
              <a:t>分支操作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		</a:t>
            </a:r>
            <a:r>
              <a:rPr lang="en-US" altLang="zh-CN" sz="24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ALUoutput←NPC+Imm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			Cond←(A op 0)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问题：为什么执行和有效地址计算可以合并？</a:t>
            </a:r>
            <a:endParaRPr lang="zh-CN" altLang="en-US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692275" y="260350"/>
            <a:ext cx="5942013" cy="6762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5.4 MIPS</a:t>
            </a:r>
            <a:r>
              <a:rPr lang="zh-CN" altLang="en-US" sz="4000" dirty="0">
                <a:latin typeface="+mj-lt"/>
                <a:ea typeface="+mj-ea"/>
                <a:cs typeface="+mj-cs"/>
              </a:rPr>
              <a:t>的一种简单实现</a:t>
            </a:r>
            <a:endParaRPr lang="zh-CN" altLang="en-US" sz="40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684213" y="1268413"/>
            <a:ext cx="7488237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800100" indent="-3429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257300" indent="-3429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171700" indent="-3429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访存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分支操作完成周期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(MEM)</a:t>
            </a: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100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操作为：</a:t>
            </a:r>
            <a:endParaRPr lang="zh-CN" altLang="en-US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1" action="ppaction://hlinksldjump"/>
              </a:rPr>
              <a:t>访存操作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  <a:endParaRPr lang="zh-CN" altLang="en-US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2" eaLnBrk="1" hangingPunct="1"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Load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	</a:t>
            </a:r>
            <a:r>
              <a:rPr lang="en-US" altLang="zh-CN" sz="24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LMD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←Mem</a:t>
            </a:r>
            <a:r>
              <a:rPr lang="en-US" altLang="zh-CN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ALUoutput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2" eaLnBrk="1" hangingPunct="1"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Store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	</a:t>
            </a:r>
            <a:r>
              <a:rPr lang="en-US" altLang="zh-CN" sz="24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ALUoutput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]←B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2" action="ppaction://hlinksldjump"/>
              </a:rPr>
              <a:t>分支操作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	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 (Cond) </a:t>
            </a:r>
            <a:r>
              <a:rPr lang="en-US" altLang="zh-CN" sz="24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PC←ALUoutput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4" eaLnBrk="1" hangingPunct="1"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else PC←NPC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692275" y="260350"/>
            <a:ext cx="5942013" cy="6762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latin typeface="+mj-lt"/>
                <a:ea typeface="+mj-ea"/>
                <a:cs typeface="+mj-cs"/>
              </a:rPr>
              <a:t>5.4 MIPS</a:t>
            </a:r>
            <a:r>
              <a:rPr lang="zh-CN" altLang="en-US" sz="4000" dirty="0">
                <a:latin typeface="+mj-lt"/>
                <a:ea typeface="+mj-ea"/>
                <a:cs typeface="+mj-cs"/>
              </a:rPr>
              <a:t>的一种简单实现</a:t>
            </a:r>
            <a:endParaRPr lang="zh-CN" altLang="en-US" sz="40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2"/>
          <p:cNvSpPr txBox="1">
            <a:spLocks noChangeArrowheads="1"/>
          </p:cNvSpPr>
          <p:nvPr/>
        </p:nvSpPr>
        <p:spPr bwMode="auto">
          <a:xfrm>
            <a:off x="684213" y="1268413"/>
            <a:ext cx="7488237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800100" indent="-3429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714500" indent="-3429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5.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写回周期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(WB)</a:t>
            </a: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100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操作为：</a:t>
            </a:r>
            <a:endParaRPr lang="zh-CN" altLang="en-US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60000"/>
              </a:spcBef>
              <a:buFontTx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1" action="ppaction://hlinksldjump"/>
              </a:rPr>
              <a:t>寄存器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1" action="ppaction://hlinksldjump"/>
              </a:rPr>
              <a:t>-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1" action="ppaction://hlinksldjump"/>
              </a:rPr>
              <a:t>寄存器型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1" action="ppaction://hlinksldjump"/>
              </a:rPr>
              <a:t>ALU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1" action="ppaction://hlinksldjump"/>
              </a:rPr>
              <a:t>指令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                       			</a:t>
            </a:r>
            <a:r>
              <a:rPr lang="en-US" altLang="zh-CN" sz="24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Reg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[IR</a:t>
            </a:r>
            <a:r>
              <a:rPr lang="en-US" altLang="zh-CN" sz="2400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16..20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]←</a:t>
            </a:r>
            <a:r>
              <a:rPr lang="en-US" altLang="zh-CN" sz="24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ALUoutput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60000"/>
              </a:spcBef>
              <a:buFontTx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2" action="ppaction://hlinksldjump"/>
              </a:rPr>
              <a:t>寄存器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2" action="ppaction://hlinksldjump"/>
              </a:rPr>
              <a:t>-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2" action="ppaction://hlinksldjump"/>
              </a:rPr>
              <a:t>立即值型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2" action="ppaction://hlinksldjump"/>
              </a:rPr>
              <a:t>ALU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2" action="ppaction://hlinksldjump"/>
              </a:rPr>
              <a:t>指令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				</a:t>
            </a:r>
            <a:r>
              <a:rPr lang="en-US" altLang="zh-CN" sz="24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Reg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[IR</a:t>
            </a:r>
            <a:r>
              <a:rPr lang="en-US" altLang="zh-CN" sz="2400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11..15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]←</a:t>
            </a:r>
            <a:r>
              <a:rPr lang="en-US" altLang="zh-CN" sz="24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ALUoutput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60000"/>
              </a:spcBef>
              <a:buFontTx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3" action="ppaction://hlinksldjump"/>
              </a:rPr>
              <a:t>Load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3" action="ppaction://hlinksldjump"/>
              </a:rPr>
              <a:t>指令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  <a:endParaRPr lang="zh-CN" altLang="en-US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3" eaLnBrk="1" hangingPunct="1"/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Reg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[IR</a:t>
            </a:r>
            <a:r>
              <a:rPr lang="en-US" altLang="zh-CN" sz="2400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11..15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]←LMD	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692275" y="260350"/>
            <a:ext cx="5942013" cy="6762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latin typeface="+mj-lt"/>
                <a:ea typeface="+mj-ea"/>
                <a:cs typeface="+mj-cs"/>
              </a:rPr>
              <a:t>5.4 MIPS</a:t>
            </a:r>
            <a:r>
              <a:rPr lang="zh-CN" altLang="en-US" sz="4000" dirty="0">
                <a:latin typeface="+mj-lt"/>
                <a:ea typeface="+mj-ea"/>
                <a:cs typeface="+mj-cs"/>
              </a:rPr>
              <a:t>的一种简单实现</a:t>
            </a:r>
            <a:endParaRPr lang="zh-CN" altLang="en-US" sz="40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ext Box 2"/>
          <p:cNvSpPr txBox="1">
            <a:spLocks noChangeArrowheads="1"/>
          </p:cNvSpPr>
          <p:nvPr/>
        </p:nvSpPr>
        <p:spPr bwMode="auto">
          <a:xfrm>
            <a:off x="684213" y="1268413"/>
            <a:ext cx="7488237" cy="458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800100" indent="-3429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6.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性能分析</a:t>
            </a:r>
            <a:endParaRPr lang="zh-CN" altLang="en-US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在该数据通路上，</a:t>
            </a:r>
            <a:endParaRPr lang="zh-CN" altLang="en-US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分支指令需要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个时钟周期</a:t>
            </a:r>
            <a:endParaRPr lang="zh-CN" altLang="en-US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其它指令需要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个时钟周期</a:t>
            </a:r>
            <a:endParaRPr lang="zh-CN" altLang="en-US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假设分支指令占总指令数的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12%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，问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CPI=?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 algn="ctr" eaLnBrk="1" hangingPunct="1"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CPI=4×12%+5×(1-12%)=4.88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10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结论：就性能和硬件开销而言，上述实现不是一种</a:t>
            </a:r>
            <a:endParaRPr lang="zh-CN" altLang="en-US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     优化实现！</a:t>
            </a:r>
            <a:endParaRPr lang="zh-CN" altLang="en-US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692275" y="260350"/>
            <a:ext cx="5942013" cy="6762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latin typeface="+mj-lt"/>
                <a:ea typeface="+mj-ea"/>
                <a:cs typeface="+mj-cs"/>
              </a:rPr>
              <a:t>5.4 MIPS</a:t>
            </a:r>
            <a:r>
              <a:rPr lang="zh-CN" altLang="en-US" sz="4000" dirty="0">
                <a:latin typeface="+mj-lt"/>
                <a:ea typeface="+mj-ea"/>
                <a:cs typeface="+mj-cs"/>
              </a:rPr>
              <a:t>的一种简单实现</a:t>
            </a:r>
            <a:endParaRPr lang="zh-CN" altLang="en-US" sz="40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755650" y="1268413"/>
            <a:ext cx="7488238" cy="495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800100" indent="-3429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0"/>
              </a:spcBef>
            </a:pPr>
            <a:r>
              <a:rPr lang="en-US" altLang="zh-CN" sz="2800" dirty="0">
                <a:latin typeface="+mn-ea"/>
                <a:ea typeface="+mn-ea"/>
              </a:rPr>
              <a:t>7.</a:t>
            </a:r>
            <a:r>
              <a:rPr lang="zh-CN" altLang="en-US" sz="2800" dirty="0">
                <a:latin typeface="+mn-ea"/>
                <a:ea typeface="+mn-ea"/>
              </a:rPr>
              <a:t>改进方法</a:t>
            </a:r>
            <a:endParaRPr lang="zh-CN" altLang="en-US" sz="2800" dirty="0">
              <a:latin typeface="+mn-ea"/>
              <a:ea typeface="+mn-ea"/>
            </a:endParaRPr>
          </a:p>
          <a:p>
            <a:pPr marL="457200" lvl="1" indent="0" eaLnBrk="1" hangingPunct="1">
              <a:spcBef>
                <a:spcPct val="50000"/>
              </a:spcBef>
              <a:buSzPct val="60000"/>
            </a:pPr>
            <a:r>
              <a:rPr lang="en-US" altLang="zh-CN" sz="2400" dirty="0" smtClean="0">
                <a:latin typeface="+mn-ea"/>
                <a:ea typeface="+mn-ea"/>
              </a:rPr>
              <a:t>(1)</a:t>
            </a:r>
            <a:r>
              <a:rPr lang="zh-CN" altLang="en-US" sz="2400" dirty="0" smtClean="0">
                <a:latin typeface="+mn-ea"/>
                <a:ea typeface="+mn-ea"/>
              </a:rPr>
              <a:t>在</a:t>
            </a:r>
            <a:r>
              <a:rPr lang="en-US" altLang="zh-CN" sz="2400" dirty="0" err="1">
                <a:latin typeface="+mn-ea"/>
                <a:ea typeface="+mn-ea"/>
              </a:rPr>
              <a:t>Mem</a:t>
            </a:r>
            <a:r>
              <a:rPr lang="zh-CN" altLang="en-US" sz="2400" dirty="0">
                <a:latin typeface="+mn-ea"/>
                <a:ea typeface="+mn-ea"/>
              </a:rPr>
              <a:t>周期完成</a:t>
            </a:r>
            <a:r>
              <a:rPr lang="en-US" altLang="zh-CN" sz="2400" dirty="0">
                <a:latin typeface="+mn-ea"/>
                <a:ea typeface="+mn-ea"/>
              </a:rPr>
              <a:t>ALU</a:t>
            </a:r>
            <a:r>
              <a:rPr lang="zh-CN" altLang="en-US" sz="2400" dirty="0">
                <a:latin typeface="+mn-ea"/>
                <a:ea typeface="+mn-ea"/>
              </a:rPr>
              <a:t>指令</a:t>
            </a:r>
            <a:endParaRPr lang="zh-CN" altLang="en-US" sz="2400" dirty="0">
              <a:latin typeface="+mn-ea"/>
              <a:ea typeface="+mn-ea"/>
            </a:endParaRPr>
          </a:p>
          <a:p>
            <a:pPr marL="457200" lvl="1" indent="0" eaLnBrk="1" hangingPunct="1">
              <a:spcBef>
                <a:spcPct val="50000"/>
              </a:spcBef>
              <a:buSzPct val="60000"/>
            </a:pPr>
            <a:r>
              <a:rPr lang="zh-CN" altLang="en-US" sz="2400" dirty="0" smtClean="0">
                <a:latin typeface="+mn-ea"/>
                <a:ea typeface="+mn-ea"/>
              </a:rPr>
              <a:t>   假设</a:t>
            </a:r>
            <a:r>
              <a:rPr lang="en-US" altLang="zh-CN" sz="2400" dirty="0">
                <a:latin typeface="+mn-ea"/>
                <a:ea typeface="+mn-ea"/>
              </a:rPr>
              <a:t>ALU</a:t>
            </a:r>
            <a:r>
              <a:rPr lang="zh-CN" altLang="en-US" sz="2400" dirty="0">
                <a:latin typeface="+mn-ea"/>
                <a:ea typeface="+mn-ea"/>
              </a:rPr>
              <a:t>指令数占指令总数的</a:t>
            </a:r>
            <a:r>
              <a:rPr lang="en-US" altLang="zh-CN" sz="2400" dirty="0">
                <a:latin typeface="+mn-ea"/>
                <a:ea typeface="+mn-ea"/>
              </a:rPr>
              <a:t>44%</a:t>
            </a:r>
            <a:r>
              <a:rPr lang="zh-CN" altLang="en-US" sz="2400" dirty="0">
                <a:latin typeface="+mn-ea"/>
                <a:ea typeface="+mn-ea"/>
              </a:rPr>
              <a:t>，则在时钟周期时间不变的同时，</a:t>
            </a:r>
            <a:r>
              <a:rPr lang="en-US" altLang="zh-CN" sz="2400" dirty="0">
                <a:latin typeface="+mn-ea"/>
                <a:ea typeface="+mn-ea"/>
              </a:rPr>
              <a:t>CPI</a:t>
            </a:r>
            <a:r>
              <a:rPr lang="zh-CN" altLang="en-US" sz="2400" dirty="0">
                <a:latin typeface="+mn-ea"/>
                <a:ea typeface="+mn-ea"/>
              </a:rPr>
              <a:t>可以降低至</a:t>
            </a:r>
            <a:r>
              <a:rPr lang="en-US" altLang="zh-CN" sz="2400" dirty="0">
                <a:latin typeface="+mn-ea"/>
                <a:ea typeface="+mn-ea"/>
              </a:rPr>
              <a:t>4.44</a:t>
            </a:r>
            <a:endParaRPr lang="en-US" altLang="zh-CN" sz="2400" dirty="0">
              <a:latin typeface="+mn-ea"/>
              <a:ea typeface="+mn-ea"/>
            </a:endParaRPr>
          </a:p>
          <a:p>
            <a:pPr marL="457200" lvl="1" indent="0" eaLnBrk="1" hangingPunct="1">
              <a:spcBef>
                <a:spcPct val="50000"/>
              </a:spcBef>
              <a:buSzPct val="60000"/>
            </a:pPr>
            <a:r>
              <a:rPr lang="en-US" altLang="zh-CN" sz="2400" dirty="0" smtClean="0">
                <a:latin typeface="+mn-ea"/>
                <a:ea typeface="+mn-ea"/>
              </a:rPr>
              <a:t>(2)</a:t>
            </a:r>
            <a:r>
              <a:rPr lang="zh-CN" altLang="en-US" sz="2400" dirty="0" smtClean="0">
                <a:latin typeface="+mn-ea"/>
                <a:ea typeface="+mn-ea"/>
              </a:rPr>
              <a:t>如</a:t>
            </a:r>
            <a:r>
              <a:rPr lang="zh-CN" altLang="en-US" sz="2400" dirty="0">
                <a:latin typeface="+mn-ea"/>
                <a:ea typeface="+mn-ea"/>
              </a:rPr>
              <a:t>要进一步降低</a:t>
            </a:r>
            <a:r>
              <a:rPr lang="en-US" altLang="zh-CN" sz="2400" dirty="0">
                <a:latin typeface="+mn-ea"/>
                <a:ea typeface="+mn-ea"/>
              </a:rPr>
              <a:t>CPI</a:t>
            </a:r>
            <a:r>
              <a:rPr lang="zh-CN" altLang="en-US" sz="2400" dirty="0">
                <a:latin typeface="+mn-ea"/>
                <a:ea typeface="+mn-ea"/>
              </a:rPr>
              <a:t>，可能需要延长时钟周期时间，使每个时钟周期中能够完成更多的工作</a:t>
            </a:r>
            <a:endParaRPr lang="zh-CN" altLang="en-US" sz="2400" dirty="0">
              <a:latin typeface="+mn-ea"/>
              <a:ea typeface="+mn-ea"/>
            </a:endParaRPr>
          </a:p>
          <a:p>
            <a:pPr marL="457200" lvl="1" indent="0" eaLnBrk="1" hangingPunct="1">
              <a:spcBef>
                <a:spcPct val="50000"/>
              </a:spcBef>
              <a:buSzPct val="60000"/>
            </a:pPr>
            <a:r>
              <a:rPr lang="en-US" altLang="zh-CN" sz="2400" dirty="0" smtClean="0">
                <a:latin typeface="+mn-ea"/>
                <a:ea typeface="+mn-ea"/>
              </a:rPr>
              <a:t>(3)</a:t>
            </a:r>
            <a:r>
              <a:rPr lang="zh-CN" altLang="en-US" sz="2400" dirty="0" smtClean="0">
                <a:latin typeface="+mn-ea"/>
                <a:ea typeface="+mn-ea"/>
              </a:rPr>
              <a:t>采用</a:t>
            </a:r>
            <a:r>
              <a:rPr lang="zh-CN" altLang="en-US" sz="2400" dirty="0">
                <a:latin typeface="+mn-ea"/>
                <a:ea typeface="+mn-ea"/>
              </a:rPr>
              <a:t>单周期实现，可以将</a:t>
            </a:r>
            <a:r>
              <a:rPr lang="en-US" altLang="zh-CN" sz="2400" dirty="0">
                <a:latin typeface="+mn-ea"/>
                <a:ea typeface="+mn-ea"/>
              </a:rPr>
              <a:t>CPI</a:t>
            </a:r>
            <a:r>
              <a:rPr lang="zh-CN" altLang="en-US" sz="2400" dirty="0">
                <a:latin typeface="+mn-ea"/>
                <a:ea typeface="+mn-ea"/>
              </a:rPr>
              <a:t>降低为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，但时钟周期时间却会增加为原来的</a:t>
            </a:r>
            <a:r>
              <a:rPr lang="en-US" altLang="zh-CN" sz="2400" dirty="0">
                <a:latin typeface="+mn-ea"/>
                <a:ea typeface="+mn-ea"/>
              </a:rPr>
              <a:t>5</a:t>
            </a:r>
            <a:r>
              <a:rPr lang="zh-CN" altLang="en-US" sz="2400" dirty="0">
                <a:latin typeface="+mn-ea"/>
                <a:ea typeface="+mn-ea"/>
              </a:rPr>
              <a:t>倍</a:t>
            </a:r>
            <a:endParaRPr lang="zh-CN" altLang="en-US" sz="2400" dirty="0">
              <a:latin typeface="+mn-ea"/>
              <a:ea typeface="+mn-ea"/>
            </a:endParaRPr>
          </a:p>
          <a:p>
            <a:pPr lvl="1" eaLnBrk="1" hangingPunct="1">
              <a:spcBef>
                <a:spcPct val="50000"/>
              </a:spcBef>
              <a:buSzPct val="60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</a:rPr>
              <a:t>	一般不采用这种方法，为什么？</a:t>
            </a:r>
            <a:endParaRPr lang="zh-CN" altLang="en-US" sz="2400" dirty="0">
              <a:latin typeface="+mn-ea"/>
              <a:ea typeface="+mn-ea"/>
            </a:endParaRPr>
          </a:p>
          <a:p>
            <a:pPr lvl="1" eaLnBrk="1" hangingPunct="1">
              <a:spcBef>
                <a:spcPct val="50000"/>
              </a:spcBef>
              <a:buSzPct val="60000"/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+mn-ea"/>
                <a:ea typeface="+mn-ea"/>
              </a:rPr>
              <a:t>流水技术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692275" y="260350"/>
            <a:ext cx="5942013" cy="6762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latin typeface="+mj-lt"/>
                <a:ea typeface="+mj-ea"/>
                <a:cs typeface="+mj-cs"/>
              </a:rPr>
              <a:t>5.4 MIPS</a:t>
            </a:r>
            <a:r>
              <a:rPr lang="zh-CN" altLang="en-US" sz="4000" dirty="0">
                <a:latin typeface="+mj-lt"/>
                <a:ea typeface="+mj-ea"/>
                <a:cs typeface="+mj-cs"/>
              </a:rPr>
              <a:t>的一种简单实现</a:t>
            </a:r>
            <a:endParaRPr lang="zh-CN" altLang="en-US" sz="40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zh-CN" sz="4000" b="1" smtClean="0"/>
              <a:t>5</a:t>
            </a:r>
            <a:r>
              <a:rPr lang="zh-CN" altLang="en-US" sz="4000" b="1" smtClean="0"/>
              <a:t>.</a:t>
            </a:r>
            <a:r>
              <a:rPr lang="en-US" altLang="zh-CN" sz="4000" b="1" smtClean="0"/>
              <a:t>3</a:t>
            </a:r>
            <a:r>
              <a:rPr lang="zh-CN" altLang="en-US" sz="4000" b="1" smtClean="0"/>
              <a:t>   多级时序系统</a:t>
            </a:r>
            <a:endParaRPr lang="zh-CN" altLang="en-US" sz="4000" b="1" smtClean="0"/>
          </a:p>
        </p:txBody>
      </p:sp>
      <p:sp>
        <p:nvSpPr>
          <p:cNvPr id="530435" name="Text Box 3"/>
          <p:cNvSpPr txBox="1">
            <a:spLocks noChangeArrowheads="1"/>
          </p:cNvSpPr>
          <p:nvPr/>
        </p:nvSpPr>
        <p:spPr bwMode="auto">
          <a:xfrm>
            <a:off x="533400" y="1355725"/>
            <a:ext cx="5715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一、 指令周期的基本概念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530436" name="Text Box 4"/>
          <p:cNvSpPr txBox="1">
            <a:spLocks noChangeArrowheads="1"/>
          </p:cNvSpPr>
          <p:nvPr/>
        </p:nvSpPr>
        <p:spPr bwMode="auto">
          <a:xfrm>
            <a:off x="838200" y="2133600"/>
            <a:ext cx="571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1 .  指令周期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530437" name="Text Box 5"/>
          <p:cNvSpPr txBox="1">
            <a:spLocks noChangeArrowheads="1"/>
          </p:cNvSpPr>
          <p:nvPr/>
        </p:nvSpPr>
        <p:spPr bwMode="auto">
          <a:xfrm>
            <a:off x="1371600" y="2819400"/>
            <a:ext cx="571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取出并执行一条指令所需的全部时间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0438" name="Text Box 6"/>
          <p:cNvSpPr txBox="1">
            <a:spLocks noChangeArrowheads="1"/>
          </p:cNvSpPr>
          <p:nvPr/>
        </p:nvSpPr>
        <p:spPr bwMode="auto">
          <a:xfrm>
            <a:off x="1371600" y="38862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完成一条指令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0439" name="AutoShape 7"/>
          <p:cNvSpPr/>
          <p:nvPr/>
        </p:nvSpPr>
        <p:spPr bwMode="auto">
          <a:xfrm>
            <a:off x="3429000" y="3825875"/>
            <a:ext cx="139700" cy="593725"/>
          </a:xfrm>
          <a:prstGeom prst="leftBrace">
            <a:avLst>
              <a:gd name="adj1" fmla="val 35417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530440" name="Text Box 8"/>
          <p:cNvSpPr txBox="1">
            <a:spLocks noChangeArrowheads="1"/>
          </p:cNvSpPr>
          <p:nvPr/>
        </p:nvSpPr>
        <p:spPr bwMode="auto">
          <a:xfrm>
            <a:off x="3605213" y="4191000"/>
            <a:ext cx="1576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执行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30441" name="Text Box 9"/>
          <p:cNvSpPr txBox="1">
            <a:spLocks noChangeArrowheads="1"/>
          </p:cNvSpPr>
          <p:nvPr/>
        </p:nvSpPr>
        <p:spPr bwMode="auto">
          <a:xfrm>
            <a:off x="3581400" y="3581400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取指、分析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2" name="Group 10"/>
          <p:cNvGrpSpPr/>
          <p:nvPr/>
        </p:nvGrpSpPr>
        <p:grpSpPr bwMode="auto">
          <a:xfrm>
            <a:off x="2667000" y="5029200"/>
            <a:ext cx="3886200" cy="1527175"/>
            <a:chOff x="1680" y="3168"/>
            <a:chExt cx="2448" cy="962"/>
          </a:xfrm>
        </p:grpSpPr>
        <p:sp>
          <p:nvSpPr>
            <p:cNvPr id="56334" name="Text Box 11"/>
            <p:cNvSpPr txBox="1">
              <a:spLocks noChangeArrowheads="1"/>
            </p:cNvSpPr>
            <p:nvPr/>
          </p:nvSpPr>
          <p:spPr bwMode="auto">
            <a:xfrm>
              <a:off x="1910" y="3168"/>
              <a:ext cx="7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取指阶段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56335" name="Text Box 12"/>
            <p:cNvSpPr txBox="1">
              <a:spLocks noChangeArrowheads="1"/>
            </p:cNvSpPr>
            <p:nvPr/>
          </p:nvSpPr>
          <p:spPr bwMode="auto">
            <a:xfrm>
              <a:off x="1920" y="3400"/>
              <a:ext cx="7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取指周期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56336" name="Text Box 13"/>
            <p:cNvSpPr txBox="1">
              <a:spLocks noChangeArrowheads="1"/>
            </p:cNvSpPr>
            <p:nvPr/>
          </p:nvSpPr>
          <p:spPr bwMode="auto">
            <a:xfrm>
              <a:off x="3120" y="3170"/>
              <a:ext cx="7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执行阶段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56337" name="Text Box 14"/>
            <p:cNvSpPr txBox="1">
              <a:spLocks noChangeArrowheads="1"/>
            </p:cNvSpPr>
            <p:nvPr/>
          </p:nvSpPr>
          <p:spPr bwMode="auto">
            <a:xfrm>
              <a:off x="3130" y="3402"/>
              <a:ext cx="7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执行周期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56338" name="Text Box 15"/>
            <p:cNvSpPr txBox="1">
              <a:spLocks noChangeArrowheads="1"/>
            </p:cNvSpPr>
            <p:nvPr/>
          </p:nvSpPr>
          <p:spPr bwMode="auto">
            <a:xfrm>
              <a:off x="1680" y="3592"/>
              <a:ext cx="12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（取指、分析）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56339" name="Text Box 16"/>
            <p:cNvSpPr txBox="1">
              <a:spLocks noChangeArrowheads="1"/>
            </p:cNvSpPr>
            <p:nvPr/>
          </p:nvSpPr>
          <p:spPr bwMode="auto">
            <a:xfrm>
              <a:off x="2976" y="3592"/>
              <a:ext cx="10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（执行指令）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56340" name="Line 17"/>
            <p:cNvSpPr>
              <a:spLocks noChangeShapeType="1"/>
            </p:cNvSpPr>
            <p:nvPr/>
          </p:nvSpPr>
          <p:spPr bwMode="auto">
            <a:xfrm>
              <a:off x="1680" y="3410"/>
              <a:ext cx="24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41" name="Line 18"/>
            <p:cNvSpPr>
              <a:spLocks noChangeShapeType="1"/>
            </p:cNvSpPr>
            <p:nvPr/>
          </p:nvSpPr>
          <p:spPr bwMode="auto">
            <a:xfrm>
              <a:off x="1680" y="3170"/>
              <a:ext cx="0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42" name="Line 19"/>
            <p:cNvSpPr>
              <a:spLocks noChangeShapeType="1"/>
            </p:cNvSpPr>
            <p:nvPr/>
          </p:nvSpPr>
          <p:spPr bwMode="auto">
            <a:xfrm>
              <a:off x="2928" y="3170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43" name="Line 20"/>
            <p:cNvSpPr>
              <a:spLocks noChangeShapeType="1"/>
            </p:cNvSpPr>
            <p:nvPr/>
          </p:nvSpPr>
          <p:spPr bwMode="auto">
            <a:xfrm>
              <a:off x="4128" y="3170"/>
              <a:ext cx="0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44" name="Line 21"/>
            <p:cNvSpPr>
              <a:spLocks noChangeShapeType="1"/>
            </p:cNvSpPr>
            <p:nvPr/>
          </p:nvSpPr>
          <p:spPr bwMode="auto">
            <a:xfrm flipH="1">
              <a:off x="1680" y="350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45" name="Line 22"/>
            <p:cNvSpPr>
              <a:spLocks noChangeShapeType="1"/>
            </p:cNvSpPr>
            <p:nvPr/>
          </p:nvSpPr>
          <p:spPr bwMode="auto">
            <a:xfrm flipH="1">
              <a:off x="2928" y="350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46" name="Line 23"/>
            <p:cNvSpPr>
              <a:spLocks noChangeShapeType="1"/>
            </p:cNvSpPr>
            <p:nvPr/>
          </p:nvSpPr>
          <p:spPr bwMode="auto">
            <a:xfrm rot="10800000" flipH="1">
              <a:off x="3888" y="350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47" name="Line 24"/>
            <p:cNvSpPr>
              <a:spLocks noChangeShapeType="1"/>
            </p:cNvSpPr>
            <p:nvPr/>
          </p:nvSpPr>
          <p:spPr bwMode="auto">
            <a:xfrm rot="10800000" flipH="1">
              <a:off x="2688" y="350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48" name="Text Box 25"/>
            <p:cNvSpPr txBox="1">
              <a:spLocks noChangeArrowheads="1"/>
            </p:cNvSpPr>
            <p:nvPr/>
          </p:nvSpPr>
          <p:spPr bwMode="auto">
            <a:xfrm>
              <a:off x="2544" y="3880"/>
              <a:ext cx="7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指令周期</a:t>
              </a:r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6349" name="Line 26"/>
            <p:cNvSpPr>
              <a:spLocks noChangeShapeType="1"/>
            </p:cNvSpPr>
            <p:nvPr/>
          </p:nvSpPr>
          <p:spPr bwMode="auto">
            <a:xfrm>
              <a:off x="3360" y="3986"/>
              <a:ext cx="768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50" name="Line 27"/>
            <p:cNvSpPr>
              <a:spLocks noChangeShapeType="1"/>
            </p:cNvSpPr>
            <p:nvPr/>
          </p:nvSpPr>
          <p:spPr bwMode="auto">
            <a:xfrm rot="10800000">
              <a:off x="1680" y="3986"/>
              <a:ext cx="768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30460" name="Text Box 28"/>
          <p:cNvSpPr txBox="1">
            <a:spLocks noChangeArrowheads="1"/>
          </p:cNvSpPr>
          <p:nvPr/>
        </p:nvSpPr>
        <p:spPr bwMode="auto">
          <a:xfrm>
            <a:off x="5791200" y="35814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取指周期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0461" name="Text Box 29"/>
          <p:cNvSpPr txBox="1">
            <a:spLocks noChangeArrowheads="1"/>
          </p:cNvSpPr>
          <p:nvPr/>
        </p:nvSpPr>
        <p:spPr bwMode="auto">
          <a:xfrm>
            <a:off x="5791200" y="41910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执行周期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33" name="AutoShape 3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530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3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30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30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30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5" grpId="0" autoUpdateAnimBg="0"/>
      <p:bldP spid="530436" grpId="0" autoUpdateAnimBg="0"/>
      <p:bldP spid="530437" grpId="0" autoUpdateAnimBg="0"/>
      <p:bldP spid="530438" grpId="0" autoUpdateAnimBg="0"/>
      <p:bldP spid="530439" grpId="0" animBg="1"/>
      <p:bldP spid="530440" grpId="0" autoUpdateAnimBg="0"/>
      <p:bldP spid="530441" grpId="0" autoUpdateAnimBg="0"/>
      <p:bldP spid="530460" grpId="0" autoUpdateAnimBg="0"/>
      <p:bldP spid="530461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755650" y="1268413"/>
            <a:ext cx="7488238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CPU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的主要结构包括：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CU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ALU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、寄存器、中断系统。</a:t>
            </a: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10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数据在计算机中的运算方法和硬件构成。</a:t>
            </a: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10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 X86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架构的多级时序系统。</a:t>
            </a: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10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 MIPS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架构下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CPU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的一种简单实现方式。</a:t>
            </a:r>
            <a:endParaRPr lang="zh-CN" altLang="en-US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692275" y="260350"/>
            <a:ext cx="5942013" cy="6762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>
                <a:latin typeface="+mj-lt"/>
                <a:ea typeface="+mj-ea"/>
                <a:cs typeface="+mj-cs"/>
              </a:rPr>
              <a:t>本章小结</a:t>
            </a:r>
            <a:endParaRPr lang="zh-CN" altLang="en-US" sz="36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755650" y="1268413"/>
            <a:ext cx="7488238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0"/>
              </a:spcBef>
            </a:pPr>
            <a:r>
              <a:rPr lang="zh-CN" altLang="en-US" sz="2800" dirty="0" smtClean="0">
                <a:latin typeface="+mn-ea"/>
                <a:ea typeface="+mn-ea"/>
              </a:rPr>
              <a:t>唐朔飞教材</a:t>
            </a:r>
            <a:endParaRPr lang="en-US" altLang="zh-CN" sz="2800" dirty="0" smtClean="0">
              <a:latin typeface="+mn-ea"/>
              <a:ea typeface="+mn-ea"/>
            </a:endParaRPr>
          </a:p>
          <a:p>
            <a:pPr eaLnBrk="1" hangingPunct="1">
              <a:spcBef>
                <a:spcPct val="100000"/>
              </a:spcBef>
            </a:pPr>
            <a:r>
              <a:rPr lang="en-US" altLang="zh-CN" sz="2800" dirty="0" smtClean="0">
                <a:latin typeface="+mn-ea"/>
                <a:ea typeface="+mn-ea"/>
              </a:rPr>
              <a:t>1. </a:t>
            </a:r>
            <a:r>
              <a:rPr lang="zh-CN" altLang="en-US" sz="2800" dirty="0" smtClean="0">
                <a:latin typeface="+mn-ea"/>
                <a:ea typeface="+mn-ea"/>
              </a:rPr>
              <a:t>第六章： </a:t>
            </a:r>
            <a:r>
              <a:rPr lang="en-US" altLang="zh-CN" sz="2800" dirty="0" smtClean="0">
                <a:latin typeface="+mn-ea"/>
                <a:ea typeface="+mn-ea"/>
              </a:rPr>
              <a:t>T4</a:t>
            </a:r>
            <a:r>
              <a:rPr lang="zh-CN" altLang="en-US" sz="2800" dirty="0" smtClean="0">
                <a:latin typeface="+mn-ea"/>
                <a:ea typeface="+mn-ea"/>
              </a:rPr>
              <a:t>、</a:t>
            </a:r>
            <a:r>
              <a:rPr lang="en-US" altLang="zh-CN" sz="2800" dirty="0" smtClean="0">
                <a:latin typeface="+mn-ea"/>
                <a:ea typeface="+mn-ea"/>
              </a:rPr>
              <a:t>T9</a:t>
            </a:r>
            <a:r>
              <a:rPr lang="zh-CN" altLang="en-US" sz="2800" dirty="0" smtClean="0">
                <a:latin typeface="+mn-ea"/>
                <a:ea typeface="+mn-ea"/>
              </a:rPr>
              <a:t>、</a:t>
            </a:r>
            <a:r>
              <a:rPr lang="en-US" altLang="zh-CN" sz="2800" dirty="0" smtClean="0">
                <a:latin typeface="+mn-ea"/>
                <a:ea typeface="+mn-ea"/>
              </a:rPr>
              <a:t>T19</a:t>
            </a:r>
            <a:r>
              <a:rPr lang="zh-CN" altLang="en-US" sz="2800" dirty="0" smtClean="0">
                <a:latin typeface="+mn-ea"/>
                <a:ea typeface="+mn-ea"/>
              </a:rPr>
              <a:t>（</a:t>
            </a:r>
            <a:r>
              <a:rPr lang="en-US" altLang="zh-CN" sz="2800" dirty="0" smtClean="0">
                <a:latin typeface="+mn-ea"/>
                <a:ea typeface="+mn-ea"/>
              </a:rPr>
              <a:t>1</a:t>
            </a:r>
            <a:r>
              <a:rPr lang="zh-CN" altLang="en-US" sz="2800" dirty="0" smtClean="0">
                <a:latin typeface="+mn-ea"/>
                <a:ea typeface="+mn-ea"/>
              </a:rPr>
              <a:t>、</a:t>
            </a:r>
            <a:r>
              <a:rPr lang="en-US" altLang="zh-CN" sz="2800" dirty="0" smtClean="0">
                <a:latin typeface="+mn-ea"/>
                <a:ea typeface="+mn-ea"/>
              </a:rPr>
              <a:t>3</a:t>
            </a:r>
            <a:r>
              <a:rPr lang="zh-CN" altLang="en-US" sz="2800" dirty="0" smtClean="0">
                <a:latin typeface="+mn-ea"/>
                <a:ea typeface="+mn-ea"/>
              </a:rPr>
              <a:t>）、</a:t>
            </a:r>
            <a:r>
              <a:rPr lang="en-US" altLang="zh-CN" sz="2800" dirty="0" smtClean="0">
                <a:latin typeface="+mn-ea"/>
                <a:ea typeface="+mn-ea"/>
              </a:rPr>
              <a:t>T20</a:t>
            </a:r>
            <a:r>
              <a:rPr lang="zh-CN" altLang="en-US" sz="2800" dirty="0" smtClean="0">
                <a:latin typeface="+mn-ea"/>
                <a:ea typeface="+mn-ea"/>
              </a:rPr>
              <a:t>（</a:t>
            </a:r>
            <a:r>
              <a:rPr lang="en-US" altLang="zh-CN" sz="2800" dirty="0" smtClean="0">
                <a:latin typeface="+mn-ea"/>
                <a:ea typeface="+mn-ea"/>
              </a:rPr>
              <a:t>1</a:t>
            </a:r>
            <a:r>
              <a:rPr lang="zh-CN" altLang="en-US" sz="2800" dirty="0" smtClean="0">
                <a:latin typeface="+mn-ea"/>
                <a:ea typeface="+mn-ea"/>
              </a:rPr>
              <a:t>、</a:t>
            </a:r>
            <a:r>
              <a:rPr lang="en-US" altLang="zh-CN" sz="2800" dirty="0" smtClean="0">
                <a:latin typeface="+mn-ea"/>
                <a:ea typeface="+mn-ea"/>
              </a:rPr>
              <a:t>2</a:t>
            </a:r>
            <a:r>
              <a:rPr lang="zh-CN" altLang="en-US" sz="2800" dirty="0" smtClean="0">
                <a:latin typeface="+mn-ea"/>
                <a:ea typeface="+mn-ea"/>
              </a:rPr>
              <a:t>，原码一位乘）、</a:t>
            </a:r>
            <a:r>
              <a:rPr lang="en-US" altLang="zh-CN" sz="2800" dirty="0" smtClean="0">
                <a:latin typeface="+mn-ea"/>
                <a:ea typeface="+mn-ea"/>
              </a:rPr>
              <a:t>T27</a:t>
            </a:r>
            <a:r>
              <a:rPr lang="zh-CN" altLang="en-US" sz="2800" dirty="0" smtClean="0">
                <a:latin typeface="+mn-ea"/>
                <a:ea typeface="+mn-ea"/>
              </a:rPr>
              <a:t>（</a:t>
            </a:r>
            <a:r>
              <a:rPr lang="en-US" altLang="zh-CN" sz="2800" dirty="0" smtClean="0">
                <a:latin typeface="+mn-ea"/>
                <a:ea typeface="+mn-ea"/>
              </a:rPr>
              <a:t>1</a:t>
            </a:r>
            <a:r>
              <a:rPr lang="zh-CN" altLang="en-US" sz="2800" dirty="0" smtClean="0">
                <a:latin typeface="+mn-ea"/>
                <a:ea typeface="+mn-ea"/>
              </a:rPr>
              <a:t>、</a:t>
            </a:r>
            <a:r>
              <a:rPr lang="en-US" altLang="zh-CN" sz="2800" dirty="0" smtClean="0">
                <a:latin typeface="+mn-ea"/>
                <a:ea typeface="+mn-ea"/>
              </a:rPr>
              <a:t>3</a:t>
            </a:r>
            <a:r>
              <a:rPr lang="zh-CN" altLang="en-US" sz="2800" dirty="0" smtClean="0">
                <a:latin typeface="+mn-ea"/>
                <a:ea typeface="+mn-ea"/>
              </a:rPr>
              <a:t>）。</a:t>
            </a:r>
            <a:endParaRPr lang="en-US" altLang="zh-CN" sz="2800" dirty="0">
              <a:latin typeface="+mn-ea"/>
              <a:ea typeface="+mn-ea"/>
            </a:endParaRPr>
          </a:p>
          <a:p>
            <a:pPr eaLnBrk="1" hangingPunct="1">
              <a:spcBef>
                <a:spcPct val="100000"/>
              </a:spcBef>
            </a:pPr>
            <a:r>
              <a:rPr lang="en-US" altLang="zh-CN" sz="2800" dirty="0" smtClean="0">
                <a:latin typeface="+mn-ea"/>
                <a:ea typeface="+mn-ea"/>
              </a:rPr>
              <a:t>2. </a:t>
            </a:r>
            <a:r>
              <a:rPr lang="zh-CN" altLang="en-US" sz="2800" dirty="0" smtClean="0">
                <a:latin typeface="+mn-ea"/>
                <a:ea typeface="+mn-ea"/>
              </a:rPr>
              <a:t>第八章：</a:t>
            </a:r>
            <a:r>
              <a:rPr lang="en-US" altLang="zh-CN" sz="2800" dirty="0" smtClean="0">
                <a:latin typeface="+mn-ea"/>
                <a:ea typeface="+mn-ea"/>
              </a:rPr>
              <a:t>T1</a:t>
            </a:r>
            <a:r>
              <a:rPr lang="zh-CN" altLang="en-US" sz="2800" dirty="0" smtClean="0">
                <a:latin typeface="+mn-ea"/>
                <a:ea typeface="+mn-ea"/>
              </a:rPr>
              <a:t>、</a:t>
            </a:r>
            <a:r>
              <a:rPr lang="en-US" altLang="zh-CN" sz="2800" dirty="0" smtClean="0">
                <a:latin typeface="+mn-ea"/>
                <a:ea typeface="+mn-ea"/>
              </a:rPr>
              <a:t>T2</a:t>
            </a:r>
            <a:r>
              <a:rPr lang="zh-CN" altLang="en-US" sz="2800" dirty="0" smtClean="0">
                <a:latin typeface="+mn-ea"/>
                <a:ea typeface="+mn-ea"/>
              </a:rPr>
              <a:t>。</a:t>
            </a:r>
            <a:endParaRPr lang="en-US" altLang="zh-CN" sz="2800" dirty="0">
              <a:latin typeface="+mn-ea"/>
              <a:ea typeface="+mn-ea"/>
            </a:endParaRPr>
          </a:p>
          <a:p>
            <a:pPr eaLnBrk="1" hangingPunct="1">
              <a:spcBef>
                <a:spcPct val="100000"/>
              </a:spcBef>
            </a:pPr>
            <a:r>
              <a:rPr lang="en-US" altLang="zh-CN" sz="2800" dirty="0" smtClean="0">
                <a:latin typeface="+mn-ea"/>
                <a:ea typeface="+mn-ea"/>
              </a:rPr>
              <a:t>3. </a:t>
            </a:r>
            <a:r>
              <a:rPr lang="zh-CN" altLang="en-US" sz="2800" dirty="0" smtClean="0">
                <a:latin typeface="+mn-ea"/>
                <a:ea typeface="+mn-ea"/>
              </a:rPr>
              <a:t>第九章：</a:t>
            </a:r>
            <a:r>
              <a:rPr lang="en-US" altLang="zh-CN" sz="2800" dirty="0" smtClean="0">
                <a:latin typeface="+mn-ea"/>
                <a:ea typeface="+mn-ea"/>
              </a:rPr>
              <a:t>T3</a:t>
            </a:r>
            <a:r>
              <a:rPr lang="zh-CN" altLang="en-US" sz="2800" dirty="0" smtClean="0">
                <a:latin typeface="+mn-ea"/>
                <a:ea typeface="+mn-ea"/>
              </a:rPr>
              <a:t>、</a:t>
            </a:r>
            <a:r>
              <a:rPr lang="en-US" altLang="zh-CN" sz="2800" dirty="0" smtClean="0">
                <a:latin typeface="+mn-ea"/>
                <a:ea typeface="+mn-ea"/>
              </a:rPr>
              <a:t>T5</a:t>
            </a:r>
            <a:r>
              <a:rPr lang="zh-CN" altLang="en-US" sz="2800" dirty="0" smtClean="0">
                <a:latin typeface="+mn-ea"/>
                <a:ea typeface="+mn-ea"/>
              </a:rPr>
              <a:t>。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692275" y="260350"/>
            <a:ext cx="5942013" cy="6762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 smtClean="0">
                <a:latin typeface="+mj-lt"/>
                <a:ea typeface="+mj-ea"/>
                <a:cs typeface="+mj-cs"/>
              </a:rPr>
              <a:t>本章作业</a:t>
            </a:r>
            <a:endParaRPr lang="zh-CN" altLang="en-US" sz="36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62" name="Picture 2" descr="arch13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2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39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007350" y="404813"/>
            <a:ext cx="533400" cy="304800"/>
          </a:xfrm>
          <a:prstGeom prst="actionButtonReturn">
            <a:avLst/>
          </a:prstGeom>
          <a:solidFill>
            <a:srgbClr val="F4CCF3"/>
          </a:solidFill>
          <a:ln w="9525">
            <a:solidFill>
              <a:srgbClr val="FFFF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9456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3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08898" name="Picture 2" descr="arch14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62000"/>
            <a:ext cx="746760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4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740650" y="836613"/>
            <a:ext cx="533400" cy="304800"/>
          </a:xfrm>
          <a:prstGeom prst="actionButtonReturn">
            <a:avLst/>
          </a:prstGeom>
          <a:solidFill>
            <a:srgbClr val="F4CCF3"/>
          </a:solidFill>
          <a:ln w="9525">
            <a:solidFill>
              <a:srgbClr val="FFFF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208898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3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10946" name="Picture 2" descr="arch15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620713"/>
            <a:ext cx="7620000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88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446963" y="684213"/>
            <a:ext cx="533400" cy="304800"/>
          </a:xfrm>
          <a:prstGeom prst="actionButtonReturn">
            <a:avLst/>
          </a:prstGeom>
          <a:solidFill>
            <a:srgbClr val="F4CCF3"/>
          </a:solidFill>
          <a:ln w="9525">
            <a:solidFill>
              <a:srgbClr val="FFFF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210946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3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12994" name="Picture 2" descr="arch16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85800"/>
            <a:ext cx="7772400" cy="569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2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713663" y="847725"/>
            <a:ext cx="533400" cy="304800"/>
          </a:xfrm>
          <a:prstGeom prst="actionButtonReturn">
            <a:avLst/>
          </a:prstGeom>
          <a:solidFill>
            <a:srgbClr val="F4CCF3"/>
          </a:solidFill>
          <a:ln w="9525">
            <a:solidFill>
              <a:srgbClr val="FFFF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212994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3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68642" name="Picture 2" descr="arch3205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3" y="588963"/>
            <a:ext cx="8308975" cy="568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6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713663" y="847725"/>
            <a:ext cx="533400" cy="304800"/>
          </a:xfrm>
          <a:prstGeom prst="actionButtonReturn">
            <a:avLst/>
          </a:prstGeom>
          <a:solidFill>
            <a:srgbClr val="F4CCF3"/>
          </a:solidFill>
          <a:ln w="9525">
            <a:solidFill>
              <a:srgbClr val="FFFF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68642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3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17090" name="Picture 2" descr="arch17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62000"/>
            <a:ext cx="7620000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60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713663" y="847725"/>
            <a:ext cx="533400" cy="304800"/>
          </a:xfrm>
          <a:prstGeom prst="actionButtonReturn">
            <a:avLst/>
          </a:prstGeom>
          <a:solidFill>
            <a:srgbClr val="F4CCF3"/>
          </a:solidFill>
          <a:ln w="9525">
            <a:solidFill>
              <a:srgbClr val="FFFF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217090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3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19138" name="Picture 2" descr="arch18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85800"/>
            <a:ext cx="7696200" cy="559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4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713663" y="847725"/>
            <a:ext cx="533400" cy="304800"/>
          </a:xfrm>
          <a:prstGeom prst="actionButtonReturn">
            <a:avLst/>
          </a:prstGeom>
          <a:solidFill>
            <a:srgbClr val="F4CCF3"/>
          </a:solidFill>
          <a:ln w="9525">
            <a:solidFill>
              <a:srgbClr val="FFFF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219138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3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21186" name="Picture 2" descr="arch19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55638"/>
            <a:ext cx="7696200" cy="566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8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713663" y="847725"/>
            <a:ext cx="533400" cy="304800"/>
          </a:xfrm>
          <a:prstGeom prst="actionButtonReturn">
            <a:avLst/>
          </a:prstGeom>
          <a:solidFill>
            <a:srgbClr val="F4CCF3"/>
          </a:solidFill>
          <a:ln w="9525">
            <a:solidFill>
              <a:srgbClr val="FFFF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221186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6 L -0.24045 -0.11389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221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31" y="-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685800" y="533400"/>
            <a:ext cx="5715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2.  每条指令的指令周期不同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1295400" y="1676400"/>
            <a:ext cx="1981200" cy="830263"/>
            <a:chOff x="816" y="1056"/>
            <a:chExt cx="1248" cy="523"/>
          </a:xfrm>
        </p:grpSpPr>
        <p:sp>
          <p:nvSpPr>
            <p:cNvPr id="57384" name="Text Box 4"/>
            <p:cNvSpPr txBox="1">
              <a:spLocks noChangeArrowheads="1"/>
            </p:cNvSpPr>
            <p:nvPr/>
          </p:nvSpPr>
          <p:spPr bwMode="auto">
            <a:xfrm>
              <a:off x="1046" y="1056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取指周期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57385" name="Text Box 5"/>
            <p:cNvSpPr txBox="1">
              <a:spLocks noChangeArrowheads="1"/>
            </p:cNvSpPr>
            <p:nvPr/>
          </p:nvSpPr>
          <p:spPr bwMode="auto">
            <a:xfrm>
              <a:off x="1056" y="1288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指令周期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57386" name="Line 6"/>
            <p:cNvSpPr>
              <a:spLocks noChangeShapeType="1"/>
            </p:cNvSpPr>
            <p:nvPr/>
          </p:nvSpPr>
          <p:spPr bwMode="auto">
            <a:xfrm flipV="1">
              <a:off x="816" y="1296"/>
              <a:ext cx="1248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87" name="Line 7"/>
            <p:cNvSpPr>
              <a:spLocks noChangeShapeType="1"/>
            </p:cNvSpPr>
            <p:nvPr/>
          </p:nvSpPr>
          <p:spPr bwMode="auto">
            <a:xfrm>
              <a:off x="816" y="1058"/>
              <a:ext cx="0" cy="5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88" name="Line 8"/>
            <p:cNvSpPr>
              <a:spLocks noChangeShapeType="1"/>
            </p:cNvSpPr>
            <p:nvPr/>
          </p:nvSpPr>
          <p:spPr bwMode="auto">
            <a:xfrm>
              <a:off x="2064" y="1058"/>
              <a:ext cx="0" cy="5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89" name="Line 9"/>
            <p:cNvSpPr>
              <a:spLocks noChangeShapeType="1"/>
            </p:cNvSpPr>
            <p:nvPr/>
          </p:nvSpPr>
          <p:spPr bwMode="auto">
            <a:xfrm flipH="1">
              <a:off x="816" y="139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90" name="Line 10"/>
            <p:cNvSpPr>
              <a:spLocks noChangeShapeType="1"/>
            </p:cNvSpPr>
            <p:nvPr/>
          </p:nvSpPr>
          <p:spPr bwMode="auto">
            <a:xfrm rot="10800000" flipH="1">
              <a:off x="1824" y="139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91" name="Line 11"/>
            <p:cNvSpPr>
              <a:spLocks noChangeShapeType="1"/>
            </p:cNvSpPr>
            <p:nvPr/>
          </p:nvSpPr>
          <p:spPr bwMode="auto">
            <a:xfrm flipH="1">
              <a:off x="816" y="12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92" name="Line 12"/>
            <p:cNvSpPr>
              <a:spLocks noChangeShapeType="1"/>
            </p:cNvSpPr>
            <p:nvPr/>
          </p:nvSpPr>
          <p:spPr bwMode="auto">
            <a:xfrm rot="10800000" flipH="1">
              <a:off x="1824" y="12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3"/>
          <p:cNvGrpSpPr/>
          <p:nvPr/>
        </p:nvGrpSpPr>
        <p:grpSpPr bwMode="auto">
          <a:xfrm>
            <a:off x="1295400" y="2987675"/>
            <a:ext cx="3886200" cy="974725"/>
            <a:chOff x="816" y="1882"/>
            <a:chExt cx="2448" cy="614"/>
          </a:xfrm>
        </p:grpSpPr>
        <p:sp>
          <p:nvSpPr>
            <p:cNvPr id="57371" name="Text Box 14"/>
            <p:cNvSpPr txBox="1">
              <a:spLocks noChangeArrowheads="1"/>
            </p:cNvSpPr>
            <p:nvPr/>
          </p:nvSpPr>
          <p:spPr bwMode="auto">
            <a:xfrm>
              <a:off x="1046" y="1882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取指周期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57372" name="Text Box 15"/>
            <p:cNvSpPr txBox="1">
              <a:spLocks noChangeArrowheads="1"/>
            </p:cNvSpPr>
            <p:nvPr/>
          </p:nvSpPr>
          <p:spPr bwMode="auto">
            <a:xfrm>
              <a:off x="2256" y="1895"/>
              <a:ext cx="8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 执行周期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57373" name="Line 16"/>
            <p:cNvSpPr>
              <a:spLocks noChangeShapeType="1"/>
            </p:cNvSpPr>
            <p:nvPr/>
          </p:nvSpPr>
          <p:spPr bwMode="auto">
            <a:xfrm>
              <a:off x="816" y="2124"/>
              <a:ext cx="24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74" name="Line 17"/>
            <p:cNvSpPr>
              <a:spLocks noChangeShapeType="1"/>
            </p:cNvSpPr>
            <p:nvPr/>
          </p:nvSpPr>
          <p:spPr bwMode="auto">
            <a:xfrm>
              <a:off x="816" y="1884"/>
              <a:ext cx="0" cy="6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75" name="Line 18"/>
            <p:cNvSpPr>
              <a:spLocks noChangeShapeType="1"/>
            </p:cNvSpPr>
            <p:nvPr/>
          </p:nvSpPr>
          <p:spPr bwMode="auto">
            <a:xfrm>
              <a:off x="2064" y="1884"/>
              <a:ext cx="0" cy="2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76" name="Line 19"/>
            <p:cNvSpPr>
              <a:spLocks noChangeShapeType="1"/>
            </p:cNvSpPr>
            <p:nvPr/>
          </p:nvSpPr>
          <p:spPr bwMode="auto">
            <a:xfrm>
              <a:off x="3264" y="1884"/>
              <a:ext cx="0" cy="6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77" name="Text Box 20"/>
            <p:cNvSpPr txBox="1">
              <a:spLocks noChangeArrowheads="1"/>
            </p:cNvSpPr>
            <p:nvPr/>
          </p:nvSpPr>
          <p:spPr bwMode="auto">
            <a:xfrm>
              <a:off x="1680" y="2170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指令周期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57378" name="Line 21"/>
            <p:cNvSpPr>
              <a:spLocks noChangeShapeType="1"/>
            </p:cNvSpPr>
            <p:nvPr/>
          </p:nvSpPr>
          <p:spPr bwMode="auto">
            <a:xfrm>
              <a:off x="2496" y="231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79" name="Line 22"/>
            <p:cNvSpPr>
              <a:spLocks noChangeShapeType="1"/>
            </p:cNvSpPr>
            <p:nvPr/>
          </p:nvSpPr>
          <p:spPr bwMode="auto">
            <a:xfrm rot="10800000">
              <a:off x="816" y="231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80" name="Line 23"/>
            <p:cNvSpPr>
              <a:spLocks noChangeShapeType="1"/>
            </p:cNvSpPr>
            <p:nvPr/>
          </p:nvSpPr>
          <p:spPr bwMode="auto">
            <a:xfrm flipH="1">
              <a:off x="816" y="202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81" name="Line 24"/>
            <p:cNvSpPr>
              <a:spLocks noChangeShapeType="1"/>
            </p:cNvSpPr>
            <p:nvPr/>
          </p:nvSpPr>
          <p:spPr bwMode="auto">
            <a:xfrm rot="10800000" flipH="1">
              <a:off x="1824" y="202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82" name="Line 25"/>
            <p:cNvSpPr>
              <a:spLocks noChangeShapeType="1"/>
            </p:cNvSpPr>
            <p:nvPr/>
          </p:nvSpPr>
          <p:spPr bwMode="auto">
            <a:xfrm flipH="1">
              <a:off x="2064" y="202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83" name="Line 26"/>
            <p:cNvSpPr>
              <a:spLocks noChangeShapeType="1"/>
            </p:cNvSpPr>
            <p:nvPr/>
          </p:nvSpPr>
          <p:spPr bwMode="auto">
            <a:xfrm rot="10800000" flipH="1">
              <a:off x="3024" y="202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31499" name="Text Box 43"/>
          <p:cNvSpPr txBox="1">
            <a:spLocks noChangeArrowheads="1"/>
          </p:cNvSpPr>
          <p:nvPr/>
        </p:nvSpPr>
        <p:spPr bwMode="auto">
          <a:xfrm>
            <a:off x="6858000" y="1828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NOP</a:t>
            </a:r>
            <a:endParaRPr lang="en-US" altLang="zh-CN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1500" name="Text Box 44"/>
          <p:cNvSpPr txBox="1">
            <a:spLocks noChangeArrowheads="1"/>
          </p:cNvSpPr>
          <p:nvPr/>
        </p:nvSpPr>
        <p:spPr bwMode="auto">
          <a:xfrm>
            <a:off x="6858000" y="3124200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ADD   mem </a:t>
            </a:r>
            <a:endParaRPr lang="en-US" altLang="zh-CN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1501" name="Text Box 45"/>
          <p:cNvSpPr txBox="1">
            <a:spLocks noChangeArrowheads="1"/>
          </p:cNvSpPr>
          <p:nvPr/>
        </p:nvSpPr>
        <p:spPr bwMode="auto">
          <a:xfrm>
            <a:off x="6858000" y="4876800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MUL   mem</a:t>
            </a:r>
            <a:endParaRPr lang="en-US" altLang="zh-CN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52" name="AutoShape 4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grpSp>
        <p:nvGrpSpPr>
          <p:cNvPr id="4" name="Group 51"/>
          <p:cNvGrpSpPr/>
          <p:nvPr/>
        </p:nvGrpSpPr>
        <p:grpSpPr bwMode="auto">
          <a:xfrm>
            <a:off x="1295400" y="4724400"/>
            <a:ext cx="5181600" cy="914400"/>
            <a:chOff x="816" y="2976"/>
            <a:chExt cx="3264" cy="576"/>
          </a:xfrm>
        </p:grpSpPr>
        <p:grpSp>
          <p:nvGrpSpPr>
            <p:cNvPr id="57354" name="Group 49"/>
            <p:cNvGrpSpPr/>
            <p:nvPr/>
          </p:nvGrpSpPr>
          <p:grpSpPr bwMode="auto">
            <a:xfrm>
              <a:off x="816" y="2976"/>
              <a:ext cx="3264" cy="576"/>
              <a:chOff x="816" y="2976"/>
              <a:chExt cx="3264" cy="576"/>
            </a:xfrm>
          </p:grpSpPr>
          <p:sp>
            <p:nvSpPr>
              <p:cNvPr id="57356" name="Text Box 28"/>
              <p:cNvSpPr txBox="1">
                <a:spLocks noChangeArrowheads="1"/>
              </p:cNvSpPr>
              <p:nvPr/>
            </p:nvSpPr>
            <p:spPr bwMode="auto">
              <a:xfrm>
                <a:off x="1046" y="2976"/>
                <a:ext cx="75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取指周期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7357" name="Text Box 29"/>
              <p:cNvSpPr txBox="1">
                <a:spLocks noChangeArrowheads="1"/>
              </p:cNvSpPr>
              <p:nvPr/>
            </p:nvSpPr>
            <p:spPr bwMode="auto">
              <a:xfrm>
                <a:off x="2652" y="2978"/>
                <a:ext cx="75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执行周期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7358" name="Line 30"/>
              <p:cNvSpPr>
                <a:spLocks noChangeShapeType="1"/>
              </p:cNvSpPr>
              <p:nvPr/>
            </p:nvSpPr>
            <p:spPr bwMode="auto">
              <a:xfrm flipV="1">
                <a:off x="816" y="3216"/>
                <a:ext cx="1824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359" name="Line 31"/>
              <p:cNvSpPr>
                <a:spLocks noChangeShapeType="1"/>
              </p:cNvSpPr>
              <p:nvPr/>
            </p:nvSpPr>
            <p:spPr bwMode="auto">
              <a:xfrm>
                <a:off x="816" y="2978"/>
                <a:ext cx="0" cy="57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360" name="Line 32"/>
              <p:cNvSpPr>
                <a:spLocks noChangeShapeType="1"/>
              </p:cNvSpPr>
              <p:nvPr/>
            </p:nvSpPr>
            <p:spPr bwMode="auto">
              <a:xfrm>
                <a:off x="2064" y="2978"/>
                <a:ext cx="0" cy="2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361" name="Line 33"/>
              <p:cNvSpPr>
                <a:spLocks noChangeShapeType="1"/>
              </p:cNvSpPr>
              <p:nvPr/>
            </p:nvSpPr>
            <p:spPr bwMode="auto">
              <a:xfrm>
                <a:off x="4080" y="2978"/>
                <a:ext cx="0" cy="57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362" name="Text Box 34"/>
              <p:cNvSpPr txBox="1">
                <a:spLocks noChangeArrowheads="1"/>
              </p:cNvSpPr>
              <p:nvPr/>
            </p:nvSpPr>
            <p:spPr bwMode="auto">
              <a:xfrm>
                <a:off x="2076" y="3264"/>
                <a:ext cx="75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指令周期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7363" name="Line 35"/>
              <p:cNvSpPr>
                <a:spLocks noChangeShapeType="1"/>
              </p:cNvSpPr>
              <p:nvPr/>
            </p:nvSpPr>
            <p:spPr bwMode="auto">
              <a:xfrm>
                <a:off x="3039" y="3361"/>
                <a:ext cx="10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364" name="Line 36"/>
              <p:cNvSpPr>
                <a:spLocks noChangeShapeType="1"/>
              </p:cNvSpPr>
              <p:nvPr/>
            </p:nvSpPr>
            <p:spPr bwMode="auto">
              <a:xfrm rot="10800000">
                <a:off x="816" y="3360"/>
                <a:ext cx="10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365" name="Line 37"/>
              <p:cNvSpPr>
                <a:spLocks noChangeShapeType="1"/>
              </p:cNvSpPr>
              <p:nvPr/>
            </p:nvSpPr>
            <p:spPr bwMode="auto">
              <a:xfrm flipH="1">
                <a:off x="816" y="312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366" name="Line 38"/>
              <p:cNvSpPr>
                <a:spLocks noChangeShapeType="1"/>
              </p:cNvSpPr>
              <p:nvPr/>
            </p:nvSpPr>
            <p:spPr bwMode="auto">
              <a:xfrm rot="10800000" flipH="1">
                <a:off x="1824" y="312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367" name="Line 39"/>
              <p:cNvSpPr>
                <a:spLocks noChangeShapeType="1"/>
              </p:cNvSpPr>
              <p:nvPr/>
            </p:nvSpPr>
            <p:spPr bwMode="auto">
              <a:xfrm>
                <a:off x="2688" y="3216"/>
                <a:ext cx="672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prstDash val="dash"/>
                    <a:rou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368" name="Line 40"/>
              <p:cNvSpPr>
                <a:spLocks noChangeShapeType="1"/>
              </p:cNvSpPr>
              <p:nvPr/>
            </p:nvSpPr>
            <p:spPr bwMode="auto">
              <a:xfrm>
                <a:off x="3408" y="3216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369" name="Line 41"/>
              <p:cNvSpPr>
                <a:spLocks noChangeShapeType="1"/>
              </p:cNvSpPr>
              <p:nvPr/>
            </p:nvSpPr>
            <p:spPr bwMode="auto">
              <a:xfrm flipH="1">
                <a:off x="2064" y="3120"/>
                <a:ext cx="4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370" name="Line 42"/>
              <p:cNvSpPr>
                <a:spLocks noChangeShapeType="1"/>
              </p:cNvSpPr>
              <p:nvPr/>
            </p:nvSpPr>
            <p:spPr bwMode="auto">
              <a:xfrm rot="10800000" flipH="1">
                <a:off x="3611" y="3119"/>
                <a:ext cx="4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7355" name="Text Box 50"/>
            <p:cNvSpPr txBox="1">
              <a:spLocks noChangeArrowheads="1"/>
            </p:cNvSpPr>
            <p:nvPr/>
          </p:nvSpPr>
          <p:spPr bwMode="auto">
            <a:xfrm>
              <a:off x="2889" y="3059"/>
              <a:ext cx="4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18" charset="0"/>
                </a:rPr>
                <a:t>…</a:t>
              </a:r>
              <a:endParaRPr lang="en-US" altLang="zh-CN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1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1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31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99" grpId="0" autoUpdateAnimBg="0"/>
      <p:bldP spid="531500" grpId="0" autoUpdateAnimBg="0"/>
      <p:bldP spid="531501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3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23234" name="Picture 2" descr="arch20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62000"/>
            <a:ext cx="7620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2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713663" y="847725"/>
            <a:ext cx="533400" cy="304800"/>
          </a:xfrm>
          <a:prstGeom prst="actionButtonReturn">
            <a:avLst/>
          </a:prstGeom>
          <a:solidFill>
            <a:srgbClr val="F4CCF3"/>
          </a:solidFill>
          <a:ln w="9525">
            <a:solidFill>
              <a:srgbClr val="FFFF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223234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3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25282" name="Picture 2" descr="arch21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62000"/>
            <a:ext cx="7620000" cy="549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6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713663" y="847725"/>
            <a:ext cx="533400" cy="304800"/>
          </a:xfrm>
          <a:prstGeom prst="actionButtonReturn">
            <a:avLst/>
          </a:prstGeom>
          <a:solidFill>
            <a:srgbClr val="F4CCF3"/>
          </a:solidFill>
          <a:ln w="9525">
            <a:solidFill>
              <a:srgbClr val="FFFF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225282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3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34925" y="26988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27330" name="Picture 2" descr="arch22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14400"/>
            <a:ext cx="7467600" cy="536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80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596188" y="1130300"/>
            <a:ext cx="533400" cy="304800"/>
          </a:xfrm>
          <a:prstGeom prst="actionButtonReturn">
            <a:avLst/>
          </a:prstGeom>
          <a:solidFill>
            <a:srgbClr val="F4CCF3"/>
          </a:solidFill>
          <a:ln w="9525">
            <a:solidFill>
              <a:srgbClr val="FFFF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227330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5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-3175" y="-1588"/>
            <a:ext cx="9144000" cy="685800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29378" name="Picture 2" descr="arch23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62000"/>
            <a:ext cx="7696200" cy="549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4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-38100" y="28334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05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446963" y="963613"/>
            <a:ext cx="533400" cy="304800"/>
          </a:xfrm>
          <a:prstGeom prst="actionButtonReturn">
            <a:avLst/>
          </a:prstGeom>
          <a:solidFill>
            <a:srgbClr val="F4CCF3"/>
          </a:solidFill>
          <a:ln w="9525">
            <a:solidFill>
              <a:srgbClr val="FFFF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229378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5715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3.   具有间接寻址的指令周期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532483" name="Text Box 3"/>
          <p:cNvSpPr txBox="1">
            <a:spLocks noChangeArrowheads="1"/>
          </p:cNvSpPr>
          <p:nvPr/>
        </p:nvSpPr>
        <p:spPr bwMode="auto">
          <a:xfrm>
            <a:off x="457200" y="3505200"/>
            <a:ext cx="5715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4.  带有中断周期的指令周期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914400" y="1828800"/>
            <a:ext cx="5867400" cy="974725"/>
            <a:chOff x="576" y="1296"/>
            <a:chExt cx="3696" cy="614"/>
          </a:xfrm>
        </p:grpSpPr>
        <p:sp>
          <p:nvSpPr>
            <p:cNvPr id="58396" name="Text Box 5"/>
            <p:cNvSpPr txBox="1">
              <a:spLocks noChangeArrowheads="1"/>
            </p:cNvSpPr>
            <p:nvPr/>
          </p:nvSpPr>
          <p:spPr bwMode="auto">
            <a:xfrm>
              <a:off x="806" y="1296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取指周期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58397" name="Text Box 6"/>
            <p:cNvSpPr txBox="1">
              <a:spLocks noChangeArrowheads="1"/>
            </p:cNvSpPr>
            <p:nvPr/>
          </p:nvSpPr>
          <p:spPr bwMode="auto">
            <a:xfrm>
              <a:off x="2076" y="1298"/>
              <a:ext cx="7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间址周期</a:t>
              </a:r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398" name="Line 7"/>
            <p:cNvSpPr>
              <a:spLocks noChangeShapeType="1"/>
            </p:cNvSpPr>
            <p:nvPr/>
          </p:nvSpPr>
          <p:spPr bwMode="auto">
            <a:xfrm flipV="1">
              <a:off x="576" y="1536"/>
              <a:ext cx="36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99" name="Line 8"/>
            <p:cNvSpPr>
              <a:spLocks noChangeShapeType="1"/>
            </p:cNvSpPr>
            <p:nvPr/>
          </p:nvSpPr>
          <p:spPr bwMode="auto">
            <a:xfrm>
              <a:off x="576" y="1298"/>
              <a:ext cx="0" cy="6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00" name="Line 9"/>
            <p:cNvSpPr>
              <a:spLocks noChangeShapeType="1"/>
            </p:cNvSpPr>
            <p:nvPr/>
          </p:nvSpPr>
          <p:spPr bwMode="auto">
            <a:xfrm>
              <a:off x="1824" y="1298"/>
              <a:ext cx="0" cy="2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01" name="Line 10"/>
            <p:cNvSpPr>
              <a:spLocks noChangeShapeType="1"/>
            </p:cNvSpPr>
            <p:nvPr/>
          </p:nvSpPr>
          <p:spPr bwMode="auto">
            <a:xfrm>
              <a:off x="4272" y="1298"/>
              <a:ext cx="0" cy="6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02" name="Text Box 11"/>
            <p:cNvSpPr txBox="1">
              <a:spLocks noChangeArrowheads="1"/>
            </p:cNvSpPr>
            <p:nvPr/>
          </p:nvSpPr>
          <p:spPr bwMode="auto">
            <a:xfrm>
              <a:off x="2028" y="1584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指令周期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58403" name="Line 12"/>
            <p:cNvSpPr>
              <a:spLocks noChangeShapeType="1"/>
            </p:cNvSpPr>
            <p:nvPr/>
          </p:nvSpPr>
          <p:spPr bwMode="auto">
            <a:xfrm>
              <a:off x="3216" y="1680"/>
              <a:ext cx="10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04" name="Line 13"/>
            <p:cNvSpPr>
              <a:spLocks noChangeShapeType="1"/>
            </p:cNvSpPr>
            <p:nvPr/>
          </p:nvSpPr>
          <p:spPr bwMode="auto">
            <a:xfrm rot="10800000">
              <a:off x="591" y="1680"/>
              <a:ext cx="10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05" name="Line 14"/>
            <p:cNvSpPr>
              <a:spLocks noChangeShapeType="1"/>
            </p:cNvSpPr>
            <p:nvPr/>
          </p:nvSpPr>
          <p:spPr bwMode="auto">
            <a:xfrm flipH="1">
              <a:off x="576" y="14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06" name="Line 15"/>
            <p:cNvSpPr>
              <a:spLocks noChangeShapeType="1"/>
            </p:cNvSpPr>
            <p:nvPr/>
          </p:nvSpPr>
          <p:spPr bwMode="auto">
            <a:xfrm rot="10800000" flipH="1">
              <a:off x="1584" y="14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07" name="Line 16"/>
            <p:cNvSpPr>
              <a:spLocks noChangeShapeType="1"/>
            </p:cNvSpPr>
            <p:nvPr/>
          </p:nvSpPr>
          <p:spPr bwMode="auto">
            <a:xfrm flipH="1">
              <a:off x="1824" y="14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08" name="Line 17"/>
            <p:cNvSpPr>
              <a:spLocks noChangeShapeType="1"/>
            </p:cNvSpPr>
            <p:nvPr/>
          </p:nvSpPr>
          <p:spPr bwMode="auto">
            <a:xfrm rot="10800000" flipH="1">
              <a:off x="2784" y="14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09" name="Text Box 18"/>
            <p:cNvSpPr txBox="1">
              <a:spLocks noChangeArrowheads="1"/>
            </p:cNvSpPr>
            <p:nvPr/>
          </p:nvSpPr>
          <p:spPr bwMode="auto">
            <a:xfrm>
              <a:off x="3276" y="1296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执行周期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58410" name="Line 19"/>
            <p:cNvSpPr>
              <a:spLocks noChangeShapeType="1"/>
            </p:cNvSpPr>
            <p:nvPr/>
          </p:nvSpPr>
          <p:spPr bwMode="auto">
            <a:xfrm>
              <a:off x="3024" y="1296"/>
              <a:ext cx="0" cy="2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11" name="Line 20"/>
            <p:cNvSpPr>
              <a:spLocks noChangeShapeType="1"/>
            </p:cNvSpPr>
            <p:nvPr/>
          </p:nvSpPr>
          <p:spPr bwMode="auto">
            <a:xfrm flipH="1">
              <a:off x="3024" y="143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12" name="Line 21"/>
            <p:cNvSpPr>
              <a:spLocks noChangeShapeType="1"/>
            </p:cNvSpPr>
            <p:nvPr/>
          </p:nvSpPr>
          <p:spPr bwMode="auto">
            <a:xfrm rot="10800000" flipH="1">
              <a:off x="4032" y="143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22"/>
          <p:cNvGrpSpPr/>
          <p:nvPr/>
        </p:nvGrpSpPr>
        <p:grpSpPr bwMode="auto">
          <a:xfrm>
            <a:off x="914400" y="4648200"/>
            <a:ext cx="7772400" cy="990600"/>
            <a:chOff x="576" y="2928"/>
            <a:chExt cx="4896" cy="624"/>
          </a:xfrm>
        </p:grpSpPr>
        <p:sp>
          <p:nvSpPr>
            <p:cNvPr id="58375" name="Text Box 23"/>
            <p:cNvSpPr txBox="1">
              <a:spLocks noChangeArrowheads="1"/>
            </p:cNvSpPr>
            <p:nvPr/>
          </p:nvSpPr>
          <p:spPr bwMode="auto">
            <a:xfrm>
              <a:off x="806" y="2938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取指周期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58376" name="Text Box 24"/>
            <p:cNvSpPr txBox="1">
              <a:spLocks noChangeArrowheads="1"/>
            </p:cNvSpPr>
            <p:nvPr/>
          </p:nvSpPr>
          <p:spPr bwMode="auto">
            <a:xfrm>
              <a:off x="2076" y="2940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间址周期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58377" name="Freeform 25"/>
            <p:cNvSpPr/>
            <p:nvPr/>
          </p:nvSpPr>
          <p:spPr bwMode="auto">
            <a:xfrm>
              <a:off x="576" y="3180"/>
              <a:ext cx="4896" cy="1"/>
            </a:xfrm>
            <a:custGeom>
              <a:avLst/>
              <a:gdLst>
                <a:gd name="T0" fmla="*/ 0 w 4896"/>
                <a:gd name="T1" fmla="*/ 0 h 1"/>
                <a:gd name="T2" fmla="*/ 4896 w 4896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896" h="1">
                  <a:moveTo>
                    <a:pt x="0" y="0"/>
                  </a:moveTo>
                  <a:lnTo>
                    <a:pt x="4896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78" name="Line 26"/>
            <p:cNvSpPr>
              <a:spLocks noChangeShapeType="1"/>
            </p:cNvSpPr>
            <p:nvPr/>
          </p:nvSpPr>
          <p:spPr bwMode="auto">
            <a:xfrm>
              <a:off x="576" y="2940"/>
              <a:ext cx="0" cy="6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79" name="Line 27"/>
            <p:cNvSpPr>
              <a:spLocks noChangeShapeType="1"/>
            </p:cNvSpPr>
            <p:nvPr/>
          </p:nvSpPr>
          <p:spPr bwMode="auto">
            <a:xfrm>
              <a:off x="1824" y="2940"/>
              <a:ext cx="0" cy="2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80" name="Line 28"/>
            <p:cNvSpPr>
              <a:spLocks noChangeShapeType="1"/>
            </p:cNvSpPr>
            <p:nvPr/>
          </p:nvSpPr>
          <p:spPr bwMode="auto">
            <a:xfrm>
              <a:off x="5472" y="2940"/>
              <a:ext cx="0" cy="6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81" name="Text Box 29"/>
            <p:cNvSpPr txBox="1">
              <a:spLocks noChangeArrowheads="1"/>
            </p:cNvSpPr>
            <p:nvPr/>
          </p:nvSpPr>
          <p:spPr bwMode="auto">
            <a:xfrm>
              <a:off x="2648" y="3226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指令周期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58382" name="Freeform 30"/>
            <p:cNvSpPr/>
            <p:nvPr/>
          </p:nvSpPr>
          <p:spPr bwMode="auto">
            <a:xfrm>
              <a:off x="3720" y="3323"/>
              <a:ext cx="1752" cy="1"/>
            </a:xfrm>
            <a:custGeom>
              <a:avLst/>
              <a:gdLst>
                <a:gd name="T0" fmla="*/ 0 w 1752"/>
                <a:gd name="T1" fmla="*/ 1 h 1"/>
                <a:gd name="T2" fmla="*/ 1752 w 1752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752" h="1">
                  <a:moveTo>
                    <a:pt x="0" y="1"/>
                  </a:moveTo>
                  <a:lnTo>
                    <a:pt x="1752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83" name="Freeform 31"/>
            <p:cNvSpPr/>
            <p:nvPr/>
          </p:nvSpPr>
          <p:spPr bwMode="auto">
            <a:xfrm>
              <a:off x="591" y="3321"/>
              <a:ext cx="1773" cy="1"/>
            </a:xfrm>
            <a:custGeom>
              <a:avLst/>
              <a:gdLst>
                <a:gd name="T0" fmla="*/ 1773 w 1773"/>
                <a:gd name="T1" fmla="*/ 0 h 1"/>
                <a:gd name="T2" fmla="*/ 0 w 1773"/>
                <a:gd name="T3" fmla="*/ 1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773" h="1">
                  <a:moveTo>
                    <a:pt x="1773" y="0"/>
                  </a:moveTo>
                  <a:lnTo>
                    <a:pt x="0" y="1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84" name="Line 32"/>
            <p:cNvSpPr>
              <a:spLocks noChangeShapeType="1"/>
            </p:cNvSpPr>
            <p:nvPr/>
          </p:nvSpPr>
          <p:spPr bwMode="auto">
            <a:xfrm flipH="1">
              <a:off x="576" y="308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85" name="Line 33"/>
            <p:cNvSpPr>
              <a:spLocks noChangeShapeType="1"/>
            </p:cNvSpPr>
            <p:nvPr/>
          </p:nvSpPr>
          <p:spPr bwMode="auto">
            <a:xfrm rot="10800000" flipH="1">
              <a:off x="1584" y="308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86" name="Line 34"/>
            <p:cNvSpPr>
              <a:spLocks noChangeShapeType="1"/>
            </p:cNvSpPr>
            <p:nvPr/>
          </p:nvSpPr>
          <p:spPr bwMode="auto">
            <a:xfrm flipH="1">
              <a:off x="1824" y="308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87" name="Line 35"/>
            <p:cNvSpPr>
              <a:spLocks noChangeShapeType="1"/>
            </p:cNvSpPr>
            <p:nvPr/>
          </p:nvSpPr>
          <p:spPr bwMode="auto">
            <a:xfrm rot="10800000" flipH="1">
              <a:off x="2784" y="308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88" name="Text Box 36"/>
            <p:cNvSpPr txBox="1">
              <a:spLocks noChangeArrowheads="1"/>
            </p:cNvSpPr>
            <p:nvPr/>
          </p:nvSpPr>
          <p:spPr bwMode="auto">
            <a:xfrm>
              <a:off x="3276" y="2938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执行周期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58389" name="Line 37"/>
            <p:cNvSpPr>
              <a:spLocks noChangeShapeType="1"/>
            </p:cNvSpPr>
            <p:nvPr/>
          </p:nvSpPr>
          <p:spPr bwMode="auto">
            <a:xfrm>
              <a:off x="3024" y="2938"/>
              <a:ext cx="0" cy="2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90" name="Line 38"/>
            <p:cNvSpPr>
              <a:spLocks noChangeShapeType="1"/>
            </p:cNvSpPr>
            <p:nvPr/>
          </p:nvSpPr>
          <p:spPr bwMode="auto">
            <a:xfrm flipH="1">
              <a:off x="3024" y="30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91" name="Line 39"/>
            <p:cNvSpPr>
              <a:spLocks noChangeShapeType="1"/>
            </p:cNvSpPr>
            <p:nvPr/>
          </p:nvSpPr>
          <p:spPr bwMode="auto">
            <a:xfrm rot="10800000" flipH="1">
              <a:off x="4032" y="30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92" name="Line 40"/>
            <p:cNvSpPr>
              <a:spLocks noChangeShapeType="1"/>
            </p:cNvSpPr>
            <p:nvPr/>
          </p:nvSpPr>
          <p:spPr bwMode="auto">
            <a:xfrm>
              <a:off x="4272" y="2938"/>
              <a:ext cx="0" cy="2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93" name="Line 41"/>
            <p:cNvSpPr>
              <a:spLocks noChangeShapeType="1"/>
            </p:cNvSpPr>
            <p:nvPr/>
          </p:nvSpPr>
          <p:spPr bwMode="auto">
            <a:xfrm flipH="1">
              <a:off x="4272" y="307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94" name="Text Box 42"/>
            <p:cNvSpPr txBox="1">
              <a:spLocks noChangeArrowheads="1"/>
            </p:cNvSpPr>
            <p:nvPr/>
          </p:nvSpPr>
          <p:spPr bwMode="auto">
            <a:xfrm>
              <a:off x="4520" y="2928"/>
              <a:ext cx="7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中断周期</a:t>
              </a:r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395" name="Line 43"/>
            <p:cNvSpPr>
              <a:spLocks noChangeShapeType="1"/>
            </p:cNvSpPr>
            <p:nvPr/>
          </p:nvSpPr>
          <p:spPr bwMode="auto">
            <a:xfrm rot="10800000" flipH="1">
              <a:off x="5232" y="307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8374" name="AutoShape 4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48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609600" y="381000"/>
            <a:ext cx="5715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5.  指令周期流程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533507" name="Rectangle 3"/>
          <p:cNvSpPr>
            <a:spLocks noChangeArrowheads="1"/>
          </p:cNvSpPr>
          <p:nvPr/>
        </p:nvSpPr>
        <p:spPr bwMode="auto">
          <a:xfrm>
            <a:off x="3178175" y="1600200"/>
            <a:ext cx="1235075" cy="4254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rPr>
              <a:t>取指周期</a:t>
            </a:r>
            <a:endParaRPr lang="zh-CN" altLang="en-US" sz="2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3508" name="Rectangle 4"/>
          <p:cNvSpPr>
            <a:spLocks noChangeArrowheads="1"/>
          </p:cNvSpPr>
          <p:nvPr/>
        </p:nvSpPr>
        <p:spPr bwMode="auto">
          <a:xfrm>
            <a:off x="3178175" y="3870325"/>
            <a:ext cx="1235075" cy="4254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rPr>
              <a:t>执行周期</a:t>
            </a:r>
            <a:endParaRPr lang="zh-CN" altLang="en-US" sz="2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2540000" y="2373313"/>
            <a:ext cx="2741613" cy="763587"/>
            <a:chOff x="836" y="1439"/>
            <a:chExt cx="1727" cy="481"/>
          </a:xfrm>
        </p:grpSpPr>
        <p:sp>
          <p:nvSpPr>
            <p:cNvPr id="59427" name="AutoShape 6"/>
            <p:cNvSpPr>
              <a:spLocks noChangeArrowheads="1"/>
            </p:cNvSpPr>
            <p:nvPr/>
          </p:nvSpPr>
          <p:spPr bwMode="auto">
            <a:xfrm>
              <a:off x="836" y="1439"/>
              <a:ext cx="1727" cy="442"/>
            </a:xfrm>
            <a:prstGeom prst="diamond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imes New Roman" panose="02020603050405020304" pitchFamily="18" charset="0"/>
                </a:rPr>
                <a:t>有间址吗？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59428" name="AutoShape 7"/>
            <p:cNvSpPr>
              <a:spLocks noChangeArrowheads="1"/>
            </p:cNvSpPr>
            <p:nvPr/>
          </p:nvSpPr>
          <p:spPr bwMode="auto">
            <a:xfrm>
              <a:off x="1008" y="1440"/>
              <a:ext cx="1248" cy="480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</p:grpSp>
      <p:grpSp>
        <p:nvGrpSpPr>
          <p:cNvPr id="3" name="Group 8"/>
          <p:cNvGrpSpPr/>
          <p:nvPr/>
        </p:nvGrpSpPr>
        <p:grpSpPr bwMode="auto">
          <a:xfrm>
            <a:off x="2813050" y="4648200"/>
            <a:ext cx="1981200" cy="762000"/>
            <a:chOff x="1008" y="2496"/>
            <a:chExt cx="1248" cy="480"/>
          </a:xfrm>
        </p:grpSpPr>
        <p:sp>
          <p:nvSpPr>
            <p:cNvPr id="59425" name="AutoShape 9"/>
            <p:cNvSpPr>
              <a:spLocks noChangeArrowheads="1"/>
            </p:cNvSpPr>
            <p:nvPr/>
          </p:nvSpPr>
          <p:spPr bwMode="auto">
            <a:xfrm>
              <a:off x="1008" y="2496"/>
              <a:ext cx="1248" cy="480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59426" name="Text Box 10"/>
            <p:cNvSpPr txBox="1">
              <a:spLocks noChangeArrowheads="1"/>
            </p:cNvSpPr>
            <p:nvPr/>
          </p:nvSpPr>
          <p:spPr bwMode="auto">
            <a:xfrm>
              <a:off x="1200" y="2592"/>
              <a:ext cx="9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有中断吗？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533515" name="Rectangle 11"/>
          <p:cNvSpPr>
            <a:spLocks noChangeArrowheads="1"/>
          </p:cNvSpPr>
          <p:nvPr/>
        </p:nvSpPr>
        <p:spPr bwMode="auto">
          <a:xfrm>
            <a:off x="5565775" y="2986088"/>
            <a:ext cx="1235075" cy="4254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rPr>
              <a:t>间址周期</a:t>
            </a:r>
            <a:endParaRPr lang="zh-CN" altLang="en-US" sz="2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3516" name="Text Box 12"/>
          <p:cNvSpPr txBox="1">
            <a:spLocks noChangeArrowheads="1"/>
          </p:cNvSpPr>
          <p:nvPr/>
        </p:nvSpPr>
        <p:spPr bwMode="auto">
          <a:xfrm>
            <a:off x="5565775" y="5257800"/>
            <a:ext cx="1235075" cy="4254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rPr>
              <a:t>中断周期</a:t>
            </a:r>
            <a:endParaRPr lang="zh-CN" altLang="en-US" sz="2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3517" name="Freeform 13"/>
          <p:cNvSpPr/>
          <p:nvPr/>
        </p:nvSpPr>
        <p:spPr bwMode="auto">
          <a:xfrm>
            <a:off x="3803650" y="2019300"/>
            <a:ext cx="1588" cy="342900"/>
          </a:xfrm>
          <a:custGeom>
            <a:avLst/>
            <a:gdLst>
              <a:gd name="T0" fmla="*/ 0 w 1"/>
              <a:gd name="T1" fmla="*/ 0 h 216"/>
              <a:gd name="T2" fmla="*/ 2147483647 w 1"/>
              <a:gd name="T3" fmla="*/ 2147483647 h 21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216">
                <a:moveTo>
                  <a:pt x="0" y="0"/>
                </a:moveTo>
                <a:lnTo>
                  <a:pt x="1" y="21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3518" name="Freeform 14"/>
          <p:cNvSpPr/>
          <p:nvPr/>
        </p:nvSpPr>
        <p:spPr bwMode="auto">
          <a:xfrm>
            <a:off x="3803650" y="1257300"/>
            <a:ext cx="1588" cy="342900"/>
          </a:xfrm>
          <a:custGeom>
            <a:avLst/>
            <a:gdLst>
              <a:gd name="T0" fmla="*/ 0 w 1"/>
              <a:gd name="T1" fmla="*/ 0 h 216"/>
              <a:gd name="T2" fmla="*/ 2147483647 w 1"/>
              <a:gd name="T3" fmla="*/ 2147483647 h 21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216">
                <a:moveTo>
                  <a:pt x="0" y="0"/>
                </a:moveTo>
                <a:lnTo>
                  <a:pt x="1" y="21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3519" name="Freeform 15"/>
          <p:cNvSpPr/>
          <p:nvPr/>
        </p:nvSpPr>
        <p:spPr bwMode="auto">
          <a:xfrm>
            <a:off x="3803650" y="4305300"/>
            <a:ext cx="1588" cy="342900"/>
          </a:xfrm>
          <a:custGeom>
            <a:avLst/>
            <a:gdLst>
              <a:gd name="T0" fmla="*/ 0 w 1"/>
              <a:gd name="T1" fmla="*/ 0 h 216"/>
              <a:gd name="T2" fmla="*/ 2147483647 w 1"/>
              <a:gd name="T3" fmla="*/ 2147483647 h 21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216">
                <a:moveTo>
                  <a:pt x="0" y="0"/>
                </a:moveTo>
                <a:lnTo>
                  <a:pt x="1" y="21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" name="Group 16"/>
          <p:cNvGrpSpPr/>
          <p:nvPr/>
        </p:nvGrpSpPr>
        <p:grpSpPr bwMode="auto">
          <a:xfrm>
            <a:off x="3803650" y="3400425"/>
            <a:ext cx="2362200" cy="268288"/>
            <a:chOff x="2396" y="2142"/>
            <a:chExt cx="1488" cy="169"/>
          </a:xfrm>
        </p:grpSpPr>
        <p:sp>
          <p:nvSpPr>
            <p:cNvPr id="59423" name="Freeform 17"/>
            <p:cNvSpPr/>
            <p:nvPr/>
          </p:nvSpPr>
          <p:spPr bwMode="auto">
            <a:xfrm>
              <a:off x="3882" y="2142"/>
              <a:ext cx="2" cy="169"/>
            </a:xfrm>
            <a:custGeom>
              <a:avLst/>
              <a:gdLst>
                <a:gd name="T0" fmla="*/ 0 w 2"/>
                <a:gd name="T1" fmla="*/ 0 h 169"/>
                <a:gd name="T2" fmla="*/ 2 w 2"/>
                <a:gd name="T3" fmla="*/ 169 h 16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" h="169">
                  <a:moveTo>
                    <a:pt x="0" y="0"/>
                  </a:moveTo>
                  <a:lnTo>
                    <a:pt x="2" y="169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24" name="Line 18"/>
            <p:cNvSpPr>
              <a:spLocks noChangeShapeType="1"/>
            </p:cNvSpPr>
            <p:nvPr/>
          </p:nvSpPr>
          <p:spPr bwMode="auto">
            <a:xfrm flipH="1">
              <a:off x="2396" y="2304"/>
              <a:ext cx="1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19"/>
          <p:cNvGrpSpPr/>
          <p:nvPr/>
        </p:nvGrpSpPr>
        <p:grpSpPr bwMode="auto">
          <a:xfrm>
            <a:off x="4794250" y="2362200"/>
            <a:ext cx="1371600" cy="619125"/>
            <a:chOff x="3020" y="1488"/>
            <a:chExt cx="864" cy="390"/>
          </a:xfrm>
        </p:grpSpPr>
        <p:sp>
          <p:nvSpPr>
            <p:cNvPr id="59421" name="Freeform 20"/>
            <p:cNvSpPr/>
            <p:nvPr/>
          </p:nvSpPr>
          <p:spPr bwMode="auto">
            <a:xfrm>
              <a:off x="3020" y="1728"/>
              <a:ext cx="864" cy="150"/>
            </a:xfrm>
            <a:custGeom>
              <a:avLst/>
              <a:gdLst>
                <a:gd name="T0" fmla="*/ 0 w 864"/>
                <a:gd name="T1" fmla="*/ 0 h 150"/>
                <a:gd name="T2" fmla="*/ 864 w 864"/>
                <a:gd name="T3" fmla="*/ 0 h 150"/>
                <a:gd name="T4" fmla="*/ 862 w 864"/>
                <a:gd name="T5" fmla="*/ 150 h 1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4" h="150">
                  <a:moveTo>
                    <a:pt x="0" y="0"/>
                  </a:moveTo>
                  <a:lnTo>
                    <a:pt x="864" y="0"/>
                  </a:lnTo>
                  <a:lnTo>
                    <a:pt x="862" y="15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22" name="Text Box 21"/>
            <p:cNvSpPr txBox="1">
              <a:spLocks noChangeArrowheads="1"/>
            </p:cNvSpPr>
            <p:nvPr/>
          </p:nvSpPr>
          <p:spPr bwMode="auto">
            <a:xfrm>
              <a:off x="3068" y="1488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是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22"/>
          <p:cNvGrpSpPr/>
          <p:nvPr/>
        </p:nvGrpSpPr>
        <p:grpSpPr bwMode="auto">
          <a:xfrm>
            <a:off x="4794250" y="4632325"/>
            <a:ext cx="1371600" cy="625475"/>
            <a:chOff x="3020" y="2918"/>
            <a:chExt cx="864" cy="394"/>
          </a:xfrm>
        </p:grpSpPr>
        <p:sp>
          <p:nvSpPr>
            <p:cNvPr id="59419" name="Freeform 23"/>
            <p:cNvSpPr/>
            <p:nvPr/>
          </p:nvSpPr>
          <p:spPr bwMode="auto">
            <a:xfrm>
              <a:off x="3020" y="3161"/>
              <a:ext cx="864" cy="151"/>
            </a:xfrm>
            <a:custGeom>
              <a:avLst/>
              <a:gdLst>
                <a:gd name="T0" fmla="*/ 0 w 864"/>
                <a:gd name="T1" fmla="*/ 0 h 151"/>
                <a:gd name="T2" fmla="*/ 864 w 864"/>
                <a:gd name="T3" fmla="*/ 0 h 151"/>
                <a:gd name="T4" fmla="*/ 862 w 864"/>
                <a:gd name="T5" fmla="*/ 151 h 1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4" h="151">
                  <a:moveTo>
                    <a:pt x="0" y="0"/>
                  </a:moveTo>
                  <a:lnTo>
                    <a:pt x="864" y="0"/>
                  </a:lnTo>
                  <a:lnTo>
                    <a:pt x="862" y="151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20" name="Text Box 24"/>
            <p:cNvSpPr txBox="1">
              <a:spLocks noChangeArrowheads="1"/>
            </p:cNvSpPr>
            <p:nvPr/>
          </p:nvSpPr>
          <p:spPr bwMode="auto">
            <a:xfrm>
              <a:off x="3068" y="2918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是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25"/>
          <p:cNvGrpSpPr/>
          <p:nvPr/>
        </p:nvGrpSpPr>
        <p:grpSpPr bwMode="auto">
          <a:xfrm>
            <a:off x="3803650" y="3121025"/>
            <a:ext cx="498475" cy="765175"/>
            <a:chOff x="2396" y="1966"/>
            <a:chExt cx="314" cy="482"/>
          </a:xfrm>
        </p:grpSpPr>
        <p:sp>
          <p:nvSpPr>
            <p:cNvPr id="59417" name="Freeform 26"/>
            <p:cNvSpPr/>
            <p:nvPr/>
          </p:nvSpPr>
          <p:spPr bwMode="auto">
            <a:xfrm>
              <a:off x="2396" y="1983"/>
              <a:ext cx="1" cy="465"/>
            </a:xfrm>
            <a:custGeom>
              <a:avLst/>
              <a:gdLst>
                <a:gd name="T0" fmla="*/ 0 w 1"/>
                <a:gd name="T1" fmla="*/ 0 h 465"/>
                <a:gd name="T2" fmla="*/ 1 w 1"/>
                <a:gd name="T3" fmla="*/ 465 h 46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465">
                  <a:moveTo>
                    <a:pt x="0" y="0"/>
                  </a:moveTo>
                  <a:lnTo>
                    <a:pt x="1" y="465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18" name="Text Box 27"/>
            <p:cNvSpPr txBox="1">
              <a:spLocks noChangeArrowheads="1"/>
            </p:cNvSpPr>
            <p:nvPr/>
          </p:nvSpPr>
          <p:spPr bwMode="auto">
            <a:xfrm>
              <a:off x="2434" y="1966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否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" name="Group 28"/>
          <p:cNvGrpSpPr/>
          <p:nvPr/>
        </p:nvGrpSpPr>
        <p:grpSpPr bwMode="auto">
          <a:xfrm>
            <a:off x="3803650" y="5705475"/>
            <a:ext cx="2362200" cy="238125"/>
            <a:chOff x="2396" y="3594"/>
            <a:chExt cx="1488" cy="150"/>
          </a:xfrm>
        </p:grpSpPr>
        <p:sp>
          <p:nvSpPr>
            <p:cNvPr id="59415" name="Freeform 29"/>
            <p:cNvSpPr/>
            <p:nvPr/>
          </p:nvSpPr>
          <p:spPr bwMode="auto">
            <a:xfrm>
              <a:off x="3882" y="3594"/>
              <a:ext cx="2" cy="150"/>
            </a:xfrm>
            <a:custGeom>
              <a:avLst/>
              <a:gdLst>
                <a:gd name="T0" fmla="*/ 0 w 2"/>
                <a:gd name="T1" fmla="*/ 0 h 150"/>
                <a:gd name="T2" fmla="*/ 2 w 2"/>
                <a:gd name="T3" fmla="*/ 150 h 15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" h="150">
                  <a:moveTo>
                    <a:pt x="0" y="0"/>
                  </a:moveTo>
                  <a:lnTo>
                    <a:pt x="2" y="15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16" name="Line 30"/>
            <p:cNvSpPr>
              <a:spLocks noChangeShapeType="1"/>
            </p:cNvSpPr>
            <p:nvPr/>
          </p:nvSpPr>
          <p:spPr bwMode="auto">
            <a:xfrm flipH="1">
              <a:off x="2396" y="3737"/>
              <a:ext cx="1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" name="Group 31"/>
          <p:cNvGrpSpPr/>
          <p:nvPr/>
        </p:nvGrpSpPr>
        <p:grpSpPr bwMode="auto">
          <a:xfrm>
            <a:off x="2508250" y="1371600"/>
            <a:ext cx="1809750" cy="4595813"/>
            <a:chOff x="1580" y="864"/>
            <a:chExt cx="1140" cy="2895"/>
          </a:xfrm>
        </p:grpSpPr>
        <p:grpSp>
          <p:nvGrpSpPr>
            <p:cNvPr id="59411" name="Group 32"/>
            <p:cNvGrpSpPr/>
            <p:nvPr/>
          </p:nvGrpSpPr>
          <p:grpSpPr bwMode="auto">
            <a:xfrm>
              <a:off x="1580" y="864"/>
              <a:ext cx="817" cy="2895"/>
              <a:chOff x="1580" y="864"/>
              <a:chExt cx="817" cy="2895"/>
            </a:xfrm>
          </p:grpSpPr>
          <p:sp>
            <p:nvSpPr>
              <p:cNvPr id="59413" name="Freeform 33"/>
              <p:cNvSpPr/>
              <p:nvPr/>
            </p:nvSpPr>
            <p:spPr bwMode="auto">
              <a:xfrm>
                <a:off x="2396" y="3408"/>
                <a:ext cx="1" cy="351"/>
              </a:xfrm>
              <a:custGeom>
                <a:avLst/>
                <a:gdLst>
                  <a:gd name="T0" fmla="*/ 0 w 1"/>
                  <a:gd name="T1" fmla="*/ 0 h 216"/>
                  <a:gd name="T2" fmla="*/ 1 w 1"/>
                  <a:gd name="T3" fmla="*/ 314052 h 216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216">
                    <a:moveTo>
                      <a:pt x="0" y="0"/>
                    </a:moveTo>
                    <a:lnTo>
                      <a:pt x="1" y="216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414" name="Freeform 34"/>
              <p:cNvSpPr/>
              <p:nvPr/>
            </p:nvSpPr>
            <p:spPr bwMode="auto">
              <a:xfrm>
                <a:off x="1580" y="864"/>
                <a:ext cx="816" cy="2880"/>
              </a:xfrm>
              <a:custGeom>
                <a:avLst/>
                <a:gdLst>
                  <a:gd name="T0" fmla="*/ 816 w 816"/>
                  <a:gd name="T1" fmla="*/ 3645 h 2832"/>
                  <a:gd name="T2" fmla="*/ 0 w 816"/>
                  <a:gd name="T3" fmla="*/ 3645 h 2832"/>
                  <a:gd name="T4" fmla="*/ 0 w 816"/>
                  <a:gd name="T5" fmla="*/ 0 h 2832"/>
                  <a:gd name="T6" fmla="*/ 816 w 816"/>
                  <a:gd name="T7" fmla="*/ 0 h 283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16" h="2832">
                    <a:moveTo>
                      <a:pt x="816" y="2832"/>
                    </a:moveTo>
                    <a:lnTo>
                      <a:pt x="0" y="2832"/>
                    </a:lnTo>
                    <a:lnTo>
                      <a:pt x="0" y="0"/>
                    </a:lnTo>
                    <a:lnTo>
                      <a:pt x="816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9412" name="Text Box 35"/>
            <p:cNvSpPr txBox="1">
              <a:spLocks noChangeArrowheads="1"/>
            </p:cNvSpPr>
            <p:nvPr/>
          </p:nvSpPr>
          <p:spPr bwMode="auto">
            <a:xfrm>
              <a:off x="2444" y="3398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否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59410" name="AutoShape 3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33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33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533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533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533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533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533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07" grpId="0" animBg="1" autoUpdateAnimBg="0"/>
      <p:bldP spid="533508" grpId="0" animBg="1" autoUpdateAnimBg="0"/>
      <p:bldP spid="533515" grpId="0" animBg="1" autoUpdateAnimBg="0"/>
      <p:bldP spid="533516" grpId="0" animBg="1" autoUpdateAnimBg="0"/>
      <p:bldP spid="533517" grpId="0" animBg="1"/>
      <p:bldP spid="533518" grpId="0" animBg="1"/>
      <p:bldP spid="5335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AutoShape 2"/>
          <p:cNvSpPr>
            <a:spLocks noChangeArrowheads="1"/>
          </p:cNvSpPr>
          <p:nvPr/>
        </p:nvSpPr>
        <p:spPr bwMode="auto">
          <a:xfrm rot="10800000">
            <a:off x="2743200" y="5603875"/>
            <a:ext cx="1143000" cy="152400"/>
          </a:xfrm>
          <a:prstGeom prst="rightArrow">
            <a:avLst>
              <a:gd name="adj1" fmla="val 50000"/>
              <a:gd name="adj2" fmla="val 133333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</a:ln>
        </p:spPr>
        <p:txBody>
          <a:bodyPr rot="10800000" wrap="none" anchor="ctr"/>
          <a:lstStyle/>
          <a:p>
            <a:pPr algn="ctr"/>
            <a:endParaRPr lang="zh-CN" altLang="en-US" sz="2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5555" name="AutoShape 3"/>
          <p:cNvSpPr>
            <a:spLocks noChangeArrowheads="1"/>
          </p:cNvSpPr>
          <p:nvPr/>
        </p:nvSpPr>
        <p:spPr bwMode="auto">
          <a:xfrm>
            <a:off x="2743200" y="3927475"/>
            <a:ext cx="1143000" cy="152400"/>
          </a:xfrm>
          <a:prstGeom prst="rightArrow">
            <a:avLst>
              <a:gd name="adj1" fmla="val 50000"/>
              <a:gd name="adj2" fmla="val 133333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</a:ln>
        </p:spPr>
        <p:txBody>
          <a:bodyPr wrap="none" anchor="ctr"/>
          <a:lstStyle/>
          <a:p>
            <a:pPr algn="ctr"/>
            <a:endParaRPr lang="zh-CN" altLang="en-US" sz="2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5556" name="AutoShape 4"/>
          <p:cNvSpPr>
            <a:spLocks noChangeArrowheads="1"/>
          </p:cNvSpPr>
          <p:nvPr/>
        </p:nvSpPr>
        <p:spPr bwMode="auto">
          <a:xfrm>
            <a:off x="4876800" y="3927475"/>
            <a:ext cx="609600" cy="152400"/>
          </a:xfrm>
          <a:prstGeom prst="rightArrow">
            <a:avLst>
              <a:gd name="adj1" fmla="val 50000"/>
              <a:gd name="adj2" fmla="val 71111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</a:ln>
        </p:spPr>
        <p:txBody>
          <a:bodyPr wrap="none" anchor="ctr"/>
          <a:lstStyle/>
          <a:p>
            <a:pPr algn="ctr"/>
            <a:endParaRPr lang="zh-CN" altLang="en-US" sz="2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5557" name="AutoShape 5"/>
          <p:cNvSpPr>
            <a:spLocks noChangeArrowheads="1"/>
          </p:cNvSpPr>
          <p:nvPr/>
        </p:nvSpPr>
        <p:spPr bwMode="auto">
          <a:xfrm rot="10800000">
            <a:off x="4876800" y="5562600"/>
            <a:ext cx="1143000" cy="152400"/>
          </a:xfrm>
          <a:prstGeom prst="rightArrow">
            <a:avLst>
              <a:gd name="adj1" fmla="val 50000"/>
              <a:gd name="adj2" fmla="val 133333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</a:ln>
        </p:spPr>
        <p:txBody>
          <a:bodyPr rot="10800000" wrap="none" anchor="ctr"/>
          <a:lstStyle/>
          <a:p>
            <a:pPr algn="ctr"/>
            <a:endParaRPr lang="zh-CN" altLang="en-US" sz="2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5558" name="Text Box 6"/>
          <p:cNvSpPr txBox="1">
            <a:spLocks noChangeArrowheads="1"/>
          </p:cNvSpPr>
          <p:nvPr/>
        </p:nvSpPr>
        <p:spPr bwMode="auto">
          <a:xfrm>
            <a:off x="1447800" y="1295400"/>
            <a:ext cx="5715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1.  取指周期数据流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685800" y="457200"/>
            <a:ext cx="5715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二、 指令周期的数据流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535560" name="AutoShape 8"/>
          <p:cNvSpPr>
            <a:spLocks noChangeArrowheads="1"/>
          </p:cNvSpPr>
          <p:nvPr/>
        </p:nvSpPr>
        <p:spPr bwMode="auto">
          <a:xfrm>
            <a:off x="4876800" y="4648200"/>
            <a:ext cx="1676400" cy="152400"/>
          </a:xfrm>
          <a:prstGeom prst="rightArrow">
            <a:avLst>
              <a:gd name="adj1" fmla="val 50000"/>
              <a:gd name="adj2" fmla="val 114583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</a:ln>
        </p:spPr>
        <p:txBody>
          <a:bodyPr wrap="none" anchor="ctr"/>
          <a:lstStyle/>
          <a:p>
            <a:pPr algn="ctr"/>
            <a:endParaRPr lang="zh-CN" altLang="en-US" sz="2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5561" name="AutoShape 9"/>
          <p:cNvSpPr>
            <a:spLocks noChangeArrowheads="1"/>
          </p:cNvSpPr>
          <p:nvPr/>
        </p:nvSpPr>
        <p:spPr bwMode="auto">
          <a:xfrm>
            <a:off x="5638800" y="4432300"/>
            <a:ext cx="1447800" cy="152400"/>
          </a:xfrm>
          <a:prstGeom prst="rightArrow">
            <a:avLst>
              <a:gd name="adj1" fmla="val 50000"/>
              <a:gd name="adj2" fmla="val 127063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</a:ln>
        </p:spPr>
        <p:txBody>
          <a:bodyPr wrap="none" anchor="ctr"/>
          <a:lstStyle/>
          <a:p>
            <a:pPr algn="ctr"/>
            <a:endParaRPr lang="zh-CN" altLang="en-US" sz="2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5562" name="AutoShape 10"/>
          <p:cNvSpPr>
            <a:spLocks noChangeArrowheads="1"/>
          </p:cNvSpPr>
          <p:nvPr/>
        </p:nvSpPr>
        <p:spPr bwMode="auto">
          <a:xfrm rot="10800000">
            <a:off x="6172200" y="4232275"/>
            <a:ext cx="914400" cy="152400"/>
          </a:xfrm>
          <a:prstGeom prst="rightArrow">
            <a:avLst>
              <a:gd name="adj1" fmla="val 50000"/>
              <a:gd name="adj2" fmla="val 106667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</a:ln>
        </p:spPr>
        <p:txBody>
          <a:bodyPr rot="10800000" wrap="none" anchor="ctr"/>
          <a:lstStyle/>
          <a:p>
            <a:pPr algn="ctr"/>
            <a:endParaRPr lang="zh-CN" altLang="en-US" sz="2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5563" name="AutoShape 11"/>
          <p:cNvSpPr>
            <a:spLocks noChangeArrowheads="1"/>
          </p:cNvSpPr>
          <p:nvPr/>
        </p:nvSpPr>
        <p:spPr bwMode="auto">
          <a:xfrm>
            <a:off x="6629400" y="4003675"/>
            <a:ext cx="457200" cy="152400"/>
          </a:xfrm>
          <a:prstGeom prst="rightArrow">
            <a:avLst>
              <a:gd name="adj1" fmla="val 50000"/>
              <a:gd name="adj2" fmla="val 53333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</a:ln>
        </p:spPr>
        <p:txBody>
          <a:bodyPr wrap="none" anchor="ctr"/>
          <a:lstStyle/>
          <a:p>
            <a:pPr algn="ctr"/>
            <a:endParaRPr lang="zh-CN" altLang="en-US" sz="2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12"/>
          <p:cNvGrpSpPr/>
          <p:nvPr/>
        </p:nvGrpSpPr>
        <p:grpSpPr bwMode="auto">
          <a:xfrm>
            <a:off x="3886200" y="5451475"/>
            <a:ext cx="990600" cy="457200"/>
            <a:chOff x="2448" y="3434"/>
            <a:chExt cx="624" cy="288"/>
          </a:xfrm>
        </p:grpSpPr>
        <p:sp>
          <p:nvSpPr>
            <p:cNvPr id="6185" name="Text Box 13"/>
            <p:cNvSpPr txBox="1">
              <a:spLocks noChangeArrowheads="1"/>
            </p:cNvSpPr>
            <p:nvPr/>
          </p:nvSpPr>
          <p:spPr bwMode="auto">
            <a:xfrm>
              <a:off x="2534" y="3443"/>
              <a:ext cx="4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MDR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6186" name="Rectangle 14"/>
            <p:cNvSpPr>
              <a:spLocks noChangeArrowheads="1"/>
            </p:cNvSpPr>
            <p:nvPr/>
          </p:nvSpPr>
          <p:spPr bwMode="auto">
            <a:xfrm>
              <a:off x="2448" y="3434"/>
              <a:ext cx="62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</p:grpSp>
      <p:sp>
        <p:nvSpPr>
          <p:cNvPr id="535567" name="Rectangle 15"/>
          <p:cNvSpPr>
            <a:spLocks noChangeArrowheads="1"/>
          </p:cNvSpPr>
          <p:nvPr/>
        </p:nvSpPr>
        <p:spPr bwMode="auto">
          <a:xfrm>
            <a:off x="3886200" y="4537075"/>
            <a:ext cx="9906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</a:rPr>
              <a:t>CU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535568" name="Rectangle 16"/>
          <p:cNvSpPr>
            <a:spLocks noChangeArrowheads="1"/>
          </p:cNvSpPr>
          <p:nvPr/>
        </p:nvSpPr>
        <p:spPr bwMode="auto">
          <a:xfrm>
            <a:off x="3886200" y="3810000"/>
            <a:ext cx="9906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</a:rPr>
              <a:t>MAR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535569" name="Rectangle 17"/>
          <p:cNvSpPr>
            <a:spLocks noChangeArrowheads="1"/>
          </p:cNvSpPr>
          <p:nvPr/>
        </p:nvSpPr>
        <p:spPr bwMode="auto">
          <a:xfrm>
            <a:off x="1752600" y="3775075"/>
            <a:ext cx="9906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</a:rPr>
              <a:t>PC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grpSp>
        <p:nvGrpSpPr>
          <p:cNvPr id="3" name="Group 18"/>
          <p:cNvGrpSpPr/>
          <p:nvPr/>
        </p:nvGrpSpPr>
        <p:grpSpPr bwMode="auto">
          <a:xfrm>
            <a:off x="1752600" y="5451475"/>
            <a:ext cx="990600" cy="457200"/>
            <a:chOff x="1104" y="3434"/>
            <a:chExt cx="624" cy="288"/>
          </a:xfrm>
        </p:grpSpPr>
        <p:sp>
          <p:nvSpPr>
            <p:cNvPr id="6183" name="Rectangle 19"/>
            <p:cNvSpPr>
              <a:spLocks noChangeArrowheads="1"/>
            </p:cNvSpPr>
            <p:nvPr/>
          </p:nvSpPr>
          <p:spPr bwMode="auto">
            <a:xfrm>
              <a:off x="1104" y="3434"/>
              <a:ext cx="62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6184" name="Text Box 20"/>
            <p:cNvSpPr txBox="1">
              <a:spLocks noChangeArrowheads="1"/>
            </p:cNvSpPr>
            <p:nvPr/>
          </p:nvSpPr>
          <p:spPr bwMode="auto">
            <a:xfrm>
              <a:off x="1290" y="3443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IR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21"/>
          <p:cNvGrpSpPr/>
          <p:nvPr/>
        </p:nvGrpSpPr>
        <p:grpSpPr bwMode="auto">
          <a:xfrm>
            <a:off x="1447800" y="2209800"/>
            <a:ext cx="6934200" cy="3851275"/>
            <a:chOff x="912" y="1392"/>
            <a:chExt cx="4368" cy="2426"/>
          </a:xfrm>
        </p:grpSpPr>
        <p:sp>
          <p:nvSpPr>
            <p:cNvPr id="6174" name="Rectangle 22"/>
            <p:cNvSpPr>
              <a:spLocks noChangeArrowheads="1"/>
            </p:cNvSpPr>
            <p:nvPr/>
          </p:nvSpPr>
          <p:spPr bwMode="auto">
            <a:xfrm>
              <a:off x="912" y="2090"/>
              <a:ext cx="2352" cy="17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6175" name="Rectangle 23"/>
            <p:cNvSpPr>
              <a:spLocks noChangeArrowheads="1"/>
            </p:cNvSpPr>
            <p:nvPr/>
          </p:nvSpPr>
          <p:spPr bwMode="auto">
            <a:xfrm>
              <a:off x="3456" y="2090"/>
              <a:ext cx="96" cy="16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6176" name="Rectangle 24"/>
            <p:cNvSpPr>
              <a:spLocks noChangeArrowheads="1"/>
            </p:cNvSpPr>
            <p:nvPr/>
          </p:nvSpPr>
          <p:spPr bwMode="auto">
            <a:xfrm>
              <a:off x="3792" y="2090"/>
              <a:ext cx="96" cy="16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6177" name="Rectangle 25"/>
            <p:cNvSpPr>
              <a:spLocks noChangeArrowheads="1"/>
            </p:cNvSpPr>
            <p:nvPr/>
          </p:nvSpPr>
          <p:spPr bwMode="auto">
            <a:xfrm>
              <a:off x="4128" y="2090"/>
              <a:ext cx="96" cy="16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6178" name="Rectangle 26"/>
            <p:cNvSpPr>
              <a:spLocks noChangeArrowheads="1"/>
            </p:cNvSpPr>
            <p:nvPr/>
          </p:nvSpPr>
          <p:spPr bwMode="auto">
            <a:xfrm>
              <a:off x="4464" y="2463"/>
              <a:ext cx="816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>
                  <a:latin typeface="Times New Roman" panose="02020603050405020304" pitchFamily="18" charset="0"/>
                </a:rPr>
                <a:t>存储器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6179" name="Text Box 27"/>
            <p:cNvSpPr txBox="1">
              <a:spLocks noChangeArrowheads="1"/>
            </p:cNvSpPr>
            <p:nvPr/>
          </p:nvSpPr>
          <p:spPr bwMode="auto">
            <a:xfrm>
              <a:off x="1718" y="1850"/>
              <a:ext cx="4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CPU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6180" name="Text Box 28"/>
            <p:cNvSpPr txBox="1">
              <a:spLocks noChangeArrowheads="1"/>
            </p:cNvSpPr>
            <p:nvPr/>
          </p:nvSpPr>
          <p:spPr bwMode="auto">
            <a:xfrm>
              <a:off x="3340" y="1392"/>
              <a:ext cx="308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地址总线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6181" name="Text Box 29"/>
            <p:cNvSpPr txBox="1">
              <a:spLocks noChangeArrowheads="1"/>
            </p:cNvSpPr>
            <p:nvPr/>
          </p:nvSpPr>
          <p:spPr bwMode="auto">
            <a:xfrm>
              <a:off x="3676" y="1392"/>
              <a:ext cx="308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数据总线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6182" name="Text Box 30"/>
            <p:cNvSpPr txBox="1">
              <a:spLocks noChangeArrowheads="1"/>
            </p:cNvSpPr>
            <p:nvPr/>
          </p:nvSpPr>
          <p:spPr bwMode="auto">
            <a:xfrm>
              <a:off x="4060" y="1392"/>
              <a:ext cx="308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控制总线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31"/>
          <p:cNvGrpSpPr/>
          <p:nvPr/>
        </p:nvGrpSpPr>
        <p:grpSpPr bwMode="auto">
          <a:xfrm>
            <a:off x="1752600" y="5443538"/>
            <a:ext cx="990600" cy="457200"/>
            <a:chOff x="1104" y="3423"/>
            <a:chExt cx="624" cy="288"/>
          </a:xfrm>
        </p:grpSpPr>
        <p:sp>
          <p:nvSpPr>
            <p:cNvPr id="6172" name="Rectangle 32"/>
            <p:cNvSpPr>
              <a:spLocks noChangeArrowheads="1"/>
            </p:cNvSpPr>
            <p:nvPr/>
          </p:nvSpPr>
          <p:spPr bwMode="auto">
            <a:xfrm>
              <a:off x="1104" y="3423"/>
              <a:ext cx="624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6173" name="Text Box 33"/>
            <p:cNvSpPr txBox="1">
              <a:spLocks noChangeArrowheads="1"/>
            </p:cNvSpPr>
            <p:nvPr/>
          </p:nvSpPr>
          <p:spPr bwMode="auto">
            <a:xfrm>
              <a:off x="1290" y="3446"/>
              <a:ext cx="300" cy="25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</a:ln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IR</a:t>
              </a:r>
              <a:endParaRPr lang="en-US" altLang="zh-CN" sz="20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34"/>
          <p:cNvGrpSpPr/>
          <p:nvPr/>
        </p:nvGrpSpPr>
        <p:grpSpPr bwMode="auto">
          <a:xfrm>
            <a:off x="2259013" y="4235450"/>
            <a:ext cx="2209800" cy="914400"/>
            <a:chOff x="1440" y="2640"/>
            <a:chExt cx="1392" cy="576"/>
          </a:xfrm>
        </p:grpSpPr>
        <p:grpSp>
          <p:nvGrpSpPr>
            <p:cNvPr id="6166" name="Group 35"/>
            <p:cNvGrpSpPr/>
            <p:nvPr/>
          </p:nvGrpSpPr>
          <p:grpSpPr bwMode="auto">
            <a:xfrm>
              <a:off x="1440" y="2640"/>
              <a:ext cx="1392" cy="576"/>
              <a:chOff x="1440" y="2640"/>
              <a:chExt cx="1392" cy="576"/>
            </a:xfrm>
          </p:grpSpPr>
          <p:grpSp>
            <p:nvGrpSpPr>
              <p:cNvPr id="6168" name="Group 36"/>
              <p:cNvGrpSpPr/>
              <p:nvPr/>
            </p:nvGrpSpPr>
            <p:grpSpPr bwMode="auto">
              <a:xfrm>
                <a:off x="1440" y="2640"/>
                <a:ext cx="1008" cy="336"/>
                <a:chOff x="1440" y="2666"/>
                <a:chExt cx="1008" cy="336"/>
              </a:xfrm>
            </p:grpSpPr>
            <p:sp>
              <p:nvSpPr>
                <p:cNvPr id="6170" name="Rectangle 37"/>
                <p:cNvSpPr>
                  <a:spLocks noChangeArrowheads="1"/>
                </p:cNvSpPr>
                <p:nvPr/>
              </p:nvSpPr>
              <p:spPr bwMode="auto">
                <a:xfrm>
                  <a:off x="1488" y="2954"/>
                  <a:ext cx="960" cy="48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bg2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</a:pPr>
                  <a:endParaRPr lang="zh-CN" altLang="en-US"/>
                </a:p>
              </p:txBody>
            </p:sp>
            <p:sp>
              <p:nvSpPr>
                <p:cNvPr id="6171" name="AutoShape 38"/>
                <p:cNvSpPr>
                  <a:spLocks noChangeArrowheads="1"/>
                </p:cNvSpPr>
                <p:nvPr/>
              </p:nvSpPr>
              <p:spPr bwMode="auto">
                <a:xfrm>
                  <a:off x="1440" y="2666"/>
                  <a:ext cx="96" cy="336"/>
                </a:xfrm>
                <a:prstGeom prst="upArrow">
                  <a:avLst>
                    <a:gd name="adj1" fmla="val 50000"/>
                    <a:gd name="adj2" fmla="val 87500"/>
                  </a:avLst>
                </a:prstGeom>
                <a:solidFill>
                  <a:schemeClr val="folHlink"/>
                </a:solidFill>
                <a:ln w="9525">
                  <a:solidFill>
                    <a:schemeClr val="bg2"/>
                  </a:solidFill>
                  <a:miter lim="800000"/>
                </a:ln>
              </p:spPr>
              <p:txBody>
                <a:bodyPr vert="eaVert" wrap="none" anchor="ctr"/>
                <a:lstStyle/>
                <a:p>
                  <a:pPr>
                    <a:spcBef>
                      <a:spcPct val="20000"/>
                    </a:spcBef>
                  </a:pPr>
                  <a:endParaRPr lang="zh-CN" altLang="en-US"/>
                </a:p>
              </p:txBody>
            </p:sp>
          </p:grpSp>
          <p:sp>
            <p:nvSpPr>
              <p:cNvPr id="6169" name="Text Box 39"/>
              <p:cNvSpPr txBox="1">
                <a:spLocks noChangeArrowheads="1"/>
              </p:cNvSpPr>
              <p:nvPr/>
            </p:nvSpPr>
            <p:spPr bwMode="auto">
              <a:xfrm>
                <a:off x="1824" y="2966"/>
                <a:ext cx="10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+1      </a:t>
                </a: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167" name="Rectangle 40"/>
            <p:cNvSpPr>
              <a:spLocks noChangeArrowheads="1"/>
            </p:cNvSpPr>
            <p:nvPr/>
          </p:nvSpPr>
          <p:spPr bwMode="auto">
            <a:xfrm rot="5400000">
              <a:off x="1502" y="2938"/>
              <a:ext cx="34" cy="23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5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35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35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535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53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535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535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535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500"/>
                                        <p:tgtEl>
                                          <p:spTgt spid="535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7" dur="500"/>
                                        <p:tgtEl>
                                          <p:spTgt spid="535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2" dur="500"/>
                                        <p:tgtEl>
                                          <p:spTgt spid="535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7" dur="500"/>
                                        <p:tgtEl>
                                          <p:spTgt spid="53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54" grpId="0" animBg="1" autoUpdateAnimBg="0"/>
      <p:bldP spid="535555" grpId="0" animBg="1" autoUpdateAnimBg="0"/>
      <p:bldP spid="535556" grpId="0" animBg="1" autoUpdateAnimBg="0"/>
      <p:bldP spid="535557" grpId="0" animBg="1" autoUpdateAnimBg="0"/>
      <p:bldP spid="535558" grpId="0" autoUpdateAnimBg="0"/>
      <p:bldP spid="535560" grpId="0" animBg="1" autoUpdateAnimBg="0"/>
      <p:bldP spid="535561" grpId="0" animBg="1" autoUpdateAnimBg="0"/>
      <p:bldP spid="535562" grpId="0" animBg="1" autoUpdateAnimBg="0"/>
      <p:bldP spid="535563" grpId="0" animBg="1" autoUpdateAnimBg="0"/>
      <p:bldP spid="535567" grpId="0" animBg="1" autoUpdateAnimBg="0"/>
      <p:bldP spid="535568" grpId="0" animBg="1" autoUpdateAnimBg="0"/>
      <p:bldP spid="535569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143000" y="609600"/>
            <a:ext cx="5715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2.  间址周期数据流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536579" name="AutoShape 3"/>
          <p:cNvSpPr>
            <a:spLocks noChangeArrowheads="1"/>
          </p:cNvSpPr>
          <p:nvPr/>
        </p:nvSpPr>
        <p:spPr bwMode="auto">
          <a:xfrm rot="10800000">
            <a:off x="6324600" y="3962400"/>
            <a:ext cx="914400" cy="152400"/>
          </a:xfrm>
          <a:prstGeom prst="rightArrow">
            <a:avLst>
              <a:gd name="adj1" fmla="val 50000"/>
              <a:gd name="adj2" fmla="val 106667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</a:ln>
        </p:spPr>
        <p:txBody>
          <a:bodyPr rot="10800000" wrap="none" anchor="ctr"/>
          <a:lstStyle/>
          <a:p>
            <a:pPr algn="ctr"/>
            <a:endParaRPr lang="zh-CN" altLang="en-US" sz="2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6580" name="AutoShape 4"/>
          <p:cNvSpPr>
            <a:spLocks noChangeArrowheads="1"/>
          </p:cNvSpPr>
          <p:nvPr/>
        </p:nvSpPr>
        <p:spPr bwMode="auto">
          <a:xfrm>
            <a:off x="5029200" y="4419600"/>
            <a:ext cx="1676400" cy="152400"/>
          </a:xfrm>
          <a:prstGeom prst="rightArrow">
            <a:avLst>
              <a:gd name="adj1" fmla="val 50000"/>
              <a:gd name="adj2" fmla="val 114583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</a:ln>
        </p:spPr>
        <p:txBody>
          <a:bodyPr wrap="none" anchor="ctr"/>
          <a:lstStyle/>
          <a:p>
            <a:pPr algn="ctr"/>
            <a:endParaRPr lang="zh-CN" altLang="en-US" sz="2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6581" name="AutoShape 5"/>
          <p:cNvSpPr>
            <a:spLocks noChangeArrowheads="1"/>
          </p:cNvSpPr>
          <p:nvPr/>
        </p:nvSpPr>
        <p:spPr bwMode="auto">
          <a:xfrm>
            <a:off x="5029200" y="3622675"/>
            <a:ext cx="609600" cy="152400"/>
          </a:xfrm>
          <a:prstGeom prst="rightArrow">
            <a:avLst>
              <a:gd name="adj1" fmla="val 50000"/>
              <a:gd name="adj2" fmla="val 71111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</a:ln>
        </p:spPr>
        <p:txBody>
          <a:bodyPr wrap="none" anchor="ctr"/>
          <a:lstStyle/>
          <a:p>
            <a:pPr algn="ctr"/>
            <a:endParaRPr lang="zh-CN" altLang="en-US" sz="2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6"/>
          <p:cNvGrpSpPr/>
          <p:nvPr/>
        </p:nvGrpSpPr>
        <p:grpSpPr bwMode="auto">
          <a:xfrm>
            <a:off x="5753100" y="4156075"/>
            <a:ext cx="1485900" cy="152400"/>
            <a:chOff x="3624" y="2618"/>
            <a:chExt cx="936" cy="96"/>
          </a:xfrm>
        </p:grpSpPr>
        <p:sp>
          <p:nvSpPr>
            <p:cNvPr id="7209" name="AutoShape 7"/>
            <p:cNvSpPr>
              <a:spLocks noChangeArrowheads="1"/>
            </p:cNvSpPr>
            <p:nvPr/>
          </p:nvSpPr>
          <p:spPr bwMode="auto">
            <a:xfrm>
              <a:off x="3648" y="2618"/>
              <a:ext cx="912" cy="96"/>
            </a:xfrm>
            <a:prstGeom prst="rightArrow">
              <a:avLst>
                <a:gd name="adj1" fmla="val 50000"/>
                <a:gd name="adj2" fmla="val 127063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10" name="Rectangle 8"/>
            <p:cNvSpPr>
              <a:spLocks noChangeArrowheads="1"/>
            </p:cNvSpPr>
            <p:nvPr/>
          </p:nvSpPr>
          <p:spPr bwMode="auto">
            <a:xfrm rot="5400000">
              <a:off x="3633" y="2641"/>
              <a:ext cx="27" cy="4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</p:grpSp>
      <p:grpSp>
        <p:nvGrpSpPr>
          <p:cNvPr id="3" name="Group 9"/>
          <p:cNvGrpSpPr/>
          <p:nvPr/>
        </p:nvGrpSpPr>
        <p:grpSpPr bwMode="auto">
          <a:xfrm>
            <a:off x="5029200" y="5299075"/>
            <a:ext cx="1195388" cy="152400"/>
            <a:chOff x="3168" y="3338"/>
            <a:chExt cx="753" cy="96"/>
          </a:xfrm>
        </p:grpSpPr>
        <p:sp>
          <p:nvSpPr>
            <p:cNvPr id="7207" name="AutoShape 10"/>
            <p:cNvSpPr>
              <a:spLocks noChangeArrowheads="1"/>
            </p:cNvSpPr>
            <p:nvPr/>
          </p:nvSpPr>
          <p:spPr bwMode="auto">
            <a:xfrm rot="10800000">
              <a:off x="3168" y="3338"/>
              <a:ext cx="720" cy="96"/>
            </a:xfrm>
            <a:prstGeom prst="rightArrow">
              <a:avLst>
                <a:gd name="adj1" fmla="val 50000"/>
                <a:gd name="adj2" fmla="val 133333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</a:ln>
          </p:spPr>
          <p:txBody>
            <a:bodyPr rot="10800000" wrap="none" anchor="ctr"/>
            <a:lstStyle/>
            <a:p>
              <a:pPr algn="ctr"/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08" name="Rectangle 11"/>
            <p:cNvSpPr>
              <a:spLocks noChangeArrowheads="1"/>
            </p:cNvSpPr>
            <p:nvPr/>
          </p:nvSpPr>
          <p:spPr bwMode="auto">
            <a:xfrm rot="5400000">
              <a:off x="3885" y="3364"/>
              <a:ext cx="27" cy="4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</p:grpSp>
      <p:grpSp>
        <p:nvGrpSpPr>
          <p:cNvPr id="4" name="Group 12"/>
          <p:cNvGrpSpPr/>
          <p:nvPr/>
        </p:nvGrpSpPr>
        <p:grpSpPr bwMode="auto">
          <a:xfrm>
            <a:off x="3048000" y="3622675"/>
            <a:ext cx="990600" cy="1752600"/>
            <a:chOff x="1920" y="2282"/>
            <a:chExt cx="624" cy="1104"/>
          </a:xfrm>
        </p:grpSpPr>
        <p:sp>
          <p:nvSpPr>
            <p:cNvPr id="7202" name="AutoShape 13"/>
            <p:cNvSpPr>
              <a:spLocks noChangeArrowheads="1"/>
            </p:cNvSpPr>
            <p:nvPr/>
          </p:nvSpPr>
          <p:spPr bwMode="auto">
            <a:xfrm>
              <a:off x="1920" y="2282"/>
              <a:ext cx="624" cy="96"/>
            </a:xfrm>
            <a:prstGeom prst="rightArrow">
              <a:avLst>
                <a:gd name="adj1" fmla="val 50000"/>
                <a:gd name="adj2" fmla="val 115556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03" name="Rectangle 14"/>
            <p:cNvSpPr>
              <a:spLocks noChangeArrowheads="1"/>
            </p:cNvSpPr>
            <p:nvPr/>
          </p:nvSpPr>
          <p:spPr bwMode="auto">
            <a:xfrm>
              <a:off x="1920" y="3338"/>
              <a:ext cx="624" cy="4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7204" name="Rectangle 15"/>
            <p:cNvSpPr>
              <a:spLocks noChangeArrowheads="1"/>
            </p:cNvSpPr>
            <p:nvPr/>
          </p:nvSpPr>
          <p:spPr bwMode="auto">
            <a:xfrm>
              <a:off x="1920" y="2330"/>
              <a:ext cx="48" cy="105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7205" name="Rectangle 16"/>
            <p:cNvSpPr>
              <a:spLocks noChangeArrowheads="1"/>
            </p:cNvSpPr>
            <p:nvPr/>
          </p:nvSpPr>
          <p:spPr bwMode="auto">
            <a:xfrm rot="5400000">
              <a:off x="1934" y="3348"/>
              <a:ext cx="34" cy="3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7206" name="Rectangle 17"/>
            <p:cNvSpPr>
              <a:spLocks noChangeArrowheads="1"/>
            </p:cNvSpPr>
            <p:nvPr/>
          </p:nvSpPr>
          <p:spPr bwMode="auto">
            <a:xfrm>
              <a:off x="1926" y="2312"/>
              <a:ext cx="79" cy="3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</p:grpSp>
      <p:grpSp>
        <p:nvGrpSpPr>
          <p:cNvPr id="5" name="Group 18"/>
          <p:cNvGrpSpPr/>
          <p:nvPr/>
        </p:nvGrpSpPr>
        <p:grpSpPr bwMode="auto">
          <a:xfrm>
            <a:off x="6767513" y="3733800"/>
            <a:ext cx="471487" cy="152400"/>
            <a:chOff x="4263" y="2352"/>
            <a:chExt cx="297" cy="96"/>
          </a:xfrm>
        </p:grpSpPr>
        <p:sp>
          <p:nvSpPr>
            <p:cNvPr id="7200" name="AutoShape 19"/>
            <p:cNvSpPr>
              <a:spLocks noChangeArrowheads="1"/>
            </p:cNvSpPr>
            <p:nvPr/>
          </p:nvSpPr>
          <p:spPr bwMode="auto">
            <a:xfrm>
              <a:off x="4272" y="2352"/>
              <a:ext cx="288" cy="96"/>
            </a:xfrm>
            <a:prstGeom prst="rightArrow">
              <a:avLst>
                <a:gd name="adj1" fmla="val 50000"/>
                <a:gd name="adj2" fmla="val 53333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01" name="Rectangle 20"/>
            <p:cNvSpPr>
              <a:spLocks noChangeArrowheads="1"/>
            </p:cNvSpPr>
            <p:nvPr/>
          </p:nvSpPr>
          <p:spPr bwMode="auto">
            <a:xfrm>
              <a:off x="4263" y="2372"/>
              <a:ext cx="45" cy="6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</p:grpSp>
      <p:grpSp>
        <p:nvGrpSpPr>
          <p:cNvPr id="6" name="Group 21"/>
          <p:cNvGrpSpPr/>
          <p:nvPr/>
        </p:nvGrpSpPr>
        <p:grpSpPr bwMode="auto">
          <a:xfrm>
            <a:off x="1600200" y="1924050"/>
            <a:ext cx="6934200" cy="3851275"/>
            <a:chOff x="1008" y="1212"/>
            <a:chExt cx="4368" cy="2426"/>
          </a:xfrm>
        </p:grpSpPr>
        <p:sp>
          <p:nvSpPr>
            <p:cNvPr id="7184" name="Text Box 22"/>
            <p:cNvSpPr txBox="1">
              <a:spLocks noChangeArrowheads="1"/>
            </p:cNvSpPr>
            <p:nvPr/>
          </p:nvSpPr>
          <p:spPr bwMode="auto">
            <a:xfrm>
              <a:off x="2630" y="3263"/>
              <a:ext cx="4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MDR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7185" name="Rectangle 23"/>
            <p:cNvSpPr>
              <a:spLocks noChangeArrowheads="1"/>
            </p:cNvSpPr>
            <p:nvPr/>
          </p:nvSpPr>
          <p:spPr bwMode="auto">
            <a:xfrm>
              <a:off x="2544" y="3254"/>
              <a:ext cx="62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7186" name="Rectangle 24"/>
            <p:cNvSpPr>
              <a:spLocks noChangeArrowheads="1"/>
            </p:cNvSpPr>
            <p:nvPr/>
          </p:nvSpPr>
          <p:spPr bwMode="auto">
            <a:xfrm>
              <a:off x="2544" y="2678"/>
              <a:ext cx="62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anose="02020603050405020304" pitchFamily="18" charset="0"/>
                </a:rPr>
                <a:t>CU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7187" name="Rectangle 25"/>
            <p:cNvSpPr>
              <a:spLocks noChangeArrowheads="1"/>
            </p:cNvSpPr>
            <p:nvPr/>
          </p:nvSpPr>
          <p:spPr bwMode="auto">
            <a:xfrm>
              <a:off x="2544" y="2198"/>
              <a:ext cx="62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anose="02020603050405020304" pitchFamily="18" charset="0"/>
                </a:rPr>
                <a:t>MAR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7188" name="Rectangle 26"/>
            <p:cNvSpPr>
              <a:spLocks noChangeArrowheads="1"/>
            </p:cNvSpPr>
            <p:nvPr/>
          </p:nvSpPr>
          <p:spPr bwMode="auto">
            <a:xfrm>
              <a:off x="3552" y="1910"/>
              <a:ext cx="96" cy="16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7189" name="Rectangle 27"/>
            <p:cNvSpPr>
              <a:spLocks noChangeArrowheads="1"/>
            </p:cNvSpPr>
            <p:nvPr/>
          </p:nvSpPr>
          <p:spPr bwMode="auto">
            <a:xfrm>
              <a:off x="3888" y="1910"/>
              <a:ext cx="96" cy="16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7190" name="Rectangle 28"/>
            <p:cNvSpPr>
              <a:spLocks noChangeArrowheads="1"/>
            </p:cNvSpPr>
            <p:nvPr/>
          </p:nvSpPr>
          <p:spPr bwMode="auto">
            <a:xfrm>
              <a:off x="4224" y="1910"/>
              <a:ext cx="96" cy="16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7191" name="Rectangle 29"/>
            <p:cNvSpPr>
              <a:spLocks noChangeArrowheads="1"/>
            </p:cNvSpPr>
            <p:nvPr/>
          </p:nvSpPr>
          <p:spPr bwMode="auto">
            <a:xfrm>
              <a:off x="1008" y="1910"/>
              <a:ext cx="2352" cy="17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7192" name="Text Box 30"/>
            <p:cNvSpPr txBox="1">
              <a:spLocks noChangeArrowheads="1"/>
            </p:cNvSpPr>
            <p:nvPr/>
          </p:nvSpPr>
          <p:spPr bwMode="auto">
            <a:xfrm>
              <a:off x="1814" y="1670"/>
              <a:ext cx="4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CPU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7193" name="Text Box 31"/>
            <p:cNvSpPr txBox="1">
              <a:spLocks noChangeArrowheads="1"/>
            </p:cNvSpPr>
            <p:nvPr/>
          </p:nvSpPr>
          <p:spPr bwMode="auto">
            <a:xfrm>
              <a:off x="3436" y="1212"/>
              <a:ext cx="308" cy="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地址总线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7194" name="Text Box 32"/>
            <p:cNvSpPr txBox="1">
              <a:spLocks noChangeArrowheads="1"/>
            </p:cNvSpPr>
            <p:nvPr/>
          </p:nvSpPr>
          <p:spPr bwMode="auto">
            <a:xfrm>
              <a:off x="3772" y="1212"/>
              <a:ext cx="308" cy="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数据总线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7195" name="Text Box 33"/>
            <p:cNvSpPr txBox="1">
              <a:spLocks noChangeArrowheads="1"/>
            </p:cNvSpPr>
            <p:nvPr/>
          </p:nvSpPr>
          <p:spPr bwMode="auto">
            <a:xfrm>
              <a:off x="4156" y="1212"/>
              <a:ext cx="308" cy="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控制总线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7196" name="Rectangle 34"/>
            <p:cNvSpPr>
              <a:spLocks noChangeArrowheads="1"/>
            </p:cNvSpPr>
            <p:nvPr/>
          </p:nvSpPr>
          <p:spPr bwMode="auto">
            <a:xfrm>
              <a:off x="1152" y="2198"/>
              <a:ext cx="62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anose="02020603050405020304" pitchFamily="18" charset="0"/>
                </a:rPr>
                <a:t>PC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7197" name="Rectangle 35"/>
            <p:cNvSpPr>
              <a:spLocks noChangeArrowheads="1"/>
            </p:cNvSpPr>
            <p:nvPr/>
          </p:nvSpPr>
          <p:spPr bwMode="auto">
            <a:xfrm>
              <a:off x="1152" y="3254"/>
              <a:ext cx="62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7198" name="Text Box 36"/>
            <p:cNvSpPr txBox="1">
              <a:spLocks noChangeArrowheads="1"/>
            </p:cNvSpPr>
            <p:nvPr/>
          </p:nvSpPr>
          <p:spPr bwMode="auto">
            <a:xfrm>
              <a:off x="1338" y="326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IR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7199" name="Rectangle 37"/>
            <p:cNvSpPr>
              <a:spLocks noChangeArrowheads="1"/>
            </p:cNvSpPr>
            <p:nvPr/>
          </p:nvSpPr>
          <p:spPr bwMode="auto">
            <a:xfrm>
              <a:off x="4560" y="2268"/>
              <a:ext cx="816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>
                  <a:latin typeface="Times New Roman" panose="02020603050405020304" pitchFamily="18" charset="0"/>
                </a:rPr>
                <a:t>存储器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38"/>
          <p:cNvGrpSpPr/>
          <p:nvPr/>
        </p:nvGrpSpPr>
        <p:grpSpPr bwMode="auto">
          <a:xfrm>
            <a:off x="4038600" y="5170488"/>
            <a:ext cx="990600" cy="457200"/>
            <a:chOff x="2544" y="3264"/>
            <a:chExt cx="624" cy="288"/>
          </a:xfrm>
        </p:grpSpPr>
        <p:sp>
          <p:nvSpPr>
            <p:cNvPr id="7182" name="Rectangle 39"/>
            <p:cNvSpPr>
              <a:spLocks noChangeArrowheads="1"/>
            </p:cNvSpPr>
            <p:nvPr/>
          </p:nvSpPr>
          <p:spPr bwMode="auto">
            <a:xfrm>
              <a:off x="2544" y="3264"/>
              <a:ext cx="624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7183" name="Text Box 40"/>
            <p:cNvSpPr txBox="1">
              <a:spLocks noChangeArrowheads="1"/>
            </p:cNvSpPr>
            <p:nvPr/>
          </p:nvSpPr>
          <p:spPr bwMode="auto">
            <a:xfrm>
              <a:off x="2621" y="3264"/>
              <a:ext cx="505" cy="25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</a:ln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MDR</a:t>
              </a:r>
              <a:endParaRPr lang="en-US" altLang="zh-CN" sz="20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7181" name="AutoShape 4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536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53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7" dur="500"/>
                                        <p:tgtEl>
                                          <p:spTgt spid="536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79" grpId="0" animBg="1" autoUpdateAnimBg="0"/>
      <p:bldP spid="536580" grpId="0" animBg="1" autoUpdateAnimBg="0"/>
      <p:bldP spid="536581" grpId="0" animBg="1" autoUpdateAnimBg="0"/>
    </p:bldLst>
  </p:timing>
</p:sld>
</file>

<file path=ppt/tags/tag1.xml><?xml version="1.0" encoding="utf-8"?>
<p:tagLst xmlns:p="http://schemas.openxmlformats.org/presentationml/2006/main">
  <p:tag name="TIMING" val="|14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5439</Words>
  <Application>WPS 演示</Application>
  <PresentationFormat>全屏显示(4:3)</PresentationFormat>
  <Paragraphs>1328</Paragraphs>
  <Slides>53</Slides>
  <Notes>29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6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Symbol</vt:lpstr>
      <vt:lpstr>Times New Roman</vt:lpstr>
      <vt:lpstr>华文楷体</vt:lpstr>
      <vt:lpstr>黑体</vt:lpstr>
      <vt:lpstr>Office 主题​​</vt:lpstr>
      <vt:lpstr>Visio.Drawing.11</vt:lpstr>
      <vt:lpstr>计算机组织与体系结构</vt:lpstr>
      <vt:lpstr>Recap</vt:lpstr>
      <vt:lpstr>第5章   CPU设计与实现</vt:lpstr>
      <vt:lpstr>5.3   多级时序系统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第5章   CPU设计与实现</vt:lpstr>
      <vt:lpstr>PowerPoint 演示文稿</vt:lpstr>
      <vt:lpstr>处理器功能及指令系统定义</vt:lpstr>
      <vt:lpstr>给定的指令系统</vt:lpstr>
      <vt:lpstr>操作码</vt:lpstr>
      <vt:lpstr>每条指令的格式描述</vt:lpstr>
      <vt:lpstr>指令格式举例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suzi</dc:creator>
  <cp:lastModifiedBy>烂柯人</cp:lastModifiedBy>
  <cp:revision>1813</cp:revision>
  <cp:lastPrinted>2019-10-15T08:42:00Z</cp:lastPrinted>
  <dcterms:created xsi:type="dcterms:W3CDTF">2113-01-01T00:00:00Z</dcterms:created>
  <dcterms:modified xsi:type="dcterms:W3CDTF">2019-12-24T14:42:57Z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