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8"/>
  </p:handoutMasterIdLst>
  <p:sldIdLst>
    <p:sldId id="256" r:id="rId3"/>
    <p:sldId id="1033" r:id="rId5"/>
    <p:sldId id="1549" r:id="rId6"/>
    <p:sldId id="1524" r:id="rId7"/>
    <p:sldId id="1525" r:id="rId8"/>
    <p:sldId id="1526" r:id="rId9"/>
    <p:sldId id="1527" r:id="rId10"/>
    <p:sldId id="1528" r:id="rId11"/>
    <p:sldId id="1529" r:id="rId12"/>
    <p:sldId id="1530" r:id="rId13"/>
    <p:sldId id="1531" r:id="rId14"/>
    <p:sldId id="1532" r:id="rId15"/>
    <p:sldId id="1533" r:id="rId16"/>
    <p:sldId id="1534" r:id="rId17"/>
    <p:sldId id="1447" r:id="rId18"/>
    <p:sldId id="1448" r:id="rId19"/>
    <p:sldId id="1449" r:id="rId20"/>
    <p:sldId id="1450" r:id="rId21"/>
    <p:sldId id="1451" r:id="rId22"/>
    <p:sldId id="1452" r:id="rId23"/>
    <p:sldId id="1453" r:id="rId24"/>
    <p:sldId id="1454" r:id="rId25"/>
    <p:sldId id="1455" r:id="rId26"/>
    <p:sldId id="1456" r:id="rId27"/>
    <p:sldId id="1460" r:id="rId28"/>
    <p:sldId id="1461" r:id="rId29"/>
    <p:sldId id="1462" r:id="rId30"/>
    <p:sldId id="1463" r:id="rId31"/>
    <p:sldId id="1464" r:id="rId32"/>
    <p:sldId id="1465" r:id="rId33"/>
    <p:sldId id="1562" r:id="rId34"/>
    <p:sldId id="1563" r:id="rId35"/>
    <p:sldId id="1537" r:id="rId36"/>
    <p:sldId id="1538" r:id="rId37"/>
    <p:sldId id="1539" r:id="rId38"/>
    <p:sldId id="1540" r:id="rId39"/>
    <p:sldId id="1541" r:id="rId40"/>
    <p:sldId id="1542" r:id="rId41"/>
    <p:sldId id="1543" r:id="rId42"/>
    <p:sldId id="1544" r:id="rId43"/>
    <p:sldId id="1545" r:id="rId44"/>
    <p:sldId id="1546" r:id="rId45"/>
    <p:sldId id="1547" r:id="rId46"/>
    <p:sldId id="1548" r:id="rId47"/>
  </p:sldIdLst>
  <p:sldSz cx="9144000" cy="6858000" type="screen4x3"/>
  <p:notesSz cx="7099300" cy="10234295"/>
  <p:kinsoku lang="zh-CN" invalStChars="!),.:;?]}、。—ˇ¨〃々～‖…’”〕〉》」』〗】∶！＂＇），．：；？］｀｜｝·" invalEndChars="([{‘“〔〈《「『〖【（［｛．·"/>
  <p:defaultTextStyle>
    <a:defPPr>
      <a:defRPr lang="en-US"/>
    </a:defPPr>
    <a:lvl1pPr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33CC"/>
    <a:srgbClr val="003399"/>
    <a:srgbClr val="3366FF"/>
    <a:srgbClr val="C28F3E"/>
    <a:srgbClr val="BC7D3E"/>
    <a:srgbClr val="B0753A"/>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0735" autoAdjust="0"/>
  </p:normalViewPr>
  <p:slideViewPr>
    <p:cSldViewPr>
      <p:cViewPr>
        <p:scale>
          <a:sx n="88" d="100"/>
          <a:sy n="88" d="100"/>
        </p:scale>
        <p:origin x="-797" y="8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latin typeface="宋体" panose="02010600030101010101" pitchFamily="2" charset="-122"/>
                <a:ea typeface="宋体" panose="02010600030101010101" pitchFamily="2" charset="-122"/>
              </a:defRPr>
            </a:lvl1pPr>
          </a:lstStyle>
          <a:p>
            <a:pPr>
              <a:defRPr/>
            </a:pPr>
            <a:fld id="{5C9833CB-0817-44DC-BDA6-97E8269B2A4B}" type="datetimeFigureOut">
              <a:rPr lang="zh-CN" altLang="en-US"/>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latin typeface="宋体" panose="02010600030101010101" pitchFamily="2" charset="-122"/>
                <a:ea typeface="宋体" panose="02010600030101010101" pitchFamily="2" charset="-122"/>
              </a:defRPr>
            </a:lvl1pPr>
          </a:lstStyle>
          <a:p>
            <a:pPr>
              <a:defRPr/>
            </a:pPr>
            <a:fld id="{78BBD55E-9969-4143-865D-25DDD65926A5}"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zh-CN" altLang="en-US"/>
          </a:p>
        </p:txBody>
      </p:sp>
      <p:sp>
        <p:nvSpPr>
          <p:cNvPr id="51203"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51206"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51207"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fld id="{E900B983-0E40-4C29-87BA-CE566D420E2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507B9489-1575-46A7-8EDA-6B62F91EFBB8}"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8294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D6687E0E-FF9D-4DE2-822D-2F0FC9F24948}"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8397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E9B45B88-9280-41FC-8BB6-B6B6FAA2038F}"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8499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199725AF-68FB-4097-B79D-4C41802A68CF}"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8601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989822CD-2EDD-462D-B04B-C657ECC44D21}"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7885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4E2AA988-33BC-47D1-9F6B-53572D8D95B9}"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8704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E807F5E9-ACFA-4D9A-A198-46ED738E3F3A}"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2D6A9B85-F2EF-41EE-9F77-82941AFE0983}"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8909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3A1A9001-B939-462B-A66A-C4806CF9E0DA}"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8305E1F1-1CA0-4DD2-A5B9-3F0B4712AFED}"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148253DB-17F2-4EA2-B9B8-F21ACC6174F7}"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783CDB8F-3B97-490E-9F43-BE422A9FCCEB}"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50900FB1-5895-4351-A822-5A07F9A6DDCF}"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9728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72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39CEF856-4168-4018-8E70-0C16DACE67EB}"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06B79B5F-8439-41F9-BFE1-88A300E21ED7}"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9933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27FC726C-2BD2-4BEC-92D9-4510EB00BC6C}"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0035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A2DCA439-7FC5-400B-A8B4-DB19A8D78C11}"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0137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13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D3688386-EE80-4399-BDDF-411DB5B9F791}"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0240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4216D153-A41D-41E4-9BFB-F0314B1D1C9B}"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1571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5716"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C8C38C32-9AE3-4991-863C-911866C60D86}"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1673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6740"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en-US" altLang="zh-CN"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373E8B69-6558-45F0-8866-0B219EF5D732}"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1776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7764"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373E8B69-6558-45F0-8866-0B219EF5D732}"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1776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7764"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841DC70B-D885-493F-93FF-1346E87294A1}"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1878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87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484043E7-3973-43B8-811C-B698FC2D793B}"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1981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9812"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en-US" altLang="zh-CN" smtClean="0">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DC8248B5-7108-46F4-83F4-E84E2C82DDEA}"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083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0836"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3C054620-A0AB-4AEE-AA6E-2016A66AD119}"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185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1860"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50DB2C85-6495-4CE2-8ACA-DDF8CCF9A4A0}"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390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3908"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17301B94-E10E-4721-AAE1-223F5DF5DC89}"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493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4932"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en-US" altLang="zh-CN" smtClean="0">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CD55F019-0D47-4839-A1EF-885F68B270BC}"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595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5956"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en-US" altLang="zh-CN" smtClean="0">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4830D341-F909-4180-81B3-AE4E9283DD27}"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697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6980"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en-US" altLang="zh-CN" smtClean="0">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EB5A87F8-2988-4D58-87F1-8C1F45756492}"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800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8004"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en-US" altLang="zh-CN"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0FD14F3C-0AA2-42A0-9329-A493FA250923}"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79DABEF1-99D4-4E45-8556-C8C25327525D}"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2902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9028"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en-US" altLang="zh-CN" smtClean="0">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ED8A9FAD-E9C7-4DDB-B01B-09A5ECA11617}"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13005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0052" name="Rectangle 3"/>
          <p:cNvSpPr>
            <a:spLocks noGrp="1" noChangeArrowheads="1"/>
          </p:cNvSpPr>
          <p:nvPr>
            <p:ph type="body" idx="1"/>
          </p:nvPr>
        </p:nvSpPr>
        <p:spPr bwMode="auto">
          <a:xfrm>
            <a:off x="946574" y="4861441"/>
            <a:ext cx="520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en-US" altLang="zh-CN"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989822CD-2EDD-462D-B04B-C657ECC44D21}"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7885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3FDCE210-4EF7-4750-9F43-0B92CD2518B7}"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7987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A48DEA9C-83F1-4858-81DE-85FCF6DE0BFD}"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804545" indent="-309245" eaLnBrk="0" hangingPunct="0">
              <a:defRPr>
                <a:solidFill>
                  <a:schemeClr val="tx1"/>
                </a:solidFill>
                <a:latin typeface="Calibri" panose="020F0502020204030204" pitchFamily="34" charset="0"/>
                <a:ea typeface="宋体" panose="02010600030101010101" pitchFamily="2" charset="-122"/>
              </a:defRPr>
            </a:lvl2pPr>
            <a:lvl3pPr marL="1238250" indent="-247650" eaLnBrk="0" hangingPunct="0">
              <a:defRPr>
                <a:solidFill>
                  <a:schemeClr val="tx1"/>
                </a:solidFill>
                <a:latin typeface="Calibri" panose="020F0502020204030204" pitchFamily="34" charset="0"/>
                <a:ea typeface="宋体" panose="02010600030101010101" pitchFamily="2" charset="-122"/>
              </a:defRPr>
            </a:lvl3pPr>
            <a:lvl4pPr marL="1733550" indent="-247650" eaLnBrk="0" hangingPunct="0">
              <a:defRPr>
                <a:solidFill>
                  <a:schemeClr val="tx1"/>
                </a:solidFill>
                <a:latin typeface="Calibri" panose="020F0502020204030204" pitchFamily="34" charset="0"/>
                <a:ea typeface="宋体" panose="02010600030101010101" pitchFamily="2" charset="-122"/>
              </a:defRPr>
            </a:lvl4pPr>
            <a:lvl5pPr marL="2228850" indent="-247650" eaLnBrk="0" hangingPunct="0">
              <a:defRPr>
                <a:solidFill>
                  <a:schemeClr val="tx1"/>
                </a:solidFill>
                <a:latin typeface="Calibri" panose="020F0502020204030204" pitchFamily="34" charset="0"/>
                <a:ea typeface="宋体" panose="02010600030101010101" pitchFamily="2" charset="-122"/>
              </a:defRPr>
            </a:lvl5pPr>
            <a:lvl6pPr marL="27235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2188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7141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209415" indent="-24765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2D53AFFE-4D40-45B7-9869-A261DE854A05}"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8192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5AE633C-541A-4E3F-A22A-3C4C63E8EF5F}"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739E446-6F6B-46FF-A641-54E99657CB0F}"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295BA35-14E5-4401-B968-D9FCFD45D966}"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9750" y="188913"/>
            <a:ext cx="8001000" cy="56880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BCAC33D-D29A-48B3-BCD6-381D3D720D26}"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836AFD5-B4CE-4309-A85F-E56CFD431173}"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3CCC3E9-608E-4023-AA79-77ECC6312F57}"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D980664-B5A2-458D-9781-BDBB3E444617}"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3342FEDC-7E89-472C-BFD5-D857A9C78A6E}"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65B7EA61-351E-4105-9AD9-76D38C6E9934}"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FC75736-67D3-4C0D-9AD3-EBB1133B7A15}"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6B43B5C7-14AB-4EB9-8E35-9962854618D2}"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fld id="{2CE38698-3FD2-4DD5-AB6F-61E8F41EBC15}"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slide" Target="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2.xml"/><Relationship Id="rId2" Type="http://schemas.openxmlformats.org/officeDocument/2006/relationships/slide" Target="slide32.xml"/><Relationship Id="rId1" Type="http://schemas.openxmlformats.org/officeDocument/2006/relationships/slide" Target="slide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slide" Target="slide35.xml"/><Relationship Id="rId2" Type="http://schemas.openxmlformats.org/officeDocument/2006/relationships/slide" Target="slide34.xml"/><Relationship Id="rId1" Type="http://schemas.openxmlformats.org/officeDocument/2006/relationships/slide" Target="slide3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slide" Target="slide37.xml"/><Relationship Id="rId1" Type="http://schemas.openxmlformats.org/officeDocument/2006/relationships/slide" Target="slide36.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slide" Target="slide41.xml"/><Relationship Id="rId3" Type="http://schemas.openxmlformats.org/officeDocument/2006/relationships/slide" Target="slide40.xml"/><Relationship Id="rId2" Type="http://schemas.openxmlformats.org/officeDocument/2006/relationships/slide" Target="slide39.xml"/><Relationship Id="rId1" Type="http://schemas.openxmlformats.org/officeDocument/2006/relationships/slide" Target="slide3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slide" Target="slide4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slide" Target="slide32.xml"/><Relationship Id="rId2" Type="http://schemas.openxmlformats.org/officeDocument/2006/relationships/image" Target="../media/image1.png"/><Relationship Id="rId1" Type="http://schemas.openxmlformats.org/officeDocument/2006/relationships/slide" Target="slide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slide" Target="slide44.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slide" Target="slide30.xml"/><Relationship Id="rId2" Type="http://schemas.openxmlformats.org/officeDocument/2006/relationships/image" Target="../media/image8.png"/><Relationship Id="rId1" Type="http://schemas.openxmlformats.org/officeDocument/2006/relationships/slide" Target="slide23.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slide" Target="slide30.xml"/><Relationship Id="rId2" Type="http://schemas.openxmlformats.org/officeDocument/2006/relationships/image" Target="../media/image9.png"/><Relationship Id="rId1" Type="http://schemas.openxmlformats.org/officeDocument/2006/relationships/slide" Target="slide23.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slide" Target="slide32.xml"/><Relationship Id="rId2" Type="http://schemas.openxmlformats.org/officeDocument/2006/relationships/image" Target="../media/image1.png"/><Relationship Id="rId1" Type="http://schemas.openxmlformats.org/officeDocument/2006/relationships/slide" Target="slide2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slide" Target="slide25.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slide" Target="slide35.xml"/><Relationship Id="rId2" Type="http://schemas.openxmlformats.org/officeDocument/2006/relationships/image" Target="../media/image10.png"/><Relationship Id="rId1" Type="http://schemas.openxmlformats.org/officeDocument/2006/relationships/slide" Target="slide25.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slide" Target="slide37.xml"/><Relationship Id="rId2" Type="http://schemas.openxmlformats.org/officeDocument/2006/relationships/image" Target="../media/image11.png"/><Relationship Id="rId1" Type="http://schemas.openxmlformats.org/officeDocument/2006/relationships/slide" Target="slide27.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slide" Target="slide35.xml"/><Relationship Id="rId2" Type="http://schemas.openxmlformats.org/officeDocument/2006/relationships/image" Target="../media/image12.png"/><Relationship Id="rId1" Type="http://schemas.openxmlformats.org/officeDocument/2006/relationships/slide" Target="slide27.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slide" Target="slide38.xml"/><Relationship Id="rId2" Type="http://schemas.openxmlformats.org/officeDocument/2006/relationships/image" Target="../media/image13.png"/><Relationship Id="rId1" Type="http://schemas.openxmlformats.org/officeDocument/2006/relationships/slide" Target="slide28.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slide" Target="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slide" Target="slide28.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slide" Target="slide2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slide" Target="slide39.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slide" Target="slide29.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slide" Target="slide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55650" y="1341438"/>
            <a:ext cx="7704138" cy="1143000"/>
          </a:xfrm>
        </p:spPr>
        <p:txBody>
          <a:bodyPr/>
          <a:lstStyle/>
          <a:p>
            <a:pPr algn="dist" eaLnBrk="1" hangingPunct="1"/>
            <a:r>
              <a:rPr lang="zh-CN" altLang="en-US" sz="5400" b="1" smtClean="0"/>
              <a:t>计算机组织与体系结构</a:t>
            </a:r>
            <a:endParaRPr lang="zh-CN" altLang="en-US" sz="5400" b="1" smtClean="0"/>
          </a:p>
        </p:txBody>
      </p:sp>
      <p:sp>
        <p:nvSpPr>
          <p:cNvPr id="2051" name="Text Box 7"/>
          <p:cNvSpPr txBox="1">
            <a:spLocks noChangeArrowheads="1"/>
          </p:cNvSpPr>
          <p:nvPr/>
        </p:nvSpPr>
        <p:spPr bwMode="auto">
          <a:xfrm>
            <a:off x="3714750" y="5072063"/>
            <a:ext cx="2951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舒燕君</a:t>
            </a:r>
            <a:endParaRPr lang="zh-CN" altLang="en-US" sz="2800"/>
          </a:p>
        </p:txBody>
      </p:sp>
      <p:sp>
        <p:nvSpPr>
          <p:cNvPr id="2052" name="Text Box 7"/>
          <p:cNvSpPr txBox="1">
            <a:spLocks noChangeArrowheads="1"/>
          </p:cNvSpPr>
          <p:nvPr/>
        </p:nvSpPr>
        <p:spPr bwMode="auto">
          <a:xfrm>
            <a:off x="2571750" y="4500563"/>
            <a:ext cx="4357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计算机科学与技术学院</a:t>
            </a:r>
            <a:endParaRPr lang="zh-CN" altLang="en-US" sz="2800"/>
          </a:p>
        </p:txBody>
      </p:sp>
      <p:sp>
        <p:nvSpPr>
          <p:cNvPr id="5" name="Rectangle 2"/>
          <p:cNvSpPr txBox="1">
            <a:spLocks noChangeArrowheads="1"/>
          </p:cNvSpPr>
          <p:nvPr/>
        </p:nvSpPr>
        <p:spPr bwMode="auto">
          <a:xfrm>
            <a:off x="1714500" y="3071813"/>
            <a:ext cx="5673725" cy="1143000"/>
          </a:xfrm>
          <a:prstGeom prst="rect">
            <a:avLst/>
          </a:prstGeom>
          <a:noFill/>
          <a:ln w="9525">
            <a:noFill/>
            <a:miter lim="800000"/>
          </a:ln>
          <a:effectLst/>
        </p:spPr>
        <p:txBody>
          <a:bodyPr lIns="92075" tIns="46038" rIns="92075" bIns="46038" anchor="ctr"/>
          <a:lstStyle/>
          <a:p>
            <a:pPr algn="ctr">
              <a:defRPr/>
            </a:pPr>
            <a:r>
              <a:rPr lang="zh-CN" altLang="en-US" sz="4000" kern="0" dirty="0" smtClean="0">
                <a:effectLst>
                  <a:outerShdw blurRad="38100" dist="38100" dir="2700000" algn="tl">
                    <a:srgbClr val="000000"/>
                  </a:outerShdw>
                </a:effectLst>
                <a:latin typeface="+mj-lt"/>
                <a:ea typeface="+mj-ea"/>
                <a:cs typeface="+mj-cs"/>
              </a:rPr>
              <a:t>第十一讲</a:t>
            </a:r>
            <a:endParaRPr lang="zh-CN" altLang="en-US" sz="4000" kern="0" dirty="0">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684213" y="1320800"/>
            <a:ext cx="7488237"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pPr>
            <a:r>
              <a:rPr lang="en-US" altLang="zh-CN" sz="2800" b="1" dirty="0">
                <a:latin typeface="Times New Roman" panose="02020603050405020304" pitchFamily="18" charset="0"/>
                <a:ea typeface="+mn-ea"/>
                <a:cs typeface="Times New Roman" panose="02020603050405020304" pitchFamily="18" charset="0"/>
              </a:rPr>
              <a:t>(4) </a:t>
            </a:r>
            <a:r>
              <a:rPr lang="zh-CN" altLang="en-US" sz="2800" b="1" dirty="0">
                <a:latin typeface="Times New Roman" panose="02020603050405020304" pitchFamily="18" charset="0"/>
                <a:ea typeface="+mn-ea"/>
                <a:cs typeface="Times New Roman" panose="02020603050405020304" pitchFamily="18" charset="0"/>
              </a:rPr>
              <a:t>方案二的主要特点</a:t>
            </a:r>
            <a:endParaRPr lang="zh-CN" altLang="en-US" sz="2800" b="1" dirty="0">
              <a:latin typeface="Times New Roman" panose="02020603050405020304" pitchFamily="18" charset="0"/>
              <a:ea typeface="+mn-ea"/>
              <a:cs typeface="Times New Roman" panose="02020603050405020304" pitchFamily="18" charset="0"/>
            </a:endParaRPr>
          </a:p>
          <a:p>
            <a:pPr eaLnBrk="1" hangingPunct="1">
              <a:lnSpc>
                <a:spcPct val="120000"/>
              </a:lnSpc>
              <a:spcBef>
                <a:spcPct val="50000"/>
              </a:spcBef>
            </a:pPr>
            <a:r>
              <a:rPr lang="zh-CN" altLang="en-US" sz="2400" b="1" dirty="0">
                <a:latin typeface="Times New Roman" panose="02020603050405020304" pitchFamily="18" charset="0"/>
                <a:ea typeface="+mn-ea"/>
                <a:cs typeface="Times New Roman" panose="02020603050405020304" pitchFamily="18" charset="0"/>
              </a:rPr>
              <a:t>	每件产品还是要经过</a:t>
            </a:r>
            <a:r>
              <a:rPr lang="en-US" altLang="zh-CN" sz="2400" b="1" dirty="0">
                <a:latin typeface="Times New Roman" panose="02020603050405020304" pitchFamily="18" charset="0"/>
                <a:ea typeface="+mn-ea"/>
                <a:cs typeface="Times New Roman" panose="02020603050405020304" pitchFamily="18" charset="0"/>
              </a:rPr>
              <a:t>4</a:t>
            </a:r>
            <a:r>
              <a:rPr lang="zh-CN" altLang="en-US" sz="2400" b="1" dirty="0">
                <a:latin typeface="Times New Roman" panose="02020603050405020304" pitchFamily="18" charset="0"/>
                <a:ea typeface="+mn-ea"/>
                <a:cs typeface="Times New Roman" panose="02020603050405020304" pitchFamily="18" charset="0"/>
              </a:rPr>
              <a:t>道工序处理，单件产品的加工时间并没有改变，但它将各个工人的操作时间重叠在一起，使得每件产品的产出时间从表面上看是从原来的</a:t>
            </a:r>
            <a:r>
              <a:rPr lang="en-US" altLang="zh-CN" sz="2400" b="1" dirty="0">
                <a:latin typeface="Times New Roman" panose="02020603050405020304" pitchFamily="18" charset="0"/>
                <a:ea typeface="+mn-ea"/>
                <a:cs typeface="Times New Roman" panose="02020603050405020304" pitchFamily="18" charset="0"/>
              </a:rPr>
              <a:t>4</a:t>
            </a:r>
            <a:r>
              <a:rPr lang="zh-CN" altLang="en-US" sz="2400" b="1" dirty="0">
                <a:latin typeface="Times New Roman" panose="02020603050405020304" pitchFamily="18" charset="0"/>
                <a:ea typeface="+mn-ea"/>
                <a:cs typeface="Times New Roman" panose="02020603050405020304" pitchFamily="18" charset="0"/>
              </a:rPr>
              <a:t>分钟缩减到</a:t>
            </a:r>
            <a:r>
              <a:rPr lang="en-US" altLang="zh-CN" sz="2400" b="1" dirty="0">
                <a:latin typeface="Times New Roman" panose="02020603050405020304" pitchFamily="18" charset="0"/>
                <a:ea typeface="+mn-ea"/>
                <a:cs typeface="Times New Roman" panose="02020603050405020304" pitchFamily="18" charset="0"/>
              </a:rPr>
              <a:t>1</a:t>
            </a:r>
            <a:r>
              <a:rPr lang="zh-CN" altLang="en-US" sz="2400" b="1" dirty="0">
                <a:latin typeface="Times New Roman" panose="02020603050405020304" pitchFamily="18" charset="0"/>
                <a:ea typeface="+mn-ea"/>
                <a:cs typeface="Times New Roman" panose="02020603050405020304" pitchFamily="18" charset="0"/>
              </a:rPr>
              <a:t>分钟，提高了产品的产出率。</a:t>
            </a:r>
            <a:endParaRPr lang="zh-CN" altLang="en-US" sz="2400" b="1" dirty="0">
              <a:latin typeface="Times New Roman" panose="02020603050405020304" pitchFamily="18" charset="0"/>
              <a:ea typeface="+mn-ea"/>
              <a:cs typeface="Times New Roman" panose="02020603050405020304" pitchFamily="18" charset="0"/>
            </a:endParaRPr>
          </a:p>
        </p:txBody>
      </p:sp>
      <p:sp>
        <p:nvSpPr>
          <p:cNvPr id="9219" name="Rectangle 7"/>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en-US" altLang="zh-CN" sz="3600" b="1" dirty="0">
                <a:latin typeface="Times New Roman" panose="02020603050405020304" pitchFamily="18" charset="0"/>
              </a:rPr>
              <a:t>6.1.1 </a:t>
            </a:r>
            <a:r>
              <a:rPr lang="zh-CN" altLang="en-US" sz="3600" b="1" dirty="0">
                <a:latin typeface="Times New Roman" panose="02020603050405020304" pitchFamily="18" charset="0"/>
              </a:rPr>
              <a:t>流水线基本概念</a:t>
            </a:r>
            <a:endParaRPr lang="zh-CN" altLang="en-US" sz="3600" b="1" dirty="0">
              <a:latin typeface="Times New Roman" panose="02020603050405020304" pitchFamily="18" charset="0"/>
            </a:endParaRPr>
          </a:p>
        </p:txBody>
      </p:sp>
    </p:spTree>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6" name="Text Box 6"/>
          <p:cNvSpPr txBox="1">
            <a:spLocks noChangeArrowheads="1"/>
          </p:cNvSpPr>
          <p:nvPr/>
        </p:nvSpPr>
        <p:spPr bwMode="auto">
          <a:xfrm>
            <a:off x="684213" y="1241425"/>
            <a:ext cx="7488237" cy="437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800100" indent="-34290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pPr>
            <a:r>
              <a:rPr lang="en-US" altLang="zh-CN" sz="2800" b="1" dirty="0">
                <a:latin typeface="Times New Roman" panose="02020603050405020304" pitchFamily="18" charset="0"/>
                <a:ea typeface="+mn-ea"/>
                <a:cs typeface="Times New Roman" panose="02020603050405020304" pitchFamily="18" charset="0"/>
              </a:rPr>
              <a:t>2.</a:t>
            </a:r>
            <a:r>
              <a:rPr lang="zh-CN" altLang="en-US" sz="2800" b="1" dirty="0">
                <a:latin typeface="Times New Roman" panose="02020603050405020304" pitchFamily="18" charset="0"/>
                <a:ea typeface="+mn-ea"/>
                <a:cs typeface="Times New Roman" panose="02020603050405020304" pitchFamily="18" charset="0"/>
              </a:rPr>
              <a:t>计算机中的流水线</a:t>
            </a:r>
            <a:endParaRPr lang="zh-CN" altLang="en-US" sz="2800" b="1" dirty="0">
              <a:latin typeface="Times New Roman" panose="02020603050405020304" pitchFamily="18" charset="0"/>
              <a:ea typeface="+mn-ea"/>
              <a:cs typeface="Times New Roman" panose="02020603050405020304" pitchFamily="18" charset="0"/>
            </a:endParaRPr>
          </a:p>
          <a:p>
            <a:pPr lvl="1" eaLnBrk="1" hangingPunct="1">
              <a:lnSpc>
                <a:spcPct val="120000"/>
              </a:lnSpc>
              <a:spcBef>
                <a:spcPct val="50000"/>
              </a:spcBef>
              <a:buFont typeface="Wingdings" panose="05000000000000000000" pitchFamily="2" charset="2"/>
              <a:buChar char="u"/>
            </a:pPr>
            <a:r>
              <a:rPr lang="zh-CN" altLang="en-US" sz="2400" b="1" dirty="0">
                <a:latin typeface="Times New Roman" panose="02020603050405020304" pitchFamily="18" charset="0"/>
                <a:ea typeface="+mn-ea"/>
                <a:cs typeface="Times New Roman" panose="02020603050405020304" pitchFamily="18" charset="0"/>
              </a:rPr>
              <a:t>指令流水线</a:t>
            </a:r>
            <a:endParaRPr lang="zh-CN" altLang="en-US" sz="2400" b="1" dirty="0">
              <a:latin typeface="Times New Roman" panose="02020603050405020304" pitchFamily="18" charset="0"/>
              <a:ea typeface="+mn-ea"/>
              <a:cs typeface="Times New Roman" panose="02020603050405020304" pitchFamily="18" charset="0"/>
            </a:endParaRPr>
          </a:p>
          <a:p>
            <a:pPr lvl="1" eaLnBrk="1" hangingPunct="1">
              <a:lnSpc>
                <a:spcPct val="120000"/>
              </a:lnSpc>
              <a:spcBef>
                <a:spcPct val="50000"/>
              </a:spcBef>
            </a:pPr>
            <a:endParaRPr lang="zh-CN" altLang="en-US" sz="2400" b="1" dirty="0">
              <a:latin typeface="Times New Roman" panose="02020603050405020304" pitchFamily="18" charset="0"/>
              <a:ea typeface="+mn-ea"/>
              <a:cs typeface="Times New Roman" panose="02020603050405020304" pitchFamily="18" charset="0"/>
            </a:endParaRPr>
          </a:p>
          <a:p>
            <a:pPr lvl="1" eaLnBrk="1" hangingPunct="1">
              <a:lnSpc>
                <a:spcPct val="120000"/>
              </a:lnSpc>
              <a:spcBef>
                <a:spcPct val="50000"/>
              </a:spcBef>
            </a:pPr>
            <a:endParaRPr lang="zh-CN" altLang="en-US" sz="2400" b="1" dirty="0">
              <a:latin typeface="Times New Roman" panose="02020603050405020304" pitchFamily="18" charset="0"/>
              <a:ea typeface="+mn-ea"/>
              <a:cs typeface="Times New Roman" panose="02020603050405020304" pitchFamily="18" charset="0"/>
            </a:endParaRPr>
          </a:p>
          <a:p>
            <a:pPr lvl="1" eaLnBrk="1" hangingPunct="1">
              <a:lnSpc>
                <a:spcPct val="120000"/>
              </a:lnSpc>
              <a:spcBef>
                <a:spcPct val="50000"/>
              </a:spcBef>
            </a:pPr>
            <a:endParaRPr lang="zh-CN" altLang="en-US" sz="2400" b="1" dirty="0">
              <a:latin typeface="Times New Roman" panose="02020603050405020304" pitchFamily="18" charset="0"/>
              <a:ea typeface="+mn-ea"/>
              <a:cs typeface="Times New Roman" panose="02020603050405020304" pitchFamily="18" charset="0"/>
            </a:endParaRPr>
          </a:p>
          <a:p>
            <a:pPr lvl="1" eaLnBrk="1" hangingPunct="1">
              <a:lnSpc>
                <a:spcPct val="120000"/>
              </a:lnSpc>
              <a:spcBef>
                <a:spcPct val="50000"/>
              </a:spcBef>
            </a:pPr>
            <a:endParaRPr lang="zh-CN" altLang="en-US" sz="2400" b="1" dirty="0">
              <a:latin typeface="Times New Roman" panose="02020603050405020304" pitchFamily="18" charset="0"/>
              <a:ea typeface="+mn-ea"/>
              <a:cs typeface="Times New Roman" panose="02020603050405020304" pitchFamily="18" charset="0"/>
            </a:endParaRPr>
          </a:p>
          <a:p>
            <a:pPr lvl="1" eaLnBrk="1" hangingPunct="1">
              <a:lnSpc>
                <a:spcPct val="120000"/>
              </a:lnSpc>
              <a:spcBef>
                <a:spcPct val="50000"/>
              </a:spcBef>
              <a:buFont typeface="Wingdings" panose="05000000000000000000" pitchFamily="2" charset="2"/>
              <a:buChar char="u"/>
            </a:pPr>
            <a:r>
              <a:rPr lang="zh-CN" altLang="en-US" sz="2400" b="1" dirty="0">
                <a:latin typeface="Times New Roman" panose="02020603050405020304" pitchFamily="18" charset="0"/>
                <a:ea typeface="+mn-ea"/>
                <a:cs typeface="Times New Roman" panose="02020603050405020304" pitchFamily="18" charset="0"/>
              </a:rPr>
              <a:t>功能部件流水线</a:t>
            </a:r>
            <a:endParaRPr lang="zh-CN" altLang="en-US" sz="2400" b="1" dirty="0">
              <a:latin typeface="Times New Roman" panose="02020603050405020304" pitchFamily="18" charset="0"/>
              <a:ea typeface="+mn-ea"/>
              <a:cs typeface="Times New Roman" panose="02020603050405020304" pitchFamily="18" charset="0"/>
            </a:endParaRPr>
          </a:p>
        </p:txBody>
      </p:sp>
      <p:pic>
        <p:nvPicPr>
          <p:cNvPr id="455687"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9250" y="2601913"/>
            <a:ext cx="6408738"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7"/>
          <p:cNvSpPr>
            <a:spLocks noGrp="1" noChangeArrowheads="1"/>
          </p:cNvSpPr>
          <p:nvPr>
            <p:ph type="title"/>
          </p:nvPr>
        </p:nvSpPr>
        <p:spPr>
          <a:xfrm>
            <a:off x="457200" y="115888"/>
            <a:ext cx="8229600" cy="1143000"/>
          </a:xfrm>
        </p:spPr>
        <p:txBody>
          <a:bodyPr/>
          <a:lstStyle/>
          <a:p>
            <a:pPr eaLnBrk="1" hangingPunct="1"/>
            <a:r>
              <a:rPr lang="en-US" altLang="zh-CN" sz="3600" b="1" dirty="0" smtClean="0">
                <a:latin typeface="Times New Roman" panose="02020603050405020304" pitchFamily="18" charset="0"/>
              </a:rPr>
              <a:t>6.1.1 </a:t>
            </a:r>
            <a:r>
              <a:rPr lang="zh-CN" altLang="en-US" sz="3600" b="1" dirty="0" smtClean="0">
                <a:latin typeface="Times New Roman" panose="02020603050405020304" pitchFamily="18" charset="0"/>
              </a:rPr>
              <a:t>流水线基本概念</a:t>
            </a:r>
            <a:endParaRPr lang="zh-CN" altLang="en-US" sz="3600" b="1" dirty="0" smtClean="0">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684213" y="1273175"/>
            <a:ext cx="7632700" cy="4100513"/>
          </a:xfrm>
          <a:prstGeom prst="rect">
            <a:avLst/>
          </a:prstGeom>
          <a:noFill/>
          <a:ln w="9525" algn="ctr">
            <a:noFill/>
            <a:miter lim="800000"/>
          </a:ln>
          <a:effectLst/>
        </p:spPr>
        <p:txBody>
          <a:bodyPr>
            <a:spAutoFit/>
          </a:bodyPr>
          <a:lstStyle/>
          <a:p>
            <a:pPr marL="342900" indent="-342900" fontAlgn="auto">
              <a:lnSpc>
                <a:spcPct val="120000"/>
              </a:lnSpc>
              <a:spcBef>
                <a:spcPct val="50000"/>
              </a:spcBef>
              <a:spcAft>
                <a:spcPts val="0"/>
              </a:spcAft>
              <a:defRPr/>
            </a:pPr>
            <a:r>
              <a:rPr lang="en-US" altLang="zh-CN" sz="2800" b="1" dirty="0">
                <a:latin typeface="Times New Roman" panose="02020603050405020304" pitchFamily="18" charset="0"/>
                <a:ea typeface="+mn-ea"/>
                <a:cs typeface="Times New Roman" panose="02020603050405020304" pitchFamily="18" charset="0"/>
              </a:rPr>
              <a:t>3.</a:t>
            </a:r>
            <a:r>
              <a:rPr lang="zh-CN" altLang="en-US" sz="2800" b="1" dirty="0">
                <a:latin typeface="Times New Roman" panose="02020603050405020304" pitchFamily="18" charset="0"/>
                <a:ea typeface="+mn-ea"/>
                <a:cs typeface="Times New Roman" panose="02020603050405020304" pitchFamily="18" charset="0"/>
              </a:rPr>
              <a:t>流水</a:t>
            </a:r>
            <a:r>
              <a:rPr lang="zh-CN" altLang="en-US" sz="2800" b="1" dirty="0" smtClean="0">
                <a:latin typeface="Times New Roman" panose="02020603050405020304" pitchFamily="18" charset="0"/>
                <a:ea typeface="+mn-ea"/>
                <a:cs typeface="Times New Roman" panose="02020603050405020304" pitchFamily="18" charset="0"/>
              </a:rPr>
              <a:t>技术的定义</a:t>
            </a:r>
            <a:endParaRPr lang="zh-CN" altLang="en-US" sz="2800" b="1" dirty="0">
              <a:latin typeface="Times New Roman" panose="02020603050405020304" pitchFamily="18" charset="0"/>
              <a:ea typeface="+mn-ea"/>
              <a:cs typeface="Times New Roman" panose="02020603050405020304" pitchFamily="18" charset="0"/>
            </a:endParaRPr>
          </a:p>
          <a:p>
            <a:pPr marL="342900" indent="-342900" fontAlgn="auto">
              <a:lnSpc>
                <a:spcPct val="120000"/>
              </a:lnSpc>
              <a:spcBef>
                <a:spcPct val="50000"/>
              </a:spcBef>
              <a:spcAft>
                <a:spcPts val="0"/>
              </a:spcAft>
              <a:defRPr/>
            </a:pPr>
            <a:r>
              <a:rPr lang="zh-CN" altLang="en-US" sz="2800" b="1" dirty="0">
                <a:latin typeface="Times New Roman" panose="02020603050405020304" pitchFamily="18" charset="0"/>
                <a:ea typeface="+mn-ea"/>
                <a:cs typeface="Times New Roman" panose="02020603050405020304" pitchFamily="18" charset="0"/>
              </a:rPr>
              <a:t>	</a:t>
            </a:r>
            <a:r>
              <a:rPr lang="zh-CN" altLang="en-US" sz="2400" b="1" dirty="0">
                <a:latin typeface="Times New Roman" panose="02020603050405020304" pitchFamily="18" charset="0"/>
                <a:ea typeface="+mn-ea"/>
                <a:cs typeface="Times New Roman" panose="02020603050405020304" pitchFamily="18" charset="0"/>
              </a:rPr>
              <a:t>将一</a:t>
            </a:r>
            <a:r>
              <a:rPr lang="zh-CN" altLang="en-US" sz="2400" b="1" dirty="0">
                <a:solidFill>
                  <a:srgbClr val="FF0000"/>
                </a:solidFill>
                <a:latin typeface="Times New Roman" panose="02020603050405020304" pitchFamily="18" charset="0"/>
                <a:ea typeface="+mn-ea"/>
                <a:cs typeface="Times New Roman" panose="02020603050405020304" pitchFamily="18" charset="0"/>
              </a:rPr>
              <a:t>重复的时序过程</a:t>
            </a:r>
            <a:r>
              <a:rPr lang="zh-CN" altLang="en-US" sz="2400" b="1" dirty="0">
                <a:latin typeface="Times New Roman" panose="02020603050405020304" pitchFamily="18" charset="0"/>
                <a:ea typeface="+mn-ea"/>
                <a:cs typeface="Times New Roman" panose="02020603050405020304" pitchFamily="18" charset="0"/>
              </a:rPr>
              <a:t>分解为若干子过程，每个子过程都可有效地在其专用功能段上与其它子过程同时执行，这种技术称为</a:t>
            </a:r>
            <a:r>
              <a:rPr lang="zh-CN" altLang="en-US" sz="2400" b="1" dirty="0">
                <a:solidFill>
                  <a:schemeClr val="accent2"/>
                </a:solidFill>
                <a:latin typeface="Times New Roman" panose="02020603050405020304" pitchFamily="18" charset="0"/>
                <a:ea typeface="+mn-ea"/>
                <a:cs typeface="Times New Roman" panose="02020603050405020304" pitchFamily="18" charset="0"/>
              </a:rPr>
              <a:t>流水技术</a:t>
            </a:r>
            <a:r>
              <a:rPr lang="zh-CN" altLang="en-US" sz="2400" b="1" dirty="0">
                <a:solidFill>
                  <a:srgbClr val="000066"/>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rPr>
              <a:t>。</a:t>
            </a:r>
            <a:endParaRPr lang="zh-CN" altLang="en-US" sz="2400" b="1" dirty="0">
              <a:solidFill>
                <a:srgbClr val="000066"/>
              </a:solidFill>
              <a:effectLst>
                <a:outerShdw blurRad="38100" dist="38100" dir="2700000" algn="tl">
                  <a:srgbClr val="C0C0C0"/>
                </a:outerShdw>
              </a:effectLst>
              <a:latin typeface="Times New Roman" panose="02020603050405020304" pitchFamily="18" charset="0"/>
              <a:ea typeface="+mn-ea"/>
              <a:cs typeface="Times New Roman" panose="02020603050405020304" pitchFamily="18" charset="0"/>
            </a:endParaRPr>
          </a:p>
          <a:p>
            <a:pPr marL="342900" indent="-342900" fontAlgn="auto">
              <a:lnSpc>
                <a:spcPct val="120000"/>
              </a:lnSpc>
              <a:spcBef>
                <a:spcPct val="50000"/>
              </a:spcBef>
              <a:spcAft>
                <a:spcPts val="0"/>
              </a:spcAft>
              <a:defRPr/>
            </a:pPr>
            <a:r>
              <a:rPr lang="en-US" altLang="zh-CN" sz="2800" b="1" dirty="0">
                <a:solidFill>
                  <a:srgbClr val="000066"/>
                </a:solidFill>
                <a:latin typeface="Times New Roman" panose="02020603050405020304" pitchFamily="18" charset="0"/>
                <a:ea typeface="+mn-ea"/>
                <a:cs typeface="Times New Roman" panose="02020603050405020304" pitchFamily="18" charset="0"/>
              </a:rPr>
              <a:t>4.</a:t>
            </a:r>
            <a:r>
              <a:rPr lang="zh-CN" altLang="en-US" sz="2800" b="1" dirty="0">
                <a:latin typeface="Times New Roman" panose="02020603050405020304" pitchFamily="18" charset="0"/>
                <a:ea typeface="+mn-ea"/>
                <a:cs typeface="Times New Roman" panose="02020603050405020304" pitchFamily="18" charset="0"/>
              </a:rPr>
              <a:t>时空图</a:t>
            </a:r>
            <a:endParaRPr lang="zh-CN" altLang="en-US" sz="2800" b="1" dirty="0">
              <a:latin typeface="Times New Roman" panose="02020603050405020304" pitchFamily="18" charset="0"/>
              <a:ea typeface="+mn-ea"/>
              <a:cs typeface="Times New Roman" panose="02020603050405020304" pitchFamily="18" charset="0"/>
            </a:endParaRPr>
          </a:p>
          <a:p>
            <a:pPr marL="342900" indent="-342900" fontAlgn="auto">
              <a:lnSpc>
                <a:spcPct val="120000"/>
              </a:lnSpc>
              <a:spcBef>
                <a:spcPct val="50000"/>
              </a:spcBef>
              <a:spcAft>
                <a:spcPts val="0"/>
              </a:spcAft>
              <a:defRPr/>
            </a:pPr>
            <a:r>
              <a:rPr lang="zh-CN" altLang="en-US" sz="2800" b="1" dirty="0">
                <a:solidFill>
                  <a:srgbClr val="000066"/>
                </a:solidFill>
                <a:latin typeface="Times New Roman" panose="02020603050405020304" pitchFamily="18" charset="0"/>
                <a:ea typeface="+mn-ea"/>
                <a:cs typeface="Times New Roman" panose="02020603050405020304" pitchFamily="18" charset="0"/>
              </a:rPr>
              <a:t>	</a:t>
            </a:r>
            <a:r>
              <a:rPr lang="zh-CN" altLang="en-US" sz="2400" b="1" dirty="0">
                <a:latin typeface="Times New Roman" panose="02020603050405020304" pitchFamily="18" charset="0"/>
                <a:ea typeface="+mn-ea"/>
                <a:cs typeface="Times New Roman" panose="02020603050405020304" pitchFamily="18" charset="0"/>
              </a:rPr>
              <a:t>从</a:t>
            </a:r>
            <a:r>
              <a:rPr lang="zh-CN" altLang="en-US" sz="2400" b="1" dirty="0">
                <a:solidFill>
                  <a:schemeClr val="accent2"/>
                </a:solidFill>
                <a:latin typeface="Times New Roman" panose="02020603050405020304" pitchFamily="18" charset="0"/>
                <a:ea typeface="+mn-ea"/>
                <a:cs typeface="Times New Roman" panose="02020603050405020304" pitchFamily="18" charset="0"/>
              </a:rPr>
              <a:t>时间</a:t>
            </a:r>
            <a:r>
              <a:rPr lang="zh-CN" altLang="en-US" sz="2400" b="1" dirty="0">
                <a:latin typeface="Times New Roman" panose="02020603050405020304" pitchFamily="18" charset="0"/>
                <a:ea typeface="+mn-ea"/>
                <a:cs typeface="Times New Roman" panose="02020603050405020304" pitchFamily="18" charset="0"/>
              </a:rPr>
              <a:t>和</a:t>
            </a:r>
            <a:r>
              <a:rPr lang="zh-CN" altLang="en-US" sz="2400" b="1" dirty="0">
                <a:solidFill>
                  <a:schemeClr val="accent2"/>
                </a:solidFill>
                <a:latin typeface="Times New Roman" panose="02020603050405020304" pitchFamily="18" charset="0"/>
                <a:ea typeface="+mn-ea"/>
                <a:cs typeface="Times New Roman" panose="02020603050405020304" pitchFamily="18" charset="0"/>
              </a:rPr>
              <a:t>空间</a:t>
            </a:r>
            <a:r>
              <a:rPr lang="zh-CN" altLang="en-US" sz="2400" b="1" dirty="0">
                <a:latin typeface="Times New Roman" panose="02020603050405020304" pitchFamily="18" charset="0"/>
                <a:ea typeface="+mn-ea"/>
                <a:cs typeface="Times New Roman" panose="02020603050405020304" pitchFamily="18" charset="0"/>
              </a:rPr>
              <a:t>两个方面描述流水线的工作过程，横坐标表示时间，纵坐标表示各流水段。</a:t>
            </a:r>
            <a:endParaRPr lang="zh-CN" altLang="en-US" sz="2400" b="1" dirty="0">
              <a:latin typeface="Times New Roman" panose="02020603050405020304" pitchFamily="18" charset="0"/>
              <a:ea typeface="+mn-ea"/>
              <a:cs typeface="Times New Roman" panose="02020603050405020304" pitchFamily="18" charset="0"/>
            </a:endParaRPr>
          </a:p>
        </p:txBody>
      </p:sp>
      <p:sp>
        <p:nvSpPr>
          <p:cNvPr id="11267" name="Rectangle 7"/>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en-US" altLang="zh-CN" sz="3600" b="1" dirty="0">
                <a:latin typeface="Times New Roman" panose="02020603050405020304" pitchFamily="18" charset="0"/>
              </a:rPr>
              <a:t>6.1.1 </a:t>
            </a:r>
            <a:r>
              <a:rPr lang="zh-CN" altLang="en-US" sz="3600" b="1" dirty="0">
                <a:latin typeface="Times New Roman" panose="02020603050405020304" pitchFamily="18" charset="0"/>
              </a:rPr>
              <a:t>流水线基本概念</a:t>
            </a:r>
            <a:endParaRPr lang="zh-CN" altLang="en-US" sz="3600" b="1" dirty="0">
              <a:latin typeface="Times New Roman" panose="02020603050405020304" pitchFamily="18" charset="0"/>
            </a:endParaRPr>
          </a:p>
        </p:txBody>
      </p:sp>
    </p:spTree>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8063" y="1700213"/>
            <a:ext cx="7451725" cy="366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 Box 5"/>
          <p:cNvSpPr txBox="1">
            <a:spLocks noChangeArrowheads="1"/>
          </p:cNvSpPr>
          <p:nvPr/>
        </p:nvSpPr>
        <p:spPr bwMode="auto">
          <a:xfrm>
            <a:off x="1331913" y="476250"/>
            <a:ext cx="2338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华文中宋" panose="02010600040101010101" pitchFamily="2" charset="-122"/>
                <a:ea typeface="华文中宋" panose="02010600040101010101" pitchFamily="2" charset="-122"/>
              </a:rPr>
              <a:t>流水线技术原理</a:t>
            </a:r>
            <a:endParaRPr lang="zh-CN" altLang="en-US" sz="2400" b="1">
              <a:latin typeface="华文中宋" panose="02010600040101010101" pitchFamily="2" charset="-122"/>
              <a:ea typeface="华文中宋" panose="02010600040101010101" pitchFamily="2" charset="-122"/>
            </a:endParaRPr>
          </a:p>
        </p:txBody>
      </p:sp>
    </p:spTree>
  </p:cSld>
  <p:clrMapOvr>
    <a:masterClrMapping/>
  </p:clrMapOvr>
  <p:transition>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684212" y="1268413"/>
            <a:ext cx="8352283" cy="4189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pPr>
            <a:r>
              <a:rPr lang="en-US" altLang="zh-CN" sz="2800" b="1" dirty="0">
                <a:latin typeface="Times New Roman" panose="02020603050405020304" pitchFamily="18" charset="0"/>
                <a:ea typeface="+mn-ea"/>
                <a:cs typeface="Times New Roman" panose="02020603050405020304" pitchFamily="18" charset="0"/>
              </a:rPr>
              <a:t>5.</a:t>
            </a:r>
            <a:r>
              <a:rPr lang="zh-CN" altLang="en-US" sz="2800" b="1" dirty="0">
                <a:latin typeface="Times New Roman" panose="02020603050405020304" pitchFamily="18" charset="0"/>
                <a:ea typeface="+mn-ea"/>
                <a:cs typeface="Times New Roman" panose="02020603050405020304" pitchFamily="18" charset="0"/>
              </a:rPr>
              <a:t>流水线的特点</a:t>
            </a:r>
            <a:endParaRPr lang="zh-CN" altLang="en-US" sz="2800" b="1" dirty="0">
              <a:latin typeface="Times New Roman" panose="02020603050405020304" pitchFamily="18" charset="0"/>
              <a:ea typeface="+mn-ea"/>
              <a:cs typeface="Times New Roman" panose="02020603050405020304" pitchFamily="18" charset="0"/>
            </a:endParaRPr>
          </a:p>
          <a:p>
            <a:pPr marL="457200" indent="-457200" eaLnBrk="1" hangingPunct="1">
              <a:lnSpc>
                <a:spcPct val="120000"/>
              </a:lnSpc>
              <a:spcBef>
                <a:spcPct val="50000"/>
              </a:spcBef>
              <a:buFont typeface="+mj-ea"/>
              <a:buAutoNum type="circleNumDbPlain"/>
            </a:pPr>
            <a:r>
              <a:rPr lang="zh-CN" altLang="en-US" sz="2400" b="1" dirty="0" smtClean="0">
                <a:latin typeface="Times New Roman" panose="02020603050405020304" pitchFamily="18" charset="0"/>
                <a:ea typeface="+mn-ea"/>
                <a:cs typeface="Times New Roman" panose="02020603050405020304" pitchFamily="18" charset="0"/>
              </a:rPr>
              <a:t>流水过程</a:t>
            </a:r>
            <a:r>
              <a:rPr lang="zh-CN" altLang="en-US" sz="2400" b="1" dirty="0">
                <a:latin typeface="Times New Roman" panose="02020603050405020304" pitchFamily="18" charset="0"/>
                <a:ea typeface="+mn-ea"/>
                <a:cs typeface="Times New Roman" panose="02020603050405020304" pitchFamily="18" charset="0"/>
              </a:rPr>
              <a:t>由多个相关的子过程组成，这些子过程称为流水线的“</a:t>
            </a:r>
            <a:r>
              <a:rPr lang="zh-CN" altLang="en-US" sz="2400" b="1" dirty="0">
                <a:solidFill>
                  <a:schemeClr val="accent2"/>
                </a:solidFill>
                <a:latin typeface="Times New Roman" panose="02020603050405020304" pitchFamily="18" charset="0"/>
                <a:ea typeface="+mn-ea"/>
                <a:cs typeface="Times New Roman" panose="02020603050405020304" pitchFamily="18" charset="0"/>
              </a:rPr>
              <a:t>级</a:t>
            </a:r>
            <a:r>
              <a:rPr lang="zh-CN" altLang="en-US" sz="2400" b="1" dirty="0">
                <a:latin typeface="Times New Roman" panose="02020603050405020304" pitchFamily="18" charset="0"/>
                <a:ea typeface="+mn-ea"/>
                <a:cs typeface="Times New Roman" panose="02020603050405020304" pitchFamily="18" charset="0"/>
              </a:rPr>
              <a:t>”或“</a:t>
            </a:r>
            <a:r>
              <a:rPr lang="zh-CN" altLang="en-US" sz="2400" b="1" dirty="0">
                <a:solidFill>
                  <a:schemeClr val="accent2"/>
                </a:solidFill>
                <a:latin typeface="Times New Roman" panose="02020603050405020304" pitchFamily="18" charset="0"/>
                <a:ea typeface="+mn-ea"/>
                <a:cs typeface="Times New Roman" panose="02020603050405020304" pitchFamily="18" charset="0"/>
              </a:rPr>
              <a:t>段</a:t>
            </a:r>
            <a:r>
              <a:rPr lang="zh-CN" altLang="en-US" sz="2400" b="1" dirty="0">
                <a:latin typeface="Times New Roman" panose="02020603050405020304" pitchFamily="18" charset="0"/>
                <a:ea typeface="+mn-ea"/>
                <a:cs typeface="Times New Roman" panose="02020603050405020304" pitchFamily="18" charset="0"/>
              </a:rPr>
              <a:t>”。段的数目称为流水线的“</a:t>
            </a:r>
            <a:r>
              <a:rPr lang="zh-CN" altLang="en-US" sz="2400" b="1" dirty="0">
                <a:solidFill>
                  <a:schemeClr val="accent2"/>
                </a:solidFill>
                <a:latin typeface="Times New Roman" panose="02020603050405020304" pitchFamily="18" charset="0"/>
                <a:ea typeface="+mn-ea"/>
                <a:cs typeface="Times New Roman" panose="02020603050405020304" pitchFamily="18" charset="0"/>
              </a:rPr>
              <a:t>深度</a:t>
            </a:r>
            <a:r>
              <a:rPr lang="zh-CN" altLang="en-US" sz="2400" b="1" dirty="0">
                <a:latin typeface="Times New Roman" panose="02020603050405020304" pitchFamily="18" charset="0"/>
                <a:ea typeface="+mn-ea"/>
                <a:cs typeface="Times New Roman" panose="02020603050405020304" pitchFamily="18" charset="0"/>
              </a:rPr>
              <a:t>”。</a:t>
            </a:r>
            <a:endParaRPr lang="zh-CN" altLang="en-US" sz="2400" b="1" dirty="0">
              <a:latin typeface="Times New Roman" panose="02020603050405020304" pitchFamily="18" charset="0"/>
              <a:ea typeface="+mn-ea"/>
              <a:cs typeface="Times New Roman" panose="02020603050405020304" pitchFamily="18" charset="0"/>
            </a:endParaRPr>
          </a:p>
          <a:p>
            <a:pPr marL="457200" indent="-457200" eaLnBrk="1" hangingPunct="1">
              <a:lnSpc>
                <a:spcPct val="120000"/>
              </a:lnSpc>
              <a:spcBef>
                <a:spcPct val="50000"/>
              </a:spcBef>
              <a:buFont typeface="+mj-ea"/>
              <a:buAutoNum type="circleNumDbPlain"/>
            </a:pPr>
            <a:r>
              <a:rPr lang="zh-CN" altLang="en-US" sz="2400" b="1" dirty="0" smtClean="0">
                <a:latin typeface="Times New Roman" panose="02020603050405020304" pitchFamily="18" charset="0"/>
                <a:ea typeface="+mn-ea"/>
                <a:cs typeface="Times New Roman" panose="02020603050405020304" pitchFamily="18" charset="0"/>
              </a:rPr>
              <a:t>每</a:t>
            </a:r>
            <a:r>
              <a:rPr lang="zh-CN" altLang="en-US" sz="2400" b="1" dirty="0">
                <a:latin typeface="Times New Roman" panose="02020603050405020304" pitchFamily="18" charset="0"/>
                <a:ea typeface="+mn-ea"/>
                <a:cs typeface="Times New Roman" panose="02020603050405020304" pitchFamily="18" charset="0"/>
              </a:rPr>
              <a:t>个子过程由专用的功能段</a:t>
            </a:r>
            <a:r>
              <a:rPr lang="zh-CN" altLang="en-US" sz="2400" b="1" dirty="0" smtClean="0">
                <a:latin typeface="Times New Roman" panose="02020603050405020304" pitchFamily="18" charset="0"/>
                <a:ea typeface="+mn-ea"/>
                <a:cs typeface="Times New Roman" panose="02020603050405020304" pitchFamily="18" charset="0"/>
              </a:rPr>
              <a:t>实现</a:t>
            </a:r>
            <a:r>
              <a:rPr lang="zh-CN" altLang="en-US" sz="2400" dirty="0">
                <a:latin typeface="Times New Roman" panose="02020603050405020304" pitchFamily="18" charset="0"/>
                <a:ea typeface="+mn-ea"/>
                <a:cs typeface="Times New Roman" panose="02020603050405020304" pitchFamily="18" charset="0"/>
              </a:rPr>
              <a:t>。</a:t>
            </a:r>
            <a:endParaRPr lang="en-US" altLang="zh-CN" sz="2400" b="1" dirty="0">
              <a:latin typeface="Times New Roman" panose="02020603050405020304" pitchFamily="18" charset="0"/>
              <a:ea typeface="+mn-ea"/>
              <a:cs typeface="Times New Roman" panose="02020603050405020304" pitchFamily="18" charset="0"/>
            </a:endParaRPr>
          </a:p>
          <a:p>
            <a:pPr marL="457200" indent="-457200" eaLnBrk="1" hangingPunct="1">
              <a:lnSpc>
                <a:spcPct val="120000"/>
              </a:lnSpc>
              <a:spcBef>
                <a:spcPct val="50000"/>
              </a:spcBef>
              <a:buFont typeface="+mj-ea"/>
              <a:buAutoNum type="circleNumDbPlain"/>
            </a:pPr>
            <a:r>
              <a:rPr lang="zh-CN" altLang="en-US" sz="2400" b="1" dirty="0" smtClean="0">
                <a:latin typeface="Times New Roman" panose="02020603050405020304" pitchFamily="18" charset="0"/>
                <a:ea typeface="+mn-ea"/>
                <a:cs typeface="Times New Roman" panose="02020603050405020304" pitchFamily="18" charset="0"/>
              </a:rPr>
              <a:t>各</a:t>
            </a:r>
            <a:r>
              <a:rPr lang="zh-CN" altLang="en-US" sz="2400" b="1" dirty="0">
                <a:latin typeface="Times New Roman" panose="02020603050405020304" pitchFamily="18" charset="0"/>
                <a:ea typeface="+mn-ea"/>
                <a:cs typeface="Times New Roman" panose="02020603050405020304" pitchFamily="18" charset="0"/>
              </a:rPr>
              <a:t>功能段的</a:t>
            </a:r>
            <a:r>
              <a:rPr lang="zh-CN" altLang="en-US" sz="2400" b="1" dirty="0">
                <a:solidFill>
                  <a:srgbClr val="FF0000"/>
                </a:solidFill>
                <a:latin typeface="Times New Roman" panose="02020603050405020304" pitchFamily="18" charset="0"/>
                <a:ea typeface="+mn-ea"/>
                <a:cs typeface="Times New Roman" panose="02020603050405020304" pitchFamily="18" charset="0"/>
              </a:rPr>
              <a:t>时间应基本相等</a:t>
            </a:r>
            <a:r>
              <a:rPr lang="zh-CN" altLang="en-US" sz="2400" b="1" dirty="0">
                <a:latin typeface="Times New Roman" panose="02020603050405020304" pitchFamily="18" charset="0"/>
                <a:ea typeface="+mn-ea"/>
                <a:cs typeface="Times New Roman" panose="02020603050405020304" pitchFamily="18" charset="0"/>
              </a:rPr>
              <a:t>，通常为</a:t>
            </a:r>
            <a:r>
              <a:rPr lang="en-US" altLang="zh-CN" sz="2400" b="1" dirty="0">
                <a:latin typeface="Times New Roman" panose="02020603050405020304" pitchFamily="18" charset="0"/>
                <a:ea typeface="+mn-ea"/>
                <a:cs typeface="Times New Roman" panose="02020603050405020304" pitchFamily="18" charset="0"/>
              </a:rPr>
              <a:t>1</a:t>
            </a:r>
            <a:r>
              <a:rPr lang="zh-CN" altLang="en-US" sz="2400" b="1" dirty="0">
                <a:latin typeface="Times New Roman" panose="02020603050405020304" pitchFamily="18" charset="0"/>
                <a:ea typeface="+mn-ea"/>
                <a:cs typeface="Times New Roman" panose="02020603050405020304" pitchFamily="18" charset="0"/>
              </a:rPr>
              <a:t>个时钟周期（</a:t>
            </a:r>
            <a:r>
              <a:rPr lang="en-US" altLang="zh-CN" sz="2400" b="1" dirty="0">
                <a:latin typeface="Times New Roman" panose="02020603050405020304" pitchFamily="18" charset="0"/>
                <a:ea typeface="+mn-ea"/>
                <a:cs typeface="Times New Roman" panose="02020603050405020304" pitchFamily="18" charset="0"/>
              </a:rPr>
              <a:t>1</a:t>
            </a:r>
            <a:r>
              <a:rPr lang="zh-CN" altLang="en-US" sz="2400" b="1" dirty="0">
                <a:latin typeface="Times New Roman" panose="02020603050405020304" pitchFamily="18" charset="0"/>
                <a:ea typeface="+mn-ea"/>
                <a:cs typeface="Times New Roman" panose="02020603050405020304" pitchFamily="18" charset="0"/>
              </a:rPr>
              <a:t>拍</a:t>
            </a:r>
            <a:r>
              <a:rPr lang="zh-CN" altLang="en-US" sz="2400" b="1" dirty="0" smtClean="0">
                <a:latin typeface="Times New Roman" panose="02020603050405020304" pitchFamily="18" charset="0"/>
                <a:ea typeface="+mn-ea"/>
                <a:cs typeface="Times New Roman" panose="02020603050405020304" pitchFamily="18" charset="0"/>
              </a:rPr>
              <a:t>）。</a:t>
            </a:r>
            <a:endParaRPr lang="zh-CN" altLang="en-US" sz="2400" b="1" dirty="0">
              <a:latin typeface="Times New Roman" panose="02020603050405020304" pitchFamily="18" charset="0"/>
              <a:ea typeface="+mn-ea"/>
              <a:cs typeface="Times New Roman" panose="02020603050405020304" pitchFamily="18" charset="0"/>
            </a:endParaRPr>
          </a:p>
          <a:p>
            <a:pPr marL="457200" indent="-457200" eaLnBrk="1" hangingPunct="1">
              <a:lnSpc>
                <a:spcPct val="120000"/>
              </a:lnSpc>
              <a:spcBef>
                <a:spcPct val="50000"/>
              </a:spcBef>
              <a:buFont typeface="+mj-ea"/>
              <a:buAutoNum type="circleNumDbPlain"/>
            </a:pPr>
            <a:r>
              <a:rPr lang="zh-CN" altLang="en-US" sz="2400" b="1" dirty="0" smtClean="0">
                <a:latin typeface="Times New Roman" panose="02020603050405020304" pitchFamily="18" charset="0"/>
                <a:ea typeface="+mn-ea"/>
                <a:cs typeface="Times New Roman" panose="02020603050405020304" pitchFamily="18" charset="0"/>
              </a:rPr>
              <a:t>流水线</a:t>
            </a:r>
            <a:r>
              <a:rPr lang="zh-CN" altLang="en-US" sz="2400" b="1" dirty="0">
                <a:latin typeface="Times New Roman" panose="02020603050405020304" pitchFamily="18" charset="0"/>
                <a:ea typeface="+mn-ea"/>
                <a:cs typeface="Times New Roman" panose="02020603050405020304" pitchFamily="18" charset="0"/>
              </a:rPr>
              <a:t>需要经过一定的</a:t>
            </a:r>
            <a:r>
              <a:rPr lang="zh-CN" altLang="en-US" sz="2400" b="1" dirty="0">
                <a:solidFill>
                  <a:schemeClr val="accent2"/>
                </a:solidFill>
                <a:latin typeface="Times New Roman" panose="02020603050405020304" pitchFamily="18" charset="0"/>
                <a:ea typeface="+mn-ea"/>
                <a:cs typeface="Times New Roman" panose="02020603050405020304" pitchFamily="18" charset="0"/>
              </a:rPr>
              <a:t>通过时间</a:t>
            </a:r>
            <a:r>
              <a:rPr lang="zh-CN" altLang="en-US" sz="2400" b="1" dirty="0">
                <a:latin typeface="Times New Roman" panose="02020603050405020304" pitchFamily="18" charset="0"/>
                <a:ea typeface="+mn-ea"/>
                <a:cs typeface="Times New Roman" panose="02020603050405020304" pitchFamily="18" charset="0"/>
              </a:rPr>
              <a:t>才能稳定</a:t>
            </a:r>
            <a:r>
              <a:rPr lang="en-US" altLang="zh-CN" sz="2400" b="1" dirty="0">
                <a:latin typeface="Times New Roman" panose="02020603050405020304" pitchFamily="18" charset="0"/>
                <a:ea typeface="+mn-ea"/>
                <a:cs typeface="Times New Roman" panose="02020603050405020304" pitchFamily="18" charset="0"/>
              </a:rPr>
              <a:t>(</a:t>
            </a:r>
            <a:r>
              <a:rPr lang="zh-CN" altLang="en-US" sz="2400" b="1" dirty="0">
                <a:solidFill>
                  <a:srgbClr val="FF0000"/>
                </a:solidFill>
                <a:latin typeface="Times New Roman" panose="02020603050405020304" pitchFamily="18" charset="0"/>
                <a:ea typeface="+mn-ea"/>
                <a:cs typeface="Times New Roman" panose="02020603050405020304" pitchFamily="18" charset="0"/>
              </a:rPr>
              <a:t>填满</a:t>
            </a:r>
            <a:r>
              <a:rPr lang="en-US" altLang="zh-CN" sz="2400" b="1" dirty="0">
                <a:latin typeface="Times New Roman" panose="02020603050405020304" pitchFamily="18" charset="0"/>
                <a:ea typeface="+mn-ea"/>
                <a:cs typeface="Times New Roman" panose="02020603050405020304" pitchFamily="18" charset="0"/>
              </a:rPr>
              <a:t>)</a:t>
            </a:r>
            <a:r>
              <a:rPr lang="zh-CN" altLang="en-US" sz="2400" b="1" dirty="0">
                <a:latin typeface="Times New Roman" panose="02020603050405020304" pitchFamily="18" charset="0"/>
                <a:ea typeface="+mn-ea"/>
                <a:cs typeface="Times New Roman" panose="02020603050405020304" pitchFamily="18" charset="0"/>
              </a:rPr>
              <a:t>。</a:t>
            </a:r>
            <a:endParaRPr lang="zh-CN" altLang="en-US" sz="2400" b="1" dirty="0">
              <a:latin typeface="Times New Roman" panose="02020603050405020304" pitchFamily="18" charset="0"/>
              <a:ea typeface="+mn-ea"/>
              <a:cs typeface="Times New Roman" panose="02020603050405020304" pitchFamily="18" charset="0"/>
            </a:endParaRPr>
          </a:p>
          <a:p>
            <a:pPr marL="457200" indent="-457200" eaLnBrk="1" hangingPunct="1">
              <a:lnSpc>
                <a:spcPct val="120000"/>
              </a:lnSpc>
              <a:spcBef>
                <a:spcPct val="50000"/>
              </a:spcBef>
              <a:buFont typeface="+mj-ea"/>
              <a:buAutoNum type="circleNumDbPlain"/>
            </a:pPr>
            <a:r>
              <a:rPr lang="zh-CN" altLang="en-US" sz="2400" b="1" dirty="0" smtClean="0">
                <a:latin typeface="Times New Roman" panose="02020603050405020304" pitchFamily="18" charset="0"/>
                <a:ea typeface="+mn-ea"/>
                <a:cs typeface="Times New Roman" panose="02020603050405020304" pitchFamily="18" charset="0"/>
              </a:rPr>
              <a:t>流水</a:t>
            </a:r>
            <a:r>
              <a:rPr lang="zh-CN" altLang="en-US" sz="2400" b="1" dirty="0">
                <a:latin typeface="Times New Roman" panose="02020603050405020304" pitchFamily="18" charset="0"/>
                <a:ea typeface="+mn-ea"/>
                <a:cs typeface="Times New Roman" panose="02020603050405020304" pitchFamily="18" charset="0"/>
              </a:rPr>
              <a:t>技术适合于</a:t>
            </a:r>
            <a:r>
              <a:rPr lang="zh-CN" altLang="en-US" sz="2400" b="1" dirty="0">
                <a:solidFill>
                  <a:schemeClr val="accent2"/>
                </a:solidFill>
                <a:latin typeface="Times New Roman" panose="02020603050405020304" pitchFamily="18" charset="0"/>
                <a:ea typeface="+mn-ea"/>
                <a:cs typeface="Times New Roman" panose="02020603050405020304" pitchFamily="18" charset="0"/>
              </a:rPr>
              <a:t>大量重复</a:t>
            </a:r>
            <a:r>
              <a:rPr lang="zh-CN" altLang="en-US" sz="2400" b="1" dirty="0">
                <a:latin typeface="Times New Roman" panose="02020603050405020304" pitchFamily="18" charset="0"/>
                <a:ea typeface="+mn-ea"/>
                <a:cs typeface="Times New Roman" panose="02020603050405020304" pitchFamily="18" charset="0"/>
              </a:rPr>
              <a:t>的时序过程。</a:t>
            </a:r>
            <a:endParaRPr lang="zh-CN" altLang="en-US" sz="2400" b="1" dirty="0">
              <a:latin typeface="Times New Roman" panose="02020603050405020304" pitchFamily="18" charset="0"/>
              <a:ea typeface="+mn-ea"/>
              <a:cs typeface="Times New Roman" panose="02020603050405020304" pitchFamily="18" charset="0"/>
            </a:endParaRPr>
          </a:p>
        </p:txBody>
      </p:sp>
      <p:sp>
        <p:nvSpPr>
          <p:cNvPr id="13315" name="Rectangle 7"/>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en-US" altLang="zh-CN" sz="3600" b="1" dirty="0">
                <a:latin typeface="Times New Roman" panose="02020603050405020304" pitchFamily="18" charset="0"/>
              </a:rPr>
              <a:t>6.1.1 </a:t>
            </a:r>
            <a:r>
              <a:rPr lang="zh-CN" altLang="en-US" sz="3600" b="1" dirty="0">
                <a:latin typeface="Times New Roman" panose="02020603050405020304" pitchFamily="18" charset="0"/>
              </a:rPr>
              <a:t>流水线基本概念</a:t>
            </a:r>
            <a:endParaRPr lang="zh-CN" altLang="en-US" sz="3600" b="1" dirty="0">
              <a:latin typeface="Times New Roman" panose="02020603050405020304" pitchFamily="18" charset="0"/>
            </a:endParaRPr>
          </a:p>
        </p:txBody>
      </p:sp>
    </p:spTree>
  </p:cSld>
  <p:clrMapOvr>
    <a:masterClrMapping/>
  </p:clrMapOvr>
  <p:transition>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rtlCol="0">
            <a:normAutofit/>
          </a:bodyPr>
          <a:lstStyle/>
          <a:p>
            <a:pPr eaLnBrk="1" fontAlgn="auto" hangingPunct="1">
              <a:spcAft>
                <a:spcPts val="0"/>
              </a:spcAft>
              <a:defRPr/>
            </a:pPr>
            <a:r>
              <a:rPr lang="en-US" altLang="zh-CN" sz="3600" b="1" dirty="0" smtClean="0">
                <a:latin typeface="Times New Roman" panose="02020603050405020304" pitchFamily="18" charset="0"/>
                <a:cs typeface="Times New Roman" panose="02020603050405020304" pitchFamily="18" charset="0"/>
              </a:rPr>
              <a:t>6.1  </a:t>
            </a:r>
            <a:r>
              <a:rPr lang="zh-CN" altLang="en-US" sz="3600" b="1" dirty="0" smtClean="0">
                <a:latin typeface="Times New Roman" panose="02020603050405020304" pitchFamily="18" charset="0"/>
                <a:cs typeface="Times New Roman" panose="02020603050405020304" pitchFamily="18" charset="0"/>
              </a:rPr>
              <a:t>流水线概述</a:t>
            </a:r>
            <a:endParaRPr lang="zh-CN" altLang="en-US" sz="3600" b="1" dirty="0" smtClean="0">
              <a:latin typeface="Times New Roman" panose="02020603050405020304" pitchFamily="18" charset="0"/>
              <a:cs typeface="Times New Roman" panose="02020603050405020304" pitchFamily="18" charset="0"/>
            </a:endParaRPr>
          </a:p>
        </p:txBody>
      </p:sp>
      <p:sp>
        <p:nvSpPr>
          <p:cNvPr id="5123" name="Rectangle 2"/>
          <p:cNvSpPr>
            <a:spLocks noGrp="1" noChangeArrowheads="1"/>
          </p:cNvSpPr>
          <p:nvPr>
            <p:ph idx="1"/>
          </p:nvPr>
        </p:nvSpPr>
        <p:spPr>
          <a:xfrm>
            <a:off x="755650" y="1700213"/>
            <a:ext cx="7064375" cy="3313112"/>
          </a:xfrm>
        </p:spPr>
        <p:txBody>
          <a:bodyPr/>
          <a:lstStyle/>
          <a:p>
            <a:pPr marL="0" indent="0" eaLnBrk="1" hangingPunct="1">
              <a:spcBef>
                <a:spcPct val="50000"/>
              </a:spcBef>
              <a:buFont typeface="Arial" panose="020B0604020202020204" pitchFamily="34" charset="0"/>
              <a:buNone/>
            </a:pPr>
            <a:r>
              <a:rPr lang="en-US" altLang="zh-CN" sz="2800" b="1" dirty="0" smtClean="0">
                <a:latin typeface="Times New Roman" panose="02020603050405020304" pitchFamily="18" charset="0"/>
              </a:rPr>
              <a:t>6.1.1  </a:t>
            </a:r>
            <a:r>
              <a:rPr lang="zh-CN" altLang="en-US" sz="2800" b="1" dirty="0" smtClean="0">
                <a:latin typeface="Times New Roman" panose="02020603050405020304" pitchFamily="18" charset="0"/>
              </a:rPr>
              <a:t>流水线基本概念</a:t>
            </a:r>
            <a:endParaRPr lang="en-US" altLang="zh-CN" sz="2800" b="1" dirty="0" smtClean="0">
              <a:latin typeface="Times New Roman" panose="02020603050405020304" pitchFamily="18" charset="0"/>
            </a:endParaRPr>
          </a:p>
          <a:p>
            <a:pPr marL="0" indent="0" eaLnBrk="1" hangingPunct="1">
              <a:spcBef>
                <a:spcPct val="50000"/>
              </a:spcBef>
              <a:buFont typeface="Arial" panose="020B0604020202020204" pitchFamily="34" charset="0"/>
              <a:buNone/>
            </a:pPr>
            <a:endParaRPr lang="zh-CN" altLang="en-US" sz="2800" b="1" dirty="0" smtClean="0">
              <a:latin typeface="Times New Roman" panose="02020603050405020304" pitchFamily="18" charset="0"/>
            </a:endParaRPr>
          </a:p>
          <a:p>
            <a:pPr marL="0" indent="0" eaLnBrk="1" hangingPunct="1">
              <a:spcBef>
                <a:spcPct val="50000"/>
              </a:spcBef>
              <a:buFont typeface="Arial" panose="020B0604020202020204" pitchFamily="34" charset="0"/>
              <a:buNone/>
            </a:pPr>
            <a:r>
              <a:rPr lang="en-US" altLang="zh-CN" sz="2800" b="1" u="sng" dirty="0" smtClean="0">
                <a:latin typeface="Times New Roman" panose="02020603050405020304" pitchFamily="18" charset="0"/>
              </a:rPr>
              <a:t>6.1.2  </a:t>
            </a:r>
            <a:r>
              <a:rPr lang="zh-CN" altLang="en-US" sz="2800" b="1" u="sng" dirty="0" smtClean="0">
                <a:latin typeface="Times New Roman" panose="02020603050405020304" pitchFamily="18" charset="0"/>
              </a:rPr>
              <a:t>流水线分类</a:t>
            </a:r>
            <a:endParaRPr lang="zh-CN" altLang="en-US" sz="2800" b="1" u="sng" dirty="0" smtClean="0">
              <a:latin typeface="Times New Roman" panose="02020603050405020304" pitchFamily="18" charset="0"/>
            </a:endParaRPr>
          </a:p>
          <a:p>
            <a:pPr marL="967105" lvl="1" indent="-495300" eaLnBrk="1" hangingPunct="1">
              <a:spcBef>
                <a:spcPct val="50000"/>
              </a:spcBef>
              <a:buFont typeface="Wingdings" panose="05000000000000000000" pitchFamily="2" charset="2"/>
              <a:buNone/>
            </a:pPr>
            <a:endParaRPr lang="en-US" altLang="zh-CN" b="1" dirty="0" smtClean="0">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612775" y="1341438"/>
            <a:ext cx="8135938" cy="3902075"/>
          </a:xfrm>
          <a:prstGeom prst="rect">
            <a:avLst/>
          </a:prstGeom>
          <a:noFill/>
          <a:ln w="9525">
            <a:noFill/>
            <a:miter lim="800000"/>
          </a:ln>
          <a:effectLst/>
        </p:spPr>
        <p:txBody>
          <a:bodyPr>
            <a:spAutoFit/>
          </a:bodyPr>
          <a:lstStyle/>
          <a:p>
            <a:pPr marL="342900" indent="-342900" fontAlgn="auto">
              <a:spcBef>
                <a:spcPct val="100000"/>
              </a:spcBef>
              <a:spcAft>
                <a:spcPts val="0"/>
              </a:spcAft>
              <a:defRPr/>
            </a:pPr>
            <a:r>
              <a:rPr lang="en-US" altLang="zh-CN" sz="2800" b="1" dirty="0">
                <a:latin typeface="华文中宋" panose="02010600040101010101" pitchFamily="2" charset="-122"/>
                <a:ea typeface="华文中宋" panose="02010600040101010101" pitchFamily="2" charset="-122"/>
              </a:rPr>
              <a:t>1.</a:t>
            </a:r>
            <a:r>
              <a:rPr lang="zh-CN" altLang="en-US" sz="2800" b="1" dirty="0">
                <a:latin typeface="华文中宋" panose="02010600040101010101" pitchFamily="2" charset="-122"/>
                <a:ea typeface="华文中宋" panose="02010600040101010101" pitchFamily="2" charset="-122"/>
              </a:rPr>
              <a:t>单功能流水线和多功能流水线</a:t>
            </a:r>
            <a:endParaRPr lang="zh-CN" altLang="en-US" sz="2800" b="1" dirty="0">
              <a:latin typeface="华文中宋" panose="02010600040101010101" pitchFamily="2" charset="-122"/>
              <a:ea typeface="华文中宋" panose="02010600040101010101" pitchFamily="2" charset="-122"/>
            </a:endParaRPr>
          </a:p>
          <a:p>
            <a:pPr marL="800100" lvl="1" indent="-342900" fontAlgn="auto">
              <a:spcBef>
                <a:spcPct val="80000"/>
              </a:spcBef>
              <a:spcAft>
                <a:spcPts val="0"/>
              </a:spcAft>
              <a:buFont typeface="Arial" panose="020B0604020202020204" pitchFamily="34" charset="0"/>
              <a:buChar char="–"/>
              <a:defRPr/>
            </a:pPr>
            <a:r>
              <a:rPr lang="zh-CN" altLang="en-US" sz="2400" b="1" dirty="0">
                <a:latin typeface="华文中宋" panose="02010600040101010101" pitchFamily="2" charset="-122"/>
                <a:ea typeface="华文中宋" panose="02010600040101010101" pitchFamily="2" charset="-122"/>
              </a:rPr>
              <a:t>按流水线所完成的功能分类</a:t>
            </a:r>
            <a:endParaRPr lang="zh-CN" altLang="en-US" sz="2400" b="1" dirty="0">
              <a:latin typeface="华文中宋" panose="02010600040101010101" pitchFamily="2" charset="-122"/>
              <a:ea typeface="华文中宋" panose="02010600040101010101" pitchFamily="2" charset="-122"/>
            </a:endParaRPr>
          </a:p>
          <a:p>
            <a:pPr marL="800100" lvl="1" indent="-342900" fontAlgn="auto">
              <a:spcBef>
                <a:spcPct val="80000"/>
              </a:spcBef>
              <a:spcAft>
                <a:spcPts val="0"/>
              </a:spcAft>
              <a:buFont typeface="Arial" panose="020B0604020202020204" pitchFamily="34" charset="0"/>
              <a:buChar char="–"/>
              <a:defRPr/>
            </a:pPr>
            <a:r>
              <a:rPr lang="zh-CN" altLang="en-US" sz="2400" b="1" dirty="0">
                <a:solidFill>
                  <a:schemeClr val="accent2"/>
                </a:solidFill>
                <a:latin typeface="华文中宋" panose="02010600040101010101" pitchFamily="2" charset="-122"/>
                <a:ea typeface="华文中宋" panose="02010600040101010101" pitchFamily="2" charset="-122"/>
              </a:rPr>
              <a:t>单功能流水线，</a:t>
            </a:r>
            <a:r>
              <a:rPr lang="zh-CN" altLang="en-US" sz="2400" b="1" dirty="0">
                <a:latin typeface="华文中宋" panose="02010600040101010101" pitchFamily="2" charset="-122"/>
                <a:ea typeface="华文中宋" panose="02010600040101010101" pitchFamily="2" charset="-122"/>
              </a:rPr>
              <a:t>是指只能完成一种固定功能的流水线。</a:t>
            </a:r>
            <a:endParaRPr lang="zh-CN" altLang="en-US" sz="2400" b="1" dirty="0">
              <a:latin typeface="华文中宋" panose="02010600040101010101" pitchFamily="2" charset="-122"/>
              <a:ea typeface="华文中宋" panose="02010600040101010101" pitchFamily="2" charset="-122"/>
            </a:endParaRPr>
          </a:p>
          <a:p>
            <a:pPr marL="800100" lvl="1" indent="-342900" fontAlgn="auto">
              <a:spcBef>
                <a:spcPct val="25000"/>
              </a:spcBef>
              <a:spcAft>
                <a:spcPts val="0"/>
              </a:spcAft>
              <a:buFont typeface="Arial" panose="020B0604020202020204" pitchFamily="34" charset="0"/>
              <a:buNone/>
              <a:defRPr/>
            </a:pPr>
            <a:r>
              <a:rPr lang="zh-CN" altLang="en-US" sz="2400" b="1" dirty="0">
                <a:latin typeface="华文中宋" panose="02010600040101010101" pitchFamily="2" charset="-122"/>
                <a:ea typeface="华文中宋" panose="02010600040101010101" pitchFamily="2" charset="-122"/>
              </a:rPr>
              <a:t>	例如：功能单元流水线</a:t>
            </a:r>
            <a:endParaRPr lang="zh-CN" altLang="en-US" sz="2400" b="1" dirty="0">
              <a:latin typeface="华文中宋" panose="02010600040101010101" pitchFamily="2" charset="-122"/>
              <a:ea typeface="华文中宋" panose="02010600040101010101" pitchFamily="2" charset="-122"/>
            </a:endParaRPr>
          </a:p>
          <a:p>
            <a:pPr marL="800100" lvl="1" indent="-342900" fontAlgn="auto">
              <a:spcBef>
                <a:spcPct val="80000"/>
              </a:spcBef>
              <a:spcAft>
                <a:spcPts val="0"/>
              </a:spcAft>
              <a:buFont typeface="Arial" panose="020B0604020202020204" pitchFamily="34" charset="0"/>
              <a:buChar char="–"/>
              <a:defRPr/>
            </a:pPr>
            <a:r>
              <a:rPr lang="zh-CN" altLang="en-US" sz="2400" b="1" dirty="0">
                <a:solidFill>
                  <a:schemeClr val="accent2"/>
                </a:solidFill>
                <a:latin typeface="华文中宋" panose="02010600040101010101" pitchFamily="2" charset="-122"/>
                <a:ea typeface="华文中宋" panose="02010600040101010101" pitchFamily="2" charset="-122"/>
              </a:rPr>
              <a:t>多功能流水线，</a:t>
            </a:r>
            <a:r>
              <a:rPr lang="zh-CN" altLang="en-US" sz="2400" b="1" dirty="0">
                <a:latin typeface="华文中宋" panose="02010600040101010101" pitchFamily="2" charset="-122"/>
                <a:ea typeface="华文中宋" panose="02010600040101010101" pitchFamily="2" charset="-122"/>
              </a:rPr>
              <a:t>是指各段可以进行不同的连接，从而完成不同的功能。</a:t>
            </a:r>
            <a:endParaRPr lang="zh-CN" altLang="en-US" sz="2400" b="1" dirty="0">
              <a:latin typeface="华文中宋" panose="02010600040101010101" pitchFamily="2" charset="-122"/>
              <a:ea typeface="华文中宋" panose="02010600040101010101" pitchFamily="2" charset="-122"/>
            </a:endParaRPr>
          </a:p>
          <a:p>
            <a:pPr marL="800100" lvl="1" indent="-342900" fontAlgn="auto">
              <a:spcBef>
                <a:spcPct val="50000"/>
              </a:spcBef>
              <a:spcAft>
                <a:spcPts val="0"/>
              </a:spcAft>
              <a:buFont typeface="Arial" panose="020B0604020202020204" pitchFamily="34" charset="0"/>
              <a:buNone/>
              <a:defRPr/>
            </a:pPr>
            <a:r>
              <a:rPr lang="zh-CN" altLang="en-US" sz="2400" b="1" dirty="0">
                <a:solidFill>
                  <a:srgbClr val="000066"/>
                </a:solidFill>
                <a:effectLst>
                  <a:outerShdw blurRad="38100" dist="38100" dir="2700000" algn="tl">
                    <a:srgbClr val="C0C0C0"/>
                  </a:outerShdw>
                </a:effectLst>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例如：</a:t>
            </a:r>
            <a:r>
              <a:rPr lang="en-US" altLang="zh-CN" sz="2400" b="1" dirty="0">
                <a:latin typeface="华文中宋" panose="02010600040101010101" pitchFamily="2" charset="-122"/>
                <a:ea typeface="华文中宋" panose="02010600040101010101" pitchFamily="2" charset="-122"/>
              </a:rPr>
              <a:t>TI ASC</a:t>
            </a:r>
            <a:r>
              <a:rPr lang="zh-CN" altLang="en-US" sz="2400" b="1" dirty="0">
                <a:latin typeface="华文中宋" panose="02010600040101010101" pitchFamily="2" charset="-122"/>
                <a:ea typeface="华文中宋" panose="02010600040101010101" pitchFamily="2" charset="-122"/>
              </a:rPr>
              <a:t>多功能流水线</a:t>
            </a:r>
            <a:endParaRPr lang="zh-CN" altLang="en-US" sz="2400" b="1" dirty="0">
              <a:solidFill>
                <a:srgbClr val="000066"/>
              </a:solidFill>
              <a:latin typeface="华文中宋" panose="02010600040101010101" pitchFamily="2" charset="-122"/>
              <a:ea typeface="华文中宋" panose="02010600040101010101" pitchFamily="2" charset="-122"/>
            </a:endParaRPr>
          </a:p>
        </p:txBody>
      </p:sp>
      <p:sp>
        <p:nvSpPr>
          <p:cNvPr id="148483" name="Rectangle 3"/>
          <p:cNvSpPr>
            <a:spLocks noChangeArrowheads="1"/>
          </p:cNvSpPr>
          <p:nvPr/>
        </p:nvSpPr>
        <p:spPr bwMode="auto">
          <a:xfrm>
            <a:off x="1528763" y="404813"/>
            <a:ext cx="594201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auto">
              <a:spcBef>
                <a:spcPct val="20000"/>
              </a:spcBef>
              <a:spcAft>
                <a:spcPts val="0"/>
              </a:spcAft>
              <a:buFont typeface="Arial" panose="020B0604020202020204" pitchFamily="34" charset="0"/>
              <a:buNone/>
              <a:defRPr/>
            </a:pPr>
            <a:r>
              <a:rPr lang="en-US" altLang="zh-CN" sz="4000" b="1" dirty="0">
                <a:latin typeface="Times New Roman" panose="02020603050405020304" pitchFamily="18" charset="0"/>
                <a:ea typeface="+mn-ea"/>
              </a:rPr>
              <a:t>6.1.2 </a:t>
            </a:r>
            <a:r>
              <a:rPr lang="zh-CN" altLang="en-US" sz="4000" b="1" dirty="0">
                <a:latin typeface="Times New Roman" panose="02020603050405020304" pitchFamily="18" charset="0"/>
                <a:ea typeface="+mn-ea"/>
              </a:rPr>
              <a:t>流水线的分类</a:t>
            </a:r>
            <a:endParaRPr lang="zh-CN" altLang="en-US" sz="4000" b="1" dirty="0">
              <a:latin typeface="Times New Roman" panose="02020603050405020304" pitchFamily="18" charset="0"/>
              <a:ea typeface="+mn-ea"/>
            </a:endParaRPr>
          </a:p>
        </p:txBody>
      </p:sp>
    </p:spTree>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2916238" y="425450"/>
            <a:ext cx="3375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latin typeface="华文中宋" panose="02010600040101010101" pitchFamily="2" charset="-122"/>
                <a:ea typeface="华文中宋" panose="02010600040101010101" pitchFamily="2" charset="-122"/>
              </a:rPr>
              <a:t>TI ASC</a:t>
            </a:r>
            <a:r>
              <a:rPr lang="zh-CN" altLang="en-US" sz="2400" b="1">
                <a:latin typeface="华文中宋" panose="02010600040101010101" pitchFamily="2" charset="-122"/>
                <a:ea typeface="华文中宋" panose="02010600040101010101" pitchFamily="2" charset="-122"/>
              </a:rPr>
              <a:t>的多功能流水线</a:t>
            </a:r>
            <a:endParaRPr lang="zh-CN" altLang="en-US" sz="2400" b="1">
              <a:latin typeface="华文中宋" panose="02010600040101010101" pitchFamily="2" charset="-122"/>
              <a:ea typeface="华文中宋" panose="02010600040101010101" pitchFamily="2" charset="-122"/>
            </a:endParaRPr>
          </a:p>
        </p:txBody>
      </p:sp>
      <p:pic>
        <p:nvPicPr>
          <p:cNvPr id="1536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8175" y="981075"/>
            <a:ext cx="5543550" cy="544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684213" y="1254125"/>
            <a:ext cx="7632700" cy="447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800100" indent="-34290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100000"/>
              </a:spcBef>
            </a:pPr>
            <a:r>
              <a:rPr lang="en-US" altLang="zh-CN" sz="2800" b="1" dirty="0">
                <a:latin typeface="华文中宋" panose="02010600040101010101" pitchFamily="2" charset="-122"/>
                <a:ea typeface="华文中宋" panose="02010600040101010101" pitchFamily="2" charset="-122"/>
              </a:rPr>
              <a:t>2.</a:t>
            </a:r>
            <a:r>
              <a:rPr lang="zh-CN" altLang="en-US" sz="2800" b="1" dirty="0">
                <a:latin typeface="华文中宋" panose="02010600040101010101" pitchFamily="2" charset="-122"/>
                <a:ea typeface="华文中宋" panose="02010600040101010101" pitchFamily="2" charset="-122"/>
              </a:rPr>
              <a:t>静态流水线和动态流水线</a:t>
            </a:r>
            <a:r>
              <a:rPr lang="zh-CN" altLang="en-US" sz="1400" b="1" dirty="0">
                <a:solidFill>
                  <a:srgbClr val="FF0000"/>
                </a:solidFill>
                <a:latin typeface="华文中宋" panose="02010600040101010101" pitchFamily="2" charset="-122"/>
                <a:ea typeface="华文中宋" panose="02010600040101010101" pitchFamily="2" charset="-122"/>
              </a:rPr>
              <a:t>（只针对多功能流水线）</a:t>
            </a:r>
            <a:endParaRPr lang="zh-CN" altLang="en-US" sz="1400" b="1" dirty="0">
              <a:solidFill>
                <a:srgbClr val="FF0000"/>
              </a:solidFill>
              <a:latin typeface="华文中宋" panose="02010600040101010101" pitchFamily="2" charset="-122"/>
              <a:ea typeface="华文中宋" panose="02010600040101010101" pitchFamily="2" charset="-122"/>
            </a:endParaRPr>
          </a:p>
          <a:p>
            <a:pPr lvl="1" eaLnBrk="1" hangingPunct="1">
              <a:spcBef>
                <a:spcPct val="80000"/>
              </a:spcBef>
              <a:buFont typeface="Arial" panose="020B0604020202020204" pitchFamily="34" charset="0"/>
              <a:buChar char="–"/>
            </a:pPr>
            <a:r>
              <a:rPr lang="zh-CN" altLang="en-US" sz="2400" b="1" dirty="0">
                <a:latin typeface="华文中宋" panose="02010600040101010101" pitchFamily="2" charset="-122"/>
                <a:ea typeface="华文中宋" panose="02010600040101010101" pitchFamily="2" charset="-122"/>
              </a:rPr>
              <a:t>按同一时间内流水段的连接方式划分</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70000"/>
              </a:spcBef>
              <a:buFont typeface="Arial" panose="020B0604020202020204" pitchFamily="34" charset="0"/>
              <a:buChar char="–"/>
            </a:pPr>
            <a:r>
              <a:rPr lang="zh-CN" altLang="en-US" sz="2400" b="1" dirty="0">
                <a:solidFill>
                  <a:schemeClr val="accent2"/>
                </a:solidFill>
                <a:latin typeface="华文中宋" panose="02010600040101010101" pitchFamily="2" charset="-122"/>
                <a:ea typeface="华文中宋" panose="02010600040101010101" pitchFamily="2" charset="-122"/>
              </a:rPr>
              <a:t>静态流水线，</a:t>
            </a:r>
            <a:r>
              <a:rPr lang="zh-CN" altLang="en-US" sz="2400" b="1" dirty="0">
                <a:latin typeface="华文中宋" panose="02010600040101010101" pitchFamily="2" charset="-122"/>
                <a:ea typeface="华文中宋" panose="02010600040101010101" pitchFamily="2" charset="-122"/>
              </a:rPr>
              <a:t>是指在同一时间内，流水线的各段只能按同一种功能的连接方式工作。</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25000"/>
              </a:spcBef>
              <a:buFont typeface="Arial" panose="020B0604020202020204" pitchFamily="34" charset="0"/>
              <a:buNone/>
            </a:pPr>
            <a:r>
              <a:rPr lang="zh-CN" altLang="en-US" sz="2400" b="1" dirty="0">
                <a:latin typeface="华文中宋" panose="02010600040101010101" pitchFamily="2" charset="-122"/>
                <a:ea typeface="华文中宋" panose="02010600040101010101" pitchFamily="2" charset="-122"/>
              </a:rPr>
              <a:t>	例如：</a:t>
            </a:r>
            <a:r>
              <a:rPr lang="en-US" altLang="zh-CN" sz="2400" b="1" dirty="0">
                <a:latin typeface="华文中宋" panose="02010600040101010101" pitchFamily="2" charset="-122"/>
                <a:ea typeface="华文中宋" panose="02010600040101010101" pitchFamily="2" charset="-122"/>
              </a:rPr>
              <a:t>TI ASC</a:t>
            </a:r>
            <a:r>
              <a:rPr lang="zh-CN" altLang="en-US" sz="2400" b="1" dirty="0">
                <a:latin typeface="华文中宋" panose="02010600040101010101" pitchFamily="2" charset="-122"/>
                <a:ea typeface="华文中宋" panose="02010600040101010101" pitchFamily="2" charset="-122"/>
              </a:rPr>
              <a:t>的流水线</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25000"/>
              </a:spcBef>
              <a:buFont typeface="Arial" panose="020B0604020202020204" pitchFamily="34" charset="0"/>
              <a:buNone/>
            </a:pPr>
            <a:r>
              <a:rPr lang="zh-CN" altLang="en-US" sz="2400" b="1" dirty="0">
                <a:latin typeface="华文中宋" panose="02010600040101010101" pitchFamily="2" charset="-122"/>
                <a:ea typeface="华文中宋" panose="02010600040101010101" pitchFamily="2" charset="-122"/>
              </a:rPr>
              <a:t>	适合于处理一串相同的运算操作</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70000"/>
              </a:spcBef>
              <a:buFont typeface="Arial" panose="020B0604020202020204" pitchFamily="34" charset="0"/>
              <a:buChar char="–"/>
            </a:pPr>
            <a:r>
              <a:rPr lang="zh-CN" altLang="en-US" sz="2400" b="1" dirty="0">
                <a:solidFill>
                  <a:schemeClr val="accent2"/>
                </a:solidFill>
                <a:latin typeface="华文中宋" panose="02010600040101010101" pitchFamily="2" charset="-122"/>
                <a:ea typeface="华文中宋" panose="02010600040101010101" pitchFamily="2" charset="-122"/>
              </a:rPr>
              <a:t>动态流水线，</a:t>
            </a:r>
            <a:r>
              <a:rPr lang="zh-CN" altLang="en-US" sz="2400" b="1" dirty="0">
                <a:latin typeface="华文中宋" panose="02010600040101010101" pitchFamily="2" charset="-122"/>
                <a:ea typeface="华文中宋" panose="02010600040101010101" pitchFamily="2" charset="-122"/>
              </a:rPr>
              <a:t>是指在同一时间内，当某些段正在实现某种运算时，另一些段却在实现另一种运算，会使流水线的控制变得很复杂</a:t>
            </a:r>
            <a:endParaRPr lang="zh-CN" altLang="en-US" sz="2400" b="1" dirty="0">
              <a:latin typeface="楷体_GB2312" pitchFamily="49" charset="-122"/>
              <a:ea typeface="楷体_GB2312" pitchFamily="49" charset="-122"/>
            </a:endParaRPr>
          </a:p>
        </p:txBody>
      </p:sp>
      <p:sp>
        <p:nvSpPr>
          <p:cNvPr id="3" name="Rectangle 3"/>
          <p:cNvSpPr>
            <a:spLocks noChangeArrowheads="1"/>
          </p:cNvSpPr>
          <p:nvPr/>
        </p:nvSpPr>
        <p:spPr bwMode="auto">
          <a:xfrm>
            <a:off x="1528763" y="404813"/>
            <a:ext cx="594201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auto">
              <a:spcBef>
                <a:spcPct val="20000"/>
              </a:spcBef>
              <a:spcAft>
                <a:spcPts val="0"/>
              </a:spcAft>
              <a:buFont typeface="Arial" panose="020B0604020202020204" pitchFamily="34" charset="0"/>
              <a:buNone/>
              <a:defRPr/>
            </a:pPr>
            <a:r>
              <a:rPr lang="en-US" altLang="zh-CN" sz="3600" b="1" dirty="0">
                <a:latin typeface="Times New Roman" panose="02020603050405020304" pitchFamily="18" charset="0"/>
                <a:ea typeface="+mn-ea"/>
              </a:rPr>
              <a:t>6.1.2 </a:t>
            </a:r>
            <a:r>
              <a:rPr lang="zh-CN" altLang="en-US" sz="3600" b="1" dirty="0">
                <a:latin typeface="Times New Roman" panose="02020603050405020304" pitchFamily="18" charset="0"/>
                <a:ea typeface="+mn-ea"/>
              </a:rPr>
              <a:t>流水线的分类</a:t>
            </a:r>
            <a:endParaRPr lang="zh-CN" altLang="en-US" sz="3600" b="1" dirty="0">
              <a:latin typeface="Times New Roman" panose="02020603050405020304" pitchFamily="18" charset="0"/>
              <a:ea typeface="+mn-ea"/>
            </a:endParaRPr>
          </a:p>
        </p:txBody>
      </p:sp>
    </p:spTree>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088" y="1052513"/>
            <a:ext cx="7488237"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 Box 3"/>
          <p:cNvSpPr txBox="1">
            <a:spLocks noChangeArrowheads="1"/>
          </p:cNvSpPr>
          <p:nvPr/>
        </p:nvSpPr>
        <p:spPr bwMode="auto">
          <a:xfrm>
            <a:off x="2484438" y="471488"/>
            <a:ext cx="3262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华文中宋" panose="02010600040101010101" pitchFamily="2" charset="-122"/>
                <a:ea typeface="华文中宋" panose="02010600040101010101" pitchFamily="2" charset="-122"/>
              </a:rPr>
              <a:t>动、静态流水线时空图</a:t>
            </a:r>
            <a:endParaRPr lang="zh-CN" altLang="en-US" sz="2400" b="1">
              <a:latin typeface="华文中宋" panose="02010600040101010101" pitchFamily="2" charset="-122"/>
              <a:ea typeface="华文中宋" panose="02010600040101010101" pitchFamily="2" charset="-122"/>
            </a:endParaRPr>
          </a:p>
        </p:txBody>
      </p:sp>
    </p:spTree>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685800" y="142875"/>
            <a:ext cx="7772400" cy="785813"/>
          </a:xfrm>
        </p:spPr>
        <p:txBody>
          <a:bodyPr/>
          <a:lstStyle/>
          <a:p>
            <a:pPr eaLnBrk="1" hangingPunct="1"/>
            <a:r>
              <a:rPr lang="en-US" altLang="zh-CN" b="1" dirty="0" smtClean="0"/>
              <a:t>Recap</a:t>
            </a:r>
            <a:endParaRPr lang="zh-CN" altLang="en-US" b="1" dirty="0" smtClean="0"/>
          </a:p>
        </p:txBody>
      </p:sp>
      <p:sp>
        <p:nvSpPr>
          <p:cNvPr id="3" name="内容占位符 2"/>
          <p:cNvSpPr>
            <a:spLocks noGrp="1"/>
          </p:cNvSpPr>
          <p:nvPr>
            <p:ph idx="1"/>
          </p:nvPr>
        </p:nvSpPr>
        <p:spPr>
          <a:xfrm>
            <a:off x="179513" y="1124744"/>
            <a:ext cx="8352927" cy="5214938"/>
          </a:xfrm>
        </p:spPr>
        <p:txBody>
          <a:bodyPr rtlCol="0">
            <a:normAutofit fontScale="92500" lnSpcReduction="10000"/>
          </a:bodyPr>
          <a:lstStyle/>
          <a:p>
            <a:pPr lvl="1" eaLnBrk="1" hangingPunct="1">
              <a:defRPr/>
            </a:pPr>
            <a:r>
              <a:rPr lang="zh-CN" altLang="en-US" b="1" dirty="0"/>
              <a:t>多级时序系统</a:t>
            </a:r>
            <a:endParaRPr lang="en-US" altLang="zh-CN" b="1" dirty="0" smtClean="0"/>
          </a:p>
          <a:p>
            <a:pPr marL="1101725" lvl="1" eaLnBrk="1" hangingPunct="1">
              <a:buFont typeface="Wingdings" panose="05000000000000000000" pitchFamily="2" charset="2"/>
              <a:buChar char="ü"/>
              <a:defRPr/>
            </a:pPr>
            <a:r>
              <a:rPr lang="zh-CN" altLang="en-US" b="1" dirty="0" smtClean="0"/>
              <a:t>指令周期、机器周期、时钟周期</a:t>
            </a:r>
            <a:endParaRPr lang="en-US" altLang="zh-CN" b="1" dirty="0" smtClean="0"/>
          </a:p>
          <a:p>
            <a:pPr marL="1101725" lvl="1" eaLnBrk="1" hangingPunct="1">
              <a:buFont typeface="Wingdings" panose="05000000000000000000" pitchFamily="2" charset="2"/>
              <a:buChar char="ü"/>
              <a:defRPr/>
            </a:pPr>
            <a:r>
              <a:rPr lang="zh-CN" altLang="en-US" b="1" dirty="0" smtClean="0"/>
              <a:t>控制方式（同步控制、异步控制、联合控制、人工控制）</a:t>
            </a:r>
            <a:endParaRPr lang="en-US" altLang="zh-CN" b="1" dirty="0" smtClean="0"/>
          </a:p>
          <a:p>
            <a:pPr marL="1101725" lvl="1" eaLnBrk="1" hangingPunct="1">
              <a:buFont typeface="Wingdings" panose="05000000000000000000" pitchFamily="2" charset="2"/>
              <a:buChar char="ü"/>
              <a:defRPr/>
            </a:pPr>
            <a:r>
              <a:rPr lang="zh-CN" altLang="en-US" b="1" dirty="0" smtClean="0"/>
              <a:t>实例：</a:t>
            </a:r>
            <a:r>
              <a:rPr lang="en-US" altLang="zh-CN" b="1" dirty="0" smtClean="0"/>
              <a:t>8085</a:t>
            </a:r>
            <a:r>
              <a:rPr lang="zh-CN" altLang="en-US" b="1" dirty="0" smtClean="0"/>
              <a:t>（以输出指令为例）</a:t>
            </a:r>
            <a:endParaRPr lang="en-US" altLang="zh-CN" b="1" dirty="0" smtClean="0"/>
          </a:p>
          <a:p>
            <a:pPr lvl="1" eaLnBrk="1" fontAlgn="auto" hangingPunct="1">
              <a:spcAft>
                <a:spcPts val="0"/>
              </a:spcAft>
              <a:defRPr/>
            </a:pPr>
            <a:r>
              <a:rPr lang="en-US" altLang="zh-CN" b="1" dirty="0" smtClean="0">
                <a:latin typeface="+mj-lt"/>
              </a:rPr>
              <a:t>MIPS CPU</a:t>
            </a:r>
            <a:r>
              <a:rPr lang="zh-CN" altLang="en-US" b="1" dirty="0" smtClean="0">
                <a:latin typeface="+mj-lt"/>
              </a:rPr>
              <a:t>的简单实现</a:t>
            </a:r>
            <a:endParaRPr lang="en-US" altLang="zh-CN" b="1" dirty="0" smtClean="0">
              <a:latin typeface="+mj-lt"/>
            </a:endParaRPr>
          </a:p>
          <a:p>
            <a:pPr marL="1101725" lvl="1" eaLnBrk="1" fontAlgn="auto" hangingPunct="1">
              <a:spcAft>
                <a:spcPts val="0"/>
              </a:spcAft>
              <a:buFont typeface="Wingdings" panose="05000000000000000000" pitchFamily="2" charset="2"/>
              <a:buChar char="ü"/>
              <a:defRPr/>
            </a:pPr>
            <a:r>
              <a:rPr lang="zh-CN" altLang="en-US" b="1" dirty="0" smtClean="0">
                <a:latin typeface="+mj-lt"/>
              </a:rPr>
              <a:t> </a:t>
            </a:r>
            <a:r>
              <a:rPr lang="en-US" altLang="zh-CN" b="1" dirty="0" smtClean="0">
                <a:latin typeface="+mj-lt"/>
              </a:rPr>
              <a:t>CPU </a:t>
            </a:r>
            <a:r>
              <a:rPr lang="zh-CN" altLang="en-US" b="1" dirty="0" smtClean="0">
                <a:latin typeface="+mj-lt"/>
              </a:rPr>
              <a:t>的结构（</a:t>
            </a:r>
            <a:r>
              <a:rPr lang="en-US" altLang="zh-CN" b="1" dirty="0" smtClean="0">
                <a:latin typeface="+mj-lt"/>
              </a:rPr>
              <a:t>32</a:t>
            </a:r>
            <a:r>
              <a:rPr lang="zh-CN" altLang="en-US" b="1" dirty="0" smtClean="0">
                <a:latin typeface="+mj-lt"/>
              </a:rPr>
              <a:t>个寄存器、</a:t>
            </a:r>
            <a:r>
              <a:rPr lang="en-US" altLang="zh-CN" b="1" dirty="0" smtClean="0">
                <a:latin typeface="+mj-lt"/>
              </a:rPr>
              <a:t>1</a:t>
            </a:r>
            <a:r>
              <a:rPr lang="zh-CN" altLang="en-US" b="1" dirty="0" smtClean="0">
                <a:latin typeface="+mj-lt"/>
              </a:rPr>
              <a:t>个</a:t>
            </a:r>
            <a:r>
              <a:rPr lang="en-US" altLang="zh-CN" b="1" dirty="0" smtClean="0">
                <a:latin typeface="+mj-lt"/>
              </a:rPr>
              <a:t>PC</a:t>
            </a:r>
            <a:r>
              <a:rPr lang="zh-CN" altLang="en-US" b="1" dirty="0" smtClean="0">
                <a:latin typeface="+mj-lt"/>
              </a:rPr>
              <a:t>、</a:t>
            </a:r>
            <a:r>
              <a:rPr lang="en-US" altLang="zh-CN" b="1" dirty="0" smtClean="0">
                <a:latin typeface="+mj-lt"/>
              </a:rPr>
              <a:t>1</a:t>
            </a:r>
            <a:r>
              <a:rPr lang="zh-CN" altLang="en-US" b="1" dirty="0" smtClean="0">
                <a:latin typeface="+mj-lt"/>
              </a:rPr>
              <a:t>个</a:t>
            </a:r>
            <a:r>
              <a:rPr lang="en-US" altLang="zh-CN" b="1" dirty="0" smtClean="0">
                <a:latin typeface="+mj-lt"/>
              </a:rPr>
              <a:t>IR</a:t>
            </a:r>
            <a:r>
              <a:rPr lang="zh-CN" altLang="en-US" b="1" dirty="0" smtClean="0">
                <a:latin typeface="+mj-lt"/>
              </a:rPr>
              <a:t>、指令存储器和数据存储器分离）</a:t>
            </a:r>
            <a:endParaRPr lang="en-US" altLang="zh-CN" b="1" dirty="0" smtClean="0">
              <a:latin typeface="+mj-lt"/>
            </a:endParaRPr>
          </a:p>
          <a:p>
            <a:pPr marL="1101725" lvl="1" eaLnBrk="1" fontAlgn="auto" hangingPunct="1">
              <a:spcAft>
                <a:spcPts val="0"/>
              </a:spcAft>
              <a:buFont typeface="Wingdings" panose="05000000000000000000" pitchFamily="2" charset="2"/>
              <a:buChar char="ü"/>
              <a:defRPr/>
            </a:pPr>
            <a:r>
              <a:rPr lang="zh-CN" altLang="en-US" b="1" dirty="0" smtClean="0">
                <a:latin typeface="+mj-lt"/>
              </a:rPr>
              <a:t>给定指令系统（</a:t>
            </a:r>
            <a:r>
              <a:rPr lang="en-US" altLang="zh-CN" b="1" dirty="0" smtClean="0">
                <a:latin typeface="+mj-lt"/>
              </a:rPr>
              <a:t>8</a:t>
            </a:r>
            <a:r>
              <a:rPr lang="zh-CN" altLang="en-US" b="1" dirty="0" smtClean="0">
                <a:latin typeface="+mj-lt"/>
              </a:rPr>
              <a:t>条指令）</a:t>
            </a:r>
            <a:endParaRPr lang="en-US" altLang="zh-CN" b="1" dirty="0" smtClean="0">
              <a:latin typeface="+mj-lt"/>
            </a:endParaRPr>
          </a:p>
          <a:p>
            <a:pPr marL="1101725" lvl="1" eaLnBrk="1" fontAlgn="auto" hangingPunct="1">
              <a:spcAft>
                <a:spcPts val="0"/>
              </a:spcAft>
              <a:buFont typeface="Wingdings" panose="05000000000000000000" pitchFamily="2" charset="2"/>
              <a:buChar char="ü"/>
              <a:defRPr/>
            </a:pPr>
            <a:r>
              <a:rPr lang="zh-CN" altLang="en-US" b="1" dirty="0">
                <a:latin typeface="+mj-lt"/>
              </a:rPr>
              <a:t>指令的格式</a:t>
            </a:r>
            <a:r>
              <a:rPr lang="zh-CN" altLang="en-US" b="1" dirty="0" smtClean="0">
                <a:latin typeface="+mj-lt"/>
              </a:rPr>
              <a:t>描述</a:t>
            </a:r>
            <a:endParaRPr lang="en-US" altLang="zh-CN" b="1" dirty="0" smtClean="0">
              <a:latin typeface="+mj-lt"/>
            </a:endParaRPr>
          </a:p>
          <a:p>
            <a:pPr marL="1101725" lvl="1" eaLnBrk="1" fontAlgn="auto" hangingPunct="1">
              <a:spcAft>
                <a:spcPts val="0"/>
              </a:spcAft>
              <a:buFont typeface="Wingdings" panose="05000000000000000000" pitchFamily="2" charset="2"/>
              <a:buChar char="ü"/>
              <a:defRPr/>
            </a:pPr>
            <a:r>
              <a:rPr lang="zh-CN" altLang="en-US" b="1" dirty="0">
                <a:latin typeface="+mj-lt"/>
              </a:rPr>
              <a:t>数据</a:t>
            </a:r>
            <a:r>
              <a:rPr lang="zh-CN" altLang="en-US" b="1" dirty="0" smtClean="0">
                <a:latin typeface="+mj-lt"/>
              </a:rPr>
              <a:t>通路（取指、译码、执行、访存、写回）</a:t>
            </a:r>
            <a:endParaRPr lang="en-US" altLang="zh-CN" b="1" dirty="0" smtClean="0">
              <a:latin typeface="+mj-lt"/>
            </a:endParaRPr>
          </a:p>
          <a:p>
            <a:pPr marL="1101725" lvl="1" eaLnBrk="1" fontAlgn="auto" hangingPunct="1">
              <a:spcAft>
                <a:spcPts val="0"/>
              </a:spcAft>
              <a:buFont typeface="Wingdings" panose="05000000000000000000" pitchFamily="2" charset="2"/>
              <a:buChar char="ü"/>
              <a:defRPr/>
            </a:pPr>
            <a:r>
              <a:rPr lang="zh-CN" altLang="en-US" b="1" dirty="0" smtClean="0">
                <a:latin typeface="+mj-lt"/>
              </a:rPr>
              <a:t>性能分析及改进</a:t>
            </a:r>
            <a:endParaRPr lang="en-US" altLang="zh-CN" b="1" dirty="0" smtClean="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684213" y="1268413"/>
            <a:ext cx="7704137" cy="488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800100" indent="-34290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100000"/>
              </a:spcBef>
            </a:pPr>
            <a:r>
              <a:rPr lang="en-US" altLang="zh-CN" sz="2800" b="1" dirty="0">
                <a:latin typeface="华文中宋" panose="02010600040101010101" pitchFamily="2" charset="-122"/>
                <a:ea typeface="华文中宋" panose="02010600040101010101" pitchFamily="2" charset="-122"/>
              </a:rPr>
              <a:t>3.</a:t>
            </a:r>
            <a:r>
              <a:rPr lang="zh-CN" altLang="en-US" sz="2800" b="1" dirty="0">
                <a:latin typeface="华文中宋" panose="02010600040101010101" pitchFamily="2" charset="-122"/>
                <a:ea typeface="华文中宋" panose="02010600040101010101" pitchFamily="2" charset="-122"/>
              </a:rPr>
              <a:t>部件级、处理机级及处理机间流水线</a:t>
            </a:r>
            <a:r>
              <a:rPr lang="zh-CN" altLang="en-US" sz="2400" dirty="0">
                <a:latin typeface="仿宋_GB2312"/>
                <a:ea typeface="仿宋_GB2312"/>
                <a:cs typeface="仿宋_GB2312"/>
              </a:rPr>
              <a:t> </a:t>
            </a:r>
            <a:endParaRPr lang="zh-CN" altLang="en-US" sz="2400" b="1" dirty="0">
              <a:latin typeface="仿宋_GB2312"/>
              <a:ea typeface="仿宋_GB2312"/>
              <a:cs typeface="仿宋_GB2312"/>
            </a:endParaRPr>
          </a:p>
          <a:p>
            <a:pPr lvl="1" eaLnBrk="1" hangingPunct="1">
              <a:spcBef>
                <a:spcPct val="70000"/>
              </a:spcBef>
              <a:buFont typeface="Arial" panose="020B0604020202020204" pitchFamily="34" charset="0"/>
              <a:buChar char="–"/>
            </a:pPr>
            <a:r>
              <a:rPr lang="zh-CN" altLang="en-US" sz="2400" b="1" dirty="0">
                <a:latin typeface="华文中宋" panose="02010600040101010101" pitchFamily="2" charset="-122"/>
                <a:ea typeface="华文中宋" panose="02010600040101010101" pitchFamily="2" charset="-122"/>
              </a:rPr>
              <a:t>按流水的级别划分</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70000"/>
              </a:spcBef>
              <a:buFont typeface="Arial" panose="020B0604020202020204" pitchFamily="34" charset="0"/>
              <a:buChar char="–"/>
            </a:pPr>
            <a:r>
              <a:rPr lang="zh-CN" altLang="en-US" sz="2400" b="1" dirty="0">
                <a:solidFill>
                  <a:schemeClr val="accent2"/>
                </a:solidFill>
                <a:latin typeface="华文中宋" panose="02010600040101010101" pitchFamily="2" charset="-122"/>
                <a:ea typeface="华文中宋" panose="02010600040101010101" pitchFamily="2" charset="-122"/>
              </a:rPr>
              <a:t>部件级流水线</a:t>
            </a:r>
            <a:r>
              <a:rPr lang="zh-CN" altLang="en-US" sz="2400" b="1" dirty="0">
                <a:latin typeface="华文中宋" panose="02010600040101010101" pitchFamily="2" charset="-122"/>
                <a:ea typeface="华文中宋" panose="02010600040101010101" pitchFamily="2" charset="-122"/>
              </a:rPr>
              <a:t>，又叫</a:t>
            </a:r>
            <a:r>
              <a:rPr lang="zh-CN" altLang="en-US" sz="2400" b="1" dirty="0">
                <a:solidFill>
                  <a:schemeClr val="accent2"/>
                </a:solidFill>
                <a:latin typeface="华文中宋" panose="02010600040101010101" pitchFamily="2" charset="-122"/>
                <a:ea typeface="华文中宋" panose="02010600040101010101" pitchFamily="2" charset="-122"/>
              </a:rPr>
              <a:t>运算操作流水线</a:t>
            </a:r>
            <a:r>
              <a:rPr lang="zh-CN" altLang="en-US" sz="2400" b="1" dirty="0">
                <a:latin typeface="华文中宋" panose="02010600040101010101" pitchFamily="2" charset="-122"/>
                <a:ea typeface="华文中宋" panose="02010600040101010101" pitchFamily="2" charset="-122"/>
              </a:rPr>
              <a:t>，是把处理机的算术逻辑部件分段，使得各种数据类型的操作能够进行流水。</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70000"/>
              </a:spcBef>
              <a:buFont typeface="Arial" panose="020B0604020202020204" pitchFamily="34" charset="0"/>
              <a:buChar char="–"/>
            </a:pPr>
            <a:r>
              <a:rPr lang="zh-CN" altLang="en-US" sz="2400" b="1" dirty="0">
                <a:solidFill>
                  <a:schemeClr val="accent2"/>
                </a:solidFill>
                <a:latin typeface="华文中宋" panose="02010600040101010101" pitchFamily="2" charset="-122"/>
                <a:ea typeface="华文中宋" panose="02010600040101010101" pitchFamily="2" charset="-122"/>
              </a:rPr>
              <a:t>处理机级流水线</a:t>
            </a:r>
            <a:r>
              <a:rPr lang="zh-CN" altLang="en-US" sz="2400" b="1" dirty="0">
                <a:latin typeface="华文中宋" panose="02010600040101010101" pitchFamily="2" charset="-122"/>
                <a:ea typeface="华文中宋" panose="02010600040101010101" pitchFamily="2" charset="-122"/>
              </a:rPr>
              <a:t>，又叫</a:t>
            </a:r>
            <a:r>
              <a:rPr lang="zh-CN" altLang="en-US" sz="2400" b="1" dirty="0">
                <a:solidFill>
                  <a:schemeClr val="accent2"/>
                </a:solidFill>
                <a:latin typeface="华文中宋" panose="02010600040101010101" pitchFamily="2" charset="-122"/>
                <a:ea typeface="华文中宋" panose="02010600040101010101" pitchFamily="2" charset="-122"/>
              </a:rPr>
              <a:t>指令流水线</a:t>
            </a:r>
            <a:r>
              <a:rPr lang="zh-CN" altLang="en-US" sz="2400" b="1" dirty="0">
                <a:latin typeface="华文中宋" panose="02010600040101010101" pitchFamily="2" charset="-122"/>
                <a:ea typeface="华文中宋" panose="02010600040101010101" pitchFamily="2" charset="-122"/>
              </a:rPr>
              <a:t>，是把解释指令的过程按照流水方式处理。</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70000"/>
              </a:spcBef>
              <a:buFont typeface="Arial" panose="020B0604020202020204" pitchFamily="34" charset="0"/>
              <a:buChar char="–"/>
            </a:pPr>
            <a:r>
              <a:rPr lang="zh-CN" altLang="en-US" sz="2400" b="1" dirty="0">
                <a:solidFill>
                  <a:schemeClr val="accent2"/>
                </a:solidFill>
                <a:latin typeface="华文中宋" panose="02010600040101010101" pitchFamily="2" charset="-122"/>
                <a:ea typeface="华文中宋" panose="02010600040101010101" pitchFamily="2" charset="-122"/>
              </a:rPr>
              <a:t>处理机间流水线</a:t>
            </a:r>
            <a:r>
              <a:rPr lang="zh-CN" altLang="en-US" sz="2400" b="1" dirty="0">
                <a:latin typeface="华文中宋" panose="02010600040101010101" pitchFamily="2" charset="-122"/>
                <a:ea typeface="华文中宋" panose="02010600040101010101" pitchFamily="2" charset="-122"/>
              </a:rPr>
              <a:t>，又叫</a:t>
            </a:r>
            <a:r>
              <a:rPr lang="zh-CN" altLang="en-US" sz="2400" b="1" dirty="0">
                <a:solidFill>
                  <a:schemeClr val="accent2"/>
                </a:solidFill>
                <a:latin typeface="华文中宋" panose="02010600040101010101" pitchFamily="2" charset="-122"/>
                <a:ea typeface="华文中宋" panose="02010600040101010101" pitchFamily="2" charset="-122"/>
              </a:rPr>
              <a:t>宏流水线</a:t>
            </a:r>
            <a:r>
              <a:rPr lang="zh-CN" altLang="en-US" sz="2400" b="1" dirty="0">
                <a:latin typeface="华文中宋" panose="02010600040101010101" pitchFamily="2" charset="-122"/>
                <a:ea typeface="华文中宋" panose="02010600040101010101" pitchFamily="2" charset="-122"/>
              </a:rPr>
              <a:t>，是由两个以上的处理机串行地对同一数据流进行处理，每个处理机完成一项任务。</a:t>
            </a:r>
            <a:r>
              <a:rPr lang="zh-CN" altLang="en-US" sz="2400" dirty="0">
                <a:latin typeface="华文中宋" panose="02010600040101010101" pitchFamily="2" charset="-122"/>
                <a:ea typeface="华文中宋" panose="02010600040101010101" pitchFamily="2" charset="-122"/>
              </a:rPr>
              <a:t> </a:t>
            </a:r>
            <a:endParaRPr lang="zh-CN" altLang="en-US" sz="2400" dirty="0">
              <a:latin typeface="华文中宋" panose="02010600040101010101" pitchFamily="2" charset="-122"/>
              <a:ea typeface="华文中宋" panose="02010600040101010101" pitchFamily="2" charset="-122"/>
            </a:endParaRPr>
          </a:p>
        </p:txBody>
      </p:sp>
      <p:sp>
        <p:nvSpPr>
          <p:cNvPr id="3" name="Rectangle 3"/>
          <p:cNvSpPr>
            <a:spLocks noChangeArrowheads="1"/>
          </p:cNvSpPr>
          <p:nvPr/>
        </p:nvSpPr>
        <p:spPr bwMode="auto">
          <a:xfrm>
            <a:off x="1528763" y="404813"/>
            <a:ext cx="594201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auto">
              <a:spcBef>
                <a:spcPct val="20000"/>
              </a:spcBef>
              <a:spcAft>
                <a:spcPts val="0"/>
              </a:spcAft>
              <a:buFont typeface="Arial" panose="020B0604020202020204" pitchFamily="34" charset="0"/>
              <a:buNone/>
              <a:defRPr/>
            </a:pPr>
            <a:r>
              <a:rPr lang="en-US" altLang="zh-CN" sz="3600" b="1" dirty="0">
                <a:latin typeface="Times New Roman" panose="02020603050405020304" pitchFamily="18" charset="0"/>
                <a:ea typeface="+mn-ea"/>
              </a:rPr>
              <a:t>6.1.2 </a:t>
            </a:r>
            <a:r>
              <a:rPr lang="zh-CN" altLang="en-US" sz="3600" b="1" dirty="0">
                <a:latin typeface="Times New Roman" panose="02020603050405020304" pitchFamily="18" charset="0"/>
                <a:ea typeface="+mn-ea"/>
              </a:rPr>
              <a:t>流水线的分类</a:t>
            </a:r>
            <a:endParaRPr lang="zh-CN" altLang="en-US" sz="3600" b="1" dirty="0">
              <a:latin typeface="Times New Roman" panose="02020603050405020304" pitchFamily="18" charset="0"/>
              <a:ea typeface="+mn-ea"/>
            </a:endParaRPr>
          </a:p>
        </p:txBody>
      </p:sp>
    </p:spTree>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hlinkClick r:id="rId1" action="ppaction://hlinksldjump"/>
          </p:cNvPr>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19459" name="Picture 2" descr="arch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463" y="1628775"/>
            <a:ext cx="7011987"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684213" y="1268413"/>
            <a:ext cx="7704137" cy="45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800100" indent="-34290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100000"/>
              </a:spcBef>
            </a:pPr>
            <a:r>
              <a:rPr lang="en-US" altLang="zh-CN" sz="2800" b="1" dirty="0">
                <a:latin typeface="华文中宋" panose="02010600040101010101" pitchFamily="2" charset="-122"/>
                <a:ea typeface="华文中宋" panose="02010600040101010101" pitchFamily="2" charset="-122"/>
              </a:rPr>
              <a:t>4</a:t>
            </a:r>
            <a:r>
              <a:rPr lang="en-US" altLang="zh-CN" sz="2800" b="1" dirty="0" smtClean="0">
                <a:latin typeface="华文中宋" panose="02010600040101010101" pitchFamily="2" charset="-122"/>
                <a:ea typeface="华文中宋" panose="02010600040101010101" pitchFamily="2" charset="-122"/>
              </a:rPr>
              <a:t>. </a:t>
            </a:r>
            <a:r>
              <a:rPr lang="zh-CN" altLang="en-US" sz="2800" b="1" dirty="0" smtClean="0">
                <a:latin typeface="华文中宋" panose="02010600040101010101" pitchFamily="2" charset="-122"/>
                <a:ea typeface="华文中宋" panose="02010600040101010101" pitchFamily="2" charset="-122"/>
              </a:rPr>
              <a:t>标量</a:t>
            </a:r>
            <a:r>
              <a:rPr lang="zh-CN" altLang="en-US" sz="2800" b="1" dirty="0">
                <a:latin typeface="华文中宋" panose="02010600040101010101" pitchFamily="2" charset="-122"/>
                <a:ea typeface="华文中宋" panose="02010600040101010101" pitchFamily="2" charset="-122"/>
              </a:rPr>
              <a:t>流水处理机和向量流水处理机</a:t>
            </a:r>
            <a:endParaRPr lang="zh-CN" altLang="en-US" sz="2800" b="1" dirty="0">
              <a:latin typeface="华文中宋" panose="02010600040101010101" pitchFamily="2" charset="-122"/>
              <a:ea typeface="华文中宋" panose="02010600040101010101" pitchFamily="2" charset="-122"/>
            </a:endParaRPr>
          </a:p>
          <a:p>
            <a:pPr lvl="1" eaLnBrk="1" hangingPunct="1">
              <a:spcBef>
                <a:spcPct val="80000"/>
              </a:spcBef>
              <a:buFont typeface="Arial" panose="020B0604020202020204" pitchFamily="34" charset="0"/>
              <a:buChar char="–"/>
            </a:pPr>
            <a:r>
              <a:rPr lang="zh-CN" altLang="en-US" sz="2400" b="1" dirty="0">
                <a:latin typeface="Times New Roman" panose="02020603050405020304" pitchFamily="18" charset="0"/>
                <a:ea typeface="华文中宋" panose="02010600040101010101" pitchFamily="2" charset="-122"/>
              </a:rPr>
              <a:t>按照数据表示来进行分类</a:t>
            </a:r>
            <a:endParaRPr lang="zh-CN" altLang="en-US" sz="2400" b="1" dirty="0">
              <a:latin typeface="Times New Roman" panose="02020603050405020304" pitchFamily="18" charset="0"/>
              <a:ea typeface="华文中宋" panose="02010600040101010101" pitchFamily="2" charset="-122"/>
            </a:endParaRPr>
          </a:p>
          <a:p>
            <a:pPr lvl="1" eaLnBrk="1" hangingPunct="1">
              <a:spcBef>
                <a:spcPct val="80000"/>
              </a:spcBef>
              <a:buFont typeface="Arial" panose="020B0604020202020204" pitchFamily="34" charset="0"/>
              <a:buChar char="–"/>
            </a:pPr>
            <a:r>
              <a:rPr lang="zh-CN" altLang="en-US" sz="2400" b="1" dirty="0">
                <a:solidFill>
                  <a:schemeClr val="accent2"/>
                </a:solidFill>
                <a:latin typeface="Times New Roman" panose="02020603050405020304" pitchFamily="18" charset="0"/>
                <a:ea typeface="华文中宋" panose="02010600040101010101" pitchFamily="2" charset="-122"/>
              </a:rPr>
              <a:t>标量流水处理机</a:t>
            </a:r>
            <a:r>
              <a:rPr lang="zh-CN" altLang="en-US" sz="2400" b="1" dirty="0">
                <a:latin typeface="Times New Roman" panose="02020603050405020304" pitchFamily="18" charset="0"/>
                <a:ea typeface="华文中宋" panose="02010600040101010101" pitchFamily="2" charset="-122"/>
              </a:rPr>
              <a:t>，是指处理机不具有向量数据表示，仅对标量数据进行流水处理。</a:t>
            </a:r>
            <a:endParaRPr lang="zh-CN" altLang="en-US" sz="2400" b="1" dirty="0">
              <a:latin typeface="Times New Roman" panose="02020603050405020304" pitchFamily="18" charset="0"/>
              <a:ea typeface="华文中宋" panose="02010600040101010101" pitchFamily="2" charset="-122"/>
            </a:endParaRPr>
          </a:p>
          <a:p>
            <a:pPr lvl="1" eaLnBrk="1" hangingPunct="1">
              <a:spcBef>
                <a:spcPct val="25000"/>
              </a:spcBef>
              <a:buFont typeface="Arial" panose="020B0604020202020204" pitchFamily="34" charset="0"/>
              <a:buNone/>
            </a:pPr>
            <a:r>
              <a:rPr lang="zh-CN" altLang="en-US" sz="2400" b="1" dirty="0">
                <a:latin typeface="Times New Roman" panose="02020603050405020304" pitchFamily="18" charset="0"/>
                <a:ea typeface="华文中宋" panose="02010600040101010101" pitchFamily="2" charset="-122"/>
              </a:rPr>
              <a:t>	</a:t>
            </a:r>
            <a:r>
              <a:rPr lang="zh-CN" altLang="en-US" sz="2400" b="1" dirty="0" smtClean="0">
                <a:latin typeface="Times New Roman" panose="02020603050405020304" pitchFamily="18" charset="0"/>
                <a:ea typeface="华文中宋" panose="02010600040101010101" pitchFamily="2" charset="-122"/>
              </a:rPr>
              <a:t>例如：</a:t>
            </a:r>
            <a:r>
              <a:rPr lang="en-US" altLang="zh-CN" sz="2400" b="1" dirty="0" smtClean="0">
                <a:latin typeface="Times New Roman" panose="02020603050405020304" pitchFamily="18" charset="0"/>
                <a:ea typeface="华文中宋" panose="02010600040101010101" pitchFamily="2" charset="-122"/>
              </a:rPr>
              <a:t>IBM 360/91</a:t>
            </a:r>
            <a:r>
              <a:rPr lang="zh-CN" altLang="en-US" sz="2400" b="1" dirty="0">
                <a:latin typeface="Times New Roman" panose="02020603050405020304" pitchFamily="18" charset="0"/>
                <a:ea typeface="华文中宋" panose="02010600040101010101" pitchFamily="2" charset="-122"/>
              </a:rPr>
              <a:t>，</a:t>
            </a:r>
            <a:r>
              <a:rPr lang="en-US" altLang="zh-CN" sz="2400" b="1" dirty="0">
                <a:latin typeface="Times New Roman" panose="02020603050405020304" pitchFamily="18" charset="0"/>
                <a:ea typeface="华文中宋" panose="02010600040101010101" pitchFamily="2" charset="-122"/>
              </a:rPr>
              <a:t>Amdahl 470V/6</a:t>
            </a:r>
            <a:r>
              <a:rPr lang="zh-CN" altLang="en-US" sz="2400" b="1" dirty="0">
                <a:latin typeface="Times New Roman" panose="02020603050405020304" pitchFamily="18" charset="0"/>
                <a:ea typeface="华文中宋" panose="02010600040101010101" pitchFamily="2" charset="-122"/>
              </a:rPr>
              <a:t>等</a:t>
            </a:r>
            <a:r>
              <a:rPr lang="zh-CN" altLang="en-US" sz="2400" dirty="0">
                <a:latin typeface="Times New Roman" panose="02020603050405020304" pitchFamily="18" charset="0"/>
                <a:ea typeface="华文中宋" panose="02010600040101010101" pitchFamily="2" charset="-122"/>
              </a:rPr>
              <a:t> </a:t>
            </a:r>
            <a:endParaRPr lang="zh-CN" altLang="en-US" sz="2400" b="1" dirty="0">
              <a:latin typeface="Times New Roman" panose="02020603050405020304" pitchFamily="18" charset="0"/>
              <a:ea typeface="华文中宋" panose="02010600040101010101" pitchFamily="2" charset="-122"/>
            </a:endParaRPr>
          </a:p>
          <a:p>
            <a:pPr lvl="1" eaLnBrk="1" hangingPunct="1">
              <a:spcBef>
                <a:spcPct val="80000"/>
              </a:spcBef>
              <a:buFont typeface="Arial" panose="020B0604020202020204" pitchFamily="34" charset="0"/>
              <a:buChar char="–"/>
            </a:pPr>
            <a:r>
              <a:rPr lang="zh-CN" altLang="en-US" sz="2400" b="1" dirty="0">
                <a:solidFill>
                  <a:schemeClr val="accent2"/>
                </a:solidFill>
                <a:latin typeface="Times New Roman" panose="02020603050405020304" pitchFamily="18" charset="0"/>
                <a:ea typeface="华文中宋" panose="02010600040101010101" pitchFamily="2" charset="-122"/>
              </a:rPr>
              <a:t>向量流水处理机</a:t>
            </a:r>
            <a:r>
              <a:rPr lang="zh-CN" altLang="en-US" sz="2400" b="1" dirty="0">
                <a:latin typeface="Times New Roman" panose="02020603050405020304" pitchFamily="18" charset="0"/>
                <a:ea typeface="华文中宋" panose="02010600040101010101" pitchFamily="2" charset="-122"/>
              </a:rPr>
              <a:t>，是指处理机具有向量数据表示，并通过向量指令对向量的各元素进行处理。</a:t>
            </a:r>
            <a:endParaRPr lang="zh-CN" altLang="en-US" sz="2400" b="1" dirty="0">
              <a:latin typeface="Times New Roman" panose="02020603050405020304" pitchFamily="18" charset="0"/>
              <a:ea typeface="华文中宋" panose="02010600040101010101" pitchFamily="2" charset="-122"/>
            </a:endParaRPr>
          </a:p>
          <a:p>
            <a:pPr lvl="1" eaLnBrk="1" hangingPunct="1">
              <a:spcBef>
                <a:spcPct val="25000"/>
              </a:spcBef>
              <a:buFont typeface="Arial" panose="020B0604020202020204" pitchFamily="34" charset="0"/>
              <a:buNone/>
            </a:pPr>
            <a:r>
              <a:rPr lang="zh-CN" altLang="en-US" sz="2400" b="1" dirty="0">
                <a:latin typeface="Times New Roman" panose="02020603050405020304" pitchFamily="18" charset="0"/>
                <a:ea typeface="华文中宋" panose="02010600040101010101" pitchFamily="2" charset="-122"/>
              </a:rPr>
              <a:t>	</a:t>
            </a:r>
            <a:r>
              <a:rPr lang="zh-CN" altLang="en-US" sz="2400" b="1" dirty="0" smtClean="0">
                <a:latin typeface="Times New Roman" panose="02020603050405020304" pitchFamily="18" charset="0"/>
                <a:ea typeface="华文中宋" panose="02010600040101010101" pitchFamily="2" charset="-122"/>
              </a:rPr>
              <a:t>例如：</a:t>
            </a:r>
            <a:r>
              <a:rPr lang="en-US" altLang="zh-CN" sz="2400" b="1" dirty="0" smtClean="0">
                <a:latin typeface="Times New Roman" panose="02020603050405020304" pitchFamily="18" charset="0"/>
                <a:ea typeface="华文中宋" panose="02010600040101010101" pitchFamily="2" charset="-122"/>
              </a:rPr>
              <a:t>TI </a:t>
            </a:r>
            <a:r>
              <a:rPr lang="en-US" altLang="zh-CN" sz="2400" b="1" dirty="0">
                <a:latin typeface="Times New Roman" panose="02020603050405020304" pitchFamily="18" charset="0"/>
                <a:ea typeface="华文中宋" panose="02010600040101010101" pitchFamily="2" charset="-122"/>
              </a:rPr>
              <a:t>ASC</a:t>
            </a:r>
            <a:r>
              <a:rPr lang="zh-CN" altLang="en-US" sz="2400" b="1" dirty="0">
                <a:latin typeface="Times New Roman" panose="02020603050405020304" pitchFamily="18" charset="0"/>
                <a:ea typeface="华文中宋" panose="02010600040101010101" pitchFamily="2" charset="-122"/>
              </a:rPr>
              <a:t>、</a:t>
            </a:r>
            <a:r>
              <a:rPr lang="en-US" altLang="zh-CN" sz="2400" b="1" dirty="0">
                <a:latin typeface="Times New Roman" panose="02020603050405020304" pitchFamily="18" charset="0"/>
                <a:ea typeface="华文中宋" panose="02010600040101010101" pitchFamily="2" charset="-122"/>
              </a:rPr>
              <a:t>STAR-100</a:t>
            </a:r>
            <a:r>
              <a:rPr lang="zh-CN" altLang="en-US" sz="2400" b="1" dirty="0">
                <a:latin typeface="Times New Roman" panose="02020603050405020304" pitchFamily="18" charset="0"/>
                <a:ea typeface="华文中宋" panose="02010600040101010101" pitchFamily="2" charset="-122"/>
              </a:rPr>
              <a:t>、</a:t>
            </a:r>
            <a:r>
              <a:rPr lang="en-US" altLang="zh-CN" sz="2400" b="1" dirty="0">
                <a:latin typeface="Times New Roman" panose="02020603050405020304" pitchFamily="18" charset="0"/>
                <a:ea typeface="华文中宋" panose="02010600040101010101" pitchFamily="2" charset="-122"/>
              </a:rPr>
              <a:t>CYBER-205</a:t>
            </a:r>
            <a:r>
              <a:rPr lang="zh-CN" altLang="en-US" sz="2400" b="1" dirty="0">
                <a:latin typeface="Times New Roman" panose="02020603050405020304" pitchFamily="18" charset="0"/>
                <a:ea typeface="华文中宋" panose="02010600040101010101" pitchFamily="2" charset="-122"/>
              </a:rPr>
              <a:t>、</a:t>
            </a:r>
            <a:r>
              <a:rPr lang="en-US" altLang="zh-CN" sz="2400" b="1" dirty="0">
                <a:latin typeface="Times New Roman" panose="02020603050405020304" pitchFamily="18" charset="0"/>
                <a:ea typeface="华文中宋" panose="02010600040101010101" pitchFamily="2" charset="-122"/>
              </a:rPr>
              <a:t>CRAY-1</a:t>
            </a:r>
            <a:r>
              <a:rPr lang="zh-CN" altLang="en-US" sz="2400" b="1" dirty="0">
                <a:latin typeface="Times New Roman" panose="02020603050405020304" pitchFamily="18" charset="0"/>
                <a:ea typeface="华文中宋" panose="02010600040101010101" pitchFamily="2" charset="-122"/>
              </a:rPr>
              <a:t>、</a:t>
            </a:r>
            <a:r>
              <a:rPr lang="en-US" altLang="zh-CN" sz="2400" b="1" dirty="0">
                <a:latin typeface="Times New Roman" panose="02020603050405020304" pitchFamily="18" charset="0"/>
                <a:ea typeface="华文中宋" panose="02010600040101010101" pitchFamily="2" charset="-122"/>
              </a:rPr>
              <a:t>YH-1</a:t>
            </a:r>
            <a:r>
              <a:rPr lang="zh-CN" altLang="en-US" sz="2400" b="1" dirty="0">
                <a:latin typeface="Times New Roman" panose="02020603050405020304" pitchFamily="18" charset="0"/>
                <a:ea typeface="华文中宋" panose="02010600040101010101" pitchFamily="2" charset="-122"/>
              </a:rPr>
              <a:t>等</a:t>
            </a:r>
            <a:endParaRPr lang="zh-CN" altLang="en-US" sz="2400" dirty="0">
              <a:latin typeface="Times New Roman" panose="02020603050405020304" pitchFamily="18" charset="0"/>
              <a:ea typeface="华文中宋" panose="02010600040101010101" pitchFamily="2" charset="-122"/>
            </a:endParaRPr>
          </a:p>
        </p:txBody>
      </p:sp>
      <p:sp>
        <p:nvSpPr>
          <p:cNvPr id="3" name="Rectangle 3"/>
          <p:cNvSpPr>
            <a:spLocks noChangeArrowheads="1"/>
          </p:cNvSpPr>
          <p:nvPr/>
        </p:nvSpPr>
        <p:spPr bwMode="auto">
          <a:xfrm>
            <a:off x="1528763" y="404813"/>
            <a:ext cx="594201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auto">
              <a:spcBef>
                <a:spcPct val="20000"/>
              </a:spcBef>
              <a:spcAft>
                <a:spcPts val="0"/>
              </a:spcAft>
              <a:buFont typeface="Arial" panose="020B0604020202020204" pitchFamily="34" charset="0"/>
              <a:buNone/>
              <a:defRPr/>
            </a:pPr>
            <a:r>
              <a:rPr lang="en-US" altLang="zh-CN" sz="3600" b="1" dirty="0">
                <a:latin typeface="Times New Roman" panose="02020603050405020304" pitchFamily="18" charset="0"/>
                <a:ea typeface="+mn-ea"/>
              </a:rPr>
              <a:t>6.1.2 </a:t>
            </a:r>
            <a:r>
              <a:rPr lang="zh-CN" altLang="en-US" sz="3600" b="1" dirty="0">
                <a:latin typeface="Times New Roman" panose="02020603050405020304" pitchFamily="18" charset="0"/>
                <a:ea typeface="+mn-ea"/>
              </a:rPr>
              <a:t>流水线的分类</a:t>
            </a:r>
            <a:endParaRPr lang="zh-CN" altLang="en-US" sz="3600" b="1" dirty="0">
              <a:latin typeface="Times New Roman" panose="02020603050405020304" pitchFamily="18" charset="0"/>
              <a:ea typeface="+mn-ea"/>
            </a:endParaRPr>
          </a:p>
        </p:txBody>
      </p:sp>
    </p:spTree>
  </p:cSld>
  <p:clrMapOvr>
    <a:masterClrMapping/>
  </p:clrMapOvr>
  <p:transition>
    <p:pull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611188" y="1268413"/>
            <a:ext cx="7777162"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800100" indent="-34290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sz="2800" b="1" dirty="0">
                <a:latin typeface="华文中宋" panose="02010600040101010101" pitchFamily="2" charset="-122"/>
                <a:ea typeface="华文中宋" panose="02010600040101010101" pitchFamily="2" charset="-122"/>
              </a:rPr>
              <a:t>5.</a:t>
            </a:r>
            <a:r>
              <a:rPr lang="zh-CN" altLang="en-US" sz="2800" b="1" dirty="0">
                <a:latin typeface="华文中宋" panose="02010600040101010101" pitchFamily="2" charset="-122"/>
                <a:ea typeface="华文中宋" panose="02010600040101010101" pitchFamily="2" charset="-122"/>
              </a:rPr>
              <a:t>线性流水线和非线性流水线</a:t>
            </a:r>
            <a:endParaRPr lang="zh-CN" altLang="en-US" sz="2800" b="1" dirty="0">
              <a:latin typeface="华文中宋" panose="02010600040101010101" pitchFamily="2" charset="-122"/>
              <a:ea typeface="华文中宋" panose="02010600040101010101" pitchFamily="2" charset="-122"/>
            </a:endParaRPr>
          </a:p>
          <a:p>
            <a:pPr lvl="1" eaLnBrk="1" hangingPunct="1">
              <a:spcBef>
                <a:spcPct val="50000"/>
              </a:spcBef>
              <a:buFont typeface="Arial" panose="020B0604020202020204" pitchFamily="34" charset="0"/>
              <a:buChar char="–"/>
            </a:pPr>
            <a:r>
              <a:rPr lang="zh-CN" altLang="en-US" sz="2400" b="1" dirty="0">
                <a:latin typeface="华文中宋" panose="02010600040101010101" pitchFamily="2" charset="-122"/>
                <a:ea typeface="华文中宋" panose="02010600040101010101" pitchFamily="2" charset="-122"/>
              </a:rPr>
              <a:t>按照是否有反馈回路来进行分类</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50000"/>
              </a:spcBef>
              <a:buFont typeface="Arial" panose="020B0604020202020204" pitchFamily="34" charset="0"/>
              <a:buChar char="–"/>
            </a:pPr>
            <a:r>
              <a:rPr lang="zh-CN" altLang="en-US" sz="2400" b="1" dirty="0">
                <a:solidFill>
                  <a:schemeClr val="accent2"/>
                </a:solidFill>
                <a:latin typeface="华文中宋" panose="02010600040101010101" pitchFamily="2" charset="-122"/>
                <a:ea typeface="华文中宋" panose="02010600040101010101" pitchFamily="2" charset="-122"/>
              </a:rPr>
              <a:t>线性流水线</a:t>
            </a:r>
            <a:r>
              <a:rPr lang="zh-CN" altLang="en-US" sz="2400" b="1" dirty="0">
                <a:latin typeface="华文中宋" panose="02010600040101010101" pitchFamily="2" charset="-122"/>
                <a:ea typeface="华文中宋" panose="02010600040101010101" pitchFamily="2" charset="-122"/>
              </a:rPr>
              <a:t>是指流水线的各段串行连接，没有反馈回路。</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50000"/>
              </a:spcBef>
              <a:buFont typeface="Arial" panose="020B0604020202020204" pitchFamily="34" charset="0"/>
              <a:buChar char="–"/>
            </a:pPr>
            <a:r>
              <a:rPr lang="zh-CN" altLang="en-US" sz="2400" b="1" dirty="0">
                <a:solidFill>
                  <a:schemeClr val="folHlink"/>
                </a:solidFill>
                <a:latin typeface="华文中宋" panose="02010600040101010101" pitchFamily="2" charset="-122"/>
                <a:ea typeface="华文中宋" panose="02010600040101010101" pitchFamily="2" charset="-122"/>
                <a:hlinkClick r:id="rId1" action="ppaction://hlinksldjump"/>
              </a:rPr>
              <a:t>非线性流水线</a:t>
            </a:r>
            <a:r>
              <a:rPr lang="zh-CN" altLang="en-US" sz="2400" b="1" dirty="0">
                <a:latin typeface="华文中宋" panose="02010600040101010101" pitchFamily="2" charset="-122"/>
                <a:ea typeface="华文中宋" panose="02010600040101010101" pitchFamily="2" charset="-122"/>
              </a:rPr>
              <a:t>是指流水线中除有串行连接的通路外，还有反馈回路。</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50000"/>
              </a:spcBef>
              <a:buFont typeface="Arial" panose="020B0604020202020204" pitchFamily="34" charset="0"/>
              <a:buNone/>
            </a:pPr>
            <a:r>
              <a:rPr lang="zh-CN" altLang="en-US" sz="2400" b="1" dirty="0">
                <a:solidFill>
                  <a:schemeClr val="folHlink"/>
                </a:solidFill>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存在</a:t>
            </a:r>
            <a:r>
              <a:rPr lang="zh-CN" altLang="en-US" sz="2400" b="1" dirty="0">
                <a:solidFill>
                  <a:schemeClr val="folHlink"/>
                </a:solidFill>
                <a:latin typeface="华文中宋" panose="02010600040101010101" pitchFamily="2" charset="-122"/>
                <a:ea typeface="华文中宋" panose="02010600040101010101" pitchFamily="2" charset="-122"/>
                <a:hlinkClick r:id="rId2" action="ppaction://hlinksldjump"/>
              </a:rPr>
              <a:t>流水线调度问题</a:t>
            </a:r>
            <a:r>
              <a:rPr lang="zh-CN" altLang="en-US" sz="2400" b="1" dirty="0">
                <a:solidFill>
                  <a:schemeClr val="folHlink"/>
                </a:solidFill>
                <a:latin typeface="华文中宋" panose="02010600040101010101" pitchFamily="2" charset="-122"/>
                <a:ea typeface="华文中宋" panose="02010600040101010101" pitchFamily="2" charset="-122"/>
              </a:rPr>
              <a:t>。</a:t>
            </a:r>
            <a:endParaRPr lang="zh-CN" altLang="en-US" sz="2400" b="1" dirty="0">
              <a:solidFill>
                <a:schemeClr val="folHlink"/>
              </a:solidFill>
              <a:latin typeface="华文中宋" panose="02010600040101010101" pitchFamily="2" charset="-122"/>
              <a:ea typeface="华文中宋" panose="02010600040101010101" pitchFamily="2" charset="-122"/>
            </a:endParaRPr>
          </a:p>
          <a:p>
            <a:pPr eaLnBrk="1" hangingPunct="1">
              <a:spcBef>
                <a:spcPct val="50000"/>
              </a:spcBef>
            </a:pPr>
            <a:r>
              <a:rPr lang="zh-CN" altLang="en-US" sz="2400" b="1" dirty="0">
                <a:solidFill>
                  <a:schemeClr val="folHlink"/>
                </a:solidFill>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确定什么时候向流水线引进新的输入，从而使新输入的数据和先前操作的反馈数据在流水线中不产生冲突，此即所谓</a:t>
            </a:r>
            <a:r>
              <a:rPr lang="zh-CN" altLang="en-US" sz="2400" b="1" dirty="0">
                <a:solidFill>
                  <a:schemeClr val="accent2"/>
                </a:solidFill>
                <a:latin typeface="华文中宋" panose="02010600040101010101" pitchFamily="2" charset="-122"/>
                <a:ea typeface="华文中宋" panose="02010600040101010101" pitchFamily="2" charset="-122"/>
              </a:rPr>
              <a:t>流水线调度</a:t>
            </a:r>
            <a:r>
              <a:rPr lang="zh-CN" altLang="en-US" sz="2400" b="1" dirty="0">
                <a:latin typeface="华文中宋" panose="02010600040101010101" pitchFamily="2" charset="-122"/>
                <a:ea typeface="华文中宋" panose="02010600040101010101" pitchFamily="2" charset="-122"/>
              </a:rPr>
              <a:t>问题</a:t>
            </a:r>
            <a:r>
              <a:rPr lang="zh-CN" altLang="en-US" sz="2400" b="1" dirty="0">
                <a:solidFill>
                  <a:schemeClr val="folHlink"/>
                </a:solidFill>
                <a:latin typeface="华文中宋" panose="02010600040101010101" pitchFamily="2" charset="-122"/>
                <a:ea typeface="华文中宋" panose="02010600040101010101" pitchFamily="2" charset="-122"/>
              </a:rPr>
              <a:t>。 </a:t>
            </a:r>
            <a:endParaRPr lang="zh-CN" altLang="en-US" sz="2400" b="1" dirty="0">
              <a:solidFill>
                <a:schemeClr val="folHlink"/>
              </a:solidFill>
              <a:latin typeface="华文中宋" panose="02010600040101010101" pitchFamily="2" charset="-122"/>
              <a:ea typeface="华文中宋" panose="02010600040101010101" pitchFamily="2" charset="-122"/>
            </a:endParaRPr>
          </a:p>
        </p:txBody>
      </p:sp>
      <p:sp>
        <p:nvSpPr>
          <p:cNvPr id="4" name="Rectangle 3"/>
          <p:cNvSpPr>
            <a:spLocks noChangeArrowheads="1"/>
          </p:cNvSpPr>
          <p:nvPr/>
        </p:nvSpPr>
        <p:spPr bwMode="auto">
          <a:xfrm>
            <a:off x="1528763" y="332656"/>
            <a:ext cx="594201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fontAlgn="auto">
              <a:spcBef>
                <a:spcPct val="20000"/>
              </a:spcBef>
              <a:spcAft>
                <a:spcPts val="0"/>
              </a:spcAft>
              <a:buFont typeface="Arial" panose="020B0604020202020204" pitchFamily="34" charset="0"/>
              <a:buNone/>
              <a:defRPr/>
            </a:pPr>
            <a:r>
              <a:rPr lang="en-US" altLang="zh-CN" sz="3600" b="1" dirty="0">
                <a:latin typeface="Times New Roman" panose="02020603050405020304" pitchFamily="18" charset="0"/>
                <a:ea typeface="+mn-ea"/>
              </a:rPr>
              <a:t>6.1.2 </a:t>
            </a:r>
            <a:r>
              <a:rPr lang="zh-CN" altLang="en-US" sz="3600" b="1" dirty="0">
                <a:latin typeface="Times New Roman" panose="02020603050405020304" pitchFamily="18" charset="0"/>
                <a:ea typeface="+mn-ea"/>
              </a:rPr>
              <a:t>流水线的分类</a:t>
            </a:r>
            <a:endParaRPr lang="zh-CN" altLang="en-US" sz="3600" b="1" dirty="0">
              <a:latin typeface="Times New Roman" panose="02020603050405020304" pitchFamily="18" charset="0"/>
              <a:ea typeface="+mn-ea"/>
            </a:endParaRPr>
          </a:p>
        </p:txBody>
      </p:sp>
    </p:spTree>
  </p:cSld>
  <p:clrMapOvr>
    <a:masterClrMapping/>
  </p:clrMapOvr>
  <p:transition>
    <p:pull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74675" y="115888"/>
            <a:ext cx="7958138" cy="863600"/>
          </a:xfrm>
        </p:spPr>
        <p:txBody>
          <a:bodyPr/>
          <a:lstStyle/>
          <a:p>
            <a:pPr eaLnBrk="1" hangingPunct="1"/>
            <a:r>
              <a:rPr lang="en-US" altLang="zh-CN" sz="4000" b="1" dirty="0" smtClean="0">
                <a:latin typeface="Times New Roman" panose="02020603050405020304" pitchFamily="18" charset="0"/>
              </a:rPr>
              <a:t>6.2    MIPS</a:t>
            </a:r>
            <a:r>
              <a:rPr lang="zh-CN" altLang="en-US" sz="4000" b="1" dirty="0" smtClean="0">
                <a:latin typeface="Times New Roman" panose="02020603050405020304" pitchFamily="18" charset="0"/>
              </a:rPr>
              <a:t>基本流水线</a:t>
            </a:r>
            <a:endParaRPr lang="zh-CN" altLang="en-US" sz="4000" b="1" dirty="0" smtClean="0">
              <a:latin typeface="Times New Roman" panose="02020603050405020304" pitchFamily="18" charset="0"/>
            </a:endParaRPr>
          </a:p>
        </p:txBody>
      </p:sp>
      <p:sp>
        <p:nvSpPr>
          <p:cNvPr id="2253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b="1" dirty="0" smtClean="0"/>
              <a:t>6.2.1 </a:t>
            </a:r>
            <a:r>
              <a:rPr lang="zh-CN" altLang="en-US" b="1" dirty="0" smtClean="0"/>
              <a:t>基本</a:t>
            </a:r>
            <a:r>
              <a:rPr lang="en-US" altLang="zh-CN" b="1" dirty="0" smtClean="0"/>
              <a:t>MIPS</a:t>
            </a:r>
            <a:r>
              <a:rPr lang="zh-CN" altLang="en-US" b="1" dirty="0" smtClean="0"/>
              <a:t>流水线</a:t>
            </a:r>
            <a:endParaRPr lang="en-US" altLang="zh-CN" b="1" dirty="0" smtClean="0"/>
          </a:p>
          <a:p>
            <a:pPr eaLnBrk="1" hangingPunct="1">
              <a:buFont typeface="Wingdings" panose="05000000000000000000" pitchFamily="2" charset="2"/>
              <a:buNone/>
            </a:pPr>
            <a:endParaRPr lang="zh-CN" altLang="en-US" b="1" dirty="0" smtClean="0"/>
          </a:p>
          <a:p>
            <a:pPr eaLnBrk="1" hangingPunct="1">
              <a:buFont typeface="Wingdings" panose="05000000000000000000" pitchFamily="2" charset="2"/>
              <a:buNone/>
            </a:pPr>
            <a:r>
              <a:rPr lang="en-US" altLang="zh-CN" b="1" dirty="0" smtClean="0"/>
              <a:t>6.2.2 </a:t>
            </a:r>
            <a:r>
              <a:rPr lang="zh-CN" altLang="en-US" b="1" dirty="0" smtClean="0"/>
              <a:t>流水线性能分析</a:t>
            </a:r>
            <a:endParaRPr lang="zh-CN" altLang="en-US" b="1" dirty="0" smtClean="0"/>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684213" y="1400175"/>
            <a:ext cx="7488237" cy="411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800100" indent="-34290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100000"/>
              </a:spcBef>
            </a:pPr>
            <a:r>
              <a:rPr lang="en-US" altLang="zh-CN" sz="2800" b="1" dirty="0">
                <a:latin typeface="华文中宋" panose="02010600040101010101" pitchFamily="2" charset="-122"/>
                <a:ea typeface="华文中宋" panose="02010600040101010101" pitchFamily="2" charset="-122"/>
              </a:rPr>
              <a:t>1.</a:t>
            </a:r>
            <a:r>
              <a:rPr lang="zh-CN" altLang="en-US" sz="2800" b="1" dirty="0">
                <a:latin typeface="华文中宋" panose="02010600040101010101" pitchFamily="2" charset="-122"/>
                <a:ea typeface="华文中宋" panose="02010600040101010101" pitchFamily="2" charset="-122"/>
              </a:rPr>
              <a:t>一种简单的</a:t>
            </a:r>
            <a:r>
              <a:rPr lang="en-US" altLang="zh-CN" sz="2800" b="1" dirty="0">
                <a:latin typeface="华文中宋" panose="02010600040101010101" pitchFamily="2" charset="-122"/>
                <a:ea typeface="华文中宋" panose="02010600040101010101" pitchFamily="2" charset="-122"/>
              </a:rPr>
              <a:t>MIPS</a:t>
            </a:r>
            <a:r>
              <a:rPr lang="zh-CN" altLang="en-US" sz="2800" b="1" dirty="0">
                <a:latin typeface="华文中宋" panose="02010600040101010101" pitchFamily="2" charset="-122"/>
                <a:ea typeface="华文中宋" panose="02010600040101010101" pitchFamily="2" charset="-122"/>
              </a:rPr>
              <a:t>流水线</a:t>
            </a:r>
            <a:endParaRPr lang="zh-CN" altLang="en-US" sz="2800" b="1" dirty="0">
              <a:latin typeface="华文中宋" panose="02010600040101010101" pitchFamily="2" charset="-122"/>
              <a:ea typeface="华文中宋" panose="02010600040101010101" pitchFamily="2" charset="-122"/>
            </a:endParaRPr>
          </a:p>
          <a:p>
            <a:pPr eaLnBrk="1" hangingPunct="1">
              <a:spcBef>
                <a:spcPct val="25000"/>
              </a:spcBef>
            </a:pPr>
            <a:r>
              <a:rPr lang="zh-CN" altLang="en-US" sz="2400" dirty="0">
                <a:latin typeface="华文中宋" panose="02010600040101010101" pitchFamily="2" charset="-122"/>
                <a:ea typeface="华文中宋" panose="02010600040101010101" pitchFamily="2" charset="-122"/>
              </a:rPr>
              <a:t>	</a:t>
            </a:r>
            <a:r>
              <a:rPr lang="zh-CN" altLang="en-US" sz="2400" b="1" dirty="0" smtClean="0">
                <a:latin typeface="华文中宋" panose="02010600040101010101" pitchFamily="2" charset="-122"/>
                <a:ea typeface="华文中宋" panose="02010600040101010101" pitchFamily="2" charset="-122"/>
              </a:rPr>
              <a:t>将</a:t>
            </a:r>
            <a:r>
              <a:rPr lang="en-US" altLang="zh-CN" sz="2400" b="1" dirty="0" smtClean="0">
                <a:latin typeface="华文中宋" panose="02010600040101010101" pitchFamily="2" charset="-122"/>
                <a:ea typeface="华文中宋" panose="02010600040101010101" pitchFamily="2" charset="-122"/>
              </a:rPr>
              <a:t>5.5</a:t>
            </a:r>
            <a:r>
              <a:rPr lang="zh-CN" altLang="en-US" sz="2400" b="1" dirty="0" smtClean="0">
                <a:latin typeface="华文中宋" panose="02010600040101010101" pitchFamily="2" charset="-122"/>
                <a:ea typeface="华文中宋" panose="02010600040101010101" pitchFamily="2" charset="-122"/>
              </a:rPr>
              <a:t>节中</a:t>
            </a:r>
            <a:r>
              <a:rPr lang="zh-CN" altLang="en-US" sz="2400" b="1" dirty="0">
                <a:latin typeface="华文中宋" panose="02010600040101010101" pitchFamily="2" charset="-122"/>
                <a:ea typeface="华文中宋" panose="02010600040101010101" pitchFamily="2" charset="-122"/>
              </a:rPr>
              <a:t>的</a:t>
            </a:r>
            <a:r>
              <a:rPr lang="zh-CN" altLang="en-US" sz="2400" u="sng" dirty="0">
                <a:solidFill>
                  <a:srgbClr val="0066FF"/>
                </a:solidFill>
                <a:latin typeface="华文中宋" panose="02010600040101010101" pitchFamily="2" charset="-122"/>
                <a:ea typeface="华文中宋" panose="02010600040101010101" pitchFamily="2" charset="-122"/>
              </a:rPr>
              <a:t>数据</a:t>
            </a:r>
            <a:r>
              <a:rPr lang="zh-CN" altLang="en-US" sz="2400" u="sng" dirty="0">
                <a:solidFill>
                  <a:srgbClr val="0066FF"/>
                </a:solidFill>
                <a:latin typeface="华文中宋" panose="02010600040101010101" pitchFamily="2" charset="-122"/>
                <a:ea typeface="华文中宋" panose="02010600040101010101" pitchFamily="2" charset="-122"/>
                <a:hlinkClick r:id="rId1" action="ppaction://hlinksldjump"/>
              </a:rPr>
              <a:t>通路</a:t>
            </a:r>
            <a:r>
              <a:rPr lang="zh-CN" altLang="en-US" sz="2400" b="1" dirty="0">
                <a:latin typeface="华文中宋" panose="02010600040101010101" pitchFamily="2" charset="-122"/>
                <a:ea typeface="华文中宋" panose="02010600040101010101" pitchFamily="2" charset="-122"/>
              </a:rPr>
              <a:t>流水化</a:t>
            </a:r>
            <a:r>
              <a:rPr lang="zh-CN" altLang="en-US" sz="2400" b="1" dirty="0" smtClean="0">
                <a:latin typeface="华文中宋" panose="02010600040101010101" pitchFamily="2" charset="-122"/>
                <a:ea typeface="华文中宋" panose="02010600040101010101" pitchFamily="2" charset="-122"/>
              </a:rPr>
              <a:t>，</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25000"/>
              </a:spcBef>
              <a:buSzPct val="60000"/>
              <a:buFont typeface="Wingdings" panose="05000000000000000000" pitchFamily="2" charset="2"/>
              <a:buChar char="u"/>
            </a:pPr>
            <a:r>
              <a:rPr lang="zh-CN" altLang="en-US" sz="2400" b="1" dirty="0">
                <a:latin typeface="华文中宋" panose="02010600040101010101" pitchFamily="2" charset="-122"/>
                <a:ea typeface="华文中宋" panose="02010600040101010101" pitchFamily="2" charset="-122"/>
              </a:rPr>
              <a:t>数据通路中的每一个周期就成为流水线的一段</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25000"/>
              </a:spcBef>
              <a:buSzPct val="60000"/>
              <a:buFont typeface="Wingdings" panose="05000000000000000000" pitchFamily="2" charset="2"/>
              <a:buChar char="u"/>
            </a:pPr>
            <a:r>
              <a:rPr lang="zh-CN" altLang="en-US" sz="2400" b="1" dirty="0">
                <a:latin typeface="华文中宋" panose="02010600040101010101" pitchFamily="2" charset="-122"/>
                <a:ea typeface="华文中宋" panose="02010600040101010101" pitchFamily="2" charset="-122"/>
              </a:rPr>
              <a:t>每个时钟周期启动一条指令</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25000"/>
              </a:spcBef>
            </a:pPr>
            <a:r>
              <a:rPr lang="zh-CN" altLang="en-US" sz="2400" b="1" dirty="0">
                <a:latin typeface="华文中宋" panose="02010600040101010101" pitchFamily="2" charset="-122"/>
                <a:ea typeface="华文中宋" panose="02010600040101010101" pitchFamily="2" charset="-122"/>
              </a:rPr>
              <a:t>	</a:t>
            </a:r>
            <a:r>
              <a:rPr lang="en-US" altLang="zh-CN" sz="2400" b="1" dirty="0">
                <a:latin typeface="华文中宋" panose="02010600040101010101" pitchFamily="2" charset="-122"/>
                <a:ea typeface="华文中宋" panose="02010600040101010101" pitchFamily="2" charset="-122"/>
              </a:rPr>
              <a:t>——</a:t>
            </a:r>
            <a:r>
              <a:rPr lang="zh-CN" altLang="en-US" sz="2400" b="1" dirty="0">
                <a:latin typeface="华文中宋" panose="02010600040101010101" pitchFamily="2" charset="-122"/>
                <a:ea typeface="华文中宋" panose="02010600040101010101" pitchFamily="2" charset="-122"/>
              </a:rPr>
              <a:t>得到了一条简单的</a:t>
            </a:r>
            <a:r>
              <a:rPr lang="en-US" altLang="zh-CN" sz="2400" b="1" dirty="0">
                <a:latin typeface="华文中宋" panose="02010600040101010101" pitchFamily="2" charset="-122"/>
                <a:ea typeface="华文中宋" panose="02010600040101010101" pitchFamily="2" charset="-122"/>
              </a:rPr>
              <a:t>MIPS</a:t>
            </a:r>
            <a:r>
              <a:rPr lang="zh-CN" altLang="en-US" sz="2400" b="1" dirty="0">
                <a:latin typeface="华文中宋" panose="02010600040101010101" pitchFamily="2" charset="-122"/>
                <a:ea typeface="华文中宋" panose="02010600040101010101" pitchFamily="2" charset="-122"/>
              </a:rPr>
              <a:t>流水线。</a:t>
            </a:r>
            <a:endParaRPr lang="zh-CN" altLang="en-US" sz="2400" b="1" dirty="0">
              <a:latin typeface="华文中宋" panose="02010600040101010101" pitchFamily="2" charset="-122"/>
              <a:ea typeface="华文中宋" panose="02010600040101010101" pitchFamily="2" charset="-122"/>
            </a:endParaRPr>
          </a:p>
          <a:p>
            <a:pPr eaLnBrk="1" hangingPunct="1">
              <a:spcBef>
                <a:spcPct val="100000"/>
              </a:spcBef>
            </a:pPr>
            <a:r>
              <a:rPr lang="zh-CN" altLang="en-US" sz="28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简单</a:t>
            </a:r>
            <a:r>
              <a:rPr lang="en-US" altLang="zh-CN" sz="2400" b="1" dirty="0">
                <a:latin typeface="华文中宋" panose="02010600040101010101" pitchFamily="2" charset="-122"/>
                <a:ea typeface="华文中宋" panose="02010600040101010101" pitchFamily="2" charset="-122"/>
              </a:rPr>
              <a:t>MIPS</a:t>
            </a:r>
            <a:r>
              <a:rPr lang="zh-CN" altLang="en-US" sz="2400" b="1" dirty="0">
                <a:latin typeface="华文中宋" panose="02010600040101010101" pitchFamily="2" charset="-122"/>
                <a:ea typeface="华文中宋" panose="02010600040101010101" pitchFamily="2" charset="-122"/>
              </a:rPr>
              <a:t>流水线的流水过程：</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25000"/>
              </a:spcBef>
              <a:buSzPct val="60000"/>
              <a:buFont typeface="Wingdings" panose="05000000000000000000" pitchFamily="2" charset="2"/>
              <a:buChar char="u"/>
            </a:pPr>
            <a:r>
              <a:rPr lang="zh-CN" altLang="en-US" sz="2400" b="1" dirty="0">
                <a:solidFill>
                  <a:srgbClr val="003366"/>
                </a:solidFill>
                <a:latin typeface="华文中宋" panose="02010600040101010101" pitchFamily="2" charset="-122"/>
                <a:ea typeface="华文中宋" panose="02010600040101010101" pitchFamily="2" charset="-122"/>
                <a:hlinkClick r:id="rId2" action="ppaction://hlinksldjump"/>
              </a:rPr>
              <a:t>时</a:t>
            </a:r>
            <a:r>
              <a:rPr lang="en-US" altLang="zh-CN" sz="2400" b="1" dirty="0">
                <a:solidFill>
                  <a:srgbClr val="003366"/>
                </a:solidFill>
                <a:latin typeface="华文中宋" panose="02010600040101010101" pitchFamily="2" charset="-122"/>
                <a:ea typeface="华文中宋" panose="02010600040101010101" pitchFamily="2" charset="-122"/>
                <a:hlinkClick r:id="rId2" action="ppaction://hlinksldjump"/>
              </a:rPr>
              <a:t>-</a:t>
            </a:r>
            <a:r>
              <a:rPr lang="zh-CN" altLang="en-US" sz="2400" b="1" dirty="0">
                <a:solidFill>
                  <a:srgbClr val="003366"/>
                </a:solidFill>
                <a:latin typeface="华文中宋" panose="02010600040101010101" pitchFamily="2" charset="-122"/>
                <a:ea typeface="华文中宋" panose="02010600040101010101" pitchFamily="2" charset="-122"/>
                <a:hlinkClick r:id="rId2" action="ppaction://hlinksldjump"/>
              </a:rPr>
              <a:t>空图</a:t>
            </a:r>
            <a:endParaRPr lang="zh-CN" altLang="en-US" sz="2400" b="1" dirty="0">
              <a:solidFill>
                <a:srgbClr val="003366"/>
              </a:solidFill>
              <a:latin typeface="华文中宋" panose="02010600040101010101" pitchFamily="2" charset="-122"/>
              <a:ea typeface="华文中宋" panose="02010600040101010101" pitchFamily="2" charset="-122"/>
            </a:endParaRPr>
          </a:p>
          <a:p>
            <a:pPr lvl="1" eaLnBrk="1" hangingPunct="1">
              <a:spcBef>
                <a:spcPct val="25000"/>
              </a:spcBef>
              <a:buSzPct val="60000"/>
              <a:buFont typeface="Wingdings" panose="05000000000000000000" pitchFamily="2" charset="2"/>
              <a:buChar char="u"/>
            </a:pPr>
            <a:r>
              <a:rPr lang="zh-CN" altLang="en-US" sz="2400" b="1" dirty="0">
                <a:solidFill>
                  <a:srgbClr val="003366"/>
                </a:solidFill>
                <a:latin typeface="华文中宋" panose="02010600040101010101" pitchFamily="2" charset="-122"/>
                <a:ea typeface="华文中宋" panose="02010600040101010101" pitchFamily="2" charset="-122"/>
                <a:hlinkClick r:id="rId3" action="ppaction://hlinksldjump"/>
              </a:rPr>
              <a:t>按时间错开的数据通路</a:t>
            </a:r>
            <a:endParaRPr lang="zh-CN" altLang="en-US" sz="2400" b="1" dirty="0">
              <a:solidFill>
                <a:srgbClr val="003366"/>
              </a:solidFill>
              <a:latin typeface="华文中宋" panose="02010600040101010101" pitchFamily="2" charset="-122"/>
              <a:ea typeface="华文中宋" panose="02010600040101010101" pitchFamily="2" charset="-122"/>
            </a:endParaRPr>
          </a:p>
        </p:txBody>
      </p:sp>
      <p:sp>
        <p:nvSpPr>
          <p:cNvPr id="41987" name="Rectangle 3"/>
          <p:cNvSpPr>
            <a:spLocks noChangeArrowheads="1"/>
          </p:cNvSpPr>
          <p:nvPr/>
        </p:nvSpPr>
        <p:spPr bwMode="auto">
          <a:xfrm>
            <a:off x="1547813" y="246063"/>
            <a:ext cx="5942012" cy="676275"/>
          </a:xfrm>
          <a:prstGeom prst="rect">
            <a:avLst/>
          </a:prstGeom>
          <a:noFill/>
          <a:ln w="9525" algn="ctr">
            <a:noFill/>
            <a:miter lim="800000"/>
          </a:ln>
          <a:effectLst/>
        </p:spPr>
        <p:txBody>
          <a:bodyPr anchor="b"/>
          <a:lstStyle/>
          <a:p>
            <a:pPr algn="ctr" fontAlgn="auto">
              <a:spcBef>
                <a:spcPts val="0"/>
              </a:spcBef>
              <a:spcAft>
                <a:spcPts val="0"/>
              </a:spcAft>
              <a:defRPr/>
            </a:pPr>
            <a:r>
              <a:rPr lang="en-US" altLang="zh-CN" sz="3600" b="1" dirty="0" smtClean="0">
                <a:latin typeface="Times New Roman" panose="02020603050405020304" pitchFamily="18" charset="0"/>
                <a:ea typeface="+mj-ea"/>
                <a:cs typeface="Times New Roman" panose="02020603050405020304" pitchFamily="18" charset="0"/>
              </a:rPr>
              <a:t>6.2.1 </a:t>
            </a:r>
            <a:r>
              <a:rPr lang="zh-CN" altLang="en-US" sz="3600" b="1" dirty="0">
                <a:latin typeface="Times New Roman" panose="02020603050405020304" pitchFamily="18" charset="0"/>
                <a:ea typeface="+mj-ea"/>
                <a:cs typeface="Times New Roman" panose="02020603050405020304" pitchFamily="18" charset="0"/>
              </a:rPr>
              <a:t>基本的</a:t>
            </a:r>
            <a:r>
              <a:rPr lang="en-US" altLang="zh-CN" sz="3600" b="1" dirty="0">
                <a:latin typeface="Times New Roman" panose="02020603050405020304" pitchFamily="18" charset="0"/>
                <a:ea typeface="+mj-ea"/>
                <a:cs typeface="Times New Roman" panose="02020603050405020304" pitchFamily="18" charset="0"/>
              </a:rPr>
              <a:t>MIPS</a:t>
            </a:r>
            <a:r>
              <a:rPr lang="zh-CN" altLang="en-US" sz="3600" b="1" dirty="0">
                <a:latin typeface="Times New Roman" panose="02020603050405020304" pitchFamily="18" charset="0"/>
                <a:ea typeface="+mj-ea"/>
                <a:cs typeface="Times New Roman" panose="02020603050405020304" pitchFamily="18" charset="0"/>
              </a:rPr>
              <a:t>流水线</a:t>
            </a:r>
            <a:endParaRPr lang="zh-CN" altLang="en-US" sz="3600" b="1" dirty="0">
              <a:latin typeface="Times New Roman" panose="02020603050405020304" pitchFamily="18" charset="0"/>
              <a:ea typeface="+mj-ea"/>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Effect transition="in" filter="wipe(left)">
                                      <p:cBhvr>
                                        <p:cTn id="7" dur="500"/>
                                        <p:tgtEl>
                                          <p:spTgt spid="419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986">
                                            <p:txEl>
                                              <p:pRg st="1" end="1"/>
                                            </p:txEl>
                                          </p:spTgt>
                                        </p:tgtEl>
                                        <p:attrNameLst>
                                          <p:attrName>style.visibility</p:attrName>
                                        </p:attrNameLst>
                                      </p:cBhvr>
                                      <p:to>
                                        <p:strVal val="visible"/>
                                      </p:to>
                                    </p:set>
                                    <p:animEffect transition="in" filter="wipe(left)">
                                      <p:cBhvr>
                                        <p:cTn id="12" dur="500"/>
                                        <p:tgtEl>
                                          <p:spTgt spid="419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986">
                                            <p:txEl>
                                              <p:pRg st="2" end="2"/>
                                            </p:txEl>
                                          </p:spTgt>
                                        </p:tgtEl>
                                        <p:attrNameLst>
                                          <p:attrName>style.visibility</p:attrName>
                                        </p:attrNameLst>
                                      </p:cBhvr>
                                      <p:to>
                                        <p:strVal val="visible"/>
                                      </p:to>
                                    </p:set>
                                    <p:animEffect transition="in" filter="wipe(left)">
                                      <p:cBhvr>
                                        <p:cTn id="17" dur="500"/>
                                        <p:tgtEl>
                                          <p:spTgt spid="419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986">
                                            <p:txEl>
                                              <p:pRg st="3" end="3"/>
                                            </p:txEl>
                                          </p:spTgt>
                                        </p:tgtEl>
                                        <p:attrNameLst>
                                          <p:attrName>style.visibility</p:attrName>
                                        </p:attrNameLst>
                                      </p:cBhvr>
                                      <p:to>
                                        <p:strVal val="visible"/>
                                      </p:to>
                                    </p:set>
                                    <p:animEffect transition="in" filter="wipe(left)">
                                      <p:cBhvr>
                                        <p:cTn id="22" dur="500"/>
                                        <p:tgtEl>
                                          <p:spTgt spid="41986">
                                            <p:txEl>
                                              <p:pRg st="3" end="3"/>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41986">
                                            <p:txEl>
                                              <p:pRg st="4" end="4"/>
                                            </p:txEl>
                                          </p:spTgt>
                                        </p:tgtEl>
                                        <p:attrNameLst>
                                          <p:attrName>style.visibility</p:attrName>
                                        </p:attrNameLst>
                                      </p:cBhvr>
                                      <p:to>
                                        <p:strVal val="visible"/>
                                      </p:to>
                                    </p:set>
                                    <p:animEffect transition="in" filter="wipe(left)">
                                      <p:cBhvr>
                                        <p:cTn id="25" dur="500"/>
                                        <p:tgtEl>
                                          <p:spTgt spid="4198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1986">
                                            <p:txEl>
                                              <p:pRg st="5" end="5"/>
                                            </p:txEl>
                                          </p:spTgt>
                                        </p:tgtEl>
                                        <p:attrNameLst>
                                          <p:attrName>style.visibility</p:attrName>
                                        </p:attrNameLst>
                                      </p:cBhvr>
                                      <p:to>
                                        <p:strVal val="visible"/>
                                      </p:to>
                                    </p:set>
                                    <p:animEffect transition="in" filter="wipe(left)">
                                      <p:cBhvr>
                                        <p:cTn id="30" dur="500"/>
                                        <p:tgtEl>
                                          <p:spTgt spid="41986">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1986">
                                            <p:txEl>
                                              <p:pRg st="6" end="6"/>
                                            </p:txEl>
                                          </p:spTgt>
                                        </p:tgtEl>
                                        <p:attrNameLst>
                                          <p:attrName>style.visibility</p:attrName>
                                        </p:attrNameLst>
                                      </p:cBhvr>
                                      <p:to>
                                        <p:strVal val="visible"/>
                                      </p:to>
                                    </p:set>
                                    <p:animEffect transition="in" filter="wipe(left)">
                                      <p:cBhvr>
                                        <p:cTn id="35" dur="500"/>
                                        <p:tgtEl>
                                          <p:spTgt spid="41986">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1986">
                                            <p:txEl>
                                              <p:pRg st="7" end="7"/>
                                            </p:txEl>
                                          </p:spTgt>
                                        </p:tgtEl>
                                        <p:attrNameLst>
                                          <p:attrName>style.visibility</p:attrName>
                                        </p:attrNameLst>
                                      </p:cBhvr>
                                      <p:to>
                                        <p:strVal val="visible"/>
                                      </p:to>
                                    </p:set>
                                    <p:animEffect transition="in" filter="wipe(left)">
                                      <p:cBhvr>
                                        <p:cTn id="40" dur="500"/>
                                        <p:tgtEl>
                                          <p:spTgt spid="4198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684213" y="1268413"/>
            <a:ext cx="7488237" cy="4677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800100" indent="-34290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100000"/>
              </a:spcBef>
            </a:pPr>
            <a:r>
              <a:rPr lang="en-US" altLang="zh-CN" sz="2800" b="1" dirty="0">
                <a:latin typeface="华文中宋" panose="02010600040101010101" pitchFamily="2" charset="-122"/>
                <a:ea typeface="华文中宋" panose="02010600040101010101" pitchFamily="2" charset="-122"/>
              </a:rPr>
              <a:t>2.</a:t>
            </a:r>
            <a:r>
              <a:rPr lang="zh-CN" altLang="en-US" sz="2800" b="1" dirty="0">
                <a:latin typeface="华文中宋" panose="02010600040101010101" pitchFamily="2" charset="-122"/>
                <a:ea typeface="华文中宋" panose="02010600040101010101" pitchFamily="2" charset="-122"/>
              </a:rPr>
              <a:t>实现流水技术应解决的一些问题</a:t>
            </a:r>
            <a:endParaRPr lang="zh-CN" altLang="en-US" sz="2800" b="1" dirty="0">
              <a:latin typeface="华文中宋" panose="02010600040101010101" pitchFamily="2" charset="-122"/>
              <a:ea typeface="华文中宋" panose="02010600040101010101" pitchFamily="2" charset="-122"/>
            </a:endParaRPr>
          </a:p>
          <a:p>
            <a:pPr eaLnBrk="1" hangingPunct="1">
              <a:spcBef>
                <a:spcPct val="100000"/>
              </a:spcBef>
            </a:pPr>
            <a:r>
              <a:rPr lang="zh-CN" altLang="en-US" sz="2400" b="1" dirty="0">
                <a:latin typeface="华文中宋" panose="02010600040101010101" pitchFamily="2" charset="-122"/>
                <a:ea typeface="华文中宋" panose="02010600040101010101" pitchFamily="2" charset="-122"/>
              </a:rPr>
              <a:t>	（</a:t>
            </a:r>
            <a:r>
              <a:rPr lang="en-US" altLang="zh-CN" sz="2400" b="1" dirty="0">
                <a:latin typeface="华文中宋" panose="02010600040101010101" pitchFamily="2" charset="-122"/>
                <a:ea typeface="华文中宋" panose="02010600040101010101" pitchFamily="2" charset="-122"/>
              </a:rPr>
              <a:t>1</a:t>
            </a:r>
            <a:r>
              <a:rPr lang="zh-CN" altLang="en-US" sz="2400" b="1" dirty="0">
                <a:latin typeface="华文中宋" panose="02010600040101010101" pitchFamily="2" charset="-122"/>
                <a:ea typeface="华文中宋" panose="02010600040101010101" pitchFamily="2" charset="-122"/>
              </a:rPr>
              <a:t>）应保证流水线各段不会在同一时钟周期内使用相同</a:t>
            </a:r>
            <a:r>
              <a:rPr lang="zh-CN" altLang="en-US" sz="2400" b="1" dirty="0" smtClean="0">
                <a:latin typeface="华文中宋" panose="02010600040101010101" pitchFamily="2" charset="-122"/>
                <a:ea typeface="华文中宋" panose="02010600040101010101" pitchFamily="2" charset="-122"/>
              </a:rPr>
              <a:t>的通路</a:t>
            </a:r>
            <a:r>
              <a:rPr lang="zh-CN" altLang="en-US" sz="2400" b="1" dirty="0">
                <a:latin typeface="华文中宋" panose="02010600040101010101" pitchFamily="2" charset="-122"/>
                <a:ea typeface="华文中宋" panose="02010600040101010101" pitchFamily="2" charset="-122"/>
              </a:rPr>
              <a:t>资源。</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50000"/>
              </a:spcBef>
              <a:buSzPct val="60000"/>
              <a:buFont typeface="Wingdings" panose="05000000000000000000" pitchFamily="2" charset="2"/>
              <a:buChar char="u"/>
            </a:pPr>
            <a:r>
              <a:rPr lang="zh-CN" altLang="en-US" sz="2400" b="1" dirty="0">
                <a:latin typeface="华文中宋" panose="02010600040101010101" pitchFamily="2" charset="-122"/>
                <a:ea typeface="华文中宋" panose="02010600040101010101" pitchFamily="2" charset="-122"/>
              </a:rPr>
              <a:t>例如，不能要求一个</a:t>
            </a:r>
            <a:r>
              <a:rPr lang="en-US" altLang="zh-CN" sz="2400" b="1" dirty="0">
                <a:latin typeface="华文中宋" panose="02010600040101010101" pitchFamily="2" charset="-122"/>
                <a:ea typeface="华文中宋" panose="02010600040101010101" pitchFamily="2" charset="-122"/>
              </a:rPr>
              <a:t>ALU</a:t>
            </a:r>
            <a:r>
              <a:rPr lang="zh-CN" altLang="en-US" sz="2400" b="1" dirty="0">
                <a:latin typeface="华文中宋" panose="02010600040101010101" pitchFamily="2" charset="-122"/>
                <a:ea typeface="华文中宋" panose="02010600040101010101" pitchFamily="2" charset="-122"/>
              </a:rPr>
              <a:t>既做有效地址计算，又做减法操作</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50000"/>
              </a:spcBef>
              <a:buSzPct val="60000"/>
              <a:buFont typeface="Wingdings" panose="05000000000000000000" pitchFamily="2" charset="2"/>
              <a:buChar char="u"/>
            </a:pPr>
            <a:r>
              <a:rPr lang="en-US" altLang="zh-CN" sz="2400" b="1" dirty="0">
                <a:latin typeface="华文中宋" panose="02010600040101010101" pitchFamily="2" charset="-122"/>
                <a:ea typeface="华文中宋" panose="02010600040101010101" pitchFamily="2" charset="-122"/>
              </a:rPr>
              <a:t>IF</a:t>
            </a:r>
            <a:r>
              <a:rPr lang="zh-CN" altLang="en-US" sz="2400" b="1" dirty="0">
                <a:latin typeface="华文中宋" panose="02010600040101010101" pitchFamily="2" charset="-122"/>
                <a:ea typeface="华文中宋" panose="02010600040101010101" pitchFamily="2" charset="-122"/>
              </a:rPr>
              <a:t>与</a:t>
            </a:r>
            <a:r>
              <a:rPr lang="en-US" altLang="zh-CN" sz="2400" b="1" dirty="0" err="1">
                <a:latin typeface="华文中宋" panose="02010600040101010101" pitchFamily="2" charset="-122"/>
                <a:ea typeface="华文中宋" panose="02010600040101010101" pitchFamily="2" charset="-122"/>
              </a:rPr>
              <a:t>Mem</a:t>
            </a:r>
            <a:r>
              <a:rPr lang="zh-CN" altLang="en-US" sz="2400" b="1" dirty="0">
                <a:latin typeface="华文中宋" panose="02010600040101010101" pitchFamily="2" charset="-122"/>
                <a:ea typeface="华文中宋" panose="02010600040101010101" pitchFamily="2" charset="-122"/>
              </a:rPr>
              <a:t>两个阶段都要访问存储器，怎样避免访存冲突？</a:t>
            </a:r>
            <a:r>
              <a:rPr lang="zh-CN" altLang="en-US" sz="1800" b="1" dirty="0">
                <a:solidFill>
                  <a:srgbClr val="FF0000"/>
                </a:solidFill>
                <a:latin typeface="华文中宋" panose="02010600040101010101" pitchFamily="2" charset="-122"/>
                <a:ea typeface="华文中宋" panose="02010600040101010101" pitchFamily="2" charset="-122"/>
              </a:rPr>
              <a:t>（指令与数据分开存储）</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50000"/>
              </a:spcBef>
              <a:buSzPct val="60000"/>
              <a:buFont typeface="Wingdings" panose="05000000000000000000" pitchFamily="2" charset="2"/>
              <a:buChar char="u"/>
            </a:pPr>
            <a:r>
              <a:rPr lang="en-US" altLang="zh-CN" sz="2400" b="1" dirty="0">
                <a:latin typeface="华文中宋" panose="02010600040101010101" pitchFamily="2" charset="-122"/>
                <a:ea typeface="华文中宋" panose="02010600040101010101" pitchFamily="2" charset="-122"/>
              </a:rPr>
              <a:t>ID</a:t>
            </a:r>
            <a:r>
              <a:rPr lang="zh-CN" altLang="en-US" sz="2400" b="1" dirty="0">
                <a:latin typeface="华文中宋" panose="02010600040101010101" pitchFamily="2" charset="-122"/>
                <a:ea typeface="华文中宋" panose="02010600040101010101" pitchFamily="2" charset="-122"/>
              </a:rPr>
              <a:t>（译码）和</a:t>
            </a:r>
            <a:r>
              <a:rPr lang="en-US" altLang="zh-CN" sz="2400" b="1" dirty="0">
                <a:latin typeface="华文中宋" panose="02010600040101010101" pitchFamily="2" charset="-122"/>
                <a:ea typeface="华文中宋" panose="02010600040101010101" pitchFamily="2" charset="-122"/>
              </a:rPr>
              <a:t>WB</a:t>
            </a:r>
            <a:r>
              <a:rPr lang="zh-CN" altLang="en-US" sz="2400" b="1" dirty="0">
                <a:latin typeface="华文中宋" panose="02010600040101010101" pitchFamily="2" charset="-122"/>
                <a:ea typeface="华文中宋" panose="02010600040101010101" pitchFamily="2" charset="-122"/>
              </a:rPr>
              <a:t>（写回）两个阶段都要访问寄存器，是否存在冲突？怎样避免？</a:t>
            </a:r>
            <a:r>
              <a:rPr lang="zh-CN" altLang="en-US" sz="1800" b="1" dirty="0">
                <a:solidFill>
                  <a:srgbClr val="FF0000"/>
                </a:solidFill>
                <a:latin typeface="华文中宋" panose="02010600040101010101" pitchFamily="2" charset="-122"/>
                <a:ea typeface="华文中宋" panose="02010600040101010101" pitchFamily="2" charset="-122"/>
              </a:rPr>
              <a:t>（用时钟周期分开，上升沿，下降沿）</a:t>
            </a:r>
            <a:endParaRPr lang="zh-CN" altLang="en-US" sz="1800" b="1" dirty="0">
              <a:solidFill>
                <a:srgbClr val="FF0000"/>
              </a:solidFill>
              <a:latin typeface="华文中宋" panose="02010600040101010101" pitchFamily="2" charset="-122"/>
              <a:ea typeface="华文中宋" panose="02010600040101010101" pitchFamily="2" charset="-122"/>
            </a:endParaRPr>
          </a:p>
        </p:txBody>
      </p:sp>
      <p:sp>
        <p:nvSpPr>
          <p:cNvPr id="3" name="Rectangle 3"/>
          <p:cNvSpPr>
            <a:spLocks noChangeArrowheads="1"/>
          </p:cNvSpPr>
          <p:nvPr/>
        </p:nvSpPr>
        <p:spPr bwMode="auto">
          <a:xfrm>
            <a:off x="1547813" y="246063"/>
            <a:ext cx="5942012" cy="676275"/>
          </a:xfrm>
          <a:prstGeom prst="rect">
            <a:avLst/>
          </a:prstGeom>
          <a:noFill/>
          <a:ln w="9525" algn="ctr">
            <a:noFill/>
            <a:miter lim="800000"/>
          </a:ln>
          <a:effectLst/>
        </p:spPr>
        <p:txBody>
          <a:bodyPr anchor="b"/>
          <a:lstStyle/>
          <a:p>
            <a:pPr algn="ctr" fontAlgn="auto">
              <a:spcBef>
                <a:spcPts val="0"/>
              </a:spcBef>
              <a:spcAft>
                <a:spcPts val="0"/>
              </a:spcAft>
              <a:defRPr/>
            </a:pPr>
            <a:r>
              <a:rPr lang="en-US" altLang="zh-CN" sz="3600" b="1" dirty="0" smtClean="0">
                <a:latin typeface="Times New Roman" panose="02020603050405020304" pitchFamily="18" charset="0"/>
                <a:ea typeface="+mj-ea"/>
                <a:cs typeface="Times New Roman" panose="02020603050405020304" pitchFamily="18" charset="0"/>
              </a:rPr>
              <a:t>6.2.1 </a:t>
            </a:r>
            <a:r>
              <a:rPr lang="zh-CN" altLang="en-US" sz="3600" b="1" dirty="0">
                <a:latin typeface="Times New Roman" panose="02020603050405020304" pitchFamily="18" charset="0"/>
                <a:ea typeface="+mj-ea"/>
                <a:cs typeface="Times New Roman" panose="02020603050405020304" pitchFamily="18" charset="0"/>
              </a:rPr>
              <a:t>基本的</a:t>
            </a:r>
            <a:r>
              <a:rPr lang="en-US" altLang="zh-CN" sz="3600" b="1" dirty="0">
                <a:latin typeface="Times New Roman" panose="02020603050405020304" pitchFamily="18" charset="0"/>
                <a:ea typeface="+mj-ea"/>
                <a:cs typeface="Times New Roman" panose="02020603050405020304" pitchFamily="18" charset="0"/>
              </a:rPr>
              <a:t>MIPS</a:t>
            </a:r>
            <a:r>
              <a:rPr lang="zh-CN" altLang="en-US" sz="3600" b="1" dirty="0">
                <a:latin typeface="Times New Roman" panose="02020603050405020304" pitchFamily="18" charset="0"/>
                <a:ea typeface="+mj-ea"/>
                <a:cs typeface="Times New Roman" panose="02020603050405020304" pitchFamily="18" charset="0"/>
              </a:rPr>
              <a:t>流水线</a:t>
            </a:r>
            <a:endParaRPr lang="zh-CN" altLang="en-US" sz="3600" b="1" dirty="0">
              <a:latin typeface="Times New Roman" panose="02020603050405020304" pitchFamily="18" charset="0"/>
              <a:ea typeface="+mj-ea"/>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684212" y="836712"/>
            <a:ext cx="7488237"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800100" indent="-34290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100000"/>
              </a:spcBef>
            </a:pPr>
            <a:r>
              <a:rPr lang="en-US" altLang="zh-CN" sz="2800" dirty="0">
                <a:latin typeface="华文中宋" panose="02010600040101010101" pitchFamily="2" charset="-122"/>
                <a:ea typeface="华文中宋" panose="02010600040101010101" pitchFamily="2" charset="-122"/>
              </a:rPr>
              <a:t>	</a:t>
            </a:r>
            <a:r>
              <a:rPr lang="zh-CN" altLang="en-US" sz="2800" b="1" dirty="0">
                <a:latin typeface="华文中宋" panose="02010600040101010101" pitchFamily="2" charset="-122"/>
                <a:ea typeface="华文中宋" panose="02010600040101010101" pitchFamily="2" charset="-122"/>
              </a:rPr>
              <a:t>（</a:t>
            </a:r>
            <a:r>
              <a:rPr lang="en-US" altLang="zh-CN" sz="2800" b="1" dirty="0">
                <a:latin typeface="华文中宋" panose="02010600040101010101" pitchFamily="2" charset="-122"/>
                <a:ea typeface="华文中宋" panose="02010600040101010101" pitchFamily="2" charset="-122"/>
              </a:rPr>
              <a:t>2</a:t>
            </a:r>
            <a:r>
              <a:rPr lang="zh-CN" altLang="en-US" sz="2800" b="1" dirty="0">
                <a:latin typeface="华文中宋" panose="02010600040101010101" pitchFamily="2" charset="-122"/>
                <a:ea typeface="华文中宋" panose="02010600040101010101" pitchFamily="2" charset="-122"/>
              </a:rPr>
              <a:t>）</a:t>
            </a:r>
            <a:r>
              <a:rPr lang="en-US" altLang="zh-CN" sz="2800" b="1" dirty="0">
                <a:latin typeface="华文中宋" panose="02010600040101010101" pitchFamily="2" charset="-122"/>
                <a:ea typeface="华文中宋" panose="02010600040101010101" pitchFamily="2" charset="-122"/>
              </a:rPr>
              <a:t>PC</a:t>
            </a:r>
            <a:r>
              <a:rPr lang="zh-CN" altLang="en-US" sz="2800" b="1" dirty="0">
                <a:latin typeface="华文中宋" panose="02010600040101010101" pitchFamily="2" charset="-122"/>
                <a:ea typeface="华文中宋" panose="02010600040101010101" pitchFamily="2" charset="-122"/>
              </a:rPr>
              <a:t>计算问题</a:t>
            </a:r>
            <a:endParaRPr lang="zh-CN" altLang="en-US" sz="2800" b="1" dirty="0">
              <a:latin typeface="华文中宋" panose="02010600040101010101" pitchFamily="2" charset="-122"/>
              <a:ea typeface="华文中宋" panose="02010600040101010101" pitchFamily="2" charset="-122"/>
            </a:endParaRPr>
          </a:p>
          <a:p>
            <a:pPr lvl="1" eaLnBrk="1" hangingPunct="1">
              <a:spcBef>
                <a:spcPct val="50000"/>
              </a:spcBef>
            </a:pPr>
            <a:r>
              <a:rPr lang="zh-CN" altLang="en-US" sz="2400" b="1" dirty="0">
                <a:latin typeface="华文中宋" panose="02010600040101010101" pitchFamily="2" charset="-122"/>
                <a:ea typeface="华文中宋" panose="02010600040101010101" pitchFamily="2" charset="-122"/>
              </a:rPr>
              <a:t>	为了能够在每个时钟周期启动一条新的指令，流水线必须在</a:t>
            </a:r>
            <a:r>
              <a:rPr lang="en-US" altLang="zh-CN" sz="2400" b="1" dirty="0">
                <a:latin typeface="华文中宋" panose="02010600040101010101" pitchFamily="2" charset="-122"/>
                <a:ea typeface="华文中宋" panose="02010600040101010101" pitchFamily="2" charset="-122"/>
                <a:hlinkClick r:id="rId1" action="ppaction://hlinksldjump"/>
              </a:rPr>
              <a:t>IF</a:t>
            </a:r>
            <a:r>
              <a:rPr lang="zh-CN" altLang="en-US" sz="2400" b="1" dirty="0">
                <a:latin typeface="华文中宋" panose="02010600040101010101" pitchFamily="2" charset="-122"/>
                <a:ea typeface="华文中宋" panose="02010600040101010101" pitchFamily="2" charset="-122"/>
                <a:hlinkClick r:id="rId1" action="ppaction://hlinksldjump"/>
              </a:rPr>
              <a:t>段</a:t>
            </a:r>
            <a:r>
              <a:rPr lang="zh-CN" altLang="en-US" sz="2400" b="1" dirty="0">
                <a:latin typeface="华文中宋" panose="02010600040101010101" pitchFamily="2" charset="-122"/>
                <a:ea typeface="华文中宋" panose="02010600040101010101" pitchFamily="2" charset="-122"/>
              </a:rPr>
              <a:t>获得下一条指令的地址，并将其保存在</a:t>
            </a:r>
            <a:r>
              <a:rPr lang="en-US" altLang="zh-CN" sz="2400" b="1" dirty="0">
                <a:latin typeface="华文中宋" panose="02010600040101010101" pitchFamily="2" charset="-122"/>
                <a:ea typeface="华文中宋" panose="02010600040101010101" pitchFamily="2" charset="-122"/>
              </a:rPr>
              <a:t>PC</a:t>
            </a:r>
            <a:r>
              <a:rPr lang="zh-CN" altLang="en-US" sz="2400" b="1" dirty="0">
                <a:latin typeface="华文中宋" panose="02010600040101010101" pitchFamily="2" charset="-122"/>
                <a:ea typeface="华文中宋" panose="02010600040101010101" pitchFamily="2" charset="-122"/>
              </a:rPr>
              <a:t>中。</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50000"/>
              </a:spcBef>
            </a:pPr>
            <a:r>
              <a:rPr lang="zh-CN" altLang="en-US" sz="2400" b="1" dirty="0">
                <a:latin typeface="华文中宋" panose="02010600040101010101" pitchFamily="2" charset="-122"/>
                <a:ea typeface="华文中宋" panose="02010600040101010101" pitchFamily="2" charset="-122"/>
              </a:rPr>
              <a:t>	但是，分支指令会改变</a:t>
            </a:r>
            <a:r>
              <a:rPr lang="en-US" altLang="zh-CN" sz="2400" b="1" dirty="0">
                <a:latin typeface="华文中宋" panose="02010600040101010101" pitchFamily="2" charset="-122"/>
                <a:ea typeface="华文中宋" panose="02010600040101010101" pitchFamily="2" charset="-122"/>
              </a:rPr>
              <a:t>PC</a:t>
            </a:r>
            <a:r>
              <a:rPr lang="zh-CN" altLang="en-US" sz="2400" b="1" dirty="0">
                <a:latin typeface="华文中宋" panose="02010600040101010101" pitchFamily="2" charset="-122"/>
                <a:ea typeface="华文中宋" panose="02010600040101010101" pitchFamily="2" charset="-122"/>
              </a:rPr>
              <a:t>的值，而且只有在</a:t>
            </a:r>
            <a:r>
              <a:rPr lang="en-US" altLang="zh-CN" sz="2400" b="1" dirty="0" err="1">
                <a:latin typeface="华文中宋" panose="02010600040101010101" pitchFamily="2" charset="-122"/>
                <a:ea typeface="华文中宋" panose="02010600040101010101" pitchFamily="2" charset="-122"/>
                <a:hlinkClick r:id="rId2" action="ppaction://hlinksldjump"/>
              </a:rPr>
              <a:t>Mem</a:t>
            </a:r>
            <a:r>
              <a:rPr lang="zh-CN" altLang="en-US" sz="2400" b="1" dirty="0">
                <a:latin typeface="华文中宋" panose="02010600040101010101" pitchFamily="2" charset="-122"/>
                <a:ea typeface="华文中宋" panose="02010600040101010101" pitchFamily="2" charset="-122"/>
                <a:hlinkClick r:id="rId2" action="ppaction://hlinksldjump"/>
              </a:rPr>
              <a:t>段</a:t>
            </a:r>
            <a:r>
              <a:rPr lang="zh-CN" altLang="en-US" sz="2400" b="1" dirty="0">
                <a:latin typeface="华文中宋" panose="02010600040101010101" pitchFamily="2" charset="-122"/>
                <a:ea typeface="华文中宋" panose="02010600040101010101" pitchFamily="2" charset="-122"/>
              </a:rPr>
              <a:t>结束时，这个新值才会被写入</a:t>
            </a:r>
            <a:r>
              <a:rPr lang="en-US" altLang="zh-CN" sz="2400" b="1" dirty="0">
                <a:latin typeface="华文中宋" panose="02010600040101010101" pitchFamily="2" charset="-122"/>
                <a:ea typeface="华文中宋" panose="02010600040101010101" pitchFamily="2" charset="-122"/>
              </a:rPr>
              <a:t>PC</a:t>
            </a:r>
            <a:r>
              <a:rPr lang="zh-CN" altLang="en-US" sz="2400" b="1" dirty="0">
                <a:latin typeface="华文中宋" panose="02010600040101010101" pitchFamily="2" charset="-122"/>
                <a:ea typeface="华文中宋" panose="02010600040101010101" pitchFamily="2" charset="-122"/>
              </a:rPr>
              <a:t>，出现矛盾。</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50000"/>
              </a:spcBef>
            </a:pPr>
            <a:r>
              <a:rPr lang="zh-CN" altLang="en-US" sz="2400" b="1" dirty="0">
                <a:latin typeface="华文中宋" panose="02010600040101010101" pitchFamily="2" charset="-122"/>
                <a:ea typeface="华文中宋" panose="02010600040101010101" pitchFamily="2" charset="-122"/>
              </a:rPr>
              <a:t>	解决方法</a:t>
            </a:r>
            <a:r>
              <a:rPr lang="zh-CN" altLang="en-US" sz="2400" b="1" dirty="0" smtClean="0">
                <a:latin typeface="华文中宋" panose="02010600040101010101" pitchFamily="2" charset="-122"/>
                <a:ea typeface="华文中宋" panose="02010600040101010101" pitchFamily="2" charset="-122"/>
              </a:rPr>
              <a:t>：</a:t>
            </a:r>
            <a:endParaRPr lang="en-US" altLang="zh-CN" sz="2400" b="1" dirty="0" smtClean="0">
              <a:latin typeface="华文中宋" panose="02010600040101010101" pitchFamily="2" charset="-122"/>
              <a:ea typeface="华文中宋" panose="02010600040101010101" pitchFamily="2" charset="-122"/>
            </a:endParaRPr>
          </a:p>
          <a:p>
            <a:pPr lvl="1" eaLnBrk="1" hangingPunct="1">
              <a:spcBef>
                <a:spcPct val="50000"/>
              </a:spcBef>
            </a:pPr>
            <a:r>
              <a:rPr lang="en-US" altLang="zh-CN" sz="2400" dirty="0">
                <a:latin typeface="华文中宋" panose="02010600040101010101" pitchFamily="2" charset="-122"/>
                <a:ea typeface="华文中宋" panose="02010600040101010101" pitchFamily="2" charset="-122"/>
              </a:rPr>
              <a:t> </a:t>
            </a:r>
            <a:r>
              <a:rPr lang="en-US" altLang="zh-CN" sz="2400" dirty="0" smtClean="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对于顺序执行，可以修改数据通路</a:t>
            </a:r>
            <a:r>
              <a:rPr lang="zh-CN" altLang="en-US" sz="2400" b="1" dirty="0" smtClean="0">
                <a:latin typeface="华文中宋" panose="02010600040101010101" pitchFamily="2" charset="-122"/>
                <a:ea typeface="华文中宋" panose="02010600040101010101" pitchFamily="2" charset="-122"/>
              </a:rPr>
              <a:t>，</a:t>
            </a:r>
            <a:r>
              <a:rPr lang="zh-CN" altLang="en-US" sz="2400" b="1" dirty="0">
                <a:latin typeface="华文中宋" panose="02010600040101010101" pitchFamily="2" charset="-122"/>
                <a:ea typeface="华文中宋" panose="02010600040101010101" pitchFamily="2" charset="-122"/>
              </a:rPr>
              <a:t>在</a:t>
            </a:r>
            <a:r>
              <a:rPr lang="en-US" altLang="zh-CN" sz="2400" b="1" dirty="0">
                <a:latin typeface="华文中宋" panose="02010600040101010101" pitchFamily="2" charset="-122"/>
                <a:ea typeface="华文中宋" panose="02010600040101010101" pitchFamily="2" charset="-122"/>
              </a:rPr>
              <a:t>IF</a:t>
            </a:r>
            <a:r>
              <a:rPr lang="zh-CN" altLang="en-US" sz="2400" b="1" dirty="0">
                <a:latin typeface="华文中宋" panose="02010600040101010101" pitchFamily="2" charset="-122"/>
                <a:ea typeface="华文中宋" panose="02010600040101010101" pitchFamily="2" charset="-122"/>
              </a:rPr>
              <a:t>段完成</a:t>
            </a:r>
            <a:r>
              <a:rPr lang="en-US" altLang="zh-CN" sz="2400" b="1" dirty="0">
                <a:latin typeface="华文中宋" panose="02010600040101010101" pitchFamily="2" charset="-122"/>
                <a:ea typeface="华文中宋" panose="02010600040101010101" pitchFamily="2" charset="-122"/>
              </a:rPr>
              <a:t>PC</a:t>
            </a:r>
            <a:r>
              <a:rPr lang="zh-CN" altLang="en-US" sz="2400" b="1" dirty="0">
                <a:latin typeface="华文中宋" panose="02010600040101010101" pitchFamily="2" charset="-122"/>
                <a:ea typeface="华文中宋" panose="02010600040101010101" pitchFamily="2" charset="-122"/>
              </a:rPr>
              <a:t>计算。但分支指令如何处理？</a:t>
            </a:r>
            <a:endParaRPr lang="zh-CN" altLang="en-US" sz="2400" b="1" dirty="0">
              <a:latin typeface="华文中宋" panose="02010600040101010101" pitchFamily="2" charset="-122"/>
              <a:ea typeface="华文中宋" panose="02010600040101010101" pitchFamily="2" charset="-122"/>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611188" y="1166813"/>
            <a:ext cx="7488237" cy="492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800100" indent="-34290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80000"/>
              </a:spcBef>
            </a:pPr>
            <a:r>
              <a:rPr lang="en-US" altLang="zh-CN" sz="2800"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a:t>
            </a:r>
            <a:r>
              <a:rPr lang="en-US" altLang="zh-CN" sz="2400" b="1" dirty="0">
                <a:latin typeface="华文中宋" panose="02010600040101010101" pitchFamily="2" charset="-122"/>
                <a:ea typeface="华文中宋" panose="02010600040101010101" pitchFamily="2" charset="-122"/>
              </a:rPr>
              <a:t>3</a:t>
            </a:r>
            <a:r>
              <a:rPr lang="zh-CN" altLang="en-US" sz="2400" b="1" dirty="0">
                <a:latin typeface="华文中宋" panose="02010600040101010101" pitchFamily="2" charset="-122"/>
                <a:ea typeface="华文中宋" panose="02010600040101010101" pitchFamily="2" charset="-122"/>
              </a:rPr>
              <a:t>）合理划分流水段，每段内的操作都必须在一个时钟周期内完成。</a:t>
            </a:r>
            <a:endParaRPr lang="zh-CN" altLang="en-US" sz="2400" b="1" dirty="0">
              <a:latin typeface="华文中宋" panose="02010600040101010101" pitchFamily="2" charset="-122"/>
              <a:ea typeface="华文中宋" panose="02010600040101010101" pitchFamily="2" charset="-122"/>
            </a:endParaRPr>
          </a:p>
          <a:p>
            <a:pPr eaLnBrk="1" hangingPunct="1">
              <a:spcBef>
                <a:spcPct val="80000"/>
              </a:spcBef>
            </a:pPr>
            <a:r>
              <a:rPr lang="zh-CN" altLang="en-US" sz="2400" b="1" dirty="0">
                <a:latin typeface="华文中宋" panose="02010600040101010101" pitchFamily="2" charset="-122"/>
                <a:ea typeface="华文中宋" panose="02010600040101010101" pitchFamily="2" charset="-122"/>
              </a:rPr>
              <a:t>	（</a:t>
            </a:r>
            <a:r>
              <a:rPr lang="en-US" altLang="zh-CN" sz="2400" b="1" dirty="0">
                <a:latin typeface="华文中宋" panose="02010600040101010101" pitchFamily="2" charset="-122"/>
                <a:ea typeface="华文中宋" panose="02010600040101010101" pitchFamily="2" charset="-122"/>
              </a:rPr>
              <a:t>4</a:t>
            </a:r>
            <a:r>
              <a:rPr lang="zh-CN" altLang="en-US" sz="2400" b="1" dirty="0">
                <a:latin typeface="华文中宋" panose="02010600040101010101" pitchFamily="2" charset="-122"/>
                <a:ea typeface="华文中宋" panose="02010600040101010101" pitchFamily="2" charset="-122"/>
              </a:rPr>
              <a:t>）流水线寄存器设计</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25000"/>
              </a:spcBef>
              <a:spcAft>
                <a:spcPct val="25000"/>
              </a:spcAft>
              <a:buSzPct val="60000"/>
              <a:buFont typeface="Wingdings" panose="05000000000000000000" pitchFamily="2" charset="2"/>
              <a:buChar char="u"/>
            </a:pPr>
            <a:r>
              <a:rPr lang="zh-CN" altLang="en-US" sz="2400" b="1" dirty="0">
                <a:latin typeface="华文中宋" panose="02010600040101010101" pitchFamily="2" charset="-122"/>
                <a:ea typeface="华文中宋" panose="02010600040101010101" pitchFamily="2" charset="-122"/>
              </a:rPr>
              <a:t>为防止寄存器中的值在为流水线中某条指令所用时被流水线中其它的指令所重写，可在流水线各段之间设置</a:t>
            </a:r>
            <a:r>
              <a:rPr lang="zh-CN" altLang="en-US" sz="2400" b="1" dirty="0">
                <a:latin typeface="华文中宋" panose="02010600040101010101" pitchFamily="2" charset="-122"/>
                <a:ea typeface="华文中宋" panose="02010600040101010101" pitchFamily="2" charset="-122"/>
                <a:hlinkClick r:id="rId1" action="ppaction://hlinksldjump"/>
              </a:rPr>
              <a:t>流水线寄存器文件</a:t>
            </a:r>
            <a:r>
              <a:rPr lang="zh-CN" altLang="en-US" sz="2400" b="1" dirty="0">
                <a:latin typeface="华文中宋" panose="02010600040101010101" pitchFamily="2" charset="-122"/>
                <a:ea typeface="华文中宋" panose="02010600040101010101" pitchFamily="2" charset="-122"/>
              </a:rPr>
              <a:t>，也称锁存器。</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25000"/>
              </a:spcBef>
              <a:spcAft>
                <a:spcPct val="25000"/>
              </a:spcAft>
              <a:buSzPct val="60000"/>
              <a:buFont typeface="Wingdings" panose="05000000000000000000" pitchFamily="2" charset="2"/>
              <a:buChar char="u"/>
            </a:pPr>
            <a:r>
              <a:rPr lang="zh-CN" altLang="en-US" sz="2400" b="1" dirty="0">
                <a:latin typeface="华文中宋" panose="02010600040101010101" pitchFamily="2" charset="-122"/>
                <a:ea typeface="华文中宋" panose="02010600040101010101" pitchFamily="2" charset="-122"/>
              </a:rPr>
              <a:t>流水线寄存器文件的</a:t>
            </a:r>
            <a:r>
              <a:rPr lang="zh-CN" altLang="en-US" sz="2400" b="1" dirty="0">
                <a:latin typeface="华文中宋" panose="02010600040101010101" pitchFamily="2" charset="-122"/>
                <a:ea typeface="华文中宋" panose="02010600040101010101" pitchFamily="2" charset="-122"/>
                <a:hlinkClick r:id="rId2" action="ppaction://hlinksldjump"/>
              </a:rPr>
              <a:t>命名</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25000"/>
              </a:spcBef>
              <a:spcAft>
                <a:spcPct val="25000"/>
              </a:spcAft>
              <a:buSzPct val="60000"/>
              <a:buFont typeface="Wingdings" panose="05000000000000000000" pitchFamily="2" charset="2"/>
              <a:buChar char="u"/>
            </a:pPr>
            <a:r>
              <a:rPr lang="zh-CN" altLang="en-US" sz="2400" b="1" dirty="0">
                <a:latin typeface="华文中宋" panose="02010600040101010101" pitchFamily="2" charset="-122"/>
                <a:ea typeface="华文中宋" panose="02010600040101010101" pitchFamily="2" charset="-122"/>
              </a:rPr>
              <a:t>段</a:t>
            </a:r>
            <a:r>
              <a:rPr lang="en-US" altLang="zh-CN" sz="2400" b="1" dirty="0">
                <a:latin typeface="华文中宋" panose="02010600040101010101" pitchFamily="2" charset="-122"/>
                <a:ea typeface="华文中宋" panose="02010600040101010101" pitchFamily="2" charset="-122"/>
              </a:rPr>
              <a:t>A</a:t>
            </a:r>
            <a:r>
              <a:rPr lang="zh-CN" altLang="en-US" sz="2400" b="1" dirty="0">
                <a:latin typeface="华文中宋" panose="02010600040101010101" pitchFamily="2" charset="-122"/>
                <a:ea typeface="华文中宋" panose="02010600040101010101" pitchFamily="2" charset="-122"/>
              </a:rPr>
              <a:t>与</a:t>
            </a:r>
            <a:r>
              <a:rPr lang="en-US" altLang="zh-CN" sz="2400" b="1" dirty="0">
                <a:latin typeface="华文中宋" panose="02010600040101010101" pitchFamily="2" charset="-122"/>
                <a:ea typeface="华文中宋" panose="02010600040101010101" pitchFamily="2" charset="-122"/>
              </a:rPr>
              <a:t>B</a:t>
            </a:r>
            <a:r>
              <a:rPr lang="zh-CN" altLang="en-US" sz="2400" b="1" dirty="0">
                <a:latin typeface="华文中宋" panose="02010600040101010101" pitchFamily="2" charset="-122"/>
                <a:ea typeface="华文中宋" panose="02010600040101010101" pitchFamily="2" charset="-122"/>
              </a:rPr>
              <a:t>之间的流水线寄存器文件称为</a:t>
            </a:r>
            <a:r>
              <a:rPr lang="en-US" altLang="zh-CN" sz="2400" b="1" dirty="0">
                <a:latin typeface="华文中宋" panose="02010600040101010101" pitchFamily="2" charset="-122"/>
                <a:ea typeface="华文中宋" panose="02010600040101010101" pitchFamily="2" charset="-122"/>
              </a:rPr>
              <a:t>A/B</a:t>
            </a:r>
            <a:endParaRPr lang="en-US" altLang="zh-CN" sz="2400" b="1" dirty="0">
              <a:latin typeface="华文中宋" panose="02010600040101010101" pitchFamily="2" charset="-122"/>
              <a:ea typeface="华文中宋" panose="02010600040101010101" pitchFamily="2" charset="-122"/>
            </a:endParaRPr>
          </a:p>
          <a:p>
            <a:pPr lvl="1" eaLnBrk="1" hangingPunct="1">
              <a:spcBef>
                <a:spcPct val="25000"/>
              </a:spcBef>
              <a:spcAft>
                <a:spcPct val="25000"/>
              </a:spcAft>
              <a:buSzPct val="60000"/>
              <a:buFont typeface="Wingdings" panose="05000000000000000000" pitchFamily="2" charset="2"/>
              <a:buChar char="u"/>
            </a:pPr>
            <a:r>
              <a:rPr lang="zh-CN" altLang="en-US" sz="2400" b="1" dirty="0">
                <a:latin typeface="华文中宋" panose="02010600040101010101" pitchFamily="2" charset="-122"/>
                <a:ea typeface="华文中宋" panose="02010600040101010101" pitchFamily="2" charset="-122"/>
                <a:hlinkClick r:id="rId3" action="ppaction://hlinksldjump"/>
              </a:rPr>
              <a:t>流水线寄存器的作用</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25000"/>
              </a:spcBef>
              <a:spcAft>
                <a:spcPct val="25000"/>
              </a:spcAft>
              <a:buSzPct val="60000"/>
              <a:buFont typeface="Wingdings" panose="05000000000000000000" pitchFamily="2" charset="2"/>
              <a:buChar char="u"/>
            </a:pPr>
            <a:r>
              <a:rPr lang="zh-CN" altLang="en-US" sz="2400" b="1" dirty="0">
                <a:latin typeface="华文中宋" panose="02010600040101010101" pitchFamily="2" charset="-122"/>
                <a:ea typeface="华文中宋" panose="02010600040101010101" pitchFamily="2" charset="-122"/>
                <a:hlinkClick r:id="rId4" action="ppaction://hlinksldjump"/>
              </a:rPr>
              <a:t>流水线寄存器文件的构成</a:t>
            </a:r>
            <a:endParaRPr lang="zh-CN" altLang="en-US" sz="2400" b="1" dirty="0">
              <a:latin typeface="华文中宋" panose="02010600040101010101" pitchFamily="2" charset="-122"/>
              <a:ea typeface="华文中宋" panose="02010600040101010101" pitchFamily="2" charset="-122"/>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611188" y="1196975"/>
            <a:ext cx="7488237"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100000"/>
              </a:spcBef>
            </a:pPr>
            <a:r>
              <a:rPr lang="en-US" altLang="zh-CN" sz="2800" b="1" dirty="0">
                <a:latin typeface="华文中宋" panose="02010600040101010101" pitchFamily="2" charset="-122"/>
                <a:ea typeface="华文中宋" panose="02010600040101010101" pitchFamily="2" charset="-122"/>
              </a:rPr>
              <a:t>3.MIPS</a:t>
            </a:r>
            <a:r>
              <a:rPr lang="zh-CN" altLang="en-US" sz="2800" b="1" dirty="0">
                <a:latin typeface="华文中宋" panose="02010600040101010101" pitchFamily="2" charset="-122"/>
                <a:ea typeface="华文中宋" panose="02010600040101010101" pitchFamily="2" charset="-122"/>
              </a:rPr>
              <a:t>流水线的操作</a:t>
            </a:r>
            <a:endParaRPr lang="zh-CN" altLang="en-US" sz="2800" b="1" dirty="0">
              <a:latin typeface="华文中宋" panose="02010600040101010101" pitchFamily="2" charset="-122"/>
              <a:ea typeface="华文中宋" panose="02010600040101010101" pitchFamily="2" charset="-122"/>
            </a:endParaRPr>
          </a:p>
          <a:p>
            <a:pPr eaLnBrk="1" hangingPunct="1">
              <a:spcBef>
                <a:spcPct val="100000"/>
              </a:spcBef>
            </a:pPr>
            <a:r>
              <a:rPr lang="zh-CN" altLang="en-US" sz="2400" b="1" dirty="0">
                <a:latin typeface="华文中宋" panose="02010600040101010101" pitchFamily="2" charset="-122"/>
                <a:ea typeface="华文中宋" panose="02010600040101010101" pitchFamily="2" charset="-122"/>
              </a:rPr>
              <a:t>	在任一时刻，流水中的指令仅在流水线中的某一段内执行操作。</a:t>
            </a:r>
            <a:endParaRPr lang="zh-CN" altLang="en-US" sz="2400" b="1" dirty="0">
              <a:latin typeface="华文中宋" panose="02010600040101010101" pitchFamily="2" charset="-122"/>
              <a:ea typeface="华文中宋" panose="02010600040101010101" pitchFamily="2" charset="-122"/>
            </a:endParaRPr>
          </a:p>
          <a:p>
            <a:pPr eaLnBrk="1" hangingPunct="1">
              <a:spcBef>
                <a:spcPct val="100000"/>
              </a:spcBef>
            </a:pPr>
            <a:r>
              <a:rPr lang="zh-CN" altLang="en-US" sz="2400" b="1" dirty="0">
                <a:latin typeface="华文中宋" panose="02010600040101010101" pitchFamily="2" charset="-122"/>
                <a:ea typeface="华文中宋" panose="02010600040101010101" pitchFamily="2" charset="-122"/>
              </a:rPr>
              <a:t>	因此，只要知道每一流水段在各指令下进行何种操作，就知道了整个流水线的操作。</a:t>
            </a:r>
            <a:endParaRPr lang="zh-CN" altLang="en-US" sz="2400" b="1" dirty="0">
              <a:latin typeface="华文中宋" panose="02010600040101010101" pitchFamily="2" charset="-122"/>
              <a:ea typeface="华文中宋" panose="02010600040101010101" pitchFamily="2" charset="-122"/>
            </a:endParaRPr>
          </a:p>
          <a:p>
            <a:pPr eaLnBrk="1" hangingPunct="1">
              <a:spcBef>
                <a:spcPct val="100000"/>
              </a:spcBef>
            </a:pPr>
            <a:r>
              <a:rPr lang="en-US" altLang="zh-CN" sz="2400" dirty="0">
                <a:latin typeface="华文中宋" panose="02010600040101010101" pitchFamily="2" charset="-122"/>
                <a:ea typeface="华文中宋" panose="02010600040101010101" pitchFamily="2" charset="-122"/>
              </a:rPr>
              <a:t>	</a:t>
            </a:r>
            <a:r>
              <a:rPr lang="zh-CN" altLang="en-US" sz="2400" dirty="0" smtClean="0">
                <a:latin typeface="华文中宋" panose="02010600040101010101" pitchFamily="2" charset="-122"/>
                <a:ea typeface="华文中宋" panose="02010600040101010101" pitchFamily="2" charset="-122"/>
              </a:rPr>
              <a:t>下表</a:t>
            </a:r>
            <a:r>
              <a:rPr lang="zh-CN" altLang="en-US" sz="2400" b="1" dirty="0" smtClean="0">
                <a:latin typeface="华文中宋" panose="02010600040101010101" pitchFamily="2" charset="-122"/>
                <a:ea typeface="华文中宋" panose="02010600040101010101" pitchFamily="2" charset="-122"/>
              </a:rPr>
              <a:t>给</a:t>
            </a:r>
            <a:r>
              <a:rPr lang="zh-CN" altLang="en-US" sz="2400" b="1" dirty="0">
                <a:latin typeface="华文中宋" panose="02010600040101010101" pitchFamily="2" charset="-122"/>
                <a:ea typeface="华文中宋" panose="02010600040101010101" pitchFamily="2" charset="-122"/>
              </a:rPr>
              <a:t>出了</a:t>
            </a:r>
            <a:r>
              <a:rPr lang="en-US" altLang="zh-CN" sz="2400" b="1" dirty="0">
                <a:latin typeface="华文中宋" panose="02010600040101010101" pitchFamily="2" charset="-122"/>
                <a:ea typeface="华文中宋" panose="02010600040101010101" pitchFamily="2" charset="-122"/>
                <a:hlinkClick r:id="rId1" action="ppaction://hlinksldjump"/>
              </a:rPr>
              <a:t>MIPS</a:t>
            </a:r>
            <a:r>
              <a:rPr lang="zh-CN" altLang="en-US" sz="2400" b="1" dirty="0">
                <a:latin typeface="华文中宋" panose="02010600040101010101" pitchFamily="2" charset="-122"/>
                <a:ea typeface="华文中宋" panose="02010600040101010101" pitchFamily="2" charset="-122"/>
                <a:hlinkClick r:id="rId1" action="ppaction://hlinksldjump"/>
              </a:rPr>
              <a:t>流水线中每一段的操作</a:t>
            </a:r>
            <a:endParaRPr lang="zh-CN" altLang="en-US" sz="2400" b="1" dirty="0">
              <a:latin typeface="华文中宋" panose="02010600040101010101" pitchFamily="2" charset="-122"/>
              <a:ea typeface="华文中宋" panose="02010600040101010101" pitchFamily="2" charset="-122"/>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62" name="Picture 2" descr="arch13">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AutoShape 3">
            <a:hlinkClick r:id="rId3" action="ppaction://hlinksldjump" highlightClick="1"/>
          </p:cNvPr>
          <p:cNvSpPr>
            <a:spLocks noChangeArrowheads="1"/>
          </p:cNvSpPr>
          <p:nvPr/>
        </p:nvSpPr>
        <p:spPr bwMode="auto">
          <a:xfrm>
            <a:off x="7423150" y="549275"/>
            <a:ext cx="533400" cy="304800"/>
          </a:xfrm>
          <a:prstGeom prst="actionButtonReturn">
            <a:avLst/>
          </a:prstGeom>
          <a:solidFill>
            <a:srgbClr val="F4CCF3"/>
          </a:solidFill>
          <a:ln w="9525">
            <a:solidFill>
              <a:srgbClr val="FFFF00"/>
            </a:solidFill>
            <a:miter lim="800000"/>
          </a:ln>
        </p:spPr>
        <p:txBody>
          <a:bodyPr wrap="none" anchor="ctr"/>
          <a:lstStyle/>
          <a:p>
            <a:endParaRPr lang="zh-CN" altLang="en-US"/>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194562"/>
                                        </p:tgtEl>
                                      </p:cBhvr>
                                      <p:by x="150000" y="150000"/>
                                    </p:animScale>
                                  </p:childTnLst>
                                </p:cTn>
                              </p:par>
                              <p:par>
                                <p:cTn id="7" presetID="63" presetClass="path" presetSubtype="0" accel="50000" decel="50000" fill="hold" nodeType="withEffect">
                                  <p:stCondLst>
                                    <p:cond delay="0"/>
                                  </p:stCondLst>
                                  <p:childTnLst>
                                    <p:animMotion origin="layout" path="M 0 0  L 0.25 0  E" pathEditMode="relative" ptsTypes="">
                                      <p:cBhvr>
                                        <p:cTn id="8" dur="2000" fill="hold"/>
                                        <p:tgtEl>
                                          <p:spTgt spid="194562"/>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nodeType="clickEffect">
                                  <p:stCondLst>
                                    <p:cond delay="0"/>
                                  </p:stCondLst>
                                  <p:childTnLst>
                                    <p:animMotion origin="layout" path="M 0 4.81481E-6 L -0.10243 -0.10278 " pathEditMode="relative" rAng="0" ptsTypes="AA">
                                      <p:cBhvr>
                                        <p:cTn id="12" dur="2000" fill="hold"/>
                                        <p:tgtEl>
                                          <p:spTgt spid="194562"/>
                                        </p:tgtEl>
                                        <p:attrNameLst>
                                          <p:attrName>ppt_x</p:attrName>
                                          <p:attrName>ppt_y</p:attrName>
                                        </p:attrNameLst>
                                      </p:cBhvr>
                                      <p:rCtr x="-5122" y="-5139"/>
                                    </p:animMotion>
                                  </p:childTnLst>
                                </p:cTn>
                              </p:par>
                            </p:childTnLst>
                          </p:cTn>
                        </p:par>
                      </p:childTnLst>
                    </p:cTn>
                  </p:par>
                  <p:par>
                    <p:cTn id="13" fill="hold">
                      <p:stCondLst>
                        <p:cond delay="indefinite"/>
                      </p:stCondLst>
                      <p:childTnLst>
                        <p:par>
                          <p:cTn id="14" fill="hold">
                            <p:stCondLst>
                              <p:cond delay="0"/>
                            </p:stCondLst>
                            <p:childTnLst>
                              <p:par>
                                <p:cTn id="15" presetID="35" presetClass="path" presetSubtype="0" accel="50000" decel="50000" fill="hold" nodeType="clickEffect">
                                  <p:stCondLst>
                                    <p:cond delay="0"/>
                                  </p:stCondLst>
                                  <p:childTnLst>
                                    <p:animMotion origin="layout" path="M 0 4.81481E-6 L -0.2283 -0.13426 " pathEditMode="relative" rAng="0" ptsTypes="AA">
                                      <p:cBhvr>
                                        <p:cTn id="16" dur="2000" fill="hold"/>
                                        <p:tgtEl>
                                          <p:spTgt spid="194562"/>
                                        </p:tgtEl>
                                        <p:attrNameLst>
                                          <p:attrName>ppt_x</p:attrName>
                                          <p:attrName>ppt_y</p:attrName>
                                        </p:attrNameLst>
                                      </p:cBhvr>
                                      <p:rCtr x="-11424" y="-67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611188" y="1268413"/>
            <a:ext cx="7488237"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800100" indent="-34290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100000"/>
              </a:spcBef>
            </a:pPr>
            <a:r>
              <a:rPr lang="en-US" altLang="zh-CN" sz="2800" b="1" dirty="0">
                <a:latin typeface="华文中宋" panose="02010600040101010101" pitchFamily="2" charset="-122"/>
                <a:ea typeface="华文中宋" panose="02010600040101010101" pitchFamily="2" charset="-122"/>
              </a:rPr>
              <a:t>4.MIPS</a:t>
            </a:r>
            <a:r>
              <a:rPr lang="zh-CN" altLang="en-US" sz="2800" b="1" dirty="0">
                <a:latin typeface="华文中宋" panose="02010600040101010101" pitchFamily="2" charset="-122"/>
                <a:ea typeface="华文中宋" panose="02010600040101010101" pitchFamily="2" charset="-122"/>
              </a:rPr>
              <a:t>流水线中多路选择器的控制</a:t>
            </a:r>
            <a:endParaRPr lang="zh-CN" altLang="en-US" sz="2800" b="1" dirty="0">
              <a:latin typeface="华文中宋" panose="02010600040101010101" pitchFamily="2" charset="-122"/>
              <a:ea typeface="华文中宋" panose="02010600040101010101" pitchFamily="2" charset="-122"/>
            </a:endParaRPr>
          </a:p>
          <a:p>
            <a:pPr eaLnBrk="1" hangingPunct="1">
              <a:spcBef>
                <a:spcPct val="100000"/>
              </a:spcBef>
            </a:pPr>
            <a:r>
              <a:rPr lang="zh-CN" altLang="en-US" sz="2800"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主要是确定</a:t>
            </a:r>
            <a:r>
              <a:rPr lang="zh-CN" altLang="en-US" sz="2400" b="1" dirty="0">
                <a:latin typeface="华文中宋" panose="02010600040101010101" pitchFamily="2" charset="-122"/>
                <a:ea typeface="华文中宋" panose="02010600040101010101" pitchFamily="2" charset="-122"/>
                <a:hlinkClick r:id="rId1" action="ppaction://hlinksldjump"/>
              </a:rPr>
              <a:t>如何控制那四个多路选择器</a:t>
            </a:r>
            <a:r>
              <a:rPr lang="zh-CN" altLang="en-US" sz="2400" b="1" dirty="0">
                <a:latin typeface="华文中宋" panose="02010600040101010101" pitchFamily="2" charset="-122"/>
                <a:ea typeface="华文中宋" panose="02010600040101010101" pitchFamily="2" charset="-122"/>
              </a:rPr>
              <a:t>：</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100000"/>
              </a:spcBef>
              <a:buSzPct val="60000"/>
              <a:buFont typeface="Wingdings" panose="05000000000000000000" pitchFamily="2" charset="2"/>
              <a:buChar char="u"/>
            </a:pPr>
            <a:r>
              <a:rPr lang="en-US" altLang="zh-CN" sz="2400" b="1" dirty="0">
                <a:latin typeface="华文中宋" panose="02010600040101010101" pitchFamily="2" charset="-122"/>
                <a:ea typeface="华文中宋" panose="02010600040101010101" pitchFamily="2" charset="-122"/>
              </a:rPr>
              <a:t>ALU</a:t>
            </a:r>
            <a:r>
              <a:rPr lang="zh-CN" altLang="en-US" sz="2400" b="1" dirty="0">
                <a:latin typeface="华文中宋" panose="02010600040101010101" pitchFamily="2" charset="-122"/>
                <a:ea typeface="华文中宋" panose="02010600040101010101" pitchFamily="2" charset="-122"/>
              </a:rPr>
              <a:t>输入端的两个</a:t>
            </a:r>
            <a:r>
              <a:rPr lang="en-US" altLang="zh-CN" sz="2400" b="1" dirty="0">
                <a:latin typeface="华文中宋" panose="02010600040101010101" pitchFamily="2" charset="-122"/>
                <a:ea typeface="华文中宋" panose="02010600040101010101" pitchFamily="2" charset="-122"/>
              </a:rPr>
              <a:t>MUX</a:t>
            </a:r>
            <a:r>
              <a:rPr lang="zh-CN" altLang="en-US" sz="2400" b="1" dirty="0">
                <a:latin typeface="华文中宋" panose="02010600040101010101" pitchFamily="2" charset="-122"/>
                <a:ea typeface="华文中宋" panose="02010600040101010101" pitchFamily="2" charset="-122"/>
              </a:rPr>
              <a:t>由</a:t>
            </a:r>
            <a:r>
              <a:rPr lang="en-US" altLang="zh-CN" sz="2400" b="1" dirty="0">
                <a:latin typeface="华文中宋" panose="02010600040101010101" pitchFamily="2" charset="-122"/>
                <a:ea typeface="华文中宋" panose="02010600040101010101" pitchFamily="2" charset="-122"/>
              </a:rPr>
              <a:t>ID/EX.IR</a:t>
            </a:r>
            <a:r>
              <a:rPr lang="zh-CN" altLang="en-US" sz="2400" b="1" dirty="0">
                <a:latin typeface="华文中宋" panose="02010600040101010101" pitchFamily="2" charset="-122"/>
                <a:ea typeface="华文中宋" panose="02010600040101010101" pitchFamily="2" charset="-122"/>
              </a:rPr>
              <a:t>所指出的指令类型控制</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100000"/>
              </a:spcBef>
              <a:buSzPct val="60000"/>
              <a:buFont typeface="Wingdings" panose="05000000000000000000" pitchFamily="2" charset="2"/>
              <a:buChar char="u"/>
            </a:pPr>
            <a:r>
              <a:rPr lang="en-US" altLang="zh-CN" sz="2400" b="1" dirty="0">
                <a:latin typeface="华文中宋" panose="02010600040101010101" pitchFamily="2" charset="-122"/>
                <a:ea typeface="华文中宋" panose="02010600040101010101" pitchFamily="2" charset="-122"/>
              </a:rPr>
              <a:t>IF</a:t>
            </a:r>
            <a:r>
              <a:rPr lang="zh-CN" altLang="en-US" sz="2400" b="1" dirty="0">
                <a:latin typeface="华文中宋" panose="02010600040101010101" pitchFamily="2" charset="-122"/>
                <a:ea typeface="华文中宋" panose="02010600040101010101" pitchFamily="2" charset="-122"/>
              </a:rPr>
              <a:t>段的</a:t>
            </a:r>
            <a:r>
              <a:rPr lang="en-US" altLang="zh-CN" sz="2400" b="1" dirty="0">
                <a:latin typeface="华文中宋" panose="02010600040101010101" pitchFamily="2" charset="-122"/>
                <a:ea typeface="华文中宋" panose="02010600040101010101" pitchFamily="2" charset="-122"/>
              </a:rPr>
              <a:t>MUX</a:t>
            </a:r>
            <a:r>
              <a:rPr lang="zh-CN" altLang="en-US" sz="2400" b="1" dirty="0">
                <a:latin typeface="华文中宋" panose="02010600040101010101" pitchFamily="2" charset="-122"/>
                <a:ea typeface="华文中宋" panose="02010600040101010101" pitchFamily="2" charset="-122"/>
              </a:rPr>
              <a:t>由</a:t>
            </a:r>
            <a:r>
              <a:rPr lang="en-US" altLang="zh-CN" sz="2400" b="1" dirty="0">
                <a:latin typeface="华文中宋" panose="02010600040101010101" pitchFamily="2" charset="-122"/>
                <a:ea typeface="华文中宋" panose="02010600040101010101" pitchFamily="2" charset="-122"/>
              </a:rPr>
              <a:t>EX/</a:t>
            </a:r>
            <a:r>
              <a:rPr lang="en-US" altLang="zh-CN" sz="2400" b="1" dirty="0" err="1">
                <a:latin typeface="华文中宋" panose="02010600040101010101" pitchFamily="2" charset="-122"/>
                <a:ea typeface="华文中宋" panose="02010600040101010101" pitchFamily="2" charset="-122"/>
              </a:rPr>
              <a:t>MEM.Cond</a:t>
            </a:r>
            <a:r>
              <a:rPr lang="zh-CN" altLang="en-US" sz="2400" b="1" dirty="0">
                <a:latin typeface="华文中宋" panose="02010600040101010101" pitchFamily="2" charset="-122"/>
                <a:ea typeface="华文中宋" panose="02010600040101010101" pitchFamily="2" charset="-122"/>
              </a:rPr>
              <a:t>域的值控制</a:t>
            </a:r>
            <a:endParaRPr lang="zh-CN" altLang="en-US" sz="2400" b="1" dirty="0">
              <a:latin typeface="华文中宋" panose="02010600040101010101" pitchFamily="2" charset="-122"/>
              <a:ea typeface="华文中宋" panose="02010600040101010101" pitchFamily="2" charset="-122"/>
            </a:endParaRPr>
          </a:p>
          <a:p>
            <a:pPr lvl="1" eaLnBrk="1" hangingPunct="1">
              <a:spcBef>
                <a:spcPct val="100000"/>
              </a:spcBef>
              <a:buSzPct val="60000"/>
              <a:buFont typeface="Wingdings" panose="05000000000000000000" pitchFamily="2" charset="2"/>
              <a:buChar char="u"/>
            </a:pPr>
            <a:r>
              <a:rPr lang="en-US" altLang="zh-CN" sz="2400" b="1" dirty="0">
                <a:latin typeface="华文中宋" panose="02010600040101010101" pitchFamily="2" charset="-122"/>
                <a:ea typeface="华文中宋" panose="02010600040101010101" pitchFamily="2" charset="-122"/>
              </a:rPr>
              <a:t>WB</a:t>
            </a:r>
            <a:r>
              <a:rPr lang="zh-CN" altLang="en-US" sz="2400" b="1" dirty="0">
                <a:latin typeface="华文中宋" panose="02010600040101010101" pitchFamily="2" charset="-122"/>
                <a:ea typeface="华文中宋" panose="02010600040101010101" pitchFamily="2" charset="-122"/>
              </a:rPr>
              <a:t>段的</a:t>
            </a:r>
            <a:r>
              <a:rPr lang="en-US" altLang="zh-CN" sz="2400" b="1" dirty="0">
                <a:latin typeface="华文中宋" panose="02010600040101010101" pitchFamily="2" charset="-122"/>
                <a:ea typeface="华文中宋" panose="02010600040101010101" pitchFamily="2" charset="-122"/>
              </a:rPr>
              <a:t>MUX</a:t>
            </a:r>
            <a:r>
              <a:rPr lang="zh-CN" altLang="en-US" sz="2400" b="1" dirty="0">
                <a:latin typeface="华文中宋" panose="02010600040101010101" pitchFamily="2" charset="-122"/>
                <a:ea typeface="华文中宋" panose="02010600040101010101" pitchFamily="2" charset="-122"/>
              </a:rPr>
              <a:t>由当前指令类型</a:t>
            </a:r>
            <a:r>
              <a:rPr lang="en-US" altLang="zh-CN" sz="2400" b="1" dirty="0">
                <a:latin typeface="华文中宋" panose="02010600040101010101" pitchFamily="2" charset="-122"/>
                <a:ea typeface="华文中宋" panose="02010600040101010101" pitchFamily="2" charset="-122"/>
              </a:rPr>
              <a:t>(Load/ALU)</a:t>
            </a:r>
            <a:r>
              <a:rPr lang="zh-CN" altLang="en-US" sz="2400" b="1" dirty="0">
                <a:latin typeface="华文中宋" panose="02010600040101010101" pitchFamily="2" charset="-122"/>
                <a:ea typeface="华文中宋" panose="02010600040101010101" pitchFamily="2" charset="-122"/>
              </a:rPr>
              <a:t>控制</a:t>
            </a:r>
            <a:endParaRPr lang="zh-CN" altLang="en-US" sz="2400" b="1" dirty="0">
              <a:latin typeface="华文中宋" panose="02010600040101010101" pitchFamily="2" charset="-122"/>
              <a:ea typeface="华文中宋" panose="02010600040101010101" pitchFamily="2" charset="-122"/>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arch11">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9144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AutoShape 3">
            <a:hlinkClick r:id="rId3" action="ppaction://hlinksldjump" highlightClick="1"/>
          </p:cNvPr>
          <p:cNvSpPr>
            <a:spLocks noChangeArrowheads="1"/>
          </p:cNvSpPr>
          <p:nvPr/>
        </p:nvSpPr>
        <p:spPr bwMode="auto">
          <a:xfrm>
            <a:off x="7423150" y="549275"/>
            <a:ext cx="533400" cy="304800"/>
          </a:xfrm>
          <a:prstGeom prst="actionButtonReturn">
            <a:avLst/>
          </a:prstGeom>
          <a:solidFill>
            <a:srgbClr val="F4CCF3"/>
          </a:solidFill>
          <a:ln w="9525">
            <a:solidFill>
              <a:srgbClr val="FFFF00"/>
            </a:solidFill>
            <a:miter lim="800000"/>
          </a:ln>
        </p:spPr>
        <p:txBody>
          <a:bodyPr wrap="none" anchor="ctr"/>
          <a:lstStyle/>
          <a:p>
            <a:endParaRPr lang="zh-CN" altLang="en-US"/>
          </a:p>
        </p:txBody>
      </p:sp>
    </p:spTree>
  </p:cSld>
  <p:clrMapOvr>
    <a:masterClrMapping/>
  </p:clrMapOvr>
  <p:transition spd="slow"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arch1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AutoShape 3">
            <a:hlinkClick r:id="rId3" action="ppaction://hlinksldjump" highlightClick="1"/>
          </p:cNvPr>
          <p:cNvSpPr>
            <a:spLocks noChangeArrowheads="1"/>
          </p:cNvSpPr>
          <p:nvPr/>
        </p:nvSpPr>
        <p:spPr bwMode="auto">
          <a:xfrm>
            <a:off x="7423150" y="549275"/>
            <a:ext cx="533400" cy="304800"/>
          </a:xfrm>
          <a:prstGeom prst="actionButtonReturn">
            <a:avLst/>
          </a:prstGeom>
          <a:solidFill>
            <a:srgbClr val="F4CCF3"/>
          </a:solidFill>
          <a:ln w="9525">
            <a:solidFill>
              <a:srgbClr val="FFFF00"/>
            </a:solidFill>
            <a:miter lim="800000"/>
          </a:ln>
        </p:spPr>
        <p:txBody>
          <a:bodyPr wrap="none" anchor="ctr"/>
          <a:lstStyle/>
          <a:p>
            <a:endParaRPr lang="zh-CN" altLang="en-US"/>
          </a:p>
        </p:txBody>
      </p:sp>
    </p:spTree>
  </p:cSld>
  <p:clrMapOvr>
    <a:masterClrMapping/>
  </p:clrMapOvr>
  <p:transition spd="slow"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62" name="Picture 2" descr="arch13">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AutoShape 3">
            <a:hlinkClick r:id="rId3" action="ppaction://hlinksldjump" highlightClick="1"/>
          </p:cNvPr>
          <p:cNvSpPr>
            <a:spLocks noChangeArrowheads="1"/>
          </p:cNvSpPr>
          <p:nvPr/>
        </p:nvSpPr>
        <p:spPr bwMode="auto">
          <a:xfrm>
            <a:off x="7423150" y="549275"/>
            <a:ext cx="533400" cy="304800"/>
          </a:xfrm>
          <a:prstGeom prst="actionButtonReturn">
            <a:avLst/>
          </a:prstGeom>
          <a:solidFill>
            <a:srgbClr val="F4CCF3"/>
          </a:solidFill>
          <a:ln w="9525">
            <a:solidFill>
              <a:srgbClr val="FFFF00"/>
            </a:solidFill>
            <a:miter lim="800000"/>
          </a:ln>
        </p:spPr>
        <p:txBody>
          <a:bodyPr wrap="none" anchor="ctr"/>
          <a:lstStyle/>
          <a:p>
            <a:endParaRPr lang="zh-CN" altLang="en-US"/>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194562"/>
                                        </p:tgtEl>
                                      </p:cBhvr>
                                      <p:by x="150000" y="150000"/>
                                    </p:animScale>
                                  </p:childTnLst>
                                </p:cTn>
                              </p:par>
                              <p:par>
                                <p:cTn id="7" presetID="63" presetClass="path" presetSubtype="0" accel="50000" decel="50000" fill="hold" nodeType="withEffect">
                                  <p:stCondLst>
                                    <p:cond delay="0"/>
                                  </p:stCondLst>
                                  <p:childTnLst>
                                    <p:animMotion origin="layout" path="M 0 0  L 0.25 0  E" pathEditMode="relative" ptsTypes="">
                                      <p:cBhvr>
                                        <p:cTn id="8" dur="2000" fill="hold"/>
                                        <p:tgtEl>
                                          <p:spTgt spid="194562"/>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nodeType="clickEffect">
                                  <p:stCondLst>
                                    <p:cond delay="0"/>
                                  </p:stCondLst>
                                  <p:childTnLst>
                                    <p:animMotion origin="layout" path="M 0 4.81481E-6 L -0.10243 -0.10278 " pathEditMode="relative" rAng="0" ptsTypes="AA">
                                      <p:cBhvr>
                                        <p:cTn id="12" dur="2000" fill="hold"/>
                                        <p:tgtEl>
                                          <p:spTgt spid="194562"/>
                                        </p:tgtEl>
                                        <p:attrNameLst>
                                          <p:attrName>ppt_x</p:attrName>
                                          <p:attrName>ppt_y</p:attrName>
                                        </p:attrNameLst>
                                      </p:cBhvr>
                                      <p:rCtr x="-5122" y="-5139"/>
                                    </p:animMotion>
                                  </p:childTnLst>
                                </p:cTn>
                              </p:par>
                            </p:childTnLst>
                          </p:cTn>
                        </p:par>
                      </p:childTnLst>
                    </p:cTn>
                  </p:par>
                  <p:par>
                    <p:cTn id="13" fill="hold">
                      <p:stCondLst>
                        <p:cond delay="indefinite"/>
                      </p:stCondLst>
                      <p:childTnLst>
                        <p:par>
                          <p:cTn id="14" fill="hold">
                            <p:stCondLst>
                              <p:cond delay="0"/>
                            </p:stCondLst>
                            <p:childTnLst>
                              <p:par>
                                <p:cTn id="15" presetID="35" presetClass="path" presetSubtype="0" accel="50000" decel="50000" fill="hold" nodeType="clickEffect">
                                  <p:stCondLst>
                                    <p:cond delay="0"/>
                                  </p:stCondLst>
                                  <p:childTnLst>
                                    <p:animMotion origin="layout" path="M 0 4.81481E-6 L -0.2283 -0.13426 " pathEditMode="relative" rAng="0" ptsTypes="AA">
                                      <p:cBhvr>
                                        <p:cTn id="16" dur="2000" fill="hold"/>
                                        <p:tgtEl>
                                          <p:spTgt spid="194562"/>
                                        </p:tgtEl>
                                        <p:attrNameLst>
                                          <p:attrName>ppt_x</p:attrName>
                                          <p:attrName>ppt_y</p:attrName>
                                        </p:attrNameLst>
                                      </p:cBhvr>
                                      <p:rCtr x="-11424" y="-67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3"/>
          <p:cNvSpPr txBox="1">
            <a:spLocks noChangeArrowheads="1"/>
          </p:cNvSpPr>
          <p:nvPr/>
        </p:nvSpPr>
        <p:spPr bwMode="auto">
          <a:xfrm>
            <a:off x="2484438" y="450850"/>
            <a:ext cx="3436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latin typeface="仿宋_GB2312"/>
                <a:ea typeface="仿宋_GB2312"/>
                <a:cs typeface="仿宋_GB2312"/>
              </a:rPr>
              <a:t> </a:t>
            </a:r>
            <a:r>
              <a:rPr lang="zh-CN" altLang="en-US" sz="2400" b="1">
                <a:latin typeface="仿宋_GB2312"/>
                <a:ea typeface="仿宋_GB2312"/>
                <a:cs typeface="仿宋_GB2312"/>
              </a:rPr>
              <a:t>一种简单的</a:t>
            </a:r>
            <a:r>
              <a:rPr lang="en-US" altLang="zh-CN" sz="2400" b="1">
                <a:latin typeface="仿宋_GB2312"/>
                <a:ea typeface="仿宋_GB2312"/>
                <a:cs typeface="仿宋_GB2312"/>
              </a:rPr>
              <a:t>MIPS</a:t>
            </a:r>
            <a:r>
              <a:rPr lang="zh-CN" altLang="en-US" sz="2400" b="1">
                <a:latin typeface="仿宋_GB2312"/>
                <a:ea typeface="仿宋_GB2312"/>
                <a:cs typeface="仿宋_GB2312"/>
              </a:rPr>
              <a:t>流水线</a:t>
            </a:r>
            <a:endParaRPr lang="zh-CN" altLang="en-US" sz="2400" b="1">
              <a:latin typeface="仿宋_GB2312"/>
              <a:ea typeface="仿宋_GB2312"/>
              <a:cs typeface="仿宋_GB2312"/>
            </a:endParaRPr>
          </a:p>
        </p:txBody>
      </p:sp>
      <p:sp>
        <p:nvSpPr>
          <p:cNvPr id="48131" name="AutoShape 4">
            <a:hlinkClick r:id="rId1" action="ppaction://hlinksldjump" highlightClick="1"/>
          </p:cNvPr>
          <p:cNvSpPr>
            <a:spLocks noChangeArrowheads="1"/>
          </p:cNvSpPr>
          <p:nvPr/>
        </p:nvSpPr>
        <p:spPr bwMode="auto">
          <a:xfrm>
            <a:off x="7740650" y="549275"/>
            <a:ext cx="533400" cy="304800"/>
          </a:xfrm>
          <a:prstGeom prst="actionButtonReturn">
            <a:avLst/>
          </a:prstGeom>
          <a:solidFill>
            <a:srgbClr val="F4CCF3"/>
          </a:solidFill>
          <a:ln w="9525">
            <a:solidFill>
              <a:srgbClr val="FFFF00"/>
            </a:solidFill>
            <a:miter lim="800000"/>
          </a:ln>
        </p:spPr>
        <p:txBody>
          <a:bodyPr wrap="none" anchor="ctr"/>
          <a:lstStyle/>
          <a:p>
            <a:endParaRPr lang="zh-CN" altLang="en-US"/>
          </a:p>
        </p:txBody>
      </p:sp>
      <p:graphicFrame>
        <p:nvGraphicFramePr>
          <p:cNvPr id="192968" name="Group 456"/>
          <p:cNvGraphicFramePr>
            <a:graphicFrameLocks noGrp="1"/>
          </p:cNvGraphicFramePr>
          <p:nvPr/>
        </p:nvGraphicFramePr>
        <p:xfrm>
          <a:off x="684213" y="1268413"/>
          <a:ext cx="7848600" cy="2987677"/>
        </p:xfrm>
        <a:graphic>
          <a:graphicData uri="http://schemas.openxmlformats.org/drawingml/2006/table">
            <a:tbl>
              <a:tblPr/>
              <a:tblGrid>
                <a:gridCol w="1584325"/>
                <a:gridCol w="792162"/>
                <a:gridCol w="647700"/>
                <a:gridCol w="647700"/>
                <a:gridCol w="720725"/>
                <a:gridCol w="719138"/>
                <a:gridCol w="720725"/>
                <a:gridCol w="720725"/>
                <a:gridCol w="790575"/>
                <a:gridCol w="504825"/>
              </a:tblGrid>
              <a:tr h="426811">
                <a:tc rowSpan="2">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zh-CN" altLang="en-US" sz="2200" b="0" i="0" u="none" strike="noStrike" cap="none" normalizeH="0" baseline="0" dirty="0" smtClean="0">
                          <a:ln>
                            <a:noFill/>
                          </a:ln>
                          <a:solidFill>
                            <a:srgbClr val="000000"/>
                          </a:solidFill>
                          <a:effectLst/>
                          <a:latin typeface="楷体_GB2312" pitchFamily="49" charset="-122"/>
                          <a:ea typeface="楷体_GB2312" pitchFamily="49" charset="-122"/>
                          <a:cs typeface="Times New Roman" panose="02020603050405020304" pitchFamily="18" charset="0"/>
                        </a:rPr>
                        <a:t>指令编号</a:t>
                      </a:r>
                      <a:endParaRPr kumimoji="0" lang="zh-CN" altLang="en-US" sz="2200" b="0" i="0" u="none" strike="noStrike" cap="none" normalizeH="0" baseline="0" dirty="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gridSpan="9">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zh-CN" altLang="en-US"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时钟周期</a:t>
                      </a:r>
                      <a:endParaRPr kumimoji="0" lang="zh-CN" altLang="en-US"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hMerge="1">
                  <a:tcPr/>
                </a:tc>
                <a:tc hMerge="1">
                  <a:tcPr/>
                </a:tc>
                <a:tc hMerge="1">
                  <a:tcPr/>
                </a:tc>
                <a:tc hMerge="1">
                  <a:tcPr/>
                </a:tc>
                <a:tc hMerge="1">
                  <a:tcPr/>
                </a:tc>
                <a:tc hMerge="1">
                  <a:tcPr/>
                </a:tc>
                <a:tc hMerge="1">
                  <a:tcPr/>
                </a:tc>
                <a:tc hMerge="1">
                  <a:tcPr/>
                </a:tc>
              </a:tr>
              <a:tr h="426811">
                <a:tc vMerge="1">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1</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2</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3</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4</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5</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6</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7</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8</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9</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26811">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zh-CN" altLang="en-US"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指令</a:t>
                      </a: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i</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IF</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ID</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EX</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MEM</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WB</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26811">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zh-CN" altLang="en-US"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指令</a:t>
                      </a: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i+1</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IF</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ID</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EX</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MEM</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WB</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26811">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zh-CN" altLang="en-US"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指令</a:t>
                      </a: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i+2</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IF</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smtClean="0">
                          <a:ln>
                            <a:noFill/>
                          </a:ln>
                          <a:solidFill>
                            <a:srgbClr val="000000"/>
                          </a:solidFill>
                          <a:effectLst/>
                          <a:latin typeface="楷体_GB2312" pitchFamily="49" charset="-122"/>
                          <a:ea typeface="楷体_GB2312" pitchFamily="49" charset="-122"/>
                          <a:cs typeface="Times New Roman" panose="02020603050405020304" pitchFamily="18" charset="0"/>
                        </a:rPr>
                        <a:t>ID</a:t>
                      </a:r>
                      <a:endParaRPr kumimoji="0" lang="en-US" altLang="zh-CN" sz="2200" b="0" i="0" u="none" strike="noStrike" cap="none" normalizeH="0" baseline="0" dirty="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EX</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MEM</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WB</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26811">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zh-CN" altLang="en-US"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指令</a:t>
                      </a: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i+3</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IF</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ID</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EX</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MEM</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WB</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426811">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zh-CN" altLang="en-US" sz="2200" b="0" i="0" u="none" strike="noStrike" cap="none" normalizeH="0" baseline="0" dirty="0" smtClean="0">
                          <a:ln>
                            <a:noFill/>
                          </a:ln>
                          <a:solidFill>
                            <a:srgbClr val="000000"/>
                          </a:solidFill>
                          <a:effectLst/>
                          <a:latin typeface="楷体_GB2312" pitchFamily="49" charset="-122"/>
                          <a:ea typeface="楷体_GB2312" pitchFamily="49" charset="-122"/>
                          <a:cs typeface="Times New Roman" panose="02020603050405020304" pitchFamily="18" charset="0"/>
                        </a:rPr>
                        <a:t>指令</a:t>
                      </a:r>
                      <a:r>
                        <a:rPr kumimoji="0" lang="en-US" altLang="zh-CN" sz="2200" b="0" i="0" u="none" strike="noStrike" cap="none" normalizeH="0" baseline="0" dirty="0" smtClean="0">
                          <a:ln>
                            <a:noFill/>
                          </a:ln>
                          <a:solidFill>
                            <a:srgbClr val="000000"/>
                          </a:solidFill>
                          <a:effectLst/>
                          <a:latin typeface="楷体_GB2312" pitchFamily="49" charset="-122"/>
                          <a:ea typeface="楷体_GB2312" pitchFamily="49" charset="-122"/>
                          <a:cs typeface="Times New Roman" panose="02020603050405020304" pitchFamily="18" charset="0"/>
                        </a:rPr>
                        <a:t>i+4</a:t>
                      </a:r>
                      <a:endParaRPr kumimoji="0" lang="en-US" altLang="zh-CN" sz="2200" b="0" i="0" u="none" strike="noStrike" cap="none" normalizeH="0" baseline="0" dirty="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IF</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ID</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EX</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rPr>
                        <a:t>MEM</a:t>
                      </a:r>
                      <a:endParaRPr kumimoji="0" lang="en-US" altLang="zh-CN" sz="2200" b="0" i="0" u="none" strike="noStrike" cap="none" normalizeH="0" baseline="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2200" b="0" i="0" u="none" strike="noStrike" cap="none" normalizeH="0" baseline="0" dirty="0" smtClean="0">
                          <a:ln>
                            <a:noFill/>
                          </a:ln>
                          <a:solidFill>
                            <a:srgbClr val="000000"/>
                          </a:solidFill>
                          <a:effectLst/>
                          <a:latin typeface="楷体_GB2312" pitchFamily="49" charset="-122"/>
                          <a:ea typeface="楷体_GB2312" pitchFamily="49" charset="-122"/>
                          <a:cs typeface="Times New Roman" panose="02020603050405020304" pitchFamily="18" charset="0"/>
                        </a:rPr>
                        <a:t>WB</a:t>
                      </a:r>
                      <a:endParaRPr kumimoji="0" lang="en-US" altLang="zh-CN" sz="2200" b="0" i="0" u="none" strike="noStrike" cap="none" normalizeH="0" baseline="0" dirty="0" smtClean="0">
                        <a:ln>
                          <a:noFill/>
                        </a:ln>
                        <a:solidFill>
                          <a:srgbClr val="000000"/>
                        </a:solidFill>
                        <a:effectLst/>
                        <a:latin typeface="楷体_GB2312" pitchFamily="49" charset="-122"/>
                        <a:ea typeface="楷体_GB2312" pitchFamily="49" charset="-122"/>
                        <a:cs typeface="Times New Roman" panose="02020603050405020304" pitchFamily="18"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bl>
          </a:graphicData>
        </a:graphic>
      </p:graphicFrame>
    </p:spTree>
  </p:cSld>
  <p:clrMapOvr>
    <a:masterClrMapping/>
  </p:clrMapOvr>
  <p:transition>
    <p:pull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arch25">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AutoShape 4">
            <a:hlinkClick r:id="rId3" action="ppaction://hlinksldjump" highlightClick="1"/>
          </p:cNvPr>
          <p:cNvSpPr>
            <a:spLocks noChangeArrowheads="1"/>
          </p:cNvSpPr>
          <p:nvPr/>
        </p:nvSpPr>
        <p:spPr bwMode="auto">
          <a:xfrm>
            <a:off x="8007350" y="387350"/>
            <a:ext cx="533400" cy="304800"/>
          </a:xfrm>
          <a:prstGeom prst="actionButtonReturn">
            <a:avLst/>
          </a:prstGeom>
          <a:solidFill>
            <a:srgbClr val="F4CCF3"/>
          </a:solidFill>
          <a:ln w="9525">
            <a:solidFill>
              <a:srgbClr val="FFFF00"/>
            </a:solidFill>
            <a:miter lim="800000"/>
          </a:ln>
        </p:spPr>
        <p:txBody>
          <a:bodyPr wrap="none" anchor="ctr"/>
          <a:lstStyle/>
          <a:p>
            <a:endParaRPr lang="zh-CN" altLang="en-US"/>
          </a:p>
        </p:txBody>
      </p:sp>
    </p:spTree>
  </p:cSld>
  <p:clrMapOvr>
    <a:masterClrMapping/>
  </p:clrMapOvr>
  <p:transition spd="slow"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6" name="Picture 2" descr="arch26">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85800"/>
            <a:ext cx="7543800" cy="548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AutoShape 4">
            <a:hlinkClick r:id="rId3" action="ppaction://hlinksldjump" highlightClick="1"/>
          </p:cNvPr>
          <p:cNvSpPr>
            <a:spLocks noChangeArrowheads="1"/>
          </p:cNvSpPr>
          <p:nvPr/>
        </p:nvSpPr>
        <p:spPr bwMode="auto">
          <a:xfrm>
            <a:off x="7458075" y="836613"/>
            <a:ext cx="533400" cy="304800"/>
          </a:xfrm>
          <a:prstGeom prst="actionButtonReturn">
            <a:avLst/>
          </a:prstGeom>
          <a:solidFill>
            <a:srgbClr val="F4CCF3"/>
          </a:solidFill>
          <a:ln w="9525">
            <a:solidFill>
              <a:srgbClr val="FFFF00"/>
            </a:solidFill>
            <a:miter lim="800000"/>
          </a:ln>
        </p:spPr>
        <p:txBody>
          <a:bodyPr wrap="none" anchor="ctr"/>
          <a:lstStyle/>
          <a:p>
            <a:endParaRPr lang="zh-CN" altLang="en-US"/>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231426"/>
                                        </p:tgtEl>
                                      </p:cBhvr>
                                      <p:by x="180000" y="180000"/>
                                    </p:animScale>
                                  </p:childTnLst>
                                </p:cTn>
                              </p:par>
                              <p:par>
                                <p:cTn id="7" presetID="63" presetClass="path" presetSubtype="0" accel="50000" decel="50000" fill="hold" nodeType="withEffect">
                                  <p:stCondLst>
                                    <p:cond delay="0"/>
                                  </p:stCondLst>
                                  <p:childTnLst>
                                    <p:animMotion origin="layout" path="M 0 0  L 0.25 0  E" pathEditMode="relative" ptsTypes="">
                                      <p:cBhvr>
                                        <p:cTn id="8" dur="500" fill="hold"/>
                                        <p:tgtEl>
                                          <p:spTgt spid="23142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474" name="Picture 2" descr="arch27">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38200"/>
            <a:ext cx="7391400" cy="539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AutoShape 4">
            <a:hlinkClick r:id="rId3" action="ppaction://hlinksldjump" highlightClick="1"/>
          </p:cNvPr>
          <p:cNvSpPr>
            <a:spLocks noChangeArrowheads="1"/>
          </p:cNvSpPr>
          <p:nvPr/>
        </p:nvSpPr>
        <p:spPr bwMode="auto">
          <a:xfrm>
            <a:off x="7308850" y="981075"/>
            <a:ext cx="533400" cy="304800"/>
          </a:xfrm>
          <a:prstGeom prst="actionButtonReturn">
            <a:avLst/>
          </a:prstGeom>
          <a:solidFill>
            <a:srgbClr val="F4CCF3"/>
          </a:solidFill>
          <a:ln w="9525">
            <a:solidFill>
              <a:srgbClr val="FFFF00"/>
            </a:solidFill>
            <a:miter lim="800000"/>
          </a:ln>
        </p:spPr>
        <p:txBody>
          <a:bodyPr wrap="none" anchor="ctr"/>
          <a:lstStyle/>
          <a:p>
            <a:endParaRPr lang="zh-CN" altLang="en-US"/>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233474"/>
                                        </p:tgtEl>
                                      </p:cBhvr>
                                      <p:by x="180000" y="180000"/>
                                    </p:animScale>
                                  </p:childTnLst>
                                </p:cTn>
                              </p:par>
                              <p:par>
                                <p:cTn id="7" presetID="35" presetClass="path" presetSubtype="0" accel="50000" decel="50000" fill="hold" nodeType="withEffect">
                                  <p:stCondLst>
                                    <p:cond delay="0"/>
                                  </p:stCondLst>
                                  <p:childTnLst>
                                    <p:animMotion origin="layout" path="M -3.33333E-6 7.40741E-7 L -0.14548 -0.00509 " pathEditMode="relative" rAng="0" ptsTypes="AA">
                                      <p:cBhvr>
                                        <p:cTn id="8" dur="500" fill="hold"/>
                                        <p:tgtEl>
                                          <p:spTgt spid="233474"/>
                                        </p:tgtEl>
                                        <p:attrNameLst>
                                          <p:attrName>ppt_x</p:attrName>
                                          <p:attrName>ppt_y</p:attrName>
                                        </p:attrNameLst>
                                      </p:cBhvr>
                                      <p:rCtr x="-7274" y="-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arch29">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8" y="-26988"/>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AutoShape 4">
            <a:hlinkClick r:id="rId3" action="ppaction://hlinksldjump" highlightClick="1"/>
          </p:cNvPr>
          <p:cNvSpPr>
            <a:spLocks noChangeArrowheads="1"/>
          </p:cNvSpPr>
          <p:nvPr/>
        </p:nvSpPr>
        <p:spPr bwMode="auto">
          <a:xfrm>
            <a:off x="7883525" y="381000"/>
            <a:ext cx="533400" cy="304800"/>
          </a:xfrm>
          <a:prstGeom prst="actionButtonReturn">
            <a:avLst/>
          </a:prstGeom>
          <a:solidFill>
            <a:srgbClr val="F4CCF3"/>
          </a:solidFill>
          <a:ln w="9525">
            <a:solidFill>
              <a:srgbClr val="FFFF00"/>
            </a:solidFill>
            <a:miter lim="800000"/>
          </a:ln>
        </p:spPr>
        <p:txBody>
          <a:bodyPr wrap="none" anchor="ctr"/>
          <a:lstStyle/>
          <a:p>
            <a:endParaRPr lang="zh-CN" altLang="en-US"/>
          </a:p>
        </p:txBody>
      </p:sp>
    </p:spTree>
  </p:cSld>
  <p:clrMapOvr>
    <a:masterClrMapping/>
  </p:clrMapOvr>
  <p:transition spd="slow"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arch30">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4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9" name="Rectangle 7"/>
          <p:cNvSpPr>
            <a:spLocks noChangeArrowheads="1"/>
          </p:cNvSpPr>
          <p:nvPr/>
        </p:nvSpPr>
        <p:spPr bwMode="auto">
          <a:xfrm>
            <a:off x="2339975" y="1212826"/>
            <a:ext cx="5616575" cy="592138"/>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 </a:t>
            </a:r>
            <a:r>
              <a:rPr lang="en-US" altLang="zh-CN" sz="2800" dirty="0">
                <a:solidFill>
                  <a:schemeClr val="tx2"/>
                </a:solidFill>
                <a:effectLst>
                  <a:outerShdw blurRad="38100" dist="38100" dir="2700000" algn="tl">
                    <a:srgbClr val="000000"/>
                  </a:outerShdw>
                </a:effectLst>
                <a:latin typeface="Arial" panose="020B0604020202020204" pitchFamily="34" charset="0"/>
              </a:rPr>
              <a:t>2 </a:t>
            </a:r>
            <a:r>
              <a:rPr lang="zh-CN" altLang="en-US" sz="2800" dirty="0">
                <a:solidFill>
                  <a:schemeClr val="tx2"/>
                </a:solidFill>
                <a:effectLst>
                  <a:outerShdw blurRad="38100" dist="38100" dir="2700000" algn="tl">
                    <a:srgbClr val="000000"/>
                  </a:outerShdw>
                </a:effectLst>
                <a:latin typeface="Arial" panose="020B0604020202020204" pitchFamily="34" charset="0"/>
              </a:rPr>
              <a:t>章  计算机系统量化分析基础</a:t>
            </a:r>
            <a:endParaRPr lang="zh-CN" altLang="en-US" sz="2800" dirty="0">
              <a:solidFill>
                <a:schemeClr val="tx2"/>
              </a:solidFill>
              <a:effectLst>
                <a:outerShdw blurRad="38100" dist="38100" dir="2700000" algn="tl">
                  <a:srgbClr val="000000"/>
                </a:outerShdw>
              </a:effectLst>
              <a:latin typeface="Arial" panose="020B0604020202020204" pitchFamily="34" charset="0"/>
            </a:endParaRPr>
          </a:p>
        </p:txBody>
      </p:sp>
      <p:sp>
        <p:nvSpPr>
          <p:cNvPr id="658440" name="Rectangle 8"/>
          <p:cNvSpPr>
            <a:spLocks noChangeArrowheads="1"/>
          </p:cNvSpPr>
          <p:nvPr/>
        </p:nvSpPr>
        <p:spPr bwMode="auto">
          <a:xfrm>
            <a:off x="2360613" y="2420914"/>
            <a:ext cx="5256212" cy="592137"/>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 </a:t>
            </a:r>
            <a:r>
              <a:rPr lang="en-US" altLang="zh-CN" sz="2800" dirty="0">
                <a:solidFill>
                  <a:schemeClr val="tx2"/>
                </a:solidFill>
                <a:effectLst>
                  <a:outerShdw blurRad="38100" dist="38100" dir="2700000" algn="tl">
                    <a:srgbClr val="000000"/>
                  </a:outerShdw>
                </a:effectLst>
                <a:latin typeface="Arial" panose="020B0604020202020204" pitchFamily="34" charset="0"/>
              </a:rPr>
              <a:t>4 </a:t>
            </a:r>
            <a:r>
              <a:rPr lang="zh-CN" altLang="en-US" sz="2800" dirty="0">
                <a:solidFill>
                  <a:schemeClr val="tx2"/>
                </a:solidFill>
                <a:effectLst>
                  <a:outerShdw blurRad="38100" dist="38100" dir="2700000" algn="tl">
                    <a:srgbClr val="000000"/>
                  </a:outerShdw>
                </a:effectLst>
                <a:latin typeface="Arial" panose="020B0604020202020204" pitchFamily="34" charset="0"/>
              </a:rPr>
              <a:t>章  指令系统</a:t>
            </a:r>
            <a:endParaRPr lang="zh-CN" altLang="en-US" sz="2800" dirty="0">
              <a:solidFill>
                <a:schemeClr val="tx2"/>
              </a:solidFill>
              <a:effectLst>
                <a:outerShdw blurRad="38100" dist="38100" dir="2700000" algn="tl">
                  <a:srgbClr val="000000"/>
                </a:outerShdw>
              </a:effectLst>
              <a:latin typeface="Arial" panose="020B0604020202020204" pitchFamily="34" charset="0"/>
            </a:endParaRPr>
          </a:p>
        </p:txBody>
      </p:sp>
      <p:sp>
        <p:nvSpPr>
          <p:cNvPr id="658441" name="Rectangle 9"/>
          <p:cNvSpPr>
            <a:spLocks noChangeArrowheads="1"/>
          </p:cNvSpPr>
          <p:nvPr/>
        </p:nvSpPr>
        <p:spPr bwMode="auto">
          <a:xfrm>
            <a:off x="2339975" y="3036864"/>
            <a:ext cx="5256213" cy="592137"/>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a:t>
            </a:r>
            <a:r>
              <a:rPr lang="zh-CN" altLang="en-US" sz="2800" dirty="0">
                <a:solidFill>
                  <a:schemeClr val="tx2"/>
                </a:solidFill>
                <a:effectLst>
                  <a:outerShdw blurRad="38100" dist="38100" dir="2700000" algn="tl">
                    <a:srgbClr val="000000"/>
                  </a:outerShdw>
                </a:effectLst>
                <a:latin typeface="Times New Roman" panose="02020603050405020304" pitchFamily="18" charset="0"/>
              </a:rPr>
              <a:t>５</a:t>
            </a:r>
            <a:r>
              <a:rPr lang="zh-CN" altLang="en-US" sz="2800" dirty="0">
                <a:solidFill>
                  <a:schemeClr val="tx2"/>
                </a:solidFill>
                <a:effectLst>
                  <a:outerShdw blurRad="38100" dist="38100" dir="2700000" algn="tl">
                    <a:srgbClr val="000000"/>
                  </a:outerShdw>
                </a:effectLst>
                <a:latin typeface="Arial" panose="020B0604020202020204" pitchFamily="34" charset="0"/>
              </a:rPr>
              <a:t>章  </a:t>
            </a:r>
            <a:r>
              <a:rPr lang="en-US" altLang="zh-CN" sz="2800" dirty="0">
                <a:solidFill>
                  <a:schemeClr val="tx2"/>
                </a:solidFill>
                <a:effectLst>
                  <a:outerShdw blurRad="38100" dist="38100" dir="2700000" algn="tl">
                    <a:srgbClr val="000000"/>
                  </a:outerShdw>
                </a:effectLst>
                <a:latin typeface="Arial" panose="020B0604020202020204" pitchFamily="34" charset="0"/>
              </a:rPr>
              <a:t>CPU</a:t>
            </a:r>
            <a:r>
              <a:rPr lang="zh-CN" altLang="en-US" sz="2800" dirty="0" smtClean="0">
                <a:solidFill>
                  <a:schemeClr val="tx2"/>
                </a:solidFill>
                <a:effectLst>
                  <a:outerShdw blurRad="38100" dist="38100" dir="2700000" algn="tl">
                    <a:srgbClr val="000000"/>
                  </a:outerShdw>
                </a:effectLst>
                <a:latin typeface="Arial" panose="020B0604020202020204" pitchFamily="34" charset="0"/>
              </a:rPr>
              <a:t>设计与实现</a:t>
            </a:r>
            <a:endParaRPr lang="zh-CN" altLang="en-US" sz="2800" dirty="0">
              <a:solidFill>
                <a:schemeClr val="tx2"/>
              </a:solidFill>
              <a:effectLst>
                <a:outerShdw blurRad="38100" dist="38100" dir="2700000" algn="tl">
                  <a:srgbClr val="000000"/>
                </a:outerShdw>
              </a:effectLst>
              <a:latin typeface="Arial" panose="020B0604020202020204" pitchFamily="34" charset="0"/>
            </a:endParaRPr>
          </a:p>
        </p:txBody>
      </p:sp>
      <p:sp>
        <p:nvSpPr>
          <p:cNvPr id="658442" name="Rectangle 10"/>
          <p:cNvSpPr>
            <a:spLocks noChangeArrowheads="1"/>
          </p:cNvSpPr>
          <p:nvPr/>
        </p:nvSpPr>
        <p:spPr bwMode="auto">
          <a:xfrm>
            <a:off x="2339975" y="3652814"/>
            <a:ext cx="5256213" cy="592137"/>
          </a:xfrm>
          <a:prstGeom prst="rect">
            <a:avLst/>
          </a:prstGeom>
          <a:noFill/>
          <a:ln w="9525">
            <a:noFill/>
            <a:miter lim="800000"/>
          </a:ln>
          <a:effectLst/>
        </p:spPr>
        <p:txBody>
          <a:bodyPr lIns="92075" tIns="46038" rIns="92075" bIns="46038" anchor="ctr"/>
          <a:lstStyle/>
          <a:p>
            <a:pPr>
              <a:defRPr/>
            </a:pPr>
            <a:r>
              <a:rPr lang="zh-CN" altLang="en-US" sz="2800" u="sng" dirty="0">
                <a:solidFill>
                  <a:srgbClr val="0066FF"/>
                </a:solidFill>
                <a:effectLst>
                  <a:outerShdw blurRad="38100" dist="38100" dir="2700000" algn="tl">
                    <a:srgbClr val="000000"/>
                  </a:outerShdw>
                </a:effectLst>
                <a:latin typeface="Arial" panose="020B0604020202020204" pitchFamily="34" charset="0"/>
              </a:rPr>
              <a:t>第 </a:t>
            </a:r>
            <a:r>
              <a:rPr lang="en-US" altLang="zh-CN" sz="2800" u="sng" dirty="0">
                <a:solidFill>
                  <a:srgbClr val="0066FF"/>
                </a:solidFill>
                <a:effectLst>
                  <a:outerShdw blurRad="38100" dist="38100" dir="2700000" algn="tl">
                    <a:srgbClr val="000000"/>
                  </a:outerShdw>
                </a:effectLst>
                <a:latin typeface="Arial" panose="020B0604020202020204" pitchFamily="34" charset="0"/>
              </a:rPr>
              <a:t>6 </a:t>
            </a:r>
            <a:r>
              <a:rPr lang="zh-CN" altLang="en-US" sz="2800" u="sng" dirty="0">
                <a:solidFill>
                  <a:srgbClr val="0066FF"/>
                </a:solidFill>
                <a:effectLst>
                  <a:outerShdw blurRad="38100" dist="38100" dir="2700000" algn="tl">
                    <a:srgbClr val="000000"/>
                  </a:outerShdw>
                </a:effectLst>
                <a:latin typeface="Arial" panose="020B0604020202020204" pitchFamily="34" charset="0"/>
              </a:rPr>
              <a:t>章  基本流水线技术</a:t>
            </a:r>
            <a:endParaRPr lang="zh-CN" altLang="en-US" sz="2800" u="sng" dirty="0">
              <a:solidFill>
                <a:srgbClr val="0066FF"/>
              </a:solidFill>
              <a:effectLst>
                <a:outerShdw blurRad="38100" dist="38100" dir="2700000" algn="tl">
                  <a:srgbClr val="000000"/>
                </a:outerShdw>
              </a:effectLst>
              <a:latin typeface="Arial" panose="020B0604020202020204" pitchFamily="34" charset="0"/>
            </a:endParaRPr>
          </a:p>
        </p:txBody>
      </p:sp>
      <p:sp>
        <p:nvSpPr>
          <p:cNvPr id="658443" name="Rectangle 11"/>
          <p:cNvSpPr>
            <a:spLocks noChangeArrowheads="1"/>
          </p:cNvSpPr>
          <p:nvPr/>
        </p:nvSpPr>
        <p:spPr bwMode="auto">
          <a:xfrm>
            <a:off x="2339975" y="4268764"/>
            <a:ext cx="5256213" cy="592137"/>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a:t>
            </a:r>
            <a:r>
              <a:rPr lang="zh-CN" altLang="en-US" sz="2800" dirty="0">
                <a:solidFill>
                  <a:schemeClr val="tx2"/>
                </a:solidFill>
                <a:effectLst>
                  <a:outerShdw blurRad="38100" dist="38100" dir="2700000" algn="tl">
                    <a:srgbClr val="000000"/>
                  </a:outerShdw>
                </a:effectLst>
                <a:latin typeface="Times New Roman" panose="02020603050405020304" pitchFamily="18" charset="0"/>
              </a:rPr>
              <a:t>７</a:t>
            </a:r>
            <a:r>
              <a:rPr lang="zh-CN" altLang="en-US" sz="2800" dirty="0">
                <a:solidFill>
                  <a:schemeClr val="tx2"/>
                </a:solidFill>
                <a:effectLst>
                  <a:outerShdw blurRad="38100" dist="38100" dir="2700000" algn="tl">
                    <a:srgbClr val="000000"/>
                  </a:outerShdw>
                </a:effectLst>
                <a:latin typeface="Arial" panose="020B0604020202020204" pitchFamily="34" charset="0"/>
              </a:rPr>
              <a:t>章  指令级并行</a:t>
            </a:r>
            <a:endParaRPr lang="zh-CN" altLang="en-US" sz="2800" dirty="0">
              <a:solidFill>
                <a:schemeClr val="tx2"/>
              </a:solidFill>
              <a:effectLst>
                <a:outerShdw blurRad="38100" dist="38100" dir="2700000" algn="tl">
                  <a:srgbClr val="000000"/>
                </a:outerShdw>
              </a:effectLst>
              <a:latin typeface="Arial" panose="020B0604020202020204" pitchFamily="34" charset="0"/>
            </a:endParaRPr>
          </a:p>
        </p:txBody>
      </p:sp>
      <p:sp>
        <p:nvSpPr>
          <p:cNvPr id="658444" name="Rectangle 12"/>
          <p:cNvSpPr>
            <a:spLocks noChangeArrowheads="1"/>
          </p:cNvSpPr>
          <p:nvPr/>
        </p:nvSpPr>
        <p:spPr bwMode="auto">
          <a:xfrm>
            <a:off x="2339975" y="4884714"/>
            <a:ext cx="5256213" cy="592137"/>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a:t>
            </a:r>
            <a:r>
              <a:rPr lang="zh-CN" altLang="en-US" sz="2800" dirty="0">
                <a:solidFill>
                  <a:schemeClr val="tx2"/>
                </a:solidFill>
                <a:effectLst>
                  <a:outerShdw blurRad="38100" dist="38100" dir="2700000" algn="tl">
                    <a:srgbClr val="000000"/>
                  </a:outerShdw>
                </a:effectLst>
                <a:latin typeface="Times New Roman" panose="02020603050405020304" pitchFamily="18" charset="0"/>
              </a:rPr>
              <a:t>８</a:t>
            </a:r>
            <a:r>
              <a:rPr lang="zh-CN" altLang="en-US" sz="2800" dirty="0">
                <a:solidFill>
                  <a:schemeClr val="tx2"/>
                </a:solidFill>
                <a:effectLst>
                  <a:outerShdw blurRad="38100" dist="38100" dir="2700000" algn="tl">
                    <a:srgbClr val="000000"/>
                  </a:outerShdw>
                </a:effectLst>
                <a:latin typeface="Arial" panose="020B0604020202020204" pitchFamily="34" charset="0"/>
              </a:rPr>
              <a:t>章  存储系统的结构与优化</a:t>
            </a:r>
            <a:endParaRPr lang="zh-CN" altLang="en-US" sz="2800" dirty="0">
              <a:solidFill>
                <a:schemeClr val="tx2"/>
              </a:solidFill>
              <a:effectLst>
                <a:outerShdw blurRad="38100" dist="38100" dir="2700000" algn="tl">
                  <a:srgbClr val="000000"/>
                </a:outerShdw>
              </a:effectLst>
              <a:latin typeface="Times New Roman" panose="02020603050405020304" pitchFamily="18" charset="0"/>
            </a:endParaRPr>
          </a:p>
        </p:txBody>
      </p:sp>
      <p:sp>
        <p:nvSpPr>
          <p:cNvPr id="658445" name="Rectangle 13"/>
          <p:cNvSpPr>
            <a:spLocks noChangeArrowheads="1"/>
          </p:cNvSpPr>
          <p:nvPr/>
        </p:nvSpPr>
        <p:spPr bwMode="auto">
          <a:xfrm>
            <a:off x="2339975" y="5500664"/>
            <a:ext cx="5256213" cy="592137"/>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a:t>
            </a:r>
            <a:r>
              <a:rPr lang="zh-CN" altLang="en-US" sz="2800" dirty="0">
                <a:solidFill>
                  <a:schemeClr val="tx2"/>
                </a:solidFill>
                <a:effectLst>
                  <a:outerShdw blurRad="38100" dist="38100" dir="2700000" algn="tl">
                    <a:srgbClr val="000000"/>
                  </a:outerShdw>
                </a:effectLst>
                <a:latin typeface="Times New Roman" panose="02020603050405020304" pitchFamily="18" charset="0"/>
              </a:rPr>
              <a:t>９</a:t>
            </a:r>
            <a:r>
              <a:rPr lang="zh-CN" altLang="en-US" sz="2800" dirty="0">
                <a:solidFill>
                  <a:schemeClr val="tx2"/>
                </a:solidFill>
                <a:effectLst>
                  <a:outerShdw blurRad="38100" dist="38100" dir="2700000" algn="tl">
                    <a:srgbClr val="000000"/>
                  </a:outerShdw>
                </a:effectLst>
                <a:latin typeface="Arial" panose="020B0604020202020204" pitchFamily="34" charset="0"/>
              </a:rPr>
              <a:t>章  </a:t>
            </a:r>
            <a:r>
              <a:rPr lang="en-US" altLang="zh-CN" sz="2800" dirty="0">
                <a:solidFill>
                  <a:schemeClr val="tx2"/>
                </a:solidFill>
                <a:effectLst>
                  <a:outerShdw blurRad="38100" dist="38100" dir="2700000" algn="tl">
                    <a:srgbClr val="000000"/>
                  </a:outerShdw>
                </a:effectLst>
                <a:latin typeface="Arial" panose="020B0604020202020204" pitchFamily="34" charset="0"/>
              </a:rPr>
              <a:t>IO</a:t>
            </a:r>
            <a:r>
              <a:rPr lang="zh-CN" altLang="en-US" sz="2800" dirty="0">
                <a:solidFill>
                  <a:schemeClr val="tx2"/>
                </a:solidFill>
                <a:effectLst>
                  <a:outerShdw blurRad="38100" dist="38100" dir="2700000" algn="tl">
                    <a:srgbClr val="000000"/>
                  </a:outerShdw>
                </a:effectLst>
                <a:latin typeface="Arial" panose="020B0604020202020204" pitchFamily="34" charset="0"/>
              </a:rPr>
              <a:t>系统</a:t>
            </a:r>
            <a:endParaRPr lang="zh-CN" altLang="en-US" sz="2800" dirty="0">
              <a:solidFill>
                <a:schemeClr val="tx2"/>
              </a:solidFill>
              <a:effectLst>
                <a:outerShdw blurRad="38100" dist="38100" dir="2700000" algn="tl">
                  <a:srgbClr val="000000"/>
                </a:outerShdw>
              </a:effectLst>
              <a:latin typeface="Arial" panose="020B0604020202020204" pitchFamily="34" charset="0"/>
            </a:endParaRPr>
          </a:p>
        </p:txBody>
      </p:sp>
      <p:sp>
        <p:nvSpPr>
          <p:cNvPr id="13" name="Rectangle 8"/>
          <p:cNvSpPr>
            <a:spLocks noChangeArrowheads="1"/>
          </p:cNvSpPr>
          <p:nvPr/>
        </p:nvSpPr>
        <p:spPr bwMode="auto">
          <a:xfrm>
            <a:off x="2339975" y="1828776"/>
            <a:ext cx="5256213" cy="592138"/>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 </a:t>
            </a:r>
            <a:r>
              <a:rPr lang="en-US" altLang="zh-CN" sz="2800" dirty="0">
                <a:solidFill>
                  <a:schemeClr val="tx2"/>
                </a:solidFill>
                <a:effectLst>
                  <a:outerShdw blurRad="38100" dist="38100" dir="2700000" algn="tl">
                    <a:srgbClr val="000000"/>
                  </a:outerShdw>
                </a:effectLst>
                <a:latin typeface="Arial" panose="020B0604020202020204" pitchFamily="34" charset="0"/>
              </a:rPr>
              <a:t>3 </a:t>
            </a:r>
            <a:r>
              <a:rPr lang="zh-CN" altLang="en-US" sz="2800" dirty="0">
                <a:solidFill>
                  <a:schemeClr val="tx2"/>
                </a:solidFill>
                <a:effectLst>
                  <a:outerShdw blurRad="38100" dist="38100" dir="2700000" algn="tl">
                    <a:srgbClr val="000000"/>
                  </a:outerShdw>
                </a:effectLst>
                <a:latin typeface="Arial" panose="020B0604020202020204" pitchFamily="34" charset="0"/>
              </a:rPr>
              <a:t>章  总线</a:t>
            </a:r>
            <a:endParaRPr lang="zh-CN" altLang="en-US" sz="2800" dirty="0">
              <a:solidFill>
                <a:schemeClr val="tx2"/>
              </a:solidFill>
              <a:effectLst>
                <a:outerShdw blurRad="38100" dist="38100" dir="2700000" algn="tl">
                  <a:srgbClr val="000000"/>
                </a:outerShdw>
              </a:effectLst>
              <a:latin typeface="Arial" panose="020B0604020202020204" pitchFamily="34" charset="0"/>
            </a:endParaRPr>
          </a:p>
        </p:txBody>
      </p:sp>
      <p:sp>
        <p:nvSpPr>
          <p:cNvPr id="12" name="Rectangle 7"/>
          <p:cNvSpPr>
            <a:spLocks noChangeArrowheads="1"/>
          </p:cNvSpPr>
          <p:nvPr/>
        </p:nvSpPr>
        <p:spPr bwMode="auto">
          <a:xfrm>
            <a:off x="2339752" y="620688"/>
            <a:ext cx="5616575" cy="592138"/>
          </a:xfrm>
          <a:prstGeom prst="rect">
            <a:avLst/>
          </a:prstGeom>
          <a:noFill/>
          <a:ln w="9525">
            <a:noFill/>
            <a:miter lim="800000"/>
          </a:ln>
          <a:effectLst/>
        </p:spPr>
        <p:txBody>
          <a:bodyPr lIns="92075" tIns="46038" rIns="92075" bIns="46038" anchor="ctr"/>
          <a:lstStyle/>
          <a:p>
            <a:pPr>
              <a:defRPr/>
            </a:pPr>
            <a:r>
              <a:rPr lang="zh-CN" altLang="en-US" sz="2800" dirty="0">
                <a:solidFill>
                  <a:schemeClr val="tx2"/>
                </a:solidFill>
                <a:effectLst>
                  <a:outerShdw blurRad="38100" dist="38100" dir="2700000" algn="tl">
                    <a:srgbClr val="000000"/>
                  </a:outerShdw>
                </a:effectLst>
                <a:latin typeface="Arial" panose="020B0604020202020204" pitchFamily="34" charset="0"/>
              </a:rPr>
              <a:t>第 </a:t>
            </a:r>
            <a:r>
              <a:rPr lang="en-US" altLang="zh-CN" sz="2800" dirty="0" smtClean="0">
                <a:solidFill>
                  <a:schemeClr val="tx2"/>
                </a:solidFill>
                <a:effectLst>
                  <a:outerShdw blurRad="38100" dist="38100" dir="2700000" algn="tl">
                    <a:srgbClr val="000000"/>
                  </a:outerShdw>
                </a:effectLst>
                <a:latin typeface="Arial" panose="020B0604020202020204" pitchFamily="34" charset="0"/>
              </a:rPr>
              <a:t>1 </a:t>
            </a:r>
            <a:r>
              <a:rPr lang="zh-CN" altLang="en-US" sz="2800" dirty="0">
                <a:solidFill>
                  <a:schemeClr val="tx2"/>
                </a:solidFill>
                <a:effectLst>
                  <a:outerShdw blurRad="38100" dist="38100" dir="2700000" algn="tl">
                    <a:srgbClr val="000000"/>
                  </a:outerShdw>
                </a:effectLst>
                <a:latin typeface="Arial" panose="020B0604020202020204" pitchFamily="34" charset="0"/>
              </a:rPr>
              <a:t>章  </a:t>
            </a:r>
            <a:r>
              <a:rPr lang="zh-CN" altLang="en-US" sz="2800" dirty="0" smtClean="0">
                <a:solidFill>
                  <a:schemeClr val="tx2"/>
                </a:solidFill>
                <a:effectLst>
                  <a:outerShdw blurRad="38100" dist="38100" dir="2700000" algn="tl">
                    <a:srgbClr val="000000"/>
                  </a:outerShdw>
                </a:effectLst>
                <a:latin typeface="Arial" panose="020B0604020202020204" pitchFamily="34" charset="0"/>
              </a:rPr>
              <a:t>计算机系统概论</a:t>
            </a:r>
            <a:endParaRPr lang="zh-CN" altLang="en-US" sz="2800" dirty="0">
              <a:solidFill>
                <a:schemeClr val="tx2"/>
              </a:solidFill>
              <a:effectLst>
                <a:outerShdw blurRad="38100" dist="38100" dir="2700000" algn="tl">
                  <a:srgbClr val="000000"/>
                </a:outerShdw>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arch31">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714" name="Picture 2" descr="arch32">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14400"/>
            <a:ext cx="7620000"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243714"/>
                                        </p:tgtEl>
                                      </p:cBhvr>
                                      <p:by x="180000" y="180000"/>
                                    </p:animScale>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3.33333E-6 2.96296E-6 L 0.26736 -0.14861 " pathEditMode="relative" rAng="0" ptsTypes="AA">
                                      <p:cBhvr>
                                        <p:cTn id="10" dur="2000" fill="hold"/>
                                        <p:tgtEl>
                                          <p:spTgt spid="243714"/>
                                        </p:tgtEl>
                                        <p:attrNameLst>
                                          <p:attrName>ppt_x</p:attrName>
                                          <p:attrName>ppt_y</p:attrName>
                                        </p:attrNameLst>
                                      </p:cBhvr>
                                      <p:rCtr x="13368" y="-743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3.33333E-6 2.96296E-6 L -0.23663 -0.06459 " pathEditMode="relative" rAng="0" ptsTypes="AA">
                                      <p:cBhvr>
                                        <p:cTn id="14" dur="2000" fill="hold"/>
                                        <p:tgtEl>
                                          <p:spTgt spid="243714"/>
                                        </p:tgtEl>
                                        <p:attrNameLst>
                                          <p:attrName>ppt_x</p:attrName>
                                          <p:attrName>ppt_y</p:attrName>
                                        </p:attrNameLst>
                                      </p:cBhvr>
                                      <p:rCtr x="-11840" y="-32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
          <p:cNvGrpSpPr/>
          <p:nvPr/>
        </p:nvGrpSpPr>
        <p:grpSpPr bwMode="auto">
          <a:xfrm>
            <a:off x="266700" y="84138"/>
            <a:ext cx="8877300" cy="6432550"/>
            <a:chOff x="168" y="53"/>
            <a:chExt cx="5592" cy="4052"/>
          </a:xfrm>
        </p:grpSpPr>
        <p:sp>
          <p:nvSpPr>
            <p:cNvPr id="57349" name="Text Box 3"/>
            <p:cNvSpPr txBox="1">
              <a:spLocks noChangeArrowheads="1"/>
            </p:cNvSpPr>
            <p:nvPr/>
          </p:nvSpPr>
          <p:spPr bwMode="auto">
            <a:xfrm>
              <a:off x="168" y="381"/>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1800" b="1">
                  <a:solidFill>
                    <a:schemeClr val="accent2"/>
                  </a:solidFill>
                  <a:latin typeface="宋体" panose="02010600030101010101" pitchFamily="2" charset="-122"/>
                  <a:ea typeface="华文中宋" panose="02010600040101010101" pitchFamily="2" charset="-122"/>
                </a:rPr>
                <a:t>流水段</a:t>
              </a:r>
              <a:endParaRPr kumimoji="1" lang="zh-CN" altLang="en-US" sz="1800" b="1">
                <a:solidFill>
                  <a:schemeClr val="accent2"/>
                </a:solidFill>
                <a:latin typeface="Times New Roman" panose="02020603050405020304" pitchFamily="18" charset="0"/>
                <a:ea typeface="华文中宋" panose="02010600040101010101" pitchFamily="2" charset="-122"/>
              </a:endParaRPr>
            </a:p>
          </p:txBody>
        </p:sp>
        <p:sp>
          <p:nvSpPr>
            <p:cNvPr id="57350" name="Text Box 4"/>
            <p:cNvSpPr txBox="1">
              <a:spLocks noChangeArrowheads="1"/>
            </p:cNvSpPr>
            <p:nvPr/>
          </p:nvSpPr>
          <p:spPr bwMode="auto">
            <a:xfrm>
              <a:off x="1546" y="53"/>
              <a:ext cx="34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2400" b="1" dirty="0">
                  <a:solidFill>
                    <a:srgbClr val="003366"/>
                  </a:solidFill>
                  <a:latin typeface="华文中宋" panose="02010600040101010101" pitchFamily="2" charset="-122"/>
                  <a:ea typeface="华文中宋" panose="02010600040101010101" pitchFamily="2" charset="-122"/>
                </a:rPr>
                <a:t>MIPS</a:t>
              </a:r>
              <a:r>
                <a:rPr kumimoji="1" lang="zh-CN" altLang="en-US" sz="2400" b="1" dirty="0">
                  <a:solidFill>
                    <a:srgbClr val="003366"/>
                  </a:solidFill>
                  <a:latin typeface="华文中宋" panose="02010600040101010101" pitchFamily="2" charset="-122"/>
                  <a:ea typeface="华文中宋" panose="02010600040101010101" pitchFamily="2" charset="-122"/>
                </a:rPr>
                <a:t>流水线的每个流水段的操作</a:t>
              </a:r>
              <a:endParaRPr kumimoji="1" lang="zh-CN" altLang="en-US" sz="2400" b="1" dirty="0">
                <a:solidFill>
                  <a:srgbClr val="003366"/>
                </a:solidFill>
                <a:latin typeface="华文中宋" panose="02010600040101010101" pitchFamily="2" charset="-122"/>
                <a:ea typeface="华文中宋" panose="02010600040101010101" pitchFamily="2" charset="-122"/>
              </a:endParaRPr>
            </a:p>
          </p:txBody>
        </p:sp>
        <p:sp>
          <p:nvSpPr>
            <p:cNvPr id="57351" name="Text Box 5"/>
            <p:cNvSpPr txBox="1">
              <a:spLocks noChangeArrowheads="1"/>
            </p:cNvSpPr>
            <p:nvPr/>
          </p:nvSpPr>
          <p:spPr bwMode="auto">
            <a:xfrm>
              <a:off x="2592" y="381"/>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1800" b="1">
                  <a:solidFill>
                    <a:schemeClr val="accent2"/>
                  </a:solidFill>
                  <a:latin typeface="宋体" panose="02010600030101010101" pitchFamily="2" charset="-122"/>
                  <a:ea typeface="华文中宋" panose="02010600040101010101" pitchFamily="2" charset="-122"/>
                </a:rPr>
                <a:t>任何指令类型</a:t>
              </a:r>
              <a:endParaRPr kumimoji="1" lang="zh-CN" altLang="en-US" sz="1800" b="1">
                <a:solidFill>
                  <a:schemeClr val="accent2"/>
                </a:solidFill>
                <a:latin typeface="Times New Roman" panose="02020603050405020304" pitchFamily="18" charset="0"/>
                <a:ea typeface="华文中宋" panose="02010600040101010101" pitchFamily="2" charset="-122"/>
              </a:endParaRPr>
            </a:p>
          </p:txBody>
        </p:sp>
        <p:sp>
          <p:nvSpPr>
            <p:cNvPr id="57352" name="Line 6"/>
            <p:cNvSpPr>
              <a:spLocks noChangeShapeType="1"/>
            </p:cNvSpPr>
            <p:nvPr/>
          </p:nvSpPr>
          <p:spPr bwMode="auto">
            <a:xfrm>
              <a:off x="2400" y="2109"/>
              <a:ext cx="0" cy="199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7353" name="Line 7"/>
            <p:cNvSpPr>
              <a:spLocks noChangeShapeType="1"/>
            </p:cNvSpPr>
            <p:nvPr/>
          </p:nvSpPr>
          <p:spPr bwMode="auto">
            <a:xfrm>
              <a:off x="4080" y="2109"/>
              <a:ext cx="0" cy="199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7354" name="Text Box 8"/>
            <p:cNvSpPr txBox="1">
              <a:spLocks noChangeArrowheads="1"/>
            </p:cNvSpPr>
            <p:nvPr/>
          </p:nvSpPr>
          <p:spPr bwMode="auto">
            <a:xfrm>
              <a:off x="1152" y="2148"/>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1800" b="1">
                  <a:solidFill>
                    <a:schemeClr val="accent2"/>
                  </a:solidFill>
                  <a:latin typeface="华文中宋" panose="02010600040101010101" pitchFamily="2" charset="-122"/>
                  <a:ea typeface="华文中宋" panose="02010600040101010101" pitchFamily="2" charset="-122"/>
                </a:rPr>
                <a:t>ALU </a:t>
              </a:r>
              <a:r>
                <a:rPr kumimoji="1" lang="zh-CN" altLang="en-US" sz="1800" b="1">
                  <a:solidFill>
                    <a:schemeClr val="accent2"/>
                  </a:solidFill>
                  <a:latin typeface="华文中宋" panose="02010600040101010101" pitchFamily="2" charset="-122"/>
                  <a:ea typeface="华文中宋" panose="02010600040101010101" pitchFamily="2" charset="-122"/>
                </a:rPr>
                <a:t>指令</a:t>
              </a:r>
              <a:endParaRPr kumimoji="1" lang="zh-CN" altLang="en-US" sz="1800" b="1">
                <a:solidFill>
                  <a:schemeClr val="accent2"/>
                </a:solidFill>
                <a:latin typeface="华文中宋" panose="02010600040101010101" pitchFamily="2" charset="-122"/>
                <a:ea typeface="华文中宋" panose="02010600040101010101" pitchFamily="2" charset="-122"/>
              </a:endParaRPr>
            </a:p>
          </p:txBody>
        </p:sp>
        <p:sp>
          <p:nvSpPr>
            <p:cNvPr id="57355" name="Text Box 9"/>
            <p:cNvSpPr txBox="1">
              <a:spLocks noChangeArrowheads="1"/>
            </p:cNvSpPr>
            <p:nvPr/>
          </p:nvSpPr>
          <p:spPr bwMode="auto">
            <a:xfrm>
              <a:off x="2616" y="2136"/>
              <a:ext cx="13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1800" b="1">
                  <a:solidFill>
                    <a:schemeClr val="accent2"/>
                  </a:solidFill>
                  <a:latin typeface="华文中宋" panose="02010600040101010101" pitchFamily="2" charset="-122"/>
                  <a:ea typeface="华文中宋" panose="02010600040101010101" pitchFamily="2" charset="-122"/>
                </a:rPr>
                <a:t>Load/Store </a:t>
              </a:r>
              <a:r>
                <a:rPr kumimoji="1" lang="zh-CN" altLang="en-US" sz="1800" b="1">
                  <a:solidFill>
                    <a:schemeClr val="accent2"/>
                  </a:solidFill>
                  <a:latin typeface="华文中宋" panose="02010600040101010101" pitchFamily="2" charset="-122"/>
                  <a:ea typeface="华文中宋" panose="02010600040101010101" pitchFamily="2" charset="-122"/>
                </a:rPr>
                <a:t>指令</a:t>
              </a:r>
              <a:endParaRPr kumimoji="1" lang="zh-CN" altLang="en-US" sz="1800" b="1">
                <a:solidFill>
                  <a:schemeClr val="accent2"/>
                </a:solidFill>
                <a:latin typeface="华文中宋" panose="02010600040101010101" pitchFamily="2" charset="-122"/>
                <a:ea typeface="华文中宋" panose="02010600040101010101" pitchFamily="2" charset="-122"/>
              </a:endParaRPr>
            </a:p>
          </p:txBody>
        </p:sp>
        <p:sp>
          <p:nvSpPr>
            <p:cNvPr id="57356" name="Text Box 10"/>
            <p:cNvSpPr txBox="1">
              <a:spLocks noChangeArrowheads="1"/>
            </p:cNvSpPr>
            <p:nvPr/>
          </p:nvSpPr>
          <p:spPr bwMode="auto">
            <a:xfrm>
              <a:off x="4452" y="213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1800" b="1">
                  <a:solidFill>
                    <a:schemeClr val="accent2"/>
                  </a:solidFill>
                  <a:latin typeface="华文中宋" panose="02010600040101010101" pitchFamily="2" charset="-122"/>
                  <a:ea typeface="华文中宋" panose="02010600040101010101" pitchFamily="2" charset="-122"/>
                </a:rPr>
                <a:t>分支指令</a:t>
              </a:r>
              <a:endParaRPr kumimoji="1" lang="zh-CN" altLang="en-US" sz="1800" b="1">
                <a:solidFill>
                  <a:schemeClr val="accent2"/>
                </a:solidFill>
                <a:latin typeface="华文中宋" panose="02010600040101010101" pitchFamily="2" charset="-122"/>
                <a:ea typeface="华文中宋" panose="02010600040101010101" pitchFamily="2" charset="-122"/>
              </a:endParaRPr>
            </a:p>
          </p:txBody>
        </p:sp>
        <p:sp>
          <p:nvSpPr>
            <p:cNvPr id="57357" name="Text Box 11"/>
            <p:cNvSpPr txBox="1">
              <a:spLocks noChangeArrowheads="1"/>
            </p:cNvSpPr>
            <p:nvPr/>
          </p:nvSpPr>
          <p:spPr bwMode="auto">
            <a:xfrm>
              <a:off x="276" y="798"/>
              <a:ext cx="2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1800" b="1">
                  <a:solidFill>
                    <a:schemeClr val="accent2"/>
                  </a:solidFill>
                  <a:latin typeface="宋体" panose="02010600030101010101" pitchFamily="2" charset="-122"/>
                </a:rPr>
                <a:t>IF</a:t>
              </a:r>
              <a:endParaRPr kumimoji="1" lang="en-US" altLang="zh-CN" sz="1800" b="1">
                <a:solidFill>
                  <a:schemeClr val="accent2"/>
                </a:solidFill>
                <a:latin typeface="Times New Roman" panose="02020603050405020304" pitchFamily="18" charset="0"/>
              </a:endParaRPr>
            </a:p>
          </p:txBody>
        </p:sp>
        <p:sp>
          <p:nvSpPr>
            <p:cNvPr id="57358" name="Text Box 12"/>
            <p:cNvSpPr txBox="1">
              <a:spLocks noChangeArrowheads="1"/>
            </p:cNvSpPr>
            <p:nvPr/>
          </p:nvSpPr>
          <p:spPr bwMode="auto">
            <a:xfrm>
              <a:off x="276" y="1518"/>
              <a:ext cx="2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1800" b="1">
                  <a:solidFill>
                    <a:schemeClr val="accent2"/>
                  </a:solidFill>
                  <a:latin typeface="宋体" panose="02010600030101010101" pitchFamily="2" charset="-122"/>
                </a:rPr>
                <a:t>ID</a:t>
              </a:r>
              <a:endParaRPr kumimoji="1" lang="en-US" altLang="zh-CN" sz="1800" b="1">
                <a:solidFill>
                  <a:schemeClr val="accent2"/>
                </a:solidFill>
                <a:latin typeface="Times New Roman" panose="02020603050405020304" pitchFamily="18" charset="0"/>
              </a:endParaRPr>
            </a:p>
          </p:txBody>
        </p:sp>
        <p:sp>
          <p:nvSpPr>
            <p:cNvPr id="57359" name="Text Box 13"/>
            <p:cNvSpPr txBox="1">
              <a:spLocks noChangeArrowheads="1"/>
            </p:cNvSpPr>
            <p:nvPr/>
          </p:nvSpPr>
          <p:spPr bwMode="auto">
            <a:xfrm>
              <a:off x="276" y="3102"/>
              <a:ext cx="2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1800" b="1">
                  <a:solidFill>
                    <a:schemeClr val="accent2"/>
                  </a:solidFill>
                  <a:latin typeface="宋体" panose="02010600030101010101" pitchFamily="2" charset="-122"/>
                </a:rPr>
                <a:t>EX</a:t>
              </a:r>
              <a:endParaRPr kumimoji="1" lang="en-US" altLang="zh-CN" sz="1800" b="1">
                <a:solidFill>
                  <a:schemeClr val="accent2"/>
                </a:solidFill>
                <a:latin typeface="Times New Roman" panose="02020603050405020304" pitchFamily="18" charset="0"/>
              </a:endParaRPr>
            </a:p>
          </p:txBody>
        </p:sp>
        <p:sp>
          <p:nvSpPr>
            <p:cNvPr id="57360" name="Text Box 14"/>
            <p:cNvSpPr txBox="1">
              <a:spLocks noChangeArrowheads="1"/>
            </p:cNvSpPr>
            <p:nvPr/>
          </p:nvSpPr>
          <p:spPr bwMode="auto">
            <a:xfrm>
              <a:off x="720" y="742"/>
              <a:ext cx="163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spcBef>
                  <a:spcPct val="50000"/>
                </a:spcBef>
              </a:pPr>
              <a:r>
                <a:rPr kumimoji="1" lang="en-US" altLang="zh-CN" sz="1800" b="1" dirty="0">
                  <a:latin typeface="宋体" panose="02010600030101010101" pitchFamily="2" charset="-122"/>
                </a:rPr>
                <a:t>IF/ID.IR ← </a:t>
              </a:r>
              <a:r>
                <a:rPr kumimoji="1" lang="en-US" altLang="zh-CN" sz="1800" b="1" dirty="0" err="1">
                  <a:latin typeface="宋体" panose="02010600030101010101" pitchFamily="2" charset="-122"/>
                </a:rPr>
                <a:t>Mem</a:t>
              </a:r>
              <a:r>
                <a:rPr kumimoji="1" lang="en-US" altLang="zh-CN" sz="1800" b="1" dirty="0">
                  <a:latin typeface="宋体" panose="02010600030101010101" pitchFamily="2" charset="-122"/>
                </a:rPr>
                <a:t>[PC]</a:t>
              </a:r>
              <a:endParaRPr kumimoji="1" lang="en-US" altLang="zh-CN" sz="1800" b="1" dirty="0">
                <a:latin typeface="Times New Roman" panose="02020603050405020304" pitchFamily="18" charset="0"/>
              </a:endParaRPr>
            </a:p>
          </p:txBody>
        </p:sp>
        <p:sp>
          <p:nvSpPr>
            <p:cNvPr id="57361" name="Text Box 15"/>
            <p:cNvSpPr txBox="1">
              <a:spLocks noChangeArrowheads="1"/>
            </p:cNvSpPr>
            <p:nvPr/>
          </p:nvSpPr>
          <p:spPr bwMode="auto">
            <a:xfrm>
              <a:off x="720" y="923"/>
              <a:ext cx="4791"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spcBef>
                  <a:spcPct val="50000"/>
                </a:spcBef>
              </a:pPr>
              <a:r>
                <a:rPr kumimoji="1" lang="en-US" altLang="zh-CN" sz="1800" b="1">
                  <a:latin typeface="宋体" panose="02010600030101010101" pitchFamily="2" charset="-122"/>
                </a:rPr>
                <a:t>IF/ID.NPC,PC ← (if EX/MEM.cond{EX/MEM.ALUOutput} else {PC+4});</a:t>
              </a:r>
              <a:endParaRPr kumimoji="1" lang="en-US" altLang="zh-CN" sz="1800" b="1">
                <a:latin typeface="Times New Roman" panose="02020603050405020304" pitchFamily="18" charset="0"/>
              </a:endParaRPr>
            </a:p>
          </p:txBody>
        </p:sp>
        <p:sp>
          <p:nvSpPr>
            <p:cNvPr id="57362" name="Line 16"/>
            <p:cNvSpPr>
              <a:spLocks noChangeShapeType="1"/>
            </p:cNvSpPr>
            <p:nvPr/>
          </p:nvSpPr>
          <p:spPr bwMode="auto">
            <a:xfrm>
              <a:off x="218" y="4105"/>
              <a:ext cx="53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7363" name="Line 17"/>
            <p:cNvSpPr>
              <a:spLocks noChangeShapeType="1"/>
            </p:cNvSpPr>
            <p:nvPr/>
          </p:nvSpPr>
          <p:spPr bwMode="auto">
            <a:xfrm>
              <a:off x="218" y="648"/>
              <a:ext cx="535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7364" name="Line 18"/>
            <p:cNvSpPr>
              <a:spLocks noChangeShapeType="1"/>
            </p:cNvSpPr>
            <p:nvPr/>
          </p:nvSpPr>
          <p:spPr bwMode="auto">
            <a:xfrm>
              <a:off x="218" y="1224"/>
              <a:ext cx="53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7365" name="Line 19"/>
            <p:cNvSpPr>
              <a:spLocks noChangeShapeType="1"/>
            </p:cNvSpPr>
            <p:nvPr/>
          </p:nvSpPr>
          <p:spPr bwMode="auto">
            <a:xfrm>
              <a:off x="218" y="2100"/>
              <a:ext cx="53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7366" name="Line 20"/>
            <p:cNvSpPr>
              <a:spLocks noChangeShapeType="1"/>
            </p:cNvSpPr>
            <p:nvPr/>
          </p:nvSpPr>
          <p:spPr bwMode="auto">
            <a:xfrm>
              <a:off x="218" y="2387"/>
              <a:ext cx="53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7367" name="Line 21"/>
            <p:cNvSpPr>
              <a:spLocks noChangeShapeType="1"/>
            </p:cNvSpPr>
            <p:nvPr/>
          </p:nvSpPr>
          <p:spPr bwMode="auto">
            <a:xfrm>
              <a:off x="218" y="360"/>
              <a:ext cx="535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7368" name="Text Box 22"/>
            <p:cNvSpPr txBox="1">
              <a:spLocks noChangeArrowheads="1"/>
            </p:cNvSpPr>
            <p:nvPr/>
          </p:nvSpPr>
          <p:spPr bwMode="auto">
            <a:xfrm>
              <a:off x="720" y="1360"/>
              <a:ext cx="465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spcBef>
                  <a:spcPct val="50000"/>
                </a:spcBef>
              </a:pPr>
              <a:r>
                <a:rPr kumimoji="1" lang="en-US" altLang="zh-CN" sz="1800" b="1">
                  <a:latin typeface="宋体" panose="02010600030101010101" pitchFamily="2" charset="-122"/>
                </a:rPr>
                <a:t>ID/EX.A ← Regs[IF/ID.IR</a:t>
              </a:r>
              <a:r>
                <a:rPr kumimoji="1" lang="en-US" altLang="zh-CN" sz="1800" b="1" baseline="-25000">
                  <a:latin typeface="宋体" panose="02010600030101010101" pitchFamily="2" charset="-122"/>
                </a:rPr>
                <a:t>6...10</a:t>
              </a:r>
              <a:r>
                <a:rPr kumimoji="1" lang="en-US" altLang="zh-CN" sz="1800" b="1">
                  <a:latin typeface="宋体" panose="02010600030101010101" pitchFamily="2" charset="-122"/>
                </a:rPr>
                <a:t>]; ID/EX.B ← Regs[IF/ID.IR</a:t>
              </a:r>
              <a:r>
                <a:rPr kumimoji="1" lang="en-US" altLang="zh-CN" sz="1800" b="1" baseline="-25000">
                  <a:latin typeface="宋体" panose="02010600030101010101" pitchFamily="2" charset="-122"/>
                </a:rPr>
                <a:t>11...15</a:t>
              </a:r>
              <a:r>
                <a:rPr kumimoji="1" lang="en-US" altLang="zh-CN" sz="1800" b="1">
                  <a:latin typeface="宋体" panose="02010600030101010101" pitchFamily="2" charset="-122"/>
                </a:rPr>
                <a:t>];</a:t>
              </a:r>
              <a:endParaRPr kumimoji="1" lang="en-US" altLang="zh-CN" sz="1800" b="1">
                <a:latin typeface="宋体" panose="02010600030101010101" pitchFamily="2" charset="-122"/>
              </a:endParaRPr>
            </a:p>
          </p:txBody>
        </p:sp>
        <p:sp>
          <p:nvSpPr>
            <p:cNvPr id="57369" name="Text Box 23"/>
            <p:cNvSpPr txBox="1">
              <a:spLocks noChangeArrowheads="1"/>
            </p:cNvSpPr>
            <p:nvPr/>
          </p:nvSpPr>
          <p:spPr bwMode="auto">
            <a:xfrm>
              <a:off x="720" y="1548"/>
              <a:ext cx="345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spcBef>
                  <a:spcPct val="50000"/>
                </a:spcBef>
              </a:pPr>
              <a:r>
                <a:rPr kumimoji="1" lang="en-US" altLang="zh-CN" sz="1800" b="1">
                  <a:latin typeface="宋体" panose="02010600030101010101" pitchFamily="2" charset="-122"/>
                </a:rPr>
                <a:t>ID/EX.NPC ← IF/ID.NPC; ID/EX.IR ← IF/ID.IR;</a:t>
              </a:r>
              <a:endParaRPr kumimoji="1" lang="en-US" altLang="zh-CN" sz="1800" b="1">
                <a:latin typeface="宋体" panose="02010600030101010101" pitchFamily="2" charset="-122"/>
              </a:endParaRPr>
            </a:p>
          </p:txBody>
        </p:sp>
        <p:sp>
          <p:nvSpPr>
            <p:cNvPr id="57370" name="Text Box 24"/>
            <p:cNvSpPr txBox="1">
              <a:spLocks noChangeArrowheads="1"/>
            </p:cNvSpPr>
            <p:nvPr/>
          </p:nvSpPr>
          <p:spPr bwMode="auto">
            <a:xfrm>
              <a:off x="720" y="1740"/>
              <a:ext cx="235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spcBef>
                  <a:spcPct val="50000"/>
                </a:spcBef>
              </a:pPr>
              <a:r>
                <a:rPr kumimoji="1" lang="en-US" altLang="zh-CN" sz="1800" b="1">
                  <a:latin typeface="宋体" panose="02010600030101010101" pitchFamily="2" charset="-122"/>
                </a:rPr>
                <a:t>ID/EX.Imm ← (IR</a:t>
              </a:r>
              <a:r>
                <a:rPr kumimoji="1" lang="en-US" altLang="zh-CN" sz="1800" b="1" baseline="-25000">
                  <a:latin typeface="宋体" panose="02010600030101010101" pitchFamily="2" charset="-122"/>
                </a:rPr>
                <a:t>16</a:t>
              </a:r>
              <a:r>
                <a:rPr kumimoji="1" lang="en-US" altLang="zh-CN" sz="1800" b="1">
                  <a:latin typeface="宋体" panose="02010600030101010101" pitchFamily="2" charset="-122"/>
                </a:rPr>
                <a:t>)</a:t>
              </a:r>
              <a:r>
                <a:rPr kumimoji="1" lang="en-US" altLang="zh-CN" sz="1800" b="1" baseline="30000">
                  <a:latin typeface="宋体" panose="02010600030101010101" pitchFamily="2" charset="-122"/>
                </a:rPr>
                <a:t>16</a:t>
              </a:r>
              <a:r>
                <a:rPr kumimoji="1" lang="en-US" altLang="zh-CN" sz="1800" b="1">
                  <a:latin typeface="宋体" panose="02010600030101010101" pitchFamily="2" charset="-122"/>
                </a:rPr>
                <a:t>##IR</a:t>
              </a:r>
              <a:r>
                <a:rPr kumimoji="1" lang="en-US" altLang="zh-CN" sz="1800" b="1" baseline="-25000">
                  <a:latin typeface="宋体" panose="02010600030101010101" pitchFamily="2" charset="-122"/>
                </a:rPr>
                <a:t>16...31</a:t>
              </a:r>
              <a:r>
                <a:rPr kumimoji="1" lang="en-US" altLang="zh-CN" sz="1800" b="1">
                  <a:latin typeface="宋体" panose="02010600030101010101" pitchFamily="2" charset="-122"/>
                </a:rPr>
                <a:t>;</a:t>
              </a:r>
              <a:endParaRPr kumimoji="1" lang="en-US" altLang="zh-CN" sz="1800" b="1">
                <a:latin typeface="宋体" panose="02010600030101010101" pitchFamily="2" charset="-122"/>
              </a:endParaRPr>
            </a:p>
          </p:txBody>
        </p:sp>
        <p:sp>
          <p:nvSpPr>
            <p:cNvPr id="57371" name="Text Box 25"/>
            <p:cNvSpPr txBox="1">
              <a:spLocks noChangeArrowheads="1"/>
            </p:cNvSpPr>
            <p:nvPr/>
          </p:nvSpPr>
          <p:spPr bwMode="auto">
            <a:xfrm>
              <a:off x="672" y="2361"/>
              <a:ext cx="1812" cy="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1800" b="1" dirty="0">
                  <a:latin typeface="宋体" panose="02010600030101010101" pitchFamily="2" charset="-122"/>
                </a:rPr>
                <a:t>EX/MEM.IR ← ID/EX.IR; </a:t>
              </a:r>
              <a:endParaRPr kumimoji="1" lang="en-US" altLang="zh-CN" sz="1800" b="1" dirty="0">
                <a:latin typeface="宋体" panose="02010600030101010101" pitchFamily="2" charset="-122"/>
              </a:endParaRPr>
            </a:p>
            <a:p>
              <a:pPr eaLnBrk="1" hangingPunct="1">
                <a:spcBef>
                  <a:spcPct val="50000"/>
                </a:spcBef>
              </a:pPr>
              <a:r>
                <a:rPr kumimoji="1" lang="en-US" altLang="zh-CN" sz="1800" b="1" dirty="0">
                  <a:latin typeface="宋体" panose="02010600030101010101" pitchFamily="2" charset="-122"/>
                </a:rPr>
                <a:t>EX/</a:t>
              </a:r>
              <a:r>
                <a:rPr kumimoji="1" lang="en-US" altLang="zh-CN" sz="1800" b="1" dirty="0" err="1">
                  <a:latin typeface="宋体" panose="02010600030101010101" pitchFamily="2" charset="-122"/>
                </a:rPr>
                <a:t>MEM.ALUOutput</a:t>
              </a:r>
              <a:r>
                <a:rPr kumimoji="1" lang="en-US" altLang="zh-CN" sz="1800" b="1" dirty="0">
                  <a:latin typeface="宋体" panose="02010600030101010101" pitchFamily="2" charset="-122"/>
                </a:rPr>
                <a:t> ← </a:t>
              </a:r>
              <a:br>
                <a:rPr kumimoji="1" lang="en-US" altLang="zh-CN" sz="1800" b="1" dirty="0">
                  <a:latin typeface="宋体" panose="02010600030101010101" pitchFamily="2" charset="-122"/>
                </a:rPr>
              </a:br>
              <a:r>
                <a:rPr kumimoji="1" lang="en-US" altLang="zh-CN" sz="1800" b="1" dirty="0">
                  <a:latin typeface="宋体" panose="02010600030101010101" pitchFamily="2" charset="-122"/>
                </a:rPr>
                <a:t>ID/EX.A op ID/EX.B </a:t>
              </a:r>
              <a:br>
                <a:rPr kumimoji="1" lang="en-US" altLang="zh-CN" sz="1800" b="1" dirty="0">
                  <a:latin typeface="宋体" panose="02010600030101010101" pitchFamily="2" charset="-122"/>
                </a:rPr>
              </a:br>
              <a:r>
                <a:rPr kumimoji="1" lang="zh-CN" altLang="en-US" sz="1800" b="1" dirty="0">
                  <a:latin typeface="宋体" panose="02010600030101010101" pitchFamily="2" charset="-122"/>
                </a:rPr>
                <a:t>或</a:t>
              </a:r>
              <a:br>
                <a:rPr kumimoji="1" lang="zh-CN" altLang="en-US" sz="1800" b="1" dirty="0">
                  <a:latin typeface="宋体" panose="02010600030101010101" pitchFamily="2" charset="-122"/>
                </a:rPr>
              </a:br>
              <a:r>
                <a:rPr kumimoji="1" lang="en-US" altLang="zh-CN" sz="1800" b="1" dirty="0">
                  <a:latin typeface="宋体" panose="02010600030101010101" pitchFamily="2" charset="-122"/>
                </a:rPr>
                <a:t>EX/</a:t>
              </a:r>
              <a:r>
                <a:rPr kumimoji="1" lang="en-US" altLang="zh-CN" sz="1800" b="1" dirty="0" err="1">
                  <a:latin typeface="宋体" panose="02010600030101010101" pitchFamily="2" charset="-122"/>
                </a:rPr>
                <a:t>MEM.ALUOutput</a:t>
              </a:r>
              <a:r>
                <a:rPr kumimoji="1" lang="en-US" altLang="zh-CN" sz="1800" b="1" dirty="0">
                  <a:latin typeface="宋体" panose="02010600030101010101" pitchFamily="2" charset="-122"/>
                </a:rPr>
                <a:t> ← </a:t>
              </a:r>
              <a:br>
                <a:rPr kumimoji="1" lang="en-US" altLang="zh-CN" sz="1800" b="1" dirty="0">
                  <a:latin typeface="宋体" panose="02010600030101010101" pitchFamily="2" charset="-122"/>
                </a:rPr>
              </a:br>
              <a:r>
                <a:rPr kumimoji="1" lang="en-US" altLang="zh-CN" sz="1800" b="1" dirty="0">
                  <a:latin typeface="宋体" panose="02010600030101010101" pitchFamily="2" charset="-122"/>
                </a:rPr>
                <a:t>ID/EX.A op ID/</a:t>
              </a:r>
              <a:r>
                <a:rPr kumimoji="1" lang="en-US" altLang="zh-CN" sz="1800" b="1" dirty="0" err="1">
                  <a:latin typeface="宋体" panose="02010600030101010101" pitchFamily="2" charset="-122"/>
                </a:rPr>
                <a:t>EX.Imm</a:t>
              </a:r>
              <a:r>
                <a:rPr kumimoji="1" lang="en-US" altLang="zh-CN" sz="1800" b="1" dirty="0">
                  <a:latin typeface="宋体" panose="02010600030101010101" pitchFamily="2" charset="-122"/>
                </a:rPr>
                <a:t>;</a:t>
              </a:r>
              <a:br>
                <a:rPr kumimoji="1" lang="en-US" altLang="zh-CN" sz="1800" b="1" dirty="0">
                  <a:latin typeface="宋体" panose="02010600030101010101" pitchFamily="2" charset="-122"/>
                </a:rPr>
              </a:br>
              <a:r>
                <a:rPr kumimoji="1" lang="en-US" altLang="zh-CN" sz="1800" b="1" dirty="0">
                  <a:latin typeface="宋体" panose="02010600030101010101" pitchFamily="2" charset="-122"/>
                </a:rPr>
                <a:t>EX/</a:t>
              </a:r>
              <a:r>
                <a:rPr kumimoji="1" lang="en-US" altLang="zh-CN" sz="1800" b="1" dirty="0" err="1">
                  <a:latin typeface="宋体" panose="02010600030101010101" pitchFamily="2" charset="-122"/>
                </a:rPr>
                <a:t>MEM.cond</a:t>
              </a:r>
              <a:r>
                <a:rPr kumimoji="1" lang="en-US" altLang="zh-CN" sz="1800" b="1" dirty="0">
                  <a:latin typeface="宋体" panose="02010600030101010101" pitchFamily="2" charset="-122"/>
                </a:rPr>
                <a:t> ← 0;</a:t>
              </a:r>
              <a:endParaRPr kumimoji="1" lang="en-US" altLang="zh-CN" sz="1800" b="1" dirty="0">
                <a:latin typeface="宋体" panose="02010600030101010101" pitchFamily="2" charset="-122"/>
              </a:endParaRPr>
            </a:p>
          </p:txBody>
        </p:sp>
        <p:sp>
          <p:nvSpPr>
            <p:cNvPr id="57372" name="Text Box 26"/>
            <p:cNvSpPr txBox="1">
              <a:spLocks noChangeArrowheads="1"/>
            </p:cNvSpPr>
            <p:nvPr/>
          </p:nvSpPr>
          <p:spPr bwMode="auto">
            <a:xfrm>
              <a:off x="2400" y="2614"/>
              <a:ext cx="1764" cy="1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1800" b="1">
                  <a:latin typeface="宋体" panose="02010600030101010101" pitchFamily="2" charset="-122"/>
                </a:rPr>
                <a:t>EX/MEM.IR ← ID/EX.IR; </a:t>
              </a:r>
              <a:endParaRPr kumimoji="1" lang="en-US" altLang="zh-CN" sz="1800" b="1">
                <a:latin typeface="宋体" panose="02010600030101010101" pitchFamily="2" charset="-122"/>
              </a:endParaRPr>
            </a:p>
            <a:p>
              <a:pPr eaLnBrk="1" hangingPunct="1">
                <a:spcBef>
                  <a:spcPct val="50000"/>
                </a:spcBef>
              </a:pPr>
              <a:r>
                <a:rPr kumimoji="1" lang="en-US" altLang="zh-CN" sz="1800" b="1">
                  <a:latin typeface="宋体" panose="02010600030101010101" pitchFamily="2" charset="-122"/>
                </a:rPr>
                <a:t>EX/MEM.B ←ID/EX.B</a:t>
              </a:r>
              <a:endParaRPr kumimoji="1" lang="en-US" altLang="zh-CN" sz="1800" b="1">
                <a:latin typeface="宋体" panose="02010600030101010101" pitchFamily="2" charset="-122"/>
              </a:endParaRPr>
            </a:p>
            <a:p>
              <a:pPr eaLnBrk="1" hangingPunct="1">
                <a:spcBef>
                  <a:spcPct val="50000"/>
                </a:spcBef>
              </a:pPr>
              <a:r>
                <a:rPr kumimoji="1" lang="en-US" altLang="zh-CN" sz="1800" b="1">
                  <a:latin typeface="宋体" panose="02010600030101010101" pitchFamily="2" charset="-122"/>
                </a:rPr>
                <a:t>EX/MEM.ALUOutput ← </a:t>
              </a:r>
              <a:br>
                <a:rPr kumimoji="1" lang="en-US" altLang="zh-CN" sz="1800" b="1">
                  <a:latin typeface="宋体" panose="02010600030101010101" pitchFamily="2" charset="-122"/>
                </a:rPr>
              </a:br>
              <a:r>
                <a:rPr kumimoji="1" lang="en-US" altLang="zh-CN" sz="1800" b="1">
                  <a:latin typeface="宋体" panose="02010600030101010101" pitchFamily="2" charset="-122"/>
                </a:rPr>
                <a:t>ID/EX.A + ID/EX.Imm;</a:t>
              </a:r>
              <a:endParaRPr kumimoji="1" lang="en-US" altLang="zh-CN" sz="1800" b="1">
                <a:latin typeface="宋体" panose="02010600030101010101" pitchFamily="2" charset="-122"/>
              </a:endParaRPr>
            </a:p>
            <a:p>
              <a:pPr eaLnBrk="1" hangingPunct="1">
                <a:spcBef>
                  <a:spcPct val="50000"/>
                </a:spcBef>
              </a:pPr>
              <a:r>
                <a:rPr kumimoji="1" lang="en-US" altLang="zh-CN" sz="1800" b="1">
                  <a:latin typeface="宋体" panose="02010600030101010101" pitchFamily="2" charset="-122"/>
                </a:rPr>
                <a:t>EX/MEM.cond ← 0;</a:t>
              </a:r>
              <a:endParaRPr kumimoji="1" lang="en-US" altLang="zh-CN" sz="1800" b="1">
                <a:latin typeface="宋体" panose="02010600030101010101" pitchFamily="2" charset="-122"/>
              </a:endParaRPr>
            </a:p>
          </p:txBody>
        </p:sp>
        <p:sp>
          <p:nvSpPr>
            <p:cNvPr id="57373" name="Text Box 27"/>
            <p:cNvSpPr txBox="1">
              <a:spLocks noChangeArrowheads="1"/>
            </p:cNvSpPr>
            <p:nvPr/>
          </p:nvSpPr>
          <p:spPr bwMode="auto">
            <a:xfrm>
              <a:off x="4104" y="2581"/>
              <a:ext cx="1656" cy="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1800" b="1">
                  <a:latin typeface="宋体" panose="02010600030101010101" pitchFamily="2" charset="-122"/>
                </a:rPr>
                <a:t>EX/MEM.ALUOutput←</a:t>
              </a:r>
              <a:br>
                <a:rPr kumimoji="1" lang="en-US" altLang="zh-CN" sz="1800" b="1">
                  <a:latin typeface="宋体" panose="02010600030101010101" pitchFamily="2" charset="-122"/>
                </a:rPr>
              </a:br>
              <a:r>
                <a:rPr kumimoji="1" lang="en-US" altLang="zh-CN" sz="1800" b="1">
                  <a:latin typeface="宋体" panose="02010600030101010101" pitchFamily="2" charset="-122"/>
                </a:rPr>
                <a:t>ID/EX.NPC+ID/EX.Imm;</a:t>
              </a:r>
              <a:br>
                <a:rPr kumimoji="1" lang="en-US" altLang="zh-CN" sz="1800" b="1">
                  <a:latin typeface="宋体" panose="02010600030101010101" pitchFamily="2" charset="-122"/>
                </a:rPr>
              </a:br>
              <a:endParaRPr kumimoji="1" lang="en-US" altLang="zh-CN" sz="1800" b="1">
                <a:latin typeface="宋体" panose="02010600030101010101" pitchFamily="2" charset="-122"/>
              </a:endParaRPr>
            </a:p>
            <a:p>
              <a:pPr eaLnBrk="1" hangingPunct="1">
                <a:spcBef>
                  <a:spcPct val="50000"/>
                </a:spcBef>
              </a:pPr>
              <a:r>
                <a:rPr kumimoji="1" lang="en-US" altLang="zh-CN" sz="1800" b="1">
                  <a:latin typeface="宋体" panose="02010600030101010101" pitchFamily="2" charset="-122"/>
                </a:rPr>
                <a:t>EX/MEM.cond ←  (ID/EX.A op 0);</a:t>
              </a:r>
              <a:endParaRPr kumimoji="1" lang="en-US" altLang="zh-CN" sz="1800" b="1">
                <a:latin typeface="宋体" panose="02010600030101010101" pitchFamily="2" charset="-122"/>
              </a:endParaRPr>
            </a:p>
          </p:txBody>
        </p:sp>
        <p:sp>
          <p:nvSpPr>
            <p:cNvPr id="57374" name="Line 28"/>
            <p:cNvSpPr>
              <a:spLocks noChangeShapeType="1"/>
            </p:cNvSpPr>
            <p:nvPr/>
          </p:nvSpPr>
          <p:spPr bwMode="auto">
            <a:xfrm>
              <a:off x="703" y="357"/>
              <a:ext cx="0" cy="374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800"/>
            </a:p>
          </p:txBody>
        </p:sp>
      </p:grpSp>
      <p:sp>
        <p:nvSpPr>
          <p:cNvPr id="57347" name="AutoShape 29">
            <a:hlinkClick r:id="" action="ppaction://hlinkshowjump?jump=nextslide" highlightClick="1"/>
          </p:cNvPr>
          <p:cNvSpPr>
            <a:spLocks noChangeArrowheads="1"/>
          </p:cNvSpPr>
          <p:nvPr/>
        </p:nvSpPr>
        <p:spPr bwMode="auto">
          <a:xfrm>
            <a:off x="8248650" y="304800"/>
            <a:ext cx="457200" cy="228600"/>
          </a:xfrm>
          <a:prstGeom prst="actionButtonForwardNext">
            <a:avLst/>
          </a:prstGeom>
          <a:solidFill>
            <a:srgbClr val="EDA9EB"/>
          </a:solidFill>
          <a:ln w="3175">
            <a:solidFill>
              <a:srgbClr val="FFFF00"/>
            </a:solidFill>
            <a:miter lim="800000"/>
          </a:ln>
        </p:spPr>
        <p:txBody>
          <a:bodyPr wrap="none" anchor="ctr"/>
          <a:lstStyle/>
          <a:p>
            <a:endParaRPr lang="zh-CN" altLang="en-US"/>
          </a:p>
        </p:txBody>
      </p:sp>
      <p:sp>
        <p:nvSpPr>
          <p:cNvPr id="57348" name="AutoShape 30">
            <a:hlinkClick r:id="rId1" action="ppaction://hlinksldjump" highlightClick="1"/>
          </p:cNvPr>
          <p:cNvSpPr>
            <a:spLocks noChangeArrowheads="1"/>
          </p:cNvSpPr>
          <p:nvPr/>
        </p:nvSpPr>
        <p:spPr bwMode="auto">
          <a:xfrm>
            <a:off x="7696200" y="304800"/>
            <a:ext cx="438150" cy="228600"/>
          </a:xfrm>
          <a:prstGeom prst="actionButtonReturn">
            <a:avLst/>
          </a:prstGeom>
          <a:solidFill>
            <a:srgbClr val="EDA9EB"/>
          </a:solidFill>
          <a:ln w="9525">
            <a:solidFill>
              <a:srgbClr val="FFFF00"/>
            </a:solidFill>
            <a:miter lim="800000"/>
          </a:ln>
        </p:spPr>
        <p:txBody>
          <a:bodyPr wrap="none" anchor="ct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2"/>
                                        </p:tgtEl>
                                      </p:cBhvr>
                                      <p:by x="120000" y="120000"/>
                                    </p:animScale>
                                  </p:childTnLst>
                                </p:cTn>
                              </p:par>
                              <p:par>
                                <p:cTn id="7" presetID="42" presetClass="path" presetSubtype="0" accel="50000" decel="50000" fill="hold" nodeType="withEffect">
                                  <p:stCondLst>
                                    <p:cond delay="0"/>
                                  </p:stCondLst>
                                  <p:childTnLst>
                                    <p:animMotion origin="layout" path="M -3.33333E-6 0 L -0.03038 0.34005 " pathEditMode="relative" rAng="0" ptsTypes="AA">
                                      <p:cBhvr>
                                        <p:cTn id="8" dur="2000" fill="hold"/>
                                        <p:tgtEl>
                                          <p:spTgt spid="2"/>
                                        </p:tgtEl>
                                        <p:attrNameLst>
                                          <p:attrName>ppt_x</p:attrName>
                                          <p:attrName>ppt_y</p:attrName>
                                        </p:attrNameLst>
                                      </p:cBhvr>
                                      <p:rCtr x="-1528" y="16991"/>
                                    </p:animMotion>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nodeType="clickEffect">
                                  <p:stCondLst>
                                    <p:cond delay="0"/>
                                  </p:stCondLst>
                                  <p:childTnLst>
                                    <p:animMotion origin="layout" path="M -3.33333E-6 0 L -0.046 -0.32153 " pathEditMode="relative" rAng="0" ptsTypes="AA">
                                      <p:cBhvr>
                                        <p:cTn id="12" dur="2000" fill="hold"/>
                                        <p:tgtEl>
                                          <p:spTgt spid="2"/>
                                        </p:tgtEl>
                                        <p:attrNameLst>
                                          <p:attrName>ppt_x</p:attrName>
                                          <p:attrName>ppt_y</p:attrName>
                                        </p:attrNameLst>
                                      </p:cBhvr>
                                      <p:rCtr x="-2309" y="-160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p:cNvGrpSpPr/>
          <p:nvPr/>
        </p:nvGrpSpPr>
        <p:grpSpPr bwMode="auto">
          <a:xfrm>
            <a:off x="285750" y="306388"/>
            <a:ext cx="8553450" cy="5930900"/>
            <a:chOff x="180" y="193"/>
            <a:chExt cx="5388" cy="3736"/>
          </a:xfrm>
        </p:grpSpPr>
        <p:sp>
          <p:nvSpPr>
            <p:cNvPr id="58373" name="Text Box 2"/>
            <p:cNvSpPr txBox="1">
              <a:spLocks noChangeArrowheads="1"/>
            </p:cNvSpPr>
            <p:nvPr/>
          </p:nvSpPr>
          <p:spPr bwMode="auto">
            <a:xfrm>
              <a:off x="180" y="557"/>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1800" b="1" dirty="0">
                  <a:solidFill>
                    <a:schemeClr val="accent2"/>
                  </a:solidFill>
                  <a:latin typeface="华文中宋" panose="02010600040101010101" pitchFamily="2" charset="-122"/>
                  <a:ea typeface="华文中宋" panose="02010600040101010101" pitchFamily="2" charset="-122"/>
                </a:rPr>
                <a:t>流水段</a:t>
              </a:r>
              <a:endParaRPr kumimoji="1" lang="zh-CN" altLang="en-US" sz="1800" b="1" dirty="0">
                <a:solidFill>
                  <a:schemeClr val="accent2"/>
                </a:solidFill>
                <a:latin typeface="华文中宋" panose="02010600040101010101" pitchFamily="2" charset="-122"/>
                <a:ea typeface="华文中宋" panose="02010600040101010101" pitchFamily="2" charset="-122"/>
              </a:endParaRPr>
            </a:p>
          </p:txBody>
        </p:sp>
        <p:sp>
          <p:nvSpPr>
            <p:cNvPr id="58374" name="Text Box 3"/>
            <p:cNvSpPr txBox="1">
              <a:spLocks noChangeArrowheads="1"/>
            </p:cNvSpPr>
            <p:nvPr/>
          </p:nvSpPr>
          <p:spPr bwMode="auto">
            <a:xfrm>
              <a:off x="1079" y="193"/>
              <a:ext cx="408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2400" b="1" dirty="0">
                  <a:solidFill>
                    <a:srgbClr val="003366"/>
                  </a:solidFill>
                  <a:latin typeface="华文中宋" panose="02010600040101010101" pitchFamily="2" charset="-122"/>
                  <a:ea typeface="华文中宋" panose="02010600040101010101" pitchFamily="2" charset="-122"/>
                </a:rPr>
                <a:t>MIPS</a:t>
              </a:r>
              <a:r>
                <a:rPr kumimoji="1" lang="zh-CN" altLang="en-US" sz="2400" b="1" dirty="0">
                  <a:solidFill>
                    <a:srgbClr val="003366"/>
                  </a:solidFill>
                  <a:latin typeface="华文中宋" panose="02010600040101010101" pitchFamily="2" charset="-122"/>
                  <a:ea typeface="华文中宋" panose="02010600040101010101" pitchFamily="2" charset="-122"/>
                </a:rPr>
                <a:t>流水线的每个流水段的操作（续）</a:t>
              </a:r>
              <a:endParaRPr kumimoji="1" lang="zh-CN" altLang="en-US" sz="2400" b="1" dirty="0">
                <a:solidFill>
                  <a:srgbClr val="003366"/>
                </a:solidFill>
                <a:latin typeface="华文中宋" panose="02010600040101010101" pitchFamily="2" charset="-122"/>
                <a:ea typeface="华文中宋" panose="02010600040101010101" pitchFamily="2" charset="-122"/>
              </a:endParaRPr>
            </a:p>
          </p:txBody>
        </p:sp>
        <p:sp>
          <p:nvSpPr>
            <p:cNvPr id="58375" name="Text Box 4"/>
            <p:cNvSpPr txBox="1">
              <a:spLocks noChangeArrowheads="1"/>
            </p:cNvSpPr>
            <p:nvPr/>
          </p:nvSpPr>
          <p:spPr bwMode="auto">
            <a:xfrm>
              <a:off x="2592" y="557"/>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1800" b="1">
                  <a:solidFill>
                    <a:schemeClr val="accent2"/>
                  </a:solidFill>
                  <a:latin typeface="华文中宋" panose="02010600040101010101" pitchFamily="2" charset="-122"/>
                  <a:ea typeface="华文中宋" panose="02010600040101010101" pitchFamily="2" charset="-122"/>
                </a:rPr>
                <a:t>任何指令类型</a:t>
              </a:r>
              <a:endParaRPr kumimoji="1" lang="zh-CN" altLang="en-US" sz="1800" b="1">
                <a:solidFill>
                  <a:schemeClr val="accent2"/>
                </a:solidFill>
                <a:latin typeface="华文中宋" panose="02010600040101010101" pitchFamily="2" charset="-122"/>
                <a:ea typeface="华文中宋" panose="02010600040101010101" pitchFamily="2" charset="-122"/>
              </a:endParaRPr>
            </a:p>
          </p:txBody>
        </p:sp>
        <p:sp>
          <p:nvSpPr>
            <p:cNvPr id="58376" name="Text Box 5"/>
            <p:cNvSpPr txBox="1">
              <a:spLocks noChangeArrowheads="1"/>
            </p:cNvSpPr>
            <p:nvPr/>
          </p:nvSpPr>
          <p:spPr bwMode="auto">
            <a:xfrm>
              <a:off x="1152" y="800"/>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1800" b="1">
                  <a:solidFill>
                    <a:schemeClr val="accent2"/>
                  </a:solidFill>
                  <a:latin typeface="华文中宋" panose="02010600040101010101" pitchFamily="2" charset="-122"/>
                  <a:ea typeface="华文中宋" panose="02010600040101010101" pitchFamily="2" charset="-122"/>
                </a:rPr>
                <a:t>ALU </a:t>
              </a:r>
              <a:r>
                <a:rPr kumimoji="1" lang="zh-CN" altLang="en-US" sz="1800" b="1">
                  <a:solidFill>
                    <a:schemeClr val="accent2"/>
                  </a:solidFill>
                  <a:latin typeface="华文中宋" panose="02010600040101010101" pitchFamily="2" charset="-122"/>
                  <a:ea typeface="华文中宋" panose="02010600040101010101" pitchFamily="2" charset="-122"/>
                </a:rPr>
                <a:t>指令</a:t>
              </a:r>
              <a:endParaRPr kumimoji="1" lang="zh-CN" altLang="en-US" sz="1800" b="1">
                <a:solidFill>
                  <a:schemeClr val="accent2"/>
                </a:solidFill>
                <a:latin typeface="华文中宋" panose="02010600040101010101" pitchFamily="2" charset="-122"/>
                <a:ea typeface="华文中宋" panose="02010600040101010101" pitchFamily="2" charset="-122"/>
              </a:endParaRPr>
            </a:p>
          </p:txBody>
        </p:sp>
        <p:sp>
          <p:nvSpPr>
            <p:cNvPr id="58377" name="Text Box 6"/>
            <p:cNvSpPr txBox="1">
              <a:spLocks noChangeArrowheads="1"/>
            </p:cNvSpPr>
            <p:nvPr/>
          </p:nvSpPr>
          <p:spPr bwMode="auto">
            <a:xfrm>
              <a:off x="2712" y="800"/>
              <a:ext cx="13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1800" b="1">
                  <a:solidFill>
                    <a:schemeClr val="accent2"/>
                  </a:solidFill>
                  <a:latin typeface="华文中宋" panose="02010600040101010101" pitchFamily="2" charset="-122"/>
                  <a:ea typeface="华文中宋" panose="02010600040101010101" pitchFamily="2" charset="-122"/>
                </a:rPr>
                <a:t>Load/Store </a:t>
              </a:r>
              <a:r>
                <a:rPr kumimoji="1" lang="zh-CN" altLang="en-US" sz="1800" b="1">
                  <a:solidFill>
                    <a:schemeClr val="accent2"/>
                  </a:solidFill>
                  <a:latin typeface="华文中宋" panose="02010600040101010101" pitchFamily="2" charset="-122"/>
                  <a:ea typeface="华文中宋" panose="02010600040101010101" pitchFamily="2" charset="-122"/>
                </a:rPr>
                <a:t>指令</a:t>
              </a:r>
              <a:endParaRPr kumimoji="1" lang="zh-CN" altLang="en-US" sz="1800" b="1">
                <a:solidFill>
                  <a:schemeClr val="accent2"/>
                </a:solidFill>
                <a:latin typeface="华文中宋" panose="02010600040101010101" pitchFamily="2" charset="-122"/>
                <a:ea typeface="华文中宋" panose="02010600040101010101" pitchFamily="2" charset="-122"/>
              </a:endParaRPr>
            </a:p>
          </p:txBody>
        </p:sp>
        <p:sp>
          <p:nvSpPr>
            <p:cNvPr id="58378" name="Text Box 7"/>
            <p:cNvSpPr txBox="1">
              <a:spLocks noChangeArrowheads="1"/>
            </p:cNvSpPr>
            <p:nvPr/>
          </p:nvSpPr>
          <p:spPr bwMode="auto">
            <a:xfrm>
              <a:off x="4512" y="80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1800" b="1">
                  <a:solidFill>
                    <a:schemeClr val="accent2"/>
                  </a:solidFill>
                  <a:latin typeface="华文中宋" panose="02010600040101010101" pitchFamily="2" charset="-122"/>
                  <a:ea typeface="华文中宋" panose="02010600040101010101" pitchFamily="2" charset="-122"/>
                </a:rPr>
                <a:t>分支指令</a:t>
              </a:r>
              <a:endParaRPr kumimoji="1" lang="zh-CN" altLang="en-US" sz="1800" b="1">
                <a:solidFill>
                  <a:schemeClr val="accent2"/>
                </a:solidFill>
                <a:latin typeface="华文中宋" panose="02010600040101010101" pitchFamily="2" charset="-122"/>
                <a:ea typeface="华文中宋" panose="02010600040101010101" pitchFamily="2" charset="-122"/>
              </a:endParaRPr>
            </a:p>
          </p:txBody>
        </p:sp>
        <p:sp>
          <p:nvSpPr>
            <p:cNvPr id="58379" name="Text Box 8"/>
            <p:cNvSpPr txBox="1">
              <a:spLocks noChangeArrowheads="1"/>
            </p:cNvSpPr>
            <p:nvPr/>
          </p:nvSpPr>
          <p:spPr bwMode="auto">
            <a:xfrm>
              <a:off x="288" y="138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1800" b="1">
                  <a:solidFill>
                    <a:schemeClr val="accent2"/>
                  </a:solidFill>
                  <a:latin typeface="宋体" panose="02010600030101010101" pitchFamily="2" charset="-122"/>
                </a:rPr>
                <a:t>MEM</a:t>
              </a:r>
              <a:endParaRPr kumimoji="1" lang="en-US" altLang="zh-CN" sz="1800" b="1">
                <a:solidFill>
                  <a:schemeClr val="accent2"/>
                </a:solidFill>
                <a:latin typeface="Times New Roman" panose="02020603050405020304" pitchFamily="18" charset="0"/>
              </a:endParaRPr>
            </a:p>
          </p:txBody>
        </p:sp>
        <p:sp>
          <p:nvSpPr>
            <p:cNvPr id="58380" name="Text Box 9"/>
            <p:cNvSpPr txBox="1">
              <a:spLocks noChangeArrowheads="1"/>
            </p:cNvSpPr>
            <p:nvPr/>
          </p:nvSpPr>
          <p:spPr bwMode="auto">
            <a:xfrm>
              <a:off x="264" y="2909"/>
              <a:ext cx="2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1800" b="1">
                  <a:solidFill>
                    <a:schemeClr val="accent2"/>
                  </a:solidFill>
                  <a:latin typeface="宋体" panose="02010600030101010101" pitchFamily="2" charset="-122"/>
                </a:rPr>
                <a:t>WB</a:t>
              </a:r>
              <a:endParaRPr kumimoji="1" lang="en-US" altLang="zh-CN" sz="1800" b="1">
                <a:solidFill>
                  <a:schemeClr val="accent2"/>
                </a:solidFill>
                <a:latin typeface="Times New Roman" panose="02020603050405020304" pitchFamily="18" charset="0"/>
              </a:endParaRPr>
            </a:p>
          </p:txBody>
        </p:sp>
        <p:sp>
          <p:nvSpPr>
            <p:cNvPr id="58381" name="Line 10"/>
            <p:cNvSpPr>
              <a:spLocks noChangeShapeType="1"/>
            </p:cNvSpPr>
            <p:nvPr/>
          </p:nvSpPr>
          <p:spPr bwMode="auto">
            <a:xfrm>
              <a:off x="218" y="3929"/>
              <a:ext cx="53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8382" name="Line 11"/>
            <p:cNvSpPr>
              <a:spLocks noChangeShapeType="1"/>
            </p:cNvSpPr>
            <p:nvPr/>
          </p:nvSpPr>
          <p:spPr bwMode="auto">
            <a:xfrm>
              <a:off x="218" y="800"/>
              <a:ext cx="535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8383" name="Line 12"/>
            <p:cNvSpPr>
              <a:spLocks noChangeShapeType="1"/>
            </p:cNvSpPr>
            <p:nvPr/>
          </p:nvSpPr>
          <p:spPr bwMode="auto">
            <a:xfrm>
              <a:off x="204" y="2426"/>
              <a:ext cx="5337"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8384" name="Line 13"/>
            <p:cNvSpPr>
              <a:spLocks noChangeShapeType="1"/>
            </p:cNvSpPr>
            <p:nvPr/>
          </p:nvSpPr>
          <p:spPr bwMode="auto">
            <a:xfrm>
              <a:off x="218" y="1040"/>
              <a:ext cx="53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8385" name="Line 14"/>
            <p:cNvSpPr>
              <a:spLocks noChangeShapeType="1"/>
            </p:cNvSpPr>
            <p:nvPr/>
          </p:nvSpPr>
          <p:spPr bwMode="auto">
            <a:xfrm>
              <a:off x="218" y="560"/>
              <a:ext cx="535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8386" name="Text Box 15"/>
            <p:cNvSpPr txBox="1">
              <a:spLocks noChangeArrowheads="1"/>
            </p:cNvSpPr>
            <p:nvPr/>
          </p:nvSpPr>
          <p:spPr bwMode="auto">
            <a:xfrm>
              <a:off x="684" y="1070"/>
              <a:ext cx="1716"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1800" b="1">
                  <a:latin typeface="宋体" panose="02010600030101010101" pitchFamily="2" charset="-122"/>
                </a:rPr>
                <a:t>MEM/WB.IR ←EX/MEM.IR; </a:t>
              </a:r>
              <a:endParaRPr kumimoji="1" lang="en-US" altLang="zh-CN" sz="1800" b="1">
                <a:latin typeface="宋体" panose="02010600030101010101" pitchFamily="2" charset="-122"/>
              </a:endParaRPr>
            </a:p>
            <a:p>
              <a:pPr eaLnBrk="1" hangingPunct="1">
                <a:spcBef>
                  <a:spcPct val="50000"/>
                </a:spcBef>
              </a:pPr>
              <a:r>
                <a:rPr kumimoji="1" lang="en-US" altLang="zh-CN" sz="1800" b="1">
                  <a:latin typeface="宋体" panose="02010600030101010101" pitchFamily="2" charset="-122"/>
                </a:rPr>
                <a:t>MEM/WB.ALUOutput ← </a:t>
              </a:r>
              <a:br>
                <a:rPr kumimoji="1" lang="en-US" altLang="zh-CN" sz="1800" b="1">
                  <a:latin typeface="宋体" panose="02010600030101010101" pitchFamily="2" charset="-122"/>
                </a:rPr>
              </a:br>
              <a:r>
                <a:rPr kumimoji="1" lang="en-US" altLang="zh-CN" sz="1800" b="1">
                  <a:latin typeface="宋体" panose="02010600030101010101" pitchFamily="2" charset="-122"/>
                </a:rPr>
                <a:t>EX/MEM.ALUOutput;</a:t>
              </a:r>
              <a:endParaRPr kumimoji="1" lang="en-US" altLang="zh-CN" sz="1800" b="1">
                <a:latin typeface="宋体" panose="02010600030101010101" pitchFamily="2" charset="-122"/>
              </a:endParaRPr>
            </a:p>
          </p:txBody>
        </p:sp>
        <p:sp>
          <p:nvSpPr>
            <p:cNvPr id="58387" name="Line 16"/>
            <p:cNvSpPr>
              <a:spLocks noChangeShapeType="1"/>
            </p:cNvSpPr>
            <p:nvPr/>
          </p:nvSpPr>
          <p:spPr bwMode="auto">
            <a:xfrm>
              <a:off x="2400" y="797"/>
              <a:ext cx="0" cy="31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8388" name="Line 17"/>
            <p:cNvSpPr>
              <a:spLocks noChangeShapeType="1"/>
            </p:cNvSpPr>
            <p:nvPr/>
          </p:nvSpPr>
          <p:spPr bwMode="auto">
            <a:xfrm>
              <a:off x="4272" y="813"/>
              <a:ext cx="0" cy="311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8389" name="Text Box 18"/>
            <p:cNvSpPr txBox="1">
              <a:spLocks noChangeArrowheads="1"/>
            </p:cNvSpPr>
            <p:nvPr/>
          </p:nvSpPr>
          <p:spPr bwMode="auto">
            <a:xfrm>
              <a:off x="2412" y="1085"/>
              <a:ext cx="1860" cy="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1800" b="1">
                  <a:latin typeface="宋体" panose="02010600030101010101" pitchFamily="2" charset="-122"/>
                </a:rPr>
                <a:t>MEM/WB.IR ← EX/MEM.IR; </a:t>
              </a:r>
              <a:endParaRPr kumimoji="1" lang="en-US" altLang="zh-CN" sz="1800" b="1">
                <a:latin typeface="宋体" panose="02010600030101010101" pitchFamily="2" charset="-122"/>
              </a:endParaRPr>
            </a:p>
            <a:p>
              <a:pPr eaLnBrk="1" hangingPunct="1">
                <a:spcBef>
                  <a:spcPct val="50000"/>
                </a:spcBef>
              </a:pPr>
              <a:r>
                <a:rPr kumimoji="1" lang="en-US" altLang="zh-CN" sz="1800" b="1">
                  <a:latin typeface="宋体" panose="02010600030101010101" pitchFamily="2" charset="-122"/>
                </a:rPr>
                <a:t>MEM/WB.LMD ←    </a:t>
              </a:r>
              <a:br>
                <a:rPr kumimoji="1" lang="en-US" altLang="zh-CN" sz="1800" b="1">
                  <a:latin typeface="宋体" panose="02010600030101010101" pitchFamily="2" charset="-122"/>
                </a:rPr>
              </a:br>
              <a:r>
                <a:rPr kumimoji="1" lang="en-US" altLang="zh-CN" sz="1800" b="1">
                  <a:latin typeface="宋体" panose="02010600030101010101" pitchFamily="2" charset="-122"/>
                </a:rPr>
                <a:t>Mem[EX/MEM.ALUOutput];</a:t>
              </a:r>
              <a:br>
                <a:rPr kumimoji="1" lang="en-US" altLang="zh-CN" sz="1800" b="1">
                  <a:latin typeface="宋体" panose="02010600030101010101" pitchFamily="2" charset="-122"/>
                </a:rPr>
              </a:br>
              <a:r>
                <a:rPr kumimoji="1" lang="zh-CN" altLang="en-US" sz="1800" b="1">
                  <a:latin typeface="宋体" panose="02010600030101010101" pitchFamily="2" charset="-122"/>
                </a:rPr>
                <a:t>或</a:t>
              </a:r>
              <a:br>
                <a:rPr kumimoji="1" lang="zh-CN" altLang="en-US" sz="1800" b="1">
                  <a:latin typeface="宋体" panose="02010600030101010101" pitchFamily="2" charset="-122"/>
                </a:rPr>
              </a:br>
              <a:r>
                <a:rPr kumimoji="1" lang="en-US" altLang="zh-CN" sz="1800" b="1">
                  <a:latin typeface="宋体" panose="02010600030101010101" pitchFamily="2" charset="-122"/>
                </a:rPr>
                <a:t>Mem[EX/MEM.ALUOutput] ← EX/MEM.B;</a:t>
              </a:r>
              <a:endParaRPr kumimoji="1" lang="en-US" altLang="zh-CN" sz="1800" b="1">
                <a:latin typeface="宋体" panose="02010600030101010101" pitchFamily="2" charset="-122"/>
              </a:endParaRPr>
            </a:p>
          </p:txBody>
        </p:sp>
        <p:sp>
          <p:nvSpPr>
            <p:cNvPr id="58390" name="Line 19"/>
            <p:cNvSpPr>
              <a:spLocks noChangeShapeType="1"/>
            </p:cNvSpPr>
            <p:nvPr/>
          </p:nvSpPr>
          <p:spPr bwMode="auto">
            <a:xfrm>
              <a:off x="703" y="569"/>
              <a:ext cx="0" cy="336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58391" name="Text Box 20"/>
            <p:cNvSpPr txBox="1">
              <a:spLocks noChangeArrowheads="1"/>
            </p:cNvSpPr>
            <p:nvPr/>
          </p:nvSpPr>
          <p:spPr bwMode="auto">
            <a:xfrm>
              <a:off x="720" y="2441"/>
              <a:ext cx="1728" cy="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10000"/>
                </a:lnSpc>
                <a:spcBef>
                  <a:spcPct val="50000"/>
                </a:spcBef>
              </a:pPr>
              <a:r>
                <a:rPr kumimoji="1" lang="en-US" altLang="zh-CN" sz="1800" b="1">
                  <a:latin typeface="宋体" panose="02010600030101010101" pitchFamily="2" charset="-122"/>
                </a:rPr>
                <a:t>Regs[MEM/WB.IR</a:t>
              </a:r>
              <a:r>
                <a:rPr kumimoji="1" lang="en-US" altLang="zh-CN" sz="1800" b="1" baseline="-25000">
                  <a:latin typeface="宋体" panose="02010600030101010101" pitchFamily="2" charset="-122"/>
                </a:rPr>
                <a:t>16...20</a:t>
              </a:r>
              <a:r>
                <a:rPr kumimoji="1" lang="en-US" altLang="zh-CN" sz="1800" b="1">
                  <a:latin typeface="宋体" panose="02010600030101010101" pitchFamily="2" charset="-122"/>
                </a:rPr>
                <a:t>]</a:t>
              </a:r>
              <a:br>
                <a:rPr kumimoji="1" lang="en-US" altLang="zh-CN" sz="1800" b="1">
                  <a:latin typeface="宋体" panose="02010600030101010101" pitchFamily="2" charset="-122"/>
                </a:rPr>
              </a:br>
              <a:r>
                <a:rPr kumimoji="1" lang="en-US" altLang="zh-CN" sz="1800" b="1">
                  <a:latin typeface="宋体" panose="02010600030101010101" pitchFamily="2" charset="-122"/>
                </a:rPr>
                <a:t>← MEM/WB.ALUOutput;</a:t>
              </a:r>
              <a:br>
                <a:rPr kumimoji="1" lang="en-US" altLang="zh-CN" sz="1800" b="1">
                  <a:latin typeface="宋体" panose="02010600030101010101" pitchFamily="2" charset="-122"/>
                </a:rPr>
              </a:br>
              <a:r>
                <a:rPr kumimoji="1" lang="zh-CN" altLang="en-US" sz="1800" b="1">
                  <a:latin typeface="宋体" panose="02010600030101010101" pitchFamily="2" charset="-122"/>
                </a:rPr>
                <a:t>或</a:t>
              </a:r>
              <a:br>
                <a:rPr kumimoji="1" lang="zh-CN" altLang="en-US" sz="1800" b="1">
                  <a:latin typeface="宋体" panose="02010600030101010101" pitchFamily="2" charset="-122"/>
                </a:rPr>
              </a:br>
              <a:r>
                <a:rPr kumimoji="1" lang="en-US" altLang="zh-CN" sz="1800" b="1">
                  <a:latin typeface="宋体" panose="02010600030101010101" pitchFamily="2" charset="-122"/>
                </a:rPr>
                <a:t>Regs[MEM/WB.IR</a:t>
              </a:r>
              <a:r>
                <a:rPr kumimoji="1" lang="en-US" altLang="zh-CN" sz="1800" b="1" baseline="-25000">
                  <a:latin typeface="宋体" panose="02010600030101010101" pitchFamily="2" charset="-122"/>
                </a:rPr>
                <a:t>11...15</a:t>
              </a:r>
              <a:r>
                <a:rPr kumimoji="1" lang="en-US" altLang="zh-CN" sz="1800" b="1">
                  <a:latin typeface="宋体" panose="02010600030101010101" pitchFamily="2" charset="-122"/>
                </a:rPr>
                <a:t>]</a:t>
              </a:r>
              <a:br>
                <a:rPr kumimoji="1" lang="en-US" altLang="zh-CN" sz="1800" b="1">
                  <a:latin typeface="宋体" panose="02010600030101010101" pitchFamily="2" charset="-122"/>
                </a:rPr>
              </a:br>
              <a:r>
                <a:rPr kumimoji="1" lang="en-US" altLang="zh-CN" sz="1800" b="1">
                  <a:latin typeface="宋体" panose="02010600030101010101" pitchFamily="2" charset="-122"/>
                </a:rPr>
                <a:t>← MEM/WB.ALUOutput;</a:t>
              </a:r>
              <a:endParaRPr kumimoji="1" lang="en-US" altLang="zh-CN" sz="1800" b="1">
                <a:latin typeface="宋体" panose="02010600030101010101" pitchFamily="2" charset="-122"/>
              </a:endParaRPr>
            </a:p>
          </p:txBody>
        </p:sp>
        <p:sp>
          <p:nvSpPr>
            <p:cNvPr id="58392" name="Rectangle 21"/>
            <p:cNvSpPr>
              <a:spLocks noChangeArrowheads="1"/>
            </p:cNvSpPr>
            <p:nvPr/>
          </p:nvSpPr>
          <p:spPr bwMode="auto">
            <a:xfrm>
              <a:off x="2428" y="2798"/>
              <a:ext cx="1547"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pPr>
              <a:r>
                <a:rPr kumimoji="1" lang="en-US" altLang="zh-CN" sz="1800" b="1">
                  <a:latin typeface="宋体" panose="02010600030101010101" pitchFamily="2" charset="-122"/>
                </a:rPr>
                <a:t>Regs[MEM/WB.IR</a:t>
              </a:r>
              <a:r>
                <a:rPr kumimoji="1" lang="en-US" altLang="zh-CN" sz="1800" b="1" baseline="-25000">
                  <a:latin typeface="宋体" panose="02010600030101010101" pitchFamily="2" charset="-122"/>
                </a:rPr>
                <a:t>11...15</a:t>
              </a:r>
              <a:r>
                <a:rPr kumimoji="1" lang="en-US" altLang="zh-CN" sz="1800" b="1">
                  <a:latin typeface="宋体" panose="02010600030101010101" pitchFamily="2" charset="-122"/>
                </a:rPr>
                <a:t>]</a:t>
              </a:r>
              <a:br>
                <a:rPr kumimoji="1" lang="en-US" altLang="zh-CN" sz="1800" b="1">
                  <a:latin typeface="宋体" panose="02010600030101010101" pitchFamily="2" charset="-122"/>
                </a:rPr>
              </a:br>
              <a:r>
                <a:rPr kumimoji="1" lang="en-US" altLang="zh-CN" sz="1800" b="1">
                  <a:latin typeface="宋体" panose="02010600030101010101" pitchFamily="2" charset="-122"/>
                </a:rPr>
                <a:t>← MEM/WB.LMD;</a:t>
              </a:r>
              <a:endParaRPr kumimoji="1" lang="en-US" altLang="zh-CN" sz="1800" b="1">
                <a:latin typeface="宋体" panose="02010600030101010101" pitchFamily="2" charset="-122"/>
              </a:endParaRPr>
            </a:p>
          </p:txBody>
        </p:sp>
      </p:grpSp>
      <p:sp>
        <p:nvSpPr>
          <p:cNvPr id="58371" name="AutoShape 22">
            <a:hlinkClick r:id="" action="ppaction://hlinkshowjump?jump=previousslide" highlightClick="1"/>
          </p:cNvPr>
          <p:cNvSpPr>
            <a:spLocks noChangeArrowheads="1"/>
          </p:cNvSpPr>
          <p:nvPr/>
        </p:nvSpPr>
        <p:spPr bwMode="auto">
          <a:xfrm>
            <a:off x="7791450" y="419100"/>
            <a:ext cx="457200" cy="228600"/>
          </a:xfrm>
          <a:prstGeom prst="actionButtonBackPrevious">
            <a:avLst/>
          </a:prstGeom>
          <a:solidFill>
            <a:srgbClr val="EDA9EB"/>
          </a:solidFill>
          <a:ln w="9525">
            <a:solidFill>
              <a:srgbClr val="FFFF00"/>
            </a:solidFill>
            <a:miter lim="800000"/>
          </a:ln>
        </p:spPr>
        <p:txBody>
          <a:bodyPr wrap="none" anchor="ctr"/>
          <a:lstStyle/>
          <a:p>
            <a:endParaRPr lang="zh-CN" altLang="en-US"/>
          </a:p>
        </p:txBody>
      </p:sp>
      <p:sp>
        <p:nvSpPr>
          <p:cNvPr id="58372" name="AutoShape 23">
            <a:hlinkClick r:id="rId1" action="ppaction://hlinksldjump" highlightClick="1"/>
          </p:cNvPr>
          <p:cNvSpPr>
            <a:spLocks noChangeArrowheads="1"/>
          </p:cNvSpPr>
          <p:nvPr/>
        </p:nvSpPr>
        <p:spPr bwMode="auto">
          <a:xfrm>
            <a:off x="8324850" y="419100"/>
            <a:ext cx="438150" cy="228600"/>
          </a:xfrm>
          <a:prstGeom prst="actionButtonReturn">
            <a:avLst/>
          </a:prstGeom>
          <a:solidFill>
            <a:srgbClr val="EDA9EB"/>
          </a:solidFill>
          <a:ln w="9525">
            <a:solidFill>
              <a:srgbClr val="FFFF00"/>
            </a:solidFill>
            <a:miter lim="800000"/>
          </a:ln>
        </p:spPr>
        <p:txBody>
          <a:bodyPr wrap="none" anchor="ct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1.66667E-6 1.85185E-6 L 0.14271 0.00162 " pathEditMode="relative" rAng="0" ptsTypes="AA">
                                      <p:cBhvr>
                                        <p:cTn id="10" dur="500" fill="hold"/>
                                        <p:tgtEl>
                                          <p:spTgt spid="2"/>
                                        </p:tgtEl>
                                        <p:attrNameLst>
                                          <p:attrName>ppt_x</p:attrName>
                                          <p:attrName>ppt_y</p:attrName>
                                        </p:attrNameLst>
                                      </p:cBhvr>
                                      <p:rCtr x="7135"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arch33">
            <a:hlinkClick r:id="rId1" action="ppaction://hlinksldjump"/>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5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468313" y="333375"/>
            <a:ext cx="8229600" cy="1143000"/>
          </a:xfrm>
        </p:spPr>
        <p:txBody>
          <a:bodyPr/>
          <a:lstStyle/>
          <a:p>
            <a:pPr eaLnBrk="1" hangingPunct="1"/>
            <a:r>
              <a:rPr lang="zh-CN" altLang="en-US" sz="3600" b="1" dirty="0" smtClean="0"/>
              <a:t>第</a:t>
            </a:r>
            <a:r>
              <a:rPr lang="en-US" altLang="zh-CN" sz="3600" b="1" dirty="0" smtClean="0">
                <a:latin typeface="Times New Roman" panose="02020603050405020304" pitchFamily="18" charset="0"/>
                <a:cs typeface="Times New Roman" panose="02020603050405020304" pitchFamily="18" charset="0"/>
              </a:rPr>
              <a:t>6</a:t>
            </a:r>
            <a:r>
              <a:rPr lang="zh-CN" altLang="en-US" sz="3600" b="1" dirty="0" smtClean="0"/>
              <a:t>章 流水线技术</a:t>
            </a:r>
            <a:endParaRPr lang="zh-CN" altLang="en-US" sz="3600" b="1" dirty="0" smtClean="0"/>
          </a:p>
        </p:txBody>
      </p:sp>
      <p:sp>
        <p:nvSpPr>
          <p:cNvPr id="4099" name="Rectangle 3"/>
          <p:cNvSpPr>
            <a:spLocks noGrp="1" noChangeArrowheads="1"/>
          </p:cNvSpPr>
          <p:nvPr>
            <p:ph idx="1"/>
          </p:nvPr>
        </p:nvSpPr>
        <p:spPr/>
        <p:txBody>
          <a:bodyPr/>
          <a:lstStyle/>
          <a:p>
            <a:pPr lvl="1" eaLnBrk="1" hangingPunct="1">
              <a:buFont typeface="Wingdings" panose="05000000000000000000" pitchFamily="2" charset="2"/>
              <a:buNone/>
            </a:pPr>
            <a:r>
              <a:rPr lang="en-US" altLang="zh-CN" b="1" dirty="0" smtClean="0">
                <a:latin typeface="Times New Roman" panose="02020603050405020304" pitchFamily="18" charset="0"/>
              </a:rPr>
              <a:t>6.1    </a:t>
            </a:r>
            <a:r>
              <a:rPr lang="zh-CN" altLang="en-US" b="1" dirty="0" smtClean="0">
                <a:latin typeface="Times New Roman" panose="02020603050405020304" pitchFamily="18" charset="0"/>
              </a:rPr>
              <a:t>流水线概述</a:t>
            </a:r>
            <a:endParaRPr lang="en-US" altLang="zh-CN" b="1" dirty="0" smtClean="0">
              <a:latin typeface="Times New Roman" panose="02020603050405020304" pitchFamily="18" charset="0"/>
            </a:endParaRPr>
          </a:p>
          <a:p>
            <a:pPr lvl="1" eaLnBrk="1" hangingPunct="1">
              <a:buFont typeface="Wingdings" panose="05000000000000000000" pitchFamily="2" charset="2"/>
              <a:buNone/>
            </a:pPr>
            <a:endParaRPr lang="en-US" altLang="zh-CN" b="1" dirty="0" smtClean="0">
              <a:latin typeface="Times New Roman" panose="02020603050405020304" pitchFamily="18" charset="0"/>
            </a:endParaRPr>
          </a:p>
          <a:p>
            <a:pPr lvl="1" eaLnBrk="1" hangingPunct="1">
              <a:buFont typeface="Wingdings" panose="05000000000000000000" pitchFamily="2" charset="2"/>
              <a:buNone/>
            </a:pPr>
            <a:r>
              <a:rPr lang="en-US" altLang="zh-CN" b="1" dirty="0" smtClean="0">
                <a:latin typeface="Times New Roman" panose="02020603050405020304" pitchFamily="18" charset="0"/>
              </a:rPr>
              <a:t>6.2    MIPS</a:t>
            </a:r>
            <a:r>
              <a:rPr lang="zh-CN" altLang="en-US" b="1" dirty="0" smtClean="0">
                <a:latin typeface="Times New Roman" panose="02020603050405020304" pitchFamily="18" charset="0"/>
              </a:rPr>
              <a:t>的基本流水线</a:t>
            </a:r>
            <a:endParaRPr lang="en-US" altLang="zh-CN" b="1" dirty="0" smtClean="0">
              <a:latin typeface="Times New Roman" panose="02020603050405020304" pitchFamily="18" charset="0"/>
            </a:endParaRPr>
          </a:p>
          <a:p>
            <a:pPr lvl="1" eaLnBrk="1" hangingPunct="1">
              <a:buFont typeface="Wingdings" panose="05000000000000000000" pitchFamily="2" charset="2"/>
              <a:buNone/>
            </a:pPr>
            <a:endParaRPr lang="zh-CN" altLang="en-US" b="1" dirty="0" smtClean="0">
              <a:latin typeface="Times New Roman" panose="02020603050405020304" pitchFamily="18" charset="0"/>
            </a:endParaRPr>
          </a:p>
          <a:p>
            <a:pPr lvl="1" eaLnBrk="1" hangingPunct="1">
              <a:buFont typeface="Wingdings" panose="05000000000000000000" pitchFamily="2" charset="2"/>
              <a:buNone/>
            </a:pPr>
            <a:r>
              <a:rPr lang="en-US" altLang="zh-CN" b="1" dirty="0" smtClean="0">
                <a:latin typeface="Times New Roman" panose="02020603050405020304" pitchFamily="18" charset="0"/>
              </a:rPr>
              <a:t>6.3    </a:t>
            </a:r>
            <a:r>
              <a:rPr lang="zh-CN" altLang="en-US" b="1" dirty="0" smtClean="0">
                <a:latin typeface="Times New Roman" panose="02020603050405020304" pitchFamily="18" charset="0"/>
              </a:rPr>
              <a:t>流水线中的冲突</a:t>
            </a:r>
            <a:endParaRPr lang="en-US" altLang="zh-CN" b="1" dirty="0" smtClean="0">
              <a:latin typeface="Times New Roman" panose="02020603050405020304" pitchFamily="18" charset="0"/>
            </a:endParaRPr>
          </a:p>
          <a:p>
            <a:pPr lvl="1" eaLnBrk="1" hangingPunct="1">
              <a:buFont typeface="Wingdings" panose="05000000000000000000" pitchFamily="2" charset="2"/>
              <a:buNone/>
            </a:pPr>
            <a:endParaRPr lang="en-US" altLang="zh-CN" b="1" dirty="0" smtClean="0">
              <a:latin typeface="Times New Roman" panose="02020603050405020304" pitchFamily="18" charset="0"/>
            </a:endParaRPr>
          </a:p>
          <a:p>
            <a:pPr lvl="1" eaLnBrk="1" hangingPunct="1">
              <a:buFont typeface="Wingdings" panose="05000000000000000000" pitchFamily="2" charset="2"/>
              <a:buNone/>
            </a:pPr>
            <a:r>
              <a:rPr lang="en-US" altLang="zh-CN" b="1" dirty="0" smtClean="0">
                <a:latin typeface="Times New Roman" panose="02020603050405020304" pitchFamily="18" charset="0"/>
              </a:rPr>
              <a:t>6.4    </a:t>
            </a:r>
            <a:r>
              <a:rPr lang="zh-CN" altLang="en-US" b="1" dirty="0" smtClean="0">
                <a:latin typeface="Times New Roman" panose="02020603050405020304" pitchFamily="18" charset="0"/>
              </a:rPr>
              <a:t>实例分析：</a:t>
            </a:r>
            <a:r>
              <a:rPr lang="en-US" altLang="zh-CN" b="1" dirty="0" smtClean="0">
                <a:latin typeface="Times New Roman" panose="02020603050405020304" pitchFamily="18" charset="0"/>
              </a:rPr>
              <a:t>MIPS R4000</a:t>
            </a:r>
            <a:endParaRPr lang="en-US" altLang="zh-CN" b="1" dirty="0" smtClean="0">
              <a:latin typeface="Times New Roman" panose="02020603050405020304" pitchFamily="18" charset="0"/>
            </a:endParaRPr>
          </a:p>
          <a:p>
            <a:pPr lvl="1" eaLnBrk="1" hangingPunct="1">
              <a:buFont typeface="Wingdings" panose="05000000000000000000" pitchFamily="2" charset="2"/>
              <a:buNone/>
            </a:pPr>
            <a:endParaRPr lang="en-US" altLang="zh-CN" b="1" dirty="0">
              <a:latin typeface="Times New Roman" panose="02020603050405020304" pitchFamily="18" charset="0"/>
            </a:endParaRPr>
          </a:p>
          <a:p>
            <a:pPr lvl="1" eaLnBrk="1" hangingPunct="1">
              <a:buNone/>
            </a:pPr>
            <a:r>
              <a:rPr lang="en-US" altLang="zh-CN" b="1" dirty="0" smtClean="0">
                <a:latin typeface="Times New Roman" panose="02020603050405020304" pitchFamily="18" charset="0"/>
              </a:rPr>
              <a:t>6.5    </a:t>
            </a:r>
            <a:r>
              <a:rPr lang="zh-CN" altLang="en-US" b="1" dirty="0" smtClean="0">
                <a:latin typeface="Times New Roman" panose="02020603050405020304" pitchFamily="18" charset="0"/>
              </a:rPr>
              <a:t>向量处理机</a:t>
            </a:r>
            <a:endParaRPr lang="en-US" altLang="zh-CN" b="1" dirty="0">
              <a:latin typeface="Times New Roman" panose="02020603050405020304" pitchFamily="18" charset="0"/>
            </a:endParaRPr>
          </a:p>
          <a:p>
            <a:pPr lvl="1" eaLnBrk="1" hangingPunct="1">
              <a:buFont typeface="Wingdings" panose="05000000000000000000" pitchFamily="2" charset="2"/>
              <a:buNone/>
            </a:pPr>
            <a:endParaRPr lang="en-US" altLang="zh-CN" b="1" dirty="0" smtClean="0">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rtlCol="0">
            <a:normAutofit/>
          </a:bodyPr>
          <a:lstStyle/>
          <a:p>
            <a:pPr eaLnBrk="1" fontAlgn="auto" hangingPunct="1">
              <a:spcAft>
                <a:spcPts val="0"/>
              </a:spcAft>
              <a:defRPr/>
            </a:pPr>
            <a:r>
              <a:rPr lang="en-US" altLang="zh-CN" sz="3600" b="1" dirty="0" smtClean="0">
                <a:latin typeface="Times New Roman" panose="02020603050405020304" pitchFamily="18" charset="0"/>
                <a:cs typeface="Times New Roman" panose="02020603050405020304" pitchFamily="18" charset="0"/>
              </a:rPr>
              <a:t>6.1  </a:t>
            </a:r>
            <a:r>
              <a:rPr lang="zh-CN" altLang="en-US" sz="3600" b="1" dirty="0" smtClean="0">
                <a:latin typeface="Times New Roman" panose="02020603050405020304" pitchFamily="18" charset="0"/>
                <a:cs typeface="Times New Roman" panose="02020603050405020304" pitchFamily="18" charset="0"/>
              </a:rPr>
              <a:t>流水线概述</a:t>
            </a:r>
            <a:endParaRPr lang="zh-CN" altLang="en-US" sz="3600" b="1" dirty="0" smtClean="0">
              <a:latin typeface="Times New Roman" panose="02020603050405020304" pitchFamily="18" charset="0"/>
              <a:cs typeface="Times New Roman" panose="02020603050405020304" pitchFamily="18" charset="0"/>
            </a:endParaRPr>
          </a:p>
        </p:txBody>
      </p:sp>
      <p:sp>
        <p:nvSpPr>
          <p:cNvPr id="5123" name="Rectangle 2"/>
          <p:cNvSpPr>
            <a:spLocks noGrp="1" noChangeArrowheads="1"/>
          </p:cNvSpPr>
          <p:nvPr>
            <p:ph idx="1"/>
          </p:nvPr>
        </p:nvSpPr>
        <p:spPr>
          <a:xfrm>
            <a:off x="755650" y="1700213"/>
            <a:ext cx="7064375" cy="3313112"/>
          </a:xfrm>
        </p:spPr>
        <p:txBody>
          <a:bodyPr/>
          <a:lstStyle/>
          <a:p>
            <a:pPr marL="0" indent="0" eaLnBrk="1" hangingPunct="1">
              <a:spcBef>
                <a:spcPct val="50000"/>
              </a:spcBef>
              <a:buFont typeface="Arial" panose="020B0604020202020204" pitchFamily="34" charset="0"/>
              <a:buNone/>
            </a:pPr>
            <a:r>
              <a:rPr lang="en-US" altLang="zh-CN" sz="2800" b="1" dirty="0" smtClean="0">
                <a:latin typeface="Times New Roman" panose="02020603050405020304" pitchFamily="18" charset="0"/>
              </a:rPr>
              <a:t>6.1.1  </a:t>
            </a:r>
            <a:r>
              <a:rPr lang="zh-CN" altLang="en-US" sz="2800" b="1" dirty="0" smtClean="0">
                <a:latin typeface="Times New Roman" panose="02020603050405020304" pitchFamily="18" charset="0"/>
              </a:rPr>
              <a:t>流水线基本概念</a:t>
            </a:r>
            <a:endParaRPr lang="en-US" altLang="zh-CN" sz="2800" b="1" dirty="0" smtClean="0">
              <a:latin typeface="Times New Roman" panose="02020603050405020304" pitchFamily="18" charset="0"/>
            </a:endParaRPr>
          </a:p>
          <a:p>
            <a:pPr marL="0" indent="0" eaLnBrk="1" hangingPunct="1">
              <a:spcBef>
                <a:spcPct val="50000"/>
              </a:spcBef>
              <a:buFont typeface="Arial" panose="020B0604020202020204" pitchFamily="34" charset="0"/>
              <a:buNone/>
            </a:pPr>
            <a:endParaRPr lang="zh-CN" altLang="en-US" sz="2800" b="1" dirty="0" smtClean="0">
              <a:latin typeface="Times New Roman" panose="02020603050405020304" pitchFamily="18" charset="0"/>
            </a:endParaRPr>
          </a:p>
          <a:p>
            <a:pPr marL="0" indent="0" eaLnBrk="1" hangingPunct="1">
              <a:spcBef>
                <a:spcPct val="50000"/>
              </a:spcBef>
              <a:buFont typeface="Arial" panose="020B0604020202020204" pitchFamily="34" charset="0"/>
              <a:buNone/>
            </a:pPr>
            <a:r>
              <a:rPr lang="en-US" altLang="zh-CN" sz="2800" b="1" dirty="0" smtClean="0">
                <a:latin typeface="Times New Roman" panose="02020603050405020304" pitchFamily="18" charset="0"/>
              </a:rPr>
              <a:t>6.1.2  </a:t>
            </a:r>
            <a:r>
              <a:rPr lang="zh-CN" altLang="en-US" sz="2800" b="1" dirty="0" smtClean="0">
                <a:latin typeface="Times New Roman" panose="02020603050405020304" pitchFamily="18" charset="0"/>
              </a:rPr>
              <a:t>流水线分类</a:t>
            </a:r>
            <a:endParaRPr lang="zh-CN" altLang="en-US" sz="2800" b="1" dirty="0" smtClean="0">
              <a:latin typeface="Times New Roman" panose="02020603050405020304" pitchFamily="18" charset="0"/>
            </a:endParaRPr>
          </a:p>
          <a:p>
            <a:pPr marL="967105" lvl="1" indent="-495300" eaLnBrk="1" hangingPunct="1">
              <a:spcBef>
                <a:spcPct val="50000"/>
              </a:spcBef>
              <a:buFont typeface="Wingdings" panose="05000000000000000000" pitchFamily="2" charset="2"/>
              <a:buNone/>
            </a:pPr>
            <a:endParaRPr lang="en-US" altLang="zh-CN" b="1" dirty="0" smtClean="0">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title"/>
          </p:nvPr>
        </p:nvSpPr>
        <p:spPr/>
        <p:txBody>
          <a:bodyPr/>
          <a:lstStyle/>
          <a:p>
            <a:pPr eaLnBrk="1" hangingPunct="1"/>
            <a:r>
              <a:rPr lang="en-US" altLang="zh-CN" sz="3600" b="1" dirty="0" smtClean="0">
                <a:latin typeface="Times New Roman" panose="02020603050405020304" pitchFamily="18" charset="0"/>
              </a:rPr>
              <a:t>6.1.1 </a:t>
            </a:r>
            <a:r>
              <a:rPr lang="zh-CN" altLang="en-US" sz="3600" b="1" dirty="0" smtClean="0">
                <a:latin typeface="Times New Roman" panose="02020603050405020304" pitchFamily="18" charset="0"/>
              </a:rPr>
              <a:t>流水线的基本概念</a:t>
            </a:r>
            <a:endParaRPr lang="zh-CN" altLang="en-US" sz="3600" b="1" dirty="0" smtClean="0">
              <a:latin typeface="Times New Roman" panose="02020603050405020304" pitchFamily="18" charset="0"/>
            </a:endParaRPr>
          </a:p>
        </p:txBody>
      </p:sp>
      <p:sp>
        <p:nvSpPr>
          <p:cNvPr id="15368" name="Rectangle 8"/>
          <p:cNvSpPr>
            <a:spLocks noGrp="1" noChangeArrowheads="1"/>
          </p:cNvSpPr>
          <p:nvPr>
            <p:ph idx="1"/>
          </p:nvPr>
        </p:nvSpPr>
        <p:spPr>
          <a:xfrm>
            <a:off x="684213" y="1557933"/>
            <a:ext cx="7704137" cy="4751387"/>
          </a:xfrm>
        </p:spPr>
        <p:txBody>
          <a:bodyPr/>
          <a:lstStyle/>
          <a:p>
            <a:pPr eaLnBrk="1" hangingPunct="1">
              <a:lnSpc>
                <a:spcPct val="120000"/>
              </a:lnSpc>
              <a:buFont typeface="Wingdings" panose="05000000000000000000" pitchFamily="2" charset="2"/>
              <a:buNone/>
            </a:pPr>
            <a:r>
              <a:rPr lang="en-US" altLang="zh-CN" sz="2800" b="1" dirty="0" smtClean="0">
                <a:latin typeface="Times New Roman" panose="02020603050405020304" pitchFamily="18" charset="0"/>
                <a:cs typeface="Times New Roman" panose="02020603050405020304" pitchFamily="18" charset="0"/>
              </a:rPr>
              <a:t>1. </a:t>
            </a:r>
            <a:r>
              <a:rPr lang="zh-CN" altLang="en-US" sz="2800" b="1" dirty="0" smtClean="0">
                <a:latin typeface="Times New Roman" panose="02020603050405020304" pitchFamily="18" charset="0"/>
                <a:cs typeface="Times New Roman" panose="02020603050405020304" pitchFamily="18" charset="0"/>
              </a:rPr>
              <a:t>产品生产流水线</a:t>
            </a:r>
            <a:endParaRPr lang="zh-CN" altLang="en-US" sz="2800" b="1" dirty="0" smtClean="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en-US" altLang="zh-CN" sz="2800" b="1" dirty="0" smtClean="0">
                <a:latin typeface="Times New Roman" panose="02020603050405020304" pitchFamily="18" charset="0"/>
                <a:cs typeface="Times New Roman" panose="02020603050405020304" pitchFamily="18" charset="0"/>
              </a:rPr>
              <a:t>(1) </a:t>
            </a:r>
            <a:r>
              <a:rPr lang="zh-CN" altLang="en-US" sz="2800" b="1" dirty="0" smtClean="0">
                <a:latin typeface="Times New Roman" panose="02020603050405020304" pitchFamily="18" charset="0"/>
                <a:cs typeface="Times New Roman" panose="02020603050405020304" pitchFamily="18" charset="0"/>
              </a:rPr>
              <a:t>一个问题</a:t>
            </a:r>
            <a:endParaRPr lang="zh-CN" altLang="en-US" sz="2800" b="1" dirty="0" smtClean="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假设某产品的生产需要</a:t>
            </a:r>
            <a:r>
              <a:rPr lang="en-US" altLang="zh-CN" sz="2400" b="1" dirty="0" smtClean="0">
                <a:latin typeface="Times New Roman" panose="02020603050405020304" pitchFamily="18" charset="0"/>
                <a:cs typeface="Times New Roman" panose="02020603050405020304" pitchFamily="18" charset="0"/>
              </a:rPr>
              <a:t>4</a:t>
            </a:r>
            <a:r>
              <a:rPr lang="zh-CN" altLang="en-US" sz="2400" b="1" dirty="0" smtClean="0">
                <a:latin typeface="Times New Roman" panose="02020603050405020304" pitchFamily="18" charset="0"/>
                <a:cs typeface="Times New Roman" panose="02020603050405020304" pitchFamily="18" charset="0"/>
              </a:rPr>
              <a:t>道工序，该产品生产车间以前只有</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个工人，</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套生产该产品的机器。该工人工作</a:t>
            </a:r>
            <a:r>
              <a:rPr lang="en-US" altLang="zh-CN" sz="2400" b="1" dirty="0" smtClean="0">
                <a:latin typeface="Times New Roman" panose="02020603050405020304" pitchFamily="18" charset="0"/>
                <a:cs typeface="Times New Roman" panose="02020603050405020304" pitchFamily="18" charset="0"/>
              </a:rPr>
              <a:t>8</a:t>
            </a:r>
            <a:r>
              <a:rPr lang="zh-CN" altLang="en-US" sz="2400" b="1" dirty="0" smtClean="0">
                <a:latin typeface="Times New Roman" panose="02020603050405020304" pitchFamily="18" charset="0"/>
                <a:cs typeface="Times New Roman" panose="02020603050405020304" pitchFamily="18" charset="0"/>
              </a:rPr>
              <a:t>小时，可以生产</a:t>
            </a:r>
            <a:r>
              <a:rPr lang="en-US" altLang="zh-CN" sz="2400" b="1" dirty="0" smtClean="0">
                <a:latin typeface="Times New Roman" panose="02020603050405020304" pitchFamily="18" charset="0"/>
                <a:cs typeface="Times New Roman" panose="02020603050405020304" pitchFamily="18" charset="0"/>
              </a:rPr>
              <a:t>120</a:t>
            </a:r>
            <a:r>
              <a:rPr lang="zh-CN" altLang="en-US" sz="2400" b="1" dirty="0" smtClean="0">
                <a:latin typeface="Times New Roman" panose="02020603050405020304" pitchFamily="18" charset="0"/>
                <a:cs typeface="Times New Roman" panose="02020603050405020304" pitchFamily="18" charset="0"/>
              </a:rPr>
              <a:t>件（即每</a:t>
            </a:r>
            <a:r>
              <a:rPr lang="en-US" altLang="zh-CN" sz="2400" b="1" dirty="0" smtClean="0">
                <a:latin typeface="Times New Roman" panose="02020603050405020304" pitchFamily="18" charset="0"/>
                <a:cs typeface="Times New Roman" panose="02020603050405020304" pitchFamily="18" charset="0"/>
              </a:rPr>
              <a:t>4</a:t>
            </a:r>
            <a:r>
              <a:rPr lang="zh-CN" altLang="en-US" sz="2400" b="1" dirty="0" smtClean="0">
                <a:latin typeface="Times New Roman" panose="02020603050405020304" pitchFamily="18" charset="0"/>
                <a:cs typeface="Times New Roman" panose="02020603050405020304" pitchFamily="18" charset="0"/>
              </a:rPr>
              <a:t>分钟生产</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件）。</a:t>
            </a:r>
            <a:endParaRPr lang="zh-CN" altLang="en-US" sz="2400" b="1" dirty="0" smtClean="0">
              <a:latin typeface="Times New Roman" panose="02020603050405020304" pitchFamily="18" charset="0"/>
              <a:cs typeface="Times New Roman" panose="02020603050405020304" pitchFamily="18" charset="0"/>
            </a:endParaRPr>
          </a:p>
          <a:p>
            <a:pPr eaLnBrk="1" hangingPunct="1">
              <a:lnSpc>
                <a:spcPct val="120000"/>
              </a:lnSpc>
              <a:buFont typeface="Wingdings" panose="05000000000000000000" pitchFamily="2" charset="2"/>
              <a:buNone/>
            </a:pPr>
            <a:r>
              <a:rPr lang="zh-CN" altLang="en-US" sz="2400" b="1" dirty="0" smtClean="0">
                <a:latin typeface="Times New Roman" panose="02020603050405020304" pitchFamily="18" charset="0"/>
                <a:cs typeface="Times New Roman" panose="02020603050405020304" pitchFamily="18" charset="0"/>
              </a:rPr>
              <a:t>	要将该产品日产量提高到</a:t>
            </a:r>
            <a:r>
              <a:rPr lang="en-US" altLang="zh-CN" sz="2400" b="1" dirty="0" smtClean="0">
                <a:latin typeface="Times New Roman" panose="02020603050405020304" pitchFamily="18" charset="0"/>
                <a:cs typeface="Times New Roman" panose="02020603050405020304" pitchFamily="18" charset="0"/>
              </a:rPr>
              <a:t>480</a:t>
            </a:r>
            <a:r>
              <a:rPr lang="zh-CN" altLang="en-US" sz="2400" b="1" dirty="0" smtClean="0">
                <a:latin typeface="Times New Roman" panose="02020603050405020304" pitchFamily="18" charset="0"/>
                <a:cs typeface="Times New Roman" panose="02020603050405020304" pitchFamily="18" charset="0"/>
              </a:rPr>
              <a:t>件，如何能实现目标？</a:t>
            </a:r>
            <a:r>
              <a:rPr lang="zh-CN" altLang="en-US" b="1" dirty="0" smtClean="0">
                <a:latin typeface="Times New Roman" panose="02020603050405020304" pitchFamily="18" charset="0"/>
                <a:cs typeface="Times New Roman" panose="02020603050405020304" pitchFamily="18" charset="0"/>
              </a:rPr>
              <a:t> </a:t>
            </a:r>
            <a:endParaRPr lang="zh-CN" altLang="en-US" b="1" dirty="0" smtClean="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684213" y="1268413"/>
            <a:ext cx="7488237"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sz="2800" b="1" dirty="0">
                <a:latin typeface="Times New Roman" panose="02020603050405020304" pitchFamily="18" charset="0"/>
                <a:ea typeface="+mn-ea"/>
                <a:cs typeface="Times New Roman" panose="02020603050405020304" pitchFamily="18" charset="0"/>
              </a:rPr>
              <a:t>(2) </a:t>
            </a:r>
            <a:r>
              <a:rPr lang="zh-CN" altLang="en-US" sz="2800" b="1" dirty="0">
                <a:latin typeface="Times New Roman" panose="02020603050405020304" pitchFamily="18" charset="0"/>
                <a:ea typeface="+mn-ea"/>
                <a:cs typeface="Times New Roman" panose="02020603050405020304" pitchFamily="18" charset="0"/>
              </a:rPr>
              <a:t>两种解决方案</a:t>
            </a:r>
            <a:endParaRPr lang="zh-CN" altLang="en-US" sz="2800" b="1" dirty="0">
              <a:latin typeface="Times New Roman" panose="02020603050405020304" pitchFamily="18" charset="0"/>
              <a:ea typeface="+mn-ea"/>
              <a:cs typeface="Times New Roman" panose="02020603050405020304" pitchFamily="18" charset="0"/>
            </a:endParaRPr>
          </a:p>
          <a:p>
            <a:pPr eaLnBrk="1" hangingPunct="1">
              <a:spcBef>
                <a:spcPct val="100000"/>
              </a:spcBef>
            </a:pPr>
            <a:r>
              <a:rPr lang="zh-CN" altLang="en-US" sz="2400" b="1" dirty="0">
                <a:latin typeface="Times New Roman" panose="02020603050405020304" pitchFamily="18" charset="0"/>
                <a:ea typeface="+mn-ea"/>
                <a:cs typeface="Times New Roman" panose="02020603050405020304" pitchFamily="18" charset="0"/>
              </a:rPr>
              <a:t>	方案一：增加</a:t>
            </a:r>
            <a:r>
              <a:rPr lang="en-US" altLang="zh-CN" sz="2400" b="1" dirty="0">
                <a:latin typeface="Times New Roman" panose="02020603050405020304" pitchFamily="18" charset="0"/>
                <a:ea typeface="+mn-ea"/>
                <a:cs typeface="Times New Roman" panose="02020603050405020304" pitchFamily="18" charset="0"/>
              </a:rPr>
              <a:t>3</a:t>
            </a:r>
            <a:r>
              <a:rPr lang="zh-CN" altLang="en-US" sz="2400" b="1" dirty="0">
                <a:latin typeface="Times New Roman" panose="02020603050405020304" pitchFamily="18" charset="0"/>
                <a:ea typeface="+mn-ea"/>
                <a:cs typeface="Times New Roman" panose="02020603050405020304" pitchFamily="18" charset="0"/>
              </a:rPr>
              <a:t>名工人、</a:t>
            </a:r>
            <a:r>
              <a:rPr lang="en-US" altLang="zh-CN" sz="2400" b="1" dirty="0">
                <a:latin typeface="Times New Roman" panose="02020603050405020304" pitchFamily="18" charset="0"/>
                <a:ea typeface="+mn-ea"/>
                <a:cs typeface="Times New Roman" panose="02020603050405020304" pitchFamily="18" charset="0"/>
              </a:rPr>
              <a:t>3</a:t>
            </a:r>
            <a:r>
              <a:rPr lang="zh-CN" altLang="en-US" sz="2400" b="1" dirty="0">
                <a:latin typeface="Times New Roman" panose="02020603050405020304" pitchFamily="18" charset="0"/>
                <a:ea typeface="+mn-ea"/>
                <a:cs typeface="Times New Roman" panose="02020603050405020304" pitchFamily="18" charset="0"/>
              </a:rPr>
              <a:t>套设备。</a:t>
            </a:r>
            <a:endParaRPr lang="zh-CN" altLang="en-US" sz="2400" b="1" dirty="0">
              <a:latin typeface="Times New Roman" panose="02020603050405020304" pitchFamily="18" charset="0"/>
              <a:ea typeface="+mn-ea"/>
              <a:cs typeface="Times New Roman" panose="02020603050405020304" pitchFamily="18" charset="0"/>
            </a:endParaRPr>
          </a:p>
          <a:p>
            <a:pPr eaLnBrk="1" hangingPunct="1">
              <a:spcBef>
                <a:spcPct val="50000"/>
              </a:spcBef>
            </a:pPr>
            <a:r>
              <a:rPr lang="zh-CN" altLang="en-US" sz="2400" b="1" dirty="0">
                <a:latin typeface="Times New Roman" panose="02020603050405020304" pitchFamily="18" charset="0"/>
                <a:ea typeface="+mn-ea"/>
                <a:cs typeface="Times New Roman" panose="02020603050405020304" pitchFamily="18" charset="0"/>
              </a:rPr>
              <a:t>	方案二：产品生产采用流水线方式，分为</a:t>
            </a:r>
            <a:r>
              <a:rPr lang="en-US" altLang="zh-CN" sz="2400" b="1" dirty="0">
                <a:latin typeface="Times New Roman" panose="02020603050405020304" pitchFamily="18" charset="0"/>
                <a:ea typeface="+mn-ea"/>
                <a:cs typeface="Times New Roman" panose="02020603050405020304" pitchFamily="18" charset="0"/>
              </a:rPr>
              <a:t>4</a:t>
            </a:r>
            <a:r>
              <a:rPr lang="zh-CN" altLang="en-US" sz="2400" b="1" dirty="0">
                <a:latin typeface="Times New Roman" panose="02020603050405020304" pitchFamily="18" charset="0"/>
                <a:ea typeface="+mn-ea"/>
                <a:cs typeface="Times New Roman" panose="02020603050405020304" pitchFamily="18" charset="0"/>
              </a:rPr>
              <a:t>道工序；增加</a:t>
            </a:r>
            <a:r>
              <a:rPr lang="en-US" altLang="zh-CN" sz="2400" b="1" dirty="0">
                <a:latin typeface="Times New Roman" panose="02020603050405020304" pitchFamily="18" charset="0"/>
                <a:ea typeface="+mn-ea"/>
                <a:cs typeface="Times New Roman" panose="02020603050405020304" pitchFamily="18" charset="0"/>
              </a:rPr>
              <a:t>3</a:t>
            </a:r>
            <a:r>
              <a:rPr lang="zh-CN" altLang="en-US" sz="2400" b="1" dirty="0">
                <a:latin typeface="Times New Roman" panose="02020603050405020304" pitchFamily="18" charset="0"/>
                <a:ea typeface="+mn-ea"/>
                <a:cs typeface="Times New Roman" panose="02020603050405020304" pitchFamily="18" charset="0"/>
              </a:rPr>
              <a:t>名工人，每人负责一道工序。</a:t>
            </a:r>
            <a:endParaRPr lang="zh-CN" altLang="en-US" sz="2400" b="1" dirty="0">
              <a:latin typeface="Times New Roman" panose="02020603050405020304" pitchFamily="18" charset="0"/>
              <a:ea typeface="+mn-ea"/>
              <a:cs typeface="Times New Roman" panose="02020603050405020304" pitchFamily="18" charset="0"/>
            </a:endParaRPr>
          </a:p>
        </p:txBody>
      </p:sp>
      <p:pic>
        <p:nvPicPr>
          <p:cNvPr id="140299"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0113" y="3716338"/>
            <a:ext cx="7488237"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7"/>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en-US" altLang="zh-CN" sz="3600" b="1" dirty="0">
                <a:latin typeface="Times New Roman" panose="02020603050405020304" pitchFamily="18" charset="0"/>
              </a:rPr>
              <a:t>6.1.1 </a:t>
            </a:r>
            <a:r>
              <a:rPr lang="zh-CN" altLang="en-US" sz="3600" b="1" dirty="0">
                <a:latin typeface="Times New Roman" panose="02020603050405020304" pitchFamily="18" charset="0"/>
              </a:rPr>
              <a:t>流水线基本概念</a:t>
            </a:r>
            <a:endParaRPr lang="zh-CN" altLang="en-US" sz="3600" b="1" dirty="0">
              <a:latin typeface="Times New Roman" panose="02020603050405020304" pitchFamily="18" charset="0"/>
            </a:endParaRPr>
          </a:p>
        </p:txBody>
      </p:sp>
    </p:spTree>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684213" y="1341438"/>
            <a:ext cx="7704137"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pPr>
            <a:r>
              <a:rPr lang="en-US" altLang="zh-CN" sz="2800" b="1" dirty="0">
                <a:latin typeface="Times New Roman" panose="02020603050405020304" pitchFamily="18" charset="0"/>
                <a:ea typeface="+mn-ea"/>
                <a:cs typeface="Times New Roman" panose="02020603050405020304" pitchFamily="18" charset="0"/>
              </a:rPr>
              <a:t>(3) </a:t>
            </a:r>
            <a:r>
              <a:rPr lang="zh-CN" altLang="en-US" sz="2800" b="1" dirty="0">
                <a:latin typeface="Times New Roman" panose="02020603050405020304" pitchFamily="18" charset="0"/>
                <a:ea typeface="+mn-ea"/>
                <a:cs typeface="Times New Roman" panose="02020603050405020304" pitchFamily="18" charset="0"/>
              </a:rPr>
              <a:t>两种方案的工作过程对比</a:t>
            </a:r>
            <a:endParaRPr lang="zh-CN" altLang="en-US" sz="2800" b="1" dirty="0">
              <a:latin typeface="Times New Roman" panose="02020603050405020304" pitchFamily="18" charset="0"/>
              <a:ea typeface="+mn-ea"/>
              <a:cs typeface="Times New Roman" panose="02020603050405020304" pitchFamily="18" charset="0"/>
            </a:endParaRPr>
          </a:p>
          <a:p>
            <a:pPr eaLnBrk="1" hangingPunct="1">
              <a:lnSpc>
                <a:spcPct val="120000"/>
              </a:lnSpc>
              <a:spcBef>
                <a:spcPct val="50000"/>
              </a:spcBef>
            </a:pPr>
            <a:r>
              <a:rPr lang="zh-CN" altLang="en-US" sz="2400" b="1" dirty="0">
                <a:latin typeface="Times New Roman" panose="02020603050405020304" pitchFamily="18" charset="0"/>
                <a:ea typeface="+mn-ea"/>
                <a:cs typeface="Times New Roman" panose="02020603050405020304" pitchFamily="18" charset="0"/>
              </a:rPr>
              <a:t>	两种方案中，单件产品的生产时间均不变。</a:t>
            </a:r>
            <a:endParaRPr lang="zh-CN" altLang="en-US" sz="2400" b="1" dirty="0">
              <a:latin typeface="Times New Roman" panose="02020603050405020304" pitchFamily="18" charset="0"/>
              <a:ea typeface="+mn-ea"/>
              <a:cs typeface="Times New Roman" panose="02020603050405020304" pitchFamily="18" charset="0"/>
            </a:endParaRPr>
          </a:p>
          <a:p>
            <a:pPr eaLnBrk="1" hangingPunct="1">
              <a:lnSpc>
                <a:spcPct val="120000"/>
              </a:lnSpc>
              <a:spcBef>
                <a:spcPct val="50000"/>
              </a:spcBef>
            </a:pPr>
            <a:r>
              <a:rPr lang="zh-CN" altLang="en-US" sz="2400" b="1" dirty="0">
                <a:latin typeface="Times New Roman" panose="02020603050405020304" pitchFamily="18" charset="0"/>
                <a:ea typeface="+mn-ea"/>
                <a:cs typeface="Times New Roman" panose="02020603050405020304" pitchFamily="18" charset="0"/>
              </a:rPr>
              <a:t>	但在稳定情况下，</a:t>
            </a:r>
            <a:endParaRPr lang="zh-CN" altLang="en-US" sz="2400" b="1" dirty="0">
              <a:latin typeface="Times New Roman" panose="02020603050405020304" pitchFamily="18" charset="0"/>
              <a:ea typeface="+mn-ea"/>
              <a:cs typeface="Times New Roman" panose="02020603050405020304" pitchFamily="18" charset="0"/>
            </a:endParaRPr>
          </a:p>
          <a:p>
            <a:pPr eaLnBrk="1" hangingPunct="1">
              <a:lnSpc>
                <a:spcPct val="120000"/>
              </a:lnSpc>
              <a:spcBef>
                <a:spcPct val="50000"/>
              </a:spcBef>
            </a:pPr>
            <a:r>
              <a:rPr lang="zh-CN" altLang="en-US" sz="2400" b="1" dirty="0">
                <a:latin typeface="Times New Roman" panose="02020603050405020304" pitchFamily="18" charset="0"/>
                <a:ea typeface="+mn-ea"/>
                <a:cs typeface="Times New Roman" panose="02020603050405020304" pitchFamily="18" charset="0"/>
              </a:rPr>
              <a:t>	方案一：每</a:t>
            </a:r>
            <a:r>
              <a:rPr lang="en-US" altLang="zh-CN" sz="2400" b="1" dirty="0">
                <a:latin typeface="Times New Roman" panose="02020603050405020304" pitchFamily="18" charset="0"/>
                <a:ea typeface="+mn-ea"/>
                <a:cs typeface="Times New Roman" panose="02020603050405020304" pitchFamily="18" charset="0"/>
              </a:rPr>
              <a:t>4</a:t>
            </a:r>
            <a:r>
              <a:rPr lang="zh-CN" altLang="en-US" sz="2400" b="1" dirty="0">
                <a:latin typeface="Times New Roman" panose="02020603050405020304" pitchFamily="18" charset="0"/>
                <a:ea typeface="+mn-ea"/>
                <a:cs typeface="Times New Roman" panose="02020603050405020304" pitchFamily="18" charset="0"/>
              </a:rPr>
              <a:t>分钟，</a:t>
            </a:r>
            <a:r>
              <a:rPr lang="en-US" altLang="zh-CN" sz="2400" b="1" dirty="0">
                <a:latin typeface="Times New Roman" panose="02020603050405020304" pitchFamily="18" charset="0"/>
                <a:ea typeface="+mn-ea"/>
                <a:cs typeface="Times New Roman" panose="02020603050405020304" pitchFamily="18" charset="0"/>
              </a:rPr>
              <a:t>4</a:t>
            </a:r>
            <a:r>
              <a:rPr lang="zh-CN" altLang="en-US" sz="2400" b="1" dirty="0">
                <a:latin typeface="Times New Roman" panose="02020603050405020304" pitchFamily="18" charset="0"/>
                <a:ea typeface="+mn-ea"/>
                <a:cs typeface="Times New Roman" panose="02020603050405020304" pitchFamily="18" charset="0"/>
              </a:rPr>
              <a:t>件产品同时进入流水线，</a:t>
            </a:r>
            <a:r>
              <a:rPr lang="en-US" altLang="zh-CN" sz="2400" b="1" dirty="0">
                <a:latin typeface="Times New Roman" panose="02020603050405020304" pitchFamily="18" charset="0"/>
                <a:ea typeface="+mn-ea"/>
                <a:cs typeface="Times New Roman" panose="02020603050405020304" pitchFamily="18" charset="0"/>
              </a:rPr>
              <a:t>4</a:t>
            </a:r>
            <a:r>
              <a:rPr lang="zh-CN" altLang="en-US" sz="2400" b="1" dirty="0">
                <a:latin typeface="Times New Roman" panose="02020603050405020304" pitchFamily="18" charset="0"/>
                <a:ea typeface="+mn-ea"/>
                <a:cs typeface="Times New Roman" panose="02020603050405020304" pitchFamily="18" charset="0"/>
              </a:rPr>
              <a:t>件成品同时离开流水线，需要增加</a:t>
            </a:r>
            <a:r>
              <a:rPr lang="en-US" altLang="zh-CN" sz="2400" b="1" dirty="0">
                <a:latin typeface="Times New Roman" panose="02020603050405020304" pitchFamily="18" charset="0"/>
                <a:ea typeface="+mn-ea"/>
                <a:cs typeface="Times New Roman" panose="02020603050405020304" pitchFamily="18" charset="0"/>
              </a:rPr>
              <a:t>3</a:t>
            </a:r>
            <a:r>
              <a:rPr lang="zh-CN" altLang="en-US" sz="2400" b="1" dirty="0">
                <a:latin typeface="Times New Roman" panose="02020603050405020304" pitchFamily="18" charset="0"/>
                <a:ea typeface="+mn-ea"/>
                <a:cs typeface="Times New Roman" panose="02020603050405020304" pitchFamily="18" charset="0"/>
              </a:rPr>
              <a:t>套设备。</a:t>
            </a:r>
            <a:endParaRPr lang="zh-CN" altLang="en-US" sz="2400" b="1" dirty="0">
              <a:latin typeface="Times New Roman" panose="02020603050405020304" pitchFamily="18" charset="0"/>
              <a:ea typeface="+mn-ea"/>
              <a:cs typeface="Times New Roman" panose="02020603050405020304" pitchFamily="18" charset="0"/>
            </a:endParaRPr>
          </a:p>
          <a:p>
            <a:pPr eaLnBrk="1" hangingPunct="1">
              <a:lnSpc>
                <a:spcPct val="120000"/>
              </a:lnSpc>
              <a:spcBef>
                <a:spcPct val="50000"/>
              </a:spcBef>
            </a:pPr>
            <a:r>
              <a:rPr lang="zh-CN" altLang="en-US" sz="2400" b="1" dirty="0">
                <a:latin typeface="Times New Roman" panose="02020603050405020304" pitchFamily="18" charset="0"/>
                <a:ea typeface="+mn-ea"/>
                <a:cs typeface="Times New Roman" panose="02020603050405020304" pitchFamily="18" charset="0"/>
              </a:rPr>
              <a:t>	方案二：每分钟，</a:t>
            </a:r>
            <a:r>
              <a:rPr lang="en-US" altLang="zh-CN" sz="2400" b="1" dirty="0">
                <a:latin typeface="Times New Roman" panose="02020603050405020304" pitchFamily="18" charset="0"/>
                <a:ea typeface="+mn-ea"/>
                <a:cs typeface="Times New Roman" panose="02020603050405020304" pitchFamily="18" charset="0"/>
              </a:rPr>
              <a:t>1</a:t>
            </a:r>
            <a:r>
              <a:rPr lang="zh-CN" altLang="en-US" sz="2400" b="1" dirty="0">
                <a:latin typeface="Times New Roman" panose="02020603050405020304" pitchFamily="18" charset="0"/>
                <a:ea typeface="+mn-ea"/>
                <a:cs typeface="Times New Roman" panose="02020603050405020304" pitchFamily="18" charset="0"/>
              </a:rPr>
              <a:t>件产品进入流水线，</a:t>
            </a:r>
            <a:r>
              <a:rPr lang="en-US" altLang="zh-CN" sz="2400" b="1" dirty="0">
                <a:latin typeface="Times New Roman" panose="02020603050405020304" pitchFamily="18" charset="0"/>
                <a:ea typeface="+mn-ea"/>
                <a:cs typeface="Times New Roman" panose="02020603050405020304" pitchFamily="18" charset="0"/>
              </a:rPr>
              <a:t>1</a:t>
            </a:r>
            <a:r>
              <a:rPr lang="zh-CN" altLang="en-US" sz="2400" b="1" dirty="0">
                <a:latin typeface="Times New Roman" panose="02020603050405020304" pitchFamily="18" charset="0"/>
                <a:ea typeface="+mn-ea"/>
                <a:cs typeface="Times New Roman" panose="02020603050405020304" pitchFamily="18" charset="0"/>
              </a:rPr>
              <a:t>件成品离开流水线，不需要增加任何设备。</a:t>
            </a:r>
            <a:endParaRPr lang="zh-CN" altLang="en-US" sz="2400" b="1" dirty="0">
              <a:latin typeface="Times New Roman" panose="02020603050405020304" pitchFamily="18" charset="0"/>
              <a:ea typeface="+mn-ea"/>
              <a:cs typeface="Times New Roman" panose="02020603050405020304" pitchFamily="18" charset="0"/>
            </a:endParaRPr>
          </a:p>
        </p:txBody>
      </p:sp>
      <p:sp>
        <p:nvSpPr>
          <p:cNvPr id="8195" name="Rectangle 7"/>
          <p:cNvSpPr txBox="1">
            <a:spLocks noChangeArrowheads="1"/>
          </p:cNvSpPr>
          <p:nvPr/>
        </p:nvSpPr>
        <p:spPr bwMode="auto">
          <a:xfrm>
            <a:off x="457200" y="4143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en-US" altLang="zh-CN" sz="3600" b="1" dirty="0">
                <a:latin typeface="Times New Roman" panose="02020603050405020304" pitchFamily="18" charset="0"/>
              </a:rPr>
              <a:t>6.1.1 </a:t>
            </a:r>
            <a:r>
              <a:rPr lang="zh-CN" altLang="en-US" sz="3600" b="1" dirty="0">
                <a:latin typeface="Times New Roman" panose="02020603050405020304" pitchFamily="18" charset="0"/>
              </a:rPr>
              <a:t>流水线基本概念</a:t>
            </a:r>
            <a:endParaRPr lang="zh-CN" altLang="en-US" sz="3600" b="1" dirty="0">
              <a:latin typeface="Times New Roman" panose="02020603050405020304" pitchFamily="18" charset="0"/>
            </a:endParaRPr>
          </a:p>
        </p:txBody>
      </p:sp>
    </p:spTree>
  </p:cSld>
  <p:clrMapOvr>
    <a:masterClrMapping/>
  </p:clrMapOvr>
  <p:transition>
    <p:pull dir="rd"/>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4023</Words>
  <Application>WPS 演示</Application>
  <PresentationFormat>全屏显示(4:3)</PresentationFormat>
  <Paragraphs>385</Paragraphs>
  <Slides>44</Slides>
  <Notes>41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44</vt:i4>
      </vt:variant>
    </vt:vector>
  </HeadingPairs>
  <TitlesOfParts>
    <vt:vector size="57" baseType="lpstr">
      <vt:lpstr>Arial</vt:lpstr>
      <vt:lpstr>宋体</vt:lpstr>
      <vt:lpstr>Wingdings</vt:lpstr>
      <vt:lpstr>Calibri</vt:lpstr>
      <vt:lpstr>Times New Roman</vt:lpstr>
      <vt:lpstr>微软雅黑</vt:lpstr>
      <vt:lpstr>Arial Unicode MS</vt:lpstr>
      <vt:lpstr>华文中宋</vt:lpstr>
      <vt:lpstr>楷体_GB2312</vt:lpstr>
      <vt:lpstr>新宋体</vt:lpstr>
      <vt:lpstr>仿宋_GB2312</vt:lpstr>
      <vt:lpstr>仿宋</vt:lpstr>
      <vt:lpstr>Office 主题​​</vt:lpstr>
      <vt:lpstr>计算机组织与体系结构</vt:lpstr>
      <vt:lpstr>Recap</vt:lpstr>
      <vt:lpstr>PowerPoint 演示文稿</vt:lpstr>
      <vt:lpstr>PowerPoint 演示文稿</vt:lpstr>
      <vt:lpstr>第6章 流水线技术</vt:lpstr>
      <vt:lpstr>6.1  流水线概述</vt:lpstr>
      <vt:lpstr>6.1.1 流水线的基本概念</vt:lpstr>
      <vt:lpstr>PowerPoint 演示文稿</vt:lpstr>
      <vt:lpstr>PowerPoint 演示文稿</vt:lpstr>
      <vt:lpstr>PowerPoint 演示文稿</vt:lpstr>
      <vt:lpstr>6.1.1 流水线基本概念</vt:lpstr>
      <vt:lpstr>PowerPoint 演示文稿</vt:lpstr>
      <vt:lpstr>PowerPoint 演示文稿</vt:lpstr>
      <vt:lpstr>PowerPoint 演示文稿</vt:lpstr>
      <vt:lpstr>6.1  流水线概述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6.2    MIPS基本流水线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suzi</dc:creator>
  <cp:lastModifiedBy>烂柯人</cp:lastModifiedBy>
  <cp:revision>1827</cp:revision>
  <cp:lastPrinted>2018-10-17T13:24:00Z</cp:lastPrinted>
  <dcterms:created xsi:type="dcterms:W3CDTF">2113-01-01T00:00:00Z</dcterms:created>
  <dcterms:modified xsi:type="dcterms:W3CDTF">2019-12-27T08:34:42Z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