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256" r:id="rId3"/>
    <p:sldId id="1033" r:id="rId5"/>
    <p:sldId id="1579" r:id="rId6"/>
    <p:sldId id="1615" r:id="rId7"/>
    <p:sldId id="1466" r:id="rId8"/>
    <p:sldId id="1467" r:id="rId9"/>
    <p:sldId id="1468" r:id="rId10"/>
    <p:sldId id="1469" r:id="rId11"/>
    <p:sldId id="1470" r:id="rId12"/>
    <p:sldId id="1471" r:id="rId13"/>
    <p:sldId id="1472" r:id="rId14"/>
    <p:sldId id="1473" r:id="rId15"/>
    <p:sldId id="1474" r:id="rId16"/>
    <p:sldId id="1475" r:id="rId17"/>
    <p:sldId id="1476" r:id="rId18"/>
    <p:sldId id="1477" r:id="rId19"/>
    <p:sldId id="1607" r:id="rId20"/>
    <p:sldId id="1626" r:id="rId21"/>
    <p:sldId id="1580" r:id="rId22"/>
    <p:sldId id="1581" r:id="rId23"/>
    <p:sldId id="1582" r:id="rId24"/>
    <p:sldId id="1583" r:id="rId25"/>
    <p:sldId id="1587" r:id="rId26"/>
    <p:sldId id="1588" r:id="rId27"/>
    <p:sldId id="1589" r:id="rId28"/>
    <p:sldId id="1591" r:id="rId29"/>
    <p:sldId id="1594" r:id="rId30"/>
    <p:sldId id="1596" r:id="rId31"/>
    <p:sldId id="1597" r:id="rId32"/>
    <p:sldId id="1598" r:id="rId33"/>
    <p:sldId id="1599" r:id="rId34"/>
    <p:sldId id="1600" r:id="rId35"/>
    <p:sldId id="1601" r:id="rId36"/>
    <p:sldId id="1564" r:id="rId37"/>
    <p:sldId id="1565" r:id="rId38"/>
    <p:sldId id="1566" r:id="rId39"/>
    <p:sldId id="1567" r:id="rId40"/>
    <p:sldId id="1568" r:id="rId41"/>
    <p:sldId id="1569" r:id="rId42"/>
    <p:sldId id="1570" r:id="rId43"/>
    <p:sldId id="1571" r:id="rId44"/>
    <p:sldId id="1572" r:id="rId45"/>
    <p:sldId id="1573" r:id="rId46"/>
    <p:sldId id="1574" r:id="rId47"/>
    <p:sldId id="1575" r:id="rId48"/>
    <p:sldId id="1576" r:id="rId49"/>
    <p:sldId id="1577" r:id="rId50"/>
    <p:sldId id="1578" r:id="rId51"/>
    <p:sldId id="1608" r:id="rId52"/>
    <p:sldId id="1609" r:id="rId53"/>
    <p:sldId id="1610" r:id="rId54"/>
    <p:sldId id="1612" r:id="rId55"/>
    <p:sldId id="1613" r:id="rId56"/>
    <p:sldId id="1614" r:id="rId57"/>
    <p:sldId id="1619" r:id="rId58"/>
    <p:sldId id="1620" r:id="rId59"/>
    <p:sldId id="1621" r:id="rId60"/>
    <p:sldId id="1622" r:id="rId61"/>
    <p:sldId id="1623" r:id="rId62"/>
    <p:sldId id="1624" r:id="rId63"/>
    <p:sldId id="1625" r:id="rId64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0735" autoAdjust="0"/>
  </p:normalViewPr>
  <p:slideViewPr>
    <p:cSldViewPr>
      <p:cViewPr>
        <p:scale>
          <a:sx n="66" d="100"/>
          <a:sy n="66" d="100"/>
        </p:scale>
        <p:origin x="-1445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E486460-5948-4DB9-9060-FF548D40F3E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31EC2EB-7A20-459E-A7CF-6C4F7407D12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3518004-8FC3-4A8D-8488-2877A072525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313EDF5-7E1E-4CED-A243-3D0411D4615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93B7C15-85AA-4F9E-9D4E-0C6B42FA1A1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685FECD-73A4-45B5-86E8-03F3D724074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FD14F3C-0AA2-42A0-9329-A493FA25092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2CD0CF6-7CB5-4118-A75B-8B3E6362D69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C3DA394-8C5E-4DF1-82D5-F8D5367BE75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79FAABB-611F-45DD-8645-517358D3B32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17FBCE-50BF-4D23-B8DD-A1FC88499D6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E70D017-A6B8-4AB1-B257-EB7EE1258C9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3F33865-06D1-489D-940D-619191E6E0A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343B84F-AA2D-4F76-B954-B648757D097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C5C784F-CD3D-4EE1-850F-0271A430BA4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CC989DE-4017-4909-A928-6B5D7B3B331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638D9D-5FF5-400F-9E3B-95CD2875125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F670DBE-C12F-4BD1-86F9-366A26A2229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F0622C-1E59-4047-B981-09B01007B0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2A63621-A985-4744-A12A-0A497BEEDA5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D8A9FAD-E9C7-4DDB-B01B-09A5ECA1161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F75930D-91EF-4976-8FBE-78046D0348C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b="1" dirty="0" smtClean="0">
              <a:latin typeface="宋体" panose="02010600030101010101" pitchFamily="2" charset="-122"/>
            </a:endParaRPr>
          </a:p>
          <a:p>
            <a:endParaRPr lang="en-US" altLang="zh-CN" b="1" dirty="0" smtClean="0">
              <a:latin typeface="宋体" panose="02010600030101010101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7F65FC8-F4E3-4C8A-AF4E-BBD7FB510508}" type="slidenum">
              <a:rPr kumimoji="1" lang="en-US" altLang="zh-CN" smtClean="0">
                <a:latin typeface="Times New Roman" panose="02020603050405020304" pitchFamily="18" charset="0"/>
              </a:rPr>
            </a:fld>
            <a:endParaRPr kumimoji="1"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4AB4EF3-180C-4E34-BE24-CAD7610016C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B55FEF-0EE3-4F68-891D-494741DA388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40B8F89-28DD-4261-B39C-20B59E506FE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4F56D9C-23A2-407C-AEED-063BEAC9478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12C4F35-2193-44CE-BA87-9A8A3725D29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C93B5E-A3D7-4732-BE16-A5E8180DA45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421F344-9E9E-4770-8622-BE65A42D661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C33196D-B456-4968-915A-622F7D412AC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1F7102B-C2E0-4D08-8778-77A112A0431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D23DF37-849C-4128-9A5F-EFA8E0F7DB35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25AAEB-A164-4FCE-A1E6-A33713037CB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1C24A73-F1A0-4106-AD12-EC6D8479C7D8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12C8450-5111-4E9D-9861-8B993293FC4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91E0D2-8FF5-473A-97CE-02AAD785D0B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1428D0-DB27-4FB8-81F2-4E1EEA08598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AE6E9A1-C295-4E18-AB43-D2F6CFD31D5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80C3226-E211-487C-8530-91874883E9E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BF96C9F-BFEF-4E19-A03E-9D1ED2365AE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A17C423-4D65-4E29-9C15-5F2E9506229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8916734-7D5C-4EA3-9400-525DD8431DC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21737EB-8045-45F9-BDE2-C00C572082A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DADD743-C2DC-4C64-9003-90D92CF2439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40F53E1-CFD4-432A-B990-4D8D6A26AEC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这种表示空间感不强，但简单。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4534407-3C2F-4AFA-BA9A-F542E02A62C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7582A28-FB04-47EB-9F10-87CBCBF5262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C4CE723-73EF-4C97-84ED-508920883B62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D70409C-5D8B-4813-ABAF-4AD8F5558C1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FEC926-1EEC-4FE1-B198-F25C3F517D3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暂停的简化表达。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592F99E-3EC6-4F4A-80E3-1A19B44A768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827E7ED-BC05-4E97-A5C1-911A24732180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274CAD-B720-483B-9F60-AF942ED9B2A7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BBBF17-71D1-4D2D-B082-19D451C96F4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BBFE930-5B93-47B4-A902-CD0DF3DF235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545" indent="-3092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2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5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8850" indent="-2476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9AA457-0805-4956-9EBF-8C854AF9AF4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slide" Target="slide41.xml"/><Relationship Id="rId1" Type="http://schemas.openxmlformats.org/officeDocument/2006/relationships/slide" Target="slide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slide" Target="slide45.xml"/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" Target="slide4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" Target="slide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" Target="slide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slide" Target="slide54.xml"/><Relationship Id="rId1" Type="http://schemas.openxmlformats.org/officeDocument/2006/relationships/slide" Target="slide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slide" Target="slide61.xml"/><Relationship Id="rId3" Type="http://schemas.openxmlformats.org/officeDocument/2006/relationships/slide" Target="slide60.xml"/><Relationship Id="rId2" Type="http://schemas.openxmlformats.org/officeDocument/2006/relationships/slide" Target="slide59.xml"/><Relationship Id="rId1" Type="http://schemas.openxmlformats.org/officeDocument/2006/relationships/slide" Target="slide5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slide" Target="slide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" Target="slide14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7.xml"/><Relationship Id="rId4" Type="http://schemas.openxmlformats.org/officeDocument/2006/relationships/slide" Target="slide16.xml"/><Relationship Id="rId3" Type="http://schemas.openxmlformats.org/officeDocument/2006/relationships/image" Target="../media/image12.png"/><Relationship Id="rId2" Type="http://schemas.openxmlformats.org/officeDocument/2006/relationships/slide" Target="slide6.xml"/><Relationship Id="rId1" Type="http://schemas.openxmlformats.org/officeDocument/2006/relationships/slide" Target="slide1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slide" Target="slide7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slide" Target="slide7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slide" Target="slide8.xml"/><Relationship Id="rId1" Type="http://schemas.openxmlformats.org/officeDocument/2006/relationships/slide" Target="slide16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9.xml"/><Relationship Id="rId1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slide" Target="slide10.xml"/><Relationship Id="rId1" Type="http://schemas.openxmlformats.org/officeDocument/2006/relationships/slide" Target="slide7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" Target="slide7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slide" Target="slide13.xml"/><Relationship Id="rId1" Type="http://schemas.openxmlformats.org/officeDocument/2006/relationships/slide" Target="slide7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slide" Target="slide13.xml"/><Relationship Id="rId1" Type="http://schemas.openxmlformats.org/officeDocument/2006/relationships/slide" Target="slide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slide" Target="slide13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slide" Target="slide13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slide" Target="slide14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" Target="slide14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8.png"/><Relationship Id="rId2" Type="http://schemas.openxmlformats.org/officeDocument/2006/relationships/slide" Target="slide14.xml"/><Relationship Id="rId10" Type="http://schemas.openxmlformats.org/officeDocument/2006/relationships/notesSlide" Target="../notesSlides/notesSlide46.xml"/><Relationship Id="rId1" Type="http://schemas.openxmlformats.org/officeDocument/2006/relationships/slide" Target="slide8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slide" Target="slide2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slide" Target="slide2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slide" Target="slide25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slide" Target="slide26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slide" Target="slide26.xml"/><Relationship Id="rId1" Type="http://schemas.openxmlformats.org/officeDocument/2006/relationships/slide" Target="slide43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slide" Target="slide27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slide" Target="slide28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slide" Target="slide29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slide" Target="slide31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slide" Target="slide31.xml"/><Relationship Id="rId1" Type="http://schemas.openxmlformats.org/officeDocument/2006/relationships/slide" Target="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4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slide" Target="slide31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slide" Target="slide3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1" Type="http://schemas.openxmlformats.org/officeDocument/2006/relationships/slide" Target="slide3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" Target="../../../../../../slide3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slide" Target="../../../../../../slide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第十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二</a:t>
            </a: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12775" y="1196975"/>
            <a:ext cx="7488238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效率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效率指流水线的设备利用率。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由于流水线有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通过时间和排空时间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，所以流水线的各段并非一直满负荷工作，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E&lt;1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若各段时间相等，则各段效率也相等，即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e1 = e2 = e3 =… = n</a:t>
            </a:r>
            <a:r>
              <a:rPr lang="en-US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/T</a:t>
            </a:r>
            <a:r>
              <a:rPr lang="zh-CN" altLang="en-US" sz="2400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 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解释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整个流水线效率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1404938" y="4673600"/>
            <a:ext cx="6438900" cy="1204913"/>
            <a:chOff x="885" y="2944"/>
            <a:chExt cx="4056" cy="759"/>
          </a:xfrm>
        </p:grpSpPr>
        <p:sp>
          <p:nvSpPr>
            <p:cNvPr id="37893" name="Text Box 14"/>
            <p:cNvSpPr txBox="1">
              <a:spLocks noChangeArrowheads="1"/>
            </p:cNvSpPr>
            <p:nvPr/>
          </p:nvSpPr>
          <p:spPr bwMode="auto">
            <a:xfrm>
              <a:off x="885" y="3071"/>
              <a:ext cx="405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E</a:t>
              </a:r>
              <a:r>
                <a:rPr kumimoji="1"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kumimoji="1"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＝ ─── ＝ ────── ＝ ─────</a:t>
              </a:r>
              <a:endPara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894" name="Text Box 15"/>
            <p:cNvSpPr txBox="1">
              <a:spLocks noChangeArrowheads="1"/>
            </p:cNvSpPr>
            <p:nvPr/>
          </p:nvSpPr>
          <p:spPr bwMode="auto">
            <a:xfrm>
              <a:off x="1412" y="2944"/>
              <a:ext cx="811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anose="02010600040101010101" pitchFamily="2" charset="-122"/>
                  <a:ea typeface="华文中宋" panose="02010600040101010101" pitchFamily="2" charset="-122"/>
                </a:rPr>
                <a:t>n△t</a:t>
              </a:r>
              <a:r>
                <a:rPr kumimoji="1" lang="en-US" altLang="zh-CN" sz="2400" b="1" i="1" baseline="-25000">
                  <a:latin typeface="华文中宋" panose="02010600040101010101" pitchFamily="2" charset="-122"/>
                  <a:ea typeface="华文中宋" panose="02010600040101010101" pitchFamily="2" charset="-122"/>
                </a:rPr>
                <a:t>0</a:t>
              </a:r>
              <a:endPara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895" name="Text Box 16"/>
            <p:cNvSpPr txBox="1">
              <a:spLocks noChangeArrowheads="1"/>
            </p:cNvSpPr>
            <p:nvPr/>
          </p:nvSpPr>
          <p:spPr bwMode="auto">
            <a:xfrm>
              <a:off x="1439" y="3162"/>
              <a:ext cx="81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anose="02010600040101010101" pitchFamily="2" charset="-122"/>
                  <a:ea typeface="华文中宋" panose="02010600040101010101" pitchFamily="2" charset="-122"/>
                </a:rPr>
                <a:t>T</a:t>
              </a:r>
              <a:r>
                <a:rPr kumimoji="1" lang="zh-CN" altLang="en-US" sz="2400" b="1" i="1" baseline="-25000">
                  <a:latin typeface="华文中宋" panose="02010600040101010101" pitchFamily="2" charset="-122"/>
                  <a:ea typeface="华文中宋" panose="02010600040101010101" pitchFamily="2" charset="-122"/>
                </a:rPr>
                <a:t>流水</a:t>
              </a:r>
              <a:endParaRPr kumimoji="1" lang="zh-CN" altLang="en-US" sz="2400" b="1" i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896" name="Text Box 17"/>
            <p:cNvSpPr txBox="1">
              <a:spLocks noChangeArrowheads="1"/>
            </p:cNvSpPr>
            <p:nvPr/>
          </p:nvSpPr>
          <p:spPr bwMode="auto">
            <a:xfrm>
              <a:off x="2643" y="2968"/>
              <a:ext cx="48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anose="02010600040101010101" pitchFamily="2" charset="-122"/>
                  <a:ea typeface="华文中宋" panose="02010600040101010101" pitchFamily="2" charset="-122"/>
                </a:rPr>
                <a:t>n</a:t>
              </a:r>
              <a:endPara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897" name="Text Box 18"/>
            <p:cNvSpPr txBox="1">
              <a:spLocks noChangeArrowheads="1"/>
            </p:cNvSpPr>
            <p:nvPr/>
          </p:nvSpPr>
          <p:spPr bwMode="auto">
            <a:xfrm>
              <a:off x="2392" y="3174"/>
              <a:ext cx="11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anose="02010600040101010101" pitchFamily="2" charset="-122"/>
                  <a:ea typeface="华文中宋" panose="02010600040101010101" pitchFamily="2" charset="-122"/>
                </a:rPr>
                <a:t>m</a:t>
              </a:r>
              <a:r>
                <a:rPr kumimoji="1" lang="zh-CN" altLang="en-US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＋</a:t>
              </a:r>
              <a:r>
                <a:rPr kumimoji="1" lang="en-US" altLang="zh-CN" sz="2400" b="1" i="1">
                  <a:latin typeface="华文中宋" panose="02010600040101010101" pitchFamily="2" charset="-122"/>
                  <a:ea typeface="华文中宋" panose="02010600040101010101" pitchFamily="2" charset="-122"/>
                </a:rPr>
                <a:t>n</a:t>
              </a:r>
              <a:r>
                <a:rPr kumimoji="1" lang="zh-CN" altLang="en-US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－</a:t>
              </a:r>
              <a:r>
                <a:rPr kumimoji="1" lang="en-US" altLang="zh-CN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898" name="Text Box 19"/>
            <p:cNvSpPr txBox="1">
              <a:spLocks noChangeArrowheads="1"/>
            </p:cNvSpPr>
            <p:nvPr/>
          </p:nvSpPr>
          <p:spPr bwMode="auto">
            <a:xfrm>
              <a:off x="4112" y="2968"/>
              <a:ext cx="44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899" name="Text Box 20"/>
            <p:cNvSpPr txBox="1">
              <a:spLocks noChangeArrowheads="1"/>
            </p:cNvSpPr>
            <p:nvPr/>
          </p:nvSpPr>
          <p:spPr bwMode="auto">
            <a:xfrm>
              <a:off x="4216" y="3321"/>
              <a:ext cx="44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anose="02010600040101010101" pitchFamily="2" charset="-122"/>
                  <a:ea typeface="华文中宋" panose="02010600040101010101" pitchFamily="2" charset="-122"/>
                </a:rPr>
                <a:t>n</a:t>
              </a:r>
              <a:endPara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900" name="Text Box 21"/>
            <p:cNvSpPr txBox="1">
              <a:spLocks noChangeArrowheads="1"/>
            </p:cNvSpPr>
            <p:nvPr/>
          </p:nvSpPr>
          <p:spPr bwMode="auto">
            <a:xfrm>
              <a:off x="3716" y="3252"/>
              <a:ext cx="649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kumimoji="1" lang="zh-CN" altLang="en-US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＋</a:t>
              </a:r>
              <a:r>
                <a:rPr kumimoji="1" lang="zh-CN" altLang="en-US" sz="2400" b="1" i="1" baseline="-25000"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kumimoji="1" lang="zh-CN" altLang="en-US" sz="2400" b="1" baseline="-25000"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endPara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901" name="Text Box 22"/>
            <p:cNvSpPr txBox="1">
              <a:spLocks noChangeArrowheads="1"/>
            </p:cNvSpPr>
            <p:nvPr/>
          </p:nvSpPr>
          <p:spPr bwMode="auto">
            <a:xfrm>
              <a:off x="4055" y="3177"/>
              <a:ext cx="86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anose="02010600040101010101" pitchFamily="2" charset="-122"/>
                  <a:ea typeface="华文中宋" panose="02010600040101010101" pitchFamily="2" charset="-122"/>
                </a:rPr>
                <a:t>m</a:t>
              </a:r>
              <a:r>
                <a:rPr kumimoji="1" lang="zh-CN" altLang="en-US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－</a:t>
              </a:r>
              <a:r>
                <a:rPr kumimoji="1" lang="en-US" altLang="zh-CN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902" name="Line 23"/>
            <p:cNvSpPr>
              <a:spLocks noChangeShapeType="1"/>
            </p:cNvSpPr>
            <p:nvPr/>
          </p:nvSpPr>
          <p:spPr bwMode="auto">
            <a:xfrm>
              <a:off x="4078" y="3422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331913" y="5527675"/>
            <a:ext cx="4608512" cy="52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n&gt;&gt;m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E≈1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11188" y="1201738"/>
            <a:ext cx="7488237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效率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从时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空图上看，效率就是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个任务所占的时空区与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个段总的时空区之比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根据这个定义，可以计算流水线各段时间不等时的流水线效率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408238" y="4657725"/>
            <a:ext cx="4322762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 　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个任务占用的时空区</a:t>
            </a:r>
            <a:b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1" lang="en-US" altLang="zh-CN" sz="2400" b="1" i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＝━━━━━━━━━━━</a:t>
            </a:r>
            <a:b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个段总的时空区</a:t>
            </a:r>
            <a:endParaRPr kumimoji="1"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吞吐率、加速比和效率的关系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 = n</a:t>
            </a:r>
            <a:r>
              <a:rPr lang="en-US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/T</a:t>
            </a:r>
            <a:r>
              <a:rPr lang="zh-CN" altLang="en-US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=mn</a:t>
            </a:r>
            <a:r>
              <a:rPr lang="en-US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/(T</a:t>
            </a:r>
            <a:r>
              <a:rPr lang="zh-CN" altLang="en-US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m)= S/m</a:t>
            </a:r>
            <a:endParaRPr lang="en-US" altLang="zh-CN" sz="2400" b="1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25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效率是实际加速比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与最大加速比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之比。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 = n</a:t>
            </a:r>
            <a:r>
              <a:rPr lang="en-US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/T</a:t>
            </a:r>
            <a:r>
              <a:rPr lang="zh-CN" altLang="en-US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= (n/T</a:t>
            </a:r>
            <a:r>
              <a:rPr lang="zh-CN" altLang="en-US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·</a:t>
            </a:r>
            <a:r>
              <a:rPr lang="en-US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=TP</a:t>
            </a:r>
            <a:r>
              <a:rPr lang="en-US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endParaRPr lang="en-US" altLang="zh-CN" sz="2400" b="1" i="1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45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不变时，流水线的效率与吞吐率呈正比。为提高效率而采取的措施，也有助于提高吞吐率。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78486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    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静态流水线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上计算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∑</a:t>
            </a:r>
            <a:r>
              <a:rPr kumimoji="1" lang="en-US" altLang="zh-CN" sz="24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kumimoji="1" lang="en-US" altLang="zh-CN" sz="2400" b="1" baseline="-25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kumimoji="1" lang="en-US" altLang="zh-CN" sz="24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kumimoji="1" lang="en-US" altLang="zh-CN" sz="2400" b="1" baseline="-25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，问吞吐率、加速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比、效率各是多少？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  <a:spcAft>
                <a:spcPct val="25000"/>
              </a:spcAft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：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(1)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确定适合流水处理的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  <a:hlinkClick r:id="rId2" action="ppaction://hlinksldjump"/>
              </a:rPr>
              <a:t>计算过程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	  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(2)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画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  <a:hlinkClick r:id="rId3" action="ppaction://hlinksldjump"/>
              </a:rPr>
              <a:t>时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  <a:hlinkClick r:id="rId3" action="ppaction://hlinksldjump"/>
              </a:rPr>
              <a:t>-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  <a:hlinkClick r:id="rId3" action="ppaction://hlinksldjump"/>
              </a:rPr>
              <a:t>空图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	  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(3)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  <a:hlinkClick r:id="rId4" action="ppaction://hlinksldjump"/>
              </a:rPr>
              <a:t>性能计算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			吞吐率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TP = 7/20·△t</a:t>
            </a:r>
            <a:r>
              <a:rPr kumimoji="1"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0</a:t>
            </a:r>
            <a:endParaRPr kumimoji="1" lang="en-US" altLang="zh-CN" sz="2400" b="1" i="1" baseline="-25000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			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加速比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 = 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34·△t</a:t>
            </a:r>
            <a:r>
              <a:rPr kumimoji="1"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0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/20·△t</a:t>
            </a:r>
            <a:r>
              <a:rPr kumimoji="1"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0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= 1.7</a:t>
            </a:r>
            <a:endParaRPr kumimoji="1" lang="en-US" altLang="zh-CN" sz="2400" b="1" i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	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效率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kumimoji="1" lang="zh-CN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＝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(4×4</a:t>
            </a:r>
            <a:r>
              <a:rPr kumimoji="1" lang="zh-CN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＋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3×6)/(8×20)</a:t>
            </a:r>
            <a:r>
              <a:rPr kumimoji="1" lang="zh-CN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＝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0.21</a:t>
            </a:r>
            <a:endParaRPr kumimoji="1" lang="en-US" altLang="zh-CN" sz="2400" b="1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230688" y="1052513"/>
            <a:ext cx="701675" cy="979487"/>
            <a:chOff x="2665" y="663"/>
            <a:chExt cx="442" cy="617"/>
          </a:xfrm>
        </p:grpSpPr>
        <p:sp>
          <p:nvSpPr>
            <p:cNvPr id="40965" name="Text Box 3"/>
            <p:cNvSpPr txBox="1">
              <a:spLocks noChangeArrowheads="1"/>
            </p:cNvSpPr>
            <p:nvPr/>
          </p:nvSpPr>
          <p:spPr bwMode="auto">
            <a:xfrm>
              <a:off x="2665" y="1030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i=1</a:t>
              </a:r>
              <a:endPara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0966" name="Text Box 4"/>
            <p:cNvSpPr txBox="1">
              <a:spLocks noChangeArrowheads="1"/>
            </p:cNvSpPr>
            <p:nvPr/>
          </p:nvSpPr>
          <p:spPr bwMode="auto">
            <a:xfrm>
              <a:off x="2775" y="6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  <a:endParaRPr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539750" y="549275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流水线性能分析实例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11188" y="1111250"/>
            <a:ext cx="748823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上述方案性能不高！</a:t>
            </a:r>
            <a:endParaRPr lang="zh-CN" altLang="en-US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静态多功能流水线在对某种功能进行处理时，总有某些段处于空闲状态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功能切换增加了前一种功能的排空时间和后一种功能的通过时间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需要把输出回传到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（冲突）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能否通过动态流水线改进其性能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举例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I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举例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II	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这样行不行？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	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正确方案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7848600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2   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的非流水实现和基本流水线中，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个功能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 单元的执行时间：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10/8/10/10/7ns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。流水线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 额外开销为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1ns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，求相对于非流水指令实现而言，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 基本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流水线的加速比是多少？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解：	 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zh-CN" altLang="en-US" sz="2400" b="1" baseline="-25000">
                <a:latin typeface="华文中宋" panose="02010600040101010101" pitchFamily="2" charset="-122"/>
                <a:ea typeface="华文中宋" panose="02010600040101010101" pitchFamily="2" charset="-122"/>
              </a:rPr>
              <a:t>非流水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= 10 + 8 + 10 + 10 + 7 = 45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 T</a:t>
            </a:r>
            <a:r>
              <a:rPr lang="zh-CN" altLang="en-US" sz="2400" b="1" baseline="-25000">
                <a:latin typeface="华文中宋" panose="02010600040101010101" pitchFamily="2" charset="-122"/>
                <a:ea typeface="华文中宋" panose="02010600040101010101" pitchFamily="2" charset="-122"/>
              </a:rPr>
              <a:t>流水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= 10 + 1 = 11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	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加速比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S = 45/11 ≈ 4.1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注：    流水线额外开销包括：流水寄存器的延迟（建立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 时间和传输延迟）以及时钟扭曲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7488238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有关流水线性能的若干问题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流水线并不能减少（而且一般是增加）单条指令的执行时间，但能够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提高吞吐率</a:t>
            </a:r>
            <a:endParaRPr lang="zh-CN" altLang="en-US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增加流水线的深度可以提高流水线性能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流水线深度受限于流水线的延迟和额外开销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需要用高速锁存器作为流水线寄存器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0000"/>
              </a:spcBef>
              <a:buFont typeface="楷体_GB2312" pitchFamily="49" charset="-122"/>
              <a:buChar char="-"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Earle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锁存器</a:t>
            </a: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指令之间存在的相关，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产生了流水线的冲突，进而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限制了流水线的性能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/>
              <a:t>第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/>
              <a:t>章 流水线技术</a:t>
            </a:r>
            <a:endParaRPr lang="zh-CN" altLang="en-US" sz="36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6.1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流水线概述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6.2    MIPS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的基本流水线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u="sng" dirty="0" smtClean="0">
                <a:latin typeface="Times New Roman" panose="02020603050405020304" pitchFamily="18" charset="0"/>
              </a:rPr>
              <a:t>6.3    </a:t>
            </a:r>
            <a:r>
              <a:rPr lang="zh-CN" altLang="en-US" b="1" u="sng" dirty="0" smtClean="0">
                <a:latin typeface="Times New Roman" panose="02020603050405020304" pitchFamily="18" charset="0"/>
              </a:rPr>
              <a:t>流水线中的冲突</a:t>
            </a:r>
            <a:endParaRPr lang="en-US" altLang="zh-CN" b="1" u="sng" dirty="0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6.4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实例分析：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MIPS R4000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MS PGothic" panose="020B0600070205080204" pitchFamily="34" charset="-128"/>
              </a:rPr>
              <a:t>Pipelined Operation Example</a:t>
            </a:r>
            <a:endParaRPr lang="en-US" altLang="zh-CN" smtClean="0">
              <a:ea typeface="MS PGothic" panose="020B0600070205080204" pitchFamily="34" charset="-128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zh-CN" altLang="zh-CN" smtClean="0">
              <a:ea typeface="MS PGothic" panose="020B0600070205080204" pitchFamily="34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0CCD207-EBDF-4A4F-ACF6-5DACDF54C5C1}" type="slidenum">
              <a:rPr lang="en-US" altLang="zh-CN" sz="1600">
                <a:solidFill>
                  <a:srgbClr val="000000"/>
                </a:solidFill>
                <a:latin typeface="Garamond" panose="02020404030301010803" pitchFamily="18" charset="0"/>
              </a:rPr>
            </a:fld>
            <a:endParaRPr lang="en-US" altLang="zh-CN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81924" name="Picture 3" descr="F06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9" b="48743"/>
          <a:stretch>
            <a:fillRect/>
          </a:stretch>
        </p:blipFill>
        <p:spPr bwMode="auto">
          <a:xfrm>
            <a:off x="838200" y="1524000"/>
            <a:ext cx="7620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/>
          <p:nvPr/>
        </p:nvGrpSpPr>
        <p:grpSpPr bwMode="auto">
          <a:xfrm>
            <a:off x="304800" y="1143000"/>
            <a:ext cx="8534400" cy="5562600"/>
            <a:chOff x="192" y="720"/>
            <a:chExt cx="5376" cy="3504"/>
          </a:xfrm>
        </p:grpSpPr>
        <p:sp>
          <p:nvSpPr>
            <p:cNvPr id="81940" name="Rectangle 5"/>
            <p:cNvSpPr>
              <a:spLocks noChangeArrowheads="1"/>
            </p:cNvSpPr>
            <p:nvPr/>
          </p:nvSpPr>
          <p:spPr bwMode="auto">
            <a:xfrm>
              <a:off x="192" y="720"/>
              <a:ext cx="5376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81941" name="Picture 6" descr="F062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38" t="49876"/>
            <a:stretch>
              <a:fillRect/>
            </a:stretch>
          </p:blipFill>
          <p:spPr bwMode="auto">
            <a:xfrm>
              <a:off x="480" y="864"/>
              <a:ext cx="4819" cy="3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7"/>
          <p:cNvGrpSpPr/>
          <p:nvPr/>
        </p:nvGrpSpPr>
        <p:grpSpPr bwMode="auto">
          <a:xfrm>
            <a:off x="304800" y="1143000"/>
            <a:ext cx="8534400" cy="5562600"/>
            <a:chOff x="192" y="720"/>
            <a:chExt cx="5376" cy="3504"/>
          </a:xfrm>
        </p:grpSpPr>
        <p:sp>
          <p:nvSpPr>
            <p:cNvPr id="81938" name="Rectangle 8"/>
            <p:cNvSpPr>
              <a:spLocks noChangeArrowheads="1"/>
            </p:cNvSpPr>
            <p:nvPr/>
          </p:nvSpPr>
          <p:spPr bwMode="auto">
            <a:xfrm>
              <a:off x="192" y="720"/>
              <a:ext cx="5376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81939" name="Picture 9" descr="F06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39" b="47298"/>
            <a:stretch>
              <a:fillRect/>
            </a:stretch>
          </p:blipFill>
          <p:spPr bwMode="auto">
            <a:xfrm>
              <a:off x="528" y="967"/>
              <a:ext cx="4800" cy="3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0"/>
          <p:cNvGrpSpPr/>
          <p:nvPr/>
        </p:nvGrpSpPr>
        <p:grpSpPr bwMode="auto">
          <a:xfrm>
            <a:off x="304800" y="1143000"/>
            <a:ext cx="8534400" cy="5562600"/>
            <a:chOff x="192" y="720"/>
            <a:chExt cx="5376" cy="3504"/>
          </a:xfrm>
        </p:grpSpPr>
        <p:sp>
          <p:nvSpPr>
            <p:cNvPr id="81936" name="Rectangle 11"/>
            <p:cNvSpPr>
              <a:spLocks noChangeArrowheads="1"/>
            </p:cNvSpPr>
            <p:nvPr/>
          </p:nvSpPr>
          <p:spPr bwMode="auto">
            <a:xfrm>
              <a:off x="192" y="720"/>
              <a:ext cx="5376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81937" name="Picture 12" descr="F06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" t="51166"/>
            <a:stretch>
              <a:fillRect/>
            </a:stretch>
          </p:blipFill>
          <p:spPr bwMode="auto">
            <a:xfrm>
              <a:off x="529" y="1022"/>
              <a:ext cx="4771" cy="2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3"/>
          <p:cNvGrpSpPr/>
          <p:nvPr/>
        </p:nvGrpSpPr>
        <p:grpSpPr bwMode="auto">
          <a:xfrm>
            <a:off x="304800" y="1143000"/>
            <a:ext cx="8780463" cy="5562600"/>
            <a:chOff x="192" y="720"/>
            <a:chExt cx="5531" cy="3504"/>
          </a:xfrm>
        </p:grpSpPr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192" y="720"/>
              <a:ext cx="5376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81935" name="Picture 15" descr="F06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" b="49628"/>
            <a:stretch>
              <a:fillRect/>
            </a:stretch>
          </p:blipFill>
          <p:spPr bwMode="auto">
            <a:xfrm>
              <a:off x="528" y="1248"/>
              <a:ext cx="5195" cy="2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6"/>
          <p:cNvGrpSpPr/>
          <p:nvPr/>
        </p:nvGrpSpPr>
        <p:grpSpPr bwMode="auto">
          <a:xfrm>
            <a:off x="304800" y="1143000"/>
            <a:ext cx="8839200" cy="5562600"/>
            <a:chOff x="192" y="720"/>
            <a:chExt cx="5568" cy="3504"/>
          </a:xfrm>
        </p:grpSpPr>
        <p:sp>
          <p:nvSpPr>
            <p:cNvPr id="81932" name="Rectangle 17"/>
            <p:cNvSpPr>
              <a:spLocks noChangeArrowheads="1"/>
            </p:cNvSpPr>
            <p:nvPr/>
          </p:nvSpPr>
          <p:spPr bwMode="auto">
            <a:xfrm>
              <a:off x="192" y="720"/>
              <a:ext cx="5568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81933" name="Picture 18" descr="F06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27" t="50372"/>
            <a:stretch>
              <a:fillRect/>
            </a:stretch>
          </p:blipFill>
          <p:spPr bwMode="auto">
            <a:xfrm>
              <a:off x="490" y="1107"/>
              <a:ext cx="5243" cy="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30" name="Rectangle 19"/>
          <p:cNvSpPr>
            <a:spLocks noChangeArrowheads="1"/>
          </p:cNvSpPr>
          <p:nvPr/>
        </p:nvSpPr>
        <p:spPr bwMode="auto">
          <a:xfrm>
            <a:off x="0" y="6643688"/>
            <a:ext cx="472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B812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</a:rPr>
              <a:t>Based on original figure from [P&amp;H CO&amp;D, COPYRIGHT 2004 Elsevier. ALL RIGHTS RESERVED.]</a:t>
            </a:r>
            <a:endParaRPr lang="en-US" altLang="zh-C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500" y="4719638"/>
            <a:ext cx="7810500" cy="4619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rgbClr val="0000FF"/>
                </a:solidFill>
                <a:latin typeface="Calibri" panose="020F0502020204030204"/>
                <a:ea typeface="+mn-ea"/>
              </a:rPr>
              <a:t>What if the SUB were dependent on LW?</a:t>
            </a:r>
            <a:endParaRPr lang="en-US" sz="2400" b="1" kern="0" dirty="0">
              <a:solidFill>
                <a:srgbClr val="0000FF"/>
              </a:solidFill>
              <a:latin typeface="Calibri" panose="020F0502020204030204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latin typeface="+mj-ea"/>
              </a:rPr>
              <a:t>6.3  </a:t>
            </a:r>
            <a:r>
              <a:rPr lang="zh-CN" altLang="en-US" sz="4000" b="1" dirty="0">
                <a:latin typeface="+mj-ea"/>
              </a:rPr>
              <a:t>流水线中</a:t>
            </a:r>
            <a:r>
              <a:rPr lang="zh-CN" altLang="en-US" sz="4000" b="1" dirty="0" smtClean="0">
                <a:latin typeface="+mj-ea"/>
              </a:rPr>
              <a:t>的冲突</a:t>
            </a:r>
            <a:endParaRPr lang="zh-CN" altLang="en-US" sz="4000" b="1" dirty="0" smtClean="0">
              <a:latin typeface="+mj-ea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064375" cy="331311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6.3.1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流水线的结构冲突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8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6.3.2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流水线的数据冲突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8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6.3.3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流水线的控制冲突</a:t>
            </a:r>
            <a:endParaRPr lang="en-US" altLang="zh-CN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22907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022374"/>
            <a:ext cx="8352927" cy="5502970"/>
          </a:xfrm>
        </p:spPr>
        <p:txBody>
          <a:bodyPr rtlCol="0">
            <a:normAutofit fontScale="85000" lnSpcReduction="20000"/>
          </a:bodyPr>
          <a:lstStyle/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/>
              <a:t>流水线的基本概念</a:t>
            </a:r>
            <a:endParaRPr lang="en-US" altLang="zh-CN" b="1" dirty="0" smtClean="0"/>
          </a:p>
          <a:p>
            <a:pPr marL="1101725" lvl="1" eaLnBrk="1" hangingPunct="1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 流水</a:t>
            </a:r>
            <a:r>
              <a:rPr lang="zh-CN" altLang="en-US" b="1" dirty="0"/>
              <a:t>技术的定义</a:t>
            </a:r>
            <a:endParaRPr lang="en-US" altLang="zh-CN" b="1" dirty="0" smtClean="0"/>
          </a:p>
          <a:p>
            <a:pPr marL="1101725" lvl="1" eaLnBrk="1" hangingPunct="1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 流水线</a:t>
            </a:r>
            <a:r>
              <a:rPr lang="zh-CN" altLang="en-US" b="1" dirty="0"/>
              <a:t>的</a:t>
            </a:r>
            <a:r>
              <a:rPr lang="zh-CN" altLang="en-US" b="1" dirty="0" smtClean="0"/>
              <a:t>特点</a:t>
            </a:r>
            <a:endParaRPr lang="en-US" altLang="zh-CN" b="1" dirty="0" smtClean="0"/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流水线的</a:t>
            </a:r>
            <a:r>
              <a:rPr lang="zh-CN" altLang="en-US" b="1" dirty="0" smtClean="0">
                <a:latin typeface="+mj-lt"/>
              </a:rPr>
              <a:t>分类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 </a:t>
            </a:r>
            <a:r>
              <a:rPr lang="zh-CN" altLang="en-US" b="1" dirty="0" smtClean="0">
                <a:latin typeface="+mj-lt"/>
              </a:rPr>
              <a:t>实现的功能（单功能、多功能）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 </a:t>
            </a:r>
            <a:r>
              <a:rPr lang="zh-CN" altLang="en-US" b="1" dirty="0" smtClean="0">
                <a:latin typeface="+mj-lt"/>
              </a:rPr>
              <a:t>连接方式（静态、动态）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 子过程的粒度（部件级、处理机级和处理机间）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 数据表示（标量、向量）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 </a:t>
            </a:r>
            <a:r>
              <a:rPr lang="zh-CN" altLang="en-US" b="1" dirty="0" smtClean="0">
                <a:latin typeface="+mj-lt"/>
              </a:rPr>
              <a:t>反馈回路（线性、非线性）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b="1" dirty="0" smtClean="0"/>
              <a:t>MIPS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流水线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 将</a:t>
            </a:r>
            <a:r>
              <a:rPr lang="zh-CN" altLang="en-US" b="1" dirty="0">
                <a:latin typeface="+mj-lt"/>
              </a:rPr>
              <a:t>数据</a:t>
            </a:r>
            <a:r>
              <a:rPr lang="zh-CN" altLang="en-US" b="1" dirty="0" smtClean="0">
                <a:latin typeface="+mj-lt"/>
              </a:rPr>
              <a:t>通路划分流水段，加入段间寄存器文件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 </a:t>
            </a:r>
            <a:r>
              <a:rPr lang="zh-CN" altLang="en-US" b="1" dirty="0" smtClean="0">
                <a:latin typeface="+mj-lt"/>
              </a:rPr>
              <a:t>每功能段完成指令子过程的相应操作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 </a:t>
            </a:r>
            <a:r>
              <a:rPr lang="zh-CN" altLang="en-US" b="1" dirty="0" smtClean="0">
                <a:latin typeface="+mj-lt"/>
              </a:rPr>
              <a:t>多路选择器的控制</a:t>
            </a:r>
            <a:endParaRPr lang="en-US" altLang="zh-CN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11188" y="1455738"/>
            <a:ext cx="74882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  <a:defRPr/>
            </a:pPr>
            <a:r>
              <a:rPr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什么是流水线冲突（</a:t>
            </a:r>
            <a:r>
              <a:rPr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Pipeline Hazard</a:t>
            </a: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）？</a:t>
            </a:r>
            <a:endParaRPr lang="zh-CN" altLang="en-US" sz="28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39420" lvl="1" indent="0"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流水线冲突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是指相邻或相近的两条指令因存在某种关联，后一条指令不能在原先指定的时钟周期开始执行。</a:t>
            </a:r>
            <a:endParaRPr kumimoji="1"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defRPr/>
            </a:pPr>
            <a:endParaRPr kumimoji="1" lang="zh-CN" altLang="en-US" sz="2400" b="1" dirty="0" smtClean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消除冲突的基本方法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暂停</a:t>
            </a:r>
            <a:endParaRPr kumimoji="1" lang="zh-CN" altLang="en-US" sz="2400" b="1" dirty="0" smtClean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80000"/>
              </a:spcBef>
              <a:defRPr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暂停流水线中某条指令及其后面所有指令的执行，</a:t>
            </a:r>
            <a:endParaRPr kumimoji="1"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30000"/>
              </a:spcBef>
              <a:defRPr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该指令之前的所有指令继续执行。</a:t>
            </a:r>
            <a:endParaRPr kumimoji="1"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438275" y="376238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 </a:t>
            </a:r>
            <a:r>
              <a:rPr lang="zh-CN" altLang="en-US" sz="3600" b="1" dirty="0">
                <a:latin typeface="+mj-ea"/>
                <a:ea typeface="+mj-ea"/>
              </a:rPr>
              <a:t>流水线中的冲突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12775" y="1052513"/>
            <a:ext cx="748823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三种不同类型的冲突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结构冲突（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Structural Hazard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：当指令在重叠执行过程中，硬件资源满足不了指令重叠执行的要求而发生的冲突。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数据冲突（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Hazard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：因一条指令需要用到前面指令的结果，而无法与产生结果的指令重叠执行时发生的冲突。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控制冲突（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Control Hazard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：当流水线遇到分支指令和其它会改变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值的指令所引起的冲突。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38275" y="376238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atin typeface="+mj-ea"/>
                <a:ea typeface="+mj-ea"/>
              </a:rPr>
              <a:t>6.3 </a:t>
            </a:r>
            <a:r>
              <a:rPr lang="zh-CN" altLang="en-US" sz="4000" b="1" dirty="0">
                <a:latin typeface="+mj-ea"/>
                <a:ea typeface="+mj-ea"/>
              </a:rPr>
              <a:t>流水线中的冲突</a:t>
            </a:r>
            <a:endParaRPr lang="zh-CN" altLang="en-US" sz="40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9750" y="1370013"/>
            <a:ext cx="7777163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100000"/>
              </a:spcBef>
              <a:buSzPct val="60000"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导致结构冲突的常见原因：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功能部件不是全流水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重复设置的资源数量不足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实例：当数据和指令存在同一存储器中时，访存指令会引起</a:t>
            </a:r>
            <a:r>
              <a:rPr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存储器访问冲突</a:t>
            </a:r>
            <a:r>
              <a:rPr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解决方法：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I.</a:t>
            </a:r>
            <a:r>
              <a:rPr lang="en-US" altLang="zh-CN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插入暂停周期</a:t>
            </a:r>
            <a:r>
              <a:rPr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时空图）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II.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将指令存储器和数据存储器分离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692275" y="30480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6.3.1 </a:t>
            </a:r>
            <a:r>
              <a:rPr lang="zh-CN" altLang="en-US" sz="3600" b="1" dirty="0">
                <a:latin typeface="+mj-ea"/>
                <a:ea typeface="+mj-ea"/>
              </a:rPr>
              <a:t>流水线的结构冲突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7488238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ct val="20000"/>
              </a:spcBef>
              <a:buSzPct val="60000"/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避免</a:t>
            </a:r>
            <a:r>
              <a:rPr kumimoji="1"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结构冲突的方法：</a:t>
            </a:r>
            <a:endParaRPr kumimoji="1" lang="zh-CN" altLang="en-US" sz="2400" b="1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kumimoji="1"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所有功能单元完全流水化</a:t>
            </a:r>
            <a:endParaRPr kumimoji="1" lang="zh-CN" altLang="en-US" sz="2400" b="1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kumimoji="1"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设置足够多的硬件资源</a:t>
            </a:r>
            <a:endParaRPr kumimoji="1" lang="zh-CN" altLang="en-US" sz="2400" b="1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但是，硬件代价很大！</a:t>
            </a:r>
            <a:endParaRPr kumimoji="1" lang="zh-CN" altLang="en-US" sz="2400" b="1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200000"/>
              </a:lnSpc>
              <a:spcBef>
                <a:spcPct val="20000"/>
              </a:spcBef>
              <a:buSzPct val="60000"/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kumimoji="1"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有些设计方案允许结构冲突存在</a:t>
            </a:r>
            <a:endParaRPr kumimoji="1" lang="zh-CN" altLang="en-US" sz="2400" b="1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降低成本</a:t>
            </a:r>
            <a:endParaRPr lang="zh-CN" altLang="en-US" sz="2400" b="1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减少功能单元的延迟</a:t>
            </a:r>
            <a:endParaRPr lang="zh-CN" altLang="en-US" sz="2400" b="1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275" y="30480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6.3.1 </a:t>
            </a:r>
            <a:r>
              <a:rPr lang="zh-CN" altLang="en-US" sz="3600" b="1" dirty="0">
                <a:latin typeface="+mj-ea"/>
                <a:ea typeface="+mj-ea"/>
              </a:rPr>
              <a:t>流水线的结构冲突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78486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:   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当前许多机器都没有将浮点功能单元完全流水， 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比如在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实现中，浮点乘需要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个时钟周期， 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但对该指令不流水。请分析由此引起的结构冲突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对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mdljdp2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基准程序在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上运行的性能有何影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响？为简单起见，假设浮点乘法服从均匀分布。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解：   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mdljdp2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中浮点乘法出现的频率约为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14%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最坏情况：每个浮点乘都无法与其它操作重叠执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行，都需要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个周期，此时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1.56 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	     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最好情况：可以完全重叠执行，仅需要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个周期，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此时没有性能损失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7488238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数据冲突简介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实例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ADD	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R2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R3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SUB	R4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R5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AND	R6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R7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OR	R8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R9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XOR	R10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R11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产生原因：当指令在流水线中重叠执行时，流水线有可能改变指令读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写操作数的顺序，使之不同于它们在非流水实现时的顺序，这将导致数据冲突。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消除方法：向流水线中插入暂停周期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66"/>
                </a:solidFill>
                <a:latin typeface="+mj-ea"/>
                <a:ea typeface="+mj-ea"/>
              </a:rPr>
              <a:t>6.3.2 </a:t>
            </a:r>
            <a:r>
              <a:rPr lang="zh-CN" altLang="en-US" sz="4000" b="1" dirty="0">
                <a:solidFill>
                  <a:srgbClr val="000066"/>
                </a:solidFill>
                <a:latin typeface="+mj-ea"/>
                <a:ea typeface="+mj-ea"/>
              </a:rPr>
              <a:t>流水线的数据冲突</a:t>
            </a:r>
            <a:endParaRPr lang="zh-CN" altLang="en-US" sz="4000" b="1" dirty="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84213" y="1255713"/>
            <a:ext cx="7488237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定向技术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减少数据冲突带来的暂停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kumimoji="1" lang="zh-CN" altLang="en-US" sz="280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定向</a:t>
            </a:r>
            <a:r>
              <a:rPr kumimoji="1" lang="en-US" altLang="zh-CN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(forwarding)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，也称为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旁路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(bypassing)</a:t>
            </a:r>
            <a:endParaRPr kumimoji="1" lang="en-US" altLang="zh-CN" sz="2400" b="1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kumimoji="1" lang="en-US" altLang="zh-CN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工作过程</a:t>
            </a:r>
            <a:endParaRPr kumimoji="1"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主要思路：将计算结果从其产生的地方直接送到真正需要它的地方，就可以避免暂停。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Font typeface="楷体_GB2312" pitchFamily="49" charset="-122"/>
              <a:buChar char="-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寄存器文件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EX/MEM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ALU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运算结果总是回送到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ALU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的输入寄存器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Font typeface="楷体_GB2312" pitchFamily="49" charset="-122"/>
              <a:buChar char="-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从定向通路得到输入数据的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ALU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操作不必从源寄存器中读取操作数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66"/>
                </a:solidFill>
                <a:latin typeface="+mj-ea"/>
                <a:ea typeface="+mj-ea"/>
              </a:rPr>
              <a:t>6.3.2 </a:t>
            </a:r>
            <a:r>
              <a:rPr lang="zh-CN" altLang="en-US" sz="4000" b="1" dirty="0">
                <a:solidFill>
                  <a:srgbClr val="000066"/>
                </a:solidFill>
                <a:latin typeface="+mj-ea"/>
                <a:ea typeface="+mj-ea"/>
              </a:rPr>
              <a:t>流水线的数据冲突</a:t>
            </a:r>
            <a:endParaRPr lang="zh-CN" altLang="en-US" sz="4000" b="1" dirty="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488237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通过定向技术减少数据冲突带来的暂停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进一步推广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：一个结果不仅可以从某一功能单元的输出定向到其自身的输入，而且还可以定向到其它功能单元的输入。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举例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中，任何流水寄存器到任何功能单元的输入都可能需要定向路径，将形成复杂的旁路网络。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两条指令访问同一存储单元，也可能引起数据冲突，例如访问数据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失效时。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本章只讨论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寄存器数据冲突！</a:t>
            </a:r>
            <a:endParaRPr kumimoji="1" lang="zh-CN" altLang="en-US" sz="2400" b="1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数据冲突的分类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两条指令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i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和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j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，都会访问同一寄存器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，假设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先进入流水线，则它们对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有四种不同的访问顺序：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写后读冲突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RAW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—— 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 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完成写之前从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中读出数据，将得到错误的结果！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最常见的数据冲突，严重制约了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的性能，是程序最重要的特征之一！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12775" y="1268413"/>
            <a:ext cx="7847013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数据冲突的分类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写后写冲突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WAW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—— 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之前完成写操作，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中将保存错误的结果！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流水线不会出现这种冲突！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当流水线中有多个段可以写回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，或者当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流水线暂停某条指令的执行时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，允许其后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的指令可以继续前进时，可能引起这种类型的冲突。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举例</a:t>
            </a:r>
            <a:endParaRPr kumimoji="1"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arch33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2775" y="1268413"/>
            <a:ext cx="77041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数据冲突的分类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(3) 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读后写冲突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WAR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—— 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先将数据写入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将读出错误的结果！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流水线不会出现这种类型的冲突！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当有些指令在流水段后半部分读源操作数，另一些指令在流水段前半部分写结果，可能引起这种类型的相关。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(4)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读后读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RAR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—— 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j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5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不引起数据相关！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12775" y="1196975"/>
            <a:ext cx="7488238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需要暂停的数据冲突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并非所有数据冲突都可以通过定向技术解决。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例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LW	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R2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SUB	R4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R5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AND	R6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R7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OR	R8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R9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增加流水线“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流水线互锁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”部件，当互锁硬件发现这种冲突后，就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暂停流水线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，直到相关消除。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4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这种情况下，暂停的时钟周期数称为“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载入延迟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例</a:t>
            </a:r>
            <a:r>
              <a:rPr kumimoji="1" lang="en-US" altLang="zh-CN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4" action="ppaction://hlinksldjump"/>
              </a:rPr>
              <a:t>时空图</a:t>
            </a:r>
            <a:endParaRPr kumimoji="1"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921625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．对数据冲突的编译调度方法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流水线中常常会遇到多种类型的暂停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例如，计算表达式</a:t>
            </a:r>
            <a:r>
              <a:rPr kumimoji="1" lang="en-US" altLang="zh-CN" sz="2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" action="ppaction://noaction"/>
              </a:rPr>
              <a:t>A=B+C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" action="ppaction://noaction"/>
              </a:rPr>
              <a:t>时会出现暂停</a:t>
            </a:r>
            <a:endParaRPr kumimoji="1" lang="zh-CN" altLang="en-US" sz="2400" b="1" u="sng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编译器可以通过重新排列代码的顺序来消除这种暂停，这种技术就是“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流水线调度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”或“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指令调度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endParaRPr kumimoji="1" lang="zh-CN" altLang="en-US" sz="2400" b="1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请为下列表达式生成没有暂停的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指令序列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 = b – c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		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 = e – f;</a:t>
            </a:r>
            <a:endParaRPr kumimoji="1"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/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假设载入延迟为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个时钟周期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696" name="Group 56"/>
          <p:cNvGraphicFramePr>
            <a:graphicFrameLocks noGrp="1"/>
          </p:cNvGraphicFramePr>
          <p:nvPr>
            <p:ph idx="1"/>
          </p:nvPr>
        </p:nvGraphicFramePr>
        <p:xfrm>
          <a:off x="1835696" y="2420888"/>
          <a:ext cx="5472112" cy="3636963"/>
        </p:xfrm>
        <a:graphic>
          <a:graphicData uri="http://schemas.openxmlformats.org/drawingml/2006/table">
            <a:tbl>
              <a:tblPr/>
              <a:tblGrid>
                <a:gridCol w="2736850"/>
                <a:gridCol w="2735262"/>
              </a:tblGrid>
              <a:tr h="43656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调度前的代码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调度后的代码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    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   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7" name="Rectangle 5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288" y="333375"/>
            <a:ext cx="7772400" cy="194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0" lvl="2" indent="-4572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E24C05"/>
                </a:solidFill>
              </a:rPr>
              <a:t>举例：</a:t>
            </a:r>
            <a:endParaRPr lang="zh-CN" altLang="en-US" sz="2000" dirty="0">
              <a:solidFill>
                <a:srgbClr val="E24C05"/>
              </a:solidFill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</a:rPr>
              <a:t>请为下列表达式生成没有暂停的指令序列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: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marL="900430" lvl="1" indent="-27178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			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a </a:t>
            </a:r>
            <a:r>
              <a:rPr lang="zh-CN" altLang="en-US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＝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</a:rPr>
              <a:t>－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c 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</a:rPr>
              <a:t>；</a:t>
            </a:r>
            <a:endParaRPr lang="zh-CN" altLang="en-US" sz="1800" dirty="0">
              <a:solidFill>
                <a:srgbClr val="008000"/>
              </a:solidFill>
              <a:latin typeface="黑体" panose="02010609060101010101" pitchFamily="49" charset="-122"/>
            </a:endParaRPr>
          </a:p>
          <a:p>
            <a:pPr marL="900430" lvl="1" indent="-27178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</a:rPr>
              <a:t>         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	d </a:t>
            </a:r>
            <a:r>
              <a:rPr lang="zh-CN" altLang="en-US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＝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e </a:t>
            </a:r>
            <a:r>
              <a:rPr lang="zh-CN" altLang="en-US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－ </a:t>
            </a:r>
            <a:r>
              <a:rPr lang="en-US" altLang="zh-CN" sz="1800" dirty="0" smtClean="0">
                <a:solidFill>
                  <a:srgbClr val="008000"/>
                </a:solidFill>
                <a:latin typeface="黑体" panose="02010609060101010101" pitchFamily="49" charset="-122"/>
              </a:rPr>
              <a:t>f 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</a:rPr>
              <a:t>；</a:t>
            </a:r>
            <a:endParaRPr lang="zh-CN" altLang="en-US" sz="1800" dirty="0">
              <a:solidFill>
                <a:srgbClr val="008000"/>
              </a:solidFill>
              <a:latin typeface="黑体" panose="02010609060101010101" pitchFamily="49" charset="-122"/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假设载入延迟为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时钟周期。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endParaRPr lang="zh-CN" altLang="en-US" sz="20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19" name="Picture 2" descr="arch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28040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0645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3375"/>
            <a:ext cx="78486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4" name="Picture 6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46075"/>
            <a:ext cx="8137525" cy="62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AutoShape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83525" y="381000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43" name="Picture 2" descr="arch35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3152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16825" y="7858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arch37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arch36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4515" name="Picture 2" descr="arch38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438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2" descr="arch3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805613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7958138" cy="8636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6.2    MIPS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基本流水线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6.2.1 </a:t>
            </a:r>
            <a:r>
              <a:rPr lang="zh-CN" altLang="en-US" b="1" dirty="0" smtClean="0"/>
              <a:t>基本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流水线</a:t>
            </a:r>
            <a:endParaRPr lang="en-US" altLang="zh-CN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u="sng" dirty="0" smtClean="0"/>
              <a:t>6.2.2 </a:t>
            </a:r>
            <a:r>
              <a:rPr lang="zh-CN" altLang="en-US" b="1" u="sng" dirty="0" smtClean="0"/>
              <a:t>流水线性能分析</a:t>
            </a:r>
            <a:endParaRPr lang="zh-CN" altLang="en-US" b="1" u="sng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6563" name="Picture 2" descr="arch4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72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7587" name="Picture 2" descr="arch4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914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611" name="Picture 2" descr="arch4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96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9635" name="Picture 2" descr="arch4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604838"/>
            <a:ext cx="4983163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arch44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arch45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arch46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arch47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/>
          <p:nvPr/>
        </p:nvGrpSpPr>
        <p:grpSpPr bwMode="auto">
          <a:xfrm>
            <a:off x="0" y="4608513"/>
            <a:ext cx="9150350" cy="1989137"/>
            <a:chOff x="576" y="2750"/>
            <a:chExt cx="4708" cy="890"/>
          </a:xfrm>
        </p:grpSpPr>
        <p:pic>
          <p:nvPicPr>
            <p:cNvPr id="737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840"/>
              <a:ext cx="4708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2840"/>
              <a:ext cx="91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840"/>
              <a:ext cx="918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3158"/>
              <a:ext cx="918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V="1">
              <a:off x="1655" y="2750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 flipV="1">
              <a:off x="1837" y="2750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373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2750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4755" name="Picture 2" descr="arch3243b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0350"/>
            <a:ext cx="882015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"/>
          <p:cNvGrpSpPr/>
          <p:nvPr/>
        </p:nvGrpSpPr>
        <p:grpSpPr bwMode="auto">
          <a:xfrm>
            <a:off x="179388" y="4481513"/>
            <a:ext cx="8829675" cy="2017712"/>
            <a:chOff x="431" y="2783"/>
            <a:chExt cx="4944" cy="1056"/>
          </a:xfrm>
        </p:grpSpPr>
        <p:pic>
          <p:nvPicPr>
            <p:cNvPr id="7475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931"/>
              <a:ext cx="4944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58" name="Line 5"/>
            <p:cNvSpPr>
              <a:spLocks noChangeShapeType="1"/>
            </p:cNvSpPr>
            <p:nvPr/>
          </p:nvSpPr>
          <p:spPr bwMode="auto">
            <a:xfrm flipV="1">
              <a:off x="1776" y="2807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475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2931"/>
              <a:ext cx="81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0" name="Line 6"/>
            <p:cNvSpPr>
              <a:spLocks noChangeShapeType="1"/>
            </p:cNvSpPr>
            <p:nvPr/>
          </p:nvSpPr>
          <p:spPr bwMode="auto">
            <a:xfrm flipV="1">
              <a:off x="2200" y="2807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4761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3475"/>
              <a:ext cx="91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2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487"/>
              <a:ext cx="63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3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3657"/>
              <a:ext cx="54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4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931"/>
              <a:ext cx="918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5" name="Line 12"/>
            <p:cNvSpPr>
              <a:spLocks noChangeShapeType="1"/>
            </p:cNvSpPr>
            <p:nvPr/>
          </p:nvSpPr>
          <p:spPr bwMode="auto">
            <a:xfrm flipV="1">
              <a:off x="3016" y="2789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3"/>
            <p:cNvSpPr>
              <a:spLocks noChangeShapeType="1"/>
            </p:cNvSpPr>
            <p:nvPr/>
          </p:nvSpPr>
          <p:spPr bwMode="auto">
            <a:xfrm flipV="1">
              <a:off x="3424" y="2789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Line 14"/>
            <p:cNvSpPr>
              <a:spLocks noChangeShapeType="1"/>
            </p:cNvSpPr>
            <p:nvPr/>
          </p:nvSpPr>
          <p:spPr bwMode="auto">
            <a:xfrm flipV="1">
              <a:off x="4649" y="2783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4768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" y="2795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rch4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488237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三项性能指标：吞吐率、加速比和效率</a:t>
            </a:r>
            <a:endParaRPr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吞吐率</a:t>
            </a:r>
            <a:endParaRPr lang="zh-CN" altLang="en-US" sz="2400" b="1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是衡量流水线速度的重要指标</a:t>
            </a:r>
            <a:endParaRPr lang="zh-CN" altLang="en-US" sz="2400" b="1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3366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吞吐率</a:t>
            </a: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是指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单位时间内</a:t>
            </a: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流水线所完成的任务数或输出结果的数量。</a:t>
            </a:r>
            <a:endParaRPr lang="zh-CN" altLang="en-US" sz="2400" b="1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3366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最大吞吐率</a:t>
            </a:r>
            <a:r>
              <a:rPr lang="en-US" altLang="zh-CN" sz="2400" b="1" i="1" dirty="0" err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TP</a:t>
            </a:r>
            <a:r>
              <a:rPr lang="en-US" altLang="zh-CN" sz="2400" b="1" i="1" baseline="-25000" dirty="0" err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max</a:t>
            </a: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是指流水线在达到稳定状态后所得到的吞吐率。</a:t>
            </a:r>
            <a:endParaRPr lang="zh-CN" altLang="en-US" sz="2400" b="1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3366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设流水线由</a:t>
            </a:r>
            <a:r>
              <a:rPr lang="en-US" altLang="zh-CN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段组成，完成</a:t>
            </a:r>
            <a:r>
              <a:rPr lang="en-US" altLang="zh-CN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个任务的吞吐率称为</a:t>
            </a:r>
            <a:r>
              <a:rPr lang="zh-CN" altLang="en-US" sz="2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实际吞吐率</a:t>
            </a: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，记作</a:t>
            </a:r>
            <a:r>
              <a:rPr lang="en-US" altLang="zh-CN" sz="24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TP</a:t>
            </a:r>
            <a:r>
              <a:rPr lang="zh-CN" altLang="en-US" sz="2400" b="1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b="1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811338" y="269875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6.2.2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流水线性能分析</a:t>
            </a:r>
            <a:endParaRPr lang="zh-CN" alt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rch50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rch51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836613"/>
            <a:ext cx="90360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rch52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 descr="arch5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85788"/>
            <a:ext cx="731520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846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483" name="Picture 2" descr="arch5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463"/>
            <a:ext cx="73152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rch55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rch56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2075"/>
            <a:ext cx="8640762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79" name="Picture 2" descr="arch57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617663"/>
            <a:ext cx="8637587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rch58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44450"/>
            <a:ext cx="8785225" cy="675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75" name="Picture 2" descr="arch58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68438"/>
            <a:ext cx="79248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11188" y="1177925"/>
            <a:ext cx="78486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）最大吞吐率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假设流水线各段的时间相等，均为</a:t>
            </a:r>
            <a:r>
              <a:rPr lang="zh-CN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，则：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ctr" eaLnBrk="1" hangingPunct="1">
              <a:spcBef>
                <a:spcPct val="50000"/>
              </a:spcBef>
            </a:pPr>
            <a:r>
              <a:rPr lang="en-US" altLang="zh-CN" sz="2400" b="1" i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TP</a:t>
            </a:r>
            <a:r>
              <a:rPr lang="en-US" altLang="zh-CN" sz="2400" b="1" i="1" baseline="-25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max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= 1/△t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endParaRPr lang="en-US" altLang="zh-CN" sz="2400" b="1" i="1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假设流水线各段时间不等，第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段时间为</a:t>
            </a:r>
            <a:r>
              <a:rPr lang="zh-CN" altLang="en-US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</a:t>
            </a:r>
            <a:r>
              <a:rPr lang="en-US" altLang="zh-CN" sz="2400" b="1" i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，则：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ctr" eaLnBrk="1" hangingPunct="1">
              <a:spcBef>
                <a:spcPct val="50000"/>
              </a:spcBef>
            </a:pPr>
            <a:r>
              <a:rPr lang="en-US" altLang="zh-CN" sz="2400" b="1" i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TP</a:t>
            </a:r>
            <a:r>
              <a:rPr lang="en-US" altLang="zh-CN" sz="2400" b="1" i="1" baseline="-25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max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= 1/max{△</a:t>
            </a:r>
            <a:r>
              <a:rPr lang="en-US" altLang="zh-CN" sz="2400" b="1" i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endParaRPr lang="en-US" altLang="zh-CN" sz="2400" b="1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最大吞吐率取决于流水线中最慢一段所需的时间，该段成为流水线的瓶颈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消除瓶颈的方法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3" eaLnBrk="1" hangingPunct="1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细分瓶颈段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3" eaLnBrk="1" hangingPunct="1">
              <a:spcBef>
                <a:spcPct val="30000"/>
              </a:spcBef>
              <a:buFont typeface="Arial" panose="020B0604020202020204" pitchFamily="34" charset="0"/>
              <a:buChar char="–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重复设置瓶颈段	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rch5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3" name="Picture 2" descr="arch60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9538"/>
            <a:ext cx="80772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）实际吞吐率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若各段时间相等（假设均为</a:t>
            </a:r>
            <a:r>
              <a:rPr lang="zh-CN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△t</a:t>
            </a:r>
            <a:r>
              <a:rPr lang="zh-CN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），则完成时间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r>
              <a:rPr lang="en-US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zh-CN" altLang="en-US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流水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= m</a:t>
            </a:r>
            <a:r>
              <a:rPr lang="zh-CN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△t</a:t>
            </a:r>
            <a:r>
              <a:rPr lang="zh-CN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+(n-1)</a:t>
            </a:r>
            <a:r>
              <a:rPr lang="zh-CN" altLang="zh-CN" sz="24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△t</a:t>
            </a:r>
            <a:r>
              <a:rPr lang="zh-CN" altLang="zh-CN" sz="2400" b="1" i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hlinksldjump"/>
              </a:rPr>
              <a:t>说明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hlinkClick r:id="rId2" action="ppaction://hlinksldjump"/>
              </a:rPr>
              <a:t>时空图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827088" y="3055938"/>
            <a:ext cx="7705725" cy="1885950"/>
            <a:chOff x="748" y="2750"/>
            <a:chExt cx="4854" cy="1188"/>
          </a:xfrm>
        </p:grpSpPr>
        <p:grpSp>
          <p:nvGrpSpPr>
            <p:cNvPr id="34820" name="Group 20"/>
            <p:cNvGrpSpPr/>
            <p:nvPr/>
          </p:nvGrpSpPr>
          <p:grpSpPr bwMode="auto">
            <a:xfrm>
              <a:off x="1928" y="2750"/>
              <a:ext cx="3674" cy="1188"/>
              <a:chOff x="930" y="2750"/>
              <a:chExt cx="3674" cy="1188"/>
            </a:xfrm>
          </p:grpSpPr>
          <p:sp>
            <p:nvSpPr>
              <p:cNvPr id="34822" name="Text Box 4"/>
              <p:cNvSpPr txBox="1">
                <a:spLocks noChangeArrowheads="1"/>
              </p:cNvSpPr>
              <p:nvPr/>
            </p:nvSpPr>
            <p:spPr bwMode="auto">
              <a:xfrm>
                <a:off x="930" y="2901"/>
                <a:ext cx="3674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TP </a:t>
                </a:r>
                <a:r>
                  <a:rPr kumimoji="1" lang="zh-CN" altLang="en-US" sz="2400" b="1" dirty="0">
                    <a:solidFill>
                      <a:srgbClr val="0033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＝ ─── ＝ ──────────</a:t>
                </a:r>
                <a:endParaRPr kumimoji="1" lang="zh-CN" altLang="en-US" sz="2400" b="1" dirty="0">
                  <a:solidFill>
                    <a:srgbClr val="0033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34823" name="Text Box 5"/>
              <p:cNvSpPr txBox="1">
                <a:spLocks noChangeArrowheads="1"/>
              </p:cNvSpPr>
              <p:nvPr/>
            </p:nvSpPr>
            <p:spPr bwMode="auto">
              <a:xfrm>
                <a:off x="1578" y="3026"/>
                <a:ext cx="552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T</a:t>
                </a:r>
                <a:r>
                  <a:rPr kumimoji="1" lang="zh-CN" altLang="en-US" sz="2400" b="1" i="1" baseline="-2500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流水</a:t>
                </a:r>
                <a:endParaRPr kumimoji="1" lang="zh-CN" altLang="en-US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4" name="Text Box 6"/>
              <p:cNvSpPr txBox="1">
                <a:spLocks noChangeArrowheads="1"/>
              </p:cNvSpPr>
              <p:nvPr/>
            </p:nvSpPr>
            <p:spPr bwMode="auto">
              <a:xfrm>
                <a:off x="1722" y="2750"/>
                <a:ext cx="28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5" name="Text Box 7"/>
              <p:cNvSpPr txBox="1">
                <a:spLocks noChangeArrowheads="1"/>
              </p:cNvSpPr>
              <p:nvPr/>
            </p:nvSpPr>
            <p:spPr bwMode="auto">
              <a:xfrm>
                <a:off x="2514" y="3026"/>
                <a:ext cx="204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 smtClean="0">
                    <a:solidFill>
                      <a:srgbClr val="003366"/>
                    </a:solidFill>
                    <a:latin typeface="+mj-ea"/>
                    <a:ea typeface="+mj-ea"/>
                  </a:rPr>
                  <a:t>m</a:t>
                </a:r>
                <a:r>
                  <a:rPr kumimoji="1" lang="en-US" altLang="zh-CN" sz="2400" b="1" i="1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49" charset="-122"/>
                    <a:sym typeface="Wingdings" panose="05000000000000000000"/>
                  </a:rPr>
                  <a:t></a:t>
                </a:r>
                <a:r>
                  <a:rPr kumimoji="1" lang="en-US" altLang="zh-CN" sz="2400" b="1" i="1" dirty="0" smtClean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△</a:t>
                </a:r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t</a:t>
                </a:r>
                <a:r>
                  <a:rPr kumimoji="1" lang="en-US" altLang="zh-CN" sz="2400" b="1" i="1" baseline="-25000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0</a:t>
                </a:r>
                <a:r>
                  <a:rPr kumimoji="1" lang="zh-CN" altLang="en-US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＋</a:t>
                </a:r>
                <a:r>
                  <a:rPr kumimoji="1" lang="en-US" altLang="zh-CN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r>
                  <a:rPr kumimoji="1" lang="zh-CN" altLang="en-US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－</a:t>
                </a:r>
                <a:r>
                  <a:rPr kumimoji="1" lang="zh-CN" altLang="en-US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１</a:t>
                </a:r>
                <a:r>
                  <a:rPr kumimoji="1" lang="en-US" altLang="zh-CN" sz="2400" b="1" dirty="0" smtClean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kumimoji="1" lang="en-US" altLang="zh-CN" sz="2400" b="1" dirty="0" smtClean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  <a:sym typeface="Wingdings" panose="05000000000000000000"/>
                  </a:rPr>
                  <a:t></a:t>
                </a:r>
                <a:r>
                  <a:rPr kumimoji="1" lang="en-US" altLang="zh-CN" sz="2400" b="1" i="1" dirty="0" smtClean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△</a:t>
                </a:r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t</a:t>
                </a:r>
                <a:r>
                  <a:rPr kumimoji="1" lang="en-US" altLang="zh-CN" sz="2400" b="1" i="1" baseline="-25000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0</a:t>
                </a:r>
                <a:endParaRPr kumimoji="1" lang="en-US" altLang="zh-CN" sz="2400" b="1" dirty="0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6" name="Text Box 8"/>
              <p:cNvSpPr txBox="1">
                <a:spLocks noChangeArrowheads="1"/>
              </p:cNvSpPr>
              <p:nvPr/>
            </p:nvSpPr>
            <p:spPr bwMode="auto">
              <a:xfrm>
                <a:off x="3300" y="2750"/>
                <a:ext cx="19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7" name="Text Box 9"/>
              <p:cNvSpPr txBox="1">
                <a:spLocks noChangeArrowheads="1"/>
              </p:cNvSpPr>
              <p:nvPr/>
            </p:nvSpPr>
            <p:spPr bwMode="auto">
              <a:xfrm>
                <a:off x="1530" y="3650"/>
                <a:ext cx="189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(1</a:t>
                </a:r>
                <a:r>
                  <a:rPr kumimoji="1" lang="zh-CN" altLang="en-US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＋      </a:t>
                </a:r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△t</a:t>
                </a:r>
                <a:r>
                  <a:rPr kumimoji="1" lang="en-US" altLang="zh-CN" sz="2400" b="1" i="1" baseline="-2500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0 </a:t>
                </a:r>
                <a:r>
                  <a:rPr kumimoji="1" lang="en-US" altLang="zh-CN" sz="2400" b="1" baseline="-2500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8" name="Text Box 14"/>
              <p:cNvSpPr txBox="1">
                <a:spLocks noChangeArrowheads="1"/>
              </p:cNvSpPr>
              <p:nvPr/>
            </p:nvSpPr>
            <p:spPr bwMode="auto">
              <a:xfrm>
                <a:off x="1194" y="3477"/>
                <a:ext cx="3364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＝ ──────── ＝ ─────</a:t>
                </a:r>
                <a:endParaRPr kumimoji="1" lang="zh-CN" altLang="en-US" sz="2400" b="1" dirty="0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9" name="Text Box 10"/>
              <p:cNvSpPr txBox="1">
                <a:spLocks noChangeArrowheads="1"/>
              </p:cNvSpPr>
              <p:nvPr/>
            </p:nvSpPr>
            <p:spPr bwMode="auto">
              <a:xfrm>
                <a:off x="2010" y="3573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m</a:t>
                </a:r>
                <a:r>
                  <a:rPr kumimoji="1" lang="zh-CN" altLang="en-US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－</a:t>
                </a:r>
                <a:r>
                  <a:rPr kumimoji="1" lang="en-US" altLang="zh-CN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endParaRPr kumimoji="1" lang="en-US" altLang="zh-CN" sz="2400" b="1" dirty="0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0" name="Text Box 11"/>
              <p:cNvSpPr txBox="1">
                <a:spLocks noChangeArrowheads="1"/>
              </p:cNvSpPr>
              <p:nvPr/>
            </p:nvSpPr>
            <p:spPr bwMode="auto">
              <a:xfrm>
                <a:off x="2202" y="3367"/>
                <a:ext cx="19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1" name="Text Box 12"/>
              <p:cNvSpPr txBox="1">
                <a:spLocks noChangeArrowheads="1"/>
              </p:cNvSpPr>
              <p:nvPr/>
            </p:nvSpPr>
            <p:spPr bwMode="auto">
              <a:xfrm>
                <a:off x="3720" y="3350"/>
                <a:ext cx="594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TP</a:t>
                </a:r>
                <a:r>
                  <a:rPr kumimoji="1" lang="en-US" altLang="zh-CN" sz="2400" b="1" i="1" baseline="-2500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max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2" name="Text Box 13"/>
              <p:cNvSpPr txBox="1">
                <a:spLocks noChangeArrowheads="1"/>
              </p:cNvSpPr>
              <p:nvPr/>
            </p:nvSpPr>
            <p:spPr bwMode="auto">
              <a:xfrm>
                <a:off x="2106" y="3739"/>
                <a:ext cx="19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3" name="Line 15"/>
              <p:cNvSpPr>
                <a:spLocks noChangeShapeType="1"/>
              </p:cNvSpPr>
              <p:nvPr/>
            </p:nvSpPr>
            <p:spPr bwMode="auto">
              <a:xfrm>
                <a:off x="2010" y="383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Text Box 16"/>
              <p:cNvSpPr txBox="1">
                <a:spLocks noChangeArrowheads="1"/>
              </p:cNvSpPr>
              <p:nvPr/>
            </p:nvSpPr>
            <p:spPr bwMode="auto">
              <a:xfrm>
                <a:off x="3510" y="3650"/>
                <a:ext cx="4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kumimoji="1" lang="zh-CN" altLang="en-US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＋</a:t>
                </a:r>
                <a:endParaRPr kumimoji="1" lang="zh-CN" altLang="en-US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5" name="Text Box 17"/>
              <p:cNvSpPr txBox="1">
                <a:spLocks noChangeArrowheads="1"/>
              </p:cNvSpPr>
              <p:nvPr/>
            </p:nvSpPr>
            <p:spPr bwMode="auto">
              <a:xfrm>
                <a:off x="3966" y="3722"/>
                <a:ext cx="19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6" name="Text Box 19"/>
              <p:cNvSpPr txBox="1">
                <a:spLocks noChangeArrowheads="1"/>
              </p:cNvSpPr>
              <p:nvPr/>
            </p:nvSpPr>
            <p:spPr bwMode="auto">
              <a:xfrm>
                <a:off x="3858" y="3573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m</a:t>
                </a:r>
                <a:r>
                  <a:rPr kumimoji="1" lang="zh-CN" altLang="en-US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－</a:t>
                </a:r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7" name="Line 18"/>
              <p:cNvSpPr>
                <a:spLocks noChangeShapeType="1"/>
              </p:cNvSpPr>
              <p:nvPr/>
            </p:nvSpPr>
            <p:spPr bwMode="auto">
              <a:xfrm>
                <a:off x="3870" y="3813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1" name="Text Box 21"/>
            <p:cNvSpPr txBox="1">
              <a:spLocks noChangeArrowheads="1"/>
            </p:cNvSpPr>
            <p:nvPr/>
          </p:nvSpPr>
          <p:spPr bwMode="auto">
            <a:xfrm>
              <a:off x="748" y="2907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accent2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实际吞吐率</a:t>
              </a:r>
              <a:endParaRPr lang="zh-CN" altLang="en-US" sz="2400" b="1">
                <a:solidFill>
                  <a:schemeClr val="accent2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586" name="Text Box 2"/>
              <p:cNvSpPr txBox="1">
                <a:spLocks noChangeArrowheads="1"/>
              </p:cNvSpPr>
              <p:nvPr/>
            </p:nvSpPr>
            <p:spPr bwMode="auto">
              <a:xfrm>
                <a:off x="611188" y="1268413"/>
                <a:ext cx="7777162" cy="2432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800100" indent="-3429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lvl="1" eaLnBrk="1" hangingPunct="1">
                  <a:spcBef>
                    <a:spcPct val="100000"/>
                  </a:spcBef>
                  <a:buSzPct val="60000"/>
                  <a:buFont typeface="Wingdings" pitchFamily="2" charset="2"/>
                  <a:buChar char="u"/>
                </a:pPr>
                <a:r>
                  <a:rPr lang="zh-CN" altLang="en-US" sz="2400" b="1" dirty="0" smtClean="0">
                    <a:latin typeface="华文中宋" pitchFamily="2" charset="-122"/>
                    <a:ea typeface="华文中宋" pitchFamily="2" charset="-122"/>
                  </a:rPr>
                  <a:t>若各段时间不等（假设第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i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段为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zh-CN" altLang="zh-CN" sz="2400" b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i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），则完成时间</a:t>
                </a:r>
              </a:p>
              <a:p>
                <a:pPr lvl="1" eaLnBrk="1" hangingPunct="1">
                  <a:spcBef>
                    <a:spcPct val="100000"/>
                  </a:spcBef>
                </a:pP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	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  <a:hlinkClick r:id="rId1" action="ppaction://hlinksldjump"/>
                  </a:rPr>
                  <a:t>时空图</a:t>
                </a:r>
                <a:endParaRPr lang="zh-CN" altLang="en-US" sz="2400" b="1" dirty="0">
                  <a:latin typeface="华文中宋" pitchFamily="2" charset="-122"/>
                  <a:ea typeface="华文中宋" pitchFamily="2" charset="-122"/>
                </a:endParaRPr>
              </a:p>
              <a:p>
                <a:pPr lvl="1" algn="ctr" eaLnBrk="1" hangingPunct="1">
                  <a:spcBef>
                    <a:spcPct val="30000"/>
                  </a:spcBef>
                  <a:spcAft>
                    <a:spcPct val="30000"/>
                  </a:spcAft>
                </a:pP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400" b="1" i="1" smtClean="0">
                            <a:latin typeface="Cambria Math"/>
                            <a:ea typeface="华文中宋" pitchFamily="2" charset="-122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latin typeface="Cambria Math"/>
                            <a:ea typeface="华文中宋" pitchFamily="2" charset="-122"/>
                          </a:rPr>
                          <m:t>𝒊</m:t>
                        </m:r>
                        <m:r>
                          <a:rPr lang="pt-BR" altLang="zh-CN" sz="2400" b="1" i="1" smtClean="0">
                            <a:latin typeface="Cambria Math"/>
                            <a:ea typeface="华文中宋" pitchFamily="2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华文中宋" pitchFamily="2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/>
                            <a:ea typeface="华文中宋" pitchFamily="2" charset="-122"/>
                          </a:rPr>
                          <m:t>𝒎</m:t>
                        </m:r>
                      </m:sup>
                      <m:e>
                        <m:r>
                          <a:rPr lang="pt-BR" altLang="zh-CN" sz="2400" b="1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nary>
                  </m:oMath>
                </a14:m>
                <a:r>
                  <a:rPr lang="zh-CN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i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+(</a:t>
                </a:r>
                <a:r>
                  <a:rPr lang="en-US" altLang="zh-CN" sz="2400" b="1" dirty="0" smtClean="0">
                    <a:latin typeface="华文中宋" pitchFamily="2" charset="-122"/>
                    <a:ea typeface="华文中宋" pitchFamily="2" charset="-122"/>
                  </a:rPr>
                  <a:t>n-1)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zh-CN" altLang="zh-CN" sz="2400" b="1" i="1" dirty="0" smtClean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 smtClean="0">
                    <a:latin typeface="华文中宋" pitchFamily="2" charset="-122"/>
                    <a:ea typeface="华文中宋" pitchFamily="2" charset="-122"/>
                  </a:rPr>
                  <a:t>j</a:t>
                </a:r>
                <a:endParaRPr lang="en-US" altLang="zh-CN" sz="2400" b="1" i="1" baseline="-25000" dirty="0">
                  <a:latin typeface="华文中宋" pitchFamily="2" charset="-122"/>
                  <a:ea typeface="华文中宋" pitchFamily="2" charset="-122"/>
                </a:endParaRPr>
              </a:p>
              <a:p>
                <a:pPr lvl="1"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	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这里，</a:t>
                </a:r>
                <a:r>
                  <a:rPr lang="en-US" altLang="zh-CN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zh-CN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j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=max{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zh-CN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i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}</a:t>
                </a:r>
              </a:p>
            </p:txBody>
          </p:sp>
        </mc:Choice>
        <mc:Fallback>
          <p:sp>
            <p:nvSpPr>
              <p:cNvPr id="6758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268413"/>
                <a:ext cx="7777162" cy="2432397"/>
              </a:xfrm>
              <a:prstGeom prst="rect">
                <a:avLst/>
              </a:prstGeom>
              <a:blipFill rotWithShape="1">
                <a:blip r:embed="rId2"/>
                <a:stretch>
                  <a:fillRect t="-2005" b="-6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" name="Group 12"/>
          <p:cNvGrpSpPr/>
          <p:nvPr/>
        </p:nvGrpSpPr>
        <p:grpSpPr bwMode="auto">
          <a:xfrm>
            <a:off x="1331913" y="4292600"/>
            <a:ext cx="6481762" cy="1420813"/>
            <a:chOff x="884" y="3125"/>
            <a:chExt cx="4083" cy="895"/>
          </a:xfrm>
        </p:grpSpPr>
        <p:grpSp>
          <p:nvGrpSpPr>
            <p:cNvPr id="35845" name="Group 5"/>
            <p:cNvGrpSpPr/>
            <p:nvPr/>
          </p:nvGrpSpPr>
          <p:grpSpPr bwMode="auto">
            <a:xfrm>
              <a:off x="2087" y="3125"/>
              <a:ext cx="2880" cy="895"/>
              <a:chOff x="3930" y="3327"/>
              <a:chExt cx="3465" cy="1077"/>
            </a:xfrm>
          </p:grpSpPr>
          <p:sp>
            <p:nvSpPr>
              <p:cNvPr id="35847" name="Text Box 6"/>
              <p:cNvSpPr txBox="1">
                <a:spLocks noChangeArrowheads="1"/>
              </p:cNvSpPr>
              <p:nvPr/>
            </p:nvSpPr>
            <p:spPr bwMode="auto">
              <a:xfrm>
                <a:off x="3930" y="3498"/>
                <a:ext cx="346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TP </a:t>
                </a:r>
                <a:r>
                  <a:rPr kumimoji="1" lang="zh-CN" altLang="en-US" sz="24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＝ ──────────</a:t>
                </a:r>
                <a:endParaRPr kumimoji="1"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848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65" y="3750"/>
                    <a:ext cx="25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 b="1" dirty="0">
                        <a:latin typeface="华文中宋" pitchFamily="2" charset="-122"/>
                        <a:ea typeface="华文中宋" pitchFamily="2" charset="-122"/>
                      </a:rPr>
                      <a:t>∑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∆</m:t>
                        </m:r>
                      </m:oMath>
                    </a14:m>
                    <a:r>
                      <a:rPr kumimoji="1" lang="en-US" altLang="zh-CN" sz="2400" b="1" i="1" dirty="0" err="1">
                        <a:latin typeface="华文中宋" pitchFamily="2" charset="-122"/>
                        <a:ea typeface="华文中宋" pitchFamily="2" charset="-122"/>
                      </a:rPr>
                      <a:t>t</a:t>
                    </a:r>
                    <a:r>
                      <a:rPr kumimoji="1" lang="en-US" altLang="zh-CN" sz="2400" b="1" i="1" baseline="-25000" dirty="0" err="1">
                        <a:latin typeface="华文中宋" pitchFamily="2" charset="-122"/>
                        <a:ea typeface="华文中宋" pitchFamily="2" charset="-122"/>
                      </a:rPr>
                      <a:t>i</a:t>
                    </a:r>
                    <a:r>
                      <a:rPr kumimoji="1" lang="zh-CN" altLang="en-US" sz="2400" b="1" dirty="0">
                        <a:latin typeface="华文中宋" pitchFamily="2" charset="-122"/>
                        <a:ea typeface="华文中宋" pitchFamily="2" charset="-122"/>
                      </a:rPr>
                      <a:t>＋</a:t>
                    </a:r>
                    <a:r>
                      <a:rPr kumimoji="1" lang="en-US" altLang="zh-CN" sz="2400" b="1" dirty="0">
                        <a:latin typeface="华文中宋" pitchFamily="2" charset="-122"/>
                        <a:ea typeface="华文中宋" pitchFamily="2" charset="-122"/>
                      </a:rPr>
                      <a:t>(</a:t>
                    </a:r>
                    <a:r>
                      <a:rPr kumimoji="1" lang="en-US" altLang="zh-CN" sz="2400" b="1" i="1" dirty="0">
                        <a:latin typeface="华文中宋" pitchFamily="2" charset="-122"/>
                        <a:ea typeface="华文中宋" pitchFamily="2" charset="-122"/>
                      </a:rPr>
                      <a:t>n</a:t>
                    </a:r>
                    <a:r>
                      <a:rPr kumimoji="1" lang="zh-CN" altLang="en-US" sz="2400" b="1" dirty="0">
                        <a:latin typeface="华文中宋" pitchFamily="2" charset="-122"/>
                        <a:ea typeface="华文中宋" pitchFamily="2" charset="-122"/>
                      </a:rPr>
                      <a:t>－</a:t>
                    </a:r>
                    <a:r>
                      <a:rPr kumimoji="1" lang="en-US" altLang="zh-CN" sz="2400" b="1" dirty="0">
                        <a:latin typeface="华文中宋" pitchFamily="2" charset="-122"/>
                        <a:ea typeface="华文中宋" pitchFamily="2" charset="-122"/>
                      </a:rPr>
                      <a:t>1)</a:t>
                    </a:r>
                    <a:r>
                      <a:rPr lang="en-US" altLang="zh-CN" sz="2400" dirty="0">
                        <a:ea typeface="Cambria Math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∆</m:t>
                        </m:r>
                      </m:oMath>
                    </a14:m>
                    <a:r>
                      <a:rPr kumimoji="1" lang="en-US" altLang="zh-CN" sz="2400" b="1" i="1" dirty="0" err="1">
                        <a:latin typeface="华文中宋" pitchFamily="2" charset="-122"/>
                        <a:ea typeface="华文中宋" pitchFamily="2" charset="-122"/>
                      </a:rPr>
                      <a:t>t</a:t>
                    </a:r>
                    <a:r>
                      <a:rPr kumimoji="1" lang="en-US" altLang="zh-CN" sz="2400" b="1" i="1" baseline="-25000" dirty="0" err="1">
                        <a:latin typeface="华文中宋" pitchFamily="2" charset="-122"/>
                        <a:ea typeface="华文中宋" pitchFamily="2" charset="-122"/>
                      </a:rPr>
                      <a:t>j</a:t>
                    </a:r>
                    <a:endParaRPr kumimoji="1" lang="en-US" altLang="zh-CN" sz="2400" b="1" dirty="0">
                      <a:latin typeface="华文中宋" pitchFamily="2" charset="-122"/>
                      <a:ea typeface="华文中宋" pitchFamily="2" charset="-122"/>
                    </a:endParaRPr>
                  </a:p>
                </p:txBody>
              </p:sp>
            </mc:Choice>
            <mc:Fallback>
              <p:sp>
                <p:nvSpPr>
                  <p:cNvPr id="35848" name="Text 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65" y="3750"/>
                    <a:ext cx="2535" cy="46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914" t="-891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5849" name="Text Box 8"/>
              <p:cNvSpPr txBox="1">
                <a:spLocks noChangeArrowheads="1"/>
              </p:cNvSpPr>
              <p:nvPr/>
            </p:nvSpPr>
            <p:spPr bwMode="auto">
              <a:xfrm>
                <a:off x="4710" y="3572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m</a:t>
                </a:r>
                <a:endParaRPr kumimoji="1" lang="en-US" altLang="zh-CN" sz="2400" b="1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35850" name="Text Box 9"/>
              <p:cNvSpPr txBox="1">
                <a:spLocks noChangeArrowheads="1"/>
              </p:cNvSpPr>
              <p:nvPr/>
            </p:nvSpPr>
            <p:spPr bwMode="auto">
              <a:xfrm>
                <a:off x="4605" y="3936"/>
                <a:ext cx="7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i=1</a:t>
                </a:r>
                <a:endParaRPr kumimoji="1" lang="en-US" altLang="zh-CN" sz="2400" b="1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35851" name="Text Box 10"/>
              <p:cNvSpPr txBox="1">
                <a:spLocks noChangeArrowheads="1"/>
              </p:cNvSpPr>
              <p:nvPr/>
            </p:nvSpPr>
            <p:spPr bwMode="auto">
              <a:xfrm>
                <a:off x="5610" y="3327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n</a:t>
                </a:r>
                <a:endParaRPr kumimoji="1" lang="en-US" altLang="zh-CN" sz="2400" b="1" i="1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35846" name="Text Box 11"/>
            <p:cNvSpPr txBox="1">
              <a:spLocks noChangeArrowheads="1"/>
            </p:cNvSpPr>
            <p:nvPr/>
          </p:nvSpPr>
          <p:spPr bwMode="auto">
            <a:xfrm>
              <a:off x="884" y="3285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实际吞吐率</a:t>
              </a:r>
              <a:endPara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610" name="Text Box 2"/>
              <p:cNvSpPr txBox="1">
                <a:spLocks noChangeArrowheads="1"/>
              </p:cNvSpPr>
              <p:nvPr/>
            </p:nvSpPr>
            <p:spPr bwMode="auto">
              <a:xfrm>
                <a:off x="611188" y="1268413"/>
                <a:ext cx="7488237" cy="4744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800100" indent="-3429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100000"/>
                  </a:spcBef>
                </a:pPr>
                <a:r>
                  <a:rPr lang="en-US" altLang="zh-CN" sz="2400" b="1" dirty="0" smtClean="0">
                    <a:latin typeface="华文中宋" pitchFamily="2" charset="-122"/>
                    <a:ea typeface="华文中宋" pitchFamily="2" charset="-122"/>
                  </a:rPr>
                  <a:t>2. 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加速比</a:t>
                </a:r>
              </a:p>
              <a:p>
                <a:pPr lvl="1" eaLnBrk="1" hangingPunct="1">
                  <a:spcBef>
                    <a:spcPct val="100000"/>
                  </a:spcBef>
                  <a:spcAft>
                    <a:spcPct val="50000"/>
                  </a:spcAft>
                  <a:buSzPct val="60000"/>
                  <a:buFont typeface="Wingdings" pitchFamily="2" charset="2"/>
                  <a:buChar char="u"/>
                </a:pP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加速比是指流水线速度与等功能的非流水线速度之比。</a:t>
                </a:r>
              </a:p>
              <a:p>
                <a:pPr lvl="1" eaLnBrk="1" hangingPunct="1">
                  <a:spcBef>
                    <a:spcPct val="30000"/>
                  </a:spcBef>
                  <a:spcAft>
                    <a:spcPct val="20000"/>
                  </a:spcAft>
                  <a:buSzPct val="60000"/>
                  <a:buFont typeface="Wingdings" pitchFamily="2" charset="2"/>
                  <a:buChar char="u"/>
                </a:pP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根据定义可知，加速比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S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 = 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en-US" sz="2400" b="1" i="1" baseline="-25000" dirty="0">
                    <a:latin typeface="Verdana" pitchFamily="34" charset="0"/>
                    <a:ea typeface="华文中宋" pitchFamily="2" charset="-122"/>
                  </a:rPr>
                  <a:t>非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</a:rPr>
                  <a:t>流水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/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</a:rPr>
                  <a:t>流水</a:t>
                </a:r>
              </a:p>
              <a:p>
                <a:pPr lvl="1" eaLnBrk="1" hangingPunct="1">
                  <a:spcBef>
                    <a:spcPct val="50000"/>
                  </a:spcBef>
                  <a:spcAft>
                    <a:spcPct val="50000"/>
                  </a:spcAft>
                  <a:buSzPct val="60000"/>
                  <a:buFont typeface="Wingdings" pitchFamily="2" charset="2"/>
                  <a:buChar char="u"/>
                </a:pP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若流水线为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m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段，每段时间均为</a:t>
                </a:r>
                <a:r>
                  <a:rPr lang="zh-CN" altLang="en-US" sz="2400" b="1" i="1" dirty="0">
                    <a:latin typeface="华文中宋" pitchFamily="2" charset="-122"/>
                    <a:ea typeface="华文中宋" pitchFamily="2" charset="-122"/>
                  </a:rPr>
                  <a:t>△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0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，则</a:t>
                </a:r>
              </a:p>
              <a:p>
                <a:pPr lvl="1" algn="ctr" eaLnBrk="1" hangingPunct="1">
                  <a:spcAft>
                    <a:spcPct val="50000"/>
                  </a:spcAft>
                </a:pP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  <a:hlinkClick r:id="rId1" action="ppaction://hlinksldjump"/>
                  </a:rPr>
                  <a:t>T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  <a:hlinkClick r:id="rId1" action="ppaction://hlinksldjump"/>
                  </a:rPr>
                  <a:t>非流水</a:t>
                </a:r>
                <a:r>
                  <a:rPr lang="zh-CN" altLang="en-US" sz="2400" b="1" i="1" dirty="0">
                    <a:latin typeface="华文中宋" pitchFamily="2" charset="-122"/>
                    <a:ea typeface="华文中宋" pitchFamily="2" charset="-122"/>
                    <a:hlinkClick r:id="rId1" action="ppaction://hlinksldjump"/>
                  </a:rPr>
                  <a:t> 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= nm△t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0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</a:rPr>
                  <a:t>，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</a:rPr>
                  <a:t>流水</a:t>
                </a:r>
                <a:r>
                  <a:rPr lang="zh-CN" altLang="en-US" sz="2400" b="1" i="1" dirty="0"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= m△t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0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+ (n-1)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△t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0 </a:t>
                </a:r>
              </a:p>
              <a:p>
                <a:pPr lvl="1" eaLnBrk="1" hangingPunct="1">
                  <a:spcAft>
                    <a:spcPct val="50000"/>
                  </a:spcAft>
                </a:pPr>
                <a:endParaRPr lang="en-US" altLang="zh-CN" sz="1200" b="1" i="1" dirty="0">
                  <a:latin typeface="华文中宋" pitchFamily="2" charset="-122"/>
                  <a:ea typeface="华文中宋" pitchFamily="2" charset="-122"/>
                </a:endParaRPr>
              </a:p>
              <a:p>
                <a:pPr lvl="1" eaLnBrk="1" hangingPunct="1">
                  <a:spcAft>
                    <a:spcPct val="50000"/>
                  </a:spcAft>
                </a:pP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			 </a:t>
                </a:r>
                <a:r>
                  <a:rPr lang="en-US" altLang="zh-CN" sz="2400" b="1" i="1" dirty="0" smtClean="0">
                    <a:latin typeface="华文中宋" pitchFamily="2" charset="-122"/>
                    <a:ea typeface="华文中宋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华文中宋" pitchFamily="2" charset="-122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/>
                        <a:ea typeface="华文中宋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/>
                            <a:ea typeface="华文中宋" pitchFamily="2" charset="-122"/>
                          </a:rPr>
                          <m:t>mn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𝒎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𝟏</m:t>
                        </m:r>
                      </m:den>
                    </m:f>
                    <m:r>
                      <a:rPr lang="en-US" altLang="zh-CN" sz="3200" b="1" i="1" smtClean="0">
                        <a:latin typeface="Cambria Math"/>
                        <a:ea typeface="华文中宋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𝒎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𝟏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  <m:t>𝒎</m:t>
                            </m:r>
                            <m: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  <m:t>𝒏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3200" b="1" i="1" dirty="0">
                  <a:latin typeface="Times New Roman" panose="02020603050405020304" pitchFamily="18" charset="0"/>
                  <a:ea typeface="华文中宋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6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187768"/>
                <a:ext cx="7488237" cy="4744697"/>
              </a:xfrm>
              <a:prstGeom prst="rect">
                <a:avLst/>
              </a:prstGeom>
              <a:blipFill rotWithShape="1">
                <a:blip r:embed="rId2"/>
                <a:stretch>
                  <a:fillRect l="-1221" t="-1028" r="-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4647</Words>
  <Application>WPS 演示</Application>
  <PresentationFormat>全屏显示(4:3)</PresentationFormat>
  <Paragraphs>365</Paragraphs>
  <Slides>61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8" baseType="lpstr">
      <vt:lpstr>Arial</vt:lpstr>
      <vt:lpstr>宋体</vt:lpstr>
      <vt:lpstr>Wingdings</vt:lpstr>
      <vt:lpstr>Calibri</vt:lpstr>
      <vt:lpstr>Times New Roman</vt:lpstr>
      <vt:lpstr>华文中宋</vt:lpstr>
      <vt:lpstr>楷体_GB2312</vt:lpstr>
      <vt:lpstr>新宋体</vt:lpstr>
      <vt:lpstr>Wingdings</vt:lpstr>
      <vt:lpstr>微软雅黑</vt:lpstr>
      <vt:lpstr>Arial Unicode MS</vt:lpstr>
      <vt:lpstr>MS PGothic</vt:lpstr>
      <vt:lpstr>Garamond</vt:lpstr>
      <vt:lpstr>Calibri</vt:lpstr>
      <vt:lpstr>Tahoma</vt:lpstr>
      <vt:lpstr>黑体</vt:lpstr>
      <vt:lpstr>Office 主题​​</vt:lpstr>
      <vt:lpstr>计算机组织与体系结构</vt:lpstr>
      <vt:lpstr>Recap</vt:lpstr>
      <vt:lpstr>PowerPoint 演示文稿</vt:lpstr>
      <vt:lpstr>6.2    MIPS基本流水线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第6章 流水线技术</vt:lpstr>
      <vt:lpstr>Pipelined Operation Example</vt:lpstr>
      <vt:lpstr>6.3  流水线中的冲突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1850</cp:revision>
  <cp:lastPrinted>2018-10-17T13:24:00Z</cp:lastPrinted>
  <dcterms:created xsi:type="dcterms:W3CDTF">2113-01-01T00:00:00Z</dcterms:created>
  <dcterms:modified xsi:type="dcterms:W3CDTF">2019-12-27T08:40:51Z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