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8"/>
  </p:handoutMasterIdLst>
  <p:sldIdLst>
    <p:sldId id="256" r:id="rId3"/>
    <p:sldId id="1033" r:id="rId5"/>
    <p:sldId id="1580" r:id="rId6"/>
    <p:sldId id="1726" r:id="rId7"/>
    <p:sldId id="1725" r:id="rId8"/>
    <p:sldId id="1711" r:id="rId9"/>
    <p:sldId id="1712" r:id="rId10"/>
    <p:sldId id="1713" r:id="rId11"/>
    <p:sldId id="1714" r:id="rId12"/>
    <p:sldId id="1715" r:id="rId13"/>
    <p:sldId id="1716" r:id="rId14"/>
    <p:sldId id="1717" r:id="rId15"/>
    <p:sldId id="1648" r:id="rId16"/>
    <p:sldId id="1649" r:id="rId17"/>
    <p:sldId id="1650" r:id="rId18"/>
    <p:sldId id="1608" r:id="rId19"/>
    <p:sldId id="1611" r:id="rId20"/>
    <p:sldId id="1616" r:id="rId21"/>
    <p:sldId id="1619" r:id="rId22"/>
    <p:sldId id="1621" r:id="rId23"/>
    <p:sldId id="1623" r:id="rId24"/>
    <p:sldId id="1629" r:id="rId25"/>
    <p:sldId id="1710" r:id="rId26"/>
    <p:sldId id="1631" r:id="rId27"/>
    <p:sldId id="1632" r:id="rId28"/>
    <p:sldId id="1633" r:id="rId29"/>
    <p:sldId id="1634" r:id="rId30"/>
    <p:sldId id="1635" r:id="rId31"/>
    <p:sldId id="1636" r:id="rId32"/>
    <p:sldId id="1647" r:id="rId33"/>
    <p:sldId id="1718" r:id="rId34"/>
    <p:sldId id="1719" r:id="rId35"/>
    <p:sldId id="1720" r:id="rId36"/>
    <p:sldId id="1721" r:id="rId37"/>
    <p:sldId id="1722" r:id="rId38"/>
    <p:sldId id="1723" r:id="rId39"/>
    <p:sldId id="1724" r:id="rId40"/>
    <p:sldId id="1676" r:id="rId41"/>
    <p:sldId id="1677" r:id="rId42"/>
    <p:sldId id="1708" r:id="rId43"/>
    <p:sldId id="1678" r:id="rId44"/>
    <p:sldId id="1680" r:id="rId45"/>
    <p:sldId id="1681" r:id="rId46"/>
    <p:sldId id="1682" r:id="rId47"/>
    <p:sldId id="1709" r:id="rId48"/>
    <p:sldId id="1683" r:id="rId49"/>
    <p:sldId id="1684" r:id="rId50"/>
    <p:sldId id="1685" r:id="rId51"/>
    <p:sldId id="1686" r:id="rId52"/>
    <p:sldId id="1687" r:id="rId53"/>
    <p:sldId id="1688" r:id="rId54"/>
    <p:sldId id="1689" r:id="rId55"/>
    <p:sldId id="1690" r:id="rId56"/>
    <p:sldId id="1692" r:id="rId57"/>
    <p:sldId id="1694" r:id="rId58"/>
    <p:sldId id="1695" r:id="rId59"/>
    <p:sldId id="1696" r:id="rId60"/>
    <p:sldId id="1697" r:id="rId61"/>
    <p:sldId id="1698" r:id="rId62"/>
    <p:sldId id="1699" r:id="rId63"/>
    <p:sldId id="1700" r:id="rId64"/>
    <p:sldId id="1701" r:id="rId65"/>
    <p:sldId id="1702" r:id="rId66"/>
    <p:sldId id="1703" r:id="rId67"/>
  </p:sldIdLst>
  <p:sldSz cx="9144000" cy="6858000" type="screen4x3"/>
  <p:notesSz cx="7099300" cy="10234295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33CC"/>
    <a:srgbClr val="003399"/>
    <a:srgbClr val="33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0735" autoAdjust="0"/>
  </p:normalViewPr>
  <p:slideViewPr>
    <p:cSldViewPr>
      <p:cViewPr>
        <p:scale>
          <a:sx n="66" d="100"/>
          <a:sy n="66" d="100"/>
        </p:scale>
        <p:origin x="-1445" y="-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handoutMaster" Target="handoutMasters/handoutMaster1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9833CB-0817-44DC-BDA6-97E8269B2A4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BBD55E-9969-4143-865D-25DDD65926A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00B983-0E40-4C29-87BA-CE566D420E2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2A63621-A985-4744-A12A-0A497BEEDA51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F75930D-91EF-4976-8FBE-78046D0348C0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b="1" dirty="0" smtClean="0">
              <a:latin typeface="宋体" panose="02010600030101010101" pitchFamily="2" charset="-122"/>
            </a:endParaRPr>
          </a:p>
          <a:p>
            <a:endParaRPr lang="en-US" altLang="zh-CN" b="1" dirty="0" smtClean="0">
              <a:latin typeface="宋体" panose="02010600030101010101" pitchFamily="2" charset="-122"/>
            </a:endParaRPr>
          </a:p>
          <a:p>
            <a:endParaRPr lang="zh-CN" altLang="en-US" dirty="0" smtClean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7F65FC8-F4E3-4C8A-AF4E-BBD7FB510508}" type="slidenum">
              <a:rPr kumimoji="1" lang="en-US" altLang="zh-CN" smtClean="0">
                <a:latin typeface="Times New Roman" panose="02020603050405020304" pitchFamily="18" charset="0"/>
              </a:rPr>
            </a:fld>
            <a:endParaRPr kumimoji="1"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D9F5FC8-DE59-4445-8B42-1B39490393EC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E5FD703-0A38-46A4-9270-6DD196A58FAF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047CFDB-3BA2-4AAD-B091-20756E2B8B12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40977EA-B596-49DD-84F5-684BBC650D43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B1C48AA-AC18-4871-93B7-DD95586674D8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852E1D2-8887-48A5-9E4C-946323903E7E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A68B246-F689-4517-B129-77A67A179292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kumimoji="1" lang="zh-CN" altLang="en-US" dirty="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DEDEE01-52E3-4D06-A498-19E3D040AF78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DC476C3-7A78-4E6B-BC51-82345B7D9CB9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B2A64F3-1096-449B-8498-636735B79D3E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7190B62-E09A-4C50-9723-4A328D624F17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FF49D0B-4291-467E-BEBB-95BCBDB2E6F7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4A1EB0F-552B-4F22-A0D5-03B743446C5C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D1860B3-CFF4-480D-B607-682D1AA68D11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821F813-6BC2-49F5-9D16-CF1299954AF6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6623EBC-46F7-4E5B-B107-3BAD3AB8E998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3CAA61B-BCCC-414F-95ED-F6FED773E325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2CD0CF6-7CB5-4118-A75B-8B3E6362D695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4534407-3C2F-4AFA-BA9A-F542E02A62CB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7582A28-FB04-47EB-9F10-87CBCBF5262F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C4CE723-73EF-4C97-84ED-508920883B62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D70409C-5D8B-4813-ABAF-4AD8F5558C14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5FEC926-1EEC-4FE1-B198-F25C3F517D3A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暂停的简化表达。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592F99E-3EC6-4F4A-80E3-1A19B44A768A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827E7ED-BC05-4E97-A5C1-911A24732180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A677AC6-3A23-4B1F-AE93-9C02A96EC26C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0C6A790-9D16-417D-90D4-211DE6F9D997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4534407-3C2F-4AFA-BA9A-F542E02A62CB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21737EB-8045-45F9-BDE2-C00C572082A7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221D128-1166-4464-9BB8-D9935950DD65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5AE55DA-3743-4D26-9FE3-BC2A5E347D19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90F749C-4927-4955-A930-31919D3351B3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93A69A7-C90C-44DF-A7F7-99908554B494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D7C10C7-553E-4F93-94C7-E3FE6F7EC1FC}" type="slidenum">
              <a:rPr kumimoji="1" lang="en-US" altLang="zh-CN" smtClean="0">
                <a:latin typeface="Times New Roman" panose="02020603050405020304" pitchFamily="18" charset="0"/>
              </a:rPr>
            </a:fld>
            <a:endParaRPr kumimoji="1"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2465D9D-BF4C-4A27-8171-9C22D5D753DB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E0852B2-0CA0-423D-8BC9-0F048B58B927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5D2C7B0-3799-4D02-AAE2-AFA6F28FEDE7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78E973C-E90C-4E05-B199-A955FF895DEA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67301DB-6C89-41C7-80BE-06D061949EB2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D8A9FAD-E9C7-4DDB-B01B-09A5ECA11617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6828EDC-A2A7-4888-A0FA-01E24A238C72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3CB08BC-24FE-4E4B-ABF8-2B7510C1D6C6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53C1A69-149B-4B19-963F-5D5B5672D9E8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848C194-A57A-4240-BAB4-3FE77A3E095D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542F136-BAB4-4C83-8259-B461C1C8BFF1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2D7CBE3-3841-4934-8403-72011E348B60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0D4DA5E-DC2A-4442-BB44-321939740549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35EA5B7-5267-4229-A45C-799C1938581B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BBFA2E4-79DE-472A-A3B4-A5D2A6C49862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F1A5D2A-BBD0-4BD1-AB89-10BB67AF0186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CC989DE-4017-4909-A928-6B5D7B3B3315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DF002D5-A580-43BF-9BBD-20406E4EBFC5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8D10B8F-B101-4C2B-82B7-2B8F278E5466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68381C0-0227-4E14-AE56-7394D25FD115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652144F-5AD7-4F60-8FDF-853D7621C75F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D638D9D-5FF5-400F-9E3B-95CD2875125A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br>
              <a:rPr lang="en-US" altLang="zh-CN" dirty="0" smtClean="0"/>
            </a:br>
            <a:endParaRPr lang="zh-CN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F670DBE-C12F-4BD1-86F9-366A26A22293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br>
              <a:rPr lang="en-US" altLang="zh-CN" dirty="0" smtClean="0"/>
            </a:br>
            <a:endParaRPr lang="zh-CN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br>
              <a:rPr lang="en-US" altLang="zh-CN" dirty="0" smtClean="0"/>
            </a:b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F0622C-1E59-4047-B981-09B01007B0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633C-541A-4E3F-A22A-3C4C63E8EF5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E446-6F6B-46FF-A641-54E99657CB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BA35-14E5-4401-B968-D9FCFD45D96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6200" y="247650"/>
            <a:ext cx="5105400" cy="381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C33D-D29A-48B3-BCD6-381D3D720D2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FD5-B4CE-4309-A85F-E56CFD43117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CC3E9-608E-4023-AA79-77ECC6312F5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80664-B5A2-458D-9781-BDBB3E44461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FEDC-7E89-472C-BFD5-D857A9C78A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EA61-351E-4105-9AD9-76D38C6E993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5736-67D3-4C0D-9AD3-EBB1133B7A1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3B5C7-14AB-4EB9-8E35-9962854618D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E38698-3FD2-4DD5-AB6F-61E8F41EBC1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slide" Target="slide37.xml"/><Relationship Id="rId3" Type="http://schemas.openxmlformats.org/officeDocument/2006/relationships/slide" Target="slide36.xml"/><Relationship Id="rId2" Type="http://schemas.openxmlformats.org/officeDocument/2006/relationships/slide" Target="slide35.xml"/><Relationship Id="rId1" Type="http://schemas.openxmlformats.org/officeDocument/2006/relationships/slide" Target="slide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slide" Target="slide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slide" Target="slide39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slide" Target="slide41.xml"/><Relationship Id="rId1" Type="http://schemas.openxmlformats.org/officeDocument/2006/relationships/slide" Target="slide40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slide" Target="slide43.xml"/><Relationship Id="rId1" Type="http://schemas.openxmlformats.org/officeDocument/2006/relationships/slide" Target="slide4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slide" Target="slide46.xml"/><Relationship Id="rId2" Type="http://schemas.openxmlformats.org/officeDocument/2006/relationships/slide" Target="slide45.xml"/><Relationship Id="rId1" Type="http://schemas.openxmlformats.org/officeDocument/2006/relationships/slide" Target="slide4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slide" Target="slide48.xml"/><Relationship Id="rId1" Type="http://schemas.openxmlformats.org/officeDocument/2006/relationships/slide" Target="slide4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slide" Target="slide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slide" Target="slide50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slide" Target="slide54.xml"/><Relationship Id="rId3" Type="http://schemas.openxmlformats.org/officeDocument/2006/relationships/slide" Target="slide53.xml"/><Relationship Id="rId2" Type="http://schemas.openxmlformats.org/officeDocument/2006/relationships/slide" Target="slide52.xml"/><Relationship Id="rId1" Type="http://schemas.openxmlformats.org/officeDocument/2006/relationships/slide" Target="slide5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slide" Target="slide56.xml"/><Relationship Id="rId1" Type="http://schemas.openxmlformats.org/officeDocument/2006/relationships/slide" Target="slide55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slide" Target="slide60.xml"/><Relationship Id="rId3" Type="http://schemas.openxmlformats.org/officeDocument/2006/relationships/slide" Target="slide59.xml"/><Relationship Id="rId2" Type="http://schemas.openxmlformats.org/officeDocument/2006/relationships/slide" Target="slide58.xml"/><Relationship Id="rId1" Type="http://schemas.openxmlformats.org/officeDocument/2006/relationships/slide" Target="slide57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slide" Target="slide62.xml"/><Relationship Id="rId1" Type="http://schemas.openxmlformats.org/officeDocument/2006/relationships/slide" Target="slide61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slide" Target="slide64.xml"/><Relationship Id="rId1" Type="http://schemas.openxmlformats.org/officeDocument/2006/relationships/slide" Target="slide6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slide" Target="slide6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slide" Target="slide7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slide" Target="slide8.xml"/><Relationship Id="rId1" Type="http://schemas.openxmlformats.org/officeDocument/2006/relationships/slide" Target="slide30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slide" Target="slide10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slide" Target="slide10.xml"/><Relationship Id="rId1" Type="http://schemas.openxmlformats.org/officeDocument/2006/relationships/slide" Target="slide53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slide" Target="slide10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slide" Target="slide10.xml"/><Relationship Id="rId1" Type="http://schemas.openxmlformats.org/officeDocument/2006/relationships/slide" Target="slide3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slide" Target="slide13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slide" Target="slide15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slide" Target="slide15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slide" Target="slide16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slide" Target="slide16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slide" Target="slide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7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slide" Target="slide17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slide" Target="slide18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slide" Target="slide18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slide" Target="slide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slide" Target="slide20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slide" Target="slide21.xml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7.xml"/><Relationship Id="rId3" Type="http://schemas.openxmlformats.org/officeDocument/2006/relationships/slide" Target="slide2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slide" Target="slide21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slide" Target="slide21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7.xml"/><Relationship Id="rId2" Type="http://schemas.openxmlformats.org/officeDocument/2006/relationships/slide" Target="slide25.xml"/><Relationship Id="rId1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7.xml"/><Relationship Id="rId2" Type="http://schemas.openxmlformats.org/officeDocument/2006/relationships/slide" Target="slide25.xml"/><Relationship Id="rId1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slide" Target="slide26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slide" Target="slide26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slide" Target="slide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slide" Target="slide31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slide" Target="slide26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slide" Target="slide27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slide" Target="slide2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7.xml"/><Relationship Id="rId1" Type="http://schemas.openxmlformats.org/officeDocument/2006/relationships/slide" Target="slide2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7.xml"/><Relationship Id="rId1" Type="http://schemas.openxmlformats.org/officeDocument/2006/relationships/slide" Target="slide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slide" Target="slide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slide" Target="slide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341438"/>
            <a:ext cx="7704138" cy="1143000"/>
          </a:xfrm>
        </p:spPr>
        <p:txBody>
          <a:bodyPr/>
          <a:lstStyle/>
          <a:p>
            <a:pPr algn="dist" eaLnBrk="1" hangingPunct="1"/>
            <a:r>
              <a:rPr lang="zh-CN" altLang="en-US" sz="5400" b="1" smtClean="0"/>
              <a:t>计算机组织与体系结构</a:t>
            </a:r>
            <a:endParaRPr lang="zh-CN" altLang="en-US" sz="5400" b="1" smtClean="0"/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3714750" y="5072063"/>
            <a:ext cx="295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舒燕君</a:t>
            </a:r>
            <a:endParaRPr lang="zh-CN" altLang="en-US" sz="2800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2571750" y="4500563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计算机科学与技术学院</a:t>
            </a:r>
            <a:endParaRPr lang="zh-CN" altLang="en-US" sz="28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500" y="3071813"/>
            <a:ext cx="56737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第十</a:t>
            </a:r>
            <a:r>
              <a:rPr lang="zh-CN" altLang="en-US" sz="4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三</a:t>
            </a:r>
            <a:r>
              <a:rPr lang="zh-CN" altLang="en-US" sz="4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讲</a:t>
            </a:r>
            <a:endParaRPr lang="zh-CN" altLang="en-US" sz="4000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612775" y="1196975"/>
            <a:ext cx="7488238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1717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kumimoji="1"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4. 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需要暂停的数据冲突</a:t>
            </a:r>
            <a:endParaRPr kumimoji="1"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并非所有数据冲突都可以通过定向技术解决。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 eaLnBrk="1" hangingPunct="1">
              <a:spcBef>
                <a:spcPct val="20000"/>
              </a:spcBef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例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：	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LW	R1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R2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4" eaLnBrk="1" hangingPunct="1">
              <a:spcBef>
                <a:spcPct val="20000"/>
              </a:spcBef>
            </a:pP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SUB	R4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R1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R5</a:t>
            </a:r>
            <a:endParaRPr kumimoji="1"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4" eaLnBrk="1" hangingPunct="1">
              <a:spcBef>
                <a:spcPct val="20000"/>
              </a:spcBef>
            </a:pP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AND	R6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R1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R7</a:t>
            </a:r>
            <a:endParaRPr kumimoji="1"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4" eaLnBrk="1" hangingPunct="1">
              <a:spcBef>
                <a:spcPct val="20000"/>
              </a:spcBef>
            </a:pP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OR	R8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R1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R9</a:t>
            </a:r>
            <a:endParaRPr kumimoji="1"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增加流水线“</a:t>
            </a:r>
            <a:r>
              <a:rPr kumimoji="1" lang="zh-CN" altLang="en-US" sz="2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流水线互锁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”部件，当互锁硬件发现这种冲突后，就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2" action="ppaction://hlinksldjump"/>
              </a:rPr>
              <a:t>暂停流水线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，直到相关消除。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4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这种情况下，暂停的时钟周期数称为“</a:t>
            </a:r>
            <a:r>
              <a:rPr kumimoji="1" lang="zh-CN" altLang="en-US" sz="2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载入延迟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”。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30000"/>
              </a:spcBef>
            </a:pPr>
            <a:r>
              <a:rPr kumimoji="1" lang="zh-CN" altLang="en-US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1" lang="zh-CN" altLang="en-US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3" action="ppaction://hlinksldjump"/>
              </a:rPr>
              <a:t>例</a:t>
            </a:r>
            <a:r>
              <a:rPr kumimoji="1" lang="en-US" altLang="zh-CN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3" action="ppaction://hlinksldjump"/>
              </a:rPr>
              <a:t>1</a:t>
            </a:r>
            <a:r>
              <a:rPr kumimoji="1" lang="en-US" altLang="zh-CN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1" lang="zh-CN" altLang="en-US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4" action="ppaction://hlinksldjump"/>
              </a:rPr>
              <a:t>时空图</a:t>
            </a:r>
            <a:endParaRPr kumimoji="1" lang="zh-CN" altLang="en-US" sz="2400" b="1" dirty="0">
              <a:solidFill>
                <a:schemeClr val="fol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63713" y="260350"/>
            <a:ext cx="5942012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+mj-ea"/>
                <a:ea typeface="+mj-ea"/>
              </a:rPr>
              <a:t>6.3.2 </a:t>
            </a:r>
            <a:r>
              <a:rPr lang="zh-CN" altLang="en-US" sz="3600" b="1" dirty="0">
                <a:latin typeface="+mj-ea"/>
                <a:ea typeface="+mj-ea"/>
              </a:rPr>
              <a:t>流水线的数据冲突</a:t>
            </a:r>
            <a:endParaRPr lang="zh-CN" altLang="en-US" sz="36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611188" y="1196975"/>
            <a:ext cx="7921625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kumimoji="1"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．对数据冲突的编译调度方法</a:t>
            </a:r>
            <a:endParaRPr kumimoji="1"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10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流水线中常常会遇到多种类型的暂停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60000"/>
              </a:spcBef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	例如，计算表达式</a:t>
            </a:r>
            <a:r>
              <a:rPr kumimoji="1" lang="en-US" altLang="zh-CN" sz="2400" b="1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" action="ppaction://noaction"/>
              </a:rPr>
              <a:t>A=B+C</a:t>
            </a:r>
            <a:r>
              <a:rPr kumimoji="1" lang="zh-CN" altLang="en-US" sz="2400" b="1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" action="ppaction://noaction"/>
              </a:rPr>
              <a:t>时会出现暂停</a:t>
            </a:r>
            <a:endParaRPr kumimoji="1" lang="zh-CN" altLang="en-US" sz="2400" b="1" u="sng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10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编译器可以通过重新排列代码的顺序来消除这种暂停，这种技术就是“</a:t>
            </a:r>
            <a:r>
              <a:rPr kumimoji="1" lang="zh-CN" altLang="en-US" sz="2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流水线调度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”或“</a:t>
            </a:r>
            <a:r>
              <a:rPr kumimoji="1" lang="zh-CN" altLang="en-US" sz="2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指令调度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/>
            <a:endParaRPr kumimoji="1" lang="zh-CN" altLang="en-US" sz="2400" b="1" dirty="0">
              <a:solidFill>
                <a:schemeClr val="fol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/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: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请为下列表达式生成没有暂停的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MIPS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指令序列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/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			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 = b – c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/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			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d = e – f;</a:t>
            </a:r>
            <a:endParaRPr kumimoji="1"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/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假设载入延迟为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个时钟周期</a:t>
            </a: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63713" y="260350"/>
            <a:ext cx="5942012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+mj-ea"/>
                <a:ea typeface="+mj-ea"/>
              </a:rPr>
              <a:t>6.3.2 </a:t>
            </a:r>
            <a:r>
              <a:rPr lang="zh-CN" altLang="en-US" sz="3600" b="1" dirty="0">
                <a:latin typeface="+mj-ea"/>
                <a:ea typeface="+mj-ea"/>
              </a:rPr>
              <a:t>流水线的数据冲突</a:t>
            </a:r>
            <a:endParaRPr lang="zh-CN" altLang="en-US" sz="36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2696" name="Group 56"/>
          <p:cNvGraphicFramePr>
            <a:graphicFrameLocks noGrp="1"/>
          </p:cNvGraphicFramePr>
          <p:nvPr>
            <p:ph idx="1"/>
          </p:nvPr>
        </p:nvGraphicFramePr>
        <p:xfrm>
          <a:off x="1835696" y="2420888"/>
          <a:ext cx="5472112" cy="3636963"/>
        </p:xfrm>
        <a:graphic>
          <a:graphicData uri="http://schemas.openxmlformats.org/drawingml/2006/table">
            <a:tbl>
              <a:tblPr/>
              <a:tblGrid>
                <a:gridCol w="2736850"/>
                <a:gridCol w="2735262"/>
              </a:tblGrid>
              <a:tr h="436563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调度前的代码 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调度后的代码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9400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LW    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Rb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LW    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Rc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ADD    Ra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Rb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Rc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SW     Ra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LW     Re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LW    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Rf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SUB    Rd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Rf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SW     Rd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 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LW    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Rb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LW    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Rc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LW     Re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     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ADD    Ra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Rb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Rc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LW    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Rf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SW     Ra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     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SUB    Rd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Rf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SW     Rd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 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37" name="Rectangle 5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95288" y="333375"/>
            <a:ext cx="7772400" cy="1943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0" lvl="2" indent="-4572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E24C05"/>
                </a:solidFill>
              </a:rPr>
              <a:t>举例：</a:t>
            </a:r>
            <a:endParaRPr lang="zh-CN" altLang="en-US" sz="2000" dirty="0">
              <a:solidFill>
                <a:srgbClr val="E24C05"/>
              </a:solidFill>
            </a:endParaRPr>
          </a:p>
          <a:p>
            <a:pPr marL="1257300" lvl="2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</a:rPr>
              <a:t>请为下列表达式生成没有暂停的指令序列</a:t>
            </a:r>
            <a:r>
              <a:rPr lang="en-US" altLang="zh-CN" sz="20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:</a:t>
            </a:r>
            <a:endParaRPr lang="en-US" altLang="zh-CN" sz="2000" dirty="0" smtClean="0">
              <a:solidFill>
                <a:srgbClr val="000000"/>
              </a:solidFill>
              <a:latin typeface="黑体" panose="02010609060101010101" pitchFamily="49" charset="-122"/>
            </a:endParaRPr>
          </a:p>
          <a:p>
            <a:pPr marL="900430" lvl="1" indent="-27178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黑体" panose="02010609060101010101" pitchFamily="49" charset="-122"/>
              </a:rPr>
              <a:t>			</a:t>
            </a:r>
            <a:r>
              <a:rPr lang="en-US" altLang="zh-CN" sz="1800" dirty="0" smtClean="0">
                <a:solidFill>
                  <a:srgbClr val="008000"/>
                </a:solidFill>
                <a:latin typeface="黑体" panose="02010609060101010101" pitchFamily="49" charset="-122"/>
              </a:rPr>
              <a:t>a </a:t>
            </a:r>
            <a:r>
              <a:rPr lang="zh-CN" altLang="en-US" sz="1800" dirty="0" smtClean="0">
                <a:solidFill>
                  <a:srgbClr val="008000"/>
                </a:solidFill>
                <a:latin typeface="黑体" panose="02010609060101010101" pitchFamily="49" charset="-122"/>
              </a:rPr>
              <a:t>＝ </a:t>
            </a:r>
            <a:r>
              <a:rPr lang="en-US" altLang="zh-CN" sz="1800" dirty="0" smtClean="0">
                <a:solidFill>
                  <a:srgbClr val="008000"/>
                </a:solidFill>
                <a:latin typeface="黑体" panose="02010609060101010101" pitchFamily="49" charset="-122"/>
              </a:rPr>
              <a:t>b</a:t>
            </a:r>
            <a:r>
              <a:rPr lang="zh-CN" altLang="en-US" sz="1800" dirty="0" smtClean="0">
                <a:solidFill>
                  <a:srgbClr val="0080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1800" dirty="0">
                <a:solidFill>
                  <a:srgbClr val="008000"/>
                </a:solidFill>
                <a:latin typeface="黑体" panose="02010609060101010101" pitchFamily="49" charset="-122"/>
              </a:rPr>
              <a:t>－ </a:t>
            </a:r>
            <a:r>
              <a:rPr lang="en-US" altLang="zh-CN" sz="1800" dirty="0" smtClean="0">
                <a:solidFill>
                  <a:srgbClr val="008000"/>
                </a:solidFill>
                <a:latin typeface="黑体" panose="02010609060101010101" pitchFamily="49" charset="-122"/>
              </a:rPr>
              <a:t>c </a:t>
            </a:r>
            <a:r>
              <a:rPr lang="zh-CN" altLang="en-US" sz="1800" dirty="0">
                <a:solidFill>
                  <a:srgbClr val="008000"/>
                </a:solidFill>
                <a:latin typeface="黑体" panose="02010609060101010101" pitchFamily="49" charset="-122"/>
              </a:rPr>
              <a:t>；</a:t>
            </a:r>
            <a:endParaRPr lang="zh-CN" altLang="en-US" sz="1800" dirty="0">
              <a:solidFill>
                <a:srgbClr val="008000"/>
              </a:solidFill>
              <a:latin typeface="黑体" panose="02010609060101010101" pitchFamily="49" charset="-122"/>
            </a:endParaRPr>
          </a:p>
          <a:p>
            <a:pPr marL="900430" lvl="1" indent="-27178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08000"/>
                </a:solidFill>
                <a:latin typeface="黑体" panose="02010609060101010101" pitchFamily="49" charset="-122"/>
              </a:rPr>
              <a:t>          </a:t>
            </a:r>
            <a:r>
              <a:rPr lang="en-US" altLang="zh-CN" sz="1800" dirty="0" smtClean="0">
                <a:solidFill>
                  <a:srgbClr val="008000"/>
                </a:solidFill>
                <a:latin typeface="黑体" panose="02010609060101010101" pitchFamily="49" charset="-122"/>
              </a:rPr>
              <a:t>	d </a:t>
            </a:r>
            <a:r>
              <a:rPr lang="zh-CN" altLang="en-US" sz="1800" dirty="0" smtClean="0">
                <a:solidFill>
                  <a:srgbClr val="008000"/>
                </a:solidFill>
                <a:latin typeface="黑体" panose="02010609060101010101" pitchFamily="49" charset="-122"/>
              </a:rPr>
              <a:t>＝ </a:t>
            </a:r>
            <a:r>
              <a:rPr lang="en-US" altLang="zh-CN" sz="1800" dirty="0" smtClean="0">
                <a:solidFill>
                  <a:srgbClr val="008000"/>
                </a:solidFill>
                <a:latin typeface="黑体" panose="02010609060101010101" pitchFamily="49" charset="-122"/>
              </a:rPr>
              <a:t>e </a:t>
            </a:r>
            <a:r>
              <a:rPr lang="zh-CN" altLang="en-US" sz="1800" dirty="0" smtClean="0">
                <a:solidFill>
                  <a:srgbClr val="008000"/>
                </a:solidFill>
                <a:latin typeface="黑体" panose="02010609060101010101" pitchFamily="49" charset="-122"/>
              </a:rPr>
              <a:t>－ </a:t>
            </a:r>
            <a:r>
              <a:rPr lang="en-US" altLang="zh-CN" sz="1800" dirty="0" smtClean="0">
                <a:solidFill>
                  <a:srgbClr val="008000"/>
                </a:solidFill>
                <a:latin typeface="黑体" panose="02010609060101010101" pitchFamily="49" charset="-122"/>
              </a:rPr>
              <a:t>f </a:t>
            </a:r>
            <a:r>
              <a:rPr lang="zh-CN" altLang="en-US" sz="1800" dirty="0">
                <a:solidFill>
                  <a:srgbClr val="008000"/>
                </a:solidFill>
                <a:latin typeface="黑体" panose="02010609060101010101" pitchFamily="49" charset="-122"/>
              </a:rPr>
              <a:t>；</a:t>
            </a:r>
            <a:endParaRPr lang="zh-CN" altLang="en-US" sz="1800" dirty="0">
              <a:solidFill>
                <a:srgbClr val="008000"/>
              </a:solidFill>
              <a:latin typeface="黑体" panose="02010609060101010101" pitchFamily="49" charset="-122"/>
            </a:endParaRPr>
          </a:p>
          <a:p>
            <a:pPr marL="1257300" lvl="2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假设载入延迟为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080808"/>
                </a:solidFill>
                <a:latin typeface="宋体" panose="02010600030101010101" pitchFamily="2" charset="-122"/>
              </a:rPr>
              <a:t>个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时钟周期。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1257300" lvl="2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</a:pP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</a:endParaRPr>
          </a:p>
          <a:p>
            <a:pPr marL="1257300" lvl="2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</a:pPr>
            <a:endParaRPr lang="zh-CN" altLang="en-US" sz="2000" b="1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539750" y="1467519"/>
            <a:ext cx="7632700" cy="441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kumimoji="1"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6.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对</a:t>
            </a:r>
            <a:r>
              <a:rPr kumimoji="1"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MIPS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流水线控制的实现</a:t>
            </a:r>
            <a:endParaRPr kumimoji="1"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10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指令发射</a:t>
            </a:r>
            <a:r>
              <a:rPr kumimoji="1" lang="en-US" altLang="zh-CN" sz="2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(Issue)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：指令从流水线的译码段进入执行段的过程称为指令发射。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8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检测数据冲突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 eaLnBrk="1" hangingPunct="1">
              <a:spcBef>
                <a:spcPct val="25000"/>
              </a:spcBef>
              <a:buFont typeface="楷体_GB2312" pitchFamily="49" charset="-122"/>
              <a:buChar char="-"/>
            </a:pP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ID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段可以检测所有数据冲突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 eaLnBrk="1" hangingPunct="1">
              <a:spcBef>
                <a:spcPct val="25000"/>
              </a:spcBef>
              <a:buFont typeface="楷体_GB2312" pitchFamily="49" charset="-122"/>
              <a:buChar char="-"/>
            </a:pP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也可以在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使用一个操作数的时钟周期的开始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(EX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MEM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段的开始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检测相关，并确定必需的定向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 eaLnBrk="1" hangingPunct="1">
              <a:spcBef>
                <a:spcPct val="25000"/>
              </a:spcBef>
              <a:buFont typeface="楷体_GB2312" pitchFamily="49" charset="-122"/>
              <a:buChar char="-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流水线相关硬件可以检测到的各种冲突情况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63713" y="260350"/>
            <a:ext cx="5942012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+mj-ea"/>
                <a:ea typeface="+mj-ea"/>
              </a:rPr>
              <a:t>6.3.2 </a:t>
            </a:r>
            <a:r>
              <a:rPr lang="zh-CN" altLang="en-US" sz="3600" b="1" dirty="0">
                <a:latin typeface="+mj-ea"/>
                <a:ea typeface="+mj-ea"/>
              </a:rPr>
              <a:t>流水线的数据冲突</a:t>
            </a:r>
            <a:endParaRPr lang="zh-CN" altLang="en-US" sz="36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611188" y="1196975"/>
            <a:ext cx="7488237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kumimoji="1"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6. 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对</a:t>
            </a:r>
            <a:r>
              <a:rPr kumimoji="1"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MIPS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流水线控制的实现</a:t>
            </a:r>
            <a:endParaRPr kumimoji="1"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(1) </a:t>
            </a:r>
            <a:r>
              <a:rPr kumimoji="1"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Load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互锁的检测与实现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ID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段检测是否需要启动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Load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互锁，必须进行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三种比较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一旦检测到冲突，控制部件必须在流水线中插入暂停周期，并使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IF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ID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段中的指令停止前进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 eaLnBrk="1" hangingPunct="1">
              <a:spcBef>
                <a:spcPct val="35000"/>
              </a:spcBef>
              <a:buFont typeface="楷体_GB2312" pitchFamily="49" charset="-122"/>
              <a:buChar char="-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ID/EX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中控制部分清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endParaRPr kumimoji="1"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 eaLnBrk="1" hangingPunct="1">
              <a:spcBef>
                <a:spcPct val="35000"/>
              </a:spcBef>
              <a:buFont typeface="楷体_GB2312" pitchFamily="49" charset="-122"/>
              <a:buChar char="-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保持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IF/ID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的内容不变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63713" y="260350"/>
            <a:ext cx="5942012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+mj-ea"/>
                <a:ea typeface="+mj-ea"/>
              </a:rPr>
              <a:t>6.3.2 </a:t>
            </a:r>
            <a:r>
              <a:rPr lang="zh-CN" altLang="en-US" sz="3600" b="1" dirty="0">
                <a:latin typeface="+mj-ea"/>
                <a:ea typeface="+mj-ea"/>
              </a:rPr>
              <a:t>流水线的数据冲突</a:t>
            </a:r>
            <a:endParaRPr lang="zh-CN" altLang="en-US" sz="36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611188" y="1268413"/>
            <a:ext cx="7488237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kumimoji="1"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6. 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对</a:t>
            </a:r>
            <a:r>
              <a:rPr kumimoji="1"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MIPS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流水线控制的</a:t>
            </a:r>
            <a:r>
              <a:rPr kumimoji="1" lang="zh-CN" altLang="en-US" sz="28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实现</a:t>
            </a:r>
            <a:endParaRPr kumimoji="1" lang="en-US" altLang="zh-CN" sz="28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(2) </a:t>
            </a: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定向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逻辑的</a:t>
            </a: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实现</a:t>
            </a:r>
            <a:r>
              <a:rPr kumimoji="1"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例如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 eaLnBrk="1" hangingPunct="1">
              <a:spcBef>
                <a:spcPct val="100000"/>
              </a:spcBef>
              <a:buFont typeface="楷体_GB2312" pitchFamily="49" charset="-122"/>
              <a:buChar char="-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所有的定向都是从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ALU/DM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的输出到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ALU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DM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或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检测单元的输入		</a:t>
            </a:r>
            <a:endParaRPr kumimoji="1" lang="en-US" altLang="zh-CN" sz="24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 eaLnBrk="1" hangingPunct="1">
              <a:spcBef>
                <a:spcPct val="100000"/>
              </a:spcBef>
              <a:buFont typeface="楷体_GB2312" pitchFamily="49" charset="-122"/>
              <a:buChar char="-"/>
            </a:pP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形成了一个</a:t>
            </a:r>
            <a:r>
              <a:rPr kumimoji="1" lang="zh-CN" altLang="en-US" sz="2400" b="1" dirty="0" smtClean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旁路网络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  <a:hlinkClick r:id="rId2" action="ppaction://hlinksldjump"/>
              </a:rPr>
              <a:t>图示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endParaRPr kumimoji="1" lang="zh-CN" altLang="en-US" sz="2400" b="1" dirty="0" smtClean="0">
              <a:solidFill>
                <a:schemeClr val="accent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3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需要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比较哪些信息？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3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ALU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输入端应采用多少个输入的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MUX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？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63713" y="260350"/>
            <a:ext cx="5942012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+mj-ea"/>
                <a:ea typeface="+mj-ea"/>
              </a:rPr>
              <a:t>6.3.2 </a:t>
            </a:r>
            <a:r>
              <a:rPr lang="zh-CN" altLang="en-US" sz="3600" b="1" dirty="0">
                <a:latin typeface="+mj-ea"/>
                <a:ea typeface="+mj-ea"/>
              </a:rPr>
              <a:t>流水线的数据冲突</a:t>
            </a:r>
            <a:endParaRPr lang="zh-CN" altLang="en-US" sz="36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11188" y="1468438"/>
            <a:ext cx="7705725" cy="32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分支指令的实现</a:t>
            </a:r>
            <a:endParaRPr kumimoji="1" lang="zh-CN" altLang="en-US" sz="28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800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一旦分支转移成功，正确的地址要在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1" action="ppaction://hlinksldjump"/>
              </a:rPr>
              <a:t>Mem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1" action="ppaction://hlinksldjump"/>
              </a:rPr>
              <a:t>段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才会被写入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1"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800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一旦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ID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段检测到分支指令，就暂停执行其后的指令，直到分支指令达到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段，确定新的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为止。</a:t>
            </a:r>
            <a:endParaRPr lang="zh-CN" alt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800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分支转移成功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将导致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MIPS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流水线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2" action="ppaction://hlinksldjump"/>
              </a:rPr>
              <a:t>暂停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2" action="ppaction://hlinksldjump"/>
              </a:rPr>
              <a:t>3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2" action="ppaction://hlinksldjump"/>
              </a:rPr>
              <a:t>个周期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1" lang="zh-CN" alt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1835150" y="288925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6.3.3 </a:t>
            </a:r>
            <a:r>
              <a:rPr lang="zh-CN" alt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流水线的控制冲突</a:t>
            </a:r>
            <a:endParaRPr lang="zh-CN" altLang="en-US" sz="36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11188" y="1125538"/>
            <a:ext cx="7848600" cy="502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defRPr/>
            </a:pPr>
            <a:r>
              <a:rPr kumimoji="1" lang="en-US" altLang="zh-CN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减少分支开销的途径</a:t>
            </a:r>
            <a:endParaRPr kumimoji="1" lang="zh-CN" altLang="en-US" sz="28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两个基本途径：同时采用，缺一不可！</a:t>
            </a:r>
            <a:endParaRPr kumimoji="1" lang="zh-CN" alt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在流水线中尽早判断分支转移是否成功</a:t>
            </a:r>
            <a:endParaRPr kumimoji="1" lang="zh-CN" alt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转移成功时，尽早计算出转移目标地址</a:t>
            </a:r>
            <a:endParaRPr kumimoji="1" lang="zh-CN" alt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800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经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1" action="ppaction://hlinksldjump"/>
              </a:rPr>
              <a:t>改进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MIPS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流水线可以将分支开销</a:t>
            </a:r>
            <a:r>
              <a:rPr kumimoji="1" lang="zh-CN" alt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减少</a:t>
            </a:r>
            <a:r>
              <a:rPr kumimoji="1"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拍</a:t>
            </a:r>
            <a:endParaRPr kumimoji="1" lang="zh-CN" altLang="en-US" sz="2400" b="1" dirty="0" smtClean="0">
              <a:solidFill>
                <a:schemeClr val="accent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将“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=0?”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测试提前到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ID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段</a:t>
            </a:r>
            <a:endParaRPr kumimoji="1" lang="zh-CN" alt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ID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段增加一个加法器，计算分支目标地址</a:t>
            </a:r>
            <a:endParaRPr kumimoji="1"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14400" lvl="2" indent="0" eaLnBrk="1" hangingPunct="1">
              <a:spcBef>
                <a:spcPct val="20000"/>
              </a:spcBef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下表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列出了改进后流水线的分支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kumimoji="1" lang="zh-CN" alt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800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 action="ppaction://hlinksldjump"/>
              </a:rPr>
              <a:t>再改进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MIPS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流水线可以将分支开销</a:t>
            </a:r>
            <a:r>
              <a:rPr kumimoji="1" lang="zh-CN" alt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再减少</a:t>
            </a:r>
            <a:r>
              <a:rPr kumimoji="1"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拍</a:t>
            </a:r>
            <a:endParaRPr kumimoji="1" lang="zh-CN" altLang="en-US" sz="2400" b="1" dirty="0" smtClean="0">
              <a:solidFill>
                <a:schemeClr val="accent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40000"/>
              </a:spcBef>
              <a:buSzPct val="60000"/>
              <a:buFont typeface="Wingdings" panose="05000000000000000000" pitchFamily="2" charset="2"/>
              <a:buChar char="ü"/>
              <a:defRPr/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将分支判断结果和目标地址提前到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ID/EX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站前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35150" y="288925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6.3.3 </a:t>
            </a:r>
            <a:r>
              <a:rPr lang="zh-CN" alt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流水线的控制冲突</a:t>
            </a:r>
            <a:endParaRPr lang="zh-CN" altLang="en-US" sz="36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11188" y="1196975"/>
            <a:ext cx="7488237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程序中分支指令的行为特点</a:t>
            </a:r>
            <a:endParaRPr kumimoji="1" lang="zh-CN" altLang="en-US" sz="28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kumimoji="1" lang="en-US" altLang="zh-CN" sz="2400" b="1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1" action="ppaction://hlinksldjump"/>
              </a:rPr>
              <a:t>各种能改变</a:t>
            </a:r>
            <a:r>
              <a:rPr kumimoji="1" lang="en-US" altLang="zh-CN" sz="2400" b="1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1" action="ppaction://hlinksldjump"/>
              </a:rPr>
              <a:t>PC</a:t>
            </a:r>
            <a:r>
              <a:rPr kumimoji="1" lang="zh-CN" altLang="en-US" sz="2400" b="1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1" action="ppaction://hlinksldjump"/>
              </a:rPr>
              <a:t>值的指令的执行频度</a:t>
            </a:r>
            <a:endParaRPr kumimoji="1" lang="zh-CN" altLang="en-US" sz="2400" b="1" dirty="0" smtClean="0">
              <a:solidFill>
                <a:schemeClr val="folHlin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条件分支：</a:t>
            </a:r>
            <a:endParaRPr kumimoji="1" lang="zh-CN" alt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3" eaLnBrk="1" hangingPunct="1">
              <a:spcBef>
                <a:spcPct val="20000"/>
              </a:spcBef>
              <a:buFont typeface="楷体_GB2312" pitchFamily="49" charset="-122"/>
              <a:buChar char="-"/>
              <a:defRPr/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整数程序：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14-15%</a:t>
            </a:r>
            <a:endParaRPr kumimoji="1"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3" eaLnBrk="1" hangingPunct="1">
              <a:spcBef>
                <a:spcPct val="20000"/>
              </a:spcBef>
              <a:buFont typeface="楷体_GB2312" pitchFamily="49" charset="-122"/>
              <a:buChar char="-"/>
              <a:defRPr/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浮点程序：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3-12%</a:t>
            </a:r>
            <a:endParaRPr kumimoji="1"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defRPr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其中，向前分支与向后分支的比：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3:1</a:t>
            </a:r>
            <a:endParaRPr kumimoji="1"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无条件分支：≤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4%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（绝大多数）</a:t>
            </a:r>
            <a:endParaRPr kumimoji="1" lang="zh-CN" alt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80000"/>
              </a:spcBef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  <a:r>
              <a:rPr lang="en-US" altLang="zh-CN" sz="2400" b="1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2" action="ppaction://hlinksldjump"/>
              </a:rPr>
              <a:t>条件分支转移成功的概率</a:t>
            </a:r>
            <a:endParaRPr lang="zh-CN" altLang="en-US" sz="2400" b="1" dirty="0" smtClean="0">
              <a:solidFill>
                <a:schemeClr val="folHlin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向前转移成功：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60%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；向后转移成功：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85%</a:t>
            </a:r>
            <a:endParaRPr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35150" y="288925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6.3.3 </a:t>
            </a:r>
            <a:r>
              <a:rPr lang="zh-CN" alt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流水线的控制冲突</a:t>
            </a:r>
            <a:endParaRPr lang="zh-CN" altLang="en-US" sz="36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11188" y="1196975"/>
            <a:ext cx="76327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减少流水线分支损失的方法</a:t>
            </a:r>
            <a:endParaRPr kumimoji="1" lang="zh-CN" altLang="en-US" sz="28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冻结或排空流水线</a:t>
            </a:r>
            <a:endParaRPr kumimoji="1" lang="zh-CN" alt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思路：在流水线中停住或删除分支后的指令，直到知道转移目标地址</a:t>
            </a:r>
            <a:endParaRPr kumimoji="1" lang="zh-CN" alt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优点：简单</a:t>
            </a:r>
            <a:endParaRPr kumimoji="1" lang="zh-CN" alt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80000"/>
              </a:spcBef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预测分支转移失败</a:t>
            </a:r>
            <a:endParaRPr lang="zh-CN" alt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思路：流水线继续照常流动，如果分支转移成功，将分支指令后的指令转换为空操作，并从分支目标处开始取指令执行；否则照常执行</a:t>
            </a:r>
            <a:endParaRPr lang="zh-CN" alt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1" action="ppaction://hlinksldjump"/>
              </a:rPr>
              <a:t>MIPS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1" action="ppaction://hlinksldjump"/>
              </a:rPr>
              <a:t>流水线的处理过程</a:t>
            </a:r>
            <a:endParaRPr lang="zh-CN" alt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35150" y="288925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6.3.3 </a:t>
            </a:r>
            <a:r>
              <a:rPr lang="zh-CN" alt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流水线的控制冲突</a:t>
            </a:r>
            <a:endParaRPr lang="zh-CN" altLang="en-US" sz="36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85800" y="-27384"/>
            <a:ext cx="7772400" cy="785813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Recap</a:t>
            </a:r>
            <a:endParaRPr lang="zh-CN" altLang="en-US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3" y="836712"/>
            <a:ext cx="8352927" cy="5718994"/>
          </a:xfrm>
        </p:spPr>
        <p:txBody>
          <a:bodyPr rtlCol="0">
            <a:noAutofit/>
          </a:bodyPr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 dirty="0"/>
              <a:t>流水线</a:t>
            </a:r>
            <a:r>
              <a:rPr lang="zh-CN" altLang="en-US" sz="2400" b="1" dirty="0" smtClean="0"/>
              <a:t>的性能（最大和实际）</a:t>
            </a:r>
            <a:endParaRPr lang="en-US" altLang="zh-CN" sz="2400" b="1" dirty="0" smtClean="0"/>
          </a:p>
          <a:p>
            <a:pPr marL="1101725"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/>
              <a:t> 吞吐率、加速比、效率</a:t>
            </a:r>
            <a:endParaRPr lang="en-US" altLang="zh-CN" sz="2400" b="1" dirty="0" smtClean="0"/>
          </a:p>
          <a:p>
            <a:pPr marL="1101725"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/>
              <a:t> 流水线性能的若干问题</a:t>
            </a:r>
            <a:endParaRPr lang="en-US" altLang="zh-CN" sz="2400" b="1" dirty="0" smtClean="0"/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400" b="1" dirty="0">
                <a:latin typeface="+mj-lt"/>
              </a:rPr>
              <a:t>流水线</a:t>
            </a:r>
            <a:r>
              <a:rPr lang="zh-CN" altLang="en-US" sz="2400" b="1" dirty="0" smtClean="0">
                <a:latin typeface="+mj-lt"/>
              </a:rPr>
              <a:t>的冲突</a:t>
            </a:r>
            <a:endParaRPr lang="en-US" altLang="zh-CN" sz="2400" b="1" dirty="0" smtClean="0">
              <a:latin typeface="+mj-lt"/>
            </a:endParaRPr>
          </a:p>
          <a:p>
            <a:pPr marL="1101725" lvl="1" indent="-284480" eaLnBrk="1" fontAlgn="auto" hangingPunct="1">
              <a:lnSpc>
                <a:spcPct val="90000"/>
              </a:lnSpc>
              <a:spcBef>
                <a:spcPts val="25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/>
              <a:t> 产生</a:t>
            </a:r>
            <a:r>
              <a:rPr lang="zh-CN" altLang="en-US" sz="2400" b="1" dirty="0"/>
              <a:t>的</a:t>
            </a:r>
            <a:r>
              <a:rPr lang="zh-CN" altLang="en-US" sz="2400" b="1" dirty="0" smtClean="0"/>
              <a:t>原因（指令之间的关联）</a:t>
            </a:r>
            <a:endParaRPr lang="en-US" altLang="zh-CN" sz="2400" b="1" dirty="0"/>
          </a:p>
          <a:p>
            <a:pPr marL="1101725" lvl="1" indent="-284480" eaLnBrk="1" fontAlgn="auto" hangingPunct="1">
              <a:lnSpc>
                <a:spcPct val="90000"/>
              </a:lnSpc>
              <a:spcBef>
                <a:spcPts val="25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/>
              <a:t> 冲突</a:t>
            </a:r>
            <a:r>
              <a:rPr lang="zh-CN" altLang="en-US" sz="2400" b="1" dirty="0"/>
              <a:t>的</a:t>
            </a:r>
            <a:r>
              <a:rPr lang="zh-CN" altLang="en-US" sz="2400" b="1" dirty="0" smtClean="0"/>
              <a:t>分类</a:t>
            </a:r>
            <a:r>
              <a:rPr lang="zh-CN" altLang="en-US" sz="2400" b="1" dirty="0"/>
              <a:t>（</a:t>
            </a:r>
            <a:r>
              <a:rPr lang="zh-CN" altLang="en-US" sz="2400" b="1" dirty="0" smtClean="0"/>
              <a:t>结构</a:t>
            </a:r>
            <a:r>
              <a:rPr lang="zh-CN" altLang="en-US" sz="2400" b="1" dirty="0"/>
              <a:t>冲突、数据冲突、控制</a:t>
            </a:r>
            <a:r>
              <a:rPr lang="zh-CN" altLang="en-US" sz="2400" b="1" dirty="0" smtClean="0"/>
              <a:t>冲突）</a:t>
            </a:r>
            <a:endParaRPr lang="en-US" altLang="zh-CN" sz="2400" b="1" dirty="0"/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400" b="1" dirty="0">
                <a:latin typeface="+mj-lt"/>
              </a:rPr>
              <a:t>流水线的结构冲突</a:t>
            </a:r>
            <a:endParaRPr lang="en-US" altLang="zh-CN" sz="2400" b="1" dirty="0" smtClean="0">
              <a:latin typeface="+mj-lt"/>
            </a:endParaRPr>
          </a:p>
          <a:p>
            <a:pPr marL="1101725" lvl="1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+mj-lt"/>
              </a:rPr>
              <a:t>产生的</a:t>
            </a:r>
            <a:r>
              <a:rPr lang="zh-CN" altLang="en-US" sz="2400" b="1" dirty="0" smtClean="0">
                <a:latin typeface="+mj-lt"/>
              </a:rPr>
              <a:t>原因（流水线中的结构瓶颈）</a:t>
            </a:r>
            <a:endParaRPr lang="en-US" altLang="zh-CN" sz="2400" b="1" dirty="0" smtClean="0">
              <a:latin typeface="+mj-lt"/>
            </a:endParaRPr>
          </a:p>
          <a:p>
            <a:pPr marL="1101725" lvl="1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+mj-lt"/>
              </a:rPr>
              <a:t>避免</a:t>
            </a:r>
            <a:r>
              <a:rPr lang="zh-CN" altLang="en-US" sz="2400" b="1" dirty="0" smtClean="0">
                <a:latin typeface="+mj-lt"/>
              </a:rPr>
              <a:t>结构</a:t>
            </a:r>
            <a:r>
              <a:rPr lang="zh-CN" altLang="en-US" sz="2400" b="1" dirty="0">
                <a:latin typeface="+mj-lt"/>
              </a:rPr>
              <a:t>冲突</a:t>
            </a:r>
            <a:r>
              <a:rPr lang="zh-CN" altLang="en-US" sz="2400" b="1" dirty="0" smtClean="0">
                <a:latin typeface="+mj-lt"/>
              </a:rPr>
              <a:t>的办法</a:t>
            </a:r>
            <a:endParaRPr lang="en-US" altLang="zh-CN" sz="2400" b="1" dirty="0" smtClean="0">
              <a:latin typeface="+mj-lt"/>
            </a:endParaRPr>
          </a:p>
          <a:p>
            <a:pPr marL="1101725" lvl="1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+mj-lt"/>
              </a:rPr>
              <a:t>有些流水线的设计允许结构冲突的存在</a:t>
            </a:r>
            <a:endParaRPr lang="en-US" altLang="zh-CN" sz="2400" b="1" dirty="0" smtClean="0">
              <a:latin typeface="+mj-lt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400" b="1" dirty="0"/>
              <a:t>流水线的数据冲突</a:t>
            </a:r>
            <a:endParaRPr lang="en-US" altLang="zh-CN" sz="2400" b="1" dirty="0" smtClean="0">
              <a:latin typeface="+mj-lt"/>
            </a:endParaRPr>
          </a:p>
          <a:p>
            <a:pPr marL="1101725" lvl="1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+mj-lt"/>
              </a:rPr>
              <a:t>通过定向减少数据冲突带来的暂停</a:t>
            </a:r>
            <a:endParaRPr lang="en-US" altLang="zh-CN" sz="2400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11188" y="1196975"/>
            <a:ext cx="7488237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减少流水线分支损失的方法</a:t>
            </a:r>
            <a:endParaRPr kumimoji="1" lang="zh-CN" altLang="en-US" sz="28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80000"/>
              </a:spcBef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预测分支转移成功</a:t>
            </a:r>
            <a:endParaRPr lang="zh-CN" alt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思路：始终假设分支成功，直接从分支目标处取指令执行</a:t>
            </a:r>
            <a:endParaRPr lang="zh-CN" alt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MIPS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流水线没有任何好处！</a:t>
            </a:r>
            <a:endParaRPr lang="zh-CN" alt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100000"/>
              </a:spcBef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(4)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延迟分支（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delayed branch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zh-CN" alt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思路：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分支开销为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的分支指令后紧跟有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个延迟槽，</a:t>
            </a:r>
            <a:r>
              <a:rPr kumimoji="1" lang="zh-CN" alt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流水线遇到分支指令时，按正常方式处理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，顺带执行延迟槽中的指令，从而减少分支开销。</a:t>
            </a:r>
            <a:endParaRPr kumimoji="1" lang="zh-CN" alt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defRPr/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1" action="ppaction://hlinksldjump"/>
              </a:rPr>
              <a:t>延迟分支及指令的执行顺序</a:t>
            </a:r>
            <a:endParaRPr kumimoji="1" lang="zh-CN" alt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35150" y="260350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6.3.3 </a:t>
            </a:r>
            <a:r>
              <a:rPr lang="zh-CN" alt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流水线的控制冲突</a:t>
            </a:r>
            <a:endParaRPr lang="zh-CN" altLang="en-US" sz="36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11188" y="1196975"/>
            <a:ext cx="78486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减少流水线分支损失的方法</a:t>
            </a:r>
            <a:endParaRPr kumimoji="1" lang="zh-CN" altLang="en-US" sz="28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lvl="1" indent="0" eaLnBrk="1" hangingPunct="1">
              <a:spcBef>
                <a:spcPct val="50000"/>
              </a:spcBef>
              <a:buSzPct val="60000"/>
              <a:defRPr/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）具有一个分支延迟槽的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MIPS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流水线的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1" action="ppaction://hlinksldjump"/>
              </a:rPr>
              <a:t>执行过程</a:t>
            </a:r>
            <a:endParaRPr kumimoji="1" lang="zh-CN" alt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lvl="1" indent="0" eaLnBrk="1" hangingPunct="1">
              <a:spcBef>
                <a:spcPct val="50000"/>
              </a:spcBef>
              <a:buSzPct val="60000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）什么样的指令能否放入分支延迟槽？</a:t>
            </a:r>
            <a:endParaRPr lang="zh-CN" alt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50000"/>
              </a:spcBef>
              <a:buFont typeface="楷体_GB2312" pitchFamily="49" charset="-122"/>
              <a:buChar char="-"/>
              <a:defRPr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2" action="ppaction://hlinksldjump"/>
              </a:rPr>
              <a:t>三种调度方法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：从前调度；从目标处调度；从失败处调度</a:t>
            </a:r>
            <a:endParaRPr lang="zh-CN" altLang="en-US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50000"/>
              </a:spcBef>
              <a:buFont typeface="楷体_GB2312" pitchFamily="49" charset="-122"/>
              <a:buChar char="-"/>
              <a:defRPr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 action="ppaction://hlinksldjump"/>
              </a:rPr>
              <a:t>三种方法的要求与效果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，存在限制因素</a:t>
            </a:r>
            <a:endParaRPr lang="zh-CN" altLang="en-US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3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编译器预测分支是否成功的能力</a:t>
            </a:r>
            <a:endParaRPr lang="zh-CN" altLang="en-US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3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放入延迟槽中的指令</a:t>
            </a:r>
            <a:endParaRPr lang="zh-CN" altLang="en-US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50000"/>
              </a:spcBef>
              <a:buFont typeface="楷体_GB2312" pitchFamily="49" charset="-122"/>
              <a:buChar char="-"/>
              <a:defRPr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取消分支	（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4" action="ppaction://hlinksldjump"/>
              </a:rPr>
              <a:t>举例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zh-CN" altLang="en-US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50000"/>
              </a:spcBef>
              <a:defRPr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思路：分支指令中包含预测方向，若预测正确，正常执行延迟槽中的指令，否则将其转换为空操作</a:t>
            </a:r>
            <a:endParaRPr lang="zh-CN" altLang="en-US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35150" y="260350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6.3.3 </a:t>
            </a:r>
            <a:r>
              <a:rPr lang="zh-CN" alt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流水线的控制冲突</a:t>
            </a:r>
            <a:endParaRPr lang="zh-CN" altLang="en-US" sz="36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11188" y="1268413"/>
            <a:ext cx="7488237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各种分支处理方法的性能</a:t>
            </a:r>
            <a:endParaRPr kumimoji="1" lang="zh-CN" altLang="en-US" sz="28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(1)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假设理想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CPI=1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，则加速比</a:t>
            </a:r>
            <a:endParaRPr kumimoji="1"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80000"/>
              </a:spcBef>
              <a:defRPr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S=D/(1+C)=D/(1+f</a:t>
            </a:r>
            <a:r>
              <a:rPr kumimoji="1" lang="en-US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×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</a:t>
            </a:r>
            <a:r>
              <a:rPr kumimoji="1" lang="zh-CN" altLang="en-US" sz="2400" b="1" baseline="-25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分支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kumimoji="1"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80000"/>
              </a:spcBef>
              <a:defRPr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这里，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为流水线的深度，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</a:t>
            </a:r>
            <a:r>
              <a:rPr kumimoji="1" lang="zh-CN" altLang="en-US" sz="2400" b="1" baseline="-25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分支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为分支开销，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为分支引起的流水线暂停时钟周期数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每条指令的平均值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为分支的出现频度。</a:t>
            </a:r>
            <a:endParaRPr kumimoji="1"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80000"/>
              </a:spcBef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(2)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下表列出了流水线中各种处理方法的开销。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35150" y="260350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6.3.3 </a:t>
            </a:r>
            <a:r>
              <a:rPr lang="zh-CN" alt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流水线的控制冲突</a:t>
            </a:r>
            <a:endParaRPr lang="zh-CN" altLang="en-US" sz="36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2268538" y="762000"/>
            <a:ext cx="5040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各种减少分支损失方法的效果 </a:t>
            </a:r>
            <a:endParaRPr kumimoji="1" lang="zh-CN" altLang="en-US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62468" name="Group 61"/>
          <p:cNvGrpSpPr/>
          <p:nvPr/>
        </p:nvGrpSpPr>
        <p:grpSpPr bwMode="auto">
          <a:xfrm>
            <a:off x="487363" y="1519238"/>
            <a:ext cx="8188325" cy="4070350"/>
            <a:chOff x="307" y="957"/>
            <a:chExt cx="5158" cy="2564"/>
          </a:xfrm>
        </p:grpSpPr>
        <p:sp>
          <p:nvSpPr>
            <p:cNvPr id="62469" name="Rectangle 4"/>
            <p:cNvSpPr>
              <a:spLocks noChangeArrowheads="1"/>
            </p:cNvSpPr>
            <p:nvPr/>
          </p:nvSpPr>
          <p:spPr bwMode="auto">
            <a:xfrm>
              <a:off x="360" y="965"/>
              <a:ext cx="5040" cy="2544"/>
            </a:xfrm>
            <a:prstGeom prst="rect">
              <a:avLst/>
            </a:prstGeom>
            <a:solidFill>
              <a:srgbClr val="F4CCF3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62470" name="Rectangle 5"/>
            <p:cNvSpPr>
              <a:spLocks noChangeArrowheads="1"/>
            </p:cNvSpPr>
            <p:nvPr/>
          </p:nvSpPr>
          <p:spPr bwMode="auto">
            <a:xfrm>
              <a:off x="360" y="965"/>
              <a:ext cx="5040" cy="816"/>
            </a:xfrm>
            <a:prstGeom prst="rect">
              <a:avLst/>
            </a:prstGeom>
            <a:solidFill>
              <a:srgbClr val="E5E4AE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62471" name="Text Box 6"/>
            <p:cNvSpPr txBox="1">
              <a:spLocks noChangeArrowheads="1"/>
            </p:cNvSpPr>
            <p:nvPr/>
          </p:nvSpPr>
          <p:spPr bwMode="auto">
            <a:xfrm>
              <a:off x="432" y="1262"/>
              <a:ext cx="9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dirty="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调度方法</a:t>
              </a:r>
              <a:endParaRPr kumimoji="1" lang="zh-CN" altLang="en-US" sz="1800" dirty="0">
                <a:solidFill>
                  <a:srgbClr val="0099FF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472" name="Rectangle 7"/>
            <p:cNvSpPr>
              <a:spLocks noChangeArrowheads="1"/>
            </p:cNvSpPr>
            <p:nvPr/>
          </p:nvSpPr>
          <p:spPr bwMode="auto">
            <a:xfrm>
              <a:off x="3285" y="957"/>
              <a:ext cx="11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每条分支指令的</a:t>
              </a:r>
              <a:br>
                <a:rPr kumimoji="1" lang="zh-CN" altLang="en-US" sz="180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</a:br>
              <a:r>
                <a:rPr kumimoji="1" lang="zh-CN" altLang="en-US" sz="180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平均分支损失</a:t>
              </a:r>
              <a:endParaRPr kumimoji="1" lang="zh-CN" altLang="en-US" sz="1800">
                <a:solidFill>
                  <a:srgbClr val="0099FF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473" name="Line 8"/>
            <p:cNvSpPr>
              <a:spLocks noChangeShapeType="1"/>
            </p:cNvSpPr>
            <p:nvPr/>
          </p:nvSpPr>
          <p:spPr bwMode="auto">
            <a:xfrm>
              <a:off x="348" y="2645"/>
              <a:ext cx="50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62474" name="Line 9"/>
            <p:cNvSpPr>
              <a:spLocks noChangeShapeType="1"/>
            </p:cNvSpPr>
            <p:nvPr/>
          </p:nvSpPr>
          <p:spPr bwMode="auto">
            <a:xfrm>
              <a:off x="336" y="3077"/>
              <a:ext cx="50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62475" name="Line 10"/>
            <p:cNvSpPr>
              <a:spLocks noChangeShapeType="1"/>
            </p:cNvSpPr>
            <p:nvPr/>
          </p:nvSpPr>
          <p:spPr bwMode="auto">
            <a:xfrm>
              <a:off x="1368" y="965"/>
              <a:ext cx="0" cy="2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62476" name="Text Box 11"/>
            <p:cNvSpPr txBox="1">
              <a:spLocks noChangeArrowheads="1"/>
            </p:cNvSpPr>
            <p:nvPr/>
          </p:nvSpPr>
          <p:spPr bwMode="auto">
            <a:xfrm>
              <a:off x="385" y="1886"/>
              <a:ext cx="96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dirty="0">
                  <a:solidFill>
                    <a:srgbClr val="0099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暂停流水线</a:t>
              </a:r>
              <a:endParaRPr kumimoji="1" lang="zh-CN" altLang="en-US" sz="1800" dirty="0">
                <a:solidFill>
                  <a:srgbClr val="009999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477" name="Rectangle 12"/>
            <p:cNvSpPr>
              <a:spLocks noChangeArrowheads="1"/>
            </p:cNvSpPr>
            <p:nvPr/>
          </p:nvSpPr>
          <p:spPr bwMode="auto">
            <a:xfrm>
              <a:off x="325" y="2342"/>
              <a:ext cx="11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1800">
                  <a:solidFill>
                    <a:srgbClr val="0099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预测分支成功</a:t>
              </a:r>
              <a:endParaRPr kumimoji="1" lang="zh-CN" altLang="en-US" sz="1800">
                <a:solidFill>
                  <a:srgbClr val="009999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478" name="Rectangle 15"/>
            <p:cNvSpPr>
              <a:spLocks noChangeArrowheads="1"/>
            </p:cNvSpPr>
            <p:nvPr/>
          </p:nvSpPr>
          <p:spPr bwMode="auto">
            <a:xfrm>
              <a:off x="1380" y="965"/>
              <a:ext cx="12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1800" dirty="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每条条件分支指</a:t>
              </a:r>
              <a:br>
                <a:rPr kumimoji="1" lang="zh-CN" altLang="en-US" sz="1800" dirty="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</a:br>
              <a:r>
                <a:rPr kumimoji="1" lang="zh-CN" altLang="en-US" sz="1800" dirty="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 令的分支损失</a:t>
              </a:r>
              <a:endParaRPr kumimoji="1" lang="zh-CN" altLang="en-US" sz="1800" dirty="0">
                <a:solidFill>
                  <a:srgbClr val="0099FF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479" name="Rectangle 13"/>
            <p:cNvSpPr>
              <a:spLocks noChangeArrowheads="1"/>
            </p:cNvSpPr>
            <p:nvPr/>
          </p:nvSpPr>
          <p:spPr bwMode="auto">
            <a:xfrm>
              <a:off x="307" y="2748"/>
              <a:ext cx="9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>
                  <a:solidFill>
                    <a:srgbClr val="0099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预测分支失败</a:t>
              </a:r>
              <a:endParaRPr kumimoji="1" lang="zh-CN" altLang="en-US" sz="1800">
                <a:solidFill>
                  <a:srgbClr val="009999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480" name="Rectangle 14"/>
            <p:cNvSpPr>
              <a:spLocks noChangeArrowheads="1"/>
            </p:cNvSpPr>
            <p:nvPr/>
          </p:nvSpPr>
          <p:spPr bwMode="auto">
            <a:xfrm>
              <a:off x="1432" y="1831"/>
              <a:ext cx="3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1.00</a:t>
              </a:r>
              <a:endPara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481" name="Rectangle 16"/>
            <p:cNvSpPr>
              <a:spLocks noChangeArrowheads="1"/>
            </p:cNvSpPr>
            <p:nvPr/>
          </p:nvSpPr>
          <p:spPr bwMode="auto">
            <a:xfrm>
              <a:off x="490" y="3173"/>
              <a:ext cx="8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1800">
                  <a:solidFill>
                    <a:srgbClr val="0099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延迟分支</a:t>
              </a:r>
              <a:endParaRPr kumimoji="1" lang="zh-CN" altLang="en-US" sz="1800">
                <a:solidFill>
                  <a:srgbClr val="009999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482" name="Line 17"/>
            <p:cNvSpPr>
              <a:spLocks noChangeShapeType="1"/>
            </p:cNvSpPr>
            <p:nvPr/>
          </p:nvSpPr>
          <p:spPr bwMode="auto">
            <a:xfrm>
              <a:off x="2544" y="965"/>
              <a:ext cx="0" cy="25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62483" name="Line 18"/>
            <p:cNvSpPr>
              <a:spLocks noChangeShapeType="1"/>
            </p:cNvSpPr>
            <p:nvPr/>
          </p:nvSpPr>
          <p:spPr bwMode="auto">
            <a:xfrm>
              <a:off x="3276" y="965"/>
              <a:ext cx="0" cy="2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62484" name="Text Box 19"/>
            <p:cNvSpPr txBox="1">
              <a:spLocks noChangeArrowheads="1"/>
            </p:cNvSpPr>
            <p:nvPr/>
          </p:nvSpPr>
          <p:spPr bwMode="auto">
            <a:xfrm>
              <a:off x="2556" y="1013"/>
              <a:ext cx="720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180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每条无条</a:t>
              </a:r>
              <a:br>
                <a:rPr kumimoji="1" lang="zh-CN" altLang="en-US" sz="180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</a:br>
              <a:r>
                <a:rPr kumimoji="1" lang="zh-CN" altLang="en-US" sz="180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件分支指</a:t>
              </a:r>
              <a:br>
                <a:rPr kumimoji="1" lang="zh-CN" altLang="en-US" sz="180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</a:br>
              <a:r>
                <a:rPr kumimoji="1" lang="zh-CN" altLang="en-US" sz="180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令的损失</a:t>
              </a:r>
              <a:endParaRPr kumimoji="1" lang="zh-CN" altLang="en-US" sz="1800">
                <a:solidFill>
                  <a:srgbClr val="0099FF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485" name="Rectangle 20"/>
            <p:cNvSpPr>
              <a:spLocks noChangeArrowheads="1"/>
            </p:cNvSpPr>
            <p:nvPr/>
          </p:nvSpPr>
          <p:spPr bwMode="auto">
            <a:xfrm>
              <a:off x="4414" y="965"/>
              <a:ext cx="105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180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具有分支暂停</a:t>
              </a:r>
              <a:br>
                <a:rPr kumimoji="1" lang="zh-CN" altLang="en-US" sz="180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</a:br>
              <a:r>
                <a:rPr kumimoji="1" lang="zh-CN" altLang="en-US" sz="180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 的有效 </a:t>
              </a:r>
              <a:r>
                <a:rPr kumimoji="1" lang="en-US" altLang="zh-CN" sz="180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CPI</a:t>
              </a:r>
              <a:endParaRPr kumimoji="1" lang="en-US" altLang="zh-CN" sz="1800">
                <a:solidFill>
                  <a:srgbClr val="0099FF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486" name="Line 21"/>
            <p:cNvSpPr>
              <a:spLocks noChangeShapeType="1"/>
            </p:cNvSpPr>
            <p:nvPr/>
          </p:nvSpPr>
          <p:spPr bwMode="auto">
            <a:xfrm>
              <a:off x="4416" y="965"/>
              <a:ext cx="0" cy="25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62487" name="Line 22"/>
            <p:cNvSpPr>
              <a:spLocks noChangeShapeType="1"/>
            </p:cNvSpPr>
            <p:nvPr/>
          </p:nvSpPr>
          <p:spPr bwMode="auto">
            <a:xfrm>
              <a:off x="348" y="2213"/>
              <a:ext cx="50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62488" name="Text Box 25"/>
            <p:cNvSpPr txBox="1">
              <a:spLocks noChangeArrowheads="1"/>
            </p:cNvSpPr>
            <p:nvPr/>
          </p:nvSpPr>
          <p:spPr bwMode="auto">
            <a:xfrm>
              <a:off x="2028" y="1349"/>
              <a:ext cx="456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180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浮点</a:t>
              </a:r>
              <a:br>
                <a:rPr kumimoji="1" lang="zh-CN" altLang="en-US" sz="180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</a:br>
              <a:r>
                <a:rPr kumimoji="1" lang="zh-CN" altLang="en-US" sz="180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平均</a:t>
              </a:r>
              <a:endParaRPr kumimoji="1" lang="zh-CN" altLang="en-US" sz="1800">
                <a:solidFill>
                  <a:srgbClr val="0099FF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489" name="Line 23"/>
            <p:cNvSpPr>
              <a:spLocks noChangeShapeType="1"/>
            </p:cNvSpPr>
            <p:nvPr/>
          </p:nvSpPr>
          <p:spPr bwMode="auto">
            <a:xfrm>
              <a:off x="1380" y="1349"/>
              <a:ext cx="11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62490" name="Text Box 24"/>
            <p:cNvSpPr txBox="1">
              <a:spLocks noChangeArrowheads="1"/>
            </p:cNvSpPr>
            <p:nvPr/>
          </p:nvSpPr>
          <p:spPr bwMode="auto">
            <a:xfrm>
              <a:off x="1416" y="1349"/>
              <a:ext cx="504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180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整型</a:t>
              </a:r>
              <a:br>
                <a:rPr kumimoji="1" lang="zh-CN" altLang="en-US" sz="180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</a:br>
              <a:r>
                <a:rPr kumimoji="1" lang="zh-CN" altLang="en-US" sz="180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平均</a:t>
              </a:r>
              <a:endParaRPr kumimoji="1" lang="zh-CN" altLang="en-US" sz="1800">
                <a:solidFill>
                  <a:srgbClr val="0099FF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491" name="Text Box 26"/>
            <p:cNvSpPr txBox="1">
              <a:spLocks noChangeArrowheads="1"/>
            </p:cNvSpPr>
            <p:nvPr/>
          </p:nvSpPr>
          <p:spPr bwMode="auto">
            <a:xfrm>
              <a:off x="3288" y="1337"/>
              <a:ext cx="504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180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整型</a:t>
              </a:r>
              <a:br>
                <a:rPr kumimoji="1" lang="zh-CN" altLang="en-US" sz="180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</a:br>
              <a:r>
                <a:rPr kumimoji="1" lang="zh-CN" altLang="en-US" sz="180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平均</a:t>
              </a:r>
              <a:endParaRPr kumimoji="1" lang="zh-CN" altLang="en-US" sz="1800">
                <a:solidFill>
                  <a:srgbClr val="0099FF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492" name="Text Box 27"/>
            <p:cNvSpPr txBox="1">
              <a:spLocks noChangeArrowheads="1"/>
            </p:cNvSpPr>
            <p:nvPr/>
          </p:nvSpPr>
          <p:spPr bwMode="auto">
            <a:xfrm>
              <a:off x="4416" y="1349"/>
              <a:ext cx="504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180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整型</a:t>
              </a:r>
              <a:br>
                <a:rPr kumimoji="1" lang="zh-CN" altLang="en-US" sz="180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</a:br>
              <a:r>
                <a:rPr kumimoji="1" lang="zh-CN" altLang="en-US" sz="180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平均</a:t>
              </a:r>
              <a:endParaRPr kumimoji="1" lang="zh-CN" altLang="en-US" sz="1800">
                <a:solidFill>
                  <a:srgbClr val="0099FF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493" name="Text Box 28"/>
            <p:cNvSpPr txBox="1">
              <a:spLocks noChangeArrowheads="1"/>
            </p:cNvSpPr>
            <p:nvPr/>
          </p:nvSpPr>
          <p:spPr bwMode="auto">
            <a:xfrm>
              <a:off x="3936" y="1337"/>
              <a:ext cx="456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180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浮点</a:t>
              </a:r>
              <a:br>
                <a:rPr kumimoji="1" lang="zh-CN" altLang="en-US" sz="180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</a:br>
              <a:r>
                <a:rPr kumimoji="1" lang="zh-CN" altLang="en-US" sz="180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平均</a:t>
              </a:r>
              <a:endParaRPr kumimoji="1" lang="zh-CN" altLang="en-US" sz="1800">
                <a:solidFill>
                  <a:srgbClr val="0099FF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494" name="Text Box 29"/>
            <p:cNvSpPr txBox="1">
              <a:spLocks noChangeArrowheads="1"/>
            </p:cNvSpPr>
            <p:nvPr/>
          </p:nvSpPr>
          <p:spPr bwMode="auto">
            <a:xfrm>
              <a:off x="4921" y="1349"/>
              <a:ext cx="456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180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浮点</a:t>
              </a:r>
              <a:br>
                <a:rPr kumimoji="1" lang="zh-CN" altLang="en-US" sz="180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</a:br>
              <a:r>
                <a:rPr kumimoji="1" lang="zh-CN" altLang="en-US" sz="1800">
                  <a:solidFill>
                    <a:srgbClr val="0099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平均</a:t>
              </a:r>
              <a:endParaRPr kumimoji="1" lang="zh-CN" altLang="en-US" sz="1800">
                <a:solidFill>
                  <a:srgbClr val="0099FF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495" name="Line 30"/>
            <p:cNvSpPr>
              <a:spLocks noChangeShapeType="1"/>
            </p:cNvSpPr>
            <p:nvPr/>
          </p:nvSpPr>
          <p:spPr bwMode="auto">
            <a:xfrm>
              <a:off x="3276" y="1349"/>
              <a:ext cx="21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62496" name="Line 31"/>
            <p:cNvSpPr>
              <a:spLocks noChangeShapeType="1"/>
            </p:cNvSpPr>
            <p:nvPr/>
          </p:nvSpPr>
          <p:spPr bwMode="auto">
            <a:xfrm>
              <a:off x="3876" y="1349"/>
              <a:ext cx="0" cy="21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62497" name="Line 32"/>
            <p:cNvSpPr>
              <a:spLocks noChangeShapeType="1"/>
            </p:cNvSpPr>
            <p:nvPr/>
          </p:nvSpPr>
          <p:spPr bwMode="auto">
            <a:xfrm>
              <a:off x="4920" y="1349"/>
              <a:ext cx="0" cy="2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62498" name="Line 33"/>
            <p:cNvSpPr>
              <a:spLocks noChangeShapeType="1"/>
            </p:cNvSpPr>
            <p:nvPr/>
          </p:nvSpPr>
          <p:spPr bwMode="auto">
            <a:xfrm>
              <a:off x="1956" y="1349"/>
              <a:ext cx="0" cy="2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62499" name="Rectangle 34"/>
            <p:cNvSpPr>
              <a:spLocks noChangeArrowheads="1"/>
            </p:cNvSpPr>
            <p:nvPr/>
          </p:nvSpPr>
          <p:spPr bwMode="auto">
            <a:xfrm>
              <a:off x="2040" y="1873"/>
              <a:ext cx="37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1.00</a:t>
              </a:r>
              <a:endPara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500" name="Rectangle 35"/>
            <p:cNvSpPr>
              <a:spLocks noChangeArrowheads="1"/>
            </p:cNvSpPr>
            <p:nvPr/>
          </p:nvSpPr>
          <p:spPr bwMode="auto">
            <a:xfrm>
              <a:off x="1440" y="2269"/>
              <a:ext cx="3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1.00</a:t>
              </a:r>
              <a:endPara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501" name="Rectangle 36"/>
            <p:cNvSpPr>
              <a:spLocks noChangeArrowheads="1"/>
            </p:cNvSpPr>
            <p:nvPr/>
          </p:nvSpPr>
          <p:spPr bwMode="auto">
            <a:xfrm>
              <a:off x="1456" y="2732"/>
              <a:ext cx="37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0.62</a:t>
              </a:r>
              <a:endPara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502" name="Rectangle 37"/>
            <p:cNvSpPr>
              <a:spLocks noChangeArrowheads="1"/>
            </p:cNvSpPr>
            <p:nvPr/>
          </p:nvSpPr>
          <p:spPr bwMode="auto">
            <a:xfrm>
              <a:off x="1468" y="3164"/>
              <a:ext cx="37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0.25</a:t>
              </a:r>
              <a:endPara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503" name="Rectangle 38"/>
            <p:cNvSpPr>
              <a:spLocks noChangeArrowheads="1"/>
            </p:cNvSpPr>
            <p:nvPr/>
          </p:nvSpPr>
          <p:spPr bwMode="auto">
            <a:xfrm>
              <a:off x="2688" y="1873"/>
              <a:ext cx="37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1.00</a:t>
              </a:r>
              <a:endPara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504" name="Rectangle 39"/>
            <p:cNvSpPr>
              <a:spLocks noChangeArrowheads="1"/>
            </p:cNvSpPr>
            <p:nvPr/>
          </p:nvSpPr>
          <p:spPr bwMode="auto">
            <a:xfrm>
              <a:off x="2704" y="2284"/>
              <a:ext cx="3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1.00</a:t>
              </a:r>
              <a:endPara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505" name="Rectangle 40"/>
            <p:cNvSpPr>
              <a:spLocks noChangeArrowheads="1"/>
            </p:cNvSpPr>
            <p:nvPr/>
          </p:nvSpPr>
          <p:spPr bwMode="auto">
            <a:xfrm>
              <a:off x="2028" y="2263"/>
              <a:ext cx="3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1.00</a:t>
              </a:r>
              <a:endPara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506" name="Rectangle 41"/>
            <p:cNvSpPr>
              <a:spLocks noChangeArrowheads="1"/>
            </p:cNvSpPr>
            <p:nvPr/>
          </p:nvSpPr>
          <p:spPr bwMode="auto">
            <a:xfrm>
              <a:off x="3360" y="1868"/>
              <a:ext cx="37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1.00</a:t>
              </a:r>
              <a:endPara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507" name="Rectangle 42"/>
            <p:cNvSpPr>
              <a:spLocks noChangeArrowheads="1"/>
            </p:cNvSpPr>
            <p:nvPr/>
          </p:nvSpPr>
          <p:spPr bwMode="auto">
            <a:xfrm>
              <a:off x="3360" y="2269"/>
              <a:ext cx="3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1.00</a:t>
              </a:r>
              <a:endPara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508" name="Rectangle 43"/>
            <p:cNvSpPr>
              <a:spLocks noChangeArrowheads="1"/>
            </p:cNvSpPr>
            <p:nvPr/>
          </p:nvSpPr>
          <p:spPr bwMode="auto">
            <a:xfrm>
              <a:off x="3360" y="2701"/>
              <a:ext cx="3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0.69</a:t>
              </a:r>
              <a:endPara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509" name="Rectangle 44"/>
            <p:cNvSpPr>
              <a:spLocks noChangeArrowheads="1"/>
            </p:cNvSpPr>
            <p:nvPr/>
          </p:nvSpPr>
          <p:spPr bwMode="auto">
            <a:xfrm>
              <a:off x="3360" y="3133"/>
              <a:ext cx="3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0.21</a:t>
              </a:r>
              <a:endPara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510" name="Rectangle 45"/>
            <p:cNvSpPr>
              <a:spLocks noChangeArrowheads="1"/>
            </p:cNvSpPr>
            <p:nvPr/>
          </p:nvSpPr>
          <p:spPr bwMode="auto">
            <a:xfrm>
              <a:off x="3940" y="1874"/>
              <a:ext cx="37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1.00</a:t>
              </a:r>
              <a:endPara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511" name="Rectangle 46"/>
            <p:cNvSpPr>
              <a:spLocks noChangeArrowheads="1"/>
            </p:cNvSpPr>
            <p:nvPr/>
          </p:nvSpPr>
          <p:spPr bwMode="auto">
            <a:xfrm>
              <a:off x="4464" y="1874"/>
              <a:ext cx="37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1.17</a:t>
              </a:r>
              <a:endPara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512" name="Rectangle 47"/>
            <p:cNvSpPr>
              <a:spLocks noChangeArrowheads="1"/>
            </p:cNvSpPr>
            <p:nvPr/>
          </p:nvSpPr>
          <p:spPr bwMode="auto">
            <a:xfrm>
              <a:off x="4960" y="1874"/>
              <a:ext cx="37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1.15</a:t>
              </a:r>
              <a:endPara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513" name="Rectangle 48"/>
            <p:cNvSpPr>
              <a:spLocks noChangeArrowheads="1"/>
            </p:cNvSpPr>
            <p:nvPr/>
          </p:nvSpPr>
          <p:spPr bwMode="auto">
            <a:xfrm>
              <a:off x="3936" y="2269"/>
              <a:ext cx="3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1.00</a:t>
              </a:r>
              <a:endPara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514" name="Rectangle 49"/>
            <p:cNvSpPr>
              <a:spLocks noChangeArrowheads="1"/>
            </p:cNvSpPr>
            <p:nvPr/>
          </p:nvSpPr>
          <p:spPr bwMode="auto">
            <a:xfrm>
              <a:off x="4464" y="2269"/>
              <a:ext cx="3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1.17</a:t>
              </a:r>
              <a:endPara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515" name="Rectangle 50"/>
            <p:cNvSpPr>
              <a:spLocks noChangeArrowheads="1"/>
            </p:cNvSpPr>
            <p:nvPr/>
          </p:nvSpPr>
          <p:spPr bwMode="auto">
            <a:xfrm>
              <a:off x="4944" y="2269"/>
              <a:ext cx="3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1.15</a:t>
              </a:r>
              <a:endPara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516" name="Rectangle 51"/>
            <p:cNvSpPr>
              <a:spLocks noChangeArrowheads="1"/>
            </p:cNvSpPr>
            <p:nvPr/>
          </p:nvSpPr>
          <p:spPr bwMode="auto">
            <a:xfrm>
              <a:off x="3936" y="2701"/>
              <a:ext cx="3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0.74</a:t>
              </a:r>
              <a:endPara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517" name="Rectangle 52"/>
            <p:cNvSpPr>
              <a:spLocks noChangeArrowheads="1"/>
            </p:cNvSpPr>
            <p:nvPr/>
          </p:nvSpPr>
          <p:spPr bwMode="auto">
            <a:xfrm>
              <a:off x="4464" y="2701"/>
              <a:ext cx="3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1.12</a:t>
              </a:r>
              <a:endPara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518" name="Rectangle 53"/>
            <p:cNvSpPr>
              <a:spLocks noChangeArrowheads="1"/>
            </p:cNvSpPr>
            <p:nvPr/>
          </p:nvSpPr>
          <p:spPr bwMode="auto">
            <a:xfrm>
              <a:off x="4960" y="2701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1.11</a:t>
              </a:r>
              <a:endPara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519" name="Rectangle 54"/>
            <p:cNvSpPr>
              <a:spLocks noChangeArrowheads="1"/>
            </p:cNvSpPr>
            <p:nvPr/>
          </p:nvSpPr>
          <p:spPr bwMode="auto">
            <a:xfrm>
              <a:off x="2016" y="2705"/>
              <a:ext cx="3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0.70</a:t>
              </a:r>
              <a:endPara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520" name="Rectangle 55"/>
            <p:cNvSpPr>
              <a:spLocks noChangeArrowheads="1"/>
            </p:cNvSpPr>
            <p:nvPr/>
          </p:nvSpPr>
          <p:spPr bwMode="auto">
            <a:xfrm>
              <a:off x="2688" y="2701"/>
              <a:ext cx="3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1.00</a:t>
              </a:r>
              <a:endPara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521" name="Rectangle 56"/>
            <p:cNvSpPr>
              <a:spLocks noChangeArrowheads="1"/>
            </p:cNvSpPr>
            <p:nvPr/>
          </p:nvSpPr>
          <p:spPr bwMode="auto">
            <a:xfrm>
              <a:off x="2016" y="3133"/>
              <a:ext cx="3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0.35</a:t>
              </a:r>
              <a:endPara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522" name="Rectangle 57"/>
            <p:cNvSpPr>
              <a:spLocks noChangeArrowheads="1"/>
            </p:cNvSpPr>
            <p:nvPr/>
          </p:nvSpPr>
          <p:spPr bwMode="auto">
            <a:xfrm>
              <a:off x="2700" y="3133"/>
              <a:ext cx="3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0.00</a:t>
              </a:r>
              <a:endPara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523" name="Rectangle 58"/>
            <p:cNvSpPr>
              <a:spLocks noChangeArrowheads="1"/>
            </p:cNvSpPr>
            <p:nvPr/>
          </p:nvSpPr>
          <p:spPr bwMode="auto">
            <a:xfrm>
              <a:off x="3936" y="3133"/>
              <a:ext cx="3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0.30</a:t>
              </a:r>
              <a:endPara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524" name="Rectangle 59"/>
            <p:cNvSpPr>
              <a:spLocks noChangeArrowheads="1"/>
            </p:cNvSpPr>
            <p:nvPr/>
          </p:nvSpPr>
          <p:spPr bwMode="auto">
            <a:xfrm>
              <a:off x="4464" y="3133"/>
              <a:ext cx="3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1.04</a:t>
              </a:r>
              <a:endPara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2525" name="Rectangle 60"/>
            <p:cNvSpPr>
              <a:spLocks noChangeArrowheads="1"/>
            </p:cNvSpPr>
            <p:nvPr/>
          </p:nvSpPr>
          <p:spPr bwMode="auto">
            <a:xfrm>
              <a:off x="4956" y="3133"/>
              <a:ext cx="3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1.04</a:t>
              </a:r>
              <a:endPara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7453313" cy="676275"/>
          </a:xfrm>
        </p:spPr>
        <p:txBody>
          <a:bodyPr/>
          <a:lstStyle/>
          <a:p>
            <a:pPr marL="342900" indent="-342900" eaLnBrk="1" hangingPunct="1"/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6.4  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实例分析：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 R4000</a:t>
            </a:r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6.4.1 MIPS R4000</a:t>
            </a:r>
            <a:r>
              <a:rPr lang="zh-CN" altLang="en-US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的整型流水线</a:t>
            </a:r>
            <a:endParaRPr lang="en-US" altLang="zh-CN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6.4.2 MIPS R4000</a:t>
            </a:r>
            <a:r>
              <a:rPr lang="zh-CN" altLang="en-US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的浮点流水线</a:t>
            </a:r>
            <a:endParaRPr lang="en-US" altLang="zh-CN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6.4.3 MIPS R4000</a:t>
            </a:r>
            <a:r>
              <a:rPr lang="zh-CN" altLang="en-US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流水线性能分析</a:t>
            </a:r>
            <a:endParaRPr lang="en-US" altLang="zh-CN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en-US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11188" y="1397000"/>
            <a:ext cx="7488237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0000"/>
              </a:spcBef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指令集：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64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位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MIPS-3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指令集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80000"/>
              </a:spcBef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MIPS R4000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流水线结构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80000"/>
              </a:spcBef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超流水结构（</a:t>
            </a:r>
            <a:r>
              <a:rPr lang="en-US" altLang="zh-CN" sz="2400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Superpipeling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80000"/>
              </a:spcBef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访存操作流水化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80000"/>
              </a:spcBef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2" action="ppaction://hlinksldjump"/>
              </a:rPr>
              <a:t>流水线各段的功能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755650" y="260350"/>
            <a:ext cx="770413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defRPr/>
            </a:pPr>
            <a:r>
              <a:rPr lang="en-US" altLang="zh-CN" sz="4000" b="1" dirty="0">
                <a:latin typeface="+mj-ea"/>
                <a:ea typeface="+mj-ea"/>
                <a:cs typeface="+mj-cs"/>
              </a:rPr>
              <a:t>6.4.1 MIPS </a:t>
            </a:r>
            <a:r>
              <a:rPr lang="en-US" altLang="zh-CN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R4000</a:t>
            </a:r>
            <a:r>
              <a:rPr lang="zh-CN" altLang="en-US" sz="4000" b="1" dirty="0">
                <a:latin typeface="+mj-ea"/>
                <a:ea typeface="+mj-ea"/>
                <a:cs typeface="+mj-cs"/>
              </a:rPr>
              <a:t>的整型流水线</a:t>
            </a:r>
            <a:endParaRPr lang="zh-CN" altLang="en-US" sz="4000" b="1" dirty="0"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12775" y="1268413"/>
            <a:ext cx="74882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4.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指令序列在流水线中的重叠执行过程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1" hangingPunct="1">
              <a:spcBef>
                <a:spcPct val="100000"/>
              </a:spcBef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定向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插入暂停周期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5.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2" action="ppaction://hlinksldjump"/>
              </a:rPr>
              <a:t>载入延迟为两个时钟周期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6.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指令序列在流水线中的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3" action="ppaction://hlinksldjump"/>
              </a:rPr>
              <a:t>执行时空图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7. R4000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流水线的定向路径远多于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MIPS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流水线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100000"/>
              </a:spcBef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4" action="ppaction://hlinksldjump"/>
              </a:rPr>
              <a:t>ALU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4" action="ppaction://hlinksldjump"/>
              </a:rPr>
              <a:t>输入端的定向源有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4" action="ppaction://hlinksldjump"/>
              </a:rPr>
              <a:t>4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4" action="ppaction://hlinksldjump"/>
              </a:rPr>
              <a:t>个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EX/DF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DF/DS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DS/TC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TC/WB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55650" y="260350"/>
            <a:ext cx="770413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defRPr/>
            </a:pPr>
            <a:r>
              <a:rPr lang="en-US" altLang="zh-CN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6.4.1 MIPS R4000</a:t>
            </a:r>
            <a:r>
              <a:rPr lang="zh-CN" alt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的整型流水线</a:t>
            </a:r>
            <a:endParaRPr lang="zh-CN" altLang="en-US" sz="36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11188" y="1268413"/>
            <a:ext cx="7273925" cy="33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8.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分支处理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10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EX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段完成分支条件的计算，基本分支延迟为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3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个时钟周期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10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分支处理策略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 eaLnBrk="1" hangingPunct="1">
              <a:spcBef>
                <a:spcPct val="40000"/>
              </a:spcBef>
              <a:buFont typeface="楷体_GB2312" pitchFamily="49" charset="-122"/>
              <a:buChar char="-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单周期延迟分支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 eaLnBrk="1" hangingPunct="1">
              <a:spcBef>
                <a:spcPct val="40000"/>
              </a:spcBef>
              <a:buFont typeface="楷体_GB2312" pitchFamily="49" charset="-122"/>
              <a:buChar char="-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从失败处调度    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2" action="ppaction://hlinksldjump"/>
              </a:rPr>
              <a:t>时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2" action="ppaction://hlinksldjump"/>
              </a:rPr>
              <a:t>-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2" action="ppaction://hlinksldjump"/>
              </a:rPr>
              <a:t>空图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55650" y="260350"/>
            <a:ext cx="770413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defRPr/>
            </a:pPr>
            <a:r>
              <a:rPr lang="en-US" altLang="zh-CN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6.4.1 MIPS R4000</a:t>
            </a:r>
            <a:r>
              <a:rPr lang="zh-CN" alt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的整型流水线</a:t>
            </a:r>
            <a:endParaRPr lang="zh-CN" altLang="en-US" sz="36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75468" y="1700808"/>
            <a:ext cx="770413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包括浮点除法器、浮点乘法器和浮点加法器各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个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100000"/>
              </a:spcBef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分为</a:t>
            </a:r>
            <a:r>
              <a:rPr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段（</a:t>
            </a:r>
            <a:r>
              <a:rPr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R4000</a:t>
            </a: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流水线的</a:t>
            </a:r>
            <a:r>
              <a:rPr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8</a:t>
            </a: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个段</a:t>
            </a: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zh-CN" altLang="en-US" sz="24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100000"/>
              </a:spcBef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多功能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非线性流水线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100000"/>
              </a:spcBef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双精度浮点操作指令延迟、初始化间隔和流水段的使用情况</a:t>
            </a: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  <a:hlinkClick r:id="rId2" action="ppaction://hlinksldjump"/>
              </a:rPr>
              <a:t>使用情况</a:t>
            </a: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755650" y="798195"/>
            <a:ext cx="7343775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latin typeface="+mj-ea"/>
                <a:ea typeface="+mj-ea"/>
              </a:rPr>
              <a:t>6.4.2 MIPS R4000</a:t>
            </a:r>
            <a:r>
              <a:rPr lang="zh-CN" altLang="en-US" sz="4000" b="1" dirty="0">
                <a:latin typeface="+mj-ea"/>
                <a:ea typeface="+mj-ea"/>
              </a:rPr>
              <a:t>的浮点流水线</a:t>
            </a:r>
            <a:endParaRPr lang="zh-CN" altLang="en-US" sz="40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12775" y="1268413"/>
            <a:ext cx="7488238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引起流水线暂停的四个主要原因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载入暂停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分支暂停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浮点结果暂停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浮点结构性暂停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暂停对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MIPS R4000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流水线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CPI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28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影响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39750" y="260350"/>
            <a:ext cx="8135938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6.4.3 MIPS R4000</a:t>
            </a:r>
            <a:r>
              <a:rPr lang="zh-CN" alt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流水线性能分析</a:t>
            </a:r>
            <a:endParaRPr lang="zh-CN" altLang="en-US" sz="36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latin typeface="+mj-ea"/>
              </a:rPr>
              <a:t>6.3  </a:t>
            </a:r>
            <a:r>
              <a:rPr lang="zh-CN" altLang="en-US" sz="4000" b="1" dirty="0">
                <a:latin typeface="+mj-ea"/>
              </a:rPr>
              <a:t>流水线中</a:t>
            </a:r>
            <a:r>
              <a:rPr lang="zh-CN" altLang="en-US" sz="4000" b="1" dirty="0" smtClean="0">
                <a:latin typeface="+mj-ea"/>
              </a:rPr>
              <a:t>的冲突</a:t>
            </a:r>
            <a:endParaRPr lang="zh-CN" altLang="en-US" sz="4000" b="1" dirty="0" smtClean="0">
              <a:latin typeface="+mj-ea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>
          <a:xfrm>
            <a:off x="683568" y="1700808"/>
            <a:ext cx="7064375" cy="3313112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6.3.1 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流水线的结构冲突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2800" b="1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u="sng" dirty="0" smtClean="0">
                <a:latin typeface="Times New Roman" panose="02020603050405020304" pitchFamily="18" charset="0"/>
              </a:rPr>
              <a:t>6.3.2  </a:t>
            </a:r>
            <a:r>
              <a:rPr lang="zh-CN" altLang="en-US" sz="2800" b="1" u="sng" dirty="0" smtClean="0">
                <a:latin typeface="Times New Roman" panose="02020603050405020304" pitchFamily="18" charset="0"/>
              </a:rPr>
              <a:t>流水线的数据冲突</a:t>
            </a:r>
            <a:endParaRPr lang="en-US" altLang="zh-CN" sz="2800" b="1" u="sng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6.3.3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流水线的控制冲突</a:t>
            </a:r>
            <a:endParaRPr lang="en-US" altLang="zh-CN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476375" y="549275"/>
            <a:ext cx="6480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暂停对</a:t>
            </a:r>
            <a:r>
              <a:rPr kumimoji="1"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R4000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流水线</a:t>
            </a:r>
            <a:r>
              <a:rPr kumimoji="1"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CPI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的影响</a:t>
            </a:r>
            <a:endParaRPr kumimoji="1"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844" name="Text Box 97"/>
          <p:cNvSpPr txBox="1">
            <a:spLocks noChangeArrowheads="1"/>
          </p:cNvSpPr>
          <p:nvPr/>
        </p:nvSpPr>
        <p:spPr bwMode="auto">
          <a:xfrm>
            <a:off x="827088" y="1484313"/>
            <a:ext cx="7653337" cy="4146550"/>
          </a:xfrm>
          <a:prstGeom prst="rect">
            <a:avLst/>
          </a:prstGeom>
          <a:noFill/>
          <a:ln w="38100">
            <a:solidFill>
              <a:srgbClr val="36F28B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整数平均：		流水线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CPI		         1.54    </a:t>
            </a:r>
            <a:endParaRPr lang="en-US" altLang="zh-CN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/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		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载入暂停时钟周期数		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0.16</a:t>
            </a:r>
            <a:endParaRPr lang="en-US" altLang="zh-CN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/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		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分支暂停时钟周期数		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0.38</a:t>
            </a:r>
            <a:endParaRPr lang="en-US" altLang="zh-CN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/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		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浮点结果暂停时钟周期数	         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0.00</a:t>
            </a:r>
            <a:endParaRPr lang="en-US" altLang="zh-CN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/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		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浮点结构性暂停时钟周期数	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0.00</a:t>
            </a:r>
            <a:endParaRPr lang="en-US" altLang="zh-CN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/>
            <a:endParaRPr lang="en-US" altLang="zh-CN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/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浮点平均：		流水线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CPI		         2.48</a:t>
            </a:r>
            <a:endParaRPr lang="en-US" altLang="zh-CN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/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		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载入暂停时钟周期数		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0.10</a:t>
            </a:r>
            <a:endParaRPr lang="en-US" altLang="zh-CN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/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		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分支暂停时钟周期数		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0.33</a:t>
            </a:r>
            <a:endParaRPr lang="en-US" altLang="zh-CN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/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		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浮点结果暂停时钟周期数	         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0.95</a:t>
            </a:r>
            <a:endParaRPr lang="en-US" altLang="zh-CN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/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		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浮点结构性暂停时钟周期数	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0.18</a:t>
            </a:r>
            <a:endParaRPr lang="en-US" altLang="zh-CN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845" name="Line 98"/>
          <p:cNvSpPr>
            <a:spLocks noChangeShapeType="1"/>
          </p:cNvSpPr>
          <p:nvPr/>
        </p:nvSpPr>
        <p:spPr bwMode="auto">
          <a:xfrm>
            <a:off x="828675" y="3573463"/>
            <a:ext cx="7631113" cy="0"/>
          </a:xfrm>
          <a:prstGeom prst="line">
            <a:avLst/>
          </a:prstGeom>
          <a:noFill/>
          <a:ln w="38100">
            <a:solidFill>
              <a:srgbClr val="36F28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arch55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arch56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92075"/>
            <a:ext cx="8640762" cy="667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4579" name="Picture 2" descr="arch57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617663"/>
            <a:ext cx="8637587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arch58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44450"/>
            <a:ext cx="8785225" cy="675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8675" name="Picture 2" descr="arch58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68438"/>
            <a:ext cx="7924800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arch5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723" name="Picture 2" descr="arch60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9538"/>
            <a:ext cx="80772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4819" name="Picture 2" descr="arch6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-46038"/>
            <a:ext cx="8424863" cy="693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50" name="Picture 2" descr="arch64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-39688"/>
            <a:ext cx="8605837" cy="689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0925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-0.04954 L 0.10833 0.2025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04954 L -0.15938 0.1814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L -0.00191 -0.3013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arch5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arch55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8915" name="Picture 7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820738"/>
            <a:ext cx="597535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arch66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36588"/>
            <a:ext cx="731520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1987" name="Picture 2" descr="arch67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60488"/>
            <a:ext cx="77724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4035" name="Picture 2" descr="arch68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57225"/>
            <a:ext cx="68580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406400" y="1590675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800" b="1">
                <a:solidFill>
                  <a:srgbClr val="E24C05"/>
                </a:solidFill>
                <a:latin typeface="宋体" panose="02010600030101010101" pitchFamily="2" charset="-122"/>
              </a:rPr>
              <a:t>流 水 段</a:t>
            </a:r>
            <a:endParaRPr kumimoji="1" lang="zh-CN" altLang="en-US" sz="1800" b="1">
              <a:solidFill>
                <a:srgbClr val="E24C05"/>
              </a:solidFill>
              <a:latin typeface="宋体" panose="02010600030101010101" pitchFamily="2" charset="-122"/>
            </a:endParaRPr>
          </a:p>
        </p:txBody>
      </p:sp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3856038" y="1604963"/>
            <a:ext cx="2544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800" b="1">
                <a:solidFill>
                  <a:srgbClr val="E24C05"/>
                </a:solidFill>
                <a:latin typeface="宋体" panose="02010600030101010101" pitchFamily="2" charset="-122"/>
              </a:rPr>
              <a:t>分 支 指 令 操 作</a:t>
            </a:r>
            <a:endParaRPr kumimoji="1" lang="zh-CN" altLang="en-US" sz="1800" b="1">
              <a:solidFill>
                <a:srgbClr val="E24C05"/>
              </a:solidFill>
              <a:latin typeface="宋体" panose="02010600030101010101" pitchFamily="2" charset="-122"/>
            </a:endParaRPr>
          </a:p>
        </p:txBody>
      </p:sp>
      <p:sp>
        <p:nvSpPr>
          <p:cNvPr id="45060" name="Line 6"/>
          <p:cNvSpPr>
            <a:spLocks noChangeShapeType="1"/>
          </p:cNvSpPr>
          <p:nvPr/>
        </p:nvSpPr>
        <p:spPr bwMode="auto">
          <a:xfrm>
            <a:off x="488950" y="2996952"/>
            <a:ext cx="838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5061" name="Line 7"/>
          <p:cNvSpPr>
            <a:spLocks noChangeShapeType="1"/>
          </p:cNvSpPr>
          <p:nvPr/>
        </p:nvSpPr>
        <p:spPr bwMode="auto">
          <a:xfrm>
            <a:off x="400050" y="4581128"/>
            <a:ext cx="8420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5062" name="Text Box 8"/>
          <p:cNvSpPr txBox="1">
            <a:spLocks noChangeArrowheads="1"/>
          </p:cNvSpPr>
          <p:nvPr/>
        </p:nvSpPr>
        <p:spPr bwMode="auto">
          <a:xfrm>
            <a:off x="757237" y="2324427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1" dirty="0">
                <a:solidFill>
                  <a:schemeClr val="hlink"/>
                </a:solidFill>
                <a:latin typeface="宋体" panose="02010600030101010101" pitchFamily="2" charset="-122"/>
              </a:rPr>
              <a:t>IF</a:t>
            </a:r>
            <a:endParaRPr kumimoji="1" lang="en-US" altLang="zh-CN" sz="1800" b="1" dirty="0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  <p:sp>
        <p:nvSpPr>
          <p:cNvPr id="45063" name="Rectangle 9"/>
          <p:cNvSpPr>
            <a:spLocks noChangeArrowheads="1"/>
          </p:cNvSpPr>
          <p:nvPr/>
        </p:nvSpPr>
        <p:spPr bwMode="auto">
          <a:xfrm>
            <a:off x="800099" y="3454421"/>
            <a:ext cx="415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chemeClr val="hlink"/>
                </a:solidFill>
                <a:latin typeface="宋体" panose="02010600030101010101" pitchFamily="2" charset="-122"/>
              </a:rPr>
              <a:t>ID</a:t>
            </a:r>
            <a:endParaRPr lang="en-US" altLang="zh-CN" sz="1800" b="1" dirty="0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  <p:sp>
        <p:nvSpPr>
          <p:cNvPr id="45064" name="Rectangle 10"/>
          <p:cNvSpPr>
            <a:spLocks noChangeArrowheads="1"/>
          </p:cNvSpPr>
          <p:nvPr/>
        </p:nvSpPr>
        <p:spPr bwMode="auto">
          <a:xfrm>
            <a:off x="800100" y="4797152"/>
            <a:ext cx="415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chemeClr val="hlink"/>
                </a:solidFill>
                <a:latin typeface="宋体" panose="02010600030101010101" pitchFamily="2" charset="-122"/>
              </a:rPr>
              <a:t>EX</a:t>
            </a:r>
            <a:endParaRPr lang="en-US" altLang="zh-CN" sz="1800" b="1" dirty="0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  <p:sp>
        <p:nvSpPr>
          <p:cNvPr id="45065" name="Rectangle 11"/>
          <p:cNvSpPr>
            <a:spLocks noChangeArrowheads="1"/>
          </p:cNvSpPr>
          <p:nvPr/>
        </p:nvSpPr>
        <p:spPr bwMode="auto">
          <a:xfrm>
            <a:off x="1595301" y="2170769"/>
            <a:ext cx="7148513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latin typeface="宋体" panose="02010600030101010101" pitchFamily="2" charset="-122"/>
              </a:rPr>
              <a:t>IF/ID.IR ← </a:t>
            </a:r>
            <a:r>
              <a:rPr lang="en-US" altLang="zh-CN" sz="1800" b="1" dirty="0" err="1">
                <a:latin typeface="宋体" panose="02010600030101010101" pitchFamily="2" charset="-122"/>
              </a:rPr>
              <a:t>Mem</a:t>
            </a:r>
            <a:r>
              <a:rPr lang="en-US" altLang="zh-CN" sz="1800" b="1" dirty="0">
                <a:latin typeface="宋体" panose="02010600030101010101" pitchFamily="2" charset="-122"/>
              </a:rPr>
              <a:t>[PC]</a:t>
            </a:r>
            <a:r>
              <a:rPr lang="zh-CN" altLang="en-US" sz="1800" b="1" dirty="0">
                <a:latin typeface="宋体" panose="02010600030101010101" pitchFamily="2" charset="-122"/>
              </a:rPr>
              <a:t>；</a:t>
            </a:r>
            <a:endParaRPr lang="zh-CN" altLang="en-US" sz="1800" b="1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IF/ID.NPC, PC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←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 </a:t>
            </a:r>
            <a:r>
              <a:rPr lang="en-US" altLang="zh-CN" sz="1800" dirty="0">
                <a:latin typeface="宋体" panose="02010600030101010101" pitchFamily="2" charset="-122"/>
              </a:rPr>
              <a:t>(if ID/</a:t>
            </a:r>
            <a:r>
              <a:rPr lang="en-US" altLang="zh-CN" sz="1800" dirty="0" err="1">
                <a:latin typeface="宋体" panose="02010600030101010101" pitchFamily="2" charset="-122"/>
              </a:rPr>
              <a:t>EX.Cond</a:t>
            </a:r>
            <a:r>
              <a:rPr lang="en-US" altLang="zh-CN" sz="1800" dirty="0">
                <a:latin typeface="宋体" panose="02010600030101010101" pitchFamily="2" charset="-122"/>
              </a:rPr>
              <a:t> {ID/EX.NPC} else {PC+4})</a:t>
            </a:r>
            <a:r>
              <a:rPr lang="zh-CN" altLang="en-US" sz="1800" dirty="0">
                <a:latin typeface="宋体" panose="02010600030101010101" pitchFamily="2" charset="-122"/>
              </a:rPr>
              <a:t>；</a:t>
            </a:r>
            <a:r>
              <a:rPr lang="en-US" altLang="zh-CN" sz="1800" dirty="0">
                <a:latin typeface="宋体" panose="02010600030101010101" pitchFamily="2" charset="-122"/>
              </a:rPr>
              <a:t> </a:t>
            </a:r>
            <a:endParaRPr lang="en-US" altLang="zh-CN" sz="1800" dirty="0">
              <a:latin typeface="宋体" panose="02010600030101010101" pitchFamily="2" charset="-122"/>
            </a:endParaRPr>
          </a:p>
        </p:txBody>
      </p:sp>
      <p:sp>
        <p:nvSpPr>
          <p:cNvPr id="45066" name="Line 12"/>
          <p:cNvSpPr>
            <a:spLocks noChangeShapeType="1"/>
          </p:cNvSpPr>
          <p:nvPr/>
        </p:nvSpPr>
        <p:spPr bwMode="auto">
          <a:xfrm>
            <a:off x="444500" y="5229200"/>
            <a:ext cx="8343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5067" name="Line 13"/>
          <p:cNvSpPr>
            <a:spLocks noChangeShapeType="1"/>
          </p:cNvSpPr>
          <p:nvPr/>
        </p:nvSpPr>
        <p:spPr bwMode="auto">
          <a:xfrm>
            <a:off x="438150" y="5805264"/>
            <a:ext cx="8362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5068" name="Text Box 14"/>
          <p:cNvSpPr txBox="1">
            <a:spLocks noChangeArrowheads="1"/>
          </p:cNvSpPr>
          <p:nvPr/>
        </p:nvSpPr>
        <p:spPr bwMode="auto">
          <a:xfrm>
            <a:off x="1616180" y="3037612"/>
            <a:ext cx="738981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800" b="1" dirty="0">
                <a:latin typeface="宋体" panose="02010600030101010101" pitchFamily="2" charset="-122"/>
              </a:rPr>
              <a:t>ID/EX.A ←</a:t>
            </a:r>
            <a:r>
              <a:rPr kumimoji="1" lang="en-US" altLang="zh-CN" sz="1800" b="1" dirty="0" err="1" smtClean="0">
                <a:latin typeface="宋体" panose="02010600030101010101" pitchFamily="2" charset="-122"/>
              </a:rPr>
              <a:t>Regs</a:t>
            </a:r>
            <a:r>
              <a:rPr kumimoji="1" lang="en-US" altLang="zh-CN" sz="1800" b="1" dirty="0" smtClean="0">
                <a:latin typeface="宋体" panose="02010600030101010101" pitchFamily="2" charset="-122"/>
              </a:rPr>
              <a:t>[IF/ID.IR </a:t>
            </a:r>
            <a:r>
              <a:rPr kumimoji="1" lang="en-US" altLang="zh-CN" sz="1800" b="1" baseline="-25000" dirty="0" smtClean="0">
                <a:latin typeface="宋体" panose="02010600030101010101" pitchFamily="2" charset="-122"/>
              </a:rPr>
              <a:t>6..10</a:t>
            </a:r>
            <a:r>
              <a:rPr kumimoji="1" lang="en-US" altLang="zh-CN" sz="1800" b="1" dirty="0" smtClean="0">
                <a:latin typeface="宋体" panose="02010600030101010101" pitchFamily="2" charset="-122"/>
              </a:rPr>
              <a:t>]</a:t>
            </a:r>
            <a:r>
              <a:rPr kumimoji="1" lang="zh-CN" altLang="en-US" sz="1800" b="1" dirty="0">
                <a:latin typeface="宋体" panose="02010600030101010101" pitchFamily="2" charset="-122"/>
              </a:rPr>
              <a:t>； </a:t>
            </a:r>
            <a:r>
              <a:rPr kumimoji="1" lang="en-US" altLang="zh-CN" sz="1800" b="1" dirty="0">
                <a:latin typeface="宋体" panose="02010600030101010101" pitchFamily="2" charset="-122"/>
              </a:rPr>
              <a:t>ID/EX.B← </a:t>
            </a:r>
            <a:r>
              <a:rPr kumimoji="1" lang="en-US" altLang="zh-CN" sz="1800" b="1" dirty="0" err="1" smtClean="0">
                <a:latin typeface="宋体" panose="02010600030101010101" pitchFamily="2" charset="-122"/>
              </a:rPr>
              <a:t>Regs</a:t>
            </a:r>
            <a:r>
              <a:rPr kumimoji="1" lang="en-US" altLang="zh-CN" sz="1800" b="1" dirty="0" smtClean="0">
                <a:latin typeface="宋体" panose="02010600030101010101" pitchFamily="2" charset="-122"/>
              </a:rPr>
              <a:t>[IF/ID.IR</a:t>
            </a:r>
            <a:r>
              <a:rPr lang="en-US" altLang="zh-CN" sz="1800" baseline="-25000" dirty="0">
                <a:latin typeface="宋体" panose="02010600030101010101" pitchFamily="2" charset="-122"/>
              </a:rPr>
              <a:t> </a:t>
            </a:r>
            <a:r>
              <a:rPr lang="en-US" altLang="zh-CN" sz="1800" baseline="-25000" dirty="0" smtClean="0">
                <a:latin typeface="宋体" panose="02010600030101010101" pitchFamily="2" charset="-122"/>
              </a:rPr>
              <a:t>11..15</a:t>
            </a:r>
            <a:r>
              <a:rPr kumimoji="1" lang="en-US" altLang="zh-CN" sz="1800" b="1" dirty="0" smtClean="0">
                <a:latin typeface="宋体" panose="02010600030101010101" pitchFamily="2" charset="-122"/>
              </a:rPr>
              <a:t>]</a:t>
            </a:r>
            <a:r>
              <a:rPr kumimoji="1" lang="zh-CN" altLang="en-US" sz="1800" b="1" dirty="0">
                <a:latin typeface="宋体" panose="02010600030101010101" pitchFamily="2" charset="-122"/>
              </a:rPr>
              <a:t>；</a:t>
            </a:r>
            <a:endParaRPr kumimoji="1" lang="zh-CN" altLang="en-US" sz="1800" b="1" dirty="0">
              <a:latin typeface="宋体" panose="02010600030101010101" pitchFamily="2" charset="-122"/>
            </a:endParaRPr>
          </a:p>
          <a:p>
            <a:pPr eaLnBrk="1" hangingPunct="1"/>
            <a:r>
              <a:rPr kumimoji="1" lang="en-US" altLang="zh-CN" sz="1800" b="1" dirty="0">
                <a:latin typeface="宋体" panose="02010600030101010101" pitchFamily="2" charset="-122"/>
              </a:rPr>
              <a:t>ID/EX.IR ← IF/ID.IR</a:t>
            </a:r>
            <a:r>
              <a:rPr kumimoji="1" lang="zh-CN" altLang="en-US" sz="1800" b="1" dirty="0">
                <a:latin typeface="宋体" panose="02010600030101010101" pitchFamily="2" charset="-122"/>
              </a:rPr>
              <a:t>；</a:t>
            </a:r>
            <a:endParaRPr kumimoji="1" lang="zh-CN" altLang="en-US" sz="1800" b="1" dirty="0">
              <a:latin typeface="宋体" panose="02010600030101010101" pitchFamily="2" charset="-122"/>
            </a:endParaRPr>
          </a:p>
          <a:p>
            <a:pPr eaLnBrk="1" hangingPunct="1"/>
            <a:r>
              <a:rPr kumimoji="1" lang="en-US" altLang="zh-CN" sz="1800" b="1" dirty="0">
                <a:latin typeface="宋体" panose="02010600030101010101" pitchFamily="2" charset="-122"/>
              </a:rPr>
              <a:t>ID/</a:t>
            </a:r>
            <a:r>
              <a:rPr kumimoji="1" lang="en-US" altLang="zh-CN" sz="1800" b="1" dirty="0" err="1">
                <a:latin typeface="宋体" panose="02010600030101010101" pitchFamily="2" charset="-122"/>
              </a:rPr>
              <a:t>EX.Imm</a:t>
            </a:r>
            <a:r>
              <a:rPr kumimoji="1" lang="en-US" altLang="zh-CN" sz="1800" b="1" dirty="0">
                <a:latin typeface="宋体" panose="02010600030101010101" pitchFamily="2" charset="-122"/>
              </a:rPr>
              <a:t> </a:t>
            </a:r>
            <a:r>
              <a:rPr kumimoji="1" lang="en-US" altLang="zh-CN" sz="1800" b="1" dirty="0" smtClean="0">
                <a:latin typeface="宋体" panose="02010600030101010101" pitchFamily="2" charset="-122"/>
              </a:rPr>
              <a:t>←</a:t>
            </a:r>
            <a:r>
              <a:rPr kumimoji="1" lang="zh-CN" altLang="en-US" sz="1800" b="1" dirty="0" smtClean="0">
                <a:latin typeface="宋体" panose="02010600030101010101" pitchFamily="2" charset="-122"/>
              </a:rPr>
              <a:t>（</a:t>
            </a:r>
            <a:r>
              <a:rPr kumimoji="1" lang="en-US" altLang="zh-CN" sz="1800" b="1" dirty="0" smtClean="0">
                <a:latin typeface="宋体" panose="02010600030101010101" pitchFamily="2" charset="-122"/>
              </a:rPr>
              <a:t>IF/ID.IR</a:t>
            </a:r>
            <a:r>
              <a:rPr kumimoji="1" lang="en-US" altLang="zh-CN" sz="1800" b="1" baseline="-25000" dirty="0" smtClean="0">
                <a:latin typeface="宋体" panose="02010600030101010101" pitchFamily="2" charset="-122"/>
              </a:rPr>
              <a:t>16</a:t>
            </a:r>
            <a:r>
              <a:rPr kumimoji="1" lang="en-US" altLang="zh-CN" sz="1800" b="1" dirty="0" smtClean="0">
                <a:latin typeface="宋体" panose="02010600030101010101" pitchFamily="2" charset="-122"/>
              </a:rPr>
              <a:t> </a:t>
            </a:r>
            <a:r>
              <a:rPr kumimoji="1" lang="zh-CN" altLang="en-US" sz="1800" b="1" dirty="0" smtClean="0">
                <a:latin typeface="宋体" panose="02010600030101010101" pitchFamily="2" charset="-122"/>
              </a:rPr>
              <a:t>）</a:t>
            </a:r>
            <a:r>
              <a:rPr kumimoji="1" lang="en-US" altLang="zh-CN" sz="1800" b="1" baseline="30000" dirty="0" smtClean="0">
                <a:latin typeface="宋体" panose="02010600030101010101" pitchFamily="2" charset="-122"/>
              </a:rPr>
              <a:t>16 </a:t>
            </a:r>
            <a:r>
              <a:rPr kumimoji="1" lang="en-US" altLang="zh-CN" sz="1800" b="1" dirty="0">
                <a:latin typeface="宋体" panose="02010600030101010101" pitchFamily="2" charset="-122"/>
              </a:rPr>
              <a:t>## </a:t>
            </a:r>
            <a:r>
              <a:rPr kumimoji="1" lang="en-US" altLang="zh-CN" sz="1800" b="1" dirty="0" smtClean="0">
                <a:latin typeface="宋体" panose="02010600030101010101" pitchFamily="2" charset="-122"/>
              </a:rPr>
              <a:t>IF/ID.</a:t>
            </a:r>
            <a:r>
              <a:rPr kumimoji="1" lang="pt-PT" altLang="zh-CN" sz="1800" b="1" dirty="0" smtClean="0">
                <a:latin typeface="宋体" panose="02010600030101010101" pitchFamily="2" charset="-122"/>
              </a:rPr>
              <a:t>IR</a:t>
            </a:r>
            <a:r>
              <a:rPr kumimoji="1" lang="pt-PT" altLang="zh-CN" sz="1800" b="1" baseline="-25000" dirty="0" smtClean="0">
                <a:latin typeface="宋体" panose="02010600030101010101" pitchFamily="2" charset="-122"/>
              </a:rPr>
              <a:t>16</a:t>
            </a:r>
            <a:r>
              <a:rPr kumimoji="1" lang="pt-PT" altLang="zh-CN" sz="1800" b="1" baseline="-25000" dirty="0">
                <a:latin typeface="宋体" panose="02010600030101010101" pitchFamily="2" charset="-122"/>
              </a:rPr>
              <a:t>..31</a:t>
            </a:r>
            <a:r>
              <a:rPr kumimoji="1" lang="zh-CN" altLang="en-US" sz="1800" b="1" dirty="0">
                <a:latin typeface="宋体" panose="02010600030101010101" pitchFamily="2" charset="-122"/>
              </a:rPr>
              <a:t>； </a:t>
            </a:r>
            <a:endParaRPr kumimoji="1" lang="en-US" altLang="zh-CN" sz="1800" b="1" dirty="0" smtClean="0">
              <a:latin typeface="宋体" panose="02010600030101010101" pitchFamily="2" charset="-122"/>
            </a:endParaRPr>
          </a:p>
          <a:p>
            <a:pPr eaLnBrk="1" hangingPunct="1"/>
            <a:r>
              <a:rPr kumimoji="1" lang="en-US" altLang="zh-CN" sz="18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ID/</a:t>
            </a:r>
            <a:r>
              <a:rPr kumimoji="1" lang="en-US" altLang="zh-CN" sz="1800" b="1" dirty="0" err="1" smtClean="0">
                <a:solidFill>
                  <a:srgbClr val="C00000"/>
                </a:solidFill>
                <a:latin typeface="宋体" panose="02010600030101010101" pitchFamily="2" charset="-122"/>
              </a:rPr>
              <a:t>EX.cond</a:t>
            </a:r>
            <a:r>
              <a:rPr lang="en-US" altLang="zh-CN" sz="1800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8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← (</a:t>
            </a:r>
            <a:r>
              <a:rPr lang="en-US" altLang="zh-CN" sz="1800" dirty="0" err="1" smtClean="0">
                <a:solidFill>
                  <a:srgbClr val="C00000"/>
                </a:solidFill>
                <a:latin typeface="宋体" panose="02010600030101010101" pitchFamily="2" charset="-122"/>
              </a:rPr>
              <a:t>Regs</a:t>
            </a:r>
            <a:r>
              <a:rPr lang="en-US" altLang="zh-CN" sz="18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[IF/ID.IR</a:t>
            </a:r>
            <a:r>
              <a:rPr lang="en-US" altLang="zh-CN" sz="1800" baseline="-25000" dirty="0">
                <a:solidFill>
                  <a:srgbClr val="C00000"/>
                </a:solidFill>
                <a:latin typeface="宋体" panose="02010600030101010101" pitchFamily="2" charset="-122"/>
              </a:rPr>
              <a:t> 6..10</a:t>
            </a:r>
            <a:r>
              <a:rPr lang="en-US" altLang="zh-CN" sz="18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] op 0)</a:t>
            </a:r>
            <a:r>
              <a:rPr lang="zh-CN" altLang="en-US" sz="18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；</a:t>
            </a:r>
            <a:endParaRPr lang="en-US" altLang="zh-CN" sz="1800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kumimoji="1" lang="en-US" altLang="zh-CN" sz="18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ID/EX.NPC </a:t>
            </a:r>
            <a:r>
              <a:rPr lang="en-US" altLang="zh-CN" sz="18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← IF/ID.NPC +(I</a:t>
            </a:r>
            <a:r>
              <a:rPr lang="en-US" altLang="zh-CN" sz="1800" dirty="0">
                <a:solidFill>
                  <a:srgbClr val="C00000"/>
                </a:solidFill>
                <a:latin typeface="宋体" panose="02010600030101010101" pitchFamily="2" charset="-122"/>
              </a:rPr>
              <a:t>F/ID.IR</a:t>
            </a:r>
            <a:r>
              <a:rPr lang="en-US" altLang="zh-CN" sz="1800" baseline="-250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16</a:t>
            </a:r>
            <a:r>
              <a:rPr lang="en-US" altLang="zh-CN" sz="18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)</a:t>
            </a:r>
            <a:r>
              <a:rPr lang="en-US" altLang="zh-CN" sz="1800" baseline="300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16 </a:t>
            </a:r>
            <a:r>
              <a:rPr lang="en-US" altLang="zh-CN" sz="1800" dirty="0">
                <a:solidFill>
                  <a:srgbClr val="C00000"/>
                </a:solidFill>
                <a:latin typeface="宋体" panose="02010600030101010101" pitchFamily="2" charset="-122"/>
              </a:rPr>
              <a:t>## IF/ID.</a:t>
            </a:r>
            <a:r>
              <a:rPr lang="pt-PT" altLang="zh-CN" sz="1800" dirty="0">
                <a:solidFill>
                  <a:srgbClr val="C00000"/>
                </a:solidFill>
                <a:latin typeface="宋体" panose="02010600030101010101" pitchFamily="2" charset="-122"/>
              </a:rPr>
              <a:t>IR</a:t>
            </a:r>
            <a:r>
              <a:rPr lang="pt-PT" altLang="zh-CN" sz="1800" baseline="-25000" dirty="0">
                <a:solidFill>
                  <a:srgbClr val="C00000"/>
                </a:solidFill>
                <a:latin typeface="宋体" panose="02010600030101010101" pitchFamily="2" charset="-122"/>
              </a:rPr>
              <a:t>16..31</a:t>
            </a:r>
            <a:r>
              <a:rPr lang="zh-CN" altLang="en-US" sz="1800" dirty="0">
                <a:solidFill>
                  <a:srgbClr val="C00000"/>
                </a:solidFill>
                <a:latin typeface="宋体" panose="02010600030101010101" pitchFamily="2" charset="-122"/>
              </a:rPr>
              <a:t>； </a:t>
            </a:r>
            <a:endParaRPr kumimoji="1" lang="zh-CN" altLang="en-US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45069" name="Rectangle 15"/>
          <p:cNvSpPr>
            <a:spLocks noChangeArrowheads="1"/>
          </p:cNvSpPr>
          <p:nvPr/>
        </p:nvSpPr>
        <p:spPr bwMode="auto">
          <a:xfrm>
            <a:off x="699815" y="5301208"/>
            <a:ext cx="631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chemeClr val="hlink"/>
                </a:solidFill>
                <a:latin typeface="宋体" panose="02010600030101010101" pitchFamily="2" charset="-122"/>
              </a:rPr>
              <a:t>MEM</a:t>
            </a:r>
            <a:endParaRPr lang="en-US" altLang="zh-CN" sz="1800" b="1" dirty="0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  <p:sp>
        <p:nvSpPr>
          <p:cNvPr id="45070" name="Rectangle 16"/>
          <p:cNvSpPr>
            <a:spLocks noChangeArrowheads="1"/>
          </p:cNvSpPr>
          <p:nvPr/>
        </p:nvSpPr>
        <p:spPr bwMode="auto">
          <a:xfrm>
            <a:off x="793750" y="5942013"/>
            <a:ext cx="415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chemeClr val="hlink"/>
                </a:solidFill>
                <a:latin typeface="宋体" panose="02010600030101010101" pitchFamily="2" charset="-122"/>
              </a:rPr>
              <a:t>WB</a:t>
            </a:r>
            <a:endParaRPr lang="en-US" altLang="zh-CN" sz="1800" b="1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  <p:sp>
        <p:nvSpPr>
          <p:cNvPr id="45071" name="Line 17"/>
          <p:cNvSpPr>
            <a:spLocks noChangeShapeType="1"/>
          </p:cNvSpPr>
          <p:nvPr/>
        </p:nvSpPr>
        <p:spPr bwMode="auto">
          <a:xfrm>
            <a:off x="488950" y="1524241"/>
            <a:ext cx="838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5072" name="Line 18"/>
          <p:cNvSpPr>
            <a:spLocks noChangeShapeType="1"/>
          </p:cNvSpPr>
          <p:nvPr/>
        </p:nvSpPr>
        <p:spPr bwMode="auto">
          <a:xfrm>
            <a:off x="457200" y="2047875"/>
            <a:ext cx="838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5073" name="Line 19"/>
          <p:cNvSpPr>
            <a:spLocks noChangeShapeType="1"/>
          </p:cNvSpPr>
          <p:nvPr/>
        </p:nvSpPr>
        <p:spPr bwMode="auto">
          <a:xfrm>
            <a:off x="419100" y="6308725"/>
            <a:ext cx="838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5074" name="Line 20"/>
          <p:cNvSpPr>
            <a:spLocks noChangeShapeType="1"/>
          </p:cNvSpPr>
          <p:nvPr/>
        </p:nvSpPr>
        <p:spPr bwMode="auto">
          <a:xfrm flipH="1">
            <a:off x="1500188" y="1514475"/>
            <a:ext cx="23812" cy="4778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5075" name="Rectangle 23"/>
          <p:cNvSpPr>
            <a:spLocks noChangeArrowheads="1"/>
          </p:cNvSpPr>
          <p:nvPr/>
        </p:nvSpPr>
        <p:spPr bwMode="auto">
          <a:xfrm>
            <a:off x="2195513" y="733425"/>
            <a:ext cx="49688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000000"/>
                </a:solidFill>
              </a:rPr>
              <a:t>改进后流水线的分支操作</a:t>
            </a:r>
            <a:r>
              <a:rPr lang="zh-CN" altLang="en-US" sz="2800"/>
              <a:t> </a:t>
            </a:r>
            <a:endParaRPr lang="zh-CN" altLang="en-US" sz="2800"/>
          </a:p>
        </p:txBody>
      </p:sp>
      <p:sp>
        <p:nvSpPr>
          <p:cNvPr id="20" name="AutoShape 2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30593" y="598427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692150"/>
            <a:ext cx="6624637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9155" name="Picture 2" descr="arch6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5750"/>
            <a:ext cx="68580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0179" name="Picture 2" descr="arch70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08075"/>
            <a:ext cx="74676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2227" name="Picture 2" descr="arch71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08025"/>
            <a:ext cx="6858000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arch33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5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4275" name="Picture 2" descr="arch72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31838"/>
            <a:ext cx="6858000" cy="539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6323" name="Picture 5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0350"/>
            <a:ext cx="8135938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4"/>
          <p:cNvGrpSpPr/>
          <p:nvPr/>
        </p:nvGrpSpPr>
        <p:grpSpPr bwMode="auto">
          <a:xfrm>
            <a:off x="768350" y="44450"/>
            <a:ext cx="7620000" cy="3683000"/>
            <a:chOff x="480" y="1000"/>
            <a:chExt cx="4800" cy="2320"/>
          </a:xfrm>
        </p:grpSpPr>
        <p:pic>
          <p:nvPicPr>
            <p:cNvPr id="57379" name="Picture 2" descr="arch74">
              <a:hlinkClick r:id="" action="ppaction://noaction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000"/>
              <a:ext cx="4800" cy="2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80" name="Picture 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6" y="2314"/>
              <a:ext cx="18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4"/>
          <p:cNvGrpSpPr/>
          <p:nvPr/>
        </p:nvGrpSpPr>
        <p:grpSpPr bwMode="auto">
          <a:xfrm flipH="1">
            <a:off x="1049338" y="2101850"/>
            <a:ext cx="288925" cy="649288"/>
            <a:chOff x="2154" y="2523"/>
            <a:chExt cx="318" cy="635"/>
          </a:xfrm>
        </p:grpSpPr>
        <p:sp>
          <p:nvSpPr>
            <p:cNvPr id="57376" name="Line 5"/>
            <p:cNvSpPr>
              <a:spLocks noChangeShapeType="1"/>
            </p:cNvSpPr>
            <p:nvPr/>
          </p:nvSpPr>
          <p:spPr bwMode="auto">
            <a:xfrm>
              <a:off x="2200" y="2523"/>
              <a:ext cx="27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7" name="Line 6"/>
            <p:cNvSpPr>
              <a:spLocks noChangeShapeType="1"/>
            </p:cNvSpPr>
            <p:nvPr/>
          </p:nvSpPr>
          <p:spPr bwMode="auto">
            <a:xfrm>
              <a:off x="2472" y="2523"/>
              <a:ext cx="0" cy="63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8" name="Line 7"/>
            <p:cNvSpPr>
              <a:spLocks noChangeShapeType="1"/>
            </p:cNvSpPr>
            <p:nvPr/>
          </p:nvSpPr>
          <p:spPr bwMode="auto">
            <a:xfrm flipH="1">
              <a:off x="2154" y="3158"/>
              <a:ext cx="31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48" name="Text Box 8"/>
          <p:cNvSpPr txBox="1">
            <a:spLocks noChangeArrowheads="1"/>
          </p:cNvSpPr>
          <p:nvPr/>
        </p:nvSpPr>
        <p:spPr bwMode="auto">
          <a:xfrm>
            <a:off x="1338263" y="806450"/>
            <a:ext cx="1584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000099"/>
                </a:solidFill>
                <a:latin typeface="Verdana" panose="020B0604030504040204" pitchFamily="34" charset="0"/>
                <a:ea typeface="华文中宋" panose="02010600040101010101" pitchFamily="2" charset="-122"/>
              </a:rPr>
              <a:t>从前调度</a:t>
            </a:r>
            <a:endParaRPr lang="zh-CN" altLang="en-US" sz="1800" b="1">
              <a:solidFill>
                <a:srgbClr val="000099"/>
              </a:solidFill>
              <a:latin typeface="Verdan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57349" name="Text Box 9"/>
          <p:cNvSpPr txBox="1">
            <a:spLocks noChangeArrowheads="1"/>
          </p:cNvSpPr>
          <p:nvPr/>
        </p:nvSpPr>
        <p:spPr bwMode="auto">
          <a:xfrm>
            <a:off x="3714750" y="798513"/>
            <a:ext cx="158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000099"/>
                </a:solidFill>
                <a:latin typeface="Verdana" panose="020B0604030504040204" pitchFamily="34" charset="0"/>
                <a:ea typeface="华文中宋" panose="02010600040101010101" pitchFamily="2" charset="-122"/>
              </a:rPr>
              <a:t>从目标处调度</a:t>
            </a:r>
            <a:endParaRPr lang="zh-CN" altLang="en-US" sz="1800" b="1">
              <a:solidFill>
                <a:srgbClr val="000099"/>
              </a:solidFill>
              <a:latin typeface="Verdan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57350" name="Text Box 10"/>
          <p:cNvSpPr txBox="1">
            <a:spLocks noChangeArrowheads="1"/>
          </p:cNvSpPr>
          <p:nvPr/>
        </p:nvSpPr>
        <p:spPr bwMode="auto">
          <a:xfrm>
            <a:off x="6162675" y="806450"/>
            <a:ext cx="1584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 dirty="0">
                <a:solidFill>
                  <a:srgbClr val="000099"/>
                </a:solidFill>
                <a:latin typeface="Verdana" panose="020B0604030504040204" pitchFamily="34" charset="0"/>
                <a:ea typeface="华文中宋" panose="02010600040101010101" pitchFamily="2" charset="-122"/>
              </a:rPr>
              <a:t>从失败处调度</a:t>
            </a:r>
            <a:endParaRPr lang="zh-CN" altLang="en-US" sz="1800" b="1" dirty="0">
              <a:solidFill>
                <a:srgbClr val="000099"/>
              </a:solidFill>
              <a:latin typeface="Verdana" panose="020B0604030504040204" pitchFamily="34" charset="0"/>
              <a:ea typeface="华文中宋" panose="02010600040101010101" pitchFamily="2" charset="-122"/>
            </a:endParaRPr>
          </a:p>
        </p:txBody>
      </p:sp>
      <p:grpSp>
        <p:nvGrpSpPr>
          <p:cNvPr id="4" name="Group 11"/>
          <p:cNvGrpSpPr/>
          <p:nvPr/>
        </p:nvGrpSpPr>
        <p:grpSpPr bwMode="auto">
          <a:xfrm flipH="1">
            <a:off x="3570288" y="2030413"/>
            <a:ext cx="288925" cy="901700"/>
            <a:chOff x="2154" y="2523"/>
            <a:chExt cx="318" cy="635"/>
          </a:xfrm>
        </p:grpSpPr>
        <p:sp>
          <p:nvSpPr>
            <p:cNvPr id="57373" name="Line 12"/>
            <p:cNvSpPr>
              <a:spLocks noChangeShapeType="1"/>
            </p:cNvSpPr>
            <p:nvPr/>
          </p:nvSpPr>
          <p:spPr bwMode="auto">
            <a:xfrm>
              <a:off x="2200" y="2523"/>
              <a:ext cx="27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4" name="Line 13"/>
            <p:cNvSpPr>
              <a:spLocks noChangeShapeType="1"/>
            </p:cNvSpPr>
            <p:nvPr/>
          </p:nvSpPr>
          <p:spPr bwMode="auto">
            <a:xfrm>
              <a:off x="2472" y="2523"/>
              <a:ext cx="0" cy="63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5" name="Line 14"/>
            <p:cNvSpPr>
              <a:spLocks noChangeShapeType="1"/>
            </p:cNvSpPr>
            <p:nvPr/>
          </p:nvSpPr>
          <p:spPr bwMode="auto">
            <a:xfrm flipH="1">
              <a:off x="2154" y="3158"/>
              <a:ext cx="31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/>
          <p:nvPr/>
        </p:nvGrpSpPr>
        <p:grpSpPr bwMode="auto">
          <a:xfrm flipV="1">
            <a:off x="5154613" y="2025650"/>
            <a:ext cx="431800" cy="652463"/>
            <a:chOff x="2154" y="2523"/>
            <a:chExt cx="318" cy="635"/>
          </a:xfrm>
        </p:grpSpPr>
        <p:sp>
          <p:nvSpPr>
            <p:cNvPr id="57370" name="Line 20"/>
            <p:cNvSpPr>
              <a:spLocks noChangeShapeType="1"/>
            </p:cNvSpPr>
            <p:nvPr/>
          </p:nvSpPr>
          <p:spPr bwMode="auto">
            <a:xfrm>
              <a:off x="2200" y="2523"/>
              <a:ext cx="27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1" name="Line 21"/>
            <p:cNvSpPr>
              <a:spLocks noChangeShapeType="1"/>
            </p:cNvSpPr>
            <p:nvPr/>
          </p:nvSpPr>
          <p:spPr bwMode="auto">
            <a:xfrm>
              <a:off x="2472" y="2523"/>
              <a:ext cx="0" cy="63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2" name="Line 22"/>
            <p:cNvSpPr>
              <a:spLocks noChangeShapeType="1"/>
            </p:cNvSpPr>
            <p:nvPr/>
          </p:nvSpPr>
          <p:spPr bwMode="auto">
            <a:xfrm flipH="1">
              <a:off x="2154" y="3158"/>
              <a:ext cx="31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5"/>
          <p:cNvGrpSpPr/>
          <p:nvPr/>
        </p:nvGrpSpPr>
        <p:grpSpPr bwMode="auto">
          <a:xfrm flipV="1">
            <a:off x="5226050" y="2390775"/>
            <a:ext cx="360363" cy="254000"/>
            <a:chOff x="2154" y="2523"/>
            <a:chExt cx="318" cy="635"/>
          </a:xfrm>
        </p:grpSpPr>
        <p:sp>
          <p:nvSpPr>
            <p:cNvPr id="57367" name="Line 26"/>
            <p:cNvSpPr>
              <a:spLocks noChangeShapeType="1"/>
            </p:cNvSpPr>
            <p:nvPr/>
          </p:nvSpPr>
          <p:spPr bwMode="auto">
            <a:xfrm>
              <a:off x="2200" y="2523"/>
              <a:ext cx="27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8" name="Line 27"/>
            <p:cNvSpPr>
              <a:spLocks noChangeShapeType="1"/>
            </p:cNvSpPr>
            <p:nvPr/>
          </p:nvSpPr>
          <p:spPr bwMode="auto">
            <a:xfrm>
              <a:off x="2472" y="2523"/>
              <a:ext cx="0" cy="63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9" name="Line 28"/>
            <p:cNvSpPr>
              <a:spLocks noChangeShapeType="1"/>
            </p:cNvSpPr>
            <p:nvPr/>
          </p:nvSpPr>
          <p:spPr bwMode="auto">
            <a:xfrm flipH="1">
              <a:off x="2154" y="3158"/>
              <a:ext cx="31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9758" name="Text Box 30"/>
          <p:cNvSpPr txBox="1">
            <a:spLocks noChangeArrowheads="1"/>
          </p:cNvSpPr>
          <p:nvPr/>
        </p:nvSpPr>
        <p:spPr bwMode="auto">
          <a:xfrm>
            <a:off x="1331913" y="2852738"/>
            <a:ext cx="936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0000CC"/>
                </a:solidFill>
                <a:latin typeface="Verdana" panose="020B0604030504040204" pitchFamily="34" charset="0"/>
              </a:rPr>
              <a:t>×××</a:t>
            </a:r>
            <a:endParaRPr lang="en-US" altLang="zh-CN" sz="1600" b="1">
              <a:solidFill>
                <a:srgbClr val="0000CC"/>
              </a:solidFill>
              <a:latin typeface="Verdana" panose="020B0604030504040204" pitchFamily="34" charset="0"/>
            </a:endParaRPr>
          </a:p>
        </p:txBody>
      </p:sp>
      <p:sp>
        <p:nvSpPr>
          <p:cNvPr id="329759" name="Text Box 31"/>
          <p:cNvSpPr txBox="1">
            <a:spLocks noChangeArrowheads="1"/>
          </p:cNvSpPr>
          <p:nvPr/>
        </p:nvSpPr>
        <p:spPr bwMode="auto">
          <a:xfrm>
            <a:off x="684213" y="3716338"/>
            <a:ext cx="24479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latin typeface="Verdana" panose="020B0604030504040204" pitchFamily="34" charset="0"/>
              </a:rPr>
              <a:t>Notake     take</a:t>
            </a:r>
            <a:endParaRPr lang="en-US" altLang="zh-CN" sz="1800" b="1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latin typeface="Verdana" panose="020B0604030504040204" pitchFamily="34" charset="0"/>
              </a:rPr>
              <a:t>ADD         ADD </a:t>
            </a:r>
            <a:endParaRPr lang="en-US" altLang="zh-CN" sz="1800" b="1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latin typeface="Verdana" panose="020B0604030504040204" pitchFamily="34" charset="0"/>
              </a:rPr>
              <a:t>If              If</a:t>
            </a:r>
            <a:endParaRPr lang="en-US" altLang="zh-CN" sz="1800" b="1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latin typeface="Verdana" panose="020B0604030504040204" pitchFamily="34" charset="0"/>
              </a:rPr>
              <a:t>××          ×××</a:t>
            </a:r>
            <a:endParaRPr lang="en-US" altLang="zh-CN" sz="1800" b="1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latin typeface="Verdana" panose="020B0604030504040204" pitchFamily="34" charset="0"/>
              </a:rPr>
              <a:t>×××                </a:t>
            </a:r>
            <a:endParaRPr lang="en-US" altLang="zh-CN" sz="1800" b="1">
              <a:latin typeface="Verdana" panose="020B0604030504040204" pitchFamily="34" charset="0"/>
            </a:endParaRPr>
          </a:p>
        </p:txBody>
      </p:sp>
      <p:sp>
        <p:nvSpPr>
          <p:cNvPr id="329760" name="Text Box 32"/>
          <p:cNvSpPr txBox="1">
            <a:spLocks noChangeArrowheads="1"/>
          </p:cNvSpPr>
          <p:nvPr/>
        </p:nvSpPr>
        <p:spPr bwMode="auto">
          <a:xfrm>
            <a:off x="1331913" y="2516188"/>
            <a:ext cx="1368425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FF3300"/>
                </a:solidFill>
                <a:latin typeface="Verdana" panose="020B0604030504040204" pitchFamily="34" charset="0"/>
              </a:rPr>
              <a:t>××</a:t>
            </a:r>
            <a:endParaRPr lang="en-US" altLang="zh-CN" sz="1600" b="1">
              <a:solidFill>
                <a:srgbClr val="FF3300"/>
              </a:solidFill>
              <a:latin typeface="Verdana" panose="020B0604030504040204" pitchFamily="34" charset="0"/>
            </a:endParaRPr>
          </a:p>
        </p:txBody>
      </p:sp>
      <p:sp>
        <p:nvSpPr>
          <p:cNvPr id="329761" name="Text Box 33"/>
          <p:cNvSpPr txBox="1">
            <a:spLocks noChangeArrowheads="1"/>
          </p:cNvSpPr>
          <p:nvPr/>
        </p:nvSpPr>
        <p:spPr bwMode="auto">
          <a:xfrm>
            <a:off x="1258888" y="1844675"/>
            <a:ext cx="1655762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FF3300"/>
                </a:solidFill>
                <a:latin typeface="Verdana" panose="020B0604030504040204" pitchFamily="34" charset="0"/>
              </a:rPr>
              <a:t>ADD R1,R2,R3</a:t>
            </a:r>
            <a:endParaRPr lang="en-US" altLang="zh-CN" sz="1400" b="1">
              <a:solidFill>
                <a:srgbClr val="FF3300"/>
              </a:solidFill>
              <a:latin typeface="Verdana" panose="020B0604030504040204" pitchFamily="34" charset="0"/>
            </a:endParaRPr>
          </a:p>
        </p:txBody>
      </p:sp>
      <p:sp>
        <p:nvSpPr>
          <p:cNvPr id="329762" name="Text Box 34"/>
          <p:cNvSpPr txBox="1">
            <a:spLocks noChangeArrowheads="1"/>
          </p:cNvSpPr>
          <p:nvPr/>
        </p:nvSpPr>
        <p:spPr bwMode="auto">
          <a:xfrm>
            <a:off x="3348038" y="3716338"/>
            <a:ext cx="24479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 err="1">
                <a:latin typeface="Verdana" panose="020B0604030504040204" pitchFamily="34" charset="0"/>
              </a:rPr>
              <a:t>Notake</a:t>
            </a:r>
            <a:r>
              <a:rPr lang="en-US" altLang="zh-CN" sz="1800" b="1" dirty="0">
                <a:latin typeface="Verdana" panose="020B0604030504040204" pitchFamily="34" charset="0"/>
              </a:rPr>
              <a:t>    Take</a:t>
            </a:r>
            <a:endParaRPr lang="en-US" altLang="zh-CN" sz="18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latin typeface="Verdana" panose="020B0604030504040204" pitchFamily="34" charset="0"/>
              </a:rPr>
              <a:t>ADD         </a:t>
            </a:r>
            <a:r>
              <a:rPr lang="en-US" altLang="zh-CN" sz="1800" b="1" dirty="0" err="1">
                <a:latin typeface="Verdana" panose="020B0604030504040204" pitchFamily="34" charset="0"/>
              </a:rPr>
              <a:t>ADD</a:t>
            </a:r>
            <a:r>
              <a:rPr lang="en-US" altLang="zh-CN" sz="1800" b="1" dirty="0">
                <a:latin typeface="Verdana" panose="020B0604030504040204" pitchFamily="34" charset="0"/>
              </a:rPr>
              <a:t> </a:t>
            </a:r>
            <a:endParaRPr lang="en-US" altLang="zh-CN" sz="18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latin typeface="Verdana" panose="020B0604030504040204" pitchFamily="34" charset="0"/>
              </a:rPr>
              <a:t>SUB         </a:t>
            </a:r>
            <a:r>
              <a:rPr lang="en-US" altLang="zh-CN" sz="1800" b="1" dirty="0" err="1">
                <a:latin typeface="Verdana" panose="020B0604030504040204" pitchFamily="34" charset="0"/>
              </a:rPr>
              <a:t>SUB</a:t>
            </a:r>
            <a:endParaRPr lang="en-US" altLang="zh-CN" sz="18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latin typeface="Verdana" panose="020B0604030504040204" pitchFamily="34" charset="0"/>
              </a:rPr>
              <a:t>ADD         </a:t>
            </a:r>
            <a:r>
              <a:rPr lang="en-US" altLang="zh-CN" sz="1800" b="1" dirty="0" err="1">
                <a:latin typeface="Verdana" panose="020B0604030504040204" pitchFamily="34" charset="0"/>
              </a:rPr>
              <a:t>ADD</a:t>
            </a:r>
            <a:endParaRPr lang="en-US" altLang="zh-CN" sz="18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latin typeface="Verdana" panose="020B0604030504040204" pitchFamily="34" charset="0"/>
              </a:rPr>
              <a:t>if              </a:t>
            </a:r>
            <a:r>
              <a:rPr lang="en-US" altLang="zh-CN" sz="1800" b="1" dirty="0" err="1">
                <a:latin typeface="Verdana" panose="020B0604030504040204" pitchFamily="34" charset="0"/>
              </a:rPr>
              <a:t>if</a:t>
            </a:r>
            <a:endParaRPr lang="en-US" altLang="zh-CN" sz="18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latin typeface="Verdana" panose="020B0604030504040204" pitchFamily="34" charset="0"/>
              </a:rPr>
              <a:t>××          SUB</a:t>
            </a:r>
            <a:endParaRPr lang="en-US" altLang="zh-CN" sz="18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latin typeface="Verdana" panose="020B0604030504040204" pitchFamily="34" charset="0"/>
              </a:rPr>
              <a:t>                ADD</a:t>
            </a:r>
            <a:endParaRPr lang="en-US" altLang="zh-CN" sz="1800" b="1" dirty="0">
              <a:latin typeface="Verdana" panose="020B0604030504040204" pitchFamily="34" charset="0"/>
            </a:endParaRPr>
          </a:p>
        </p:txBody>
      </p:sp>
      <p:sp>
        <p:nvSpPr>
          <p:cNvPr id="329763" name="Text Box 35"/>
          <p:cNvSpPr txBox="1">
            <a:spLocks noChangeArrowheads="1"/>
          </p:cNvSpPr>
          <p:nvPr/>
        </p:nvSpPr>
        <p:spPr bwMode="auto">
          <a:xfrm>
            <a:off x="3851275" y="2781300"/>
            <a:ext cx="1368425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FF3300"/>
                </a:solidFill>
                <a:latin typeface="Verdana" panose="020B0604030504040204" pitchFamily="34" charset="0"/>
              </a:rPr>
              <a:t>××</a:t>
            </a:r>
            <a:endParaRPr lang="en-US" altLang="zh-CN" sz="1600" b="1">
              <a:solidFill>
                <a:srgbClr val="FF3300"/>
              </a:solidFill>
              <a:latin typeface="Verdana" panose="020B0604030504040204" pitchFamily="34" charset="0"/>
            </a:endParaRPr>
          </a:p>
        </p:txBody>
      </p:sp>
      <p:sp>
        <p:nvSpPr>
          <p:cNvPr id="329764" name="Text Box 36"/>
          <p:cNvSpPr txBox="1">
            <a:spLocks noChangeArrowheads="1"/>
          </p:cNvSpPr>
          <p:nvPr/>
        </p:nvSpPr>
        <p:spPr bwMode="auto">
          <a:xfrm>
            <a:off x="3851275" y="3141663"/>
            <a:ext cx="1368425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latin typeface="Verdana" panose="020B0604030504040204" pitchFamily="34" charset="0"/>
              </a:rPr>
              <a:t>××</a:t>
            </a:r>
            <a:endParaRPr lang="en-US" altLang="zh-CN" sz="1600" b="1">
              <a:latin typeface="Verdana" panose="020B0604030504040204" pitchFamily="34" charset="0"/>
            </a:endParaRPr>
          </a:p>
        </p:txBody>
      </p:sp>
      <p:sp>
        <p:nvSpPr>
          <p:cNvPr id="329765" name="Text Box 37"/>
          <p:cNvSpPr txBox="1">
            <a:spLocks noChangeArrowheads="1"/>
          </p:cNvSpPr>
          <p:nvPr/>
        </p:nvSpPr>
        <p:spPr bwMode="auto">
          <a:xfrm>
            <a:off x="5940425" y="3716338"/>
            <a:ext cx="2447925" cy="284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 err="1">
                <a:latin typeface="Verdana" panose="020B0604030504040204" pitchFamily="34" charset="0"/>
              </a:rPr>
              <a:t>Notake</a:t>
            </a:r>
            <a:r>
              <a:rPr lang="en-US" altLang="zh-CN" sz="1800" b="1" dirty="0">
                <a:latin typeface="Verdana" panose="020B0604030504040204" pitchFamily="34" charset="0"/>
              </a:rPr>
              <a:t>    Take</a:t>
            </a:r>
            <a:endParaRPr lang="en-US" altLang="zh-CN" sz="18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latin typeface="Verdana" panose="020B0604030504040204" pitchFamily="34" charset="0"/>
              </a:rPr>
              <a:t>ADD         </a:t>
            </a:r>
            <a:r>
              <a:rPr lang="en-US" altLang="zh-CN" sz="1800" b="1" dirty="0" err="1">
                <a:latin typeface="Verdana" panose="020B0604030504040204" pitchFamily="34" charset="0"/>
              </a:rPr>
              <a:t>ADD</a:t>
            </a:r>
            <a:r>
              <a:rPr lang="en-US" altLang="zh-CN" sz="1800" b="1" dirty="0">
                <a:latin typeface="Verdana" panose="020B0604030504040204" pitchFamily="34" charset="0"/>
              </a:rPr>
              <a:t> </a:t>
            </a:r>
            <a:endParaRPr lang="en-US" altLang="zh-CN" sz="18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latin typeface="Verdana" panose="020B0604030504040204" pitchFamily="34" charset="0"/>
              </a:rPr>
              <a:t>If             </a:t>
            </a:r>
            <a:r>
              <a:rPr lang="en-US" altLang="zh-CN" sz="1800" b="1" dirty="0" err="1">
                <a:latin typeface="Verdana" panose="020B0604030504040204" pitchFamily="34" charset="0"/>
              </a:rPr>
              <a:t>If</a:t>
            </a:r>
            <a:endParaRPr lang="en-US" altLang="zh-CN" sz="18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latin typeface="Verdana" panose="020B0604030504040204" pitchFamily="34" charset="0"/>
              </a:rPr>
              <a:t>××         ×××</a:t>
            </a:r>
            <a:endParaRPr lang="en-US" altLang="zh-CN" sz="18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latin typeface="Verdana" panose="020B0604030504040204" pitchFamily="34" charset="0"/>
              </a:rPr>
              <a:t>SUB </a:t>
            </a:r>
            <a:endParaRPr lang="en-US" altLang="zh-CN" sz="18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latin typeface="Verdana" panose="020B0604030504040204" pitchFamily="34" charset="0"/>
              </a:rPr>
              <a:t>×××</a:t>
            </a:r>
            <a:endParaRPr lang="en-US" altLang="zh-CN" sz="18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latin typeface="Verdana" panose="020B0604030504040204" pitchFamily="34" charset="0"/>
              </a:rPr>
              <a:t>                </a:t>
            </a:r>
            <a:endParaRPr lang="en-US" altLang="zh-CN" sz="1800" b="1" dirty="0">
              <a:latin typeface="Verdana" panose="020B0604030504040204" pitchFamily="34" charset="0"/>
            </a:endParaRPr>
          </a:p>
        </p:txBody>
      </p:sp>
      <p:sp>
        <p:nvSpPr>
          <p:cNvPr id="57362" name="Text Box 38"/>
          <p:cNvSpPr txBox="1">
            <a:spLocks noChangeArrowheads="1"/>
          </p:cNvSpPr>
          <p:nvPr/>
        </p:nvSpPr>
        <p:spPr bwMode="auto">
          <a:xfrm>
            <a:off x="6372225" y="2997200"/>
            <a:ext cx="1152525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Verdana" panose="020B0604030504040204" pitchFamily="34" charset="0"/>
              </a:rPr>
              <a:t>×××</a:t>
            </a:r>
            <a:endParaRPr lang="en-US" altLang="zh-CN" sz="1600" b="1">
              <a:latin typeface="Verdana" panose="020B0604030504040204" pitchFamily="34" charset="0"/>
            </a:endParaRPr>
          </a:p>
        </p:txBody>
      </p:sp>
      <p:sp>
        <p:nvSpPr>
          <p:cNvPr id="329769" name="Text Box 41"/>
          <p:cNvSpPr txBox="1">
            <a:spLocks noChangeArrowheads="1"/>
          </p:cNvSpPr>
          <p:nvPr/>
        </p:nvSpPr>
        <p:spPr bwMode="auto">
          <a:xfrm>
            <a:off x="1331913" y="2708275"/>
            <a:ext cx="936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FF3300"/>
                </a:solidFill>
                <a:latin typeface="Verdana" panose="020B0604030504040204" pitchFamily="34" charset="0"/>
              </a:rPr>
              <a:t>××</a:t>
            </a:r>
            <a:endParaRPr lang="en-US" altLang="zh-CN" sz="1600" b="1">
              <a:solidFill>
                <a:srgbClr val="FF3300"/>
              </a:solidFill>
              <a:latin typeface="Verdana" panose="020B0604030504040204" pitchFamily="34" charset="0"/>
            </a:endParaRPr>
          </a:p>
          <a:p>
            <a:pPr eaLnBrk="1" hangingPunct="1"/>
            <a:r>
              <a:rPr lang="en-US" altLang="zh-CN" sz="1600" b="1">
                <a:solidFill>
                  <a:srgbClr val="0000CC"/>
                </a:solidFill>
                <a:latin typeface="Verdana" panose="020B0604030504040204" pitchFamily="34" charset="0"/>
              </a:rPr>
              <a:t>×××</a:t>
            </a:r>
            <a:endParaRPr lang="en-US" altLang="zh-CN" sz="1600" b="1">
              <a:solidFill>
                <a:srgbClr val="0000CC"/>
              </a:solidFill>
              <a:latin typeface="Verdana" panose="020B0604030504040204" pitchFamily="34" charset="0"/>
            </a:endParaRPr>
          </a:p>
        </p:txBody>
      </p:sp>
      <p:sp>
        <p:nvSpPr>
          <p:cNvPr id="329773" name="Text Box 45"/>
          <p:cNvSpPr txBox="1">
            <a:spLocks noChangeArrowheads="1"/>
          </p:cNvSpPr>
          <p:nvPr/>
        </p:nvSpPr>
        <p:spPr bwMode="auto">
          <a:xfrm>
            <a:off x="6329363" y="2300288"/>
            <a:ext cx="1368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FF3300"/>
                </a:solidFill>
                <a:latin typeface="Verdana" panose="020B0604030504040204" pitchFamily="34" charset="0"/>
              </a:rPr>
              <a:t>××</a:t>
            </a:r>
            <a:endParaRPr lang="en-US" altLang="zh-CN" sz="1600" b="1">
              <a:solidFill>
                <a:srgbClr val="FF3300"/>
              </a:solidFill>
              <a:latin typeface="Verdana" panose="020B0604030504040204" pitchFamily="34" charset="0"/>
            </a:endParaRPr>
          </a:p>
        </p:txBody>
      </p:sp>
      <p:sp>
        <p:nvSpPr>
          <p:cNvPr id="329774" name="Text Box 46"/>
          <p:cNvSpPr txBox="1">
            <a:spLocks noChangeArrowheads="1"/>
          </p:cNvSpPr>
          <p:nvPr/>
        </p:nvSpPr>
        <p:spPr bwMode="auto">
          <a:xfrm>
            <a:off x="6372225" y="2852738"/>
            <a:ext cx="1152525" cy="581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FF3300"/>
                </a:solidFill>
                <a:latin typeface="Verdana" panose="020B0604030504040204" pitchFamily="34" charset="0"/>
              </a:rPr>
              <a:t>××</a:t>
            </a:r>
            <a:endParaRPr lang="en-US" altLang="zh-CN" sz="1600" b="1">
              <a:solidFill>
                <a:srgbClr val="FF3300"/>
              </a:solidFill>
              <a:latin typeface="Verdana" panose="020B0604030504040204" pitchFamily="34" charset="0"/>
            </a:endParaRPr>
          </a:p>
          <a:p>
            <a:pPr eaLnBrk="1" hangingPunct="1"/>
            <a:r>
              <a:rPr lang="en-US" altLang="zh-CN" sz="1600" b="1">
                <a:solidFill>
                  <a:srgbClr val="0000CC"/>
                </a:solidFill>
                <a:latin typeface="Verdana" panose="020B0604030504040204" pitchFamily="34" charset="0"/>
              </a:rPr>
              <a:t>×××</a:t>
            </a:r>
            <a:endParaRPr lang="en-US" altLang="zh-CN" sz="1600" b="1">
              <a:solidFill>
                <a:srgbClr val="0000CC"/>
              </a:solidFill>
              <a:latin typeface="Verdana" panose="020B0604030504040204" pitchFamily="34" charset="0"/>
            </a:endParaRPr>
          </a:p>
        </p:txBody>
      </p:sp>
      <p:sp>
        <p:nvSpPr>
          <p:cNvPr id="5736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47000" y="6253163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29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329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3297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329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329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329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329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2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329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58" grpId="0"/>
      <p:bldP spid="329759" grpId="0"/>
      <p:bldP spid="329760" grpId="0" animBg="1"/>
      <p:bldP spid="329761" grpId="0" animBg="1"/>
      <p:bldP spid="329762" grpId="0"/>
      <p:bldP spid="329763" grpId="0" animBg="1"/>
      <p:bldP spid="329764" grpId="0" animBg="1"/>
      <p:bldP spid="329765" grpId="0"/>
      <p:bldP spid="329769" grpId="0"/>
      <p:bldP spid="329773" grpId="0"/>
      <p:bldP spid="32977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2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696913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3" name="Text Box 23"/>
          <p:cNvSpPr txBox="1">
            <a:spLocks noChangeArrowheads="1"/>
          </p:cNvSpPr>
          <p:nvPr/>
        </p:nvSpPr>
        <p:spPr bwMode="auto">
          <a:xfrm>
            <a:off x="2770188" y="620713"/>
            <a:ext cx="4249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 smtClean="0">
                <a:latin typeface="+mn-ea"/>
                <a:ea typeface="+mn-ea"/>
              </a:rPr>
              <a:t>三种方法的要求及效果</a:t>
            </a:r>
            <a:endParaRPr kumimoji="1" lang="zh-CN" altLang="en-US" sz="2800" b="1" dirty="0" smtClean="0">
              <a:latin typeface="+mn-ea"/>
              <a:ea typeface="+mn-ea"/>
            </a:endParaRPr>
          </a:p>
        </p:txBody>
      </p:sp>
      <p:graphicFrame>
        <p:nvGraphicFramePr>
          <p:cNvPr id="58515" name="Group 147"/>
          <p:cNvGraphicFramePr>
            <a:graphicFrameLocks noGrp="1"/>
          </p:cNvGraphicFramePr>
          <p:nvPr/>
        </p:nvGraphicFramePr>
        <p:xfrm>
          <a:off x="684213" y="1341438"/>
          <a:ext cx="8064500" cy="4775200"/>
        </p:xfrm>
        <a:graphic>
          <a:graphicData uri="http://schemas.openxmlformats.org/drawingml/2006/table">
            <a:tbl>
              <a:tblPr/>
              <a:tblGrid>
                <a:gridCol w="1655762"/>
                <a:gridCol w="4319588"/>
                <a:gridCol w="2089150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+mn-ea"/>
                          <a:ea typeface="+mn-ea"/>
                        </a:rPr>
                        <a:t>调度策略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4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+mn-ea"/>
                          <a:ea typeface="+mn-ea"/>
                        </a:rPr>
                        <a:t>对调度的要求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4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+mn-ea"/>
                          <a:ea typeface="+mn-ea"/>
                        </a:rPr>
                        <a:t>其作用前提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4AE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从前调度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被调度的指令必须与分支结果无关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任何情况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CF3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从目标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处调度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必须保证在分支失败时执行被调度的指令不会导致错误，可能需要复制指令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分支成功时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CF3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从失败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处调度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必须保证在分支成功时执行被调度的指令不会导致错误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分支失败时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5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552450"/>
            <a:ext cx="7777163" cy="575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arch7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66875"/>
            <a:ext cx="79248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arch7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25613"/>
            <a:ext cx="7772400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7651" name="Picture 2" descr="arch7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74713"/>
            <a:ext cx="6858000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8675" name="Picture 2" descr="arch80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66838"/>
            <a:ext cx="7467600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9699" name="Picture 2" descr="arch81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95388"/>
            <a:ext cx="73152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611188" y="1196975"/>
            <a:ext cx="7488237" cy="465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kumimoji="1"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通过定向技术减少数据冲突带来的暂停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8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进一步推广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：一个结果不仅可以从某一功能单元的输出定向到其自身的输入，而且还可以定向到其它功能单元的输入。	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举例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endParaRPr kumimoji="1"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8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MIPS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中，任何流水寄存器到任何功能单元的输入都可能需要定向路径，将形成复杂的旁路网络。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8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两条指令访问同一存储单元，也可能引起数据冲突，例如访问数据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失效时。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8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本章只讨论</a:t>
            </a:r>
            <a:r>
              <a:rPr kumimoji="1" lang="zh-CN" altLang="en-US" sz="2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寄存器数据冲突！</a:t>
            </a:r>
            <a:endParaRPr kumimoji="1" lang="zh-CN" altLang="en-US" sz="2400" b="1" dirty="0">
              <a:solidFill>
                <a:schemeClr val="accent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63713" y="260350"/>
            <a:ext cx="5942012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+mj-ea"/>
                <a:ea typeface="+mj-ea"/>
              </a:rPr>
              <a:t>6.3.2 </a:t>
            </a:r>
            <a:r>
              <a:rPr lang="zh-CN" altLang="en-US" sz="3600" b="1" dirty="0">
                <a:latin typeface="+mj-ea"/>
                <a:ea typeface="+mj-ea"/>
              </a:rPr>
              <a:t>流水线的数据冲突</a:t>
            </a:r>
            <a:endParaRPr lang="zh-CN" altLang="en-US" sz="36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723" name="Picture 2" descr="arch82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68413"/>
            <a:ext cx="7426325" cy="45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747" name="Picture 2" descr="arch8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46138"/>
            <a:ext cx="6858000" cy="51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2771" name="Picture 4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91440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914400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258888" y="762000"/>
            <a:ext cx="6408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R4000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浮点流水线中</a:t>
            </a:r>
            <a:r>
              <a:rPr kumimoji="1"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个流水段</a:t>
            </a:r>
            <a:endParaRPr kumimoji="1"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18000" name="Group 240"/>
          <p:cNvGraphicFramePr>
            <a:graphicFrameLocks noGrp="1"/>
          </p:cNvGraphicFramePr>
          <p:nvPr/>
        </p:nvGraphicFramePr>
        <p:xfrm>
          <a:off x="468313" y="1628775"/>
          <a:ext cx="8208962" cy="4130675"/>
        </p:xfrm>
        <a:graphic>
          <a:graphicData uri="http://schemas.openxmlformats.org/drawingml/2006/table">
            <a:tbl>
              <a:tblPr/>
              <a:tblGrid>
                <a:gridCol w="2735262"/>
                <a:gridCol w="2736850"/>
                <a:gridCol w="2736850"/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流水段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功能部件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描述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浮点加法器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尾数加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D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浮点除法器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除法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E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浮点乘法器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例外测试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M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浮点乘法器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乘法第一阶段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N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浮点乘法器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乘法第二阶段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R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浮点加法器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舍入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浮点加法器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操作数移位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U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展开浮点数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981075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403350" y="692150"/>
            <a:ext cx="64817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双精度浮点操作指令延迟、初始化间隔和流水段的使用情况</a:t>
            </a:r>
            <a:endParaRPr kumimoji="1"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19939" name="Group 131"/>
          <p:cNvGraphicFramePr>
            <a:graphicFrameLocks noGrp="1"/>
          </p:cNvGraphicFramePr>
          <p:nvPr/>
        </p:nvGraphicFramePr>
        <p:xfrm>
          <a:off x="179388" y="1854200"/>
          <a:ext cx="8856662" cy="3635377"/>
        </p:xfrm>
        <a:graphic>
          <a:graphicData uri="http://schemas.openxmlformats.org/drawingml/2006/table">
            <a:tbl>
              <a:tblPr/>
              <a:tblGrid>
                <a:gridCol w="1439862"/>
                <a:gridCol w="865188"/>
                <a:gridCol w="2374900"/>
                <a:gridCol w="4176712"/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浮点指令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延迟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初始化间隔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使用的流水段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加、减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4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3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U,S+A,A+R,R+S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乘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8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4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U,E+M,M,M,M,N,N+A,R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除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36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35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U,A,R,D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28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,D+A,D+R,D+A,D+R,A,R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求平方根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112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111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U,E,(A+R)</a:t>
                      </a:r>
                      <a:r>
                        <a:rPr kumimoji="0" lang="en-US" altLang="zh-CN" sz="2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108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,A,R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取反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U,S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求绝对值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U,S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浮点比较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3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U,A,R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611188" y="1268413"/>
            <a:ext cx="7488237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kumimoji="1"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数据冲突的分类</a:t>
            </a:r>
            <a:endParaRPr kumimoji="1"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60000"/>
              </a:spcBef>
            </a:pPr>
            <a:r>
              <a:rPr kumimoji="1" lang="zh-CN" altLang="en-US" sz="2800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1" lang="zh-CN" altLang="en-US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两条指令 </a:t>
            </a:r>
            <a:r>
              <a:rPr kumimoji="1" lang="en-US" altLang="zh-CN" sz="2400" b="1" i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i </a:t>
            </a:r>
            <a:r>
              <a:rPr kumimoji="1" lang="zh-CN" altLang="en-US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和 </a:t>
            </a:r>
            <a:r>
              <a:rPr kumimoji="1" lang="en-US" altLang="zh-CN" sz="2400" b="1" i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j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，都会访问同一寄存器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，假设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i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先进入流水线，则它们对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有四种不同的访问顺序：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60000"/>
              </a:spcBef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(1) </a:t>
            </a:r>
            <a:r>
              <a:rPr kumimoji="1" lang="zh-CN" altLang="en-US" sz="24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写后读冲突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 </a:t>
            </a:r>
            <a:r>
              <a:rPr kumimoji="1" lang="en-US" altLang="zh-CN" sz="2400" b="1" i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RAW 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) —— 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i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写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j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读 </a:t>
            </a:r>
            <a:endParaRPr kumimoji="1"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6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j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i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完成写之前从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中读出数据，将得到错误的结果！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60000"/>
              </a:spcBef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最常见的数据冲突，严重制约了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的性能，是程序最重要的特征之一！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63713" y="260350"/>
            <a:ext cx="5942012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+mj-ea"/>
                <a:ea typeface="+mj-ea"/>
              </a:rPr>
              <a:t>6.3.2 </a:t>
            </a:r>
            <a:r>
              <a:rPr lang="zh-CN" altLang="en-US" sz="3600" b="1" dirty="0">
                <a:latin typeface="+mj-ea"/>
                <a:ea typeface="+mj-ea"/>
              </a:rPr>
              <a:t>流水线的数据冲突</a:t>
            </a:r>
            <a:endParaRPr lang="zh-CN" altLang="en-US" sz="36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612775" y="1268413"/>
            <a:ext cx="7847013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kumimoji="1"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数据冲突的分类</a:t>
            </a:r>
            <a:endParaRPr kumimoji="1"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60000"/>
              </a:spcBef>
            </a:pP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(2)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写后写冲突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 </a:t>
            </a:r>
            <a:r>
              <a:rPr kumimoji="1" lang="en-US" altLang="zh-CN" sz="2400" b="1" i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WAW 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) —— 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i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写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j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写</a:t>
            </a:r>
            <a:endParaRPr kumimoji="1"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6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j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i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之前完成写操作，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中将保存错误的结果！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60000"/>
              </a:spcBef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MIPS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流水线不会出现这种冲突！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6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当流水线中有多个段可以写回</a:t>
            </a: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，或者当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流水线暂停某条指令的执行时</a:t>
            </a: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，允许其后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的指令可以继续前进时，可能引起这种类型的冲突。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60000"/>
              </a:spcBef>
            </a:pPr>
            <a:r>
              <a:rPr kumimoji="1" lang="zh-CN" altLang="en-US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1" lang="zh-CN" altLang="en-US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举例</a:t>
            </a:r>
            <a:endParaRPr kumimoji="1" lang="zh-CN" altLang="en-US" sz="2400" b="1" dirty="0">
              <a:solidFill>
                <a:schemeClr val="fol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63713" y="260350"/>
            <a:ext cx="5942012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+mj-ea"/>
                <a:ea typeface="+mj-ea"/>
              </a:rPr>
              <a:t>6.3.2 </a:t>
            </a:r>
            <a:r>
              <a:rPr lang="zh-CN" altLang="en-US" sz="3600" b="1" dirty="0">
                <a:latin typeface="+mj-ea"/>
                <a:ea typeface="+mj-ea"/>
              </a:rPr>
              <a:t>流水线的数据冲突</a:t>
            </a:r>
            <a:endParaRPr lang="zh-CN" altLang="en-US" sz="36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612775" y="1268413"/>
            <a:ext cx="7704138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kumimoji="1"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数据冲突的分类</a:t>
            </a:r>
            <a:endParaRPr kumimoji="1"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60000"/>
              </a:spcBef>
            </a:pP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(3) </a:t>
            </a:r>
            <a:r>
              <a:rPr kumimoji="1" lang="zh-CN" altLang="en-US" sz="24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读后写冲突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kumimoji="1" lang="en-US" altLang="zh-CN" sz="2400" b="1" i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WAR 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) —— 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i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读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j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写</a:t>
            </a:r>
            <a:endParaRPr kumimoji="1"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25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j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先将数据写入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i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将读出错误的结果！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25000"/>
              </a:spcBef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MIPS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流水线不会出现这种类型的冲突！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25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当有些指令在流水段后半部分读源操作数，另一些指令在流水段前半部分写结果，可能引起这种类型的相关。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80000"/>
              </a:spcBef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(4)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读后读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RAR 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) —— </a:t>
            </a:r>
            <a:r>
              <a:rPr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i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读</a:t>
            </a:r>
            <a:r>
              <a:rPr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j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读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25000"/>
              </a:spcBef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不引起数据相关！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63713" y="260350"/>
            <a:ext cx="5942012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+mj-ea"/>
                <a:ea typeface="+mj-ea"/>
              </a:rPr>
              <a:t>6.3.2 </a:t>
            </a:r>
            <a:r>
              <a:rPr lang="zh-CN" altLang="en-US" sz="3600" b="1" dirty="0">
                <a:latin typeface="+mj-ea"/>
                <a:ea typeface="+mj-ea"/>
              </a:rPr>
              <a:t>流水线的数据冲突</a:t>
            </a:r>
            <a:endParaRPr lang="zh-CN" altLang="en-US" sz="36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5264</Words>
  <Application>WPS 演示</Application>
  <PresentationFormat>全屏显示(4:3)</PresentationFormat>
  <Paragraphs>592</Paragraphs>
  <Slides>64</Slides>
  <Notes>63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8" baseType="lpstr">
      <vt:lpstr>Arial</vt:lpstr>
      <vt:lpstr>宋体</vt:lpstr>
      <vt:lpstr>Wingdings</vt:lpstr>
      <vt:lpstr>Calibri</vt:lpstr>
      <vt:lpstr>Times New Roman</vt:lpstr>
      <vt:lpstr>华文中宋</vt:lpstr>
      <vt:lpstr>微软雅黑</vt:lpstr>
      <vt:lpstr>Arial Unicode MS</vt:lpstr>
      <vt:lpstr>Tahoma</vt:lpstr>
      <vt:lpstr>黑体</vt:lpstr>
      <vt:lpstr>楷体_GB2312</vt:lpstr>
      <vt:lpstr>新宋体</vt:lpstr>
      <vt:lpstr>Verdana</vt:lpstr>
      <vt:lpstr>Office 主题​​</vt:lpstr>
      <vt:lpstr>计算机组织与体系结构</vt:lpstr>
      <vt:lpstr>Recap</vt:lpstr>
      <vt:lpstr>6.3  流水线中的冲突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  实例分析：MIPS R4000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烂柯人</cp:lastModifiedBy>
  <cp:revision>1870</cp:revision>
  <cp:lastPrinted>2019-10-25T01:18:00Z</cp:lastPrinted>
  <dcterms:created xsi:type="dcterms:W3CDTF">2113-01-01T00:00:00Z</dcterms:created>
  <dcterms:modified xsi:type="dcterms:W3CDTF">2019-12-25T02:54:40Z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