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0"/>
  </p:handoutMasterIdLst>
  <p:sldIdLst>
    <p:sldId id="256" r:id="rId3"/>
    <p:sldId id="1033" r:id="rId5"/>
    <p:sldId id="1655" r:id="rId6"/>
    <p:sldId id="1662" r:id="rId7"/>
    <p:sldId id="1663" r:id="rId8"/>
    <p:sldId id="1664" r:id="rId9"/>
    <p:sldId id="1665" r:id="rId10"/>
    <p:sldId id="1666" r:id="rId11"/>
    <p:sldId id="1667" r:id="rId12"/>
    <p:sldId id="1668" r:id="rId13"/>
    <p:sldId id="1764" r:id="rId14"/>
    <p:sldId id="1765" r:id="rId15"/>
    <p:sldId id="1766" r:id="rId16"/>
    <p:sldId id="1767" r:id="rId17"/>
    <p:sldId id="1771" r:id="rId18"/>
    <p:sldId id="1760" r:id="rId19"/>
    <p:sldId id="1761" r:id="rId20"/>
    <p:sldId id="1759" r:id="rId21"/>
    <p:sldId id="1707" r:id="rId22"/>
    <p:sldId id="1708" r:id="rId23"/>
    <p:sldId id="1709" r:id="rId24"/>
    <p:sldId id="1710" r:id="rId25"/>
    <p:sldId id="1711" r:id="rId26"/>
    <p:sldId id="1712" r:id="rId27"/>
    <p:sldId id="1713" r:id="rId28"/>
    <p:sldId id="1772" r:id="rId29"/>
    <p:sldId id="1714" r:id="rId30"/>
    <p:sldId id="1715" r:id="rId31"/>
    <p:sldId id="1716" r:id="rId32"/>
    <p:sldId id="1717" r:id="rId33"/>
    <p:sldId id="1719" r:id="rId34"/>
    <p:sldId id="1720" r:id="rId35"/>
    <p:sldId id="1721" r:id="rId36"/>
    <p:sldId id="1722" r:id="rId37"/>
    <p:sldId id="1723" r:id="rId38"/>
    <p:sldId id="1724" r:id="rId39"/>
    <p:sldId id="1725" r:id="rId40"/>
    <p:sldId id="1726" r:id="rId41"/>
    <p:sldId id="1727" r:id="rId42"/>
    <p:sldId id="1728" r:id="rId43"/>
    <p:sldId id="1729" r:id="rId44"/>
    <p:sldId id="1730" r:id="rId45"/>
    <p:sldId id="1731" r:id="rId46"/>
    <p:sldId id="1732" r:id="rId47"/>
    <p:sldId id="1733" r:id="rId48"/>
    <p:sldId id="1734" r:id="rId49"/>
    <p:sldId id="1735" r:id="rId50"/>
    <p:sldId id="1736" r:id="rId51"/>
    <p:sldId id="1774" r:id="rId52"/>
    <p:sldId id="1737" r:id="rId53"/>
    <p:sldId id="1738" r:id="rId54"/>
    <p:sldId id="1739" r:id="rId55"/>
    <p:sldId id="1740" r:id="rId56"/>
    <p:sldId id="1756" r:id="rId57"/>
    <p:sldId id="1757" r:id="rId58"/>
    <p:sldId id="1758" r:id="rId59"/>
  </p:sldIdLst>
  <p:sldSz cx="9144000" cy="6858000" type="screen4x3"/>
  <p:notesSz cx="7099300" cy="10234295"/>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735" autoAdjust="0"/>
  </p:normalViewPr>
  <p:slideViewPr>
    <p:cSldViewPr>
      <p:cViewPr>
        <p:scale>
          <a:sx n="66" d="100"/>
          <a:sy n="66" d="100"/>
        </p:scale>
        <p:origin x="-1445"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67"/>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fld id="{2B914CE1-E74B-4625-AA1C-7A29E0E28531}" type="slidenum">
              <a:rPr lang="en-US" altLang="zh-CN" sz="1300" smtClean="0">
                <a:latin typeface="Arial" panose="020B0604020202020204" pitchFamily="34" charset="0"/>
              </a:rPr>
            </a:fld>
            <a:endParaRPr lang="en-US" altLang="zh-CN" sz="1300" smtClean="0">
              <a:latin typeface="Arial" panose="020B0604020202020204" pitchFamily="34" charset="0"/>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fld id="{2B914CE1-E74B-4625-AA1C-7A29E0E28531}" type="slidenum">
              <a:rPr lang="en-US" altLang="zh-CN" sz="1300" smtClean="0">
                <a:latin typeface="Arial" panose="020B0604020202020204" pitchFamily="34" charset="0"/>
              </a:rPr>
            </a:fld>
            <a:endParaRPr lang="en-US" altLang="zh-CN" sz="1300" smtClean="0">
              <a:latin typeface="Arial" panose="020B0604020202020204" pitchFamily="34" charset="0"/>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EEAE3F69-A46D-41DB-98E6-6F55BB6177F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CFCB6EA3-D0A1-4DB0-8DEB-E0EA4804F8AD}"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01A8622C-C3C4-480D-A8AE-3135EE1D11A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56859462-2CC4-4C10-ABFE-4F10ADE0CF4E}"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6508093E-EACB-4243-A99C-626624BB8A0C}"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32D5B987-81A7-40E2-96C4-F1EE518EEA8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CFCB6EA3-D0A1-4DB0-8DEB-E0EA4804F8AD}"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fld id="{9BD251FB-614F-4797-943F-A730FF7CF44C}"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fld id="{E15B2BF1-4701-47F2-8FF6-5D1B6755A7E4}"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fld id="{84B75EE5-3351-4C5F-8085-3715DD8B3E88}"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fld id="{8E45B1E6-1178-42BA-958E-576D0681E14B}"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fld id="{3D0A3641-0C69-4DFF-ADDE-1DA8896D65D5}"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fld id="{77DE2997-832A-43B8-9C64-F43FBA36385B}"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fld id="{27F9D602-43F3-4DCD-BE6F-3E2FDC4BEC6F}"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fld id="{D7C6D991-8C8B-49DC-9FD6-A7E805B5FC4B}"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500A3207-D7E6-4A93-B712-37BF03E84B7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0AD02C3F-8C8F-407D-9DC9-9F5F0D72C13C}"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r>
              <a:rPr lang="zh-CN" altLang="en-US" smtClean="0"/>
              <a:t>主分类对应的其它分类性质。</a:t>
            </a: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6138776A-359B-45AD-9C3A-AB099796D1F4}"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9048" tIns="49524" rIns="99048" bIns="49524" anchor="b"/>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fld id="{84B75EE5-3351-4C5F-8085-3715DD8B3E88}"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ED0626FE-D286-47DE-9A73-276BA4B0779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31023C63-00D4-484C-9BB5-8CC0224EC9F0}"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D2A3F9CC-A928-4A7A-8250-9CF076A8A00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smtClean="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DD707AC5-B67D-4F85-B5BE-BF32423DD25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B325CCA8-5A97-4DF1-B046-AFAC3DB40BD0}"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07EAAEFB-335E-4FF1-ACAA-D6D11B221A2E}"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2E4DFFD4-2B6D-4062-B834-B6EAD02A8CD9}"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7D5C0CE5-CE89-4763-B5C5-06220BAFEF1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20F69107-1603-4B90-BC31-6BE5D189B0BC}"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3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804545" indent="-309245">
              <a:defRPr>
                <a:solidFill>
                  <a:schemeClr val="tx1"/>
                </a:solidFill>
                <a:latin typeface="Calibri" panose="020F0502020204030204" pitchFamily="34" charset="0"/>
                <a:ea typeface="宋体" panose="02010600030101010101" pitchFamily="2" charset="-122"/>
              </a:defRPr>
            </a:lvl2pPr>
            <a:lvl3pPr marL="1238250" indent="-247650">
              <a:defRPr>
                <a:solidFill>
                  <a:schemeClr val="tx1"/>
                </a:solidFill>
                <a:latin typeface="Calibri" panose="020F0502020204030204" pitchFamily="34" charset="0"/>
                <a:ea typeface="宋体" panose="02010600030101010101" pitchFamily="2" charset="-122"/>
              </a:defRPr>
            </a:lvl3pPr>
            <a:lvl4pPr marL="1733550" indent="-247650">
              <a:defRPr>
                <a:solidFill>
                  <a:schemeClr val="tx1"/>
                </a:solidFill>
                <a:latin typeface="Calibri" panose="020F0502020204030204" pitchFamily="34" charset="0"/>
                <a:ea typeface="宋体" panose="02010600030101010101" pitchFamily="2" charset="-122"/>
              </a:defRPr>
            </a:lvl4pPr>
            <a:lvl5pPr marL="2228850" indent="-24765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213C77D-CB23-4784-B8D7-7C0537DB9310}"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001000" cy="56880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794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286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57200" y="4038600"/>
            <a:ext cx="8229600" cy="2286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slide" Target="slide5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slide" Target="slide5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slide" Target="slide4.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slide" Target="slide5.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slide" Target="slide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endParaRPr lang="zh-CN" altLang="en-US" sz="5400" b="1" smtClean="0"/>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endParaRPr lang="zh-CN" altLang="en-US" sz="2800"/>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endParaRPr lang="zh-CN" altLang="en-US" sz="2800"/>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第十</a:t>
            </a:r>
            <a:r>
              <a:rPr lang="zh-CN" altLang="en-US" sz="4000" kern="0" dirty="0">
                <a:effectLst>
                  <a:outerShdw blurRad="38100" dist="38100" dir="2700000" algn="tl">
                    <a:srgbClr val="000000"/>
                  </a:outerShdw>
                </a:effectLst>
                <a:latin typeface="+mj-lt"/>
                <a:ea typeface="+mj-ea"/>
                <a:cs typeface="+mj-cs"/>
              </a:rPr>
              <a:t>四</a:t>
            </a:r>
            <a:r>
              <a:rPr lang="zh-CN" altLang="en-US" sz="4000" kern="0" dirty="0" smtClean="0">
                <a:effectLst>
                  <a:outerShdw blurRad="38100" dist="38100" dir="2700000" algn="tl">
                    <a:srgbClr val="000000"/>
                  </a:outerShdw>
                </a:effectLst>
                <a:latin typeface="+mj-lt"/>
                <a:ea typeface="+mj-ea"/>
                <a:cs typeface="+mj-cs"/>
              </a:rPr>
              <a:t>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611188" y="1231900"/>
            <a:ext cx="79216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257300" indent="-3429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2400" b="1" dirty="0">
                <a:latin typeface="+mn-ea"/>
                <a:ea typeface="+mn-ea"/>
              </a:rPr>
              <a:t>6. </a:t>
            </a:r>
            <a:r>
              <a:rPr lang="zh-CN" altLang="en-US" sz="2400" b="1" dirty="0">
                <a:latin typeface="+mn-ea"/>
                <a:ea typeface="+mn-ea"/>
              </a:rPr>
              <a:t>向量链接技术应考虑的问题</a:t>
            </a:r>
            <a:endParaRPr lang="zh-CN" altLang="en-US" sz="2400" b="1" dirty="0">
              <a:latin typeface="+mn-ea"/>
              <a:ea typeface="+mn-ea"/>
            </a:endParaRPr>
          </a:p>
          <a:p>
            <a:pPr lvl="1" eaLnBrk="1" hangingPunct="1">
              <a:spcBef>
                <a:spcPct val="50000"/>
              </a:spcBef>
              <a:buSzPct val="60000"/>
              <a:buFont typeface="华文中宋" panose="02010600040101010101" pitchFamily="2" charset="-122"/>
              <a:buChar char="◆"/>
            </a:pPr>
            <a:r>
              <a:rPr lang="zh-CN" altLang="en-US" sz="2400" b="1" dirty="0">
                <a:latin typeface="+mn-ea"/>
                <a:ea typeface="+mn-ea"/>
              </a:rPr>
              <a:t>设定合适的向量功能部件和操作数寄存器</a:t>
            </a:r>
            <a:endParaRPr lang="zh-CN" altLang="en-US" sz="2400" b="1" dirty="0">
              <a:latin typeface="+mn-ea"/>
              <a:ea typeface="+mn-ea"/>
            </a:endParaRPr>
          </a:p>
          <a:p>
            <a:pPr lvl="1" eaLnBrk="1" hangingPunct="1">
              <a:spcBef>
                <a:spcPct val="50000"/>
              </a:spcBef>
              <a:buSzPct val="60000"/>
              <a:buFont typeface="华文中宋" panose="02010600040101010101" pitchFamily="2" charset="-122"/>
              <a:buChar char="◆"/>
            </a:pPr>
            <a:r>
              <a:rPr lang="zh-CN" altLang="en-US" sz="2400" b="1" dirty="0">
                <a:latin typeface="+mn-ea"/>
                <a:ea typeface="+mn-ea"/>
              </a:rPr>
              <a:t>链接时机问题</a:t>
            </a:r>
            <a:endParaRPr lang="zh-CN" altLang="en-US" sz="2400" b="1" dirty="0">
              <a:latin typeface="+mn-ea"/>
              <a:ea typeface="+mn-ea"/>
            </a:endParaRPr>
          </a:p>
          <a:p>
            <a:pPr lvl="2" eaLnBrk="1" hangingPunct="1">
              <a:spcBef>
                <a:spcPct val="50000"/>
              </a:spcBef>
              <a:buFont typeface="Arial" panose="020B0604020202020204" pitchFamily="34" charset="0"/>
              <a:buChar char="–"/>
            </a:pPr>
            <a:r>
              <a:rPr lang="zh-CN" altLang="en-US" sz="2400" b="1" dirty="0">
                <a:latin typeface="+mn-ea"/>
                <a:ea typeface="+mn-ea"/>
              </a:rPr>
              <a:t>只有在前一条向量指令的第一个结果元素送入结果向量寄存器的那一个时钟周期才可以进行链接</a:t>
            </a:r>
            <a:endParaRPr lang="zh-CN" altLang="en-US" sz="2400" b="1" dirty="0">
              <a:latin typeface="+mn-ea"/>
              <a:ea typeface="+mn-ea"/>
            </a:endParaRPr>
          </a:p>
          <a:p>
            <a:pPr lvl="2" eaLnBrk="1" hangingPunct="1">
              <a:spcBef>
                <a:spcPct val="50000"/>
              </a:spcBef>
              <a:buFont typeface="Arial" panose="020B0604020202020204" pitchFamily="34" charset="0"/>
              <a:buChar char="–"/>
            </a:pPr>
            <a:r>
              <a:rPr lang="zh-CN" altLang="en-US" sz="2400" b="1" dirty="0">
                <a:latin typeface="+mn-ea"/>
                <a:ea typeface="+mn-ea"/>
              </a:rPr>
              <a:t>只有当前一条向量指令全部执行完毕，释放相应的向量寄存器资源后才能执行后面的向量指令</a:t>
            </a:r>
            <a:endParaRPr lang="zh-CN" altLang="en-US" sz="2400" b="1" dirty="0">
              <a:latin typeface="+mn-ea"/>
              <a:ea typeface="+mn-ea"/>
            </a:endParaRPr>
          </a:p>
          <a:p>
            <a:pPr lvl="2" eaLnBrk="1" hangingPunct="1">
              <a:spcBef>
                <a:spcPct val="50000"/>
              </a:spcBef>
              <a:buFont typeface="Arial" panose="020B0604020202020204" pitchFamily="34" charset="0"/>
              <a:buChar char="–"/>
            </a:pPr>
            <a:r>
              <a:rPr lang="zh-CN" altLang="en-US" sz="2400" b="1" dirty="0">
                <a:latin typeface="+mn-ea"/>
                <a:ea typeface="+mn-ea"/>
              </a:rPr>
              <a:t>所有可以链接执行的向量指令的</a:t>
            </a:r>
            <a:r>
              <a:rPr lang="zh-CN" altLang="en-US" sz="2400" b="1" dirty="0">
                <a:solidFill>
                  <a:srgbClr val="FF0000"/>
                </a:solidFill>
                <a:latin typeface="+mn-ea"/>
                <a:ea typeface="+mn-ea"/>
              </a:rPr>
              <a:t>向量长度应相等</a:t>
            </a:r>
            <a:endParaRPr lang="zh-CN" altLang="en-US" sz="2400" b="1" dirty="0">
              <a:solidFill>
                <a:srgbClr val="FF0000"/>
              </a:solidFill>
              <a:latin typeface="+mn-ea"/>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1794">
                                            <p:txEl>
                                              <p:pRg st="3" end="3"/>
                                            </p:txEl>
                                          </p:spTgt>
                                        </p:tgtEl>
                                        <p:attrNameLst>
                                          <p:attrName>style.visibility</p:attrName>
                                        </p:attrNameLst>
                                      </p:cBhvr>
                                      <p:to>
                                        <p:strVal val="visible"/>
                                      </p:to>
                                    </p:set>
                                    <p:animEffect transition="in" filter="wipe(left)">
                                      <p:cBhvr>
                                        <p:cTn id="7" dur="500"/>
                                        <p:tgtEl>
                                          <p:spTgt spid="16179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1794">
                                            <p:txEl>
                                              <p:pRg st="4" end="4"/>
                                            </p:txEl>
                                          </p:spTgt>
                                        </p:tgtEl>
                                        <p:attrNameLst>
                                          <p:attrName>style.visibility</p:attrName>
                                        </p:attrNameLst>
                                      </p:cBhvr>
                                      <p:to>
                                        <p:strVal val="visible"/>
                                      </p:to>
                                    </p:set>
                                    <p:animEffect transition="in" filter="wipe(left)">
                                      <p:cBhvr>
                                        <p:cTn id="12" dur="500"/>
                                        <p:tgtEl>
                                          <p:spTgt spid="16179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1794">
                                            <p:txEl>
                                              <p:pRg st="5" end="5"/>
                                            </p:txEl>
                                          </p:spTgt>
                                        </p:tgtEl>
                                        <p:attrNameLst>
                                          <p:attrName>style.visibility</p:attrName>
                                        </p:attrNameLst>
                                      </p:cBhvr>
                                      <p:to>
                                        <p:strVal val="visible"/>
                                      </p:to>
                                    </p:set>
                                    <p:animEffect transition="in" filter="wipe(left)">
                                      <p:cBhvr>
                                        <p:cTn id="17" dur="500"/>
                                        <p:tgtEl>
                                          <p:spTgt spid="1617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a:xfrm>
            <a:off x="107504" y="188640"/>
            <a:ext cx="8915400" cy="1066800"/>
          </a:xfrm>
        </p:spPr>
        <p:txBody>
          <a:bodyPr/>
          <a:lstStyle/>
          <a:p>
            <a:r>
              <a:rPr lang="zh-CN" altLang="en-US" sz="3200" b="1" dirty="0" smtClean="0"/>
              <a:t>向量机总结</a:t>
            </a:r>
            <a:endParaRPr lang="en-US" altLang="zh-CN" sz="3200" b="1" dirty="0" smtClean="0"/>
          </a:p>
        </p:txBody>
      </p:sp>
      <p:sp>
        <p:nvSpPr>
          <p:cNvPr id="130051" name="Content Placeholder 2"/>
          <p:cNvSpPr>
            <a:spLocks noGrp="1"/>
          </p:cNvSpPr>
          <p:nvPr>
            <p:ph idx="1"/>
          </p:nvPr>
        </p:nvSpPr>
        <p:spPr>
          <a:xfrm>
            <a:off x="266700" y="1331044"/>
            <a:ext cx="8610600" cy="5194300"/>
          </a:xfrm>
        </p:spPr>
        <p:txBody>
          <a:bodyPr/>
          <a:lstStyle/>
          <a:p>
            <a:r>
              <a:rPr lang="zh-CN" altLang="en-US" sz="2400" b="1" dirty="0" smtClean="0"/>
              <a:t>向量机适合挖据规整的数据级并行</a:t>
            </a:r>
            <a:endParaRPr lang="en-US" altLang="zh-CN" sz="2400" b="1" dirty="0" smtClean="0"/>
          </a:p>
          <a:p>
            <a:pPr lvl="1"/>
            <a:r>
              <a:rPr lang="zh-CN" altLang="en-US" sz="2400" b="1" dirty="0" smtClean="0"/>
              <a:t>同样的操作作用在许多数据元素上</a:t>
            </a:r>
            <a:endParaRPr lang="en-US" altLang="zh-CN" sz="2400" b="1" dirty="0" smtClean="0"/>
          </a:p>
          <a:p>
            <a:pPr lvl="1"/>
            <a:r>
              <a:rPr lang="zh-CN" altLang="en-US" sz="2400" b="1" dirty="0" smtClean="0"/>
              <a:t>提高性能、设计简单（向量内的操作相互独立）</a:t>
            </a:r>
            <a:endParaRPr lang="en-US" altLang="zh-CN" sz="2400" b="1" dirty="0" smtClean="0"/>
          </a:p>
          <a:p>
            <a:r>
              <a:rPr lang="zh-CN" altLang="en-US" sz="2400" b="1" dirty="0" smtClean="0">
                <a:solidFill>
                  <a:srgbClr val="0000FF"/>
                </a:solidFill>
              </a:rPr>
              <a:t>性能的提升受限于代码的向量化</a:t>
            </a:r>
            <a:endParaRPr lang="en-US" altLang="zh-CN" sz="2400" b="1" dirty="0" smtClean="0"/>
          </a:p>
          <a:p>
            <a:pPr lvl="1"/>
            <a:r>
              <a:rPr lang="zh-CN" altLang="en-US" sz="2400" b="1" dirty="0" smtClean="0"/>
              <a:t>标量操作限制着向量机的性能</a:t>
            </a:r>
            <a:endParaRPr lang="en-US" altLang="zh-CN" sz="2400" b="1" dirty="0" smtClean="0"/>
          </a:p>
          <a:p>
            <a:r>
              <a:rPr lang="zh-CN" altLang="en-US" sz="2400" b="1" dirty="0" smtClean="0"/>
              <a:t>很多已有的</a:t>
            </a:r>
            <a:r>
              <a:rPr lang="en-US" altLang="zh-CN" sz="2400" b="1" dirty="0" smtClean="0"/>
              <a:t>ISA</a:t>
            </a:r>
            <a:r>
              <a:rPr lang="zh-CN" altLang="en-US" sz="2400" b="1" dirty="0" smtClean="0"/>
              <a:t>扩展了一些</a:t>
            </a:r>
            <a:r>
              <a:rPr lang="en-US" altLang="zh-CN" sz="2400" b="1" dirty="0" smtClean="0"/>
              <a:t>SIMD</a:t>
            </a:r>
            <a:r>
              <a:rPr lang="zh-CN" altLang="en-US" sz="2400" b="1" dirty="0" smtClean="0"/>
              <a:t>操作</a:t>
            </a:r>
            <a:endParaRPr lang="en-US" altLang="zh-CN" sz="2400" b="1" dirty="0" smtClean="0"/>
          </a:p>
          <a:p>
            <a:pPr lvl="1"/>
            <a:r>
              <a:rPr lang="en-US" altLang="zh-CN" sz="2400" b="1" dirty="0" smtClean="0"/>
              <a:t>Intel MMX/</a:t>
            </a:r>
            <a:r>
              <a:rPr lang="en-US" altLang="zh-CN" sz="2400" b="1" dirty="0" err="1" smtClean="0"/>
              <a:t>SSEn</a:t>
            </a:r>
            <a:r>
              <a:rPr lang="en-US" altLang="zh-CN" sz="2400" b="1" dirty="0" smtClean="0"/>
              <a:t>/AVX, PowerPC </a:t>
            </a:r>
            <a:r>
              <a:rPr lang="en-US" altLang="zh-CN" sz="2400" b="1" dirty="0" err="1" smtClean="0"/>
              <a:t>AltiVec</a:t>
            </a:r>
            <a:r>
              <a:rPr lang="en-US" altLang="zh-CN" sz="2400" b="1" dirty="0" smtClean="0"/>
              <a:t>, ARM Advanced SIMD</a:t>
            </a:r>
            <a:endParaRPr lang="en-US" altLang="zh-CN" sz="2400" b="1" dirty="0" smtClean="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628650" y="255588"/>
            <a:ext cx="7886700" cy="500062"/>
          </a:xfrm>
        </p:spPr>
        <p:txBody>
          <a:bodyPr/>
          <a:lstStyle/>
          <a:p>
            <a:pPr eaLnBrk="1" hangingPunct="1"/>
            <a:r>
              <a:rPr lang="en-US" altLang="zh-CN" sz="3600" dirty="0" smtClean="0"/>
              <a:t>Graphics Processing Units (GPUs)</a:t>
            </a:r>
            <a:endParaRPr lang="en-US" altLang="zh-CN" sz="3600" dirty="0" smtClean="0"/>
          </a:p>
        </p:txBody>
      </p:sp>
      <p:sp>
        <p:nvSpPr>
          <p:cNvPr id="131075" name="Content Placeholder 2"/>
          <p:cNvSpPr>
            <a:spLocks noGrp="1"/>
          </p:cNvSpPr>
          <p:nvPr>
            <p:ph idx="1"/>
          </p:nvPr>
        </p:nvSpPr>
        <p:spPr>
          <a:xfrm>
            <a:off x="414338" y="1163638"/>
            <a:ext cx="8534400" cy="5192712"/>
          </a:xfrm>
        </p:spPr>
        <p:txBody>
          <a:bodyPr/>
          <a:lstStyle/>
          <a:p>
            <a:pPr eaLnBrk="1" hangingPunct="1"/>
            <a:r>
              <a:rPr lang="zh-CN" altLang="en-US" sz="2400" b="1" dirty="0" smtClean="0">
                <a:solidFill>
                  <a:srgbClr val="0036A2"/>
                </a:solidFill>
              </a:rPr>
              <a:t>早期的</a:t>
            </a:r>
            <a:r>
              <a:rPr lang="en-US" altLang="zh-CN" sz="2400" b="1" dirty="0" smtClean="0">
                <a:solidFill>
                  <a:srgbClr val="0036A2"/>
                </a:solidFill>
              </a:rPr>
              <a:t>GPU</a:t>
            </a:r>
            <a:r>
              <a:rPr lang="zh-CN" altLang="en-US" sz="2400" b="1" dirty="0" smtClean="0"/>
              <a:t>是指带有高性能浮点运算部件、可高效生成</a:t>
            </a:r>
            <a:r>
              <a:rPr lang="en-US" altLang="zh-CN" sz="2400" b="1" dirty="0" smtClean="0"/>
              <a:t>3D</a:t>
            </a:r>
            <a:r>
              <a:rPr lang="zh-CN" altLang="en-US" sz="2400" b="1" dirty="0" smtClean="0"/>
              <a:t>图形的具有固定功能的专用设备</a:t>
            </a:r>
            <a:r>
              <a:rPr lang="en-US" altLang="zh-CN" sz="2400" b="1" dirty="0" smtClean="0"/>
              <a:t> (mid-late 1990s) </a:t>
            </a:r>
            <a:endParaRPr lang="en-US" altLang="zh-CN" sz="2400" b="1" dirty="0" smtClean="0"/>
          </a:p>
          <a:p>
            <a:pPr lvl="1" eaLnBrk="1" hangingPunct="1"/>
            <a:r>
              <a:rPr lang="zh-CN" altLang="en-US" sz="2000" b="1" dirty="0" smtClean="0"/>
              <a:t>让</a:t>
            </a:r>
            <a:r>
              <a:rPr lang="en-US" altLang="zh-CN" sz="2000" b="1" dirty="0" smtClean="0"/>
              <a:t>PC</a:t>
            </a:r>
            <a:r>
              <a:rPr lang="zh-CN" altLang="en-US" sz="2000" b="1" dirty="0" smtClean="0"/>
              <a:t>机具有类似工作站的图形功能</a:t>
            </a:r>
            <a:endParaRPr lang="en-US" altLang="zh-CN" sz="2000" b="1" dirty="0" smtClean="0"/>
          </a:p>
          <a:p>
            <a:pPr lvl="1" eaLnBrk="1" hangingPunct="1"/>
            <a:r>
              <a:rPr lang="zh-CN" altLang="en-US" sz="2000" b="1" dirty="0" smtClean="0">
                <a:solidFill>
                  <a:srgbClr val="0036A2"/>
                </a:solidFill>
              </a:rPr>
              <a:t>用户可以配置图形处理流水线，但不是真正的对其编程</a:t>
            </a:r>
            <a:endParaRPr lang="en-US" altLang="zh-CN" sz="2000" b="1" dirty="0" smtClean="0">
              <a:solidFill>
                <a:srgbClr val="0036A2"/>
              </a:solidFill>
            </a:endParaRPr>
          </a:p>
          <a:p>
            <a:pPr eaLnBrk="1" hangingPunct="1"/>
            <a:r>
              <a:rPr lang="en-US" altLang="zh-CN" sz="2400" b="1" dirty="0" smtClean="0"/>
              <a:t>2001-2005</a:t>
            </a:r>
            <a:r>
              <a:rPr lang="zh-CN" altLang="en-US" sz="2400" b="1" dirty="0" smtClean="0"/>
              <a:t>，</a:t>
            </a:r>
            <a:r>
              <a:rPr lang="en-US" altLang="zh-CN" sz="2400" b="1" dirty="0" smtClean="0"/>
              <a:t>GPU</a:t>
            </a:r>
            <a:r>
              <a:rPr lang="zh-CN" altLang="en-US" sz="2400" b="1" dirty="0" smtClean="0"/>
              <a:t>加入了越来越多的可编程性</a:t>
            </a:r>
            <a:endParaRPr lang="en-US" altLang="zh-CN" sz="2400" b="1" dirty="0" smtClean="0"/>
          </a:p>
          <a:p>
            <a:pPr lvl="1" eaLnBrk="1" hangingPunct="1"/>
            <a:r>
              <a:rPr lang="zh-CN" altLang="en-US" sz="2000" b="1" dirty="0" smtClean="0"/>
              <a:t>例如新的语言</a:t>
            </a:r>
            <a:r>
              <a:rPr lang="en-US" altLang="zh-CN" sz="2000" b="1" dirty="0" smtClean="0"/>
              <a:t> Cg</a:t>
            </a:r>
            <a:r>
              <a:rPr lang="zh-CN" altLang="en-US" sz="2000" b="1" dirty="0" smtClean="0"/>
              <a:t>可用来编写一些小的程序处理图形的顶点或像素，是</a:t>
            </a:r>
            <a:r>
              <a:rPr lang="en-US" altLang="zh-CN" sz="2000" b="1" dirty="0" smtClean="0"/>
              <a:t>Windows DirectX</a:t>
            </a:r>
            <a:r>
              <a:rPr lang="zh-CN" altLang="en-US" sz="2000" b="1" dirty="0" smtClean="0"/>
              <a:t>的变体</a:t>
            </a:r>
            <a:endParaRPr lang="en-US" altLang="zh-CN" sz="2000" b="1" dirty="0" smtClean="0"/>
          </a:p>
          <a:p>
            <a:pPr lvl="1" eaLnBrk="1" hangingPunct="1"/>
            <a:r>
              <a:rPr lang="zh-CN" altLang="en-US" sz="2000" b="1" dirty="0" smtClean="0"/>
              <a:t>大规模并行（针对每帧上百万顶点或像素）但非常受限于编程模型</a:t>
            </a:r>
            <a:endParaRPr lang="en-US" altLang="zh-CN" sz="2000" b="1" dirty="0" smtClean="0"/>
          </a:p>
          <a:p>
            <a:pPr eaLnBrk="1" hangingPunct="1"/>
            <a:r>
              <a:rPr lang="zh-CN" altLang="en-US" sz="2400" b="1" dirty="0" smtClean="0"/>
              <a:t>有些用户注意到通过将输入和输出数据映射为图像，并对顶点或像素渲染计算  可进行通用计算</a:t>
            </a:r>
            <a:endParaRPr lang="en-US" altLang="zh-CN" sz="2400" b="1" dirty="0" smtClean="0"/>
          </a:p>
          <a:p>
            <a:pPr lvl="1" eaLnBrk="1" hangingPunct="1"/>
            <a:r>
              <a:rPr lang="zh-CN" altLang="en-US" sz="2000" b="1" dirty="0" smtClean="0"/>
              <a:t>因为不得不使用图形流水线模型，这对完成通用计算来说是个非常难用的编程模型</a:t>
            </a:r>
            <a:endParaRPr lang="en-US" altLang="zh-CN" sz="20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628650" y="365125"/>
            <a:ext cx="7886700" cy="758825"/>
          </a:xfrm>
        </p:spPr>
        <p:txBody>
          <a:bodyPr/>
          <a:lstStyle/>
          <a:p>
            <a:r>
              <a:rPr lang="en-US" altLang="zh-CN" sz="3600" dirty="0" smtClean="0"/>
              <a:t>General-Purpose GPUs (GP-GPUs)</a:t>
            </a:r>
            <a:endParaRPr lang="en-US" altLang="zh-CN" sz="3600" dirty="0" smtClean="0"/>
          </a:p>
        </p:txBody>
      </p:sp>
      <p:sp>
        <p:nvSpPr>
          <p:cNvPr id="132099" name="Content Placeholder 2"/>
          <p:cNvSpPr>
            <a:spLocks noGrp="1"/>
          </p:cNvSpPr>
          <p:nvPr>
            <p:ph idx="1"/>
          </p:nvPr>
        </p:nvSpPr>
        <p:spPr>
          <a:xfrm>
            <a:off x="703263" y="1565275"/>
            <a:ext cx="7886700" cy="4351338"/>
          </a:xfrm>
        </p:spPr>
        <p:txBody>
          <a:bodyPr/>
          <a:lstStyle/>
          <a:p>
            <a:r>
              <a:rPr lang="en-US" altLang="zh-CN" sz="2400" b="1" dirty="0" smtClean="0"/>
              <a:t>2006</a:t>
            </a:r>
            <a:r>
              <a:rPr lang="zh-CN" altLang="en-US" sz="2400" b="1" dirty="0" smtClean="0"/>
              <a:t>年</a:t>
            </a:r>
            <a:r>
              <a:rPr lang="en-US" altLang="zh-CN" sz="2400" b="1" dirty="0" smtClean="0"/>
              <a:t>, </a:t>
            </a:r>
            <a:r>
              <a:rPr lang="en-US" altLang="zh-CN" sz="2400" b="1" dirty="0" err="1" smtClean="0"/>
              <a:t>Nvidia</a:t>
            </a:r>
            <a:r>
              <a:rPr lang="en-US" altLang="zh-CN" sz="2400" b="1" dirty="0" smtClean="0"/>
              <a:t> </a:t>
            </a:r>
            <a:r>
              <a:rPr lang="zh-CN" altLang="en-US" sz="2400" b="1" dirty="0" smtClean="0"/>
              <a:t>的</a:t>
            </a:r>
            <a:r>
              <a:rPr lang="en-US" altLang="zh-CN" sz="2400" b="1" dirty="0" smtClean="0"/>
              <a:t> GeForce 8800 GPU </a:t>
            </a:r>
            <a:r>
              <a:rPr lang="zh-CN" altLang="en-US" sz="2400" b="1" dirty="0" smtClean="0"/>
              <a:t>支持一种新的编程语言</a:t>
            </a:r>
            <a:r>
              <a:rPr lang="en-US" altLang="zh-CN" sz="2400" b="1" dirty="0" smtClean="0"/>
              <a:t>: CUDA </a:t>
            </a:r>
            <a:endParaRPr lang="en-US" altLang="zh-CN" sz="2400" b="1" dirty="0" smtClean="0"/>
          </a:p>
          <a:p>
            <a:pPr lvl="1"/>
            <a:r>
              <a:rPr lang="en-US" altLang="zh-CN" sz="2000" b="1" dirty="0" smtClean="0"/>
              <a:t>“Compute Unified Device Architecture”</a:t>
            </a:r>
            <a:endParaRPr lang="en-US" altLang="zh-CN" sz="2000" b="1" dirty="0" smtClean="0"/>
          </a:p>
          <a:p>
            <a:pPr lvl="1"/>
            <a:r>
              <a:rPr lang="zh-CN" altLang="en-US" sz="2000" b="1" dirty="0" smtClean="0"/>
              <a:t>随后工业界推出</a:t>
            </a:r>
            <a:r>
              <a:rPr lang="en-US" altLang="zh-CN" sz="2000" b="1" dirty="0" err="1" smtClean="0"/>
              <a:t>OpenCL</a:t>
            </a:r>
            <a:r>
              <a:rPr lang="zh-CN" altLang="en-US" sz="2000" b="1" dirty="0" smtClean="0"/>
              <a:t>，与</a:t>
            </a:r>
            <a:r>
              <a:rPr lang="en-US" altLang="zh-CN" sz="2000" b="1" dirty="0" smtClean="0"/>
              <a:t>CUDA</a:t>
            </a:r>
            <a:r>
              <a:rPr lang="zh-CN" altLang="en-US" sz="2000" b="1" dirty="0" smtClean="0"/>
              <a:t>具有相同的</a:t>
            </a:r>
            <a:r>
              <a:rPr lang="en-US" altLang="zh-CN" sz="2000" b="1" dirty="0" smtClean="0"/>
              <a:t>ideas, </a:t>
            </a:r>
            <a:r>
              <a:rPr lang="zh-CN" altLang="en-US" sz="2000" b="1" dirty="0" smtClean="0"/>
              <a:t>但独立于供应商</a:t>
            </a:r>
            <a:endParaRPr lang="en-US" altLang="zh-CN" sz="2000" b="1" dirty="0" smtClean="0"/>
          </a:p>
          <a:p>
            <a:r>
              <a:rPr lang="en-US" altLang="zh-CN" sz="2400" b="1" dirty="0" smtClean="0">
                <a:solidFill>
                  <a:srgbClr val="0036A2"/>
                </a:solidFill>
              </a:rPr>
              <a:t>Idea: </a:t>
            </a:r>
            <a:r>
              <a:rPr lang="zh-CN" altLang="en-US" sz="2400" b="1" dirty="0" smtClean="0">
                <a:solidFill>
                  <a:srgbClr val="0036A2"/>
                </a:solidFill>
              </a:rPr>
              <a:t>针对通用计算，发挥</a:t>
            </a:r>
            <a:r>
              <a:rPr lang="en-US" altLang="zh-CN" sz="2400" b="1" dirty="0" smtClean="0">
                <a:solidFill>
                  <a:srgbClr val="0036A2"/>
                </a:solidFill>
              </a:rPr>
              <a:t>GPU</a:t>
            </a:r>
            <a:r>
              <a:rPr lang="zh-CN" altLang="en-US" sz="2400" b="1" dirty="0" smtClean="0">
                <a:solidFill>
                  <a:srgbClr val="0036A2"/>
                </a:solidFill>
              </a:rPr>
              <a:t>计算的高性能和存储器的高带宽来加速一些通用计算中的核心（</a:t>
            </a:r>
            <a:r>
              <a:rPr lang="en-US" altLang="zh-CN" sz="2400" b="1" dirty="0" smtClean="0">
                <a:solidFill>
                  <a:srgbClr val="0036A2"/>
                </a:solidFill>
              </a:rPr>
              <a:t>Kernels</a:t>
            </a:r>
            <a:r>
              <a:rPr lang="zh-CN" altLang="en-US" sz="2400" b="1" dirty="0" smtClean="0">
                <a:solidFill>
                  <a:srgbClr val="0036A2"/>
                </a:solidFill>
              </a:rPr>
              <a:t>）</a:t>
            </a:r>
            <a:endParaRPr lang="en-US" altLang="zh-CN" sz="2400" b="1" dirty="0" smtClean="0">
              <a:solidFill>
                <a:srgbClr val="0036A2"/>
              </a:solidFill>
            </a:endParaRPr>
          </a:p>
          <a:p>
            <a:r>
              <a:rPr lang="zh-CN" altLang="en-US" sz="2400" b="1" dirty="0" smtClean="0"/>
              <a:t>一种附加处理器模型（</a:t>
            </a:r>
            <a:r>
              <a:rPr lang="en-US" altLang="zh-CN" sz="2400" b="1" dirty="0" smtClean="0"/>
              <a:t>GPU</a:t>
            </a:r>
            <a:r>
              <a:rPr lang="zh-CN" altLang="en-US" sz="2400" b="1" dirty="0" smtClean="0"/>
              <a:t>作为附加设备）：</a:t>
            </a:r>
            <a:r>
              <a:rPr lang="en-US" altLang="zh-CN" sz="2400" b="1" dirty="0" smtClean="0">
                <a:solidFill>
                  <a:srgbClr val="0036A2"/>
                </a:solidFill>
              </a:rPr>
              <a:t>Host CPU</a:t>
            </a:r>
            <a:r>
              <a:rPr lang="zh-CN" altLang="en-US" sz="2400" b="1" dirty="0" smtClean="0">
                <a:solidFill>
                  <a:srgbClr val="0036A2"/>
                </a:solidFill>
              </a:rPr>
              <a:t>发射数据并行的</a:t>
            </a:r>
            <a:r>
              <a:rPr lang="en-US" altLang="zh-CN" sz="2400" b="1" dirty="0" smtClean="0">
                <a:solidFill>
                  <a:srgbClr val="0036A2"/>
                </a:solidFill>
              </a:rPr>
              <a:t>kernels </a:t>
            </a:r>
            <a:r>
              <a:rPr lang="zh-CN" altLang="en-US" sz="2400" b="1" dirty="0" smtClean="0">
                <a:solidFill>
                  <a:srgbClr val="0036A2"/>
                </a:solidFill>
              </a:rPr>
              <a:t>到</a:t>
            </a:r>
            <a:r>
              <a:rPr lang="en-US" altLang="zh-CN" sz="2400" b="1" dirty="0" smtClean="0">
                <a:solidFill>
                  <a:srgbClr val="0036A2"/>
                </a:solidFill>
              </a:rPr>
              <a:t>GP-GPU</a:t>
            </a:r>
            <a:r>
              <a:rPr lang="zh-CN" altLang="en-US" sz="2400" b="1" dirty="0" smtClean="0">
                <a:solidFill>
                  <a:srgbClr val="0036A2"/>
                </a:solidFill>
              </a:rPr>
              <a:t>上运行</a:t>
            </a:r>
            <a:endParaRPr lang="en-US" altLang="zh-CN" sz="2400" b="1" dirty="0" smtClean="0">
              <a:solidFill>
                <a:srgbClr val="0036A2"/>
              </a:solidFill>
            </a:endParaRPr>
          </a:p>
          <a:p>
            <a:r>
              <a:rPr lang="zh-CN" altLang="en-US" sz="2400" b="1" dirty="0" smtClean="0"/>
              <a:t>仅讨论</a:t>
            </a:r>
            <a:r>
              <a:rPr lang="en-US" altLang="zh-CN" sz="2400" b="1" dirty="0" err="1" smtClean="0"/>
              <a:t>Nvidia</a:t>
            </a:r>
            <a:r>
              <a:rPr lang="en-US" altLang="zh-CN" sz="2400" b="1" dirty="0" smtClean="0"/>
              <a:t> CUDA</a:t>
            </a:r>
            <a:r>
              <a:rPr lang="zh-CN" altLang="en-US" sz="2400" b="1" dirty="0" smtClean="0"/>
              <a:t>样式的简化版本，仅考虑</a:t>
            </a:r>
            <a:r>
              <a:rPr lang="en-US" altLang="zh-CN" sz="2400" b="1" dirty="0" smtClean="0"/>
              <a:t>GPU</a:t>
            </a:r>
            <a:r>
              <a:rPr lang="zh-CN" altLang="en-US" sz="2400" b="1" dirty="0" smtClean="0"/>
              <a:t>的计算核部分，不涉及图形加速部分</a:t>
            </a:r>
            <a:endParaRPr lang="en-US" altLang="zh-CN" sz="24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457200" y="274638"/>
            <a:ext cx="7391400" cy="584200"/>
          </a:xfrm>
        </p:spPr>
        <p:txBody>
          <a:bodyPr rtlCol="0">
            <a:normAutofit fontScale="90000"/>
          </a:bodyPr>
          <a:lstStyle/>
          <a:p>
            <a:pPr eaLnBrk="1" fontAlgn="auto" hangingPunct="1">
              <a:spcAft>
                <a:spcPts val="0"/>
              </a:spcAft>
              <a:defRPr/>
            </a:pPr>
            <a:r>
              <a:rPr lang="en-US" altLang="zh-CN" smtClean="0"/>
              <a:t>Using CPU+GPU Architecture</a:t>
            </a:r>
            <a:endParaRPr lang="en-US" altLang="zh-CN" smtClean="0"/>
          </a:p>
        </p:txBody>
      </p:sp>
      <p:sp useBgFill="1">
        <p:nvSpPr>
          <p:cNvPr id="134147" name="Text Placeholder 72"/>
          <p:cNvSpPr>
            <a:spLocks noGrp="1"/>
          </p:cNvSpPr>
          <p:nvPr>
            <p:ph type="body" sz="half" idx="1"/>
          </p:nvPr>
        </p:nvSpPr>
        <p:spPr>
          <a:xfrm>
            <a:off x="155575" y="1114425"/>
            <a:ext cx="4419600" cy="4465638"/>
          </a:xfrm>
        </p:spPr>
        <p:txBody>
          <a:bodyPr/>
          <a:lstStyle/>
          <a:p>
            <a:pPr eaLnBrk="1" hangingPunct="1"/>
            <a:r>
              <a:rPr lang="en-US" altLang="zh-CN" sz="2400" b="1" dirty="0" smtClean="0"/>
              <a:t>CPU+GPU</a:t>
            </a:r>
            <a:r>
              <a:rPr lang="zh-CN" altLang="en-US" sz="2400" b="1" dirty="0" smtClean="0">
                <a:solidFill>
                  <a:srgbClr val="0036A2"/>
                </a:solidFill>
              </a:rPr>
              <a:t>异构多核系统</a:t>
            </a:r>
            <a:endParaRPr lang="en-US" altLang="zh-CN" sz="2400" b="1" dirty="0" smtClean="0"/>
          </a:p>
          <a:p>
            <a:pPr lvl="1" eaLnBrk="1" hangingPunct="1"/>
            <a:r>
              <a:rPr lang="zh-CN" altLang="en-US" sz="2000" b="1" dirty="0" smtClean="0"/>
              <a:t>针对每个任务选择合适的处理器和存储器</a:t>
            </a:r>
            <a:endParaRPr lang="en-US" altLang="zh-CN" sz="2000" b="1" dirty="0" smtClean="0"/>
          </a:p>
          <a:p>
            <a:pPr eaLnBrk="1" hangingPunct="1"/>
            <a:r>
              <a:rPr lang="zh-CN" altLang="en-US" sz="2400" b="1" dirty="0" smtClean="0">
                <a:solidFill>
                  <a:srgbClr val="0036A2"/>
                </a:solidFill>
              </a:rPr>
              <a:t>通用</a:t>
            </a:r>
            <a:r>
              <a:rPr lang="en-US" altLang="zh-CN" sz="2400" b="1" dirty="0" smtClean="0">
                <a:solidFill>
                  <a:srgbClr val="0036A2"/>
                </a:solidFill>
              </a:rPr>
              <a:t>CPU </a:t>
            </a:r>
            <a:r>
              <a:rPr lang="zh-CN" altLang="en-US" sz="2400" b="1" dirty="0" smtClean="0"/>
              <a:t>适合执行一些</a:t>
            </a:r>
            <a:r>
              <a:rPr lang="zh-CN" altLang="en-US" sz="2400" b="1" dirty="0" smtClean="0">
                <a:solidFill>
                  <a:srgbClr val="0036A2"/>
                </a:solidFill>
              </a:rPr>
              <a:t>串行的线程</a:t>
            </a:r>
            <a:endParaRPr lang="en-US" altLang="zh-CN" sz="2400" b="1" dirty="0" smtClean="0">
              <a:solidFill>
                <a:srgbClr val="0036A2"/>
              </a:solidFill>
            </a:endParaRPr>
          </a:p>
          <a:p>
            <a:pPr lvl="1" eaLnBrk="1" hangingPunct="1"/>
            <a:r>
              <a:rPr lang="zh-CN" altLang="en-US" sz="2000" b="1" dirty="0" smtClean="0"/>
              <a:t>串行执行快</a:t>
            </a:r>
            <a:endParaRPr lang="en-US" altLang="zh-CN" sz="2000" b="1" dirty="0" smtClean="0"/>
          </a:p>
          <a:p>
            <a:pPr lvl="1" eaLnBrk="1" hangingPunct="1"/>
            <a:r>
              <a:rPr lang="zh-CN" altLang="en-US" sz="2000" b="1" dirty="0" smtClean="0"/>
              <a:t>带有</a:t>
            </a:r>
            <a:r>
              <a:rPr lang="en-US" altLang="zh-CN" sz="2000" b="1" dirty="0" smtClean="0"/>
              <a:t>cache</a:t>
            </a:r>
            <a:r>
              <a:rPr lang="zh-CN" altLang="en-US" sz="2000" b="1" dirty="0" smtClean="0"/>
              <a:t>，访问存储器延时低</a:t>
            </a:r>
            <a:endParaRPr lang="en-US" altLang="zh-CN" sz="2000" b="1" dirty="0" smtClean="0"/>
          </a:p>
          <a:p>
            <a:pPr eaLnBrk="1" hangingPunct="1"/>
            <a:r>
              <a:rPr lang="en-US" altLang="zh-CN" sz="2400" b="1" dirty="0" smtClean="0">
                <a:solidFill>
                  <a:srgbClr val="0036A2"/>
                </a:solidFill>
              </a:rPr>
              <a:t>GPU</a:t>
            </a:r>
            <a:r>
              <a:rPr lang="en-US" altLang="zh-CN" sz="2400" b="1" dirty="0" smtClean="0"/>
              <a:t> </a:t>
            </a:r>
            <a:r>
              <a:rPr lang="zh-CN" altLang="en-US" sz="2400" b="1" dirty="0" smtClean="0"/>
              <a:t>适合执行大量</a:t>
            </a:r>
            <a:r>
              <a:rPr lang="zh-CN" altLang="en-US" sz="2400" b="1" dirty="0" smtClean="0">
                <a:solidFill>
                  <a:srgbClr val="0036A2"/>
                </a:solidFill>
              </a:rPr>
              <a:t>并行线程</a:t>
            </a:r>
            <a:endParaRPr lang="en-US" altLang="zh-CN" sz="2400" b="1" dirty="0" smtClean="0">
              <a:solidFill>
                <a:srgbClr val="0036A2"/>
              </a:solidFill>
            </a:endParaRPr>
          </a:p>
          <a:p>
            <a:pPr lvl="1" eaLnBrk="1" hangingPunct="1"/>
            <a:r>
              <a:rPr lang="zh-CN" altLang="en-US" sz="2000" b="1" dirty="0" smtClean="0"/>
              <a:t>可扩放的并行执行</a:t>
            </a:r>
            <a:endParaRPr lang="en-US" altLang="zh-CN" sz="2000" b="1" dirty="0" smtClean="0"/>
          </a:p>
          <a:p>
            <a:pPr lvl="1" eaLnBrk="1" hangingPunct="1"/>
            <a:r>
              <a:rPr lang="zh-CN" altLang="en-US" sz="2000" b="1" dirty="0" smtClean="0"/>
              <a:t>高带宽的并行存取</a:t>
            </a:r>
            <a:endParaRPr lang="en-US" altLang="zh-CN" sz="2000" b="1" dirty="0" smtClean="0"/>
          </a:p>
        </p:txBody>
      </p:sp>
      <p:grpSp>
        <p:nvGrpSpPr>
          <p:cNvPr id="134148" name="Group 114"/>
          <p:cNvGrpSpPr/>
          <p:nvPr/>
        </p:nvGrpSpPr>
        <p:grpSpPr bwMode="auto">
          <a:xfrm>
            <a:off x="1487488" y="4392613"/>
            <a:ext cx="7629525" cy="2374900"/>
            <a:chOff x="726084" y="1375930"/>
            <a:chExt cx="8084432" cy="2517057"/>
          </a:xfrm>
        </p:grpSpPr>
        <p:sp>
          <p:nvSpPr>
            <p:cNvPr id="6" name="Rounded Rectangle 5"/>
            <p:cNvSpPr/>
            <p:nvPr/>
          </p:nvSpPr>
          <p:spPr>
            <a:xfrm>
              <a:off x="4263653" y="1375930"/>
              <a:ext cx="4546863" cy="2517057"/>
            </a:xfrm>
            <a:prstGeom prst="roundRect">
              <a:avLst>
                <a:gd name="adj" fmla="val 5000"/>
              </a:avLst>
            </a:prstGeom>
            <a:solidFill>
              <a:schemeClr val="bg1">
                <a:lumMod val="95000"/>
              </a:schemeClr>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r>
                <a:rPr lang="en-US" altLang="zh-CN" sz="1800" b="1" dirty="0">
                  <a:solidFill>
                    <a:srgbClr val="FF0000"/>
                  </a:solidFill>
                </a:rPr>
                <a:t>GPU</a:t>
              </a:r>
              <a:endParaRPr lang="en-US" altLang="zh-CN" sz="1800" b="1" dirty="0">
                <a:solidFill>
                  <a:srgbClr val="FF0000"/>
                </a:solidFill>
              </a:endParaRPr>
            </a:p>
          </p:txBody>
        </p:sp>
        <p:sp>
          <p:nvSpPr>
            <p:cNvPr id="17" name="Rectangle 16"/>
            <p:cNvSpPr/>
            <p:nvPr/>
          </p:nvSpPr>
          <p:spPr>
            <a:xfrm>
              <a:off x="5022305" y="1537452"/>
              <a:ext cx="834348" cy="985959"/>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rgbClr val="FFFFFF"/>
                </a:solidFill>
                <a:latin typeface="Arial" panose="020B0604020202020204" pitchFamily="34" charset="0"/>
                <a:ea typeface="MS PGothic" panose="020B0600070205080204" pitchFamily="34" charset="-128"/>
              </a:endParaRPr>
            </a:p>
          </p:txBody>
        </p:sp>
        <p:sp>
          <p:nvSpPr>
            <p:cNvPr id="18" name="Rectangle 17"/>
            <p:cNvSpPr/>
            <p:nvPr/>
          </p:nvSpPr>
          <p:spPr>
            <a:xfrm>
              <a:off x="5400789"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19" name="Rectangle 18"/>
            <p:cNvSpPr/>
            <p:nvPr/>
          </p:nvSpPr>
          <p:spPr>
            <a:xfrm>
              <a:off x="5629562"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20" name="Rectangle 19"/>
            <p:cNvSpPr/>
            <p:nvPr/>
          </p:nvSpPr>
          <p:spPr>
            <a:xfrm>
              <a:off x="5400789"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21" name="Rectangle 20"/>
            <p:cNvSpPr/>
            <p:nvPr/>
          </p:nvSpPr>
          <p:spPr>
            <a:xfrm>
              <a:off x="5629562"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22" name="Rectangle 21"/>
            <p:cNvSpPr/>
            <p:nvPr/>
          </p:nvSpPr>
          <p:spPr>
            <a:xfrm>
              <a:off x="5400789"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23" name="Rectangle 22"/>
            <p:cNvSpPr/>
            <p:nvPr/>
          </p:nvSpPr>
          <p:spPr>
            <a:xfrm>
              <a:off x="5629562"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24" name="Rectangle 23"/>
            <p:cNvSpPr/>
            <p:nvPr/>
          </p:nvSpPr>
          <p:spPr>
            <a:xfrm>
              <a:off x="5400789"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25" name="Rectangle 24"/>
            <p:cNvSpPr/>
            <p:nvPr/>
          </p:nvSpPr>
          <p:spPr>
            <a:xfrm>
              <a:off x="5629562"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26" name="Rectangle 25"/>
            <p:cNvSpPr/>
            <p:nvPr/>
          </p:nvSpPr>
          <p:spPr>
            <a:xfrm>
              <a:off x="5098466"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fontAlgn="auto" hangingPunct="1">
                <a:spcBef>
                  <a:spcPts val="0"/>
                </a:spcBef>
                <a:spcAft>
                  <a:spcPts val="0"/>
                </a:spcAft>
                <a:defRPr/>
              </a:pPr>
              <a:r>
                <a:rPr lang="en-US" sz="1600" b="1" dirty="0" err="1">
                  <a:solidFill>
                    <a:srgbClr val="FF0000"/>
                  </a:solidFill>
                </a:rPr>
                <a:t>SMem</a:t>
              </a:r>
              <a:endParaRPr lang="en-US" sz="1600" b="1" dirty="0">
                <a:solidFill>
                  <a:srgbClr val="FF0000"/>
                </a:solidFill>
              </a:endParaRPr>
            </a:p>
          </p:txBody>
        </p:sp>
        <p:sp>
          <p:nvSpPr>
            <p:cNvPr id="27" name="Rectangle 26"/>
            <p:cNvSpPr/>
            <p:nvPr/>
          </p:nvSpPr>
          <p:spPr>
            <a:xfrm>
              <a:off x="5932350" y="1537452"/>
              <a:ext cx="832667" cy="985959"/>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rgbClr val="FFFFFF"/>
                </a:solidFill>
                <a:latin typeface="Arial" panose="020B0604020202020204" pitchFamily="34" charset="0"/>
                <a:ea typeface="MS PGothic" panose="020B0600070205080204" pitchFamily="34" charset="-128"/>
              </a:endParaRPr>
            </a:p>
          </p:txBody>
        </p:sp>
        <p:sp>
          <p:nvSpPr>
            <p:cNvPr id="28" name="Rectangle 27"/>
            <p:cNvSpPr/>
            <p:nvPr/>
          </p:nvSpPr>
          <p:spPr>
            <a:xfrm>
              <a:off x="6310835"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29" name="Rectangle 28"/>
            <p:cNvSpPr/>
            <p:nvPr/>
          </p:nvSpPr>
          <p:spPr>
            <a:xfrm>
              <a:off x="6537925"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30" name="Rectangle 29"/>
            <p:cNvSpPr/>
            <p:nvPr/>
          </p:nvSpPr>
          <p:spPr>
            <a:xfrm>
              <a:off x="6310835"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31" name="Rectangle 30"/>
            <p:cNvSpPr/>
            <p:nvPr/>
          </p:nvSpPr>
          <p:spPr>
            <a:xfrm>
              <a:off x="6537925"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32" name="Rectangle 31"/>
            <p:cNvSpPr/>
            <p:nvPr/>
          </p:nvSpPr>
          <p:spPr>
            <a:xfrm>
              <a:off x="6310835"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33" name="Rectangle 32"/>
            <p:cNvSpPr/>
            <p:nvPr/>
          </p:nvSpPr>
          <p:spPr>
            <a:xfrm>
              <a:off x="6537925"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34" name="Rectangle 33"/>
            <p:cNvSpPr/>
            <p:nvPr/>
          </p:nvSpPr>
          <p:spPr>
            <a:xfrm>
              <a:off x="6310835"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35" name="Rectangle 34"/>
            <p:cNvSpPr/>
            <p:nvPr/>
          </p:nvSpPr>
          <p:spPr>
            <a:xfrm>
              <a:off x="6537925"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36" name="Rectangle 35"/>
            <p:cNvSpPr/>
            <p:nvPr/>
          </p:nvSpPr>
          <p:spPr>
            <a:xfrm>
              <a:off x="6007540"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fontAlgn="auto" hangingPunct="1">
                <a:spcBef>
                  <a:spcPts val="0"/>
                </a:spcBef>
                <a:spcAft>
                  <a:spcPts val="0"/>
                </a:spcAft>
                <a:defRPr/>
              </a:pPr>
              <a:r>
                <a:rPr lang="en-US" sz="1600" b="1" dirty="0" err="1">
                  <a:solidFill>
                    <a:srgbClr val="FF0000"/>
                  </a:solidFill>
                </a:rPr>
                <a:t>SMem</a:t>
              </a:r>
              <a:endParaRPr lang="en-US" sz="1600" b="1" dirty="0">
                <a:solidFill>
                  <a:srgbClr val="FF0000"/>
                </a:solidFill>
              </a:endParaRPr>
            </a:p>
          </p:txBody>
        </p:sp>
        <p:sp>
          <p:nvSpPr>
            <p:cNvPr id="37" name="Rectangle 36"/>
            <p:cNvSpPr/>
            <p:nvPr/>
          </p:nvSpPr>
          <p:spPr>
            <a:xfrm>
              <a:off x="7750759" y="1537452"/>
              <a:ext cx="832666" cy="985959"/>
            </a:xfrm>
            <a:prstGeom prst="rect">
              <a:avLst/>
            </a:prstGeom>
            <a:solidFill>
              <a:srgbClr val="00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rgbClr val="FFFFFF"/>
                </a:solidFill>
                <a:latin typeface="Arial" panose="020B0604020202020204" pitchFamily="34" charset="0"/>
                <a:ea typeface="MS PGothic" panose="020B0600070205080204" pitchFamily="34" charset="-128"/>
              </a:endParaRPr>
            </a:p>
          </p:txBody>
        </p:sp>
        <p:sp>
          <p:nvSpPr>
            <p:cNvPr id="38" name="Rectangle 37"/>
            <p:cNvSpPr/>
            <p:nvPr/>
          </p:nvSpPr>
          <p:spPr>
            <a:xfrm>
              <a:off x="8129243"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39" name="Rectangle 38"/>
            <p:cNvSpPr/>
            <p:nvPr/>
          </p:nvSpPr>
          <p:spPr>
            <a:xfrm>
              <a:off x="8356334" y="1613165"/>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40" name="Rectangle 39"/>
            <p:cNvSpPr/>
            <p:nvPr/>
          </p:nvSpPr>
          <p:spPr>
            <a:xfrm>
              <a:off x="8129243"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41" name="Rectangle 40"/>
            <p:cNvSpPr/>
            <p:nvPr/>
          </p:nvSpPr>
          <p:spPr>
            <a:xfrm>
              <a:off x="8356334" y="184030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42" name="Rectangle 41"/>
            <p:cNvSpPr/>
            <p:nvPr/>
          </p:nvSpPr>
          <p:spPr>
            <a:xfrm>
              <a:off x="8129243"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43" name="Rectangle 42"/>
            <p:cNvSpPr/>
            <p:nvPr/>
          </p:nvSpPr>
          <p:spPr>
            <a:xfrm>
              <a:off x="8356334" y="2067447"/>
              <a:ext cx="151394" cy="151427"/>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44" name="Rectangle 43"/>
            <p:cNvSpPr/>
            <p:nvPr/>
          </p:nvSpPr>
          <p:spPr>
            <a:xfrm>
              <a:off x="8129243"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45" name="Rectangle 44"/>
            <p:cNvSpPr/>
            <p:nvPr/>
          </p:nvSpPr>
          <p:spPr>
            <a:xfrm>
              <a:off x="8356334" y="2294589"/>
              <a:ext cx="151394" cy="153109"/>
            </a:xfrm>
            <a:prstGeom prst="rect">
              <a:avLst/>
            </a:prstGeom>
            <a:solidFill>
              <a:srgbClr val="00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chemeClr val="bg1"/>
                </a:solidFill>
                <a:latin typeface="Arial" panose="020B0604020202020204" pitchFamily="34" charset="0"/>
                <a:ea typeface="MS PGothic" panose="020B0600070205080204" pitchFamily="34" charset="-128"/>
              </a:endParaRPr>
            </a:p>
          </p:txBody>
        </p:sp>
        <p:sp>
          <p:nvSpPr>
            <p:cNvPr id="46" name="Rectangle 45"/>
            <p:cNvSpPr/>
            <p:nvPr/>
          </p:nvSpPr>
          <p:spPr>
            <a:xfrm>
              <a:off x="7825687" y="1613616"/>
              <a:ext cx="227268" cy="833317"/>
            </a:xfrm>
            <a:prstGeom prst="rect">
              <a:avLst/>
            </a:prstGeom>
            <a:solidFill>
              <a:srgbClr val="00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fontAlgn="auto" hangingPunct="1">
                <a:spcBef>
                  <a:spcPts val="0"/>
                </a:spcBef>
                <a:spcAft>
                  <a:spcPts val="0"/>
                </a:spcAft>
                <a:defRPr/>
              </a:pPr>
              <a:r>
                <a:rPr lang="en-US" sz="1600" b="1" dirty="0" err="1">
                  <a:solidFill>
                    <a:srgbClr val="FF0000"/>
                  </a:solidFill>
                </a:rPr>
                <a:t>SMem</a:t>
              </a:r>
              <a:endParaRPr lang="en-US" sz="1600" b="1" dirty="0">
                <a:solidFill>
                  <a:srgbClr val="FF0000"/>
                </a:solidFill>
              </a:endParaRPr>
            </a:p>
          </p:txBody>
        </p:sp>
        <p:cxnSp>
          <p:nvCxnSpPr>
            <p:cNvPr id="51" name="Straight Connector 50"/>
            <p:cNvCxnSpPr>
              <a:stCxn id="27" idx="2"/>
            </p:cNvCxnSpPr>
            <p:nvPr/>
          </p:nvCxnSpPr>
          <p:spPr>
            <a:xfrm rot="16200000" flipH="1">
              <a:off x="5895243" y="2976012"/>
              <a:ext cx="90519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992107" y="1991734"/>
              <a:ext cx="75697"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rgbClr val="FFFFFF"/>
                </a:solidFill>
                <a:latin typeface="Arial" panose="020B0604020202020204" pitchFamily="34" charset="0"/>
                <a:ea typeface="MS PGothic" panose="020B0600070205080204" pitchFamily="34" charset="-128"/>
              </a:endParaRPr>
            </a:p>
          </p:txBody>
        </p:sp>
        <p:sp>
          <p:nvSpPr>
            <p:cNvPr id="53" name="Oval 52"/>
            <p:cNvSpPr/>
            <p:nvPr/>
          </p:nvSpPr>
          <p:spPr>
            <a:xfrm>
              <a:off x="7143501" y="1991734"/>
              <a:ext cx="75697"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rgbClr val="FFFFFF"/>
                </a:solidFill>
                <a:latin typeface="Arial" panose="020B0604020202020204" pitchFamily="34" charset="0"/>
                <a:ea typeface="MS PGothic" panose="020B0600070205080204" pitchFamily="34" charset="-128"/>
              </a:endParaRPr>
            </a:p>
          </p:txBody>
        </p:sp>
        <p:sp>
          <p:nvSpPr>
            <p:cNvPr id="54" name="Oval 53"/>
            <p:cNvSpPr/>
            <p:nvPr/>
          </p:nvSpPr>
          <p:spPr>
            <a:xfrm>
              <a:off x="7294895" y="1991734"/>
              <a:ext cx="75697"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rgbClr val="FFFFFF"/>
                </a:solidFill>
                <a:latin typeface="Arial" panose="020B0604020202020204" pitchFamily="34" charset="0"/>
                <a:ea typeface="MS PGothic" panose="020B0600070205080204" pitchFamily="34" charset="-128"/>
              </a:endParaRPr>
            </a:p>
          </p:txBody>
        </p:sp>
        <p:sp>
          <p:nvSpPr>
            <p:cNvPr id="55" name="Oval 54"/>
            <p:cNvSpPr/>
            <p:nvPr/>
          </p:nvSpPr>
          <p:spPr>
            <a:xfrm>
              <a:off x="7446289" y="1991734"/>
              <a:ext cx="75697" cy="757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37931725" indent="-374745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mtClean="0">
                <a:solidFill>
                  <a:srgbClr val="FFFFFF"/>
                </a:solidFill>
                <a:latin typeface="Arial" panose="020B0604020202020204" pitchFamily="34" charset="0"/>
                <a:ea typeface="MS PGothic" panose="020B0600070205080204" pitchFamily="34" charset="-128"/>
              </a:endParaRPr>
            </a:p>
          </p:txBody>
        </p:sp>
        <p:cxnSp>
          <p:nvCxnSpPr>
            <p:cNvPr id="56" name="Straight Connector 55"/>
            <p:cNvCxnSpPr>
              <a:stCxn id="70" idx="3"/>
              <a:endCxn id="47" idx="1"/>
            </p:cNvCxnSpPr>
            <p:nvPr/>
          </p:nvCxnSpPr>
          <p:spPr>
            <a:xfrm>
              <a:off x="3543691" y="3428610"/>
              <a:ext cx="147861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4187" name="TextBox 96"/>
            <p:cNvSpPr txBox="1">
              <a:spLocks noChangeArrowheads="1"/>
            </p:cNvSpPr>
            <p:nvPr/>
          </p:nvSpPr>
          <p:spPr bwMode="auto">
            <a:xfrm>
              <a:off x="3602911" y="3398826"/>
              <a:ext cx="602892" cy="36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微软雅黑" panose="020B0503020204020204" charset="-122"/>
                  <a:ea typeface="微软雅黑" panose="020B0503020204020204" charset="-122"/>
                </a:defRPr>
              </a:lvl1pPr>
              <a:lvl2pPr marL="37931725" indent="-37474525">
                <a:defRPr sz="2400">
                  <a:solidFill>
                    <a:schemeClr val="tx1"/>
                  </a:solidFill>
                  <a:latin typeface="微软雅黑" panose="020B0503020204020204" charset="-122"/>
                  <a:ea typeface="微软雅黑" panose="020B0503020204020204" charset="-122"/>
                </a:defRPr>
              </a:lvl2pPr>
              <a:lvl3pPr>
                <a:defRPr sz="2000">
                  <a:solidFill>
                    <a:schemeClr val="tx1"/>
                  </a:solidFill>
                  <a:latin typeface="微软雅黑" panose="020B0503020204020204" charset="-122"/>
                  <a:ea typeface="微软雅黑" panose="020B0503020204020204" charset="-122"/>
                </a:defRPr>
              </a:lvl3pPr>
              <a:lvl4pPr>
                <a:defRPr>
                  <a:solidFill>
                    <a:schemeClr val="tx1"/>
                  </a:solidFill>
                  <a:latin typeface="微软雅黑" panose="020B0503020204020204" charset="-122"/>
                  <a:ea typeface="微软雅黑" panose="020B0503020204020204" charset="-122"/>
                </a:defRPr>
              </a:lvl4pPr>
              <a:lvl5pPr>
                <a:defRPr>
                  <a:solidFill>
                    <a:schemeClr val="tx1"/>
                  </a:solidFill>
                  <a:latin typeface="微软雅黑" panose="020B0503020204020204" charset="-122"/>
                  <a:ea typeface="微软雅黑" panose="020B0503020204020204" charset="-122"/>
                </a:defRPr>
              </a:lvl5pPr>
              <a:lvl6pPr eaLnBrk="0" fontAlgn="base" hangingPunct="0">
                <a:spcAft>
                  <a:spcPct val="0"/>
                </a:spcAft>
                <a:defRPr>
                  <a:solidFill>
                    <a:schemeClr val="tx1"/>
                  </a:solidFill>
                  <a:latin typeface="微软雅黑" panose="020B0503020204020204" charset="-122"/>
                  <a:ea typeface="微软雅黑" panose="020B0503020204020204" charset="-122"/>
                </a:defRPr>
              </a:lvl6pPr>
              <a:lvl7pPr eaLnBrk="0" fontAlgn="base" hangingPunct="0">
                <a:spcAft>
                  <a:spcPct val="0"/>
                </a:spcAft>
                <a:defRPr>
                  <a:solidFill>
                    <a:schemeClr val="tx1"/>
                  </a:solidFill>
                  <a:latin typeface="微软雅黑" panose="020B0503020204020204" charset="-122"/>
                  <a:ea typeface="微软雅黑" panose="020B0503020204020204" charset="-122"/>
                </a:defRPr>
              </a:lvl7pPr>
              <a:lvl8pPr eaLnBrk="0" fontAlgn="base" hangingPunct="0">
                <a:spcAft>
                  <a:spcPct val="0"/>
                </a:spcAft>
                <a:defRPr>
                  <a:solidFill>
                    <a:schemeClr val="tx1"/>
                  </a:solidFill>
                  <a:latin typeface="微软雅黑" panose="020B0503020204020204" charset="-122"/>
                  <a:ea typeface="微软雅黑" panose="020B0503020204020204" charset="-122"/>
                </a:defRPr>
              </a:lvl8pPr>
              <a:lvl9pPr eaLnBrk="0" fontAlgn="base" hangingPunct="0">
                <a:spcAft>
                  <a:spcPct val="0"/>
                </a:spcAft>
                <a:defRPr>
                  <a:solidFill>
                    <a:schemeClr val="tx1"/>
                  </a:solidFill>
                  <a:latin typeface="微软雅黑" panose="020B0503020204020204" charset="-122"/>
                  <a:ea typeface="微软雅黑" panose="020B0503020204020204" charset="-122"/>
                </a:defRPr>
              </a:lvl9pPr>
            </a:lstStyle>
            <a:p>
              <a:pPr algn="ctr" eaLnBrk="1" hangingPunct="1"/>
              <a:r>
                <a:rPr lang="en-US" altLang="zh-CN" sz="1800" b="1">
                  <a:latin typeface="Calibri" panose="020F0502020204030204" pitchFamily="34" charset="0"/>
                  <a:ea typeface="MS PGothic" panose="020B0600070205080204" pitchFamily="34" charset="-128"/>
                </a:rPr>
                <a:t>PCIe</a:t>
              </a:r>
              <a:endParaRPr lang="en-US" altLang="zh-CN" sz="1800" b="1">
                <a:latin typeface="Calibri" panose="020F0502020204030204" pitchFamily="34" charset="0"/>
                <a:ea typeface="MS PGothic" panose="020B0600070205080204" pitchFamily="34" charset="-128"/>
              </a:endParaRPr>
            </a:p>
          </p:txBody>
        </p:sp>
        <p:sp>
          <p:nvSpPr>
            <p:cNvPr id="70" name="Rectangle 69"/>
            <p:cNvSpPr/>
            <p:nvPr/>
          </p:nvSpPr>
          <p:spPr>
            <a:xfrm>
              <a:off x="2448610" y="3245214"/>
              <a:ext cx="1095082" cy="366790"/>
            </a:xfrm>
            <a:prstGeom prst="rect">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r>
                <a:rPr lang="en-US" altLang="zh-CN" sz="1800" b="1" dirty="0">
                  <a:solidFill>
                    <a:srgbClr val="002060"/>
                  </a:solidFill>
                </a:rPr>
                <a:t>Bridge</a:t>
              </a:r>
              <a:endParaRPr lang="en-US" altLang="zh-CN" sz="1800" b="1" dirty="0">
                <a:solidFill>
                  <a:srgbClr val="002060"/>
                </a:solidFill>
              </a:endParaRPr>
            </a:p>
          </p:txBody>
        </p:sp>
        <p:sp>
          <p:nvSpPr>
            <p:cNvPr id="61" name="Rectangle 60"/>
            <p:cNvSpPr/>
            <p:nvPr/>
          </p:nvSpPr>
          <p:spPr>
            <a:xfrm>
              <a:off x="726084" y="3125756"/>
              <a:ext cx="1344040" cy="605709"/>
            </a:xfrm>
            <a:prstGeom prst="rect">
              <a:avLst/>
            </a:prstGeom>
            <a:solidFill>
              <a:srgbClr val="00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r>
                <a:rPr lang="en-US" altLang="zh-CN" sz="1800" b="1" dirty="0">
                  <a:solidFill>
                    <a:srgbClr val="FF0000"/>
                  </a:solidFill>
                </a:rPr>
                <a:t>Host Memory</a:t>
              </a:r>
              <a:endParaRPr lang="en-US" altLang="zh-CN" sz="1800" b="1" dirty="0">
                <a:solidFill>
                  <a:srgbClr val="FF0000"/>
                </a:solidFill>
              </a:endParaRPr>
            </a:p>
          </p:txBody>
        </p:sp>
        <p:cxnSp>
          <p:nvCxnSpPr>
            <p:cNvPr id="64" name="Straight Connector 63"/>
            <p:cNvCxnSpPr>
              <a:stCxn id="61" idx="3"/>
              <a:endCxn id="70" idx="1"/>
            </p:cNvCxnSpPr>
            <p:nvPr/>
          </p:nvCxnSpPr>
          <p:spPr>
            <a:xfrm>
              <a:off x="2070124" y="3428610"/>
              <a:ext cx="37848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0" idx="0"/>
              <a:endCxn id="71" idx="2"/>
            </p:cNvCxnSpPr>
            <p:nvPr/>
          </p:nvCxnSpPr>
          <p:spPr>
            <a:xfrm rot="5400000" flipH="1" flipV="1">
              <a:off x="2634407" y="2884314"/>
              <a:ext cx="72180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605049" y="1613165"/>
              <a:ext cx="782202" cy="910246"/>
            </a:xfrm>
            <a:prstGeom prst="rect">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r>
                <a:rPr lang="en-US" altLang="zh-CN" sz="1800" b="1" dirty="0"/>
                <a:t>CPU</a:t>
              </a:r>
              <a:endParaRPr lang="en-US" altLang="zh-CN" sz="1800" b="1" dirty="0"/>
            </a:p>
          </p:txBody>
        </p:sp>
        <p:sp>
          <p:nvSpPr>
            <p:cNvPr id="66" name="Rectangle 65"/>
            <p:cNvSpPr/>
            <p:nvPr/>
          </p:nvSpPr>
          <p:spPr>
            <a:xfrm>
              <a:off x="2605049" y="2671474"/>
              <a:ext cx="782202" cy="314632"/>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r>
                <a:rPr lang="en-US" altLang="zh-CN" sz="1400" b="1" dirty="0">
                  <a:solidFill>
                    <a:srgbClr val="FF0000"/>
                  </a:solidFill>
                </a:rPr>
                <a:t>Cache</a:t>
              </a:r>
              <a:endParaRPr lang="en-US" altLang="zh-CN" sz="1400" b="1" dirty="0">
                <a:solidFill>
                  <a:srgbClr val="FF0000"/>
                </a:solidFill>
              </a:endParaRPr>
            </a:p>
          </p:txBody>
        </p:sp>
        <p:cxnSp>
          <p:nvCxnSpPr>
            <p:cNvPr id="65" name="Straight Connector 64"/>
            <p:cNvCxnSpPr>
              <a:stCxn id="17" idx="2"/>
            </p:cNvCxnSpPr>
            <p:nvPr/>
          </p:nvCxnSpPr>
          <p:spPr>
            <a:xfrm rot="16200000" flipH="1">
              <a:off x="5002023" y="2960868"/>
              <a:ext cx="8749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7" idx="2"/>
            </p:cNvCxnSpPr>
            <p:nvPr/>
          </p:nvCxnSpPr>
          <p:spPr>
            <a:xfrm rot="16200000" flipH="1">
              <a:off x="7713651" y="2976012"/>
              <a:ext cx="90519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022305" y="3125756"/>
              <a:ext cx="3561119" cy="605709"/>
            </a:xfrm>
            <a:prstGeom prst="rect">
              <a:avLst/>
            </a:prstGeom>
            <a:solidFill>
              <a:srgbClr val="00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r>
                <a:rPr lang="en-US" altLang="zh-CN" sz="1800" b="1" dirty="0">
                  <a:solidFill>
                    <a:srgbClr val="FF0000"/>
                  </a:solidFill>
                </a:rPr>
                <a:t>Device Memory</a:t>
              </a:r>
              <a:endParaRPr lang="en-US" altLang="zh-CN" sz="1800" b="1" dirty="0">
                <a:solidFill>
                  <a:srgbClr val="FF0000"/>
                </a:solidFill>
              </a:endParaRPr>
            </a:p>
          </p:txBody>
        </p:sp>
        <p:sp>
          <p:nvSpPr>
            <p:cNvPr id="86" name="Rectangle 85"/>
            <p:cNvSpPr/>
            <p:nvPr/>
          </p:nvSpPr>
          <p:spPr>
            <a:xfrm>
              <a:off x="5022305" y="2671474"/>
              <a:ext cx="3561119" cy="314632"/>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r>
                <a:rPr lang="en-US" altLang="zh-CN" sz="1400" b="1" dirty="0">
                  <a:solidFill>
                    <a:srgbClr val="FFFF00"/>
                  </a:solidFill>
                </a:rPr>
                <a:t>Cache</a:t>
              </a:r>
              <a:endParaRPr lang="en-US" altLang="zh-CN" sz="1400" b="1" dirty="0">
                <a:solidFill>
                  <a:srgbClr val="FFFF00"/>
                </a:solidFill>
              </a:endParaRPr>
            </a:p>
          </p:txBody>
        </p:sp>
        <p:cxnSp>
          <p:nvCxnSpPr>
            <p:cNvPr id="111" name="Shape 110"/>
            <p:cNvCxnSpPr>
              <a:stCxn id="86" idx="1"/>
            </p:cNvCxnSpPr>
            <p:nvPr/>
          </p:nvCxnSpPr>
          <p:spPr>
            <a:xfrm rot="10800000" flipV="1">
              <a:off x="4546255" y="2829631"/>
              <a:ext cx="476050" cy="59897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414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460875" y="1358900"/>
            <a:ext cx="4737100"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p:nvPr>
        </p:nvSpPr>
        <p:spPr>
          <a:xfrm>
            <a:off x="590550" y="120650"/>
            <a:ext cx="7886700" cy="631825"/>
          </a:xfrm>
        </p:spPr>
        <p:txBody>
          <a:bodyPr/>
          <a:lstStyle/>
          <a:p>
            <a:r>
              <a:rPr lang="en-US" altLang="zh-CN" smtClean="0"/>
              <a:t>High-Level View of a GPU</a:t>
            </a:r>
            <a:endParaRPr lang="en-US" altLang="zh-CN" smtClean="0"/>
          </a:p>
        </p:txBody>
      </p:sp>
      <p:sp>
        <p:nvSpPr>
          <p:cNvPr id="167939" name="Content Placeholder 2"/>
          <p:cNvSpPr>
            <a:spLocks noGrp="1"/>
          </p:cNvSpPr>
          <p:nvPr>
            <p:ph idx="1"/>
          </p:nvPr>
        </p:nvSpPr>
        <p:spPr>
          <a:xfrm>
            <a:off x="228600" y="996950"/>
            <a:ext cx="8610600" cy="5194300"/>
          </a:xfrm>
        </p:spPr>
        <p:txBody>
          <a:bodyPr/>
          <a:lstStyle/>
          <a:p>
            <a:endParaRPr lang="zh-CN" altLang="zh-CN" smtClean="0"/>
          </a:p>
        </p:txBody>
      </p:sp>
      <p:sp>
        <p:nvSpPr>
          <p:cNvPr id="167940" name="Slide Number Placeholder 3"/>
          <p:cNvSpPr>
            <a:spLocks noGrp="1"/>
          </p:cNvSpPr>
          <p:nvPr>
            <p:ph type="sldNum" sz="quarter" idx="12"/>
          </p:nvPr>
        </p:nvSpPr>
        <p:spPr bwMode="auto">
          <a:xfrm>
            <a:off x="3028950" y="6356350"/>
            <a:ext cx="30861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微软雅黑" panose="020B0503020204020204" charset="-122"/>
                <a:ea typeface="微软雅黑" panose="020B0503020204020204" charset="-122"/>
              </a:defRPr>
            </a:lvl1pPr>
            <a:lvl2pPr marL="742950" indent="-285750">
              <a:defRPr sz="2400">
                <a:solidFill>
                  <a:schemeClr val="tx1"/>
                </a:solidFill>
                <a:latin typeface="微软雅黑" panose="020B0503020204020204" charset="-122"/>
                <a:ea typeface="微软雅黑" panose="020B0503020204020204" charset="-122"/>
              </a:defRPr>
            </a:lvl2pPr>
            <a:lvl3pPr>
              <a:defRPr sz="2000">
                <a:solidFill>
                  <a:schemeClr val="tx1"/>
                </a:solidFill>
                <a:latin typeface="微软雅黑" panose="020B0503020204020204" charset="-122"/>
                <a:ea typeface="微软雅黑" panose="020B0503020204020204" charset="-122"/>
              </a:defRPr>
            </a:lvl3pPr>
            <a:lvl4pPr>
              <a:defRPr>
                <a:solidFill>
                  <a:schemeClr val="tx1"/>
                </a:solidFill>
                <a:latin typeface="微软雅黑" panose="020B0503020204020204" charset="-122"/>
                <a:ea typeface="微软雅黑" panose="020B0503020204020204" charset="-122"/>
              </a:defRPr>
            </a:lvl4pPr>
            <a:lvl5pPr>
              <a:defRPr>
                <a:solidFill>
                  <a:schemeClr val="tx1"/>
                </a:solidFill>
                <a:latin typeface="微软雅黑" panose="020B0503020204020204" charset="-122"/>
                <a:ea typeface="微软雅黑" panose="020B0503020204020204" charset="-122"/>
              </a:defRPr>
            </a:lvl5pPr>
            <a:lvl6pPr eaLnBrk="0" fontAlgn="base" hangingPunct="0">
              <a:spcAft>
                <a:spcPct val="0"/>
              </a:spcAft>
              <a:defRPr>
                <a:solidFill>
                  <a:schemeClr val="tx1"/>
                </a:solidFill>
                <a:latin typeface="微软雅黑" panose="020B0503020204020204" charset="-122"/>
                <a:ea typeface="微软雅黑" panose="020B0503020204020204" charset="-122"/>
              </a:defRPr>
            </a:lvl6pPr>
            <a:lvl7pPr eaLnBrk="0" fontAlgn="base" hangingPunct="0">
              <a:spcAft>
                <a:spcPct val="0"/>
              </a:spcAft>
              <a:defRPr>
                <a:solidFill>
                  <a:schemeClr val="tx1"/>
                </a:solidFill>
                <a:latin typeface="微软雅黑" panose="020B0503020204020204" charset="-122"/>
                <a:ea typeface="微软雅黑" panose="020B0503020204020204" charset="-122"/>
              </a:defRPr>
            </a:lvl7pPr>
            <a:lvl8pPr eaLnBrk="0" fontAlgn="base" hangingPunct="0">
              <a:spcAft>
                <a:spcPct val="0"/>
              </a:spcAft>
              <a:defRPr>
                <a:solidFill>
                  <a:schemeClr val="tx1"/>
                </a:solidFill>
                <a:latin typeface="微软雅黑" panose="020B0503020204020204" charset="-122"/>
                <a:ea typeface="微软雅黑" panose="020B0503020204020204" charset="-122"/>
              </a:defRPr>
            </a:lvl8pPr>
            <a:lvl9pPr eaLnBrk="0" fontAlgn="base" hangingPunct="0">
              <a:spcAft>
                <a:spcPct val="0"/>
              </a:spcAft>
              <a:defRPr>
                <a:solidFill>
                  <a:schemeClr val="tx1"/>
                </a:solidFill>
                <a:latin typeface="微软雅黑" panose="020B0503020204020204" charset="-122"/>
                <a:ea typeface="微软雅黑" panose="020B0503020204020204" charset="-122"/>
              </a:defRPr>
            </a:lvl9pPr>
          </a:lstStyle>
          <a:p>
            <a:pPr algn="ctr"/>
            <a:fld id="{59F09F94-547A-4E00-92E5-0AF9BDF2F261}" type="slidenum">
              <a:rPr lang="en-US" altLang="zh-CN" sz="1600">
                <a:solidFill>
                  <a:srgbClr val="000000"/>
                </a:solidFill>
                <a:latin typeface="Garamond" panose="02020404030301010803" pitchFamily="18" charset="0"/>
                <a:ea typeface="MS PGothic" panose="020B0600070205080204" pitchFamily="34" charset="-128"/>
              </a:rPr>
            </a:fld>
            <a:endParaRPr lang="en-US" altLang="zh-CN" sz="1600">
              <a:solidFill>
                <a:srgbClr val="000000"/>
              </a:solidFill>
              <a:latin typeface="Garamond" panose="02020404030301010803" pitchFamily="18" charset="0"/>
              <a:ea typeface="MS PGothic" panose="020B0600070205080204" pitchFamily="34" charset="-128"/>
            </a:endParaRPr>
          </a:p>
        </p:txBody>
      </p:sp>
      <p:pic>
        <p:nvPicPr>
          <p:cNvPr id="167941"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831850"/>
            <a:ext cx="89662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755650" y="1268413"/>
            <a:ext cx="748823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100000"/>
              </a:spcBef>
            </a:pPr>
            <a:r>
              <a:rPr lang="en-US" altLang="zh-CN" sz="240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 </a:t>
            </a:r>
            <a:r>
              <a:rPr lang="zh-CN" altLang="en-US" sz="2400" dirty="0" smtClean="0">
                <a:latin typeface="Times New Roman" panose="02020603050405020304" pitchFamily="18" charset="0"/>
                <a:ea typeface="+mn-ea"/>
                <a:cs typeface="Times New Roman" panose="02020603050405020304" pitchFamily="18" charset="0"/>
              </a:rPr>
              <a:t> 流水线</a:t>
            </a:r>
            <a:r>
              <a:rPr lang="zh-CN" altLang="en-US" sz="2400" dirty="0">
                <a:latin typeface="Times New Roman" panose="02020603050405020304" pitchFamily="18" charset="0"/>
                <a:ea typeface="+mn-ea"/>
                <a:cs typeface="Times New Roman" panose="02020603050405020304" pitchFamily="18" charset="0"/>
              </a:rPr>
              <a:t>的基本概念和分类</a:t>
            </a:r>
            <a:r>
              <a:rPr lang="zh-CN" altLang="en-US" sz="2400" dirty="0" smtClean="0">
                <a:latin typeface="Times New Roman" panose="02020603050405020304" pitchFamily="18" charset="0"/>
                <a:ea typeface="+mn-ea"/>
                <a:cs typeface="Times New Roman" panose="02020603050405020304" pitchFamily="18" charset="0"/>
              </a:rPr>
              <a:t>。</a:t>
            </a:r>
            <a:endParaRPr lang="en-US" altLang="zh-CN" sz="2400" dirty="0">
              <a:latin typeface="Times New Roman" panose="02020603050405020304" pitchFamily="18" charset="0"/>
              <a:ea typeface="+mn-ea"/>
              <a:cs typeface="Times New Roman" panose="02020603050405020304" pitchFamily="18" charset="0"/>
            </a:endParaRPr>
          </a:p>
          <a:p>
            <a:pPr eaLnBrk="1" hangingPunct="1">
              <a:spcBef>
                <a:spcPct val="100000"/>
              </a:spcBef>
            </a:pPr>
            <a:r>
              <a:rPr lang="en-US" altLang="zh-CN" sz="2400" dirty="0">
                <a:latin typeface="Times New Roman" panose="02020603050405020304" pitchFamily="18" charset="0"/>
                <a:ea typeface="+mn-ea"/>
                <a:cs typeface="Times New Roman" panose="02020603050405020304" pitchFamily="18" charset="0"/>
              </a:rPr>
              <a:t>2. </a:t>
            </a:r>
            <a:r>
              <a:rPr lang="en-US" altLang="zh-CN" sz="2400" dirty="0" smtClean="0">
                <a:latin typeface="Times New Roman" panose="02020603050405020304" pitchFamily="18" charset="0"/>
                <a:ea typeface="+mn-ea"/>
                <a:cs typeface="Times New Roman" panose="02020603050405020304" pitchFamily="18" charset="0"/>
              </a:rPr>
              <a:t> </a:t>
            </a:r>
            <a:r>
              <a:rPr lang="zh-CN" altLang="en-US" sz="2400" dirty="0" smtClean="0">
                <a:latin typeface="Times New Roman" panose="02020603050405020304" pitchFamily="18" charset="0"/>
                <a:ea typeface="+mn-ea"/>
                <a:cs typeface="Times New Roman" panose="02020603050405020304" pitchFamily="18" charset="0"/>
              </a:rPr>
              <a:t>衡量流水线性能的主要指标有吞吐率、加速比和效率。</a:t>
            </a:r>
            <a:endParaRPr lang="en-US" altLang="zh-CN" sz="2400" dirty="0">
              <a:latin typeface="Times New Roman" panose="02020603050405020304" pitchFamily="18" charset="0"/>
              <a:ea typeface="+mn-ea"/>
              <a:cs typeface="Times New Roman" panose="02020603050405020304" pitchFamily="18" charset="0"/>
            </a:endParaRPr>
          </a:p>
          <a:p>
            <a:pPr eaLnBrk="1" hangingPunct="1">
              <a:spcBef>
                <a:spcPct val="100000"/>
              </a:spcBef>
            </a:pPr>
            <a:r>
              <a:rPr lang="en-US" altLang="zh-CN" sz="2400" dirty="0">
                <a:latin typeface="Times New Roman" panose="02020603050405020304" pitchFamily="18" charset="0"/>
                <a:ea typeface="+mn-ea"/>
                <a:cs typeface="Times New Roman" panose="02020603050405020304" pitchFamily="18" charset="0"/>
              </a:rPr>
              <a:t>3. </a:t>
            </a:r>
            <a:r>
              <a:rPr lang="en-US" altLang="zh-CN" sz="2400" dirty="0" smtClean="0">
                <a:latin typeface="Times New Roman" panose="02020603050405020304" pitchFamily="18" charset="0"/>
                <a:ea typeface="+mn-ea"/>
                <a:cs typeface="Times New Roman" panose="02020603050405020304" pitchFamily="18" charset="0"/>
              </a:rPr>
              <a:t> </a:t>
            </a:r>
            <a:r>
              <a:rPr lang="zh-CN" altLang="en-US" sz="2400" dirty="0" smtClean="0">
                <a:latin typeface="Times New Roman" panose="02020603050405020304" pitchFamily="18" charset="0"/>
                <a:ea typeface="+mn-ea"/>
                <a:cs typeface="Times New Roman" panose="02020603050405020304" pitchFamily="18" charset="0"/>
              </a:rPr>
              <a:t>流水线的冲突有结构冲突、数据冲突、控制冲突，分别可以通过硬件技术或软件技术解决。</a:t>
            </a:r>
            <a:endParaRPr lang="en-US" altLang="zh-CN" sz="2400" dirty="0">
              <a:latin typeface="Times New Roman" panose="02020603050405020304" pitchFamily="18" charset="0"/>
              <a:ea typeface="+mn-ea"/>
              <a:cs typeface="Times New Roman" panose="02020603050405020304" pitchFamily="18" charset="0"/>
            </a:endParaRPr>
          </a:p>
          <a:p>
            <a:pPr eaLnBrk="1" hangingPunct="1">
              <a:spcBef>
                <a:spcPct val="100000"/>
              </a:spcBef>
            </a:pPr>
            <a:r>
              <a:rPr lang="en-US" altLang="zh-CN" sz="2400" dirty="0">
                <a:latin typeface="Times New Roman" panose="02020603050405020304" pitchFamily="18" charset="0"/>
                <a:ea typeface="+mn-ea"/>
                <a:cs typeface="Times New Roman" panose="02020603050405020304" pitchFamily="18" charset="0"/>
              </a:rPr>
              <a:t>4</a:t>
            </a:r>
            <a:r>
              <a:rPr lang="en-US" altLang="zh-CN" sz="2400" dirty="0" smtClean="0">
                <a:latin typeface="Times New Roman" panose="02020603050405020304" pitchFamily="18" charset="0"/>
                <a:ea typeface="+mn-ea"/>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向量计算机</a:t>
            </a:r>
            <a:r>
              <a:rPr lang="zh-CN" altLang="en-US" sz="2400" dirty="0" smtClean="0">
                <a:latin typeface="Times New Roman" panose="02020603050405020304" pitchFamily="18" charset="0"/>
                <a:ea typeface="+mn-ea"/>
                <a:cs typeface="Times New Roman" panose="02020603050405020304" pitchFamily="18" charset="0"/>
              </a:rPr>
              <a:t>针对</a:t>
            </a:r>
            <a:r>
              <a:rPr lang="zh-CN" altLang="en-US" sz="2400" dirty="0">
                <a:latin typeface="Times New Roman" panose="02020603050405020304" pitchFamily="18" charset="0"/>
                <a:ea typeface="+mn-ea"/>
                <a:cs typeface="Times New Roman" panose="02020603050405020304" pitchFamily="18" charset="0"/>
              </a:rPr>
              <a:t>大量</a:t>
            </a:r>
            <a:r>
              <a:rPr lang="zh-CN" altLang="en-US" sz="2400" dirty="0" smtClean="0">
                <a:latin typeface="Times New Roman" panose="02020603050405020304" pitchFamily="18" charset="0"/>
                <a:ea typeface="+mn-ea"/>
                <a:cs typeface="Times New Roman" panose="02020603050405020304" pitchFamily="18" charset="0"/>
              </a:rPr>
              <a:t>不相关的数据进行同一种运算，实现了具有向量数据表示和相应向量指令的向量流水线。</a:t>
            </a:r>
            <a:endParaRPr lang="zh-CN" altLang="en-US" sz="2400" dirty="0">
              <a:latin typeface="Times New Roman" panose="02020603050405020304" pitchFamily="18" charset="0"/>
              <a:ea typeface="+mn-ea"/>
              <a:cs typeface="Times New Roman" panose="02020603050405020304" pitchFamily="18" charset="0"/>
            </a:endParaRPr>
          </a:p>
        </p:txBody>
      </p:sp>
      <p:sp>
        <p:nvSpPr>
          <p:cNvPr id="3" name="Rectangle 4"/>
          <p:cNvSpPr>
            <a:spLocks noChangeArrowheads="1"/>
          </p:cNvSpPr>
          <p:nvPr/>
        </p:nvSpPr>
        <p:spPr bwMode="auto">
          <a:xfrm>
            <a:off x="1692275" y="260350"/>
            <a:ext cx="5942013" cy="676275"/>
          </a:xfrm>
          <a:prstGeom prst="rect">
            <a:avLst/>
          </a:prstGeom>
          <a:noFill/>
          <a:ln w="9525" algn="ctr">
            <a:noFill/>
            <a:miter lim="800000"/>
          </a:ln>
          <a:effectLst/>
        </p:spPr>
        <p:txBody>
          <a:bodyPr anchor="b"/>
          <a:lstStyle/>
          <a:p>
            <a:pPr algn="ctr" fontAlgn="auto">
              <a:spcBef>
                <a:spcPts val="0"/>
              </a:spcBef>
              <a:spcAft>
                <a:spcPts val="0"/>
              </a:spcAft>
              <a:defRPr/>
            </a:pPr>
            <a:r>
              <a:rPr lang="zh-CN" altLang="en-US" sz="3600" dirty="0">
                <a:latin typeface="+mj-lt"/>
                <a:ea typeface="+mj-ea"/>
                <a:cs typeface="+mj-cs"/>
              </a:rPr>
              <a:t>本章小结</a:t>
            </a:r>
            <a:endParaRPr lang="zh-CN" altLang="en-US" sz="3600" dirty="0">
              <a:latin typeface="+mj-lt"/>
              <a:ea typeface="+mj-ea"/>
              <a:cs typeface="+mj-cs"/>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755650" y="1268413"/>
            <a:ext cx="748823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100000"/>
              </a:spcBef>
            </a:pPr>
            <a:r>
              <a:rPr lang="zh-CN" altLang="en-US" sz="2800" dirty="0" smtClean="0">
                <a:latin typeface="+mn-ea"/>
                <a:ea typeface="+mn-ea"/>
              </a:rPr>
              <a:t>王志英教材</a:t>
            </a:r>
            <a:endParaRPr lang="en-US" altLang="zh-CN" sz="2800" dirty="0" smtClean="0">
              <a:latin typeface="+mn-ea"/>
              <a:ea typeface="+mn-ea"/>
            </a:endParaRPr>
          </a:p>
          <a:p>
            <a:pPr eaLnBrk="1" hangingPunct="1">
              <a:spcBef>
                <a:spcPct val="100000"/>
              </a:spcBef>
            </a:pPr>
            <a:r>
              <a:rPr lang="zh-CN" altLang="en-US" sz="2800" dirty="0" smtClean="0">
                <a:latin typeface="+mn-ea"/>
                <a:ea typeface="+mn-ea"/>
              </a:rPr>
              <a:t>第</a:t>
            </a:r>
            <a:r>
              <a:rPr lang="en-US" altLang="zh-CN" sz="2800" dirty="0" smtClean="0">
                <a:latin typeface="+mn-ea"/>
                <a:ea typeface="+mn-ea"/>
              </a:rPr>
              <a:t>111</a:t>
            </a:r>
            <a:r>
              <a:rPr lang="zh-CN" altLang="en-US" sz="2800" dirty="0" smtClean="0">
                <a:latin typeface="+mn-ea"/>
                <a:ea typeface="+mn-ea"/>
              </a:rPr>
              <a:t>页： </a:t>
            </a:r>
            <a:r>
              <a:rPr lang="en-US" altLang="zh-CN" sz="2800" dirty="0" smtClean="0">
                <a:latin typeface="+mn-ea"/>
                <a:ea typeface="+mn-ea"/>
              </a:rPr>
              <a:t>T2</a:t>
            </a:r>
            <a:r>
              <a:rPr lang="zh-CN" altLang="en-US" sz="2800" dirty="0" smtClean="0">
                <a:latin typeface="+mn-ea"/>
                <a:ea typeface="+mn-ea"/>
              </a:rPr>
              <a:t>、</a:t>
            </a:r>
            <a:r>
              <a:rPr lang="en-US" altLang="zh-CN" sz="2800" dirty="0" smtClean="0">
                <a:latin typeface="+mn-ea"/>
                <a:ea typeface="+mn-ea"/>
              </a:rPr>
              <a:t>T3</a:t>
            </a:r>
            <a:r>
              <a:rPr lang="zh-CN" altLang="en-US" sz="2800" dirty="0" smtClean="0">
                <a:latin typeface="+mn-ea"/>
                <a:ea typeface="+mn-ea"/>
              </a:rPr>
              <a:t>、</a:t>
            </a:r>
            <a:r>
              <a:rPr lang="en-US" altLang="zh-CN" sz="2800" dirty="0" smtClean="0">
                <a:latin typeface="+mn-ea"/>
                <a:ea typeface="+mn-ea"/>
              </a:rPr>
              <a:t>T4</a:t>
            </a:r>
            <a:r>
              <a:rPr lang="zh-CN" altLang="en-US" sz="2800" dirty="0" smtClean="0">
                <a:latin typeface="+mn-ea"/>
                <a:ea typeface="+mn-ea"/>
              </a:rPr>
              <a:t>、</a:t>
            </a:r>
            <a:r>
              <a:rPr lang="en-US" altLang="zh-CN" sz="2800" dirty="0" smtClean="0">
                <a:latin typeface="+mn-ea"/>
                <a:ea typeface="+mn-ea"/>
              </a:rPr>
              <a:t>T5</a:t>
            </a:r>
            <a:r>
              <a:rPr lang="zh-CN" altLang="en-US" sz="2800" dirty="0" smtClean="0">
                <a:latin typeface="+mn-ea"/>
                <a:ea typeface="+mn-ea"/>
              </a:rPr>
              <a:t>。</a:t>
            </a:r>
            <a:endParaRPr lang="en-US" altLang="zh-CN" sz="2800" dirty="0" smtClean="0">
              <a:latin typeface="+mn-ea"/>
              <a:ea typeface="+mn-ea"/>
            </a:endParaRPr>
          </a:p>
          <a:p>
            <a:pPr eaLnBrk="1" hangingPunct="1">
              <a:spcBef>
                <a:spcPct val="100000"/>
              </a:spcBef>
            </a:pPr>
            <a:endParaRPr lang="en-US" altLang="zh-CN" sz="2800" dirty="0">
              <a:latin typeface="+mn-ea"/>
              <a:ea typeface="+mn-ea"/>
            </a:endParaRPr>
          </a:p>
          <a:p>
            <a:pPr eaLnBrk="1" hangingPunct="1">
              <a:spcBef>
                <a:spcPct val="100000"/>
              </a:spcBef>
            </a:pPr>
            <a:r>
              <a:rPr lang="zh-CN" altLang="en-US" sz="2800" dirty="0" smtClean="0">
                <a:latin typeface="+mn-ea"/>
                <a:ea typeface="+mn-ea"/>
              </a:rPr>
              <a:t>下周周五下午</a:t>
            </a:r>
            <a:r>
              <a:rPr lang="en-US" altLang="zh-CN" sz="2800" dirty="0">
                <a:latin typeface="+mn-ea"/>
                <a:ea typeface="+mn-ea"/>
              </a:rPr>
              <a:t>2</a:t>
            </a:r>
            <a:r>
              <a:rPr lang="zh-CN" altLang="en-US" sz="2800" dirty="0" smtClean="0">
                <a:latin typeface="+mn-ea"/>
                <a:ea typeface="+mn-ea"/>
              </a:rPr>
              <a:t>点</a:t>
            </a:r>
            <a:r>
              <a:rPr lang="en-US" altLang="zh-CN" sz="2800" dirty="0" smtClean="0">
                <a:latin typeface="+mn-ea"/>
                <a:ea typeface="+mn-ea"/>
              </a:rPr>
              <a:t>-5</a:t>
            </a:r>
            <a:r>
              <a:rPr lang="zh-CN" altLang="en-US" sz="2800" dirty="0" smtClean="0">
                <a:latin typeface="+mn-ea"/>
                <a:ea typeface="+mn-ea"/>
              </a:rPr>
              <a:t>点交作业。</a:t>
            </a:r>
            <a:endParaRPr lang="en-US" altLang="zh-CN" sz="2800" dirty="0">
              <a:latin typeface="+mn-ea"/>
              <a:ea typeface="+mn-ea"/>
            </a:endParaRPr>
          </a:p>
        </p:txBody>
      </p:sp>
      <p:sp>
        <p:nvSpPr>
          <p:cNvPr id="3" name="Rectangle 4"/>
          <p:cNvSpPr>
            <a:spLocks noChangeArrowheads="1"/>
          </p:cNvSpPr>
          <p:nvPr/>
        </p:nvSpPr>
        <p:spPr bwMode="auto">
          <a:xfrm>
            <a:off x="1692275" y="260350"/>
            <a:ext cx="5942013" cy="676275"/>
          </a:xfrm>
          <a:prstGeom prst="rect">
            <a:avLst/>
          </a:prstGeom>
          <a:noFill/>
          <a:ln w="9525" algn="ctr">
            <a:noFill/>
            <a:miter lim="800000"/>
          </a:ln>
          <a:effectLst/>
        </p:spPr>
        <p:txBody>
          <a:bodyPr anchor="b"/>
          <a:lstStyle/>
          <a:p>
            <a:pPr algn="ctr" fontAlgn="auto">
              <a:spcBef>
                <a:spcPts val="0"/>
              </a:spcBef>
              <a:spcAft>
                <a:spcPts val="0"/>
              </a:spcAft>
              <a:defRPr/>
            </a:pPr>
            <a:r>
              <a:rPr lang="zh-CN" altLang="en-US" sz="3600" dirty="0" smtClean="0">
                <a:latin typeface="+mj-lt"/>
                <a:ea typeface="+mj-ea"/>
                <a:cs typeface="+mj-cs"/>
              </a:rPr>
              <a:t>本章作业</a:t>
            </a:r>
            <a:endParaRPr lang="zh-CN" altLang="en-US" sz="3600" dirty="0">
              <a:latin typeface="+mj-lt"/>
              <a:ea typeface="+mj-ea"/>
              <a:cs typeface="+mj-cs"/>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9" name="Rectangle 7"/>
          <p:cNvSpPr>
            <a:spLocks noChangeArrowheads="1"/>
          </p:cNvSpPr>
          <p:nvPr/>
        </p:nvSpPr>
        <p:spPr bwMode="auto">
          <a:xfrm>
            <a:off x="2339975" y="1212826"/>
            <a:ext cx="5616575" cy="592138"/>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a:solidFill>
                  <a:schemeClr val="tx2"/>
                </a:solidFill>
                <a:effectLst>
                  <a:outerShdw blurRad="38100" dist="38100" dir="2700000" algn="tl">
                    <a:srgbClr val="000000"/>
                  </a:outerShdw>
                </a:effectLst>
                <a:latin typeface="Arial" panose="020B0604020202020204" pitchFamily="34" charset="0"/>
              </a:rPr>
              <a:t>2 </a:t>
            </a:r>
            <a:r>
              <a:rPr lang="zh-CN" altLang="en-US" sz="2800" dirty="0">
                <a:solidFill>
                  <a:schemeClr val="tx2"/>
                </a:solidFill>
                <a:effectLst>
                  <a:outerShdw blurRad="38100" dist="38100" dir="2700000" algn="tl">
                    <a:srgbClr val="000000"/>
                  </a:outerShdw>
                </a:effectLst>
                <a:latin typeface="Arial" panose="020B0604020202020204" pitchFamily="34" charset="0"/>
              </a:rPr>
              <a:t>章  计算机系统量化分析基础</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0" name="Rectangle 8"/>
          <p:cNvSpPr>
            <a:spLocks noChangeArrowheads="1"/>
          </p:cNvSpPr>
          <p:nvPr/>
        </p:nvSpPr>
        <p:spPr bwMode="auto">
          <a:xfrm>
            <a:off x="2360613" y="2420914"/>
            <a:ext cx="5256212"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a:solidFill>
                  <a:schemeClr val="tx2"/>
                </a:solidFill>
                <a:effectLst>
                  <a:outerShdw blurRad="38100" dist="38100" dir="2700000" algn="tl">
                    <a:srgbClr val="000000"/>
                  </a:outerShdw>
                </a:effectLst>
                <a:latin typeface="Arial" panose="020B0604020202020204" pitchFamily="34" charset="0"/>
              </a:rPr>
              <a:t>4 </a:t>
            </a:r>
            <a:r>
              <a:rPr lang="zh-CN" altLang="en-US" sz="2800" dirty="0">
                <a:solidFill>
                  <a:schemeClr val="tx2"/>
                </a:solidFill>
                <a:effectLst>
                  <a:outerShdw blurRad="38100" dist="38100" dir="2700000" algn="tl">
                    <a:srgbClr val="000000"/>
                  </a:outerShdw>
                </a:effectLst>
                <a:latin typeface="Arial" panose="020B0604020202020204" pitchFamily="34" charset="0"/>
              </a:rPr>
              <a:t>章  指令系统</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1" name="Rectangle 9"/>
          <p:cNvSpPr>
            <a:spLocks noChangeArrowheads="1"/>
          </p:cNvSpPr>
          <p:nvPr/>
        </p:nvSpPr>
        <p:spPr bwMode="auto">
          <a:xfrm>
            <a:off x="2339975" y="3036864"/>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a:t>
            </a:r>
            <a:r>
              <a:rPr lang="zh-CN" altLang="en-US" sz="2800" dirty="0">
                <a:solidFill>
                  <a:schemeClr val="tx2"/>
                </a:solidFill>
                <a:effectLst>
                  <a:outerShdw blurRad="38100" dist="38100" dir="2700000" algn="tl">
                    <a:srgbClr val="000000"/>
                  </a:outerShdw>
                </a:effectLst>
                <a:latin typeface="Times New Roman" panose="02020603050405020304" pitchFamily="18" charset="0"/>
              </a:rPr>
              <a:t>５</a:t>
            </a:r>
            <a:r>
              <a:rPr lang="zh-CN" altLang="en-US" sz="2800" dirty="0">
                <a:solidFill>
                  <a:schemeClr val="tx2"/>
                </a:solidFill>
                <a:effectLst>
                  <a:outerShdw blurRad="38100" dist="38100" dir="2700000" algn="tl">
                    <a:srgbClr val="000000"/>
                  </a:outerShdw>
                </a:effectLst>
                <a:latin typeface="Arial" panose="020B0604020202020204" pitchFamily="34" charset="0"/>
              </a:rPr>
              <a:t>章  </a:t>
            </a:r>
            <a:r>
              <a:rPr lang="en-US" altLang="zh-CN" sz="2800" dirty="0">
                <a:solidFill>
                  <a:schemeClr val="tx2"/>
                </a:solidFill>
                <a:effectLst>
                  <a:outerShdw blurRad="38100" dist="38100" dir="2700000" algn="tl">
                    <a:srgbClr val="000000"/>
                  </a:outerShdw>
                </a:effectLst>
                <a:latin typeface="Arial" panose="020B0604020202020204" pitchFamily="34" charset="0"/>
              </a:rPr>
              <a:t>CPU</a:t>
            </a:r>
            <a:r>
              <a:rPr lang="zh-CN" altLang="en-US" sz="2800" dirty="0" smtClean="0">
                <a:solidFill>
                  <a:schemeClr val="tx2"/>
                </a:solidFill>
                <a:effectLst>
                  <a:outerShdw blurRad="38100" dist="38100" dir="2700000" algn="tl">
                    <a:srgbClr val="000000"/>
                  </a:outerShdw>
                </a:effectLst>
                <a:latin typeface="Arial" panose="020B0604020202020204" pitchFamily="34" charset="0"/>
              </a:rPr>
              <a:t>设计与实现</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2" name="Rectangle 10"/>
          <p:cNvSpPr>
            <a:spLocks noChangeArrowheads="1"/>
          </p:cNvSpPr>
          <p:nvPr/>
        </p:nvSpPr>
        <p:spPr bwMode="auto">
          <a:xfrm>
            <a:off x="2339975" y="3652814"/>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a:solidFill>
                  <a:schemeClr val="tx2"/>
                </a:solidFill>
                <a:effectLst>
                  <a:outerShdw blurRad="38100" dist="38100" dir="2700000" algn="tl">
                    <a:srgbClr val="000000"/>
                  </a:outerShdw>
                </a:effectLst>
                <a:latin typeface="Arial" panose="020B0604020202020204" pitchFamily="34" charset="0"/>
              </a:rPr>
              <a:t>6 </a:t>
            </a:r>
            <a:r>
              <a:rPr lang="zh-CN" altLang="en-US" sz="2800" dirty="0">
                <a:solidFill>
                  <a:schemeClr val="tx2"/>
                </a:solidFill>
                <a:effectLst>
                  <a:outerShdw blurRad="38100" dist="38100" dir="2700000" algn="tl">
                    <a:srgbClr val="000000"/>
                  </a:outerShdw>
                </a:effectLst>
                <a:latin typeface="Arial" panose="020B0604020202020204" pitchFamily="34" charset="0"/>
              </a:rPr>
              <a:t>章  基本流水线技术</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3" name="Rectangle 11"/>
          <p:cNvSpPr>
            <a:spLocks noChangeArrowheads="1"/>
          </p:cNvSpPr>
          <p:nvPr/>
        </p:nvSpPr>
        <p:spPr bwMode="auto">
          <a:xfrm>
            <a:off x="2339975" y="4268764"/>
            <a:ext cx="5256213" cy="592137"/>
          </a:xfrm>
          <a:prstGeom prst="rect">
            <a:avLst/>
          </a:prstGeom>
          <a:noFill/>
          <a:ln w="9525">
            <a:noFill/>
            <a:miter lim="800000"/>
          </a:ln>
          <a:effectLst/>
        </p:spPr>
        <p:txBody>
          <a:bodyPr lIns="92075" tIns="46038" rIns="92075" bIns="46038" anchor="ctr"/>
          <a:lstStyle/>
          <a:p>
            <a:pPr>
              <a:defRPr/>
            </a:pPr>
            <a:r>
              <a:rPr lang="zh-CN" altLang="en-US" sz="2800" u="sng" dirty="0">
                <a:solidFill>
                  <a:srgbClr val="0066FF"/>
                </a:solidFill>
                <a:effectLst>
                  <a:outerShdw blurRad="38100" dist="38100" dir="2700000" algn="tl">
                    <a:srgbClr val="000000"/>
                  </a:outerShdw>
                </a:effectLst>
                <a:latin typeface="Arial" panose="020B0604020202020204" pitchFamily="34" charset="0"/>
              </a:rPr>
              <a:t>第</a:t>
            </a:r>
            <a:r>
              <a:rPr lang="zh-CN" altLang="en-US" sz="2800" u="sng" dirty="0">
                <a:solidFill>
                  <a:srgbClr val="0066FF"/>
                </a:solidFill>
                <a:effectLst>
                  <a:outerShdw blurRad="38100" dist="38100" dir="2700000" algn="tl">
                    <a:srgbClr val="000000"/>
                  </a:outerShdw>
                </a:effectLst>
                <a:latin typeface="Times New Roman" panose="02020603050405020304" pitchFamily="18" charset="0"/>
              </a:rPr>
              <a:t>７</a:t>
            </a:r>
            <a:r>
              <a:rPr lang="zh-CN" altLang="en-US" sz="2800" u="sng" dirty="0">
                <a:solidFill>
                  <a:srgbClr val="0066FF"/>
                </a:solidFill>
                <a:effectLst>
                  <a:outerShdw blurRad="38100" dist="38100" dir="2700000" algn="tl">
                    <a:srgbClr val="000000"/>
                  </a:outerShdw>
                </a:effectLst>
                <a:latin typeface="Arial" panose="020B0604020202020204" pitchFamily="34" charset="0"/>
              </a:rPr>
              <a:t>章  指令级并行</a:t>
            </a:r>
            <a:endParaRPr lang="zh-CN" altLang="en-US" sz="2800" u="sng" dirty="0">
              <a:solidFill>
                <a:srgbClr val="0066FF"/>
              </a:solidFill>
              <a:effectLst>
                <a:outerShdw blurRad="38100" dist="38100" dir="2700000" algn="tl">
                  <a:srgbClr val="000000"/>
                </a:outerShdw>
              </a:effectLst>
              <a:latin typeface="Arial" panose="020B0604020202020204" pitchFamily="34" charset="0"/>
            </a:endParaRPr>
          </a:p>
        </p:txBody>
      </p:sp>
      <p:sp>
        <p:nvSpPr>
          <p:cNvPr id="658444" name="Rectangle 12"/>
          <p:cNvSpPr>
            <a:spLocks noChangeArrowheads="1"/>
          </p:cNvSpPr>
          <p:nvPr/>
        </p:nvSpPr>
        <p:spPr bwMode="auto">
          <a:xfrm>
            <a:off x="2339975" y="4884714"/>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a:t>
            </a:r>
            <a:r>
              <a:rPr lang="zh-CN" altLang="en-US" sz="2800" dirty="0">
                <a:solidFill>
                  <a:schemeClr val="tx2"/>
                </a:solidFill>
                <a:effectLst>
                  <a:outerShdw blurRad="38100" dist="38100" dir="2700000" algn="tl">
                    <a:srgbClr val="000000"/>
                  </a:outerShdw>
                </a:effectLst>
                <a:latin typeface="Times New Roman" panose="02020603050405020304" pitchFamily="18" charset="0"/>
              </a:rPr>
              <a:t>８</a:t>
            </a:r>
            <a:r>
              <a:rPr lang="zh-CN" altLang="en-US" sz="2800" dirty="0">
                <a:solidFill>
                  <a:schemeClr val="tx2"/>
                </a:solidFill>
                <a:effectLst>
                  <a:outerShdw blurRad="38100" dist="38100" dir="2700000" algn="tl">
                    <a:srgbClr val="000000"/>
                  </a:outerShdw>
                </a:effectLst>
                <a:latin typeface="Arial" panose="020B0604020202020204" pitchFamily="34" charset="0"/>
              </a:rPr>
              <a:t>章  存储系统的结构与优化</a:t>
            </a:r>
            <a:endParaRPr lang="zh-CN" altLang="en-US" sz="2800" dirty="0">
              <a:solidFill>
                <a:schemeClr val="tx2"/>
              </a:solidFill>
              <a:effectLst>
                <a:outerShdw blurRad="38100" dist="38100" dir="2700000" algn="tl">
                  <a:srgbClr val="000000"/>
                </a:outerShdw>
              </a:effectLst>
              <a:latin typeface="Times New Roman" panose="02020603050405020304" pitchFamily="18" charset="0"/>
            </a:endParaRPr>
          </a:p>
        </p:txBody>
      </p:sp>
      <p:sp>
        <p:nvSpPr>
          <p:cNvPr id="658445" name="Rectangle 13"/>
          <p:cNvSpPr>
            <a:spLocks noChangeArrowheads="1"/>
          </p:cNvSpPr>
          <p:nvPr/>
        </p:nvSpPr>
        <p:spPr bwMode="auto">
          <a:xfrm>
            <a:off x="2339975" y="5500664"/>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a:t>
            </a:r>
            <a:r>
              <a:rPr lang="zh-CN" altLang="en-US" sz="2800" dirty="0">
                <a:solidFill>
                  <a:schemeClr val="tx2"/>
                </a:solidFill>
                <a:effectLst>
                  <a:outerShdw blurRad="38100" dist="38100" dir="2700000" algn="tl">
                    <a:srgbClr val="000000"/>
                  </a:outerShdw>
                </a:effectLst>
                <a:latin typeface="Times New Roman" panose="02020603050405020304" pitchFamily="18" charset="0"/>
              </a:rPr>
              <a:t>９</a:t>
            </a:r>
            <a:r>
              <a:rPr lang="zh-CN" altLang="en-US" sz="2800" dirty="0">
                <a:solidFill>
                  <a:schemeClr val="tx2"/>
                </a:solidFill>
                <a:effectLst>
                  <a:outerShdw blurRad="38100" dist="38100" dir="2700000" algn="tl">
                    <a:srgbClr val="000000"/>
                  </a:outerShdw>
                </a:effectLst>
                <a:latin typeface="Arial" panose="020B0604020202020204" pitchFamily="34" charset="0"/>
              </a:rPr>
              <a:t>章  </a:t>
            </a:r>
            <a:r>
              <a:rPr lang="en-US" altLang="zh-CN" sz="2800" dirty="0">
                <a:solidFill>
                  <a:schemeClr val="tx2"/>
                </a:solidFill>
                <a:effectLst>
                  <a:outerShdw blurRad="38100" dist="38100" dir="2700000" algn="tl">
                    <a:srgbClr val="000000"/>
                  </a:outerShdw>
                </a:effectLst>
                <a:latin typeface="Arial" panose="020B0604020202020204" pitchFamily="34" charset="0"/>
              </a:rPr>
              <a:t>IO</a:t>
            </a:r>
            <a:r>
              <a:rPr lang="zh-CN" altLang="en-US" sz="2800" dirty="0">
                <a:solidFill>
                  <a:schemeClr val="tx2"/>
                </a:solidFill>
                <a:effectLst>
                  <a:outerShdw blurRad="38100" dist="38100" dir="2700000" algn="tl">
                    <a:srgbClr val="000000"/>
                  </a:outerShdw>
                </a:effectLst>
                <a:latin typeface="Arial" panose="020B0604020202020204" pitchFamily="34" charset="0"/>
              </a:rPr>
              <a:t>系统</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13" name="Rectangle 8"/>
          <p:cNvSpPr>
            <a:spLocks noChangeArrowheads="1"/>
          </p:cNvSpPr>
          <p:nvPr/>
        </p:nvSpPr>
        <p:spPr bwMode="auto">
          <a:xfrm>
            <a:off x="2339975" y="1828776"/>
            <a:ext cx="5256213" cy="592138"/>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a:solidFill>
                  <a:schemeClr val="tx2"/>
                </a:solidFill>
                <a:effectLst>
                  <a:outerShdw blurRad="38100" dist="38100" dir="2700000" algn="tl">
                    <a:srgbClr val="000000"/>
                  </a:outerShdw>
                </a:effectLst>
                <a:latin typeface="Arial" panose="020B0604020202020204" pitchFamily="34" charset="0"/>
              </a:rPr>
              <a:t>3 </a:t>
            </a:r>
            <a:r>
              <a:rPr lang="zh-CN" altLang="en-US" sz="2800" dirty="0">
                <a:solidFill>
                  <a:schemeClr val="tx2"/>
                </a:solidFill>
                <a:effectLst>
                  <a:outerShdw blurRad="38100" dist="38100" dir="2700000" algn="tl">
                    <a:srgbClr val="000000"/>
                  </a:outerShdw>
                </a:effectLst>
                <a:latin typeface="Arial" panose="020B0604020202020204" pitchFamily="34" charset="0"/>
              </a:rPr>
              <a:t>章  总线</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12" name="Rectangle 7"/>
          <p:cNvSpPr>
            <a:spLocks noChangeArrowheads="1"/>
          </p:cNvSpPr>
          <p:nvPr/>
        </p:nvSpPr>
        <p:spPr bwMode="auto">
          <a:xfrm>
            <a:off x="2339752" y="620688"/>
            <a:ext cx="5616575" cy="592138"/>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smtClean="0">
                <a:solidFill>
                  <a:schemeClr val="tx2"/>
                </a:solidFill>
                <a:effectLst>
                  <a:outerShdw blurRad="38100" dist="38100" dir="2700000" algn="tl">
                    <a:srgbClr val="000000"/>
                  </a:outerShdw>
                </a:effectLst>
                <a:latin typeface="Arial" panose="020B0604020202020204" pitchFamily="34" charset="0"/>
              </a:rPr>
              <a:t>1 </a:t>
            </a:r>
            <a:r>
              <a:rPr lang="zh-CN" altLang="en-US" sz="2800" dirty="0">
                <a:solidFill>
                  <a:schemeClr val="tx2"/>
                </a:solidFill>
                <a:effectLst>
                  <a:outerShdw blurRad="38100" dist="38100" dir="2700000" algn="tl">
                    <a:srgbClr val="000000"/>
                  </a:outerShdw>
                </a:effectLst>
                <a:latin typeface="Arial" panose="020B0604020202020204" pitchFamily="34" charset="0"/>
              </a:rPr>
              <a:t>章  </a:t>
            </a:r>
            <a:r>
              <a:rPr lang="zh-CN" altLang="en-US" sz="2800" dirty="0" smtClean="0">
                <a:solidFill>
                  <a:schemeClr val="tx2"/>
                </a:solidFill>
                <a:effectLst>
                  <a:outerShdw blurRad="38100" dist="38100" dir="2700000" algn="tl">
                    <a:srgbClr val="000000"/>
                  </a:outerShdw>
                </a:effectLst>
                <a:latin typeface="Arial" panose="020B0604020202020204" pitchFamily="34" charset="0"/>
              </a:rPr>
              <a:t>计算机系统概论</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525463" y="404664"/>
            <a:ext cx="7772400" cy="1470025"/>
          </a:xfrm>
        </p:spPr>
        <p:txBody>
          <a:bodyPr/>
          <a:lstStyle/>
          <a:p>
            <a:pPr eaLnBrk="1" hangingPunct="1"/>
            <a:r>
              <a:rPr lang="zh-CN" altLang="en-US" sz="4000" b="1" dirty="0" smtClean="0"/>
              <a:t>第七章 指令级并行</a:t>
            </a:r>
            <a:endParaRPr lang="zh-CN" altLang="en-US" sz="4000" b="1" dirty="0" smtClean="0"/>
          </a:p>
        </p:txBody>
      </p:sp>
      <p:sp>
        <p:nvSpPr>
          <p:cNvPr id="3085" name="Rectangle 13"/>
          <p:cNvSpPr>
            <a:spLocks noGrp="1" noChangeArrowheads="1"/>
          </p:cNvSpPr>
          <p:nvPr>
            <p:ph type="subTitle" idx="1"/>
          </p:nvPr>
        </p:nvSpPr>
        <p:spPr>
          <a:xfrm>
            <a:off x="611188" y="2060575"/>
            <a:ext cx="7200900" cy="3744913"/>
          </a:xfrm>
        </p:spPr>
        <p:txBody>
          <a:bodyPr rtlCol="0">
            <a:normAutofit/>
          </a:bodyPr>
          <a:lstStyle/>
          <a:p>
            <a:pPr marL="471805" lvl="1" algn="l" eaLnBrk="1" fontAlgn="auto" hangingPunct="1">
              <a:lnSpc>
                <a:spcPct val="90000"/>
              </a:lnSpc>
              <a:spcAft>
                <a:spcPts val="0"/>
              </a:spcAft>
              <a:buFont typeface="Wingdings" panose="05000000000000000000" pitchFamily="2" charset="2"/>
              <a:buNone/>
              <a:defRPr/>
            </a:pPr>
            <a:r>
              <a:rPr lang="en-US" altLang="zh-CN" b="1" dirty="0" smtClean="0">
                <a:solidFill>
                  <a:schemeClr val="tx1"/>
                </a:solidFill>
                <a:latin typeface="Times New Roman" panose="02020603050405020304" pitchFamily="18" charset="0"/>
                <a:ea typeface="+mj-ea"/>
                <a:cs typeface="Times New Roman" panose="02020603050405020304" pitchFamily="18" charset="0"/>
              </a:rPr>
              <a:t>7.1	</a:t>
            </a:r>
            <a:r>
              <a:rPr lang="zh-CN" altLang="en-US" b="1" dirty="0" smtClean="0">
                <a:solidFill>
                  <a:schemeClr val="tx1"/>
                </a:solidFill>
                <a:latin typeface="Times New Roman" panose="02020603050405020304" pitchFamily="18" charset="0"/>
                <a:ea typeface="+mj-ea"/>
                <a:cs typeface="Times New Roman" panose="02020603050405020304" pitchFamily="18" charset="0"/>
              </a:rPr>
              <a:t>指令级并行的概念</a:t>
            </a: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805" lvl="1" algn="l" eaLnBrk="1" fontAlgn="auto" hangingPunct="1">
              <a:lnSpc>
                <a:spcPct val="90000"/>
              </a:lnSpc>
              <a:spcAft>
                <a:spcPts val="0"/>
              </a:spcAft>
              <a:buFont typeface="Wingdings" panose="05000000000000000000" pitchFamily="2" charset="2"/>
              <a:buNone/>
              <a:defRPr/>
            </a:pPr>
            <a:r>
              <a:rPr lang="zh-CN" altLang="en-US" b="1" dirty="0" smtClean="0">
                <a:solidFill>
                  <a:schemeClr val="tx1"/>
                </a:solidFill>
                <a:latin typeface="Times New Roman" panose="02020603050405020304" pitchFamily="18" charset="0"/>
                <a:ea typeface="+mj-ea"/>
                <a:cs typeface="Times New Roman" panose="02020603050405020304" pitchFamily="18" charset="0"/>
              </a:rPr>
              <a:t> </a:t>
            </a: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805" lvl="1" algn="l" eaLnBrk="1" fontAlgn="auto" hangingPunct="1">
              <a:lnSpc>
                <a:spcPct val="90000"/>
              </a:lnSpc>
              <a:spcAft>
                <a:spcPts val="0"/>
              </a:spcAft>
              <a:buFont typeface="Wingdings" panose="05000000000000000000" pitchFamily="2" charset="2"/>
              <a:buNone/>
              <a:defRPr/>
            </a:pPr>
            <a:r>
              <a:rPr lang="en-US" altLang="zh-CN" b="1" dirty="0" smtClean="0">
                <a:solidFill>
                  <a:schemeClr val="tx1"/>
                </a:solidFill>
                <a:latin typeface="Times New Roman" panose="02020603050405020304" pitchFamily="18" charset="0"/>
                <a:ea typeface="+mj-ea"/>
                <a:cs typeface="Times New Roman" panose="02020603050405020304" pitchFamily="18" charset="0"/>
              </a:rPr>
              <a:t>7.2	</a:t>
            </a:r>
            <a:r>
              <a:rPr lang="zh-CN" altLang="en-US" b="1" dirty="0" smtClean="0">
                <a:solidFill>
                  <a:schemeClr val="tx1"/>
                </a:solidFill>
                <a:latin typeface="Times New Roman" panose="02020603050405020304" pitchFamily="18" charset="0"/>
                <a:ea typeface="+mj-ea"/>
                <a:cs typeface="Times New Roman" panose="02020603050405020304" pitchFamily="18" charset="0"/>
              </a:rPr>
              <a:t>指令的动态调度</a:t>
            </a: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805" lvl="1" algn="l" eaLnBrk="1" fontAlgn="auto" hangingPunct="1">
              <a:lnSpc>
                <a:spcPct val="90000"/>
              </a:lnSpc>
              <a:spcAft>
                <a:spcPts val="0"/>
              </a:spcAft>
              <a:buFont typeface="Wingdings" panose="05000000000000000000" pitchFamily="2" charset="2"/>
              <a:buNone/>
              <a:defRPr/>
            </a:pP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805" lvl="1" algn="l" eaLnBrk="1" fontAlgn="auto" hangingPunct="1">
              <a:lnSpc>
                <a:spcPct val="90000"/>
              </a:lnSpc>
              <a:spcAft>
                <a:spcPts val="0"/>
              </a:spcAft>
              <a:buFont typeface="Wingdings" panose="05000000000000000000" pitchFamily="2" charset="2"/>
              <a:buNone/>
              <a:defRPr/>
            </a:pPr>
            <a:r>
              <a:rPr lang="en-US" altLang="zh-CN" b="1" dirty="0" smtClean="0">
                <a:solidFill>
                  <a:schemeClr val="tx1"/>
                </a:solidFill>
                <a:latin typeface="Times New Roman" panose="02020603050405020304" pitchFamily="18" charset="0"/>
                <a:ea typeface="+mj-ea"/>
                <a:cs typeface="Times New Roman" panose="02020603050405020304" pitchFamily="18" charset="0"/>
              </a:rPr>
              <a:t>7.3	</a:t>
            </a:r>
            <a:r>
              <a:rPr lang="zh-CN" altLang="en-US" b="1" dirty="0" smtClean="0">
                <a:solidFill>
                  <a:schemeClr val="tx1"/>
                </a:solidFill>
                <a:latin typeface="Times New Roman" panose="02020603050405020304" pitchFamily="18" charset="0"/>
                <a:ea typeface="+mj-ea"/>
                <a:cs typeface="Times New Roman" panose="02020603050405020304" pitchFamily="18" charset="0"/>
              </a:rPr>
              <a:t>控制相关的动态解决技术</a:t>
            </a: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805" lvl="1" algn="l" eaLnBrk="1" fontAlgn="auto" hangingPunct="1">
              <a:lnSpc>
                <a:spcPct val="90000"/>
              </a:lnSpc>
              <a:spcAft>
                <a:spcPts val="0"/>
              </a:spcAft>
              <a:buFont typeface="Wingdings" panose="05000000000000000000" pitchFamily="2" charset="2"/>
              <a:buNone/>
              <a:defRPr/>
            </a:pP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a:p>
            <a:pPr marL="471805" lvl="1" algn="l" eaLnBrk="1" fontAlgn="auto" hangingPunct="1">
              <a:lnSpc>
                <a:spcPct val="90000"/>
              </a:lnSpc>
              <a:spcAft>
                <a:spcPts val="0"/>
              </a:spcAft>
              <a:buFont typeface="Wingdings" panose="05000000000000000000" pitchFamily="2" charset="2"/>
              <a:buNone/>
              <a:defRPr/>
            </a:pPr>
            <a:r>
              <a:rPr lang="en-US" altLang="zh-CN" b="1" dirty="0" smtClean="0">
                <a:solidFill>
                  <a:schemeClr val="tx1"/>
                </a:solidFill>
                <a:latin typeface="Times New Roman" panose="02020603050405020304" pitchFamily="18" charset="0"/>
                <a:ea typeface="+mj-ea"/>
                <a:cs typeface="Times New Roman" panose="02020603050405020304" pitchFamily="18" charset="0"/>
              </a:rPr>
              <a:t>7.4	</a:t>
            </a:r>
            <a:r>
              <a:rPr lang="zh-CN" altLang="en-US" b="1" dirty="0" smtClean="0">
                <a:solidFill>
                  <a:schemeClr val="tx1"/>
                </a:solidFill>
                <a:latin typeface="Times New Roman" panose="02020603050405020304" pitchFamily="18" charset="0"/>
                <a:ea typeface="+mj-ea"/>
                <a:cs typeface="Times New Roman" panose="02020603050405020304" pitchFamily="18" charset="0"/>
              </a:rPr>
              <a:t>多指令流出技术</a:t>
            </a:r>
            <a:endParaRPr lang="en-US" altLang="zh-CN" b="1" dirty="0" smtClean="0">
              <a:solidFill>
                <a:schemeClr val="tx1"/>
              </a:solidFill>
              <a:latin typeface="Times New Roman" panose="02020603050405020304" pitchFamily="18" charset="0"/>
              <a:ea typeface="+mj-ea"/>
              <a:cs typeface="Times New Roman" panose="02020603050405020304" pitchFamily="18" charset="0"/>
            </a:endParaRPr>
          </a:p>
        </p:txBody>
      </p:sp>
      <p:sp>
        <p:nvSpPr>
          <p:cNvPr id="3076" name="Rectangle 4"/>
          <p:cNvSpPr>
            <a:spLocks noChangeArrowheads="1"/>
          </p:cNvSpPr>
          <p:nvPr/>
        </p:nvSpPr>
        <p:spPr bwMode="auto">
          <a:xfrm>
            <a:off x="1258888" y="3068638"/>
            <a:ext cx="7010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0000CC"/>
              </a:buClr>
              <a:buFont typeface="Wingdings" panose="05000000000000000000" pitchFamily="2" charset="2"/>
              <a:buNone/>
            </a:pPr>
            <a:endParaRPr lang="en-US" altLang="zh-CN" sz="2400" b="1">
              <a:latin typeface="Times New Roman" panose="02020603050405020304" pitchFamily="18"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22907"/>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179513" y="1094382"/>
            <a:ext cx="8352927" cy="5718994"/>
          </a:xfrm>
        </p:spPr>
        <p:txBody>
          <a:bodyPr rtlCol="0">
            <a:noAutofit/>
          </a:bodyPr>
          <a:lstStyle/>
          <a:p>
            <a:pPr lvl="1" eaLnBrk="1" hangingPunct="1">
              <a:defRPr/>
            </a:pPr>
            <a:r>
              <a:rPr lang="zh-CN" altLang="en-US" sz="2400" b="1" dirty="0" smtClean="0"/>
              <a:t>流水线</a:t>
            </a:r>
            <a:r>
              <a:rPr lang="zh-CN" altLang="en-US" sz="2400" b="1" dirty="0"/>
              <a:t>数据冲突控制的视线</a:t>
            </a:r>
            <a:endParaRPr lang="en-US" altLang="zh-CN" sz="2400" b="1" dirty="0" smtClean="0"/>
          </a:p>
          <a:p>
            <a:pPr marL="1101725" lvl="1" eaLnBrk="1" hangingPunct="1">
              <a:buFont typeface="Wingdings" panose="05000000000000000000" pitchFamily="2" charset="2"/>
              <a:buChar char="ü"/>
              <a:defRPr/>
            </a:pPr>
            <a:r>
              <a:rPr lang="zh-CN" altLang="en-US" sz="2400" b="1" dirty="0" smtClean="0"/>
              <a:t> </a:t>
            </a:r>
            <a:r>
              <a:rPr lang="en-US" altLang="zh-CN" sz="2400" b="1" dirty="0" smtClean="0"/>
              <a:t>Load</a:t>
            </a:r>
            <a:r>
              <a:rPr lang="zh-CN" altLang="en-US" sz="2400" b="1" dirty="0" smtClean="0"/>
              <a:t>互锁的检测与实现</a:t>
            </a:r>
            <a:endParaRPr lang="en-US" altLang="zh-CN" sz="2400" b="1" dirty="0" smtClean="0"/>
          </a:p>
          <a:p>
            <a:pPr marL="1101725" lvl="1" eaLnBrk="1" hangingPunct="1">
              <a:buFont typeface="Wingdings" panose="05000000000000000000" pitchFamily="2" charset="2"/>
              <a:buChar char="ü"/>
              <a:defRPr/>
            </a:pPr>
            <a:r>
              <a:rPr lang="zh-CN" altLang="en-US" sz="2400" b="1" dirty="0" smtClean="0"/>
              <a:t> </a:t>
            </a:r>
            <a:r>
              <a:rPr lang="zh-CN" altLang="en-US" sz="2400" b="1" dirty="0"/>
              <a:t>定向逻辑的实现</a:t>
            </a:r>
            <a:endParaRPr lang="en-US" altLang="zh-CN" sz="2400" b="1" dirty="0" smtClean="0"/>
          </a:p>
          <a:p>
            <a:pPr lvl="1" eaLnBrk="1" fontAlgn="auto" hangingPunct="1">
              <a:spcAft>
                <a:spcPts val="0"/>
              </a:spcAft>
              <a:defRPr/>
            </a:pPr>
            <a:r>
              <a:rPr lang="zh-CN" altLang="en-US" sz="2400" b="1" dirty="0">
                <a:latin typeface="+mj-lt"/>
              </a:rPr>
              <a:t>流水线</a:t>
            </a:r>
            <a:r>
              <a:rPr lang="zh-CN" altLang="en-US" sz="2400" b="1" dirty="0" smtClean="0">
                <a:latin typeface="+mj-lt"/>
              </a:rPr>
              <a:t>的控制冲突</a:t>
            </a:r>
            <a:endParaRPr lang="en-US" altLang="zh-CN" sz="2400" b="1" dirty="0" smtClean="0">
              <a:latin typeface="+mj-lt"/>
            </a:endParaRPr>
          </a:p>
          <a:p>
            <a:pPr marL="1101725" lvl="1" indent="-284480" eaLnBrk="1" fontAlgn="auto" hangingPunct="1">
              <a:spcBef>
                <a:spcPts val="25"/>
              </a:spcBef>
              <a:spcAft>
                <a:spcPts val="0"/>
              </a:spcAft>
              <a:buFont typeface="Wingdings" panose="05000000000000000000" pitchFamily="2" charset="2"/>
              <a:buChar char="ü"/>
              <a:defRPr/>
            </a:pPr>
            <a:r>
              <a:rPr lang="zh-CN" altLang="en-US" sz="2400" b="1" dirty="0" smtClean="0"/>
              <a:t> 减少分支开销的途径（改进、再改进）</a:t>
            </a:r>
            <a:endParaRPr lang="en-US" altLang="zh-CN" sz="2400" b="1" dirty="0"/>
          </a:p>
          <a:p>
            <a:pPr marL="1101725" lvl="1" indent="-284480" eaLnBrk="1" fontAlgn="auto" hangingPunct="1">
              <a:spcBef>
                <a:spcPts val="25"/>
              </a:spcBef>
              <a:spcAft>
                <a:spcPts val="0"/>
              </a:spcAft>
              <a:buFont typeface="Wingdings" panose="05000000000000000000" pitchFamily="2" charset="2"/>
              <a:buChar char="ü"/>
              <a:defRPr/>
            </a:pPr>
            <a:r>
              <a:rPr lang="zh-CN" altLang="en-US" sz="2400" b="1" dirty="0" smtClean="0"/>
              <a:t> </a:t>
            </a:r>
            <a:r>
              <a:rPr lang="zh-CN" altLang="en-US" sz="2400" b="1" dirty="0"/>
              <a:t>减少分支损失的办法</a:t>
            </a:r>
            <a:r>
              <a:rPr lang="zh-CN" altLang="en-US" sz="2400" b="1" dirty="0" smtClean="0"/>
              <a:t>（冻结、预测分支转移失败、预测分支转移成功、延迟分支）</a:t>
            </a:r>
            <a:endParaRPr lang="en-US" altLang="zh-CN" sz="2400" b="1" dirty="0" smtClean="0"/>
          </a:p>
          <a:p>
            <a:pPr marL="1101725" lvl="1" indent="-284480" eaLnBrk="1" fontAlgn="auto" hangingPunct="1">
              <a:spcBef>
                <a:spcPts val="25"/>
              </a:spcBef>
              <a:spcAft>
                <a:spcPts val="0"/>
              </a:spcAft>
              <a:buFont typeface="Wingdings" panose="05000000000000000000" pitchFamily="2" charset="2"/>
              <a:buChar char="ü"/>
              <a:defRPr/>
            </a:pPr>
            <a:r>
              <a:rPr lang="zh-CN" altLang="en-US" sz="2400" b="1" dirty="0" smtClean="0"/>
              <a:t>各种分支处理方法的性能分析</a:t>
            </a:r>
            <a:endParaRPr lang="en-US" altLang="zh-CN" sz="2400" b="1" dirty="0"/>
          </a:p>
          <a:p>
            <a:pPr lvl="1" eaLnBrk="1" fontAlgn="auto" hangingPunct="1">
              <a:spcAft>
                <a:spcPts val="0"/>
              </a:spcAft>
              <a:defRPr/>
            </a:pPr>
            <a:r>
              <a:rPr lang="zh-CN" altLang="en-US" sz="2400" b="1" dirty="0">
                <a:latin typeface="+mj-lt"/>
              </a:rPr>
              <a:t>流水线</a:t>
            </a:r>
            <a:r>
              <a:rPr lang="zh-CN" altLang="en-US" sz="2400" b="1" dirty="0" smtClean="0">
                <a:latin typeface="+mj-lt"/>
              </a:rPr>
              <a:t>的实例（</a:t>
            </a:r>
            <a:r>
              <a:rPr lang="en-US" altLang="zh-CN" sz="2400" b="1" dirty="0" smtClean="0">
                <a:latin typeface="+mj-lt"/>
              </a:rPr>
              <a:t>MIPS R4000</a:t>
            </a:r>
            <a:r>
              <a:rPr lang="zh-CN" altLang="en-US" sz="2400" b="1" dirty="0" smtClean="0">
                <a:latin typeface="+mj-lt"/>
              </a:rPr>
              <a:t>）</a:t>
            </a:r>
            <a:endParaRPr lang="en-US" altLang="zh-CN" sz="2400" b="1" dirty="0" smtClean="0">
              <a:latin typeface="+mj-lt"/>
            </a:endParaRPr>
          </a:p>
          <a:p>
            <a:pPr marL="1101725" lvl="1" eaLnBrk="1" fontAlgn="auto" hangingPunct="1">
              <a:spcAft>
                <a:spcPts val="0"/>
              </a:spcAft>
              <a:buFont typeface="Wingdings" panose="05000000000000000000" pitchFamily="2" charset="2"/>
              <a:buChar char="ü"/>
              <a:defRPr/>
            </a:pPr>
            <a:r>
              <a:rPr lang="zh-CN" altLang="en-US" sz="2400" b="1" dirty="0" smtClean="0">
                <a:latin typeface="+mj-lt"/>
              </a:rPr>
              <a:t>整型流水线（</a:t>
            </a:r>
            <a:r>
              <a:rPr lang="zh-CN" altLang="en-US" sz="2400" b="1" dirty="0">
                <a:latin typeface="+mj-lt"/>
              </a:rPr>
              <a:t>深</a:t>
            </a:r>
            <a:r>
              <a:rPr lang="zh-CN" altLang="en-US" sz="2400" b="1" dirty="0" smtClean="0">
                <a:latin typeface="+mj-lt"/>
              </a:rPr>
              <a:t>流水、</a:t>
            </a:r>
            <a:r>
              <a:rPr lang="en-US" altLang="zh-CN" sz="2400" b="1" dirty="0" smtClean="0">
                <a:latin typeface="+mj-lt"/>
              </a:rPr>
              <a:t>8</a:t>
            </a:r>
            <a:r>
              <a:rPr lang="zh-CN" altLang="en-US" sz="2400" b="1" dirty="0" smtClean="0">
                <a:latin typeface="+mj-lt"/>
              </a:rPr>
              <a:t>段）</a:t>
            </a:r>
            <a:endParaRPr lang="en-US" altLang="zh-CN" sz="2400" b="1" dirty="0" smtClean="0">
              <a:latin typeface="+mj-lt"/>
            </a:endParaRPr>
          </a:p>
          <a:p>
            <a:pPr marL="1101725" lvl="1" eaLnBrk="1" fontAlgn="auto" hangingPunct="1">
              <a:spcAft>
                <a:spcPts val="0"/>
              </a:spcAft>
              <a:buFont typeface="Wingdings" panose="05000000000000000000" pitchFamily="2" charset="2"/>
              <a:buChar char="ü"/>
              <a:defRPr/>
            </a:pPr>
            <a:r>
              <a:rPr lang="zh-CN" altLang="en-US" sz="2400" b="1" dirty="0">
                <a:latin typeface="+mj-lt"/>
              </a:rPr>
              <a:t>浮点</a:t>
            </a:r>
            <a:r>
              <a:rPr lang="zh-CN" altLang="en-US" sz="2400" b="1" dirty="0" smtClean="0">
                <a:latin typeface="+mj-lt"/>
              </a:rPr>
              <a:t>流水线（多功能非线性流水线）</a:t>
            </a:r>
            <a:endParaRPr lang="en-US" altLang="zh-CN" sz="2400" b="1" dirty="0" smtClean="0">
              <a:latin typeface="+mj-lt"/>
            </a:endParaRPr>
          </a:p>
          <a:p>
            <a:pPr marL="1101725" lvl="1" eaLnBrk="1" fontAlgn="auto" hangingPunct="1">
              <a:spcAft>
                <a:spcPts val="0"/>
              </a:spcAft>
              <a:buFont typeface="Wingdings" panose="05000000000000000000" pitchFamily="2" charset="2"/>
              <a:buChar char="ü"/>
              <a:defRPr/>
            </a:pPr>
            <a:r>
              <a:rPr lang="zh-CN" altLang="en-US" sz="2400" b="1" dirty="0" smtClean="0">
                <a:latin typeface="+mj-lt"/>
              </a:rPr>
              <a:t>流水线性能分析</a:t>
            </a:r>
            <a:endParaRPr lang="en-US" altLang="zh-CN" sz="2400" b="1" dirty="0" smtClean="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68313" y="414338"/>
            <a:ext cx="8229600" cy="1143000"/>
          </a:xfrm>
        </p:spPr>
        <p:txBody>
          <a:bodyPr rtlCol="0">
            <a:normAutofit/>
          </a:bodyPr>
          <a:lstStyle/>
          <a:p>
            <a:pPr eaLnBrk="1" fontAlgn="auto" hangingPunct="1">
              <a:spcAft>
                <a:spcPts val="0"/>
              </a:spcAft>
              <a:defRPr/>
            </a:pPr>
            <a:r>
              <a:rPr lang="en-US" altLang="zh-CN" sz="3600" b="1" dirty="0" smtClean="0">
                <a:latin typeface="Times New Roman" panose="02020603050405020304" pitchFamily="18" charset="0"/>
                <a:cs typeface="Times New Roman" panose="02020603050405020304" pitchFamily="18" charset="0"/>
              </a:rPr>
              <a:t>7.1  </a:t>
            </a:r>
            <a:r>
              <a:rPr lang="zh-CN" altLang="en-US" sz="3600" b="1" dirty="0" smtClean="0">
                <a:latin typeface="Times New Roman" panose="02020603050405020304" pitchFamily="18" charset="0"/>
                <a:cs typeface="Times New Roman" panose="02020603050405020304" pitchFamily="18" charset="0"/>
              </a:rPr>
              <a:t>指令级并行的概念</a:t>
            </a:r>
            <a:endParaRPr lang="zh-CN" altLang="en-US" sz="3600" b="1" dirty="0" smtClean="0">
              <a:latin typeface="Times New Roman" panose="02020603050405020304" pitchFamily="18" charset="0"/>
              <a:cs typeface="Times New Roman" panose="02020603050405020304" pitchFamily="18" charset="0"/>
            </a:endParaRPr>
          </a:p>
        </p:txBody>
      </p:sp>
      <p:sp>
        <p:nvSpPr>
          <p:cNvPr id="4099" name="Rectangle 2"/>
          <p:cNvSpPr>
            <a:spLocks noGrp="1" noChangeArrowheads="1"/>
          </p:cNvSpPr>
          <p:nvPr>
            <p:ph idx="1"/>
          </p:nvPr>
        </p:nvSpPr>
        <p:spPr>
          <a:xfrm>
            <a:off x="755650" y="2060575"/>
            <a:ext cx="7064375" cy="3313113"/>
          </a:xfrm>
        </p:spPr>
        <p:txBody>
          <a:bodyPr/>
          <a:lstStyle/>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7.1.1  </a:t>
            </a:r>
            <a:r>
              <a:rPr lang="zh-CN" altLang="en-US" sz="2800" b="1" dirty="0" smtClean="0">
                <a:latin typeface="Times New Roman" panose="02020603050405020304" pitchFamily="18" charset="0"/>
              </a:rPr>
              <a:t>循环展开调度的基本方法</a:t>
            </a: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zh-CN" altLang="en-US"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7.1.2  </a:t>
            </a:r>
            <a:r>
              <a:rPr lang="zh-CN" altLang="en-US" sz="2800" b="1" dirty="0" smtClean="0">
                <a:latin typeface="Times New Roman" panose="02020603050405020304" pitchFamily="18" charset="0"/>
              </a:rPr>
              <a:t>相关性</a:t>
            </a:r>
            <a:endParaRPr lang="en-US" altLang="zh-CN" b="1" dirty="0" smtClean="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7.1  </a:t>
            </a:r>
            <a:r>
              <a:rPr lang="zh-CN" altLang="en-US" sz="3600" b="1" dirty="0" smtClean="0">
                <a:latin typeface="Times New Roman" panose="02020603050405020304" pitchFamily="18" charset="0"/>
                <a:cs typeface="Times New Roman" panose="02020603050405020304" pitchFamily="18" charset="0"/>
              </a:rPr>
              <a:t>指令级并行的概念</a:t>
            </a:r>
            <a:endParaRPr lang="zh-CN" altLang="en-US" sz="3600" dirty="0" smtClean="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4104" name="Rectangle 8"/>
          <p:cNvSpPr>
            <a:spLocks noGrp="1" noChangeArrowheads="1"/>
          </p:cNvSpPr>
          <p:nvPr>
            <p:ph type="body" idx="4294967295"/>
          </p:nvPr>
        </p:nvSpPr>
        <p:spPr>
          <a:xfrm>
            <a:off x="468313" y="1557338"/>
            <a:ext cx="8229600" cy="4525962"/>
          </a:xfrm>
        </p:spPr>
        <p:txBody>
          <a:bodyPr/>
          <a:lstStyle/>
          <a:p>
            <a:pPr eaLnBrk="1" hangingPunct="1">
              <a:lnSpc>
                <a:spcPct val="110000"/>
              </a:lnSpc>
              <a:defRPr/>
            </a:pPr>
            <a:r>
              <a:rPr lang="zh-CN" altLang="en-US" sz="2400" b="1" dirty="0" smtClean="0">
                <a:latin typeface="+mn-ea"/>
              </a:rPr>
              <a:t>当指令之间不存在相关时，它们在流水线中是可以重叠起来并行执行的。这种指令序列中存在的</a:t>
            </a:r>
            <a:r>
              <a:rPr lang="zh-CN" altLang="en-US" sz="2400" b="1" dirty="0" smtClean="0">
                <a:solidFill>
                  <a:srgbClr val="FF0000"/>
                </a:solidFill>
                <a:latin typeface="+mn-ea"/>
              </a:rPr>
              <a:t>潜在</a:t>
            </a:r>
            <a:r>
              <a:rPr lang="zh-CN" altLang="en-US" sz="2400" b="1" dirty="0" smtClean="0">
                <a:latin typeface="+mn-ea"/>
              </a:rPr>
              <a:t>并行性称为指令级并行</a:t>
            </a:r>
            <a:endParaRPr lang="zh-CN" altLang="en-US" sz="2400" b="1" dirty="0" smtClean="0">
              <a:latin typeface="+mn-ea"/>
            </a:endParaRPr>
          </a:p>
          <a:p>
            <a:pPr lvl="1" eaLnBrk="1" hangingPunct="1">
              <a:lnSpc>
                <a:spcPct val="110000"/>
              </a:lnSpc>
              <a:defRPr/>
            </a:pPr>
            <a:r>
              <a:rPr lang="en-US" altLang="zh-CN" sz="2400" b="1" dirty="0" smtClean="0">
                <a:latin typeface="+mn-ea"/>
              </a:rPr>
              <a:t>Instruction-Level Parallelism</a:t>
            </a:r>
            <a:endParaRPr lang="en-US" altLang="zh-CN" sz="2400" b="1" dirty="0" smtClean="0">
              <a:latin typeface="+mn-ea"/>
            </a:endParaRPr>
          </a:p>
          <a:p>
            <a:pPr lvl="1" eaLnBrk="1" hangingPunct="1">
              <a:lnSpc>
                <a:spcPct val="110000"/>
              </a:lnSpc>
              <a:defRPr/>
            </a:pPr>
            <a:r>
              <a:rPr lang="zh-CN" altLang="en-US" sz="2400" b="1" dirty="0" smtClean="0">
                <a:latin typeface="+mn-ea"/>
              </a:rPr>
              <a:t>简记为</a:t>
            </a:r>
            <a:r>
              <a:rPr lang="en-US" altLang="zh-CN" sz="2400" b="1" dirty="0" smtClean="0">
                <a:latin typeface="+mn-ea"/>
              </a:rPr>
              <a:t>ILP</a:t>
            </a:r>
            <a:r>
              <a:rPr lang="zh-CN" altLang="en-US" sz="2400" b="1" dirty="0" smtClean="0">
                <a:latin typeface="+mn-ea"/>
              </a:rPr>
              <a:t> </a:t>
            </a:r>
            <a:endParaRPr lang="en-US" altLang="zh-CN" sz="2400" b="1" dirty="0" smtClean="0">
              <a:latin typeface="+mn-ea"/>
            </a:endParaRPr>
          </a:p>
          <a:p>
            <a:pPr eaLnBrk="1" hangingPunct="1">
              <a:lnSpc>
                <a:spcPct val="110000"/>
              </a:lnSpc>
              <a:defRPr/>
            </a:pPr>
            <a:r>
              <a:rPr lang="zh-CN" altLang="zh-CN" sz="2400" b="1" noProof="1" smtClean="0">
                <a:latin typeface="+mn-ea"/>
              </a:rPr>
              <a:t>如何知道指令</a:t>
            </a:r>
            <a:r>
              <a:rPr lang="zh-CN" altLang="en-US" sz="2400" b="1" dirty="0" smtClean="0">
                <a:latin typeface="+mn-ea"/>
              </a:rPr>
              <a:t>之间</a:t>
            </a:r>
            <a:r>
              <a:rPr lang="zh-CN" sz="2400" b="1" dirty="0" smtClean="0">
                <a:latin typeface="+mn-ea"/>
              </a:rPr>
              <a:t>可以并行</a:t>
            </a:r>
            <a:r>
              <a:rPr lang="en-US" sz="2400" b="1" dirty="0" smtClean="0">
                <a:latin typeface="+mn-ea"/>
              </a:rPr>
              <a:t>？</a:t>
            </a:r>
            <a:r>
              <a:rPr lang="en-US" altLang="zh-CN" sz="2400" b="1" dirty="0" smtClean="0">
                <a:latin typeface="+mn-ea"/>
              </a:rPr>
              <a:t>硬</a:t>
            </a:r>
            <a:r>
              <a:rPr lang="zh-CN" altLang="en-US" sz="2400" b="1" dirty="0" smtClean="0">
                <a:latin typeface="+mn-ea"/>
              </a:rPr>
              <a:t>、软件如何支持指令级并行？</a:t>
            </a:r>
            <a:r>
              <a:rPr lang="zh-CN" altLang="en-US" sz="2400" b="1" noProof="1" smtClean="0">
                <a:latin typeface="+mn-ea"/>
              </a:rPr>
              <a:t>如何研究这些问题</a:t>
            </a:r>
            <a:r>
              <a:rPr lang="en-US" altLang="zh-CN" sz="2400" b="1" dirty="0" smtClean="0">
                <a:latin typeface="+mn-ea"/>
              </a:rPr>
              <a:t>？</a:t>
            </a:r>
            <a:endParaRPr lang="zh-CN" sz="2400" b="1" dirty="0" smtClean="0">
              <a:latin typeface="+mn-ea"/>
            </a:endParaRPr>
          </a:p>
          <a:p>
            <a:pPr lvl="1" eaLnBrk="1" hangingPunct="1">
              <a:lnSpc>
                <a:spcPct val="110000"/>
              </a:lnSpc>
              <a:defRPr/>
            </a:pPr>
            <a:r>
              <a:rPr lang="zh-CN" altLang="en-US" sz="2400" b="1" dirty="0" smtClean="0">
                <a:latin typeface="+mn-ea"/>
              </a:rPr>
              <a:t>硬件技术或者软件技术都可以提高指令级并行性</a:t>
            </a:r>
            <a:endParaRPr lang="zh-CN" altLang="en-US" sz="2400" b="1" dirty="0" smtClean="0">
              <a:latin typeface="+mn-ea"/>
            </a:endParaRPr>
          </a:p>
          <a:p>
            <a:pPr lvl="1" eaLnBrk="1" hangingPunct="1">
              <a:lnSpc>
                <a:spcPct val="110000"/>
              </a:lnSpc>
              <a:defRPr/>
            </a:pPr>
            <a:r>
              <a:rPr lang="zh-CN" altLang="en-US" sz="2400" b="1" dirty="0" smtClean="0">
                <a:latin typeface="+mn-ea"/>
              </a:rPr>
              <a:t>必须要硬件技术和软件技术互相配合，才能够最大限度地挖掘出程序中存在的指令级并行 </a:t>
            </a:r>
            <a:endParaRPr lang="zh-CN" altLang="zh-CN" sz="2400" b="1" noProof="1" smtClean="0">
              <a:latin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4">
                                            <p:bg/>
                                          </p:spTgt>
                                        </p:tgtEl>
                                        <p:attrNameLst>
                                          <p:attrName>style.visibility</p:attrName>
                                        </p:attrNameLst>
                                      </p:cBhvr>
                                      <p:to>
                                        <p:strVal val="visible"/>
                                      </p:to>
                                    </p:set>
                                    <p:animEffect transition="in" filter="wipe(left)">
                                      <p:cBhvr>
                                        <p:cTn id="7" dur="500"/>
                                        <p:tgtEl>
                                          <p:spTgt spid="410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4">
                                            <p:txEl>
                                              <p:pRg st="0" end="0"/>
                                            </p:txEl>
                                          </p:spTgt>
                                        </p:tgtEl>
                                        <p:attrNameLst>
                                          <p:attrName>style.visibility</p:attrName>
                                        </p:attrNameLst>
                                      </p:cBhvr>
                                      <p:to>
                                        <p:strVal val="visible"/>
                                      </p:to>
                                    </p:set>
                                    <p:animEffect transition="in" filter="wipe(left)">
                                      <p:cBhvr>
                                        <p:cTn id="12" dur="500"/>
                                        <p:tgtEl>
                                          <p:spTgt spid="4104">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104">
                                            <p:txEl>
                                              <p:pRg st="1" end="1"/>
                                            </p:txEl>
                                          </p:spTgt>
                                        </p:tgtEl>
                                        <p:attrNameLst>
                                          <p:attrName>style.visibility</p:attrName>
                                        </p:attrNameLst>
                                      </p:cBhvr>
                                      <p:to>
                                        <p:strVal val="visible"/>
                                      </p:to>
                                    </p:set>
                                    <p:animEffect transition="in" filter="wipe(left)">
                                      <p:cBhvr>
                                        <p:cTn id="15" dur="500"/>
                                        <p:tgtEl>
                                          <p:spTgt spid="4104">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104">
                                            <p:txEl>
                                              <p:pRg st="2" end="2"/>
                                            </p:txEl>
                                          </p:spTgt>
                                        </p:tgtEl>
                                        <p:attrNameLst>
                                          <p:attrName>style.visibility</p:attrName>
                                        </p:attrNameLst>
                                      </p:cBhvr>
                                      <p:to>
                                        <p:strVal val="visible"/>
                                      </p:to>
                                    </p:set>
                                    <p:animEffect transition="in" filter="wipe(left)">
                                      <p:cBhvr>
                                        <p:cTn id="18" dur="500"/>
                                        <p:tgtEl>
                                          <p:spTgt spid="410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104">
                                            <p:txEl>
                                              <p:pRg st="3" end="3"/>
                                            </p:txEl>
                                          </p:spTgt>
                                        </p:tgtEl>
                                        <p:attrNameLst>
                                          <p:attrName>style.visibility</p:attrName>
                                        </p:attrNameLst>
                                      </p:cBhvr>
                                      <p:to>
                                        <p:strVal val="visible"/>
                                      </p:to>
                                    </p:set>
                                    <p:animEffect transition="in" filter="wipe(left)">
                                      <p:cBhvr>
                                        <p:cTn id="23" dur="500"/>
                                        <p:tgtEl>
                                          <p:spTgt spid="4104">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104">
                                            <p:txEl>
                                              <p:pRg st="4" end="4"/>
                                            </p:txEl>
                                          </p:spTgt>
                                        </p:tgtEl>
                                        <p:attrNameLst>
                                          <p:attrName>style.visibility</p:attrName>
                                        </p:attrNameLst>
                                      </p:cBhvr>
                                      <p:to>
                                        <p:strVal val="visible"/>
                                      </p:to>
                                    </p:set>
                                    <p:animEffect transition="in" filter="wipe(left)">
                                      <p:cBhvr>
                                        <p:cTn id="26" dur="500"/>
                                        <p:tgtEl>
                                          <p:spTgt spid="4104">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104">
                                            <p:txEl>
                                              <p:pRg st="5" end="5"/>
                                            </p:txEl>
                                          </p:spTgt>
                                        </p:tgtEl>
                                        <p:attrNameLst>
                                          <p:attrName>style.visibility</p:attrName>
                                        </p:attrNameLst>
                                      </p:cBhvr>
                                      <p:to>
                                        <p:strVal val="visible"/>
                                      </p:to>
                                    </p:set>
                                    <p:animEffect transition="in" filter="wipe(left)">
                                      <p:cBhvr>
                                        <p:cTn id="29" dur="500"/>
                                        <p:tgtEl>
                                          <p:spTgt spid="41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nimBg="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title" idx="4294967295"/>
          </p:nvPr>
        </p:nvSpPr>
        <p:spPr/>
        <p:txBody>
          <a:bodyPr/>
          <a:lstStyle/>
          <a:p>
            <a:pPr eaLnBrk="1" hangingPunct="1">
              <a:defRPr/>
            </a:pPr>
            <a:r>
              <a:rPr lang="zh-CN" altLang="en-US" sz="3600" b="1" dirty="0" smtClean="0">
                <a:latin typeface="+mj-ea"/>
              </a:rPr>
              <a:t>性能评价：</a:t>
            </a:r>
            <a:r>
              <a:rPr lang="en-US" altLang="zh-CN" sz="3600" b="1" dirty="0" smtClean="0">
                <a:latin typeface="+mj-ea"/>
              </a:rPr>
              <a:t>CPI</a:t>
            </a:r>
            <a:r>
              <a:rPr lang="zh-CN" altLang="en-US" sz="3600" b="1" dirty="0" smtClean="0">
                <a:latin typeface="+mj-ea"/>
              </a:rPr>
              <a:t>计算</a:t>
            </a:r>
            <a:endParaRPr lang="zh-CN" altLang="en-US" sz="3600" b="1" dirty="0" smtClean="0">
              <a:latin typeface="+mj-ea"/>
            </a:endParaRPr>
          </a:p>
        </p:txBody>
      </p:sp>
      <p:sp>
        <p:nvSpPr>
          <p:cNvPr id="5130" name="Rectangle 10"/>
          <p:cNvSpPr>
            <a:spLocks noGrp="1" noChangeArrowheads="1"/>
          </p:cNvSpPr>
          <p:nvPr>
            <p:ph type="body" idx="4294967295"/>
          </p:nvPr>
        </p:nvSpPr>
        <p:spPr/>
        <p:txBody>
          <a:bodyPr/>
          <a:lstStyle/>
          <a:p>
            <a:pPr eaLnBrk="1" hangingPunct="1"/>
            <a:r>
              <a:rPr lang="zh-CN" altLang="en-US" sz="2400" b="1" dirty="0" smtClean="0"/>
              <a:t>流水线处理器的实际</a:t>
            </a:r>
            <a:r>
              <a:rPr lang="en-US" altLang="zh-CN" sz="2400" b="1" dirty="0" smtClean="0"/>
              <a:t>CPI</a:t>
            </a:r>
            <a:r>
              <a:rPr lang="zh-CN" altLang="en-US" sz="2400" b="1" dirty="0" smtClean="0"/>
              <a:t>（平均每条指令使用的周期数）等于理想流水线的</a:t>
            </a:r>
            <a:r>
              <a:rPr lang="en-US" altLang="zh-CN" sz="2400" b="1" dirty="0" smtClean="0"/>
              <a:t>CPI</a:t>
            </a:r>
            <a:r>
              <a:rPr lang="zh-CN" altLang="en-US" sz="2400" b="1" dirty="0" smtClean="0"/>
              <a:t>加上各类停顿引起的周期数的总和 </a:t>
            </a:r>
            <a:endParaRPr lang="en-US" altLang="zh-CN" sz="2400" b="1" dirty="0" smtClean="0"/>
          </a:p>
          <a:p>
            <a:pPr lvl="1" eaLnBrk="1" hangingPunct="1">
              <a:buFont typeface="Wingdings" panose="05000000000000000000" pitchFamily="2" charset="2"/>
              <a:buNone/>
            </a:pPr>
            <a:r>
              <a:rPr lang="en-US" altLang="zh-CN" sz="2400" b="1" dirty="0" smtClean="0"/>
              <a:t>	</a:t>
            </a:r>
            <a:r>
              <a:rPr lang="en-US" altLang="zh-CN" sz="2400" dirty="0" smtClean="0"/>
              <a:t>   CPI</a:t>
            </a:r>
            <a:r>
              <a:rPr lang="zh-CN" altLang="en-US" sz="2400" baseline="-25000" dirty="0" smtClean="0"/>
              <a:t>流水线</a:t>
            </a:r>
            <a:r>
              <a:rPr lang="zh-CN" altLang="en-US" sz="2400" dirty="0" smtClean="0"/>
              <a:t>	</a:t>
            </a:r>
            <a:r>
              <a:rPr lang="en-US" altLang="zh-CN" sz="2400" dirty="0" smtClean="0"/>
              <a:t>= CPI</a:t>
            </a:r>
            <a:r>
              <a:rPr lang="zh-CN" altLang="en-US" sz="2400" baseline="-25000" dirty="0" smtClean="0"/>
              <a:t>理想</a:t>
            </a:r>
            <a:endParaRPr lang="zh-CN" altLang="en-US" sz="2400" baseline="-25000" dirty="0" smtClean="0"/>
          </a:p>
          <a:p>
            <a:pPr lvl="1" eaLnBrk="1" hangingPunct="1">
              <a:buFont typeface="Wingdings" panose="05000000000000000000" pitchFamily="2" charset="2"/>
              <a:buNone/>
            </a:pPr>
            <a:r>
              <a:rPr lang="en-US" altLang="zh-CN" sz="2400" dirty="0" smtClean="0"/>
              <a:t>				+ </a:t>
            </a:r>
            <a:r>
              <a:rPr lang="zh-CN" altLang="en-US" sz="2400" dirty="0" smtClean="0"/>
              <a:t>停顿</a:t>
            </a:r>
            <a:r>
              <a:rPr lang="zh-CN" altLang="en-US" sz="2400" baseline="-25000" dirty="0" smtClean="0"/>
              <a:t>结构</a:t>
            </a:r>
            <a:r>
              <a:rPr lang="zh-CN" altLang="en-US" sz="2400" baseline="-25000" dirty="0"/>
              <a:t>冲突</a:t>
            </a:r>
            <a:endParaRPr lang="zh-CN" altLang="en-US" sz="2400" baseline="-25000" dirty="0" smtClean="0"/>
          </a:p>
          <a:p>
            <a:pPr lvl="1" eaLnBrk="1" hangingPunct="1">
              <a:buFont typeface="Wingdings" panose="05000000000000000000" pitchFamily="2" charset="2"/>
              <a:buNone/>
            </a:pPr>
            <a:r>
              <a:rPr lang="en-US" altLang="zh-CN" sz="2400" dirty="0" smtClean="0"/>
              <a:t>				+ </a:t>
            </a:r>
            <a:r>
              <a:rPr lang="zh-CN" altLang="en-US" sz="2400" dirty="0" smtClean="0"/>
              <a:t>停顿</a:t>
            </a:r>
            <a:r>
              <a:rPr lang="zh-CN" altLang="en-US" sz="2400" baseline="-25000" dirty="0" smtClean="0"/>
              <a:t>先写后读</a:t>
            </a:r>
            <a:endParaRPr lang="zh-CN" altLang="en-US" sz="2400" baseline="-25000" dirty="0" smtClean="0"/>
          </a:p>
          <a:p>
            <a:pPr lvl="1" eaLnBrk="1" hangingPunct="1">
              <a:buFont typeface="Wingdings" panose="05000000000000000000" pitchFamily="2" charset="2"/>
              <a:buNone/>
            </a:pPr>
            <a:r>
              <a:rPr lang="en-US" altLang="zh-CN" sz="2400" dirty="0" smtClean="0"/>
              <a:t>				+ </a:t>
            </a:r>
            <a:r>
              <a:rPr lang="zh-CN" altLang="en-US" sz="2400" dirty="0" smtClean="0"/>
              <a:t>停顿</a:t>
            </a:r>
            <a:r>
              <a:rPr lang="zh-CN" altLang="en-US" sz="2400" baseline="-25000" dirty="0" smtClean="0"/>
              <a:t>先读后写</a:t>
            </a:r>
            <a:endParaRPr lang="zh-CN" altLang="en-US" sz="2400" baseline="-25000" dirty="0" smtClean="0"/>
          </a:p>
          <a:p>
            <a:pPr lvl="1" eaLnBrk="1" hangingPunct="1">
              <a:buFont typeface="Wingdings" panose="05000000000000000000" pitchFamily="2" charset="2"/>
              <a:buNone/>
            </a:pPr>
            <a:r>
              <a:rPr lang="en-US" altLang="zh-CN" sz="2400" dirty="0" smtClean="0"/>
              <a:t>				+ </a:t>
            </a:r>
            <a:r>
              <a:rPr lang="zh-CN" altLang="en-US" sz="2400" dirty="0" smtClean="0"/>
              <a:t>停顿</a:t>
            </a:r>
            <a:r>
              <a:rPr lang="zh-CN" altLang="en-US" sz="2400" baseline="-25000" dirty="0" smtClean="0"/>
              <a:t>写后写</a:t>
            </a:r>
            <a:endParaRPr lang="zh-CN" altLang="en-US" sz="2400" baseline="-25000" dirty="0" smtClean="0"/>
          </a:p>
          <a:p>
            <a:pPr lvl="1" eaLnBrk="1" hangingPunct="1">
              <a:buFont typeface="Wingdings" panose="05000000000000000000" pitchFamily="2" charset="2"/>
              <a:buNone/>
            </a:pPr>
            <a:r>
              <a:rPr lang="en-US" altLang="zh-CN" sz="2400" dirty="0" smtClean="0"/>
              <a:t>				+ </a:t>
            </a:r>
            <a:r>
              <a:rPr lang="zh-CN" altLang="en-US" sz="2400" dirty="0" smtClean="0"/>
              <a:t>停顿</a:t>
            </a:r>
            <a:r>
              <a:rPr lang="zh-CN" altLang="en-US" sz="2400" baseline="-25000" dirty="0" smtClean="0"/>
              <a:t>控制</a:t>
            </a:r>
            <a:r>
              <a:rPr lang="zh-CN" altLang="en-US" sz="2400" baseline="-25000" dirty="0"/>
              <a:t>冲突</a:t>
            </a:r>
            <a:endParaRPr lang="zh-CN" altLang="en-US" sz="2400" baseline="-25000" dirty="0" smtClean="0"/>
          </a:p>
          <a:p>
            <a:pPr eaLnBrk="1" hangingPunct="1"/>
            <a:r>
              <a:rPr lang="zh-CN" altLang="en-US" sz="2400" b="1" dirty="0" smtClean="0"/>
              <a:t>减少其中的任何一种停顿，都可以有效地减少</a:t>
            </a:r>
            <a:r>
              <a:rPr lang="en-US" altLang="zh-CN" sz="2400" b="1" dirty="0" smtClean="0"/>
              <a:t>CPI</a:t>
            </a:r>
            <a:r>
              <a:rPr lang="zh-CN" altLang="en-US" sz="2400" b="1" dirty="0" smtClean="0"/>
              <a:t>，从而提高流水线的性能 </a:t>
            </a:r>
            <a:endParaRPr lang="en-US" altLang="zh-CN" sz="2400" b="1"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Effect transition="in" filter="wipe(left)">
                                      <p:cBhvr>
                                        <p:cTn id="7" dur="500"/>
                                        <p:tgtEl>
                                          <p:spTgt spid="513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130">
                                            <p:txEl>
                                              <p:pRg st="1" end="1"/>
                                            </p:txEl>
                                          </p:spTgt>
                                        </p:tgtEl>
                                        <p:attrNameLst>
                                          <p:attrName>style.visibility</p:attrName>
                                        </p:attrNameLst>
                                      </p:cBhvr>
                                      <p:to>
                                        <p:strVal val="visible"/>
                                      </p:to>
                                    </p:set>
                                    <p:animEffect transition="in" filter="wipe(left)">
                                      <p:cBhvr>
                                        <p:cTn id="10" dur="500"/>
                                        <p:tgtEl>
                                          <p:spTgt spid="513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130">
                                            <p:txEl>
                                              <p:pRg st="2" end="2"/>
                                            </p:txEl>
                                          </p:spTgt>
                                        </p:tgtEl>
                                        <p:attrNameLst>
                                          <p:attrName>style.visibility</p:attrName>
                                        </p:attrNameLst>
                                      </p:cBhvr>
                                      <p:to>
                                        <p:strVal val="visible"/>
                                      </p:to>
                                    </p:set>
                                    <p:animEffect transition="in" filter="wipe(left)">
                                      <p:cBhvr>
                                        <p:cTn id="13" dur="500"/>
                                        <p:tgtEl>
                                          <p:spTgt spid="5130">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130">
                                            <p:txEl>
                                              <p:pRg st="3" end="3"/>
                                            </p:txEl>
                                          </p:spTgt>
                                        </p:tgtEl>
                                        <p:attrNameLst>
                                          <p:attrName>style.visibility</p:attrName>
                                        </p:attrNameLst>
                                      </p:cBhvr>
                                      <p:to>
                                        <p:strVal val="visible"/>
                                      </p:to>
                                    </p:set>
                                    <p:animEffect transition="in" filter="wipe(left)">
                                      <p:cBhvr>
                                        <p:cTn id="16" dur="500"/>
                                        <p:tgtEl>
                                          <p:spTgt spid="5130">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130">
                                            <p:txEl>
                                              <p:pRg st="4" end="4"/>
                                            </p:txEl>
                                          </p:spTgt>
                                        </p:tgtEl>
                                        <p:attrNameLst>
                                          <p:attrName>style.visibility</p:attrName>
                                        </p:attrNameLst>
                                      </p:cBhvr>
                                      <p:to>
                                        <p:strVal val="visible"/>
                                      </p:to>
                                    </p:set>
                                    <p:animEffect transition="in" filter="wipe(left)">
                                      <p:cBhvr>
                                        <p:cTn id="19" dur="500"/>
                                        <p:tgtEl>
                                          <p:spTgt spid="5130">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130">
                                            <p:txEl>
                                              <p:pRg st="5" end="5"/>
                                            </p:txEl>
                                          </p:spTgt>
                                        </p:tgtEl>
                                        <p:attrNameLst>
                                          <p:attrName>style.visibility</p:attrName>
                                        </p:attrNameLst>
                                      </p:cBhvr>
                                      <p:to>
                                        <p:strVal val="visible"/>
                                      </p:to>
                                    </p:set>
                                    <p:animEffect transition="in" filter="wipe(left)">
                                      <p:cBhvr>
                                        <p:cTn id="22" dur="500"/>
                                        <p:tgtEl>
                                          <p:spTgt spid="5130">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130">
                                            <p:txEl>
                                              <p:pRg st="6" end="6"/>
                                            </p:txEl>
                                          </p:spTgt>
                                        </p:tgtEl>
                                        <p:attrNameLst>
                                          <p:attrName>style.visibility</p:attrName>
                                        </p:attrNameLst>
                                      </p:cBhvr>
                                      <p:to>
                                        <p:strVal val="visible"/>
                                      </p:to>
                                    </p:set>
                                    <p:animEffect transition="in" filter="wipe(left)">
                                      <p:cBhvr>
                                        <p:cTn id="25" dur="500"/>
                                        <p:tgtEl>
                                          <p:spTgt spid="5130">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30">
                                            <p:txEl>
                                              <p:pRg st="7" end="7"/>
                                            </p:txEl>
                                          </p:spTgt>
                                        </p:tgtEl>
                                        <p:attrNameLst>
                                          <p:attrName>style.visibility</p:attrName>
                                        </p:attrNameLst>
                                      </p:cBhvr>
                                      <p:to>
                                        <p:strVal val="visible"/>
                                      </p:to>
                                    </p:set>
                                    <p:animEffect transition="in" filter="wipe(left)">
                                      <p:cBhvr>
                                        <p:cTn id="30" dur="500"/>
                                        <p:tgtEl>
                                          <p:spTgt spid="51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56"/>
          <p:cNvSpPr>
            <a:spLocks noGrp="1" noChangeArrowheads="1"/>
          </p:cNvSpPr>
          <p:nvPr>
            <p:ph type="title" idx="4294967295"/>
          </p:nvPr>
        </p:nvSpPr>
        <p:spPr>
          <a:xfrm>
            <a:off x="457200" y="-26988"/>
            <a:ext cx="8229600" cy="1143001"/>
          </a:xfrm>
        </p:spPr>
        <p:txBody>
          <a:bodyPr/>
          <a:lstStyle/>
          <a:p>
            <a:pPr eaLnBrk="1" hangingPunct="1">
              <a:defRPr/>
            </a:pPr>
            <a:r>
              <a:rPr lang="zh-CN" altLang="en-US" sz="3600" b="1" dirty="0" smtClean="0">
                <a:latin typeface="+mj-ea"/>
              </a:rPr>
              <a:t>本章研究的技术及克服的停顿</a:t>
            </a:r>
            <a:endParaRPr lang="zh-CN" altLang="en-US" sz="3600" b="1" dirty="0" smtClean="0">
              <a:latin typeface="+mj-ea"/>
            </a:endParaRPr>
          </a:p>
        </p:txBody>
      </p:sp>
      <p:graphicFrame>
        <p:nvGraphicFramePr>
          <p:cNvPr id="6502" name="Group 358"/>
          <p:cNvGraphicFramePr>
            <a:graphicFrameLocks noGrp="1"/>
          </p:cNvGraphicFramePr>
          <p:nvPr>
            <p:ph type="tbl" idx="4294967295"/>
          </p:nvPr>
        </p:nvGraphicFramePr>
        <p:xfrm>
          <a:off x="468313" y="1052513"/>
          <a:ext cx="8207375" cy="5329234"/>
        </p:xfrm>
        <a:graphic>
          <a:graphicData uri="http://schemas.openxmlformats.org/drawingml/2006/table">
            <a:tbl>
              <a:tblPr/>
              <a:tblGrid>
                <a:gridCol w="3167062"/>
                <a:gridCol w="3816350"/>
                <a:gridCol w="1223963"/>
              </a:tblGrid>
              <a:tr h="446088">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技术</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99"/>
                    </a:solid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主要克服的停顿</a:t>
                      </a:r>
                      <a:endParaRPr kumimoji="0" lang="zh-CN" altLang="en-US" sz="4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99"/>
                    </a:solid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相关章节</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99"/>
                    </a:solidFill>
                  </a:tcPr>
                </a:tc>
              </a:tr>
              <a:tr h="687387">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基本流水线调度</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数据</a:t>
                      </a:r>
                      <a:r>
                        <a:rPr kumimoji="0" lang="zh-CN" altLang="en-US"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先写后读</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冲突</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停顿</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a:t>
                      </a:r>
                      <a:endParaRPr kumimoji="0" lang="en-US" altLang="zh-CN"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87387">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循环展开</a:t>
                      </a:r>
                      <a:endParaRPr kumimoji="0" lang="zh-CN" altLang="en-US" sz="4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控制</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冲突</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停顿</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a:t>
                      </a:r>
                      <a:endParaRPr kumimoji="0" lang="en-US" altLang="zh-CN"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87387">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寄存器换名</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数据</a:t>
                      </a:r>
                      <a:r>
                        <a:rPr kumimoji="0" lang="zh-CN" altLang="en-US"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写后写</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和</a:t>
                      </a:r>
                      <a:r>
                        <a:rPr kumimoji="0" lang="zh-CN" altLang="en-US"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先读后写</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冲突</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停顿</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a:t>
                      </a:r>
                      <a:endParaRPr kumimoji="0" lang="en-US" altLang="zh-CN"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722312">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指令动态调度（记分牌和</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Tomasulo</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算法）</a:t>
                      </a:r>
                      <a:endParaRPr kumimoji="0" lang="zh-CN" altLang="en-US" sz="4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各种</a:t>
                      </a:r>
                      <a:r>
                        <a:rPr kumimoji="0" lang="zh-CN" altLang="en-US"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数据</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冲突</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停顿</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7.2</a:t>
                      </a:r>
                      <a:endParaRPr kumimoji="0" lang="en-US" altLang="zh-CN"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87387">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动态分支预测</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控制</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冲突</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停顿</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7.3</a:t>
                      </a:r>
                      <a:endParaRPr kumimoji="0" lang="en-US" altLang="zh-CN"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87387">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前瞻（</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Speculation</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所有</a:t>
                      </a:r>
                      <a:r>
                        <a:rPr kumimoji="0" lang="zh-CN" altLang="en-US"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数据</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控制</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冲突</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停顿</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7.3</a:t>
                      </a:r>
                      <a:endParaRPr kumimoji="0" lang="en-US" altLang="zh-CN"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723899">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多指令流出（超标量和超长指令字）</a:t>
                      </a:r>
                      <a:endParaRPr kumimoji="0" lang="zh-CN" altLang="en-US"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提高</a:t>
                      </a:r>
                      <a:r>
                        <a:rPr kumimoji="0" lang="zh-CN" altLang="en-US" sz="20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理想</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CPI</a:t>
                      </a:r>
                      <a:endParaRPr kumimoji="0" lang="en-US" altLang="zh-CN" sz="4000" b="1" i="0" u="none" strike="noStrike" cap="none" normalizeH="0" baseline="0" dirty="0" smtClean="0">
                        <a:ln>
                          <a:noFill/>
                        </a:ln>
                        <a:solidFill>
                          <a:srgbClr val="FF0000"/>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7.4</a:t>
                      </a:r>
                      <a:endParaRPr kumimoji="0" lang="en-US" altLang="zh-CN" sz="4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defRPr/>
            </a:pPr>
            <a:r>
              <a:rPr lang="zh-CN" altLang="en-US" sz="3600" b="1" dirty="0" smtClean="0">
                <a:latin typeface="+mj-ea"/>
              </a:rPr>
              <a:t>软件和硬件的支持</a:t>
            </a:r>
            <a:endParaRPr lang="zh-CN" altLang="en-US" sz="3600" b="1" dirty="0" smtClean="0">
              <a:latin typeface="+mj-ea"/>
            </a:endParaRPr>
          </a:p>
        </p:txBody>
      </p:sp>
      <p:sp>
        <p:nvSpPr>
          <p:cNvPr id="283651" name="Rectangle 3"/>
          <p:cNvSpPr>
            <a:spLocks noGrp="1" noChangeArrowheads="1"/>
          </p:cNvSpPr>
          <p:nvPr>
            <p:ph type="body" idx="4294967295"/>
          </p:nvPr>
        </p:nvSpPr>
        <p:spPr/>
        <p:txBody>
          <a:bodyPr rtlCol="0">
            <a:normAutofit/>
          </a:bodyPr>
          <a:lstStyle/>
          <a:p>
            <a:pPr eaLnBrk="1" fontAlgn="auto" hangingPunct="1">
              <a:spcAft>
                <a:spcPts val="0"/>
              </a:spcAft>
              <a:buFont typeface="Arial" panose="020B0604020202020204" pitchFamily="34" charset="0"/>
              <a:buChar char="•"/>
              <a:defRPr/>
            </a:pPr>
            <a:r>
              <a:rPr lang="zh-CN" altLang="en-US" sz="2400" b="1" dirty="0" smtClean="0">
                <a:latin typeface="+mn-ea"/>
              </a:rPr>
              <a:t>上述技术中有些技术主要是硬件支持</a:t>
            </a:r>
            <a:endParaRPr lang="zh-CN" altLang="en-US" sz="2400"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循环展开</a:t>
            </a:r>
            <a:endParaRPr lang="en-US" altLang="zh-CN" sz="2400"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寄存器换名的动态调度（基本的</a:t>
            </a:r>
            <a:r>
              <a:rPr lang="en-US" altLang="zh-CN" sz="2400" b="1" dirty="0" err="1" smtClean="0">
                <a:latin typeface="+mn-ea"/>
              </a:rPr>
              <a:t>Tomasulo’s</a:t>
            </a:r>
            <a:r>
              <a:rPr lang="zh-CN" altLang="en-US" sz="2400" b="1" dirty="0" smtClean="0">
                <a:latin typeface="+mn-ea"/>
              </a:rPr>
              <a:t>）</a:t>
            </a:r>
            <a:endParaRPr lang="en-US" altLang="zh-CN" sz="2400"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动态分支指令预测</a:t>
            </a:r>
            <a:endParaRPr lang="en-US" altLang="zh-CN" sz="2400"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每个周期多发射</a:t>
            </a:r>
            <a:endParaRPr lang="en-US" altLang="zh-CN" sz="2400"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前瞻技术</a:t>
            </a:r>
            <a:endParaRPr lang="zh-CN" altLang="en-US" sz="2400" b="1" dirty="0" smtClean="0">
              <a:latin typeface="+mn-ea"/>
            </a:endParaRPr>
          </a:p>
          <a:p>
            <a:pPr eaLnBrk="1" fontAlgn="auto" hangingPunct="1">
              <a:spcAft>
                <a:spcPts val="0"/>
              </a:spcAft>
              <a:buFont typeface="Arial" panose="020B0604020202020204" pitchFamily="34" charset="0"/>
              <a:buChar char="•"/>
              <a:defRPr/>
            </a:pPr>
            <a:r>
              <a:rPr lang="zh-CN" altLang="en-US" sz="2400" b="1" dirty="0" smtClean="0">
                <a:latin typeface="+mn-ea"/>
              </a:rPr>
              <a:t>所有的技术都必须和软件，特别是编译器合作完成</a:t>
            </a:r>
            <a:endParaRPr lang="zh-CN" altLang="en-US" sz="2400" b="1" dirty="0" smtClean="0">
              <a:latin typeface="+mn-ea"/>
            </a:endParaRPr>
          </a:p>
          <a:p>
            <a:pPr eaLnBrk="1" fontAlgn="auto" hangingPunct="1">
              <a:spcAft>
                <a:spcPts val="0"/>
              </a:spcAft>
              <a:buFont typeface="Arial" panose="020B0604020202020204" pitchFamily="34" charset="0"/>
              <a:buChar char="•"/>
              <a:defRPr/>
            </a:pPr>
            <a:endParaRPr lang="zh-CN" altLang="en-US" sz="2400" b="1" dirty="0" smtClean="0">
              <a:latin typeface="+mn-ea"/>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9"/>
          <p:cNvSpPr>
            <a:spLocks noGrp="1" noChangeArrowheads="1"/>
          </p:cNvSpPr>
          <p:nvPr>
            <p:ph type="title" idx="4294967295"/>
          </p:nvPr>
        </p:nvSpPr>
        <p:spPr>
          <a:xfrm>
            <a:off x="457200" y="188913"/>
            <a:ext cx="8229600" cy="1143000"/>
          </a:xfrm>
        </p:spPr>
        <p:txBody>
          <a:bodyPr/>
          <a:lstStyle/>
          <a:p>
            <a:pPr eaLnBrk="1" hangingPunct="1">
              <a:defRPr/>
            </a:pPr>
            <a:r>
              <a:rPr lang="zh-CN" altLang="en-US" sz="3600" b="1" dirty="0" smtClean="0">
                <a:latin typeface="+mj-ea"/>
              </a:rPr>
              <a:t>几个基本概念</a:t>
            </a:r>
            <a:endParaRPr lang="zh-CN" altLang="en-US" sz="3600" b="1" dirty="0" smtClean="0">
              <a:latin typeface="+mj-ea"/>
            </a:endParaRPr>
          </a:p>
        </p:txBody>
      </p:sp>
      <p:sp>
        <p:nvSpPr>
          <p:cNvPr id="7188" name="Rectangle 20"/>
          <p:cNvSpPr>
            <a:spLocks noGrp="1" noChangeArrowheads="1"/>
          </p:cNvSpPr>
          <p:nvPr>
            <p:ph type="body" idx="4294967295"/>
          </p:nvPr>
        </p:nvSpPr>
        <p:spPr>
          <a:xfrm>
            <a:off x="457200" y="1484313"/>
            <a:ext cx="8229600" cy="4525962"/>
          </a:xfrm>
        </p:spPr>
        <p:txBody>
          <a:bodyPr rtlCol="0">
            <a:noAutofit/>
          </a:bodyPr>
          <a:lstStyle/>
          <a:p>
            <a:pPr eaLnBrk="1" fontAlgn="auto" hangingPunct="1">
              <a:lnSpc>
                <a:spcPct val="110000"/>
              </a:lnSpc>
              <a:spcAft>
                <a:spcPts val="0"/>
              </a:spcAft>
              <a:buFont typeface="Arial" panose="020B0604020202020204" pitchFamily="34" charset="0"/>
              <a:buChar char="•"/>
              <a:defRPr/>
            </a:pPr>
            <a:r>
              <a:rPr lang="zh-CN" altLang="en-US" sz="2400" b="1" dirty="0" smtClean="0">
                <a:solidFill>
                  <a:srgbClr val="FF0000"/>
                </a:solidFill>
                <a:latin typeface="+mn-ea"/>
              </a:rPr>
              <a:t>基本（程序）块</a:t>
            </a:r>
            <a:r>
              <a:rPr lang="zh-CN" altLang="en-US" sz="2400" b="1" dirty="0" smtClean="0">
                <a:latin typeface="+mn-ea"/>
              </a:rPr>
              <a:t>：一段除了入口和出口以外不包含其它分支的线性代码段</a:t>
            </a:r>
            <a:endParaRPr lang="zh-CN" altLang="en-US" sz="2400" b="1" dirty="0" smtClean="0">
              <a:latin typeface="+mn-ea"/>
            </a:endParaRPr>
          </a:p>
          <a:p>
            <a:pPr lvl="1" eaLnBrk="1" fontAlgn="auto" hangingPunct="1">
              <a:lnSpc>
                <a:spcPct val="110000"/>
              </a:lnSpc>
              <a:spcAft>
                <a:spcPts val="0"/>
              </a:spcAft>
              <a:buFont typeface="Arial" panose="020B0604020202020204" pitchFamily="34" charset="0"/>
              <a:buChar char="–"/>
              <a:defRPr/>
            </a:pPr>
            <a:r>
              <a:rPr lang="zh-CN" altLang="en-US" sz="2400" b="1" dirty="0" smtClean="0">
                <a:latin typeface="+mn-ea"/>
              </a:rPr>
              <a:t>程序平均每</a:t>
            </a:r>
            <a:r>
              <a:rPr lang="en-US" altLang="zh-CN" sz="2400" b="1" dirty="0" smtClean="0">
                <a:latin typeface="+mn-ea"/>
              </a:rPr>
              <a:t>6~7</a:t>
            </a:r>
            <a:r>
              <a:rPr lang="zh-CN" altLang="en-US" sz="2400" b="1" dirty="0" smtClean="0">
                <a:latin typeface="+mn-ea"/>
              </a:rPr>
              <a:t>条指令就会有一个分支</a:t>
            </a:r>
            <a:endParaRPr lang="zh-CN" altLang="en-US" sz="2400" b="1" dirty="0" smtClean="0">
              <a:latin typeface="+mn-ea"/>
            </a:endParaRPr>
          </a:p>
          <a:p>
            <a:pPr lvl="1" eaLnBrk="1" fontAlgn="auto" hangingPunct="1">
              <a:lnSpc>
                <a:spcPct val="110000"/>
              </a:lnSpc>
              <a:spcAft>
                <a:spcPts val="0"/>
              </a:spcAft>
              <a:buFont typeface="Arial" panose="020B0604020202020204" pitchFamily="34" charset="0"/>
              <a:buChar char="–"/>
              <a:defRPr/>
            </a:pPr>
            <a:r>
              <a:rPr lang="zh-CN" altLang="en-US" sz="2400" b="1" dirty="0" smtClean="0">
                <a:latin typeface="+mn-ea"/>
              </a:rPr>
              <a:t>必须在多个基本块之间开发指令级的并行性</a:t>
            </a:r>
            <a:endParaRPr lang="zh-CN" altLang="en-US" sz="2400" b="1" dirty="0" smtClean="0">
              <a:latin typeface="+mn-ea"/>
            </a:endParaRPr>
          </a:p>
          <a:p>
            <a:pPr eaLnBrk="1" fontAlgn="auto" hangingPunct="1">
              <a:lnSpc>
                <a:spcPct val="110000"/>
              </a:lnSpc>
              <a:spcAft>
                <a:spcPts val="0"/>
              </a:spcAft>
              <a:buFont typeface="Arial" panose="020B0604020202020204" pitchFamily="34" charset="0"/>
              <a:buChar char="•"/>
              <a:defRPr/>
            </a:pPr>
            <a:r>
              <a:rPr lang="zh-CN" altLang="en-US" sz="2400" b="1" dirty="0" smtClean="0">
                <a:solidFill>
                  <a:srgbClr val="FF0000"/>
                </a:solidFill>
                <a:latin typeface="+mn-ea"/>
              </a:rPr>
              <a:t>循环级并行</a:t>
            </a:r>
            <a:r>
              <a:rPr lang="zh-CN" altLang="en-US" sz="2400" b="1" dirty="0" smtClean="0">
                <a:latin typeface="+mn-ea"/>
              </a:rPr>
              <a:t>：开发循环体的不同迭代之间存在的并行性</a:t>
            </a:r>
            <a:endParaRPr lang="zh-CN" altLang="en-US" sz="2400" b="1" dirty="0" smtClean="0">
              <a:latin typeface="+mn-ea"/>
            </a:endParaRPr>
          </a:p>
          <a:p>
            <a:pPr eaLnBrk="1" fontAlgn="auto" hangingPunct="1">
              <a:lnSpc>
                <a:spcPct val="110000"/>
              </a:lnSpc>
              <a:spcAft>
                <a:spcPts val="0"/>
              </a:spcAft>
              <a:buFont typeface="Arial" panose="020B0604020202020204" pitchFamily="34" charset="0"/>
              <a:buChar char="•"/>
              <a:defRPr/>
            </a:pPr>
            <a:r>
              <a:rPr lang="zh-CN" altLang="en-US" sz="2400" b="1" dirty="0" smtClean="0">
                <a:latin typeface="+mn-ea"/>
              </a:rPr>
              <a:t>开发循环级并行的基本技术方法</a:t>
            </a:r>
            <a:endParaRPr lang="zh-CN" altLang="en-US" sz="2400" b="1" dirty="0" smtClean="0">
              <a:latin typeface="+mn-ea"/>
            </a:endParaRPr>
          </a:p>
          <a:p>
            <a:pPr lvl="1" eaLnBrk="1" fontAlgn="auto" hangingPunct="1">
              <a:lnSpc>
                <a:spcPct val="110000"/>
              </a:lnSpc>
              <a:spcAft>
                <a:spcPts val="0"/>
              </a:spcAft>
              <a:buFont typeface="Arial" panose="020B0604020202020204" pitchFamily="34" charset="0"/>
              <a:buChar char="–"/>
              <a:defRPr/>
            </a:pPr>
            <a:r>
              <a:rPr lang="zh-CN" altLang="en-US" sz="2400" b="1" dirty="0" smtClean="0">
                <a:latin typeface="+mn-ea"/>
              </a:rPr>
              <a:t>指令调度（</a:t>
            </a:r>
            <a:r>
              <a:rPr lang="en-US" altLang="zh-CN" sz="2400" b="1" dirty="0" smtClean="0">
                <a:latin typeface="+mn-ea"/>
              </a:rPr>
              <a:t>scheduling</a:t>
            </a:r>
            <a:r>
              <a:rPr lang="zh-CN" altLang="en-US" sz="2400" b="1" dirty="0" smtClean="0">
                <a:latin typeface="+mn-ea"/>
              </a:rPr>
              <a:t>）</a:t>
            </a:r>
            <a:endParaRPr lang="zh-CN" altLang="en-US" sz="2400" b="1" dirty="0" smtClean="0">
              <a:latin typeface="+mn-ea"/>
            </a:endParaRPr>
          </a:p>
          <a:p>
            <a:pPr lvl="1" eaLnBrk="1" fontAlgn="auto" hangingPunct="1">
              <a:lnSpc>
                <a:spcPct val="110000"/>
              </a:lnSpc>
              <a:spcAft>
                <a:spcPts val="0"/>
              </a:spcAft>
              <a:buFont typeface="Arial" panose="020B0604020202020204" pitchFamily="34" charset="0"/>
              <a:buChar char="–"/>
              <a:defRPr/>
            </a:pPr>
            <a:r>
              <a:rPr lang="zh-CN" altLang="en-US" sz="2400" b="1" dirty="0" smtClean="0">
                <a:latin typeface="+mn-ea"/>
              </a:rPr>
              <a:t>循环展开（</a:t>
            </a:r>
            <a:r>
              <a:rPr lang="en-US" altLang="zh-CN" sz="2400" b="1" dirty="0" smtClean="0">
                <a:latin typeface="+mn-ea"/>
              </a:rPr>
              <a:t>loop unrolling</a:t>
            </a:r>
            <a:r>
              <a:rPr lang="zh-CN" altLang="en-US" sz="2400" b="1" dirty="0" smtClean="0">
                <a:latin typeface="+mn-ea"/>
              </a:rPr>
              <a:t>）</a:t>
            </a:r>
            <a:endParaRPr lang="zh-CN" altLang="en-US" sz="2400" b="1" dirty="0" smtClean="0">
              <a:latin typeface="+mn-ea"/>
            </a:endParaRPr>
          </a:p>
          <a:p>
            <a:pPr lvl="1" eaLnBrk="1" fontAlgn="auto" hangingPunct="1">
              <a:lnSpc>
                <a:spcPct val="110000"/>
              </a:lnSpc>
              <a:spcAft>
                <a:spcPts val="0"/>
              </a:spcAft>
              <a:buFont typeface="Arial" panose="020B0604020202020204" pitchFamily="34" charset="0"/>
              <a:buChar char="–"/>
              <a:defRPr/>
            </a:pPr>
            <a:r>
              <a:rPr lang="zh-CN" altLang="en-US" sz="2400" b="1" dirty="0" smtClean="0">
                <a:latin typeface="+mn-ea"/>
              </a:rPr>
              <a:t>换名（</a:t>
            </a:r>
            <a:r>
              <a:rPr lang="en-US" altLang="zh-CN" sz="2400" b="1" dirty="0" smtClean="0">
                <a:latin typeface="+mn-ea"/>
              </a:rPr>
              <a:t>renaming</a:t>
            </a:r>
            <a:r>
              <a:rPr lang="zh-CN" altLang="en-US" sz="2400" b="1" dirty="0" smtClean="0">
                <a:latin typeface="+mn-ea"/>
              </a:rPr>
              <a:t>）</a:t>
            </a:r>
            <a:endParaRPr lang="zh-CN" altLang="en-US" sz="2400" b="1" dirty="0" smtClean="0">
              <a:latin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88">
                                            <p:txEl>
                                              <p:pRg st="0" end="0"/>
                                            </p:txEl>
                                          </p:spTgt>
                                        </p:tgtEl>
                                        <p:attrNameLst>
                                          <p:attrName>style.visibility</p:attrName>
                                        </p:attrNameLst>
                                      </p:cBhvr>
                                      <p:to>
                                        <p:strVal val="visible"/>
                                      </p:to>
                                    </p:set>
                                    <p:animEffect transition="in" filter="wipe(left)">
                                      <p:cBhvr>
                                        <p:cTn id="7" dur="500"/>
                                        <p:tgtEl>
                                          <p:spTgt spid="718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188">
                                            <p:txEl>
                                              <p:pRg st="1" end="1"/>
                                            </p:txEl>
                                          </p:spTgt>
                                        </p:tgtEl>
                                        <p:attrNameLst>
                                          <p:attrName>style.visibility</p:attrName>
                                        </p:attrNameLst>
                                      </p:cBhvr>
                                      <p:to>
                                        <p:strVal val="visible"/>
                                      </p:to>
                                    </p:set>
                                    <p:animEffect transition="in" filter="wipe(left)">
                                      <p:cBhvr>
                                        <p:cTn id="10" dur="500"/>
                                        <p:tgtEl>
                                          <p:spTgt spid="718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188">
                                            <p:txEl>
                                              <p:pRg st="2" end="2"/>
                                            </p:txEl>
                                          </p:spTgt>
                                        </p:tgtEl>
                                        <p:attrNameLst>
                                          <p:attrName>style.visibility</p:attrName>
                                        </p:attrNameLst>
                                      </p:cBhvr>
                                      <p:to>
                                        <p:strVal val="visible"/>
                                      </p:to>
                                    </p:set>
                                    <p:animEffect transition="in" filter="wipe(left)">
                                      <p:cBhvr>
                                        <p:cTn id="13" dur="500"/>
                                        <p:tgtEl>
                                          <p:spTgt spid="718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188">
                                            <p:txEl>
                                              <p:pRg st="3" end="3"/>
                                            </p:txEl>
                                          </p:spTgt>
                                        </p:tgtEl>
                                        <p:attrNameLst>
                                          <p:attrName>style.visibility</p:attrName>
                                        </p:attrNameLst>
                                      </p:cBhvr>
                                      <p:to>
                                        <p:strVal val="visible"/>
                                      </p:to>
                                    </p:set>
                                    <p:animEffect transition="in" filter="wipe(left)">
                                      <p:cBhvr>
                                        <p:cTn id="18" dur="500"/>
                                        <p:tgtEl>
                                          <p:spTgt spid="718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188">
                                            <p:txEl>
                                              <p:pRg st="4" end="4"/>
                                            </p:txEl>
                                          </p:spTgt>
                                        </p:tgtEl>
                                        <p:attrNameLst>
                                          <p:attrName>style.visibility</p:attrName>
                                        </p:attrNameLst>
                                      </p:cBhvr>
                                      <p:to>
                                        <p:strVal val="visible"/>
                                      </p:to>
                                    </p:set>
                                    <p:animEffect transition="in" filter="wipe(left)">
                                      <p:cBhvr>
                                        <p:cTn id="23" dur="500"/>
                                        <p:tgtEl>
                                          <p:spTgt spid="7188">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188">
                                            <p:txEl>
                                              <p:pRg st="5" end="5"/>
                                            </p:txEl>
                                          </p:spTgt>
                                        </p:tgtEl>
                                        <p:attrNameLst>
                                          <p:attrName>style.visibility</p:attrName>
                                        </p:attrNameLst>
                                      </p:cBhvr>
                                      <p:to>
                                        <p:strVal val="visible"/>
                                      </p:to>
                                    </p:set>
                                    <p:animEffect transition="in" filter="wipe(left)">
                                      <p:cBhvr>
                                        <p:cTn id="26" dur="500"/>
                                        <p:tgtEl>
                                          <p:spTgt spid="7188">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188">
                                            <p:txEl>
                                              <p:pRg st="6" end="6"/>
                                            </p:txEl>
                                          </p:spTgt>
                                        </p:tgtEl>
                                        <p:attrNameLst>
                                          <p:attrName>style.visibility</p:attrName>
                                        </p:attrNameLst>
                                      </p:cBhvr>
                                      <p:to>
                                        <p:strVal val="visible"/>
                                      </p:to>
                                    </p:set>
                                    <p:animEffect transition="in" filter="wipe(left)">
                                      <p:cBhvr>
                                        <p:cTn id="29" dur="500"/>
                                        <p:tgtEl>
                                          <p:spTgt spid="7188">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188">
                                            <p:txEl>
                                              <p:pRg st="7" end="7"/>
                                            </p:txEl>
                                          </p:spTgt>
                                        </p:tgtEl>
                                        <p:attrNameLst>
                                          <p:attrName>style.visibility</p:attrName>
                                        </p:attrNameLst>
                                      </p:cBhvr>
                                      <p:to>
                                        <p:strVal val="visible"/>
                                      </p:to>
                                    </p:set>
                                    <p:animEffect transition="in" filter="wipe(left)">
                                      <p:cBhvr>
                                        <p:cTn id="32" dur="500"/>
                                        <p:tgtEl>
                                          <p:spTgt spid="71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68313" y="414338"/>
            <a:ext cx="8229600" cy="1143000"/>
          </a:xfrm>
        </p:spPr>
        <p:txBody>
          <a:bodyPr rtlCol="0">
            <a:normAutofit/>
          </a:bodyPr>
          <a:lstStyle/>
          <a:p>
            <a:pPr eaLnBrk="1" fontAlgn="auto" hangingPunct="1">
              <a:spcAft>
                <a:spcPts val="0"/>
              </a:spcAft>
              <a:defRPr/>
            </a:pPr>
            <a:r>
              <a:rPr lang="en-US" altLang="zh-CN" sz="3600" b="1" dirty="0" smtClean="0">
                <a:latin typeface="Times New Roman" panose="02020603050405020304" pitchFamily="18" charset="0"/>
                <a:cs typeface="Times New Roman" panose="02020603050405020304" pitchFamily="18" charset="0"/>
              </a:rPr>
              <a:t>7.1  </a:t>
            </a:r>
            <a:r>
              <a:rPr lang="zh-CN" altLang="en-US" sz="3600" b="1" dirty="0" smtClean="0">
                <a:latin typeface="Times New Roman" panose="02020603050405020304" pitchFamily="18" charset="0"/>
                <a:cs typeface="Times New Roman" panose="02020603050405020304" pitchFamily="18" charset="0"/>
              </a:rPr>
              <a:t>指令级并行的概念</a:t>
            </a:r>
            <a:endParaRPr lang="zh-CN" altLang="en-US" sz="3600" b="1" dirty="0" smtClean="0">
              <a:latin typeface="Times New Roman" panose="02020603050405020304" pitchFamily="18" charset="0"/>
              <a:cs typeface="Times New Roman" panose="02020603050405020304" pitchFamily="18" charset="0"/>
            </a:endParaRPr>
          </a:p>
        </p:txBody>
      </p:sp>
      <p:sp>
        <p:nvSpPr>
          <p:cNvPr id="4099" name="Rectangle 2"/>
          <p:cNvSpPr>
            <a:spLocks noGrp="1" noChangeArrowheads="1"/>
          </p:cNvSpPr>
          <p:nvPr>
            <p:ph idx="1"/>
          </p:nvPr>
        </p:nvSpPr>
        <p:spPr>
          <a:xfrm>
            <a:off x="755650" y="2060575"/>
            <a:ext cx="7064375" cy="3313113"/>
          </a:xfrm>
        </p:spPr>
        <p:txBody>
          <a:bodyPr/>
          <a:lstStyle/>
          <a:p>
            <a:pPr marL="0" indent="0" eaLnBrk="1" hangingPunct="1">
              <a:spcBef>
                <a:spcPct val="50000"/>
              </a:spcBef>
              <a:buFont typeface="Arial" panose="020B0604020202020204" pitchFamily="34" charset="0"/>
              <a:buNone/>
            </a:pPr>
            <a:r>
              <a:rPr lang="en-US" altLang="zh-CN" sz="2800" b="1" u="sng" dirty="0" smtClean="0">
                <a:latin typeface="Times New Roman" panose="02020603050405020304" pitchFamily="18" charset="0"/>
              </a:rPr>
              <a:t>7.1.1  </a:t>
            </a:r>
            <a:r>
              <a:rPr lang="zh-CN" altLang="en-US" sz="2800" b="1" u="sng" dirty="0" smtClean="0">
                <a:latin typeface="Times New Roman" panose="02020603050405020304" pitchFamily="18" charset="0"/>
              </a:rPr>
              <a:t>循环展开调度的基本方法</a:t>
            </a:r>
            <a:endParaRPr lang="en-US" altLang="zh-CN" sz="2800" b="1" u="sng"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zh-CN" altLang="en-US"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7.1.2  </a:t>
            </a:r>
            <a:r>
              <a:rPr lang="zh-CN" altLang="en-US" sz="2800" b="1" dirty="0" smtClean="0">
                <a:latin typeface="Times New Roman" panose="02020603050405020304" pitchFamily="18" charset="0"/>
              </a:rPr>
              <a:t>相关性</a:t>
            </a:r>
            <a:endParaRPr lang="en-US" altLang="zh-CN" b="1" dirty="0" smtClean="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7.1.1 </a:t>
            </a:r>
            <a:r>
              <a:rPr lang="zh-CN" altLang="en-US" sz="3600" b="1" dirty="0" smtClean="0">
                <a:latin typeface="Times New Roman" panose="02020603050405020304" pitchFamily="18" charset="0"/>
                <a:cs typeface="Times New Roman" panose="02020603050405020304" pitchFamily="18" charset="0"/>
              </a:rPr>
              <a:t>循环展开调度的基本方法</a:t>
            </a:r>
            <a:endParaRPr lang="zh-CN" altLang="en-US" sz="3600" b="1" dirty="0" smtClean="0">
              <a:latin typeface="Times New Roman" panose="02020603050405020304" pitchFamily="18" charset="0"/>
              <a:cs typeface="Times New Roman" panose="02020603050405020304" pitchFamily="18" charset="0"/>
            </a:endParaRPr>
          </a:p>
        </p:txBody>
      </p:sp>
      <p:sp>
        <p:nvSpPr>
          <p:cNvPr id="284675" name="Rectangle 3"/>
          <p:cNvSpPr>
            <a:spLocks noGrp="1" noChangeArrowheads="1"/>
          </p:cNvSpPr>
          <p:nvPr>
            <p:ph type="body" idx="4294967295"/>
          </p:nvPr>
        </p:nvSpPr>
        <p:spPr>
          <a:xfrm>
            <a:off x="457200" y="1600200"/>
            <a:ext cx="8362950" cy="4525963"/>
          </a:xfrm>
        </p:spPr>
        <p:txBody>
          <a:bodyPr rtlCol="0">
            <a:normAutofit/>
          </a:bodyPr>
          <a:lstStyle/>
          <a:p>
            <a:pPr eaLnBrk="1" fontAlgn="auto" hangingPunct="1">
              <a:spcAft>
                <a:spcPts val="0"/>
              </a:spcAft>
              <a:buFont typeface="Arial" panose="020B0604020202020204" pitchFamily="34" charset="0"/>
              <a:buChar char="•"/>
              <a:defRPr/>
            </a:pPr>
            <a:r>
              <a:rPr lang="zh-CN" altLang="en-US" sz="2400" b="1" dirty="0" smtClean="0">
                <a:latin typeface="+mn-ea"/>
              </a:rPr>
              <a:t>循环展开是展开循环体若干次，将</a:t>
            </a:r>
            <a:r>
              <a:rPr lang="zh-CN" altLang="en-US" sz="2400" b="1" dirty="0" smtClean="0">
                <a:solidFill>
                  <a:srgbClr val="FF0000"/>
                </a:solidFill>
                <a:latin typeface="+mn-ea"/>
              </a:rPr>
              <a:t>循环级并行</a:t>
            </a:r>
            <a:r>
              <a:rPr lang="zh-CN" altLang="en-US" sz="2400" b="1" dirty="0" smtClean="0">
                <a:latin typeface="+mn-ea"/>
              </a:rPr>
              <a:t>转化为</a:t>
            </a:r>
            <a:r>
              <a:rPr lang="zh-CN" altLang="en-US" sz="2400" b="1" dirty="0" smtClean="0">
                <a:solidFill>
                  <a:srgbClr val="FF0000"/>
                </a:solidFill>
                <a:latin typeface="+mn-ea"/>
              </a:rPr>
              <a:t>指令级并行</a:t>
            </a:r>
            <a:r>
              <a:rPr lang="zh-CN" altLang="en-US" sz="2400" b="1" dirty="0" smtClean="0">
                <a:latin typeface="+mn-ea"/>
              </a:rPr>
              <a:t>的技术</a:t>
            </a:r>
            <a:endParaRPr lang="zh-CN" altLang="en-US" sz="2400" b="1" dirty="0" smtClean="0">
              <a:latin typeface="+mn-ea"/>
            </a:endParaRPr>
          </a:p>
          <a:p>
            <a:pPr eaLnBrk="1" fontAlgn="auto" hangingPunct="1">
              <a:spcAft>
                <a:spcPts val="0"/>
              </a:spcAft>
              <a:buFont typeface="Arial" panose="020B0604020202020204" pitchFamily="34" charset="0"/>
              <a:buChar char="•"/>
              <a:defRPr/>
            </a:pPr>
            <a:r>
              <a:rPr lang="zh-CN" altLang="en-US" sz="2400" b="1" dirty="0" smtClean="0">
                <a:latin typeface="+mn-ea"/>
              </a:rPr>
              <a:t>这个过程既可以通过编译器</a:t>
            </a:r>
            <a:r>
              <a:rPr lang="zh-CN" altLang="en-US" sz="2400" b="1" dirty="0" smtClean="0">
                <a:solidFill>
                  <a:srgbClr val="FF0000"/>
                </a:solidFill>
                <a:latin typeface="+mn-ea"/>
              </a:rPr>
              <a:t>静态</a:t>
            </a:r>
            <a:r>
              <a:rPr lang="zh-CN" altLang="en-US" sz="2400" b="1" dirty="0" smtClean="0">
                <a:latin typeface="+mn-ea"/>
              </a:rPr>
              <a:t>完成，也可以通过硬件</a:t>
            </a:r>
            <a:r>
              <a:rPr lang="zh-CN" altLang="en-US" sz="2400" b="1" dirty="0" smtClean="0">
                <a:solidFill>
                  <a:srgbClr val="FF0000"/>
                </a:solidFill>
                <a:latin typeface="+mn-ea"/>
              </a:rPr>
              <a:t>动态</a:t>
            </a:r>
            <a:r>
              <a:rPr lang="zh-CN" altLang="en-US" sz="2400" b="1" dirty="0" smtClean="0">
                <a:latin typeface="+mn-ea"/>
              </a:rPr>
              <a:t>进行</a:t>
            </a:r>
            <a:endParaRPr lang="zh-CN" altLang="en-US" sz="2400"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开发循环级并行性的另外一个重要技术是向量处理技术</a:t>
            </a:r>
            <a:endParaRPr lang="zh-CN" altLang="en-US" sz="2400"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具有向量处理指令的典型机器是向量计算机，有关向量处理和向量计算机的内容本章不作讨论</a:t>
            </a:r>
            <a:endParaRPr lang="zh-CN" altLang="en-US" sz="2400" b="1" dirty="0" smtClean="0">
              <a:latin typeface="+mn-ea"/>
            </a:endParaRPr>
          </a:p>
          <a:p>
            <a:pPr lvl="1" eaLnBrk="1" fontAlgn="auto" hangingPunct="1">
              <a:spcAft>
                <a:spcPts val="0"/>
              </a:spcAft>
              <a:buFont typeface="Arial" panose="020B0604020202020204" pitchFamily="34" charset="0"/>
              <a:buChar char="–"/>
              <a:defRPr/>
            </a:pPr>
            <a:endParaRPr lang="zh-CN" altLang="en-US" sz="2400" b="1" dirty="0" smtClean="0">
              <a:latin typeface="+mn-ea"/>
            </a:endParaRPr>
          </a:p>
          <a:p>
            <a:pPr eaLnBrk="1" fontAlgn="auto" hangingPunct="1">
              <a:spcAft>
                <a:spcPts val="0"/>
              </a:spcAft>
              <a:buFont typeface="Arial" panose="020B0604020202020204" pitchFamily="34" charset="0"/>
              <a:buChar char="•"/>
              <a:defRPr/>
            </a:pPr>
            <a:r>
              <a:rPr lang="zh-CN" altLang="en-US" sz="2400" b="1" dirty="0" smtClean="0">
                <a:latin typeface="+mn-ea"/>
              </a:rPr>
              <a:t>本章中的</a:t>
            </a:r>
            <a:r>
              <a:rPr lang="zh-CN" altLang="en-US" sz="2400" b="1" dirty="0" smtClean="0">
                <a:solidFill>
                  <a:srgbClr val="FF0000"/>
                </a:solidFill>
                <a:latin typeface="+mn-ea"/>
              </a:rPr>
              <a:t>分支指令</a:t>
            </a:r>
            <a:r>
              <a:rPr lang="zh-CN" altLang="en-US" sz="2400" b="1" dirty="0" smtClean="0">
                <a:latin typeface="+mn-ea"/>
              </a:rPr>
              <a:t>就是指</a:t>
            </a:r>
            <a:r>
              <a:rPr lang="zh-CN" altLang="en-US" sz="2400" b="1" dirty="0" smtClean="0">
                <a:solidFill>
                  <a:srgbClr val="FF0000"/>
                </a:solidFill>
                <a:latin typeface="+mn-ea"/>
              </a:rPr>
              <a:t>条件转移指令</a:t>
            </a:r>
            <a:r>
              <a:rPr lang="zh-CN" altLang="en-US" sz="2400" b="1" dirty="0" smtClean="0">
                <a:latin typeface="+mn-ea"/>
              </a:rPr>
              <a:t> </a:t>
            </a:r>
            <a:endParaRPr lang="zh-CN" altLang="en-US" sz="2400" b="1" dirty="0" smtClean="0">
              <a:latin typeface="+mn-ea"/>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nvPr>
        </p:nvSpPr>
        <p:spPr>
          <a:xfrm>
            <a:off x="457200" y="-26988"/>
            <a:ext cx="8229600" cy="1143001"/>
          </a:xfrm>
        </p:spPr>
        <p:txBody>
          <a:bodyPr/>
          <a:lstStyle/>
          <a:p>
            <a:pPr eaLnBrk="1" hangingPunct="1">
              <a:defRPr/>
            </a:pPr>
            <a:r>
              <a:rPr lang="zh-CN" altLang="en-US" sz="3600" b="1" dirty="0" smtClean="0">
                <a:latin typeface="+mj-ea"/>
              </a:rPr>
              <a:t>本章通用浮点流水线延迟表</a:t>
            </a:r>
            <a:endParaRPr lang="zh-CN" altLang="en-US" sz="3600" b="1" dirty="0" smtClean="0">
              <a:latin typeface="+mj-ea"/>
            </a:endParaRPr>
          </a:p>
        </p:txBody>
      </p:sp>
      <p:sp>
        <p:nvSpPr>
          <p:cNvPr id="285699" name="Rectangle 3"/>
          <p:cNvSpPr>
            <a:spLocks noGrp="1" noChangeArrowheads="1"/>
          </p:cNvSpPr>
          <p:nvPr>
            <p:ph type="body" sz="half" idx="4294967295"/>
          </p:nvPr>
        </p:nvSpPr>
        <p:spPr>
          <a:xfrm>
            <a:off x="468313" y="1268413"/>
            <a:ext cx="8207375" cy="2160587"/>
          </a:xfrm>
        </p:spPr>
        <p:txBody>
          <a:bodyPr rtlCol="0">
            <a:normAutofit lnSpcReduction="10000"/>
          </a:bodyPr>
          <a:lstStyle/>
          <a:p>
            <a:pPr eaLnBrk="1" fontAlgn="auto" hangingPunct="1">
              <a:spcAft>
                <a:spcPts val="0"/>
              </a:spcAft>
              <a:buFont typeface="Arial" panose="020B0604020202020204" pitchFamily="34" charset="0"/>
              <a:buChar char="•"/>
              <a:defRPr/>
            </a:pPr>
            <a:r>
              <a:rPr lang="zh-CN" altLang="en-US" sz="2400" b="1" dirty="0" smtClean="0">
                <a:latin typeface="+mj-ea"/>
                <a:ea typeface="+mj-ea"/>
              </a:rPr>
              <a:t>编译器在完成这种指令调度时，受限于以下两个特性</a:t>
            </a:r>
            <a:r>
              <a:rPr lang="en-US" altLang="zh-CN" sz="2400" b="1" dirty="0" smtClean="0">
                <a:latin typeface="+mj-ea"/>
                <a:ea typeface="+mj-ea"/>
              </a:rPr>
              <a:t>:</a:t>
            </a:r>
            <a:endParaRPr lang="zh-CN" altLang="en-US" sz="2400" b="1" dirty="0" smtClean="0">
              <a:latin typeface="+mj-ea"/>
              <a:ea typeface="+mj-ea"/>
            </a:endParaRPr>
          </a:p>
          <a:p>
            <a:pPr lvl="1" eaLnBrk="1" fontAlgn="auto" hangingPunct="1">
              <a:spcAft>
                <a:spcPts val="0"/>
              </a:spcAft>
              <a:buFont typeface="Arial" panose="020B0604020202020204" pitchFamily="34" charset="0"/>
              <a:buChar char="–"/>
              <a:defRPr/>
            </a:pPr>
            <a:r>
              <a:rPr lang="zh-CN" altLang="en-US" sz="2400" b="1" dirty="0" smtClean="0">
                <a:latin typeface="+mj-ea"/>
                <a:ea typeface="+mj-ea"/>
              </a:rPr>
              <a:t>一是程序固有的指令级并行性</a:t>
            </a:r>
            <a:endParaRPr lang="zh-CN" altLang="en-US" sz="2400" b="1" dirty="0" smtClean="0">
              <a:latin typeface="+mj-ea"/>
              <a:ea typeface="+mj-ea"/>
            </a:endParaRPr>
          </a:p>
          <a:p>
            <a:pPr lvl="1" eaLnBrk="1" fontAlgn="auto" hangingPunct="1">
              <a:spcAft>
                <a:spcPts val="0"/>
              </a:spcAft>
              <a:buFont typeface="Arial" panose="020B0604020202020204" pitchFamily="34" charset="0"/>
              <a:buChar char="–"/>
              <a:defRPr/>
            </a:pPr>
            <a:r>
              <a:rPr lang="zh-CN" altLang="en-US" sz="2400" b="1" dirty="0" smtClean="0">
                <a:latin typeface="+mj-ea"/>
                <a:ea typeface="+mj-ea"/>
              </a:rPr>
              <a:t>二是流水线功能部件的执行延迟</a:t>
            </a:r>
            <a:endParaRPr lang="en-US" altLang="zh-CN" sz="2400" b="1" dirty="0" smtClean="0">
              <a:latin typeface="+mj-ea"/>
              <a:ea typeface="+mj-ea"/>
            </a:endParaRPr>
          </a:p>
          <a:p>
            <a:pPr marL="457200" lvl="1" indent="0" eaLnBrk="1" fontAlgn="auto" hangingPunct="1">
              <a:spcAft>
                <a:spcPts val="0"/>
              </a:spcAft>
              <a:buFont typeface="Arial" panose="020B0604020202020204" pitchFamily="34" charset="0"/>
              <a:buNone/>
              <a:defRPr/>
            </a:pPr>
            <a:endParaRPr lang="zh-CN" altLang="en-US" sz="2400" b="1" dirty="0" smtClean="0">
              <a:latin typeface="+mj-ea"/>
              <a:ea typeface="+mj-ea"/>
            </a:endParaRPr>
          </a:p>
          <a:p>
            <a:pPr eaLnBrk="1" fontAlgn="auto" hangingPunct="1">
              <a:spcAft>
                <a:spcPts val="0"/>
              </a:spcAft>
              <a:buFont typeface="Arial" panose="020B0604020202020204" pitchFamily="34" charset="0"/>
              <a:buChar char="•"/>
              <a:defRPr/>
            </a:pPr>
            <a:r>
              <a:rPr lang="zh-CN" altLang="en-US" sz="2400" b="1" dirty="0" smtClean="0">
                <a:latin typeface="+mj-ea"/>
                <a:ea typeface="+mj-ea"/>
              </a:rPr>
              <a:t>本章中使用的浮点流水线的延迟如下表</a:t>
            </a:r>
            <a:endParaRPr lang="zh-CN" altLang="en-US" sz="2400" b="1" dirty="0" smtClean="0">
              <a:latin typeface="+mj-ea"/>
              <a:ea typeface="+mj-ea"/>
            </a:endParaRPr>
          </a:p>
        </p:txBody>
      </p:sp>
      <p:graphicFrame>
        <p:nvGraphicFramePr>
          <p:cNvPr id="285778" name="Group 82"/>
          <p:cNvGraphicFramePr>
            <a:graphicFrameLocks noGrp="1"/>
          </p:cNvGraphicFramePr>
          <p:nvPr>
            <p:ph sz="half" idx="4294967295"/>
          </p:nvPr>
        </p:nvGraphicFramePr>
        <p:xfrm>
          <a:off x="468313" y="3433763"/>
          <a:ext cx="8207375" cy="2587625"/>
        </p:xfrm>
        <a:graphic>
          <a:graphicData uri="http://schemas.openxmlformats.org/drawingml/2006/table">
            <a:tbl>
              <a:tblPr/>
              <a:tblGrid>
                <a:gridCol w="3295650"/>
                <a:gridCol w="3294062"/>
                <a:gridCol w="1617663"/>
              </a:tblGrid>
              <a:tr h="517525">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产生结果指令</a:t>
                      </a:r>
                      <a:endPar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99"/>
                    </a:solid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使用结果指令</a:t>
                      </a:r>
                      <a:endPar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99"/>
                    </a:solid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延迟时钟数</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99"/>
                    </a:solidFill>
                  </a:tcPr>
                </a:tc>
              </a:tr>
              <a:tr h="517525">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浮点计算</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另外的浮点计算</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7525">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浮点计算</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浮点数据存操作（</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7525">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浮点数据取操作（</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LD</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浮点计算</a:t>
                      </a:r>
                      <a:endPar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7525">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浮点数据取操作（</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LD</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浮点数据存操作（</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2"/>
          <p:cNvSpPr>
            <a:spLocks noGrp="1" noChangeArrowheads="1"/>
          </p:cNvSpPr>
          <p:nvPr>
            <p:ph type="title" idx="4294967295"/>
          </p:nvPr>
        </p:nvSpPr>
        <p:spPr/>
        <p:txBody>
          <a:bodyPr/>
          <a:lstStyle/>
          <a:p>
            <a:pPr eaLnBrk="1" hangingPunct="1">
              <a:defRPr/>
            </a:pPr>
            <a:r>
              <a:rPr lang="zh-CN" altLang="en-US" sz="3600" b="1" dirty="0">
                <a:latin typeface="+mj-ea"/>
              </a:rPr>
              <a:t>整数</a:t>
            </a:r>
            <a:r>
              <a:rPr lang="zh-CN" altLang="en-US" sz="3600" b="1" dirty="0" smtClean="0">
                <a:latin typeface="+mj-ea"/>
              </a:rPr>
              <a:t>流水线</a:t>
            </a:r>
            <a:r>
              <a:rPr lang="zh-CN" altLang="en-US" sz="3600" b="1" dirty="0" smtClean="0">
                <a:latin typeface="+mj-ea"/>
              </a:rPr>
              <a:t>其他特性说明</a:t>
            </a:r>
            <a:endParaRPr lang="zh-CN" altLang="en-US" sz="3600" b="1" dirty="0" smtClean="0">
              <a:latin typeface="+mj-ea"/>
            </a:endParaRPr>
          </a:p>
        </p:txBody>
      </p:sp>
      <p:sp>
        <p:nvSpPr>
          <p:cNvPr id="287757" name="Rectangle 13"/>
          <p:cNvSpPr>
            <a:spLocks noGrp="1" noChangeArrowheads="1"/>
          </p:cNvSpPr>
          <p:nvPr>
            <p:ph type="body" idx="4294967295"/>
          </p:nvPr>
        </p:nvSpPr>
        <p:spPr>
          <a:xfrm>
            <a:off x="457200" y="1484313"/>
            <a:ext cx="8229600" cy="4897437"/>
          </a:xfrm>
        </p:spPr>
        <p:txBody>
          <a:bodyPr rtlCol="0">
            <a:noAutofit/>
          </a:bodyPr>
          <a:lstStyle/>
          <a:p>
            <a:pPr eaLnBrk="1" fontAlgn="auto" hangingPunct="1">
              <a:spcAft>
                <a:spcPts val="0"/>
              </a:spcAft>
              <a:buFont typeface="Arial" panose="020B0604020202020204" pitchFamily="34" charset="0"/>
              <a:buChar char="•"/>
              <a:defRPr/>
            </a:pPr>
            <a:r>
              <a:rPr lang="zh-CN" altLang="en-US" sz="2400" b="1" dirty="0" smtClean="0">
                <a:latin typeface="+mn-ea"/>
              </a:rPr>
              <a:t>整数流水线采用改进的</a:t>
            </a:r>
            <a:r>
              <a:rPr lang="en-US" altLang="zh-CN" sz="2400" b="1" dirty="0" smtClean="0">
                <a:latin typeface="+mn-ea"/>
              </a:rPr>
              <a:t>MIPS</a:t>
            </a:r>
            <a:r>
              <a:rPr lang="zh-CN" altLang="en-US" sz="2400" b="1" dirty="0" smtClean="0">
                <a:latin typeface="+mn-ea"/>
              </a:rPr>
              <a:t>整数</a:t>
            </a:r>
            <a:r>
              <a:rPr lang="zh-CN" altLang="en-US" sz="2400" b="1" dirty="0" smtClean="0">
                <a:latin typeface="+mn-ea"/>
              </a:rPr>
              <a:t>流水线</a:t>
            </a:r>
            <a:endParaRPr lang="zh-CN" altLang="en-US" sz="2400"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载入延迟为</a:t>
            </a:r>
            <a:r>
              <a:rPr lang="en-US" altLang="zh-CN" sz="2400" b="1" dirty="0" smtClean="0">
                <a:latin typeface="+mn-ea"/>
              </a:rPr>
              <a:t>1</a:t>
            </a:r>
            <a:r>
              <a:rPr lang="zh-CN" altLang="en-US" sz="2400" b="1" dirty="0" smtClean="0">
                <a:latin typeface="+mn-ea"/>
              </a:rPr>
              <a:t>个节拍</a:t>
            </a:r>
            <a:endParaRPr lang="en-US" altLang="zh-CN" sz="2400"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由于</a:t>
            </a:r>
            <a:r>
              <a:rPr lang="zh-CN" altLang="en-US" sz="2400" b="1" dirty="0" smtClean="0">
                <a:solidFill>
                  <a:srgbClr val="FF0000"/>
                </a:solidFill>
                <a:latin typeface="+mn-ea"/>
              </a:rPr>
              <a:t>数据的取操作</a:t>
            </a:r>
            <a:r>
              <a:rPr lang="zh-CN" altLang="en-US" sz="2400" b="1" dirty="0" smtClean="0">
                <a:latin typeface="+mn-ea"/>
              </a:rPr>
              <a:t>的结果可以毫无停顿的通过</a:t>
            </a:r>
            <a:r>
              <a:rPr lang="zh-CN" altLang="en-US" sz="2400" b="1" dirty="0" smtClean="0">
                <a:solidFill>
                  <a:srgbClr val="FF0000"/>
                </a:solidFill>
                <a:latin typeface="+mn-ea"/>
              </a:rPr>
              <a:t>相关通路</a:t>
            </a:r>
            <a:r>
              <a:rPr lang="zh-CN" altLang="en-US" sz="2400" b="1" dirty="0" smtClean="0">
                <a:latin typeface="+mn-ea"/>
              </a:rPr>
              <a:t>机制</a:t>
            </a:r>
            <a:r>
              <a:rPr lang="zh-CN" altLang="en-US" sz="2400" b="1" dirty="0" smtClean="0">
                <a:solidFill>
                  <a:srgbClr val="FF0000"/>
                </a:solidFill>
                <a:latin typeface="+mn-ea"/>
              </a:rPr>
              <a:t>传送到数据存部件</a:t>
            </a:r>
            <a:r>
              <a:rPr lang="zh-CN" altLang="en-US" sz="2400" b="1" dirty="0" smtClean="0">
                <a:latin typeface="+mn-ea"/>
              </a:rPr>
              <a:t>，所以延迟为</a:t>
            </a:r>
            <a:r>
              <a:rPr lang="en-US" altLang="zh-CN" sz="2400" b="1" dirty="0" smtClean="0">
                <a:latin typeface="+mn-ea"/>
              </a:rPr>
              <a:t>0</a:t>
            </a:r>
            <a:endParaRPr lang="en-US" altLang="zh-CN" sz="2400" b="1" dirty="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有定向</a:t>
            </a:r>
            <a:r>
              <a:rPr lang="zh-CN" altLang="en-US" sz="2400" b="1" dirty="0">
                <a:latin typeface="+mn-ea"/>
              </a:rPr>
              <a:t>通道或旁路</a:t>
            </a:r>
            <a:r>
              <a:rPr lang="zh-CN" altLang="en-US" sz="2400" b="1" dirty="0" smtClean="0">
                <a:latin typeface="+mn-ea"/>
              </a:rPr>
              <a:t>机制</a:t>
            </a:r>
            <a:endParaRPr lang="zh-CN" altLang="en-US" sz="2400" b="1" dirty="0">
              <a:latin typeface="+mn-ea"/>
            </a:endParaRPr>
          </a:p>
          <a:p>
            <a:pPr eaLnBrk="1" fontAlgn="auto" hangingPunct="1">
              <a:spcAft>
                <a:spcPts val="0"/>
              </a:spcAft>
              <a:buFont typeface="Arial" panose="020B0604020202020204" pitchFamily="34" charset="0"/>
              <a:buChar char="•"/>
              <a:defRPr/>
            </a:pPr>
            <a:r>
              <a:rPr lang="zh-CN" altLang="en-US" sz="2400" b="1" dirty="0" smtClean="0">
                <a:latin typeface="+mn-ea"/>
              </a:rPr>
              <a:t>分支指令，由整数流水线执行</a:t>
            </a:r>
            <a:endParaRPr lang="zh-CN" altLang="en-US" sz="2400"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分支条件检测调整到</a:t>
            </a:r>
            <a:r>
              <a:rPr lang="en-US" altLang="zh-CN" sz="2400" b="1" dirty="0" smtClean="0">
                <a:solidFill>
                  <a:srgbClr val="FF0000"/>
                </a:solidFill>
                <a:latin typeface="+mn-ea"/>
              </a:rPr>
              <a:t>ID</a:t>
            </a:r>
            <a:r>
              <a:rPr lang="zh-CN" altLang="en-US" sz="2400" b="1" dirty="0" smtClean="0">
                <a:solidFill>
                  <a:srgbClr val="FF0000"/>
                </a:solidFill>
                <a:latin typeface="+mn-ea"/>
              </a:rPr>
              <a:t>段</a:t>
            </a:r>
            <a:endParaRPr lang="zh-CN" altLang="en-US" sz="2400" b="1" dirty="0" smtClean="0">
              <a:solidFill>
                <a:srgbClr val="FF0000"/>
              </a:solidFill>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如果分支指令使用</a:t>
            </a:r>
            <a:r>
              <a:rPr lang="zh-CN" altLang="en-US" sz="2400" b="1" dirty="0" smtClean="0">
                <a:solidFill>
                  <a:srgbClr val="FF0000"/>
                </a:solidFill>
                <a:latin typeface="+mn-ea"/>
              </a:rPr>
              <a:t>上一条指令</a:t>
            </a:r>
            <a:r>
              <a:rPr lang="zh-CN" altLang="en-US" sz="2400" b="1" dirty="0" smtClean="0">
                <a:latin typeface="+mn-ea"/>
              </a:rPr>
              <a:t>的结果作为分支条件，将要延迟</a:t>
            </a:r>
            <a:r>
              <a:rPr lang="en-US" altLang="zh-CN" sz="2400" b="1" dirty="0" smtClean="0">
                <a:latin typeface="+mn-ea"/>
              </a:rPr>
              <a:t>1</a:t>
            </a:r>
            <a:r>
              <a:rPr lang="zh-CN" altLang="en-US" sz="2400" b="1" dirty="0" smtClean="0">
                <a:latin typeface="+mn-ea"/>
              </a:rPr>
              <a:t>节拍</a:t>
            </a:r>
            <a:endParaRPr lang="zh-CN" altLang="en-US" sz="2400"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分支指令有</a:t>
            </a:r>
            <a:r>
              <a:rPr lang="en-US" altLang="zh-CN" sz="2400" b="1" dirty="0" smtClean="0">
                <a:latin typeface="+mn-ea"/>
              </a:rPr>
              <a:t>1</a:t>
            </a:r>
            <a:r>
              <a:rPr lang="zh-CN" altLang="en-US" sz="2400" b="1" dirty="0" smtClean="0">
                <a:latin typeface="+mn-ea"/>
              </a:rPr>
              <a:t>个节拍的</a:t>
            </a:r>
            <a:r>
              <a:rPr lang="zh-CN" altLang="en-US" sz="2400" b="1" dirty="0" smtClean="0">
                <a:solidFill>
                  <a:srgbClr val="FF0000"/>
                </a:solidFill>
                <a:latin typeface="+mn-ea"/>
              </a:rPr>
              <a:t>延迟槽</a:t>
            </a:r>
            <a:endParaRPr lang="zh-CN" altLang="en-US" sz="2400" b="1" dirty="0" smtClean="0">
              <a:solidFill>
                <a:srgbClr val="FF0000"/>
              </a:solidFill>
              <a:latin typeface="+mn-ea"/>
            </a:endParaRPr>
          </a:p>
          <a:p>
            <a:pPr eaLnBrk="1" fontAlgn="auto" hangingPunct="1">
              <a:spcAft>
                <a:spcPts val="0"/>
              </a:spcAft>
              <a:buFont typeface="Arial" panose="020B0604020202020204" pitchFamily="34" charset="0"/>
              <a:buChar char="•"/>
              <a:defRPr/>
            </a:pPr>
            <a:r>
              <a:rPr lang="zh-CN" altLang="en-US" sz="2400" b="1" dirty="0" smtClean="0">
                <a:latin typeface="+mn-ea"/>
              </a:rPr>
              <a:t>浮点运算一般为</a:t>
            </a:r>
            <a:r>
              <a:rPr lang="en-US" altLang="zh-CN" sz="2400" b="1" dirty="0" smtClean="0">
                <a:latin typeface="+mn-ea"/>
              </a:rPr>
              <a:t>64</a:t>
            </a:r>
            <a:r>
              <a:rPr lang="zh-CN" altLang="en-US" sz="2400" b="1" dirty="0" smtClean="0">
                <a:latin typeface="+mn-ea"/>
              </a:rPr>
              <a:t>位</a:t>
            </a:r>
            <a:endParaRPr lang="zh-CN" altLang="en-US" sz="2400" b="1" dirty="0" smtClean="0">
              <a:latin typeface="+mn-ea"/>
            </a:endParaRPr>
          </a:p>
          <a:p>
            <a:pPr marL="0" indent="0" eaLnBrk="1" fontAlgn="auto" hangingPunct="1">
              <a:spcAft>
                <a:spcPts val="0"/>
              </a:spcAft>
              <a:buNone/>
              <a:defRPr/>
            </a:pPr>
            <a:endParaRPr lang="zh-CN" altLang="en-US" sz="2400" b="1" dirty="0" smtClean="0">
              <a:latin typeface="+mn-ea"/>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11188" y="1268413"/>
            <a:ext cx="74882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100000"/>
              </a:spcBef>
              <a:buFont typeface="Wingdings" panose="05000000000000000000" pitchFamily="2" charset="2"/>
              <a:buChar char="n"/>
            </a:pPr>
            <a:r>
              <a:rPr lang="zh-CN" altLang="en-US" sz="2400" b="1" dirty="0" smtClean="0">
                <a:latin typeface="+mn-ea"/>
                <a:ea typeface="+mn-ea"/>
              </a:rPr>
              <a:t>什么</a:t>
            </a:r>
            <a:r>
              <a:rPr lang="zh-CN" altLang="en-US" sz="2400" b="1" dirty="0">
                <a:latin typeface="+mn-ea"/>
                <a:ea typeface="+mn-ea"/>
              </a:rPr>
              <a:t>是向量机？</a:t>
            </a:r>
            <a:endParaRPr lang="zh-CN" altLang="en-US" sz="2400" b="1" dirty="0">
              <a:latin typeface="+mn-ea"/>
              <a:ea typeface="+mn-ea"/>
            </a:endParaRPr>
          </a:p>
          <a:p>
            <a:pPr eaLnBrk="1" hangingPunct="1">
              <a:spcBef>
                <a:spcPct val="100000"/>
              </a:spcBef>
            </a:pPr>
            <a:r>
              <a:rPr lang="zh-CN" altLang="en-US" sz="2400" b="1" dirty="0">
                <a:latin typeface="+mn-ea"/>
                <a:ea typeface="+mn-ea"/>
              </a:rPr>
              <a:t>	具有向量数据表示和相应向量指令的流水线处理机称为</a:t>
            </a:r>
            <a:r>
              <a:rPr lang="zh-CN" altLang="en-US" sz="2400" b="1" dirty="0">
                <a:solidFill>
                  <a:schemeClr val="accent2"/>
                </a:solidFill>
                <a:latin typeface="+mn-ea"/>
                <a:ea typeface="+mn-ea"/>
              </a:rPr>
              <a:t>向量流水线处理机</a:t>
            </a:r>
            <a:r>
              <a:rPr lang="zh-CN" altLang="en-US" sz="2400" b="1" dirty="0">
                <a:latin typeface="+mn-ea"/>
                <a:ea typeface="+mn-ea"/>
              </a:rPr>
              <a:t>，也称</a:t>
            </a:r>
            <a:r>
              <a:rPr lang="zh-CN" altLang="en-US" sz="2400" b="1" dirty="0">
                <a:solidFill>
                  <a:schemeClr val="accent2"/>
                </a:solidFill>
                <a:latin typeface="+mn-ea"/>
                <a:ea typeface="+mn-ea"/>
              </a:rPr>
              <a:t>向量处理机</a:t>
            </a:r>
            <a:r>
              <a:rPr lang="zh-CN" altLang="en-US" sz="2400" b="1" dirty="0">
                <a:latin typeface="+mn-ea"/>
                <a:ea typeface="+mn-ea"/>
              </a:rPr>
              <a:t>。</a:t>
            </a:r>
            <a:endParaRPr lang="zh-CN" altLang="en-US" sz="2400" b="1" dirty="0">
              <a:latin typeface="+mn-ea"/>
              <a:ea typeface="+mn-ea"/>
            </a:endParaRPr>
          </a:p>
          <a:p>
            <a:pPr eaLnBrk="1" hangingPunct="1">
              <a:spcBef>
                <a:spcPct val="100000"/>
              </a:spcBef>
            </a:pPr>
            <a:r>
              <a:rPr lang="zh-CN" altLang="en-US" sz="2400" b="1" dirty="0">
                <a:latin typeface="+mn-ea"/>
                <a:ea typeface="+mn-ea"/>
              </a:rPr>
              <a:t>	与之对应的是标量处理机，不支持向量数据表示，没有提供向量指令。</a:t>
            </a:r>
            <a:endParaRPr lang="zh-CN" altLang="en-US" sz="2400" b="1" dirty="0">
              <a:latin typeface="+mn-ea"/>
              <a:ea typeface="+mn-ea"/>
            </a:endParaRPr>
          </a:p>
          <a:p>
            <a:pPr eaLnBrk="1" hangingPunct="1">
              <a:spcBef>
                <a:spcPct val="100000"/>
              </a:spcBef>
              <a:buFont typeface="Wingdings" panose="05000000000000000000" pitchFamily="2" charset="2"/>
              <a:buChar char="n"/>
            </a:pPr>
            <a:r>
              <a:rPr lang="zh-CN" altLang="en-US" sz="2400" b="1" dirty="0" smtClean="0">
                <a:latin typeface="+mn-ea"/>
                <a:ea typeface="+mn-ea"/>
              </a:rPr>
              <a:t>一</a:t>
            </a:r>
            <a:r>
              <a:rPr lang="zh-CN" altLang="en-US" sz="2400" b="1" dirty="0">
                <a:latin typeface="+mn-ea"/>
                <a:ea typeface="+mn-ea"/>
              </a:rPr>
              <a:t>个简单的</a:t>
            </a:r>
            <a:r>
              <a:rPr lang="en-US" altLang="zh-CN" sz="2400" b="1" dirty="0">
                <a:latin typeface="+mn-ea"/>
                <a:ea typeface="+mn-ea"/>
              </a:rPr>
              <a:t>FORTRAN</a:t>
            </a:r>
            <a:r>
              <a:rPr lang="zh-CN" altLang="en-US" sz="2400" b="1" dirty="0">
                <a:latin typeface="+mn-ea"/>
                <a:ea typeface="+mn-ea"/>
              </a:rPr>
              <a:t>循环程序</a:t>
            </a:r>
            <a:endParaRPr lang="zh-CN" altLang="en-US" sz="2400" b="1" dirty="0">
              <a:latin typeface="+mn-ea"/>
              <a:ea typeface="+mn-ea"/>
            </a:endParaRPr>
          </a:p>
          <a:p>
            <a:pPr eaLnBrk="1" hangingPunct="1">
              <a:spcBef>
                <a:spcPct val="100000"/>
              </a:spcBef>
            </a:pPr>
            <a:r>
              <a:rPr lang="zh-CN" altLang="en-US" sz="2400" b="1" dirty="0">
                <a:latin typeface="+mn-ea"/>
                <a:ea typeface="+mn-ea"/>
              </a:rPr>
              <a:t>			</a:t>
            </a:r>
            <a:r>
              <a:rPr lang="en-US" altLang="zh-CN" sz="2400" b="1" dirty="0">
                <a:latin typeface="+mn-ea"/>
                <a:ea typeface="+mn-ea"/>
              </a:rPr>
              <a:t>DO 10 i=1,N</a:t>
            </a:r>
            <a:endParaRPr lang="en-US" altLang="zh-CN" sz="2400" b="1" dirty="0">
              <a:latin typeface="+mn-ea"/>
              <a:ea typeface="+mn-ea"/>
            </a:endParaRPr>
          </a:p>
          <a:p>
            <a:pPr eaLnBrk="1" hangingPunct="1"/>
            <a:r>
              <a:rPr lang="en-US" altLang="zh-CN" sz="2400" b="1" dirty="0">
                <a:latin typeface="+mn-ea"/>
                <a:ea typeface="+mn-ea"/>
              </a:rPr>
              <a:t>		10	d[i] = a[i]*(b[i]+c[i])</a:t>
            </a:r>
            <a:endParaRPr lang="en-US" altLang="zh-CN" sz="2400" b="1" dirty="0">
              <a:latin typeface="+mn-ea"/>
              <a:ea typeface="+mn-ea"/>
            </a:endParaRPr>
          </a:p>
        </p:txBody>
      </p:sp>
      <p:sp>
        <p:nvSpPr>
          <p:cNvPr id="121859" name="Rectangle 3"/>
          <p:cNvSpPr>
            <a:spLocks noChangeArrowheads="1"/>
          </p:cNvSpPr>
          <p:nvPr/>
        </p:nvSpPr>
        <p:spPr bwMode="auto">
          <a:xfrm>
            <a:off x="1043608" y="260350"/>
            <a:ext cx="7200900" cy="676275"/>
          </a:xfrm>
          <a:prstGeom prst="rect">
            <a:avLst/>
          </a:prstGeom>
          <a:noFill/>
          <a:ln w="9525" algn="ctr">
            <a:noFill/>
            <a:miter lim="800000"/>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endParaRPr lang="en-US" altLang="zh-CN" sz="3600" dirty="0">
              <a:latin typeface="+mj-ea"/>
              <a:ea typeface="+mj-ea"/>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idx="4294967295"/>
          </p:nvPr>
        </p:nvSpPr>
        <p:spPr/>
        <p:txBody>
          <a:bodyPr/>
          <a:lstStyle/>
          <a:p>
            <a:pPr eaLnBrk="1" hangingPunct="1">
              <a:defRPr/>
            </a:pPr>
            <a:r>
              <a:rPr lang="zh-CN" altLang="en-US" sz="3600" b="1" dirty="0">
                <a:latin typeface="+mj-ea"/>
              </a:rPr>
              <a:t>循环展开实例</a:t>
            </a:r>
            <a:endParaRPr lang="zh-CN" altLang="en-US" sz="3600" b="1" dirty="0">
              <a:latin typeface="+mj-ea"/>
            </a:endParaRPr>
          </a:p>
        </p:txBody>
      </p:sp>
      <p:sp>
        <p:nvSpPr>
          <p:cNvPr id="13315" name="Rectangle 5"/>
          <p:cNvSpPr>
            <a:spLocks noGrp="1" noChangeArrowheads="1"/>
          </p:cNvSpPr>
          <p:nvPr>
            <p:ph type="body" idx="4294967295"/>
          </p:nvPr>
        </p:nvSpPr>
        <p:spPr/>
        <p:txBody>
          <a:bodyPr/>
          <a:lstStyle/>
          <a:p>
            <a:pPr eaLnBrk="1" hangingPunct="1">
              <a:defRPr/>
            </a:pPr>
            <a:r>
              <a:rPr lang="zh-CN" altLang="en-US" sz="2400" b="1" dirty="0" smtClean="0">
                <a:latin typeface="+mn-ea"/>
              </a:rPr>
              <a:t>对于下面的源代码，在不进行指令调度和进行指令调度两种情况下，分析代码一次循环的执行时间。</a:t>
            </a:r>
            <a:endParaRPr lang="zh-CN" altLang="en-US" sz="2400" b="1" dirty="0" smtClean="0">
              <a:latin typeface="+mn-ea"/>
            </a:endParaRPr>
          </a:p>
          <a:p>
            <a:pPr eaLnBrk="1" hangingPunct="1">
              <a:defRPr/>
            </a:pPr>
            <a:endParaRPr lang="zh-CN" altLang="en-US" sz="2800" dirty="0" smtClean="0">
              <a:latin typeface="Verdana" panose="020B0604030504040204" pitchFamily="34" charset="0"/>
              <a:ea typeface="华文中宋" panose="02010600040101010101" pitchFamily="2" charset="-122"/>
            </a:endParaRPr>
          </a:p>
          <a:p>
            <a:pPr algn="ctr" eaLnBrk="1" hangingPunct="1">
              <a:buFont typeface="Wingdings" panose="05000000000000000000" pitchFamily="2" charset="2"/>
              <a:buNone/>
              <a:defRPr/>
            </a:pPr>
            <a:r>
              <a:rPr lang="en-US" altLang="zh-CN" sz="2800" dirty="0" smtClean="0">
                <a:latin typeface="Verdana" panose="020B0604030504040204" pitchFamily="34" charset="0"/>
                <a:ea typeface="华文中宋" panose="02010600040101010101" pitchFamily="2" charset="-122"/>
              </a:rPr>
              <a:t>for (i=1; i&lt;=1000; i++)</a:t>
            </a:r>
            <a:endParaRPr lang="en-US" altLang="zh-CN" sz="2800" dirty="0" smtClean="0">
              <a:latin typeface="Verdana" panose="020B0604030504040204" pitchFamily="34" charset="0"/>
              <a:ea typeface="华文中宋" panose="02010600040101010101" pitchFamily="2" charset="-122"/>
            </a:endParaRPr>
          </a:p>
          <a:p>
            <a:pPr algn="ctr" eaLnBrk="1" hangingPunct="1">
              <a:buFont typeface="Wingdings" panose="05000000000000000000" pitchFamily="2" charset="2"/>
              <a:buNone/>
              <a:defRPr/>
            </a:pPr>
            <a:r>
              <a:rPr lang="en-US" altLang="zh-CN" sz="2800" dirty="0" smtClean="0">
                <a:latin typeface="Verdana" panose="020B0604030504040204" pitchFamily="34" charset="0"/>
                <a:ea typeface="华文中宋" panose="02010600040101010101" pitchFamily="2" charset="-122"/>
              </a:rPr>
              <a:t>x[i] = x[i] + s; </a:t>
            </a:r>
            <a:endParaRPr lang="zh-CN" altLang="en-US" sz="2800" dirty="0" smtClean="0">
              <a:latin typeface="Verdana" panose="020B0604030504040204" pitchFamily="34"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ea typeface="+mn-ea"/>
                <a:cs typeface="Times New Roman" panose="02020603050405020304" pitchFamily="18" charset="0"/>
              </a:rPr>
              <a:t>MIPS</a:t>
            </a:r>
            <a:r>
              <a:rPr lang="zh-CN" altLang="en-US" sz="3600" b="1" dirty="0" smtClean="0">
                <a:latin typeface="Times New Roman" panose="02020603050405020304" pitchFamily="18" charset="0"/>
                <a:ea typeface="+mn-ea"/>
                <a:cs typeface="Times New Roman" panose="02020603050405020304" pitchFamily="18" charset="0"/>
              </a:rPr>
              <a:t>汇编语言程序</a:t>
            </a:r>
            <a:endParaRPr lang="zh-CN" altLang="en-US" sz="3600" b="1" dirty="0" smtClean="0">
              <a:latin typeface="Times New Roman" panose="02020603050405020304" pitchFamily="18" charset="0"/>
              <a:ea typeface="+mn-ea"/>
              <a:cs typeface="Times New Roman" panose="02020603050405020304" pitchFamily="18" charset="0"/>
            </a:endParaRPr>
          </a:p>
        </p:txBody>
      </p:sp>
      <p:sp>
        <p:nvSpPr>
          <p:cNvPr id="15363" name="Rectangle 5"/>
          <p:cNvSpPr>
            <a:spLocks noGrp="1" noChangeArrowheads="1"/>
          </p:cNvSpPr>
          <p:nvPr>
            <p:ph type="body" idx="4294967295"/>
          </p:nvPr>
        </p:nvSpPr>
        <p:spPr/>
        <p:txBody>
          <a:bodyPr/>
          <a:lstStyle/>
          <a:p>
            <a:pPr eaLnBrk="1" hangingPunct="1"/>
            <a:r>
              <a:rPr lang="zh-CN" altLang="en-US" sz="2600" dirty="0" smtClean="0">
                <a:latin typeface="Verdana" panose="020B0604030504040204" pitchFamily="34" charset="0"/>
                <a:ea typeface="华文中宋" panose="02010600040101010101" pitchFamily="2" charset="-122"/>
              </a:rPr>
              <a:t>程序转换成</a:t>
            </a:r>
            <a:r>
              <a:rPr lang="en-US" altLang="zh-CN" sz="2600" dirty="0" smtClean="0">
                <a:latin typeface="Verdana" panose="020B0604030504040204" pitchFamily="34" charset="0"/>
                <a:ea typeface="华文中宋" panose="02010600040101010101" pitchFamily="2" charset="-122"/>
              </a:rPr>
              <a:t>MIPS</a:t>
            </a:r>
            <a:r>
              <a:rPr lang="zh-CN" altLang="en-US" sz="2600" dirty="0" smtClean="0">
                <a:latin typeface="Verdana" panose="020B0604030504040204" pitchFamily="34" charset="0"/>
                <a:ea typeface="华文中宋" panose="02010600040101010101" pitchFamily="2" charset="-122"/>
              </a:rPr>
              <a:t>汇编语言程序</a:t>
            </a:r>
            <a:endParaRPr lang="en-US" altLang="zh-CN" sz="2600" dirty="0" smtClean="0">
              <a:latin typeface="Verdana" panose="020B0604030504040204" pitchFamily="34" charset="0"/>
              <a:ea typeface="华文中宋" panose="02010600040101010101" pitchFamily="2" charset="-122"/>
            </a:endParaRPr>
          </a:p>
          <a:p>
            <a:pPr lvl="1" eaLnBrk="1" hangingPunct="1">
              <a:buFont typeface="Wingdings" panose="05000000000000000000" pitchFamily="2" charset="2"/>
              <a:buNone/>
            </a:pPr>
            <a:endParaRPr lang="en-US" altLang="zh-CN" sz="2600" dirty="0" smtClean="0">
              <a:latin typeface="Verdana" panose="020B0604030504040204" pitchFamily="34" charset="0"/>
              <a:ea typeface="华文中宋" panose="02010600040101010101" pitchFamily="2" charset="-122"/>
            </a:endParaRPr>
          </a:p>
          <a:p>
            <a:pPr lvl="1" eaLnBrk="1" hangingPunct="1">
              <a:buFont typeface="Wingdings" panose="05000000000000000000" pitchFamily="2" charset="2"/>
              <a:buNone/>
            </a:pPr>
            <a:r>
              <a:rPr lang="en-US" altLang="zh-CN" sz="2600" dirty="0" smtClean="0">
                <a:latin typeface="Verdana" panose="020B0604030504040204" pitchFamily="34" charset="0"/>
                <a:ea typeface="华文中宋" panose="02010600040101010101" pitchFamily="2" charset="-122"/>
              </a:rPr>
              <a:t>Loop:	LD		F0,0(R1)	;F0</a:t>
            </a:r>
            <a:r>
              <a:rPr lang="zh-CN" altLang="en-US" sz="2600" dirty="0" smtClean="0">
                <a:latin typeface="Verdana" panose="020B0604030504040204" pitchFamily="34" charset="0"/>
                <a:ea typeface="华文中宋" panose="02010600040101010101" pitchFamily="2" charset="-122"/>
              </a:rPr>
              <a:t>为向量元素</a:t>
            </a:r>
            <a:endParaRPr lang="zh-CN" altLang="en-US" sz="2600" dirty="0" smtClean="0">
              <a:latin typeface="Verdana" panose="020B0604030504040204" pitchFamily="34" charset="0"/>
              <a:ea typeface="华文中宋" panose="02010600040101010101" pitchFamily="2" charset="-122"/>
            </a:endParaRPr>
          </a:p>
          <a:p>
            <a:pPr lvl="1" eaLnBrk="1" hangingPunct="1">
              <a:buFont typeface="Wingdings" panose="05000000000000000000" pitchFamily="2" charset="2"/>
              <a:buNone/>
            </a:pPr>
            <a:r>
              <a:rPr lang="zh-CN" altLang="en-US" sz="2600" dirty="0" smtClean="0">
                <a:latin typeface="Verdana" panose="020B0604030504040204" pitchFamily="34" charset="0"/>
                <a:ea typeface="华文中宋" panose="02010600040101010101" pitchFamily="2" charset="-122"/>
              </a:rPr>
              <a:t>			</a:t>
            </a:r>
            <a:r>
              <a:rPr lang="en-US" altLang="zh-CN" sz="2600" dirty="0" smtClean="0">
                <a:latin typeface="Verdana" panose="020B0604030504040204" pitchFamily="34" charset="0"/>
                <a:ea typeface="华文中宋" panose="02010600040101010101" pitchFamily="2" charset="-122"/>
              </a:rPr>
              <a:t>ADDD	F4,F0,F2	;</a:t>
            </a:r>
            <a:r>
              <a:rPr lang="zh-CN" altLang="en-US" sz="2600" dirty="0" smtClean="0">
                <a:latin typeface="Verdana" panose="020B0604030504040204" pitchFamily="34" charset="0"/>
                <a:ea typeface="华文中宋" panose="02010600040101010101" pitchFamily="2" charset="-122"/>
              </a:rPr>
              <a:t>加常数</a:t>
            </a:r>
            <a:r>
              <a:rPr lang="en-US" altLang="zh-CN" sz="2600" dirty="0" smtClean="0">
                <a:latin typeface="Verdana" panose="020B0604030504040204" pitchFamily="34" charset="0"/>
                <a:ea typeface="华文中宋" panose="02010600040101010101" pitchFamily="2" charset="-122"/>
              </a:rPr>
              <a:t>F2</a:t>
            </a:r>
            <a:endParaRPr lang="zh-CN" altLang="en-US" sz="2600" dirty="0" smtClean="0">
              <a:latin typeface="Verdana" panose="020B0604030504040204" pitchFamily="34" charset="0"/>
              <a:ea typeface="华文中宋" panose="02010600040101010101" pitchFamily="2" charset="-122"/>
            </a:endParaRPr>
          </a:p>
          <a:p>
            <a:pPr lvl="1" eaLnBrk="1" hangingPunct="1">
              <a:buFont typeface="Wingdings" panose="05000000000000000000" pitchFamily="2" charset="2"/>
              <a:buNone/>
            </a:pPr>
            <a:r>
              <a:rPr lang="zh-CN" altLang="en-US" sz="2600" dirty="0" smtClean="0">
                <a:latin typeface="Verdana" panose="020B0604030504040204" pitchFamily="34" charset="0"/>
                <a:ea typeface="华文中宋" panose="02010600040101010101" pitchFamily="2" charset="-122"/>
              </a:rPr>
              <a:t>			</a:t>
            </a:r>
            <a:r>
              <a:rPr lang="en-US" altLang="zh-CN" sz="2600" dirty="0" smtClean="0">
                <a:latin typeface="Verdana" panose="020B0604030504040204" pitchFamily="34" charset="0"/>
                <a:ea typeface="华文中宋" panose="02010600040101010101" pitchFamily="2" charset="-122"/>
              </a:rPr>
              <a:t>SD		0(R1),F4	;</a:t>
            </a:r>
            <a:r>
              <a:rPr lang="zh-CN" altLang="en-US" sz="2600" dirty="0" smtClean="0">
                <a:latin typeface="Verdana" panose="020B0604030504040204" pitchFamily="34" charset="0"/>
                <a:ea typeface="华文中宋" panose="02010600040101010101" pitchFamily="2" charset="-122"/>
              </a:rPr>
              <a:t>保存结果</a:t>
            </a:r>
            <a:endParaRPr lang="zh-CN" altLang="en-US" sz="2600" dirty="0" smtClean="0">
              <a:latin typeface="Verdana" panose="020B0604030504040204" pitchFamily="34" charset="0"/>
              <a:ea typeface="华文中宋" panose="02010600040101010101" pitchFamily="2" charset="-122"/>
            </a:endParaRPr>
          </a:p>
          <a:p>
            <a:pPr lvl="1" eaLnBrk="1" hangingPunct="1">
              <a:buFont typeface="Wingdings" panose="05000000000000000000" pitchFamily="2" charset="2"/>
              <a:buNone/>
            </a:pPr>
            <a:r>
              <a:rPr lang="zh-CN" altLang="en-US" sz="2600" dirty="0" smtClean="0">
                <a:latin typeface="Verdana" panose="020B0604030504040204" pitchFamily="34" charset="0"/>
                <a:ea typeface="华文中宋" panose="02010600040101010101" pitchFamily="2" charset="-122"/>
              </a:rPr>
              <a:t>			</a:t>
            </a:r>
            <a:r>
              <a:rPr lang="en-US" altLang="zh-CN" sz="2600" dirty="0" smtClean="0">
                <a:latin typeface="Verdana" panose="020B0604030504040204" pitchFamily="34" charset="0"/>
                <a:ea typeface="华文中宋" panose="02010600040101010101" pitchFamily="2" charset="-122"/>
              </a:rPr>
              <a:t>SUBI	        R1,R1,#8	;</a:t>
            </a:r>
            <a:r>
              <a:rPr lang="zh-CN" altLang="en-US" sz="2600" dirty="0" smtClean="0">
                <a:latin typeface="Verdana" panose="020B0604030504040204" pitchFamily="34" charset="0"/>
                <a:ea typeface="华文中宋" panose="02010600040101010101" pitchFamily="2" charset="-122"/>
              </a:rPr>
              <a:t>修改指针</a:t>
            </a:r>
            <a:endParaRPr lang="zh-CN" altLang="en-US" sz="2600" dirty="0" smtClean="0">
              <a:latin typeface="Verdana" panose="020B0604030504040204" pitchFamily="34" charset="0"/>
              <a:ea typeface="华文中宋" panose="02010600040101010101" pitchFamily="2" charset="-122"/>
            </a:endParaRPr>
          </a:p>
          <a:p>
            <a:pPr lvl="1" eaLnBrk="1" hangingPunct="1">
              <a:buFont typeface="Wingdings" panose="05000000000000000000" pitchFamily="2" charset="2"/>
              <a:buNone/>
            </a:pPr>
            <a:r>
              <a:rPr lang="zh-CN" altLang="en-US" sz="2600" dirty="0" smtClean="0">
                <a:latin typeface="Verdana" panose="020B0604030504040204" pitchFamily="34" charset="0"/>
                <a:ea typeface="华文中宋" panose="02010600040101010101" pitchFamily="2" charset="-122"/>
              </a:rPr>
              <a:t>			</a:t>
            </a:r>
            <a:r>
              <a:rPr lang="en-US" altLang="zh-CN" sz="2600" dirty="0" smtClean="0">
                <a:latin typeface="Verdana" panose="020B0604030504040204" pitchFamily="34" charset="0"/>
                <a:ea typeface="华文中宋" panose="02010600040101010101" pitchFamily="2" charset="-122"/>
              </a:rPr>
              <a:t>BNEZ	        R1,Loop	;</a:t>
            </a:r>
            <a:r>
              <a:rPr lang="zh-CN" altLang="en-US" sz="2600" dirty="0" smtClean="0">
                <a:latin typeface="Verdana" panose="020B0604030504040204" pitchFamily="34" charset="0"/>
                <a:ea typeface="华文中宋" panose="02010600040101010101" pitchFamily="2" charset="-122"/>
              </a:rPr>
              <a:t>循环控制</a:t>
            </a:r>
            <a:endParaRPr lang="zh-CN" altLang="en-US" sz="2600" dirty="0" smtClean="0">
              <a:latin typeface="Verdana" panose="020B0604030504040204" pitchFamily="34"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7"/>
          <p:cNvSpPr>
            <a:spLocks noGrp="1" noChangeArrowheads="1"/>
          </p:cNvSpPr>
          <p:nvPr>
            <p:ph type="title" idx="4294967295"/>
          </p:nvPr>
        </p:nvSpPr>
        <p:spPr>
          <a:xfrm>
            <a:off x="457200" y="44450"/>
            <a:ext cx="8229600" cy="1143000"/>
          </a:xfrm>
        </p:spPr>
        <p:txBody>
          <a:bodyPr/>
          <a:lstStyle/>
          <a:p>
            <a:pPr eaLnBrk="1" hangingPunct="1"/>
            <a:r>
              <a:rPr lang="zh-CN" altLang="en-US" sz="3600" b="1" dirty="0" smtClean="0"/>
              <a:t>循环无调度执行</a:t>
            </a:r>
            <a:endParaRPr lang="zh-CN" altLang="en-US" sz="3600" b="1" dirty="0" smtClean="0"/>
          </a:p>
        </p:txBody>
      </p:sp>
      <p:graphicFrame>
        <p:nvGraphicFramePr>
          <p:cNvPr id="323635" name="Group 51"/>
          <p:cNvGraphicFramePr>
            <a:graphicFrameLocks noGrp="1"/>
          </p:cNvGraphicFramePr>
          <p:nvPr>
            <p:ph idx="4294967295"/>
          </p:nvPr>
        </p:nvGraphicFramePr>
        <p:xfrm>
          <a:off x="468313" y="1052513"/>
          <a:ext cx="8207375" cy="1443036"/>
        </p:xfrm>
        <a:graphic>
          <a:graphicData uri="http://schemas.openxmlformats.org/drawingml/2006/table">
            <a:tbl>
              <a:tblPr/>
              <a:tblGrid>
                <a:gridCol w="2122487"/>
                <a:gridCol w="6084888"/>
              </a:tblGrid>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无调度</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2">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dirty="0" smtClean="0">
                          <a:ln>
                            <a:noFill/>
                          </a:ln>
                          <a:solidFill>
                            <a:srgbClr val="FF0000"/>
                          </a:solidFill>
                          <a:effectLst/>
                          <a:latin typeface="Courier New" panose="02070309020205020404" pitchFamily="49" charset="0"/>
                          <a:ea typeface="华文中宋" panose="02010600040101010101" pitchFamily="2" charset="-122"/>
                          <a:cs typeface="Times New Roman" panose="02020603050405020304" pitchFamily="18" charset="0"/>
                        </a:rPr>
                        <a:t>?</a:t>
                      </a:r>
                      <a:r>
                        <a:rPr kumimoji="1" lang="en-US" altLang="zh-CN" sz="2400" b="1" i="1"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 </a:t>
                      </a:r>
                      <a:r>
                        <a:rPr kumimoji="1" lang="en-US" altLang="zh-CN"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6401" name="AutoShape 282"/>
          <p:cNvSpPr>
            <a:spLocks noChangeArrowheads="1"/>
          </p:cNvSpPr>
          <p:nvPr/>
        </p:nvSpPr>
        <p:spPr bwMode="auto">
          <a:xfrm>
            <a:off x="179388" y="3357563"/>
            <a:ext cx="8785225" cy="3311525"/>
          </a:xfrm>
          <a:prstGeom prst="cloudCallout">
            <a:avLst>
              <a:gd name="adj1" fmla="val -18162"/>
              <a:gd name="adj2" fmla="val -75694"/>
            </a:avLst>
          </a:prstGeom>
          <a:solidFill>
            <a:srgbClr val="00CCFF"/>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anchor="ctr"/>
          <a:lstStyle/>
          <a:p>
            <a:pPr algn="ctr"/>
            <a:endParaRPr lang="zh-CN" altLang="en-US"/>
          </a:p>
        </p:txBody>
      </p:sp>
      <p:pic>
        <p:nvPicPr>
          <p:cNvPr id="16402" name="Picture 281" descr="delay-cl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350" y="3903663"/>
            <a:ext cx="6337300"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3" name="Rectangle 283"/>
          <p:cNvSpPr>
            <a:spLocks noChangeArrowheads="1"/>
          </p:cNvSpPr>
          <p:nvPr/>
        </p:nvSpPr>
        <p:spPr bwMode="auto">
          <a:xfrm>
            <a:off x="1331913" y="5157788"/>
            <a:ext cx="6553200" cy="287337"/>
          </a:xfrm>
          <a:prstGeom prst="rect">
            <a:avLst/>
          </a:prstGeom>
          <a:solidFill>
            <a:srgbClr val="FF00FF">
              <a:alpha val="49019"/>
            </a:srgbClr>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100013"/>
            <a:ext cx="8229600" cy="1143001"/>
          </a:xfrm>
        </p:spPr>
        <p:txBody>
          <a:bodyPr/>
          <a:lstStyle/>
          <a:p>
            <a:pPr eaLnBrk="1" hangingPunct="1"/>
            <a:r>
              <a:rPr lang="zh-CN" altLang="en-US" sz="4000" b="1" smtClean="0"/>
              <a:t>循环无调度执行</a:t>
            </a:r>
            <a:endParaRPr lang="zh-CN" altLang="en-US" sz="4000" b="1" smtClean="0"/>
          </a:p>
        </p:txBody>
      </p:sp>
      <p:graphicFrame>
        <p:nvGraphicFramePr>
          <p:cNvPr id="327723" name="Group 43"/>
          <p:cNvGraphicFramePr>
            <a:graphicFrameLocks noGrp="1"/>
          </p:cNvGraphicFramePr>
          <p:nvPr>
            <p:ph idx="4294967295"/>
          </p:nvPr>
        </p:nvGraphicFramePr>
        <p:xfrm>
          <a:off x="468313" y="1052513"/>
          <a:ext cx="8207375" cy="2411410"/>
        </p:xfrm>
        <a:graphic>
          <a:graphicData uri="http://schemas.openxmlformats.org/drawingml/2006/table">
            <a:tbl>
              <a:tblPr/>
              <a:tblGrid>
                <a:gridCol w="2122487"/>
                <a:gridCol w="6084888"/>
              </a:tblGrid>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无调度</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2">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rgbClr val="FF0000"/>
                          </a:solidFill>
                          <a:effectLst/>
                          <a:latin typeface="Courier New" panose="02070309020205020404" pitchFamily="49" charset="0"/>
                          <a:ea typeface="华文中宋" panose="02010600040101010101" pitchFamily="2" charset="-122"/>
                          <a:cs typeface="Times New Roman" panose="02020603050405020304" pitchFamily="18" charset="0"/>
                        </a:rPr>
                        <a:t>?</a:t>
                      </a: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 </a:t>
                      </a: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7431" name="AutoShape 44"/>
          <p:cNvSpPr>
            <a:spLocks noChangeArrowheads="1"/>
          </p:cNvSpPr>
          <p:nvPr/>
        </p:nvSpPr>
        <p:spPr bwMode="auto">
          <a:xfrm>
            <a:off x="179388" y="4508500"/>
            <a:ext cx="8785225" cy="2160588"/>
          </a:xfrm>
          <a:prstGeom prst="cloudCallout">
            <a:avLst>
              <a:gd name="adj1" fmla="val -19625"/>
              <a:gd name="adj2" fmla="val -97685"/>
            </a:avLst>
          </a:prstGeom>
          <a:solidFill>
            <a:srgbClr val="00CCFF"/>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anchor="ctr"/>
          <a:lstStyle/>
          <a:p>
            <a:pPr algn="ctr"/>
            <a:endParaRPr lang="zh-CN" altLang="en-US"/>
          </a:p>
        </p:txBody>
      </p:sp>
      <p:pic>
        <p:nvPicPr>
          <p:cNvPr id="17432" name="Picture 45" descr="delay-cl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350" y="3903663"/>
            <a:ext cx="6337300"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3" name="Rectangle 46"/>
          <p:cNvSpPr>
            <a:spLocks noChangeArrowheads="1"/>
          </p:cNvSpPr>
          <p:nvPr/>
        </p:nvSpPr>
        <p:spPr bwMode="auto">
          <a:xfrm>
            <a:off x="1331913" y="4797425"/>
            <a:ext cx="6553200" cy="287338"/>
          </a:xfrm>
          <a:prstGeom prst="rect">
            <a:avLst/>
          </a:prstGeom>
          <a:solidFill>
            <a:srgbClr val="FF00FF">
              <a:alpha val="49019"/>
            </a:srgbClr>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26988"/>
            <a:ext cx="8229600" cy="1143001"/>
          </a:xfrm>
        </p:spPr>
        <p:txBody>
          <a:bodyPr/>
          <a:lstStyle/>
          <a:p>
            <a:pPr eaLnBrk="1" hangingPunct="1"/>
            <a:r>
              <a:rPr lang="zh-CN" altLang="en-US" sz="3600" b="1" dirty="0" smtClean="0"/>
              <a:t>循环无调度执行</a:t>
            </a:r>
            <a:endParaRPr lang="zh-CN" altLang="en-US" sz="3600" b="1" dirty="0" smtClean="0"/>
          </a:p>
        </p:txBody>
      </p:sp>
      <p:graphicFrame>
        <p:nvGraphicFramePr>
          <p:cNvPr id="329769" name="Group 41"/>
          <p:cNvGraphicFramePr>
            <a:graphicFrameLocks noGrp="1"/>
          </p:cNvGraphicFramePr>
          <p:nvPr>
            <p:ph idx="4294967295"/>
          </p:nvPr>
        </p:nvGraphicFramePr>
        <p:xfrm>
          <a:off x="468313" y="1446213"/>
          <a:ext cx="8207375" cy="3854448"/>
        </p:xfrm>
        <a:graphic>
          <a:graphicData uri="http://schemas.openxmlformats.org/drawingml/2006/table">
            <a:tbl>
              <a:tblPr/>
              <a:tblGrid>
                <a:gridCol w="2122487"/>
                <a:gridCol w="6084888"/>
              </a:tblGrid>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无调度</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5</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6</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7</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dirty="0" smtClean="0">
                          <a:ln>
                            <a:noFill/>
                          </a:ln>
                          <a:solidFill>
                            <a:srgbClr val="FF0000"/>
                          </a:solidFill>
                          <a:effectLst/>
                          <a:latin typeface="Courier New" panose="02070309020205020404" pitchFamily="49" charset="0"/>
                          <a:ea typeface="华文中宋" panose="02010600040101010101" pitchFamily="2" charset="-122"/>
                          <a:cs typeface="Times New Roman" panose="02020603050405020304" pitchFamily="18" charset="0"/>
                        </a:rPr>
                        <a:t>?</a:t>
                      </a:r>
                      <a:r>
                        <a:rPr kumimoji="1" lang="en-US" altLang="zh-CN"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 SUBI		R1,R1,#8</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57200" y="-100013"/>
            <a:ext cx="8229600" cy="1143001"/>
          </a:xfrm>
        </p:spPr>
        <p:txBody>
          <a:bodyPr/>
          <a:lstStyle/>
          <a:p>
            <a:pPr eaLnBrk="1" hangingPunct="1"/>
            <a:r>
              <a:rPr lang="zh-CN" altLang="en-US" sz="3600" b="1" dirty="0" smtClean="0"/>
              <a:t>循环无调度执行</a:t>
            </a:r>
            <a:endParaRPr lang="zh-CN" altLang="en-US" sz="3600" b="1" dirty="0" smtClean="0"/>
          </a:p>
        </p:txBody>
      </p:sp>
      <p:graphicFrame>
        <p:nvGraphicFramePr>
          <p:cNvPr id="331817" name="Group 41"/>
          <p:cNvGraphicFramePr>
            <a:graphicFrameLocks noGrp="1"/>
          </p:cNvGraphicFramePr>
          <p:nvPr>
            <p:ph idx="4294967295"/>
          </p:nvPr>
        </p:nvGraphicFramePr>
        <p:xfrm>
          <a:off x="468313" y="1052513"/>
          <a:ext cx="8207375" cy="4340229"/>
        </p:xfrm>
        <a:graphic>
          <a:graphicData uri="http://schemas.openxmlformats.org/drawingml/2006/table">
            <a:tbl>
              <a:tblPr/>
              <a:tblGrid>
                <a:gridCol w="2122487"/>
                <a:gridCol w="6084888"/>
              </a:tblGrid>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无调度</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5</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6</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7</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R1,R1,#8</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8</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rgbClr val="FF0000"/>
                          </a:solidFill>
                          <a:effectLst/>
                          <a:latin typeface="Courier New" panose="02070309020205020404" pitchFamily="49" charset="0"/>
                          <a:ea typeface="华文中宋" panose="02010600040101010101" pitchFamily="2" charset="-122"/>
                          <a:cs typeface="Times New Roman" panose="02020603050405020304" pitchFamily="18" charset="0"/>
                        </a:rPr>
                        <a:t>?</a:t>
                      </a: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 </a:t>
                      </a: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BNEZ		R1,LOOP</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9491" name="AutoShape 43"/>
          <p:cNvSpPr>
            <a:spLocks noChangeArrowheads="1"/>
          </p:cNvSpPr>
          <p:nvPr/>
        </p:nvSpPr>
        <p:spPr bwMode="auto">
          <a:xfrm>
            <a:off x="755650" y="5661025"/>
            <a:ext cx="7704138" cy="1008063"/>
          </a:xfrm>
          <a:prstGeom prst="cloudCallout">
            <a:avLst>
              <a:gd name="adj1" fmla="val -23356"/>
              <a:gd name="adj2" fmla="val -81968"/>
            </a:avLst>
          </a:prstGeom>
          <a:solidFill>
            <a:srgbClr val="00CCFF"/>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anchor="ctr"/>
          <a:lstStyle/>
          <a:p>
            <a:pPr algn="ctr"/>
            <a:r>
              <a:rPr lang="zh-CN" altLang="en-US" sz="2400" b="1"/>
              <a:t>如果分支指令使用</a:t>
            </a:r>
            <a:r>
              <a:rPr lang="zh-CN" altLang="en-US" sz="2400" b="1">
                <a:solidFill>
                  <a:srgbClr val="FF0000"/>
                </a:solidFill>
              </a:rPr>
              <a:t>上一条指令</a:t>
            </a:r>
            <a:r>
              <a:rPr lang="zh-CN" altLang="en-US" sz="2400" b="1"/>
              <a:t>的结果作为分支条件，将要延迟</a:t>
            </a:r>
            <a:r>
              <a:rPr lang="en-US" altLang="zh-CN" sz="2400" b="1"/>
              <a:t>1</a:t>
            </a:r>
            <a:r>
              <a:rPr lang="zh-CN" altLang="en-US" sz="2400" b="1"/>
              <a:t>节拍</a:t>
            </a:r>
            <a:endParaRPr lang="zh-CN" altLang="en-US" sz="2400" b="1"/>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26988"/>
            <a:ext cx="8229600" cy="1143001"/>
          </a:xfrm>
        </p:spPr>
        <p:txBody>
          <a:bodyPr/>
          <a:lstStyle/>
          <a:p>
            <a:pPr eaLnBrk="1" hangingPunct="1"/>
            <a:r>
              <a:rPr lang="zh-CN" altLang="en-US" sz="3600" b="1" dirty="0" smtClean="0"/>
              <a:t>循环无调度执行</a:t>
            </a:r>
            <a:endParaRPr lang="zh-CN" altLang="en-US" sz="3600" b="1" dirty="0" smtClean="0"/>
          </a:p>
        </p:txBody>
      </p:sp>
      <p:graphicFrame>
        <p:nvGraphicFramePr>
          <p:cNvPr id="333865" name="Group 41"/>
          <p:cNvGraphicFramePr>
            <a:graphicFrameLocks noGrp="1"/>
          </p:cNvGraphicFramePr>
          <p:nvPr>
            <p:ph idx="4294967295"/>
          </p:nvPr>
        </p:nvGraphicFramePr>
        <p:xfrm>
          <a:off x="468313" y="1052513"/>
          <a:ext cx="8207375" cy="4824409"/>
        </p:xfrm>
        <a:graphic>
          <a:graphicData uri="http://schemas.openxmlformats.org/drawingml/2006/table">
            <a:tbl>
              <a:tblPr/>
              <a:tblGrid>
                <a:gridCol w="2122487"/>
                <a:gridCol w="6084888"/>
              </a:tblGrid>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无调度</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5</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6</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7</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R1,R1,#8</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5774">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8</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9</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BNEZ		R1,LOOP</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100013"/>
            <a:ext cx="8229600" cy="1143001"/>
          </a:xfrm>
        </p:spPr>
        <p:txBody>
          <a:bodyPr/>
          <a:lstStyle/>
          <a:p>
            <a:pPr eaLnBrk="1" hangingPunct="1"/>
            <a:r>
              <a:rPr lang="zh-CN" altLang="en-US" sz="3600" b="1" dirty="0" smtClean="0"/>
              <a:t>循环无调度执行</a:t>
            </a:r>
            <a:endParaRPr lang="zh-CN" altLang="en-US" sz="3600" b="1" dirty="0" smtClean="0"/>
          </a:p>
        </p:txBody>
      </p:sp>
      <p:graphicFrame>
        <p:nvGraphicFramePr>
          <p:cNvPr id="335875" name="Group 3"/>
          <p:cNvGraphicFramePr>
            <a:graphicFrameLocks noGrp="1"/>
          </p:cNvGraphicFramePr>
          <p:nvPr>
            <p:ph idx="4294967295"/>
          </p:nvPr>
        </p:nvGraphicFramePr>
        <p:xfrm>
          <a:off x="468313" y="1052513"/>
          <a:ext cx="8207375" cy="5308605"/>
        </p:xfrm>
        <a:graphic>
          <a:graphicData uri="http://schemas.openxmlformats.org/drawingml/2006/table">
            <a:tbl>
              <a:tblPr/>
              <a:tblGrid>
                <a:gridCol w="2122487"/>
                <a:gridCol w="6084888"/>
              </a:tblGrid>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无调度</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5</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6</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7</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R1,R1,#8</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8</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9</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BNEZ		R1,LOOP</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10</a:t>
                      </a:r>
                      <a:endPar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rgbClr val="FF0000"/>
                          </a:solidFill>
                          <a:effectLst/>
                          <a:latin typeface="Courier New" panose="02070309020205020404" pitchFamily="49" charset="0"/>
                          <a:ea typeface="华文中宋" panose="02010600040101010101" pitchFamily="2" charset="-122"/>
                          <a:cs typeface="Times New Roman" panose="02020603050405020304" pitchFamily="18" charset="0"/>
                        </a:rPr>
                        <a:t>?</a:t>
                      </a: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 </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1545" name="AutoShape 41"/>
          <p:cNvSpPr>
            <a:spLocks noChangeArrowheads="1"/>
          </p:cNvSpPr>
          <p:nvPr/>
        </p:nvSpPr>
        <p:spPr bwMode="auto">
          <a:xfrm>
            <a:off x="3276600" y="5805488"/>
            <a:ext cx="4319588" cy="863600"/>
          </a:xfrm>
          <a:prstGeom prst="cloudCallout">
            <a:avLst>
              <a:gd name="adj1" fmla="val -60509"/>
              <a:gd name="adj2" fmla="val 18384"/>
            </a:avLst>
          </a:prstGeom>
          <a:solidFill>
            <a:srgbClr val="00CCFF"/>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txBody>
          <a:bodyPr anchor="ctr"/>
          <a:lstStyle/>
          <a:p>
            <a:pPr algn="ctr"/>
            <a:r>
              <a:rPr lang="zh-CN" altLang="en-US" sz="2400" b="1"/>
              <a:t>分支指令有</a:t>
            </a:r>
            <a:r>
              <a:rPr lang="en-US" altLang="zh-CN" sz="2400" b="1"/>
              <a:t>1</a:t>
            </a:r>
            <a:r>
              <a:rPr lang="zh-CN" altLang="en-US" sz="2400" b="1"/>
              <a:t>个节拍的</a:t>
            </a:r>
            <a:r>
              <a:rPr lang="zh-CN" altLang="en-US" sz="2400" b="1">
                <a:solidFill>
                  <a:srgbClr val="FF0000"/>
                </a:solidFill>
              </a:rPr>
              <a:t>延迟槽</a:t>
            </a:r>
            <a:endParaRPr lang="zh-CN" altLang="en-US" sz="2400" b="1">
              <a:solidFill>
                <a:srgbClr val="FF0000"/>
              </a:solidFill>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68313" y="0"/>
            <a:ext cx="8229600" cy="1143000"/>
          </a:xfrm>
        </p:spPr>
        <p:txBody>
          <a:bodyPr/>
          <a:lstStyle/>
          <a:p>
            <a:pPr eaLnBrk="1" hangingPunct="1"/>
            <a:r>
              <a:rPr lang="zh-CN" altLang="en-US" sz="3600" b="1" smtClean="0"/>
              <a:t>循环无调度执行</a:t>
            </a:r>
            <a:endParaRPr lang="zh-CN" altLang="en-US" sz="3600" b="1" smtClean="0"/>
          </a:p>
        </p:txBody>
      </p:sp>
      <p:graphicFrame>
        <p:nvGraphicFramePr>
          <p:cNvPr id="337923" name="Group 3"/>
          <p:cNvGraphicFramePr>
            <a:graphicFrameLocks noGrp="1"/>
          </p:cNvGraphicFramePr>
          <p:nvPr>
            <p:ph idx="4294967295"/>
          </p:nvPr>
        </p:nvGraphicFramePr>
        <p:xfrm>
          <a:off x="468313" y="1052513"/>
          <a:ext cx="8207375" cy="5308605"/>
        </p:xfrm>
        <a:graphic>
          <a:graphicData uri="http://schemas.openxmlformats.org/drawingml/2006/table">
            <a:tbl>
              <a:tblPr/>
              <a:tblGrid>
                <a:gridCol w="2122487"/>
                <a:gridCol w="6084888"/>
              </a:tblGrid>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无调度</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5</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6</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7</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R1,R1,#8</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8</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9</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BNEZ		R1,LOOP</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10</a:t>
                      </a:r>
                      <a:endPar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zh-CN" altLang="en-US" sz="3600" b="1" smtClean="0"/>
              <a:t>循环无调度执行结果分析</a:t>
            </a:r>
            <a:endParaRPr lang="zh-CN" altLang="en-US" sz="3600" b="1" smtClean="0"/>
          </a:p>
        </p:txBody>
      </p:sp>
      <p:sp>
        <p:nvSpPr>
          <p:cNvPr id="23555" name="Rectangle 42"/>
          <p:cNvSpPr>
            <a:spLocks noGrp="1" noChangeArrowheads="1"/>
          </p:cNvSpPr>
          <p:nvPr>
            <p:ph type="body" idx="4294967295"/>
          </p:nvPr>
        </p:nvSpPr>
        <p:spPr/>
        <p:txBody>
          <a:bodyPr/>
          <a:lstStyle/>
          <a:p>
            <a:pPr eaLnBrk="1" hangingPunct="1">
              <a:defRPr/>
            </a:pPr>
            <a:r>
              <a:rPr lang="zh-CN" altLang="en-US" sz="2600" b="1" dirty="0" smtClean="0">
                <a:latin typeface="+mn-ea"/>
              </a:rPr>
              <a:t>每遍循环需要</a:t>
            </a:r>
            <a:r>
              <a:rPr lang="en-US" altLang="zh-CN" sz="2600" b="1" dirty="0" smtClean="0">
                <a:latin typeface="+mn-ea"/>
              </a:rPr>
              <a:t>10</a:t>
            </a:r>
            <a:r>
              <a:rPr lang="zh-CN" altLang="en-US" sz="2600" b="1" dirty="0" smtClean="0">
                <a:latin typeface="+mn-ea"/>
              </a:rPr>
              <a:t>个时钟节拍</a:t>
            </a:r>
            <a:endParaRPr lang="zh-CN" altLang="en-US" sz="2600" b="1" dirty="0" smtClean="0">
              <a:latin typeface="+mn-ea"/>
            </a:endParaRPr>
          </a:p>
          <a:p>
            <a:pPr eaLnBrk="1" hangingPunct="1">
              <a:defRPr/>
            </a:pPr>
            <a:r>
              <a:rPr lang="zh-CN" altLang="en-US" sz="2600" b="1" dirty="0" smtClean="0">
                <a:latin typeface="+mn-ea"/>
              </a:rPr>
              <a:t>只有</a:t>
            </a:r>
            <a:r>
              <a:rPr lang="en-US" altLang="zh-CN" sz="2600" b="1" dirty="0" smtClean="0">
                <a:latin typeface="+mn-ea"/>
              </a:rPr>
              <a:t>3</a:t>
            </a:r>
            <a:r>
              <a:rPr lang="zh-CN" altLang="en-US" sz="2600" b="1" dirty="0" smtClean="0">
                <a:latin typeface="+mn-ea"/>
              </a:rPr>
              <a:t>个时钟节</a:t>
            </a:r>
            <a:r>
              <a:rPr lang="zh-CN" sz="2600" b="1" dirty="0" smtClean="0">
                <a:latin typeface="+mn-ea"/>
              </a:rPr>
              <a:t>拍</a:t>
            </a:r>
            <a:r>
              <a:rPr lang="en-US" altLang="zh-CN" sz="2600" b="1" dirty="0" smtClean="0">
                <a:latin typeface="+mn-ea"/>
              </a:rPr>
              <a:t>(</a:t>
            </a:r>
            <a:r>
              <a:rPr lang="en-US" altLang="zh-CN" sz="2600" b="1" dirty="0" smtClean="0">
                <a:latin typeface="+mn-ea"/>
              </a:rPr>
              <a:t>LD</a:t>
            </a:r>
            <a:r>
              <a:rPr lang="en-US" altLang="zh-CN" sz="2600" b="1" dirty="0" smtClean="0">
                <a:latin typeface="+mn-ea"/>
              </a:rPr>
              <a:t>, </a:t>
            </a:r>
            <a:r>
              <a:rPr lang="en-US" altLang="zh-CN" sz="2600" b="1" dirty="0" smtClean="0">
                <a:latin typeface="+mn-ea"/>
              </a:rPr>
              <a:t>ADDD</a:t>
            </a:r>
            <a:r>
              <a:rPr lang="en-US" altLang="zh-CN" sz="2600" b="1" dirty="0" smtClean="0">
                <a:latin typeface="+mn-ea"/>
              </a:rPr>
              <a:t>, </a:t>
            </a:r>
            <a:r>
              <a:rPr lang="en-US" altLang="zh-CN" sz="2600" b="1" dirty="0" smtClean="0">
                <a:latin typeface="+mn-ea"/>
              </a:rPr>
              <a:t>SD</a:t>
            </a:r>
            <a:r>
              <a:rPr lang="en-US" altLang="zh-CN" sz="2600" b="1" dirty="0" smtClean="0">
                <a:latin typeface="+mn-ea"/>
              </a:rPr>
              <a:t>)</a:t>
            </a:r>
            <a:endParaRPr lang="en-US" altLang="zh-CN" sz="2600" b="1" dirty="0" smtClean="0">
              <a:latin typeface="+mn-ea"/>
            </a:endParaRPr>
          </a:p>
          <a:p>
            <a:pPr lvl="1" eaLnBrk="1" hangingPunct="1">
              <a:defRPr/>
            </a:pPr>
            <a:r>
              <a:rPr lang="zh-CN" altLang="en-US" sz="2600" b="1" dirty="0" smtClean="0">
                <a:latin typeface="+mn-ea"/>
              </a:rPr>
              <a:t>有效比率为</a:t>
            </a:r>
            <a:r>
              <a:rPr lang="en-US" altLang="zh-CN" sz="2600" b="1" dirty="0" smtClean="0">
                <a:latin typeface="+mn-ea"/>
              </a:rPr>
              <a:t>30%</a:t>
            </a:r>
            <a:endParaRPr lang="en-US" altLang="zh-CN" sz="2600" b="1" dirty="0" smtClean="0">
              <a:latin typeface="+mn-ea"/>
            </a:endParaRPr>
          </a:p>
          <a:p>
            <a:pPr lvl="1" eaLnBrk="1" hangingPunct="1">
              <a:defRPr/>
            </a:pPr>
            <a:r>
              <a:rPr lang="zh-CN" altLang="en-US" sz="2600" b="1" dirty="0" smtClean="0">
                <a:latin typeface="+mn-ea"/>
              </a:rPr>
              <a:t>空转</a:t>
            </a:r>
            <a:r>
              <a:rPr lang="en-US" altLang="zh-CN" sz="2600" b="1" dirty="0" smtClean="0">
                <a:latin typeface="+mn-ea"/>
              </a:rPr>
              <a:t>5</a:t>
            </a:r>
            <a:r>
              <a:rPr lang="zh-CN" altLang="en-US" sz="2600" b="1" dirty="0" smtClean="0">
                <a:latin typeface="+mn-ea"/>
              </a:rPr>
              <a:t>个时钟节拍 </a:t>
            </a:r>
            <a:r>
              <a:rPr lang="en-US" altLang="zh-CN" sz="2600" b="1" dirty="0" smtClean="0">
                <a:latin typeface="+mn-ea"/>
              </a:rPr>
              <a:t>(50%)</a:t>
            </a:r>
            <a:endParaRPr lang="en-US" altLang="zh-CN" sz="2600" b="1" dirty="0" smtClean="0">
              <a:latin typeface="+mn-ea"/>
            </a:endParaRPr>
          </a:p>
          <a:p>
            <a:pPr lvl="1" eaLnBrk="1" hangingPunct="1">
              <a:defRPr/>
            </a:pPr>
            <a:r>
              <a:rPr lang="zh-CN" altLang="en-US" sz="2600" b="1" dirty="0" smtClean="0">
                <a:latin typeface="+mn-ea"/>
              </a:rPr>
              <a:t>循环控制</a:t>
            </a:r>
            <a:r>
              <a:rPr lang="en-US" altLang="zh-CN" sz="2600" b="1" dirty="0" smtClean="0">
                <a:latin typeface="+mn-ea"/>
              </a:rPr>
              <a:t>2</a:t>
            </a:r>
            <a:r>
              <a:rPr lang="zh-CN" altLang="en-US" sz="2600" b="1" dirty="0" smtClean="0">
                <a:latin typeface="+mn-ea"/>
              </a:rPr>
              <a:t>个时钟节拍 </a:t>
            </a:r>
            <a:r>
              <a:rPr lang="en-US" altLang="zh-CN" sz="2600" b="1" dirty="0" smtClean="0">
                <a:latin typeface="+mn-ea"/>
              </a:rPr>
              <a:t>(20%)</a:t>
            </a:r>
            <a:endParaRPr lang="en-US" altLang="zh-CN" sz="2600" b="1" dirty="0" smtClean="0">
              <a:latin typeface="+mn-ea"/>
            </a:endParaRPr>
          </a:p>
          <a:p>
            <a:pPr lvl="1" eaLnBrk="1" hangingPunct="1">
              <a:defRPr/>
            </a:pPr>
            <a:endParaRPr lang="en-US" altLang="zh-CN" sz="2600" b="1" dirty="0" smtClean="0">
              <a:latin typeface="+mn-ea"/>
            </a:endParaRPr>
          </a:p>
          <a:p>
            <a:pPr eaLnBrk="1" hangingPunct="1">
              <a:defRPr/>
            </a:pPr>
            <a:r>
              <a:rPr lang="zh-CN" altLang="en-US" sz="2600" b="1" dirty="0" smtClean="0">
                <a:latin typeface="+mn-ea"/>
              </a:rPr>
              <a:t>调度代码，减少空转</a:t>
            </a:r>
            <a:endParaRPr lang="zh-CN" altLang="en-US" sz="2600" b="1" dirty="0" smtClean="0">
              <a:latin typeface="+mn-ea"/>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11188" y="1298575"/>
            <a:ext cx="74882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257300" indent="-3429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2400" b="1" dirty="0" smtClean="0">
                <a:latin typeface="+mn-ea"/>
                <a:ea typeface="+mn-ea"/>
              </a:rPr>
              <a:t>1</a:t>
            </a:r>
            <a:r>
              <a:rPr lang="en-US" altLang="zh-CN" sz="2400" b="1" dirty="0">
                <a:latin typeface="+mn-ea"/>
                <a:ea typeface="+mn-ea"/>
              </a:rPr>
              <a:t>. </a:t>
            </a:r>
            <a:r>
              <a:rPr lang="zh-CN" altLang="en-US" sz="2400" b="1" dirty="0">
                <a:latin typeface="+mn-ea"/>
                <a:ea typeface="+mn-ea"/>
              </a:rPr>
              <a:t>性能指标</a:t>
            </a:r>
            <a:endParaRPr lang="zh-CN" altLang="en-US" sz="2400" b="1" dirty="0">
              <a:latin typeface="+mn-ea"/>
              <a:ea typeface="+mn-ea"/>
            </a:endParaRPr>
          </a:p>
          <a:p>
            <a:pPr lvl="2" eaLnBrk="1" hangingPunct="1">
              <a:spcBef>
                <a:spcPct val="50000"/>
              </a:spcBef>
            </a:pPr>
            <a:r>
              <a:rPr lang="en-US" altLang="zh-CN" sz="2400" b="1" dirty="0">
                <a:latin typeface="+mn-ea"/>
                <a:ea typeface="+mn-ea"/>
              </a:rPr>
              <a:t>1GFLOPS</a:t>
            </a:r>
            <a:r>
              <a:rPr lang="zh-CN" altLang="en-US" sz="2400" b="1" dirty="0">
                <a:latin typeface="+mn-ea"/>
                <a:ea typeface="+mn-ea"/>
              </a:rPr>
              <a:t>、主频</a:t>
            </a:r>
            <a:r>
              <a:rPr lang="en-US" altLang="zh-CN" sz="2400" b="1" dirty="0">
                <a:latin typeface="+mn-ea"/>
                <a:ea typeface="+mn-ea"/>
              </a:rPr>
              <a:t>80M</a:t>
            </a:r>
            <a:r>
              <a:rPr lang="zh-CN" altLang="en-US" sz="2400" b="1" dirty="0">
                <a:latin typeface="+mn-ea"/>
                <a:ea typeface="+mn-ea"/>
              </a:rPr>
              <a:t>、向量长度</a:t>
            </a:r>
            <a:r>
              <a:rPr lang="en-US" altLang="zh-CN" sz="2400" b="1" dirty="0">
                <a:latin typeface="+mn-ea"/>
                <a:ea typeface="+mn-ea"/>
              </a:rPr>
              <a:t>64</a:t>
            </a:r>
            <a:endParaRPr lang="en-US" altLang="zh-CN" sz="2400" b="1" dirty="0">
              <a:latin typeface="+mn-ea"/>
              <a:ea typeface="+mn-ea"/>
            </a:endParaRPr>
          </a:p>
          <a:p>
            <a:pPr eaLnBrk="1" hangingPunct="1">
              <a:spcBef>
                <a:spcPct val="50000"/>
              </a:spcBef>
            </a:pPr>
            <a:r>
              <a:rPr lang="en-US" altLang="zh-CN" sz="2400" b="1" dirty="0">
                <a:latin typeface="+mn-ea"/>
                <a:ea typeface="+mn-ea"/>
              </a:rPr>
              <a:t>2. </a:t>
            </a:r>
            <a:r>
              <a:rPr lang="zh-CN" altLang="en-US" sz="2400" b="1" dirty="0">
                <a:latin typeface="+mn-ea"/>
                <a:ea typeface="+mn-ea"/>
                <a:hlinkClick r:id="rId1" action="ppaction://hlinksldjump"/>
              </a:rPr>
              <a:t>基本结构</a:t>
            </a:r>
            <a:endParaRPr lang="zh-CN" altLang="en-US" sz="2400" b="1" dirty="0">
              <a:latin typeface="+mn-ea"/>
              <a:ea typeface="+mn-ea"/>
            </a:endParaRPr>
          </a:p>
          <a:p>
            <a:pPr lvl="2" eaLnBrk="1" hangingPunct="1">
              <a:spcBef>
                <a:spcPct val="50000"/>
              </a:spcBef>
              <a:buFont typeface="楷体_GB2312" pitchFamily="49" charset="-122"/>
              <a:buChar char="-"/>
            </a:pPr>
            <a:r>
              <a:rPr lang="zh-CN" altLang="en-US" sz="2400" b="1" dirty="0">
                <a:latin typeface="+mn-ea"/>
                <a:ea typeface="+mn-ea"/>
              </a:rPr>
              <a:t>向量运算部件</a:t>
            </a:r>
            <a:endParaRPr lang="zh-CN" altLang="en-US" sz="2400" b="1" dirty="0">
              <a:latin typeface="+mn-ea"/>
              <a:ea typeface="+mn-ea"/>
            </a:endParaRPr>
          </a:p>
          <a:p>
            <a:pPr lvl="2" eaLnBrk="1" hangingPunct="1">
              <a:spcBef>
                <a:spcPct val="50000"/>
              </a:spcBef>
              <a:buFont typeface="楷体_GB2312" pitchFamily="49" charset="-122"/>
              <a:buChar char="-"/>
            </a:pPr>
            <a:r>
              <a:rPr lang="zh-CN" altLang="en-US" sz="2400" b="1" dirty="0">
                <a:latin typeface="+mn-ea"/>
                <a:ea typeface="+mn-ea"/>
              </a:rPr>
              <a:t>向量寄存器组（</a:t>
            </a:r>
            <a:r>
              <a:rPr lang="en-US" altLang="zh-CN" sz="2400" b="1" dirty="0">
                <a:latin typeface="+mn-ea"/>
                <a:ea typeface="+mn-ea"/>
              </a:rPr>
              <a:t>V</a:t>
            </a:r>
            <a:r>
              <a:rPr lang="en-US" altLang="zh-CN" sz="2400" b="1" baseline="-25000" dirty="0">
                <a:latin typeface="+mn-ea"/>
                <a:ea typeface="+mn-ea"/>
              </a:rPr>
              <a:t>0</a:t>
            </a:r>
            <a:r>
              <a:rPr lang="en-US" altLang="zh-CN" sz="2400" b="1" dirty="0">
                <a:latin typeface="+mn-ea"/>
                <a:ea typeface="+mn-ea"/>
              </a:rPr>
              <a:t>-V</a:t>
            </a:r>
            <a:r>
              <a:rPr lang="en-US" altLang="zh-CN" sz="2400" b="1" baseline="-25000" dirty="0">
                <a:latin typeface="+mn-ea"/>
                <a:ea typeface="+mn-ea"/>
              </a:rPr>
              <a:t>7</a:t>
            </a:r>
            <a:r>
              <a:rPr lang="zh-CN" altLang="en-US" sz="2400" b="1" dirty="0">
                <a:latin typeface="+mn-ea"/>
                <a:ea typeface="+mn-ea"/>
              </a:rPr>
              <a:t>）</a:t>
            </a:r>
            <a:endParaRPr lang="zh-CN" altLang="en-US" sz="2400" b="1" dirty="0">
              <a:latin typeface="+mn-ea"/>
              <a:ea typeface="+mn-ea"/>
            </a:endParaRPr>
          </a:p>
          <a:p>
            <a:pPr lvl="2" eaLnBrk="1" hangingPunct="1">
              <a:spcBef>
                <a:spcPct val="50000"/>
              </a:spcBef>
              <a:buFont typeface="楷体_GB2312" pitchFamily="49" charset="-122"/>
              <a:buChar char="-"/>
            </a:pPr>
            <a:r>
              <a:rPr lang="zh-CN" altLang="en-US" sz="2400" b="1" dirty="0">
                <a:latin typeface="+mn-ea"/>
                <a:ea typeface="+mn-ea"/>
              </a:rPr>
              <a:t>向量长度寄存器</a:t>
            </a:r>
            <a:endParaRPr lang="zh-CN" altLang="en-US" sz="2400" b="1" dirty="0">
              <a:latin typeface="+mn-ea"/>
              <a:ea typeface="+mn-ea"/>
            </a:endParaRPr>
          </a:p>
          <a:p>
            <a:pPr lvl="2" eaLnBrk="1" hangingPunct="1">
              <a:spcBef>
                <a:spcPct val="50000"/>
              </a:spcBef>
              <a:buFont typeface="楷体_GB2312" pitchFamily="49" charset="-122"/>
              <a:buChar char="-"/>
            </a:pPr>
            <a:r>
              <a:rPr lang="zh-CN" altLang="en-US" sz="2400" b="1" dirty="0">
                <a:latin typeface="+mn-ea"/>
                <a:ea typeface="+mn-ea"/>
              </a:rPr>
              <a:t>向量屏蔽寄存器</a:t>
            </a:r>
            <a:endParaRPr lang="zh-CN" altLang="en-US" sz="2400" b="1" dirty="0">
              <a:latin typeface="+mn-ea"/>
              <a:ea typeface="+mn-ea"/>
            </a:endParaRPr>
          </a:p>
        </p:txBody>
      </p:sp>
      <p:sp>
        <p:nvSpPr>
          <p:cNvPr id="5" name="Rectangle 3"/>
          <p:cNvSpPr>
            <a:spLocks noChangeArrowheads="1"/>
          </p:cNvSpPr>
          <p:nvPr/>
        </p:nvSpPr>
        <p:spPr bwMode="auto">
          <a:xfrm>
            <a:off x="539750" y="260350"/>
            <a:ext cx="7200900" cy="676275"/>
          </a:xfrm>
          <a:prstGeom prst="rect">
            <a:avLst/>
          </a:prstGeom>
          <a:noFill/>
          <a:ln w="9525" algn="ctr">
            <a:noFill/>
            <a:miter lim="800000"/>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endParaRPr lang="en-US" altLang="zh-CN" sz="3600" dirty="0">
              <a:latin typeface="+mj-ea"/>
              <a:ea typeface="+mj-ea"/>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457200" y="-100013"/>
            <a:ext cx="8229600" cy="1143001"/>
          </a:xfrm>
        </p:spPr>
        <p:txBody>
          <a:bodyPr/>
          <a:lstStyle/>
          <a:p>
            <a:pPr eaLnBrk="1" hangingPunct="1"/>
            <a:r>
              <a:rPr lang="zh-CN" altLang="en-US" sz="3600" b="1" smtClean="0"/>
              <a:t>调度代码</a:t>
            </a:r>
            <a:endParaRPr lang="zh-CN" altLang="en-US" sz="3600" b="1" smtClean="0"/>
          </a:p>
        </p:txBody>
      </p:sp>
      <p:graphicFrame>
        <p:nvGraphicFramePr>
          <p:cNvPr id="357379" name="Group 3"/>
          <p:cNvGraphicFramePr>
            <a:graphicFrameLocks noGrp="1"/>
          </p:cNvGraphicFramePr>
          <p:nvPr>
            <p:custDataLst>
              <p:tags r:id="rId1"/>
            </p:custDataLst>
          </p:nvPr>
        </p:nvGraphicFramePr>
        <p:xfrm>
          <a:off x="457200" y="998538"/>
          <a:ext cx="8229600" cy="5341939"/>
        </p:xfrm>
        <a:graphic>
          <a:graphicData uri="http://schemas.openxmlformats.org/drawingml/2006/table">
            <a:tbl>
              <a:tblPr/>
              <a:tblGrid>
                <a:gridCol w="801688"/>
                <a:gridCol w="3600450"/>
                <a:gridCol w="3827462"/>
              </a:tblGrid>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未调度</a:t>
                      </a:r>
                      <a:endPar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调度后</a:t>
                      </a:r>
                      <a:endPar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5</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6</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7</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,#8</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8</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9</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BNEZ		R1,Loop</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10</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100013"/>
            <a:ext cx="8229600" cy="1143001"/>
          </a:xfrm>
        </p:spPr>
        <p:txBody>
          <a:bodyPr/>
          <a:lstStyle/>
          <a:p>
            <a:pPr eaLnBrk="1" hangingPunct="1"/>
            <a:r>
              <a:rPr lang="zh-CN" altLang="en-US" sz="3600" b="1" smtClean="0"/>
              <a:t>调度代码</a:t>
            </a:r>
            <a:endParaRPr lang="zh-CN" altLang="en-US" sz="3600" b="1" smtClean="0"/>
          </a:p>
        </p:txBody>
      </p:sp>
      <p:graphicFrame>
        <p:nvGraphicFramePr>
          <p:cNvPr id="363523" name="Group 3"/>
          <p:cNvGraphicFramePr>
            <a:graphicFrameLocks noGrp="1"/>
          </p:cNvGraphicFramePr>
          <p:nvPr/>
        </p:nvGraphicFramePr>
        <p:xfrm>
          <a:off x="457200" y="998538"/>
          <a:ext cx="8229600" cy="5341939"/>
        </p:xfrm>
        <a:graphic>
          <a:graphicData uri="http://schemas.openxmlformats.org/drawingml/2006/table">
            <a:tbl>
              <a:tblPr/>
              <a:tblGrid>
                <a:gridCol w="801688"/>
                <a:gridCol w="3600450"/>
                <a:gridCol w="3827462"/>
              </a:tblGrid>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未调度</a:t>
                      </a:r>
                      <a:endPar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调度后</a:t>
                      </a:r>
                      <a:endPar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rgbClr val="FF0000"/>
                          </a:solidFill>
                          <a:effectLst/>
                          <a:latin typeface="Courier New" panose="02070309020205020404" pitchFamily="49" charset="0"/>
                          <a:ea typeface="华文中宋" panose="02010600040101010101" pitchFamily="2" charset="-122"/>
                          <a:cs typeface="Times New Roman" panose="02020603050405020304" pitchFamily="18" charset="0"/>
                        </a:rPr>
                        <a:t>?</a:t>
                      </a:r>
                      <a:endParaRPr kumimoji="0" lang="en-US" altLang="zh-CN" sz="2000" b="1" i="0" u="none" strike="noStrike" cap="none" normalizeH="0" baseline="0" smtClean="0">
                        <a:ln>
                          <a:noFill/>
                        </a:ln>
                        <a:solidFill>
                          <a:srgbClr val="FF0000"/>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5</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6</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7</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R1,R1,#8</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8</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9</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BNEZ		R1,Loop</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10</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95288" y="-90488"/>
            <a:ext cx="8229600" cy="1143001"/>
          </a:xfrm>
        </p:spPr>
        <p:txBody>
          <a:bodyPr/>
          <a:lstStyle/>
          <a:p>
            <a:pPr eaLnBrk="1" hangingPunct="1">
              <a:defRPr/>
            </a:pPr>
            <a:r>
              <a:rPr lang="zh-CN" altLang="en-US" sz="4000" b="1" dirty="0" smtClean="0">
                <a:latin typeface="+mj-ea"/>
              </a:rPr>
              <a:t>调度代码</a:t>
            </a:r>
            <a:endParaRPr lang="en-US" altLang="zh-CN" sz="4000" b="1" dirty="0" smtClean="0">
              <a:latin typeface="+mj-ea"/>
            </a:endParaRPr>
          </a:p>
        </p:txBody>
      </p:sp>
      <p:graphicFrame>
        <p:nvGraphicFramePr>
          <p:cNvPr id="358461" name="Group 61"/>
          <p:cNvGraphicFramePr>
            <a:graphicFrameLocks noGrp="1"/>
          </p:cNvGraphicFramePr>
          <p:nvPr/>
        </p:nvGraphicFramePr>
        <p:xfrm>
          <a:off x="457200" y="998538"/>
          <a:ext cx="8229600" cy="5341939"/>
        </p:xfrm>
        <a:graphic>
          <a:graphicData uri="http://schemas.openxmlformats.org/drawingml/2006/table">
            <a:tbl>
              <a:tblPr/>
              <a:tblGrid>
                <a:gridCol w="801688"/>
                <a:gridCol w="3600450"/>
                <a:gridCol w="3827462"/>
              </a:tblGrid>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未调度</a:t>
                      </a:r>
                      <a:endPar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调度后</a:t>
                      </a:r>
                      <a:endPar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R1,R1,#8</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5</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6</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7</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R1,R1,#8</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8</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9</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BNEZ		R1,Loop</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10</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77" name="Line 53"/>
          <p:cNvSpPr>
            <a:spLocks noChangeShapeType="1"/>
          </p:cNvSpPr>
          <p:nvPr/>
        </p:nvSpPr>
        <p:spPr bwMode="auto">
          <a:xfrm flipV="1">
            <a:off x="2124075" y="2349500"/>
            <a:ext cx="3025775" cy="2159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457200" y="-100013"/>
            <a:ext cx="8229600" cy="1143001"/>
          </a:xfrm>
        </p:spPr>
        <p:txBody>
          <a:bodyPr/>
          <a:lstStyle/>
          <a:p>
            <a:pPr eaLnBrk="1" hangingPunct="1">
              <a:defRPr/>
            </a:pPr>
            <a:r>
              <a:rPr lang="zh-CN" altLang="en-US" sz="3600" b="1" dirty="0" smtClean="0">
                <a:latin typeface="+mj-ea"/>
              </a:rPr>
              <a:t>调度代码</a:t>
            </a:r>
            <a:endParaRPr lang="en-US" altLang="zh-CN" sz="3600" b="1" dirty="0" smtClean="0">
              <a:latin typeface="+mj-ea"/>
            </a:endParaRPr>
          </a:p>
        </p:txBody>
      </p:sp>
      <p:graphicFrame>
        <p:nvGraphicFramePr>
          <p:cNvPr id="359427" name="Group 3"/>
          <p:cNvGraphicFramePr>
            <a:graphicFrameLocks noGrp="1"/>
          </p:cNvGraphicFramePr>
          <p:nvPr/>
        </p:nvGraphicFramePr>
        <p:xfrm>
          <a:off x="457200" y="998538"/>
          <a:ext cx="8229600" cy="5341939"/>
        </p:xfrm>
        <a:graphic>
          <a:graphicData uri="http://schemas.openxmlformats.org/drawingml/2006/table">
            <a:tbl>
              <a:tblPr/>
              <a:tblGrid>
                <a:gridCol w="801688"/>
                <a:gridCol w="3600450"/>
                <a:gridCol w="3827462"/>
              </a:tblGrid>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未调度</a:t>
                      </a:r>
                      <a:endPar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调度后</a:t>
                      </a:r>
                      <a:endPar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R1,R1,#8</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5</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6</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7</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R1,R1,#8</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8</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9</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BNEZ		R1,Loop</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10</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1" name="Line 53"/>
          <p:cNvSpPr>
            <a:spLocks noChangeShapeType="1"/>
          </p:cNvSpPr>
          <p:nvPr/>
        </p:nvSpPr>
        <p:spPr bwMode="auto">
          <a:xfrm flipV="1">
            <a:off x="1908175" y="3789363"/>
            <a:ext cx="3095625" cy="172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7702" name="Line 54"/>
          <p:cNvSpPr>
            <a:spLocks noChangeShapeType="1"/>
          </p:cNvSpPr>
          <p:nvPr/>
        </p:nvSpPr>
        <p:spPr bwMode="auto">
          <a:xfrm flipV="1">
            <a:off x="1908175" y="3286125"/>
            <a:ext cx="3168650" cy="22288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100013"/>
            <a:ext cx="8229600" cy="1143001"/>
          </a:xfrm>
        </p:spPr>
        <p:txBody>
          <a:bodyPr/>
          <a:lstStyle/>
          <a:p>
            <a:pPr eaLnBrk="1" hangingPunct="1">
              <a:defRPr/>
            </a:pPr>
            <a:r>
              <a:rPr lang="zh-CN" altLang="en-US" sz="3600" b="1" dirty="0" smtClean="0">
                <a:latin typeface="+mj-ea"/>
              </a:rPr>
              <a:t>调度代码</a:t>
            </a:r>
            <a:endParaRPr lang="en-US" altLang="zh-CN" sz="3600" b="1" dirty="0" smtClean="0">
              <a:latin typeface="+mj-ea"/>
            </a:endParaRPr>
          </a:p>
        </p:txBody>
      </p:sp>
      <p:graphicFrame>
        <p:nvGraphicFramePr>
          <p:cNvPr id="360451" name="Group 3"/>
          <p:cNvGraphicFramePr>
            <a:graphicFrameLocks noGrp="1"/>
          </p:cNvGraphicFramePr>
          <p:nvPr/>
        </p:nvGraphicFramePr>
        <p:xfrm>
          <a:off x="457200" y="998538"/>
          <a:ext cx="8229600" cy="5341939"/>
        </p:xfrm>
        <a:graphic>
          <a:graphicData uri="http://schemas.openxmlformats.org/drawingml/2006/table">
            <a:tbl>
              <a:tblPr/>
              <a:tblGrid>
                <a:gridCol w="801688"/>
                <a:gridCol w="3600450"/>
                <a:gridCol w="3827462"/>
              </a:tblGrid>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0" lang="zh-CN" altLang="en-US"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未调度</a:t>
                      </a:r>
                      <a:endPar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调度后</a:t>
                      </a:r>
                      <a:endParaRPr kumimoji="0" lang="zh-CN" altLang="en-US" sz="2000" b="1" i="0" u="sng"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R1,R1,#8</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5</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BNEZ		R1,Loop</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6</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a:t>
                      </a:r>
                      <a:r>
                        <a:rPr kumimoji="0" lang="en-US" altLang="zh-CN" sz="2000" b="1" i="0" u="none" strike="noStrike" cap="none" normalizeH="0" baseline="0" dirty="0" smtClean="0">
                          <a:ln>
                            <a:noFill/>
                          </a:ln>
                          <a:solidFill>
                            <a:srgbClr val="FF0000"/>
                          </a:solidFill>
                          <a:effectLst/>
                          <a:latin typeface="Courier New" panose="02070309020205020404" pitchFamily="49" charset="0"/>
                          <a:ea typeface="华文中宋" panose="02010600040101010101" pitchFamily="2" charset="-122"/>
                          <a:cs typeface="Times New Roman" panose="02020603050405020304" pitchFamily="18" charset="0"/>
                        </a:rPr>
                        <a:t>8</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(R1),F4</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7</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SUBI	      R1,R1,#8</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8</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9</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BNEZ		R1,Loop</a:t>
                      </a:r>
                      <a:endParaRPr kumimoji="0" lang="en-US" altLang="zh-CN" sz="20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10</a:t>
                      </a:r>
                      <a:endParaRPr kumimoji="0" lang="en-US" altLang="zh-CN"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r>
                        <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0" lang="en-US" altLang="zh-CN" sz="20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rgbClr val="0000CC"/>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25" name="Line 53"/>
          <p:cNvSpPr>
            <a:spLocks noChangeShapeType="1"/>
          </p:cNvSpPr>
          <p:nvPr/>
        </p:nvSpPr>
        <p:spPr bwMode="auto">
          <a:xfrm flipV="1">
            <a:off x="1908175" y="3860800"/>
            <a:ext cx="3024188" cy="16557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8726" name="Oval 54"/>
          <p:cNvSpPr>
            <a:spLocks noChangeArrowheads="1"/>
          </p:cNvSpPr>
          <p:nvPr/>
        </p:nvSpPr>
        <p:spPr bwMode="auto">
          <a:xfrm>
            <a:off x="611188" y="3933825"/>
            <a:ext cx="504825" cy="358775"/>
          </a:xfrm>
          <a:prstGeom prst="ellipse">
            <a:avLst/>
          </a:prstGeom>
          <a:solidFill>
            <a:schemeClr val="accent1">
              <a:alpha val="27843"/>
            </a:scheme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title" idx="4294967295"/>
          </p:nvPr>
        </p:nvSpPr>
        <p:spPr/>
        <p:txBody>
          <a:bodyPr/>
          <a:lstStyle/>
          <a:p>
            <a:pPr eaLnBrk="1" hangingPunct="1">
              <a:defRPr/>
            </a:pPr>
            <a:r>
              <a:rPr lang="zh-CN" altLang="en-US" sz="3600" b="1" dirty="0" smtClean="0">
                <a:latin typeface="+mj-ea"/>
              </a:rPr>
              <a:t>如何进行调度</a:t>
            </a:r>
            <a:endParaRPr lang="zh-CN" altLang="en-US" sz="3600" b="1" dirty="0" smtClean="0">
              <a:latin typeface="+mj-ea"/>
            </a:endParaRPr>
          </a:p>
        </p:txBody>
      </p:sp>
      <p:sp>
        <p:nvSpPr>
          <p:cNvPr id="15368" name="Rectangle 8"/>
          <p:cNvSpPr>
            <a:spLocks noGrp="1" noChangeArrowheads="1"/>
          </p:cNvSpPr>
          <p:nvPr>
            <p:ph type="body" idx="4294967295"/>
          </p:nvPr>
        </p:nvSpPr>
        <p:spPr/>
        <p:txBody>
          <a:bodyPr/>
          <a:lstStyle/>
          <a:p>
            <a:pPr eaLnBrk="1" hangingPunct="1">
              <a:lnSpc>
                <a:spcPct val="110000"/>
              </a:lnSpc>
              <a:defRPr/>
            </a:pPr>
            <a:r>
              <a:rPr lang="zh-CN" altLang="en-US" b="1" dirty="0" smtClean="0">
                <a:latin typeface="+mn-ea"/>
              </a:rPr>
              <a:t>通过一个好的编译器来调度可以</a:t>
            </a:r>
            <a:endParaRPr lang="en-US" altLang="zh-CN" b="1" dirty="0" smtClean="0">
              <a:latin typeface="+mn-ea"/>
            </a:endParaRPr>
          </a:p>
          <a:p>
            <a:pPr lvl="1" eaLnBrk="1" hangingPunct="1">
              <a:lnSpc>
                <a:spcPct val="110000"/>
              </a:lnSpc>
              <a:defRPr/>
            </a:pPr>
            <a:r>
              <a:rPr lang="zh-CN" altLang="en-US" b="1" dirty="0" smtClean="0">
                <a:latin typeface="+mn-ea"/>
                <a:cs typeface="Times New Roman" panose="02020603050405020304" pitchFamily="18" charset="0"/>
              </a:rPr>
              <a:t>调换</a:t>
            </a:r>
            <a:r>
              <a:rPr lang="en-US" altLang="zh-CN" b="1" dirty="0" smtClean="0">
                <a:latin typeface="+mn-ea"/>
                <a:cs typeface="Times New Roman" panose="02020603050405020304" pitchFamily="18" charset="0"/>
              </a:rPr>
              <a:t>SUBI</a:t>
            </a:r>
            <a:r>
              <a:rPr lang="zh-CN" altLang="en-US" b="1" dirty="0" smtClean="0">
                <a:latin typeface="+mn-ea"/>
                <a:cs typeface="Times New Roman" panose="02020603050405020304" pitchFamily="18" charset="0"/>
              </a:rPr>
              <a:t>和</a:t>
            </a:r>
            <a:r>
              <a:rPr lang="en-US" altLang="zh-CN" b="1" dirty="0" smtClean="0">
                <a:latin typeface="+mn-ea"/>
                <a:cs typeface="Times New Roman" panose="02020603050405020304" pitchFamily="18" charset="0"/>
              </a:rPr>
              <a:t>SD</a:t>
            </a:r>
            <a:r>
              <a:rPr lang="zh-CN" altLang="en-US" b="1" dirty="0" smtClean="0">
                <a:latin typeface="+mn-ea"/>
                <a:cs typeface="Times New Roman" panose="02020603050405020304" pitchFamily="18" charset="0"/>
              </a:rPr>
              <a:t>的位置</a:t>
            </a:r>
            <a:endParaRPr lang="en-US" altLang="zh-CN" b="1" dirty="0" smtClean="0">
              <a:latin typeface="+mn-ea"/>
              <a:cs typeface="Times New Roman" panose="02020603050405020304" pitchFamily="18" charset="0"/>
            </a:endParaRPr>
          </a:p>
          <a:p>
            <a:pPr lvl="1" eaLnBrk="1" hangingPunct="1">
              <a:lnSpc>
                <a:spcPct val="110000"/>
              </a:lnSpc>
              <a:defRPr/>
            </a:pPr>
            <a:r>
              <a:rPr lang="zh-CN" altLang="en-US" b="1" dirty="0" smtClean="0">
                <a:latin typeface="+mn-ea"/>
                <a:cs typeface="Times New Roman" panose="02020603050405020304" pitchFamily="18" charset="0"/>
              </a:rPr>
              <a:t>将</a:t>
            </a:r>
            <a:r>
              <a:rPr lang="en-US" altLang="zh-CN" b="1" dirty="0" smtClean="0">
                <a:latin typeface="+mn-ea"/>
                <a:cs typeface="Times New Roman" panose="02020603050405020304" pitchFamily="18" charset="0"/>
              </a:rPr>
              <a:t>SD</a:t>
            </a:r>
            <a:r>
              <a:rPr lang="zh-CN" altLang="en-US" b="1" dirty="0" smtClean="0">
                <a:latin typeface="+mn-ea"/>
                <a:cs typeface="Times New Roman" panose="02020603050405020304" pitchFamily="18" charset="0"/>
              </a:rPr>
              <a:t>指令移到</a:t>
            </a:r>
            <a:r>
              <a:rPr lang="en-US" altLang="zh-CN" b="1" dirty="0" smtClean="0">
                <a:latin typeface="+mn-ea"/>
                <a:cs typeface="Times New Roman" panose="02020603050405020304" pitchFamily="18" charset="0"/>
              </a:rPr>
              <a:t>BNEZ</a:t>
            </a:r>
            <a:r>
              <a:rPr lang="zh-CN" altLang="en-US" b="1" dirty="0" smtClean="0">
                <a:latin typeface="+mn-ea"/>
                <a:cs typeface="Times New Roman" panose="02020603050405020304" pitchFamily="18" charset="0"/>
              </a:rPr>
              <a:t>的延迟槽内</a:t>
            </a:r>
            <a:endParaRPr lang="en-US" altLang="zh-CN" b="1" dirty="0" smtClean="0">
              <a:latin typeface="+mn-ea"/>
              <a:cs typeface="Times New Roman" panose="02020603050405020304" pitchFamily="18" charset="0"/>
            </a:endParaRPr>
          </a:p>
          <a:p>
            <a:pPr lvl="1" eaLnBrk="1" hangingPunct="1">
              <a:lnSpc>
                <a:spcPct val="110000"/>
              </a:lnSpc>
              <a:defRPr/>
            </a:pPr>
            <a:r>
              <a:rPr lang="zh-CN" altLang="en-US" b="1" dirty="0" smtClean="0">
                <a:latin typeface="+mn-ea"/>
                <a:cs typeface="Times New Roman" panose="02020603050405020304" pitchFamily="18" charset="0"/>
              </a:rPr>
              <a:t>改变</a:t>
            </a:r>
            <a:r>
              <a:rPr lang="en-US" altLang="zh-CN" b="1" dirty="0" smtClean="0">
                <a:latin typeface="+mn-ea"/>
                <a:cs typeface="Times New Roman" panose="02020603050405020304" pitchFamily="18" charset="0"/>
              </a:rPr>
              <a:t>SD</a:t>
            </a:r>
            <a:r>
              <a:rPr lang="zh-CN" altLang="en-US" b="1" dirty="0" smtClean="0">
                <a:latin typeface="+mn-ea"/>
                <a:cs typeface="Times New Roman" panose="02020603050405020304" pitchFamily="18" charset="0"/>
              </a:rPr>
              <a:t>存取指令访问内存地址的偏移量</a:t>
            </a:r>
            <a:endParaRPr lang="en-US" altLang="zh-CN" b="1" dirty="0" smtClean="0">
              <a:latin typeface="+mn-ea"/>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8">
                                            <p:txEl>
                                              <p:pRg st="0" end="0"/>
                                            </p:txEl>
                                          </p:spTgt>
                                        </p:tgtEl>
                                        <p:attrNameLst>
                                          <p:attrName>style.visibility</p:attrName>
                                        </p:attrNameLst>
                                      </p:cBhvr>
                                      <p:to>
                                        <p:strVal val="visible"/>
                                      </p:to>
                                    </p:set>
                                    <p:animEffect transition="in" filter="wipe(left)">
                                      <p:cBhvr>
                                        <p:cTn id="7" dur="500"/>
                                        <p:tgtEl>
                                          <p:spTgt spid="1536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368">
                                            <p:txEl>
                                              <p:pRg st="1" end="1"/>
                                            </p:txEl>
                                          </p:spTgt>
                                        </p:tgtEl>
                                        <p:attrNameLst>
                                          <p:attrName>style.visibility</p:attrName>
                                        </p:attrNameLst>
                                      </p:cBhvr>
                                      <p:to>
                                        <p:strVal val="visible"/>
                                      </p:to>
                                    </p:set>
                                    <p:animEffect transition="in" filter="wipe(left)">
                                      <p:cBhvr>
                                        <p:cTn id="10" dur="500"/>
                                        <p:tgtEl>
                                          <p:spTgt spid="1536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368">
                                            <p:txEl>
                                              <p:pRg st="2" end="2"/>
                                            </p:txEl>
                                          </p:spTgt>
                                        </p:tgtEl>
                                        <p:attrNameLst>
                                          <p:attrName>style.visibility</p:attrName>
                                        </p:attrNameLst>
                                      </p:cBhvr>
                                      <p:to>
                                        <p:strVal val="visible"/>
                                      </p:to>
                                    </p:set>
                                    <p:animEffect transition="in" filter="wipe(left)">
                                      <p:cBhvr>
                                        <p:cTn id="13" dur="500"/>
                                        <p:tgtEl>
                                          <p:spTgt spid="1536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5368">
                                            <p:txEl>
                                              <p:pRg st="3" end="3"/>
                                            </p:txEl>
                                          </p:spTgt>
                                        </p:tgtEl>
                                        <p:attrNameLst>
                                          <p:attrName>style.visibility</p:attrName>
                                        </p:attrNameLst>
                                      </p:cBhvr>
                                      <p:to>
                                        <p:strVal val="visible"/>
                                      </p:to>
                                    </p:set>
                                    <p:animEffect transition="in" filter="wipe(left)">
                                      <p:cBhvr>
                                        <p:cTn id="16" dur="500"/>
                                        <p:tgtEl>
                                          <p:spTgt spid="153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defRPr/>
            </a:pPr>
            <a:r>
              <a:rPr lang="zh-CN" altLang="en-US" sz="3600" b="1" dirty="0" smtClean="0">
                <a:latin typeface="+mj-ea"/>
              </a:rPr>
              <a:t>调度代码结果分析</a:t>
            </a:r>
            <a:endParaRPr lang="zh-CN" altLang="en-US" sz="3600" b="1" dirty="0" smtClean="0">
              <a:latin typeface="+mj-ea"/>
            </a:endParaRPr>
          </a:p>
        </p:txBody>
      </p:sp>
      <p:sp>
        <p:nvSpPr>
          <p:cNvPr id="361475" name="Rectangle 3"/>
          <p:cNvSpPr>
            <a:spLocks noGrp="1" noChangeArrowheads="1"/>
          </p:cNvSpPr>
          <p:nvPr>
            <p:ph type="body" idx="4294967295"/>
          </p:nvPr>
        </p:nvSpPr>
        <p:spPr/>
        <p:txBody>
          <a:bodyPr rtlCol="0">
            <a:normAutofit/>
          </a:bodyPr>
          <a:lstStyle/>
          <a:p>
            <a:pPr eaLnBrk="1" fontAlgn="auto" hangingPunct="1">
              <a:lnSpc>
                <a:spcPct val="110000"/>
              </a:lnSpc>
              <a:spcAft>
                <a:spcPts val="0"/>
              </a:spcAft>
              <a:buFont typeface="Arial" panose="020B0604020202020204" pitchFamily="34" charset="0"/>
              <a:buChar char="•"/>
              <a:defRPr/>
            </a:pPr>
            <a:r>
              <a:rPr lang="zh-CN" altLang="en-US" sz="2800" b="1" dirty="0" smtClean="0">
                <a:latin typeface="+mn-ea"/>
              </a:rPr>
              <a:t>每遍循环</a:t>
            </a:r>
            <a:r>
              <a:rPr lang="en-US" altLang="zh-CN" sz="2800" b="1" dirty="0" smtClean="0">
                <a:latin typeface="+mn-ea"/>
              </a:rPr>
              <a:t>6</a:t>
            </a:r>
            <a:r>
              <a:rPr lang="zh-CN" altLang="en-US" sz="2800" b="1" dirty="0" smtClean="0">
                <a:latin typeface="+mn-ea"/>
              </a:rPr>
              <a:t>个时钟节拍</a:t>
            </a:r>
            <a:endParaRPr lang="zh-CN" altLang="en-US" sz="2800" b="1" dirty="0" smtClean="0">
              <a:latin typeface="+mn-ea"/>
            </a:endParaRPr>
          </a:p>
          <a:p>
            <a:pPr eaLnBrk="1" fontAlgn="auto" hangingPunct="1">
              <a:lnSpc>
                <a:spcPct val="110000"/>
              </a:lnSpc>
              <a:spcAft>
                <a:spcPts val="0"/>
              </a:spcAft>
              <a:buFont typeface="Arial" panose="020B0604020202020204" pitchFamily="34" charset="0"/>
              <a:buChar char="•"/>
              <a:defRPr/>
            </a:pPr>
            <a:r>
              <a:rPr lang="zh-CN" altLang="en-US" sz="2800" b="1" dirty="0" smtClean="0">
                <a:latin typeface="+mn-ea"/>
              </a:rPr>
              <a:t>和未调度代码比较，加速比 </a:t>
            </a:r>
            <a:r>
              <a:rPr lang="en-US" altLang="zh-CN" sz="2800" b="1" dirty="0" smtClean="0">
                <a:latin typeface="+mn-ea"/>
              </a:rPr>
              <a:t>10/6=1.7</a:t>
            </a:r>
            <a:endParaRPr lang="en-US" altLang="zh-CN" sz="2800" b="1" dirty="0" smtClean="0">
              <a:latin typeface="+mn-ea"/>
            </a:endParaRPr>
          </a:p>
          <a:p>
            <a:pPr eaLnBrk="1" fontAlgn="auto" hangingPunct="1">
              <a:lnSpc>
                <a:spcPct val="110000"/>
              </a:lnSpc>
              <a:spcAft>
                <a:spcPts val="0"/>
              </a:spcAft>
              <a:buFont typeface="Arial" panose="020B0604020202020204" pitchFamily="34" charset="0"/>
              <a:buChar char="•"/>
              <a:defRPr/>
            </a:pPr>
            <a:r>
              <a:rPr lang="en-US" altLang="zh-CN" sz="2800" b="1" dirty="0" smtClean="0">
                <a:latin typeface="+mn-ea"/>
              </a:rPr>
              <a:t>3</a:t>
            </a:r>
            <a:r>
              <a:rPr lang="zh-CN" altLang="en-US" sz="2800" b="1" dirty="0" smtClean="0">
                <a:latin typeface="+mn-ea"/>
              </a:rPr>
              <a:t>个有效时钟节拍 </a:t>
            </a:r>
            <a:r>
              <a:rPr lang="en-US" altLang="zh-CN" sz="2800" b="1" dirty="0" smtClean="0">
                <a:latin typeface="+mn-ea"/>
              </a:rPr>
              <a:t>(</a:t>
            </a:r>
            <a:r>
              <a:rPr lang="en-US" altLang="zh-CN" sz="2800" b="1" dirty="0" smtClean="0">
                <a:latin typeface="+mn-ea"/>
              </a:rPr>
              <a:t>LD</a:t>
            </a:r>
            <a:r>
              <a:rPr lang="en-US" altLang="zh-CN" sz="2800" b="1" dirty="0" smtClean="0">
                <a:latin typeface="+mn-ea"/>
              </a:rPr>
              <a:t>, </a:t>
            </a:r>
            <a:r>
              <a:rPr lang="en-US" altLang="zh-CN" sz="2800" b="1" dirty="0" smtClean="0">
                <a:latin typeface="+mn-ea"/>
              </a:rPr>
              <a:t>ADDD</a:t>
            </a:r>
            <a:r>
              <a:rPr lang="en-US" altLang="zh-CN" sz="2800" b="1" dirty="0" smtClean="0">
                <a:latin typeface="+mn-ea"/>
              </a:rPr>
              <a:t>, </a:t>
            </a:r>
            <a:r>
              <a:rPr lang="en-US" altLang="zh-CN" sz="2800" b="1" dirty="0" smtClean="0">
                <a:latin typeface="+mn-ea"/>
              </a:rPr>
              <a:t>SD</a:t>
            </a:r>
            <a:r>
              <a:rPr lang="en-US" altLang="zh-CN" sz="2800" b="1" dirty="0" smtClean="0">
                <a:latin typeface="+mn-ea"/>
              </a:rPr>
              <a:t>)</a:t>
            </a:r>
            <a:endParaRPr lang="en-US" altLang="zh-CN" sz="2800" b="1" dirty="0" smtClean="0">
              <a:latin typeface="+mn-ea"/>
            </a:endParaRPr>
          </a:p>
          <a:p>
            <a:pPr lvl="1" eaLnBrk="1" fontAlgn="auto" hangingPunct="1">
              <a:lnSpc>
                <a:spcPct val="110000"/>
              </a:lnSpc>
              <a:spcAft>
                <a:spcPts val="0"/>
              </a:spcAft>
              <a:buFont typeface="Arial" panose="020B0604020202020204" pitchFamily="34" charset="0"/>
              <a:buChar char="–"/>
              <a:defRPr/>
            </a:pPr>
            <a:r>
              <a:rPr lang="zh-CN" altLang="en-US" sz="2400" b="1" dirty="0" smtClean="0">
                <a:latin typeface="+mn-ea"/>
              </a:rPr>
              <a:t>节拍有效比率</a:t>
            </a:r>
            <a:r>
              <a:rPr lang="en-US" altLang="zh-CN" sz="2400" b="1" dirty="0" smtClean="0">
                <a:latin typeface="+mn-ea"/>
              </a:rPr>
              <a:t>50%</a:t>
            </a:r>
            <a:endParaRPr lang="en-US" altLang="zh-CN" sz="2400" b="1" dirty="0" smtClean="0">
              <a:latin typeface="+mn-ea"/>
            </a:endParaRPr>
          </a:p>
          <a:p>
            <a:pPr lvl="1" eaLnBrk="1" fontAlgn="auto" hangingPunct="1">
              <a:lnSpc>
                <a:spcPct val="110000"/>
              </a:lnSpc>
              <a:spcAft>
                <a:spcPts val="0"/>
              </a:spcAft>
              <a:buFont typeface="Arial" panose="020B0604020202020204" pitchFamily="34" charset="0"/>
              <a:buChar char="–"/>
              <a:defRPr/>
            </a:pPr>
            <a:r>
              <a:rPr lang="en-US" altLang="zh-CN" sz="2400" b="1" dirty="0" smtClean="0">
                <a:latin typeface="+mn-ea"/>
              </a:rPr>
              <a:t>1</a:t>
            </a:r>
            <a:r>
              <a:rPr lang="zh-CN" altLang="en-US" sz="2400" b="1" dirty="0" smtClean="0">
                <a:latin typeface="+mn-ea"/>
              </a:rPr>
              <a:t>拍空转 </a:t>
            </a:r>
            <a:r>
              <a:rPr lang="en-US" altLang="zh-CN" sz="2400" b="1" dirty="0" smtClean="0">
                <a:latin typeface="+mn-ea"/>
              </a:rPr>
              <a:t>(</a:t>
            </a:r>
            <a:r>
              <a:rPr lang="zh-CN" altLang="en-US" sz="2400" b="1" dirty="0" smtClean="0">
                <a:latin typeface="+mn-ea"/>
              </a:rPr>
              <a:t>占</a:t>
            </a:r>
            <a:r>
              <a:rPr lang="en-US" altLang="zh-CN" sz="2400" b="1" dirty="0" smtClean="0">
                <a:latin typeface="+mn-ea"/>
              </a:rPr>
              <a:t>17%)</a:t>
            </a:r>
            <a:endParaRPr lang="en-US" altLang="zh-CN" sz="2400" b="1" dirty="0" smtClean="0">
              <a:latin typeface="+mn-ea"/>
            </a:endParaRPr>
          </a:p>
          <a:p>
            <a:pPr lvl="1" eaLnBrk="1" fontAlgn="auto" hangingPunct="1">
              <a:lnSpc>
                <a:spcPct val="110000"/>
              </a:lnSpc>
              <a:spcAft>
                <a:spcPts val="0"/>
              </a:spcAft>
              <a:buFont typeface="Arial" panose="020B0604020202020204" pitchFamily="34" charset="0"/>
              <a:buChar char="–"/>
              <a:defRPr/>
            </a:pPr>
            <a:r>
              <a:rPr lang="en-US" altLang="zh-CN" sz="2400" b="1" dirty="0" smtClean="0">
                <a:latin typeface="+mn-ea"/>
              </a:rPr>
              <a:t>2</a:t>
            </a:r>
            <a:r>
              <a:rPr lang="zh-CN" altLang="en-US" sz="2400" b="1" dirty="0" smtClean="0">
                <a:latin typeface="+mn-ea"/>
              </a:rPr>
              <a:t>拍循环控制 </a:t>
            </a:r>
            <a:r>
              <a:rPr lang="en-US" altLang="zh-CN" sz="2400" b="1" dirty="0" smtClean="0">
                <a:latin typeface="+mn-ea"/>
              </a:rPr>
              <a:t>(</a:t>
            </a:r>
            <a:r>
              <a:rPr lang="zh-CN" altLang="en-US" sz="2400" b="1" dirty="0" smtClean="0">
                <a:latin typeface="+mn-ea"/>
              </a:rPr>
              <a:t>占</a:t>
            </a:r>
            <a:r>
              <a:rPr lang="en-US" altLang="zh-CN" sz="2400" b="1" dirty="0" smtClean="0">
                <a:latin typeface="+mn-ea"/>
              </a:rPr>
              <a:t>33%)</a:t>
            </a:r>
            <a:endParaRPr lang="en-US" altLang="zh-CN" sz="2400" b="1" dirty="0" smtClean="0">
              <a:latin typeface="+mn-ea"/>
            </a:endParaRPr>
          </a:p>
          <a:p>
            <a:pPr lvl="1" eaLnBrk="1" fontAlgn="auto" hangingPunct="1">
              <a:lnSpc>
                <a:spcPct val="110000"/>
              </a:lnSpc>
              <a:spcAft>
                <a:spcPts val="0"/>
              </a:spcAft>
              <a:buFont typeface="Arial" panose="020B0604020202020204" pitchFamily="34" charset="0"/>
              <a:buChar char="–"/>
              <a:defRPr/>
            </a:pPr>
            <a:endParaRPr lang="en-US" altLang="zh-CN" sz="2400" b="1" dirty="0" smtClean="0">
              <a:latin typeface="+mn-ea"/>
            </a:endParaRPr>
          </a:p>
          <a:p>
            <a:pPr eaLnBrk="1" fontAlgn="auto" hangingPunct="1">
              <a:lnSpc>
                <a:spcPct val="110000"/>
              </a:lnSpc>
              <a:spcAft>
                <a:spcPts val="0"/>
              </a:spcAft>
              <a:buFont typeface="Arial" panose="020B0604020202020204" pitchFamily="34" charset="0"/>
              <a:buChar char="•"/>
              <a:defRPr/>
            </a:pPr>
            <a:r>
              <a:rPr lang="zh-CN" altLang="en-US" sz="2800" b="1" dirty="0" smtClean="0">
                <a:latin typeface="+mn-ea"/>
              </a:rPr>
              <a:t>如何进一步减少空转和循环控制占用的比率</a:t>
            </a:r>
            <a:r>
              <a:rPr lang="en-US" altLang="zh-CN" sz="2800" b="1" dirty="0" smtClean="0">
                <a:latin typeface="+mn-ea"/>
              </a:rPr>
              <a:t>?</a:t>
            </a:r>
            <a:endParaRPr lang="en-US" altLang="zh-CN" sz="2800" b="1" dirty="0" smtClean="0">
              <a:latin typeface="+mn-ea"/>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2"/>
          <p:cNvSpPr>
            <a:spLocks noGrp="1" noChangeArrowheads="1"/>
          </p:cNvSpPr>
          <p:nvPr>
            <p:ph type="title" idx="4294967295"/>
          </p:nvPr>
        </p:nvSpPr>
        <p:spPr/>
        <p:txBody>
          <a:bodyPr/>
          <a:lstStyle/>
          <a:p>
            <a:pPr eaLnBrk="1" hangingPunct="1">
              <a:defRPr/>
            </a:pPr>
            <a:r>
              <a:rPr lang="zh-CN" altLang="en-US" sz="3600" b="1" dirty="0" smtClean="0">
                <a:latin typeface="+mj-ea"/>
              </a:rPr>
              <a:t>循环展开</a:t>
            </a:r>
            <a:endParaRPr lang="zh-CN" altLang="en-US" sz="3600" b="1" dirty="0" smtClean="0">
              <a:latin typeface="+mj-ea"/>
            </a:endParaRPr>
          </a:p>
        </p:txBody>
      </p:sp>
      <p:sp>
        <p:nvSpPr>
          <p:cNvPr id="16427" name="Rectangle 43"/>
          <p:cNvSpPr>
            <a:spLocks noGrp="1" noChangeArrowheads="1"/>
          </p:cNvSpPr>
          <p:nvPr>
            <p:ph type="body" idx="4294967295"/>
          </p:nvPr>
        </p:nvSpPr>
        <p:spPr>
          <a:xfrm>
            <a:off x="468313" y="1484313"/>
            <a:ext cx="8434387" cy="4997450"/>
          </a:xfrm>
        </p:spPr>
        <p:txBody>
          <a:bodyPr rtlCol="0">
            <a:normAutofit fontScale="92500" lnSpcReduction="10000"/>
          </a:bodyPr>
          <a:lstStyle/>
          <a:p>
            <a:pPr eaLnBrk="1" fontAlgn="auto" hangingPunct="1">
              <a:lnSpc>
                <a:spcPct val="110000"/>
              </a:lnSpc>
              <a:spcAft>
                <a:spcPts val="0"/>
              </a:spcAft>
              <a:buFont typeface="Arial" panose="020B0604020202020204" pitchFamily="34" charset="0"/>
              <a:buChar char="•"/>
              <a:defRPr/>
            </a:pPr>
            <a:r>
              <a:rPr lang="zh-CN" altLang="en-US" sz="2800" b="1" dirty="0" smtClean="0">
                <a:latin typeface="+mn-ea"/>
              </a:rPr>
              <a:t>如果将循环展开</a:t>
            </a:r>
            <a:r>
              <a:rPr lang="en-US" altLang="zh-CN" sz="2800" b="1" dirty="0" smtClean="0">
                <a:latin typeface="+mn-ea"/>
              </a:rPr>
              <a:t>3</a:t>
            </a:r>
            <a:r>
              <a:rPr lang="zh-CN" altLang="en-US" sz="2800" b="1" dirty="0" smtClean="0">
                <a:latin typeface="+mn-ea"/>
              </a:rPr>
              <a:t>次得到</a:t>
            </a:r>
            <a:r>
              <a:rPr lang="en-US" altLang="zh-CN" sz="2800" b="1" dirty="0" smtClean="0">
                <a:latin typeface="+mn-ea"/>
              </a:rPr>
              <a:t>4</a:t>
            </a:r>
            <a:r>
              <a:rPr lang="zh-CN" altLang="en-US" sz="2800" b="1" dirty="0" smtClean="0">
                <a:latin typeface="+mn-ea"/>
              </a:rPr>
              <a:t>个循环体</a:t>
            </a:r>
            <a:r>
              <a:rPr lang="en-US" altLang="zh-CN" sz="2800" b="1" dirty="0" smtClean="0">
                <a:latin typeface="+mn-ea"/>
              </a:rPr>
              <a:t>(</a:t>
            </a:r>
            <a:r>
              <a:rPr lang="zh-CN" altLang="en-US" sz="2800" b="1" dirty="0" smtClean="0">
                <a:latin typeface="+mn-ea"/>
              </a:rPr>
              <a:t>假设数组是</a:t>
            </a:r>
            <a:r>
              <a:rPr lang="en-US" altLang="zh-CN" sz="2800" b="1" dirty="0" smtClean="0">
                <a:latin typeface="+mn-ea"/>
              </a:rPr>
              <a:t>4</a:t>
            </a:r>
            <a:r>
              <a:rPr lang="zh-CN" altLang="en-US" sz="2800" b="1" dirty="0" smtClean="0">
                <a:latin typeface="+mn-ea"/>
              </a:rPr>
              <a:t>的倍数的元素</a:t>
            </a:r>
            <a:r>
              <a:rPr lang="en-US" altLang="zh-CN" sz="2800" b="1" dirty="0" smtClean="0">
                <a:latin typeface="+mn-ea"/>
              </a:rPr>
              <a:t>)</a:t>
            </a:r>
            <a:endParaRPr lang="en-US" altLang="zh-CN" sz="2800" b="1" dirty="0" smtClean="0">
              <a:latin typeface="+mn-ea"/>
            </a:endParaRPr>
          </a:p>
          <a:p>
            <a:pPr lvl="2" eaLnBrk="1" fontAlgn="auto" hangingPunct="1">
              <a:lnSpc>
                <a:spcPct val="80000"/>
              </a:lnSpc>
              <a:spcAft>
                <a:spcPts val="0"/>
              </a:spcAft>
              <a:buFont typeface="Wingdings" panose="05000000000000000000" pitchFamily="2" charset="2"/>
              <a:buNone/>
              <a:defRPr/>
            </a:pPr>
            <a:endParaRPr lang="en-US" altLang="zh-CN" sz="1600" dirty="0" smtClean="0">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latin typeface="Verdana" panose="020B0604030504040204" pitchFamily="34" charset="0"/>
                <a:ea typeface="华文中宋" panose="02010600040101010101" pitchFamily="2" charset="-122"/>
              </a:rPr>
              <a:t>Loop:	LD	F0,0(R1)</a:t>
            </a:r>
            <a:endParaRPr lang="en-US" altLang="zh-CN" sz="1900" dirty="0" smtClean="0">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latin typeface="Verdana" panose="020B0604030504040204" pitchFamily="34" charset="0"/>
                <a:ea typeface="华文中宋" panose="02010600040101010101" pitchFamily="2" charset="-122"/>
              </a:rPr>
              <a:t>			ADDD	F4,F0,F2</a:t>
            </a:r>
            <a:endParaRPr lang="en-US" altLang="zh-CN" sz="1900" dirty="0" smtClean="0">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latin typeface="Verdana" panose="020B0604030504040204" pitchFamily="34" charset="0"/>
                <a:ea typeface="华文中宋" panose="02010600040101010101" pitchFamily="2" charset="-122"/>
              </a:rPr>
              <a:t>			SD	0(R1),F4</a:t>
            </a:r>
            <a:endParaRPr lang="en-US" altLang="zh-CN" sz="1900" dirty="0" smtClean="0">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latin typeface="Verdana" panose="020B0604030504040204" pitchFamily="34" charset="0"/>
                <a:ea typeface="华文中宋" panose="02010600040101010101" pitchFamily="2" charset="-122"/>
              </a:rPr>
              <a:t>			</a:t>
            </a:r>
            <a:r>
              <a:rPr lang="en-US" altLang="zh-CN" sz="1900" dirty="0" smtClean="0">
                <a:solidFill>
                  <a:srgbClr val="FF5050"/>
                </a:solidFill>
                <a:latin typeface="Verdana" panose="020B0604030504040204" pitchFamily="34" charset="0"/>
                <a:ea typeface="华文中宋" panose="02010600040101010101" pitchFamily="2" charset="-122"/>
              </a:rPr>
              <a:t>LD	F6,-8(R1)</a:t>
            </a:r>
            <a:endParaRPr lang="en-US" altLang="zh-CN" sz="1900" dirty="0" smtClean="0">
              <a:solidFill>
                <a:srgbClr val="FF5050"/>
              </a:solidFill>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solidFill>
                  <a:srgbClr val="FF5050"/>
                </a:solidFill>
                <a:latin typeface="Verdana" panose="020B0604030504040204" pitchFamily="34" charset="0"/>
                <a:ea typeface="华文中宋" panose="02010600040101010101" pitchFamily="2" charset="-122"/>
              </a:rPr>
              <a:t>			ADDD	F8,F6,F2</a:t>
            </a:r>
            <a:endParaRPr lang="en-US" altLang="zh-CN" sz="1900" dirty="0" smtClean="0">
              <a:solidFill>
                <a:srgbClr val="FF5050"/>
              </a:solidFill>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solidFill>
                  <a:srgbClr val="FF5050"/>
                </a:solidFill>
                <a:latin typeface="Verdana" panose="020B0604030504040204" pitchFamily="34" charset="0"/>
                <a:ea typeface="华文中宋" panose="02010600040101010101" pitchFamily="2" charset="-122"/>
              </a:rPr>
              <a:t>			SD	-8(R1), F8</a:t>
            </a:r>
            <a:endParaRPr lang="en-US" altLang="zh-CN" sz="1900" dirty="0" smtClean="0">
              <a:solidFill>
                <a:srgbClr val="FF5050"/>
              </a:solidFill>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latin typeface="Verdana" panose="020B0604030504040204" pitchFamily="34" charset="0"/>
                <a:ea typeface="华文中宋" panose="02010600040101010101" pitchFamily="2" charset="-122"/>
              </a:rPr>
              <a:t>			LD	F10,-16(R1)</a:t>
            </a:r>
            <a:endParaRPr lang="en-US" altLang="zh-CN" sz="1900" dirty="0" smtClean="0">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latin typeface="Verdana" panose="020B0604030504040204" pitchFamily="34" charset="0"/>
                <a:ea typeface="华文中宋" panose="02010600040101010101" pitchFamily="2" charset="-122"/>
              </a:rPr>
              <a:t>			ADDD	F12,F10,F2</a:t>
            </a:r>
            <a:endParaRPr lang="en-US" altLang="zh-CN" sz="1900" dirty="0" smtClean="0">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latin typeface="Verdana" panose="020B0604030504040204" pitchFamily="34" charset="0"/>
                <a:ea typeface="华文中宋" panose="02010600040101010101" pitchFamily="2" charset="-122"/>
              </a:rPr>
              <a:t>			SD	-16(R1), F12</a:t>
            </a:r>
            <a:endParaRPr lang="en-US" altLang="zh-CN" sz="1900" dirty="0" smtClean="0">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latin typeface="Verdana" panose="020B0604030504040204" pitchFamily="34" charset="0"/>
                <a:ea typeface="华文中宋" panose="02010600040101010101" pitchFamily="2" charset="-122"/>
              </a:rPr>
              <a:t>			</a:t>
            </a:r>
            <a:r>
              <a:rPr lang="en-US" altLang="zh-CN" sz="1900" dirty="0" smtClean="0">
                <a:solidFill>
                  <a:srgbClr val="FF5050"/>
                </a:solidFill>
                <a:latin typeface="Verdana" panose="020B0604030504040204" pitchFamily="34" charset="0"/>
                <a:ea typeface="华文中宋" panose="02010600040101010101" pitchFamily="2" charset="-122"/>
              </a:rPr>
              <a:t>LD	F14,-24(R1)</a:t>
            </a:r>
            <a:endParaRPr lang="en-US" altLang="zh-CN" sz="1900" dirty="0" smtClean="0">
              <a:solidFill>
                <a:srgbClr val="FF5050"/>
              </a:solidFill>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solidFill>
                  <a:srgbClr val="FF5050"/>
                </a:solidFill>
                <a:latin typeface="Verdana" panose="020B0604030504040204" pitchFamily="34" charset="0"/>
                <a:ea typeface="华文中宋" panose="02010600040101010101" pitchFamily="2" charset="-122"/>
              </a:rPr>
              <a:t>			ADDD	F16,F14,F2</a:t>
            </a:r>
            <a:endParaRPr lang="en-US" altLang="zh-CN" sz="1900" dirty="0" smtClean="0">
              <a:solidFill>
                <a:srgbClr val="FF5050"/>
              </a:solidFill>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solidFill>
                  <a:srgbClr val="FF5050"/>
                </a:solidFill>
                <a:latin typeface="Verdana" panose="020B0604030504040204" pitchFamily="34" charset="0"/>
                <a:ea typeface="华文中宋" panose="02010600040101010101" pitchFamily="2" charset="-122"/>
              </a:rPr>
              <a:t>			SD	-24(R1), F16</a:t>
            </a:r>
            <a:endParaRPr lang="en-US" altLang="zh-CN" sz="1900" dirty="0" smtClean="0">
              <a:solidFill>
                <a:srgbClr val="FF5050"/>
              </a:solidFill>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latin typeface="Verdana" panose="020B0604030504040204" pitchFamily="34" charset="0"/>
                <a:ea typeface="华文中宋" panose="02010600040101010101" pitchFamily="2" charset="-122"/>
              </a:rPr>
              <a:t>			SUBI    R1,R1,#-32</a:t>
            </a:r>
            <a:endParaRPr lang="en-US" altLang="zh-CN" sz="1900" dirty="0" smtClean="0">
              <a:latin typeface="Verdana" panose="020B0604030504040204" pitchFamily="34" charset="0"/>
              <a:ea typeface="华文中宋" panose="02010600040101010101" pitchFamily="2" charset="-122"/>
            </a:endParaRPr>
          </a:p>
          <a:p>
            <a:pPr lvl="1" eaLnBrk="1" fontAlgn="auto" hangingPunct="1">
              <a:lnSpc>
                <a:spcPct val="90000"/>
              </a:lnSpc>
              <a:spcAft>
                <a:spcPts val="0"/>
              </a:spcAft>
              <a:buFont typeface="Wingdings" panose="05000000000000000000" pitchFamily="2" charset="2"/>
              <a:buNone/>
              <a:defRPr/>
            </a:pPr>
            <a:r>
              <a:rPr lang="en-US" altLang="zh-CN" sz="1900" dirty="0" smtClean="0">
                <a:latin typeface="Verdana" panose="020B0604030504040204" pitchFamily="34" charset="0"/>
                <a:ea typeface="华文中宋" panose="02010600040101010101" pitchFamily="2" charset="-122"/>
              </a:rPr>
              <a:t>			BNEZ	R1,Loop</a:t>
            </a:r>
            <a:endParaRPr lang="zh-CN" altLang="en-US" sz="1900" dirty="0" smtClean="0">
              <a:latin typeface="Verdana" panose="020B0604030504040204" pitchFamily="34"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57200" y="-26988"/>
            <a:ext cx="8229600" cy="1143001"/>
          </a:xfrm>
        </p:spPr>
        <p:txBody>
          <a:bodyPr/>
          <a:lstStyle/>
          <a:p>
            <a:pPr eaLnBrk="1" hangingPunct="1">
              <a:defRPr/>
            </a:pPr>
            <a:r>
              <a:rPr lang="zh-CN" altLang="en-US" sz="3600" b="1" dirty="0" smtClean="0">
                <a:latin typeface="+mj-ea"/>
              </a:rPr>
              <a:t>执行时间分析</a:t>
            </a:r>
            <a:endParaRPr lang="zh-CN" altLang="en-US" sz="3600" b="1" dirty="0" smtClean="0">
              <a:latin typeface="+mj-ea"/>
            </a:endParaRPr>
          </a:p>
        </p:txBody>
      </p:sp>
      <p:sp>
        <p:nvSpPr>
          <p:cNvPr id="32771" name="Rectangle 3"/>
          <p:cNvSpPr>
            <a:spLocks noGrp="1" noChangeArrowheads="1"/>
          </p:cNvSpPr>
          <p:nvPr>
            <p:ph type="body" sz="half" idx="4294967295"/>
          </p:nvPr>
        </p:nvSpPr>
        <p:spPr>
          <a:xfrm>
            <a:off x="468313" y="1052513"/>
            <a:ext cx="6480175" cy="5616575"/>
          </a:xfrm>
        </p:spPr>
        <p:txBody>
          <a:bodyPr/>
          <a:lstStyle/>
          <a:p>
            <a:pPr eaLnBrk="1" hangingPunct="1">
              <a:lnSpc>
                <a:spcPct val="80000"/>
              </a:lnSpc>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Loop:	        LD		F0,0(R1)</a:t>
            </a:r>
            <a:endParaRPr lang="en-US" altLang="zh-CN" sz="2400" dirty="0" smtClean="0">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			ADDD 	F4,F0,F2</a:t>
            </a:r>
            <a:endParaRPr lang="en-US" altLang="zh-CN" sz="2400" dirty="0" smtClean="0">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			SD		0(R1),F4</a:t>
            </a:r>
            <a:endParaRPr lang="en-US" altLang="zh-CN" sz="2400" dirty="0" smtClean="0">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			</a:t>
            </a:r>
            <a:r>
              <a:rPr lang="en-US" altLang="zh-CN" sz="2400" dirty="0" smtClean="0">
                <a:solidFill>
                  <a:srgbClr val="FF5050"/>
                </a:solidFill>
                <a:latin typeface="Verdana" panose="020B0604030504040204" pitchFamily="34" charset="0"/>
                <a:ea typeface="华文中宋" panose="02010600040101010101" pitchFamily="2" charset="-122"/>
              </a:rPr>
              <a:t>LD		F6,-8(R1)</a:t>
            </a:r>
            <a:endParaRPr lang="en-US" altLang="zh-CN" sz="2400" dirty="0" smtClean="0">
              <a:solidFill>
                <a:srgbClr val="FF5050"/>
              </a:solidFill>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solidFill>
                  <a:srgbClr val="FF5050"/>
                </a:solidFill>
                <a:latin typeface="Verdana" panose="020B0604030504040204" pitchFamily="34" charset="0"/>
                <a:ea typeface="华文中宋" panose="02010600040101010101" pitchFamily="2" charset="-122"/>
              </a:rPr>
              <a:t>			ADDD 	F8,F6,F2</a:t>
            </a:r>
            <a:endParaRPr lang="en-US" altLang="zh-CN" sz="2400" dirty="0" smtClean="0">
              <a:solidFill>
                <a:srgbClr val="FF5050"/>
              </a:solidFill>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solidFill>
                  <a:srgbClr val="FF5050"/>
                </a:solidFill>
                <a:latin typeface="Verdana" panose="020B0604030504040204" pitchFamily="34" charset="0"/>
                <a:ea typeface="华文中宋" panose="02010600040101010101" pitchFamily="2" charset="-122"/>
              </a:rPr>
              <a:t>			SD		-8(R1), F8</a:t>
            </a:r>
            <a:endParaRPr lang="en-US" altLang="zh-CN" sz="2400" dirty="0" smtClean="0">
              <a:solidFill>
                <a:srgbClr val="FF5050"/>
              </a:solidFill>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			LD		F10,-16(R1)</a:t>
            </a:r>
            <a:endParaRPr lang="en-US" altLang="zh-CN" sz="2400" dirty="0" smtClean="0">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			ADDD 	F12,F10,F2</a:t>
            </a:r>
            <a:endParaRPr lang="en-US" altLang="zh-CN" sz="2400" dirty="0" smtClean="0">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			SD		-16(R1), F12</a:t>
            </a:r>
            <a:endParaRPr lang="en-US" altLang="zh-CN" sz="2400" dirty="0" smtClean="0">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			</a:t>
            </a:r>
            <a:r>
              <a:rPr lang="en-US" altLang="zh-CN" sz="2400" dirty="0" smtClean="0">
                <a:solidFill>
                  <a:srgbClr val="FF5050"/>
                </a:solidFill>
                <a:latin typeface="Verdana" panose="020B0604030504040204" pitchFamily="34" charset="0"/>
                <a:ea typeface="华文中宋" panose="02010600040101010101" pitchFamily="2" charset="-122"/>
              </a:rPr>
              <a:t>LD		F14,-24(R1)</a:t>
            </a:r>
            <a:endParaRPr lang="en-US" altLang="zh-CN" sz="2400" dirty="0" smtClean="0">
              <a:solidFill>
                <a:srgbClr val="FF5050"/>
              </a:solidFill>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solidFill>
                  <a:srgbClr val="FF5050"/>
                </a:solidFill>
                <a:latin typeface="Verdana" panose="020B0604030504040204" pitchFamily="34" charset="0"/>
                <a:ea typeface="华文中宋" panose="02010600040101010101" pitchFamily="2" charset="-122"/>
              </a:rPr>
              <a:t>			ADDD 	F16,F14,F2</a:t>
            </a:r>
            <a:endParaRPr lang="en-US" altLang="zh-CN" sz="2400" dirty="0" smtClean="0">
              <a:solidFill>
                <a:srgbClr val="FF5050"/>
              </a:solidFill>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solidFill>
                  <a:srgbClr val="FF5050"/>
                </a:solidFill>
                <a:latin typeface="Verdana" panose="020B0604030504040204" pitchFamily="34" charset="0"/>
                <a:ea typeface="华文中宋" panose="02010600040101010101" pitchFamily="2" charset="-122"/>
              </a:rPr>
              <a:t>			SD		-24(R1), F16</a:t>
            </a:r>
            <a:endParaRPr lang="en-US" altLang="zh-CN" sz="2400" dirty="0" smtClean="0">
              <a:solidFill>
                <a:srgbClr val="FF5050"/>
              </a:solidFill>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			SUBI	        R1,R1,#-32</a:t>
            </a:r>
            <a:endParaRPr lang="en-US" altLang="zh-CN" sz="2400" dirty="0" smtClean="0">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			BNEZ	</a:t>
            </a:r>
            <a:r>
              <a:rPr lang="en-US" altLang="zh-CN" sz="2400" dirty="0">
                <a:latin typeface="Verdana" panose="020B0604030504040204" pitchFamily="34" charset="0"/>
                <a:ea typeface="华文中宋" panose="02010600040101010101" pitchFamily="2" charset="-122"/>
              </a:rPr>
              <a:t> </a:t>
            </a:r>
            <a:r>
              <a:rPr lang="en-US" altLang="zh-CN" sz="2400" dirty="0" smtClean="0">
                <a:latin typeface="Verdana" panose="020B0604030504040204" pitchFamily="34" charset="0"/>
                <a:ea typeface="华文中宋" panose="02010600040101010101" pitchFamily="2" charset="-122"/>
              </a:rPr>
              <a:t>       R1,Loop</a:t>
            </a:r>
            <a:endParaRPr lang="zh-CN" altLang="en-US" sz="2400" dirty="0" smtClean="0">
              <a:latin typeface="Verdana" panose="020B0604030504040204" pitchFamily="34" charset="0"/>
              <a:ea typeface="华文中宋" panose="02010600040101010101" pitchFamily="2" charset="-122"/>
            </a:endParaRPr>
          </a:p>
          <a:p>
            <a:pPr eaLnBrk="1" hangingPunct="1">
              <a:lnSpc>
                <a:spcPct val="80000"/>
              </a:lnSpc>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			stall		</a:t>
            </a:r>
            <a:r>
              <a:rPr lang="en-US" altLang="zh-CN" sz="1600" dirty="0" smtClean="0">
                <a:latin typeface="Verdana" panose="020B0604030504040204" pitchFamily="34" charset="0"/>
                <a:ea typeface="华文中宋" panose="02010600040101010101" pitchFamily="2" charset="-122"/>
              </a:rPr>
              <a:t>	</a:t>
            </a:r>
            <a:endParaRPr lang="en-US" altLang="zh-CN" sz="1600" dirty="0" smtClean="0">
              <a:latin typeface="Verdana" panose="020B0604030504040204" pitchFamily="34" charset="0"/>
              <a:ea typeface="华文中宋" panose="02010600040101010101" pitchFamily="2" charset="-122"/>
            </a:endParaRPr>
          </a:p>
        </p:txBody>
      </p:sp>
      <p:sp>
        <p:nvSpPr>
          <p:cNvPr id="368644" name="Rectangle 4"/>
          <p:cNvSpPr>
            <a:spLocks noGrp="1" noChangeArrowheads="1"/>
          </p:cNvSpPr>
          <p:nvPr>
            <p:ph type="body" sz="half" idx="4294967295"/>
          </p:nvPr>
        </p:nvSpPr>
        <p:spPr>
          <a:xfrm>
            <a:off x="6732588" y="1052513"/>
            <a:ext cx="1943100" cy="5805487"/>
          </a:xfrm>
        </p:spPr>
        <p:txBody>
          <a:bodyPr rtlCol="0">
            <a:normAutofit lnSpcReduction="10000"/>
          </a:bodyPr>
          <a:lstStyle/>
          <a:p>
            <a:pPr eaLnBrk="1" fontAlgn="auto" hangingPunct="1">
              <a:lnSpc>
                <a:spcPct val="90000"/>
              </a:lnSpc>
              <a:spcAft>
                <a:spcPts val="0"/>
              </a:spcAft>
              <a:buFont typeface="Wingdings" panose="05000000000000000000" pitchFamily="2" charset="2"/>
              <a:buNone/>
              <a:defRPr/>
            </a:pPr>
            <a:r>
              <a:rPr lang="en-US" altLang="zh-CN" sz="2400" dirty="0" smtClean="0">
                <a:latin typeface="Verdana" panose="020B0604030504040204" pitchFamily="34" charset="0"/>
                <a:ea typeface="华文中宋" panose="02010600040101010101" pitchFamily="2" charset="-122"/>
              </a:rPr>
              <a:t>1</a:t>
            </a:r>
            <a:endParaRPr lang="en-US" altLang="zh-CN"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latin typeface="Verdana" panose="020B0604030504040204" pitchFamily="34" charset="0"/>
                <a:ea typeface="华文中宋" panose="02010600040101010101" pitchFamily="2" charset="-122"/>
              </a:rPr>
              <a:t>2,3</a:t>
            </a:r>
            <a:endParaRPr lang="zh-CN" altLang="en-US"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latin typeface="Verdana" panose="020B0604030504040204" pitchFamily="34" charset="0"/>
                <a:ea typeface="华文中宋" panose="02010600040101010101" pitchFamily="2" charset="-122"/>
              </a:rPr>
              <a:t>4,5,6</a:t>
            </a:r>
            <a:endParaRPr lang="zh-CN" altLang="en-US"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solidFill>
                  <a:srgbClr val="FF5050"/>
                </a:solidFill>
                <a:latin typeface="Verdana" panose="020B0604030504040204" pitchFamily="34" charset="0"/>
                <a:ea typeface="华文中宋" panose="02010600040101010101" pitchFamily="2" charset="-122"/>
              </a:rPr>
              <a:t>7</a:t>
            </a:r>
            <a:endParaRPr lang="zh-CN" altLang="en-US"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solidFill>
                  <a:srgbClr val="FF5050"/>
                </a:solidFill>
                <a:latin typeface="Verdana" panose="020B0604030504040204" pitchFamily="34" charset="0"/>
                <a:ea typeface="华文中宋" panose="02010600040101010101" pitchFamily="2" charset="-122"/>
              </a:rPr>
              <a:t>8,9</a:t>
            </a:r>
            <a:endParaRPr lang="zh-CN" altLang="en-US"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solidFill>
                  <a:srgbClr val="FF5050"/>
                </a:solidFill>
                <a:latin typeface="Verdana" panose="020B0604030504040204" pitchFamily="34" charset="0"/>
                <a:ea typeface="华文中宋" panose="02010600040101010101" pitchFamily="2" charset="-122"/>
              </a:rPr>
              <a:t>10,11,12</a:t>
            </a:r>
            <a:endParaRPr lang="zh-CN" altLang="en-US"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latin typeface="Verdana" panose="020B0604030504040204" pitchFamily="34" charset="0"/>
                <a:ea typeface="华文中宋" panose="02010600040101010101" pitchFamily="2" charset="-122"/>
              </a:rPr>
              <a:t>13</a:t>
            </a:r>
            <a:endParaRPr lang="zh-CN" altLang="en-US"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latin typeface="Verdana" panose="020B0604030504040204" pitchFamily="34" charset="0"/>
                <a:ea typeface="华文中宋" panose="02010600040101010101" pitchFamily="2" charset="-122"/>
              </a:rPr>
              <a:t>14,15</a:t>
            </a:r>
            <a:endParaRPr lang="zh-CN" altLang="en-US"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latin typeface="Verdana" panose="020B0604030504040204" pitchFamily="34" charset="0"/>
                <a:ea typeface="华文中宋" panose="02010600040101010101" pitchFamily="2" charset="-122"/>
              </a:rPr>
              <a:t>16,17,18</a:t>
            </a:r>
            <a:endParaRPr lang="en-US" altLang="zh-CN"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solidFill>
                  <a:srgbClr val="FF5050"/>
                </a:solidFill>
                <a:latin typeface="Verdana" panose="020B0604030504040204" pitchFamily="34" charset="0"/>
                <a:ea typeface="华文中宋" panose="02010600040101010101" pitchFamily="2" charset="-122"/>
              </a:rPr>
              <a:t>19</a:t>
            </a:r>
            <a:endParaRPr lang="zh-CN" altLang="en-US"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solidFill>
                  <a:srgbClr val="FF5050"/>
                </a:solidFill>
                <a:latin typeface="Verdana" panose="020B0604030504040204" pitchFamily="34" charset="0"/>
                <a:ea typeface="华文中宋" panose="02010600040101010101" pitchFamily="2" charset="-122"/>
              </a:rPr>
              <a:t>20,21</a:t>
            </a:r>
            <a:endParaRPr lang="zh-CN" altLang="en-US"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solidFill>
                  <a:srgbClr val="FF5050"/>
                </a:solidFill>
                <a:latin typeface="Verdana" panose="020B0604030504040204" pitchFamily="34" charset="0"/>
                <a:ea typeface="华文中宋" panose="02010600040101010101" pitchFamily="2" charset="-122"/>
              </a:rPr>
              <a:t>22,23,24</a:t>
            </a:r>
            <a:endParaRPr lang="en-US" altLang="zh-CN" sz="2400" dirty="0" smtClean="0">
              <a:solidFill>
                <a:srgbClr val="FF5050"/>
              </a:solidFill>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latin typeface="Verdana" panose="020B0604030504040204" pitchFamily="34" charset="0"/>
                <a:ea typeface="华文中宋" panose="02010600040101010101" pitchFamily="2" charset="-122"/>
              </a:rPr>
              <a:t>25</a:t>
            </a:r>
            <a:endParaRPr lang="en-US" altLang="zh-CN"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latin typeface="Verdana" panose="020B0604030504040204" pitchFamily="34" charset="0"/>
                <a:ea typeface="华文中宋" panose="02010600040101010101" pitchFamily="2" charset="-122"/>
              </a:rPr>
              <a:t>26,27</a:t>
            </a:r>
            <a:endParaRPr lang="zh-CN" altLang="en-US" sz="2400" dirty="0" smtClean="0">
              <a:latin typeface="Verdana" panose="020B0604030504040204" pitchFamily="34" charset="0"/>
              <a:ea typeface="华文中宋" panose="02010600040101010101" pitchFamily="2" charset="-122"/>
            </a:endParaRPr>
          </a:p>
          <a:p>
            <a:pPr eaLnBrk="1" fontAlgn="auto" hangingPunct="1">
              <a:lnSpc>
                <a:spcPct val="90000"/>
              </a:lnSpc>
              <a:spcAft>
                <a:spcPts val="0"/>
              </a:spcAft>
              <a:buFont typeface="Wingdings" panose="05000000000000000000" pitchFamily="2" charset="2"/>
              <a:buNone/>
              <a:defRPr/>
            </a:pPr>
            <a:r>
              <a:rPr lang="en-US" altLang="zh-CN" sz="2400" dirty="0" smtClean="0">
                <a:latin typeface="Verdana" panose="020B0604030504040204" pitchFamily="34" charset="0"/>
                <a:ea typeface="华文中宋" panose="02010600040101010101" pitchFamily="2" charset="-122"/>
              </a:rPr>
              <a:t>28</a:t>
            </a:r>
            <a:endParaRPr lang="zh-CN" altLang="en-US" sz="2400" dirty="0" smtClean="0">
              <a:latin typeface="Verdana" panose="020B0604030504040204" pitchFamily="34" charset="0"/>
              <a:ea typeface="华文中宋" panose="02010600040101010101" pitchFamily="2" charset="-122"/>
            </a:endParaRPr>
          </a:p>
          <a:p>
            <a:pPr eaLnBrk="1" fontAlgn="auto" hangingPunct="1">
              <a:lnSpc>
                <a:spcPct val="80000"/>
              </a:lnSpc>
              <a:spcAft>
                <a:spcPts val="0"/>
              </a:spcAft>
              <a:buFont typeface="Arial" panose="020B0604020202020204" pitchFamily="34" charset="0"/>
              <a:buChar char="•"/>
              <a:defRPr/>
            </a:pPr>
            <a:endParaRPr lang="zh-CN" altLang="en-US" sz="2400" dirty="0" smtClean="0">
              <a:latin typeface="Verdana" panose="020B0604030504040204" pitchFamily="34"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26988"/>
            <a:ext cx="8229600" cy="1143001"/>
          </a:xfrm>
        </p:spPr>
        <p:txBody>
          <a:bodyPr/>
          <a:lstStyle/>
          <a:p>
            <a:pPr eaLnBrk="1" hangingPunct="1"/>
            <a:r>
              <a:rPr lang="zh-CN" altLang="en-US" sz="3600" b="1" dirty="0" smtClean="0"/>
              <a:t>循环无调度执行</a:t>
            </a:r>
            <a:endParaRPr lang="zh-CN" altLang="en-US" sz="3600" b="1" dirty="0" smtClean="0"/>
          </a:p>
        </p:txBody>
      </p:sp>
      <p:graphicFrame>
        <p:nvGraphicFramePr>
          <p:cNvPr id="329769" name="Group 41"/>
          <p:cNvGraphicFramePr>
            <a:graphicFrameLocks noGrp="1"/>
          </p:cNvGraphicFramePr>
          <p:nvPr>
            <p:ph idx="4294967295"/>
          </p:nvPr>
        </p:nvGraphicFramePr>
        <p:xfrm>
          <a:off x="468313" y="1446213"/>
          <a:ext cx="8207375" cy="3854448"/>
        </p:xfrm>
        <a:graphic>
          <a:graphicData uri="http://schemas.openxmlformats.org/drawingml/2006/table">
            <a:tbl>
              <a:tblPr/>
              <a:tblGrid>
                <a:gridCol w="2122487"/>
                <a:gridCol w="6084888"/>
              </a:tblGrid>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时钟</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无调度</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99"/>
                    </a:solid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LD		F0,0(R1)</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3</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ADDD		F4,F0,F2</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5</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stall</a:t>
                      </a:r>
                      <a:endParaRPr kumimoji="1" lang="zh-CN" altLang="en-US" sz="2400" b="1" i="1"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6</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SD		0(R1),F4</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7">
                <a:tc>
                  <a:txBody>
                    <a:bodyPr/>
                    <a:lstStyle/>
                    <a:p>
                      <a:pPr marL="0" marR="0" lvl="0" indent="0" algn="ctr" defTabSz="914400" rtl="0" eaLnBrk="1" fontAlgn="base" latinLnBrk="0" hangingPunct="1">
                        <a:lnSpc>
                          <a:spcPct val="100000"/>
                        </a:lnSpc>
                        <a:spcBef>
                          <a:spcPct val="20000"/>
                        </a:spcBef>
                        <a:spcAft>
                          <a:spcPct val="0"/>
                        </a:spcAft>
                        <a:buClrTx/>
                        <a:buSzPct val="85000"/>
                        <a:buFontTx/>
                        <a:buNone/>
                      </a:pPr>
                      <a:r>
                        <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rPr>
                        <a:t>7</a:t>
                      </a:r>
                      <a:endParaRPr kumimoji="1" lang="zh-CN" altLang="en-US" sz="2400" b="1" i="0" u="none" strike="noStrike" cap="none" normalizeH="0" baseline="0" smtClean="0">
                        <a:ln>
                          <a:noFill/>
                        </a:ln>
                        <a:solidFill>
                          <a:schemeClr val="tx1"/>
                        </a:solidFill>
                        <a:effectLst/>
                        <a:latin typeface="Courier New" panose="02070309020205020404" pitchFamily="49" charset="0"/>
                        <a:ea typeface="华文中宋" panose="02010600040101010101" pitchFamily="2" charset="-122"/>
                      </a:endParaRPr>
                    </a:p>
                  </a:txBody>
                  <a:tcPr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Pct val="85000"/>
                        <a:buFontTx/>
                        <a:buNone/>
                      </a:pPr>
                      <a:r>
                        <a:rPr kumimoji="1" lang="en-US" altLang="zh-CN" sz="2400" b="1" i="0" u="none" strike="noStrike" cap="none" normalizeH="0" baseline="0" dirty="0" smtClean="0">
                          <a:ln>
                            <a:noFill/>
                          </a:ln>
                          <a:solidFill>
                            <a:srgbClr val="FF0000"/>
                          </a:solidFill>
                          <a:effectLst/>
                          <a:latin typeface="Courier New" panose="02070309020205020404" pitchFamily="49" charset="0"/>
                          <a:ea typeface="华文中宋" panose="02010600040101010101" pitchFamily="2" charset="-122"/>
                          <a:cs typeface="Times New Roman" panose="02020603050405020304" pitchFamily="18" charset="0"/>
                        </a:rPr>
                        <a:t>?</a:t>
                      </a:r>
                      <a:r>
                        <a:rPr kumimoji="1" lang="en-US" altLang="zh-CN"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rPr>
                        <a:t> SUBI		R1,R1,#8</a:t>
                      </a:r>
                      <a:endParaRPr kumimoji="1" lang="zh-CN" altLang="en-US" sz="2400" b="1" i="0" u="none" strike="noStrike" cap="none" normalizeH="0" baseline="0" dirty="0" smtClean="0">
                        <a:ln>
                          <a:noFill/>
                        </a:ln>
                        <a:solidFill>
                          <a:schemeClr val="tx1"/>
                        </a:solidFill>
                        <a:effectLst/>
                        <a:latin typeface="Courier New" panose="02070309020205020404" pitchFamily="49" charset="0"/>
                        <a:ea typeface="华文中宋" panose="02010600040101010101" pitchFamily="2" charset="-122"/>
                        <a:cs typeface="Times New Roman" panose="02020603050405020304" pitchFamily="18" charset="0"/>
                      </a:endParaRPr>
                    </a:p>
                  </a:txBody>
                  <a:tcPr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612775" y="1331913"/>
            <a:ext cx="748823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257300" indent="-3429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100000"/>
              </a:spcBef>
            </a:pPr>
            <a:r>
              <a:rPr lang="en-US" altLang="zh-CN" sz="2400" b="1" dirty="0">
                <a:latin typeface="+mn-ea"/>
                <a:ea typeface="+mn-ea"/>
              </a:rPr>
              <a:t>3. </a:t>
            </a:r>
            <a:r>
              <a:rPr lang="zh-CN" altLang="en-US" sz="2400" b="1" dirty="0">
                <a:latin typeface="+mn-ea"/>
                <a:ea typeface="+mn-ea"/>
                <a:hlinkClick r:id="rId1" action="ppaction://hlinksldjump"/>
              </a:rPr>
              <a:t>向量指令类型</a:t>
            </a:r>
            <a:endParaRPr lang="zh-CN" altLang="en-US" sz="2400" b="1" dirty="0">
              <a:latin typeface="+mn-ea"/>
              <a:ea typeface="+mn-ea"/>
            </a:endParaRPr>
          </a:p>
          <a:p>
            <a:pPr lvl="2" eaLnBrk="1" hangingPunct="1">
              <a:spcBef>
                <a:spcPct val="50000"/>
              </a:spcBef>
              <a:buFont typeface="楷体_GB2312" pitchFamily="49" charset="-122"/>
              <a:buChar char="-"/>
            </a:pPr>
            <a:r>
              <a:rPr lang="en-US" altLang="zh-CN" sz="2400" b="1" dirty="0" err="1">
                <a:latin typeface="+mn-ea"/>
                <a:ea typeface="+mn-ea"/>
              </a:rPr>
              <a:t>V</a:t>
            </a:r>
            <a:r>
              <a:rPr lang="en-US" altLang="zh-CN" sz="2400" b="1" baseline="-25000" dirty="0" err="1">
                <a:latin typeface="+mn-ea"/>
                <a:ea typeface="+mn-ea"/>
              </a:rPr>
              <a:t>k</a:t>
            </a:r>
            <a:r>
              <a:rPr lang="en-US" altLang="zh-CN" sz="2400" b="1" dirty="0">
                <a:latin typeface="+mn-ea"/>
                <a:ea typeface="+mn-ea"/>
              </a:rPr>
              <a:t> </a:t>
            </a:r>
            <a:r>
              <a:rPr lang="en-US" altLang="zh-CN" sz="2400" b="1" dirty="0">
                <a:latin typeface="+mn-ea"/>
                <a:ea typeface="+mn-ea"/>
                <a:sym typeface="Wingdings" panose="05000000000000000000" pitchFamily="2" charset="2"/>
              </a:rPr>
              <a:t>← V</a:t>
            </a:r>
            <a:r>
              <a:rPr lang="en-US" altLang="zh-CN" sz="2400" b="1" baseline="-25000" dirty="0">
                <a:latin typeface="+mn-ea"/>
                <a:ea typeface="+mn-ea"/>
                <a:sym typeface="Wingdings" panose="05000000000000000000" pitchFamily="2" charset="2"/>
              </a:rPr>
              <a:t>i</a:t>
            </a:r>
            <a:r>
              <a:rPr lang="en-US" altLang="zh-CN" sz="2400" b="1" dirty="0">
                <a:latin typeface="+mn-ea"/>
                <a:ea typeface="+mn-ea"/>
                <a:sym typeface="Wingdings" panose="05000000000000000000" pitchFamily="2" charset="2"/>
              </a:rPr>
              <a:t> op </a:t>
            </a:r>
            <a:r>
              <a:rPr lang="en-US" altLang="zh-CN" sz="2400" b="1" dirty="0" err="1">
                <a:latin typeface="+mn-ea"/>
                <a:ea typeface="+mn-ea"/>
                <a:sym typeface="Wingdings" panose="05000000000000000000" pitchFamily="2" charset="2"/>
              </a:rPr>
              <a:t>V</a:t>
            </a:r>
            <a:r>
              <a:rPr lang="en-US" altLang="zh-CN" sz="2400" b="1" baseline="-25000" dirty="0" err="1">
                <a:latin typeface="+mn-ea"/>
                <a:ea typeface="+mn-ea"/>
                <a:sym typeface="Wingdings" panose="05000000000000000000" pitchFamily="2" charset="2"/>
              </a:rPr>
              <a:t>j</a:t>
            </a:r>
            <a:endParaRPr lang="en-US" altLang="zh-CN" sz="2400" b="1" baseline="-25000" dirty="0">
              <a:latin typeface="+mn-ea"/>
              <a:ea typeface="+mn-ea"/>
              <a:sym typeface="Wingdings" panose="05000000000000000000" pitchFamily="2" charset="2"/>
            </a:endParaRPr>
          </a:p>
          <a:p>
            <a:pPr lvl="2" eaLnBrk="1" hangingPunct="1">
              <a:spcBef>
                <a:spcPct val="50000"/>
              </a:spcBef>
              <a:buFont typeface="楷体_GB2312" pitchFamily="49" charset="-122"/>
              <a:buChar char="-"/>
            </a:pPr>
            <a:r>
              <a:rPr lang="en-US" altLang="zh-CN" sz="2400" b="1" dirty="0" err="1">
                <a:latin typeface="+mn-ea"/>
                <a:ea typeface="+mn-ea"/>
                <a:sym typeface="Wingdings" panose="05000000000000000000" pitchFamily="2" charset="2"/>
              </a:rPr>
              <a:t>V</a:t>
            </a:r>
            <a:r>
              <a:rPr lang="en-US" altLang="zh-CN" sz="2400" b="1" baseline="-25000" dirty="0" err="1">
                <a:latin typeface="+mn-ea"/>
                <a:ea typeface="+mn-ea"/>
                <a:sym typeface="Wingdings" panose="05000000000000000000" pitchFamily="2" charset="2"/>
              </a:rPr>
              <a:t>k</a:t>
            </a:r>
            <a:r>
              <a:rPr lang="en-US" altLang="zh-CN" sz="2400" b="1" dirty="0">
                <a:latin typeface="+mn-ea"/>
                <a:ea typeface="+mn-ea"/>
                <a:sym typeface="Wingdings" panose="05000000000000000000" pitchFamily="2" charset="2"/>
              </a:rPr>
              <a:t> ← S</a:t>
            </a:r>
            <a:r>
              <a:rPr lang="en-US" altLang="zh-CN" sz="2400" b="1" baseline="-25000" dirty="0">
                <a:latin typeface="+mn-ea"/>
                <a:ea typeface="+mn-ea"/>
                <a:sym typeface="Wingdings" panose="05000000000000000000" pitchFamily="2" charset="2"/>
              </a:rPr>
              <a:t>i</a:t>
            </a:r>
            <a:r>
              <a:rPr lang="en-US" altLang="zh-CN" sz="2400" b="1" dirty="0">
                <a:latin typeface="+mn-ea"/>
                <a:ea typeface="+mn-ea"/>
                <a:sym typeface="Wingdings" panose="05000000000000000000" pitchFamily="2" charset="2"/>
              </a:rPr>
              <a:t> op </a:t>
            </a:r>
            <a:r>
              <a:rPr lang="en-US" altLang="zh-CN" sz="2400" b="1" dirty="0" err="1">
                <a:latin typeface="+mn-ea"/>
                <a:ea typeface="+mn-ea"/>
                <a:sym typeface="Wingdings" panose="05000000000000000000" pitchFamily="2" charset="2"/>
              </a:rPr>
              <a:t>V</a:t>
            </a:r>
            <a:r>
              <a:rPr lang="en-US" altLang="zh-CN" sz="2400" b="1" baseline="-25000" dirty="0" err="1">
                <a:latin typeface="+mn-ea"/>
                <a:ea typeface="+mn-ea"/>
                <a:sym typeface="Wingdings" panose="05000000000000000000" pitchFamily="2" charset="2"/>
              </a:rPr>
              <a:t>j</a:t>
            </a:r>
            <a:endParaRPr lang="en-US" altLang="zh-CN" sz="2400" b="1" baseline="-25000" dirty="0">
              <a:latin typeface="+mn-ea"/>
              <a:ea typeface="+mn-ea"/>
              <a:sym typeface="Wingdings" panose="05000000000000000000" pitchFamily="2" charset="2"/>
            </a:endParaRPr>
          </a:p>
          <a:p>
            <a:pPr lvl="2" eaLnBrk="1" hangingPunct="1">
              <a:spcBef>
                <a:spcPct val="50000"/>
              </a:spcBef>
              <a:buFont typeface="楷体_GB2312" pitchFamily="49" charset="-122"/>
              <a:buChar char="-"/>
            </a:pPr>
            <a:r>
              <a:rPr lang="en-US" altLang="zh-CN" sz="2400" b="1" dirty="0" err="1">
                <a:latin typeface="+mn-ea"/>
                <a:ea typeface="+mn-ea"/>
                <a:sym typeface="Wingdings" panose="05000000000000000000" pitchFamily="2" charset="2"/>
              </a:rPr>
              <a:t>V</a:t>
            </a:r>
            <a:r>
              <a:rPr lang="en-US" altLang="zh-CN" sz="2400" b="1" baseline="-25000" dirty="0" err="1">
                <a:latin typeface="+mn-ea"/>
                <a:ea typeface="+mn-ea"/>
                <a:sym typeface="Wingdings" panose="05000000000000000000" pitchFamily="2" charset="2"/>
              </a:rPr>
              <a:t>k</a:t>
            </a:r>
            <a:r>
              <a:rPr lang="en-US" altLang="zh-CN" sz="2400" b="1" dirty="0">
                <a:latin typeface="+mn-ea"/>
                <a:ea typeface="+mn-ea"/>
                <a:sym typeface="Wingdings" panose="05000000000000000000" pitchFamily="2" charset="2"/>
              </a:rPr>
              <a:t> ← </a:t>
            </a:r>
            <a:r>
              <a:rPr lang="en-US" altLang="zh-CN" sz="2400" b="1" dirty="0" err="1">
                <a:latin typeface="+mn-ea"/>
                <a:ea typeface="+mn-ea"/>
                <a:sym typeface="Wingdings" panose="05000000000000000000" pitchFamily="2" charset="2"/>
              </a:rPr>
              <a:t>Mem</a:t>
            </a:r>
            <a:endParaRPr lang="en-US" altLang="zh-CN" sz="2400" b="1" dirty="0">
              <a:latin typeface="+mn-ea"/>
              <a:ea typeface="+mn-ea"/>
              <a:sym typeface="Wingdings" panose="05000000000000000000" pitchFamily="2" charset="2"/>
            </a:endParaRPr>
          </a:p>
          <a:p>
            <a:pPr lvl="2" eaLnBrk="1" hangingPunct="1">
              <a:spcBef>
                <a:spcPct val="50000"/>
              </a:spcBef>
              <a:buFont typeface="楷体_GB2312" pitchFamily="49" charset="-122"/>
              <a:buChar char="-"/>
            </a:pPr>
            <a:r>
              <a:rPr lang="en-US" altLang="zh-CN" sz="2400" b="1" dirty="0" err="1">
                <a:latin typeface="+mn-ea"/>
                <a:ea typeface="+mn-ea"/>
                <a:sym typeface="Wingdings" panose="05000000000000000000" pitchFamily="2" charset="2"/>
              </a:rPr>
              <a:t>Mem</a:t>
            </a:r>
            <a:r>
              <a:rPr lang="en-US" altLang="zh-CN" sz="2400" b="1" dirty="0">
                <a:latin typeface="+mn-ea"/>
                <a:ea typeface="+mn-ea"/>
                <a:sym typeface="Wingdings" panose="05000000000000000000" pitchFamily="2" charset="2"/>
              </a:rPr>
              <a:t> ← </a:t>
            </a:r>
            <a:r>
              <a:rPr lang="en-US" altLang="zh-CN" sz="2400" b="1" dirty="0" err="1">
                <a:latin typeface="+mn-ea"/>
                <a:ea typeface="+mn-ea"/>
                <a:sym typeface="Wingdings" panose="05000000000000000000" pitchFamily="2" charset="2"/>
              </a:rPr>
              <a:t>V</a:t>
            </a:r>
            <a:r>
              <a:rPr lang="en-US" altLang="zh-CN" sz="2400" b="1" baseline="-25000" dirty="0" err="1">
                <a:latin typeface="+mn-ea"/>
                <a:ea typeface="+mn-ea"/>
                <a:sym typeface="Wingdings" panose="05000000000000000000" pitchFamily="2" charset="2"/>
              </a:rPr>
              <a:t>k</a:t>
            </a:r>
            <a:endParaRPr lang="en-US" altLang="zh-CN" sz="2400" b="1" baseline="-25000" dirty="0">
              <a:latin typeface="+mn-ea"/>
              <a:ea typeface="+mn-ea"/>
            </a:endParaRPr>
          </a:p>
          <a:p>
            <a:pPr lvl="2" eaLnBrk="1" hangingPunct="1">
              <a:spcBef>
                <a:spcPct val="50000"/>
              </a:spcBef>
              <a:buFont typeface="Wingdings" panose="05000000000000000000" pitchFamily="2" charset="2"/>
              <a:buChar char="Ø"/>
            </a:pPr>
            <a:r>
              <a:rPr lang="zh-CN" altLang="en-US" sz="2400" b="1" dirty="0">
                <a:latin typeface="+mn-ea"/>
                <a:ea typeface="+mn-ea"/>
              </a:rPr>
              <a:t>功能部件冲突：同一功能部件被一条以上的并行工作向量指令所使用。</a:t>
            </a:r>
            <a:endParaRPr lang="zh-CN" altLang="en-US" sz="2400" b="1" dirty="0">
              <a:latin typeface="+mn-ea"/>
              <a:ea typeface="+mn-ea"/>
            </a:endParaRPr>
          </a:p>
          <a:p>
            <a:pPr lvl="2" eaLnBrk="1" hangingPunct="1">
              <a:spcBef>
                <a:spcPct val="50000"/>
              </a:spcBef>
              <a:buFont typeface="Wingdings" panose="05000000000000000000" pitchFamily="2" charset="2"/>
              <a:buChar char="Ø"/>
            </a:pPr>
            <a:r>
              <a:rPr lang="en-US" altLang="zh-CN" sz="2400" b="1" dirty="0">
                <a:latin typeface="+mn-ea"/>
                <a:ea typeface="+mn-ea"/>
              </a:rPr>
              <a:t>V</a:t>
            </a:r>
            <a:r>
              <a:rPr lang="en-US" altLang="zh-CN" sz="2400" b="1" baseline="-25000" dirty="0">
                <a:latin typeface="+mn-ea"/>
                <a:ea typeface="+mn-ea"/>
              </a:rPr>
              <a:t>i</a:t>
            </a:r>
            <a:r>
              <a:rPr lang="zh-CN" altLang="en-US" sz="2400" b="1" dirty="0">
                <a:latin typeface="+mn-ea"/>
                <a:ea typeface="+mn-ea"/>
              </a:rPr>
              <a:t>冲突：并行工作的各向量指令具有相同的源向量或结果向量。</a:t>
            </a:r>
            <a:endParaRPr lang="zh-CN" altLang="en-US" sz="2400" b="1" dirty="0">
              <a:latin typeface="+mn-ea"/>
              <a:ea typeface="+mn-ea"/>
            </a:endParaRPr>
          </a:p>
        </p:txBody>
      </p:sp>
      <p:sp>
        <p:nvSpPr>
          <p:cNvPr id="3" name="Rectangle 3"/>
          <p:cNvSpPr>
            <a:spLocks noChangeArrowheads="1"/>
          </p:cNvSpPr>
          <p:nvPr/>
        </p:nvSpPr>
        <p:spPr bwMode="auto">
          <a:xfrm>
            <a:off x="612775" y="242908"/>
            <a:ext cx="7200900" cy="676275"/>
          </a:xfrm>
          <a:prstGeom prst="rect">
            <a:avLst/>
          </a:prstGeom>
          <a:noFill/>
          <a:ln w="9525" algn="ctr">
            <a:noFill/>
            <a:miter lim="800000"/>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endParaRPr lang="en-US" altLang="zh-CN" sz="3600" dirty="0">
              <a:latin typeface="+mj-ea"/>
              <a:ea typeface="+mj-ea"/>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idx="4294967295"/>
          </p:nvPr>
        </p:nvSpPr>
        <p:spPr/>
        <p:txBody>
          <a:bodyPr/>
          <a:lstStyle/>
          <a:p>
            <a:pPr eaLnBrk="1" hangingPunct="1">
              <a:defRPr/>
            </a:pPr>
            <a:r>
              <a:rPr lang="zh-CN" altLang="en-US" sz="3600" b="1" dirty="0" smtClean="0">
                <a:latin typeface="+mj-ea"/>
              </a:rPr>
              <a:t>结果分析</a:t>
            </a:r>
            <a:endParaRPr lang="zh-CN" altLang="en-US" sz="3600" b="1" dirty="0" smtClean="0">
              <a:latin typeface="+mj-ea"/>
            </a:endParaRPr>
          </a:p>
        </p:txBody>
      </p:sp>
      <p:sp>
        <p:nvSpPr>
          <p:cNvPr id="369669" name="Rectangle 5"/>
          <p:cNvSpPr>
            <a:spLocks noGrp="1" noChangeArrowheads="1"/>
          </p:cNvSpPr>
          <p:nvPr>
            <p:ph type="body" idx="4294967295"/>
          </p:nvPr>
        </p:nvSpPr>
        <p:spPr/>
        <p:txBody>
          <a:bodyPr rtlCol="0">
            <a:normAutofit/>
          </a:bodyPr>
          <a:lstStyle/>
          <a:p>
            <a:pPr eaLnBrk="1" fontAlgn="auto" hangingPunct="1">
              <a:spcAft>
                <a:spcPts val="0"/>
              </a:spcAft>
              <a:buFont typeface="Arial" panose="020B0604020202020204" pitchFamily="34" charset="0"/>
              <a:buChar char="•"/>
              <a:defRPr/>
            </a:pPr>
            <a:r>
              <a:rPr lang="zh-CN" altLang="en-US" sz="2800" b="1" dirty="0" smtClean="0">
                <a:latin typeface="+mn-ea"/>
              </a:rPr>
              <a:t>循环使用</a:t>
            </a:r>
            <a:r>
              <a:rPr lang="en-US" altLang="zh-CN" sz="2800" b="1" dirty="0" smtClean="0">
                <a:latin typeface="+mn-ea"/>
              </a:rPr>
              <a:t>28</a:t>
            </a:r>
            <a:r>
              <a:rPr lang="zh-CN" altLang="en-US" sz="2800" b="1" dirty="0" smtClean="0">
                <a:latin typeface="+mn-ea"/>
              </a:rPr>
              <a:t>个时钟节拍</a:t>
            </a:r>
            <a:endParaRPr lang="zh-CN" altLang="en-US" sz="2800" b="1" dirty="0" smtClean="0">
              <a:latin typeface="+mn-ea"/>
            </a:endParaRPr>
          </a:p>
          <a:p>
            <a:pPr lvl="1" eaLnBrk="1" fontAlgn="auto" hangingPunct="1">
              <a:spcAft>
                <a:spcPts val="0"/>
              </a:spcAft>
              <a:buFont typeface="Arial" panose="020B0604020202020204" pitchFamily="34" charset="0"/>
              <a:buChar char="–"/>
              <a:defRPr/>
            </a:pPr>
            <a:r>
              <a:rPr lang="en-US" altLang="zh-CN" sz="2400" b="1" dirty="0" smtClean="0">
                <a:latin typeface="+mn-ea"/>
              </a:rPr>
              <a:t>14</a:t>
            </a:r>
            <a:r>
              <a:rPr lang="zh-CN" altLang="en-US" sz="2400" b="1" dirty="0" smtClean="0">
                <a:latin typeface="+mn-ea"/>
              </a:rPr>
              <a:t>个空转节拍</a:t>
            </a:r>
            <a:endParaRPr lang="zh-CN" altLang="en-US" sz="2400" b="1" dirty="0" smtClean="0">
              <a:latin typeface="+mn-ea"/>
            </a:endParaRPr>
          </a:p>
          <a:p>
            <a:pPr lvl="2" eaLnBrk="1" fontAlgn="auto" hangingPunct="1">
              <a:spcAft>
                <a:spcPts val="0"/>
              </a:spcAft>
              <a:buFont typeface="Arial" panose="020B0604020202020204" pitchFamily="34" charset="0"/>
              <a:buChar char="•"/>
              <a:defRPr/>
            </a:pPr>
            <a:r>
              <a:rPr lang="zh-CN" altLang="en-US" b="1" dirty="0" smtClean="0">
                <a:latin typeface="+mn-ea"/>
              </a:rPr>
              <a:t>每个</a:t>
            </a:r>
            <a:r>
              <a:rPr lang="en-US" altLang="zh-CN" b="1" dirty="0" smtClean="0">
                <a:latin typeface="+mn-ea"/>
              </a:rPr>
              <a:t>LD</a:t>
            </a:r>
            <a:r>
              <a:rPr lang="zh-CN" altLang="en-US" b="1" dirty="0" smtClean="0">
                <a:latin typeface="+mn-ea"/>
              </a:rPr>
              <a:t>有</a:t>
            </a:r>
            <a:r>
              <a:rPr lang="en-US" altLang="zh-CN" b="1" dirty="0" smtClean="0">
                <a:latin typeface="+mn-ea"/>
              </a:rPr>
              <a:t>1</a:t>
            </a:r>
            <a:r>
              <a:rPr lang="zh-CN" altLang="en-US" b="1" dirty="0" smtClean="0">
                <a:latin typeface="+mn-ea"/>
              </a:rPr>
              <a:t>个空转个</a:t>
            </a:r>
            <a:r>
              <a:rPr lang="zh-CN" b="1" dirty="0" smtClean="0">
                <a:latin typeface="+mn-ea"/>
              </a:rPr>
              <a:t>节拍</a:t>
            </a:r>
            <a:r>
              <a:rPr lang="zh-CN" altLang="en-US" b="1" dirty="0" smtClean="0">
                <a:latin typeface="+mn-ea"/>
              </a:rPr>
              <a:t> </a:t>
            </a:r>
            <a:r>
              <a:rPr lang="en-US" altLang="zh-CN" b="1" dirty="0" smtClean="0">
                <a:latin typeface="+mn-ea"/>
              </a:rPr>
              <a:t>– </a:t>
            </a:r>
            <a:r>
              <a:rPr lang="zh-CN" altLang="en-US" b="1" dirty="0" smtClean="0">
                <a:latin typeface="+mn-ea"/>
              </a:rPr>
              <a:t>共</a:t>
            </a:r>
            <a:r>
              <a:rPr lang="en-US" altLang="zh-CN" b="1" dirty="0" smtClean="0">
                <a:latin typeface="+mn-ea"/>
              </a:rPr>
              <a:t>4</a:t>
            </a:r>
            <a:r>
              <a:rPr lang="zh-CN" altLang="en-US" b="1" dirty="0" smtClean="0">
                <a:latin typeface="+mn-ea"/>
              </a:rPr>
              <a:t>拍</a:t>
            </a:r>
            <a:endParaRPr lang="zh-CN" altLang="en-US" b="1" dirty="0" smtClean="0">
              <a:latin typeface="+mn-ea"/>
            </a:endParaRPr>
          </a:p>
          <a:p>
            <a:pPr lvl="2" eaLnBrk="1" fontAlgn="auto" hangingPunct="1">
              <a:spcAft>
                <a:spcPts val="0"/>
              </a:spcAft>
              <a:buFont typeface="Arial" panose="020B0604020202020204" pitchFamily="34" charset="0"/>
              <a:buChar char="•"/>
              <a:defRPr/>
            </a:pPr>
            <a:r>
              <a:rPr lang="zh-CN" altLang="en-US" b="1" dirty="0" smtClean="0">
                <a:latin typeface="+mn-ea"/>
              </a:rPr>
              <a:t>每个</a:t>
            </a:r>
            <a:r>
              <a:rPr lang="en-US" altLang="zh-CN" b="1" dirty="0" smtClean="0">
                <a:latin typeface="+mn-ea"/>
              </a:rPr>
              <a:t>ADDD</a:t>
            </a:r>
            <a:r>
              <a:rPr lang="zh-CN" altLang="en-US" b="1" dirty="0" smtClean="0">
                <a:latin typeface="+mn-ea"/>
              </a:rPr>
              <a:t>有</a:t>
            </a:r>
            <a:r>
              <a:rPr lang="en-US" altLang="zh-CN" b="1" dirty="0" smtClean="0">
                <a:latin typeface="+mn-ea"/>
              </a:rPr>
              <a:t>2</a:t>
            </a:r>
            <a:r>
              <a:rPr lang="zh-CN" altLang="en-US" b="1" dirty="0" smtClean="0">
                <a:latin typeface="+mn-ea"/>
              </a:rPr>
              <a:t>个空转节拍 </a:t>
            </a:r>
            <a:r>
              <a:rPr lang="en-US" altLang="zh-CN" b="1" dirty="0" smtClean="0">
                <a:latin typeface="+mn-ea"/>
              </a:rPr>
              <a:t>- </a:t>
            </a:r>
            <a:r>
              <a:rPr lang="zh-CN" altLang="en-US" b="1" dirty="0" smtClean="0">
                <a:latin typeface="+mn-ea"/>
              </a:rPr>
              <a:t>共</a:t>
            </a:r>
            <a:r>
              <a:rPr lang="en-US" altLang="zh-CN" b="1" dirty="0" smtClean="0">
                <a:latin typeface="+mn-ea"/>
              </a:rPr>
              <a:t>8</a:t>
            </a:r>
            <a:r>
              <a:rPr lang="zh-CN" altLang="en-US" b="1" dirty="0" smtClean="0">
                <a:latin typeface="+mn-ea"/>
              </a:rPr>
              <a:t>拍</a:t>
            </a:r>
            <a:endParaRPr lang="zh-CN" altLang="en-US" b="1" dirty="0" smtClean="0">
              <a:latin typeface="+mn-ea"/>
            </a:endParaRPr>
          </a:p>
          <a:p>
            <a:pPr lvl="2" eaLnBrk="1" fontAlgn="auto" hangingPunct="1">
              <a:spcAft>
                <a:spcPts val="0"/>
              </a:spcAft>
              <a:buFont typeface="Arial" panose="020B0604020202020204" pitchFamily="34" charset="0"/>
              <a:buChar char="•"/>
              <a:defRPr/>
            </a:pPr>
            <a:r>
              <a:rPr lang="en-US" altLang="zh-CN" b="1" dirty="0" smtClean="0">
                <a:latin typeface="+mn-ea"/>
              </a:rPr>
              <a:t>SUBI</a:t>
            </a:r>
            <a:r>
              <a:rPr lang="zh-CN" altLang="en-US" b="1" dirty="0" smtClean="0">
                <a:latin typeface="+mn-ea"/>
              </a:rPr>
              <a:t>有</a:t>
            </a:r>
            <a:r>
              <a:rPr lang="en-US" altLang="zh-CN" b="1" dirty="0" smtClean="0">
                <a:latin typeface="+mn-ea"/>
              </a:rPr>
              <a:t>1</a:t>
            </a:r>
            <a:r>
              <a:rPr lang="zh-CN" altLang="en-US" b="1" dirty="0" smtClean="0">
                <a:latin typeface="+mn-ea"/>
              </a:rPr>
              <a:t>个空转节拍 </a:t>
            </a:r>
            <a:r>
              <a:rPr lang="en-US" altLang="zh-CN" b="1" dirty="0" smtClean="0">
                <a:latin typeface="+mn-ea"/>
              </a:rPr>
              <a:t>- </a:t>
            </a:r>
            <a:r>
              <a:rPr lang="zh-CN" altLang="en-US" b="1" dirty="0" smtClean="0">
                <a:latin typeface="+mn-ea"/>
              </a:rPr>
              <a:t>共</a:t>
            </a:r>
            <a:r>
              <a:rPr lang="en-US" altLang="zh-CN" b="1" dirty="0" smtClean="0">
                <a:latin typeface="+mn-ea"/>
              </a:rPr>
              <a:t>1</a:t>
            </a:r>
            <a:r>
              <a:rPr lang="zh-CN" altLang="en-US" b="1" dirty="0" smtClean="0">
                <a:latin typeface="+mn-ea"/>
              </a:rPr>
              <a:t>拍</a:t>
            </a:r>
            <a:endParaRPr lang="zh-CN" altLang="en-US" b="1" dirty="0" smtClean="0">
              <a:latin typeface="+mn-ea"/>
            </a:endParaRPr>
          </a:p>
          <a:p>
            <a:pPr lvl="2" eaLnBrk="1" fontAlgn="auto" hangingPunct="1">
              <a:spcAft>
                <a:spcPts val="0"/>
              </a:spcAft>
              <a:buFont typeface="Arial" panose="020B0604020202020204" pitchFamily="34" charset="0"/>
              <a:buChar char="•"/>
              <a:defRPr/>
            </a:pPr>
            <a:r>
              <a:rPr lang="en-US" altLang="zh-CN" b="1" dirty="0" smtClean="0">
                <a:latin typeface="+mn-ea"/>
              </a:rPr>
              <a:t>BRANCH</a:t>
            </a:r>
            <a:r>
              <a:rPr lang="zh-CN" altLang="en-US" b="1" dirty="0" smtClean="0">
                <a:latin typeface="+mn-ea"/>
              </a:rPr>
              <a:t>有</a:t>
            </a:r>
            <a:r>
              <a:rPr lang="en-US" altLang="zh-CN" b="1" dirty="0" smtClean="0">
                <a:latin typeface="+mn-ea"/>
              </a:rPr>
              <a:t>1</a:t>
            </a:r>
            <a:r>
              <a:rPr lang="zh-CN" altLang="en-US" b="1" dirty="0" smtClean="0">
                <a:latin typeface="+mn-ea"/>
              </a:rPr>
              <a:t>个空转节</a:t>
            </a:r>
            <a:r>
              <a:rPr lang="zh-CN" b="1" dirty="0" smtClean="0">
                <a:latin typeface="+mn-ea"/>
              </a:rPr>
              <a:t>拍</a:t>
            </a:r>
            <a:r>
              <a:rPr lang="zh-CN" altLang="en-US" b="1" dirty="0" smtClean="0">
                <a:latin typeface="+mn-ea"/>
              </a:rPr>
              <a:t> </a:t>
            </a:r>
            <a:r>
              <a:rPr lang="en-US" altLang="zh-CN" b="1" dirty="0" smtClean="0">
                <a:latin typeface="+mn-ea"/>
              </a:rPr>
              <a:t>- </a:t>
            </a:r>
            <a:r>
              <a:rPr lang="zh-CN" altLang="en-US" b="1" dirty="0" smtClean="0">
                <a:latin typeface="+mn-ea"/>
              </a:rPr>
              <a:t>共</a:t>
            </a:r>
            <a:r>
              <a:rPr lang="en-US" altLang="zh-CN" b="1" dirty="0" smtClean="0">
                <a:latin typeface="+mn-ea"/>
              </a:rPr>
              <a:t>1</a:t>
            </a:r>
            <a:r>
              <a:rPr lang="zh-CN" altLang="en-US" b="1" dirty="0" smtClean="0">
                <a:latin typeface="+mn-ea"/>
              </a:rPr>
              <a:t>拍</a:t>
            </a:r>
            <a:endParaRPr lang="zh-CN" altLang="en-US" b="1" dirty="0" smtClean="0">
              <a:latin typeface="+mn-ea"/>
            </a:endParaRPr>
          </a:p>
          <a:p>
            <a:pPr lvl="1" eaLnBrk="1" fontAlgn="auto" hangingPunct="1">
              <a:spcAft>
                <a:spcPts val="0"/>
              </a:spcAft>
              <a:buFont typeface="Arial" panose="020B0604020202020204" pitchFamily="34" charset="0"/>
              <a:buChar char="–"/>
              <a:defRPr/>
            </a:pPr>
            <a:r>
              <a:rPr lang="zh-CN" altLang="en-US" sz="2400" b="1" dirty="0" smtClean="0">
                <a:latin typeface="+mn-ea"/>
              </a:rPr>
              <a:t>有</a:t>
            </a:r>
            <a:r>
              <a:rPr lang="en-US" altLang="zh-CN" sz="2400" b="1" dirty="0" smtClean="0">
                <a:latin typeface="+mn-ea"/>
              </a:rPr>
              <a:t>14</a:t>
            </a:r>
            <a:r>
              <a:rPr lang="zh-CN" altLang="en-US" sz="2400" b="1" dirty="0" smtClean="0">
                <a:latin typeface="+mn-ea"/>
              </a:rPr>
              <a:t>个指令流出节拍</a:t>
            </a:r>
            <a:endParaRPr lang="zh-CN" altLang="en-US" sz="2400" b="1" dirty="0" smtClean="0">
              <a:latin typeface="+mn-ea"/>
            </a:endParaRPr>
          </a:p>
          <a:p>
            <a:pPr eaLnBrk="1" fontAlgn="auto" hangingPunct="1">
              <a:spcAft>
                <a:spcPts val="0"/>
              </a:spcAft>
              <a:buFont typeface="Arial" panose="020B0604020202020204" pitchFamily="34" charset="0"/>
              <a:buChar char="•"/>
              <a:defRPr/>
            </a:pPr>
            <a:r>
              <a:rPr lang="zh-CN" altLang="en-US" sz="2800" b="1" dirty="0">
                <a:latin typeface="+mn-ea"/>
              </a:rPr>
              <a:t>平均</a:t>
            </a:r>
            <a:r>
              <a:rPr lang="zh-CN" altLang="en-US" sz="2800" b="1" dirty="0" smtClean="0">
                <a:latin typeface="+mn-ea"/>
              </a:rPr>
              <a:t>每遍循环</a:t>
            </a:r>
            <a:r>
              <a:rPr lang="en-US" altLang="zh-CN" sz="2800" b="1" dirty="0" smtClean="0">
                <a:latin typeface="+mn-ea"/>
              </a:rPr>
              <a:t>7</a:t>
            </a:r>
            <a:r>
              <a:rPr lang="zh-CN" altLang="en-US" sz="2800" b="1" dirty="0" smtClean="0">
                <a:latin typeface="+mn-ea"/>
              </a:rPr>
              <a:t>个时钟节拍</a:t>
            </a:r>
            <a:endParaRPr lang="zh-CN" altLang="en-US" sz="2800" b="1" dirty="0" smtClean="0">
              <a:latin typeface="+mn-ea"/>
            </a:endParaRPr>
          </a:p>
          <a:p>
            <a:pPr eaLnBrk="1" fontAlgn="auto" hangingPunct="1">
              <a:spcAft>
                <a:spcPts val="0"/>
              </a:spcAft>
              <a:buFont typeface="Arial" panose="020B0604020202020204" pitchFamily="34" charset="0"/>
              <a:buChar char="•"/>
              <a:defRPr/>
            </a:pPr>
            <a:r>
              <a:rPr lang="zh-CN" altLang="en-US" sz="2800" b="1" dirty="0" smtClean="0">
                <a:latin typeface="+mn-ea"/>
              </a:rPr>
              <a:t>共计使用</a:t>
            </a:r>
            <a:r>
              <a:rPr lang="en-US" altLang="zh-CN" sz="2800" b="1" dirty="0" smtClean="0">
                <a:latin typeface="+mn-ea"/>
              </a:rPr>
              <a:t>9</a:t>
            </a:r>
            <a:r>
              <a:rPr lang="zh-CN" altLang="en-US" sz="2800" b="1" dirty="0" smtClean="0">
                <a:latin typeface="+mn-ea"/>
              </a:rPr>
              <a:t>个寄存器</a:t>
            </a:r>
            <a:endParaRPr lang="zh-CN" altLang="en-US" sz="2800" b="1" dirty="0" smtClean="0">
              <a:latin typeface="+mn-ea"/>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68313" y="0"/>
            <a:ext cx="8229600" cy="1143000"/>
          </a:xfrm>
        </p:spPr>
        <p:txBody>
          <a:bodyPr/>
          <a:lstStyle/>
          <a:p>
            <a:pPr eaLnBrk="1" hangingPunct="1">
              <a:defRPr/>
            </a:pPr>
            <a:r>
              <a:rPr lang="zh-CN" altLang="en-US" sz="3600" b="1" dirty="0" smtClean="0">
                <a:latin typeface="+mj-ea"/>
              </a:rPr>
              <a:t>循环展开</a:t>
            </a:r>
            <a:r>
              <a:rPr lang="en-US" altLang="zh-CN" sz="3600" b="1" dirty="0" smtClean="0">
                <a:latin typeface="+mj-ea"/>
              </a:rPr>
              <a:t>+</a:t>
            </a:r>
            <a:r>
              <a:rPr lang="zh-CN" altLang="en-US" sz="3600" b="1" dirty="0" smtClean="0">
                <a:latin typeface="+mj-ea"/>
              </a:rPr>
              <a:t>指令调度</a:t>
            </a:r>
            <a:endParaRPr lang="zh-CN" altLang="en-US" sz="3600" b="1" dirty="0" smtClean="0">
              <a:latin typeface="+mj-ea"/>
            </a:endParaRPr>
          </a:p>
        </p:txBody>
      </p:sp>
      <p:sp>
        <p:nvSpPr>
          <p:cNvPr id="34819" name="Rectangle 3"/>
          <p:cNvSpPr>
            <a:spLocks noGrp="1" noChangeArrowheads="1"/>
          </p:cNvSpPr>
          <p:nvPr>
            <p:ph type="body" idx="4294967295"/>
          </p:nvPr>
        </p:nvSpPr>
        <p:spPr>
          <a:xfrm>
            <a:off x="468313" y="1052513"/>
            <a:ext cx="8207375" cy="5805487"/>
          </a:xfrm>
        </p:spPr>
        <p:txBody>
          <a:bodyPr/>
          <a:lstStyle/>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Loop:	 	LD		F0,0(R1)</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LD		F6,-8(R1)</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LD		F10,-16(R1)</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LD		F14,-24(R1)</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ADDD	         F4,F0,F2</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ADDD  	F8,F6,F2</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ADDD  	F12,F10,F2</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ADDD 	F16,F14,F2</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SD		0(R1),F4</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SD		-8(R1),F8</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SUBI	         R1,R1,#-32</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SD	         16(R1),F12</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BNEZ		R1,R2,Loop</a:t>
            </a:r>
            <a:endParaRPr lang="en-US" altLang="zh-CN" sz="2200" dirty="0" smtClean="0">
              <a:latin typeface="Verdana" panose="020B0604030504040204" pitchFamily="34" charset="0"/>
              <a:ea typeface="华文中宋" panose="02010600040101010101" pitchFamily="2" charset="-122"/>
            </a:endParaRPr>
          </a:p>
          <a:p>
            <a:pPr marL="967105" lvl="1" indent="-495300" eaLnBrk="1" hangingPunct="1">
              <a:buFont typeface="Wingdings" panose="05000000000000000000" pitchFamily="2" charset="2"/>
              <a:buAutoNum type="arabicPeriod"/>
            </a:pPr>
            <a:r>
              <a:rPr lang="en-US" altLang="zh-CN" sz="2200" dirty="0" smtClean="0">
                <a:latin typeface="Verdana" panose="020B0604030504040204" pitchFamily="34" charset="0"/>
                <a:ea typeface="华文中宋" panose="02010600040101010101" pitchFamily="2" charset="-122"/>
              </a:rPr>
              <a:t>		SD		8(R1),F16</a:t>
            </a:r>
            <a:endParaRPr lang="zh-CN" altLang="en-US" sz="2200" dirty="0" smtClean="0">
              <a:latin typeface="Verdana" panose="020B0604030504040204" pitchFamily="34"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2" name="Rectangle 6"/>
          <p:cNvSpPr>
            <a:spLocks noGrp="1" noChangeArrowheads="1"/>
          </p:cNvSpPr>
          <p:nvPr>
            <p:ph type="title" idx="4294967295"/>
          </p:nvPr>
        </p:nvSpPr>
        <p:spPr/>
        <p:txBody>
          <a:bodyPr rtlCol="0">
            <a:normAutofit/>
          </a:bodyPr>
          <a:lstStyle/>
          <a:p>
            <a:pPr eaLnBrk="1" fontAlgn="auto" hangingPunct="1">
              <a:spcAft>
                <a:spcPts val="0"/>
              </a:spcAft>
              <a:defRPr/>
            </a:pPr>
            <a:r>
              <a:rPr lang="zh-CN" altLang="en-US" sz="3600" b="1" dirty="0" smtClean="0">
                <a:latin typeface="+mj-ea"/>
              </a:rPr>
              <a:t>“循环展开</a:t>
            </a:r>
            <a:r>
              <a:rPr lang="en-US" altLang="zh-CN" sz="3600" b="1" dirty="0" smtClean="0">
                <a:latin typeface="+mj-ea"/>
              </a:rPr>
              <a:t>+</a:t>
            </a:r>
            <a:r>
              <a:rPr lang="zh-CN" altLang="en-US" sz="3600" b="1" dirty="0" smtClean="0">
                <a:latin typeface="+mj-ea"/>
              </a:rPr>
              <a:t>指令调度”结果分析</a:t>
            </a:r>
            <a:endParaRPr lang="en-US" altLang="zh-CN" sz="3600" b="1" dirty="0" smtClean="0">
              <a:latin typeface="+mj-ea"/>
            </a:endParaRPr>
          </a:p>
        </p:txBody>
      </p:sp>
      <p:sp>
        <p:nvSpPr>
          <p:cNvPr id="35843" name="Rectangle 7"/>
          <p:cNvSpPr>
            <a:spLocks noGrp="1" noChangeArrowheads="1"/>
          </p:cNvSpPr>
          <p:nvPr>
            <p:ph type="body" idx="4294967295"/>
          </p:nvPr>
        </p:nvSpPr>
        <p:spPr/>
        <p:txBody>
          <a:bodyPr/>
          <a:lstStyle/>
          <a:p>
            <a:pPr eaLnBrk="1" hangingPunct="1">
              <a:lnSpc>
                <a:spcPct val="120000"/>
              </a:lnSpc>
              <a:defRPr/>
            </a:pPr>
            <a:r>
              <a:rPr lang="zh-CN" altLang="en-US" sz="2600" b="1" dirty="0" smtClean="0">
                <a:latin typeface="+mn-ea"/>
              </a:rPr>
              <a:t>每遍循环时间下降为</a:t>
            </a:r>
            <a:r>
              <a:rPr lang="en-US" altLang="zh-CN" sz="2600" b="1" dirty="0" smtClean="0">
                <a:latin typeface="+mn-ea"/>
              </a:rPr>
              <a:t>14</a:t>
            </a:r>
            <a:r>
              <a:rPr lang="zh-CN" altLang="en-US" sz="2600" b="1" dirty="0" smtClean="0">
                <a:latin typeface="+mn-ea"/>
              </a:rPr>
              <a:t>个时钟节拍</a:t>
            </a:r>
            <a:endParaRPr lang="zh-CN" altLang="en-US" sz="2600" b="1" dirty="0" smtClean="0">
              <a:latin typeface="+mn-ea"/>
            </a:endParaRPr>
          </a:p>
          <a:p>
            <a:pPr lvl="1" eaLnBrk="1" hangingPunct="1">
              <a:lnSpc>
                <a:spcPct val="120000"/>
              </a:lnSpc>
              <a:defRPr/>
            </a:pPr>
            <a:r>
              <a:rPr lang="zh-CN" altLang="en-US" sz="2600" b="1" dirty="0" smtClean="0">
                <a:latin typeface="+mn-ea"/>
              </a:rPr>
              <a:t>每个元素平均使用</a:t>
            </a:r>
            <a:r>
              <a:rPr lang="en-US" altLang="zh-CN" sz="2600" b="1" dirty="0" smtClean="0">
                <a:latin typeface="+mn-ea"/>
              </a:rPr>
              <a:t>3.5</a:t>
            </a:r>
            <a:r>
              <a:rPr lang="zh-CN" altLang="en-US" sz="2600" b="1" dirty="0" smtClean="0">
                <a:latin typeface="+mn-ea"/>
              </a:rPr>
              <a:t>个时钟节拍</a:t>
            </a:r>
            <a:endParaRPr lang="zh-CN" altLang="en-US" sz="2600" b="1" dirty="0" smtClean="0">
              <a:latin typeface="+mn-ea"/>
            </a:endParaRPr>
          </a:p>
          <a:p>
            <a:pPr eaLnBrk="1" hangingPunct="1">
              <a:lnSpc>
                <a:spcPct val="120000"/>
              </a:lnSpc>
              <a:defRPr/>
            </a:pPr>
            <a:r>
              <a:rPr lang="zh-CN" altLang="en-US" sz="2600" b="1" dirty="0" smtClean="0">
                <a:latin typeface="+mn-ea"/>
              </a:rPr>
              <a:t>比较</a:t>
            </a:r>
            <a:endParaRPr lang="zh-CN" altLang="en-US" sz="2600" b="1" dirty="0" smtClean="0">
              <a:latin typeface="+mn-ea"/>
            </a:endParaRPr>
          </a:p>
          <a:p>
            <a:pPr lvl="1" eaLnBrk="1" hangingPunct="1">
              <a:lnSpc>
                <a:spcPct val="120000"/>
              </a:lnSpc>
              <a:defRPr/>
            </a:pPr>
            <a:r>
              <a:rPr lang="zh-CN" altLang="en-US" sz="2600" b="1" dirty="0" smtClean="0">
                <a:latin typeface="+mn-ea"/>
              </a:rPr>
              <a:t>没有循环展开，有指令调度</a:t>
            </a:r>
            <a:endParaRPr lang="zh-CN" altLang="en-US" sz="2600" b="1" dirty="0" smtClean="0">
              <a:latin typeface="+mn-ea"/>
            </a:endParaRPr>
          </a:p>
          <a:p>
            <a:pPr lvl="2" eaLnBrk="1" hangingPunct="1">
              <a:lnSpc>
                <a:spcPct val="120000"/>
              </a:lnSpc>
              <a:defRPr/>
            </a:pPr>
            <a:r>
              <a:rPr lang="zh-CN" altLang="en-US" sz="2600" b="1" dirty="0" smtClean="0">
                <a:latin typeface="+mn-ea"/>
              </a:rPr>
              <a:t>每个元素</a:t>
            </a:r>
            <a:r>
              <a:rPr lang="en-US" altLang="zh-CN" sz="2600" b="1" dirty="0">
                <a:latin typeface="+mn-ea"/>
              </a:rPr>
              <a:t>6</a:t>
            </a:r>
            <a:r>
              <a:rPr lang="zh-CN" altLang="en-US" sz="2600" b="1" dirty="0" smtClean="0">
                <a:latin typeface="+mn-ea"/>
              </a:rPr>
              <a:t>拍</a:t>
            </a:r>
            <a:endParaRPr lang="zh-CN" altLang="en-US" sz="2600" b="1" dirty="0" smtClean="0">
              <a:latin typeface="+mn-ea"/>
            </a:endParaRPr>
          </a:p>
          <a:p>
            <a:pPr lvl="1" eaLnBrk="1" hangingPunct="1">
              <a:lnSpc>
                <a:spcPct val="120000"/>
              </a:lnSpc>
              <a:defRPr/>
            </a:pPr>
            <a:r>
              <a:rPr lang="zh-CN" altLang="en-US" sz="2600" b="1" dirty="0" smtClean="0">
                <a:latin typeface="+mn-ea"/>
              </a:rPr>
              <a:t>有循环展开，没有指令调度</a:t>
            </a:r>
            <a:endParaRPr lang="zh-CN" altLang="en-US" sz="2600" b="1" dirty="0" smtClean="0">
              <a:latin typeface="+mn-ea"/>
            </a:endParaRPr>
          </a:p>
          <a:p>
            <a:pPr lvl="2" eaLnBrk="1" hangingPunct="1">
              <a:lnSpc>
                <a:spcPct val="120000"/>
              </a:lnSpc>
              <a:defRPr/>
            </a:pPr>
            <a:r>
              <a:rPr lang="zh-CN" altLang="en-US" sz="2600" b="1" dirty="0" smtClean="0">
                <a:latin typeface="+mn-ea"/>
              </a:rPr>
              <a:t>每个元素</a:t>
            </a:r>
            <a:r>
              <a:rPr lang="en-US" altLang="zh-CN" sz="2600" b="1" dirty="0">
                <a:latin typeface="+mn-ea"/>
              </a:rPr>
              <a:t>7</a:t>
            </a:r>
            <a:r>
              <a:rPr lang="zh-CN" altLang="en-US" sz="2600" b="1" dirty="0" smtClean="0">
                <a:latin typeface="+mn-ea"/>
              </a:rPr>
              <a:t>拍</a:t>
            </a:r>
            <a:endParaRPr lang="en-US" altLang="zh-CN" sz="2600" b="1" dirty="0" smtClean="0">
              <a:latin typeface="+mn-ea"/>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
          <p:cNvSpPr>
            <a:spLocks noGrp="1" noChangeArrowheads="1"/>
          </p:cNvSpPr>
          <p:nvPr>
            <p:ph type="title" idx="4294967295"/>
          </p:nvPr>
        </p:nvSpPr>
        <p:spPr/>
        <p:txBody>
          <a:bodyPr/>
          <a:lstStyle/>
          <a:p>
            <a:pPr eaLnBrk="1" hangingPunct="1">
              <a:defRPr/>
            </a:pPr>
            <a:r>
              <a:rPr lang="zh-CN" altLang="en-US" sz="3600" b="1" dirty="0" smtClean="0">
                <a:latin typeface="+mj-ea"/>
              </a:rPr>
              <a:t>循环展开和指令调度的总结</a:t>
            </a:r>
            <a:endParaRPr lang="zh-CN" altLang="en-US" sz="3600" b="1" dirty="0" smtClean="0">
              <a:latin typeface="+mj-ea"/>
            </a:endParaRPr>
          </a:p>
        </p:txBody>
      </p:sp>
      <p:sp>
        <p:nvSpPr>
          <p:cNvPr id="19466" name="Rectangle 10"/>
          <p:cNvSpPr>
            <a:spLocks noGrp="1" noChangeArrowheads="1"/>
          </p:cNvSpPr>
          <p:nvPr>
            <p:ph type="body" idx="4294967295"/>
          </p:nvPr>
        </p:nvSpPr>
        <p:spPr>
          <a:xfrm>
            <a:off x="457200" y="1600200"/>
            <a:ext cx="8362950" cy="4525963"/>
          </a:xfrm>
        </p:spPr>
        <p:txBody>
          <a:bodyPr/>
          <a:lstStyle/>
          <a:p>
            <a:pPr eaLnBrk="1" hangingPunct="1">
              <a:defRPr/>
            </a:pPr>
            <a:r>
              <a:rPr lang="zh-CN" altLang="en-US" sz="2600" b="1" dirty="0">
                <a:latin typeface="+mn-ea"/>
              </a:rPr>
              <a:t>保证</a:t>
            </a:r>
            <a:r>
              <a:rPr lang="zh-CN" altLang="en-US" sz="2600" b="1" dirty="0" smtClean="0">
                <a:latin typeface="+mn-ea"/>
              </a:rPr>
              <a:t>正确性（</a:t>
            </a:r>
            <a:r>
              <a:rPr lang="zh-CN" altLang="en-US" sz="2600" b="1" dirty="0" smtClean="0">
                <a:solidFill>
                  <a:srgbClr val="FF0000"/>
                </a:solidFill>
                <a:latin typeface="+mn-ea"/>
              </a:rPr>
              <a:t>循环控制和操作数偏移量的修改</a:t>
            </a:r>
            <a:r>
              <a:rPr lang="zh-CN" altLang="en-US" sz="2600" b="1" dirty="0" smtClean="0">
                <a:latin typeface="+mn-ea"/>
              </a:rPr>
              <a:t>）</a:t>
            </a:r>
            <a:endParaRPr lang="en-US" altLang="zh-CN" sz="2600" b="1" dirty="0" smtClean="0">
              <a:latin typeface="+mn-ea"/>
            </a:endParaRPr>
          </a:p>
          <a:p>
            <a:pPr eaLnBrk="1" hangingPunct="1">
              <a:defRPr/>
            </a:pPr>
            <a:r>
              <a:rPr lang="zh-CN" altLang="en-US" sz="2600" b="1" dirty="0">
                <a:latin typeface="+mn-ea"/>
              </a:rPr>
              <a:t>注意</a:t>
            </a:r>
            <a:r>
              <a:rPr lang="zh-CN" altLang="en-US" sz="2600" b="1" dirty="0" smtClean="0">
                <a:latin typeface="+mn-ea"/>
              </a:rPr>
              <a:t>有效性（</a:t>
            </a:r>
            <a:r>
              <a:rPr lang="zh-CN" altLang="en-US" sz="2600" b="1" dirty="0" smtClean="0">
                <a:solidFill>
                  <a:srgbClr val="FF0000"/>
                </a:solidFill>
                <a:latin typeface="+mn-ea"/>
              </a:rPr>
              <a:t>找到不同循环体之间的无关性</a:t>
            </a:r>
            <a:r>
              <a:rPr lang="zh-CN" altLang="en-US" sz="2600" b="1" dirty="0" smtClean="0">
                <a:latin typeface="+mn-ea"/>
              </a:rPr>
              <a:t>）</a:t>
            </a:r>
            <a:endParaRPr lang="en-US" altLang="zh-CN" sz="2600" b="1" dirty="0" smtClean="0">
              <a:latin typeface="+mn-ea"/>
            </a:endParaRPr>
          </a:p>
          <a:p>
            <a:pPr eaLnBrk="1" hangingPunct="1">
              <a:defRPr/>
            </a:pPr>
            <a:r>
              <a:rPr lang="zh-CN" altLang="en-US" sz="2600" b="1" dirty="0" smtClean="0">
                <a:latin typeface="+mn-ea"/>
              </a:rPr>
              <a:t>使用</a:t>
            </a:r>
            <a:r>
              <a:rPr lang="zh-CN" altLang="en-US" sz="2600" b="1" dirty="0" smtClean="0">
                <a:solidFill>
                  <a:srgbClr val="FF0000"/>
                </a:solidFill>
                <a:latin typeface="+mn-ea"/>
              </a:rPr>
              <a:t>不同的寄存器</a:t>
            </a:r>
            <a:endParaRPr lang="zh-CN" altLang="en-US" sz="2600" b="1" dirty="0" smtClean="0">
              <a:latin typeface="+mn-ea"/>
            </a:endParaRPr>
          </a:p>
          <a:p>
            <a:pPr eaLnBrk="1" hangingPunct="1">
              <a:defRPr/>
            </a:pPr>
            <a:r>
              <a:rPr lang="zh-CN" altLang="en-US" sz="2600" b="1" dirty="0" smtClean="0">
                <a:latin typeface="+mn-ea"/>
              </a:rPr>
              <a:t>减少循环控制中的测试</a:t>
            </a:r>
            <a:r>
              <a:rPr lang="zh-CN" altLang="en-US" sz="2600" b="1" dirty="0">
                <a:latin typeface="+mn-ea"/>
              </a:rPr>
              <a:t>指令和分支指令</a:t>
            </a:r>
            <a:endParaRPr lang="en-US" altLang="zh-CN" sz="2600" b="1" dirty="0" smtClean="0">
              <a:latin typeface="+mn-ea"/>
            </a:endParaRPr>
          </a:p>
          <a:p>
            <a:pPr eaLnBrk="1" hangingPunct="1">
              <a:defRPr/>
            </a:pPr>
            <a:r>
              <a:rPr lang="zh-CN" altLang="en-US" sz="2600" b="1" dirty="0">
                <a:solidFill>
                  <a:srgbClr val="FF0000"/>
                </a:solidFill>
                <a:latin typeface="+mn-ea"/>
              </a:rPr>
              <a:t>注意</a:t>
            </a:r>
            <a:r>
              <a:rPr lang="zh-CN" altLang="en-US" sz="2600" b="1" dirty="0" smtClean="0">
                <a:solidFill>
                  <a:srgbClr val="FF0000"/>
                </a:solidFill>
                <a:latin typeface="+mn-ea"/>
              </a:rPr>
              <a:t>分析</a:t>
            </a:r>
            <a:r>
              <a:rPr lang="en-US" altLang="zh-CN" sz="2600" b="1" dirty="0" smtClean="0">
                <a:solidFill>
                  <a:srgbClr val="FF0000"/>
                </a:solidFill>
                <a:latin typeface="+mn-ea"/>
              </a:rPr>
              <a:t>Load/Store</a:t>
            </a:r>
            <a:r>
              <a:rPr lang="zh-CN" altLang="en-US" sz="2600" b="1" dirty="0" smtClean="0">
                <a:solidFill>
                  <a:srgbClr val="FF0000"/>
                </a:solidFill>
                <a:latin typeface="+mn-ea"/>
              </a:rPr>
              <a:t>指令</a:t>
            </a:r>
            <a:r>
              <a:rPr lang="zh-CN" altLang="en-US" sz="2600" b="1" dirty="0">
                <a:solidFill>
                  <a:srgbClr val="FF0000"/>
                </a:solidFill>
                <a:latin typeface="+mn-ea"/>
              </a:rPr>
              <a:t>的</a:t>
            </a:r>
            <a:r>
              <a:rPr lang="zh-CN" altLang="en-US" sz="2600" b="1" dirty="0" smtClean="0">
                <a:solidFill>
                  <a:srgbClr val="FF0000"/>
                </a:solidFill>
                <a:latin typeface="+mn-ea"/>
              </a:rPr>
              <a:t>内存地址</a:t>
            </a:r>
            <a:endParaRPr lang="en-US" altLang="zh-CN" sz="2600" b="1" dirty="0" smtClean="0">
              <a:latin typeface="+mn-ea"/>
            </a:endParaRPr>
          </a:p>
          <a:p>
            <a:pPr eaLnBrk="1" hangingPunct="1">
              <a:defRPr/>
            </a:pPr>
            <a:r>
              <a:rPr lang="zh-CN" altLang="en-US" sz="2600" b="1" dirty="0">
                <a:latin typeface="+mn-ea"/>
              </a:rPr>
              <a:t>注意新的</a:t>
            </a:r>
            <a:r>
              <a:rPr lang="zh-CN" altLang="en-US" sz="2600" b="1" dirty="0" smtClean="0">
                <a:latin typeface="+mn-ea"/>
              </a:rPr>
              <a:t>相关性</a:t>
            </a:r>
            <a:endParaRPr lang="en-US" altLang="zh-CN" sz="2600" b="1" dirty="0" smtClean="0">
              <a:latin typeface="+mn-ea"/>
            </a:endParaRPr>
          </a:p>
          <a:p>
            <a:pPr marL="0" indent="0" eaLnBrk="1" hangingPunct="1">
              <a:buNone/>
              <a:defRPr/>
            </a:pPr>
            <a:endParaRPr lang="en-US" altLang="zh-CN" sz="2600" b="1" dirty="0">
              <a:latin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6">
                                            <p:txEl>
                                              <p:pRg st="0" end="0"/>
                                            </p:txEl>
                                          </p:spTgt>
                                        </p:tgtEl>
                                        <p:attrNameLst>
                                          <p:attrName>style.visibility</p:attrName>
                                        </p:attrNameLst>
                                      </p:cBhvr>
                                      <p:to>
                                        <p:strVal val="visible"/>
                                      </p:to>
                                    </p:set>
                                    <p:animEffect transition="in" filter="wipe(left)">
                                      <p:cBhvr>
                                        <p:cTn id="7" dur="500"/>
                                        <p:tgtEl>
                                          <p:spTgt spid="19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6">
                                            <p:txEl>
                                              <p:pRg st="1" end="1"/>
                                            </p:txEl>
                                          </p:spTgt>
                                        </p:tgtEl>
                                        <p:attrNameLst>
                                          <p:attrName>style.visibility</p:attrName>
                                        </p:attrNameLst>
                                      </p:cBhvr>
                                      <p:to>
                                        <p:strVal val="visible"/>
                                      </p:to>
                                    </p:set>
                                    <p:animEffect transition="in" filter="wipe(left)">
                                      <p:cBhvr>
                                        <p:cTn id="12" dur="500"/>
                                        <p:tgtEl>
                                          <p:spTgt spid="19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6">
                                            <p:txEl>
                                              <p:pRg st="2" end="2"/>
                                            </p:txEl>
                                          </p:spTgt>
                                        </p:tgtEl>
                                        <p:attrNameLst>
                                          <p:attrName>style.visibility</p:attrName>
                                        </p:attrNameLst>
                                      </p:cBhvr>
                                      <p:to>
                                        <p:strVal val="visible"/>
                                      </p:to>
                                    </p:set>
                                    <p:animEffect transition="in" filter="wipe(left)">
                                      <p:cBhvr>
                                        <p:cTn id="17" dur="500"/>
                                        <p:tgtEl>
                                          <p:spTgt spid="19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6">
                                            <p:txEl>
                                              <p:pRg st="3" end="3"/>
                                            </p:txEl>
                                          </p:spTgt>
                                        </p:tgtEl>
                                        <p:attrNameLst>
                                          <p:attrName>style.visibility</p:attrName>
                                        </p:attrNameLst>
                                      </p:cBhvr>
                                      <p:to>
                                        <p:strVal val="visible"/>
                                      </p:to>
                                    </p:set>
                                    <p:animEffect transition="in" filter="wipe(left)">
                                      <p:cBhvr>
                                        <p:cTn id="22" dur="500"/>
                                        <p:tgtEl>
                                          <p:spTgt spid="19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6">
                                            <p:txEl>
                                              <p:pRg st="4" end="4"/>
                                            </p:txEl>
                                          </p:spTgt>
                                        </p:tgtEl>
                                        <p:attrNameLst>
                                          <p:attrName>style.visibility</p:attrName>
                                        </p:attrNameLst>
                                      </p:cBhvr>
                                      <p:to>
                                        <p:strVal val="visible"/>
                                      </p:to>
                                    </p:set>
                                    <p:animEffect transition="in" filter="wipe(left)">
                                      <p:cBhvr>
                                        <p:cTn id="27" dur="500"/>
                                        <p:tgtEl>
                                          <p:spTgt spid="194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66">
                                            <p:txEl>
                                              <p:pRg st="5" end="5"/>
                                            </p:txEl>
                                          </p:spTgt>
                                        </p:tgtEl>
                                        <p:attrNameLst>
                                          <p:attrName>style.visibility</p:attrName>
                                        </p:attrNameLst>
                                      </p:cBhvr>
                                      <p:to>
                                        <p:strVal val="visible"/>
                                      </p:to>
                                    </p:set>
                                    <p:animEffect transition="in" filter="wipe(left)">
                                      <p:cBhvr>
                                        <p:cTn id="32" dur="500"/>
                                        <p:tgtEl>
                                          <p:spTgt spid="194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4035" name="Picture 2" descr="arch91">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
            <a:ext cx="73152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5059" name="Picture 2" descr="arch9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55725"/>
            <a:ext cx="74676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hlinkClick r:id="" action="ppaction://noaction"/>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46083" name="Picture 2" descr="arch9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333375"/>
            <a:ext cx="810895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611188" y="1238250"/>
            <a:ext cx="7488237"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2400" b="1" dirty="0">
                <a:latin typeface="+mn-ea"/>
                <a:ea typeface="+mn-ea"/>
              </a:rPr>
              <a:t>4. CRAY-I</a:t>
            </a:r>
            <a:r>
              <a:rPr lang="zh-CN" altLang="en-US" sz="2400" b="1" dirty="0">
                <a:latin typeface="+mn-ea"/>
                <a:ea typeface="+mn-ea"/>
              </a:rPr>
              <a:t>体系结构特点</a:t>
            </a:r>
            <a:endParaRPr lang="zh-CN" altLang="en-US" sz="2400" b="1" dirty="0">
              <a:latin typeface="+mn-ea"/>
              <a:ea typeface="+mn-ea"/>
            </a:endParaRPr>
          </a:p>
          <a:p>
            <a:pPr lvl="1" eaLnBrk="1" hangingPunct="1">
              <a:spcBef>
                <a:spcPct val="100000"/>
              </a:spcBef>
              <a:buSzPct val="60000"/>
              <a:buFont typeface="Wingdings" panose="05000000000000000000" pitchFamily="2" charset="2"/>
              <a:buChar char="u"/>
            </a:pPr>
            <a:r>
              <a:rPr lang="zh-CN" altLang="en-US" sz="2400" b="1" dirty="0">
                <a:latin typeface="+mn-ea"/>
                <a:ea typeface="+mn-ea"/>
              </a:rPr>
              <a:t>向量寄存器与功能单元的连接通路</a:t>
            </a:r>
            <a:endParaRPr lang="zh-CN" altLang="en-US" sz="2400" b="1" dirty="0">
              <a:latin typeface="+mn-ea"/>
              <a:ea typeface="+mn-ea"/>
            </a:endParaRPr>
          </a:p>
          <a:p>
            <a:pPr lvl="1" eaLnBrk="1" hangingPunct="1">
              <a:spcBef>
                <a:spcPct val="50000"/>
              </a:spcBef>
            </a:pPr>
            <a:r>
              <a:rPr lang="zh-CN" altLang="en-US" sz="2400" b="1" dirty="0">
                <a:latin typeface="+mn-ea"/>
                <a:ea typeface="+mn-ea"/>
              </a:rPr>
              <a:t>	</a:t>
            </a:r>
            <a:r>
              <a:rPr lang="zh-CN" altLang="en-US" sz="2400" b="1" dirty="0" smtClean="0">
                <a:latin typeface="+mn-ea"/>
                <a:ea typeface="+mn-ea"/>
              </a:rPr>
              <a:t>每个</a:t>
            </a:r>
            <a:r>
              <a:rPr lang="en-US" altLang="zh-CN" sz="2400" b="1" dirty="0">
                <a:latin typeface="+mn-ea"/>
                <a:ea typeface="+mn-ea"/>
              </a:rPr>
              <a:t>V</a:t>
            </a:r>
            <a:r>
              <a:rPr lang="en-US" altLang="zh-CN" sz="2400" b="1" baseline="-25000" dirty="0">
                <a:latin typeface="+mn-ea"/>
                <a:ea typeface="+mn-ea"/>
              </a:rPr>
              <a:t>i</a:t>
            </a:r>
            <a:r>
              <a:rPr lang="zh-CN" altLang="en-US" sz="2400" b="1" dirty="0">
                <a:latin typeface="+mn-ea"/>
                <a:ea typeface="+mn-ea"/>
              </a:rPr>
              <a:t>块都有</a:t>
            </a:r>
            <a:r>
              <a:rPr lang="zh-CN" altLang="en-US" sz="2400" b="1" dirty="0">
                <a:solidFill>
                  <a:srgbClr val="C00000"/>
                </a:solidFill>
                <a:latin typeface="+mn-ea"/>
                <a:ea typeface="+mn-ea"/>
              </a:rPr>
              <a:t>单独总线</a:t>
            </a:r>
            <a:r>
              <a:rPr lang="zh-CN" altLang="en-US" sz="2400" b="1" dirty="0">
                <a:latin typeface="+mn-ea"/>
                <a:ea typeface="+mn-ea"/>
              </a:rPr>
              <a:t>可连到所有向量功能部件，而每个向量功能部件也各自都有把运算结果送回向量寄存器组的总线。</a:t>
            </a:r>
            <a:r>
              <a:rPr lang="zh-CN" altLang="en-US" sz="2400" dirty="0">
                <a:latin typeface="+mn-ea"/>
                <a:ea typeface="+mn-ea"/>
              </a:rPr>
              <a:t> </a:t>
            </a:r>
            <a:endParaRPr lang="zh-CN" altLang="en-US" sz="2400" b="1" dirty="0">
              <a:latin typeface="+mn-ea"/>
              <a:ea typeface="+mn-ea"/>
            </a:endParaRPr>
          </a:p>
          <a:p>
            <a:pPr lvl="1" eaLnBrk="1" hangingPunct="1">
              <a:spcBef>
                <a:spcPct val="100000"/>
              </a:spcBef>
              <a:buSzPct val="60000"/>
              <a:buFont typeface="Wingdings" panose="05000000000000000000" pitchFamily="2" charset="2"/>
              <a:buChar char="u"/>
            </a:pPr>
            <a:r>
              <a:rPr lang="zh-CN" altLang="en-US" sz="2400" b="1" dirty="0">
                <a:latin typeface="+mn-ea"/>
                <a:ea typeface="+mn-ea"/>
                <a:hlinkClick r:id="rId1" action="ppaction://hlinksldjump"/>
              </a:rPr>
              <a:t>向量链接技术</a:t>
            </a:r>
            <a:endParaRPr lang="zh-CN" altLang="en-US" sz="2400" b="1" dirty="0">
              <a:latin typeface="+mn-ea"/>
              <a:ea typeface="+mn-ea"/>
            </a:endParaRPr>
          </a:p>
          <a:p>
            <a:pPr lvl="1" eaLnBrk="1" hangingPunct="1">
              <a:spcBef>
                <a:spcPct val="50000"/>
              </a:spcBef>
            </a:pPr>
            <a:r>
              <a:rPr kumimoji="1" lang="zh-CN" altLang="en-US" sz="2800" b="1" dirty="0">
                <a:latin typeface="+mn-ea"/>
                <a:ea typeface="+mn-ea"/>
              </a:rPr>
              <a:t>	</a:t>
            </a:r>
            <a:r>
              <a:rPr kumimoji="1" lang="zh-CN" altLang="en-US" sz="2400" b="1" dirty="0">
                <a:latin typeface="+mn-ea"/>
                <a:ea typeface="+mn-ea"/>
              </a:rPr>
              <a:t>一个向量功能部件得到的结果</a:t>
            </a:r>
            <a:r>
              <a:rPr kumimoji="1" lang="zh-CN" altLang="en-US" sz="2400" b="1" dirty="0">
                <a:solidFill>
                  <a:srgbClr val="C00000"/>
                </a:solidFill>
                <a:latin typeface="+mn-ea"/>
                <a:ea typeface="+mn-ea"/>
              </a:rPr>
              <a:t>直接送入</a:t>
            </a:r>
            <a:r>
              <a:rPr kumimoji="1" lang="zh-CN" altLang="en-US" sz="2400" b="1" dirty="0">
                <a:latin typeface="+mn-ea"/>
                <a:ea typeface="+mn-ea"/>
              </a:rPr>
              <a:t>另一个向量功能部件的</a:t>
            </a:r>
            <a:r>
              <a:rPr kumimoji="1" lang="zh-CN" altLang="en-US" sz="2400" b="1" dirty="0">
                <a:solidFill>
                  <a:srgbClr val="C00000"/>
                </a:solidFill>
                <a:latin typeface="+mn-ea"/>
                <a:ea typeface="+mn-ea"/>
              </a:rPr>
              <a:t>操作数寄存器</a:t>
            </a:r>
            <a:r>
              <a:rPr kumimoji="1" lang="zh-CN" altLang="en-US" sz="2400" b="1" dirty="0">
                <a:latin typeface="+mn-ea"/>
                <a:ea typeface="+mn-ea"/>
              </a:rPr>
              <a:t>时所发生的连接过程称为</a:t>
            </a:r>
            <a:r>
              <a:rPr kumimoji="1" lang="zh-CN" altLang="en-US" sz="2400" b="1" dirty="0">
                <a:solidFill>
                  <a:srgbClr val="C00000"/>
                </a:solidFill>
                <a:latin typeface="+mn-ea"/>
                <a:ea typeface="+mn-ea"/>
              </a:rPr>
              <a:t>链接</a:t>
            </a:r>
            <a:r>
              <a:rPr kumimoji="1" lang="zh-CN" altLang="en-US" sz="2400" b="1" dirty="0">
                <a:latin typeface="+mn-ea"/>
                <a:ea typeface="+mn-ea"/>
              </a:rPr>
              <a:t>。</a:t>
            </a:r>
            <a:endParaRPr kumimoji="1" lang="zh-CN" altLang="en-US" sz="2400" b="1" dirty="0">
              <a:latin typeface="+mn-ea"/>
              <a:ea typeface="+mn-ea"/>
            </a:endParaRPr>
          </a:p>
        </p:txBody>
      </p:sp>
      <p:sp>
        <p:nvSpPr>
          <p:cNvPr id="3" name="Rectangle 3"/>
          <p:cNvSpPr>
            <a:spLocks noChangeArrowheads="1"/>
          </p:cNvSpPr>
          <p:nvPr/>
        </p:nvSpPr>
        <p:spPr bwMode="auto">
          <a:xfrm>
            <a:off x="754856" y="254482"/>
            <a:ext cx="7200900" cy="676275"/>
          </a:xfrm>
          <a:prstGeom prst="rect">
            <a:avLst/>
          </a:prstGeom>
          <a:noFill/>
          <a:ln w="9525" algn="ctr">
            <a:noFill/>
            <a:miter lim="800000"/>
          </a:ln>
          <a:effectLst/>
        </p:spPr>
        <p:txBody>
          <a:bodyPr anchor="b"/>
          <a:lstStyle/>
          <a:p>
            <a:pPr algn="ctr">
              <a:defRPr/>
            </a:pPr>
            <a:r>
              <a:rPr lang="zh-CN" altLang="en-US" sz="3600" dirty="0">
                <a:latin typeface="+mj-ea"/>
                <a:ea typeface="+mj-ea"/>
              </a:rPr>
              <a:t>向量处理机实例：</a:t>
            </a:r>
            <a:r>
              <a:rPr lang="en-US" altLang="zh-CN" sz="3600" dirty="0">
                <a:latin typeface="+mj-ea"/>
                <a:ea typeface="+mj-ea"/>
              </a:rPr>
              <a:t>Cray-I</a:t>
            </a:r>
            <a:endParaRPr lang="en-US" altLang="zh-CN" sz="3600" dirty="0">
              <a:latin typeface="+mj-ea"/>
              <a:ea typeface="+mj-ea"/>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2" name="Rectangle 4"/>
          <p:cNvSpPr>
            <a:spLocks noChangeArrowheads="1"/>
          </p:cNvSpPr>
          <p:nvPr/>
        </p:nvSpPr>
        <p:spPr bwMode="auto">
          <a:xfrm>
            <a:off x="755650" y="1341438"/>
            <a:ext cx="7416800"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20000"/>
              </a:lnSpc>
              <a:spcBef>
                <a:spcPct val="50000"/>
              </a:spcBef>
            </a:pP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当两条指令出现</a:t>
            </a:r>
            <a:r>
              <a:rPr lang="zh-CN" altLang="en-US" sz="2400" b="1" dirty="0" smtClean="0">
                <a:latin typeface="华文中宋" panose="02010600040101010101" pitchFamily="2" charset="-122"/>
                <a:ea typeface="华文中宋" panose="02010600040101010101" pitchFamily="2" charset="-122"/>
              </a:rPr>
              <a:t>“先写后读（</a:t>
            </a:r>
            <a:r>
              <a:rPr lang="en-US" altLang="zh-CN" sz="2400" b="1" dirty="0" smtClean="0">
                <a:latin typeface="华文中宋" panose="02010600040101010101" pitchFamily="2" charset="-122"/>
                <a:ea typeface="华文中宋" panose="02010600040101010101" pitchFamily="2" charset="-122"/>
              </a:rPr>
              <a:t>RAW</a:t>
            </a:r>
            <a:r>
              <a:rPr lang="zh-CN" altLang="en-US" sz="2400" b="1" dirty="0" smtClean="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相关时，若它们不存在功能部件冲突和向量寄存器</a:t>
            </a:r>
            <a:r>
              <a:rPr lang="en-US" altLang="zh-CN" sz="2400" b="1" dirty="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源或目的</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冲突，就有可能把它们所用的功能部件头尾相接，形成一个链接流水线，进行</a:t>
            </a:r>
            <a:r>
              <a:rPr lang="zh-CN" altLang="en-US" sz="2400" b="1" dirty="0">
                <a:solidFill>
                  <a:srgbClr val="C00000"/>
                </a:solidFill>
                <a:latin typeface="华文中宋" panose="02010600040101010101" pitchFamily="2" charset="-122"/>
                <a:ea typeface="华文中宋" panose="02010600040101010101" pitchFamily="2" charset="-122"/>
              </a:rPr>
              <a:t>流水处理</a:t>
            </a:r>
            <a:r>
              <a:rPr lang="zh-CN" altLang="en-US" sz="2400" b="1" dirty="0">
                <a:latin typeface="华文中宋" panose="02010600040101010101" pitchFamily="2" charset="-122"/>
                <a:ea typeface="华文中宋" panose="02010600040101010101" pitchFamily="2" charset="-122"/>
              </a:rPr>
              <a:t>。</a:t>
            </a:r>
            <a:endParaRPr lang="zh-CN" altLang="en-US" sz="2400" b="1" dirty="0">
              <a:latin typeface="华文中宋" panose="02010600040101010101" pitchFamily="2" charset="-122"/>
              <a:ea typeface="华文中宋" panose="02010600040101010101" pitchFamily="2" charset="-122"/>
            </a:endParaRPr>
          </a:p>
          <a:p>
            <a:pPr marL="342900" indent="-342900">
              <a:lnSpc>
                <a:spcPct val="120000"/>
              </a:lnSpc>
              <a:spcBef>
                <a:spcPct val="50000"/>
              </a:spcBef>
            </a:pPr>
            <a:r>
              <a:rPr lang="zh-CN" altLang="en-US" sz="2400" b="1" dirty="0">
                <a:latin typeface="华文中宋" panose="02010600040101010101" pitchFamily="2" charset="-122"/>
                <a:ea typeface="华文中宋" panose="02010600040101010101" pitchFamily="2" charset="-122"/>
              </a:rPr>
              <a:t>   </a:t>
            </a:r>
            <a:r>
              <a:rPr lang="zh-CN" altLang="en-US" sz="2400" b="1" dirty="0">
                <a:solidFill>
                  <a:srgbClr val="C00000"/>
                </a:solidFill>
                <a:latin typeface="华文中宋" panose="02010600040101010101" pitchFamily="2" charset="-122"/>
                <a:ea typeface="华文中宋" panose="02010600040101010101" pitchFamily="2" charset="-122"/>
              </a:rPr>
              <a:t>链接</a:t>
            </a:r>
            <a:r>
              <a:rPr lang="zh-CN" altLang="en-US" sz="2400" b="1" dirty="0">
                <a:latin typeface="华文中宋" panose="02010600040101010101" pitchFamily="2" charset="-122"/>
                <a:ea typeface="华文中宋" panose="02010600040101010101" pitchFamily="2" charset="-122"/>
              </a:rPr>
              <a:t>特性实质上是把流水线“定向”的思想引入到向量执行过程的结果。</a:t>
            </a:r>
            <a:endParaRPr lang="en-US" sz="2400" b="1" dirty="0">
              <a:latin typeface="华文中宋" panose="02010600040101010101" pitchFamily="2" charset="-122"/>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11188" y="1268413"/>
            <a:ext cx="7705725" cy="288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714500" indent="-3429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40000"/>
              </a:spcBef>
            </a:pPr>
            <a:r>
              <a:rPr lang="zh-CN" altLang="en-US" sz="2400" b="1" dirty="0" smtClean="0">
                <a:latin typeface="+mn-ea"/>
                <a:ea typeface="+mn-ea"/>
              </a:rPr>
              <a:t>例：</a:t>
            </a:r>
            <a:r>
              <a:rPr lang="zh-CN" altLang="en-US" sz="2400" b="1" dirty="0">
                <a:latin typeface="+mn-ea"/>
                <a:ea typeface="+mn-ea"/>
              </a:rPr>
              <a:t>对向量运算</a:t>
            </a:r>
            <a:r>
              <a:rPr lang="en-US" altLang="zh-CN" sz="2400" b="1" dirty="0">
                <a:latin typeface="+mn-ea"/>
                <a:ea typeface="+mn-ea"/>
              </a:rPr>
              <a:t>D=A*(B+C)</a:t>
            </a:r>
            <a:r>
              <a:rPr lang="zh-CN" altLang="en-US" sz="2400" b="1" dirty="0">
                <a:latin typeface="+mn-ea"/>
                <a:ea typeface="+mn-ea"/>
              </a:rPr>
              <a:t>，若向量长度</a:t>
            </a:r>
            <a:r>
              <a:rPr lang="en-US" altLang="zh-CN" sz="2400" b="1" dirty="0">
                <a:latin typeface="+mn-ea"/>
                <a:ea typeface="+mn-ea"/>
              </a:rPr>
              <a:t>N≤64</a:t>
            </a:r>
            <a:r>
              <a:rPr lang="zh-CN" altLang="en-US" sz="2400" b="1" dirty="0">
                <a:latin typeface="+mn-ea"/>
                <a:ea typeface="+mn-ea"/>
              </a:rPr>
              <a:t>，</a:t>
            </a:r>
            <a:endParaRPr lang="zh-CN" altLang="en-US" sz="2400" b="1" dirty="0">
              <a:latin typeface="+mn-ea"/>
              <a:ea typeface="+mn-ea"/>
            </a:endParaRPr>
          </a:p>
          <a:p>
            <a:pPr eaLnBrk="1" hangingPunct="1">
              <a:spcBef>
                <a:spcPct val="40000"/>
              </a:spcBef>
            </a:pPr>
            <a:r>
              <a:rPr lang="zh-CN" altLang="en-US" sz="2400" b="1" dirty="0">
                <a:latin typeface="+mn-ea"/>
                <a:ea typeface="+mn-ea"/>
              </a:rPr>
              <a:t>    </a:t>
            </a:r>
            <a:r>
              <a:rPr lang="zh-CN" altLang="en-US" sz="2400" b="1" dirty="0" smtClean="0">
                <a:latin typeface="+mn-ea"/>
                <a:ea typeface="+mn-ea"/>
              </a:rPr>
              <a:t>向量</a:t>
            </a:r>
            <a:r>
              <a:rPr lang="zh-CN" altLang="en-US" sz="2400" b="1" dirty="0">
                <a:latin typeface="+mn-ea"/>
                <a:ea typeface="+mn-ea"/>
              </a:rPr>
              <a:t>元素为浮点数，则在</a:t>
            </a:r>
            <a:r>
              <a:rPr lang="en-US" altLang="zh-CN" sz="2400" b="1" dirty="0">
                <a:latin typeface="+mn-ea"/>
                <a:ea typeface="+mn-ea"/>
              </a:rPr>
              <a:t>B</a:t>
            </a:r>
            <a:r>
              <a:rPr lang="zh-CN" altLang="en-US" sz="2400" b="1" dirty="0">
                <a:latin typeface="+mn-ea"/>
                <a:ea typeface="+mn-ea"/>
              </a:rPr>
              <a:t>、</a:t>
            </a:r>
            <a:r>
              <a:rPr lang="en-US" altLang="zh-CN" sz="2400" b="1" dirty="0">
                <a:latin typeface="+mn-ea"/>
                <a:ea typeface="+mn-ea"/>
              </a:rPr>
              <a:t>C</a:t>
            </a:r>
            <a:r>
              <a:rPr lang="zh-CN" altLang="en-US" sz="2400" b="1" dirty="0">
                <a:latin typeface="+mn-ea"/>
                <a:ea typeface="+mn-ea"/>
              </a:rPr>
              <a:t>取到</a:t>
            </a:r>
            <a:r>
              <a:rPr lang="en-US" altLang="zh-CN" sz="2400" b="1" dirty="0">
                <a:latin typeface="+mn-ea"/>
                <a:ea typeface="+mn-ea"/>
              </a:rPr>
              <a:t>V0</a:t>
            </a:r>
            <a:r>
              <a:rPr lang="zh-CN" altLang="en-US" sz="2400" b="1" dirty="0">
                <a:latin typeface="+mn-ea"/>
                <a:ea typeface="+mn-ea"/>
              </a:rPr>
              <a:t>、</a:t>
            </a:r>
            <a:r>
              <a:rPr lang="en-US" altLang="zh-CN" sz="2400" b="1" dirty="0">
                <a:latin typeface="+mn-ea"/>
                <a:ea typeface="+mn-ea"/>
              </a:rPr>
              <a:t>V1</a:t>
            </a:r>
            <a:r>
              <a:rPr lang="zh-CN" altLang="en-US" sz="2400" b="1" dirty="0">
                <a:latin typeface="+mn-ea"/>
                <a:ea typeface="+mn-ea"/>
              </a:rPr>
              <a:t>后，</a:t>
            </a:r>
            <a:endParaRPr lang="zh-CN" altLang="en-US" sz="2400" b="1" dirty="0">
              <a:latin typeface="+mn-ea"/>
              <a:ea typeface="+mn-ea"/>
            </a:endParaRPr>
          </a:p>
          <a:p>
            <a:pPr eaLnBrk="1" hangingPunct="1">
              <a:spcBef>
                <a:spcPct val="40000"/>
              </a:spcBef>
            </a:pPr>
            <a:r>
              <a:rPr lang="zh-CN" altLang="en-US" sz="2400" b="1" dirty="0">
                <a:latin typeface="+mn-ea"/>
                <a:ea typeface="+mn-ea"/>
              </a:rPr>
              <a:t>    </a:t>
            </a:r>
            <a:r>
              <a:rPr lang="zh-CN" altLang="en-US" sz="2400" b="1" dirty="0" smtClean="0">
                <a:latin typeface="+mn-ea"/>
                <a:ea typeface="+mn-ea"/>
              </a:rPr>
              <a:t>就</a:t>
            </a:r>
            <a:r>
              <a:rPr lang="zh-CN" altLang="en-US" sz="2400" b="1" dirty="0">
                <a:latin typeface="+mn-ea"/>
                <a:ea typeface="+mn-ea"/>
              </a:rPr>
              <a:t>可用以下三条向量指令求解：</a:t>
            </a:r>
            <a:endParaRPr lang="zh-CN" altLang="en-US" sz="2400" b="1" dirty="0">
              <a:latin typeface="+mn-ea"/>
              <a:ea typeface="+mn-ea"/>
            </a:endParaRPr>
          </a:p>
          <a:p>
            <a:pPr lvl="3" eaLnBrk="1" hangingPunct="1">
              <a:spcBef>
                <a:spcPct val="25000"/>
              </a:spcBef>
            </a:pPr>
            <a:r>
              <a:rPr lang="zh-CN" altLang="en-US" sz="2400" b="1" dirty="0">
                <a:latin typeface="+mn-ea"/>
                <a:ea typeface="+mn-ea"/>
              </a:rPr>
              <a:t>	</a:t>
            </a:r>
            <a:r>
              <a:rPr lang="en-US" altLang="zh-CN" sz="2400" b="1" dirty="0">
                <a:latin typeface="+mn-ea"/>
                <a:ea typeface="+mn-ea"/>
              </a:rPr>
              <a:t>V3←</a:t>
            </a:r>
            <a:r>
              <a:rPr lang="zh-CN" altLang="en-US" sz="2400" b="1" dirty="0">
                <a:latin typeface="+mn-ea"/>
                <a:ea typeface="+mn-ea"/>
              </a:rPr>
              <a:t>存储器	</a:t>
            </a:r>
            <a:r>
              <a:rPr lang="en-US" altLang="zh-CN" sz="2400" b="1" dirty="0">
                <a:latin typeface="+mn-ea"/>
                <a:ea typeface="+mn-ea"/>
              </a:rPr>
              <a:t>(</a:t>
            </a:r>
            <a:r>
              <a:rPr lang="zh-CN" altLang="en-US" sz="2400" b="1" dirty="0">
                <a:latin typeface="+mn-ea"/>
                <a:ea typeface="+mn-ea"/>
              </a:rPr>
              <a:t>访存，载入</a:t>
            </a:r>
            <a:r>
              <a:rPr lang="en-US" altLang="zh-CN" sz="2400" b="1" dirty="0">
                <a:latin typeface="+mn-ea"/>
                <a:ea typeface="+mn-ea"/>
              </a:rPr>
              <a:t>A)</a:t>
            </a:r>
            <a:endParaRPr lang="en-US" altLang="zh-CN" sz="2400" b="1" dirty="0">
              <a:latin typeface="+mn-ea"/>
              <a:ea typeface="+mn-ea"/>
            </a:endParaRPr>
          </a:p>
          <a:p>
            <a:pPr lvl="3" eaLnBrk="1" hangingPunct="1">
              <a:spcBef>
                <a:spcPct val="25000"/>
              </a:spcBef>
            </a:pPr>
            <a:r>
              <a:rPr lang="en-US" altLang="zh-CN" sz="2400" b="1" dirty="0">
                <a:latin typeface="+mn-ea"/>
                <a:ea typeface="+mn-ea"/>
              </a:rPr>
              <a:t>	V2←V0</a:t>
            </a:r>
            <a:r>
              <a:rPr lang="zh-CN" altLang="en-US" sz="2400" b="1" dirty="0">
                <a:latin typeface="+mn-ea"/>
                <a:ea typeface="+mn-ea"/>
              </a:rPr>
              <a:t>＋</a:t>
            </a:r>
            <a:r>
              <a:rPr lang="en-US" altLang="zh-CN" sz="2400" b="1" dirty="0">
                <a:latin typeface="+mn-ea"/>
                <a:ea typeface="+mn-ea"/>
              </a:rPr>
              <a:t>V1	(</a:t>
            </a:r>
            <a:r>
              <a:rPr lang="zh-CN" altLang="en-US" sz="2400" b="1" dirty="0">
                <a:latin typeface="+mn-ea"/>
                <a:ea typeface="+mn-ea"/>
              </a:rPr>
              <a:t>浮点加</a:t>
            </a:r>
            <a:r>
              <a:rPr lang="en-US" altLang="zh-CN" sz="2400" b="1" dirty="0">
                <a:latin typeface="+mn-ea"/>
                <a:ea typeface="+mn-ea"/>
              </a:rPr>
              <a:t>)</a:t>
            </a:r>
            <a:endParaRPr lang="en-US" altLang="zh-CN" sz="2400" b="1" dirty="0">
              <a:latin typeface="+mn-ea"/>
              <a:ea typeface="+mn-ea"/>
            </a:endParaRPr>
          </a:p>
          <a:p>
            <a:pPr lvl="3" eaLnBrk="1" hangingPunct="1">
              <a:spcBef>
                <a:spcPct val="25000"/>
              </a:spcBef>
            </a:pPr>
            <a:r>
              <a:rPr lang="en-US" altLang="zh-CN" sz="2400" b="1" dirty="0">
                <a:latin typeface="+mn-ea"/>
                <a:ea typeface="+mn-ea"/>
              </a:rPr>
              <a:t>	V4←V2*V3	(</a:t>
            </a:r>
            <a:r>
              <a:rPr lang="zh-CN" altLang="en-US" sz="2400" b="1" dirty="0">
                <a:latin typeface="+mn-ea"/>
                <a:ea typeface="+mn-ea"/>
              </a:rPr>
              <a:t>浮点乘，将</a:t>
            </a:r>
            <a:r>
              <a:rPr lang="en-US" altLang="zh-CN" sz="2400" b="1" dirty="0">
                <a:latin typeface="+mn-ea"/>
                <a:ea typeface="+mn-ea"/>
              </a:rPr>
              <a:t>D</a:t>
            </a:r>
            <a:r>
              <a:rPr lang="zh-CN" altLang="en-US" sz="2400" b="1" dirty="0">
                <a:latin typeface="+mn-ea"/>
                <a:ea typeface="+mn-ea"/>
              </a:rPr>
              <a:t>存入</a:t>
            </a:r>
            <a:r>
              <a:rPr lang="en-US" altLang="zh-CN" sz="2400" b="1" dirty="0">
                <a:latin typeface="+mn-ea"/>
                <a:ea typeface="+mn-ea"/>
              </a:rPr>
              <a:t>V4) </a:t>
            </a:r>
            <a:endParaRPr lang="en-US" altLang="zh-CN" sz="2400" b="1" dirty="0">
              <a:latin typeface="+mn-ea"/>
              <a:ea typeface="+mn-ea"/>
            </a:endParaRPr>
          </a:p>
        </p:txBody>
      </p:sp>
      <p:grpSp>
        <p:nvGrpSpPr>
          <p:cNvPr id="2" name="Group 8"/>
          <p:cNvGrpSpPr/>
          <p:nvPr/>
        </p:nvGrpSpPr>
        <p:grpSpPr bwMode="auto">
          <a:xfrm>
            <a:off x="179388" y="4149725"/>
            <a:ext cx="8785225" cy="2951163"/>
            <a:chOff x="113" y="2614"/>
            <a:chExt cx="5534" cy="1859"/>
          </a:xfrm>
        </p:grpSpPr>
        <p:sp>
          <p:nvSpPr>
            <p:cNvPr id="22533" name="Rectangle 4"/>
            <p:cNvSpPr>
              <a:spLocks noChangeArrowheads="1"/>
            </p:cNvSpPr>
            <p:nvPr/>
          </p:nvSpPr>
          <p:spPr bwMode="auto">
            <a:xfrm>
              <a:off x="113" y="2614"/>
              <a:ext cx="5534" cy="163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2534" name="Object 5"/>
            <p:cNvGraphicFramePr>
              <a:graphicFrameLocks noChangeAspect="1"/>
            </p:cNvGraphicFramePr>
            <p:nvPr/>
          </p:nvGraphicFramePr>
          <p:xfrm>
            <a:off x="294" y="2677"/>
            <a:ext cx="5217" cy="1796"/>
          </p:xfrm>
          <a:graphic>
            <a:graphicData uri="http://schemas.openxmlformats.org/presentationml/2006/ole">
              <mc:AlternateContent xmlns:mc="http://schemas.openxmlformats.org/markup-compatibility/2006">
                <mc:Choice xmlns:v="urn:schemas-microsoft-com:vml" Requires="v">
                  <p:oleObj spid="_x0000_s1067" name="图片" r:id="rId1" imgW="4620895" imgH="1592580" progId="Word.Picture.8">
                    <p:embed/>
                  </p:oleObj>
                </mc:Choice>
                <mc:Fallback>
                  <p:oleObj name="图片" r:id="rId1" imgW="4620895" imgH="1592580" progId="Word.Picture.8">
                    <p:embed/>
                    <p:pic>
                      <p:nvPicPr>
                        <p:cNvPr id="0" name="图片 10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 y="2677"/>
                          <a:ext cx="5217" cy="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532" name="Rectangle 6"/>
          <p:cNvSpPr>
            <a:spLocks noChangeArrowheads="1"/>
          </p:cNvSpPr>
          <p:nvPr/>
        </p:nvSpPr>
        <p:spPr bwMode="auto">
          <a:xfrm>
            <a:off x="611188" y="554038"/>
            <a:ext cx="3617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5000"/>
              </a:spcBef>
            </a:pPr>
            <a:r>
              <a:rPr lang="en-US" altLang="zh-CN" sz="2400" b="1" dirty="0">
                <a:latin typeface="华文中宋" panose="02010600040101010101" pitchFamily="2" charset="-122"/>
                <a:ea typeface="华文中宋" panose="02010600040101010101" pitchFamily="2" charset="-122"/>
              </a:rPr>
              <a:t>5. </a:t>
            </a:r>
            <a:r>
              <a:rPr lang="zh-CN" altLang="en-US" sz="2400" b="1" dirty="0">
                <a:latin typeface="华文中宋" panose="02010600040101010101" pitchFamily="2" charset="-122"/>
                <a:ea typeface="华文中宋" panose="02010600040101010101" pitchFamily="2" charset="-122"/>
              </a:rPr>
              <a:t>向量链接技术实例分析</a:t>
            </a:r>
            <a:endParaRPr lang="zh-CN" altLang="en-US" sz="2400" b="1" dirty="0">
              <a:latin typeface="华文中宋" panose="02010600040101010101" pitchFamily="2" charset="-122"/>
              <a:ea typeface="华文中宋" panose="0201060004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898525" y="1341438"/>
            <a:ext cx="77057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b="1" dirty="0">
                <a:latin typeface="华文中宋" panose="02010600040101010101" pitchFamily="2" charset="-122"/>
                <a:ea typeface="华文中宋" panose="02010600040101010101" pitchFamily="2" charset="-122"/>
              </a:rPr>
              <a:t>假设：向量处理机将元素从</a:t>
            </a:r>
            <a:r>
              <a:rPr lang="en-US" altLang="zh-CN" sz="2400" b="1" dirty="0">
                <a:latin typeface="华文中宋" panose="02010600040101010101" pitchFamily="2" charset="-122"/>
                <a:ea typeface="华文中宋" panose="02010600040101010101" pitchFamily="2" charset="-122"/>
              </a:rPr>
              <a:t>Vi</a:t>
            </a:r>
            <a:r>
              <a:rPr lang="zh-CN" altLang="en-US" sz="2400" b="1" dirty="0">
                <a:latin typeface="华文中宋" panose="02010600040101010101" pitchFamily="2" charset="-122"/>
                <a:ea typeface="华文中宋" panose="02010600040101010101" pitchFamily="2" charset="-122"/>
              </a:rPr>
              <a:t>送往功能部件及把结果存</a:t>
            </a:r>
            <a:endParaRPr lang="zh-CN" altLang="en-US" sz="2400" b="1" dirty="0">
              <a:latin typeface="华文中宋" panose="02010600040101010101" pitchFamily="2" charset="-122"/>
              <a:ea typeface="华文中宋" panose="02010600040101010101" pitchFamily="2" charset="-122"/>
            </a:endParaRPr>
          </a:p>
          <a:p>
            <a:pPr eaLnBrk="1" hangingPunct="1">
              <a:spcBef>
                <a:spcPct val="50000"/>
              </a:spcBef>
            </a:pPr>
            <a:r>
              <a:rPr lang="zh-CN" altLang="en-US" sz="2400" b="1" dirty="0">
                <a:latin typeface="华文中宋" panose="02010600040101010101" pitchFamily="2" charset="-122"/>
                <a:ea typeface="华文中宋" panose="02010600040101010101" pitchFamily="2" charset="-122"/>
              </a:rPr>
              <a:t>         入</a:t>
            </a:r>
            <a:r>
              <a:rPr lang="en-US" altLang="zh-CN" sz="2400" b="1" dirty="0">
                <a:latin typeface="华文中宋" panose="02010600040101010101" pitchFamily="2" charset="-122"/>
                <a:ea typeface="华文中宋" panose="02010600040101010101" pitchFamily="2" charset="-122"/>
              </a:rPr>
              <a:t>Vi</a:t>
            </a:r>
            <a:r>
              <a:rPr lang="zh-CN" altLang="en-US" sz="2400" b="1" dirty="0">
                <a:latin typeface="华文中宋" panose="02010600040101010101" pitchFamily="2" charset="-122"/>
                <a:ea typeface="华文中宋" panose="02010600040101010101" pitchFamily="2" charset="-122"/>
              </a:rPr>
              <a:t>都需要</a:t>
            </a:r>
            <a:r>
              <a:rPr lang="en-US" altLang="zh-CN" sz="2400" b="1" dirty="0">
                <a:latin typeface="华文中宋" panose="02010600040101010101" pitchFamily="2" charset="-122"/>
                <a:ea typeface="华文中宋" panose="02010600040101010101" pitchFamily="2" charset="-122"/>
              </a:rPr>
              <a:t>1</a:t>
            </a:r>
            <a:r>
              <a:rPr lang="zh-CN" altLang="en-US" sz="2400" b="1" dirty="0">
                <a:latin typeface="华文中宋" panose="02010600040101010101" pitchFamily="2" charset="-122"/>
                <a:ea typeface="华文中宋" panose="02010600040101010101" pitchFamily="2" charset="-122"/>
              </a:rPr>
              <a:t>拍；浮点加法和访存操作都需要</a:t>
            </a:r>
            <a:r>
              <a:rPr lang="en-US" altLang="zh-CN" sz="2400" b="1" dirty="0">
                <a:latin typeface="华文中宋" panose="02010600040101010101" pitchFamily="2" charset="-122"/>
                <a:ea typeface="华文中宋" panose="02010600040101010101" pitchFamily="2" charset="-122"/>
              </a:rPr>
              <a:t>6</a:t>
            </a:r>
            <a:endParaRPr lang="en-US" altLang="zh-CN" sz="2400" b="1" dirty="0">
              <a:latin typeface="华文中宋" panose="02010600040101010101" pitchFamily="2" charset="-122"/>
              <a:ea typeface="华文中宋" panose="02010600040101010101" pitchFamily="2" charset="-122"/>
            </a:endParaRPr>
          </a:p>
          <a:p>
            <a:pPr eaLnBrk="1" hangingPunct="1">
              <a:spcBef>
                <a:spcPct val="50000"/>
              </a:spcBef>
            </a:pP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拍；浮点乘操作需要</a:t>
            </a:r>
            <a:r>
              <a:rPr lang="en-US" altLang="zh-CN" sz="2400" b="1" dirty="0">
                <a:latin typeface="华文中宋" panose="02010600040101010101" pitchFamily="2" charset="-122"/>
                <a:ea typeface="华文中宋" panose="02010600040101010101" pitchFamily="2" charset="-122"/>
              </a:rPr>
              <a:t>7</a:t>
            </a:r>
            <a:r>
              <a:rPr lang="zh-CN" altLang="en-US" sz="2400" b="1" dirty="0">
                <a:latin typeface="华文中宋" panose="02010600040101010101" pitchFamily="2" charset="-122"/>
                <a:ea typeface="华文中宋" panose="02010600040101010101" pitchFamily="2" charset="-122"/>
              </a:rPr>
              <a:t>拍。</a:t>
            </a:r>
            <a:endParaRPr lang="zh-CN" altLang="en-US" sz="2400" b="1" dirty="0">
              <a:latin typeface="华文中宋" panose="02010600040101010101" pitchFamily="2" charset="-122"/>
              <a:ea typeface="华文中宋" panose="02010600040101010101" pitchFamily="2" charset="-122"/>
            </a:endParaRPr>
          </a:p>
          <a:p>
            <a:pPr eaLnBrk="1" hangingPunct="1">
              <a:spcBef>
                <a:spcPct val="50000"/>
              </a:spcBef>
            </a:pPr>
            <a:r>
              <a:rPr lang="zh-CN" altLang="en-US" sz="2400" b="1" dirty="0">
                <a:latin typeface="华文中宋" panose="02010600040101010101" pitchFamily="2" charset="-122"/>
                <a:ea typeface="华文中宋" panose="02010600040101010101" pitchFamily="2" charset="-122"/>
              </a:rPr>
              <a:t>这样，第一个结果被存入</a:t>
            </a:r>
            <a:r>
              <a:rPr lang="en-US" altLang="zh-CN" sz="2400" b="1" dirty="0">
                <a:latin typeface="华文中宋" panose="02010600040101010101" pitchFamily="2" charset="-122"/>
                <a:ea typeface="华文中宋" panose="02010600040101010101" pitchFamily="2" charset="-122"/>
              </a:rPr>
              <a:t>V4</a:t>
            </a:r>
            <a:r>
              <a:rPr lang="zh-CN" altLang="en-US" sz="2400" b="1" dirty="0">
                <a:latin typeface="华文中宋" panose="02010600040101010101" pitchFamily="2" charset="-122"/>
                <a:ea typeface="华文中宋" panose="02010600040101010101" pitchFamily="2" charset="-122"/>
              </a:rPr>
              <a:t>需要经过：</a:t>
            </a:r>
            <a:endParaRPr lang="zh-CN" altLang="en-US" sz="2400" b="1" dirty="0">
              <a:latin typeface="华文中宋" panose="02010600040101010101" pitchFamily="2" charset="-122"/>
              <a:ea typeface="华文中宋" panose="02010600040101010101" pitchFamily="2" charset="-122"/>
            </a:endParaRPr>
          </a:p>
          <a:p>
            <a:pPr algn="ctr" eaLnBrk="1" hangingPunct="1">
              <a:spcBef>
                <a:spcPct val="50000"/>
              </a:spcBef>
            </a:pPr>
            <a:r>
              <a:rPr lang="en-US" altLang="zh-CN" sz="2400" b="1" dirty="0">
                <a:latin typeface="华文中宋" panose="02010600040101010101" pitchFamily="2" charset="-122"/>
                <a:ea typeface="华文中宋" panose="02010600040101010101" pitchFamily="2" charset="-122"/>
              </a:rPr>
              <a:t>1(</a:t>
            </a:r>
            <a:r>
              <a:rPr lang="zh-CN" altLang="en-US" sz="2400" b="1" dirty="0">
                <a:latin typeface="华文中宋" panose="02010600040101010101" pitchFamily="2" charset="-122"/>
                <a:ea typeface="华文中宋" panose="02010600040101010101" pitchFamily="2" charset="-122"/>
              </a:rPr>
              <a:t>送</a:t>
            </a:r>
            <a:r>
              <a:rPr lang="en-US" altLang="zh-CN" sz="2400" b="1" dirty="0">
                <a:latin typeface="华文中宋" panose="02010600040101010101" pitchFamily="2" charset="-122"/>
                <a:ea typeface="华文中宋" panose="02010600040101010101" pitchFamily="2" charset="-122"/>
              </a:rPr>
              <a:t>)+ 6(</a:t>
            </a:r>
            <a:r>
              <a:rPr lang="zh-CN" altLang="en-US" sz="2400" b="1" dirty="0">
                <a:latin typeface="华文中宋" panose="02010600040101010101" pitchFamily="2" charset="-122"/>
                <a:ea typeface="华文中宋" panose="02010600040101010101" pitchFamily="2" charset="-122"/>
              </a:rPr>
              <a:t>浮加</a:t>
            </a:r>
            <a:r>
              <a:rPr lang="en-US" altLang="zh-CN" sz="2400" b="1" dirty="0">
                <a:latin typeface="华文中宋" panose="02010600040101010101" pitchFamily="2" charset="-122"/>
                <a:ea typeface="华文中宋" panose="02010600040101010101" pitchFamily="2" charset="-122"/>
              </a:rPr>
              <a:t>) +1(</a:t>
            </a:r>
            <a:r>
              <a:rPr lang="zh-CN" altLang="en-US" sz="2400" b="1" dirty="0">
                <a:latin typeface="华文中宋" panose="02010600040101010101" pitchFamily="2" charset="-122"/>
                <a:ea typeface="华文中宋" panose="02010600040101010101" pitchFamily="2" charset="-122"/>
              </a:rPr>
              <a:t>入</a:t>
            </a:r>
            <a:r>
              <a:rPr lang="en-US" altLang="zh-CN" sz="2400" b="1" dirty="0">
                <a:latin typeface="华文中宋" panose="02010600040101010101" pitchFamily="2" charset="-122"/>
                <a:ea typeface="华文中宋" panose="02010600040101010101" pitchFamily="2" charset="-122"/>
              </a:rPr>
              <a:t>)+1(</a:t>
            </a:r>
            <a:r>
              <a:rPr lang="zh-CN" altLang="en-US" sz="2400" b="1" dirty="0">
                <a:latin typeface="华文中宋" panose="02010600040101010101" pitchFamily="2" charset="-122"/>
                <a:ea typeface="华文中宋" panose="02010600040101010101" pitchFamily="2" charset="-122"/>
              </a:rPr>
              <a:t>送</a:t>
            </a:r>
            <a:r>
              <a:rPr lang="en-US" altLang="zh-CN" sz="2400" b="1" dirty="0">
                <a:latin typeface="华文中宋" panose="02010600040101010101" pitchFamily="2" charset="-122"/>
                <a:ea typeface="华文中宋" panose="02010600040101010101" pitchFamily="2" charset="-122"/>
              </a:rPr>
              <a:t>)+7(</a:t>
            </a:r>
            <a:r>
              <a:rPr lang="zh-CN" altLang="en-US" sz="2400" b="1" dirty="0">
                <a:latin typeface="华文中宋" panose="02010600040101010101" pitchFamily="2" charset="-122"/>
                <a:ea typeface="华文中宋" panose="02010600040101010101" pitchFamily="2" charset="-122"/>
              </a:rPr>
              <a:t>浮乘</a:t>
            </a:r>
            <a:r>
              <a:rPr lang="en-US" altLang="zh-CN" sz="2400" b="1" dirty="0">
                <a:latin typeface="华文中宋" panose="02010600040101010101" pitchFamily="2" charset="-122"/>
                <a:ea typeface="华文中宋" panose="02010600040101010101" pitchFamily="2" charset="-122"/>
              </a:rPr>
              <a:t>)+1(</a:t>
            </a:r>
            <a:r>
              <a:rPr lang="zh-CN" altLang="en-US" sz="2400" b="1" dirty="0">
                <a:latin typeface="华文中宋" panose="02010600040101010101" pitchFamily="2" charset="-122"/>
                <a:ea typeface="华文中宋" panose="02010600040101010101" pitchFamily="2" charset="-122"/>
              </a:rPr>
              <a:t>入</a:t>
            </a:r>
            <a:r>
              <a:rPr lang="en-US" altLang="zh-CN" sz="2400" b="1" dirty="0">
                <a:latin typeface="华文中宋" panose="02010600040101010101" pitchFamily="2" charset="-122"/>
                <a:ea typeface="华文中宋" panose="02010600040101010101" pitchFamily="2" charset="-122"/>
              </a:rPr>
              <a:t>)=17(</a:t>
            </a:r>
            <a:r>
              <a:rPr lang="zh-CN" altLang="en-US" sz="2400" b="1" dirty="0">
                <a:latin typeface="华文中宋" panose="02010600040101010101" pitchFamily="2" charset="-122"/>
                <a:ea typeface="华文中宋" panose="02010600040101010101" pitchFamily="2" charset="-122"/>
              </a:rPr>
              <a:t>拍</a:t>
            </a:r>
            <a:r>
              <a:rPr lang="en-US" altLang="zh-CN" sz="2400" b="1" dirty="0">
                <a:latin typeface="华文中宋" panose="02010600040101010101" pitchFamily="2" charset="-122"/>
                <a:ea typeface="华文中宋" panose="02010600040101010101" pitchFamily="2" charset="-122"/>
              </a:rPr>
              <a:t>)</a:t>
            </a:r>
            <a:endParaRPr lang="en-US" altLang="zh-CN" sz="2400" b="1" dirty="0">
              <a:latin typeface="华文中宋" panose="02010600040101010101" pitchFamily="2" charset="-122"/>
              <a:ea typeface="华文中宋" panose="02010600040101010101" pitchFamily="2" charset="-122"/>
            </a:endParaRPr>
          </a:p>
          <a:p>
            <a:pPr eaLnBrk="1" hangingPunct="1">
              <a:spcBef>
                <a:spcPct val="50000"/>
              </a:spcBef>
            </a:pPr>
            <a:r>
              <a:rPr lang="zh-CN" altLang="en-US" sz="2400" b="1" dirty="0">
                <a:latin typeface="华文中宋" panose="02010600040101010101" pitchFamily="2" charset="-122"/>
                <a:ea typeface="华文中宋" panose="02010600040101010101" pitchFamily="2" charset="-122"/>
              </a:rPr>
              <a:t>此后，每拍将得到一个结果送入</a:t>
            </a:r>
            <a:r>
              <a:rPr lang="en-US" altLang="zh-CN" sz="2400" b="1" dirty="0">
                <a:latin typeface="华文中宋" panose="02010600040101010101" pitchFamily="2" charset="-122"/>
                <a:ea typeface="华文中宋" panose="02010600040101010101" pitchFamily="2" charset="-122"/>
              </a:rPr>
              <a:t>V4</a:t>
            </a:r>
            <a:r>
              <a:rPr lang="zh-CN" altLang="en-US" sz="2400" b="1" dirty="0">
                <a:latin typeface="华文中宋" panose="02010600040101010101" pitchFamily="2" charset="-122"/>
                <a:ea typeface="华文中宋" panose="02010600040101010101" pitchFamily="2" charset="-122"/>
              </a:rPr>
              <a:t>。</a:t>
            </a:r>
            <a:endParaRPr lang="zh-CN" altLang="en-US" sz="2400" b="1" dirty="0">
              <a:latin typeface="华文中宋" panose="02010600040101010101" pitchFamily="2" charset="-122"/>
              <a:ea typeface="华文中宋" panose="02010600040101010101" pitchFamily="2" charset="-122"/>
            </a:endParaRPr>
          </a:p>
          <a:p>
            <a:pPr eaLnBrk="1" hangingPunct="1">
              <a:spcBef>
                <a:spcPct val="50000"/>
              </a:spcBef>
            </a:pPr>
            <a:r>
              <a:rPr lang="zh-CN" altLang="en-US" sz="2400" b="1" dirty="0">
                <a:latin typeface="华文中宋" panose="02010600040101010101" pitchFamily="2" charset="-122"/>
                <a:ea typeface="华文中宋" panose="02010600040101010101" pitchFamily="2" charset="-122"/>
              </a:rPr>
              <a:t>总的完成时间为：</a:t>
            </a:r>
            <a:r>
              <a:rPr lang="en-US" altLang="zh-CN" sz="2400" b="1" dirty="0">
                <a:latin typeface="华文中宋" panose="02010600040101010101" pitchFamily="2" charset="-122"/>
                <a:ea typeface="华文中宋" panose="02010600040101010101" pitchFamily="2" charset="-122"/>
              </a:rPr>
              <a:t>17+</a:t>
            </a:r>
            <a:r>
              <a:rPr lang="zh-CN" altLang="en-US" sz="2400" b="1" dirty="0">
                <a:latin typeface="华文中宋" panose="02010600040101010101" pitchFamily="2" charset="-122"/>
                <a:ea typeface="华文中宋" panose="02010600040101010101" pitchFamily="2" charset="-122"/>
              </a:rPr>
              <a:t>（</a:t>
            </a:r>
            <a:r>
              <a:rPr lang="en-US" altLang="zh-CN" sz="2400" b="1" dirty="0">
                <a:latin typeface="华文中宋" panose="02010600040101010101" pitchFamily="2" charset="-122"/>
                <a:ea typeface="华文中宋" panose="02010600040101010101" pitchFamily="2" charset="-122"/>
              </a:rPr>
              <a:t>N-1</a:t>
            </a:r>
            <a:r>
              <a:rPr lang="zh-CN" altLang="en-US" sz="2400" b="1" dirty="0">
                <a:latin typeface="华文中宋" panose="02010600040101010101" pitchFamily="2" charset="-122"/>
                <a:ea typeface="华文中宋" panose="02010600040101010101" pitchFamily="2" charset="-122"/>
              </a:rPr>
              <a:t>）拍</a:t>
            </a:r>
            <a:endParaRPr lang="zh-CN" altLang="en-US" sz="2400" b="1" dirty="0">
              <a:latin typeface="华文中宋" panose="02010600040101010101" pitchFamily="2" charset="-122"/>
              <a:ea typeface="华文中宋"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2034">
                                            <p:txEl>
                                              <p:pRg st="3" end="3"/>
                                            </p:txEl>
                                          </p:spTgt>
                                        </p:tgtEl>
                                        <p:attrNameLst>
                                          <p:attrName>style.visibility</p:attrName>
                                        </p:attrNameLst>
                                      </p:cBhvr>
                                      <p:to>
                                        <p:strVal val="visible"/>
                                      </p:to>
                                    </p:set>
                                    <p:animEffect transition="in" filter="wipe(left)">
                                      <p:cBhvr>
                                        <p:cTn id="7" dur="500"/>
                                        <p:tgtEl>
                                          <p:spTgt spid="172034">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72034">
                                            <p:txEl>
                                              <p:pRg st="4" end="4"/>
                                            </p:txEl>
                                          </p:spTgt>
                                        </p:tgtEl>
                                        <p:attrNameLst>
                                          <p:attrName>style.visibility</p:attrName>
                                        </p:attrNameLst>
                                      </p:cBhvr>
                                      <p:to>
                                        <p:strVal val="visible"/>
                                      </p:to>
                                    </p:set>
                                    <p:animEffect transition="in" filter="wipe(left)">
                                      <p:cBhvr>
                                        <p:cTn id="10" dur="500"/>
                                        <p:tgtEl>
                                          <p:spTgt spid="172034">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72034">
                                            <p:txEl>
                                              <p:pRg st="5" end="5"/>
                                            </p:txEl>
                                          </p:spTgt>
                                        </p:tgtEl>
                                        <p:attrNameLst>
                                          <p:attrName>style.visibility</p:attrName>
                                        </p:attrNameLst>
                                      </p:cBhvr>
                                      <p:to>
                                        <p:strVal val="visible"/>
                                      </p:to>
                                    </p:set>
                                    <p:animEffect transition="in" filter="wipe(left)">
                                      <p:cBhvr>
                                        <p:cTn id="13" dur="500"/>
                                        <p:tgtEl>
                                          <p:spTgt spid="17203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72034">
                                            <p:txEl>
                                              <p:pRg st="6" end="6"/>
                                            </p:txEl>
                                          </p:spTgt>
                                        </p:tgtEl>
                                        <p:attrNameLst>
                                          <p:attrName>style.visibility</p:attrName>
                                        </p:attrNameLst>
                                      </p:cBhvr>
                                      <p:to>
                                        <p:strVal val="visible"/>
                                      </p:to>
                                    </p:set>
                                    <p:animEffect transition="in" filter="wipe(left)">
                                      <p:cBhvr>
                                        <p:cTn id="18" dur="500"/>
                                        <p:tgtEl>
                                          <p:spTgt spid="1720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0ab69919-8f95-47fa-abe9-79ea57fae2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7267</Words>
  <Application>WPS 演示</Application>
  <PresentationFormat>全屏显示(4:3)</PresentationFormat>
  <Paragraphs>1061</Paragraphs>
  <Slides>56</Slides>
  <Notes>34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3" baseType="lpstr">
      <vt:lpstr>Arial</vt:lpstr>
      <vt:lpstr>宋体</vt:lpstr>
      <vt:lpstr>Wingdings</vt:lpstr>
      <vt:lpstr>Calibri</vt:lpstr>
      <vt:lpstr>Times New Roman</vt:lpstr>
      <vt:lpstr>楷体_GB2312</vt:lpstr>
      <vt:lpstr>新宋体</vt:lpstr>
      <vt:lpstr>华文中宋</vt:lpstr>
      <vt:lpstr>微软雅黑</vt:lpstr>
      <vt:lpstr>Arial Unicode MS</vt:lpstr>
      <vt:lpstr>MS PGothic</vt:lpstr>
      <vt:lpstr>Garamond</vt:lpstr>
      <vt:lpstr>幼圆</vt:lpstr>
      <vt:lpstr>Verdana</vt:lpstr>
      <vt:lpstr>Courier New</vt:lpstr>
      <vt:lpstr>Office 主题​​</vt:lpstr>
      <vt:lpstr>Word.Picture.8</vt:lpstr>
      <vt:lpstr>计算机组织与体系结构</vt:lpstr>
      <vt:lpstr>Recap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向量机总结</vt:lpstr>
      <vt:lpstr>Graphics Processing Units (GPUs)</vt:lpstr>
      <vt:lpstr>General-Purpose GPUs (GP-GPUs)</vt:lpstr>
      <vt:lpstr>Using CPU+GPU Architecture</vt:lpstr>
      <vt:lpstr>High-Level View of a GPU</vt:lpstr>
      <vt:lpstr>PowerPoint 演示文稿</vt:lpstr>
      <vt:lpstr>PowerPoint 演示文稿</vt:lpstr>
      <vt:lpstr>PowerPoint 演示文稿</vt:lpstr>
      <vt:lpstr>第七章 指令级并行</vt:lpstr>
      <vt:lpstr>7.1  指令级并行的概念</vt:lpstr>
      <vt:lpstr>7.1  指令级并行的概念</vt:lpstr>
      <vt:lpstr>性能评价：CPI计算</vt:lpstr>
      <vt:lpstr>本章研究的技术及克服的停顿</vt:lpstr>
      <vt:lpstr>软件和硬件的支持</vt:lpstr>
      <vt:lpstr>几个基本概念</vt:lpstr>
      <vt:lpstr>7.1  指令级并行的概念</vt:lpstr>
      <vt:lpstr>7.1.1 循环展开调度的基本方法</vt:lpstr>
      <vt:lpstr>本章通用浮点流水线延迟表</vt:lpstr>
      <vt:lpstr>整数流水线其他特性说明</vt:lpstr>
      <vt:lpstr>循环展开实例</vt:lpstr>
      <vt:lpstr>MIPS汇编语言程序</vt:lpstr>
      <vt:lpstr>循环无调度执行</vt:lpstr>
      <vt:lpstr>循环无调度执行</vt:lpstr>
      <vt:lpstr>循环无调度执行</vt:lpstr>
      <vt:lpstr>循环无调度执行</vt:lpstr>
      <vt:lpstr>循环无调度执行</vt:lpstr>
      <vt:lpstr>循环无调度执行</vt:lpstr>
      <vt:lpstr>循环无调度执行</vt:lpstr>
      <vt:lpstr>循环无调度执行结果分析</vt:lpstr>
      <vt:lpstr>调度代码</vt:lpstr>
      <vt:lpstr>调度代码</vt:lpstr>
      <vt:lpstr>调度代码</vt:lpstr>
      <vt:lpstr>调度代码</vt:lpstr>
      <vt:lpstr>调度代码</vt:lpstr>
      <vt:lpstr>如何进行调度</vt:lpstr>
      <vt:lpstr>调度代码结果分析</vt:lpstr>
      <vt:lpstr>循环展开</vt:lpstr>
      <vt:lpstr>执行时间分析</vt:lpstr>
      <vt:lpstr>循环无调度执行</vt:lpstr>
      <vt:lpstr>结果分析</vt:lpstr>
      <vt:lpstr>循环展开+指令调度</vt:lpstr>
      <vt:lpstr>“循环展开+指令调度”结果分析</vt:lpstr>
      <vt:lpstr>循环展开和指令调度的总结</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烂柯人</cp:lastModifiedBy>
  <cp:revision>1886</cp:revision>
  <cp:lastPrinted>2019-10-28T09:16:00Z</cp:lastPrinted>
  <dcterms:created xsi:type="dcterms:W3CDTF">2113-01-01T00:00:00Z</dcterms:created>
  <dcterms:modified xsi:type="dcterms:W3CDTF">2019-12-25T05:44:02Z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