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2"/>
  </p:handoutMasterIdLst>
  <p:sldIdLst>
    <p:sldId id="256" r:id="rId3"/>
    <p:sldId id="1033" r:id="rId5"/>
    <p:sldId id="1860" r:id="rId6"/>
    <p:sldId id="1846" r:id="rId7"/>
    <p:sldId id="1847" r:id="rId8"/>
    <p:sldId id="1848" r:id="rId9"/>
    <p:sldId id="1849" r:id="rId10"/>
    <p:sldId id="1850" r:id="rId11"/>
    <p:sldId id="1851" r:id="rId12"/>
    <p:sldId id="1852" r:id="rId13"/>
    <p:sldId id="1853" r:id="rId14"/>
    <p:sldId id="1854" r:id="rId15"/>
    <p:sldId id="1866" r:id="rId16"/>
    <p:sldId id="1867" r:id="rId17"/>
    <p:sldId id="1856" r:id="rId18"/>
    <p:sldId id="1857" r:id="rId19"/>
    <p:sldId id="1858" r:id="rId20"/>
    <p:sldId id="1707" r:id="rId21"/>
    <p:sldId id="1708" r:id="rId22"/>
    <p:sldId id="1807" r:id="rId23"/>
    <p:sldId id="1808" r:id="rId24"/>
    <p:sldId id="1809" r:id="rId25"/>
    <p:sldId id="1810" r:id="rId26"/>
    <p:sldId id="1811" r:id="rId27"/>
    <p:sldId id="1812" r:id="rId28"/>
    <p:sldId id="1813" r:id="rId29"/>
    <p:sldId id="1709" r:id="rId30"/>
    <p:sldId id="1710" r:id="rId31"/>
    <p:sldId id="1712" r:id="rId32"/>
    <p:sldId id="1713" r:id="rId33"/>
    <p:sldId id="1714" r:id="rId34"/>
    <p:sldId id="1715" r:id="rId35"/>
    <p:sldId id="1861" r:id="rId36"/>
    <p:sldId id="1716" r:id="rId37"/>
    <p:sldId id="1815" r:id="rId38"/>
    <p:sldId id="1864" r:id="rId39"/>
    <p:sldId id="1873" r:id="rId40"/>
    <p:sldId id="1874" r:id="rId41"/>
    <p:sldId id="1875" r:id="rId42"/>
    <p:sldId id="1876" r:id="rId43"/>
    <p:sldId id="1877" r:id="rId44"/>
    <p:sldId id="1865" r:id="rId45"/>
    <p:sldId id="1820" r:id="rId46"/>
    <p:sldId id="1878" r:id="rId47"/>
    <p:sldId id="1879" r:id="rId48"/>
    <p:sldId id="1880" r:id="rId49"/>
    <p:sldId id="1881" r:id="rId50"/>
    <p:sldId id="1821" r:id="rId51"/>
    <p:sldId id="1753" r:id="rId52"/>
    <p:sldId id="1754" r:id="rId53"/>
    <p:sldId id="1755" r:id="rId54"/>
    <p:sldId id="1756" r:id="rId55"/>
    <p:sldId id="1757" r:id="rId56"/>
    <p:sldId id="1759" r:id="rId57"/>
    <p:sldId id="1760" r:id="rId58"/>
    <p:sldId id="1761" r:id="rId59"/>
    <p:sldId id="1762" r:id="rId60"/>
    <p:sldId id="1763" r:id="rId61"/>
    <p:sldId id="1824" r:id="rId62"/>
    <p:sldId id="1868" r:id="rId63"/>
    <p:sldId id="1869" r:id="rId64"/>
    <p:sldId id="1766" r:id="rId65"/>
    <p:sldId id="1767" r:id="rId66"/>
    <p:sldId id="1830" r:id="rId67"/>
    <p:sldId id="1831" r:id="rId68"/>
    <p:sldId id="1832" r:id="rId69"/>
    <p:sldId id="1833" r:id="rId70"/>
    <p:sldId id="1842" r:id="rId71"/>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4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ChangeArrowheads="1" noTextEdit="1"/>
          </p:cNvSpPr>
          <p:nvPr>
            <p:ph type="sldImg" idx="4294967295"/>
          </p:nvPr>
        </p:nvSpPr>
        <p:spPr/>
      </p:sp>
      <p:sp>
        <p:nvSpPr>
          <p:cNvPr id="103426" name="备注占位符 2"/>
          <p:cNvSpPr>
            <a:spLocks noGrp="1" noChangeArrowheads="1"/>
          </p:cNvSpPr>
          <p:nvPr>
            <p:ph type="body" idx="4294967295"/>
          </p:nvPr>
        </p:nvSpPr>
        <p:spPr/>
        <p:txBody>
          <a:bodyPr/>
          <a:lstStyle/>
          <a:p>
            <a:endParaRPr lang="zh-CN" altLang="en-US" dirty="0" smtClean="0"/>
          </a:p>
        </p:txBody>
      </p:sp>
      <p:sp>
        <p:nvSpPr>
          <p:cNvPr id="10342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anose="02020603050405020304" pitchFamily="18" charset="0"/>
                <a:ea typeface="宋体" panose="02010600030101010101" pitchFamily="2" charset="-122"/>
              </a:defRPr>
            </a:lvl1pPr>
            <a:lvl2pPr marL="804545" indent="-309245">
              <a:defRPr sz="1300">
                <a:solidFill>
                  <a:schemeClr val="tx1"/>
                </a:solidFill>
                <a:latin typeface="Times New Roman" panose="02020603050405020304" pitchFamily="18" charset="0"/>
                <a:ea typeface="宋体" panose="02010600030101010101" pitchFamily="2" charset="-122"/>
              </a:defRPr>
            </a:lvl2pPr>
            <a:lvl3pPr marL="1238250" indent="-247650">
              <a:defRPr sz="1300">
                <a:solidFill>
                  <a:schemeClr val="tx1"/>
                </a:solidFill>
                <a:latin typeface="Times New Roman" panose="02020603050405020304" pitchFamily="18" charset="0"/>
                <a:ea typeface="宋体" panose="02010600030101010101" pitchFamily="2" charset="-122"/>
              </a:defRPr>
            </a:lvl3pPr>
            <a:lvl4pPr marL="1733550" indent="-247650">
              <a:defRPr sz="1300">
                <a:solidFill>
                  <a:schemeClr val="tx1"/>
                </a:solidFill>
                <a:latin typeface="Times New Roman" panose="02020603050405020304" pitchFamily="18" charset="0"/>
                <a:ea typeface="宋体" panose="02010600030101010101" pitchFamily="2" charset="-122"/>
              </a:defRPr>
            </a:lvl4pPr>
            <a:lvl5pPr marL="2228850" indent="-247650">
              <a:defRPr sz="1300">
                <a:solidFill>
                  <a:schemeClr val="tx1"/>
                </a:solidFill>
                <a:latin typeface="Times New Roman" panose="02020603050405020304" pitchFamily="18" charset="0"/>
                <a:ea typeface="宋体" panose="02010600030101010101" pitchFamily="2" charset="-122"/>
              </a:defRPr>
            </a:lvl5pPr>
            <a:lvl6pPr marL="27235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88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1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4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fld id="{4C0995F3-5D41-47D6-A01B-7946A6049969}" type="slidenum">
              <a:rPr kumimoji="0" lang="en-US" altLang="zh-CN"/>
            </a:fld>
            <a:endParaRPr kumimoji="0"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smtClean="0"/>
          </a:p>
        </p:txBody>
      </p:sp>
      <p:sp>
        <p:nvSpPr>
          <p:cNvPr id="4" name="灯片编号占位符 3"/>
          <p:cNvSpPr>
            <a:spLocks noGrp="1"/>
          </p:cNvSpPr>
          <p:nvPr>
            <p:ph type="sldNum" sz="quarter" idx="5"/>
          </p:nvPr>
        </p:nvSpPr>
        <p:spPr/>
        <p:txBody>
          <a:bodyPr/>
          <a:lstStyle/>
          <a:p>
            <a:pPr>
              <a:defRPr/>
            </a:pPr>
            <a:fld id="{EEAE3F69-A46D-41DB-98E6-6F55BB6177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759BDA9-715D-4C83-A3ED-4603A9C2B1B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3C9A71F-D0EB-4B8D-943C-B0076550A85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955A8A57-4792-468D-9FFA-92C33BF71DA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4C682DF-FEBC-4A84-8627-B51B6AF1532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95236"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FB2DE7F1-1C13-4139-B389-C09E84EAD38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5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96260"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B01831A-6957-4966-AC59-297376F85B1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93A8654-769C-4015-9A72-E4C932169EF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8143F39E-FFE4-4179-B4DE-57D07B7E066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4E75F45-E502-418C-B0CF-39522FACB6F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C3C28E8-DE19-45F4-BC52-5574B251A72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21B4ED7-4CD5-4EBE-9FE4-781965D6605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A81E5FB-988D-48FC-9229-069BB05AB65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5716"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2FD6431-9035-4D39-9C6F-7D2A48F8A52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1167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62AAEA55-7771-4F8C-AB0D-E1F7500209A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C947796-7419-4139-919D-FA82C9E71AF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smtClean="0"/>
          </a:p>
          <a:p>
            <a:endParaRPr lang="zh-CN" altLang="en-US" dirty="0" smtClean="0"/>
          </a:p>
        </p:txBody>
      </p:sp>
      <p:sp>
        <p:nvSpPr>
          <p:cNvPr id="11878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9095780-FD61-469A-87AC-A03F35861F9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64565" eaLnBrk="0" hangingPunct="0">
              <a:defRPr>
                <a:solidFill>
                  <a:schemeClr val="tx1"/>
                </a:solidFill>
                <a:latin typeface="Calibri" panose="020F0502020204030204" pitchFamily="34" charset="0"/>
                <a:ea typeface="宋体" panose="02010600030101010101" pitchFamily="2" charset="-122"/>
              </a:defRPr>
            </a:lvl1pPr>
            <a:lvl2pPr marL="804545" indent="-309245" defTabSz="964565" eaLnBrk="0" hangingPunct="0">
              <a:defRPr>
                <a:solidFill>
                  <a:schemeClr val="tx1"/>
                </a:solidFill>
                <a:latin typeface="Calibri" panose="020F0502020204030204" pitchFamily="34" charset="0"/>
                <a:ea typeface="宋体" panose="02010600030101010101" pitchFamily="2" charset="-122"/>
              </a:defRPr>
            </a:lvl2pPr>
            <a:lvl3pPr marL="1238250" indent="-247650" defTabSz="964565" eaLnBrk="0" hangingPunct="0">
              <a:defRPr>
                <a:solidFill>
                  <a:schemeClr val="tx1"/>
                </a:solidFill>
                <a:latin typeface="Calibri" panose="020F0502020204030204" pitchFamily="34" charset="0"/>
                <a:ea typeface="宋体" panose="02010600030101010101" pitchFamily="2" charset="-122"/>
              </a:defRPr>
            </a:lvl3pPr>
            <a:lvl4pPr marL="1733550" indent="-247650" defTabSz="964565" eaLnBrk="0" hangingPunct="0">
              <a:defRPr>
                <a:solidFill>
                  <a:schemeClr val="tx1"/>
                </a:solidFill>
                <a:latin typeface="Calibri" panose="020F0502020204030204" pitchFamily="34" charset="0"/>
                <a:ea typeface="宋体" panose="02010600030101010101" pitchFamily="2" charset="-122"/>
              </a:defRPr>
            </a:lvl4pPr>
            <a:lvl5pPr marL="2228850" indent="-247650" defTabSz="964565" eaLnBrk="0" hangingPunct="0">
              <a:defRPr>
                <a:solidFill>
                  <a:schemeClr val="tx1"/>
                </a:solidFill>
                <a:latin typeface="Calibri" panose="020F0502020204030204" pitchFamily="34" charset="0"/>
                <a:ea typeface="宋体" panose="02010600030101010101" pitchFamily="2" charset="-122"/>
              </a:defRPr>
            </a:lvl5pPr>
            <a:lvl6pPr marL="27235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defTabSz="96456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12B4542-81E5-4170-A81D-CB84CDCD676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ChangeArrowheads="1" noTextEdit="1"/>
          </p:cNvSpPr>
          <p:nvPr>
            <p:ph type="sldImg" idx="4294967295"/>
          </p:nvPr>
        </p:nvSpPr>
        <p:spPr/>
      </p:sp>
      <p:sp>
        <p:nvSpPr>
          <p:cNvPr id="105474" name="备注占位符 2"/>
          <p:cNvSpPr>
            <a:spLocks noGrp="1" noChangeArrowheads="1"/>
          </p:cNvSpPr>
          <p:nvPr>
            <p:ph type="body" idx="4294967295"/>
          </p:nvPr>
        </p:nvSpPr>
        <p:spPr/>
        <p:txBody>
          <a:bodyPr/>
          <a:lstStyle/>
          <a:p>
            <a:endParaRPr lang="zh-CN" altLang="en-US" dirty="0" smtClean="0"/>
          </a:p>
        </p:txBody>
      </p:sp>
      <p:sp>
        <p:nvSpPr>
          <p:cNvPr id="1054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anose="02020603050405020304" pitchFamily="18" charset="0"/>
                <a:ea typeface="宋体" panose="02010600030101010101" pitchFamily="2" charset="-122"/>
              </a:defRPr>
            </a:lvl1pPr>
            <a:lvl2pPr marL="804545" indent="-309245">
              <a:defRPr sz="1300">
                <a:solidFill>
                  <a:schemeClr val="tx1"/>
                </a:solidFill>
                <a:latin typeface="Times New Roman" panose="02020603050405020304" pitchFamily="18" charset="0"/>
                <a:ea typeface="宋体" panose="02010600030101010101" pitchFamily="2" charset="-122"/>
              </a:defRPr>
            </a:lvl2pPr>
            <a:lvl3pPr marL="1238250" indent="-247650">
              <a:defRPr sz="1300">
                <a:solidFill>
                  <a:schemeClr val="tx1"/>
                </a:solidFill>
                <a:latin typeface="Times New Roman" panose="02020603050405020304" pitchFamily="18" charset="0"/>
                <a:ea typeface="宋体" panose="02010600030101010101" pitchFamily="2" charset="-122"/>
              </a:defRPr>
            </a:lvl3pPr>
            <a:lvl4pPr marL="1733550" indent="-247650">
              <a:defRPr sz="1300">
                <a:solidFill>
                  <a:schemeClr val="tx1"/>
                </a:solidFill>
                <a:latin typeface="Times New Roman" panose="02020603050405020304" pitchFamily="18" charset="0"/>
                <a:ea typeface="宋体" panose="02010600030101010101" pitchFamily="2" charset="-122"/>
              </a:defRPr>
            </a:lvl4pPr>
            <a:lvl5pPr marL="2228850" indent="-247650">
              <a:defRPr sz="1300">
                <a:solidFill>
                  <a:schemeClr val="tx1"/>
                </a:solidFill>
                <a:latin typeface="Times New Roman" panose="02020603050405020304" pitchFamily="18" charset="0"/>
                <a:ea typeface="宋体" panose="02010600030101010101" pitchFamily="2" charset="-122"/>
              </a:defRPr>
            </a:lvl5pPr>
            <a:lvl6pPr marL="27235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88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1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4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fld id="{B09F7BF2-0C2B-4CD7-8E39-64E5AA8C8356}" type="slidenum">
              <a:rPr kumimoji="0" lang="en-US" altLang="zh-CN"/>
            </a:fld>
            <a:endParaRPr kumimoji="0"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FCB6EA3-D0A1-4DB0-8DEB-E0EA4804F8A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14:hiddenLine>
            </a:ext>
          </a:extLst>
        </p:spPr>
        <p:txBody>
          <a:bodyPr/>
          <a:lstStyle>
            <a:lvl1pPr>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1pPr>
            <a:lvl2pPr>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2pPr>
            <a:lvl3pPr>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3pPr>
            <a:lvl4pPr>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4pPr>
            <a:lvl5pPr>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5pPr>
            <a:lvl6pPr marL="2723515" indent="-247650" defTabSz="486410" eaLnBrk="0" fontAlgn="base" hangingPunct="0">
              <a:spcBef>
                <a:spcPct val="30000"/>
              </a:spcBef>
              <a:spcAft>
                <a:spcPct val="0"/>
              </a:spcAft>
              <a:buClr>
                <a:srgbClr val="000000"/>
              </a:buClr>
              <a:buSzPct val="100000"/>
              <a:buFont typeface="Times New Roman" panose="02020603050405020304" pitchFamily="18" charset="0"/>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6pPr>
            <a:lvl7pPr marL="3218815" indent="-247650" defTabSz="486410" eaLnBrk="0" fontAlgn="base" hangingPunct="0">
              <a:spcBef>
                <a:spcPct val="30000"/>
              </a:spcBef>
              <a:spcAft>
                <a:spcPct val="0"/>
              </a:spcAft>
              <a:buClr>
                <a:srgbClr val="000000"/>
              </a:buClr>
              <a:buSzPct val="100000"/>
              <a:buFont typeface="Times New Roman" panose="02020603050405020304" pitchFamily="18" charset="0"/>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7pPr>
            <a:lvl8pPr marL="3714115" indent="-247650" defTabSz="486410" eaLnBrk="0" fontAlgn="base" hangingPunct="0">
              <a:spcBef>
                <a:spcPct val="30000"/>
              </a:spcBef>
              <a:spcAft>
                <a:spcPct val="0"/>
              </a:spcAft>
              <a:buClr>
                <a:srgbClr val="000000"/>
              </a:buClr>
              <a:buSzPct val="100000"/>
              <a:buFont typeface="Times New Roman" panose="02020603050405020304" pitchFamily="18" charset="0"/>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8pPr>
            <a:lvl9pPr marL="4209415" indent="-247650" defTabSz="486410" eaLnBrk="0" fontAlgn="base" hangingPunct="0">
              <a:spcBef>
                <a:spcPct val="30000"/>
              </a:spcBef>
              <a:spcAft>
                <a:spcPct val="0"/>
              </a:spcAft>
              <a:buClr>
                <a:srgbClr val="000000"/>
              </a:buClr>
              <a:buSzPct val="100000"/>
              <a:buFont typeface="Times New Roman" panose="02020603050405020304" pitchFamily="18" charset="0"/>
              <a:tabLst>
                <a:tab pos="0" algn="l"/>
                <a:tab pos="989965" algn="l"/>
                <a:tab pos="1980565" algn="l"/>
                <a:tab pos="2971165" algn="l"/>
                <a:tab pos="3961765" algn="l"/>
                <a:tab pos="4952365" algn="l"/>
                <a:tab pos="5942330" algn="l"/>
                <a:tab pos="6932930" algn="l"/>
                <a:tab pos="7923530" algn="l"/>
                <a:tab pos="8914130" algn="l"/>
                <a:tab pos="9904730" algn="l"/>
                <a:tab pos="10894695" algn="l"/>
              </a:tabLst>
              <a:defRPr sz="1300">
                <a:solidFill>
                  <a:srgbClr val="000000"/>
                </a:solidFill>
                <a:latin typeface="Times New Roman" panose="02020603050405020304" pitchFamily="18" charset="0"/>
              </a:defRPr>
            </a:lvl9pPr>
          </a:lstStyle>
          <a:p>
            <a:fld id="{5F3D297D-33F6-4E03-9FD3-233FEC562E39}" type="slidenum">
              <a:rPr lang="zh-CN" altLang="zh-CN">
                <a:latin typeface="Calibri" panose="020F0502020204030204" pitchFamily="34" charset="0"/>
              </a:rPr>
            </a:fld>
            <a:endParaRPr lang="zh-CN" altLang="zh-CN">
              <a:latin typeface="Calibri" panose="020F0502020204030204" pitchFamily="34" charset="0"/>
            </a:endParaRPr>
          </a:p>
        </p:txBody>
      </p:sp>
      <p:sp>
        <p:nvSpPr>
          <p:cNvPr id="157699" name="Text Box 1"/>
          <p:cNvSpPr txBox="1">
            <a:spLocks noChangeArrowheads="1"/>
          </p:cNvSpPr>
          <p:nvPr/>
        </p:nvSpPr>
        <p:spPr bwMode="auto">
          <a:xfrm>
            <a:off x="1265384" y="3656742"/>
            <a:ext cx="6954685" cy="3463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828" tIns="49134" rIns="99828" bIns="49134"/>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buSzPct val="100000"/>
            </a:pPr>
            <a:r>
              <a:rPr lang="en-US" altLang="zh-CN">
                <a:latin typeface="Arial" panose="020B0604020202020204" pitchFamily="34" charset="0"/>
              </a:rPr>
              <a:t>What you might have thought</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1. 4 stages of instruction execution</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2. Status of FU:  Normal things to keep track of (RAW &amp; structura for busyl):</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Fi from instruction format of the mahine (Fi is dest)</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Add unit can Add or Sub</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Rj, Rk - status of registers (Yes means ready)</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Qj,Qk - If a no in Rj, Rk, means waiting for a FU to write result; Qj, Qk means wihch FU waiting for it</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3.Status of register result (WAW &amp;WAR)s:</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which FU is going to write into registers</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Scoreboard on 6600 = size of FU</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6.7, 6.8, 6.9, 6.12, 6.13, 6.16, 6.17</a:t>
            </a:r>
            <a:endParaRPr lang="en-US" altLang="zh-CN">
              <a:latin typeface="Arial" panose="020B0604020202020204" pitchFamily="34" charset="0"/>
            </a:endParaRPr>
          </a:p>
          <a:p>
            <a:pPr eaLnBrk="1" hangingPunct="1">
              <a:buSzPct val="100000"/>
            </a:pPr>
            <a:r>
              <a:rPr lang="en-US" altLang="zh-CN">
                <a:latin typeface="Arial" panose="020B0604020202020204" pitchFamily="34" charset="0"/>
              </a:rPr>
              <a:t>FU latencies: Add 2, Mult 10, Div 40 clocks</a:t>
            </a:r>
            <a:endParaRPr lang="en-US" altLang="zh-CN">
              <a:latin typeface="Arial" panose="020B0604020202020204" pitchFamily="34" charset="0"/>
            </a:endParaRPr>
          </a:p>
        </p:txBody>
      </p:sp>
      <p:sp>
        <p:nvSpPr>
          <p:cNvPr id="157700" name="Rectangle 2"/>
          <p:cNvSpPr>
            <a:spLocks noGrp="1" noRot="1" noChangeAspect="1" noChangeArrowheads="1" noTextEdit="1"/>
          </p:cNvSpPr>
          <p:nvPr>
            <p:ph type="sldImg"/>
          </p:nvPr>
        </p:nvSpPr>
        <p:spPr>
          <a:xfrm>
            <a:off x="2828925" y="582613"/>
            <a:ext cx="3830638" cy="2874962"/>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ChangeArrowheads="1" noTextEdit="1"/>
          </p:cNvSpPr>
          <p:nvPr>
            <p:ph type="sldImg" idx="4294967295"/>
          </p:nvPr>
        </p:nvSpPr>
        <p:spPr/>
      </p:sp>
      <p:sp>
        <p:nvSpPr>
          <p:cNvPr id="117762" name="备注占位符 2"/>
          <p:cNvSpPr>
            <a:spLocks noGrp="1" noChangeArrowheads="1"/>
          </p:cNvSpPr>
          <p:nvPr>
            <p:ph type="body" idx="4294967295"/>
          </p:nvPr>
        </p:nvSpPr>
        <p:spPr/>
        <p:txBody>
          <a:bodyPr/>
          <a:lstStyle/>
          <a:p>
            <a:endParaRPr lang="zh-CN" altLang="en-US" dirty="0" smtClean="0"/>
          </a:p>
        </p:txBody>
      </p:sp>
      <p:sp>
        <p:nvSpPr>
          <p:cNvPr id="117763" name="幻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Times New Roman" panose="02020603050405020304" pitchFamily="18" charset="0"/>
                <a:ea typeface="宋体" panose="02010600030101010101" pitchFamily="2" charset="-122"/>
              </a:defRPr>
            </a:lvl1pPr>
            <a:lvl2pPr marL="804545" indent="-309245">
              <a:defRPr sz="1300">
                <a:solidFill>
                  <a:schemeClr val="tx1"/>
                </a:solidFill>
                <a:latin typeface="Times New Roman" panose="02020603050405020304" pitchFamily="18" charset="0"/>
                <a:ea typeface="宋体" panose="02010600030101010101" pitchFamily="2" charset="-122"/>
              </a:defRPr>
            </a:lvl2pPr>
            <a:lvl3pPr marL="1238250" indent="-247650">
              <a:defRPr sz="1300">
                <a:solidFill>
                  <a:schemeClr val="tx1"/>
                </a:solidFill>
                <a:latin typeface="Times New Roman" panose="02020603050405020304" pitchFamily="18" charset="0"/>
                <a:ea typeface="宋体" panose="02010600030101010101" pitchFamily="2" charset="-122"/>
              </a:defRPr>
            </a:lvl3pPr>
            <a:lvl4pPr marL="1733550" indent="-247650">
              <a:defRPr sz="1300">
                <a:solidFill>
                  <a:schemeClr val="tx1"/>
                </a:solidFill>
                <a:latin typeface="Times New Roman" panose="02020603050405020304" pitchFamily="18" charset="0"/>
                <a:ea typeface="宋体" panose="02010600030101010101" pitchFamily="2" charset="-122"/>
              </a:defRPr>
            </a:lvl4pPr>
            <a:lvl5pPr marL="2228850" indent="-247650">
              <a:defRPr sz="1300">
                <a:solidFill>
                  <a:schemeClr val="tx1"/>
                </a:solidFill>
                <a:latin typeface="Times New Roman" panose="02020603050405020304" pitchFamily="18" charset="0"/>
                <a:ea typeface="宋体" panose="02010600030101010101" pitchFamily="2" charset="-122"/>
              </a:defRPr>
            </a:lvl5pPr>
            <a:lvl6pPr marL="27235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88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1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415" indent="-24765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fld id="{124E5988-B122-4FD0-877B-C6E1C874FC3D}" type="slidenum">
              <a:rPr kumimoji="0" lang="en-US" altLang="zh-CN"/>
            </a:fld>
            <a:endParaRPr kumimoji="0"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914EB88-23CB-48CA-B528-F14B62FFAF7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4" name="灯片编号占位符 3"/>
          <p:cNvSpPr>
            <a:spLocks noGrp="1"/>
          </p:cNvSpPr>
          <p:nvPr>
            <p:ph type="sldNum" sz="quarter" idx="5"/>
          </p:nvPr>
        </p:nvSpPr>
        <p:spPr/>
        <p:txBody>
          <a:bodyPr/>
          <a:lstStyle/>
          <a:p>
            <a:pPr>
              <a:defRPr/>
            </a:pPr>
            <a:fld id="{ABB2A8B8-CF00-4EF8-86BF-81AA902695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smtClean="0"/>
          </a:p>
          <a:p>
            <a:endParaRPr lang="zh-CN" altLang="en-US" dirty="0" smtClean="0"/>
          </a:p>
        </p:txBody>
      </p:sp>
      <p:sp>
        <p:nvSpPr>
          <p:cNvPr id="737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0A6C122-60F9-4D06-BF36-02054F044C4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747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B68B667-9266-42AB-86E2-AEB754FD452D}"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22AD2F6-C74F-478F-AEE2-127A6BC8D5C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68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A87D735-BA90-4D9A-A768-92AA5AA36AF9}"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219200"/>
            <a:ext cx="3810000" cy="4953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19200"/>
            <a:ext cx="3810000" cy="4953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计算机科学与技术学院</a:t>
            </a:r>
            <a:endParaRPr lang="zh-CN" altLang="en-US" sz="2800" dirty="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a:t>
            </a:r>
            <a:r>
              <a:rPr lang="zh-CN" altLang="en-US" sz="4000" kern="0" dirty="0">
                <a:effectLst>
                  <a:outerShdw blurRad="38100" dist="38100" dir="2700000" algn="tl">
                    <a:srgbClr val="000000"/>
                  </a:outerShdw>
                </a:effectLst>
                <a:latin typeface="+mj-lt"/>
                <a:ea typeface="+mj-ea"/>
                <a:cs typeface="+mj-cs"/>
              </a:rPr>
              <a:t>五</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idx="1"/>
          </p:nvPr>
        </p:nvSpPr>
        <p:spPr>
          <a:xfrm>
            <a:off x="457200" y="1600200"/>
            <a:ext cx="8002588" cy="4525963"/>
          </a:xfrm>
        </p:spPr>
        <p:txBody>
          <a:bodyPr/>
          <a:lstStyle/>
          <a:p>
            <a:pPr marL="0" indent="0" eaLnBrk="1" hangingPunct="1">
              <a:buFont typeface="Arial" panose="020B0604020202020204" pitchFamily="34" charset="0"/>
              <a:buNone/>
              <a:defRPr/>
            </a:pPr>
            <a:r>
              <a:rPr lang="en-US" altLang="zh-CN" sz="2600" b="1" dirty="0" smtClean="0">
                <a:latin typeface="+mn-ea"/>
              </a:rPr>
              <a:t>2. </a:t>
            </a:r>
            <a:r>
              <a:rPr lang="zh-CN" altLang="en-US" sz="2600" b="1" dirty="0" smtClean="0">
                <a:latin typeface="+mn-ea"/>
              </a:rPr>
              <a:t>名相关（</a:t>
            </a:r>
            <a:r>
              <a:rPr lang="en-US" altLang="zh-CN" sz="2600" b="1" dirty="0" smtClean="0">
                <a:latin typeface="+mn-ea"/>
              </a:rPr>
              <a:t>Name dependence</a:t>
            </a:r>
            <a:r>
              <a:rPr lang="zh-CN" altLang="en-US" sz="2600" b="1" dirty="0" smtClean="0">
                <a:latin typeface="+mn-ea"/>
              </a:rPr>
              <a:t>）</a:t>
            </a:r>
            <a:endParaRPr lang="zh-CN" altLang="en-US" sz="2600" b="1" dirty="0" smtClean="0">
              <a:latin typeface="+mn-ea"/>
            </a:endParaRPr>
          </a:p>
          <a:p>
            <a:pPr marL="1085850" lvl="1" indent="-457200" eaLnBrk="1" hangingPunct="1">
              <a:defRPr/>
            </a:pPr>
            <a:r>
              <a:rPr lang="zh-CN" altLang="en-US" sz="2400" b="1" dirty="0" smtClean="0">
                <a:solidFill>
                  <a:srgbClr val="FF0000"/>
                </a:solidFill>
                <a:latin typeface="+mn-ea"/>
              </a:rPr>
              <a:t>名：</a:t>
            </a:r>
            <a:r>
              <a:rPr lang="zh-CN" altLang="en-US" sz="2400" b="1" dirty="0" smtClean="0">
                <a:latin typeface="+mn-ea"/>
              </a:rPr>
              <a:t>指令所访问的寄存器或存储器单元的名称。</a:t>
            </a:r>
            <a:endParaRPr lang="zh-CN" altLang="en-US" sz="2400" b="1" dirty="0" smtClean="0">
              <a:latin typeface="+mn-ea"/>
            </a:endParaRPr>
          </a:p>
          <a:p>
            <a:pPr marL="1085850" lvl="1" indent="-457200" eaLnBrk="1" hangingPunct="1">
              <a:defRPr/>
            </a:pPr>
            <a:r>
              <a:rPr lang="zh-CN" altLang="en-US" sz="2400" b="1" dirty="0" smtClean="0">
                <a:latin typeface="+mn-ea"/>
              </a:rPr>
              <a:t>如果两条指令使用相同的名，但是它们之间并没有数据流动，则称这两条指令存在</a:t>
            </a:r>
            <a:r>
              <a:rPr lang="zh-CN" altLang="en-US" sz="2400" b="1" dirty="0" smtClean="0">
                <a:solidFill>
                  <a:srgbClr val="FF0000"/>
                </a:solidFill>
                <a:latin typeface="+mn-ea"/>
              </a:rPr>
              <a:t>名相关。</a:t>
            </a:r>
            <a:endParaRPr lang="zh-CN" altLang="en-US" sz="2400" b="1" dirty="0" smtClean="0">
              <a:solidFill>
                <a:srgbClr val="FF0000"/>
              </a:solidFill>
              <a:latin typeface="+mn-ea"/>
            </a:endParaRPr>
          </a:p>
        </p:txBody>
      </p:sp>
      <p:sp>
        <p:nvSpPr>
          <p:cNvPr id="4" name="Text Box 4"/>
          <p:cNvSpPr txBox="1">
            <a:spLocks noChangeArrowheads="1"/>
          </p:cNvSpPr>
          <p:nvPr/>
        </p:nvSpPr>
        <p:spPr bwMode="auto">
          <a:xfrm>
            <a:off x="0" y="4762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algn="ctr">
              <a:spcBef>
                <a:spcPct val="50000"/>
              </a:spcBef>
              <a:buFont typeface="Wingdings" panose="05000000000000000000"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endParaRPr lang="zh-CN" altLang="en-US" sz="3600" b="1" dirty="0" smtClean="0">
              <a:solidFill>
                <a:srgbClr val="000000"/>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descr="Rectangle: Click to edit Master text styles&#10;Second level&#10;Third level&#10;Fourth level&#10;Fifth level"/>
          <p:cNvSpPr>
            <a:spLocks noGrp="1" noChangeArrowheads="1"/>
          </p:cNvSpPr>
          <p:nvPr>
            <p:ph idx="1"/>
          </p:nvPr>
        </p:nvSpPr>
        <p:spPr>
          <a:xfrm>
            <a:off x="107950" y="692150"/>
            <a:ext cx="8785225" cy="5761038"/>
          </a:xfrm>
        </p:spPr>
        <p:txBody>
          <a:bodyPr/>
          <a:lstStyle/>
          <a:p>
            <a:pPr marL="1085850" lvl="1" indent="-457200" eaLnBrk="1" hangingPunct="1">
              <a:defRPr/>
            </a:pPr>
            <a:r>
              <a:rPr lang="zh-CN" altLang="en-US" sz="2400" b="1" dirty="0" smtClean="0">
                <a:latin typeface="+mn-ea"/>
              </a:rPr>
              <a:t>指令</a:t>
            </a:r>
            <a:r>
              <a:rPr lang="en-US" altLang="zh-CN" sz="2400" b="1" dirty="0" smtClean="0">
                <a:solidFill>
                  <a:srgbClr val="9933FF"/>
                </a:solidFill>
                <a:latin typeface="+mn-ea"/>
              </a:rPr>
              <a:t>j</a:t>
            </a:r>
            <a:r>
              <a:rPr lang="zh-CN" altLang="en-US" sz="2400" b="1" dirty="0" smtClean="0">
                <a:latin typeface="+mn-ea"/>
              </a:rPr>
              <a:t>与指令</a:t>
            </a:r>
            <a:r>
              <a:rPr lang="en-US" altLang="zh-CN" sz="2400" b="1" dirty="0" smtClean="0">
                <a:solidFill>
                  <a:srgbClr val="9933FF"/>
                </a:solidFill>
                <a:latin typeface="+mn-ea"/>
              </a:rPr>
              <a:t>i</a:t>
            </a:r>
            <a:r>
              <a:rPr lang="zh-CN" altLang="en-US" sz="2400" b="1" dirty="0" smtClean="0">
                <a:latin typeface="+mn-ea"/>
              </a:rPr>
              <a:t>之间的名相关有两种：</a:t>
            </a:r>
            <a:endParaRPr lang="en-US" altLang="zh-CN" sz="2400" b="1" dirty="0" smtClean="0">
              <a:latin typeface="+mn-ea"/>
            </a:endParaRPr>
          </a:p>
          <a:p>
            <a:pPr marL="628650" lvl="1" indent="0" eaLnBrk="1" hangingPunct="1">
              <a:buFont typeface="Arial" panose="020B0604020202020204" pitchFamily="34" charset="0"/>
              <a:buNone/>
              <a:defRPr/>
            </a:pPr>
            <a:r>
              <a:rPr lang="zh-CN" altLang="en-US" sz="2400" b="1" dirty="0" smtClean="0">
                <a:latin typeface="+mn-ea"/>
              </a:rPr>
              <a:t>（</a:t>
            </a:r>
            <a:r>
              <a:rPr lang="en-US" altLang="zh-CN" sz="2400" b="1" dirty="0" smtClean="0">
                <a:latin typeface="+mn-ea"/>
              </a:rPr>
              <a:t>1</a:t>
            </a:r>
            <a:r>
              <a:rPr lang="zh-CN" altLang="en-US" sz="2400" b="1" dirty="0" smtClean="0">
                <a:latin typeface="+mn-ea"/>
              </a:rPr>
              <a:t>）</a:t>
            </a:r>
            <a:r>
              <a:rPr lang="zh-CN" altLang="en-US" sz="2400" b="1" dirty="0" smtClean="0">
                <a:solidFill>
                  <a:srgbClr val="FF0000"/>
                </a:solidFill>
                <a:latin typeface="+mn-ea"/>
              </a:rPr>
              <a:t>反相关（</a:t>
            </a:r>
            <a:r>
              <a:rPr lang="en-US" altLang="zh-CN" sz="2400" b="1" dirty="0" smtClean="0">
                <a:solidFill>
                  <a:srgbClr val="FF0000"/>
                </a:solidFill>
                <a:latin typeface="+mn-ea"/>
              </a:rPr>
              <a:t>Anti dependence</a:t>
            </a:r>
            <a:r>
              <a:rPr lang="zh-CN" altLang="en-US" sz="2400" b="1" dirty="0" smtClean="0">
                <a:solidFill>
                  <a:srgbClr val="FF0000"/>
                </a:solidFill>
                <a:latin typeface="+mn-ea"/>
              </a:rPr>
              <a:t>）先读后写</a:t>
            </a:r>
            <a:r>
              <a:rPr lang="zh-CN" altLang="en-US" sz="2400" b="1" dirty="0">
                <a:latin typeface="+mn-ea"/>
              </a:rPr>
              <a:t>：</a:t>
            </a:r>
            <a:endParaRPr lang="en-US" altLang="zh-CN" sz="2400" b="1" dirty="0">
              <a:latin typeface="+mn-ea"/>
            </a:endParaRPr>
          </a:p>
          <a:p>
            <a:pPr marL="628650" lvl="1" indent="0" eaLnBrk="1" hangingPunct="1">
              <a:buFont typeface="Arial" panose="020B0604020202020204" pitchFamily="34" charset="0"/>
              <a:buNone/>
              <a:defRPr/>
            </a:pPr>
            <a:r>
              <a:rPr lang="en-US" altLang="zh-CN" sz="2400" b="1" dirty="0">
                <a:solidFill>
                  <a:srgbClr val="FF0000"/>
                </a:solidFill>
                <a:latin typeface="+mn-ea"/>
              </a:rPr>
              <a:t> </a:t>
            </a:r>
            <a:r>
              <a:rPr lang="en-US" altLang="zh-CN" sz="2400" b="1" dirty="0" smtClean="0">
                <a:solidFill>
                  <a:srgbClr val="FF0000"/>
                </a:solidFill>
                <a:latin typeface="+mn-ea"/>
              </a:rPr>
              <a:t>    </a:t>
            </a:r>
            <a:r>
              <a:rPr lang="zh-CN" altLang="en-US" sz="2400" b="1" dirty="0" smtClean="0">
                <a:latin typeface="+mn-ea"/>
              </a:rPr>
              <a:t>如果指令</a:t>
            </a:r>
            <a:r>
              <a:rPr lang="en-US" altLang="zh-CN" sz="2400" b="1" dirty="0" smtClean="0">
                <a:solidFill>
                  <a:srgbClr val="9933FF"/>
                </a:solidFill>
                <a:latin typeface="+mn-ea"/>
              </a:rPr>
              <a:t>j</a:t>
            </a:r>
            <a:r>
              <a:rPr lang="zh-CN" altLang="en-US" sz="2400" b="1" dirty="0" smtClean="0">
                <a:latin typeface="+mn-ea"/>
              </a:rPr>
              <a:t>写的名与指令</a:t>
            </a:r>
            <a:r>
              <a:rPr lang="en-US" altLang="zh-CN" sz="2400" b="1" dirty="0" smtClean="0">
                <a:solidFill>
                  <a:srgbClr val="9933FF"/>
                </a:solidFill>
                <a:latin typeface="+mn-ea"/>
              </a:rPr>
              <a:t>i</a:t>
            </a:r>
            <a:r>
              <a:rPr lang="zh-CN" altLang="en-US" sz="2400" b="1" dirty="0" smtClean="0">
                <a:latin typeface="+mn-ea"/>
              </a:rPr>
              <a:t>读的名相同（引发流水线的先读后写</a:t>
            </a:r>
            <a:r>
              <a:rPr lang="en-US" altLang="zh-CN" sz="2400" b="1" dirty="0" smtClean="0">
                <a:latin typeface="+mn-ea"/>
              </a:rPr>
              <a:t>WAR</a:t>
            </a:r>
            <a:r>
              <a:rPr lang="zh-CN" altLang="en-US" sz="2400" b="1" dirty="0" smtClean="0">
                <a:latin typeface="+mn-ea"/>
              </a:rPr>
              <a:t>冲突），</a:t>
            </a:r>
            <a:r>
              <a:rPr lang="zh-CN" altLang="en-US" sz="2400" b="1" dirty="0">
                <a:latin typeface="+mn-ea"/>
              </a:rPr>
              <a:t>则称指令</a:t>
            </a:r>
            <a:r>
              <a:rPr lang="en-US" altLang="zh-CN" sz="2400" b="1" dirty="0">
                <a:latin typeface="+mn-ea"/>
              </a:rPr>
              <a:t>i</a:t>
            </a:r>
            <a:r>
              <a:rPr lang="zh-CN" altLang="en-US" sz="2400" b="1" dirty="0">
                <a:latin typeface="+mn-ea"/>
              </a:rPr>
              <a:t>和</a:t>
            </a:r>
            <a:r>
              <a:rPr lang="en-US" altLang="zh-CN" sz="2400" b="1" dirty="0">
                <a:latin typeface="+mn-ea"/>
              </a:rPr>
              <a:t>j</a:t>
            </a:r>
            <a:r>
              <a:rPr lang="zh-CN" altLang="en-US" sz="2400" b="1" dirty="0">
                <a:latin typeface="+mn-ea"/>
              </a:rPr>
              <a:t>发生了反</a:t>
            </a:r>
            <a:r>
              <a:rPr lang="zh-CN" altLang="en-US" sz="2400" b="1" dirty="0" smtClean="0">
                <a:latin typeface="+mn-ea"/>
              </a:rPr>
              <a:t>相关</a:t>
            </a:r>
            <a:r>
              <a:rPr lang="zh-CN" altLang="en-US" sz="2400" b="1" dirty="0">
                <a:latin typeface="+mn-ea"/>
              </a:rPr>
              <a:t>。</a:t>
            </a:r>
            <a:endParaRPr lang="zh-CN" altLang="en-US" sz="2400" b="1" dirty="0">
              <a:latin typeface="+mn-ea"/>
            </a:endParaRPr>
          </a:p>
          <a:p>
            <a:pPr marL="1085850" lvl="1" indent="-457200" eaLnBrk="1" hangingPunct="1">
              <a:buClr>
                <a:srgbClr val="33CC33"/>
              </a:buClr>
              <a:buSzPct val="80000"/>
              <a:buFont typeface="Wingdings 2" panose="05020102010507070707" pitchFamily="18" charset="2"/>
              <a:buNone/>
              <a:defRPr/>
            </a:pPr>
            <a:r>
              <a:rPr lang="zh-CN" altLang="en-US" sz="2400" b="1" dirty="0" smtClean="0">
                <a:solidFill>
                  <a:srgbClr val="FF33CC"/>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读的名</a:t>
            </a:r>
            <a:endParaRPr lang="en-US" altLang="zh-CN" sz="2400" b="1" i="1" dirty="0" smtClean="0">
              <a:latin typeface="+mn-ea"/>
            </a:endParaRPr>
          </a:p>
          <a:p>
            <a:pPr marL="1085850" lvl="1" indent="-457200" eaLnBrk="1" hangingPunct="1">
              <a:buClr>
                <a:srgbClr val="33CC33"/>
              </a:buClr>
              <a:buSzPct val="80000"/>
              <a:buFont typeface="Wingdings 2" panose="05020102010507070707" pitchFamily="18" charset="2"/>
              <a:buNone/>
              <a:defRPr/>
            </a:pPr>
            <a:r>
              <a:rPr lang="en-US" altLang="zh-CN" sz="2400" b="1" dirty="0" smtClean="0">
                <a:solidFill>
                  <a:srgbClr val="D60093"/>
                </a:solidFill>
                <a:latin typeface="+mn-ea"/>
              </a:rPr>
              <a:t>	</a:t>
            </a:r>
            <a:r>
              <a:rPr lang="zh-CN" altLang="en-US" sz="2400" b="1" dirty="0" smtClean="0">
                <a:latin typeface="+mn-ea"/>
              </a:rPr>
              <a:t>必须保证指令的原来顺序，以确保</a:t>
            </a:r>
            <a:r>
              <a:rPr lang="en-US" altLang="zh-CN" sz="2400" b="1" dirty="0" smtClean="0">
                <a:latin typeface="+mn-ea"/>
              </a:rPr>
              <a:t>i</a:t>
            </a:r>
            <a:r>
              <a:rPr lang="zh-CN" altLang="en-US" sz="2400" b="1" dirty="0" smtClean="0">
                <a:latin typeface="+mn-ea"/>
              </a:rPr>
              <a:t>能读到正确的值。</a:t>
            </a:r>
            <a:endParaRPr lang="en-US" altLang="zh-CN" sz="2400" b="1" dirty="0">
              <a:latin typeface="+mn-ea"/>
            </a:endParaRPr>
          </a:p>
          <a:p>
            <a:pPr marL="1085850" lvl="1" indent="-457200" eaLnBrk="1" hangingPunct="1">
              <a:buClr>
                <a:srgbClr val="33CC33"/>
              </a:buClr>
              <a:buSzPct val="80000"/>
              <a:buFont typeface="Wingdings 2" panose="05020102010507070707" pitchFamily="18" charset="2"/>
              <a:buNone/>
              <a:defRPr/>
            </a:pPr>
            <a:endParaRPr lang="en-US" altLang="zh-CN" sz="2400" b="1" dirty="0" smtClean="0">
              <a:solidFill>
                <a:srgbClr val="FF0000"/>
              </a:solidFill>
              <a:latin typeface="+mn-ea"/>
            </a:endParaRPr>
          </a:p>
          <a:p>
            <a:pPr marL="1085850" lvl="1" indent="-457200" eaLnBrk="1" hangingPunct="1">
              <a:buClr>
                <a:srgbClr val="33CC33"/>
              </a:buClr>
              <a:buSzPct val="80000"/>
              <a:buFont typeface="Wingdings 2" panose="05020102010507070707" pitchFamily="18" charset="2"/>
              <a:buNone/>
              <a:defRPr/>
            </a:pPr>
            <a:r>
              <a:rPr lang="zh-CN" altLang="en-US" sz="2400" b="1" dirty="0">
                <a:latin typeface="+mn-ea"/>
              </a:rPr>
              <a:t>（</a:t>
            </a:r>
            <a:r>
              <a:rPr lang="en-US" altLang="zh-CN" sz="2400" b="1" dirty="0">
                <a:latin typeface="+mn-ea"/>
              </a:rPr>
              <a:t>2</a:t>
            </a:r>
            <a:r>
              <a:rPr lang="zh-CN" altLang="en-US" sz="2400" b="1" dirty="0">
                <a:latin typeface="+mn-ea"/>
              </a:rPr>
              <a:t>）</a:t>
            </a:r>
            <a:r>
              <a:rPr lang="zh-CN" altLang="en-US" sz="2400" b="1" dirty="0">
                <a:solidFill>
                  <a:srgbClr val="FF0000"/>
                </a:solidFill>
                <a:latin typeface="+mn-ea"/>
              </a:rPr>
              <a:t>输出</a:t>
            </a:r>
            <a:r>
              <a:rPr lang="zh-CN" altLang="en-US" sz="2400" b="1" dirty="0" smtClean="0">
                <a:solidFill>
                  <a:srgbClr val="FF0000"/>
                </a:solidFill>
                <a:latin typeface="+mn-ea"/>
              </a:rPr>
              <a:t>相关（</a:t>
            </a:r>
            <a:r>
              <a:rPr lang="en-US" altLang="zh-CN" sz="2400" b="1" dirty="0" smtClean="0">
                <a:solidFill>
                  <a:srgbClr val="FF0000"/>
                </a:solidFill>
                <a:latin typeface="+mn-ea"/>
              </a:rPr>
              <a:t>Output dependence</a:t>
            </a:r>
            <a:r>
              <a:rPr lang="zh-CN" altLang="en-US" sz="2400" b="1" dirty="0" smtClean="0">
                <a:solidFill>
                  <a:srgbClr val="FF0000"/>
                </a:solidFill>
                <a:latin typeface="+mn-ea"/>
              </a:rPr>
              <a:t>）写后写</a:t>
            </a:r>
            <a:r>
              <a:rPr lang="zh-CN" altLang="en-US" sz="2400" b="1" dirty="0" smtClean="0">
                <a:latin typeface="+mn-ea"/>
              </a:rPr>
              <a:t>：</a:t>
            </a:r>
            <a:endParaRPr lang="en-US" altLang="zh-CN" sz="2400" b="1" dirty="0">
              <a:latin typeface="+mn-ea"/>
            </a:endParaRPr>
          </a:p>
          <a:p>
            <a:pPr marL="914400" lvl="2" indent="0" eaLnBrk="1" hangingPunct="1">
              <a:buFont typeface="Arial" panose="020B0604020202020204" pitchFamily="34" charset="0"/>
              <a:buNone/>
              <a:defRPr/>
            </a:pPr>
            <a:r>
              <a:rPr lang="zh-CN" altLang="en-US" b="1" dirty="0">
                <a:latin typeface="+mn-ea"/>
              </a:rPr>
              <a:t>   </a:t>
            </a:r>
            <a:r>
              <a:rPr lang="zh-CN" altLang="en-US" b="1" dirty="0" smtClean="0">
                <a:latin typeface="+mn-ea"/>
              </a:rPr>
              <a:t>如果</a:t>
            </a:r>
            <a:r>
              <a:rPr lang="zh-CN" altLang="en-US" b="1" dirty="0">
                <a:latin typeface="+mn-ea"/>
              </a:rPr>
              <a:t>指令</a:t>
            </a:r>
            <a:r>
              <a:rPr lang="en-US" altLang="zh-CN" b="1" dirty="0">
                <a:latin typeface="+mn-ea"/>
              </a:rPr>
              <a:t>j</a:t>
            </a:r>
            <a:r>
              <a:rPr lang="zh-CN" altLang="en-US" b="1" dirty="0">
                <a:latin typeface="+mn-ea"/>
              </a:rPr>
              <a:t>和指令</a:t>
            </a:r>
            <a:r>
              <a:rPr lang="en-US" altLang="zh-CN" b="1" dirty="0">
                <a:latin typeface="+mn-ea"/>
              </a:rPr>
              <a:t>i</a:t>
            </a:r>
            <a:r>
              <a:rPr lang="zh-CN" altLang="en-US" b="1" dirty="0" smtClean="0">
                <a:latin typeface="+mn-ea"/>
              </a:rPr>
              <a:t>写相同的名（引发流水线的写后写</a:t>
            </a:r>
            <a:r>
              <a:rPr lang="en-US" altLang="zh-CN" b="1" dirty="0" smtClean="0">
                <a:latin typeface="+mn-ea"/>
              </a:rPr>
              <a:t>WAW</a:t>
            </a:r>
            <a:r>
              <a:rPr lang="zh-CN" altLang="en-US" b="1" dirty="0" smtClean="0">
                <a:latin typeface="+mn-ea"/>
              </a:rPr>
              <a:t>冲突），则称</a:t>
            </a:r>
            <a:r>
              <a:rPr lang="zh-CN" altLang="en-US" b="1" dirty="0">
                <a:latin typeface="+mn-ea"/>
              </a:rPr>
              <a:t>指</a:t>
            </a:r>
            <a:r>
              <a:rPr lang="zh-CN" altLang="en-US" b="1" dirty="0" smtClean="0">
                <a:latin typeface="+mn-ea"/>
              </a:rPr>
              <a:t>令</a:t>
            </a:r>
            <a:r>
              <a:rPr lang="en-US" altLang="zh-CN" b="1" dirty="0" smtClean="0">
                <a:latin typeface="+mn-ea"/>
              </a:rPr>
              <a:t>i</a:t>
            </a:r>
            <a:r>
              <a:rPr lang="zh-CN" altLang="en-US" b="1" dirty="0" smtClean="0">
                <a:latin typeface="+mn-ea"/>
              </a:rPr>
              <a:t>和</a:t>
            </a:r>
            <a:r>
              <a:rPr lang="en-US" altLang="zh-CN" b="1" dirty="0" smtClean="0">
                <a:latin typeface="+mn-ea"/>
              </a:rPr>
              <a:t>j</a:t>
            </a:r>
            <a:r>
              <a:rPr lang="zh-CN" altLang="en-US" b="1" dirty="0" smtClean="0">
                <a:latin typeface="+mn-ea"/>
              </a:rPr>
              <a:t>发生了输出相关。</a:t>
            </a:r>
            <a:endParaRPr lang="zh-CN" altLang="en-US" b="1" dirty="0" smtClean="0">
              <a:latin typeface="+mn-ea"/>
            </a:endParaRPr>
          </a:p>
          <a:p>
            <a:pPr marL="1085850" lvl="1" indent="-457200" eaLnBrk="1" hangingPunct="1">
              <a:buClr>
                <a:srgbClr val="33CC33"/>
              </a:buClr>
              <a:buSzPct val="80000"/>
              <a:buFont typeface="Wingdings 2" panose="05020102010507070707" pitchFamily="18" charset="2"/>
              <a:buNone/>
              <a:defRPr/>
            </a:pPr>
            <a:r>
              <a:rPr lang="zh-CN" altLang="en-US" sz="2400" b="1" dirty="0" smtClean="0">
                <a:solidFill>
                  <a:schemeClr val="hlink"/>
                </a:solidFill>
                <a:latin typeface="+mn-ea"/>
              </a:rPr>
              <a:t>            </a:t>
            </a:r>
            <a:r>
              <a:rPr lang="zh-CN" altLang="en-US" sz="2400" b="1" i="1" dirty="0" smtClean="0">
                <a:latin typeface="+mn-ea"/>
              </a:rPr>
              <a:t>指令</a:t>
            </a:r>
            <a:r>
              <a:rPr lang="en-US" altLang="zh-CN" sz="2400" b="1" i="1" dirty="0" smtClean="0">
                <a:latin typeface="+mn-ea"/>
              </a:rPr>
              <a:t>j</a:t>
            </a:r>
            <a:r>
              <a:rPr lang="zh-CN" altLang="en-US" sz="2400" b="1" i="1" dirty="0" smtClean="0">
                <a:latin typeface="+mn-ea"/>
              </a:rPr>
              <a:t>写的名＝指令</a:t>
            </a:r>
            <a:r>
              <a:rPr lang="en-US" altLang="zh-CN" sz="2400" b="1" i="1" dirty="0" smtClean="0">
                <a:latin typeface="+mn-ea"/>
              </a:rPr>
              <a:t>i</a:t>
            </a:r>
            <a:r>
              <a:rPr lang="zh-CN" altLang="en-US" sz="2400" b="1" i="1" dirty="0" smtClean="0">
                <a:latin typeface="+mn-ea"/>
              </a:rPr>
              <a:t>写的名</a:t>
            </a:r>
            <a:endParaRPr lang="en-US" altLang="zh-CN" sz="2400" b="1" i="1" dirty="0" smtClean="0">
              <a:latin typeface="+mn-ea"/>
            </a:endParaRPr>
          </a:p>
          <a:p>
            <a:pPr marL="1085850" lvl="1" indent="-457200" eaLnBrk="1" hangingPunct="1">
              <a:buClr>
                <a:srgbClr val="33CC33"/>
              </a:buClr>
              <a:buSzPct val="80000"/>
              <a:buFont typeface="Wingdings 2" panose="05020102010507070707" pitchFamily="18" charset="2"/>
              <a:buNone/>
              <a:defRPr/>
            </a:pPr>
            <a:r>
              <a:rPr lang="en-US" altLang="zh-CN" sz="2400" b="1" dirty="0" smtClean="0">
                <a:solidFill>
                  <a:srgbClr val="D60093"/>
                </a:solidFill>
                <a:latin typeface="+mn-ea"/>
              </a:rPr>
              <a:t>	</a:t>
            </a:r>
            <a:r>
              <a:rPr lang="zh-CN" altLang="en-US" sz="2400" b="1" dirty="0" smtClean="0">
                <a:latin typeface="+mn-ea"/>
              </a:rPr>
              <a:t>操作顺序必须得到保证，以使最后写入的值得以保存。</a:t>
            </a:r>
            <a:endParaRPr lang="zh-CN" altLang="en-US" sz="2400" b="1" dirty="0" smtClean="0">
              <a:solidFill>
                <a:srgbClr val="D60093"/>
              </a:solidFill>
              <a:latin typeface="+mn-ea"/>
            </a:endParaRPr>
          </a:p>
          <a:p>
            <a:pPr marL="1085850" lvl="1" indent="-457200" eaLnBrk="1" hangingPunct="1">
              <a:lnSpc>
                <a:spcPct val="130000"/>
              </a:lnSpc>
              <a:buSzPct val="80000"/>
              <a:buFont typeface="Wingdings" panose="05000000000000000000" pitchFamily="2" charset="2"/>
              <a:buNone/>
              <a:defRPr/>
            </a:pPr>
            <a:endParaRPr lang="en-US" altLang="zh-CN" sz="2400" b="1" dirty="0" smtClean="0">
              <a:latin typeface="+mn-ea"/>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descr="Rectangle: Click to edit Master text styles&#10;Second level&#10;Third level&#10;Fourth level&#10;Fifth level"/>
          <p:cNvSpPr>
            <a:spLocks noGrp="1" noChangeArrowheads="1"/>
          </p:cNvSpPr>
          <p:nvPr>
            <p:ph idx="1"/>
          </p:nvPr>
        </p:nvSpPr>
        <p:spPr>
          <a:xfrm>
            <a:off x="250825" y="692150"/>
            <a:ext cx="8497888" cy="5473700"/>
          </a:xfrm>
        </p:spPr>
        <p:txBody>
          <a:bodyPr/>
          <a:lstStyle/>
          <a:p>
            <a:pPr marL="628650" lvl="1" indent="0" eaLnBrk="1" hangingPunct="1">
              <a:lnSpc>
                <a:spcPct val="140000"/>
              </a:lnSpc>
              <a:buSzPct val="80000"/>
              <a:buFont typeface="Arial" panose="020B0604020202020204" pitchFamily="34" charset="0"/>
              <a:buNone/>
              <a:defRPr/>
            </a:pPr>
            <a:r>
              <a:rPr lang="en-US" altLang="zh-CN" sz="2400" b="1" dirty="0" smtClean="0">
                <a:latin typeface="+mn-ea"/>
              </a:rPr>
              <a:t>2. </a:t>
            </a:r>
            <a:r>
              <a:rPr lang="zh-CN" altLang="en-US" sz="2400" b="1" dirty="0" smtClean="0">
                <a:latin typeface="+mn-ea"/>
              </a:rPr>
              <a:t>名相关</a:t>
            </a:r>
            <a:endParaRPr lang="en-US" altLang="zh-CN" sz="2400" b="1" dirty="0" smtClean="0">
              <a:latin typeface="+mn-ea"/>
            </a:endParaRP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两条指令之间并没有数据的传送。</a:t>
            </a:r>
            <a:endParaRPr lang="zh-CN" altLang="en-US" sz="2400" b="1" dirty="0" smtClean="0">
              <a:latin typeface="+mn-ea"/>
            </a:endParaRPr>
          </a:p>
          <a:p>
            <a:pPr marL="1085850" lvl="1" indent="-457200" eaLnBrk="1" hangingPunct="1">
              <a:lnSpc>
                <a:spcPct val="140000"/>
              </a:lnSpc>
              <a:buSzPct val="80000"/>
              <a:buFont typeface="Wingdings" panose="05000000000000000000" pitchFamily="2" charset="2"/>
              <a:buChar char="Ø"/>
              <a:defRPr/>
            </a:pPr>
            <a:r>
              <a:rPr lang="zh-CN" altLang="en-US" sz="2400" b="1" dirty="0" smtClean="0">
                <a:latin typeface="+mn-ea"/>
              </a:rPr>
              <a:t>如果一条指令中的名改变了，并不影响另外一条指令的执行。</a:t>
            </a:r>
            <a:endParaRPr lang="zh-CN" altLang="en-US" sz="2400" b="1" dirty="0" smtClean="0">
              <a:latin typeface="+mn-ea"/>
            </a:endParaRPr>
          </a:p>
          <a:p>
            <a:pPr marL="1085850" lvl="1" indent="-457200" eaLnBrk="1" hangingPunct="1">
              <a:lnSpc>
                <a:spcPct val="140000"/>
              </a:lnSpc>
              <a:buFont typeface="Wingdings" panose="05000000000000000000" pitchFamily="2" charset="2"/>
              <a:buChar char="Ø"/>
              <a:defRPr/>
            </a:pPr>
            <a:r>
              <a:rPr lang="zh-CN" altLang="en-US" sz="2400" b="1" dirty="0" smtClean="0">
                <a:latin typeface="+mn-ea"/>
              </a:rPr>
              <a:t>换名技术</a:t>
            </a:r>
            <a:endParaRPr lang="zh-CN" altLang="en-US" sz="2400" b="1" dirty="0" smtClean="0">
              <a:latin typeface="+mn-ea"/>
            </a:endParaRPr>
          </a:p>
          <a:p>
            <a:pPr lvl="2" eaLnBrk="1" hangingPunct="1">
              <a:lnSpc>
                <a:spcPct val="140000"/>
              </a:lnSpc>
              <a:defRPr/>
            </a:pPr>
            <a:r>
              <a:rPr lang="zh-CN" altLang="en-US" b="1" dirty="0" smtClean="0">
                <a:latin typeface="+mn-ea"/>
              </a:rPr>
              <a:t>通过改变指令中操作数的名来消除名相关。</a:t>
            </a:r>
            <a:endParaRPr lang="zh-CN" altLang="en-US" b="1" dirty="0" smtClean="0">
              <a:latin typeface="+mn-ea"/>
            </a:endParaRPr>
          </a:p>
          <a:p>
            <a:pPr lvl="2" eaLnBrk="1" hangingPunct="1">
              <a:lnSpc>
                <a:spcPct val="140000"/>
              </a:lnSpc>
              <a:defRPr/>
            </a:pPr>
            <a:r>
              <a:rPr lang="zh-CN" altLang="en-US" b="1" dirty="0" smtClean="0">
                <a:latin typeface="+mn-ea"/>
              </a:rPr>
              <a:t>对于寄存器操作数进行换名称为</a:t>
            </a:r>
            <a:r>
              <a:rPr lang="zh-CN" altLang="en-US" b="1" dirty="0" smtClean="0">
                <a:solidFill>
                  <a:srgbClr val="FF0000"/>
                </a:solidFill>
                <a:latin typeface="+mn-ea"/>
              </a:rPr>
              <a:t>寄存器换名（重命名，</a:t>
            </a:r>
            <a:r>
              <a:rPr lang="en-US" altLang="zh-CN" b="1" dirty="0" smtClean="0">
                <a:solidFill>
                  <a:srgbClr val="FF0000"/>
                </a:solidFill>
                <a:latin typeface="+mn-ea"/>
              </a:rPr>
              <a:t>Renaming</a:t>
            </a:r>
            <a:r>
              <a:rPr lang="zh-CN" altLang="en-US" b="1" dirty="0" smtClean="0">
                <a:solidFill>
                  <a:srgbClr val="FF0000"/>
                </a:solidFill>
                <a:latin typeface="+mn-ea"/>
              </a:rPr>
              <a:t>）。</a:t>
            </a:r>
            <a:endParaRPr lang="en-US" altLang="zh-CN" b="1" dirty="0" smtClean="0">
              <a:solidFill>
                <a:srgbClr val="FF0000"/>
              </a:solidFill>
              <a:latin typeface="+mn-ea"/>
            </a:endParaRPr>
          </a:p>
          <a:p>
            <a:pPr lvl="2" eaLnBrk="1" hangingPunct="1">
              <a:lnSpc>
                <a:spcPct val="140000"/>
              </a:lnSpc>
              <a:defRPr/>
            </a:pPr>
            <a:r>
              <a:rPr lang="zh-CN" altLang="en-US" b="1" dirty="0" smtClean="0">
                <a:solidFill>
                  <a:srgbClr val="008000"/>
                </a:solidFill>
                <a:latin typeface="+mn-ea"/>
              </a:rPr>
              <a:t>既可以用编译器静态实现，也可以用硬件动态完成。</a:t>
            </a:r>
            <a:endParaRPr lang="en-US" altLang="zh-CN" b="1" dirty="0" smtClean="0">
              <a:solidFill>
                <a:srgbClr val="008000"/>
              </a:solidFill>
              <a:latin typeface="+mn-ea"/>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descr="Rectangle: Click to edit Master text styles&#10;Second level&#10;Third level&#10;Fourth level&#10;Fifth level"/>
          <p:cNvSpPr>
            <a:spLocks noGrp="1" noChangeArrowheads="1"/>
          </p:cNvSpPr>
          <p:nvPr>
            <p:ph idx="1"/>
          </p:nvPr>
        </p:nvSpPr>
        <p:spPr>
          <a:xfrm>
            <a:off x="611560" y="695325"/>
            <a:ext cx="7772400" cy="5638800"/>
          </a:xfrm>
        </p:spPr>
        <p:txBody>
          <a:bodyPr/>
          <a:lstStyle/>
          <a:p>
            <a:pPr marL="1085850" lvl="1" indent="-457200" eaLnBrk="1" hangingPunct="1">
              <a:buFont typeface="Wingdings" panose="05000000000000000000" pitchFamily="2" charset="2"/>
              <a:buNone/>
            </a:pPr>
            <a:endParaRPr lang="zh-CN" altLang="en-US" dirty="0" smtClean="0">
              <a:latin typeface="黑体" panose="02010609060101010101" pitchFamily="49" charset="-122"/>
            </a:endParaRPr>
          </a:p>
          <a:p>
            <a:pPr marL="1085850" lvl="1" indent="-457200" eaLnBrk="1" hangingPunct="1"/>
            <a:r>
              <a:rPr lang="zh-CN" altLang="en-US" sz="2400" b="1" dirty="0" smtClean="0">
                <a:latin typeface="Times New Roman" panose="02020603050405020304" pitchFamily="18" charset="0"/>
                <a:cs typeface="Times New Roman" panose="02020603050405020304" pitchFamily="18" charset="0"/>
              </a:rPr>
              <a:t>考虑以下代码：</a:t>
            </a:r>
            <a:endParaRPr lang="zh-CN" altLang="en-US" sz="2400" b="1" dirty="0" smtClean="0">
              <a:latin typeface="Times New Roman" panose="02020603050405020304" pitchFamily="18" charset="0"/>
              <a:cs typeface="Times New Roman" panose="02020603050405020304" pitchFamily="18" charset="0"/>
            </a:endParaRPr>
          </a:p>
          <a:p>
            <a:pPr lvl="2" eaLnBrk="1" hangingPunct="1">
              <a:lnSpc>
                <a:spcPct val="100000"/>
              </a:lnSpc>
              <a:buFont typeface="Wingdings" panose="05000000000000000000" pitchFamily="2" charset="2"/>
              <a:buNone/>
            </a:pPr>
            <a:r>
              <a:rPr lang="zh-CN" altLang="en-US" dirty="0" smtClean="0">
                <a:latin typeface="宋体" panose="02010600030101010101" pitchFamily="2" charset="-122"/>
              </a:rPr>
              <a:t>       </a:t>
            </a:r>
            <a:r>
              <a:rPr lang="en-US" altLang="zh-CN" dirty="0" smtClean="0">
                <a:latin typeface="宋体" panose="02010600030101010101" pitchFamily="2" charset="-122"/>
              </a:rPr>
              <a:t>DIVD	    F0</a:t>
            </a:r>
            <a:r>
              <a:rPr lang="zh-CN" altLang="en-US" dirty="0" smtClean="0">
                <a:latin typeface="宋体" panose="02010600030101010101" pitchFamily="2" charset="-122"/>
              </a:rPr>
              <a:t>，</a:t>
            </a:r>
            <a:r>
              <a:rPr lang="en-US" altLang="zh-CN" dirty="0" smtClean="0">
                <a:latin typeface="宋体" panose="02010600030101010101" pitchFamily="2" charset="-122"/>
              </a:rPr>
              <a:t>F2</a:t>
            </a:r>
            <a:r>
              <a:rPr lang="zh-CN" altLang="en-US" dirty="0" smtClean="0">
                <a:latin typeface="宋体" panose="02010600030101010101" pitchFamily="2" charset="-122"/>
              </a:rPr>
              <a:t>，</a:t>
            </a:r>
            <a:r>
              <a:rPr lang="en-US" altLang="zh-CN" dirty="0" smtClean="0">
                <a:latin typeface="宋体" panose="02010600030101010101" pitchFamily="2" charset="-122"/>
              </a:rPr>
              <a:t>F4</a:t>
            </a:r>
            <a:endParaRPr lang="en-US" altLang="zh-CN" dirty="0" smtClean="0">
              <a:latin typeface="宋体" panose="02010600030101010101" pitchFamily="2" charset="-122"/>
            </a:endParaRPr>
          </a:p>
          <a:p>
            <a:pPr lvl="2" eaLnBrk="1" hangingPunct="1">
              <a:lnSpc>
                <a:spcPct val="100000"/>
              </a:lnSpc>
              <a:buFont typeface="Wingdings" panose="05000000000000000000" pitchFamily="2" charset="2"/>
              <a:buNone/>
            </a:pPr>
            <a:r>
              <a:rPr lang="en-US" altLang="zh-CN" dirty="0" smtClean="0">
                <a:latin typeface="宋体" panose="02010600030101010101" pitchFamily="2" charset="-122"/>
              </a:rPr>
              <a:t>       MULD	    </a:t>
            </a:r>
            <a:r>
              <a:rPr lang="en-US" altLang="zh-CN" dirty="0" smtClean="0">
                <a:solidFill>
                  <a:schemeClr val="hlink"/>
                </a:solidFill>
                <a:latin typeface="宋体" panose="02010600030101010101" pitchFamily="2" charset="-122"/>
              </a:rPr>
              <a:t>F6</a:t>
            </a:r>
            <a:r>
              <a:rPr lang="zh-CN" altLang="en-US" dirty="0" smtClean="0">
                <a:latin typeface="宋体" panose="02010600030101010101" pitchFamily="2" charset="-122"/>
              </a:rPr>
              <a:t>，</a:t>
            </a:r>
            <a:r>
              <a:rPr lang="en-US" altLang="zh-CN" dirty="0" smtClean="0">
                <a:latin typeface="宋体" panose="02010600030101010101" pitchFamily="2" charset="-122"/>
              </a:rPr>
              <a:t>F0</a:t>
            </a:r>
            <a:r>
              <a:rPr lang="zh-CN" altLang="en-US" dirty="0" smtClean="0">
                <a:latin typeface="宋体" panose="02010600030101010101" pitchFamily="2" charset="-122"/>
              </a:rPr>
              <a:t>，</a:t>
            </a:r>
            <a:r>
              <a:rPr lang="en-US" altLang="zh-CN" dirty="0" smtClean="0">
                <a:solidFill>
                  <a:srgbClr val="D60093"/>
                </a:solidFill>
                <a:latin typeface="宋体" panose="02010600030101010101" pitchFamily="2" charset="-122"/>
              </a:rPr>
              <a:t>F8</a:t>
            </a:r>
            <a:endParaRPr lang="en-US" altLang="zh-CN" dirty="0" smtClean="0">
              <a:solidFill>
                <a:srgbClr val="D60093"/>
              </a:solidFill>
              <a:latin typeface="宋体" panose="02010600030101010101" pitchFamily="2" charset="-122"/>
            </a:endParaRPr>
          </a:p>
          <a:p>
            <a:pPr lvl="2" eaLnBrk="1" hangingPunct="1">
              <a:lnSpc>
                <a:spcPct val="100000"/>
              </a:lnSpc>
              <a:buFont typeface="Wingdings" panose="05000000000000000000" pitchFamily="2" charset="2"/>
              <a:buNone/>
            </a:pPr>
            <a:r>
              <a:rPr lang="en-US" altLang="zh-CN" dirty="0" smtClean="0">
                <a:latin typeface="宋体" panose="02010600030101010101" pitchFamily="2" charset="-122"/>
              </a:rPr>
              <a:t>       SD	    0</a:t>
            </a:r>
            <a:r>
              <a:rPr lang="zh-CN" altLang="en-US" dirty="0" smtClean="0">
                <a:latin typeface="宋体" panose="02010600030101010101" pitchFamily="2" charset="-122"/>
              </a:rPr>
              <a:t>（</a:t>
            </a:r>
            <a:r>
              <a:rPr lang="en-US" altLang="zh-CN" dirty="0" smtClean="0">
                <a:latin typeface="宋体" panose="02010600030101010101" pitchFamily="2" charset="-122"/>
              </a:rPr>
              <a:t>R1</a:t>
            </a:r>
            <a:r>
              <a:rPr lang="zh-CN" altLang="en-US" dirty="0" smtClean="0">
                <a:latin typeface="宋体" panose="02010600030101010101" pitchFamily="2" charset="-122"/>
              </a:rPr>
              <a:t>），</a:t>
            </a:r>
            <a:r>
              <a:rPr lang="en-US" altLang="zh-CN" u="sng" dirty="0" smtClean="0">
                <a:latin typeface="宋体" panose="02010600030101010101" pitchFamily="2" charset="-122"/>
              </a:rPr>
              <a:t>F6</a:t>
            </a:r>
            <a:endParaRPr lang="zh-CN" altLang="en-US" u="sng" dirty="0" smtClean="0">
              <a:latin typeface="宋体" panose="02010600030101010101" pitchFamily="2" charset="-122"/>
            </a:endParaRPr>
          </a:p>
          <a:p>
            <a:pPr lvl="2" eaLnBrk="1" hangingPunct="1">
              <a:lnSpc>
                <a:spcPct val="100000"/>
              </a:lnSpc>
              <a:buFont typeface="Wingdings" panose="05000000000000000000" pitchFamily="2" charset="2"/>
              <a:buNone/>
            </a:pPr>
            <a:r>
              <a:rPr lang="zh-CN" altLang="en-US" dirty="0" smtClean="0">
                <a:latin typeface="宋体" panose="02010600030101010101" pitchFamily="2" charset="-122"/>
              </a:rPr>
              <a:t>       </a:t>
            </a:r>
            <a:r>
              <a:rPr lang="en-US" altLang="zh-CN" dirty="0" smtClean="0">
                <a:latin typeface="宋体" panose="02010600030101010101" pitchFamily="2" charset="-122"/>
              </a:rPr>
              <a:t>SUBD	    </a:t>
            </a:r>
            <a:r>
              <a:rPr lang="en-US" altLang="zh-CN" dirty="0" smtClean="0">
                <a:solidFill>
                  <a:srgbClr val="D60093"/>
                </a:solidFill>
                <a:latin typeface="宋体" panose="02010600030101010101" pitchFamily="2" charset="-122"/>
              </a:rPr>
              <a:t>F8</a:t>
            </a:r>
            <a:r>
              <a:rPr lang="zh-CN" altLang="en-US" dirty="0" smtClean="0">
                <a:latin typeface="宋体" panose="02010600030101010101" pitchFamily="2" charset="-122"/>
              </a:rPr>
              <a:t>，</a:t>
            </a:r>
            <a:r>
              <a:rPr lang="en-US" altLang="zh-CN" dirty="0" smtClean="0">
                <a:latin typeface="宋体" panose="02010600030101010101" pitchFamily="2" charset="-122"/>
              </a:rPr>
              <a:t>F10</a:t>
            </a:r>
            <a:r>
              <a:rPr lang="zh-CN" altLang="en-US" dirty="0" smtClean="0">
                <a:latin typeface="宋体" panose="02010600030101010101" pitchFamily="2" charset="-122"/>
              </a:rPr>
              <a:t>，</a:t>
            </a:r>
            <a:r>
              <a:rPr lang="en-US" altLang="zh-CN" dirty="0" smtClean="0">
                <a:latin typeface="宋体" panose="02010600030101010101" pitchFamily="2" charset="-122"/>
              </a:rPr>
              <a:t>F14</a:t>
            </a:r>
            <a:endParaRPr lang="en-US" altLang="zh-CN" dirty="0" smtClean="0">
              <a:latin typeface="宋体" panose="02010600030101010101" pitchFamily="2" charset="-122"/>
            </a:endParaRPr>
          </a:p>
          <a:p>
            <a:pPr lvl="2" eaLnBrk="1" hangingPunct="1">
              <a:lnSpc>
                <a:spcPct val="100000"/>
              </a:lnSpc>
              <a:buFont typeface="Wingdings" panose="05000000000000000000" pitchFamily="2" charset="2"/>
              <a:buNone/>
            </a:pPr>
            <a:r>
              <a:rPr lang="en-US" altLang="zh-CN" dirty="0" smtClean="0">
                <a:latin typeface="宋体" panose="02010600030101010101" pitchFamily="2" charset="-122"/>
              </a:rPr>
              <a:t>       ADDD	    </a:t>
            </a:r>
            <a:r>
              <a:rPr lang="en-US" altLang="zh-CN" dirty="0" smtClean="0">
                <a:solidFill>
                  <a:schemeClr val="hlink"/>
                </a:solidFill>
                <a:latin typeface="宋体" panose="02010600030101010101" pitchFamily="2" charset="-122"/>
              </a:rPr>
              <a:t>F6</a:t>
            </a:r>
            <a:r>
              <a:rPr lang="zh-CN" altLang="en-US" dirty="0" smtClean="0">
                <a:latin typeface="宋体" panose="02010600030101010101" pitchFamily="2" charset="-122"/>
              </a:rPr>
              <a:t>， </a:t>
            </a:r>
            <a:r>
              <a:rPr lang="en-US" altLang="zh-CN" dirty="0" smtClean="0">
                <a:latin typeface="宋体" panose="02010600030101010101" pitchFamily="2" charset="-122"/>
              </a:rPr>
              <a:t>F10</a:t>
            </a:r>
            <a:r>
              <a:rPr lang="zh-CN" altLang="en-US" dirty="0" smtClean="0">
                <a:latin typeface="宋体" panose="02010600030101010101" pitchFamily="2" charset="-122"/>
              </a:rPr>
              <a:t>，</a:t>
            </a:r>
            <a:r>
              <a:rPr lang="en-US" altLang="zh-CN" u="sng" dirty="0" smtClean="0">
                <a:latin typeface="宋体" panose="02010600030101010101" pitchFamily="2" charset="-122"/>
              </a:rPr>
              <a:t>F8</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sp>
        <p:nvSpPr>
          <p:cNvPr id="101379" name="Text Box 7"/>
          <p:cNvSpPr txBox="1">
            <a:spLocks noChangeArrowheads="1"/>
          </p:cNvSpPr>
          <p:nvPr/>
        </p:nvSpPr>
        <p:spPr bwMode="auto">
          <a:xfrm>
            <a:off x="86241" y="2852936"/>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eaLnBrk="1" hangingPunct="1">
              <a:lnSpc>
                <a:spcPct val="60000"/>
              </a:lnSpc>
              <a:spcBef>
                <a:spcPct val="50000"/>
              </a:spcBef>
              <a:buFont typeface="Wingdings" panose="05000000000000000000" pitchFamily="2" charset="2"/>
              <a:buNone/>
            </a:pPr>
            <a:r>
              <a:rPr lang="zh-CN" altLang="en-US" sz="2000" b="1" dirty="0">
                <a:solidFill>
                  <a:schemeClr val="hlink"/>
                </a:solidFill>
                <a:latin typeface="宋体" panose="02010600030101010101" pitchFamily="2" charset="-122"/>
                <a:ea typeface="宋体" panose="02010600030101010101" pitchFamily="2" charset="-122"/>
              </a:rPr>
              <a:t>输出相关（</a:t>
            </a:r>
            <a:r>
              <a:rPr lang="en-US" altLang="zh-CN" sz="2000" b="1" dirty="0">
                <a:solidFill>
                  <a:schemeClr val="hlink"/>
                </a:solidFill>
                <a:latin typeface="宋体" panose="02010600030101010101" pitchFamily="2" charset="-122"/>
                <a:ea typeface="宋体" panose="02010600030101010101" pitchFamily="2" charset="-122"/>
              </a:rPr>
              <a:t>F6</a:t>
            </a:r>
            <a:r>
              <a:rPr lang="zh-CN" altLang="en-US" sz="2000" b="1" dirty="0">
                <a:solidFill>
                  <a:schemeClr val="hlink"/>
                </a:solidFill>
                <a:latin typeface="宋体" panose="02010600030101010101" pitchFamily="2" charset="-122"/>
                <a:ea typeface="宋体" panose="02010600030101010101" pitchFamily="2" charset="-122"/>
              </a:rPr>
              <a:t>）</a:t>
            </a:r>
            <a:endParaRPr lang="zh-CN" altLang="en-US" sz="2000" b="1" dirty="0">
              <a:solidFill>
                <a:schemeClr val="hlink"/>
              </a:solidFill>
              <a:latin typeface="宋体" panose="02010600030101010101" pitchFamily="2" charset="-122"/>
              <a:ea typeface="宋体" panose="02010600030101010101" pitchFamily="2" charset="-122"/>
            </a:endParaRPr>
          </a:p>
          <a:p>
            <a:pPr eaLnBrk="1" hangingPunct="1">
              <a:lnSpc>
                <a:spcPct val="60000"/>
              </a:lnSpc>
              <a:spcBef>
                <a:spcPct val="50000"/>
              </a:spcBef>
              <a:buFont typeface="Wingdings" panose="05000000000000000000" pitchFamily="2" charset="2"/>
              <a:buNone/>
            </a:pPr>
            <a:r>
              <a:rPr lang="zh-CN" altLang="en-US" sz="2000" b="1" dirty="0">
                <a:solidFill>
                  <a:schemeClr val="hlink"/>
                </a:solidFill>
                <a:latin typeface="宋体" panose="02010600030101010101" pitchFamily="2" charset="-122"/>
                <a:ea typeface="宋体" panose="02010600030101010101" pitchFamily="2" charset="-122"/>
              </a:rPr>
              <a:t>导致</a:t>
            </a:r>
            <a:r>
              <a:rPr lang="en-US" altLang="zh-CN" sz="2000" b="1" dirty="0">
                <a:solidFill>
                  <a:schemeClr val="hlink"/>
                </a:solidFill>
                <a:latin typeface="宋体" panose="02010600030101010101" pitchFamily="2" charset="-122"/>
                <a:ea typeface="宋体" panose="02010600030101010101" pitchFamily="2" charset="-122"/>
              </a:rPr>
              <a:t>WAW</a:t>
            </a:r>
            <a:r>
              <a:rPr lang="zh-CN" altLang="en-US" sz="2000" b="1" dirty="0">
                <a:solidFill>
                  <a:schemeClr val="hlink"/>
                </a:solidFill>
                <a:latin typeface="宋体" panose="02010600030101010101" pitchFamily="2" charset="-122"/>
                <a:ea typeface="宋体" panose="02010600030101010101" pitchFamily="2" charset="-122"/>
              </a:rPr>
              <a:t>冲突</a:t>
            </a:r>
            <a:endParaRPr lang="zh-CN" altLang="en-US" sz="2000" b="1" dirty="0">
              <a:solidFill>
                <a:schemeClr val="hlink"/>
              </a:solidFill>
              <a:latin typeface="宋体" panose="02010600030101010101" pitchFamily="2" charset="-122"/>
              <a:ea typeface="宋体" panose="02010600030101010101" pitchFamily="2" charset="-122"/>
            </a:endParaRPr>
          </a:p>
        </p:txBody>
      </p:sp>
      <p:sp>
        <p:nvSpPr>
          <p:cNvPr id="101380" name="Text Box 8"/>
          <p:cNvSpPr txBox="1">
            <a:spLocks noChangeArrowheads="1"/>
          </p:cNvSpPr>
          <p:nvPr/>
        </p:nvSpPr>
        <p:spPr bwMode="auto">
          <a:xfrm>
            <a:off x="6804248" y="2492896"/>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eaLnBrk="1" hangingPunct="1">
              <a:lnSpc>
                <a:spcPct val="60000"/>
              </a:lnSpc>
              <a:spcBef>
                <a:spcPct val="50000"/>
              </a:spcBef>
              <a:buFont typeface="Wingdings" panose="05000000000000000000" pitchFamily="2" charset="2"/>
              <a:buNone/>
            </a:pPr>
            <a:r>
              <a:rPr lang="zh-CN" altLang="en-US" sz="2000" b="1" dirty="0">
                <a:solidFill>
                  <a:srgbClr val="D60093"/>
                </a:solidFill>
                <a:latin typeface="宋体" panose="02010600030101010101" pitchFamily="2" charset="-122"/>
                <a:ea typeface="宋体" panose="02010600030101010101" pitchFamily="2" charset="-122"/>
              </a:rPr>
              <a:t>反相关（</a:t>
            </a:r>
            <a:r>
              <a:rPr lang="en-US" altLang="zh-CN" sz="2000" b="1" dirty="0">
                <a:solidFill>
                  <a:srgbClr val="D60093"/>
                </a:solidFill>
                <a:latin typeface="宋体" panose="02010600030101010101" pitchFamily="2" charset="-122"/>
                <a:ea typeface="宋体" panose="02010600030101010101" pitchFamily="2" charset="-122"/>
              </a:rPr>
              <a:t>F8</a:t>
            </a:r>
            <a:r>
              <a:rPr lang="zh-CN" altLang="en-US" sz="2000" b="1" dirty="0">
                <a:solidFill>
                  <a:srgbClr val="D60093"/>
                </a:solidFill>
                <a:latin typeface="宋体" panose="02010600030101010101" pitchFamily="2" charset="-122"/>
                <a:ea typeface="宋体" panose="02010600030101010101" pitchFamily="2" charset="-122"/>
              </a:rPr>
              <a:t>）</a:t>
            </a:r>
            <a:endParaRPr lang="zh-CN" altLang="en-US" sz="2000" b="1" dirty="0">
              <a:solidFill>
                <a:srgbClr val="D60093"/>
              </a:solidFill>
              <a:latin typeface="宋体" panose="02010600030101010101" pitchFamily="2" charset="-122"/>
              <a:ea typeface="宋体" panose="02010600030101010101" pitchFamily="2" charset="-122"/>
            </a:endParaRPr>
          </a:p>
          <a:p>
            <a:pPr eaLnBrk="1" hangingPunct="1">
              <a:lnSpc>
                <a:spcPct val="60000"/>
              </a:lnSpc>
              <a:spcBef>
                <a:spcPct val="50000"/>
              </a:spcBef>
              <a:buFont typeface="Wingdings" panose="05000000000000000000" pitchFamily="2" charset="2"/>
              <a:buNone/>
            </a:pPr>
            <a:r>
              <a:rPr lang="zh-CN" altLang="en-US" sz="2000" b="1" dirty="0">
                <a:solidFill>
                  <a:srgbClr val="D60093"/>
                </a:solidFill>
                <a:latin typeface="宋体" panose="02010600030101010101" pitchFamily="2" charset="-122"/>
                <a:ea typeface="宋体" panose="02010600030101010101" pitchFamily="2" charset="-122"/>
              </a:rPr>
              <a:t>导致</a:t>
            </a:r>
            <a:r>
              <a:rPr lang="en-US" altLang="zh-CN" sz="2000" b="1" dirty="0">
                <a:solidFill>
                  <a:srgbClr val="D60093"/>
                </a:solidFill>
                <a:latin typeface="宋体" panose="02010600030101010101" pitchFamily="2" charset="-122"/>
                <a:ea typeface="宋体" panose="02010600030101010101" pitchFamily="2" charset="-122"/>
              </a:rPr>
              <a:t>WAR</a:t>
            </a:r>
            <a:r>
              <a:rPr lang="zh-CN" altLang="en-US" sz="2000" b="1" dirty="0">
                <a:solidFill>
                  <a:srgbClr val="D60093"/>
                </a:solidFill>
                <a:latin typeface="宋体" panose="02010600030101010101" pitchFamily="2" charset="-122"/>
                <a:ea typeface="宋体" panose="02010600030101010101" pitchFamily="2" charset="-122"/>
              </a:rPr>
              <a:t>冲突</a:t>
            </a:r>
            <a:r>
              <a:rPr lang="zh-CN" altLang="en-US" sz="2000" b="1" dirty="0">
                <a:solidFill>
                  <a:srgbClr val="008000"/>
                </a:solidFill>
                <a:latin typeface="宋体" panose="02010600030101010101" pitchFamily="2" charset="-122"/>
                <a:ea typeface="宋体" panose="02010600030101010101" pitchFamily="2" charset="-122"/>
              </a:rPr>
              <a:t> </a:t>
            </a:r>
            <a:endParaRPr lang="zh-CN" altLang="en-US" sz="2000" b="1" dirty="0">
              <a:solidFill>
                <a:srgbClr val="008000"/>
              </a:solidFill>
              <a:latin typeface="宋体" panose="02010600030101010101" pitchFamily="2" charset="-122"/>
              <a:ea typeface="宋体" panose="02010600030101010101" pitchFamily="2" charset="-122"/>
            </a:endParaRPr>
          </a:p>
        </p:txBody>
      </p:sp>
      <p:sp>
        <p:nvSpPr>
          <p:cNvPr id="101381" name="AutoShape 11"/>
          <p:cNvSpPr/>
          <p:nvPr/>
        </p:nvSpPr>
        <p:spPr bwMode="auto">
          <a:xfrm flipH="1">
            <a:off x="2241104" y="2348880"/>
            <a:ext cx="307806" cy="1435224"/>
          </a:xfrm>
          <a:prstGeom prst="rightBrace">
            <a:avLst>
              <a:gd name="adj1" fmla="val 44420"/>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buFont typeface="Wingdings" panose="05000000000000000000" pitchFamily="2" charset="2"/>
              <a:buNone/>
            </a:pPr>
            <a:endParaRPr lang="zh-CN" altLang="zh-CN">
              <a:solidFill>
                <a:schemeClr val="hlink"/>
              </a:solidFill>
            </a:endParaRPr>
          </a:p>
        </p:txBody>
      </p:sp>
      <p:sp>
        <p:nvSpPr>
          <p:cNvPr id="101382" name="AutoShape 12"/>
          <p:cNvSpPr/>
          <p:nvPr/>
        </p:nvSpPr>
        <p:spPr bwMode="auto">
          <a:xfrm flipH="1">
            <a:off x="6372200" y="2276872"/>
            <a:ext cx="186424" cy="978024"/>
          </a:xfrm>
          <a:prstGeom prst="leftBrace">
            <a:avLst>
              <a:gd name="adj1" fmla="val 41644"/>
              <a:gd name="adj2" fmla="val 50000"/>
            </a:avLst>
          </a:prstGeom>
          <a:noFill/>
          <a:ln w="19050">
            <a:solidFill>
              <a:srgbClr val="D60093"/>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anose="05000000000000000000" pitchFamily="2" charset="2"/>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descr="Rectangle: Click to edit Master text styles&#10;Second level&#10;Third level&#10;Fourth level&#10;Fifth level"/>
          <p:cNvSpPr>
            <a:spLocks noGrp="1" noChangeArrowheads="1"/>
          </p:cNvSpPr>
          <p:nvPr>
            <p:ph idx="1"/>
          </p:nvPr>
        </p:nvSpPr>
        <p:spPr>
          <a:xfrm>
            <a:off x="831850" y="1219200"/>
            <a:ext cx="7772400" cy="3865563"/>
          </a:xfrm>
        </p:spPr>
        <p:txBody>
          <a:bodyPr/>
          <a:lstStyle/>
          <a:p>
            <a:pPr marL="1085850" lvl="1" indent="-457200" eaLnBrk="1" hangingPunct="1"/>
            <a:r>
              <a:rPr lang="zh-CN" altLang="en-US" b="1" dirty="0" smtClean="0">
                <a:latin typeface="黑体" panose="02010609060101010101" pitchFamily="49" charset="-122"/>
              </a:rPr>
              <a:t>消除名相关</a:t>
            </a:r>
            <a:endParaRPr lang="zh-CN" altLang="en-US" b="1" dirty="0" smtClean="0">
              <a:latin typeface="黑体" panose="02010609060101010101" pitchFamily="49" charset="-122"/>
            </a:endParaRPr>
          </a:p>
          <a:p>
            <a:pPr lvl="2" eaLnBrk="1" hangingPunct="1"/>
            <a:r>
              <a:rPr lang="zh-CN" altLang="en-US" dirty="0" smtClean="0">
                <a:latin typeface="宋体" panose="02010600030101010101" pitchFamily="2" charset="-122"/>
              </a:rPr>
              <a:t>引入两个临时寄存器</a:t>
            </a:r>
            <a:r>
              <a:rPr lang="en-US" altLang="zh-CN" dirty="0" smtClean="0">
                <a:solidFill>
                  <a:schemeClr val="hlink"/>
                </a:solidFill>
                <a:latin typeface="宋体" panose="02010600030101010101" pitchFamily="2" charset="-122"/>
              </a:rPr>
              <a:t>S</a:t>
            </a:r>
            <a:r>
              <a:rPr lang="zh-CN" altLang="en-US" dirty="0" smtClean="0">
                <a:latin typeface="宋体" panose="02010600030101010101" pitchFamily="2" charset="-122"/>
              </a:rPr>
              <a:t>和</a:t>
            </a:r>
            <a:r>
              <a:rPr lang="en-US" altLang="zh-CN" dirty="0" smtClean="0">
                <a:solidFill>
                  <a:srgbClr val="D60093"/>
                </a:solidFill>
                <a:latin typeface="宋体" panose="02010600030101010101" pitchFamily="2" charset="-122"/>
              </a:rPr>
              <a:t>T</a:t>
            </a:r>
            <a:endParaRPr lang="en-US" altLang="zh-CN" dirty="0" smtClean="0">
              <a:solidFill>
                <a:srgbClr val="D60093"/>
              </a:solidFill>
              <a:latin typeface="宋体" panose="02010600030101010101" pitchFamily="2" charset="-122"/>
            </a:endParaRPr>
          </a:p>
          <a:p>
            <a:pPr lvl="2" eaLnBrk="1" hangingPunct="1"/>
            <a:r>
              <a:rPr lang="zh-CN" altLang="en-US" dirty="0" smtClean="0">
                <a:latin typeface="黑体" panose="02010609060101010101" pitchFamily="49" charset="-122"/>
              </a:rPr>
              <a:t>把这段代码改写为：</a:t>
            </a:r>
            <a:endParaRPr lang="zh-CN" altLang="en-US" dirty="0" smtClean="0">
              <a:latin typeface="黑体" panose="02010609060101010101" pitchFamily="49" charset="-122"/>
            </a:endParaRPr>
          </a:p>
          <a:p>
            <a:pPr lvl="2" eaLnBrk="1" hangingPunct="1">
              <a:buFont typeface="Wingdings" panose="05000000000000000000" pitchFamily="2" charset="2"/>
              <a:buNone/>
            </a:pPr>
            <a:r>
              <a:rPr lang="zh-CN" altLang="en-US" dirty="0" smtClean="0">
                <a:latin typeface="宋体" panose="02010600030101010101" pitchFamily="2" charset="-122"/>
              </a:rPr>
              <a:t>       </a:t>
            </a:r>
            <a:r>
              <a:rPr lang="en-US" altLang="zh-CN" dirty="0" smtClean="0">
                <a:latin typeface="宋体" panose="02010600030101010101" pitchFamily="2" charset="-122"/>
              </a:rPr>
              <a:t>DIVD	      F0</a:t>
            </a:r>
            <a:r>
              <a:rPr lang="zh-CN" altLang="en-US" dirty="0" smtClean="0">
                <a:latin typeface="宋体" panose="02010600030101010101" pitchFamily="2" charset="-122"/>
              </a:rPr>
              <a:t>，</a:t>
            </a:r>
            <a:r>
              <a:rPr lang="en-US" altLang="zh-CN" dirty="0" smtClean="0">
                <a:latin typeface="宋体" panose="02010600030101010101" pitchFamily="2" charset="-122"/>
              </a:rPr>
              <a:t>F2</a:t>
            </a:r>
            <a:r>
              <a:rPr lang="zh-CN" altLang="en-US" dirty="0" smtClean="0">
                <a:latin typeface="宋体" panose="02010600030101010101" pitchFamily="2" charset="-122"/>
              </a:rPr>
              <a:t>，</a:t>
            </a:r>
            <a:r>
              <a:rPr lang="en-US" altLang="zh-CN" dirty="0" smtClean="0">
                <a:latin typeface="宋体" panose="02010600030101010101" pitchFamily="2" charset="-122"/>
              </a:rPr>
              <a:t>F4</a:t>
            </a:r>
            <a:endParaRPr lang="en-US" altLang="zh-CN" dirty="0" smtClean="0">
              <a:latin typeface="宋体" panose="02010600030101010101" pitchFamily="2" charset="-122"/>
            </a:endParaRPr>
          </a:p>
          <a:p>
            <a:pPr lvl="2" eaLnBrk="1" hangingPunct="1">
              <a:buFont typeface="Wingdings" panose="05000000000000000000" pitchFamily="2" charset="2"/>
              <a:buNone/>
            </a:pPr>
            <a:r>
              <a:rPr lang="en-US" altLang="zh-CN" dirty="0" smtClean="0">
                <a:latin typeface="宋体" panose="02010600030101010101" pitchFamily="2" charset="-122"/>
              </a:rPr>
              <a:t>       MULD	      </a:t>
            </a:r>
            <a:r>
              <a:rPr lang="en-US" altLang="zh-CN" dirty="0" smtClean="0">
                <a:solidFill>
                  <a:schemeClr val="hlink"/>
                </a:solidFill>
                <a:latin typeface="宋体" panose="02010600030101010101" pitchFamily="2" charset="-122"/>
              </a:rPr>
              <a:t>S</a:t>
            </a:r>
            <a:r>
              <a:rPr lang="zh-CN" altLang="en-US" dirty="0" smtClean="0">
                <a:latin typeface="宋体" panose="02010600030101010101" pitchFamily="2" charset="-122"/>
              </a:rPr>
              <a:t>，</a:t>
            </a:r>
            <a:r>
              <a:rPr lang="en-US" altLang="zh-CN" dirty="0" smtClean="0">
                <a:latin typeface="宋体" panose="02010600030101010101" pitchFamily="2" charset="-122"/>
              </a:rPr>
              <a:t>F0</a:t>
            </a:r>
            <a:r>
              <a:rPr lang="zh-CN" altLang="en-US" dirty="0" smtClean="0">
                <a:latin typeface="宋体" panose="02010600030101010101" pitchFamily="2" charset="-122"/>
              </a:rPr>
              <a:t>，</a:t>
            </a:r>
            <a:r>
              <a:rPr lang="en-US" altLang="zh-CN" dirty="0" smtClean="0">
                <a:latin typeface="宋体" panose="02010600030101010101" pitchFamily="2" charset="-122"/>
              </a:rPr>
              <a:t>F8</a:t>
            </a:r>
            <a:endParaRPr lang="en-US" altLang="zh-CN" dirty="0" smtClean="0">
              <a:latin typeface="宋体" panose="02010600030101010101" pitchFamily="2" charset="-122"/>
            </a:endParaRPr>
          </a:p>
          <a:p>
            <a:pPr lvl="2" eaLnBrk="1" hangingPunct="1">
              <a:buFont typeface="Wingdings" panose="05000000000000000000" pitchFamily="2" charset="2"/>
              <a:buNone/>
            </a:pPr>
            <a:r>
              <a:rPr lang="en-US" altLang="zh-CN" dirty="0" smtClean="0">
                <a:latin typeface="宋体" panose="02010600030101010101" pitchFamily="2" charset="-122"/>
              </a:rPr>
              <a:t>       SD		0</a:t>
            </a:r>
            <a:r>
              <a:rPr lang="zh-CN" altLang="en-US" dirty="0" smtClean="0">
                <a:latin typeface="宋体" panose="02010600030101010101" pitchFamily="2" charset="-122"/>
              </a:rPr>
              <a:t>（</a:t>
            </a:r>
            <a:r>
              <a:rPr lang="en-US" altLang="zh-CN" dirty="0" smtClean="0">
                <a:latin typeface="宋体" panose="02010600030101010101" pitchFamily="2" charset="-122"/>
              </a:rPr>
              <a:t>R1</a:t>
            </a:r>
            <a:r>
              <a:rPr lang="zh-CN" altLang="en-US" dirty="0" smtClean="0">
                <a:latin typeface="宋体" panose="02010600030101010101" pitchFamily="2" charset="-122"/>
              </a:rPr>
              <a:t>），</a:t>
            </a:r>
            <a:r>
              <a:rPr lang="en-US" altLang="zh-CN" dirty="0" smtClean="0">
                <a:latin typeface="宋体" panose="02010600030101010101" pitchFamily="2" charset="-122"/>
              </a:rPr>
              <a:t>S</a:t>
            </a:r>
            <a:endParaRPr lang="zh-CN" altLang="en-US" dirty="0" smtClean="0">
              <a:latin typeface="宋体" panose="02010600030101010101" pitchFamily="2" charset="-122"/>
            </a:endParaRPr>
          </a:p>
          <a:p>
            <a:pPr lvl="2" eaLnBrk="1" hangingPunct="1">
              <a:buFont typeface="Wingdings" panose="05000000000000000000" pitchFamily="2" charset="2"/>
              <a:buNone/>
            </a:pPr>
            <a:r>
              <a:rPr lang="zh-CN" altLang="en-US" dirty="0" smtClean="0">
                <a:latin typeface="宋体" panose="02010600030101010101" pitchFamily="2" charset="-122"/>
              </a:rPr>
              <a:t>       </a:t>
            </a:r>
            <a:r>
              <a:rPr lang="en-US" altLang="zh-CN" dirty="0" smtClean="0">
                <a:latin typeface="宋体" panose="02010600030101010101" pitchFamily="2" charset="-122"/>
              </a:rPr>
              <a:t>SUBD	      </a:t>
            </a:r>
            <a:r>
              <a:rPr lang="en-US" altLang="zh-CN" dirty="0" smtClean="0">
                <a:solidFill>
                  <a:srgbClr val="D60093"/>
                </a:solidFill>
                <a:latin typeface="宋体" panose="02010600030101010101" pitchFamily="2" charset="-122"/>
              </a:rPr>
              <a:t>T</a:t>
            </a:r>
            <a:r>
              <a:rPr lang="zh-CN" altLang="en-US" dirty="0" smtClean="0">
                <a:latin typeface="宋体" panose="02010600030101010101" pitchFamily="2" charset="-122"/>
              </a:rPr>
              <a:t>，</a:t>
            </a:r>
            <a:r>
              <a:rPr lang="en-US" altLang="zh-CN" dirty="0" smtClean="0">
                <a:latin typeface="宋体" panose="02010600030101010101" pitchFamily="2" charset="-122"/>
              </a:rPr>
              <a:t>F10</a:t>
            </a:r>
            <a:r>
              <a:rPr lang="zh-CN" altLang="en-US" dirty="0" smtClean="0">
                <a:latin typeface="宋体" panose="02010600030101010101" pitchFamily="2" charset="-122"/>
              </a:rPr>
              <a:t>，</a:t>
            </a:r>
            <a:r>
              <a:rPr lang="en-US" altLang="zh-CN" dirty="0" smtClean="0">
                <a:latin typeface="宋体" panose="02010600030101010101" pitchFamily="2" charset="-122"/>
              </a:rPr>
              <a:t>F14</a:t>
            </a:r>
            <a:endParaRPr lang="en-US" altLang="zh-CN" dirty="0" smtClean="0">
              <a:latin typeface="宋体" panose="02010600030101010101" pitchFamily="2" charset="-122"/>
            </a:endParaRPr>
          </a:p>
          <a:p>
            <a:pPr lvl="2" eaLnBrk="1" hangingPunct="1">
              <a:buFont typeface="Wingdings" panose="05000000000000000000" pitchFamily="2" charset="2"/>
              <a:buNone/>
            </a:pPr>
            <a:r>
              <a:rPr lang="en-US" altLang="zh-CN" dirty="0" smtClean="0">
                <a:latin typeface="宋体" panose="02010600030101010101" pitchFamily="2" charset="-122"/>
              </a:rPr>
              <a:t>       </a:t>
            </a:r>
            <a:r>
              <a:rPr lang="en-US" altLang="zh-CN" dirty="0">
                <a:latin typeface="宋体" panose="02010600030101010101" pitchFamily="2" charset="-122"/>
              </a:rPr>
              <a:t>ADD</a:t>
            </a:r>
            <a:r>
              <a:rPr lang="en-US" altLang="zh-CN" dirty="0" smtClean="0">
                <a:latin typeface="宋体" panose="02010600030101010101" pitchFamily="2" charset="-122"/>
              </a:rPr>
              <a:t>D	      </a:t>
            </a:r>
            <a:r>
              <a:rPr lang="en-US" altLang="zh-CN" dirty="0" smtClean="0">
                <a:solidFill>
                  <a:schemeClr val="hlink"/>
                </a:solidFill>
                <a:latin typeface="宋体" panose="02010600030101010101" pitchFamily="2" charset="-122"/>
              </a:rPr>
              <a:t>F6</a:t>
            </a:r>
            <a:r>
              <a:rPr lang="zh-CN" altLang="en-US" dirty="0" smtClean="0">
                <a:latin typeface="宋体" panose="02010600030101010101" pitchFamily="2" charset="-122"/>
              </a:rPr>
              <a:t>，</a:t>
            </a:r>
            <a:r>
              <a:rPr lang="en-US" altLang="zh-CN" dirty="0" smtClean="0">
                <a:latin typeface="宋体" panose="02010600030101010101" pitchFamily="2" charset="-122"/>
              </a:rPr>
              <a:t>F10</a:t>
            </a:r>
            <a:r>
              <a:rPr lang="zh-CN" altLang="en-US" dirty="0" smtClean="0">
                <a:latin typeface="宋体" panose="02010600030101010101" pitchFamily="2" charset="-122"/>
              </a:rPr>
              <a:t>，</a:t>
            </a:r>
            <a:r>
              <a:rPr lang="en-US" altLang="zh-CN" dirty="0" smtClean="0">
                <a:solidFill>
                  <a:srgbClr val="D60093"/>
                </a:solidFill>
                <a:latin typeface="宋体" panose="02010600030101010101" pitchFamily="2" charset="-122"/>
              </a:rPr>
              <a:t>T</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sp>
        <p:nvSpPr>
          <p:cNvPr id="102403" name="Text Box 4"/>
          <p:cNvSpPr txBox="1">
            <a:spLocks noChangeArrowheads="1"/>
          </p:cNvSpPr>
          <p:nvPr/>
        </p:nvSpPr>
        <p:spPr bwMode="auto">
          <a:xfrm>
            <a:off x="6443984" y="3212976"/>
            <a:ext cx="2376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000" b="1" dirty="0">
                <a:solidFill>
                  <a:schemeClr val="hlink"/>
                </a:solidFill>
                <a:latin typeface="宋体" panose="02010600030101010101" pitchFamily="2" charset="-122"/>
                <a:ea typeface="宋体" panose="02010600030101010101" pitchFamily="2" charset="-122"/>
              </a:rPr>
              <a:t>两个</a:t>
            </a:r>
            <a:r>
              <a:rPr lang="en-US" altLang="zh-CN" sz="2000" b="1" dirty="0">
                <a:solidFill>
                  <a:schemeClr val="hlink"/>
                </a:solidFill>
                <a:latin typeface="宋体" panose="02010600030101010101" pitchFamily="2" charset="-122"/>
                <a:ea typeface="宋体" panose="02010600030101010101" pitchFamily="2" charset="-122"/>
              </a:rPr>
              <a:t>F6</a:t>
            </a:r>
            <a:r>
              <a:rPr lang="zh-CN" altLang="en-US" sz="2000" b="1" dirty="0">
                <a:solidFill>
                  <a:schemeClr val="hlink"/>
                </a:solidFill>
                <a:latin typeface="宋体" panose="02010600030101010101" pitchFamily="2" charset="-122"/>
                <a:ea typeface="宋体" panose="02010600030101010101" pitchFamily="2" charset="-122"/>
              </a:rPr>
              <a:t>都换名为</a:t>
            </a:r>
            <a:r>
              <a:rPr lang="en-US" altLang="zh-CN" sz="2000" b="1" dirty="0">
                <a:solidFill>
                  <a:schemeClr val="hlink"/>
                </a:solidFill>
                <a:latin typeface="宋体" panose="02010600030101010101" pitchFamily="2" charset="-122"/>
                <a:ea typeface="宋体" panose="02010600030101010101" pitchFamily="2" charset="-122"/>
              </a:rPr>
              <a:t>S</a:t>
            </a:r>
            <a:r>
              <a:rPr lang="en-US" altLang="zh-CN" sz="2000" b="1" dirty="0">
                <a:solidFill>
                  <a:schemeClr val="tx1"/>
                </a:solidFill>
              </a:rPr>
              <a:t> </a:t>
            </a:r>
            <a:endParaRPr lang="en-US" altLang="zh-CN" sz="2000" b="1" dirty="0">
              <a:solidFill>
                <a:schemeClr val="tx1"/>
              </a:solidFill>
            </a:endParaRPr>
          </a:p>
        </p:txBody>
      </p:sp>
      <p:sp>
        <p:nvSpPr>
          <p:cNvPr id="102404" name="AutoShape 5"/>
          <p:cNvSpPr/>
          <p:nvPr/>
        </p:nvSpPr>
        <p:spPr bwMode="auto">
          <a:xfrm>
            <a:off x="6227737" y="3228975"/>
            <a:ext cx="144463" cy="504825"/>
          </a:xfrm>
          <a:prstGeom prst="rightBrace">
            <a:avLst>
              <a:gd name="adj1" fmla="val 29105"/>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Wingdings" panose="05000000000000000000" pitchFamily="2" charset="2"/>
              <a:buNone/>
            </a:pPr>
            <a:endParaRPr lang="zh-CN" altLang="en-US"/>
          </a:p>
        </p:txBody>
      </p:sp>
      <p:sp>
        <p:nvSpPr>
          <p:cNvPr id="102405" name="AutoShape 6"/>
          <p:cNvSpPr/>
          <p:nvPr/>
        </p:nvSpPr>
        <p:spPr bwMode="auto">
          <a:xfrm>
            <a:off x="2627784" y="4162238"/>
            <a:ext cx="142875" cy="431800"/>
          </a:xfrm>
          <a:prstGeom prst="leftBrace">
            <a:avLst>
              <a:gd name="adj1" fmla="val 25171"/>
              <a:gd name="adj2" fmla="val 50000"/>
            </a:avLst>
          </a:prstGeom>
          <a:noFill/>
          <a:ln w="19050">
            <a:solidFill>
              <a:srgbClr val="D60093"/>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buFont typeface="Wingdings" panose="05000000000000000000" pitchFamily="2" charset="2"/>
              <a:buNone/>
            </a:pPr>
            <a:endParaRPr lang="zh-CN" altLang="zh-CN">
              <a:solidFill>
                <a:srgbClr val="D60093"/>
              </a:solidFill>
            </a:endParaRPr>
          </a:p>
        </p:txBody>
      </p:sp>
      <p:sp>
        <p:nvSpPr>
          <p:cNvPr id="102406" name="Text Box 7"/>
          <p:cNvSpPr txBox="1">
            <a:spLocks noChangeArrowheads="1"/>
          </p:cNvSpPr>
          <p:nvPr/>
        </p:nvSpPr>
        <p:spPr bwMode="auto">
          <a:xfrm>
            <a:off x="395759" y="4162238"/>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000" b="1" dirty="0">
                <a:solidFill>
                  <a:srgbClr val="D60093"/>
                </a:solidFill>
                <a:latin typeface="宋体" panose="02010600030101010101" pitchFamily="2" charset="-122"/>
                <a:ea typeface="宋体" panose="02010600030101010101" pitchFamily="2" charset="-122"/>
              </a:rPr>
              <a:t>两个</a:t>
            </a:r>
            <a:r>
              <a:rPr lang="en-US" altLang="zh-CN" sz="2000" b="1" dirty="0">
                <a:solidFill>
                  <a:srgbClr val="D60093"/>
                </a:solidFill>
                <a:latin typeface="宋体" panose="02010600030101010101" pitchFamily="2" charset="-122"/>
                <a:ea typeface="宋体" panose="02010600030101010101" pitchFamily="2" charset="-122"/>
              </a:rPr>
              <a:t>F8</a:t>
            </a:r>
            <a:r>
              <a:rPr lang="zh-CN" altLang="en-US" sz="2000" b="1" dirty="0">
                <a:solidFill>
                  <a:srgbClr val="D60093"/>
                </a:solidFill>
                <a:latin typeface="宋体" panose="02010600030101010101" pitchFamily="2" charset="-122"/>
                <a:ea typeface="宋体" panose="02010600030101010101" pitchFamily="2" charset="-122"/>
              </a:rPr>
              <a:t>都换名为</a:t>
            </a:r>
            <a:r>
              <a:rPr lang="en-US" altLang="zh-CN" sz="2000" b="1" dirty="0">
                <a:solidFill>
                  <a:srgbClr val="D60093"/>
                </a:solidFill>
                <a:latin typeface="宋体" panose="02010600030101010101" pitchFamily="2" charset="-122"/>
                <a:ea typeface="宋体" panose="02010600030101010101" pitchFamily="2" charset="-122"/>
              </a:rPr>
              <a:t>T </a:t>
            </a:r>
            <a:endParaRPr lang="en-US" altLang="zh-CN" sz="2000" b="1" dirty="0">
              <a:solidFill>
                <a:srgbClr val="D60093"/>
              </a:solidFill>
              <a:latin typeface="宋体" panose="02010600030101010101" pitchFamily="2" charset="-122"/>
              <a:ea typeface="宋体" panose="02010600030101010101" pitchFamily="2" charset="-122"/>
            </a:endParaRPr>
          </a:p>
        </p:txBody>
      </p:sp>
      <p:sp>
        <p:nvSpPr>
          <p:cNvPr id="102407" name="Rectangle 8" descr="Rectangle: Click to edit Master text styles&#10;Second level&#10;Third level&#10;Fourth level&#10;Fifth level"/>
          <p:cNvSpPr>
            <a:spLocks noChangeArrowheads="1"/>
          </p:cNvSpPr>
          <p:nvPr/>
        </p:nvSpPr>
        <p:spPr bwMode="auto">
          <a:xfrm>
            <a:off x="684213" y="4953000"/>
            <a:ext cx="7702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1" hangingPunct="1">
              <a:lnSpc>
                <a:spcPct val="120000"/>
              </a:lnSpc>
              <a:spcBef>
                <a:spcPct val="20000"/>
              </a:spcBef>
              <a:buClr>
                <a:schemeClr val="tx1"/>
              </a:buClr>
              <a:buFont typeface="Wingdings" panose="05000000000000000000" pitchFamily="2" charset="2"/>
              <a:buChar char="•"/>
            </a:pPr>
            <a:endParaRPr lang="zh-CN" altLang="en-US">
              <a:solidFill>
                <a:srgbClr val="E24C05"/>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457200" y="116632"/>
            <a:ext cx="8229600" cy="1143000"/>
          </a:xfrm>
        </p:spPr>
        <p:txBody>
          <a:bodyPr/>
          <a:lstStyle/>
          <a:p>
            <a:r>
              <a:rPr lang="en-US" altLang="zh-CN" dirty="0" smtClean="0">
                <a:ea typeface="MS PGothic" panose="020B0600070205080204" pitchFamily="34" charset="-128"/>
              </a:rPr>
              <a:t>Dependence Types</a:t>
            </a:r>
            <a:endParaRPr lang="en-US" altLang="zh-CN" dirty="0" smtClean="0">
              <a:ea typeface="MS PGothic" panose="020B0600070205080204" pitchFamily="34" charset="-128"/>
            </a:endParaRPr>
          </a:p>
        </p:txBody>
      </p:sp>
      <p:sp>
        <p:nvSpPr>
          <p:cNvPr id="8089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AFC79E-1ECF-4292-83CD-46A17AB2D2F1}" type="slidenum">
              <a:rPr lang="en-US" altLang="zh-CN" sz="1600">
                <a:solidFill>
                  <a:srgbClr val="000000"/>
                </a:solidFill>
                <a:latin typeface="Garamond" panose="02020404030301010803" pitchFamily="18" charset="0"/>
              </a:rPr>
            </a:fld>
            <a:endParaRPr lang="en-US" altLang="zh-CN" sz="1600">
              <a:solidFill>
                <a:srgbClr val="000000"/>
              </a:solidFill>
              <a:latin typeface="Garamond" panose="02020404030301010803" pitchFamily="18" charset="0"/>
            </a:endParaRPr>
          </a:p>
        </p:txBody>
      </p:sp>
      <p:sp>
        <p:nvSpPr>
          <p:cNvPr id="11" name="Rectangle 3"/>
          <p:cNvSpPr>
            <a:spLocks noChangeArrowheads="1"/>
          </p:cNvSpPr>
          <p:nvPr/>
        </p:nvSpPr>
        <p:spPr bwMode="auto">
          <a:xfrm>
            <a:off x="762000" y="1143000"/>
            <a:ext cx="6445250"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zh-CN" sz="2800" dirty="0">
                <a:solidFill>
                  <a:srgbClr val="000000"/>
                </a:solidFill>
                <a:latin typeface="Calibri" panose="020F0502020204030204" pitchFamily="34" charset="0"/>
              </a:rPr>
              <a:t>Flow dependence</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3</a:t>
            </a:r>
            <a:r>
              <a:rPr lang="en-US" altLang="zh-CN" sz="2800" dirty="0">
                <a:solidFill>
                  <a:srgbClr val="000000"/>
                </a:solidFill>
                <a:latin typeface="Calibri" panose="020F0502020204030204" pitchFamily="34" charset="0"/>
              </a:rPr>
              <a:t>   </a:t>
            </a:r>
            <a:r>
              <a:rPr lang="en-US" altLang="zh-CN" sz="2800" dirty="0" smtClean="0">
                <a:solidFill>
                  <a:srgbClr val="000000"/>
                </a:solidFill>
                <a:latin typeface="Calibri" panose="020F0502020204030204" pitchFamily="34" charset="0"/>
              </a:rPr>
              <a:t>     </a:t>
            </a:r>
            <a:r>
              <a:rPr lang="en-US" altLang="zh-CN" sz="2800" dirty="0" smtClean="0">
                <a:solidFill>
                  <a:srgbClr val="000000"/>
                </a:solidFill>
                <a:latin typeface="Calibri" panose="020F0502020204030204" pitchFamily="34" charset="0"/>
                <a:sym typeface="Symbol" panose="05050102010706020507" pitchFamily="18" charset="2"/>
              </a:rPr>
              <a:t></a:t>
            </a:r>
            <a:r>
              <a:rPr lang="en-US" altLang="zh-CN" sz="2800" dirty="0" smtClean="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1</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2</a:t>
            </a:r>
            <a:r>
              <a:rPr lang="en-US" altLang="zh-CN" sz="2800" dirty="0">
                <a:solidFill>
                  <a:srgbClr val="000000"/>
                </a:solidFill>
                <a:latin typeface="Calibri" panose="020F0502020204030204" pitchFamily="34" charset="0"/>
              </a:rPr>
              <a:t> 	           Read-after-Write  </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5</a:t>
            </a:r>
            <a:r>
              <a:rPr lang="en-US" altLang="zh-CN"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000000"/>
                </a:solidFill>
                <a:latin typeface="Calibri" panose="020F0502020204030204" pitchFamily="34" charset="0"/>
              </a:rPr>
              <a:t>  r</a:t>
            </a:r>
            <a:r>
              <a:rPr lang="en-US" altLang="zh-CN" sz="2800" baseline="-25000" dirty="0">
                <a:solidFill>
                  <a:srgbClr val="000000"/>
                </a:solidFill>
                <a:latin typeface="Calibri" panose="020F0502020204030204" pitchFamily="34" charset="0"/>
              </a:rPr>
              <a:t>3</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4	</a:t>
            </a:r>
            <a:r>
              <a:rPr lang="en-US" altLang="zh-CN" sz="2800" dirty="0">
                <a:solidFill>
                  <a:srgbClr val="000000"/>
                </a:solidFill>
                <a:latin typeface="Calibri" panose="020F0502020204030204" pitchFamily="34" charset="0"/>
              </a:rPr>
              <a:t> 	(RAW)</a:t>
            </a:r>
            <a:endParaRPr lang="en-US" altLang="zh-CN" sz="2800" dirty="0">
              <a:solidFill>
                <a:srgbClr val="000000"/>
              </a:solidFill>
              <a:latin typeface="Calibri" panose="020F0502020204030204" pitchFamily="34" charset="0"/>
            </a:endParaRPr>
          </a:p>
          <a:p>
            <a:pPr marL="0" lvl="3"/>
            <a:endParaRPr lang="en-US" altLang="zh-CN" sz="2800" baseline="-25000" dirty="0">
              <a:solidFill>
                <a:srgbClr val="000000"/>
              </a:solidFill>
              <a:latin typeface="Calibri" panose="020F0502020204030204" pitchFamily="34" charset="0"/>
            </a:endParaRPr>
          </a:p>
          <a:p>
            <a:r>
              <a:rPr lang="en-US" altLang="zh-CN" sz="2800" dirty="0">
                <a:solidFill>
                  <a:srgbClr val="000000"/>
                </a:solidFill>
                <a:latin typeface="Calibri" panose="020F0502020204030204" pitchFamily="34" charset="0"/>
              </a:rPr>
              <a:t>Anti dependence</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3</a:t>
            </a:r>
            <a:r>
              <a:rPr lang="en-US" altLang="zh-CN"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000000"/>
                </a:solidFill>
                <a:latin typeface="Calibri" panose="020F0502020204030204" pitchFamily="34" charset="0"/>
              </a:rPr>
              <a:t>   r</a:t>
            </a:r>
            <a:r>
              <a:rPr lang="en-US" altLang="zh-CN" sz="2800" baseline="-25000" dirty="0">
                <a:solidFill>
                  <a:srgbClr val="000000"/>
                </a:solidFill>
                <a:latin typeface="Calibri" panose="020F0502020204030204" pitchFamily="34" charset="0"/>
              </a:rPr>
              <a:t>1</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2</a:t>
            </a:r>
            <a:r>
              <a:rPr lang="en-US" altLang="zh-CN" sz="2800" dirty="0">
                <a:solidFill>
                  <a:srgbClr val="000000"/>
                </a:solidFill>
                <a:latin typeface="Calibri" panose="020F0502020204030204" pitchFamily="34" charset="0"/>
              </a:rPr>
              <a:t> 	Write-after-Read </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1</a:t>
            </a:r>
            <a:r>
              <a:rPr lang="en-US" altLang="zh-CN"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000000"/>
                </a:solidFill>
                <a:latin typeface="Calibri" panose="020F0502020204030204" pitchFamily="34" charset="0"/>
              </a:rPr>
              <a:t>   r</a:t>
            </a:r>
            <a:r>
              <a:rPr lang="en-US" altLang="zh-CN" sz="2800" baseline="-25000" dirty="0">
                <a:solidFill>
                  <a:srgbClr val="000000"/>
                </a:solidFill>
                <a:latin typeface="Calibri" panose="020F0502020204030204" pitchFamily="34" charset="0"/>
              </a:rPr>
              <a:t>4</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5	 	</a:t>
            </a:r>
            <a:r>
              <a:rPr lang="en-US" altLang="zh-CN" sz="2800" dirty="0">
                <a:solidFill>
                  <a:srgbClr val="000000"/>
                </a:solidFill>
                <a:latin typeface="Calibri" panose="020F0502020204030204" pitchFamily="34" charset="0"/>
              </a:rPr>
              <a:t>(WAR)</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 </a:t>
            </a:r>
            <a:endParaRPr lang="en-US" altLang="zh-CN" sz="2800" dirty="0">
              <a:solidFill>
                <a:srgbClr val="000000"/>
              </a:solidFill>
              <a:latin typeface="Calibri" panose="020F0502020204030204" pitchFamily="34" charset="0"/>
            </a:endParaRPr>
          </a:p>
          <a:p>
            <a:r>
              <a:rPr lang="en-US" altLang="zh-CN" sz="2800" dirty="0">
                <a:solidFill>
                  <a:srgbClr val="000000"/>
                </a:solidFill>
                <a:latin typeface="Calibri" panose="020F0502020204030204" pitchFamily="34" charset="0"/>
              </a:rPr>
              <a:t>Output-dependence</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3</a:t>
            </a:r>
            <a:r>
              <a:rPr lang="en-US" altLang="zh-CN"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000000"/>
                </a:solidFill>
                <a:latin typeface="Calibri" panose="020F0502020204030204" pitchFamily="34" charset="0"/>
              </a:rPr>
              <a:t>  r</a:t>
            </a:r>
            <a:r>
              <a:rPr lang="en-US" altLang="zh-CN" sz="2800" baseline="-25000" dirty="0">
                <a:solidFill>
                  <a:srgbClr val="000000"/>
                </a:solidFill>
                <a:latin typeface="Calibri" panose="020F0502020204030204" pitchFamily="34" charset="0"/>
              </a:rPr>
              <a:t>1</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2</a:t>
            </a:r>
            <a:r>
              <a:rPr lang="en-US" altLang="zh-CN" sz="2800" dirty="0">
                <a:solidFill>
                  <a:srgbClr val="000000"/>
                </a:solidFill>
                <a:latin typeface="Calibri" panose="020F0502020204030204" pitchFamily="34" charset="0"/>
              </a:rPr>
              <a:t>  	Write-after-Write </a:t>
            </a:r>
            <a:endParaRPr lang="en-US" altLang="zh-CN" sz="2800" dirty="0">
              <a:solidFill>
                <a:srgbClr val="000000"/>
              </a:solidFill>
              <a:latin typeface="Calibri" panose="020F0502020204030204" pitchFamily="34" charset="0"/>
            </a:endParaRPr>
          </a:p>
          <a:p>
            <a:pPr marL="0" lvl="3"/>
            <a:r>
              <a:rPr lang="en-US" altLang="zh-CN" sz="2800" dirty="0">
                <a:solidFill>
                  <a:srgbClr val="919191"/>
                </a:solidFill>
                <a:latin typeface="Calibri" panose="020F0502020204030204" pitchFamily="34" charset="0"/>
              </a:rPr>
              <a:t>r</a:t>
            </a:r>
            <a:r>
              <a:rPr lang="en-US" altLang="zh-CN" sz="2800" baseline="-25000" dirty="0">
                <a:solidFill>
                  <a:srgbClr val="919191"/>
                </a:solidFill>
                <a:latin typeface="Calibri" panose="020F0502020204030204" pitchFamily="34" charset="0"/>
              </a:rPr>
              <a:t>5</a:t>
            </a:r>
            <a:r>
              <a:rPr lang="en-US" altLang="zh-CN" sz="2800" dirty="0">
                <a:solidFill>
                  <a:srgbClr val="919191"/>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919191"/>
                </a:solidFill>
                <a:latin typeface="Calibri" panose="020F0502020204030204" pitchFamily="34" charset="0"/>
              </a:rPr>
              <a:t>  r</a:t>
            </a:r>
            <a:r>
              <a:rPr lang="en-US" altLang="zh-CN" sz="2800" baseline="-25000" dirty="0">
                <a:solidFill>
                  <a:srgbClr val="919191"/>
                </a:solidFill>
                <a:latin typeface="Calibri" panose="020F0502020204030204" pitchFamily="34" charset="0"/>
              </a:rPr>
              <a:t>3</a:t>
            </a:r>
            <a:r>
              <a:rPr lang="en-US" altLang="zh-CN" sz="2800" dirty="0">
                <a:solidFill>
                  <a:srgbClr val="919191"/>
                </a:solidFill>
                <a:latin typeface="Calibri" panose="020F0502020204030204" pitchFamily="34" charset="0"/>
              </a:rPr>
              <a:t>  op  r</a:t>
            </a:r>
            <a:r>
              <a:rPr lang="en-US" altLang="zh-CN" sz="2800" baseline="-25000" dirty="0">
                <a:solidFill>
                  <a:srgbClr val="919191"/>
                </a:solidFill>
                <a:latin typeface="Calibri" panose="020F0502020204030204" pitchFamily="34" charset="0"/>
              </a:rPr>
              <a:t>4</a:t>
            </a:r>
            <a:r>
              <a:rPr lang="en-US" altLang="zh-CN" sz="2800" baseline="-250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rPr>
              <a:t>(WAW)</a:t>
            </a:r>
            <a:endParaRPr lang="en-US" altLang="zh-CN" sz="2800" dirty="0">
              <a:solidFill>
                <a:srgbClr val="000000"/>
              </a:solidFill>
              <a:latin typeface="Calibri" panose="020F0502020204030204" pitchFamily="34" charset="0"/>
            </a:endParaRPr>
          </a:p>
          <a:p>
            <a:pPr marL="0" lvl="3"/>
            <a:r>
              <a:rPr lang="en-US" altLang="zh-CN" sz="2800" dirty="0">
                <a:solidFill>
                  <a:srgbClr val="000000"/>
                </a:solidFill>
                <a:latin typeface="Calibri" panose="020F0502020204030204" pitchFamily="34" charset="0"/>
              </a:rPr>
              <a:t>r</a:t>
            </a:r>
            <a:r>
              <a:rPr lang="en-US" altLang="zh-CN" sz="2800" baseline="-25000" dirty="0">
                <a:solidFill>
                  <a:srgbClr val="000000"/>
                </a:solidFill>
                <a:latin typeface="Calibri" panose="020F0502020204030204" pitchFamily="34" charset="0"/>
              </a:rPr>
              <a:t>3</a:t>
            </a:r>
            <a:r>
              <a:rPr lang="en-US" altLang="zh-CN"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sym typeface="Symbol" panose="05050102010706020507" pitchFamily="18" charset="2"/>
              </a:rPr>
              <a:t></a:t>
            </a:r>
            <a:r>
              <a:rPr lang="en-US" altLang="zh-CN" sz="2800" dirty="0">
                <a:solidFill>
                  <a:srgbClr val="000000"/>
                </a:solidFill>
                <a:latin typeface="Calibri" panose="020F0502020204030204" pitchFamily="34" charset="0"/>
              </a:rPr>
              <a:t>  r</a:t>
            </a:r>
            <a:r>
              <a:rPr lang="en-US" altLang="zh-CN" sz="2800" baseline="-25000" dirty="0">
                <a:solidFill>
                  <a:srgbClr val="000000"/>
                </a:solidFill>
                <a:latin typeface="Calibri" panose="020F0502020204030204" pitchFamily="34" charset="0"/>
              </a:rPr>
              <a:t>6</a:t>
            </a:r>
            <a:r>
              <a:rPr lang="en-US" altLang="zh-CN" sz="2800" dirty="0">
                <a:solidFill>
                  <a:srgbClr val="000000"/>
                </a:solidFill>
                <a:latin typeface="Calibri" panose="020F0502020204030204" pitchFamily="34" charset="0"/>
              </a:rPr>
              <a:t>  op  r</a:t>
            </a:r>
            <a:r>
              <a:rPr lang="en-US" altLang="zh-CN" sz="2800" baseline="-25000" dirty="0">
                <a:solidFill>
                  <a:srgbClr val="000000"/>
                </a:solidFill>
                <a:latin typeface="Calibri" panose="020F0502020204030204" pitchFamily="34" charset="0"/>
              </a:rPr>
              <a:t>7</a:t>
            </a:r>
            <a:r>
              <a:rPr lang="en-US" altLang="zh-CN" sz="2800" dirty="0">
                <a:solidFill>
                  <a:srgbClr val="000000"/>
                </a:solidFill>
                <a:latin typeface="Calibri" panose="020F0502020204030204" pitchFamily="34" charset="0"/>
              </a:rPr>
              <a:t>  </a:t>
            </a:r>
            <a:endParaRPr lang="en-US" altLang="zh-CN" sz="2800" dirty="0">
              <a:solidFill>
                <a:srgbClr val="000000"/>
              </a:solidFill>
              <a:latin typeface="Calibri" panose="020F0502020204030204" pitchFamily="34" charset="0"/>
            </a:endParaRPr>
          </a:p>
        </p:txBody>
      </p:sp>
      <p:sp>
        <p:nvSpPr>
          <p:cNvPr id="12" name="Line 4"/>
          <p:cNvSpPr>
            <a:spLocks noChangeShapeType="1"/>
          </p:cNvSpPr>
          <p:nvPr/>
        </p:nvSpPr>
        <p:spPr bwMode="auto">
          <a:xfrm flipH="1" flipV="1">
            <a:off x="1295400" y="1981200"/>
            <a:ext cx="900336" cy="223664"/>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panose="020B0604020202020204" pitchFamily="34" charset="0"/>
              <a:ea typeface="MS PGothic" panose="020B0600070205080204" pitchFamily="34" charset="-128"/>
              <a:cs typeface="MS PGothic" panose="020B0600070205080204" pitchFamily="34" charset="-128"/>
            </a:endParaRPr>
          </a:p>
        </p:txBody>
      </p:sp>
      <p:sp>
        <p:nvSpPr>
          <p:cNvPr id="13" name="Line 5"/>
          <p:cNvSpPr>
            <a:spLocks noChangeShapeType="1"/>
          </p:cNvSpPr>
          <p:nvPr/>
        </p:nvSpPr>
        <p:spPr bwMode="auto">
          <a:xfrm flipV="1">
            <a:off x="1295400" y="3581400"/>
            <a:ext cx="1044352" cy="152400"/>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panose="020B0604020202020204" pitchFamily="34" charset="0"/>
              <a:ea typeface="MS PGothic" panose="020B0600070205080204" pitchFamily="34" charset="-128"/>
              <a:cs typeface="MS PGothic" panose="020B0600070205080204" pitchFamily="34" charset="-128"/>
            </a:endParaRPr>
          </a:p>
        </p:txBody>
      </p:sp>
      <p:sp>
        <p:nvSpPr>
          <p:cNvPr id="14" name="Freeform 6"/>
          <p:cNvSpPr/>
          <p:nvPr/>
        </p:nvSpPr>
        <p:spPr bwMode="auto">
          <a:xfrm>
            <a:off x="304800" y="5105400"/>
            <a:ext cx="444500"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latin typeface="Arial" panose="020B0604020202020204" pitchFamily="34" charset="0"/>
              <a:ea typeface="MS PGothic" panose="020B0600070205080204" pitchFamily="34" charset="-128"/>
              <a:cs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descr="Rectangle: Click to edit Master text styles&#10;Second level&#10;Third level&#10;Fourth level&#10;Fifth level"/>
          <p:cNvSpPr>
            <a:spLocks noGrp="1" noChangeArrowheads="1"/>
          </p:cNvSpPr>
          <p:nvPr>
            <p:ph idx="1"/>
          </p:nvPr>
        </p:nvSpPr>
        <p:spPr>
          <a:xfrm>
            <a:off x="685800" y="1292225"/>
            <a:ext cx="8134350" cy="2857500"/>
          </a:xfrm>
        </p:spPr>
        <p:txBody>
          <a:bodyPr/>
          <a:lstStyle/>
          <a:p>
            <a:pPr marL="0" indent="0" eaLnBrk="1" hangingPunct="1">
              <a:buFont typeface="Arial" panose="020B0604020202020204" pitchFamily="34" charset="0"/>
              <a:buNone/>
              <a:defRPr/>
            </a:pPr>
            <a:r>
              <a:rPr lang="en-US" altLang="zh-CN" sz="2400" b="1" dirty="0" smtClean="0">
                <a:latin typeface="+mn-ea"/>
              </a:rPr>
              <a:t>3. </a:t>
            </a:r>
            <a:r>
              <a:rPr lang="zh-CN" altLang="en-US" sz="2400" b="1" dirty="0" smtClean="0">
                <a:latin typeface="+mn-ea"/>
              </a:rPr>
              <a:t>控制相关 </a:t>
            </a:r>
            <a:endParaRPr lang="zh-CN" altLang="en-US" sz="2400" b="1" dirty="0" smtClean="0">
              <a:latin typeface="+mn-ea"/>
            </a:endParaRPr>
          </a:p>
          <a:p>
            <a:pPr marL="1085850" lvl="1" indent="-457200" eaLnBrk="1" hangingPunct="1">
              <a:defRPr/>
            </a:pPr>
            <a:r>
              <a:rPr lang="zh-CN" altLang="en-US" sz="2400" b="1" dirty="0" smtClean="0">
                <a:latin typeface="+mn-ea"/>
              </a:rPr>
              <a:t>由分支指令引起的相关。</a:t>
            </a:r>
            <a:endParaRPr lang="zh-CN" altLang="en-US" sz="2400" b="1" dirty="0" smtClean="0">
              <a:latin typeface="+mn-ea"/>
            </a:endParaRPr>
          </a:p>
          <a:p>
            <a:pPr lvl="2" eaLnBrk="1" hangingPunct="1">
              <a:buFont typeface="Arial" panose="020B0604020202020204" pitchFamily="34" charset="0"/>
              <a:buChar char="•"/>
              <a:defRPr/>
            </a:pPr>
            <a:r>
              <a:rPr lang="zh-CN" altLang="en-US" b="1" dirty="0" smtClean="0">
                <a:latin typeface="+mn-ea"/>
              </a:rPr>
              <a:t>为了保证程序应有的执行顺序，必须严格按控制项关确定的顺序执行。</a:t>
            </a:r>
            <a:endParaRPr lang="zh-CN" altLang="en-US" b="1" dirty="0" smtClean="0">
              <a:latin typeface="+mn-ea"/>
            </a:endParaRPr>
          </a:p>
          <a:p>
            <a:pPr marL="1085850" lvl="1" indent="-457200" eaLnBrk="1" hangingPunct="1">
              <a:defRPr/>
            </a:pPr>
            <a:r>
              <a:rPr lang="zh-CN" altLang="en-US" sz="2400" b="1" dirty="0" smtClean="0">
                <a:latin typeface="+mn-ea"/>
              </a:rPr>
              <a:t>典型的程序结构是</a:t>
            </a:r>
            <a:r>
              <a:rPr lang="zh-CN" altLang="en-US" sz="2400" b="1" dirty="0" smtClean="0">
                <a:solidFill>
                  <a:srgbClr val="9933FF"/>
                </a:solidFill>
                <a:latin typeface="+mn-ea"/>
              </a:rPr>
              <a:t>“</a:t>
            </a:r>
            <a:r>
              <a:rPr lang="en-US" altLang="zh-CN" sz="2400" b="1" dirty="0" smtClean="0">
                <a:solidFill>
                  <a:srgbClr val="9933FF"/>
                </a:solidFill>
                <a:latin typeface="+mn-ea"/>
              </a:rPr>
              <a:t>if-then”</a:t>
            </a:r>
            <a:r>
              <a:rPr lang="zh-CN" altLang="en-US" sz="2400" b="1" dirty="0" smtClean="0">
                <a:latin typeface="+mn-ea"/>
              </a:rPr>
              <a:t>结构。</a:t>
            </a:r>
            <a:endParaRPr lang="zh-CN" altLang="en-US" sz="2400" b="1" dirty="0" smtClean="0">
              <a:latin typeface="+mn-ea"/>
            </a:endParaRPr>
          </a:p>
          <a:p>
            <a:pPr marL="1085850" lvl="1" indent="-457200" eaLnBrk="1" hangingPunct="1">
              <a:defRPr/>
            </a:pPr>
            <a:r>
              <a:rPr lang="zh-CN" altLang="en-US" sz="2400" b="1" dirty="0" smtClean="0">
                <a:latin typeface="+mn-ea"/>
              </a:rPr>
              <a:t>例：</a:t>
            </a:r>
            <a:endParaRPr lang="zh-CN" altLang="en-US" sz="2400" b="1" dirty="0" smtClean="0">
              <a:latin typeface="+mn-ea"/>
            </a:endParaRPr>
          </a:p>
        </p:txBody>
      </p:sp>
      <p:sp>
        <p:nvSpPr>
          <p:cNvPr id="35844" name="Text Box 4"/>
          <p:cNvSpPr txBox="1">
            <a:spLocks noChangeArrowheads="1"/>
          </p:cNvSpPr>
          <p:nvPr/>
        </p:nvSpPr>
        <p:spPr bwMode="auto">
          <a:xfrm>
            <a:off x="3151188" y="3789363"/>
            <a:ext cx="2881312" cy="2554545"/>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endParaRPr kumimoji="1" lang="en-US" altLang="zh-CN"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smtClean="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endParaRPr kumimoji="1" lang="en-US" altLang="zh-CN"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p:txBody>
      </p:sp>
      <p:sp>
        <p:nvSpPr>
          <p:cNvPr id="5" name="Text Box 4"/>
          <p:cNvSpPr txBox="1">
            <a:spLocks noChangeArrowheads="1"/>
          </p:cNvSpPr>
          <p:nvPr/>
        </p:nvSpPr>
        <p:spPr bwMode="auto">
          <a:xfrm>
            <a:off x="3175" y="3381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algn="ctr">
              <a:spcBef>
                <a:spcPct val="50000"/>
              </a:spcBef>
              <a:buFont typeface="Wingdings" panose="05000000000000000000"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endParaRPr lang="zh-CN" altLang="en-US" sz="3600" b="1" dirty="0" smtClean="0">
              <a:solidFill>
                <a:srgbClr val="000000"/>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descr="Rectangle: Click to edit Master text styles&#10;Second level&#10;Third level&#10;Fourth level&#10;Fifth level"/>
          <p:cNvSpPr>
            <a:spLocks noGrp="1" noChangeArrowheads="1"/>
          </p:cNvSpPr>
          <p:nvPr>
            <p:ph idx="1"/>
          </p:nvPr>
        </p:nvSpPr>
        <p:spPr>
          <a:xfrm>
            <a:off x="0" y="404813"/>
            <a:ext cx="9036496" cy="3960812"/>
          </a:xfrm>
        </p:spPr>
        <p:txBody>
          <a:bodyPr/>
          <a:lstStyle/>
          <a:p>
            <a:pPr marL="6985" lvl="1" indent="-457200" eaLnBrk="1" hangingPunct="1"/>
            <a:r>
              <a:rPr lang="zh-CN" altLang="en-US" b="1" dirty="0" smtClean="0"/>
              <a:t>控制相关有以下两个原则：</a:t>
            </a:r>
            <a:endParaRPr lang="zh-CN" altLang="en-US" b="1" dirty="0" smtClean="0"/>
          </a:p>
          <a:p>
            <a:pPr marL="196215" lvl="2" indent="0" eaLnBrk="1" hangingPunct="1">
              <a:buNone/>
            </a:pPr>
            <a:r>
              <a:rPr lang="zh-CN" altLang="en-US" b="1" dirty="0" smtClean="0">
                <a:latin typeface="宋体" panose="02010600030101010101" pitchFamily="2" charset="-122"/>
              </a:rPr>
              <a:t>（</a:t>
            </a:r>
            <a:r>
              <a:rPr lang="en-US" altLang="zh-CN" b="1" dirty="0" smtClean="0">
                <a:latin typeface="宋体" panose="02010600030101010101" pitchFamily="2" charset="-122"/>
              </a:rPr>
              <a:t>1</a:t>
            </a:r>
            <a:r>
              <a:rPr lang="zh-CN" altLang="en-US" b="1" dirty="0" smtClean="0">
                <a:latin typeface="宋体" panose="02010600030101010101" pitchFamily="2" charset="-122"/>
              </a:rPr>
              <a:t>）与控制相关的指令不能移到分支指令之前，即控制有关</a:t>
            </a:r>
            <a:r>
              <a:rPr lang="zh-CN" altLang="en-US" b="1" dirty="0">
                <a:latin typeface="宋体" panose="02010600030101010101" pitchFamily="2" charset="-122"/>
              </a:rPr>
              <a:t>的</a:t>
            </a:r>
            <a:r>
              <a:rPr lang="zh-CN" altLang="en-US" b="1" dirty="0" smtClean="0">
                <a:latin typeface="宋体" panose="02010600030101010101" pitchFamily="2" charset="-122"/>
              </a:rPr>
              <a:t>指令不能调度到分支指令的控制范围之外。</a:t>
            </a:r>
            <a:endParaRPr lang="en-US" altLang="zh-CN" b="1" dirty="0" smtClean="0">
              <a:latin typeface="宋体" panose="02010600030101010101" pitchFamily="2" charset="-122"/>
            </a:endParaRPr>
          </a:p>
          <a:p>
            <a:pPr marL="899795" lvl="2" indent="-342900" eaLnBrk="1" hangingPunct="1">
              <a:buFont typeface="Wingdings" panose="05000000000000000000" pitchFamily="2" charset="2"/>
              <a:buChar char="Ø"/>
            </a:pPr>
            <a:r>
              <a:rPr lang="zh-CN" altLang="en-US" b="1" dirty="0" smtClean="0">
                <a:solidFill>
                  <a:schemeClr val="hlink"/>
                </a:solidFill>
                <a:latin typeface="宋体" panose="02010600030101010101" pitchFamily="2" charset="-122"/>
              </a:rPr>
              <a:t>对于上述的例子，</a:t>
            </a:r>
            <a:r>
              <a:rPr lang="en-US" altLang="zh-CN" b="1" dirty="0" smtClean="0">
                <a:solidFill>
                  <a:srgbClr val="9933FF"/>
                </a:solidFill>
                <a:latin typeface="宋体" panose="02010600030101010101" pitchFamily="2" charset="-122"/>
              </a:rPr>
              <a:t>then</a:t>
            </a:r>
            <a:r>
              <a:rPr lang="en-US" altLang="zh-CN" b="1" dirty="0" smtClean="0">
                <a:solidFill>
                  <a:schemeClr val="hlink"/>
                </a:solidFill>
                <a:latin typeface="宋体" panose="02010600030101010101" pitchFamily="2" charset="-122"/>
              </a:rPr>
              <a:t> </a:t>
            </a:r>
            <a:r>
              <a:rPr lang="zh-CN" altLang="en-US" b="1" dirty="0" smtClean="0">
                <a:solidFill>
                  <a:schemeClr val="hlink"/>
                </a:solidFill>
                <a:latin typeface="宋体" panose="02010600030101010101" pitchFamily="2" charset="-122"/>
              </a:rPr>
              <a:t>部分中的指令不能移到</a:t>
            </a:r>
            <a:r>
              <a:rPr lang="en-US" altLang="zh-CN" b="1" dirty="0" smtClean="0">
                <a:solidFill>
                  <a:srgbClr val="9933FF"/>
                </a:solidFill>
                <a:latin typeface="宋体" panose="02010600030101010101" pitchFamily="2" charset="-122"/>
              </a:rPr>
              <a:t>if</a:t>
            </a:r>
            <a:r>
              <a:rPr lang="zh-CN" altLang="en-US" b="1" dirty="0" smtClean="0">
                <a:solidFill>
                  <a:schemeClr val="hlink"/>
                </a:solidFill>
                <a:latin typeface="宋体" panose="02010600030101010101" pitchFamily="2" charset="-122"/>
              </a:rPr>
              <a:t>语句之前</a:t>
            </a:r>
            <a:endParaRPr lang="en-US" altLang="zh-CN" b="1" dirty="0" smtClean="0">
              <a:solidFill>
                <a:schemeClr val="hlink"/>
              </a:solidFill>
              <a:latin typeface="宋体" panose="02010600030101010101" pitchFamily="2" charset="-122"/>
            </a:endParaRPr>
          </a:p>
          <a:p>
            <a:pPr marL="899795" lvl="2" indent="-342900" eaLnBrk="1" hangingPunct="1">
              <a:buFont typeface="Wingdings" panose="05000000000000000000" pitchFamily="2" charset="2"/>
              <a:buChar char="Ø"/>
            </a:pPr>
            <a:endParaRPr lang="zh-CN" altLang="en-US" b="1" dirty="0" smtClean="0">
              <a:latin typeface="宋体" panose="02010600030101010101" pitchFamily="2" charset="-122"/>
            </a:endParaRPr>
          </a:p>
          <a:p>
            <a:pPr marL="196215" lvl="2" indent="0" eaLnBrk="1" hangingPunct="1">
              <a:buNone/>
            </a:pPr>
            <a:r>
              <a:rPr lang="zh-CN" altLang="en-US" b="1" dirty="0" smtClean="0">
                <a:latin typeface="宋体" panose="02010600030101010101" pitchFamily="2" charset="-122"/>
              </a:rPr>
              <a:t>（</a:t>
            </a:r>
            <a:r>
              <a:rPr lang="en-US" altLang="zh-CN" b="1" dirty="0" smtClean="0">
                <a:latin typeface="宋体" panose="02010600030101010101" pitchFamily="2" charset="-122"/>
              </a:rPr>
              <a:t>2</a:t>
            </a:r>
            <a:r>
              <a:rPr lang="zh-CN" altLang="en-US" b="1" dirty="0" smtClean="0">
                <a:latin typeface="宋体" panose="02010600030101010101" pitchFamily="2" charset="-122"/>
              </a:rPr>
              <a:t>）与控制无关的指令不能移到分支指令之后，即控制无关的指令不能调度到分支指令的控制范围以内。</a:t>
            </a:r>
            <a:endParaRPr lang="en-US" altLang="zh-CN" b="1" dirty="0" smtClean="0">
              <a:latin typeface="宋体" panose="02010600030101010101" pitchFamily="2" charset="-122"/>
            </a:endParaRPr>
          </a:p>
          <a:p>
            <a:pPr marL="899795" lvl="2" indent="-342900" eaLnBrk="1" hangingPunct="1">
              <a:buFont typeface="Wingdings" panose="05000000000000000000" pitchFamily="2" charset="2"/>
              <a:buChar char="Ø"/>
            </a:pPr>
            <a:r>
              <a:rPr lang="zh-CN" altLang="en-US" b="1" dirty="0" smtClean="0">
                <a:solidFill>
                  <a:schemeClr val="hlink"/>
                </a:solidFill>
                <a:latin typeface="宋体" panose="02010600030101010101" pitchFamily="2" charset="-122"/>
              </a:rPr>
              <a:t>对于上述的例子，不能把</a:t>
            </a:r>
            <a:r>
              <a:rPr lang="en-US" altLang="zh-CN" b="1" dirty="0" smtClean="0">
                <a:solidFill>
                  <a:srgbClr val="9933FF"/>
                </a:solidFill>
                <a:latin typeface="宋体" panose="02010600030101010101" pitchFamily="2" charset="-122"/>
              </a:rPr>
              <a:t>S</a:t>
            </a:r>
            <a:r>
              <a:rPr lang="zh-CN" altLang="en-US" b="1" dirty="0" smtClean="0">
                <a:solidFill>
                  <a:schemeClr val="hlink"/>
                </a:solidFill>
                <a:latin typeface="宋体" panose="02010600030101010101" pitchFamily="2" charset="-122"/>
              </a:rPr>
              <a:t>移到</a:t>
            </a:r>
            <a:r>
              <a:rPr lang="en-US" altLang="zh-CN" b="1" dirty="0" smtClean="0">
                <a:solidFill>
                  <a:srgbClr val="9933FF"/>
                </a:solidFill>
                <a:latin typeface="宋体" panose="02010600030101010101" pitchFamily="2" charset="-122"/>
              </a:rPr>
              <a:t>if</a:t>
            </a:r>
            <a:r>
              <a:rPr lang="zh-CN" altLang="en-US" b="1" dirty="0" smtClean="0">
                <a:solidFill>
                  <a:schemeClr val="hlink"/>
                </a:solidFill>
                <a:latin typeface="宋体" panose="02010600030101010101" pitchFamily="2" charset="-122"/>
              </a:rPr>
              <a:t>语句的</a:t>
            </a:r>
            <a:r>
              <a:rPr lang="en-US" altLang="zh-CN" b="1" dirty="0" smtClean="0">
                <a:solidFill>
                  <a:srgbClr val="9933FF"/>
                </a:solidFill>
                <a:latin typeface="宋体" panose="02010600030101010101" pitchFamily="2" charset="-122"/>
              </a:rPr>
              <a:t>then</a:t>
            </a:r>
            <a:r>
              <a:rPr lang="en-US" altLang="zh-CN" b="1" dirty="0" smtClean="0">
                <a:solidFill>
                  <a:schemeClr val="hlink"/>
                </a:solidFill>
                <a:latin typeface="宋体" panose="02010600030101010101" pitchFamily="2" charset="-122"/>
              </a:rPr>
              <a:t> </a:t>
            </a:r>
            <a:r>
              <a:rPr lang="zh-CN" altLang="en-US" b="1" dirty="0" smtClean="0">
                <a:solidFill>
                  <a:schemeClr val="hlink"/>
                </a:solidFill>
                <a:latin typeface="宋体" panose="02010600030101010101" pitchFamily="2" charset="-122"/>
              </a:rPr>
              <a:t>部分中。</a:t>
            </a:r>
            <a:endParaRPr lang="zh-CN" altLang="en-US" b="1" dirty="0" smtClean="0">
              <a:solidFill>
                <a:schemeClr val="hlink"/>
              </a:solidFill>
              <a:latin typeface="宋体" panose="02010600030101010101" pitchFamily="2" charset="-122"/>
            </a:endParaRPr>
          </a:p>
        </p:txBody>
      </p:sp>
      <p:sp>
        <p:nvSpPr>
          <p:cNvPr id="5" name="Text Box 4"/>
          <p:cNvSpPr txBox="1">
            <a:spLocks noChangeArrowheads="1"/>
          </p:cNvSpPr>
          <p:nvPr/>
        </p:nvSpPr>
        <p:spPr bwMode="auto">
          <a:xfrm>
            <a:off x="3348038" y="3933056"/>
            <a:ext cx="2143125" cy="2862322"/>
          </a:xfrm>
          <a:prstGeom prst="rect">
            <a:avLst/>
          </a:prstGeom>
          <a:gradFill rotWithShape="1">
            <a:gsLst>
              <a:gs pos="0">
                <a:srgbClr val="F8F8F8"/>
              </a:gs>
              <a:gs pos="20000">
                <a:srgbClr val="F7F7F7"/>
              </a:gs>
              <a:gs pos="100000">
                <a:srgbClr val="BDBDBD"/>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000" b="1" dirty="0">
                <a:solidFill>
                  <a:srgbClr val="008000"/>
                </a:solidFill>
                <a:latin typeface="宋体" panose="02010600030101010101" pitchFamily="2" charset="-122"/>
              </a:rPr>
              <a:t>if p1 {</a:t>
            </a:r>
            <a:endParaRPr kumimoji="1" lang="en-US" altLang="zh-CN"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	   S1</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S</a:t>
            </a:r>
            <a:r>
              <a:rPr kumimoji="1" lang="zh-CN" altLang="en-US" sz="2000" b="1" dirty="0">
                <a:solidFill>
                  <a:srgbClr val="008000"/>
                </a:solidFill>
                <a:latin typeface="宋体" panose="02010600030101010101" pitchFamily="2" charset="-122"/>
              </a:rPr>
              <a:t>；</a:t>
            </a:r>
            <a:endParaRPr kumimoji="1" lang="en-US" altLang="zh-CN" sz="2000" b="1" dirty="0">
              <a:solidFill>
                <a:srgbClr val="008000"/>
              </a:solidFill>
              <a:latin typeface="宋体" panose="02010600030101010101" pitchFamily="2" charset="-122"/>
            </a:endParaRPr>
          </a:p>
          <a:p>
            <a:pPr>
              <a:defRPr/>
            </a:pPr>
            <a:endParaRPr kumimoji="1" lang="zh-CN" altLang="en-US"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if p2 {</a:t>
            </a:r>
            <a:endParaRPr kumimoji="1" lang="en-US" altLang="zh-CN" sz="2000" b="1" dirty="0">
              <a:solidFill>
                <a:srgbClr val="008000"/>
              </a:solidFill>
              <a:latin typeface="宋体" panose="02010600030101010101" pitchFamily="2" charset="-122"/>
            </a:endParaRPr>
          </a:p>
          <a:p>
            <a:pPr>
              <a:defRPr/>
            </a:pPr>
            <a:r>
              <a:rPr kumimoji="1" lang="en-US" altLang="zh-CN" sz="2000" b="1" dirty="0">
                <a:solidFill>
                  <a:srgbClr val="008000"/>
                </a:solidFill>
                <a:latin typeface="宋体" panose="02010600030101010101" pitchFamily="2" charset="-122"/>
              </a:rPr>
              <a:t>	   S2</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a:p>
            <a:pPr>
              <a:defRPr/>
            </a:pPr>
            <a:r>
              <a:rPr kumimoji="1" lang="zh-CN" altLang="en-US" sz="2000" b="1" dirty="0">
                <a:solidFill>
                  <a:srgbClr val="008000"/>
                </a:solidFill>
                <a:latin typeface="宋体" panose="02010600030101010101" pitchFamily="2" charset="-122"/>
              </a:rPr>
              <a:t>      </a:t>
            </a:r>
            <a:r>
              <a:rPr kumimoji="1" lang="en-US" altLang="zh-CN" sz="2000" b="1" dirty="0">
                <a:solidFill>
                  <a:srgbClr val="008000"/>
                </a:solidFill>
                <a:latin typeface="宋体" panose="02010600030101010101" pitchFamily="2" charset="-122"/>
              </a:rPr>
              <a:t>}</a:t>
            </a:r>
            <a:r>
              <a:rPr kumimoji="1" lang="zh-CN" altLang="en-US" sz="2000" b="1" dirty="0">
                <a:solidFill>
                  <a:srgbClr val="008000"/>
                </a:solidFill>
                <a:latin typeface="宋体" panose="02010600030101010101" pitchFamily="2" charset="-122"/>
              </a:rPr>
              <a:t>；</a:t>
            </a:r>
            <a:endParaRPr kumimoji="1" lang="zh-CN" altLang="en-US" sz="2000" b="1" dirty="0">
              <a:solidFill>
                <a:srgbClr val="008000"/>
              </a:solidFill>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525463" y="404664"/>
            <a:ext cx="7772400" cy="1470025"/>
          </a:xfrm>
        </p:spPr>
        <p:txBody>
          <a:bodyPr/>
          <a:lstStyle/>
          <a:p>
            <a:pPr eaLnBrk="1" hangingPunct="1"/>
            <a:r>
              <a:rPr lang="zh-CN" altLang="en-US" sz="4000" b="1" dirty="0" smtClean="0"/>
              <a:t>第七章 指令级并行</a:t>
            </a:r>
            <a:endParaRPr lang="zh-CN" altLang="en-US" sz="4000" b="1" dirty="0" smtClean="0"/>
          </a:p>
        </p:txBody>
      </p:sp>
      <p:sp>
        <p:nvSpPr>
          <p:cNvPr id="3085" name="Rectangle 13"/>
          <p:cNvSpPr>
            <a:spLocks noGrp="1" noChangeArrowheads="1"/>
          </p:cNvSpPr>
          <p:nvPr>
            <p:ph type="subTitle" idx="1"/>
          </p:nvPr>
        </p:nvSpPr>
        <p:spPr>
          <a:xfrm>
            <a:off x="611188" y="2060575"/>
            <a:ext cx="7200900" cy="3744913"/>
          </a:xfrm>
        </p:spPr>
        <p:txBody>
          <a:bodyPr rtlCol="0">
            <a:normAutofit/>
          </a:bodyPr>
          <a:lstStyle/>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mj-ea"/>
                <a:ea typeface="+mj-ea"/>
              </a:rPr>
              <a:t>7.1	</a:t>
            </a:r>
            <a:r>
              <a:rPr lang="zh-CN" altLang="en-US" b="1" dirty="0" smtClean="0">
                <a:solidFill>
                  <a:schemeClr val="tx1"/>
                </a:solidFill>
                <a:latin typeface="+mj-ea"/>
                <a:ea typeface="+mj-ea"/>
              </a:rPr>
              <a:t>指令级并行的概念</a:t>
            </a:r>
            <a:endParaRPr lang="en-US" altLang="zh-CN" b="1" dirty="0" smtClean="0">
              <a:solidFill>
                <a:schemeClr val="tx1"/>
              </a:solidFill>
              <a:latin typeface="+mj-ea"/>
              <a:ea typeface="+mj-ea"/>
            </a:endParaRPr>
          </a:p>
          <a:p>
            <a:pPr marL="471805" lvl="1" algn="l" eaLnBrk="1" fontAlgn="auto" hangingPunct="1">
              <a:lnSpc>
                <a:spcPct val="90000"/>
              </a:lnSpc>
              <a:spcAft>
                <a:spcPts val="0"/>
              </a:spcAft>
              <a:buFont typeface="Wingdings" panose="05000000000000000000" pitchFamily="2" charset="2"/>
              <a:buNone/>
              <a:defRPr/>
            </a:pPr>
            <a:r>
              <a:rPr lang="zh-CN" altLang="en-US" b="1" dirty="0" smtClean="0">
                <a:solidFill>
                  <a:schemeClr val="tx1"/>
                </a:solidFill>
                <a:latin typeface="+mj-ea"/>
                <a:ea typeface="+mj-ea"/>
              </a:rPr>
              <a:t> </a:t>
            </a:r>
            <a:endParaRPr lang="en-US" altLang="zh-CN" b="1" dirty="0" smtClean="0">
              <a:solidFill>
                <a:schemeClr val="tx1"/>
              </a:solidFill>
              <a:latin typeface="+mj-ea"/>
              <a:ea typeface="+mj-ea"/>
            </a:endParaRPr>
          </a:p>
          <a:p>
            <a:pPr marL="471805" lvl="1" algn="l" eaLnBrk="1" fontAlgn="auto" hangingPunct="1">
              <a:lnSpc>
                <a:spcPct val="90000"/>
              </a:lnSpc>
              <a:spcAft>
                <a:spcPts val="0"/>
              </a:spcAft>
              <a:buFont typeface="Wingdings" panose="05000000000000000000" pitchFamily="2" charset="2"/>
              <a:buNone/>
              <a:defRPr/>
            </a:pPr>
            <a:r>
              <a:rPr lang="en-US" altLang="zh-CN" b="1" u="sng" dirty="0" smtClean="0">
                <a:solidFill>
                  <a:schemeClr val="tx1"/>
                </a:solidFill>
                <a:effectLst>
                  <a:outerShdw blurRad="38100" dist="38100" dir="2700000" algn="tl">
                    <a:srgbClr val="000000">
                      <a:alpha val="43137"/>
                    </a:srgbClr>
                  </a:outerShdw>
                </a:effectLst>
                <a:latin typeface="+mj-ea"/>
                <a:ea typeface="+mj-ea"/>
              </a:rPr>
              <a:t>7.2	</a:t>
            </a:r>
            <a:r>
              <a:rPr lang="zh-CN" altLang="en-US" b="1" u="sng" dirty="0" smtClean="0">
                <a:solidFill>
                  <a:schemeClr val="tx1"/>
                </a:solidFill>
                <a:effectLst>
                  <a:outerShdw blurRad="38100" dist="38100" dir="2700000" algn="tl">
                    <a:srgbClr val="000000">
                      <a:alpha val="43137"/>
                    </a:srgbClr>
                  </a:outerShdw>
                </a:effectLst>
                <a:latin typeface="+mj-ea"/>
                <a:ea typeface="+mj-ea"/>
              </a:rPr>
              <a:t>指令的动态调度</a:t>
            </a:r>
            <a:endParaRPr lang="en-US" altLang="zh-CN" b="1" u="sng" dirty="0" smtClean="0">
              <a:solidFill>
                <a:schemeClr val="tx1"/>
              </a:solidFill>
              <a:effectLst>
                <a:outerShdw blurRad="38100" dist="38100" dir="2700000" algn="tl">
                  <a:srgbClr val="000000">
                    <a:alpha val="43137"/>
                  </a:srgbClr>
                </a:outerShdw>
              </a:effectLst>
              <a:latin typeface="+mj-ea"/>
              <a:ea typeface="+mj-ea"/>
            </a:endParaRPr>
          </a:p>
          <a:p>
            <a:pPr marL="471805" lvl="1" algn="l" eaLnBrk="1" fontAlgn="auto" hangingPunct="1">
              <a:lnSpc>
                <a:spcPct val="90000"/>
              </a:lnSpc>
              <a:spcAft>
                <a:spcPts val="0"/>
              </a:spcAft>
              <a:buFont typeface="Wingdings" panose="05000000000000000000" pitchFamily="2" charset="2"/>
              <a:buNone/>
              <a:defRPr/>
            </a:pPr>
            <a:endParaRPr lang="en-US" altLang="zh-CN" b="1" dirty="0" smtClean="0">
              <a:solidFill>
                <a:schemeClr val="tx1"/>
              </a:solidFill>
              <a:latin typeface="+mj-ea"/>
              <a:ea typeface="+mj-ea"/>
            </a:endParaRPr>
          </a:p>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mj-ea"/>
                <a:ea typeface="+mj-ea"/>
              </a:rPr>
              <a:t>7.3	</a:t>
            </a:r>
            <a:r>
              <a:rPr lang="zh-CN" altLang="en-US" b="1" dirty="0" smtClean="0">
                <a:solidFill>
                  <a:schemeClr val="tx1"/>
                </a:solidFill>
                <a:latin typeface="+mj-ea"/>
                <a:ea typeface="+mj-ea"/>
              </a:rPr>
              <a:t>控制相关的动态解决技术</a:t>
            </a:r>
            <a:endParaRPr lang="en-US" altLang="zh-CN" b="1" dirty="0" smtClean="0">
              <a:solidFill>
                <a:schemeClr val="tx1"/>
              </a:solidFill>
              <a:latin typeface="+mj-ea"/>
              <a:ea typeface="+mj-ea"/>
            </a:endParaRPr>
          </a:p>
          <a:p>
            <a:pPr marL="471805" lvl="1" algn="l" eaLnBrk="1" fontAlgn="auto" hangingPunct="1">
              <a:lnSpc>
                <a:spcPct val="90000"/>
              </a:lnSpc>
              <a:spcAft>
                <a:spcPts val="0"/>
              </a:spcAft>
              <a:buFont typeface="Wingdings" panose="05000000000000000000" pitchFamily="2" charset="2"/>
              <a:buNone/>
              <a:defRPr/>
            </a:pPr>
            <a:endParaRPr lang="en-US" altLang="zh-CN" b="1" dirty="0" smtClean="0">
              <a:solidFill>
                <a:schemeClr val="tx1"/>
              </a:solidFill>
              <a:latin typeface="+mj-ea"/>
              <a:ea typeface="+mj-ea"/>
            </a:endParaRPr>
          </a:p>
          <a:p>
            <a:pPr marL="471805" lvl="1" algn="l" eaLnBrk="1" fontAlgn="auto" hangingPunct="1">
              <a:lnSpc>
                <a:spcPct val="90000"/>
              </a:lnSpc>
              <a:spcAft>
                <a:spcPts val="0"/>
              </a:spcAft>
              <a:buFont typeface="Wingdings" panose="05000000000000000000" pitchFamily="2" charset="2"/>
              <a:buNone/>
              <a:defRPr/>
            </a:pPr>
            <a:r>
              <a:rPr lang="en-US" altLang="zh-CN" b="1" dirty="0" smtClean="0">
                <a:solidFill>
                  <a:schemeClr val="tx1"/>
                </a:solidFill>
                <a:latin typeface="+mj-ea"/>
                <a:ea typeface="+mj-ea"/>
              </a:rPr>
              <a:t>7.4	</a:t>
            </a:r>
            <a:r>
              <a:rPr lang="zh-CN" altLang="en-US" b="1" dirty="0" smtClean="0">
                <a:solidFill>
                  <a:schemeClr val="tx1"/>
                </a:solidFill>
                <a:latin typeface="+mj-ea"/>
                <a:ea typeface="+mj-ea"/>
              </a:rPr>
              <a:t>多指令流出技术</a:t>
            </a:r>
            <a:endParaRPr lang="en-US" altLang="zh-CN" b="1" dirty="0" smtClean="0">
              <a:solidFill>
                <a:schemeClr val="tx1"/>
              </a:solidFill>
              <a:latin typeface="+mj-ea"/>
              <a:ea typeface="+mj-ea"/>
            </a:endParaRPr>
          </a:p>
        </p:txBody>
      </p:sp>
      <p:sp>
        <p:nvSpPr>
          <p:cNvPr id="3076" name="Rectangle 4"/>
          <p:cNvSpPr>
            <a:spLocks noChangeArrowheads="1"/>
          </p:cNvSpPr>
          <p:nvPr/>
        </p:nvSpPr>
        <p:spPr bwMode="auto">
          <a:xfrm>
            <a:off x="1258888" y="3068638"/>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00CC"/>
              </a:buClr>
              <a:buFont typeface="Wingdings" panose="05000000000000000000" pitchFamily="2" charset="2"/>
              <a:buNone/>
            </a:pPr>
            <a:endParaRPr lang="en-US" altLang="zh-CN" sz="2400" b="1">
              <a:latin typeface="Times New Roman" panose="02020603050405020304" pitchFamily="18"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260350"/>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7.2  </a:t>
            </a:r>
            <a:r>
              <a:rPr lang="zh-CN" altLang="en-US" sz="4000" b="1" dirty="0" smtClean="0">
                <a:latin typeface="Times New Roman" panose="02020603050405020304" pitchFamily="18" charset="0"/>
                <a:cs typeface="Times New Roman" panose="02020603050405020304" pitchFamily="18" charset="0"/>
              </a:rPr>
              <a:t>指令的</a:t>
            </a:r>
            <a:r>
              <a:rPr lang="zh-CN" altLang="en-US" sz="4000" b="1" dirty="0">
                <a:latin typeface="Times New Roman" panose="02020603050405020304" pitchFamily="18" charset="0"/>
                <a:cs typeface="Times New Roman" panose="02020603050405020304" pitchFamily="18" charset="0"/>
              </a:rPr>
              <a:t>动态调度</a:t>
            </a:r>
            <a:endParaRPr lang="zh-CN" altLang="en-US" sz="4000" b="1" dirty="0" smtClean="0">
              <a:latin typeface="Times New Roman" panose="02020603050405020304" pitchFamily="18" charset="0"/>
              <a:cs typeface="Times New Roman" panose="02020603050405020304" pitchFamily="18" charset="0"/>
            </a:endParaRPr>
          </a:p>
        </p:txBody>
      </p:sp>
      <p:sp>
        <p:nvSpPr>
          <p:cNvPr id="4099" name="Rectangle 2"/>
          <p:cNvSpPr>
            <a:spLocks noGrp="1" noChangeArrowheads="1"/>
          </p:cNvSpPr>
          <p:nvPr>
            <p:ph idx="1"/>
          </p:nvPr>
        </p:nvSpPr>
        <p:spPr>
          <a:xfrm>
            <a:off x="755650" y="1700213"/>
            <a:ext cx="7064375" cy="3600450"/>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7.2.1  </a:t>
            </a:r>
            <a:r>
              <a:rPr lang="zh-CN" altLang="en-US" sz="2800" b="1" dirty="0" smtClean="0">
                <a:latin typeface="Times New Roman" panose="02020603050405020304" pitchFamily="18" charset="0"/>
                <a:cs typeface="Times New Roman" panose="02020603050405020304" pitchFamily="18" charset="0"/>
              </a:rPr>
              <a:t>动态调度的原理</a:t>
            </a:r>
            <a:endParaRPr lang="en-US" altLang="zh-CN" sz="2800" b="1" dirty="0" smtClean="0">
              <a:latin typeface="Times New Roman" panose="02020603050405020304" pitchFamily="18" charset="0"/>
              <a:cs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cs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7.2.2  </a:t>
            </a:r>
            <a:r>
              <a:rPr lang="zh-CN" altLang="en-US" sz="2800" b="1" dirty="0" smtClean="0">
                <a:latin typeface="Times New Roman" panose="02020603050405020304" pitchFamily="18" charset="0"/>
                <a:cs typeface="Times New Roman" panose="02020603050405020304" pitchFamily="18" charset="0"/>
              </a:rPr>
              <a:t>动态调度算法之一：记分牌</a:t>
            </a:r>
            <a:endParaRPr lang="en-US" altLang="zh-CN" sz="2800" b="1" dirty="0" smtClean="0">
              <a:latin typeface="Times New Roman" panose="02020603050405020304" pitchFamily="18" charset="0"/>
              <a:cs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sz="2800" b="1" dirty="0" smtClean="0">
              <a:latin typeface="Times New Roman" panose="02020603050405020304" pitchFamily="18" charset="0"/>
              <a:cs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7.2.3  </a:t>
            </a:r>
            <a:r>
              <a:rPr lang="zh-CN" altLang="en-US" sz="2800" b="1" dirty="0" smtClean="0">
                <a:latin typeface="Times New Roman" panose="02020603050405020304" pitchFamily="18" charset="0"/>
                <a:cs typeface="Times New Roman" panose="02020603050405020304" pitchFamily="18" charset="0"/>
              </a:rPr>
              <a:t>动态调度算法之二：</a:t>
            </a:r>
            <a:r>
              <a:rPr lang="en-US" altLang="zh-CN" sz="2800" b="1" dirty="0" err="1" smtClean="0">
                <a:latin typeface="Times New Roman" panose="02020603050405020304" pitchFamily="18" charset="0"/>
                <a:cs typeface="Times New Roman" panose="02020603050405020304" pitchFamily="18" charset="0"/>
              </a:rPr>
              <a:t>Tomasulo</a:t>
            </a:r>
            <a:r>
              <a:rPr lang="zh-CN" altLang="en-US" sz="2800" b="1" dirty="0" smtClean="0">
                <a:latin typeface="Times New Roman" panose="02020603050405020304" pitchFamily="18" charset="0"/>
                <a:cs typeface="Times New Roman" panose="02020603050405020304" pitchFamily="18" charset="0"/>
              </a:rPr>
              <a:t>算法</a:t>
            </a:r>
            <a:endParaRPr lang="en-US" altLang="zh-CN" sz="28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094382"/>
            <a:ext cx="8352927" cy="5718994"/>
          </a:xfrm>
        </p:spPr>
        <p:txBody>
          <a:bodyPr rtlCol="0">
            <a:noAutofit/>
          </a:bodyPr>
          <a:lstStyle/>
          <a:p>
            <a:pPr lvl="1" eaLnBrk="1" hangingPunct="1">
              <a:defRPr/>
            </a:pPr>
            <a:r>
              <a:rPr lang="zh-CN" altLang="en-US" sz="2400" b="1" dirty="0"/>
              <a:t>向量处理机 </a:t>
            </a:r>
            <a:r>
              <a:rPr lang="en-US" altLang="zh-CN" sz="2400" b="1" dirty="0"/>
              <a:t>Cray-I</a:t>
            </a:r>
            <a:endParaRPr lang="en-US" altLang="zh-CN" sz="2400" b="1" dirty="0"/>
          </a:p>
          <a:p>
            <a:pPr marL="1101725" lvl="1" eaLnBrk="1" hangingPunct="1">
              <a:buFont typeface="Wingdings" panose="05000000000000000000" pitchFamily="2" charset="2"/>
              <a:buChar char="ü"/>
              <a:defRPr/>
            </a:pPr>
            <a:r>
              <a:rPr lang="zh-CN" altLang="en-US" sz="2400" b="1" dirty="0"/>
              <a:t> 性能指标</a:t>
            </a:r>
            <a:endParaRPr lang="en-US" altLang="zh-CN" sz="2400" b="1" dirty="0"/>
          </a:p>
          <a:p>
            <a:pPr marL="1101725" lvl="1" eaLnBrk="1" hangingPunct="1">
              <a:buFont typeface="Wingdings" panose="05000000000000000000" pitchFamily="2" charset="2"/>
              <a:buChar char="ü"/>
              <a:defRPr/>
            </a:pPr>
            <a:r>
              <a:rPr lang="zh-CN" altLang="en-US" sz="2400" b="1" dirty="0"/>
              <a:t> 基本结构</a:t>
            </a:r>
            <a:endParaRPr lang="en-US" altLang="zh-CN" sz="2400" b="1" dirty="0"/>
          </a:p>
          <a:p>
            <a:pPr marL="1101725" lvl="1" eaLnBrk="1" hangingPunct="1">
              <a:buFont typeface="Wingdings" panose="05000000000000000000" pitchFamily="2" charset="2"/>
              <a:buChar char="ü"/>
              <a:defRPr/>
            </a:pPr>
            <a:r>
              <a:rPr lang="zh-CN" altLang="en-US" sz="2400" b="1" dirty="0"/>
              <a:t> 链接</a:t>
            </a:r>
            <a:r>
              <a:rPr lang="zh-CN" altLang="en-US" sz="2400" b="1" dirty="0" smtClean="0"/>
              <a:t>技术</a:t>
            </a:r>
            <a:endParaRPr lang="en-US" altLang="zh-CN" sz="2400" b="1" dirty="0" smtClean="0"/>
          </a:p>
          <a:p>
            <a:pPr marL="1101725" lvl="1" eaLnBrk="1" hangingPunct="1">
              <a:buFont typeface="Wingdings" panose="05000000000000000000" pitchFamily="2" charset="2"/>
              <a:buChar char="ü"/>
              <a:defRPr/>
            </a:pPr>
            <a:r>
              <a:rPr lang="en-US" altLang="zh-CN" sz="2400" b="1" dirty="0" smtClean="0"/>
              <a:t> GPU</a:t>
            </a:r>
            <a:endParaRPr lang="en-US" altLang="zh-CN" sz="2400" b="1" dirty="0"/>
          </a:p>
          <a:p>
            <a:pPr lvl="1" eaLnBrk="1" fontAlgn="auto" hangingPunct="1">
              <a:spcAft>
                <a:spcPts val="0"/>
              </a:spcAft>
              <a:defRPr/>
            </a:pPr>
            <a:r>
              <a:rPr lang="zh-CN" altLang="en-US" sz="2400" b="1" dirty="0" smtClean="0">
                <a:latin typeface="+mj-lt"/>
              </a:rPr>
              <a:t>指令</a:t>
            </a:r>
            <a:r>
              <a:rPr lang="zh-CN" altLang="en-US" sz="2400" b="1" dirty="0">
                <a:latin typeface="+mj-lt"/>
              </a:rPr>
              <a:t>级并行</a:t>
            </a:r>
            <a:endParaRPr lang="en-US" altLang="zh-CN" sz="2400" b="1" dirty="0" smtClean="0">
              <a:latin typeface="+mj-lt"/>
            </a:endParaRPr>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指令级并行的基本概念</a:t>
            </a:r>
            <a:endParaRPr lang="en-US" altLang="zh-CN" sz="2400" b="1" dirty="0" smtClean="0"/>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基本</a:t>
            </a:r>
            <a:r>
              <a:rPr lang="zh-CN" altLang="en-US" sz="2400" b="1" dirty="0"/>
              <a:t>块</a:t>
            </a:r>
            <a:r>
              <a:rPr lang="zh-CN" altLang="en-US" sz="2400" b="1" dirty="0" smtClean="0"/>
              <a:t>、循环级并行</a:t>
            </a:r>
            <a:endParaRPr lang="en-US" altLang="zh-CN" sz="2400" b="1" dirty="0"/>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循环</a:t>
            </a:r>
            <a:r>
              <a:rPr lang="zh-CN" altLang="en-US" sz="2400" b="1" dirty="0"/>
              <a:t>展开</a:t>
            </a:r>
            <a:r>
              <a:rPr lang="en-US" altLang="zh-CN" sz="2400" b="1" dirty="0" smtClean="0"/>
              <a:t>+</a:t>
            </a:r>
            <a:r>
              <a:rPr lang="zh-CN" altLang="en-US" sz="2400" b="1" dirty="0" smtClean="0"/>
              <a:t>指令调度</a:t>
            </a:r>
            <a:endParaRPr lang="en-US" altLang="zh-CN" sz="2400" b="1" dirty="0" smtClean="0"/>
          </a:p>
          <a:p>
            <a:pPr marL="1101725" lvl="1" indent="-284480" eaLnBrk="1" fontAlgn="auto" hangingPunct="1">
              <a:spcBef>
                <a:spcPts val="25"/>
              </a:spcBef>
              <a:spcAft>
                <a:spcPts val="0"/>
              </a:spcAft>
              <a:buFont typeface="Wingdings" panose="05000000000000000000" pitchFamily="2" charset="2"/>
              <a:buChar char="ü"/>
              <a:defRPr/>
            </a:pPr>
            <a:r>
              <a:rPr lang="zh-CN" altLang="en-US" sz="2400" b="1" dirty="0" smtClean="0"/>
              <a:t> 循环展开和指令调度的特点</a:t>
            </a:r>
            <a:endParaRPr lang="en-US" altLang="zh-CN" sz="2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a:t>
            </a:r>
            <a:r>
              <a:rPr lang="en-US" altLang="zh-CN" sz="3600" b="1" dirty="0" smtClean="0">
                <a:latin typeface="+mj-ea"/>
              </a:rPr>
              <a:t> </a:t>
            </a:r>
            <a:r>
              <a:rPr lang="zh-CN" altLang="en-US" sz="3600" b="1" dirty="0" smtClean="0">
                <a:latin typeface="+mj-ea"/>
              </a:rPr>
              <a:t>指令的动态调度</a:t>
            </a:r>
            <a:endParaRPr lang="zh-CN" altLang="en-US" sz="3600" b="1" dirty="0" smtClean="0">
              <a:latin typeface="+mj-ea"/>
            </a:endParaRPr>
          </a:p>
        </p:txBody>
      </p:sp>
      <p:sp>
        <p:nvSpPr>
          <p:cNvPr id="25608" name="Rectangle 8"/>
          <p:cNvSpPr>
            <a:spLocks noGrp="1" noChangeArrowheads="1"/>
          </p:cNvSpPr>
          <p:nvPr>
            <p:ph type="body" idx="4294967295"/>
          </p:nvPr>
        </p:nvSpPr>
        <p:spPr>
          <a:xfrm>
            <a:off x="457200" y="1600200"/>
            <a:ext cx="7715250" cy="4525963"/>
          </a:xfrm>
        </p:spPr>
        <p:txBody>
          <a:bodyPr/>
          <a:lstStyle/>
          <a:p>
            <a:pPr eaLnBrk="1" hangingPunct="1"/>
            <a:r>
              <a:rPr lang="zh-CN" altLang="en-US" sz="2400" b="1" noProof="1" smtClean="0">
                <a:latin typeface="+mn-ea"/>
              </a:rPr>
              <a:t>编译器本质上通过对每个循环迭代中寄存器重命名来展开循环。</a:t>
            </a:r>
            <a:endParaRPr lang="zh-CN" altLang="zh-CN" sz="2400" b="1" noProof="1" smtClean="0">
              <a:latin typeface="+mn-ea"/>
            </a:endParaRPr>
          </a:p>
          <a:p>
            <a:pPr eaLnBrk="1" hangingPunct="1"/>
            <a:r>
              <a:rPr lang="zh-CN" altLang="en-US" sz="2400" b="1" noProof="1" smtClean="0">
                <a:latin typeface="+mn-ea"/>
              </a:rPr>
              <a:t>硬件也可通过寄存器重命名和乱序执行（</a:t>
            </a:r>
            <a:r>
              <a:rPr lang="en-US" altLang="zh-CN" sz="2400" b="1" noProof="1" smtClean="0">
                <a:latin typeface="+mn-ea"/>
              </a:rPr>
              <a:t>Out-of-Order</a:t>
            </a:r>
            <a:r>
              <a:rPr lang="zh-CN" altLang="en-US" sz="2400" b="1" noProof="1" smtClean="0">
                <a:latin typeface="+mn-ea"/>
              </a:rPr>
              <a:t>， </a:t>
            </a:r>
            <a:r>
              <a:rPr lang="en-US" altLang="zh-CN" sz="2400" b="1" noProof="1" smtClean="0">
                <a:latin typeface="+mn-ea"/>
              </a:rPr>
              <a:t>OoO</a:t>
            </a:r>
            <a:r>
              <a:rPr lang="zh-CN" altLang="en-US" sz="2400" b="1" noProof="1" smtClean="0">
                <a:latin typeface="+mn-ea"/>
              </a:rPr>
              <a:t>）来获得同样的效果。</a:t>
            </a:r>
            <a:endParaRPr lang="zh-CN" altLang="zh-CN" sz="2400" b="1" noProof="1" smtClean="0">
              <a:latin typeface="+mn-ea"/>
            </a:endParaRPr>
          </a:p>
          <a:p>
            <a:pPr eaLnBrk="1" hangingPunct="1"/>
            <a:r>
              <a:rPr lang="zh-CN" altLang="en-US" sz="2400" b="1" noProof="1" smtClean="0">
                <a:latin typeface="+mn-ea"/>
              </a:rPr>
              <a:t>动态调度</a:t>
            </a:r>
            <a:endParaRPr lang="zh-CN" altLang="zh-CN" sz="2400" b="1" noProof="1" smtClean="0">
              <a:latin typeface="+mn-ea"/>
            </a:endParaRPr>
          </a:p>
          <a:p>
            <a:pPr lvl="1" eaLnBrk="1" hangingPunct="1"/>
            <a:r>
              <a:rPr lang="zh-CN" altLang="en-US" sz="2400" b="1" noProof="1" smtClean="0">
                <a:latin typeface="+mn-ea"/>
              </a:rPr>
              <a:t>记分牌</a:t>
            </a:r>
            <a:endParaRPr lang="zh-CN" altLang="zh-CN" sz="2400" b="1" noProof="1" smtClean="0">
              <a:latin typeface="+mn-ea"/>
            </a:endParaRPr>
          </a:p>
          <a:p>
            <a:pPr lvl="1" eaLnBrk="1" hangingPunct="1"/>
            <a:r>
              <a:rPr lang="en-US" altLang="zh-CN" sz="2400" b="1" noProof="1" smtClean="0">
                <a:latin typeface="+mn-ea"/>
              </a:rPr>
              <a:t>Tomasulo’s</a:t>
            </a:r>
            <a:r>
              <a:rPr lang="zh-CN" altLang="en-US" sz="2400" b="1" noProof="1" smtClean="0">
                <a:latin typeface="+mn-ea"/>
              </a:rPr>
              <a:t>算法</a:t>
            </a:r>
            <a:endParaRPr lang="zh-CN" altLang="zh-CN" sz="2400" b="1" noProof="1" smtClean="0">
              <a:latin typeface="+mn-ea"/>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title" idx="4294967295"/>
          </p:nvPr>
        </p:nvSpPr>
        <p:spPr>
          <a:xfrm>
            <a:off x="590872" y="188640"/>
            <a:ext cx="8229600" cy="1143000"/>
          </a:xfrm>
        </p:spPr>
        <p:txBody>
          <a:bodyPr/>
          <a:lstStyle/>
          <a:p>
            <a:pPr eaLnBrk="1" hangingPunct="1"/>
            <a:r>
              <a:rPr lang="zh-CN" altLang="en-US" sz="3600" b="1" dirty="0" smtClean="0">
                <a:latin typeface="+mj-ea"/>
              </a:rPr>
              <a:t>冲突的检测和调度</a:t>
            </a:r>
            <a:endParaRPr lang="zh-CN" altLang="en-US" sz="3600" b="1" dirty="0" smtClean="0">
              <a:latin typeface="+mj-ea"/>
            </a:endParaRPr>
          </a:p>
        </p:txBody>
      </p:sp>
      <p:sp>
        <p:nvSpPr>
          <p:cNvPr id="26636" name="Rectangle 12"/>
          <p:cNvSpPr>
            <a:spLocks noGrp="1" noChangeArrowheads="1"/>
          </p:cNvSpPr>
          <p:nvPr>
            <p:ph type="body" idx="4294967295"/>
          </p:nvPr>
        </p:nvSpPr>
        <p:spPr>
          <a:xfrm>
            <a:off x="457200" y="1268760"/>
            <a:ext cx="8229600" cy="5328592"/>
          </a:xfrm>
        </p:spPr>
        <p:txBody>
          <a:bodyPr rtlCol="0">
            <a:normAutofit lnSpcReduction="10000"/>
          </a:bodyPr>
          <a:lstStyle/>
          <a:p>
            <a:pPr eaLnBrk="1" fontAlgn="auto" hangingPunct="1">
              <a:lnSpc>
                <a:spcPct val="110000"/>
              </a:lnSpc>
              <a:spcAft>
                <a:spcPts val="0"/>
              </a:spcAft>
              <a:defRPr/>
            </a:pPr>
            <a:r>
              <a:rPr lang="zh-CN" altLang="en-US" sz="2400" b="1" noProof="1" smtClean="0">
                <a:latin typeface="+mn-ea"/>
              </a:rPr>
              <a:t>如果存在数据相关，硬件检测机制会做如下的事情直到相关消除动态调度</a:t>
            </a:r>
            <a:endParaRPr lang="zh-CN" altLang="zh-CN" sz="2400" b="1" noProof="1" smtClean="0">
              <a:latin typeface="+mn-ea"/>
            </a:endParaRPr>
          </a:p>
          <a:p>
            <a:pPr lvl="1" eaLnBrk="1" fontAlgn="auto" hangingPunct="1">
              <a:lnSpc>
                <a:spcPct val="110000"/>
              </a:lnSpc>
              <a:spcAft>
                <a:spcPts val="0"/>
              </a:spcAft>
              <a:buFont typeface="Wingdings" panose="05000000000000000000" pitchFamily="2" charset="2"/>
              <a:buChar char="ü"/>
              <a:defRPr/>
            </a:pPr>
            <a:r>
              <a:rPr lang="zh-CN" altLang="en-US" sz="2400" b="1" noProof="1" smtClean="0">
                <a:latin typeface="+mn-ea"/>
              </a:rPr>
              <a:t>暂停指令</a:t>
            </a:r>
            <a:endParaRPr lang="zh-CN" altLang="zh-CN" sz="2400" b="1" noProof="1" smtClean="0">
              <a:latin typeface="+mn-ea"/>
            </a:endParaRPr>
          </a:p>
          <a:p>
            <a:pPr lvl="1" eaLnBrk="1" fontAlgn="auto" hangingPunct="1">
              <a:lnSpc>
                <a:spcPct val="110000"/>
              </a:lnSpc>
              <a:spcAft>
                <a:spcPts val="0"/>
              </a:spcAft>
              <a:buFont typeface="Wingdings" panose="05000000000000000000" pitchFamily="2" charset="2"/>
              <a:buChar char="ü"/>
              <a:defRPr/>
            </a:pPr>
            <a:r>
              <a:rPr lang="zh-CN" altLang="en-US" sz="2400" b="1" noProof="1" smtClean="0">
                <a:latin typeface="+mn-ea"/>
              </a:rPr>
              <a:t>停止取指令和发射指令</a:t>
            </a:r>
            <a:endParaRPr lang="en-US" altLang="zh-CN" sz="2400" b="1" dirty="0" smtClean="0">
              <a:latin typeface="+mn-ea"/>
            </a:endParaRPr>
          </a:p>
          <a:p>
            <a:pPr eaLnBrk="1" fontAlgn="auto" hangingPunct="1">
              <a:lnSpc>
                <a:spcPct val="110000"/>
              </a:lnSpc>
              <a:spcAft>
                <a:spcPts val="0"/>
              </a:spcAft>
              <a:defRPr/>
            </a:pPr>
            <a:r>
              <a:rPr lang="zh-CN" altLang="en-US" sz="2400" b="1" noProof="1" smtClean="0">
                <a:latin typeface="+mn-ea"/>
              </a:rPr>
              <a:t>静态调度（开始于</a:t>
            </a:r>
            <a:r>
              <a:rPr lang="en-US" altLang="zh-CN" sz="2400" b="1" noProof="1" smtClean="0">
                <a:latin typeface="+mn-ea"/>
              </a:rPr>
              <a:t>60s</a:t>
            </a:r>
            <a:r>
              <a:rPr lang="zh-CN" altLang="en-US" sz="2400" b="1" noProof="1" smtClean="0">
                <a:latin typeface="+mn-ea"/>
              </a:rPr>
              <a:t>，流行于</a:t>
            </a:r>
            <a:r>
              <a:rPr lang="en-US" altLang="zh-CN" sz="2400" b="1" noProof="1" smtClean="0">
                <a:latin typeface="+mn-ea"/>
              </a:rPr>
              <a:t>80s</a:t>
            </a:r>
            <a:r>
              <a:rPr lang="zh-CN" altLang="en-US" sz="2400" b="1" noProof="1" smtClean="0">
                <a:latin typeface="+mn-ea"/>
              </a:rPr>
              <a:t>）消除动态调度</a:t>
            </a:r>
            <a:endParaRPr lang="zh-CN" altLang="zh-CN" sz="2400" b="1" noProof="1" smtClean="0">
              <a:latin typeface="+mn-ea"/>
            </a:endParaRPr>
          </a:p>
          <a:p>
            <a:pPr marL="741680" lvl="2" indent="-284480" eaLnBrk="1" hangingPunct="1">
              <a:lnSpc>
                <a:spcPct val="110000"/>
              </a:lnSpc>
              <a:buFont typeface="Wingdings" panose="05000000000000000000" pitchFamily="2" charset="2"/>
              <a:buChar char="ü"/>
            </a:pPr>
            <a:r>
              <a:rPr lang="zh-CN" altLang="en-US" b="1" dirty="0">
                <a:latin typeface="+mn-ea"/>
              </a:rPr>
              <a:t>依靠编译器对代码进行静态调度，以减少相关和冲突。</a:t>
            </a:r>
            <a:endParaRPr lang="zh-CN" altLang="en-US" b="1" dirty="0">
              <a:latin typeface="+mn-ea"/>
            </a:endParaRPr>
          </a:p>
          <a:p>
            <a:pPr marL="741680" lvl="2" indent="-284480" eaLnBrk="1" hangingPunct="1">
              <a:lnSpc>
                <a:spcPct val="110000"/>
              </a:lnSpc>
              <a:buFont typeface="Wingdings" panose="05000000000000000000" pitchFamily="2" charset="2"/>
              <a:buChar char="ü"/>
            </a:pPr>
            <a:r>
              <a:rPr lang="zh-CN" altLang="en-US" b="1" dirty="0">
                <a:latin typeface="+mn-ea"/>
              </a:rPr>
              <a:t>它不是在程序执行的过程中、而是在编译期间进行代码调度和优化。</a:t>
            </a:r>
            <a:endParaRPr lang="zh-CN" altLang="en-US" b="1" dirty="0">
              <a:latin typeface="+mn-ea"/>
            </a:endParaRPr>
          </a:p>
          <a:p>
            <a:pPr marL="741680" lvl="2" indent="-284480" eaLnBrk="1" hangingPunct="1">
              <a:lnSpc>
                <a:spcPct val="110000"/>
              </a:lnSpc>
              <a:buFont typeface="Wingdings" panose="05000000000000000000" pitchFamily="2" charset="2"/>
              <a:buChar char="ü"/>
            </a:pPr>
            <a:r>
              <a:rPr lang="zh-CN" altLang="en-US" b="1" dirty="0">
                <a:latin typeface="+mn-ea"/>
              </a:rPr>
              <a:t>通过把相关的指令拉开距离来减少可能产生的停顿。</a:t>
            </a:r>
            <a:endParaRPr lang="zh-CN" altLang="en-US" b="1" dirty="0">
              <a:latin typeface="+mn-ea"/>
            </a:endParaRPr>
          </a:p>
          <a:p>
            <a:pPr eaLnBrk="1" fontAlgn="auto" hangingPunct="1">
              <a:lnSpc>
                <a:spcPct val="110000"/>
              </a:lnSpc>
              <a:spcAft>
                <a:spcPts val="0"/>
              </a:spcAft>
              <a:defRPr/>
            </a:pPr>
            <a:r>
              <a:rPr lang="zh-CN" altLang="en-US" sz="2400" b="1" noProof="1" smtClean="0">
                <a:latin typeface="+mn-ea"/>
              </a:rPr>
              <a:t>动态调度</a:t>
            </a:r>
            <a:endParaRPr lang="zh-CN" altLang="zh-CN" sz="2400" b="1" noProof="1" smtClean="0">
              <a:latin typeface="+mn-ea"/>
            </a:endParaRPr>
          </a:p>
          <a:p>
            <a:pPr marL="741680" lvl="2" eaLnBrk="1" hangingPunct="1">
              <a:lnSpc>
                <a:spcPct val="110000"/>
              </a:lnSpc>
              <a:buFont typeface="Wingdings" panose="05000000000000000000" pitchFamily="2" charset="2"/>
              <a:buChar char="ü"/>
            </a:pPr>
            <a:r>
              <a:rPr lang="zh-CN" altLang="en-US" b="1" dirty="0" smtClean="0">
                <a:latin typeface="+mn-ea"/>
              </a:rPr>
              <a:t>在</a:t>
            </a:r>
            <a:r>
              <a:rPr lang="zh-CN" altLang="en-US" b="1" dirty="0">
                <a:latin typeface="+mn-ea"/>
              </a:rPr>
              <a:t>程序的执行过程中，依靠专门硬件对代码进行调度，减少数据相关导致的停顿。</a:t>
            </a:r>
            <a:endParaRPr lang="zh-CN" altLang="en-US" b="1" dirty="0">
              <a:latin typeface="+mn-ea"/>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title" idx="4294967295"/>
          </p:nvPr>
        </p:nvSpPr>
        <p:spPr/>
        <p:txBody>
          <a:bodyPr/>
          <a:lstStyle/>
          <a:p>
            <a:pPr eaLnBrk="1" hangingPunct="1"/>
            <a:r>
              <a:rPr lang="zh-CN" altLang="en-US" sz="3600" b="1" dirty="0" smtClean="0">
                <a:latin typeface="+mj-ea"/>
              </a:rPr>
              <a:t>动态调度</a:t>
            </a:r>
            <a:endParaRPr lang="zh-CN" altLang="en-US" sz="3600" b="1" dirty="0" smtClean="0">
              <a:latin typeface="+mj-ea"/>
            </a:endParaRPr>
          </a:p>
        </p:txBody>
      </p:sp>
      <p:sp>
        <p:nvSpPr>
          <p:cNvPr id="28686" name="Rectangle 14"/>
          <p:cNvSpPr>
            <a:spLocks noGrp="1" noChangeArrowheads="1"/>
          </p:cNvSpPr>
          <p:nvPr>
            <p:ph type="body" idx="4294967295"/>
          </p:nvPr>
        </p:nvSpPr>
        <p:spPr/>
        <p:txBody>
          <a:bodyPr rtlCol="0">
            <a:normAutofit/>
          </a:bodyPr>
          <a:lstStyle/>
          <a:p>
            <a:pPr eaLnBrk="1" fontAlgn="auto" hangingPunct="1">
              <a:lnSpc>
                <a:spcPct val="90000"/>
              </a:lnSpc>
              <a:spcAft>
                <a:spcPts val="0"/>
              </a:spcAft>
              <a:defRPr/>
            </a:pPr>
            <a:r>
              <a:rPr lang="zh-CN" altLang="en-US" sz="2400" b="1" dirty="0" smtClean="0">
                <a:latin typeface="+mn-ea"/>
              </a:rPr>
              <a:t>动态调度的目的</a:t>
            </a:r>
            <a:endParaRPr lang="zh-CN" altLang="en-US" sz="2400" b="1" dirty="0" smtClean="0">
              <a:latin typeface="+mn-ea"/>
            </a:endParaRPr>
          </a:p>
          <a:p>
            <a:pPr lvl="1" eaLnBrk="1" fontAlgn="auto" hangingPunct="1">
              <a:lnSpc>
                <a:spcPct val="90000"/>
              </a:lnSpc>
              <a:spcAft>
                <a:spcPts val="0"/>
              </a:spcAft>
              <a:defRPr/>
            </a:pPr>
            <a:r>
              <a:rPr lang="en-US" altLang="zh-CN" sz="2400" b="1" dirty="0" smtClean="0">
                <a:latin typeface="+mn-ea"/>
              </a:rPr>
              <a:t>在</a:t>
            </a:r>
            <a:r>
              <a:rPr lang="zh-CN" altLang="en-US" sz="2400" b="1" dirty="0" smtClean="0">
                <a:latin typeface="+mn-ea"/>
              </a:rPr>
              <a:t>程序执行的时候，</a:t>
            </a:r>
            <a:r>
              <a:rPr lang="en-US" sz="2400" b="1" dirty="0" err="1" smtClean="0">
                <a:latin typeface="+mn-ea"/>
              </a:rPr>
              <a:t>解决</a:t>
            </a:r>
            <a:r>
              <a:rPr lang="en-US" altLang="zh-CN" sz="2400" b="1" noProof="1" smtClean="0">
                <a:latin typeface="+mn-ea"/>
              </a:rPr>
              <a:t>WAW,WAR</a:t>
            </a:r>
            <a:r>
              <a:rPr lang="zh-CN" altLang="en-US" sz="2400" b="1" noProof="1" smtClean="0">
                <a:latin typeface="+mn-ea"/>
              </a:rPr>
              <a:t>和</a:t>
            </a:r>
            <a:r>
              <a:rPr lang="en-US" altLang="zh-CN" sz="2400" b="1" noProof="1" smtClean="0">
                <a:latin typeface="+mn-ea"/>
              </a:rPr>
              <a:t>RAW</a:t>
            </a:r>
            <a:r>
              <a:rPr lang="zh-CN" altLang="en-US" sz="2400" b="1" dirty="0" smtClean="0">
                <a:latin typeface="+mn-ea"/>
              </a:rPr>
              <a:t>带来的流水线冲突</a:t>
            </a:r>
            <a:r>
              <a:rPr lang="en-US" sz="2400" b="1" dirty="0" smtClean="0">
                <a:latin typeface="+mn-ea"/>
              </a:rPr>
              <a:t> </a:t>
            </a:r>
            <a:endParaRPr lang="zh-CN" altLang="en-US" sz="2400" b="1" dirty="0" smtClean="0">
              <a:latin typeface="+mn-ea"/>
            </a:endParaRPr>
          </a:p>
          <a:p>
            <a:pPr eaLnBrk="1" fontAlgn="auto" hangingPunct="1">
              <a:lnSpc>
                <a:spcPct val="90000"/>
              </a:lnSpc>
              <a:spcAft>
                <a:spcPts val="0"/>
              </a:spcAft>
              <a:defRPr/>
            </a:pPr>
            <a:r>
              <a:rPr lang="zh-CN" altLang="en-US" sz="2400" b="1" noProof="1" smtClean="0">
                <a:latin typeface="+mn-ea"/>
              </a:rPr>
              <a:t>优点：</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处理在编译的时候未知的相关</a:t>
            </a:r>
            <a:r>
              <a:rPr lang="en-US" altLang="zh-CN" sz="2400" b="1" dirty="0" smtClean="0">
                <a:latin typeface="+mn-ea"/>
              </a:rPr>
              <a:t>，</a:t>
            </a:r>
            <a:r>
              <a:rPr lang="zh-CN" altLang="en-US" sz="2400" b="1" noProof="1" smtClean="0">
                <a:latin typeface="+mn-ea"/>
              </a:rPr>
              <a:t>简化编译器</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在不同的流水线上都能有效的运行</a:t>
            </a:r>
            <a:endParaRPr lang="zh-CN" altLang="zh-CN" sz="2400" b="1" noProof="1" smtClean="0">
              <a:latin typeface="+mn-ea"/>
            </a:endParaRPr>
          </a:p>
          <a:p>
            <a:pPr eaLnBrk="1" fontAlgn="auto" hangingPunct="1">
              <a:lnSpc>
                <a:spcPct val="90000"/>
              </a:lnSpc>
              <a:spcAft>
                <a:spcPts val="0"/>
              </a:spcAft>
              <a:defRPr/>
            </a:pPr>
            <a:r>
              <a:rPr lang="zh-CN" altLang="en-US" sz="2400" b="1" noProof="1" smtClean="0">
                <a:latin typeface="+mn-ea"/>
              </a:rPr>
              <a:t>缺点：</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很大地增加了硬件的</a:t>
            </a:r>
            <a:r>
              <a:rPr lang="zh-CN" altLang="en-US" sz="2400" b="1" dirty="0" smtClean="0">
                <a:latin typeface="+mn-ea"/>
              </a:rPr>
              <a:t>复杂性</a:t>
            </a:r>
            <a:endParaRPr lang="zh-CN" sz="2400" b="1" dirty="0" smtClean="0">
              <a:latin typeface="+mn-ea"/>
            </a:endParaRPr>
          </a:p>
          <a:p>
            <a:pPr eaLnBrk="1" fontAlgn="auto" hangingPunct="1">
              <a:lnSpc>
                <a:spcPct val="90000"/>
              </a:lnSpc>
              <a:spcAft>
                <a:spcPts val="0"/>
              </a:spcAft>
              <a:defRPr/>
            </a:pPr>
            <a:r>
              <a:rPr lang="zh-CN" altLang="en-US" sz="2400" b="1" noProof="1" smtClean="0">
                <a:latin typeface="+mn-ea"/>
              </a:rPr>
              <a:t>两个动态调度技术</a:t>
            </a:r>
            <a:endParaRPr lang="zh-CN" altLang="zh-CN" sz="2400" b="1" noProof="1" smtClean="0">
              <a:latin typeface="+mn-ea"/>
            </a:endParaRPr>
          </a:p>
          <a:p>
            <a:pPr lvl="1" eaLnBrk="1" fontAlgn="auto" hangingPunct="1">
              <a:lnSpc>
                <a:spcPct val="90000"/>
              </a:lnSpc>
              <a:spcAft>
                <a:spcPts val="0"/>
              </a:spcAft>
              <a:defRPr/>
            </a:pPr>
            <a:r>
              <a:rPr lang="zh-CN" altLang="en-US" sz="2400" b="1" noProof="1" smtClean="0">
                <a:latin typeface="+mn-ea"/>
              </a:rPr>
              <a:t>记分牌</a:t>
            </a:r>
            <a:endParaRPr lang="zh-CN" altLang="zh-CN" sz="2400" b="1" noProof="1" smtClean="0">
              <a:latin typeface="+mn-ea"/>
            </a:endParaRPr>
          </a:p>
          <a:p>
            <a:pPr lvl="1" eaLnBrk="1" fontAlgn="auto" hangingPunct="1">
              <a:lnSpc>
                <a:spcPct val="90000"/>
              </a:lnSpc>
              <a:spcAft>
                <a:spcPts val="0"/>
              </a:spcAft>
              <a:defRPr/>
            </a:pPr>
            <a:r>
              <a:rPr lang="en-US" altLang="zh-CN" sz="2400" b="1" noProof="1" smtClean="0">
                <a:latin typeface="+mn-ea"/>
              </a:rPr>
              <a:t>Tomasulo</a:t>
            </a:r>
            <a:r>
              <a:rPr lang="zh-CN" altLang="en-US" sz="2400" b="1" noProof="1" smtClean="0">
                <a:latin typeface="+mn-ea"/>
              </a:rPr>
              <a:t>算法</a:t>
            </a:r>
            <a:endParaRPr lang="zh-CN" altLang="zh-CN" sz="2400" b="1" noProof="1" smtClean="0">
              <a:latin typeface="+mn-ea"/>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57200" y="116632"/>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7.2.1 </a:t>
            </a:r>
            <a:r>
              <a:rPr lang="zh-CN" altLang="en-US" sz="3600" b="1" dirty="0" smtClean="0">
                <a:latin typeface="Times New Roman" panose="02020603050405020304" pitchFamily="18" charset="0"/>
                <a:cs typeface="Times New Roman" panose="02020603050405020304" pitchFamily="18" charset="0"/>
              </a:rPr>
              <a:t>动态调度的原理</a:t>
            </a:r>
            <a:endParaRPr lang="zh-CN" altLang="en-US" sz="3600" b="1" dirty="0" smtClean="0">
              <a:latin typeface="Times New Roman" panose="02020603050405020304" pitchFamily="18" charset="0"/>
              <a:cs typeface="Times New Roman" panose="02020603050405020304" pitchFamily="18" charset="0"/>
            </a:endParaRPr>
          </a:p>
        </p:txBody>
      </p:sp>
      <p:sp>
        <p:nvSpPr>
          <p:cNvPr id="62466" name="Rectangle 3" descr="Rectangle: Click to edit Master text styles&#10;Second level&#10;Third level&#10;Fourth level&#10;Fifth level"/>
          <p:cNvSpPr>
            <a:spLocks noGrp="1" noChangeArrowheads="1"/>
          </p:cNvSpPr>
          <p:nvPr>
            <p:ph idx="1"/>
          </p:nvPr>
        </p:nvSpPr>
        <p:spPr>
          <a:xfrm>
            <a:off x="684213" y="1412875"/>
            <a:ext cx="7920037" cy="4608513"/>
          </a:xfrm>
        </p:spPr>
        <p:txBody>
          <a:bodyPr/>
          <a:lstStyle/>
          <a:p>
            <a:pPr marL="457200" indent="-457200" eaLnBrk="1" hangingPunct="1">
              <a:lnSpc>
                <a:spcPct val="110000"/>
              </a:lnSpc>
              <a:buFont typeface="Arial" panose="020B0604020202020204" pitchFamily="34" charset="0"/>
              <a:buChar char="•"/>
              <a:defRPr/>
            </a:pPr>
            <a:r>
              <a:rPr lang="zh-CN" altLang="en-US" sz="2400" b="1" dirty="0" smtClean="0"/>
              <a:t>到目前为止我们所使用流水线的最大的</a:t>
            </a:r>
            <a:r>
              <a:rPr lang="zh-CN" altLang="en-US" sz="2400" b="1" dirty="0" smtClean="0">
                <a:solidFill>
                  <a:srgbClr val="008000"/>
                </a:solidFill>
              </a:rPr>
              <a:t>局限性</a:t>
            </a:r>
            <a:r>
              <a:rPr lang="en-US" altLang="zh-CN" sz="2400" b="1" dirty="0" smtClean="0">
                <a:solidFill>
                  <a:srgbClr val="008000"/>
                </a:solidFill>
              </a:rPr>
              <a:t>:</a:t>
            </a:r>
            <a:endParaRPr lang="en-US" altLang="zh-CN" sz="2400" b="1" dirty="0" smtClean="0">
              <a:solidFill>
                <a:srgbClr val="008000"/>
              </a:solidFill>
            </a:endParaRPr>
          </a:p>
          <a:p>
            <a:pPr marL="1085850" lvl="1" indent="-457200" eaLnBrk="1" hangingPunct="1">
              <a:lnSpc>
                <a:spcPct val="110000"/>
              </a:lnSpc>
              <a:buFont typeface="Arial" panose="020B0604020202020204" pitchFamily="34" charset="0"/>
              <a:buChar char="–"/>
              <a:defRPr/>
            </a:pPr>
            <a:r>
              <a:rPr lang="zh-CN" altLang="en-US" sz="2400" b="1" dirty="0" smtClean="0"/>
              <a:t>指令是</a:t>
            </a:r>
            <a:r>
              <a:rPr lang="zh-CN" altLang="en-US" sz="2400" b="1" dirty="0" smtClean="0">
                <a:solidFill>
                  <a:srgbClr val="D60093"/>
                </a:solidFill>
              </a:rPr>
              <a:t>按序流出</a:t>
            </a:r>
            <a:r>
              <a:rPr lang="zh-CN" altLang="en-US" sz="2400" b="1" dirty="0" smtClean="0"/>
              <a:t>和</a:t>
            </a:r>
            <a:r>
              <a:rPr lang="zh-CN" altLang="en-US" sz="2400" b="1" dirty="0" smtClean="0">
                <a:solidFill>
                  <a:srgbClr val="D60093"/>
                </a:solidFill>
              </a:rPr>
              <a:t>按序执行的</a:t>
            </a:r>
            <a:endParaRPr lang="zh-CN" altLang="en-US" sz="2400" b="1" dirty="0" smtClean="0">
              <a:solidFill>
                <a:srgbClr val="D60093"/>
              </a:solidFill>
            </a:endParaRPr>
          </a:p>
          <a:p>
            <a:pPr marL="1085850" lvl="1" indent="-457200" eaLnBrk="1" hangingPunct="1">
              <a:lnSpc>
                <a:spcPct val="110000"/>
              </a:lnSpc>
              <a:buFont typeface="Arial" panose="020B0604020202020204" pitchFamily="34" charset="0"/>
              <a:buChar char="–"/>
              <a:defRPr/>
            </a:pPr>
            <a:r>
              <a:rPr lang="zh-CN" altLang="en-US" sz="2400" b="1" dirty="0" smtClean="0"/>
              <a:t>考虑下面一段代码：</a:t>
            </a:r>
            <a:endParaRPr lang="zh-CN" altLang="en-US" sz="2400" b="1" dirty="0" smtClean="0"/>
          </a:p>
          <a:p>
            <a:pPr lvl="2" eaLnBrk="1" hangingPunct="1">
              <a:lnSpc>
                <a:spcPct val="110000"/>
              </a:lnSpc>
              <a:buFont typeface="Wingdings" panose="05000000000000000000" pitchFamily="2" charset="2"/>
              <a:buNone/>
              <a:defRPr/>
            </a:pPr>
            <a:r>
              <a:rPr lang="en-US" altLang="zh-CN" b="1" dirty="0" smtClean="0">
                <a:latin typeface="宋体" panose="02010600030101010101" pitchFamily="2" charset="-122"/>
              </a:rPr>
              <a:t>DIVD	</a:t>
            </a:r>
            <a:r>
              <a:rPr lang="en-US" altLang="zh-CN" b="1" dirty="0" smtClean="0">
                <a:solidFill>
                  <a:srgbClr val="D60093"/>
                </a:solidFill>
                <a:latin typeface="宋体" panose="02010600030101010101" pitchFamily="2" charset="-122"/>
              </a:rPr>
              <a:t>F4</a:t>
            </a:r>
            <a:r>
              <a:rPr lang="zh-CN" altLang="en-US" b="1" dirty="0" smtClean="0">
                <a:latin typeface="宋体" panose="02010600030101010101" pitchFamily="2" charset="-122"/>
              </a:rPr>
              <a:t>，</a:t>
            </a:r>
            <a:r>
              <a:rPr lang="en-US" altLang="zh-CN" b="1" dirty="0" smtClean="0">
                <a:latin typeface="宋体" panose="02010600030101010101" pitchFamily="2" charset="-122"/>
              </a:rPr>
              <a:t>F0</a:t>
            </a:r>
            <a:r>
              <a:rPr lang="zh-CN" altLang="en-US" b="1" dirty="0" smtClean="0">
                <a:latin typeface="宋体" panose="02010600030101010101" pitchFamily="2" charset="-122"/>
              </a:rPr>
              <a:t>，</a:t>
            </a:r>
            <a:r>
              <a:rPr lang="en-US" altLang="zh-CN" b="1" dirty="0" smtClean="0">
                <a:latin typeface="宋体" panose="02010600030101010101" pitchFamily="2" charset="-122"/>
              </a:rPr>
              <a:t>F2</a:t>
            </a:r>
            <a:endParaRPr lang="en-US" altLang="zh-CN" b="1" dirty="0" smtClean="0">
              <a:latin typeface="宋体" panose="02010600030101010101" pitchFamily="2" charset="-122"/>
            </a:endParaRPr>
          </a:p>
          <a:p>
            <a:pPr lvl="2" eaLnBrk="1" hangingPunct="1">
              <a:lnSpc>
                <a:spcPct val="110000"/>
              </a:lnSpc>
              <a:buFont typeface="Wingdings" panose="05000000000000000000" pitchFamily="2" charset="2"/>
              <a:buNone/>
              <a:defRPr/>
            </a:pPr>
            <a:r>
              <a:rPr lang="en-US" altLang="zh-CN" b="1" dirty="0" smtClean="0">
                <a:latin typeface="宋体" panose="02010600030101010101" pitchFamily="2" charset="-122"/>
              </a:rPr>
              <a:t>ADDD	F10</a:t>
            </a:r>
            <a:r>
              <a:rPr lang="zh-CN" altLang="en-US" b="1" dirty="0" smtClean="0">
                <a:latin typeface="宋体" panose="02010600030101010101" pitchFamily="2" charset="-122"/>
              </a:rPr>
              <a:t>，</a:t>
            </a:r>
            <a:r>
              <a:rPr lang="en-US" altLang="zh-CN" b="1" dirty="0" smtClean="0">
                <a:solidFill>
                  <a:srgbClr val="D60093"/>
                </a:solidFill>
                <a:latin typeface="宋体" panose="02010600030101010101" pitchFamily="2" charset="-122"/>
              </a:rPr>
              <a:t>F4</a:t>
            </a:r>
            <a:r>
              <a:rPr lang="zh-CN" altLang="en-US" b="1" dirty="0" smtClean="0">
                <a:latin typeface="宋体" panose="02010600030101010101" pitchFamily="2" charset="-122"/>
              </a:rPr>
              <a:t>，</a:t>
            </a:r>
            <a:r>
              <a:rPr lang="en-US" altLang="zh-CN" b="1" dirty="0" smtClean="0">
                <a:latin typeface="宋体" panose="02010600030101010101" pitchFamily="2" charset="-122"/>
              </a:rPr>
              <a:t>F6 </a:t>
            </a:r>
            <a:endParaRPr lang="en-US" altLang="zh-CN" b="1" dirty="0" smtClean="0">
              <a:latin typeface="宋体" panose="02010600030101010101" pitchFamily="2" charset="-122"/>
            </a:endParaRPr>
          </a:p>
          <a:p>
            <a:pPr lvl="2" eaLnBrk="1" hangingPunct="1">
              <a:lnSpc>
                <a:spcPct val="110000"/>
              </a:lnSpc>
              <a:buFont typeface="Wingdings" panose="05000000000000000000" pitchFamily="2" charset="2"/>
              <a:buNone/>
              <a:defRPr/>
            </a:pPr>
            <a:r>
              <a:rPr lang="en-US" altLang="zh-CN" b="1" dirty="0" smtClean="0">
                <a:latin typeface="宋体" panose="02010600030101010101" pitchFamily="2" charset="-122"/>
              </a:rPr>
              <a:t>SUBD	F12</a:t>
            </a:r>
            <a:r>
              <a:rPr lang="zh-CN" altLang="en-US" b="1" dirty="0" smtClean="0">
                <a:latin typeface="宋体" panose="02010600030101010101" pitchFamily="2" charset="-122"/>
              </a:rPr>
              <a:t>，</a:t>
            </a:r>
            <a:r>
              <a:rPr lang="en-US" altLang="zh-CN" b="1" dirty="0" smtClean="0">
                <a:latin typeface="宋体" panose="02010600030101010101" pitchFamily="2" charset="-122"/>
              </a:rPr>
              <a:t>F6</a:t>
            </a:r>
            <a:r>
              <a:rPr lang="zh-CN" altLang="en-US" b="1" dirty="0" smtClean="0">
                <a:latin typeface="宋体" panose="02010600030101010101" pitchFamily="2" charset="-122"/>
              </a:rPr>
              <a:t>，</a:t>
            </a:r>
            <a:r>
              <a:rPr lang="en-US" altLang="zh-CN" b="1" dirty="0" smtClean="0">
                <a:latin typeface="宋体" panose="02010600030101010101" pitchFamily="2" charset="-122"/>
              </a:rPr>
              <a:t>F14</a:t>
            </a:r>
            <a:endParaRPr lang="en-US" altLang="zh-CN" b="1" dirty="0" smtClean="0">
              <a:latin typeface="宋体" panose="02010600030101010101" pitchFamily="2" charset="-122"/>
            </a:endParaRPr>
          </a:p>
          <a:p>
            <a:pPr marL="36195" lvl="2" indent="0" eaLnBrk="1" hangingPunct="1">
              <a:lnSpc>
                <a:spcPct val="110000"/>
              </a:lnSpc>
              <a:buFont typeface="Wingdings" panose="05000000000000000000" pitchFamily="2" charset="2"/>
              <a:buNone/>
              <a:defRPr/>
            </a:pPr>
            <a:r>
              <a:rPr lang="en-US" altLang="zh-CN" b="1" dirty="0" smtClean="0">
                <a:solidFill>
                  <a:srgbClr val="D60093"/>
                </a:solidFill>
                <a:latin typeface="宋体" panose="02010600030101010101" pitchFamily="2" charset="-122"/>
              </a:rPr>
              <a:t>   ADDD</a:t>
            </a:r>
            <a:r>
              <a:rPr lang="zh-CN" altLang="en-US" b="1" dirty="0" smtClean="0">
                <a:solidFill>
                  <a:srgbClr val="000000"/>
                </a:solidFill>
                <a:latin typeface="宋体" panose="02010600030101010101" pitchFamily="2" charset="-122"/>
              </a:rPr>
              <a:t>指令与</a:t>
            </a:r>
            <a:r>
              <a:rPr lang="en-US" altLang="zh-CN" b="1" dirty="0" smtClean="0">
                <a:solidFill>
                  <a:srgbClr val="D60093"/>
                </a:solidFill>
                <a:latin typeface="宋体" panose="02010600030101010101" pitchFamily="2" charset="-122"/>
              </a:rPr>
              <a:t>DIVD</a:t>
            </a:r>
            <a:r>
              <a:rPr lang="zh-CN" altLang="en-US" b="1" dirty="0" smtClean="0">
                <a:solidFill>
                  <a:srgbClr val="000000"/>
                </a:solidFill>
                <a:latin typeface="宋体" panose="02010600030101010101" pitchFamily="2" charset="-122"/>
              </a:rPr>
              <a:t>指令关于</a:t>
            </a:r>
            <a:r>
              <a:rPr lang="en-US" altLang="zh-CN" b="1" dirty="0" smtClean="0">
                <a:solidFill>
                  <a:srgbClr val="D60093"/>
                </a:solidFill>
                <a:latin typeface="宋体" panose="02010600030101010101" pitchFamily="2" charset="-122"/>
              </a:rPr>
              <a:t>F4</a:t>
            </a:r>
            <a:r>
              <a:rPr lang="zh-CN" altLang="en-US" b="1" dirty="0" smtClean="0">
                <a:solidFill>
                  <a:srgbClr val="000000"/>
                </a:solidFill>
                <a:latin typeface="宋体" panose="02010600030101010101" pitchFamily="2" charset="-122"/>
              </a:rPr>
              <a:t>相关，导致流水线停顿。</a:t>
            </a:r>
            <a:endParaRPr lang="en-US" altLang="zh-CN" b="1" dirty="0" smtClean="0">
              <a:solidFill>
                <a:srgbClr val="000000"/>
              </a:solidFill>
              <a:latin typeface="宋体" panose="02010600030101010101" pitchFamily="2" charset="-122"/>
            </a:endParaRPr>
          </a:p>
          <a:p>
            <a:pPr marL="36195" lvl="1" indent="0" eaLnBrk="1" hangingPunct="1">
              <a:lnSpc>
                <a:spcPct val="110000"/>
              </a:lnSpc>
              <a:buFont typeface="Wingdings" panose="05000000000000000000" pitchFamily="2" charset="2"/>
              <a:buNone/>
              <a:defRPr/>
            </a:pPr>
            <a:r>
              <a:rPr lang="en-US" altLang="zh-CN" sz="2400" b="1" dirty="0" smtClean="0">
                <a:solidFill>
                  <a:srgbClr val="000000"/>
                </a:solidFill>
                <a:latin typeface="宋体" panose="02010600030101010101" pitchFamily="2" charset="-122"/>
              </a:rPr>
              <a:t>   </a:t>
            </a:r>
            <a:r>
              <a:rPr lang="en-US" altLang="zh-CN" sz="2400" b="1" dirty="0" smtClean="0">
                <a:solidFill>
                  <a:srgbClr val="D60093"/>
                </a:solidFill>
                <a:latin typeface="宋体" panose="02010600030101010101" pitchFamily="2" charset="-122"/>
              </a:rPr>
              <a:t>SUBD</a:t>
            </a:r>
            <a:r>
              <a:rPr lang="zh-CN" altLang="en-US" sz="2400" b="1" dirty="0" smtClean="0">
                <a:solidFill>
                  <a:srgbClr val="000000"/>
                </a:solidFill>
                <a:latin typeface="宋体" panose="02010600030101010101" pitchFamily="2" charset="-122"/>
              </a:rPr>
              <a:t>指令与流水线中的任何指令都没有关系，</a:t>
            </a:r>
            <a:r>
              <a:rPr lang="zh-CN" altLang="en-US" sz="2400" b="1" dirty="0" smtClean="0">
                <a:solidFill>
                  <a:srgbClr val="D60093"/>
                </a:solidFill>
                <a:latin typeface="宋体" panose="02010600030101010101" pitchFamily="2" charset="-122"/>
              </a:rPr>
              <a:t>但也因此受阻</a:t>
            </a:r>
            <a:r>
              <a:rPr lang="zh-CN" altLang="en-US" sz="2400" b="1" dirty="0" smtClean="0">
                <a:solidFill>
                  <a:srgbClr val="000000"/>
                </a:solidFill>
                <a:latin typeface="宋体" panose="02010600030101010101" pitchFamily="2" charset="-122"/>
              </a:rPr>
              <a:t>。</a:t>
            </a:r>
            <a:endParaRPr lang="zh-CN" altLang="en-US" sz="2400" b="1" dirty="0" smtClean="0">
              <a:solidFill>
                <a:srgbClr val="000000"/>
              </a:solidFill>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descr="Rectangle: Click to edit Master text styles&#10;Second level&#10;Third level&#10;Fourth level&#10;Fifth level"/>
          <p:cNvSpPr>
            <a:spLocks noGrp="1" noChangeArrowheads="1"/>
          </p:cNvSpPr>
          <p:nvPr>
            <p:ph idx="1"/>
          </p:nvPr>
        </p:nvSpPr>
        <p:spPr>
          <a:xfrm>
            <a:off x="958850" y="1412875"/>
            <a:ext cx="4679950" cy="576263"/>
          </a:xfrm>
        </p:spPr>
        <p:txBody>
          <a:bodyPr/>
          <a:lstStyle/>
          <a:p>
            <a:pPr marL="457200" indent="-457200" eaLnBrk="1" hangingPunct="1">
              <a:buFont typeface="Wingdings" panose="05000000000000000000" pitchFamily="2" charset="2"/>
              <a:buNone/>
            </a:pPr>
            <a:r>
              <a:rPr lang="zh-CN" altLang="en-US" sz="2800" b="1" dirty="0" smtClean="0"/>
              <a:t>在前面的基本流水线中：</a:t>
            </a:r>
            <a:endParaRPr lang="zh-CN" altLang="en-US" sz="2800" b="1" dirty="0" smtClean="0"/>
          </a:p>
        </p:txBody>
      </p:sp>
      <p:sp>
        <p:nvSpPr>
          <p:cNvPr id="58371" name="Rectangle 4"/>
          <p:cNvSpPr>
            <a:spLocks noChangeArrowheads="1"/>
          </p:cNvSpPr>
          <p:nvPr/>
        </p:nvSpPr>
        <p:spPr bwMode="auto">
          <a:xfrm>
            <a:off x="4191000" y="2128838"/>
            <a:ext cx="990600" cy="1447800"/>
          </a:xfrm>
          <a:prstGeom prst="rect">
            <a:avLst/>
          </a:prstGeom>
          <a:solidFill>
            <a:schemeClr val="accent1"/>
          </a:solidFill>
          <a:ln w="9525">
            <a:solidFill>
              <a:schemeClr val="tx1"/>
            </a:solidFill>
            <a:miter lim="800000"/>
          </a:ln>
        </p:spPr>
        <p:txBody>
          <a:bodyPr wrap="none" anchor="ctr"/>
          <a:lstStyle/>
          <a:p>
            <a:pPr>
              <a:buFont typeface="Wingdings" panose="05000000000000000000" pitchFamily="2" charset="2"/>
              <a:buNone/>
            </a:pPr>
            <a:endParaRPr lang="zh-CN" altLang="en-US"/>
          </a:p>
        </p:txBody>
      </p:sp>
      <p:sp>
        <p:nvSpPr>
          <p:cNvPr id="58372" name="Text Box 5"/>
          <p:cNvSpPr txBox="1">
            <a:spLocks noChangeArrowheads="1"/>
          </p:cNvSpPr>
          <p:nvPr/>
        </p:nvSpPr>
        <p:spPr bwMode="auto">
          <a:xfrm>
            <a:off x="4419600" y="2630488"/>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600">
                <a:solidFill>
                  <a:srgbClr val="000000"/>
                </a:solidFill>
                <a:latin typeface="黑体" panose="02010609060101010101" pitchFamily="49" charset="-122"/>
                <a:ea typeface="黑体" panose="02010609060101010101" pitchFamily="49" charset="-122"/>
              </a:rPr>
              <a:t>ID</a:t>
            </a:r>
            <a:endParaRPr lang="en-US" altLang="zh-CN" sz="2600">
              <a:solidFill>
                <a:srgbClr val="000000"/>
              </a:solidFill>
              <a:latin typeface="黑体" panose="02010609060101010101" pitchFamily="49" charset="-122"/>
              <a:ea typeface="黑体" panose="02010609060101010101" pitchFamily="49" charset="-122"/>
            </a:endParaRPr>
          </a:p>
        </p:txBody>
      </p:sp>
      <p:sp>
        <p:nvSpPr>
          <p:cNvPr id="58373" name="Line 6"/>
          <p:cNvSpPr>
            <a:spLocks noChangeShapeType="1"/>
          </p:cNvSpPr>
          <p:nvPr/>
        </p:nvSpPr>
        <p:spPr bwMode="auto">
          <a:xfrm>
            <a:off x="3124200" y="2890838"/>
            <a:ext cx="1066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4" name="Line 7"/>
          <p:cNvSpPr>
            <a:spLocks noChangeShapeType="1"/>
          </p:cNvSpPr>
          <p:nvPr/>
        </p:nvSpPr>
        <p:spPr bwMode="auto">
          <a:xfrm>
            <a:off x="5181600" y="2890838"/>
            <a:ext cx="1066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5" name="Text Box 8"/>
          <p:cNvSpPr txBox="1">
            <a:spLocks noChangeArrowheads="1"/>
          </p:cNvSpPr>
          <p:nvPr/>
        </p:nvSpPr>
        <p:spPr bwMode="auto">
          <a:xfrm>
            <a:off x="3725863" y="3835400"/>
            <a:ext cx="22320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zh-CN" altLang="en-US" sz="2400" dirty="0">
                <a:latin typeface="Tahoma" panose="020B0604030504040204" pitchFamily="34" charset="0"/>
                <a:ea typeface="黑体" panose="02010609060101010101" pitchFamily="49" charset="-122"/>
              </a:rPr>
              <a:t>检测</a:t>
            </a:r>
            <a:r>
              <a:rPr lang="zh-CN" altLang="en-US" sz="2400" dirty="0">
                <a:solidFill>
                  <a:srgbClr val="D60093"/>
                </a:solidFill>
                <a:latin typeface="Tahoma" panose="020B0604030504040204" pitchFamily="34" charset="0"/>
                <a:ea typeface="黑体" panose="02010609060101010101" pitchFamily="49" charset="-122"/>
              </a:rPr>
              <a:t>结构</a:t>
            </a:r>
            <a:r>
              <a:rPr lang="zh-CN" altLang="en-US" sz="2400" dirty="0">
                <a:latin typeface="Tahoma" panose="020B0604030504040204" pitchFamily="34" charset="0"/>
                <a:ea typeface="黑体" panose="02010609060101010101" pitchFamily="49" charset="-122"/>
              </a:rPr>
              <a:t>冲突</a:t>
            </a:r>
            <a:endParaRPr lang="zh-CN" altLang="en-US" sz="2400" dirty="0">
              <a:latin typeface="Tahoma" panose="020B0604030504040204" pitchFamily="34" charset="0"/>
              <a:ea typeface="黑体" panose="02010609060101010101" pitchFamily="49" charset="-122"/>
            </a:endParaRPr>
          </a:p>
          <a:p>
            <a:pPr eaLnBrk="1" hangingPunct="1">
              <a:lnSpc>
                <a:spcPct val="120000"/>
              </a:lnSpc>
              <a:buFont typeface="Wingdings" panose="05000000000000000000" pitchFamily="2" charset="2"/>
              <a:buNone/>
            </a:pPr>
            <a:r>
              <a:rPr lang="zh-CN" altLang="en-US" sz="2400" dirty="0">
                <a:latin typeface="Tahoma" panose="020B0604030504040204" pitchFamily="34" charset="0"/>
                <a:ea typeface="黑体" panose="02010609060101010101" pitchFamily="49" charset="-122"/>
              </a:rPr>
              <a:t>检测</a:t>
            </a:r>
            <a:r>
              <a:rPr lang="zh-CN" altLang="en-US" sz="2400" dirty="0">
                <a:solidFill>
                  <a:srgbClr val="D60093"/>
                </a:solidFill>
                <a:latin typeface="Tahoma" panose="020B0604030504040204" pitchFamily="34" charset="0"/>
                <a:ea typeface="黑体" panose="02010609060101010101" pitchFamily="49" charset="-122"/>
              </a:rPr>
              <a:t>数据</a:t>
            </a:r>
            <a:r>
              <a:rPr lang="zh-CN" altLang="en-US" sz="2400" dirty="0">
                <a:latin typeface="Tahoma" panose="020B0604030504040204" pitchFamily="34" charset="0"/>
                <a:ea typeface="黑体" panose="02010609060101010101" pitchFamily="49" charset="-122"/>
              </a:rPr>
              <a:t>冲突</a:t>
            </a:r>
            <a:endParaRPr lang="zh-CN" altLang="en-US" sz="2400" dirty="0">
              <a:latin typeface="Tahoma" panose="020B0604030504040204" pitchFamily="34" charset="0"/>
              <a:ea typeface="黑体" panose="02010609060101010101" pitchFamily="49" charset="-122"/>
            </a:endParaRPr>
          </a:p>
        </p:txBody>
      </p:sp>
      <p:sp>
        <p:nvSpPr>
          <p:cNvPr id="58376" name="Text Box 9"/>
          <p:cNvSpPr txBox="1">
            <a:spLocks noChangeArrowheads="1"/>
          </p:cNvSpPr>
          <p:nvPr/>
        </p:nvSpPr>
        <p:spPr bwMode="auto">
          <a:xfrm>
            <a:off x="685800" y="4872038"/>
            <a:ext cx="7772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en-US" altLang="zh-CN" sz="2400" dirty="0">
                <a:latin typeface="Tahoma" panose="020B0604030504040204" pitchFamily="34" charset="0"/>
                <a:ea typeface="黑体" panose="02010609060101010101" pitchFamily="49" charset="-122"/>
              </a:rPr>
              <a:t>       </a:t>
            </a:r>
            <a:r>
              <a:rPr lang="zh-CN" altLang="en-US" sz="2400" dirty="0">
                <a:latin typeface="Tahoma" panose="020B0604030504040204" pitchFamily="34" charset="0"/>
                <a:ea typeface="黑体" panose="02010609060101010101" pitchFamily="49" charset="-122"/>
              </a:rPr>
              <a:t>一旦一条指令受阻，其后的指令都将停顿。</a:t>
            </a:r>
            <a:endParaRPr lang="zh-CN" altLang="en-US" sz="2400" dirty="0">
              <a:latin typeface="Tahoma" panose="020B0604030504040204" pitchFamily="34" charset="0"/>
              <a:ea typeface="黑体" panose="02010609060101010101" pitchFamily="49" charset="-122"/>
            </a:endParaRPr>
          </a:p>
          <a:p>
            <a:pPr eaLnBrk="1" hangingPunct="1">
              <a:lnSpc>
                <a:spcPct val="150000"/>
              </a:lnSpc>
              <a:buFont typeface="Wingdings" panose="05000000000000000000" pitchFamily="2" charset="2"/>
              <a:buNone/>
            </a:pPr>
            <a:r>
              <a:rPr lang="zh-CN" altLang="en-US" sz="2400" dirty="0">
                <a:latin typeface="Tahoma" panose="020B0604030504040204" pitchFamily="34" charset="0"/>
                <a:ea typeface="黑体" panose="02010609060101010101" pitchFamily="49" charset="-122"/>
              </a:rPr>
              <a:t>       </a:t>
            </a:r>
            <a:endParaRPr lang="zh-CN" altLang="en-US" sz="2400" dirty="0">
              <a:solidFill>
                <a:srgbClr val="FF0000"/>
              </a:solidFill>
              <a:latin typeface="Tahoma" panose="020B0604030504040204" pitchFamily="34" charset="0"/>
              <a:ea typeface="黑体" panose="02010609060101010101" pitchFamily="49" charset="-122"/>
            </a:endParaRPr>
          </a:p>
        </p:txBody>
      </p:sp>
      <p:sp>
        <p:nvSpPr>
          <p:cNvPr id="11" name="Rectangle 2"/>
          <p:cNvSpPr>
            <a:spLocks noGrp="1" noChangeArrowheads="1"/>
          </p:cNvSpPr>
          <p:nvPr>
            <p:ph type="title"/>
          </p:nvPr>
        </p:nvSpPr>
        <p:spPr>
          <a:xfrm>
            <a:off x="457200" y="115888"/>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7.2.1</a:t>
            </a:r>
            <a:r>
              <a:rPr lang="en-US" altLang="zh-CN" sz="3600" b="1" dirty="0" smtClean="0">
                <a:latin typeface="+mj-ea"/>
              </a:rPr>
              <a:t> </a:t>
            </a:r>
            <a:r>
              <a:rPr lang="zh-CN" altLang="en-US" sz="3600" b="1" dirty="0" smtClean="0">
                <a:latin typeface="+mj-ea"/>
              </a:rPr>
              <a:t>动态调度的原理</a:t>
            </a:r>
            <a:endParaRPr lang="zh-CN" altLang="en-US" sz="3600" b="1" dirty="0" smtClean="0">
              <a:latin typeface="+mj-ea"/>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descr="Rectangle: Click to edit Master text styles&#10;Second level&#10;Third level&#10;Fourth level&#10;Fifth level"/>
          <p:cNvSpPr>
            <a:spLocks noGrp="1" noChangeArrowheads="1"/>
          </p:cNvSpPr>
          <p:nvPr>
            <p:ph idx="1"/>
          </p:nvPr>
        </p:nvSpPr>
        <p:spPr>
          <a:xfrm>
            <a:off x="395288" y="692150"/>
            <a:ext cx="8229600" cy="5400675"/>
          </a:xfrm>
        </p:spPr>
        <p:txBody>
          <a:bodyPr/>
          <a:lstStyle/>
          <a:p>
            <a:pPr marL="1085850" lvl="1" indent="-457200" eaLnBrk="1" hangingPunct="1">
              <a:lnSpc>
                <a:spcPct val="110000"/>
              </a:lnSpc>
              <a:buFont typeface="Arial" panose="020B0604020202020204" pitchFamily="34" charset="0"/>
              <a:buChar char="–"/>
              <a:defRPr/>
            </a:pPr>
            <a:r>
              <a:rPr lang="zh-CN" altLang="en-US" sz="2400" b="1" dirty="0" smtClean="0">
                <a:latin typeface="Times New Roman" panose="02020603050405020304" pitchFamily="18" charset="0"/>
              </a:rPr>
              <a:t>为了使上述指令序列中的</a:t>
            </a:r>
            <a:r>
              <a:rPr lang="en-US" altLang="zh-CN" sz="2400" b="1" dirty="0" smtClean="0">
                <a:solidFill>
                  <a:srgbClr val="D60093"/>
                </a:solidFill>
                <a:latin typeface="Times New Roman" panose="02020603050405020304" pitchFamily="18" charset="0"/>
              </a:rPr>
              <a:t>SUBD</a:t>
            </a:r>
            <a:r>
              <a:rPr lang="zh-CN" altLang="en-US" sz="2400" b="1" dirty="0" smtClean="0">
                <a:latin typeface="Times New Roman" panose="02020603050405020304" pitchFamily="18" charset="0"/>
              </a:rPr>
              <a:t>指令能继续执行下去，必须把指令流出的工作拆分为两步：</a:t>
            </a:r>
            <a:endParaRPr lang="zh-CN" altLang="en-US" sz="2400" b="1" dirty="0" smtClean="0">
              <a:latin typeface="Times New Roman" panose="02020603050405020304" pitchFamily="18" charset="0"/>
            </a:endParaRPr>
          </a:p>
          <a:p>
            <a:pPr lvl="2" eaLnBrk="1" hangingPunct="1">
              <a:lnSpc>
                <a:spcPct val="110000"/>
              </a:lnSpc>
              <a:buFont typeface="Arial" panose="020B0604020202020204" pitchFamily="34" charset="0"/>
              <a:buChar char="•"/>
              <a:defRPr/>
            </a:pPr>
            <a:r>
              <a:rPr lang="zh-CN" altLang="en-US" b="1" dirty="0" smtClean="0"/>
              <a:t>检测结构冲突</a:t>
            </a:r>
            <a:endParaRPr lang="zh-CN" altLang="en-US" b="1" dirty="0" smtClean="0"/>
          </a:p>
          <a:p>
            <a:pPr lvl="2" eaLnBrk="1" hangingPunct="1">
              <a:lnSpc>
                <a:spcPct val="110000"/>
              </a:lnSpc>
              <a:buFont typeface="Arial" panose="020B0604020202020204" pitchFamily="34" charset="0"/>
              <a:buChar char="•"/>
              <a:defRPr/>
            </a:pPr>
            <a:r>
              <a:rPr lang="zh-CN" altLang="en-US" b="1" dirty="0" smtClean="0"/>
              <a:t>等待数据冲突消失</a:t>
            </a:r>
            <a:endParaRPr lang="zh-CN" altLang="en-US" b="1" dirty="0" smtClean="0"/>
          </a:p>
          <a:p>
            <a:pPr marL="0" lvl="1" indent="0" eaLnBrk="1" hangingPunct="1">
              <a:lnSpc>
                <a:spcPct val="110000"/>
              </a:lnSpc>
              <a:buFont typeface="Wingdings" panose="05000000000000000000" pitchFamily="2" charset="2"/>
              <a:buNone/>
              <a:defRPr/>
            </a:pPr>
            <a:r>
              <a:rPr lang="zh-CN" altLang="en-US" sz="2400" b="1" dirty="0" smtClean="0"/>
              <a:t>           只要检测到没有结构冲突，就可以让指令发射，并且流出后的指令一旦其操作数就绪就可以立即执行。 </a:t>
            </a:r>
            <a:endParaRPr lang="en-US" altLang="zh-CN" sz="2400" b="1" dirty="0" smtClean="0"/>
          </a:p>
          <a:p>
            <a:pPr marL="0" lvl="1" indent="0" eaLnBrk="1" hangingPunct="1">
              <a:lnSpc>
                <a:spcPct val="110000"/>
              </a:lnSpc>
              <a:buFont typeface="Wingdings" panose="05000000000000000000" pitchFamily="2" charset="2"/>
              <a:buNone/>
              <a:defRPr/>
            </a:pPr>
            <a:endParaRPr lang="zh-CN" altLang="en-US" sz="2400" b="1" dirty="0" smtClean="0"/>
          </a:p>
          <a:p>
            <a:pPr marL="0" indent="0" eaLnBrk="1" hangingPunct="1">
              <a:lnSpc>
                <a:spcPct val="110000"/>
              </a:lnSpc>
              <a:buFont typeface="Wingdings" panose="05000000000000000000" pitchFamily="2" charset="2"/>
              <a:buNone/>
              <a:defRPr/>
            </a:pPr>
            <a:r>
              <a:rPr lang="zh-CN" altLang="en-US" sz="2400" b="1" dirty="0" smtClean="0">
                <a:solidFill>
                  <a:srgbClr val="C00000"/>
                </a:solidFill>
              </a:rPr>
              <a:t>乱序执行</a:t>
            </a:r>
            <a:endParaRPr lang="zh-CN" altLang="en-US" sz="2400" b="1" dirty="0" smtClean="0">
              <a:solidFill>
                <a:srgbClr val="C00000"/>
              </a:solidFill>
            </a:endParaRPr>
          </a:p>
          <a:p>
            <a:pPr marL="1085850" lvl="1" indent="-457200" eaLnBrk="1" hangingPunct="1">
              <a:lnSpc>
                <a:spcPct val="110000"/>
              </a:lnSpc>
              <a:buFont typeface="Arial" panose="020B0604020202020204" pitchFamily="34" charset="0"/>
              <a:buChar char="–"/>
              <a:defRPr/>
            </a:pPr>
            <a:r>
              <a:rPr lang="zh-CN" altLang="en-US" sz="2400" b="1" dirty="0" smtClean="0"/>
              <a:t>指令的执行顺序与程序顺序不相同</a:t>
            </a:r>
            <a:endParaRPr lang="zh-CN" altLang="en-US" sz="2400" b="1" dirty="0" smtClean="0"/>
          </a:p>
          <a:p>
            <a:pPr marL="1085850" lvl="1" indent="-457200" eaLnBrk="1" hangingPunct="1">
              <a:lnSpc>
                <a:spcPct val="110000"/>
              </a:lnSpc>
              <a:buFont typeface="Arial" panose="020B0604020202020204" pitchFamily="34" charset="0"/>
              <a:buChar char="–"/>
              <a:defRPr/>
            </a:pPr>
            <a:r>
              <a:rPr lang="zh-CN" altLang="en-US" sz="2400" b="1" dirty="0" smtClean="0"/>
              <a:t>指令的完成也是乱序完成的</a:t>
            </a:r>
            <a:endParaRPr lang="zh-CN" altLang="en-US" sz="2400" b="1" dirty="0" smtClean="0"/>
          </a:p>
          <a:p>
            <a:pPr lvl="2" eaLnBrk="1" hangingPunct="1">
              <a:lnSpc>
                <a:spcPct val="110000"/>
              </a:lnSpc>
              <a:buFont typeface="Arial" panose="020B0604020202020204" pitchFamily="34" charset="0"/>
              <a:buChar char="•"/>
              <a:defRPr/>
            </a:pPr>
            <a:r>
              <a:rPr lang="zh-CN" altLang="en-US" b="1" dirty="0" smtClean="0"/>
              <a:t>即指令的完成顺序与程序顺序不相同。 </a:t>
            </a:r>
            <a:endParaRPr lang="zh-CN" altLang="en-US" b="1" dirty="0" smtClean="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Rectangle: Click to edit Master text styles&#10;Second level&#10;Third level&#10;Fourth level&#10;Fifth level"/>
          <p:cNvSpPr>
            <a:spLocks noGrp="1" noChangeArrowheads="1"/>
          </p:cNvSpPr>
          <p:nvPr>
            <p:ph idx="1"/>
          </p:nvPr>
        </p:nvSpPr>
        <p:spPr>
          <a:xfrm>
            <a:off x="496888" y="1125538"/>
            <a:ext cx="8226425" cy="2663825"/>
          </a:xfrm>
        </p:spPr>
        <p:txBody>
          <a:bodyPr/>
          <a:lstStyle/>
          <a:p>
            <a:pPr marL="0" indent="0" eaLnBrk="1" hangingPunct="1">
              <a:buFont typeface="Arial" panose="020B0604020202020204" pitchFamily="34" charset="0"/>
              <a:buNone/>
            </a:pPr>
            <a:r>
              <a:rPr lang="zh-CN" altLang="en-US" sz="2400" b="1" dirty="0" smtClean="0">
                <a:latin typeface="黑体" panose="02010609060101010101" pitchFamily="49" charset="-122"/>
              </a:rPr>
              <a:t>为了支持乱序执行，我们将</a:t>
            </a:r>
            <a:r>
              <a:rPr lang="en-US" altLang="zh-CN" sz="2400" b="1" dirty="0" smtClean="0">
                <a:latin typeface="黑体" panose="02010609060101010101" pitchFamily="49" charset="-122"/>
              </a:rPr>
              <a:t>5</a:t>
            </a:r>
            <a:r>
              <a:rPr lang="zh-CN" altLang="en-US" sz="2400" b="1" dirty="0" smtClean="0">
                <a:latin typeface="黑体" panose="02010609060101010101" pitchFamily="49" charset="-122"/>
              </a:rPr>
              <a:t>段流水线的译码阶段再分为两个阶段：</a:t>
            </a:r>
            <a:endParaRPr lang="zh-CN" altLang="en-US" sz="2400" b="1" dirty="0" smtClean="0">
              <a:latin typeface="黑体" panose="02010609060101010101" pitchFamily="49" charset="-122"/>
            </a:endParaRPr>
          </a:p>
          <a:p>
            <a:pPr marL="1085850" lvl="1" indent="-457200" eaLnBrk="1" hangingPunct="1"/>
            <a:r>
              <a:rPr lang="zh-CN" altLang="en-US" sz="2400" b="1" dirty="0" smtClean="0">
                <a:solidFill>
                  <a:srgbClr val="D60093"/>
                </a:solidFill>
                <a:latin typeface="黑体" panose="02010609060101010101" pitchFamily="49" charset="-122"/>
              </a:rPr>
              <a:t>流出（</a:t>
            </a:r>
            <a:r>
              <a:rPr lang="en-US" altLang="zh-CN" sz="2400" b="1" dirty="0">
                <a:solidFill>
                  <a:srgbClr val="D60093"/>
                </a:solidFill>
                <a:latin typeface="黑体" panose="02010609060101010101" pitchFamily="49" charset="-122"/>
              </a:rPr>
              <a:t>Issue</a:t>
            </a:r>
            <a:r>
              <a:rPr lang="zh-CN" altLang="en-US" sz="2400" b="1" dirty="0">
                <a:solidFill>
                  <a:srgbClr val="D60093"/>
                </a:solidFill>
                <a:latin typeface="黑体" panose="02010609060101010101" pitchFamily="49" charset="-122"/>
              </a:rPr>
              <a:t>，</a:t>
            </a:r>
            <a:r>
              <a:rPr lang="en-US" altLang="zh-CN" sz="2400" b="1" dirty="0">
                <a:solidFill>
                  <a:srgbClr val="D60093"/>
                </a:solidFill>
                <a:latin typeface="黑体" panose="02010609060101010101" pitchFamily="49" charset="-122"/>
              </a:rPr>
              <a:t>IS</a:t>
            </a:r>
            <a:r>
              <a:rPr lang="zh-CN" altLang="en-US" sz="2400" b="1" dirty="0">
                <a:solidFill>
                  <a:srgbClr val="D60093"/>
                </a:solidFill>
                <a:latin typeface="黑体" panose="02010609060101010101" pitchFamily="49" charset="-122"/>
              </a:rPr>
              <a:t>）</a:t>
            </a:r>
            <a:r>
              <a:rPr lang="zh-CN" altLang="en-US" sz="2400" b="1" dirty="0" smtClean="0">
                <a:latin typeface="+mn-ea"/>
              </a:rPr>
              <a:t>：指令译码，检查是否存在结构冲突。  （</a:t>
            </a:r>
            <a:r>
              <a:rPr lang="en-US" altLang="zh-CN" sz="2400" b="1" dirty="0">
                <a:latin typeface="+mn-ea"/>
              </a:rPr>
              <a:t>in-order issue</a:t>
            </a:r>
            <a:r>
              <a:rPr lang="en-US" altLang="zh-CN" sz="2400" b="1" dirty="0" smtClean="0">
                <a:latin typeface="+mn-ea"/>
              </a:rPr>
              <a:t>)</a:t>
            </a:r>
            <a:endParaRPr lang="en-US" altLang="zh-CN" sz="2400" b="1" dirty="0" smtClean="0">
              <a:latin typeface="+mn-ea"/>
            </a:endParaRPr>
          </a:p>
          <a:p>
            <a:pPr marL="1085850" lvl="1" indent="-457200" eaLnBrk="1" hangingPunct="1"/>
            <a:r>
              <a:rPr lang="zh-CN" altLang="en-US" sz="2400" b="1" dirty="0" smtClean="0">
                <a:solidFill>
                  <a:srgbClr val="D60093"/>
                </a:solidFill>
                <a:latin typeface="+mn-ea"/>
              </a:rPr>
              <a:t>读操作数</a:t>
            </a:r>
            <a:r>
              <a:rPr lang="zh-CN" altLang="en-US" sz="2400" b="1" dirty="0">
                <a:solidFill>
                  <a:srgbClr val="D60093"/>
                </a:solidFill>
                <a:latin typeface="黑体" panose="02010609060101010101" pitchFamily="49" charset="-122"/>
              </a:rPr>
              <a:t>（</a:t>
            </a:r>
            <a:r>
              <a:rPr lang="en-US" altLang="zh-CN" sz="2400" b="1" dirty="0">
                <a:solidFill>
                  <a:srgbClr val="D60093"/>
                </a:solidFill>
                <a:latin typeface="黑体" panose="02010609060101010101" pitchFamily="49" charset="-122"/>
              </a:rPr>
              <a:t>Read Operands</a:t>
            </a:r>
            <a:r>
              <a:rPr lang="zh-CN" altLang="en-US" sz="2400" b="1" dirty="0">
                <a:solidFill>
                  <a:srgbClr val="D60093"/>
                </a:solidFill>
                <a:latin typeface="黑体" panose="02010609060101010101" pitchFamily="49" charset="-122"/>
              </a:rPr>
              <a:t>，</a:t>
            </a:r>
            <a:r>
              <a:rPr lang="en-US" altLang="zh-CN" sz="2400" b="1" dirty="0">
                <a:solidFill>
                  <a:srgbClr val="D60093"/>
                </a:solidFill>
                <a:latin typeface="黑体" panose="02010609060101010101" pitchFamily="49" charset="-122"/>
              </a:rPr>
              <a:t>RO</a:t>
            </a:r>
            <a:r>
              <a:rPr lang="zh-CN" altLang="en-US" sz="2400" b="1" dirty="0">
                <a:solidFill>
                  <a:srgbClr val="D60093"/>
                </a:solidFill>
                <a:latin typeface="黑体" panose="02010609060101010101" pitchFamily="49" charset="-122"/>
              </a:rPr>
              <a:t>）</a:t>
            </a:r>
            <a:r>
              <a:rPr lang="zh-CN" altLang="en-US" sz="2400" b="1" dirty="0" smtClean="0">
                <a:latin typeface="+mn-ea"/>
              </a:rPr>
              <a:t>：等待数据冲突消失，然后读操作数。（</a:t>
            </a:r>
            <a:r>
              <a:rPr lang="en-US" altLang="zh-CN" sz="2400" b="1" dirty="0" smtClean="0">
                <a:latin typeface="+mn-ea"/>
              </a:rPr>
              <a:t>Out-of-Order execution</a:t>
            </a:r>
            <a:r>
              <a:rPr lang="zh-CN" altLang="en-US" sz="2400" b="1" dirty="0" smtClean="0">
                <a:latin typeface="+mn-ea"/>
              </a:rPr>
              <a:t>）</a:t>
            </a:r>
            <a:endParaRPr lang="en-US" altLang="zh-CN" sz="2400" b="1" dirty="0" smtClean="0">
              <a:latin typeface="+mn-ea"/>
            </a:endParaRPr>
          </a:p>
        </p:txBody>
      </p:sp>
      <p:sp>
        <p:nvSpPr>
          <p:cNvPr id="60419" name="Rectangle 4"/>
          <p:cNvSpPr>
            <a:spLocks noChangeArrowheads="1"/>
          </p:cNvSpPr>
          <p:nvPr/>
        </p:nvSpPr>
        <p:spPr bwMode="auto">
          <a:xfrm>
            <a:off x="3376613" y="4408488"/>
            <a:ext cx="838200" cy="1008062"/>
          </a:xfrm>
          <a:prstGeom prst="rect">
            <a:avLst/>
          </a:prstGeom>
          <a:solidFill>
            <a:schemeClr val="accent1"/>
          </a:solidFill>
          <a:ln w="9525">
            <a:solidFill>
              <a:schemeClr val="tx1"/>
            </a:solidFill>
            <a:miter lim="800000"/>
          </a:ln>
        </p:spPr>
        <p:txBody>
          <a:bodyPr wrap="none" anchor="ctr"/>
          <a:lstStyle/>
          <a:p>
            <a:pPr>
              <a:buFont typeface="Wingdings" panose="05000000000000000000" pitchFamily="2" charset="2"/>
              <a:buNone/>
            </a:pPr>
            <a:endParaRPr lang="zh-CN" altLang="en-US"/>
          </a:p>
        </p:txBody>
      </p:sp>
      <p:sp>
        <p:nvSpPr>
          <p:cNvPr id="60420" name="Text Box 5"/>
          <p:cNvSpPr txBox="1">
            <a:spLocks noChangeArrowheads="1"/>
          </p:cNvSpPr>
          <p:nvPr/>
        </p:nvSpPr>
        <p:spPr bwMode="auto">
          <a:xfrm>
            <a:off x="3529013" y="4640263"/>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600">
                <a:solidFill>
                  <a:srgbClr val="000000"/>
                </a:solidFill>
                <a:latin typeface="黑体" panose="02010609060101010101" pitchFamily="49" charset="-122"/>
                <a:ea typeface="黑体" panose="02010609060101010101" pitchFamily="49" charset="-122"/>
              </a:rPr>
              <a:t>IS</a:t>
            </a:r>
            <a:endParaRPr lang="en-US" altLang="zh-CN" sz="2600">
              <a:solidFill>
                <a:srgbClr val="000000"/>
              </a:solidFill>
              <a:latin typeface="黑体" panose="02010609060101010101" pitchFamily="49" charset="-122"/>
              <a:ea typeface="黑体" panose="02010609060101010101" pitchFamily="49" charset="-122"/>
            </a:endParaRPr>
          </a:p>
        </p:txBody>
      </p:sp>
      <p:sp>
        <p:nvSpPr>
          <p:cNvPr id="60421" name="Line 6"/>
          <p:cNvSpPr>
            <a:spLocks noChangeShapeType="1"/>
          </p:cNvSpPr>
          <p:nvPr/>
        </p:nvSpPr>
        <p:spPr bwMode="auto">
          <a:xfrm>
            <a:off x="2309813" y="4910138"/>
            <a:ext cx="1066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2" name="Line 7"/>
          <p:cNvSpPr>
            <a:spLocks noChangeShapeType="1"/>
          </p:cNvSpPr>
          <p:nvPr/>
        </p:nvSpPr>
        <p:spPr bwMode="auto">
          <a:xfrm>
            <a:off x="5586413" y="4910138"/>
            <a:ext cx="1066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3" name="Rectangle 8"/>
          <p:cNvSpPr>
            <a:spLocks noChangeArrowheads="1"/>
          </p:cNvSpPr>
          <p:nvPr/>
        </p:nvSpPr>
        <p:spPr bwMode="auto">
          <a:xfrm>
            <a:off x="4748213" y="4408488"/>
            <a:ext cx="838200" cy="1008062"/>
          </a:xfrm>
          <a:prstGeom prst="rect">
            <a:avLst/>
          </a:prstGeom>
          <a:solidFill>
            <a:schemeClr val="accent1"/>
          </a:solidFill>
          <a:ln w="9525">
            <a:solidFill>
              <a:schemeClr val="tx1"/>
            </a:solidFill>
            <a:miter lim="800000"/>
          </a:ln>
        </p:spPr>
        <p:txBody>
          <a:bodyPr wrap="none" anchor="ctr"/>
          <a:lstStyle/>
          <a:p>
            <a:pPr>
              <a:buFont typeface="Wingdings" panose="05000000000000000000" pitchFamily="2" charset="2"/>
              <a:buNone/>
            </a:pPr>
            <a:endParaRPr lang="zh-CN" altLang="en-US"/>
          </a:p>
        </p:txBody>
      </p:sp>
      <p:sp>
        <p:nvSpPr>
          <p:cNvPr id="60424" name="Line 9"/>
          <p:cNvSpPr>
            <a:spLocks noChangeShapeType="1"/>
          </p:cNvSpPr>
          <p:nvPr/>
        </p:nvSpPr>
        <p:spPr bwMode="auto">
          <a:xfrm>
            <a:off x="4214813" y="4910138"/>
            <a:ext cx="5334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5" name="Text Box 10"/>
          <p:cNvSpPr txBox="1">
            <a:spLocks noChangeArrowheads="1"/>
          </p:cNvSpPr>
          <p:nvPr/>
        </p:nvSpPr>
        <p:spPr bwMode="auto">
          <a:xfrm>
            <a:off x="4900613" y="4606925"/>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600">
                <a:solidFill>
                  <a:srgbClr val="000000"/>
                </a:solidFill>
                <a:latin typeface="黑体" panose="02010609060101010101" pitchFamily="49" charset="-122"/>
                <a:ea typeface="黑体" panose="02010609060101010101" pitchFamily="49" charset="-122"/>
              </a:rPr>
              <a:t>RO</a:t>
            </a:r>
            <a:endParaRPr lang="en-US" altLang="zh-CN" sz="2600">
              <a:solidFill>
                <a:srgbClr val="000000"/>
              </a:solidFill>
              <a:latin typeface="黑体" panose="02010609060101010101" pitchFamily="49" charset="-122"/>
              <a:ea typeface="黑体" panose="02010609060101010101" pitchFamily="49" charset="-122"/>
            </a:endParaRPr>
          </a:p>
        </p:txBody>
      </p:sp>
      <p:sp>
        <p:nvSpPr>
          <p:cNvPr id="60426" name="Text Box 11"/>
          <p:cNvSpPr txBox="1">
            <a:spLocks noChangeArrowheads="1"/>
          </p:cNvSpPr>
          <p:nvPr/>
        </p:nvSpPr>
        <p:spPr bwMode="auto">
          <a:xfrm>
            <a:off x="2625725" y="5516563"/>
            <a:ext cx="22336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lang="zh-CN" altLang="en-US" sz="2400">
                <a:latin typeface="Tahoma" panose="020B0604030504040204" pitchFamily="34" charset="0"/>
                <a:ea typeface="黑体" panose="02010609060101010101" pitchFamily="49" charset="-122"/>
              </a:rPr>
              <a:t>检测</a:t>
            </a:r>
            <a:r>
              <a:rPr lang="zh-CN" altLang="en-US" sz="2400">
                <a:solidFill>
                  <a:srgbClr val="D60093"/>
                </a:solidFill>
                <a:latin typeface="Tahoma" panose="020B0604030504040204" pitchFamily="34" charset="0"/>
                <a:ea typeface="黑体" panose="02010609060101010101" pitchFamily="49" charset="-122"/>
              </a:rPr>
              <a:t>结构</a:t>
            </a:r>
            <a:r>
              <a:rPr lang="zh-CN" altLang="en-US" sz="2400">
                <a:latin typeface="Tahoma" panose="020B0604030504040204" pitchFamily="34" charset="0"/>
                <a:ea typeface="黑体" panose="02010609060101010101" pitchFamily="49" charset="-122"/>
              </a:rPr>
              <a:t>冲突</a:t>
            </a:r>
            <a:endParaRPr lang="zh-CN" altLang="en-US" sz="2400">
              <a:latin typeface="Tahoma" panose="020B0604030504040204" pitchFamily="34" charset="0"/>
              <a:ea typeface="黑体" panose="02010609060101010101" pitchFamily="49" charset="-122"/>
            </a:endParaRPr>
          </a:p>
        </p:txBody>
      </p:sp>
      <p:sp>
        <p:nvSpPr>
          <p:cNvPr id="60427" name="Text Box 12"/>
          <p:cNvSpPr txBox="1">
            <a:spLocks noChangeArrowheads="1"/>
          </p:cNvSpPr>
          <p:nvPr/>
        </p:nvSpPr>
        <p:spPr bwMode="auto">
          <a:xfrm>
            <a:off x="4572000" y="5561013"/>
            <a:ext cx="2700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a:latin typeface="Tahoma" panose="020B0604030504040204" pitchFamily="34" charset="0"/>
                <a:ea typeface="黑体" panose="02010609060101010101" pitchFamily="49" charset="-122"/>
              </a:rPr>
              <a:t>检测</a:t>
            </a:r>
            <a:r>
              <a:rPr lang="zh-CN" altLang="en-US" sz="2400">
                <a:solidFill>
                  <a:srgbClr val="D60093"/>
                </a:solidFill>
                <a:latin typeface="Tahoma" panose="020B0604030504040204" pitchFamily="34" charset="0"/>
                <a:ea typeface="黑体" panose="02010609060101010101" pitchFamily="49" charset="-122"/>
              </a:rPr>
              <a:t>数据</a:t>
            </a:r>
            <a:r>
              <a:rPr lang="zh-CN" altLang="en-US" sz="2400">
                <a:latin typeface="Tahoma" panose="020B0604030504040204" pitchFamily="34" charset="0"/>
                <a:ea typeface="黑体" panose="02010609060101010101" pitchFamily="49" charset="-122"/>
              </a:rPr>
              <a:t>冲突</a:t>
            </a:r>
            <a:endParaRPr lang="zh-CN" altLang="en-US" sz="2400">
              <a:latin typeface="Tahoma" panose="020B0604030504040204" pitchFamily="34" charset="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 </a:t>
            </a:r>
            <a:r>
              <a:rPr lang="zh-CN" altLang="en-US" sz="3600" b="1" dirty="0" smtClean="0">
                <a:latin typeface="Times New Roman" panose="02020603050405020304" pitchFamily="18" charset="0"/>
              </a:rPr>
              <a:t>动态调度算法之一：</a:t>
            </a:r>
            <a:r>
              <a:rPr lang="zh-CN" altLang="en-US" sz="3600" b="1" dirty="0" smtClean="0">
                <a:latin typeface="+mj-ea"/>
              </a:rPr>
              <a:t>记分牌</a:t>
            </a:r>
            <a:endParaRPr lang="zh-CN" altLang="en-US" sz="3600" b="1" dirty="0" smtClean="0">
              <a:latin typeface="+mj-ea"/>
            </a:endParaRPr>
          </a:p>
        </p:txBody>
      </p:sp>
      <p:sp>
        <p:nvSpPr>
          <p:cNvPr id="32776" name="Rectangle 8"/>
          <p:cNvSpPr>
            <a:spLocks noGrp="1" noChangeArrowheads="1"/>
          </p:cNvSpPr>
          <p:nvPr>
            <p:ph type="body" idx="4294967295"/>
          </p:nvPr>
        </p:nvSpPr>
        <p:spPr>
          <a:xfrm>
            <a:off x="457200" y="1600200"/>
            <a:ext cx="8507413" cy="4852988"/>
          </a:xfrm>
        </p:spPr>
        <p:txBody>
          <a:bodyPr rtlCol="0">
            <a:noAutofit/>
          </a:bodyPr>
          <a:lstStyle/>
          <a:p>
            <a:pPr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记分牌在</a:t>
            </a:r>
            <a:r>
              <a:rPr lang="zh-CN" altLang="zh-CN" sz="2400" b="1" noProof="1" smtClean="0">
                <a:latin typeface="Times New Roman" panose="02020603050405020304" pitchFamily="18" charset="0"/>
                <a:ea typeface="+mj-ea"/>
                <a:cs typeface="Times New Roman" panose="02020603050405020304" pitchFamily="18" charset="0"/>
              </a:rPr>
              <a:t>1964</a:t>
            </a:r>
            <a:r>
              <a:rPr lang="zh-CN" altLang="en-US" sz="2400" b="1" noProof="1" smtClean="0">
                <a:latin typeface="Times New Roman" panose="02020603050405020304" pitchFamily="18" charset="0"/>
                <a:ea typeface="+mj-ea"/>
                <a:cs typeface="Times New Roman" panose="02020603050405020304" pitchFamily="18" charset="0"/>
              </a:rPr>
              <a:t>年</a:t>
            </a:r>
            <a:r>
              <a:rPr lang="zh-CN" altLang="en-US" sz="2400" b="1" dirty="0" smtClean="0">
                <a:latin typeface="Times New Roman" panose="02020603050405020304" pitchFamily="18" charset="0"/>
                <a:ea typeface="+mj-ea"/>
                <a:cs typeface="Times New Roman" panose="02020603050405020304" pitchFamily="18" charset="0"/>
              </a:rPr>
              <a:t>被</a:t>
            </a:r>
            <a:r>
              <a:rPr lang="en-US" altLang="zh-CN" sz="2400" b="1" dirty="0" smtClean="0">
                <a:latin typeface="Times New Roman" panose="02020603050405020304" pitchFamily="18" charset="0"/>
                <a:ea typeface="+mj-ea"/>
                <a:cs typeface="Times New Roman" panose="02020603050405020304" pitchFamily="18" charset="0"/>
              </a:rPr>
              <a:t>Cray</a:t>
            </a:r>
            <a:r>
              <a:rPr lang="zh-CN" altLang="en-US" sz="2400" b="1" noProof="1" smtClean="0">
                <a:latin typeface="Times New Roman" panose="02020603050405020304" pitchFamily="18" charset="0"/>
                <a:ea typeface="+mj-ea"/>
                <a:cs typeface="Times New Roman" panose="02020603050405020304" pitchFamily="18" charset="0"/>
              </a:rPr>
              <a:t>用于</a:t>
            </a:r>
            <a:r>
              <a:rPr lang="en-US" altLang="zh-CN" sz="2400" b="1" noProof="1" smtClean="0">
                <a:latin typeface="Times New Roman" panose="02020603050405020304" pitchFamily="18" charset="0"/>
                <a:ea typeface="+mj-ea"/>
                <a:cs typeface="Times New Roman" panose="02020603050405020304" pitchFamily="18" charset="0"/>
              </a:rPr>
              <a:t>CDC 6600</a:t>
            </a:r>
            <a:endParaRPr lang="en-US" altLang="zh-CN" sz="2400" b="1" noProof="1" smtClean="0">
              <a:latin typeface="Times New Roman" panose="02020603050405020304" pitchFamily="18" charset="0"/>
              <a:ea typeface="+mj-ea"/>
              <a:cs typeface="Times New Roman" panose="02020603050405020304" pitchFamily="18" charset="0"/>
            </a:endParaRPr>
          </a:p>
          <a:p>
            <a:pPr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记分牌允许指令乱序执行，</a:t>
            </a:r>
            <a:r>
              <a:rPr lang="en-US" altLang="zh-CN" sz="2400" b="1" dirty="0" err="1" smtClean="0">
                <a:latin typeface="Times New Roman" panose="02020603050405020304" pitchFamily="18" charset="0"/>
                <a:ea typeface="+mj-ea"/>
                <a:cs typeface="Times New Roman" panose="02020603050405020304" pitchFamily="18" charset="0"/>
              </a:rPr>
              <a:t>前提</a:t>
            </a:r>
            <a:r>
              <a:rPr lang="zh-CN" altLang="en-US" sz="2400" b="1" dirty="0" smtClean="0">
                <a:latin typeface="Times New Roman" panose="02020603050405020304" pitchFamily="18" charset="0"/>
                <a:ea typeface="+mj-ea"/>
                <a:cs typeface="Times New Roman" panose="02020603050405020304" pitchFamily="18" charset="0"/>
              </a:rPr>
              <a:t>是</a:t>
            </a:r>
            <a:r>
              <a:rPr lang="en-US" altLang="zh-CN" sz="2400" b="1" dirty="0" smtClean="0">
                <a:latin typeface="Times New Roman" panose="02020603050405020304" pitchFamily="18" charset="0"/>
                <a:ea typeface="+mj-ea"/>
                <a:cs typeface="Times New Roman" panose="02020603050405020304" pitchFamily="18" charset="0"/>
              </a:rPr>
              <a:t>:</a:t>
            </a:r>
            <a:endParaRPr 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noProof="1" smtClean="0">
                <a:latin typeface="Times New Roman" panose="02020603050405020304" pitchFamily="18" charset="0"/>
                <a:ea typeface="+mj-ea"/>
                <a:cs typeface="Times New Roman" panose="02020603050405020304" pitchFamily="18" charset="0"/>
              </a:rPr>
              <a:t>充足的资源</a:t>
            </a:r>
            <a:endParaRPr lang="zh-CN" altLang="zh-CN" sz="2400" b="1" noProof="1"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指令可以乱序执行</a:t>
            </a:r>
            <a:endParaRPr lang="zh-CN" altLang="zh-CN" sz="2400" b="1" noProof="1" smtClean="0">
              <a:latin typeface="Times New Roman" panose="02020603050405020304" pitchFamily="18" charset="0"/>
              <a:ea typeface="+mj-ea"/>
              <a:cs typeface="Times New Roman" panose="02020603050405020304" pitchFamily="18" charset="0"/>
            </a:endParaRPr>
          </a:p>
          <a:p>
            <a:pPr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基本原理</a:t>
            </a:r>
            <a:endParaRPr lang="zh-CN" altLang="en-US"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每条指令均经过记分牌，</a:t>
            </a:r>
            <a:r>
              <a:rPr lang="zh-CN" altLang="en-US" sz="2400" b="1" u="sng" dirty="0" smtClean="0">
                <a:latin typeface="Times New Roman" panose="02020603050405020304" pitchFamily="18" charset="0"/>
                <a:ea typeface="+mj-ea"/>
                <a:cs typeface="Times New Roman" panose="02020603050405020304" pitchFamily="18" charset="0"/>
              </a:rPr>
              <a:t>记录各指令间数据相关的信息，进行相关检测，控制指令的流出和执行</a:t>
            </a:r>
            <a:endParaRPr lang="zh-CN" altLang="en-US" sz="2400" b="1" u="sng"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如果记分牌判断出一条指令不能立即执行，它</a:t>
            </a:r>
            <a:r>
              <a:rPr lang="zh-CN" altLang="en-US" sz="2400" b="1" u="sng" dirty="0" smtClean="0">
                <a:latin typeface="Times New Roman" panose="02020603050405020304" pitchFamily="18" charset="0"/>
                <a:ea typeface="+mj-ea"/>
                <a:cs typeface="Times New Roman" panose="02020603050405020304" pitchFamily="18" charset="0"/>
              </a:rPr>
              <a:t>就检测硬件的变化从而决定何时能够执行</a:t>
            </a:r>
            <a:endParaRPr lang="zh-CN" altLang="en-US" sz="2400" b="1" u="sng"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44450"/>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CDC6600</a:t>
            </a:r>
            <a:r>
              <a:rPr lang="zh-CN" altLang="en-US" sz="3600" b="1" dirty="0" smtClean="0">
                <a:latin typeface="Times New Roman" panose="02020603050405020304" pitchFamily="18" charset="0"/>
                <a:cs typeface="Times New Roman" panose="02020603050405020304" pitchFamily="18" charset="0"/>
              </a:rPr>
              <a:t>的照片 </a:t>
            </a:r>
            <a:endParaRPr lang="zh-CN" altLang="en-US" sz="3600" b="1" dirty="0" smtClean="0">
              <a:latin typeface="Times New Roman" panose="02020603050405020304" pitchFamily="18" charset="0"/>
              <a:cs typeface="Times New Roman" panose="02020603050405020304" pitchFamily="18" charset="0"/>
            </a:endParaRPr>
          </a:p>
        </p:txBody>
      </p:sp>
      <p:pic>
        <p:nvPicPr>
          <p:cNvPr id="6147" name="Picture 3"/>
          <p:cNvPicPr>
            <a:picLocks noGrp="1" noChangeAspect="1" noChangeArrowheads="1"/>
          </p:cNvPicPr>
          <p:nvPr>
            <p:ph sz="quarter" idx="4294967295"/>
          </p:nvPr>
        </p:nvPicPr>
        <p:blipFill>
          <a:blip r:embed="rId1">
            <a:extLst>
              <a:ext uri="{28A0092B-C50C-407E-A947-70E740481C1C}">
                <a14:useLocalDpi xmlns:a14="http://schemas.microsoft.com/office/drawing/2010/main" val="0"/>
              </a:ext>
            </a:extLst>
          </a:blip>
          <a:srcRect/>
          <a:stretch>
            <a:fillRect/>
          </a:stretch>
        </p:blipFill>
        <p:spPr>
          <a:xfrm>
            <a:off x="663575" y="1150938"/>
            <a:ext cx="3151188" cy="2552700"/>
          </a:xfrm>
        </p:spPr>
      </p:pic>
      <p:pic>
        <p:nvPicPr>
          <p:cNvPr id="6148" name="Picture 4"/>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69925" y="3778250"/>
            <a:ext cx="3146425" cy="2462213"/>
          </a:xfrm>
        </p:spPr>
      </p:pic>
      <p:pic>
        <p:nvPicPr>
          <p:cNvPr id="6149" name="Picture 5" descr="cdc6600"/>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898900" y="1193800"/>
            <a:ext cx="4692650" cy="5118100"/>
          </a:xfrm>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a:latin typeface="+mj-ea"/>
              </a:rPr>
              <a:t>具有</a:t>
            </a:r>
            <a:r>
              <a:rPr lang="zh-CN" altLang="en-US" sz="3600" b="1" dirty="0" smtClean="0">
                <a:latin typeface="+mj-ea"/>
              </a:rPr>
              <a:t>记分牌的</a:t>
            </a:r>
            <a:r>
              <a:rPr lang="en-US" altLang="zh-CN" sz="3600" b="1" dirty="0" smtClean="0">
                <a:latin typeface="+mj-ea"/>
              </a:rPr>
              <a:t>MIPS</a:t>
            </a:r>
            <a:r>
              <a:rPr lang="zh-CN" altLang="en-US" sz="3600" b="1" dirty="0" smtClean="0">
                <a:latin typeface="+mj-ea"/>
              </a:rPr>
              <a:t>处理器基本结构</a:t>
            </a:r>
            <a:endParaRPr lang="zh-CN" altLang="en-US" sz="3600" b="1" dirty="0" smtClean="0">
              <a:latin typeface="+mj-ea"/>
            </a:endParaRPr>
          </a:p>
        </p:txBody>
      </p:sp>
      <p:grpSp>
        <p:nvGrpSpPr>
          <p:cNvPr id="8195" name="Group 52"/>
          <p:cNvGrpSpPr/>
          <p:nvPr/>
        </p:nvGrpSpPr>
        <p:grpSpPr bwMode="auto">
          <a:xfrm>
            <a:off x="496888" y="1196975"/>
            <a:ext cx="8156575" cy="5048250"/>
            <a:chOff x="115" y="749"/>
            <a:chExt cx="5415" cy="3331"/>
          </a:xfrm>
        </p:grpSpPr>
        <p:sp>
          <p:nvSpPr>
            <p:cNvPr id="8196" name="Freeform 53"/>
            <p:cNvSpPr/>
            <p:nvPr/>
          </p:nvSpPr>
          <p:spPr bwMode="auto">
            <a:xfrm>
              <a:off x="4032" y="1344"/>
              <a:ext cx="288" cy="2400"/>
            </a:xfrm>
            <a:custGeom>
              <a:avLst/>
              <a:gdLst>
                <a:gd name="T0" fmla="*/ 0 w 240"/>
                <a:gd name="T1" fmla="*/ 2400 h 2400"/>
                <a:gd name="T2" fmla="*/ 1034 w 240"/>
                <a:gd name="T3" fmla="*/ 2400 h 2400"/>
                <a:gd name="T4" fmla="*/ 1034 w 240"/>
                <a:gd name="T5" fmla="*/ 0 h 2400"/>
                <a:gd name="T6" fmla="*/ 0 60000 65536"/>
                <a:gd name="T7" fmla="*/ 0 60000 65536"/>
                <a:gd name="T8" fmla="*/ 0 60000 65536"/>
              </a:gdLst>
              <a:ahLst/>
              <a:cxnLst>
                <a:cxn ang="T6">
                  <a:pos x="T0" y="T1"/>
                </a:cxn>
                <a:cxn ang="T7">
                  <a:pos x="T2" y="T3"/>
                </a:cxn>
                <a:cxn ang="T8">
                  <a:pos x="T4" y="T5"/>
                </a:cxn>
              </a:cxnLst>
              <a:rect l="0" t="0" r="r" b="b"/>
              <a:pathLst>
                <a:path w="240" h="2400">
                  <a:moveTo>
                    <a:pt x="0" y="2400"/>
                  </a:moveTo>
                  <a:lnTo>
                    <a:pt x="240" y="2400"/>
                  </a:lnTo>
                  <a:lnTo>
                    <a:pt x="240" y="0"/>
                  </a:lnTo>
                </a:path>
              </a:pathLst>
            </a:custGeom>
            <a:noFill/>
            <a:ln w="762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7" name="Text Box 54"/>
            <p:cNvSpPr txBox="1">
              <a:spLocks noChangeArrowheads="1"/>
            </p:cNvSpPr>
            <p:nvPr/>
          </p:nvSpPr>
          <p:spPr bwMode="auto">
            <a:xfrm rot="-5400000">
              <a:off x="4491" y="1914"/>
              <a:ext cx="1630"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a:latin typeface="Century Gothic" panose="020B0502020202020204" pitchFamily="34" charset="0"/>
                </a:rPr>
                <a:t>Functional Units</a:t>
              </a:r>
              <a:endParaRPr lang="en-US" altLang="zh-CN" sz="2400">
                <a:latin typeface="Century Gothic" panose="020B0502020202020204" pitchFamily="34" charset="0"/>
              </a:endParaRPr>
            </a:p>
          </p:txBody>
        </p:sp>
        <p:sp>
          <p:nvSpPr>
            <p:cNvPr id="8198" name="Text Box 55"/>
            <p:cNvSpPr txBox="1">
              <a:spLocks noChangeArrowheads="1"/>
            </p:cNvSpPr>
            <p:nvPr/>
          </p:nvSpPr>
          <p:spPr bwMode="auto">
            <a:xfrm rot="-5400000">
              <a:off x="-217" y="1917"/>
              <a:ext cx="96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a:latin typeface="Century Gothic" panose="020B0502020202020204" pitchFamily="34" charset="0"/>
                </a:rPr>
                <a:t>Registers</a:t>
              </a:r>
              <a:endParaRPr lang="en-US" altLang="zh-CN" sz="2400">
                <a:latin typeface="Century Gothic" panose="020B0502020202020204" pitchFamily="34" charset="0"/>
              </a:endParaRPr>
            </a:p>
          </p:txBody>
        </p:sp>
        <p:grpSp>
          <p:nvGrpSpPr>
            <p:cNvPr id="8199" name="Group 56"/>
            <p:cNvGrpSpPr/>
            <p:nvPr/>
          </p:nvGrpSpPr>
          <p:grpSpPr bwMode="auto">
            <a:xfrm>
              <a:off x="582" y="749"/>
              <a:ext cx="4416" cy="2640"/>
              <a:chOff x="582" y="749"/>
              <a:chExt cx="4416" cy="2640"/>
            </a:xfrm>
          </p:grpSpPr>
          <p:grpSp>
            <p:nvGrpSpPr>
              <p:cNvPr id="8204" name="Group 57"/>
              <p:cNvGrpSpPr/>
              <p:nvPr/>
            </p:nvGrpSpPr>
            <p:grpSpPr bwMode="auto">
              <a:xfrm>
                <a:off x="582" y="749"/>
                <a:ext cx="864" cy="660"/>
                <a:chOff x="768" y="816"/>
                <a:chExt cx="576" cy="256"/>
              </a:xfrm>
            </p:grpSpPr>
            <p:sp>
              <p:nvSpPr>
                <p:cNvPr id="8234" name="Rectangle 58"/>
                <p:cNvSpPr>
                  <a:spLocks noChangeArrowheads="1"/>
                </p:cNvSpPr>
                <p:nvPr/>
              </p:nvSpPr>
              <p:spPr bwMode="auto">
                <a:xfrm>
                  <a:off x="768" y="816"/>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sp>
              <p:nvSpPr>
                <p:cNvPr id="8235" name="Rectangle 59"/>
                <p:cNvSpPr>
                  <a:spLocks noChangeArrowheads="1"/>
                </p:cNvSpPr>
                <p:nvPr/>
              </p:nvSpPr>
              <p:spPr bwMode="auto">
                <a:xfrm>
                  <a:off x="768" y="944"/>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grpSp>
          <p:grpSp>
            <p:nvGrpSpPr>
              <p:cNvPr id="8205" name="Group 60"/>
              <p:cNvGrpSpPr/>
              <p:nvPr/>
            </p:nvGrpSpPr>
            <p:grpSpPr bwMode="auto">
              <a:xfrm>
                <a:off x="582" y="1409"/>
                <a:ext cx="864" cy="660"/>
                <a:chOff x="768" y="816"/>
                <a:chExt cx="576" cy="256"/>
              </a:xfrm>
            </p:grpSpPr>
            <p:sp>
              <p:nvSpPr>
                <p:cNvPr id="8232" name="Rectangle 61"/>
                <p:cNvSpPr>
                  <a:spLocks noChangeArrowheads="1"/>
                </p:cNvSpPr>
                <p:nvPr/>
              </p:nvSpPr>
              <p:spPr bwMode="auto">
                <a:xfrm>
                  <a:off x="768" y="816"/>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sp>
              <p:nvSpPr>
                <p:cNvPr id="8233" name="Rectangle 62"/>
                <p:cNvSpPr>
                  <a:spLocks noChangeArrowheads="1"/>
                </p:cNvSpPr>
                <p:nvPr/>
              </p:nvSpPr>
              <p:spPr bwMode="auto">
                <a:xfrm>
                  <a:off x="768" y="944"/>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grpSp>
          <p:grpSp>
            <p:nvGrpSpPr>
              <p:cNvPr id="8206" name="Group 63"/>
              <p:cNvGrpSpPr/>
              <p:nvPr/>
            </p:nvGrpSpPr>
            <p:grpSpPr bwMode="auto">
              <a:xfrm>
                <a:off x="582" y="2069"/>
                <a:ext cx="864" cy="660"/>
                <a:chOff x="768" y="816"/>
                <a:chExt cx="576" cy="256"/>
              </a:xfrm>
            </p:grpSpPr>
            <p:sp>
              <p:nvSpPr>
                <p:cNvPr id="8230" name="Rectangle 64"/>
                <p:cNvSpPr>
                  <a:spLocks noChangeArrowheads="1"/>
                </p:cNvSpPr>
                <p:nvPr/>
              </p:nvSpPr>
              <p:spPr bwMode="auto">
                <a:xfrm>
                  <a:off x="768" y="816"/>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sp>
              <p:nvSpPr>
                <p:cNvPr id="8231" name="Rectangle 65"/>
                <p:cNvSpPr>
                  <a:spLocks noChangeArrowheads="1"/>
                </p:cNvSpPr>
                <p:nvPr/>
              </p:nvSpPr>
              <p:spPr bwMode="auto">
                <a:xfrm>
                  <a:off x="768" y="944"/>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grpSp>
          <p:grpSp>
            <p:nvGrpSpPr>
              <p:cNvPr id="8207" name="Group 66"/>
              <p:cNvGrpSpPr/>
              <p:nvPr/>
            </p:nvGrpSpPr>
            <p:grpSpPr bwMode="auto">
              <a:xfrm>
                <a:off x="582" y="2729"/>
                <a:ext cx="864" cy="660"/>
                <a:chOff x="768" y="816"/>
                <a:chExt cx="576" cy="256"/>
              </a:xfrm>
            </p:grpSpPr>
            <p:sp>
              <p:nvSpPr>
                <p:cNvPr id="8228" name="Rectangle 67"/>
                <p:cNvSpPr>
                  <a:spLocks noChangeArrowheads="1"/>
                </p:cNvSpPr>
                <p:nvPr/>
              </p:nvSpPr>
              <p:spPr bwMode="auto">
                <a:xfrm>
                  <a:off x="768" y="816"/>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sp>
              <p:nvSpPr>
                <p:cNvPr id="8229" name="Rectangle 68"/>
                <p:cNvSpPr>
                  <a:spLocks noChangeArrowheads="1"/>
                </p:cNvSpPr>
                <p:nvPr/>
              </p:nvSpPr>
              <p:spPr bwMode="auto">
                <a:xfrm>
                  <a:off x="768" y="944"/>
                  <a:ext cx="576" cy="128"/>
                </a:xfrm>
                <a:prstGeom prst="rect">
                  <a:avLst/>
                </a:prstGeom>
                <a:solidFill>
                  <a:schemeClr val="bg1"/>
                </a:solidFill>
                <a:ln w="28575">
                  <a:solidFill>
                    <a:schemeClr val="tx1"/>
                  </a:solidFill>
                  <a:miter lim="800000"/>
                </a:ln>
                <a:effectLst>
                  <a:outerShdw dist="107763" dir="2700000" algn="ctr" rotWithShape="0">
                    <a:schemeClr val="tx1">
                      <a:alpha val="50000"/>
                    </a:schemeClr>
                  </a:outerShdw>
                </a:effectLst>
              </p:spPr>
              <p:txBody>
                <a:bodyPr wrap="none" anchor="ctr"/>
                <a:lstStyle/>
                <a:p>
                  <a:endParaRPr lang="zh-CN" altLang="en-US"/>
                </a:p>
              </p:txBody>
            </p:sp>
          </p:grpSp>
          <p:sp>
            <p:nvSpPr>
              <p:cNvPr id="8208" name="Rectangle 69"/>
              <p:cNvSpPr>
                <a:spLocks noChangeArrowheads="1"/>
              </p:cNvSpPr>
              <p:nvPr/>
            </p:nvSpPr>
            <p:spPr bwMode="auto">
              <a:xfrm>
                <a:off x="3906" y="893"/>
                <a:ext cx="816" cy="216"/>
              </a:xfrm>
              <a:prstGeom prst="rect">
                <a:avLst/>
              </a:prstGeom>
              <a:solidFill>
                <a:schemeClr val="accent1"/>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anose="020B0502020202020204" pitchFamily="34" charset="0"/>
                  </a:rPr>
                  <a:t>FP Mult</a:t>
                </a:r>
                <a:endParaRPr lang="en-US" altLang="zh-CN" sz="2400">
                  <a:latin typeface="Century Gothic" panose="020B0502020202020204" pitchFamily="34" charset="0"/>
                </a:endParaRPr>
              </a:p>
            </p:txBody>
          </p:sp>
          <p:sp>
            <p:nvSpPr>
              <p:cNvPr id="8209" name="Rectangle 70"/>
              <p:cNvSpPr>
                <a:spLocks noChangeArrowheads="1"/>
              </p:cNvSpPr>
              <p:nvPr/>
            </p:nvSpPr>
            <p:spPr bwMode="auto">
              <a:xfrm>
                <a:off x="3906" y="1109"/>
                <a:ext cx="816" cy="216"/>
              </a:xfrm>
              <a:prstGeom prst="rect">
                <a:avLst/>
              </a:prstGeom>
              <a:solidFill>
                <a:schemeClr val="accent1"/>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anose="020B0502020202020204" pitchFamily="34" charset="0"/>
                  </a:rPr>
                  <a:t>FP Mult</a:t>
                </a:r>
                <a:endParaRPr lang="en-US" altLang="zh-CN" sz="2400">
                  <a:latin typeface="Century Gothic" panose="020B0502020202020204" pitchFamily="34" charset="0"/>
                </a:endParaRPr>
              </a:p>
            </p:txBody>
          </p:sp>
          <p:sp>
            <p:nvSpPr>
              <p:cNvPr id="8210" name="Rectangle 71"/>
              <p:cNvSpPr>
                <a:spLocks noChangeArrowheads="1"/>
              </p:cNvSpPr>
              <p:nvPr/>
            </p:nvSpPr>
            <p:spPr bwMode="auto">
              <a:xfrm>
                <a:off x="3906" y="1709"/>
                <a:ext cx="816" cy="216"/>
              </a:xfrm>
              <a:prstGeom prst="rect">
                <a:avLst/>
              </a:prstGeom>
              <a:solidFill>
                <a:schemeClr val="accent1"/>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000" b="1">
                    <a:latin typeface="Century Gothic" panose="020B0502020202020204" pitchFamily="34" charset="0"/>
                  </a:rPr>
                  <a:t>FP Divide</a:t>
                </a:r>
                <a:endParaRPr lang="en-US" altLang="zh-CN" sz="2000" b="1">
                  <a:latin typeface="Century Gothic" panose="020B0502020202020204" pitchFamily="34" charset="0"/>
                </a:endParaRPr>
              </a:p>
            </p:txBody>
          </p:sp>
          <p:sp>
            <p:nvSpPr>
              <p:cNvPr id="8211" name="Rectangle 72"/>
              <p:cNvSpPr>
                <a:spLocks noChangeArrowheads="1"/>
              </p:cNvSpPr>
              <p:nvPr/>
            </p:nvSpPr>
            <p:spPr bwMode="auto">
              <a:xfrm>
                <a:off x="3906" y="2237"/>
                <a:ext cx="816" cy="216"/>
              </a:xfrm>
              <a:prstGeom prst="rect">
                <a:avLst/>
              </a:prstGeom>
              <a:solidFill>
                <a:schemeClr val="accent1"/>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anose="020B0502020202020204" pitchFamily="34" charset="0"/>
                  </a:rPr>
                  <a:t>FP Add</a:t>
                </a:r>
                <a:endParaRPr lang="en-US" altLang="zh-CN" sz="2400">
                  <a:latin typeface="Century Gothic" panose="020B0502020202020204" pitchFamily="34" charset="0"/>
                </a:endParaRPr>
              </a:p>
            </p:txBody>
          </p:sp>
          <p:sp>
            <p:nvSpPr>
              <p:cNvPr id="8212" name="Rectangle 73"/>
              <p:cNvSpPr>
                <a:spLocks noChangeArrowheads="1"/>
              </p:cNvSpPr>
              <p:nvPr/>
            </p:nvSpPr>
            <p:spPr bwMode="auto">
              <a:xfrm>
                <a:off x="3906" y="2861"/>
                <a:ext cx="816" cy="216"/>
              </a:xfrm>
              <a:prstGeom prst="rect">
                <a:avLst/>
              </a:prstGeom>
              <a:solidFill>
                <a:schemeClr val="accent1"/>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anose="020B0502020202020204" pitchFamily="34" charset="0"/>
                  </a:rPr>
                  <a:t>Integer</a:t>
                </a:r>
                <a:endParaRPr lang="en-US" altLang="zh-CN" sz="2400">
                  <a:latin typeface="Century Gothic" panose="020B0502020202020204" pitchFamily="34" charset="0"/>
                </a:endParaRPr>
              </a:p>
            </p:txBody>
          </p:sp>
          <p:sp>
            <p:nvSpPr>
              <p:cNvPr id="8213" name="Line 74"/>
              <p:cNvSpPr>
                <a:spLocks noChangeShapeType="1"/>
              </p:cNvSpPr>
              <p:nvPr/>
            </p:nvSpPr>
            <p:spPr bwMode="auto">
              <a:xfrm>
                <a:off x="1514" y="931"/>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75"/>
              <p:cNvSpPr>
                <a:spLocks noChangeShapeType="1"/>
              </p:cNvSpPr>
              <p:nvPr/>
            </p:nvSpPr>
            <p:spPr bwMode="auto">
              <a:xfrm>
                <a:off x="1514" y="1037"/>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76"/>
              <p:cNvSpPr>
                <a:spLocks noChangeShapeType="1"/>
              </p:cNvSpPr>
              <p:nvPr/>
            </p:nvSpPr>
            <p:spPr bwMode="auto">
              <a:xfrm>
                <a:off x="1514" y="1757"/>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6" name="Line 77"/>
              <p:cNvSpPr>
                <a:spLocks noChangeShapeType="1"/>
              </p:cNvSpPr>
              <p:nvPr/>
            </p:nvSpPr>
            <p:spPr bwMode="auto">
              <a:xfrm>
                <a:off x="1514" y="1863"/>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7" name="Line 78"/>
              <p:cNvSpPr>
                <a:spLocks noChangeShapeType="1"/>
              </p:cNvSpPr>
              <p:nvPr/>
            </p:nvSpPr>
            <p:spPr bwMode="auto">
              <a:xfrm>
                <a:off x="1515" y="2295"/>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8" name="Line 79"/>
              <p:cNvSpPr>
                <a:spLocks noChangeShapeType="1"/>
              </p:cNvSpPr>
              <p:nvPr/>
            </p:nvSpPr>
            <p:spPr bwMode="auto">
              <a:xfrm>
                <a:off x="1515" y="2401"/>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Line 80"/>
              <p:cNvSpPr>
                <a:spLocks noChangeShapeType="1"/>
              </p:cNvSpPr>
              <p:nvPr/>
            </p:nvSpPr>
            <p:spPr bwMode="auto">
              <a:xfrm>
                <a:off x="1514" y="2895"/>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Line 81"/>
              <p:cNvSpPr>
                <a:spLocks noChangeShapeType="1"/>
              </p:cNvSpPr>
              <p:nvPr/>
            </p:nvSpPr>
            <p:spPr bwMode="auto">
              <a:xfrm>
                <a:off x="1514" y="3001"/>
                <a:ext cx="2400" cy="1"/>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Freeform 82"/>
              <p:cNvSpPr/>
              <p:nvPr/>
            </p:nvSpPr>
            <p:spPr bwMode="auto">
              <a:xfrm>
                <a:off x="3654" y="941"/>
                <a:ext cx="240" cy="223"/>
              </a:xfrm>
              <a:custGeom>
                <a:avLst/>
                <a:gdLst>
                  <a:gd name="T0" fmla="*/ 0 w 240"/>
                  <a:gd name="T1" fmla="*/ 0 h 240"/>
                  <a:gd name="T2" fmla="*/ 0 w 240"/>
                  <a:gd name="T3" fmla="*/ 132 h 240"/>
                  <a:gd name="T4" fmla="*/ 240 w 240"/>
                  <a:gd name="T5" fmla="*/ 132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Freeform 83"/>
              <p:cNvSpPr/>
              <p:nvPr/>
            </p:nvSpPr>
            <p:spPr bwMode="auto">
              <a:xfrm>
                <a:off x="3572" y="1054"/>
                <a:ext cx="322" cy="203"/>
              </a:xfrm>
              <a:custGeom>
                <a:avLst/>
                <a:gdLst>
                  <a:gd name="T0" fmla="*/ 0 w 240"/>
                  <a:gd name="T1" fmla="*/ 0 h 240"/>
                  <a:gd name="T2" fmla="*/ 0 w 240"/>
                  <a:gd name="T3" fmla="*/ 63 h 240"/>
                  <a:gd name="T4" fmla="*/ 2522 w 240"/>
                  <a:gd name="T5" fmla="*/ 63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Freeform 84"/>
              <p:cNvSpPr/>
              <p:nvPr/>
            </p:nvSpPr>
            <p:spPr bwMode="auto">
              <a:xfrm>
                <a:off x="1494" y="1181"/>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4" name="Freeform 85"/>
              <p:cNvSpPr/>
              <p:nvPr/>
            </p:nvSpPr>
            <p:spPr bwMode="auto">
              <a:xfrm>
                <a:off x="1494" y="1805"/>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Freeform 86"/>
              <p:cNvSpPr/>
              <p:nvPr/>
            </p:nvSpPr>
            <p:spPr bwMode="auto">
              <a:xfrm>
                <a:off x="1494" y="2957"/>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Freeform 87"/>
              <p:cNvSpPr/>
              <p:nvPr/>
            </p:nvSpPr>
            <p:spPr bwMode="auto">
              <a:xfrm>
                <a:off x="1494" y="2333"/>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Freeform 88"/>
              <p:cNvSpPr/>
              <p:nvPr/>
            </p:nvSpPr>
            <p:spPr bwMode="auto">
              <a:xfrm>
                <a:off x="4710" y="989"/>
                <a:ext cx="288" cy="192"/>
              </a:xfrm>
              <a:custGeom>
                <a:avLst/>
                <a:gdLst>
                  <a:gd name="T0" fmla="*/ 0 w 288"/>
                  <a:gd name="T1" fmla="*/ 0 h 192"/>
                  <a:gd name="T2" fmla="*/ 288 w 288"/>
                  <a:gd name="T3" fmla="*/ 0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288" y="0"/>
                    </a:lnTo>
                    <a:lnTo>
                      <a:pt x="288" y="192"/>
                    </a:lnTo>
                  </a:path>
                </a:pathLst>
              </a:custGeom>
              <a:noFill/>
              <a:ln w="571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00" name="Line 89"/>
            <p:cNvSpPr>
              <a:spLocks noChangeShapeType="1"/>
            </p:cNvSpPr>
            <p:nvPr/>
          </p:nvSpPr>
          <p:spPr bwMode="auto">
            <a:xfrm>
              <a:off x="4662" y="3101"/>
              <a:ext cx="378" cy="403"/>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Text Box 90"/>
            <p:cNvSpPr txBox="1">
              <a:spLocks noChangeArrowheads="1"/>
            </p:cNvSpPr>
            <p:nvPr/>
          </p:nvSpPr>
          <p:spPr bwMode="auto">
            <a:xfrm>
              <a:off x="4599" y="3527"/>
              <a:ext cx="931" cy="3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a:latin typeface="Century Gothic" panose="020B0502020202020204" pitchFamily="34" charset="0"/>
                </a:rPr>
                <a:t>Memory</a:t>
              </a:r>
              <a:endParaRPr lang="en-US" altLang="zh-CN" sz="2400">
                <a:latin typeface="Century Gothic" panose="020B0502020202020204" pitchFamily="34" charset="0"/>
              </a:endParaRPr>
            </a:p>
          </p:txBody>
        </p:sp>
        <p:sp>
          <p:nvSpPr>
            <p:cNvPr id="8202" name="Rectangle 91"/>
            <p:cNvSpPr>
              <a:spLocks noChangeArrowheads="1"/>
            </p:cNvSpPr>
            <p:nvPr/>
          </p:nvSpPr>
          <p:spPr bwMode="auto">
            <a:xfrm>
              <a:off x="1824" y="3408"/>
              <a:ext cx="2208" cy="672"/>
            </a:xfrm>
            <a:prstGeom prst="rect">
              <a:avLst/>
            </a:prstGeom>
            <a:solidFill>
              <a:srgbClr val="FF7C80"/>
            </a:solidFill>
            <a:ln w="28575">
              <a:solidFill>
                <a:schemeClr val="tx1"/>
              </a:solidFill>
              <a:miter lim="800000"/>
            </a:ln>
            <a:effectLst>
              <a:outerShdw dist="107763" dir="2700000" algn="ctr" rotWithShape="0">
                <a:schemeClr val="tx1">
                  <a:alpha val="50000"/>
                </a:schemeClr>
              </a:outerShdw>
            </a:effectLst>
          </p:spPr>
          <p:txBody>
            <a:bodyPr wrap="none" anchor="ctr"/>
            <a:lstStyle/>
            <a:p>
              <a:pPr algn="ctr" eaLnBrk="0" hangingPunct="0"/>
              <a:r>
                <a:rPr lang="en-US" altLang="zh-CN" sz="2400">
                  <a:latin typeface="Century Gothic" panose="020B0502020202020204" pitchFamily="34" charset="0"/>
                </a:rPr>
                <a:t>SCOREBOARD</a:t>
              </a:r>
              <a:endParaRPr lang="en-US" altLang="zh-CN" sz="2400">
                <a:latin typeface="Century Gothic" panose="020B0502020202020204" pitchFamily="34" charset="0"/>
              </a:endParaRPr>
            </a:p>
          </p:txBody>
        </p:sp>
        <p:sp>
          <p:nvSpPr>
            <p:cNvPr id="8203" name="Freeform 92"/>
            <p:cNvSpPr/>
            <p:nvPr/>
          </p:nvSpPr>
          <p:spPr bwMode="auto">
            <a:xfrm>
              <a:off x="1056" y="3408"/>
              <a:ext cx="768" cy="336"/>
            </a:xfrm>
            <a:custGeom>
              <a:avLst/>
              <a:gdLst>
                <a:gd name="T0" fmla="*/ 503 w 816"/>
                <a:gd name="T1" fmla="*/ 336 h 336"/>
                <a:gd name="T2" fmla="*/ 0 w 816"/>
                <a:gd name="T3" fmla="*/ 336 h 336"/>
                <a:gd name="T4" fmla="*/ 0 w 816"/>
                <a:gd name="T5" fmla="*/ 0 h 336"/>
                <a:gd name="T6" fmla="*/ 0 60000 65536"/>
                <a:gd name="T7" fmla="*/ 0 60000 65536"/>
                <a:gd name="T8" fmla="*/ 0 60000 65536"/>
              </a:gdLst>
              <a:ahLst/>
              <a:cxnLst>
                <a:cxn ang="T6">
                  <a:pos x="T0" y="T1"/>
                </a:cxn>
                <a:cxn ang="T7">
                  <a:pos x="T2" y="T3"/>
                </a:cxn>
                <a:cxn ang="T8">
                  <a:pos x="T4" y="T5"/>
                </a:cxn>
              </a:cxnLst>
              <a:rect l="0" t="0" r="r" b="b"/>
              <a:pathLst>
                <a:path w="816" h="336">
                  <a:moveTo>
                    <a:pt x="816" y="336"/>
                  </a:moveTo>
                  <a:lnTo>
                    <a:pt x="0" y="336"/>
                  </a:lnTo>
                  <a:lnTo>
                    <a:pt x="0" y="0"/>
                  </a:lnTo>
                </a:path>
              </a:pathLst>
            </a:custGeom>
            <a:noFill/>
            <a:ln w="762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7.1  </a:t>
            </a:r>
            <a:r>
              <a:rPr lang="zh-CN" altLang="en-US" sz="3600" b="1" dirty="0" smtClean="0">
                <a:latin typeface="Times New Roman" panose="02020603050405020304" pitchFamily="18" charset="0"/>
                <a:cs typeface="Times New Roman" panose="02020603050405020304" pitchFamily="18" charset="0"/>
              </a:rPr>
              <a:t>指令级并行的概念</a:t>
            </a:r>
            <a:endParaRPr lang="zh-CN" altLang="en-US" sz="3600" b="1" dirty="0" smtClean="0">
              <a:latin typeface="Times New Roman" panose="02020603050405020304" pitchFamily="18" charset="0"/>
              <a:cs typeface="Times New Roman" panose="02020603050405020304" pitchFamily="18" charset="0"/>
            </a:endParaRPr>
          </a:p>
        </p:txBody>
      </p:sp>
      <p:sp>
        <p:nvSpPr>
          <p:cNvPr id="4099"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7.1.1  </a:t>
            </a:r>
            <a:r>
              <a:rPr lang="zh-CN" altLang="en-US" sz="2800" b="1" dirty="0" smtClean="0">
                <a:latin typeface="Times New Roman" panose="02020603050405020304" pitchFamily="18" charset="0"/>
              </a:rPr>
              <a:t>循环展开调度的基本方法</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u="sng" dirty="0" smtClean="0">
                <a:effectLst>
                  <a:outerShdw blurRad="38100" dist="38100" dir="2700000" algn="tl">
                    <a:srgbClr val="000000">
                      <a:alpha val="43137"/>
                    </a:srgbClr>
                  </a:outerShdw>
                </a:effectLst>
                <a:latin typeface="Times New Roman" panose="02020603050405020304" pitchFamily="18" charset="0"/>
              </a:rPr>
              <a:t>7.1.2  </a:t>
            </a:r>
            <a:r>
              <a:rPr lang="zh-CN" altLang="en-US" sz="2800" b="1" u="sng" dirty="0" smtClean="0">
                <a:effectLst>
                  <a:outerShdw blurRad="38100" dist="38100" dir="2700000" algn="tl">
                    <a:srgbClr val="000000">
                      <a:alpha val="43137"/>
                    </a:srgbClr>
                  </a:outerShdw>
                </a:effectLst>
                <a:latin typeface="Times New Roman" panose="02020603050405020304" pitchFamily="18" charset="0"/>
              </a:rPr>
              <a:t>相关性</a:t>
            </a:r>
            <a:endParaRPr lang="en-US" altLang="zh-CN" b="1" u="sng" dirty="0" smtClean="0">
              <a:effectLst>
                <a:outerShdw blurRad="38100" dist="38100" dir="2700000" algn="tl">
                  <a:srgbClr val="000000">
                    <a:alpha val="43137"/>
                  </a:srgbClr>
                </a:outerShdw>
              </a:effectLst>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idx="4294967295"/>
          </p:nvPr>
        </p:nvSpPr>
        <p:spPr>
          <a:xfrm>
            <a:off x="457200" y="53752"/>
            <a:ext cx="8229600" cy="1143000"/>
          </a:xfrm>
        </p:spPr>
        <p:txBody>
          <a:bodyPr/>
          <a:lstStyle/>
          <a:p>
            <a:pPr eaLnBrk="1" hangingPunct="1">
              <a:defRPr/>
            </a:pPr>
            <a:r>
              <a:rPr lang="zh-CN" altLang="en-US" sz="3600" b="1" dirty="0" smtClean="0">
                <a:latin typeface="+mj-ea"/>
              </a:rPr>
              <a:t>记分牌执行过程</a:t>
            </a:r>
            <a:endParaRPr lang="zh-CN" altLang="en-US" sz="3600" b="1" dirty="0" smtClean="0">
              <a:latin typeface="+mj-ea"/>
            </a:endParaRPr>
          </a:p>
        </p:txBody>
      </p:sp>
      <p:sp>
        <p:nvSpPr>
          <p:cNvPr id="37898" name="Rectangle 10"/>
          <p:cNvSpPr>
            <a:spLocks noGrp="1" noChangeArrowheads="1"/>
          </p:cNvSpPr>
          <p:nvPr>
            <p:ph type="body" idx="4294967295"/>
          </p:nvPr>
        </p:nvSpPr>
        <p:spPr>
          <a:xfrm>
            <a:off x="611560" y="1270000"/>
            <a:ext cx="7920880" cy="4679950"/>
          </a:xfrm>
        </p:spPr>
        <p:txBody>
          <a:bodyPr rtlCol="0">
            <a:normAutofit fontScale="92500" lnSpcReduction="20000"/>
          </a:bodyPr>
          <a:lstStyle/>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）流出（</a:t>
            </a:r>
            <a:r>
              <a:rPr lang="en-US" altLang="zh-CN" sz="2400" b="1" dirty="0" smtClean="0">
                <a:latin typeface="Times New Roman" panose="02020603050405020304" pitchFamily="18" charset="0"/>
                <a:cs typeface="Times New Roman" panose="02020603050405020304" pitchFamily="18" charset="0"/>
              </a:rPr>
              <a:t>Issue</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本指令所需的功能部件有空闲</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正在执行指令使用的目的寄存器与本指令不同</a:t>
            </a:r>
            <a:endParaRPr lang="en-US" altLang="zh-CN" sz="2400" b="1" dirty="0" smtClean="0">
              <a:latin typeface="Times New Roman" panose="02020603050405020304" pitchFamily="18" charset="0"/>
              <a:cs typeface="Times New Roman" panose="02020603050405020304" pitchFamily="18" charset="0"/>
            </a:endParaRPr>
          </a:p>
          <a:p>
            <a:pPr marL="1137285" lvl="1" eaLnBrk="1" fontAlgn="auto" hangingPunct="1">
              <a:lnSpc>
                <a:spcPct val="120000"/>
              </a:lnSpc>
              <a:spcAft>
                <a:spcPts val="0"/>
              </a:spcAft>
              <a:buFont typeface="Wingdings" panose="05000000000000000000" pitchFamily="2" charset="2"/>
              <a:buChar char="ü"/>
              <a:defRPr/>
            </a:pPr>
            <a:r>
              <a:rPr lang="zh-CN" altLang="en-US" sz="2400" b="1" dirty="0" smtClean="0">
                <a:latin typeface="Times New Roman" panose="02020603050405020304" pitchFamily="18" charset="0"/>
                <a:cs typeface="Times New Roman" panose="02020603050405020304" pitchFamily="18" charset="0"/>
              </a:rPr>
              <a:t>保证没有</a:t>
            </a:r>
            <a:r>
              <a:rPr lang="en-US" altLang="zh-CN" sz="2400" b="1" dirty="0" smtClean="0">
                <a:solidFill>
                  <a:srgbClr val="FF0000"/>
                </a:solidFill>
                <a:latin typeface="Times New Roman" panose="02020603050405020304" pitchFamily="18" charset="0"/>
                <a:cs typeface="Times New Roman" panose="02020603050405020304" pitchFamily="18" charset="0"/>
              </a:rPr>
              <a:t>WAW</a:t>
            </a:r>
            <a:r>
              <a:rPr lang="zh-CN" altLang="en-US" sz="2400" b="1" dirty="0" smtClean="0">
                <a:latin typeface="Times New Roman" panose="02020603050405020304" pitchFamily="18" charset="0"/>
                <a:cs typeface="Times New Roman" panose="02020603050405020304" pitchFamily="18" charset="0"/>
              </a:rPr>
              <a:t>相关</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如果存在结构冲突或</a:t>
            </a:r>
            <a:r>
              <a:rPr lang="en-US" altLang="zh-CN" sz="2400" b="1" dirty="0" smtClean="0">
                <a:latin typeface="Times New Roman" panose="02020603050405020304" pitchFamily="18" charset="0"/>
                <a:cs typeface="Times New Roman" panose="02020603050405020304" pitchFamily="18" charset="0"/>
              </a:rPr>
              <a:t>WAW</a:t>
            </a:r>
            <a:r>
              <a:rPr lang="zh-CN" altLang="en-US" sz="2400" b="1" dirty="0" smtClean="0">
                <a:latin typeface="Times New Roman" panose="02020603050405020304" pitchFamily="18" charset="0"/>
                <a:cs typeface="Times New Roman" panose="02020603050405020304" pitchFamily="18" charset="0"/>
              </a:rPr>
              <a:t>相关，本指令就不会流出，后面的指令也不会流出，直至阻塞消失</a:t>
            </a:r>
            <a:endParaRPr lang="zh-CN" altLang="en-US" b="1" dirty="0" smtClean="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）读操作数（</a:t>
            </a:r>
            <a:r>
              <a:rPr lang="en-US" altLang="zh-CN" sz="2400" b="1" dirty="0" smtClean="0">
                <a:latin typeface="Times New Roman" panose="02020603050405020304" pitchFamily="18" charset="0"/>
                <a:cs typeface="Times New Roman" panose="02020603050405020304" pitchFamily="18" charset="0"/>
              </a:rPr>
              <a:t>Read operands</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cs typeface="Times New Roman" panose="02020603050405020304" pitchFamily="18" charset="0"/>
              </a:rPr>
              <a:t>前面已流出的还在运行的指令不对本指令的源操作数寄存器进行写操作</a:t>
            </a:r>
            <a:endParaRPr lang="en-US" altLang="zh-CN" sz="2400" b="1" dirty="0" smtClean="0">
              <a:latin typeface="Times New Roman" panose="02020603050405020304" pitchFamily="18" charset="0"/>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cs typeface="Times New Roman" panose="02020603050405020304" pitchFamily="18" charset="0"/>
              </a:rPr>
              <a:t>一个正在工作的功能部件已经完成了对这个寄存器的写操作</a:t>
            </a:r>
            <a:endParaRPr lang="en-US" altLang="zh-CN" sz="2400" b="1" dirty="0" smtClean="0">
              <a:latin typeface="Times New Roman" panose="02020603050405020304" pitchFamily="18" charset="0"/>
              <a:cs typeface="Times New Roman" panose="02020603050405020304" pitchFamily="18" charset="0"/>
            </a:endParaRPr>
          </a:p>
          <a:p>
            <a:pPr marL="1137285" lvl="1" eaLnBrk="1" fontAlgn="auto" hangingPunct="1">
              <a:spcAft>
                <a:spcPts val="0"/>
              </a:spcAft>
              <a:buFont typeface="Wingdings" panose="05000000000000000000" pitchFamily="2" charset="2"/>
              <a:buChar char="ü"/>
              <a:defRPr/>
            </a:pPr>
            <a:r>
              <a:rPr lang="zh-CN" altLang="en-US" sz="2400" b="1" dirty="0" smtClean="0">
                <a:latin typeface="Times New Roman" panose="02020603050405020304" pitchFamily="18" charset="0"/>
                <a:cs typeface="Times New Roman" panose="02020603050405020304" pitchFamily="18" charset="0"/>
              </a:rPr>
              <a:t>动态解决</a:t>
            </a:r>
            <a:r>
              <a:rPr lang="en-US" altLang="zh-CN" sz="2400" b="1" dirty="0" smtClean="0">
                <a:solidFill>
                  <a:srgbClr val="FF0000"/>
                </a:solidFill>
                <a:latin typeface="Times New Roman" panose="02020603050405020304" pitchFamily="18" charset="0"/>
                <a:cs typeface="Times New Roman" panose="02020603050405020304" pitchFamily="18" charset="0"/>
              </a:rPr>
              <a:t>RAW</a:t>
            </a:r>
            <a:r>
              <a:rPr lang="zh-CN" altLang="en-US" sz="2400" b="1" dirty="0" smtClean="0">
                <a:latin typeface="Times New Roman" panose="02020603050405020304" pitchFamily="18" charset="0"/>
                <a:cs typeface="Times New Roman" panose="02020603050405020304" pitchFamily="18" charset="0"/>
              </a:rPr>
              <a:t>相关</a:t>
            </a:r>
            <a:endParaRPr lang="en-US" altLang="zh-CN" sz="2400" b="1" dirty="0" smtClean="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
        <p:nvSpPr>
          <p:cNvPr id="9220" name="矩形 1"/>
          <p:cNvSpPr>
            <a:spLocks noChangeArrowheads="1"/>
          </p:cNvSpPr>
          <p:nvPr/>
        </p:nvSpPr>
        <p:spPr bwMode="auto">
          <a:xfrm>
            <a:off x="2700338" y="5949950"/>
            <a:ext cx="4608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latin typeface="Verdana" panose="020B0604030504040204" pitchFamily="34" charset="0"/>
                <a:ea typeface="华文中宋" panose="02010600040101010101" pitchFamily="2" charset="-122"/>
              </a:rPr>
              <a:t>前面两步完成了原来</a:t>
            </a:r>
            <a:r>
              <a:rPr lang="en-US" altLang="zh-CN" sz="2400" b="1">
                <a:latin typeface="Verdana" panose="020B0604030504040204" pitchFamily="34" charset="0"/>
                <a:ea typeface="华文中宋" panose="02010600040101010101" pitchFamily="2" charset="-122"/>
              </a:rPr>
              <a:t>ID</a:t>
            </a:r>
            <a:r>
              <a:rPr lang="zh-CN" altLang="en-US" sz="2400" b="1">
                <a:latin typeface="Verdana" panose="020B0604030504040204" pitchFamily="34" charset="0"/>
                <a:ea typeface="华文中宋" panose="02010600040101010101" pitchFamily="2" charset="-122"/>
              </a:rPr>
              <a:t>段的功能</a:t>
            </a:r>
            <a:endParaRPr lang="zh-CN" altLang="en-US" sz="2400" b="1">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a:latin typeface="Times New Roman" panose="02020603050405020304" pitchFamily="18" charset="0"/>
                <a:cs typeface="Times New Roman" panose="02020603050405020304" pitchFamily="18" charset="0"/>
              </a:rPr>
              <a:t>记分牌执行</a:t>
            </a:r>
            <a:r>
              <a:rPr lang="zh-CN" altLang="en-US" sz="3600" b="1" dirty="0" smtClean="0">
                <a:latin typeface="Times New Roman" panose="02020603050405020304" pitchFamily="18" charset="0"/>
                <a:cs typeface="Times New Roman" panose="02020603050405020304" pitchFamily="18" charset="0"/>
              </a:rPr>
              <a:t>过程</a:t>
            </a:r>
            <a:endParaRPr lang="zh-CN" altLang="en-US" sz="3600" b="1" dirty="0">
              <a:latin typeface="Times New Roman" panose="02020603050405020304" pitchFamily="18" charset="0"/>
              <a:cs typeface="Times New Roman" panose="02020603050405020304" pitchFamily="18" charset="0"/>
            </a:endParaRPr>
          </a:p>
        </p:txBody>
      </p:sp>
      <p:sp>
        <p:nvSpPr>
          <p:cNvPr id="39948" name="Rectangle 12"/>
          <p:cNvSpPr>
            <a:spLocks noGrp="1" noChangeArrowheads="1"/>
          </p:cNvSpPr>
          <p:nvPr>
            <p:ph type="body" idx="4294967295"/>
          </p:nvPr>
        </p:nvSpPr>
        <p:spPr>
          <a:xfrm>
            <a:off x="823913" y="1341438"/>
            <a:ext cx="7570787" cy="4032250"/>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3</a:t>
            </a:r>
            <a:r>
              <a:rPr lang="zh-CN" altLang="en-US" sz="2400" b="1" dirty="0" smtClean="0">
                <a:latin typeface="Times New Roman" panose="02020603050405020304" pitchFamily="18" charset="0"/>
                <a:ea typeface="+mj-ea"/>
                <a:cs typeface="Times New Roman" panose="02020603050405020304" pitchFamily="18" charset="0"/>
              </a:rPr>
              <a:t>）执行（</a:t>
            </a:r>
            <a:r>
              <a:rPr lang="en-US" altLang="zh-CN" sz="2400" b="1" dirty="0" smtClean="0">
                <a:latin typeface="Times New Roman" panose="02020603050405020304" pitchFamily="18" charset="0"/>
                <a:ea typeface="+mj-ea"/>
                <a:cs typeface="Times New Roman" panose="02020603050405020304" pitchFamily="18" charset="0"/>
              </a:rPr>
              <a:t>Execution</a:t>
            </a:r>
            <a:r>
              <a:rPr lang="zh-CN" altLang="en-US" sz="2400" b="1" dirty="0" smtClean="0">
                <a:latin typeface="Times New Roman" panose="02020603050405020304" pitchFamily="18" charset="0"/>
                <a:ea typeface="+mj-ea"/>
                <a:cs typeface="Times New Roman" panose="02020603050405020304" pitchFamily="18" charset="0"/>
              </a:rPr>
              <a:t>）</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开始于取到操作数后</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当结果产生后，修改记分牌</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FP</a:t>
            </a:r>
            <a:r>
              <a:rPr lang="zh-CN" altLang="en-US" sz="2400" b="1" dirty="0" smtClean="0">
                <a:latin typeface="Times New Roman" panose="02020603050405020304" pitchFamily="18" charset="0"/>
                <a:ea typeface="+mj-ea"/>
                <a:cs typeface="Times New Roman" panose="02020603050405020304" pitchFamily="18" charset="0"/>
              </a:rPr>
              <a:t>流水部件会占用多个周期</a:t>
            </a:r>
            <a:endParaRPr lang="zh-CN" altLang="en-US" sz="2400" b="1" dirty="0" smtClean="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4</a:t>
            </a:r>
            <a:r>
              <a:rPr lang="zh-CN" altLang="en-US" sz="2400" b="1" dirty="0" smtClean="0">
                <a:latin typeface="Times New Roman" panose="02020603050405020304" pitchFamily="18" charset="0"/>
                <a:ea typeface="+mj-ea"/>
                <a:cs typeface="Times New Roman" panose="02020603050405020304" pitchFamily="18" charset="0"/>
              </a:rPr>
              <a:t>）写结果（</a:t>
            </a:r>
            <a:r>
              <a:rPr lang="en-US" altLang="zh-CN" sz="2400" b="1" dirty="0" smtClean="0">
                <a:latin typeface="Times New Roman" panose="02020603050405020304" pitchFamily="18" charset="0"/>
                <a:ea typeface="+mj-ea"/>
                <a:cs typeface="Times New Roman" panose="02020603050405020304" pitchFamily="18" charset="0"/>
              </a:rPr>
              <a:t>Write result</a:t>
            </a:r>
            <a:r>
              <a:rPr lang="zh-CN" altLang="en-US" sz="2400" b="1" dirty="0" smtClean="0">
                <a:latin typeface="Times New Roman" panose="02020603050405020304" pitchFamily="18" charset="0"/>
                <a:ea typeface="+mj-ea"/>
                <a:cs typeface="Times New Roman" panose="02020603050405020304" pitchFamily="18" charset="0"/>
              </a:rPr>
              <a:t>）：检查</a:t>
            </a:r>
            <a:r>
              <a:rPr lang="en-US" altLang="zh-CN" sz="2400" b="1" dirty="0" smtClean="0">
                <a:solidFill>
                  <a:srgbClr val="FF0000"/>
                </a:solidFill>
                <a:latin typeface="Times New Roman" panose="02020603050405020304" pitchFamily="18" charset="0"/>
                <a:ea typeface="+mj-ea"/>
                <a:cs typeface="Times New Roman" panose="02020603050405020304" pitchFamily="18" charset="0"/>
              </a:rPr>
              <a:t>WAR</a:t>
            </a:r>
            <a:r>
              <a:rPr lang="zh-CN" altLang="en-US" sz="2400" b="1" dirty="0" smtClean="0">
                <a:latin typeface="Times New Roman" panose="02020603050405020304" pitchFamily="18" charset="0"/>
                <a:ea typeface="+mj-ea"/>
                <a:cs typeface="Times New Roman" panose="02020603050405020304" pitchFamily="18" charset="0"/>
              </a:rPr>
              <a:t>相关</a:t>
            </a:r>
            <a:endParaRPr lang="en-US" altLang="zh-CN" sz="2400" b="1" dirty="0" smtClean="0">
              <a:latin typeface="Times New Roman" panose="02020603050405020304" pitchFamily="18" charset="0"/>
              <a:ea typeface="+mj-ea"/>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zh-CN" altLang="en-US" sz="2400" b="1" dirty="0" smtClean="0">
                <a:latin typeface="Times New Roman" panose="02020603050405020304" pitchFamily="18" charset="0"/>
                <a:ea typeface="+mj-ea"/>
                <a:cs typeface="Times New Roman" panose="02020603050405020304" pitchFamily="18" charset="0"/>
              </a:rPr>
              <a:t>  出现以下情况时，不允许指令写结果：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前面的某条指令（已按顺序流出）还没有读取操作数</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而且其中某个源操作数寄存器与本指令的目的寄存器相同</a:t>
            </a:r>
            <a:endParaRPr lang="en-US" altLang="zh-CN" sz="2400" b="1" dirty="0" smtClean="0">
              <a:latin typeface="Times New Roman" panose="02020603050405020304" pitchFamily="18" charset="0"/>
              <a:ea typeface="+mj-ea"/>
              <a:cs typeface="Times New Roman" panose="02020603050405020304" pitchFamily="18" charset="0"/>
            </a:endParaRPr>
          </a:p>
        </p:txBody>
      </p:sp>
      <p:sp>
        <p:nvSpPr>
          <p:cNvPr id="10244" name="矩形 3"/>
          <p:cNvSpPr>
            <a:spLocks noChangeArrowheads="1"/>
          </p:cNvSpPr>
          <p:nvPr/>
        </p:nvSpPr>
        <p:spPr bwMode="auto">
          <a:xfrm>
            <a:off x="2627313" y="5589588"/>
            <a:ext cx="3963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Verdana" panose="020B0604030504040204" pitchFamily="34" charset="0"/>
                <a:ea typeface="华文中宋" panose="02010600040101010101" pitchFamily="2" charset="-122"/>
              </a:rPr>
              <a:t>对应</a:t>
            </a:r>
            <a:r>
              <a:rPr lang="en-US" altLang="zh-CN" sz="2400" b="1" dirty="0">
                <a:latin typeface="Verdana" panose="020B0604030504040204" pitchFamily="34" charset="0"/>
                <a:ea typeface="华文中宋" panose="02010600040101010101" pitchFamily="2" charset="-122"/>
              </a:rPr>
              <a:t>MIPS</a:t>
            </a:r>
            <a:r>
              <a:rPr lang="zh-CN" altLang="en-US" sz="2400" b="1" dirty="0">
                <a:latin typeface="Verdana" panose="020B0604030504040204" pitchFamily="34" charset="0"/>
                <a:ea typeface="华文中宋" panose="02010600040101010101" pitchFamily="2" charset="-122"/>
              </a:rPr>
              <a:t>的</a:t>
            </a:r>
            <a:r>
              <a:rPr lang="en-US" altLang="zh-CN" sz="2400" b="1" dirty="0">
                <a:latin typeface="Verdana" panose="020B0604030504040204" pitchFamily="34" charset="0"/>
                <a:ea typeface="华文中宋" panose="02010600040101010101" pitchFamily="2" charset="-122"/>
              </a:rPr>
              <a:t>EX</a:t>
            </a:r>
            <a:r>
              <a:rPr lang="zh-CN" altLang="en-US" sz="2400" b="1" dirty="0">
                <a:latin typeface="Verdana" panose="020B0604030504040204" pitchFamily="34" charset="0"/>
                <a:ea typeface="华文中宋" panose="02010600040101010101" pitchFamily="2" charset="-122"/>
              </a:rPr>
              <a:t>段和</a:t>
            </a:r>
            <a:r>
              <a:rPr lang="en-US" altLang="zh-CN" sz="2400" b="1" dirty="0">
                <a:latin typeface="Verdana" panose="020B0604030504040204" pitchFamily="34" charset="0"/>
                <a:ea typeface="华文中宋" panose="02010600040101010101" pitchFamily="2" charset="-122"/>
              </a:rPr>
              <a:t>WB</a:t>
            </a:r>
            <a:r>
              <a:rPr lang="zh-CN" altLang="en-US" sz="2400" b="1" dirty="0">
                <a:latin typeface="Verdana" panose="020B0604030504040204" pitchFamily="34" charset="0"/>
                <a:ea typeface="华文中宋" panose="02010600040101010101" pitchFamily="2" charset="-122"/>
              </a:rPr>
              <a:t>段</a:t>
            </a:r>
            <a:endParaRPr lang="zh-CN" altLang="en-US" sz="2400" b="1" dirty="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p:txBody>
          <a:bodyPr/>
          <a:lstStyle/>
          <a:p>
            <a:pPr eaLnBrk="1" hangingPunct="1">
              <a:defRPr/>
            </a:pPr>
            <a:r>
              <a:rPr lang="zh-CN" altLang="en-US" sz="3600" b="1" dirty="0" smtClean="0">
                <a:latin typeface="+mj-ea"/>
              </a:rPr>
              <a:t>记分牌结构</a:t>
            </a:r>
            <a:endParaRPr lang="zh-CN" altLang="en-US" sz="3600" b="1" dirty="0" smtClean="0">
              <a:latin typeface="+mj-ea"/>
            </a:endParaRPr>
          </a:p>
        </p:txBody>
      </p:sp>
      <p:sp>
        <p:nvSpPr>
          <p:cNvPr id="45064" name="Rectangle 8"/>
          <p:cNvSpPr>
            <a:spLocks noGrp="1" noChangeArrowheads="1"/>
          </p:cNvSpPr>
          <p:nvPr>
            <p:ph type="body" idx="4294967295"/>
          </p:nvPr>
        </p:nvSpPr>
        <p:spPr/>
        <p:txBody>
          <a:bodyPr rtlCol="0">
            <a:normAutofit/>
          </a:bodyPr>
          <a:lstStyle/>
          <a:p>
            <a:pPr eaLnBrk="1" fontAlgn="auto" hangingPunct="1">
              <a:spcAft>
                <a:spcPts val="0"/>
              </a:spcAft>
              <a:defRPr/>
            </a:pPr>
            <a:r>
              <a:rPr lang="zh-CN" altLang="en-US" sz="2400" b="1" dirty="0">
                <a:solidFill>
                  <a:srgbClr val="C00000"/>
                </a:solidFill>
                <a:latin typeface="Times New Roman" panose="02020603050405020304" pitchFamily="18" charset="0"/>
                <a:ea typeface="+mj-ea"/>
                <a:cs typeface="Times New Roman" panose="02020603050405020304" pitchFamily="18" charset="0"/>
              </a:rPr>
              <a:t>指令</a:t>
            </a: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状态表</a:t>
            </a:r>
            <a:r>
              <a:rPr lang="zh-CN" altLang="en-US" sz="2400" b="1" dirty="0" smtClean="0">
                <a:latin typeface="Times New Roman" panose="02020603050405020304" pitchFamily="18" charset="0"/>
                <a:ea typeface="+mj-ea"/>
                <a:cs typeface="Times New Roman" panose="02020603050405020304" pitchFamily="18" charset="0"/>
              </a:rPr>
              <a:t>：记录正在执行的各条指令进入到哪一个阶段</a:t>
            </a:r>
            <a:endParaRPr lang="en-US" altLang="zh-CN" sz="2400" b="1" dirty="0" smtClean="0">
              <a:latin typeface="Times New Roman" panose="02020603050405020304" pitchFamily="18" charset="0"/>
              <a:ea typeface="+mj-ea"/>
              <a:cs typeface="Times New Roman" panose="02020603050405020304" pitchFamily="18" charset="0"/>
            </a:endParaRPr>
          </a:p>
          <a:p>
            <a:pPr eaLnBrk="1" fontAlgn="auto" hangingPunct="1">
              <a:spcAft>
                <a:spcPts val="0"/>
              </a:spcAft>
              <a:defRPr/>
            </a:pP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功能部件的状态表</a:t>
            </a:r>
            <a:r>
              <a:rPr lang="zh-CN" altLang="en-US" sz="2400" b="1" dirty="0" smtClean="0">
                <a:latin typeface="Times New Roman" panose="02020603050405020304" pitchFamily="18" charset="0"/>
                <a:ea typeface="+mj-ea"/>
                <a:cs typeface="Times New Roman" panose="02020603050405020304" pitchFamily="18" charset="0"/>
              </a:rPr>
              <a:t>：</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Busy</a:t>
            </a:r>
            <a:r>
              <a:rPr lang="zh-CN" altLang="en-US" sz="2400" b="1" dirty="0" smtClean="0">
                <a:latin typeface="Times New Roman" panose="02020603050405020304" pitchFamily="18" charset="0"/>
                <a:ea typeface="+mj-ea"/>
                <a:cs typeface="Times New Roman" panose="02020603050405020304" pitchFamily="18" charset="0"/>
              </a:rPr>
              <a:t>：指示功能部件是否工作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Op</a:t>
            </a:r>
            <a:r>
              <a:rPr lang="zh-CN" altLang="en-US" sz="2400" b="1" dirty="0" smtClean="0">
                <a:latin typeface="Times New Roman" panose="02020603050405020304" pitchFamily="18" charset="0"/>
                <a:ea typeface="+mj-ea"/>
                <a:cs typeface="Times New Roman" panose="02020603050405020304" pitchFamily="18" charset="0"/>
              </a:rPr>
              <a:t>：功能部件当前执行的操作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Fi</a:t>
            </a:r>
            <a:r>
              <a:rPr lang="zh-CN" altLang="en-US" sz="2400" b="1" dirty="0" smtClean="0">
                <a:latin typeface="Times New Roman" panose="02020603050405020304" pitchFamily="18" charset="0"/>
                <a:ea typeface="+mj-ea"/>
                <a:cs typeface="Times New Roman" panose="02020603050405020304" pitchFamily="18" charset="0"/>
              </a:rPr>
              <a:t>：目的寄存器编号</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Fk</a:t>
            </a:r>
            <a:r>
              <a:rPr lang="zh-CN" altLang="en-US" sz="2400" b="1" dirty="0" smtClean="0">
                <a:latin typeface="Times New Roman" panose="02020603050405020304" pitchFamily="18" charset="0"/>
                <a:ea typeface="+mj-ea"/>
                <a:cs typeface="Times New Roman" panose="02020603050405020304" pitchFamily="18" charset="0"/>
              </a:rPr>
              <a:t>：源寄存器编号</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Qj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Qk</a:t>
            </a:r>
            <a:r>
              <a:rPr lang="zh-CN" altLang="en-US" sz="2400" b="1" dirty="0" smtClean="0">
                <a:latin typeface="Times New Roman" panose="02020603050405020304" pitchFamily="18" charset="0"/>
                <a:ea typeface="+mj-ea"/>
                <a:cs typeface="Times New Roman" panose="02020603050405020304" pitchFamily="18" charset="0"/>
              </a:rPr>
              <a:t>：指出向源寄存器</a:t>
            </a: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a:latin typeface="Times New Roman" panose="02020603050405020304" pitchFamily="18" charset="0"/>
                <a:ea typeface="+mj-ea"/>
                <a:cs typeface="Times New Roman" panose="02020603050405020304" pitchFamily="18" charset="0"/>
              </a:rPr>
              <a:t>F</a:t>
            </a:r>
            <a:r>
              <a:rPr lang="en-US" altLang="zh-CN" sz="2400" b="1" dirty="0" err="1" smtClean="0">
                <a:latin typeface="Times New Roman" panose="02020603050405020304" pitchFamily="18" charset="0"/>
                <a:ea typeface="+mj-ea"/>
                <a:cs typeface="Times New Roman" panose="02020603050405020304" pitchFamily="18" charset="0"/>
              </a:rPr>
              <a:t>k</a:t>
            </a:r>
            <a:r>
              <a:rPr lang="zh-CN" altLang="en-US" sz="2400" b="1" dirty="0" smtClean="0">
                <a:latin typeface="Times New Roman" panose="02020603050405020304" pitchFamily="18" charset="0"/>
                <a:ea typeface="+mj-ea"/>
                <a:cs typeface="Times New Roman" panose="02020603050405020304" pitchFamily="18" charset="0"/>
              </a:rPr>
              <a:t>中写结果的功能部件</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spcAft>
                <a:spcPts val="0"/>
              </a:spcAft>
              <a:defRPr/>
            </a:pPr>
            <a:r>
              <a:rPr lang="en-US" altLang="zh-CN" sz="2400" b="1" dirty="0" err="1" smtClean="0">
                <a:latin typeface="Times New Roman" panose="02020603050405020304" pitchFamily="18" charset="0"/>
                <a:ea typeface="+mj-ea"/>
                <a:cs typeface="Times New Roman" panose="02020603050405020304" pitchFamily="18" charset="0"/>
              </a:rPr>
              <a:t>Rj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Rk</a:t>
            </a:r>
            <a:r>
              <a:rPr lang="zh-CN" altLang="en-US" sz="2400" b="1" dirty="0" smtClean="0">
                <a:latin typeface="Times New Roman" panose="02020603050405020304" pitchFamily="18" charset="0"/>
                <a:ea typeface="+mj-ea"/>
                <a:cs typeface="Times New Roman" panose="02020603050405020304" pitchFamily="18" charset="0"/>
              </a:rPr>
              <a:t>：标示</a:t>
            </a:r>
            <a:r>
              <a:rPr lang="en-US" altLang="zh-CN" sz="2400" b="1" dirty="0" err="1" smtClean="0">
                <a:latin typeface="Times New Roman" panose="02020603050405020304" pitchFamily="18" charset="0"/>
                <a:ea typeface="+mj-ea"/>
                <a:cs typeface="Times New Roman" panose="02020603050405020304" pitchFamily="18" charset="0"/>
              </a:rPr>
              <a:t>Fj</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err="1" smtClean="0">
                <a:latin typeface="Times New Roman" panose="02020603050405020304" pitchFamily="18" charset="0"/>
                <a:ea typeface="+mj-ea"/>
                <a:cs typeface="Times New Roman" panose="02020603050405020304" pitchFamily="18" charset="0"/>
              </a:rPr>
              <a:t>Fk</a:t>
            </a:r>
            <a:r>
              <a:rPr lang="zh-CN" altLang="en-US" sz="2400" b="1" dirty="0" smtClean="0">
                <a:latin typeface="Times New Roman" panose="02020603050405020304" pitchFamily="18" charset="0"/>
                <a:ea typeface="+mj-ea"/>
                <a:cs typeface="Times New Roman" panose="02020603050405020304" pitchFamily="18" charset="0"/>
              </a:rPr>
              <a:t>是否就绪，是否已经被使用</a:t>
            </a:r>
            <a:endParaRPr lang="en-US" altLang="zh-CN" sz="2400" b="1" dirty="0">
              <a:latin typeface="Times New Roman" panose="02020603050405020304" pitchFamily="18" charset="0"/>
              <a:ea typeface="+mj-ea"/>
              <a:cs typeface="Times New Roman" panose="02020603050405020304" pitchFamily="18" charset="0"/>
            </a:endParaRPr>
          </a:p>
          <a:p>
            <a:pPr marL="438785" lvl="1" indent="-342900" eaLnBrk="1" fontAlgn="auto" hangingPunct="1">
              <a:spcAft>
                <a:spcPts val="0"/>
              </a:spcAft>
              <a:buSzPct val="100000"/>
              <a:buFont typeface="Arial" panose="020B0604020202020204" pitchFamily="34" charset="0"/>
              <a:buChar char="•"/>
              <a:defRPr/>
            </a:pPr>
            <a:r>
              <a:rPr lang="zh-CN" altLang="en-US" sz="2400" b="1" dirty="0" smtClean="0">
                <a:solidFill>
                  <a:srgbClr val="C00000"/>
                </a:solidFill>
                <a:latin typeface="Times New Roman" panose="02020603050405020304" pitchFamily="18" charset="0"/>
                <a:ea typeface="+mj-ea"/>
                <a:cs typeface="Times New Roman" panose="02020603050405020304" pitchFamily="18" charset="0"/>
              </a:rPr>
              <a:t>结果寄存器状态表</a:t>
            </a:r>
            <a:r>
              <a:rPr lang="zh-CN" altLang="en-US" sz="2400" b="1" dirty="0" smtClean="0">
                <a:latin typeface="Times New Roman" panose="02020603050405020304" pitchFamily="18" charset="0"/>
                <a:ea typeface="+mj-ea"/>
                <a:cs typeface="Times New Roman" panose="02020603050405020304" pitchFamily="18" charset="0"/>
              </a:rPr>
              <a:t>：记录写入寄存器的功能部件编号。</a:t>
            </a:r>
            <a:endParaRPr lang="en-US" altLang="zh-CN" sz="2400" b="1" dirty="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endParaRPr lang="zh-CN" altLang="en-US" sz="1400" b="1" dirty="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endParaRPr lang="en-US" altLang="zh-CN" sz="1400" b="1" kern="1200" dirty="0" smtClean="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endParaRPr lang="zh-CN" altLang="en-US" sz="1400" b="1" u="sng" kern="1200" dirty="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457200" y="-27384"/>
            <a:ext cx="8229600" cy="1143000"/>
          </a:xfrm>
        </p:spPr>
        <p:txBody>
          <a:bodyPr/>
          <a:lstStyle/>
          <a:p>
            <a:pPr eaLnBrk="1" hangingPunct="1">
              <a:defRPr/>
            </a:pPr>
            <a:r>
              <a:rPr lang="zh-CN" altLang="en-US" sz="3600" b="1" dirty="0" smtClean="0">
                <a:latin typeface="+mj-ea"/>
              </a:rPr>
              <a:t>数据结构：程序实例</a:t>
            </a:r>
            <a:endParaRPr lang="zh-CN" altLang="en-US" sz="3600" b="1" dirty="0" smtClean="0">
              <a:latin typeface="+mj-ea"/>
            </a:endParaRPr>
          </a:p>
        </p:txBody>
      </p:sp>
      <p:sp>
        <p:nvSpPr>
          <p:cNvPr id="129029" name="Rectangle 5"/>
          <p:cNvSpPr>
            <a:spLocks noGrp="1" noChangeArrowheads="1"/>
          </p:cNvSpPr>
          <p:nvPr>
            <p:ph type="body" idx="4294967295"/>
          </p:nvPr>
        </p:nvSpPr>
        <p:spPr>
          <a:xfrm>
            <a:off x="395288" y="836712"/>
            <a:ext cx="8229600" cy="4525962"/>
          </a:xfrm>
        </p:spPr>
        <p:txBody>
          <a:bodyPr rtlCol="0">
            <a:noAutofit/>
          </a:bodyPr>
          <a:lstStyle/>
          <a:p>
            <a:pPr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指令序列</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LD		F6, 34(R2)</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LD		F2, 45(R3)</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MULTD	F0, F2, F4</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SUBD	F8, F6, F2</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DIVD	F10, F0, F6</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b="1" dirty="0" smtClean="0">
                <a:latin typeface="Times New Roman" panose="02020603050405020304" pitchFamily="18" charset="0"/>
                <a:ea typeface="+mj-ea"/>
                <a:cs typeface="Times New Roman" panose="02020603050405020304" pitchFamily="18" charset="0"/>
              </a:rPr>
              <a:t>ADDD	F6, F8, F2</a:t>
            </a:r>
            <a:endParaRPr lang="en-US" altLang="zh-CN" sz="2400" b="1" dirty="0" smtClean="0">
              <a:latin typeface="Times New Roman" panose="02020603050405020304" pitchFamily="18" charset="0"/>
              <a:ea typeface="+mj-ea"/>
              <a:cs typeface="Times New Roman" panose="02020603050405020304" pitchFamily="18" charset="0"/>
            </a:endParaRPr>
          </a:p>
          <a:p>
            <a:pPr lvl="1" algn="just" eaLnBrk="1" fontAlgn="auto" hangingPunct="1">
              <a:spcAft>
                <a:spcPts val="0"/>
              </a:spcAft>
              <a:buFont typeface="Wingdings" panose="05000000000000000000" pitchFamily="2" charset="2"/>
              <a:buNone/>
              <a:defRPr/>
            </a:pPr>
            <a:endParaRPr lang="en-US" altLang="zh-CN" sz="2400" b="1" dirty="0" smtClean="0">
              <a:latin typeface="Times New Roman" panose="02020603050405020304" pitchFamily="18" charset="0"/>
              <a:ea typeface="+mj-ea"/>
              <a:cs typeface="Times New Roman" panose="02020603050405020304" pitchFamily="18" charset="0"/>
            </a:endParaRPr>
          </a:p>
          <a:p>
            <a:pPr marL="424815" lvl="1" eaLnBrk="1" fontAlgn="auto" hangingPunct="1">
              <a:spcBef>
                <a:spcPts val="75"/>
              </a:spcBef>
              <a:spcAft>
                <a:spcPts val="0"/>
              </a:spcAft>
              <a:buFont typeface="Wingdings" panose="05000000000000000000" pitchFamily="2" charset="2"/>
              <a:buChar char="Ø"/>
              <a:defRPr/>
            </a:pPr>
            <a:r>
              <a:rPr lang="zh-CN" altLang="en-US" sz="2400" b="1" dirty="0" smtClean="0">
                <a:latin typeface="Times New Roman" panose="02020603050405020304" pitchFamily="18" charset="0"/>
                <a:ea typeface="+mj-ea"/>
                <a:cs typeface="Times New Roman" panose="02020603050405020304" pitchFamily="18" charset="0"/>
              </a:rPr>
              <a:t>浮点部件执行时间延迟</a:t>
            </a:r>
            <a:endParaRPr lang="zh-CN" altLang="en-US" sz="2400" b="1" dirty="0" smtClean="0">
              <a:latin typeface="Times New Roman" panose="02020603050405020304" pitchFamily="18" charset="0"/>
              <a:ea typeface="+mj-ea"/>
              <a:cs typeface="Times New Roman" panose="02020603050405020304" pitchFamily="18" charset="0"/>
            </a:endParaRPr>
          </a:p>
          <a:p>
            <a:pPr lvl="2" eaLnBrk="1" fontAlgn="auto" hangingPunct="1">
              <a:spcBef>
                <a:spcPts val="75"/>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加（减）法</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2</a:t>
            </a:r>
            <a:r>
              <a:rPr lang="zh-CN" altLang="en-US" b="1" dirty="0" smtClean="0">
                <a:latin typeface="Times New Roman" panose="02020603050405020304" pitchFamily="18" charset="0"/>
                <a:ea typeface="+mj-ea"/>
                <a:cs typeface="Times New Roman" panose="02020603050405020304" pitchFamily="18" charset="0"/>
              </a:rPr>
              <a:t>拍</a:t>
            </a:r>
            <a:endParaRPr lang="zh-CN" altLang="en-US" b="1" dirty="0" smtClean="0">
              <a:latin typeface="Times New Roman" panose="02020603050405020304" pitchFamily="18" charset="0"/>
              <a:ea typeface="+mj-ea"/>
              <a:cs typeface="Times New Roman" panose="02020603050405020304" pitchFamily="18" charset="0"/>
            </a:endParaRPr>
          </a:p>
          <a:p>
            <a:pPr lvl="2" eaLnBrk="1" fontAlgn="auto" hangingPunct="1">
              <a:spcBef>
                <a:spcPts val="75"/>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乘法 </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10</a:t>
            </a:r>
            <a:r>
              <a:rPr lang="en-US" altLang="zh-CN" b="1" dirty="0" smtClean="0">
                <a:latin typeface="Times New Roman" panose="02020603050405020304" pitchFamily="18" charset="0"/>
                <a:ea typeface="+mj-ea"/>
                <a:cs typeface="Times New Roman" panose="02020603050405020304" pitchFamily="18" charset="0"/>
              </a:rPr>
              <a:t> </a:t>
            </a:r>
            <a:r>
              <a:rPr lang="zh-CN" altLang="en-US" b="1" dirty="0" smtClean="0">
                <a:latin typeface="Times New Roman" panose="02020603050405020304" pitchFamily="18" charset="0"/>
                <a:ea typeface="+mj-ea"/>
                <a:cs typeface="Times New Roman" panose="02020603050405020304" pitchFamily="18" charset="0"/>
              </a:rPr>
              <a:t>拍</a:t>
            </a:r>
            <a:endParaRPr lang="zh-CN" altLang="en-US" b="1" dirty="0" smtClean="0">
              <a:latin typeface="Times New Roman" panose="02020603050405020304" pitchFamily="18" charset="0"/>
              <a:ea typeface="+mj-ea"/>
              <a:cs typeface="Times New Roman" panose="02020603050405020304" pitchFamily="18" charset="0"/>
            </a:endParaRPr>
          </a:p>
          <a:p>
            <a:pPr lvl="2" eaLnBrk="1" fontAlgn="auto" hangingPunct="1">
              <a:spcBef>
                <a:spcPts val="75"/>
              </a:spcBef>
              <a:spcAft>
                <a:spcPts val="0"/>
              </a:spcAft>
              <a:defRPr/>
            </a:pPr>
            <a:r>
              <a:rPr lang="zh-CN" altLang="en-US" b="1" dirty="0" smtClean="0">
                <a:latin typeface="Times New Roman" panose="02020603050405020304" pitchFamily="18" charset="0"/>
                <a:ea typeface="+mj-ea"/>
                <a:cs typeface="Times New Roman" panose="02020603050405020304" pitchFamily="18" charset="0"/>
              </a:rPr>
              <a:t>除法 </a:t>
            </a:r>
            <a:r>
              <a:rPr lang="en-US" altLang="zh-CN" b="1" dirty="0" smtClean="0">
                <a:solidFill>
                  <a:schemeClr val="hlink"/>
                </a:solidFill>
                <a:latin typeface="Times New Roman" panose="02020603050405020304" pitchFamily="18" charset="0"/>
                <a:ea typeface="+mj-ea"/>
                <a:cs typeface="Times New Roman" panose="02020603050405020304" pitchFamily="18" charset="0"/>
              </a:rPr>
              <a:t>40</a:t>
            </a:r>
            <a:r>
              <a:rPr lang="en-US" altLang="zh-CN" b="1" dirty="0" smtClean="0">
                <a:latin typeface="Times New Roman" panose="02020603050405020304" pitchFamily="18" charset="0"/>
                <a:ea typeface="+mj-ea"/>
                <a:cs typeface="Times New Roman" panose="02020603050405020304" pitchFamily="18" charset="0"/>
              </a:rPr>
              <a:t> </a:t>
            </a:r>
            <a:r>
              <a:rPr lang="zh-CN" altLang="en-US" b="1" dirty="0" smtClean="0">
                <a:latin typeface="Times New Roman" panose="02020603050405020304" pitchFamily="18" charset="0"/>
                <a:ea typeface="+mj-ea"/>
                <a:cs typeface="Times New Roman" panose="02020603050405020304" pitchFamily="18" charset="0"/>
              </a:rPr>
              <a:t>拍</a:t>
            </a:r>
            <a:endParaRPr lang="en-US" altLang="zh-CN" b="1" dirty="0">
              <a:latin typeface="Times New Roman" panose="02020603050405020304" pitchFamily="18" charset="0"/>
              <a:ea typeface="+mj-ea"/>
              <a:cs typeface="Times New Roman" panose="02020603050405020304" pitchFamily="18" charset="0"/>
            </a:endParaRPr>
          </a:p>
          <a:p>
            <a:pPr marL="914400" lvl="2" indent="0" eaLnBrk="1" fontAlgn="auto" hangingPunct="1">
              <a:spcBef>
                <a:spcPts val="175"/>
              </a:spcBef>
              <a:spcAft>
                <a:spcPts val="0"/>
              </a:spcAft>
              <a:buNone/>
              <a:defRPr/>
            </a:pPr>
            <a:endParaRPr lang="en-US" altLang="zh-CN"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descr="Rectangle: Click to edit Master text styles&#10;Second level&#10;Third level&#10;Fourth level&#10;Fifth level"/>
          <p:cNvSpPr>
            <a:spLocks noGrp="1" noChangeArrowheads="1"/>
          </p:cNvSpPr>
          <p:nvPr>
            <p:ph idx="1"/>
          </p:nvPr>
        </p:nvSpPr>
        <p:spPr>
          <a:xfrm>
            <a:off x="323528" y="2940496"/>
            <a:ext cx="8278688" cy="4088904"/>
          </a:xfrm>
        </p:spPr>
        <p:txBody>
          <a:bodyPr/>
          <a:lstStyle/>
          <a:p>
            <a:pPr eaLnBrk="1" hangingPunct="1">
              <a:spcBef>
                <a:spcPts val="275"/>
              </a:spcBef>
            </a:pPr>
            <a:r>
              <a:rPr lang="zh-CN" altLang="en-US" sz="2400" b="1" dirty="0" smtClean="0">
                <a:solidFill>
                  <a:srgbClr val="000000"/>
                </a:solidFill>
                <a:latin typeface="宋体" panose="02010600030101010101" pitchFamily="2" charset="-122"/>
                <a:ea typeface="宋体" panose="02010600030101010101" pitchFamily="2" charset="-122"/>
              </a:rPr>
              <a:t>代码段存在以下相关性</a:t>
            </a:r>
            <a:r>
              <a:rPr lang="zh-CN" altLang="en-US" sz="2400" dirty="0" smtClean="0">
                <a:solidFill>
                  <a:srgbClr val="000000"/>
                </a:solidFill>
              </a:rPr>
              <a:t>：</a:t>
            </a:r>
            <a:endParaRPr lang="en-US" altLang="zh-CN" sz="2400" dirty="0" smtClean="0">
              <a:solidFill>
                <a:srgbClr val="000000"/>
              </a:solidFill>
            </a:endParaRPr>
          </a:p>
          <a:p>
            <a:pPr marL="457200" indent="0" eaLnBrk="1" hangingPunct="1">
              <a:lnSpc>
                <a:spcPct val="110000"/>
              </a:lnSpc>
              <a:spcBef>
                <a:spcPts val="275"/>
              </a:spcBef>
              <a:buFont typeface="Wingdings" panose="05000000000000000000" pitchFamily="2" charset="2"/>
              <a:buNone/>
            </a:pP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）先写后读相关：第二条</a:t>
            </a:r>
            <a:r>
              <a:rPr lang="en-US" altLang="zh-CN" sz="2400" b="1" dirty="0">
                <a:solidFill>
                  <a:srgbClr val="9933FF"/>
                </a:solidFill>
                <a:latin typeface="Times New Roman" panose="02020603050405020304" pitchFamily="18" charset="0"/>
                <a:ea typeface="宋体" panose="02010600030101010101" pitchFamily="2" charset="-122"/>
              </a:rPr>
              <a:t>LD</a:t>
            </a:r>
            <a:r>
              <a:rPr lang="zh-CN" altLang="en-US" sz="2400" b="1" dirty="0">
                <a:solidFill>
                  <a:srgbClr val="000000"/>
                </a:solidFill>
                <a:latin typeface="Times New Roman" panose="02020603050405020304" pitchFamily="18" charset="0"/>
                <a:ea typeface="宋体" panose="02010600030101010101" pitchFamily="2" charset="-122"/>
              </a:rPr>
              <a:t>指令到</a:t>
            </a:r>
            <a:r>
              <a:rPr lang="en-US" altLang="zh-CN" sz="2400" b="1" dirty="0">
                <a:solidFill>
                  <a:srgbClr val="9933FF"/>
                </a:solidFill>
                <a:latin typeface="Times New Roman" panose="02020603050405020304" pitchFamily="18" charset="0"/>
                <a:ea typeface="宋体" panose="02010600030101010101" pitchFamily="2" charset="-122"/>
              </a:rPr>
              <a:t>MULTD</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9933FF"/>
                </a:solidFill>
                <a:latin typeface="Times New Roman" panose="02020603050405020304" pitchFamily="18" charset="0"/>
                <a:ea typeface="宋体" panose="02010600030101010101" pitchFamily="2" charset="-122"/>
              </a:rPr>
              <a:t>SUBD</a:t>
            </a:r>
            <a:r>
              <a:rPr lang="zh-CN" altLang="en-US" sz="2400" b="1" dirty="0">
                <a:solidFill>
                  <a:srgbClr val="000000"/>
                </a:solidFill>
                <a:latin typeface="Times New Roman" panose="02020603050405020304" pitchFamily="18" charset="0"/>
                <a:ea typeface="宋体" panose="02010600030101010101" pitchFamily="2" charset="-122"/>
              </a:rPr>
              <a:t>之间， </a:t>
            </a:r>
            <a:r>
              <a:rPr lang="en-US" altLang="zh-CN" sz="2400" b="1" dirty="0">
                <a:solidFill>
                  <a:srgbClr val="9933FF"/>
                </a:solidFill>
                <a:latin typeface="Times New Roman" panose="02020603050405020304" pitchFamily="18" charset="0"/>
                <a:ea typeface="宋体" panose="02010600030101010101" pitchFamily="2" charset="-122"/>
              </a:rPr>
              <a:t>MULTD</a:t>
            </a:r>
            <a:r>
              <a:rPr lang="zh-CN" altLang="en-US" sz="2400" b="1" dirty="0">
                <a:solidFill>
                  <a:srgbClr val="000000"/>
                </a:solidFill>
                <a:latin typeface="Times New Roman" panose="02020603050405020304" pitchFamily="18" charset="0"/>
                <a:ea typeface="宋体" panose="02010600030101010101" pitchFamily="2" charset="-122"/>
              </a:rPr>
              <a:t>到</a:t>
            </a:r>
            <a:r>
              <a:rPr lang="en-US" altLang="zh-CN" sz="2400" b="1" dirty="0">
                <a:solidFill>
                  <a:srgbClr val="9933FF"/>
                </a:solidFill>
                <a:latin typeface="Times New Roman" panose="02020603050405020304" pitchFamily="18" charset="0"/>
                <a:ea typeface="宋体" panose="02010600030101010101" pitchFamily="2" charset="-122"/>
              </a:rPr>
              <a:t>DIVD</a:t>
            </a:r>
            <a:r>
              <a:rPr lang="zh-CN" altLang="en-US" sz="2400" b="1" dirty="0">
                <a:solidFill>
                  <a:srgbClr val="000000"/>
                </a:solidFill>
                <a:latin typeface="Times New Roman" panose="02020603050405020304" pitchFamily="18" charset="0"/>
                <a:ea typeface="宋体" panose="02010600030101010101" pitchFamily="2" charset="-122"/>
              </a:rPr>
              <a:t>之间，</a:t>
            </a:r>
            <a:r>
              <a:rPr lang="en-US" altLang="zh-CN" sz="2400" b="1" dirty="0">
                <a:solidFill>
                  <a:srgbClr val="9933FF"/>
                </a:solidFill>
                <a:latin typeface="Times New Roman" panose="02020603050405020304" pitchFamily="18" charset="0"/>
                <a:ea typeface="宋体" panose="02010600030101010101" pitchFamily="2" charset="-122"/>
              </a:rPr>
              <a:t>SUBD</a:t>
            </a:r>
            <a:r>
              <a:rPr lang="zh-CN" altLang="en-US" sz="2400" b="1" dirty="0">
                <a:solidFill>
                  <a:srgbClr val="000000"/>
                </a:solidFill>
                <a:latin typeface="Times New Roman" panose="02020603050405020304" pitchFamily="18" charset="0"/>
                <a:ea typeface="宋体" panose="02010600030101010101" pitchFamily="2" charset="-122"/>
              </a:rPr>
              <a:t>到</a:t>
            </a:r>
            <a:r>
              <a:rPr lang="en-US" altLang="zh-CN" sz="2400" b="1" dirty="0">
                <a:solidFill>
                  <a:srgbClr val="9933FF"/>
                </a:solidFill>
                <a:latin typeface="Times New Roman" panose="02020603050405020304" pitchFamily="18" charset="0"/>
                <a:ea typeface="宋体" panose="02010600030101010101" pitchFamily="2" charset="-122"/>
              </a:rPr>
              <a:t>ADDD</a:t>
            </a:r>
            <a:r>
              <a:rPr lang="zh-CN" altLang="en-US" sz="2400" b="1" dirty="0">
                <a:solidFill>
                  <a:srgbClr val="000000"/>
                </a:solidFill>
                <a:latin typeface="Times New Roman" panose="02020603050405020304" pitchFamily="18" charset="0"/>
                <a:ea typeface="宋体" panose="02010600030101010101" pitchFamily="2" charset="-122"/>
              </a:rPr>
              <a:t>之间；</a:t>
            </a:r>
            <a:endParaRPr lang="zh-CN" altLang="en-US" sz="2400" b="1" dirty="0">
              <a:solidFill>
                <a:srgbClr val="000000"/>
              </a:solidFill>
              <a:latin typeface="Times New Roman" panose="02020603050405020304" pitchFamily="18" charset="0"/>
              <a:ea typeface="宋体" panose="02010600030101010101" pitchFamily="2" charset="-122"/>
            </a:endParaRPr>
          </a:p>
          <a:p>
            <a:pPr marL="457200" indent="0" eaLnBrk="1" hangingPunct="1">
              <a:lnSpc>
                <a:spcPct val="110000"/>
              </a:lnSpc>
              <a:spcBef>
                <a:spcPts val="275"/>
              </a:spcBef>
              <a:buFont typeface="Wingdings" panose="05000000000000000000"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2</a:t>
            </a:r>
            <a:r>
              <a:rPr lang="zh-CN" altLang="en-US" sz="2400" b="1" dirty="0">
                <a:solidFill>
                  <a:srgbClr val="000000"/>
                </a:solidFill>
                <a:latin typeface="Times New Roman" panose="02020603050405020304" pitchFamily="18" charset="0"/>
                <a:ea typeface="宋体" panose="02010600030101010101" pitchFamily="2" charset="-122"/>
              </a:rPr>
              <a:t>）先读后写相关：</a:t>
            </a:r>
            <a:r>
              <a:rPr lang="en-US" altLang="zh-CN" sz="2400" b="1" dirty="0">
                <a:solidFill>
                  <a:srgbClr val="9933FF"/>
                </a:solidFill>
                <a:latin typeface="Times New Roman" panose="02020603050405020304" pitchFamily="18" charset="0"/>
                <a:ea typeface="宋体" panose="02010600030101010101" pitchFamily="2" charset="-122"/>
              </a:rPr>
              <a:t>DIVD</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9933FF"/>
                </a:solidFill>
                <a:latin typeface="Times New Roman" panose="02020603050405020304" pitchFamily="18" charset="0"/>
                <a:ea typeface="宋体" panose="02010600030101010101" pitchFamily="2" charset="-122"/>
              </a:rPr>
              <a:t>ADDD</a:t>
            </a:r>
            <a:r>
              <a:rPr lang="zh-CN" altLang="en-US" sz="2400" b="1" dirty="0">
                <a:solidFill>
                  <a:srgbClr val="000000"/>
                </a:solidFill>
                <a:latin typeface="Times New Roman" panose="02020603050405020304" pitchFamily="18" charset="0"/>
                <a:ea typeface="宋体" panose="02010600030101010101" pitchFamily="2" charset="-122"/>
              </a:rPr>
              <a:t>之间，</a:t>
            </a:r>
            <a:r>
              <a:rPr lang="en-US" altLang="zh-CN" sz="2400" b="1" dirty="0">
                <a:solidFill>
                  <a:srgbClr val="9933FF"/>
                </a:solidFill>
                <a:latin typeface="Times New Roman" panose="02020603050405020304" pitchFamily="18" charset="0"/>
                <a:ea typeface="宋体" panose="02010600030101010101" pitchFamily="2" charset="-122"/>
              </a:rPr>
              <a:t>SUBD</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9933FF"/>
                </a:solidFill>
                <a:latin typeface="Times New Roman" panose="02020603050405020304" pitchFamily="18" charset="0"/>
                <a:ea typeface="宋体" panose="02010600030101010101" pitchFamily="2" charset="-122"/>
              </a:rPr>
              <a:t>ADDD</a:t>
            </a:r>
            <a:r>
              <a:rPr lang="zh-CN" altLang="en-US" sz="2400" b="1" dirty="0">
                <a:solidFill>
                  <a:srgbClr val="000000"/>
                </a:solidFill>
                <a:latin typeface="Times New Roman" panose="02020603050405020304" pitchFamily="18" charset="0"/>
                <a:ea typeface="宋体" panose="02010600030101010101" pitchFamily="2" charset="-122"/>
              </a:rPr>
              <a:t>之间；</a:t>
            </a:r>
            <a:endParaRPr lang="zh-CN" altLang="en-US" sz="2400" b="1" dirty="0">
              <a:solidFill>
                <a:srgbClr val="000000"/>
              </a:solidFill>
              <a:latin typeface="Times New Roman" panose="02020603050405020304" pitchFamily="18" charset="0"/>
              <a:ea typeface="宋体" panose="02010600030101010101" pitchFamily="2" charset="-122"/>
            </a:endParaRPr>
          </a:p>
          <a:p>
            <a:pPr marL="457200" indent="0" eaLnBrk="1" hangingPunct="1">
              <a:lnSpc>
                <a:spcPct val="110000"/>
              </a:lnSpc>
              <a:spcBef>
                <a:spcPts val="275"/>
              </a:spcBef>
              <a:buFont typeface="Wingdings" panose="05000000000000000000"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a:t>
            </a:r>
            <a:r>
              <a:rPr lang="en-US" altLang="zh-CN" sz="2400" b="1" dirty="0">
                <a:solidFill>
                  <a:srgbClr val="000000"/>
                </a:solidFill>
                <a:latin typeface="Times New Roman" panose="02020603050405020304" pitchFamily="18" charset="0"/>
                <a:ea typeface="宋体" panose="02010600030101010101" pitchFamily="2" charset="-122"/>
              </a:rPr>
              <a:t>3</a:t>
            </a:r>
            <a:r>
              <a:rPr lang="zh-CN" altLang="en-US" sz="2400" b="1" dirty="0">
                <a:solidFill>
                  <a:srgbClr val="000000"/>
                </a:solidFill>
                <a:latin typeface="Times New Roman" panose="02020603050405020304" pitchFamily="18" charset="0"/>
                <a:ea typeface="宋体" panose="02010600030101010101" pitchFamily="2" charset="-122"/>
              </a:rPr>
              <a:t>）结构冲突：</a:t>
            </a:r>
            <a:r>
              <a:rPr lang="en-US" altLang="zh-CN" sz="2400" b="1" dirty="0">
                <a:solidFill>
                  <a:srgbClr val="9933FF"/>
                </a:solidFill>
                <a:latin typeface="Times New Roman" panose="02020603050405020304" pitchFamily="18" charset="0"/>
                <a:ea typeface="宋体" panose="02010600030101010101" pitchFamily="2" charset="-122"/>
              </a:rPr>
              <a:t>ADDD</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9933FF"/>
                </a:solidFill>
                <a:latin typeface="Times New Roman" panose="02020603050405020304" pitchFamily="18" charset="0"/>
                <a:ea typeface="宋体" panose="02010600030101010101" pitchFamily="2" charset="-122"/>
              </a:rPr>
              <a:t>SUBD</a:t>
            </a:r>
            <a:r>
              <a:rPr lang="zh-CN" altLang="en-US" sz="2400" b="1" dirty="0">
                <a:solidFill>
                  <a:srgbClr val="000000"/>
                </a:solidFill>
                <a:latin typeface="Times New Roman" panose="02020603050405020304" pitchFamily="18" charset="0"/>
                <a:ea typeface="宋体" panose="02010600030101010101" pitchFamily="2" charset="-122"/>
              </a:rPr>
              <a:t>指令关于浮点加法部件</a:t>
            </a:r>
            <a:r>
              <a:rPr lang="zh-CN" altLang="en-US" sz="2400" b="1" dirty="0" smtClean="0">
                <a:solidFill>
                  <a:srgbClr val="000000"/>
                </a:solidFill>
                <a:latin typeface="Times New Roman" panose="02020603050405020304" pitchFamily="18" charset="0"/>
                <a:ea typeface="宋体" panose="02010600030101010101" pitchFamily="2" charset="-122"/>
              </a:rPr>
              <a:t>。</a:t>
            </a:r>
            <a:endParaRPr lang="en-US" altLang="zh-CN" sz="2400" dirty="0" smtClean="0">
              <a:solidFill>
                <a:srgbClr val="000000"/>
              </a:solidFill>
            </a:endParaRPr>
          </a:p>
          <a:p>
            <a:pPr marL="342900" lvl="2" indent="-342900" eaLnBrk="1" hangingPunct="1">
              <a:lnSpc>
                <a:spcPct val="110000"/>
              </a:lnSpc>
              <a:spcBef>
                <a:spcPts val="275"/>
              </a:spcBef>
            </a:pP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代码段和记分牌信息的起始点状态如下图，分别给出</a:t>
            </a:r>
            <a:r>
              <a:rPr lang="en-US" altLang="zh-CN" b="1" dirty="0">
                <a:solidFill>
                  <a:srgbClr val="9933FF"/>
                </a:solidFill>
                <a:latin typeface="Times New Roman" panose="02020603050405020304" pitchFamily="18" charset="0"/>
                <a:ea typeface="宋体" panose="02010600030101010101" pitchFamily="2" charset="-122"/>
                <a:cs typeface="Times New Roman" panose="02020603050405020304" pitchFamily="18" charset="0"/>
              </a:rPr>
              <a:t>MULTD</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b="1" dirty="0">
                <a:solidFill>
                  <a:srgbClr val="9933FF"/>
                </a:solidFill>
                <a:latin typeface="Times New Roman" panose="02020603050405020304" pitchFamily="18" charset="0"/>
                <a:ea typeface="宋体" panose="02010600030101010101" pitchFamily="2" charset="-122"/>
                <a:cs typeface="Times New Roman" panose="02020603050405020304" pitchFamily="18" charset="0"/>
              </a:rPr>
              <a:t>DIVD</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准备写结果之前的记分牌状态</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smtClean="0">
              <a:solidFill>
                <a:srgbClr val="000000"/>
              </a:solidFill>
            </a:endParaRPr>
          </a:p>
          <a:p>
            <a:pPr marL="457200" indent="0" eaLnBrk="1" hangingPunct="1">
              <a:lnSpc>
                <a:spcPct val="130000"/>
              </a:lnSpc>
              <a:spcBef>
                <a:spcPts val="275"/>
              </a:spcBef>
              <a:buNone/>
            </a:pPr>
            <a:endParaRPr lang="zh-CN" altLang="en-US" sz="2400" b="1" dirty="0" smtClean="0">
              <a:solidFill>
                <a:srgbClr val="000000"/>
              </a:solidFill>
              <a:latin typeface="Times New Roman" panose="02020603050405020304" pitchFamily="18" charset="0"/>
              <a:ea typeface="宋体" panose="02010600030101010101" pitchFamily="2" charset="-122"/>
            </a:endParaRPr>
          </a:p>
        </p:txBody>
      </p:sp>
      <p:sp>
        <p:nvSpPr>
          <p:cNvPr id="2" name="矩形 1"/>
          <p:cNvSpPr/>
          <p:nvPr/>
        </p:nvSpPr>
        <p:spPr>
          <a:xfrm>
            <a:off x="323528" y="44624"/>
            <a:ext cx="4572000" cy="2828467"/>
          </a:xfrm>
          <a:prstGeom prst="rect">
            <a:avLst/>
          </a:prstGeom>
        </p:spPr>
        <p:txBody>
          <a:bodyPr>
            <a:spAutoFit/>
          </a:bodyPr>
          <a:lstStyle/>
          <a:p>
            <a:pPr marL="342900" indent="-342900" eaLnBrk="1" fontAlgn="auto" hangingPunct="1">
              <a:lnSpc>
                <a:spcPct val="120000"/>
              </a:lnSpc>
              <a:spcAft>
                <a:spcPts val="0"/>
              </a:spcAft>
              <a:buFont typeface="Arial" panose="020B0604020202020204" pitchFamily="34" charset="0"/>
              <a:buChar char="•"/>
              <a:defRPr/>
            </a:pPr>
            <a:r>
              <a:rPr lang="zh-CN" altLang="en-US" sz="2400" dirty="0">
                <a:latin typeface="Times New Roman" panose="02020603050405020304" pitchFamily="18" charset="0"/>
                <a:cs typeface="Times New Roman" panose="02020603050405020304" pitchFamily="18" charset="0"/>
              </a:rPr>
              <a:t>指令序列</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LD		F6, 34(R2)</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LD		F2, 45(R3)</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MULTD	F0, F2, F4</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SUBD	F8, F6, F2</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DIVD	F10, F0, F6</a:t>
            </a:r>
            <a:endParaRPr lang="en-US" altLang="zh-CN" sz="2400" dirty="0">
              <a:latin typeface="Times New Roman" panose="02020603050405020304" pitchFamily="18" charset="0"/>
              <a:cs typeface="Times New Roman" panose="02020603050405020304" pitchFamily="18" charset="0"/>
            </a:endParaRPr>
          </a:p>
          <a:p>
            <a:pPr lvl="1" algn="just" eaLnBrk="1" fontAlgn="auto" hangingPunct="1">
              <a:spcBef>
                <a:spcPts val="75"/>
              </a:spcBef>
              <a:spcAft>
                <a:spcPts val="0"/>
              </a:spcAft>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ADDD	F6, F8, F2</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F2</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R3</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no</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r>
                        <a:rPr lang="zh-CN" altLang="en-US" sz="1400" b="1" kern="1200" dirty="0" smtClean="0">
                          <a:solidFill>
                            <a:schemeClr val="dk1"/>
                          </a:solidFill>
                          <a:latin typeface="+mn-ea"/>
                          <a:ea typeface="+mn-ea"/>
                          <a:cs typeface="+mn-cs"/>
                        </a:rPr>
                        <a:t>整数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719562"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a:solidFill>
                  <a:srgbClr val="FF0000"/>
                </a:solidFill>
              </a:rPr>
              <a:t>LD</a:t>
            </a:r>
            <a:r>
              <a:rPr lang="zh-CN" altLang="en-US" sz="1800" dirty="0">
                <a:solidFill>
                  <a:srgbClr val="000000"/>
                </a:solidFill>
              </a:rPr>
              <a:t>将要写结果时记分牌的状态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rgbClr val="FF0000"/>
                        </a:solidFill>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022255"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LD</a:t>
            </a:r>
            <a:r>
              <a:rPr lang="zh-CN" altLang="en-US" sz="1800" dirty="0">
                <a:solidFill>
                  <a:srgbClr val="000000"/>
                </a:solidFill>
              </a:rPr>
              <a:t>完成</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SUBD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54029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MULTD, SUBD</a:t>
            </a:r>
            <a:r>
              <a:rPr lang="zh-CN" altLang="en-US" sz="1800" dirty="0" smtClean="0"/>
              <a:t>读操作数</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dirty="0"/>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54914"/>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54029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MULTD</a:t>
            </a:r>
            <a:r>
              <a:rPr lang="zh-CN" altLang="en-US" sz="1800" dirty="0" smtClean="0"/>
              <a:t>执行</a:t>
            </a:r>
            <a:r>
              <a:rPr lang="en-US" altLang="zh-CN" sz="1800" dirty="0" smtClean="0"/>
              <a:t>,</a:t>
            </a:r>
            <a:r>
              <a:rPr lang="en-US" altLang="zh-CN" sz="1800" dirty="0" smtClean="0">
                <a:solidFill>
                  <a:srgbClr val="FF0000"/>
                </a:solidFill>
              </a:rPr>
              <a:t> SUBD</a:t>
            </a:r>
            <a:r>
              <a:rPr lang="zh-CN" altLang="en-US" sz="1800" dirty="0" smtClean="0"/>
              <a:t>完成时</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descr="Rectangle: Click to edit Master text styles&#10;Second level&#10;Third level&#10;Fourth level&#10;Fifth level"/>
          <p:cNvSpPr>
            <a:spLocks noGrp="1" noChangeArrowheads="1"/>
          </p:cNvSpPr>
          <p:nvPr>
            <p:ph idx="1"/>
          </p:nvPr>
        </p:nvSpPr>
        <p:spPr>
          <a:xfrm>
            <a:off x="563563" y="1484784"/>
            <a:ext cx="8001000" cy="4183062"/>
          </a:xfrm>
        </p:spPr>
        <p:txBody>
          <a:bodyPr/>
          <a:lstStyle/>
          <a:p>
            <a:pPr marL="635000" indent="-457200" eaLnBrk="1" hangingPunct="1">
              <a:defRPr/>
            </a:pPr>
            <a:r>
              <a:rPr lang="zh-CN" altLang="en-US" sz="2600" b="1" dirty="0" smtClean="0">
                <a:solidFill>
                  <a:srgbClr val="FF0000"/>
                </a:solidFill>
                <a:latin typeface="Times New Roman" panose="02020603050405020304" pitchFamily="18" charset="0"/>
                <a:cs typeface="Times New Roman" panose="02020603050405020304" pitchFamily="18" charset="0"/>
              </a:rPr>
              <a:t>相关与流水线冲突</a:t>
            </a:r>
            <a:r>
              <a:rPr lang="en-US" altLang="zh-CN" sz="2600" b="1" dirty="0" smtClean="0">
                <a:solidFill>
                  <a:srgbClr val="FF0000"/>
                </a:solidFill>
                <a:latin typeface="Times New Roman" panose="02020603050405020304" pitchFamily="18" charset="0"/>
                <a:cs typeface="Times New Roman" panose="02020603050405020304" pitchFamily="18" charset="0"/>
              </a:rPr>
              <a:t>(Dependence and Hazard)</a:t>
            </a:r>
            <a:endParaRPr lang="en-US" altLang="zh-CN" sz="2600" b="1" dirty="0" smtClean="0">
              <a:solidFill>
                <a:srgbClr val="FF0000"/>
              </a:solidFill>
              <a:latin typeface="Times New Roman" panose="02020603050405020304" pitchFamily="18" charset="0"/>
              <a:cs typeface="Times New Roman" panose="02020603050405020304" pitchFamily="18" charset="0"/>
            </a:endParaRPr>
          </a:p>
          <a:p>
            <a:pPr marL="1085850" lvl="1" indent="-457200" eaLnBrk="1" hangingPunct="1">
              <a:defRPr/>
            </a:pPr>
            <a:r>
              <a:rPr lang="zh-CN" altLang="en-US" sz="2600" b="1" dirty="0" smtClean="0">
                <a:solidFill>
                  <a:srgbClr val="FF0000"/>
                </a:solidFill>
                <a:latin typeface="Times New Roman" panose="02020603050405020304" pitchFamily="18" charset="0"/>
                <a:cs typeface="Times New Roman" panose="02020603050405020304" pitchFamily="18" charset="0"/>
              </a:rPr>
              <a:t>相关：</a:t>
            </a:r>
            <a:r>
              <a:rPr lang="zh-CN" altLang="en-US" sz="2600" b="1" dirty="0" smtClean="0">
                <a:latin typeface="Times New Roman" panose="02020603050405020304" pitchFamily="18" charset="0"/>
                <a:cs typeface="Times New Roman" panose="02020603050405020304" pitchFamily="18" charset="0"/>
              </a:rPr>
              <a:t>两条指令之间存在某种依赖关系。</a:t>
            </a:r>
            <a:endParaRPr lang="zh-CN" altLang="en-US" sz="2600" b="1" dirty="0" smtClean="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None/>
              <a:defRPr/>
            </a:pPr>
            <a:r>
              <a:rPr lang="zh-CN" altLang="en-US" b="1" dirty="0" smtClean="0">
                <a:latin typeface="Times New Roman" panose="02020603050405020304" pitchFamily="18" charset="0"/>
                <a:cs typeface="Times New Roman" panose="02020603050405020304" pitchFamily="18" charset="0"/>
              </a:rPr>
              <a:t>如果两条指令相关，则它们就有可能不能在流</a:t>
            </a:r>
            <a:endParaRPr lang="zh-CN" altLang="en-US" b="1" dirty="0" smtClean="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None/>
              <a:defRPr/>
            </a:pPr>
            <a:r>
              <a:rPr lang="zh-CN" altLang="en-US" b="1" dirty="0" smtClean="0">
                <a:latin typeface="Times New Roman" panose="02020603050405020304" pitchFamily="18" charset="0"/>
                <a:cs typeface="Times New Roman" panose="02020603050405020304" pitchFamily="18" charset="0"/>
              </a:rPr>
              <a:t>水线中重叠执行或者只能部分重叠执行。</a:t>
            </a:r>
            <a:endParaRPr lang="zh-CN" altLang="en-US" b="1" dirty="0" smtClean="0">
              <a:latin typeface="Times New Roman" panose="02020603050405020304" pitchFamily="18" charset="0"/>
              <a:cs typeface="Times New Roman" panose="02020603050405020304" pitchFamily="18" charset="0"/>
            </a:endParaRPr>
          </a:p>
          <a:p>
            <a:pPr marL="1085850" lvl="1" indent="-457200" eaLnBrk="1" hangingPunct="1">
              <a:defRPr/>
            </a:pPr>
            <a:r>
              <a:rPr lang="zh-CN" altLang="en-US" sz="2600" b="1" dirty="0" smtClean="0">
                <a:latin typeface="Times New Roman" panose="02020603050405020304" pitchFamily="18" charset="0"/>
                <a:cs typeface="Times New Roman" panose="02020603050405020304" pitchFamily="18" charset="0"/>
              </a:rPr>
              <a:t>相关有</a:t>
            </a:r>
            <a:r>
              <a:rPr lang="en-US" altLang="zh-CN" sz="2600" b="1" dirty="0" smtClean="0">
                <a:solidFill>
                  <a:srgbClr val="9933FF"/>
                </a:solidFill>
                <a:latin typeface="Times New Roman" panose="02020603050405020304" pitchFamily="18" charset="0"/>
                <a:cs typeface="Times New Roman" panose="02020603050405020304" pitchFamily="18" charset="0"/>
              </a:rPr>
              <a:t>3</a:t>
            </a:r>
            <a:r>
              <a:rPr lang="zh-CN" altLang="en-US" sz="2600" b="1" dirty="0" smtClean="0">
                <a:latin typeface="Times New Roman" panose="02020603050405020304" pitchFamily="18" charset="0"/>
                <a:cs typeface="Times New Roman" panose="02020603050405020304" pitchFamily="18" charset="0"/>
              </a:rPr>
              <a:t>种类型</a:t>
            </a:r>
            <a:endParaRPr lang="zh-CN" altLang="en-US" sz="2600" b="1" dirty="0" smtClean="0">
              <a:latin typeface="Times New Roman" panose="02020603050405020304" pitchFamily="18" charset="0"/>
              <a:cs typeface="Times New Roman" panose="02020603050405020304" pitchFamily="18" charset="0"/>
            </a:endParaRPr>
          </a:p>
          <a:p>
            <a:pPr lvl="2" eaLnBrk="1" hangingPunct="1">
              <a:defRPr/>
            </a:pPr>
            <a:r>
              <a:rPr lang="zh-CN" altLang="en-US" sz="2600" b="1" dirty="0" smtClean="0">
                <a:latin typeface="Times New Roman" panose="02020603050405020304" pitchFamily="18" charset="0"/>
                <a:cs typeface="Times New Roman" panose="02020603050405020304" pitchFamily="18" charset="0"/>
              </a:rPr>
              <a:t>数据相关（也称真数据相关）</a:t>
            </a:r>
            <a:endParaRPr lang="zh-CN" altLang="en-US" sz="2600" b="1" dirty="0" smtClean="0">
              <a:latin typeface="Times New Roman" panose="02020603050405020304" pitchFamily="18" charset="0"/>
              <a:cs typeface="Times New Roman" panose="02020603050405020304" pitchFamily="18" charset="0"/>
            </a:endParaRPr>
          </a:p>
          <a:p>
            <a:pPr lvl="2" eaLnBrk="1" hangingPunct="1">
              <a:defRPr/>
            </a:pPr>
            <a:r>
              <a:rPr lang="zh-CN" altLang="en-US" sz="2600" b="1" dirty="0" smtClean="0">
                <a:latin typeface="Times New Roman" panose="02020603050405020304" pitchFamily="18" charset="0"/>
                <a:cs typeface="Times New Roman" panose="02020603050405020304" pitchFamily="18" charset="0"/>
              </a:rPr>
              <a:t>名相关</a:t>
            </a:r>
            <a:endParaRPr lang="zh-CN" altLang="en-US" sz="2600" b="1" dirty="0" smtClean="0">
              <a:latin typeface="Times New Roman" panose="02020603050405020304" pitchFamily="18" charset="0"/>
              <a:cs typeface="Times New Roman" panose="02020603050405020304" pitchFamily="18" charset="0"/>
            </a:endParaRPr>
          </a:p>
          <a:p>
            <a:pPr lvl="2" eaLnBrk="1" hangingPunct="1">
              <a:defRPr/>
            </a:pPr>
            <a:r>
              <a:rPr lang="zh-CN" altLang="en-US" sz="2600" b="1" dirty="0" smtClean="0">
                <a:latin typeface="Times New Roman" panose="02020603050405020304" pitchFamily="18" charset="0"/>
                <a:cs typeface="Times New Roman" panose="02020603050405020304" pitchFamily="18" charset="0"/>
              </a:rPr>
              <a:t>控制相关</a:t>
            </a:r>
            <a:endParaRPr lang="zh-CN" altLang="en-US" sz="2600" b="1" dirty="0" smtClean="0">
              <a:latin typeface="Times New Roman" panose="02020603050405020304" pitchFamily="18" charset="0"/>
              <a:cs typeface="Times New Roman" panose="02020603050405020304" pitchFamily="18" charset="0"/>
            </a:endParaRPr>
          </a:p>
        </p:txBody>
      </p:sp>
      <p:sp>
        <p:nvSpPr>
          <p:cNvPr id="26627" name="Text Box 4"/>
          <p:cNvSpPr txBox="1">
            <a:spLocks noChangeArrowheads="1"/>
          </p:cNvSpPr>
          <p:nvPr/>
        </p:nvSpPr>
        <p:spPr bwMode="auto">
          <a:xfrm>
            <a:off x="-7938" y="333375"/>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algn="ctr">
              <a:spcBef>
                <a:spcPct val="50000"/>
              </a:spcBef>
              <a:buFont typeface="Wingdings" panose="05000000000000000000"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endParaRPr lang="zh-CN" altLang="en-US" sz="3600" b="1" dirty="0" smtClean="0">
              <a:solidFill>
                <a:srgbClr val="000000"/>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rgbClr val="FF0000"/>
                          </a:solidFill>
                          <a:latin typeface="+mn-ea"/>
                          <a:ea typeface="+mn-ea"/>
                        </a:rPr>
                        <a:t>yes</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rgbClr val="FF0000"/>
                          </a:solidFill>
                          <a:latin typeface="+mn-ea"/>
                          <a:ea typeface="+mn-ea"/>
                          <a:cs typeface="+mn-cs"/>
                        </a:rPr>
                        <a:t>ADDD</a:t>
                      </a:r>
                      <a:endParaRPr lang="zh-CN" altLang="en-US" sz="1400" b="1" kern="1200" dirty="0" smtClean="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F6</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F8</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F2</a:t>
                      </a:r>
                      <a:endParaRPr lang="zh-CN" altLang="en-US" sz="1400" b="1" kern="1200" dirty="0">
                        <a:solidFill>
                          <a:srgbClr val="FF0000"/>
                        </a:solidFill>
                        <a:latin typeface="+mn-ea"/>
                        <a:ea typeface="+mn-ea"/>
                        <a:cs typeface="+mn-cs"/>
                      </a:endParaRPr>
                    </a:p>
                  </a:txBody>
                  <a:tcPr/>
                </a:tc>
                <a:tc>
                  <a:txBody>
                    <a:bodyPr/>
                    <a:lstStyle/>
                    <a:p>
                      <a:endParaRPr lang="zh-CN" altLang="en-US" sz="1400" b="1" kern="1200" dirty="0">
                        <a:solidFill>
                          <a:srgbClr val="FF0000"/>
                        </a:solidFill>
                        <a:latin typeface="+mn-ea"/>
                        <a:ea typeface="+mn-ea"/>
                        <a:cs typeface="+mn-cs"/>
                      </a:endParaRPr>
                    </a:p>
                  </a:txBody>
                  <a:tcPr/>
                </a:tc>
                <a:tc>
                  <a:txBody>
                    <a:bodyPr/>
                    <a:lstStyle/>
                    <a:p>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4023858"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ADDD</a:t>
            </a:r>
            <a:r>
              <a:rPr lang="zh-CN" altLang="en-US" sz="1800" dirty="0" smtClean="0"/>
              <a:t>流出</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a:p>
                  </a:txBody>
                  <a:tcPr/>
                </a:tc>
                <a:tc>
                  <a:txBody>
                    <a:bodyPr/>
                    <a:lstStyle/>
                    <a:p>
                      <a:pPr algn="ctr"/>
                      <a:endParaRPr lang="zh-CN" altLang="en-US" sz="1400"/>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solidFill>
                            <a:schemeClr val="tx1"/>
                          </a:solidFill>
                          <a:latin typeface="+mn-ea"/>
                          <a:ea typeface="+mn-ea"/>
                        </a:rPr>
                        <a:t>no</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c>
                  <a:txBody>
                    <a:bodyPr/>
                    <a:lstStyle/>
                    <a:p>
                      <a:pPr algn="ctr"/>
                      <a:endParaRPr lang="zh-CN" altLang="en-US" sz="1400" b="1" kern="1200" dirty="0">
                        <a:solidFill>
                          <a:srgbClr val="FF0000"/>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solidFill>
                            <a:schemeClr val="tx1"/>
                          </a:solidFill>
                          <a:latin typeface="+mn-ea"/>
                          <a:ea typeface="+mn-ea"/>
                        </a:rPr>
                        <a:t>yes</a:t>
                      </a:r>
                      <a:endParaRPr lang="zh-CN" altLang="en-US" sz="1400" b="1" dirty="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tx1"/>
                          </a:solidFill>
                          <a:latin typeface="+mn-ea"/>
                          <a:ea typeface="+mn-ea"/>
                          <a:cs typeface="+mn-cs"/>
                        </a:rPr>
                        <a:t>ADDD</a:t>
                      </a:r>
                      <a:endParaRPr lang="zh-CN" altLang="en-US" sz="1400" b="1" kern="1200" dirty="0" smtClean="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F6</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F8</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F2</a:t>
                      </a:r>
                      <a:endParaRPr lang="zh-CN" altLang="en-US" sz="1400" b="1" kern="1200" dirty="0">
                        <a:solidFill>
                          <a:schemeClr val="tx1"/>
                        </a:solidFill>
                        <a:latin typeface="+mn-ea"/>
                        <a:ea typeface="+mn-ea"/>
                        <a:cs typeface="+mn-cs"/>
                      </a:endParaRPr>
                    </a:p>
                  </a:txBody>
                  <a:tcPr/>
                </a:tc>
                <a:tc>
                  <a:txBody>
                    <a:bodyPr/>
                    <a:lstStyle/>
                    <a:p>
                      <a:endParaRPr lang="zh-CN" altLang="en-US" sz="1400" b="1" kern="1200" dirty="0">
                        <a:solidFill>
                          <a:schemeClr val="tx1"/>
                        </a:solidFill>
                        <a:latin typeface="+mn-ea"/>
                        <a:ea typeface="+mn-ea"/>
                        <a:cs typeface="+mn-cs"/>
                      </a:endParaRPr>
                    </a:p>
                  </a:txBody>
                  <a:tcPr/>
                </a:tc>
                <a:tc>
                  <a:txBody>
                    <a:bodyPr/>
                    <a:lstStyle/>
                    <a:p>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c>
                  <a:txBody>
                    <a:bodyPr/>
                    <a:lstStyle/>
                    <a:p>
                      <a:pPr algn="ctr"/>
                      <a:r>
                        <a:rPr lang="en-US" altLang="zh-CN" sz="1400" b="1" kern="1200" dirty="0" smtClean="0">
                          <a:solidFill>
                            <a:schemeClr val="tx1"/>
                          </a:solidFill>
                          <a:latin typeface="+mn-ea"/>
                          <a:ea typeface="+mn-ea"/>
                          <a:cs typeface="+mn-cs"/>
                        </a:rPr>
                        <a:t>no</a:t>
                      </a:r>
                      <a:endParaRPr lang="zh-CN" altLang="en-US" sz="1400" b="1" kern="1200" dirty="0">
                        <a:solidFill>
                          <a:schemeClr val="tx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加法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7" name="矩形 6"/>
          <p:cNvSpPr/>
          <p:nvPr/>
        </p:nvSpPr>
        <p:spPr>
          <a:xfrm>
            <a:off x="1979712" y="6488668"/>
            <a:ext cx="5650906"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ADDD</a:t>
            </a:r>
            <a:r>
              <a:rPr lang="zh-CN" altLang="en-US" sz="1800" dirty="0" smtClean="0"/>
              <a:t>读操作数并执行时，</a:t>
            </a:r>
            <a:r>
              <a:rPr lang="zh-CN" altLang="en-US" sz="1800" dirty="0" smtClean="0">
                <a:solidFill>
                  <a:srgbClr val="000000"/>
                </a:solidFill>
              </a:rPr>
              <a:t>记分牌</a:t>
            </a:r>
            <a:r>
              <a:rPr lang="zh-CN" altLang="en-US" sz="1800" dirty="0">
                <a:solidFill>
                  <a:srgbClr val="000000"/>
                </a:solidFill>
              </a:rPr>
              <a:t>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F6</a:t>
                      </a:r>
                      <a:endParaRPr lang="zh-CN" altLang="en-US" sz="1400" b="1" u="none"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加法</a:t>
                      </a: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18763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a:solidFill>
                  <a:srgbClr val="000000"/>
                </a:solidFill>
              </a:rPr>
              <a:t>将要写结果时记分牌的状态</a:t>
            </a:r>
            <a:r>
              <a:rPr lang="zh-CN" altLang="en-US" sz="1800" dirty="0"/>
              <a:t> </a:t>
            </a:r>
            <a:endParaRPr lang="zh-CN" altLang="en-US" sz="1800" dirty="0"/>
          </a:p>
        </p:txBody>
      </p:sp>
      <p:cxnSp>
        <p:nvCxnSpPr>
          <p:cNvPr id="7" name="直接箭头连接符 6"/>
          <p:cNvCxnSpPr/>
          <p:nvPr/>
        </p:nvCxnSpPr>
        <p:spPr>
          <a:xfrm flipH="1">
            <a:off x="6804248" y="2420888"/>
            <a:ext cx="68235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52320" y="2060848"/>
            <a:ext cx="1467068" cy="646331"/>
          </a:xfrm>
          <a:prstGeom prst="rect">
            <a:avLst/>
          </a:prstGeom>
          <a:noFill/>
        </p:spPr>
        <p:txBody>
          <a:bodyPr wrap="none" rtlCol="0">
            <a:spAutoFit/>
          </a:bodyPr>
          <a:lstStyle/>
          <a:p>
            <a:r>
              <a:rPr lang="zh-CN" altLang="en-US" sz="1800" dirty="0" smtClean="0"/>
              <a:t>与</a:t>
            </a:r>
            <a:r>
              <a:rPr lang="en-US" altLang="zh-CN" sz="1800" dirty="0" smtClean="0"/>
              <a:t>DIVD</a:t>
            </a:r>
            <a:r>
              <a:rPr lang="zh-CN" altLang="en-US" sz="1800" dirty="0" smtClean="0"/>
              <a:t>的源</a:t>
            </a:r>
            <a:endParaRPr lang="en-US" altLang="zh-CN" sz="1800" dirty="0" smtClean="0"/>
          </a:p>
          <a:p>
            <a:r>
              <a:rPr lang="en-US" altLang="zh-CN" sz="1800" dirty="0" smtClean="0"/>
              <a:t>F6</a:t>
            </a:r>
            <a:r>
              <a:rPr lang="zh-CN" altLang="en-US" sz="1800" dirty="0" smtClean="0"/>
              <a:t>，</a:t>
            </a:r>
            <a:r>
              <a:rPr lang="en-US" altLang="zh-CN" sz="1800" dirty="0" smtClean="0"/>
              <a:t>WAR</a:t>
            </a:r>
            <a:r>
              <a:rPr lang="zh-CN" altLang="en-US" sz="1800" dirty="0"/>
              <a:t>相关</a:t>
            </a:r>
            <a:endParaRPr lang="zh-CN" altLang="en-US"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MULTD</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F0</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1</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加法</a:t>
                      </a: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18763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a:solidFill>
                  <a:srgbClr val="000000"/>
                </a:solidFill>
              </a:rPr>
              <a:t>将要写结果时记分牌的状态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solidFill>
                            <a:srgbClr val="FF0000"/>
                          </a:solidFill>
                          <a:latin typeface="+mn-ea"/>
                          <a:ea typeface="+mn-ea"/>
                        </a:rPr>
                        <a:t>no</a:t>
                      </a:r>
                      <a:endParaRPr lang="zh-CN" altLang="en-US" sz="1400" b="1" dirty="0">
                        <a:solidFill>
                          <a:srgbClr val="FF0000"/>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yes</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yes</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加法</a:t>
                      </a: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4838184"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程序段执行到</a:t>
            </a:r>
            <a:r>
              <a:rPr lang="en-US" altLang="zh-CN" sz="1800" dirty="0" smtClean="0">
                <a:solidFill>
                  <a:srgbClr val="FF0000"/>
                </a:solidFill>
              </a:rPr>
              <a:t>MULTD</a:t>
            </a:r>
            <a:r>
              <a:rPr lang="zh-CN" altLang="en-US" sz="1800" dirty="0" smtClean="0"/>
              <a:t>写完结果</a:t>
            </a:r>
            <a:r>
              <a:rPr lang="zh-CN" altLang="en-US" sz="1800" dirty="0" smtClean="0">
                <a:solidFill>
                  <a:srgbClr val="000000"/>
                </a:solidFill>
              </a:rPr>
              <a:t>时</a:t>
            </a:r>
            <a:r>
              <a:rPr lang="zh-CN" altLang="en-US" sz="1800" dirty="0">
                <a:solidFill>
                  <a:srgbClr val="000000"/>
                </a:solidFill>
              </a:rPr>
              <a:t>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endParaRPr lang="zh-CN" altLang="en-US" sz="1400" dirty="0"/>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r>
                        <a:rPr lang="en-US" altLang="zh-CN" sz="1400" b="1" kern="1200" smtClean="0">
                          <a:solidFill>
                            <a:schemeClr val="dk1"/>
                          </a:solidFill>
                          <a:latin typeface="+mn-ea"/>
                          <a:ea typeface="+mn-ea"/>
                          <a:cs typeface="+mn-cs"/>
                        </a:rPr>
                        <a:t>ADDD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F2</a:t>
                      </a: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c>
                  <a:txBody>
                    <a:bodyPr/>
                    <a:lstStyle/>
                    <a:p>
                      <a:pPr algn="ctr"/>
                      <a:r>
                        <a:rPr lang="en-US" altLang="zh-CN" sz="1400" b="1" kern="1200" dirty="0" smtClean="0">
                          <a:solidFill>
                            <a:srgbClr val="FF0000"/>
                          </a:solidFill>
                          <a:latin typeface="+mn-ea"/>
                          <a:ea typeface="+mn-ea"/>
                          <a:cs typeface="+mn-cs"/>
                        </a:rPr>
                        <a:t>no</a:t>
                      </a:r>
                      <a:endParaRPr lang="zh-CN" altLang="en-US" sz="1400" b="1" kern="1200" dirty="0">
                        <a:solidFill>
                          <a:srgbClr val="FF0000"/>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chemeClr val="dk1"/>
                          </a:solidFill>
                          <a:latin typeface="+mn-ea"/>
                          <a:ea typeface="+mn-ea"/>
                          <a:cs typeface="+mn-cs"/>
                        </a:rPr>
                        <a:t>加法</a:t>
                      </a: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4721164"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t>读操作数</a:t>
            </a:r>
            <a:r>
              <a:rPr lang="zh-CN" altLang="en-US" sz="1800" dirty="0" smtClean="0">
                <a:solidFill>
                  <a:srgbClr val="000000"/>
                </a:solidFill>
              </a:rPr>
              <a:t>时记分牌</a:t>
            </a:r>
            <a:r>
              <a:rPr lang="zh-CN" altLang="en-US" sz="1800" dirty="0">
                <a:solidFill>
                  <a:srgbClr val="000000"/>
                </a:solidFill>
              </a:rPr>
              <a:t>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solidFill>
                            <a:srgbClr val="FF0000"/>
                          </a:solidFill>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SUBD   </a:t>
                      </a:r>
                      <a:r>
                        <a:rPr lang="en-US" altLang="zh-CN" sz="1400" b="1" kern="1200" dirty="0" smtClean="0">
                          <a:solidFill>
                            <a:srgbClr val="C00000"/>
                          </a:solidFill>
                          <a:latin typeface="+mn-ea"/>
                          <a:ea typeface="+mn-ea"/>
                          <a:cs typeface="+mn-cs"/>
                        </a:rPr>
                        <a:t>F8</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 </a:t>
                      </a:r>
                      <a:r>
                        <a:rPr lang="en-US" altLang="zh-CN" sz="1400" b="1" u="none" kern="1200" dirty="0" smtClean="0">
                          <a:solidFill>
                            <a:srgbClr val="FF0000"/>
                          </a:solidFill>
                          <a:latin typeface="+mn-ea"/>
                          <a:ea typeface="+mn-ea"/>
                          <a:cs typeface="+mn-cs"/>
                        </a:rPr>
                        <a:t>F2</a:t>
                      </a:r>
                      <a:endParaRPr lang="zh-CN" altLang="en-US" sz="1400" b="1" u="none" kern="1200" dirty="0">
                        <a:solidFill>
                          <a:srgbClr val="FF0000"/>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rgbClr val="00B050"/>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rgbClr val="0066FF"/>
                          </a:solidFill>
                          <a:effectLst>
                            <a:outerShdw blurRad="38100" dist="38100" dir="2700000" algn="tl">
                              <a:srgbClr val="000000">
                                <a:alpha val="43137"/>
                              </a:srgbClr>
                            </a:outerShdw>
                          </a:effectLst>
                          <a:latin typeface="+mn-ea"/>
                          <a:ea typeface="+mn-ea"/>
                          <a:cs typeface="+mn-cs"/>
                        </a:rPr>
                        <a:t>F6</a:t>
                      </a:r>
                      <a:endParaRPr lang="zh-CN" altLang="en-US" sz="1400" b="1" u="sng" kern="1200" dirty="0">
                        <a:solidFill>
                          <a:srgbClr val="0066FF"/>
                        </a:solidFill>
                        <a:effectLst>
                          <a:outerShdw blurRad="38100" dist="38100" dir="2700000" algn="tl">
                            <a:srgbClr val="000000">
                              <a:alpha val="43137"/>
                            </a:srgbClr>
                          </a:outerShdw>
                        </a:effectLst>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chemeClr val="tx1"/>
                          </a:solidFill>
                          <a:latin typeface="+mn-ea"/>
                          <a:ea typeface="+mn-ea"/>
                        </a:rPr>
                        <a:t>√</a:t>
                      </a:r>
                      <a:endParaRPr lang="zh-CN" altLang="en-US" sz="1400" b="1" dirty="0" smtClean="0">
                        <a:solidFill>
                          <a:schemeClr val="tx1"/>
                        </a:solidFill>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none" kern="1200" dirty="0" smtClean="0">
                          <a:solidFill>
                            <a:srgbClr val="0066FF"/>
                          </a:solidFill>
                          <a:effectLst>
                            <a:outerShdw blurRad="38100" dist="38100" dir="2700000" algn="tl">
                              <a:srgbClr val="000000">
                                <a:alpha val="43137"/>
                              </a:srgbClr>
                            </a:outerShdw>
                          </a:effectLst>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a:t>
                      </a:r>
                      <a:r>
                        <a:rPr lang="en-US" altLang="zh-CN" sz="1400" b="1" kern="1200" baseline="0" dirty="0" smtClean="0">
                          <a:solidFill>
                            <a:srgbClr val="C00000"/>
                          </a:solidFill>
                          <a:latin typeface="+mn-ea"/>
                          <a:ea typeface="+mn-ea"/>
                          <a:cs typeface="+mn-cs"/>
                        </a:rPr>
                        <a:t>F8</a:t>
                      </a:r>
                      <a:r>
                        <a:rPr lang="en-US" altLang="zh-CN" sz="1400" b="1" kern="1200" baseline="0" dirty="0" smtClean="0">
                          <a:solidFill>
                            <a:schemeClr val="dk1"/>
                          </a:solidFill>
                          <a:latin typeface="+mn-ea"/>
                          <a:ea typeface="+mn-ea"/>
                          <a:cs typeface="+mn-cs"/>
                        </a:rPr>
                        <a:t>,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FF0000"/>
                          </a:solidFill>
                          <a:latin typeface="+mn-ea"/>
                          <a:ea typeface="+mn-ea"/>
                        </a:rPr>
                        <a:t>√</a:t>
                      </a:r>
                      <a:endParaRPr lang="zh-CN" altLang="en-US" sz="1400" b="1" dirty="0" smtClean="0">
                        <a:solidFill>
                          <a:srgbClr val="FF0000"/>
                        </a:solidFill>
                        <a:latin typeface="+mn-ea"/>
                        <a:ea typeface="+mn-ea"/>
                      </a:endParaRPr>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654112"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t>执行，</a:t>
            </a:r>
            <a:r>
              <a:rPr lang="en-US" altLang="zh-CN" sz="1800" dirty="0" smtClean="0">
                <a:solidFill>
                  <a:srgbClr val="FF0000"/>
                </a:solidFill>
              </a:rPr>
              <a:t>ADDD</a:t>
            </a:r>
            <a:r>
              <a:rPr lang="zh-CN" altLang="en-US" sz="1800" dirty="0" smtClean="0"/>
              <a:t>写结果</a:t>
            </a:r>
            <a:r>
              <a:rPr lang="zh-CN" altLang="en-US" sz="1800" dirty="0" smtClean="0">
                <a:solidFill>
                  <a:srgbClr val="000000"/>
                </a:solidFill>
              </a:rPr>
              <a:t>时记分牌</a:t>
            </a:r>
            <a:r>
              <a:rPr lang="zh-CN" altLang="en-US" sz="1800" dirty="0">
                <a:solidFill>
                  <a:srgbClr val="000000"/>
                </a:solidFill>
              </a:rPr>
              <a:t>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chemeClr val="dk1"/>
                          </a:solidFill>
                          <a:latin typeface="+mn-ea"/>
                          <a:ea typeface="+mn-ea"/>
                          <a:cs typeface="+mn-cs"/>
                        </a:rPr>
                        <a:t>F6</a:t>
                      </a:r>
                      <a:endParaRPr lang="zh-CN" altLang="en-US" sz="1400" b="1" u="sng"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sng"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r>
                        <a:rPr lang="en-US" altLang="zh-CN" sz="1400" b="1" dirty="0" smtClean="0">
                          <a:solidFill>
                            <a:srgbClr val="C00000"/>
                          </a:solidFill>
                          <a:latin typeface="+mn-ea"/>
                          <a:ea typeface="+mn-ea"/>
                        </a:rPr>
                        <a:t>FU</a:t>
                      </a:r>
                      <a:r>
                        <a:rPr lang="zh-CN" altLang="en-US" sz="1400" b="1" dirty="0" smtClean="0">
                          <a:latin typeface="+mn-ea"/>
                          <a:ea typeface="+mn-ea"/>
                        </a:rPr>
                        <a:t>）</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r>
                        <a:rPr lang="en-US" altLang="zh-CN" sz="1400" b="1" kern="1200" dirty="0" smtClean="0">
                          <a:solidFill>
                            <a:srgbClr val="C00000"/>
                          </a:solidFill>
                          <a:latin typeface="+mn-ea"/>
                          <a:ea typeface="+mn-ea"/>
                          <a:cs typeface="+mn-cs"/>
                        </a:rPr>
                        <a:t>Result</a:t>
                      </a:r>
                      <a:r>
                        <a:rPr lang="zh-CN" altLang="en-US" sz="1400" b="1" kern="1200" dirty="0" smtClean="0">
                          <a:solidFill>
                            <a:schemeClr val="lt1"/>
                          </a:solidFill>
                          <a:latin typeface="+mn-ea"/>
                          <a:ea typeface="+mn-ea"/>
                          <a:cs typeface="+mn-cs"/>
                        </a:rPr>
                        <a:t>）</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07061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solidFill>
                  <a:srgbClr val="000000"/>
                </a:solidFill>
              </a:rPr>
              <a:t>将要</a:t>
            </a:r>
            <a:r>
              <a:rPr lang="zh-CN" altLang="en-US" sz="1800" dirty="0">
                <a:solidFill>
                  <a:srgbClr val="000000"/>
                </a:solidFill>
              </a:rPr>
              <a:t>写结果时记分牌的状态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59632" y="116633"/>
          <a:ext cx="6096000" cy="2620880"/>
        </p:xfrm>
        <a:graphic>
          <a:graphicData uri="http://schemas.openxmlformats.org/drawingml/2006/table">
            <a:tbl>
              <a:tblPr firstRow="1" bandRow="1">
                <a:tableStyleId>{5C22544A-7EE6-4342-B048-85BDC9FD1C3A}</a:tableStyleId>
              </a:tblPr>
              <a:tblGrid>
                <a:gridCol w="2088232"/>
                <a:gridCol w="1008112"/>
                <a:gridCol w="1152128"/>
                <a:gridCol w="1008112"/>
                <a:gridCol w="839416"/>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tc>
                <a:tc gridSpan="4">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tc>
                <a:tc hMerge="1">
                  <a:tcPr/>
                </a:tc>
                <a:tc hMerge="1">
                  <a:tcPr/>
                </a:tc>
                <a:tc hMerge="1">
                  <a:tcPr/>
                </a:tc>
              </a:tr>
              <a:tr h="295268">
                <a:tc vMerge="1">
                  <a:tcPr/>
                </a:tc>
                <a:tc>
                  <a:txBody>
                    <a:bodyPr/>
                    <a:lstStyle/>
                    <a:p>
                      <a:pPr algn="ctr"/>
                      <a:r>
                        <a:rPr lang="en-US" altLang="zh-CN" sz="1400" b="1" dirty="0" smtClean="0">
                          <a:latin typeface="+mn-ea"/>
                          <a:ea typeface="+mn-ea"/>
                        </a:rPr>
                        <a:t>IS</a:t>
                      </a:r>
                      <a:endParaRPr lang="zh-CN" altLang="en-US" sz="1400" b="1" dirty="0">
                        <a:latin typeface="+mn-ea"/>
                        <a:ea typeface="+mn-ea"/>
                      </a:endParaRPr>
                    </a:p>
                  </a:txBody>
                  <a:tcPr/>
                </a:tc>
                <a:tc>
                  <a:txBody>
                    <a:bodyPr/>
                    <a:lstStyle/>
                    <a:p>
                      <a:pPr algn="ctr"/>
                      <a:r>
                        <a:rPr lang="en-US" altLang="zh-CN" sz="1400" b="1" dirty="0" smtClean="0">
                          <a:latin typeface="+mn-ea"/>
                          <a:ea typeface="+mn-ea"/>
                        </a:rPr>
                        <a:t>RO</a:t>
                      </a:r>
                      <a:endParaRPr lang="zh-CN" altLang="en-US" sz="1400" b="1" dirty="0">
                        <a:latin typeface="+mn-ea"/>
                        <a:ea typeface="+mn-ea"/>
                      </a:endParaRPr>
                    </a:p>
                  </a:txBody>
                  <a:tcPr/>
                </a:tc>
                <a:tc>
                  <a:txBody>
                    <a:bodyPr/>
                    <a:lstStyle/>
                    <a:p>
                      <a:pPr algn="ctr"/>
                      <a:r>
                        <a:rPr lang="en-US" altLang="zh-CN" sz="1400" b="1" dirty="0" smtClean="0">
                          <a:latin typeface="+mn-ea"/>
                          <a:ea typeface="+mn-ea"/>
                        </a:rPr>
                        <a:t>EX</a:t>
                      </a:r>
                      <a:endParaRPr lang="zh-CN" altLang="en-US" sz="1400" b="1" dirty="0">
                        <a:latin typeface="+mn-ea"/>
                        <a:ea typeface="+mn-ea"/>
                      </a:endParaRPr>
                    </a:p>
                  </a:txBody>
                  <a:tcPr/>
                </a:tc>
                <a:tc>
                  <a:txBody>
                    <a:bodyPr/>
                    <a:lstStyle/>
                    <a:p>
                      <a:pPr algn="ctr"/>
                      <a:r>
                        <a:rPr lang="en-US" altLang="zh-CN" sz="1400" b="1" dirty="0" smtClean="0">
                          <a:latin typeface="+mn-ea"/>
                          <a:ea typeface="+mn-ea"/>
                        </a:rPr>
                        <a:t>WR</a:t>
                      </a:r>
                      <a:endParaRPr lang="zh-CN" altLang="en-US" sz="1400" b="1" dirty="0">
                        <a:latin typeface="+mn-ea"/>
                        <a:ea typeface="+mn-ea"/>
                      </a:endParaRPr>
                    </a:p>
                  </a:txBody>
                  <a:tcPr/>
                </a:tc>
              </a:tr>
              <a:tr h="295268">
                <a:tc>
                  <a:txBody>
                    <a:bodyPr/>
                    <a:lstStyle/>
                    <a:p>
                      <a:pPr algn="l"/>
                      <a:r>
                        <a:rPr lang="en-US" altLang="zh-CN" sz="1400" b="1" dirty="0" smtClean="0">
                          <a:latin typeface="+mn-ea"/>
                          <a:ea typeface="+mn-ea"/>
                        </a:rPr>
                        <a:t>LD</a:t>
                      </a:r>
                      <a:r>
                        <a:rPr lang="en-US" altLang="zh-CN" sz="1400" b="1" baseline="0" dirty="0" smtClean="0">
                          <a:latin typeface="+mn-ea"/>
                          <a:ea typeface="+mn-ea"/>
                        </a:rPr>
                        <a:t>     F6</a:t>
                      </a:r>
                      <a:r>
                        <a:rPr lang="zh-CN" altLang="en-US" sz="1400" b="1" baseline="0" dirty="0" smtClean="0">
                          <a:latin typeface="+mn-ea"/>
                          <a:ea typeface="+mn-ea"/>
                        </a:rPr>
                        <a:t>，</a:t>
                      </a:r>
                      <a:r>
                        <a:rPr lang="en-US" altLang="zh-CN" sz="1400" b="1" baseline="0" dirty="0" smtClean="0">
                          <a:latin typeface="+mn-ea"/>
                          <a:ea typeface="+mn-ea"/>
                        </a:rPr>
                        <a:t>34(R2)</a:t>
                      </a:r>
                      <a:endParaRPr lang="zh-CN" altLang="en-US" sz="1400" b="1" dirty="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LD</a:t>
                      </a:r>
                      <a:r>
                        <a:rPr lang="en-US" altLang="zh-CN" sz="1400" b="1" baseline="0" dirty="0" smtClean="0">
                          <a:latin typeface="+mn-ea"/>
                          <a:ea typeface="+mn-ea"/>
                        </a:rPr>
                        <a:t>     </a:t>
                      </a:r>
                      <a:r>
                        <a:rPr lang="en-US" altLang="zh-CN" sz="1400" b="1" u="none" baseline="0" dirty="0" smtClean="0">
                          <a:latin typeface="+mn-ea"/>
                          <a:ea typeface="+mn-ea"/>
                        </a:rPr>
                        <a:t>F2</a:t>
                      </a:r>
                      <a:r>
                        <a:rPr lang="zh-CN" altLang="en-US" sz="1400" b="1" baseline="0" dirty="0" smtClean="0">
                          <a:latin typeface="+mn-ea"/>
                          <a:ea typeface="+mn-ea"/>
                        </a:rPr>
                        <a:t>，</a:t>
                      </a:r>
                      <a:r>
                        <a:rPr lang="en-US" altLang="zh-CN" sz="1400" b="1" baseline="0" dirty="0" smtClean="0">
                          <a:latin typeface="+mn-ea"/>
                          <a:ea typeface="+mn-ea"/>
                        </a:rPr>
                        <a:t>45(R3)</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MULTD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none" kern="1200" dirty="0" smtClean="0">
                          <a:solidFill>
                            <a:schemeClr val="dk1"/>
                          </a:solidFill>
                          <a:latin typeface="+mn-ea"/>
                          <a:ea typeface="+mn-ea"/>
                          <a:cs typeface="+mn-cs"/>
                        </a:rPr>
                        <a:t>F2</a:t>
                      </a:r>
                      <a:r>
                        <a:rPr lang="en-US" altLang="zh-CN" sz="1400" b="1" kern="1200" dirty="0" smtClean="0">
                          <a:solidFill>
                            <a:schemeClr val="dk1"/>
                          </a:solidFill>
                          <a:latin typeface="+mn-ea"/>
                          <a:ea typeface="+mn-ea"/>
                          <a:cs typeface="+mn-cs"/>
                        </a:rPr>
                        <a:t>, F4</a:t>
                      </a:r>
                      <a:endParaRPr lang="en-US" altLang="zh-CN" sz="1400" b="1" kern="1200" dirty="0" smtClean="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SUBD   F8, F6, </a:t>
                      </a:r>
                      <a:r>
                        <a:rPr lang="en-US" altLang="zh-CN" sz="1400" b="1" u="none" kern="1200" dirty="0" smtClean="0">
                          <a:solidFill>
                            <a:schemeClr val="dk1"/>
                          </a:solidFill>
                          <a:latin typeface="+mn-ea"/>
                          <a:ea typeface="+mn-ea"/>
                          <a:cs typeface="+mn-cs"/>
                        </a:rPr>
                        <a:t>F2</a:t>
                      </a:r>
                      <a:endParaRPr lang="zh-CN" altLang="en-US" sz="1400" b="1" u="none" kern="1200" dirty="0">
                        <a:solidFill>
                          <a:schemeClr val="dk1"/>
                        </a:solidFill>
                        <a:latin typeface="+mn-ea"/>
                        <a:ea typeface="+mn-ea"/>
                        <a:cs typeface="+mn-cs"/>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r h="341296">
                <a:tc>
                  <a:txBody>
                    <a:bodyPr/>
                    <a:lstStyle/>
                    <a:p>
                      <a:pPr algn="l"/>
                      <a:r>
                        <a:rPr lang="en-US" altLang="zh-CN" sz="1400" b="1" kern="1200" dirty="0" smtClean="0">
                          <a:solidFill>
                            <a:schemeClr val="dk1"/>
                          </a:solidFill>
                          <a:latin typeface="+mn-ea"/>
                          <a:ea typeface="+mn-ea"/>
                          <a:cs typeface="+mn-cs"/>
                        </a:rPr>
                        <a:t>DIVD   F10, </a:t>
                      </a:r>
                      <a:r>
                        <a:rPr lang="en-US" altLang="zh-CN" sz="1400" b="1" u="none" kern="1200" dirty="0" smtClean="0">
                          <a:solidFill>
                            <a:schemeClr val="dk1"/>
                          </a:solidFill>
                          <a:latin typeface="+mn-ea"/>
                          <a:ea typeface="+mn-ea"/>
                          <a:cs typeface="+mn-cs"/>
                        </a:rPr>
                        <a:t>F0</a:t>
                      </a:r>
                      <a:r>
                        <a:rPr lang="en-US" altLang="zh-CN" sz="1400" b="1" kern="1200" dirty="0" smtClean="0">
                          <a:solidFill>
                            <a:schemeClr val="dk1"/>
                          </a:solidFill>
                          <a:latin typeface="+mn-ea"/>
                          <a:ea typeface="+mn-ea"/>
                          <a:cs typeface="+mn-cs"/>
                        </a:rPr>
                        <a:t>, </a:t>
                      </a:r>
                      <a:r>
                        <a:rPr lang="en-US" altLang="zh-CN" sz="1400" b="1" u="sng" kern="1200" dirty="0" smtClean="0">
                          <a:solidFill>
                            <a:schemeClr val="dk1"/>
                          </a:solidFill>
                          <a:latin typeface="+mn-ea"/>
                          <a:ea typeface="+mn-ea"/>
                          <a:cs typeface="+mn-cs"/>
                        </a:rPr>
                        <a:t>F6</a:t>
                      </a:r>
                      <a:endParaRPr lang="zh-CN" altLang="en-US" sz="1400" b="1" u="sng"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algn="ctr"/>
                      <a:r>
                        <a:rPr lang="zh-CN" altLang="en-US" sz="1400" b="1" dirty="0" smtClean="0">
                          <a:latin typeface="+mn-ea"/>
                          <a:ea typeface="+mn-ea"/>
                        </a:rPr>
                        <a:t>√</a:t>
                      </a:r>
                      <a:endParaRPr lang="zh-CN" altLang="en-US" sz="1400" b="1" dirty="0">
                        <a:latin typeface="+mn-ea"/>
                        <a:ea typeface="+mn-ea"/>
                      </a:endParaRPr>
                    </a:p>
                  </a:txBody>
                  <a:tcPr/>
                </a:tc>
                <a:tc>
                  <a:txBody>
                    <a:bodyPr/>
                    <a:lstStyle/>
                    <a:p>
                      <a:pPr algn="ctr"/>
                      <a:endParaRPr lang="zh-CN" altLang="en-US" sz="1400" dirty="0"/>
                    </a:p>
                  </a:txBody>
                  <a:tcPr/>
                </a:tc>
              </a:tr>
              <a:tr h="341296">
                <a:tc>
                  <a:txBody>
                    <a:bodyPr/>
                    <a:lstStyle/>
                    <a:p>
                      <a:pPr algn="l"/>
                      <a:r>
                        <a:rPr lang="en-US" altLang="zh-CN" sz="1400" b="1" kern="1200" dirty="0" smtClean="0">
                          <a:solidFill>
                            <a:schemeClr val="dk1"/>
                          </a:solidFill>
                          <a:latin typeface="+mn-ea"/>
                          <a:ea typeface="+mn-ea"/>
                          <a:cs typeface="+mn-cs"/>
                        </a:rPr>
                        <a:t>ADDD   </a:t>
                      </a:r>
                      <a:r>
                        <a:rPr lang="en-US" altLang="zh-CN" sz="1400" b="1" u="sng" kern="1200" dirty="0" smtClean="0">
                          <a:solidFill>
                            <a:schemeClr val="dk1"/>
                          </a:solidFill>
                          <a:latin typeface="+mn-ea"/>
                          <a:ea typeface="+mn-ea"/>
                          <a:cs typeface="+mn-cs"/>
                        </a:rPr>
                        <a:t>F6</a:t>
                      </a:r>
                      <a:r>
                        <a:rPr lang="en-US" altLang="zh-CN" sz="1400" b="1" kern="1200" dirty="0" smtClean="0">
                          <a:solidFill>
                            <a:schemeClr val="dk1"/>
                          </a:solidFill>
                          <a:latin typeface="+mn-ea"/>
                          <a:ea typeface="+mn-ea"/>
                          <a:cs typeface="+mn-cs"/>
                        </a:rPr>
                        <a:t>,</a:t>
                      </a:r>
                      <a:r>
                        <a:rPr lang="en-US" altLang="zh-CN" sz="1400" b="1" kern="1200" baseline="0" dirty="0" smtClean="0">
                          <a:solidFill>
                            <a:schemeClr val="dk1"/>
                          </a:solidFill>
                          <a:latin typeface="+mn-ea"/>
                          <a:ea typeface="+mn-ea"/>
                          <a:cs typeface="+mn-cs"/>
                        </a:rPr>
                        <a:t> F8, F2</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a:t>
                      </a:r>
                      <a:endParaRPr lang="zh-CN" altLang="en-US" sz="1400" b="1" dirty="0" smtClean="0">
                        <a:latin typeface="+mn-ea"/>
                        <a:ea typeface="+mn-ea"/>
                      </a:endParaRPr>
                    </a:p>
                  </a:txBody>
                  <a:tcPr/>
                </a:tc>
              </a:tr>
            </a:tbl>
          </a:graphicData>
        </a:graphic>
      </p:graphicFrame>
      <p:graphicFrame>
        <p:nvGraphicFramePr>
          <p:cNvPr id="5" name="表格 4"/>
          <p:cNvGraphicFramePr>
            <a:graphicFrameLocks noGrp="1"/>
          </p:cNvGraphicFramePr>
          <p:nvPr/>
        </p:nvGraphicFramePr>
        <p:xfrm>
          <a:off x="1284308" y="2924944"/>
          <a:ext cx="6096004" cy="2214072"/>
        </p:xfrm>
        <a:graphic>
          <a:graphicData uri="http://schemas.openxmlformats.org/drawingml/2006/table">
            <a:tbl>
              <a:tblPr firstRow="1" bandRow="1">
                <a:tableStyleId>{5C22544A-7EE6-4342-B048-85BDC9FD1C3A}</a:tableStyleId>
              </a:tblPr>
              <a:tblGrid>
                <a:gridCol w="695404"/>
                <a:gridCol w="720080"/>
                <a:gridCol w="744756"/>
                <a:gridCol w="576064"/>
                <a:gridCol w="576064"/>
                <a:gridCol w="479380"/>
                <a:gridCol w="672748"/>
                <a:gridCol w="576064"/>
                <a:gridCol w="504056"/>
                <a:gridCol w="551388"/>
              </a:tblGrid>
              <a:tr h="286856">
                <a:tc rowSpan="2">
                  <a:txBody>
                    <a:bodyPr/>
                    <a:lstStyle/>
                    <a:p>
                      <a:pPr algn="ctr"/>
                      <a:r>
                        <a:rPr lang="zh-CN" altLang="en-US" sz="1400" b="1" kern="1200" dirty="0" smtClean="0">
                          <a:solidFill>
                            <a:schemeClr val="lt1"/>
                          </a:solidFill>
                          <a:latin typeface="+mn-ea"/>
                          <a:ea typeface="+mn-ea"/>
                          <a:cs typeface="+mn-cs"/>
                        </a:rPr>
                        <a:t>部件名称</a:t>
                      </a:r>
                      <a:endParaRPr lang="en-US" altLang="zh-CN" sz="1400" b="1" kern="1200" dirty="0" smtClean="0">
                        <a:solidFill>
                          <a:schemeClr val="lt1"/>
                        </a:solidFill>
                        <a:latin typeface="+mn-ea"/>
                        <a:ea typeface="+mn-ea"/>
                        <a:cs typeface="+mn-cs"/>
                      </a:endParaRPr>
                    </a:p>
                  </a:txBody>
                  <a:tcPr/>
                </a:tc>
                <a:tc gridSpan="9">
                  <a:txBody>
                    <a:bodyPr/>
                    <a:lstStyle/>
                    <a:p>
                      <a:pPr algn="ctr"/>
                      <a:r>
                        <a:rPr lang="zh-CN" altLang="en-US" sz="1400" b="1" dirty="0" smtClean="0">
                          <a:latin typeface="+mn-ea"/>
                          <a:ea typeface="+mn-ea"/>
                        </a:rPr>
                        <a:t>功能部件状态表（</a:t>
                      </a:r>
                      <a:r>
                        <a:rPr lang="en-US" altLang="zh-CN" sz="1400" b="1" dirty="0" smtClean="0">
                          <a:solidFill>
                            <a:srgbClr val="C00000"/>
                          </a:solidFill>
                          <a:latin typeface="+mn-ea"/>
                          <a:ea typeface="+mn-ea"/>
                        </a:rPr>
                        <a:t>FU</a:t>
                      </a:r>
                      <a:r>
                        <a:rPr lang="zh-CN" altLang="en-US" sz="1400" b="1" dirty="0" smtClean="0">
                          <a:latin typeface="+mn-ea"/>
                          <a:ea typeface="+mn-ea"/>
                        </a:rPr>
                        <a:t>）</a:t>
                      </a:r>
                      <a:endParaRPr lang="zh-CN" altLang="en-US" sz="1400" b="1" dirty="0">
                        <a:latin typeface="+mn-ea"/>
                        <a:ea typeface="+mn-ea"/>
                      </a:endParaRPr>
                    </a:p>
                  </a:txBody>
                  <a:tcPr/>
                </a:tc>
                <a:tc hMerge="1">
                  <a:tcPr/>
                </a:tc>
                <a:tc hMerge="1">
                  <a:tcPr/>
                </a:tc>
                <a:tc hMerge="1">
                  <a:tcPr/>
                </a:tc>
                <a:tc hMerge="1">
                  <a:tcPr/>
                </a:tc>
                <a:tc hMerge="1">
                  <a:tcPr/>
                </a:tc>
                <a:tc hMerge="1">
                  <a:tcPr/>
                </a:tc>
                <a:tc hMerge="1">
                  <a:tcPr/>
                </a:tc>
                <a:tc hMerge="1">
                  <a:tcPr/>
                </a:tc>
              </a:tr>
              <a:tr h="286856">
                <a:tc vMerge="1">
                  <a:tcPr/>
                </a:tc>
                <a:tc>
                  <a:txBody>
                    <a:bodyPr/>
                    <a:lstStyle/>
                    <a:p>
                      <a:pPr algn="ctr"/>
                      <a:r>
                        <a:rPr lang="en-US" altLang="zh-CN" sz="1400" b="1" dirty="0" smtClean="0">
                          <a:latin typeface="+mn-ea"/>
                          <a:ea typeface="+mn-ea"/>
                        </a:rPr>
                        <a:t>Busy</a:t>
                      </a:r>
                      <a:endParaRPr lang="zh-CN" altLang="en-US" sz="1400" b="1" dirty="0">
                        <a:latin typeface="+mn-ea"/>
                        <a:ea typeface="+mn-ea"/>
                      </a:endParaRPr>
                    </a:p>
                  </a:txBody>
                  <a:tcPr/>
                </a:tc>
                <a:tc>
                  <a:txBody>
                    <a:bodyPr/>
                    <a:lstStyle/>
                    <a:p>
                      <a:pPr algn="ctr"/>
                      <a:r>
                        <a:rPr lang="en-US" altLang="zh-CN" sz="1400" b="1" dirty="0" smtClean="0">
                          <a:latin typeface="+mn-ea"/>
                          <a:ea typeface="+mn-ea"/>
                        </a:rPr>
                        <a:t>Op</a:t>
                      </a:r>
                      <a:endParaRPr lang="zh-CN" altLang="en-US" sz="1400" b="1" dirty="0">
                        <a:latin typeface="+mn-ea"/>
                        <a:ea typeface="+mn-ea"/>
                      </a:endParaRPr>
                    </a:p>
                  </a:txBody>
                  <a:tcPr/>
                </a:tc>
                <a:tc>
                  <a:txBody>
                    <a:bodyPr/>
                    <a:lstStyle/>
                    <a:p>
                      <a:pPr algn="ctr"/>
                      <a:r>
                        <a:rPr lang="en-US" altLang="zh-CN" sz="1400" b="1" dirty="0" smtClean="0">
                          <a:latin typeface="+mn-ea"/>
                          <a:ea typeface="+mn-ea"/>
                        </a:rPr>
                        <a:t>Fi</a:t>
                      </a:r>
                      <a:endParaRPr lang="zh-CN" altLang="en-US" sz="1400" b="1" dirty="0">
                        <a:latin typeface="+mn-ea"/>
                        <a:ea typeface="+mn-ea"/>
                      </a:endParaRPr>
                    </a:p>
                  </a:txBody>
                  <a:tcPr/>
                </a:tc>
                <a:tc>
                  <a:txBody>
                    <a:bodyPr/>
                    <a:lstStyle/>
                    <a:p>
                      <a:pPr algn="ctr"/>
                      <a:r>
                        <a:rPr lang="en-US" altLang="zh-CN" sz="1400" b="1" dirty="0" err="1" smtClean="0">
                          <a:latin typeface="+mn-ea"/>
                          <a:ea typeface="+mn-ea"/>
                        </a:rPr>
                        <a:t>Fj</a:t>
                      </a:r>
                      <a:endParaRPr lang="zh-CN" altLang="en-US" sz="1400" b="1" dirty="0">
                        <a:latin typeface="+mn-ea"/>
                        <a:ea typeface="+mn-ea"/>
                      </a:endParaRPr>
                    </a:p>
                  </a:txBody>
                  <a:tcPr/>
                </a:tc>
                <a:tc>
                  <a:txBody>
                    <a:bodyPr/>
                    <a:lstStyle/>
                    <a:p>
                      <a:pPr algn="ctr"/>
                      <a:r>
                        <a:rPr lang="en-US" altLang="zh-CN" sz="1400" b="1" dirty="0" err="1" smtClean="0">
                          <a:latin typeface="+mn-ea"/>
                          <a:ea typeface="+mn-ea"/>
                        </a:rPr>
                        <a:t>Fk</a:t>
                      </a:r>
                      <a:endParaRPr lang="zh-CN" altLang="en-US" sz="1400" b="1" dirty="0">
                        <a:latin typeface="+mn-ea"/>
                        <a:ea typeface="+mn-ea"/>
                      </a:endParaRPr>
                    </a:p>
                  </a:txBody>
                  <a:tcPr/>
                </a:tc>
                <a:tc>
                  <a:txBody>
                    <a:bodyPr/>
                    <a:lstStyle/>
                    <a:p>
                      <a:pPr algn="ctr"/>
                      <a:r>
                        <a:rPr lang="en-US" altLang="zh-CN" sz="1400" b="1" dirty="0" err="1" smtClean="0">
                          <a:latin typeface="+mn-ea"/>
                          <a:ea typeface="+mn-ea"/>
                        </a:rPr>
                        <a:t>Qj</a:t>
                      </a:r>
                      <a:endParaRPr lang="zh-CN" altLang="en-US" sz="1400" b="1" dirty="0">
                        <a:latin typeface="+mn-ea"/>
                        <a:ea typeface="+mn-ea"/>
                      </a:endParaRPr>
                    </a:p>
                  </a:txBody>
                  <a:tcPr/>
                </a:tc>
                <a:tc>
                  <a:txBody>
                    <a:bodyPr/>
                    <a:lstStyle/>
                    <a:p>
                      <a:pPr algn="ctr"/>
                      <a:r>
                        <a:rPr lang="en-US" altLang="zh-CN" sz="1400" b="1" dirty="0" err="1" smtClean="0">
                          <a:latin typeface="+mn-ea"/>
                          <a:ea typeface="+mn-ea"/>
                        </a:rPr>
                        <a:t>Qk</a:t>
                      </a:r>
                      <a:endParaRPr lang="zh-CN" altLang="en-US" sz="1400" b="1" dirty="0">
                        <a:latin typeface="+mn-ea"/>
                        <a:ea typeface="+mn-ea"/>
                      </a:endParaRPr>
                    </a:p>
                  </a:txBody>
                  <a:tcPr/>
                </a:tc>
                <a:tc>
                  <a:txBody>
                    <a:bodyPr/>
                    <a:lstStyle/>
                    <a:p>
                      <a:pPr algn="ctr"/>
                      <a:r>
                        <a:rPr lang="en-US" altLang="zh-CN" sz="1400" b="1" dirty="0" err="1" smtClean="0">
                          <a:latin typeface="+mn-ea"/>
                          <a:ea typeface="+mn-ea"/>
                        </a:rPr>
                        <a:t>Rj</a:t>
                      </a:r>
                      <a:endParaRPr lang="zh-CN" altLang="en-US" sz="1400" b="1" dirty="0">
                        <a:latin typeface="+mn-ea"/>
                        <a:ea typeface="+mn-ea"/>
                      </a:endParaRPr>
                    </a:p>
                  </a:txBody>
                  <a:tcPr/>
                </a:tc>
                <a:tc>
                  <a:txBody>
                    <a:bodyPr/>
                    <a:lstStyle/>
                    <a:p>
                      <a:pPr algn="ctr"/>
                      <a:r>
                        <a:rPr lang="en-US" altLang="zh-CN" sz="1400" b="1" dirty="0" err="1" smtClean="0">
                          <a:latin typeface="+mn-ea"/>
                          <a:ea typeface="+mn-ea"/>
                        </a:rPr>
                        <a:t>Rk</a:t>
                      </a:r>
                      <a:endParaRPr lang="zh-CN" altLang="en-US" sz="1400" b="1" dirty="0">
                        <a:latin typeface="+mn-ea"/>
                        <a:ea typeface="+mn-ea"/>
                      </a:endParaRPr>
                    </a:p>
                  </a:txBody>
                  <a:tcPr/>
                </a:tc>
              </a:tr>
              <a:tr h="286856">
                <a:tc>
                  <a:txBody>
                    <a:bodyPr/>
                    <a:lstStyle/>
                    <a:p>
                      <a:pPr algn="l"/>
                      <a:r>
                        <a:rPr lang="zh-CN" altLang="en-US" sz="1400" b="1" dirty="0" smtClean="0">
                          <a:latin typeface="+mn-ea"/>
                          <a:ea typeface="+mn-ea"/>
                        </a:rPr>
                        <a:t>整数</a:t>
                      </a:r>
                      <a:endParaRPr lang="zh-CN" altLang="en-US" sz="1400" b="1" dirty="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r>
              <a:tr h="3249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b="1" dirty="0" smtClean="0">
                          <a:latin typeface="+mn-ea"/>
                          <a:ea typeface="+mn-ea"/>
                        </a:rPr>
                        <a:t>乘法</a:t>
                      </a:r>
                      <a:r>
                        <a:rPr lang="en-US" altLang="zh-CN" sz="1400" b="1" dirty="0" smtClean="0">
                          <a:latin typeface="+mn-ea"/>
                          <a:ea typeface="+mn-ea"/>
                        </a:rPr>
                        <a:t>1</a:t>
                      </a:r>
                      <a:endParaRPr lang="zh-CN" altLang="en-US" sz="1400" b="1" dirty="0" smtClean="0">
                        <a:latin typeface="+mn-ea"/>
                        <a:ea typeface="+mn-ea"/>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tc>
                <a:tc>
                  <a:txBody>
                    <a:bodyPr/>
                    <a:lstStyle/>
                    <a:p>
                      <a:pPr algn="ct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乘法</a:t>
                      </a:r>
                      <a:r>
                        <a:rPr lang="en-US" altLang="zh-CN" sz="1400" b="1" kern="1200" dirty="0" smtClean="0">
                          <a:solidFill>
                            <a:schemeClr val="dk1"/>
                          </a:solidFill>
                          <a:latin typeface="+mn-ea"/>
                          <a:ea typeface="+mn-ea"/>
                          <a:cs typeface="+mn-cs"/>
                        </a:rPr>
                        <a:t>2</a:t>
                      </a:r>
                      <a:endParaRPr lang="en-US" altLang="zh-CN" sz="1400" b="1" kern="1200" dirty="0" smtClean="0">
                        <a:solidFill>
                          <a:schemeClr val="dk1"/>
                        </a:solidFill>
                        <a:latin typeface="+mn-ea"/>
                        <a:ea typeface="+mn-ea"/>
                        <a:cs typeface="+mn-cs"/>
                      </a:endParaRPr>
                    </a:p>
                  </a:txBody>
                  <a:tcPr/>
                </a:tc>
                <a:tc>
                  <a:txBody>
                    <a:bodyPr/>
                    <a:lstStyle/>
                    <a:p>
                      <a:pPr algn="ctr"/>
                      <a:r>
                        <a:rPr lang="en-US" altLang="zh-CN" sz="1400" b="1" dirty="0" smtClean="0">
                          <a:latin typeface="+mn-ea"/>
                          <a:ea typeface="+mn-ea"/>
                        </a:rPr>
                        <a:t>no</a:t>
                      </a:r>
                      <a:endParaRPr lang="zh-CN" altLang="en-US" sz="1400" b="1" dirty="0">
                        <a:latin typeface="+mn-ea"/>
                        <a:ea typeface="+mn-ea"/>
                      </a:endParaRPr>
                    </a:p>
                  </a:txBody>
                  <a:tcPr/>
                </a:tc>
                <a:tc>
                  <a:txBody>
                    <a:bodyPr/>
                    <a:lstStyle/>
                    <a:p>
                      <a:pPr algn="ctr"/>
                      <a:endParaRPr lang="zh-CN" altLang="en-US" sz="1400" dirty="0"/>
                    </a:p>
                  </a:txBody>
                  <a:tcPr/>
                </a:tc>
                <a:tc>
                  <a:txBody>
                    <a:bodyPr/>
                    <a:lstStyle/>
                    <a:p>
                      <a:pPr algn="ctr"/>
                      <a:endParaRPr lang="zh-CN" altLang="en-US" sz="1400" dirty="0"/>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u="none" kern="1200" dirty="0" smtClean="0">
                          <a:solidFill>
                            <a:schemeClr val="dk1"/>
                          </a:solidFill>
                          <a:latin typeface="+mn-ea"/>
                          <a:ea typeface="+mn-ea"/>
                          <a:cs typeface="+mn-cs"/>
                        </a:rPr>
                        <a:t>加法</a:t>
                      </a:r>
                      <a:endParaRPr lang="zh-CN" altLang="en-US" sz="1400" b="1" u="none" kern="1200" dirty="0">
                        <a:solidFill>
                          <a:schemeClr val="dk1"/>
                        </a:solidFill>
                        <a:latin typeface="+mn-ea"/>
                        <a:ea typeface="+mn-ea"/>
                        <a:cs typeface="+mn-cs"/>
                      </a:endParaRPr>
                    </a:p>
                  </a:txBody>
                  <a:tcPr/>
                </a:tc>
                <a:tc>
                  <a:txBody>
                    <a:bodyPr/>
                    <a:lstStyle/>
                    <a:p>
                      <a:pPr algn="ctr"/>
                      <a:r>
                        <a:rPr lang="en-US" altLang="zh-CN" sz="1400" b="1" dirty="0" smtClean="0">
                          <a:latin typeface="+mn-ea"/>
                          <a:ea typeface="+mn-ea"/>
                        </a:rPr>
                        <a:t>yes</a:t>
                      </a:r>
                      <a:endParaRPr lang="zh-CN" altLang="en-US" sz="1400" b="1" dirty="0">
                        <a:latin typeface="+mn-ea"/>
                        <a:ea typeface="+mn-ea"/>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r>
              <a:tr h="324918">
                <a:tc>
                  <a:txBody>
                    <a:bodyPr/>
                    <a:lstStyle/>
                    <a:p>
                      <a:pPr algn="l"/>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latin typeface="+mn-ea"/>
                          <a:ea typeface="+mn-ea"/>
                        </a:rPr>
                        <a:t>yes</a:t>
                      </a:r>
                      <a:endParaRPr lang="zh-CN" altLang="en-US" sz="1400" b="1" dirty="0" smtClean="0">
                        <a:latin typeface="+mn-ea"/>
                        <a:ea typeface="+mn-ea"/>
                      </a:endParaRPr>
                    </a:p>
                  </a:txBody>
                  <a:tcPr/>
                </a:tc>
                <a:tc>
                  <a:txBody>
                    <a:bodyPr/>
                    <a:lstStyle/>
                    <a:p>
                      <a:pPr algn="ctr"/>
                      <a:r>
                        <a:rPr lang="en-US" altLang="zh-CN" sz="1400" b="1" kern="1200" dirty="0" smtClean="0">
                          <a:solidFill>
                            <a:schemeClr val="dk1"/>
                          </a:solidFill>
                          <a:latin typeface="+mn-ea"/>
                          <a:ea typeface="+mn-ea"/>
                          <a:cs typeface="+mn-cs"/>
                        </a:rPr>
                        <a:t>DIVD</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no</a:t>
                      </a:r>
                      <a:endParaRPr lang="zh-CN" altLang="en-US" sz="1400" b="1" kern="1200" dirty="0">
                        <a:solidFill>
                          <a:schemeClr val="dk1"/>
                        </a:solidFill>
                        <a:latin typeface="+mn-ea"/>
                        <a:ea typeface="+mn-ea"/>
                        <a:cs typeface="+mn-cs"/>
                      </a:endParaRPr>
                    </a:p>
                  </a:txBody>
                  <a:tcPr/>
                </a:tc>
              </a:tr>
            </a:tbl>
          </a:graphicData>
        </a:graphic>
      </p:graphicFrame>
      <p:graphicFrame>
        <p:nvGraphicFramePr>
          <p:cNvPr id="6" name="表格 5"/>
          <p:cNvGraphicFramePr>
            <a:graphicFrameLocks noGrp="1"/>
          </p:cNvGraphicFramePr>
          <p:nvPr/>
        </p:nvGraphicFramePr>
        <p:xfrm>
          <a:off x="1259632" y="5373216"/>
          <a:ext cx="6192688" cy="914400"/>
        </p:xfrm>
        <a:graphic>
          <a:graphicData uri="http://schemas.openxmlformats.org/drawingml/2006/table">
            <a:tbl>
              <a:tblPr firstRow="1" bandRow="1">
                <a:tableStyleId>{5C22544A-7EE6-4342-B048-85BDC9FD1C3A}</a:tableStyleId>
              </a:tblPr>
              <a:tblGrid>
                <a:gridCol w="1099812"/>
                <a:gridCol w="700388"/>
                <a:gridCol w="648072"/>
                <a:gridCol w="497478"/>
                <a:gridCol w="669488"/>
                <a:gridCol w="669488"/>
                <a:gridCol w="669488"/>
                <a:gridCol w="547233"/>
                <a:gridCol w="691241"/>
              </a:tblGrid>
              <a:tr h="288032">
                <a:tc rowSpan="2">
                  <a:txBody>
                    <a:bodyPr/>
                    <a:lstStyle/>
                    <a:p>
                      <a:endParaRPr lang="zh-CN" altLang="en-US" dirty="0"/>
                    </a:p>
                  </a:txBody>
                  <a:tcPr/>
                </a:tc>
                <a:tc gridSpan="8">
                  <a:txBody>
                    <a:bodyPr/>
                    <a:lstStyle/>
                    <a:p>
                      <a:pPr algn="ctr"/>
                      <a:r>
                        <a:rPr lang="zh-CN" altLang="en-US" sz="1400" b="1" kern="1200" dirty="0" smtClean="0">
                          <a:solidFill>
                            <a:schemeClr val="lt1"/>
                          </a:solidFill>
                          <a:latin typeface="+mn-ea"/>
                          <a:ea typeface="+mn-ea"/>
                          <a:cs typeface="+mn-cs"/>
                        </a:rPr>
                        <a:t>结果寄存器状态表（</a:t>
                      </a:r>
                      <a:r>
                        <a:rPr lang="en-US" altLang="zh-CN" sz="1400" b="1" kern="1200" dirty="0" smtClean="0">
                          <a:solidFill>
                            <a:srgbClr val="C00000"/>
                          </a:solidFill>
                          <a:latin typeface="+mn-ea"/>
                          <a:ea typeface="+mn-ea"/>
                          <a:cs typeface="+mn-cs"/>
                        </a:rPr>
                        <a:t>Result</a:t>
                      </a:r>
                      <a:r>
                        <a:rPr lang="zh-CN" altLang="en-US" sz="1400" b="1" kern="1200" dirty="0" smtClean="0">
                          <a:solidFill>
                            <a:schemeClr val="lt1"/>
                          </a:solidFill>
                          <a:latin typeface="+mn-ea"/>
                          <a:ea typeface="+mn-ea"/>
                          <a:cs typeface="+mn-cs"/>
                        </a:rPr>
                        <a:t>）</a:t>
                      </a:r>
                      <a:endParaRPr lang="zh-CN" altLang="en-US" sz="1400" b="1" kern="1200" dirty="0">
                        <a:solidFill>
                          <a:schemeClr val="lt1"/>
                        </a:solidFill>
                        <a:latin typeface="+mn-ea"/>
                        <a:ea typeface="+mn-ea"/>
                        <a:cs typeface="+mn-cs"/>
                      </a:endParaRPr>
                    </a:p>
                  </a:txBody>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dk1"/>
                          </a:solidFill>
                          <a:latin typeface="+mn-ea"/>
                          <a:ea typeface="+mn-ea"/>
                          <a:cs typeface="+mn-cs"/>
                        </a:rPr>
                        <a:t>F0</a:t>
                      </a:r>
                      <a:endParaRPr lang="zh-CN" altLang="en-US" sz="1400" b="1" kern="1200" dirty="0">
                        <a:solidFill>
                          <a:schemeClr val="dk1"/>
                        </a:solidFill>
                        <a:latin typeface="+mn-ea"/>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dk1"/>
                          </a:solidFill>
                          <a:latin typeface="+mn-ea"/>
                          <a:ea typeface="+mn-ea"/>
                          <a:cs typeface="+mn-cs"/>
                        </a:rPr>
                        <a:t>F2</a:t>
                      </a:r>
                      <a:endParaRPr lang="zh-CN" altLang="en-US" sz="1400" b="1" kern="1200" dirty="0" smtClean="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F4</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F6</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F8</a:t>
                      </a:r>
                      <a:endParaRPr lang="zh-CN" altLang="en-US" sz="1400" b="1" kern="1200" dirty="0">
                        <a:solidFill>
                          <a:schemeClr val="dk1"/>
                        </a:solidFill>
                        <a:latin typeface="+mn-ea"/>
                        <a:ea typeface="+mn-ea"/>
                        <a:cs typeface="+mn-cs"/>
                      </a:endParaRPr>
                    </a:p>
                  </a:txBody>
                  <a:tcPr/>
                </a:tc>
                <a:tc>
                  <a:txBody>
                    <a:bodyPr/>
                    <a:lstStyle/>
                    <a:p>
                      <a:pPr algn="ctr"/>
                      <a:r>
                        <a:rPr lang="en-US" altLang="zh-CN" sz="1400" b="1" kern="1200" dirty="0" smtClean="0">
                          <a:solidFill>
                            <a:schemeClr val="dk1"/>
                          </a:solidFill>
                          <a:latin typeface="+mn-ea"/>
                          <a:ea typeface="+mn-ea"/>
                          <a:cs typeface="+mn-cs"/>
                        </a:rPr>
                        <a:t>F10</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a:t>
                      </a:r>
                      <a:endParaRPr lang="zh-CN" altLang="en-US" sz="1400" b="1" kern="1200" dirty="0">
                        <a:solidFill>
                          <a:schemeClr val="dk1"/>
                        </a:solidFill>
                        <a:latin typeface="+mn-ea"/>
                        <a:ea typeface="+mn-ea"/>
                        <a:cs typeface="+mn-cs"/>
                      </a:endParaRPr>
                    </a:p>
                  </a:txBody>
                  <a:tcPr/>
                </a:tc>
                <a:tc>
                  <a:txBody>
                    <a:bodyPr/>
                    <a:lstStyle/>
                    <a:p>
                      <a:r>
                        <a:rPr lang="en-US" altLang="zh-CN" sz="1400" b="1" kern="1200" dirty="0" smtClean="0">
                          <a:solidFill>
                            <a:schemeClr val="dk1"/>
                          </a:solidFill>
                          <a:latin typeface="+mn-ea"/>
                          <a:ea typeface="+mn-ea"/>
                          <a:cs typeface="+mn-cs"/>
                        </a:rPr>
                        <a:t>F30</a:t>
                      </a:r>
                      <a:endParaRPr lang="zh-CN" altLang="en-US" sz="1400" b="1" kern="1200" dirty="0">
                        <a:solidFill>
                          <a:schemeClr val="dk1"/>
                        </a:solidFill>
                        <a:latin typeface="+mn-ea"/>
                        <a:ea typeface="+mn-ea"/>
                        <a:cs typeface="+mn-cs"/>
                      </a:endParaRPr>
                    </a:p>
                  </a:txBody>
                  <a:tcPr/>
                </a:tc>
              </a:tr>
              <a:tr h="288032">
                <a:tc>
                  <a:txBody>
                    <a:bodyPr/>
                    <a:lstStyle/>
                    <a:p>
                      <a:pPr algn="ctr"/>
                      <a:r>
                        <a:rPr lang="zh-CN" altLang="en-US" sz="1400" b="1" kern="1200" dirty="0" smtClean="0">
                          <a:solidFill>
                            <a:schemeClr val="dk1"/>
                          </a:solidFill>
                          <a:latin typeface="+mn-ea"/>
                          <a:ea typeface="+mn-ea"/>
                          <a:cs typeface="+mn-cs"/>
                        </a:rPr>
                        <a:t>部件名称</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pPr algn="ct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r>
                        <a:rPr lang="zh-CN" altLang="en-US" sz="1400" b="1" kern="1200" dirty="0" smtClean="0">
                          <a:solidFill>
                            <a:schemeClr val="dk1"/>
                          </a:solidFill>
                          <a:latin typeface="+mn-ea"/>
                          <a:ea typeface="+mn-ea"/>
                          <a:cs typeface="+mn-cs"/>
                        </a:rPr>
                        <a:t>除法</a:t>
                      </a:r>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c>
                  <a:txBody>
                    <a:bodyPr/>
                    <a:lstStyle/>
                    <a:p>
                      <a:endParaRPr lang="zh-CN" altLang="en-US" sz="1400" b="1" kern="1200" dirty="0">
                        <a:solidFill>
                          <a:schemeClr val="dk1"/>
                        </a:solidFill>
                        <a:latin typeface="+mn-ea"/>
                        <a:ea typeface="+mn-ea"/>
                        <a:cs typeface="+mn-cs"/>
                      </a:endParaRPr>
                    </a:p>
                  </a:txBody>
                  <a:tcPr/>
                </a:tc>
              </a:tr>
            </a:tbl>
          </a:graphicData>
        </a:graphic>
      </p:graphicFrame>
      <p:sp>
        <p:nvSpPr>
          <p:cNvPr id="2" name="矩形 1"/>
          <p:cNvSpPr/>
          <p:nvPr/>
        </p:nvSpPr>
        <p:spPr>
          <a:xfrm>
            <a:off x="1979712" y="6488668"/>
            <a:ext cx="5070619" cy="369332"/>
          </a:xfrm>
          <a:prstGeom prst="rect">
            <a:avLst/>
          </a:prstGeom>
        </p:spPr>
        <p:txBody>
          <a:bodyPr wrap="none">
            <a:spAutoFit/>
          </a:bodyPr>
          <a:lstStyle/>
          <a:p>
            <a:pPr eaLnBrk="1" hangingPunct="1">
              <a:spcBef>
                <a:spcPct val="50000"/>
              </a:spcBef>
              <a:buFont typeface="Wingdings" panose="05000000000000000000" pitchFamily="2" charset="2"/>
              <a:buNone/>
            </a:pPr>
            <a:r>
              <a:rPr lang="zh-CN" altLang="en-US" sz="1800" dirty="0">
                <a:solidFill>
                  <a:srgbClr val="000000"/>
                </a:solidFill>
              </a:rPr>
              <a:t>程序段执行</a:t>
            </a:r>
            <a:r>
              <a:rPr lang="zh-CN" altLang="en-US" sz="1800" dirty="0" smtClean="0">
                <a:solidFill>
                  <a:srgbClr val="000000"/>
                </a:solidFill>
              </a:rPr>
              <a:t>到</a:t>
            </a:r>
            <a:r>
              <a:rPr lang="en-US" altLang="zh-CN" sz="1800" dirty="0" smtClean="0">
                <a:solidFill>
                  <a:srgbClr val="FF0000"/>
                </a:solidFill>
              </a:rPr>
              <a:t>DIVD</a:t>
            </a:r>
            <a:r>
              <a:rPr lang="zh-CN" altLang="en-US" sz="1800" dirty="0" smtClean="0">
                <a:solidFill>
                  <a:srgbClr val="000000"/>
                </a:solidFill>
              </a:rPr>
              <a:t>将要</a:t>
            </a:r>
            <a:r>
              <a:rPr lang="zh-CN" altLang="en-US" sz="1800" dirty="0">
                <a:solidFill>
                  <a:srgbClr val="000000"/>
                </a:solidFill>
              </a:rPr>
              <a:t>写结果时记分牌的状态</a:t>
            </a:r>
            <a:r>
              <a:rPr lang="zh-CN" altLang="en-US" sz="1800" dirty="0"/>
              <a:t> </a:t>
            </a:r>
            <a:endParaRPr lang="zh-CN" alt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descr="Rectangle: Click to edit Master text styles&#10;Second level&#10;Third level&#10;Fourth level&#10;Fifth level"/>
          <p:cNvSpPr>
            <a:spLocks noGrp="1" noChangeArrowheads="1"/>
          </p:cNvSpPr>
          <p:nvPr>
            <p:ph idx="1"/>
          </p:nvPr>
        </p:nvSpPr>
        <p:spPr>
          <a:xfrm>
            <a:off x="685800" y="1219200"/>
            <a:ext cx="7773988" cy="5305425"/>
          </a:xfrm>
        </p:spPr>
        <p:txBody>
          <a:bodyPr/>
          <a:lstStyle/>
          <a:p>
            <a:pPr marL="457200" indent="-457200" eaLnBrk="1" hangingPunct="1"/>
            <a:r>
              <a:rPr lang="zh-CN" altLang="en-US" sz="2800" b="1" dirty="0" smtClean="0">
                <a:latin typeface="Times New Roman" panose="02020603050405020304" pitchFamily="18" charset="0"/>
                <a:cs typeface="Times New Roman" panose="02020603050405020304" pitchFamily="18" charset="0"/>
              </a:rPr>
              <a:t>具体算法 </a:t>
            </a:r>
            <a:endParaRPr lang="zh-CN" altLang="en-US" sz="28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约定：</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FU</a:t>
            </a:r>
            <a:r>
              <a:rPr lang="zh-CN" altLang="en-US" b="1" dirty="0" smtClean="0">
                <a:latin typeface="Times New Roman" panose="02020603050405020304" pitchFamily="18" charset="0"/>
                <a:cs typeface="Times New Roman" panose="02020603050405020304" pitchFamily="18" charset="0"/>
              </a:rPr>
              <a:t>：表示当前指令所要用的功能部件；</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：目的寄存器的名称；</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S1</a:t>
            </a:r>
            <a:r>
              <a:rPr lang="zh-CN" altLang="en-US" b="1" dirty="0" smtClean="0">
                <a:solidFill>
                  <a:srgbClr val="D60093"/>
                </a:solidFill>
                <a:latin typeface="Times New Roman" panose="02020603050405020304" pitchFamily="18" charset="0"/>
                <a:cs typeface="Times New Roman" panose="02020603050405020304" pitchFamily="18" charset="0"/>
              </a:rPr>
              <a:t>、</a:t>
            </a:r>
            <a:r>
              <a:rPr lang="en-US" altLang="zh-CN" b="1" dirty="0" smtClean="0">
                <a:solidFill>
                  <a:srgbClr val="D60093"/>
                </a:solidFill>
                <a:latin typeface="Times New Roman" panose="02020603050405020304" pitchFamily="18" charset="0"/>
                <a:cs typeface="Times New Roman" panose="02020603050405020304" pitchFamily="18" charset="0"/>
              </a:rPr>
              <a:t>S2</a:t>
            </a:r>
            <a:r>
              <a:rPr lang="zh-CN" altLang="en-US" b="1" dirty="0" smtClean="0">
                <a:latin typeface="Times New Roman" panose="02020603050405020304" pitchFamily="18" charset="0"/>
                <a:cs typeface="Times New Roman" panose="02020603050405020304" pitchFamily="18" charset="0"/>
              </a:rPr>
              <a:t>：源操作数寄存器的名称；</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Op</a:t>
            </a:r>
            <a:r>
              <a:rPr lang="zh-CN" altLang="en-US" b="1" dirty="0" smtClean="0">
                <a:latin typeface="Times New Roman" panose="02020603050405020304" pitchFamily="18" charset="0"/>
                <a:cs typeface="Times New Roman" panose="02020603050405020304" pitchFamily="18" charset="0"/>
              </a:rPr>
              <a:t>：要进行的操作；</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err="1" smtClean="0">
                <a:solidFill>
                  <a:srgbClr val="D60093"/>
                </a:solidFill>
                <a:latin typeface="Times New Roman" panose="02020603050405020304" pitchFamily="18" charset="0"/>
                <a:cs typeface="Times New Roman" panose="02020603050405020304" pitchFamily="18" charset="0"/>
              </a:rPr>
              <a:t>Fj</a:t>
            </a:r>
            <a:r>
              <a:rPr lang="en-US" altLang="zh-CN" b="1" dirty="0" smtClean="0">
                <a:solidFill>
                  <a:srgbClr val="D60093"/>
                </a:solidFill>
                <a:latin typeface="Times New Roman" panose="02020603050405020304" pitchFamily="18" charset="0"/>
                <a:cs typeface="Times New Roman" panose="02020603050405020304" pitchFamily="18" charset="0"/>
              </a:rPr>
              <a:t>(FU</a:t>
            </a:r>
            <a:r>
              <a:rPr lang="en-US" altLang="zh-CN" b="1" dirty="0">
                <a:solidFill>
                  <a:srgbClr val="D60093"/>
                </a:solidFill>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：功能部件</a:t>
            </a:r>
            <a:r>
              <a:rPr lang="en-US" altLang="zh-CN" b="1" dirty="0" smtClean="0">
                <a:latin typeface="Times New Roman" panose="02020603050405020304" pitchFamily="18" charset="0"/>
                <a:cs typeface="Times New Roman" panose="02020603050405020304" pitchFamily="18" charset="0"/>
              </a:rPr>
              <a:t>FU</a:t>
            </a:r>
            <a:r>
              <a:rPr lang="zh-CN" altLang="en-US" b="1" dirty="0" smtClean="0">
                <a:latin typeface="Times New Roman" panose="02020603050405020304" pitchFamily="18" charset="0"/>
                <a:cs typeface="Times New Roman" panose="02020603050405020304" pitchFamily="18" charset="0"/>
              </a:rPr>
              <a:t>的</a:t>
            </a:r>
            <a:r>
              <a:rPr lang="en-US" altLang="zh-CN" b="1" dirty="0" err="1" smtClean="0">
                <a:latin typeface="Times New Roman" panose="02020603050405020304" pitchFamily="18" charset="0"/>
                <a:cs typeface="Times New Roman" panose="02020603050405020304" pitchFamily="18" charset="0"/>
              </a:rPr>
              <a:t>Fj</a:t>
            </a:r>
            <a:r>
              <a:rPr lang="zh-CN" altLang="en-US" b="1" dirty="0" smtClean="0">
                <a:latin typeface="Times New Roman" panose="02020603050405020304" pitchFamily="18" charset="0"/>
                <a:cs typeface="Times New Roman" panose="02020603050405020304" pitchFamily="18" charset="0"/>
              </a:rPr>
              <a:t>字段（其他字段依此类推）；</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en-US" altLang="zh-CN" b="1" dirty="0" smtClean="0">
                <a:solidFill>
                  <a:srgbClr val="D60093"/>
                </a:solidFill>
                <a:latin typeface="Times New Roman" panose="02020603050405020304" pitchFamily="18" charset="0"/>
                <a:cs typeface="Times New Roman" panose="02020603050405020304" pitchFamily="18" charset="0"/>
              </a:rPr>
              <a:t>Result(D</a:t>
            </a:r>
            <a:r>
              <a:rPr lang="en-US" altLang="zh-CN" b="1" dirty="0">
                <a:solidFill>
                  <a:srgbClr val="D60093"/>
                </a:solidFill>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：结果寄存器状态表中与寄存器</a:t>
            </a:r>
            <a:r>
              <a:rPr lang="en-US" altLang="zh-CN" b="1" dirty="0" smtClean="0">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相对应的内容。其中存放的是将把结果写入寄存器</a:t>
            </a:r>
            <a:r>
              <a:rPr lang="en-US" altLang="zh-CN" b="1" dirty="0" smtClean="0">
                <a:latin typeface="Times New Roman" panose="02020603050405020304" pitchFamily="18" charset="0"/>
                <a:cs typeface="Times New Roman" panose="02020603050405020304" pitchFamily="18" charset="0"/>
              </a:rPr>
              <a:t>D</a:t>
            </a:r>
            <a:r>
              <a:rPr lang="zh-CN" altLang="en-US" b="1" dirty="0" smtClean="0">
                <a:latin typeface="Times New Roman" panose="02020603050405020304" pitchFamily="18" charset="0"/>
                <a:cs typeface="Times New Roman" panose="02020603050405020304" pitchFamily="18" charset="0"/>
              </a:rPr>
              <a:t>的功能部件的名称。 </a:t>
            </a:r>
            <a:endParaRPr lang="zh-CN" altLang="en-US" b="1" dirty="0" smtClean="0">
              <a:latin typeface="Times New Roman" panose="02020603050405020304" pitchFamily="18" charset="0"/>
              <a:cs typeface="Times New Roman" panose="02020603050405020304" pitchFamily="18" charset="0"/>
            </a:endParaRPr>
          </a:p>
        </p:txBody>
      </p:sp>
      <p:sp>
        <p:nvSpPr>
          <p:cNvPr id="5" name="Rectangle 7"/>
          <p:cNvSpPr>
            <a:spLocks noGrp="1" noChangeArrowheads="1"/>
          </p:cNvSpPr>
          <p:nvPr>
            <p:ph type="title" idx="4294967295"/>
          </p:nvPr>
        </p:nvSpPr>
        <p:spPr>
          <a:xfrm>
            <a:off x="395288" y="188913"/>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a:t>
            </a:r>
            <a:r>
              <a:rPr lang="en-US" altLang="zh-CN" sz="3600" b="1" dirty="0" smtClean="0">
                <a:latin typeface="+mj-ea"/>
              </a:rPr>
              <a:t> </a:t>
            </a:r>
            <a:r>
              <a:rPr lang="zh-CN" altLang="en-US" sz="3600" b="1" dirty="0" smtClean="0">
                <a:latin typeface="Times New Roman" panose="02020603050405020304" pitchFamily="18" charset="0"/>
              </a:rPr>
              <a:t>动态调度算法之一：</a:t>
            </a:r>
            <a:r>
              <a:rPr lang="zh-CN" altLang="en-US" sz="3600" b="1" dirty="0" smtClean="0">
                <a:latin typeface="+mj-ea"/>
              </a:rPr>
              <a:t>记分牌</a:t>
            </a:r>
            <a:endParaRPr lang="zh-CN" altLang="en-US" sz="3600" b="1" dirty="0" smtClean="0">
              <a:latin typeface="+mj-ea"/>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descr="Rectangle: Click to edit Master text styles&#10;Second level&#10;Third level&#10;Fourth level&#10;Fifth level"/>
          <p:cNvSpPr>
            <a:spLocks noGrp="1" noChangeArrowheads="1"/>
          </p:cNvSpPr>
          <p:nvPr>
            <p:ph idx="1"/>
          </p:nvPr>
        </p:nvSpPr>
        <p:spPr>
          <a:xfrm>
            <a:off x="457200" y="1484313"/>
            <a:ext cx="8229600" cy="3673475"/>
          </a:xfrm>
        </p:spPr>
        <p:txBody>
          <a:bodyPr/>
          <a:lstStyle/>
          <a:p>
            <a:pPr marL="457200" indent="-457200" eaLnBrk="1" hangingPunct="1">
              <a:buFont typeface="黑体" panose="02010609060101010101" pitchFamily="49" charset="-122"/>
              <a:buAutoNum type="arabicPeriod"/>
              <a:defRPr/>
            </a:pPr>
            <a:r>
              <a:rPr lang="zh-CN" altLang="en-US" sz="2400" b="1" dirty="0" smtClean="0">
                <a:latin typeface="Times New Roman" panose="02020603050405020304" pitchFamily="18" charset="0"/>
                <a:cs typeface="Times New Roman" panose="02020603050405020304" pitchFamily="18" charset="0"/>
              </a:rPr>
              <a:t>数据相关、真数据相关、真相关</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buNone/>
              <a:defRPr/>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Data dependence</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Flow Dependence</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defRPr/>
            </a:pPr>
            <a:r>
              <a:rPr lang="zh-CN" altLang="en-US" sz="2400" b="1" dirty="0" smtClean="0">
                <a:latin typeface="Times New Roman" panose="02020603050405020304" pitchFamily="18" charset="0"/>
                <a:cs typeface="Times New Roman" panose="02020603050405020304" pitchFamily="18" charset="0"/>
              </a:rPr>
              <a:t>对于两条指令</a:t>
            </a:r>
            <a:r>
              <a:rPr lang="en-US" altLang="zh-CN" sz="2400" b="1" dirty="0" smtClean="0">
                <a:solidFill>
                  <a:srgbClr val="9933FF"/>
                </a:solidFill>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（在前）和</a:t>
            </a:r>
            <a:r>
              <a:rPr lang="en-US" altLang="zh-CN" sz="2400" b="1" dirty="0" smtClean="0">
                <a:solidFill>
                  <a:srgbClr val="9933FF"/>
                </a:solidFill>
                <a:latin typeface="Times New Roman" panose="02020603050405020304" pitchFamily="18" charset="0"/>
                <a:cs typeface="Times New Roman" panose="02020603050405020304" pitchFamily="18" charset="0"/>
              </a:rPr>
              <a:t>j</a:t>
            </a:r>
            <a:r>
              <a:rPr lang="zh-CN" altLang="en-US" sz="2400" b="1" dirty="0" smtClean="0">
                <a:latin typeface="Times New Roman" panose="02020603050405020304" pitchFamily="18" charset="0"/>
                <a:cs typeface="Times New Roman" panose="02020603050405020304" pitchFamily="18" charset="0"/>
              </a:rPr>
              <a:t>（在后），如果下述条件之一成立，则称</a:t>
            </a:r>
            <a:r>
              <a:rPr lang="zh-CN" altLang="en-US" sz="2400" b="1" dirty="0" smtClean="0">
                <a:solidFill>
                  <a:srgbClr val="9933FF"/>
                </a:solidFill>
                <a:latin typeface="Times New Roman" panose="02020603050405020304" pitchFamily="18" charset="0"/>
                <a:cs typeface="Times New Roman" panose="02020603050405020304" pitchFamily="18" charset="0"/>
              </a:rPr>
              <a:t>指令</a:t>
            </a:r>
            <a:r>
              <a:rPr lang="en-US" altLang="zh-CN" sz="2400" b="1" dirty="0" smtClean="0">
                <a:solidFill>
                  <a:srgbClr val="9933FF"/>
                </a:solidFill>
                <a:latin typeface="Times New Roman" panose="02020603050405020304" pitchFamily="18" charset="0"/>
                <a:cs typeface="Times New Roman" panose="02020603050405020304" pitchFamily="18" charset="0"/>
              </a:rPr>
              <a:t>j</a:t>
            </a:r>
            <a:r>
              <a:rPr lang="zh-CN" altLang="en-US" sz="2400" b="1" dirty="0" smtClean="0">
                <a:latin typeface="Times New Roman" panose="02020603050405020304" pitchFamily="18" charset="0"/>
                <a:cs typeface="Times New Roman" panose="02020603050405020304" pitchFamily="18" charset="0"/>
              </a:rPr>
              <a:t>与</a:t>
            </a:r>
            <a:r>
              <a:rPr lang="zh-CN" altLang="en-US" sz="2400" b="1" dirty="0" smtClean="0">
                <a:solidFill>
                  <a:srgbClr val="9933FF"/>
                </a:solidFill>
                <a:latin typeface="Times New Roman" panose="02020603050405020304" pitchFamily="18" charset="0"/>
                <a:cs typeface="Times New Roman" panose="02020603050405020304" pitchFamily="18" charset="0"/>
              </a:rPr>
              <a:t>指令</a:t>
            </a:r>
            <a:r>
              <a:rPr lang="en-US" altLang="zh-CN" sz="2400" b="1" dirty="0" smtClean="0">
                <a:solidFill>
                  <a:srgbClr val="9933FF"/>
                </a:solidFill>
                <a:latin typeface="Times New Roman" panose="02020603050405020304" pitchFamily="18" charset="0"/>
                <a:cs typeface="Times New Roman" panose="02020603050405020304" pitchFamily="18" charset="0"/>
              </a:rPr>
              <a:t>i</a:t>
            </a:r>
            <a:r>
              <a:rPr lang="zh-CN" altLang="en-US" sz="2400" b="1" dirty="0" smtClean="0">
                <a:solidFill>
                  <a:srgbClr val="FF0000"/>
                </a:solidFill>
                <a:latin typeface="Times New Roman" panose="02020603050405020304" pitchFamily="18" charset="0"/>
                <a:cs typeface="Times New Roman" panose="02020603050405020304" pitchFamily="18" charset="0"/>
              </a:rPr>
              <a:t>数据相关。</a:t>
            </a: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marL="914400" lvl="2" indent="0" eaLnBrk="1" hangingPunct="1">
              <a:buFont typeface="Arial" panose="020B0604020202020204" pitchFamily="34" charset="0"/>
              <a:buNone/>
              <a:defRPr/>
            </a:pP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指令</a:t>
            </a:r>
            <a:r>
              <a:rPr lang="en-US" altLang="zh-CN" b="1" dirty="0" smtClean="0">
                <a:solidFill>
                  <a:srgbClr val="9933FF"/>
                </a:solidFill>
                <a:latin typeface="Times New Roman" panose="02020603050405020304" pitchFamily="18" charset="0"/>
                <a:cs typeface="Times New Roman" panose="02020603050405020304" pitchFamily="18" charset="0"/>
              </a:rPr>
              <a:t>j</a:t>
            </a:r>
            <a:r>
              <a:rPr lang="zh-CN" altLang="en-US" b="1" dirty="0" smtClean="0">
                <a:latin typeface="Times New Roman" panose="02020603050405020304" pitchFamily="18" charset="0"/>
                <a:cs typeface="Times New Roman" panose="02020603050405020304" pitchFamily="18" charset="0"/>
              </a:rPr>
              <a:t>使用指令</a:t>
            </a:r>
            <a:r>
              <a:rPr lang="en-US" altLang="zh-CN" b="1" dirty="0" smtClean="0">
                <a:solidFill>
                  <a:srgbClr val="9933FF"/>
                </a:solidFill>
                <a:latin typeface="Times New Roman" panose="02020603050405020304" pitchFamily="18" charset="0"/>
                <a:cs typeface="Times New Roman" panose="02020603050405020304" pitchFamily="18" charset="0"/>
              </a:rPr>
              <a:t>i</a:t>
            </a:r>
            <a:r>
              <a:rPr lang="zh-CN" altLang="en-US" b="1" dirty="0" smtClean="0">
                <a:latin typeface="Times New Roman" panose="02020603050405020304" pitchFamily="18" charset="0"/>
                <a:cs typeface="Times New Roman" panose="02020603050405020304" pitchFamily="18" charset="0"/>
              </a:rPr>
              <a:t>产生的结果；</a:t>
            </a:r>
            <a:endParaRPr lang="zh-CN" altLang="en-US" b="1" dirty="0" smtClean="0">
              <a:latin typeface="Times New Roman" panose="02020603050405020304" pitchFamily="18" charset="0"/>
              <a:cs typeface="Times New Roman" panose="02020603050405020304" pitchFamily="18" charset="0"/>
            </a:endParaRPr>
          </a:p>
          <a:p>
            <a:pPr marL="914400" lvl="2" indent="0" eaLnBrk="1" hangingPunct="1">
              <a:buFont typeface="Arial" panose="020B0604020202020204" pitchFamily="34" charset="0"/>
              <a:buNone/>
              <a:defRPr/>
            </a:pP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指令</a:t>
            </a:r>
            <a:r>
              <a:rPr lang="en-US" altLang="zh-CN" b="1" dirty="0" smtClean="0">
                <a:solidFill>
                  <a:srgbClr val="9933FF"/>
                </a:solidFill>
                <a:latin typeface="Times New Roman" panose="02020603050405020304" pitchFamily="18" charset="0"/>
                <a:cs typeface="Times New Roman" panose="02020603050405020304" pitchFamily="18" charset="0"/>
              </a:rPr>
              <a:t>j</a:t>
            </a:r>
            <a:r>
              <a:rPr lang="zh-CN" altLang="en-US" b="1" dirty="0" smtClean="0">
                <a:latin typeface="Times New Roman" panose="02020603050405020304" pitchFamily="18" charset="0"/>
                <a:cs typeface="Times New Roman" panose="02020603050405020304" pitchFamily="18" charset="0"/>
              </a:rPr>
              <a:t>与指令</a:t>
            </a:r>
            <a:r>
              <a:rPr lang="en-US" altLang="zh-CN" b="1" dirty="0" smtClean="0">
                <a:solidFill>
                  <a:srgbClr val="9933FF"/>
                </a:solidFill>
                <a:latin typeface="Times New Roman" panose="02020603050405020304" pitchFamily="18" charset="0"/>
                <a:cs typeface="Times New Roman" panose="02020603050405020304" pitchFamily="18" charset="0"/>
              </a:rPr>
              <a:t>k</a:t>
            </a:r>
            <a:r>
              <a:rPr lang="zh-CN" altLang="en-US" b="1" dirty="0" smtClean="0">
                <a:latin typeface="Times New Roman" panose="02020603050405020304" pitchFamily="18" charset="0"/>
                <a:cs typeface="Times New Roman" panose="02020603050405020304" pitchFamily="18" charset="0"/>
              </a:rPr>
              <a:t>数据相关，而指令</a:t>
            </a:r>
            <a:r>
              <a:rPr lang="en-US" altLang="zh-CN" b="1" dirty="0" smtClean="0">
                <a:solidFill>
                  <a:srgbClr val="9933FF"/>
                </a:solidFill>
                <a:latin typeface="Times New Roman" panose="02020603050405020304" pitchFamily="18" charset="0"/>
                <a:cs typeface="Times New Roman" panose="02020603050405020304" pitchFamily="18" charset="0"/>
              </a:rPr>
              <a:t>k</a:t>
            </a:r>
            <a:r>
              <a:rPr lang="zh-CN" altLang="en-US" b="1" dirty="0" smtClean="0">
                <a:latin typeface="Times New Roman" panose="02020603050405020304" pitchFamily="18" charset="0"/>
                <a:cs typeface="Times New Roman" panose="02020603050405020304" pitchFamily="18" charset="0"/>
              </a:rPr>
              <a:t>又与指令</a:t>
            </a:r>
            <a:r>
              <a:rPr lang="en-US" altLang="zh-CN" b="1" dirty="0" smtClean="0">
                <a:solidFill>
                  <a:srgbClr val="9933FF"/>
                </a:solidFill>
                <a:latin typeface="Times New Roman" panose="02020603050405020304" pitchFamily="18" charset="0"/>
                <a:cs typeface="Times New Roman" panose="02020603050405020304" pitchFamily="18" charset="0"/>
              </a:rPr>
              <a:t>i</a:t>
            </a:r>
            <a:r>
              <a:rPr lang="zh-CN" altLang="en-US" b="1" dirty="0" smtClean="0">
                <a:latin typeface="Times New Roman" panose="02020603050405020304" pitchFamily="18" charset="0"/>
                <a:cs typeface="Times New Roman" panose="02020603050405020304" pitchFamily="18" charset="0"/>
              </a:rPr>
              <a:t>数据相关。</a:t>
            </a:r>
            <a:endParaRPr lang="zh-CN" altLang="en-US" b="1" dirty="0" smtClean="0">
              <a:latin typeface="Times New Roman" panose="02020603050405020304" pitchFamily="18" charset="0"/>
              <a:cs typeface="Times New Roman" panose="02020603050405020304" pitchFamily="18" charset="0"/>
            </a:endParaRPr>
          </a:p>
          <a:p>
            <a:pPr marL="1085850" lvl="1" indent="-457200" eaLnBrk="1" hangingPunct="1">
              <a:defRPr/>
            </a:pPr>
            <a:r>
              <a:rPr lang="zh-CN" altLang="en-US" sz="2400" b="1" dirty="0" smtClean="0">
                <a:latin typeface="Times New Roman" panose="02020603050405020304" pitchFamily="18" charset="0"/>
                <a:cs typeface="Times New Roman" panose="02020603050405020304" pitchFamily="18" charset="0"/>
              </a:rPr>
              <a:t>数据相关具有</a:t>
            </a:r>
            <a:r>
              <a:rPr lang="zh-CN" altLang="en-US" sz="2400" b="1" dirty="0" smtClean="0">
                <a:solidFill>
                  <a:srgbClr val="D60093"/>
                </a:solidFill>
                <a:latin typeface="Times New Roman" panose="02020603050405020304" pitchFamily="18" charset="0"/>
                <a:cs typeface="Times New Roman" panose="02020603050405020304" pitchFamily="18" charset="0"/>
              </a:rPr>
              <a:t>传递性。</a:t>
            </a:r>
            <a:endParaRPr lang="zh-CN" altLang="en-US" sz="2400" b="1" dirty="0" smtClean="0">
              <a:solidFill>
                <a:srgbClr val="D60093"/>
              </a:solidFill>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None/>
              <a:defRPr/>
            </a:pP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7938" y="476250"/>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E24C05"/>
                </a:solidFill>
                <a:latin typeface="Tahoma" panose="020B0604030504040204" pitchFamily="34" charset="0"/>
                <a:ea typeface="黑体" panose="02010609060101010101" pitchFamily="49" charset="-122"/>
              </a:defRPr>
            </a:lvl1pPr>
            <a:lvl2pPr>
              <a:defRPr sz="2400">
                <a:solidFill>
                  <a:schemeClr val="tx1"/>
                </a:solidFill>
                <a:latin typeface="Tahoma" panose="020B0604030504040204" pitchFamily="34" charset="0"/>
                <a:ea typeface="黑体" panose="02010609060101010101" pitchFamily="49" charset="-122"/>
              </a:defRPr>
            </a:lvl2pPr>
            <a:lvl3pPr>
              <a:defRPr sz="2000" b="1">
                <a:solidFill>
                  <a:srgbClr val="000000"/>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algn="ctr">
              <a:spcBef>
                <a:spcPct val="50000"/>
              </a:spcBef>
              <a:buFont typeface="Wingdings" panose="05000000000000000000" pitchFamily="2" charset="2"/>
              <a:buNone/>
              <a:defRPr/>
            </a:pPr>
            <a:r>
              <a:rPr lang="en-US" altLang="zh-CN" sz="3600" b="1" dirty="0" smtClean="0">
                <a:solidFill>
                  <a:srgbClr val="000000"/>
                </a:solidFill>
                <a:latin typeface="Times New Roman" panose="02020603050405020304" pitchFamily="18" charset="0"/>
                <a:ea typeface="+mj-ea"/>
                <a:cs typeface="Times New Roman" panose="02020603050405020304" pitchFamily="18" charset="0"/>
              </a:rPr>
              <a:t>7.1.2 </a:t>
            </a:r>
            <a:r>
              <a:rPr lang="zh-CN" altLang="en-US" sz="3600" b="1" dirty="0" smtClean="0">
                <a:solidFill>
                  <a:srgbClr val="000000"/>
                </a:solidFill>
                <a:latin typeface="Times New Roman" panose="02020603050405020304" pitchFamily="18" charset="0"/>
                <a:ea typeface="+mj-ea"/>
                <a:cs typeface="Times New Roman" panose="02020603050405020304" pitchFamily="18" charset="0"/>
              </a:rPr>
              <a:t>相关性</a:t>
            </a:r>
            <a:endParaRPr lang="zh-CN" altLang="en-US" sz="3600" b="1" dirty="0" smtClean="0">
              <a:solidFill>
                <a:srgbClr val="000000"/>
              </a:solidFill>
              <a:latin typeface="Times New Roman" panose="02020603050405020304" pitchFamily="18" charset="0"/>
              <a:ea typeface="+mj-ea"/>
              <a:cs typeface="Times New Roman" panose="02020603050405020304" pitchFamily="18" charset="0"/>
            </a:endParaRPr>
          </a:p>
        </p:txBody>
      </p:sp>
      <p:sp>
        <p:nvSpPr>
          <p:cNvPr id="38916" name="TextBox 1"/>
          <p:cNvSpPr txBox="1">
            <a:spLocks noChangeArrowheads="1"/>
          </p:cNvSpPr>
          <p:nvPr/>
        </p:nvSpPr>
        <p:spPr bwMode="auto">
          <a:xfrm>
            <a:off x="1331913" y="5373688"/>
            <a:ext cx="6032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u="sng" dirty="0">
                <a:solidFill>
                  <a:srgbClr val="FF0000"/>
                </a:solidFill>
              </a:rPr>
              <a:t>数据相关是两条指令存在先写后读的相关链</a:t>
            </a:r>
            <a:endParaRPr lang="en-US" altLang="zh-CN" sz="2400" b="1" u="sng" dirty="0">
              <a:solidFill>
                <a:srgbClr val="FF0000"/>
              </a:solidFill>
            </a:endParaRPr>
          </a:p>
          <a:p>
            <a:pPr algn="ctr" eaLnBrk="1" hangingPunct="1"/>
            <a:r>
              <a:rPr lang="zh-CN" altLang="en-US" sz="2400" b="1" u="sng" dirty="0">
                <a:solidFill>
                  <a:srgbClr val="FF0000"/>
                </a:solidFill>
              </a:rPr>
              <a:t>引起流水线的</a:t>
            </a:r>
            <a:r>
              <a:rPr lang="en-US" altLang="zh-CN" sz="2400" b="1" u="sng" dirty="0">
                <a:solidFill>
                  <a:srgbClr val="FF0000"/>
                </a:solidFill>
              </a:rPr>
              <a:t>RAW</a:t>
            </a:r>
            <a:r>
              <a:rPr lang="zh-CN" altLang="en-US" sz="2400" b="1" u="sng" dirty="0">
                <a:solidFill>
                  <a:srgbClr val="FF0000"/>
                </a:solidFill>
              </a:rPr>
              <a:t>冲突</a:t>
            </a:r>
            <a:endParaRPr lang="zh-CN" altLang="en-US" sz="2400" b="1" u="sng" dirty="0">
              <a:solidFill>
                <a:srgbClr val="FF0000"/>
              </a:solidFill>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descr="Rectangle: Click to edit Master text styles&#10;Second level&#10;Third level&#10;Fourth level&#10;Fifth level"/>
          <p:cNvSpPr>
            <a:spLocks noGrp="1" noChangeArrowheads="1"/>
          </p:cNvSpPr>
          <p:nvPr>
            <p:ph idx="1"/>
          </p:nvPr>
        </p:nvSpPr>
        <p:spPr>
          <a:xfrm>
            <a:off x="395536" y="548680"/>
            <a:ext cx="8568952" cy="5378450"/>
          </a:xfrm>
        </p:spPr>
        <p:txBody>
          <a:bodyPr/>
          <a:lstStyle/>
          <a:p>
            <a:pPr marL="514350" indent="-514350" eaLnBrk="1" hangingPunct="1">
              <a:buFont typeface="Wingdings" panose="05000000000000000000" pitchFamily="2" charset="2"/>
              <a:buAutoNum type="arabicPeriod"/>
            </a:pPr>
            <a:r>
              <a:rPr lang="zh-CN" altLang="en-US" sz="2600" b="1" dirty="0" smtClean="0">
                <a:latin typeface="Times New Roman" panose="02020603050405020304" pitchFamily="18" charset="0"/>
                <a:cs typeface="Times New Roman" panose="02020603050405020304" pitchFamily="18" charset="0"/>
              </a:rPr>
              <a:t>指令流出</a:t>
            </a:r>
            <a:endParaRPr lang="en-US" altLang="zh-CN" sz="2600" b="1" dirty="0" smtClean="0">
              <a:latin typeface="Times New Roman" panose="02020603050405020304" pitchFamily="18" charset="0"/>
              <a:cs typeface="Times New Roman" panose="02020603050405020304" pitchFamily="18" charset="0"/>
            </a:endParaRPr>
          </a:p>
          <a:p>
            <a:pPr marL="0" indent="0" eaLnBrk="1" hangingPunct="1">
              <a:buNone/>
            </a:pPr>
            <a:r>
              <a:rPr lang="zh-CN" altLang="en-US" sz="2400" b="1" dirty="0" smtClean="0">
                <a:solidFill>
                  <a:srgbClr val="D60093"/>
                </a:solidFill>
                <a:latin typeface="Times New Roman" panose="02020603050405020304" pitchFamily="18" charset="0"/>
                <a:cs typeface="Times New Roman" panose="02020603050405020304" pitchFamily="18" charset="0"/>
              </a:rPr>
              <a:t>    进入条件：</a:t>
            </a:r>
            <a:endParaRPr lang="en-US" altLang="zh-CN" sz="2400" b="1" dirty="0" smtClean="0">
              <a:solidFill>
                <a:srgbClr val="D60093"/>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not Busy(</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&amp; not Result(‘</a:t>
            </a:r>
            <a:r>
              <a:rPr lang="en-US" altLang="zh-CN" sz="2400" b="1" dirty="0" smtClean="0">
                <a:solidFill>
                  <a:srgbClr val="00CC00"/>
                </a:solidFill>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判断结构冲突和写后写</a:t>
            </a:r>
            <a:r>
              <a:rPr lang="en-US" altLang="zh-CN" sz="2000" b="1" dirty="0" smtClean="0">
                <a:solidFill>
                  <a:srgbClr val="000000"/>
                </a:solidFill>
                <a:latin typeface="Times New Roman" panose="02020603050405020304" pitchFamily="18" charset="0"/>
                <a:cs typeface="Times New Roman" panose="02020603050405020304" pitchFamily="18" charset="0"/>
              </a:rPr>
              <a:t> </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b="1" dirty="0" smtClean="0">
                <a:solidFill>
                  <a:srgbClr val="D60093"/>
                </a:solidFill>
                <a:latin typeface="Times New Roman" panose="02020603050405020304" pitchFamily="18" charset="0"/>
                <a:cs typeface="Times New Roman" panose="02020603050405020304" pitchFamily="18" charset="0"/>
              </a:rPr>
              <a:t>    </a:t>
            </a:r>
            <a:r>
              <a:rPr lang="zh-CN" altLang="en-US" sz="2400" b="1" dirty="0" smtClean="0">
                <a:solidFill>
                  <a:srgbClr val="D60093"/>
                </a:solidFill>
                <a:latin typeface="Times New Roman" panose="02020603050405020304" pitchFamily="18" charset="0"/>
                <a:cs typeface="Times New Roman" panose="02020603050405020304" pitchFamily="18" charset="0"/>
              </a:rPr>
              <a:t>计分</a:t>
            </a:r>
            <a:r>
              <a:rPr lang="zh-CN" altLang="en-US" sz="2400" b="1" dirty="0">
                <a:solidFill>
                  <a:srgbClr val="D60093"/>
                </a:solidFill>
                <a:latin typeface="Times New Roman" panose="02020603050405020304" pitchFamily="18" charset="0"/>
                <a:cs typeface="Times New Roman" panose="02020603050405020304" pitchFamily="18" charset="0"/>
              </a:rPr>
              <a:t>牌内容修改</a:t>
            </a:r>
            <a:r>
              <a:rPr lang="zh-CN" altLang="en-US" sz="2400" b="1" dirty="0" smtClean="0">
                <a:solidFill>
                  <a:srgbClr val="D60093"/>
                </a:solidFill>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当前功能部件的相关信息填入</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Busy(</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←yes</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solidFill>
                  <a:srgbClr val="000000"/>
                </a:solidFill>
                <a:latin typeface="Times New Roman" panose="02020603050405020304" pitchFamily="18" charset="0"/>
                <a:cs typeface="Times New Roman" panose="02020603050405020304" pitchFamily="18" charset="0"/>
              </a:rPr>
              <a: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Op(</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←Op</a:t>
            </a:r>
            <a:r>
              <a:rPr lang="zh-CN" altLang="en-US" sz="2000" b="1" dirty="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a:solidFill>
                  <a:srgbClr val="000000"/>
                </a:solidFill>
                <a:latin typeface="Times New Roman" panose="02020603050405020304" pitchFamily="18" charset="0"/>
                <a:cs typeface="Times New Roman" panose="02020603050405020304" pitchFamily="18" charset="0"/>
              </a:rPr>
              <a:t>记录操作码 </a:t>
            </a:r>
            <a:r>
              <a:rPr lang="en-US" altLang="zh-CN" sz="2000" b="1" dirty="0" smtClean="0">
                <a:solidFill>
                  <a:srgbClr val="000000"/>
                </a:solidFill>
                <a:latin typeface="Times New Roman" panose="02020603050405020304" pitchFamily="18" charset="0"/>
                <a:cs typeface="Times New Roman" panose="02020603050405020304" pitchFamily="18" charset="0"/>
              </a:rPr>
              <a:t>Op</a:t>
            </a:r>
            <a:r>
              <a:rPr lang="zh-CN" altLang="en-US" sz="2000" b="1" dirty="0" smtClean="0">
                <a:solidFill>
                  <a:srgbClr val="000000"/>
                </a:solidFill>
                <a:latin typeface="Times New Roman" panose="02020603050405020304" pitchFamily="18" charset="0"/>
                <a:cs typeface="Times New Roman" panose="02020603050405020304" pitchFamily="18" charset="0"/>
              </a:rPr>
              <a:t>      </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记录目的寄存器 </a:t>
            </a:r>
            <a:r>
              <a:rPr lang="en-US" altLang="zh-CN" sz="2000" b="1" dirty="0" smtClean="0">
                <a:latin typeface="Times New Roman" panose="02020603050405020304" pitchFamily="18" charset="0"/>
                <a:cs typeface="Times New Roman" panose="02020603050405020304" pitchFamily="18" charset="0"/>
              </a:rPr>
              <a:t>D</a:t>
            </a:r>
            <a:r>
              <a:rPr lang="zh-CN" altLang="en-US" sz="2000" b="1" dirty="0" smtClean="0">
                <a:latin typeface="Times New Roman" panose="02020603050405020304" pitchFamily="18" charset="0"/>
                <a:cs typeface="Times New Roman" panose="02020603050405020304" pitchFamily="18" charset="0"/>
              </a:rPr>
              <a: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Fj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’S1 ’ </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记录源寄存器</a:t>
            </a:r>
            <a:r>
              <a:rPr lang="en-US" altLang="zh-CN" sz="2000" b="1" dirty="0" smtClean="0">
                <a:latin typeface="Times New Roman" panose="02020603050405020304" pitchFamily="18" charset="0"/>
                <a:cs typeface="Times New Roman" panose="02020603050405020304" pitchFamily="18" charset="0"/>
              </a:rPr>
              <a:t>S1</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S2</a:t>
            </a:r>
            <a:endParaRPr lang="en-US" altLang="zh-CN" sz="2400" b="1" dirty="0" smtClean="0">
              <a:latin typeface="Times New Roman" panose="02020603050405020304" pitchFamily="18" charset="0"/>
              <a:cs typeface="Times New Roman" panose="02020603050405020304" pitchFamily="18" charset="0"/>
            </a:endParaRPr>
          </a:p>
          <a:p>
            <a:pPr marL="0" lvl="1" indent="0" eaLnBrk="1" hangingPunct="1">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Fk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’S2’</a:t>
            </a: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marL="0" indent="0" eaLnBrk="1" hangingPunct="1">
              <a:buNone/>
            </a:pPr>
            <a:endParaRPr lang="en-US" altLang="zh-CN" b="1" dirty="0" smtClean="0">
              <a:latin typeface="Times New Roman" panose="02020603050405020304" pitchFamily="18" charset="0"/>
              <a:cs typeface="Times New Roman" panose="02020603050405020304" pitchFamily="18" charset="0"/>
            </a:endParaRPr>
          </a:p>
          <a:p>
            <a:pPr marL="0" indent="0" eaLnBrk="1" hangingPunct="1">
              <a:buNone/>
            </a:pPr>
            <a:endParaRPr lang="zh-CN" altLang="en-US" sz="2000" b="1"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descr="Rectangle: Click to edit Master text styles&#10;Second level&#10;Third level&#10;Fourth level&#10;Fifth level"/>
          <p:cNvSpPr>
            <a:spLocks noGrp="1" noChangeArrowheads="1"/>
          </p:cNvSpPr>
          <p:nvPr>
            <p:ph idx="1"/>
          </p:nvPr>
        </p:nvSpPr>
        <p:spPr>
          <a:xfrm>
            <a:off x="395288" y="476250"/>
            <a:ext cx="8353425" cy="5976938"/>
          </a:xfrm>
        </p:spPr>
        <p:txBody>
          <a:bodyPr/>
          <a:lstStyle/>
          <a:p>
            <a:pPr marL="1085850" lvl="1" indent="-457200" eaLnBrk="1" hangingPunct="1">
              <a:lnSpc>
                <a:spcPct val="140000"/>
              </a:lnSpc>
              <a:buFont typeface="Wingdings" panose="05000000000000000000" pitchFamily="2" charset="2"/>
              <a:buNone/>
            </a:pPr>
            <a:endParaRPr lang="en-US" altLang="zh-CN"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Qj←Result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D60093"/>
                </a:solidFill>
                <a:latin typeface="Times New Roman" panose="02020603050405020304" pitchFamily="18" charset="0"/>
                <a:cs typeface="Times New Roman" panose="02020603050405020304" pitchFamily="18" charset="0"/>
              </a:rPr>
              <a:t>S1</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处理‘</a:t>
            </a:r>
            <a:r>
              <a:rPr lang="en-US" altLang="zh-CN" sz="2000" b="1" dirty="0" smtClean="0">
                <a:solidFill>
                  <a:srgbClr val="000000"/>
                </a:solidFill>
                <a:latin typeface="Times New Roman" panose="02020603050405020304" pitchFamily="18" charset="0"/>
                <a:cs typeface="Times New Roman" panose="02020603050405020304" pitchFamily="18" charset="0"/>
              </a:rPr>
              <a:t>S1</a:t>
            </a:r>
            <a:r>
              <a:rPr lang="zh-CN" altLang="en-US" sz="2000" b="1" dirty="0" smtClean="0">
                <a:solidFill>
                  <a:srgbClr val="000000"/>
                </a:solidFill>
                <a:latin typeface="Times New Roman" panose="02020603050405020304" pitchFamily="18" charset="0"/>
                <a:cs typeface="Times New Roman" panose="02020603050405020304" pitchFamily="18" charset="0"/>
              </a:rPr>
              <a:t>’的</a:t>
            </a:r>
            <a:r>
              <a:rPr lang="en-US" altLang="zh-CN" sz="2000" b="1" dirty="0" smtClean="0">
                <a:solidFill>
                  <a:srgbClr val="000000"/>
                </a:solidFill>
                <a:latin typeface="Times New Roman" panose="02020603050405020304" pitchFamily="18" charset="0"/>
                <a:cs typeface="Times New Roman" panose="02020603050405020304" pitchFamily="18" charset="0"/>
              </a:rPr>
              <a:t>FU</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Qk←Result</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D60093"/>
                </a:solidFill>
                <a:latin typeface="Times New Roman" panose="02020603050405020304" pitchFamily="18" charset="0"/>
                <a:cs typeface="Times New Roman" panose="02020603050405020304" pitchFamily="18" charset="0"/>
              </a:rPr>
              <a:t>S2</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zh-CN" altLang="en-US" sz="2000" b="1" dirty="0" smtClean="0">
                <a:solidFill>
                  <a:srgbClr val="000000"/>
                </a:solidFill>
                <a:latin typeface="Times New Roman" panose="02020603050405020304" pitchFamily="18" charset="0"/>
                <a:cs typeface="Times New Roman" panose="02020603050405020304" pitchFamily="18" charset="0"/>
              </a:rPr>
              <a:t>处理‘</a:t>
            </a:r>
            <a:r>
              <a:rPr lang="en-US" altLang="zh-CN" sz="2000" b="1" dirty="0" smtClean="0">
                <a:solidFill>
                  <a:srgbClr val="000000"/>
                </a:solidFill>
                <a:latin typeface="Times New Roman" panose="02020603050405020304" pitchFamily="18" charset="0"/>
                <a:cs typeface="Times New Roman" panose="02020603050405020304" pitchFamily="18" charset="0"/>
              </a:rPr>
              <a:t>S2</a:t>
            </a:r>
            <a:r>
              <a:rPr lang="zh-CN" altLang="en-US" sz="2000" b="1" dirty="0" smtClean="0">
                <a:solidFill>
                  <a:srgbClr val="000000"/>
                </a:solidFill>
                <a:latin typeface="Times New Roman" panose="02020603050405020304" pitchFamily="18" charset="0"/>
                <a:cs typeface="Times New Roman" panose="02020603050405020304" pitchFamily="18" charset="0"/>
              </a:rPr>
              <a:t>’的</a:t>
            </a:r>
            <a:r>
              <a:rPr lang="en-US" altLang="zh-CN" sz="2000" b="1" dirty="0" smtClean="0">
                <a:solidFill>
                  <a:srgbClr val="000000"/>
                </a:solidFill>
                <a:latin typeface="Times New Roman" panose="02020603050405020304" pitchFamily="18" charset="0"/>
                <a:cs typeface="Times New Roman" panose="02020603050405020304" pitchFamily="18" charset="0"/>
              </a:rPr>
              <a:t>FU</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Rj←not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Qj</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err="1" smtClean="0">
                <a:solidFill>
                  <a:srgbClr val="000000"/>
                </a:solidFill>
                <a:latin typeface="Times New Roman" panose="02020603050405020304" pitchFamily="18" charset="0"/>
                <a:cs typeface="Times New Roman" panose="02020603050405020304" pitchFamily="18" charset="0"/>
              </a:rPr>
              <a:t>Rj</a:t>
            </a:r>
            <a:r>
              <a:rPr lang="zh-CN" altLang="en-US" sz="2000" b="1" dirty="0" smtClean="0">
                <a:solidFill>
                  <a:srgbClr val="000000"/>
                </a:solidFill>
                <a:latin typeface="Times New Roman" panose="02020603050405020304" pitchFamily="18" charset="0"/>
                <a:cs typeface="Times New Roman" panose="02020603050405020304" pitchFamily="18" charset="0"/>
              </a:rPr>
              <a:t>是否可用</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Rk←not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Qk</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en-US" altLang="zh-CN" sz="2000" b="1" dirty="0" err="1" smtClean="0">
                <a:solidFill>
                  <a:srgbClr val="000000"/>
                </a:solidFill>
                <a:latin typeface="Times New Roman" panose="02020603050405020304" pitchFamily="18" charset="0"/>
                <a:cs typeface="Times New Roman" panose="02020603050405020304" pitchFamily="18" charset="0"/>
              </a:rPr>
              <a:t>Rk</a:t>
            </a:r>
            <a:r>
              <a:rPr lang="zh-CN" altLang="en-US" sz="2000" b="1" dirty="0" smtClean="0">
                <a:solidFill>
                  <a:srgbClr val="000000"/>
                </a:solidFill>
                <a:latin typeface="Times New Roman" panose="02020603050405020304" pitchFamily="18" charset="0"/>
                <a:cs typeface="Times New Roman" panose="02020603050405020304" pitchFamily="18" charset="0"/>
              </a:rPr>
              <a:t>是否可用</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Result[‘</a:t>
            </a:r>
            <a:r>
              <a:rPr lang="en-US" altLang="zh-CN" sz="2400" b="1" dirty="0" smtClean="0">
                <a:solidFill>
                  <a:srgbClr val="00CC00"/>
                </a:solidFill>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a:t>
            </a:r>
            <a:r>
              <a:rPr lang="en-US" altLang="zh-CN" sz="2000" b="1" dirty="0" smtClean="0">
                <a:solidFill>
                  <a:srgbClr val="000000"/>
                </a:solidFill>
                <a:latin typeface="Times New Roman" panose="02020603050405020304" pitchFamily="18" charset="0"/>
                <a:cs typeface="Times New Roman" panose="02020603050405020304" pitchFamily="18" charset="0"/>
              </a:rPr>
              <a:t>D</a:t>
            </a:r>
            <a:r>
              <a:rPr lang="zh-CN" altLang="en-US" sz="2000" b="1" dirty="0" smtClean="0">
                <a:solidFill>
                  <a:srgbClr val="000000"/>
                </a:solidFill>
                <a:latin typeface="Times New Roman" panose="02020603050405020304" pitchFamily="18" charset="0"/>
                <a:cs typeface="Times New Roman" panose="02020603050405020304" pitchFamily="18" charset="0"/>
              </a:rPr>
              <a:t>’被</a:t>
            </a:r>
            <a:r>
              <a:rPr lang="en-US" altLang="zh-CN" sz="2000" b="1" dirty="0" smtClean="0">
                <a:solidFill>
                  <a:srgbClr val="000000"/>
                </a:solidFill>
                <a:latin typeface="Times New Roman" panose="02020603050405020304" pitchFamily="18" charset="0"/>
                <a:cs typeface="Times New Roman" panose="02020603050405020304" pitchFamily="18" charset="0"/>
              </a:rPr>
              <a:t>FU</a:t>
            </a:r>
            <a:r>
              <a:rPr lang="zh-CN" altLang="en-US" sz="2000" b="1" dirty="0" smtClean="0">
                <a:solidFill>
                  <a:srgbClr val="000000"/>
                </a:solidFill>
                <a:latin typeface="Times New Roman" panose="02020603050405020304" pitchFamily="18" charset="0"/>
                <a:cs typeface="Times New Roman" panose="02020603050405020304" pitchFamily="18" charset="0"/>
              </a:rPr>
              <a:t>用作目的寄存器</a:t>
            </a:r>
            <a:r>
              <a:rPr lang="en-US" altLang="zh-CN" sz="2000" b="1" dirty="0" smtClean="0">
                <a:solidFill>
                  <a:srgbClr val="000000"/>
                </a:solidFill>
                <a:latin typeface="Times New Roman" panose="02020603050405020304" pitchFamily="18" charset="0"/>
                <a:cs typeface="Times New Roman" panose="02020603050405020304" pitchFamily="18" charset="0"/>
              </a:rPr>
              <a:t> </a:t>
            </a: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endParaRPr lang="en-US" altLang="zh-CN" b="1"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descr="Rectangle: Click to edit Master text styles&#10;Second level&#10;Third level&#10;Fourth level&#10;Fifth level"/>
          <p:cNvSpPr>
            <a:spLocks noGrp="1" noChangeArrowheads="1"/>
          </p:cNvSpPr>
          <p:nvPr>
            <p:ph idx="1"/>
          </p:nvPr>
        </p:nvSpPr>
        <p:spPr>
          <a:xfrm>
            <a:off x="468313" y="333375"/>
            <a:ext cx="8229600" cy="5975350"/>
          </a:xfrm>
        </p:spPr>
        <p:txBody>
          <a:bodyPr/>
          <a:lstStyle/>
          <a:p>
            <a:pPr marL="457200" indent="-457200" eaLnBrk="1" hangingPunct="1">
              <a:lnSpc>
                <a:spcPct val="14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读操作数</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zh-CN" altLang="en-US" sz="2000" b="1" dirty="0" smtClean="0">
                <a:solidFill>
                  <a:srgbClr val="D60093"/>
                </a:solidFill>
                <a:latin typeface="Times New Roman" panose="02020603050405020304" pitchFamily="18" charset="0"/>
                <a:cs typeface="Times New Roman" panose="02020603050405020304" pitchFamily="18" charset="0"/>
              </a:rPr>
              <a:t>进入条件：</a:t>
            </a:r>
            <a:endParaRPr lang="zh-CN" altLang="en-US" sz="2000" b="1" dirty="0" smtClean="0">
              <a:solidFill>
                <a:srgbClr val="D60093"/>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 &amp; </a:t>
            </a:r>
            <a:r>
              <a:rPr lang="en-US" altLang="zh-CN" sz="2400" b="1" dirty="0" err="1" smtClean="0">
                <a:latin typeface="Times New Roman" panose="02020603050405020304" pitchFamily="18" charset="0"/>
                <a:cs typeface="Times New Roman" panose="02020603050405020304" pitchFamily="18" charset="0"/>
              </a:rPr>
              <a:t>Rk</a:t>
            </a:r>
            <a:r>
              <a:rPr lang="zh-CN" altLang="en-US" sz="2400" b="1" dirty="0" smtClean="0">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两个源操作数都已就绪，解决先写后读</a:t>
            </a:r>
            <a:endParaRPr lang="zh-CN" altLang="en-US" sz="18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endParaRPr lang="en-US" altLang="zh-CN" sz="2000" b="1" dirty="0" smtClean="0">
              <a:solidFill>
                <a:srgbClr val="D60093"/>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zh-CN" altLang="en-US" sz="2000" b="1" dirty="0" smtClean="0">
                <a:solidFill>
                  <a:srgbClr val="D60093"/>
                </a:solidFill>
                <a:latin typeface="Times New Roman" panose="02020603050405020304" pitchFamily="18" charset="0"/>
                <a:cs typeface="Times New Roman" panose="02020603050405020304" pitchFamily="18" charset="0"/>
              </a:rPr>
              <a:t>计分牌内容修改：</a:t>
            </a:r>
            <a:endParaRPr lang="zh-CN" altLang="en-US" sz="2000" b="1" dirty="0" smtClean="0">
              <a:solidFill>
                <a:srgbClr val="D60093"/>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Rj←no</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smtClean="0">
                <a:solidFill>
                  <a:srgbClr val="000000"/>
                </a:solidFill>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已经读走了就绪的第一个源操作数。</a:t>
            </a:r>
            <a:endParaRPr lang="zh-CN" altLang="en-US" sz="18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err="1" smtClean="0">
                <a:latin typeface="Times New Roman" panose="02020603050405020304" pitchFamily="18" charset="0"/>
                <a:cs typeface="Times New Roman" panose="02020603050405020304" pitchFamily="18" charset="0"/>
              </a:rPr>
              <a:t>Rk←no</a:t>
            </a:r>
            <a:r>
              <a:rPr lang="zh-CN" altLang="en-US" sz="2400" b="1" dirty="0" smtClean="0">
                <a:latin typeface="Times New Roman" panose="02020603050405020304" pitchFamily="18" charset="0"/>
                <a:cs typeface="Times New Roman" panose="02020603050405020304" pitchFamily="18" charset="0"/>
              </a:rPr>
              <a:t>；   </a:t>
            </a:r>
            <a:r>
              <a:rPr lang="zh-CN" altLang="en-US" sz="1800" b="1" dirty="0" smtClean="0">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已经读走了就绪的第二个源操作数。</a:t>
            </a:r>
            <a:endParaRPr lang="zh-CN" altLang="en-US" sz="18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Qj←0</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smtClean="0">
                <a:solidFill>
                  <a:srgbClr val="000000"/>
                </a:solidFill>
                <a:latin typeface="Times New Roman" panose="02020603050405020304" pitchFamily="18" charset="0"/>
                <a:cs typeface="Times New Roman" panose="02020603050405020304" pitchFamily="18" charset="0"/>
              </a:rPr>
              <a:t>	                  </a:t>
            </a:r>
            <a:r>
              <a:rPr lang="en-US" altLang="zh-CN" sz="1800" b="1" dirty="0" smtClean="0">
                <a:solidFill>
                  <a:srgbClr val="000000"/>
                </a:solidFill>
                <a:latin typeface="Times New Roman" panose="02020603050405020304" pitchFamily="18" charset="0"/>
                <a:cs typeface="Times New Roman" panose="02020603050405020304" pitchFamily="18" charset="0"/>
              </a:rPr>
              <a:t>// </a:t>
            </a:r>
            <a:r>
              <a:rPr lang="zh-CN" altLang="en-US" sz="1800" b="1" dirty="0" smtClean="0">
                <a:solidFill>
                  <a:srgbClr val="000000"/>
                </a:solidFill>
                <a:latin typeface="Times New Roman" panose="02020603050405020304" pitchFamily="18" charset="0"/>
                <a:cs typeface="Times New Roman" panose="02020603050405020304" pitchFamily="18" charset="0"/>
              </a:rPr>
              <a:t>不再等待其他</a:t>
            </a:r>
            <a:r>
              <a:rPr lang="en-US" altLang="zh-CN" sz="1800" b="1" dirty="0" smtClean="0">
                <a:solidFill>
                  <a:srgbClr val="000000"/>
                </a:solidFill>
                <a:latin typeface="Times New Roman" panose="02020603050405020304" pitchFamily="18" charset="0"/>
                <a:cs typeface="Times New Roman" panose="02020603050405020304" pitchFamily="18" charset="0"/>
              </a:rPr>
              <a:t>FU</a:t>
            </a:r>
            <a:r>
              <a:rPr lang="zh-CN" altLang="en-US" sz="1800" b="1" dirty="0" smtClean="0">
                <a:solidFill>
                  <a:srgbClr val="000000"/>
                </a:solidFill>
                <a:latin typeface="Times New Roman" panose="02020603050405020304" pitchFamily="18" charset="0"/>
                <a:cs typeface="Times New Roman" panose="02020603050405020304" pitchFamily="18" charset="0"/>
              </a:rPr>
              <a:t>的计算结果。</a:t>
            </a:r>
            <a:endParaRPr lang="zh-CN" altLang="en-US" sz="1800" b="1" dirty="0" smtClean="0">
              <a:solidFill>
                <a:srgbClr val="000000"/>
              </a:solidFill>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Qk←0</a:t>
            </a:r>
            <a:r>
              <a:rPr lang="zh-CN" altLang="en-US"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descr="Rectangle: Click to edit Master text styles&#10;Second level&#10;Third level&#10;Fourth level&#10;Fifth level"/>
          <p:cNvSpPr>
            <a:spLocks noGrp="1" noChangeArrowheads="1"/>
          </p:cNvSpPr>
          <p:nvPr>
            <p:ph idx="1"/>
          </p:nvPr>
        </p:nvSpPr>
        <p:spPr>
          <a:xfrm>
            <a:off x="611560" y="260648"/>
            <a:ext cx="8424936" cy="6408712"/>
          </a:xfrm>
        </p:spPr>
        <p:txBody>
          <a:bodyPr/>
          <a:lstStyle/>
          <a:p>
            <a:pPr marL="457200" indent="-457200"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执行</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None/>
            </a:pPr>
            <a:r>
              <a:rPr lang="zh-CN" altLang="en-US" sz="2400" b="1" dirty="0" smtClean="0">
                <a:solidFill>
                  <a:srgbClr val="D60093"/>
                </a:solidFill>
                <a:latin typeface="Times New Roman" panose="02020603050405020304" pitchFamily="18" charset="0"/>
                <a:cs typeface="Times New Roman" panose="02020603050405020304" pitchFamily="18" charset="0"/>
              </a:rPr>
              <a:t>结束条件：</a:t>
            </a:r>
            <a:r>
              <a:rPr lang="zh-CN" altLang="en-US" sz="2400" b="1" dirty="0" smtClean="0">
                <a:latin typeface="Times New Roman" panose="02020603050405020304" pitchFamily="18" charset="0"/>
                <a:cs typeface="Times New Roman" panose="02020603050405020304" pitchFamily="18" charset="0"/>
              </a:rPr>
              <a:t>功能部件操作结束。</a:t>
            </a:r>
            <a:endParaRPr lang="en-US" altLang="zh-CN"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None/>
            </a:pPr>
            <a:endParaRPr lang="zh-CN" altLang="en-US" sz="2400" b="1" dirty="0" smtClean="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4. </a:t>
            </a:r>
            <a:r>
              <a:rPr lang="zh-CN" altLang="en-US" sz="2400" b="1" dirty="0" smtClean="0">
                <a:latin typeface="Times New Roman" panose="02020603050405020304" pitchFamily="18" charset="0"/>
                <a:cs typeface="Times New Roman" panose="02020603050405020304" pitchFamily="18" charset="0"/>
              </a:rPr>
              <a:t>写结果</a:t>
            </a:r>
            <a:endParaRPr lang="en-US" altLang="zh-CN" sz="2400" b="1" dirty="0" smtClean="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None/>
            </a:pPr>
            <a:r>
              <a:rPr lang="en-US" altLang="zh-CN" sz="2400" b="1" dirty="0" smtClean="0">
                <a:solidFill>
                  <a:srgbClr val="D60093"/>
                </a:solidFill>
                <a:latin typeface="Times New Roman" panose="02020603050405020304" pitchFamily="18" charset="0"/>
                <a:cs typeface="Times New Roman" panose="02020603050405020304" pitchFamily="18" charset="0"/>
              </a:rPr>
              <a:t>(1)</a:t>
            </a:r>
            <a:r>
              <a:rPr lang="zh-CN" altLang="en-US" sz="2400" b="1" dirty="0" smtClean="0">
                <a:solidFill>
                  <a:srgbClr val="D60093"/>
                </a:solidFill>
                <a:latin typeface="Times New Roman" panose="02020603050405020304" pitchFamily="18" charset="0"/>
                <a:cs typeface="Times New Roman" panose="02020603050405020304" pitchFamily="18" charset="0"/>
              </a:rPr>
              <a:t>进入条件：</a:t>
            </a:r>
            <a:endParaRPr lang="zh-CN" altLang="en-US" sz="2400" b="1" dirty="0" smtClean="0">
              <a:solidFill>
                <a:srgbClr val="D60093"/>
              </a:solidFill>
              <a:latin typeface="Times New Roman" panose="02020603050405020304" pitchFamily="18" charset="0"/>
              <a:cs typeface="Times New Roman" panose="02020603050405020304" pitchFamily="18" charset="0"/>
              <a:sym typeface="Symbol" panose="05050102010706020507" pitchFamily="18" charset="2"/>
            </a:endParaRPr>
          </a:p>
          <a:p>
            <a:pPr marL="6985" lvl="1" indent="-457200"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f((</a:t>
            </a:r>
            <a:r>
              <a:rPr lang="en-US" altLang="zh-CN" sz="2400" b="1" dirty="0" err="1" smtClean="0">
                <a:latin typeface="Times New Roman" panose="02020603050405020304" pitchFamily="18" charset="0"/>
                <a:cs typeface="Times New Roman" panose="02020603050405020304" pitchFamily="18" charset="0"/>
              </a:rPr>
              <a:t>Fj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or </a:t>
            </a: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)=no)</a:t>
            </a:r>
            <a:endParaRPr lang="en-US" altLang="zh-CN" sz="2400" b="1" dirty="0" smtClean="0">
              <a:latin typeface="Times New Roman" panose="02020603050405020304" pitchFamily="18" charset="0"/>
              <a:cs typeface="Times New Roman" panose="02020603050405020304" pitchFamily="18" charset="0"/>
            </a:endParaRPr>
          </a:p>
          <a:p>
            <a:pPr marL="6985" lvl="1" indent="-457200"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&amp; (</a:t>
            </a:r>
            <a:r>
              <a:rPr lang="en-US" altLang="zh-CN" sz="2400" b="1" dirty="0" err="1" smtClean="0">
                <a:latin typeface="Times New Roman" panose="02020603050405020304" pitchFamily="18" charset="0"/>
                <a:cs typeface="Times New Roman" panose="02020603050405020304" pitchFamily="18" charset="0"/>
              </a:rPr>
              <a:t>Fk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Fi(</a:t>
            </a:r>
            <a:r>
              <a:rPr lang="en-US" altLang="zh-CN" sz="2400" b="1" dirty="0" smtClean="0">
                <a:solidFill>
                  <a:srgbClr val="E24C05"/>
                </a:solidFill>
                <a:latin typeface="Times New Roman" panose="02020603050405020304" pitchFamily="18" charset="0"/>
                <a:cs typeface="Times New Roman" panose="02020603050405020304" pitchFamily="18" charset="0"/>
              </a:rPr>
              <a:t>FU</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or </a:t>
            </a:r>
            <a:r>
              <a:rPr lang="en-US" altLang="zh-CN" sz="2400" b="1" dirty="0" err="1" smtClean="0">
                <a:latin typeface="Times New Roman" panose="02020603050405020304" pitchFamily="18" charset="0"/>
                <a:cs typeface="Times New Roman" panose="02020603050405020304" pitchFamily="18" charset="0"/>
              </a:rPr>
              <a:t>Rk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=no))</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不存在先</a:t>
            </a:r>
            <a:r>
              <a:rPr lang="zh-CN" altLang="en-US" sz="2000" b="1" dirty="0">
                <a:solidFill>
                  <a:srgbClr val="000000"/>
                </a:solidFill>
                <a:latin typeface="Times New Roman" panose="02020603050405020304" pitchFamily="18" charset="0"/>
                <a:cs typeface="Times New Roman" panose="02020603050405020304" pitchFamily="18" charset="0"/>
              </a:rPr>
              <a:t>读</a:t>
            </a:r>
            <a:r>
              <a:rPr lang="zh-CN" altLang="en-US" sz="2000" b="1" dirty="0" smtClean="0">
                <a:solidFill>
                  <a:srgbClr val="000000"/>
                </a:solidFill>
                <a:latin typeface="Times New Roman" panose="02020603050405020304" pitchFamily="18" charset="0"/>
                <a:cs typeface="Times New Roman" panose="02020603050405020304" pitchFamily="18" charset="0"/>
              </a:rPr>
              <a:t>后</a:t>
            </a:r>
            <a:r>
              <a:rPr lang="zh-CN" altLang="en-US" sz="2000" b="1" dirty="0">
                <a:solidFill>
                  <a:srgbClr val="000000"/>
                </a:solidFill>
                <a:latin typeface="Times New Roman" panose="02020603050405020304" pitchFamily="18" charset="0"/>
                <a:cs typeface="Times New Roman" panose="02020603050405020304" pitchFamily="18" charset="0"/>
              </a:rPr>
              <a:t>写</a:t>
            </a:r>
            <a:r>
              <a:rPr lang="zh-CN" altLang="en-US" sz="2000" b="1" dirty="0" smtClean="0">
                <a:solidFill>
                  <a:srgbClr val="000000"/>
                </a:solidFill>
                <a:latin typeface="Times New Roman" panose="02020603050405020304" pitchFamily="18" charset="0"/>
                <a:cs typeface="Times New Roman" panose="02020603050405020304" pitchFamily="18" charset="0"/>
              </a:rPr>
              <a:t>冲突。</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6985" lvl="1" indent="-457200" eaLnBrk="1" hangingPunct="1">
              <a:buFont typeface="Wingdings" panose="05000000000000000000" pitchFamily="2" charset="2"/>
              <a:buNone/>
            </a:pP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0" lvl="1" indent="-457200" eaLnBrk="1" hangingPunct="1">
              <a:buNone/>
            </a:pPr>
            <a:r>
              <a:rPr lang="en-US" altLang="zh-CN" sz="2400" b="1" dirty="0" smtClean="0">
                <a:solidFill>
                  <a:srgbClr val="D60093"/>
                </a:solidFill>
                <a:latin typeface="Times New Roman" panose="02020603050405020304" pitchFamily="18" charset="0"/>
                <a:cs typeface="Times New Roman" panose="02020603050405020304" pitchFamily="18" charset="0"/>
              </a:rPr>
              <a:t>(2)</a:t>
            </a:r>
            <a:r>
              <a:rPr lang="zh-CN" altLang="en-US" sz="2400" b="1" dirty="0" smtClean="0">
                <a:solidFill>
                  <a:srgbClr val="D60093"/>
                </a:solidFill>
                <a:latin typeface="Times New Roman" panose="02020603050405020304" pitchFamily="18" charset="0"/>
                <a:cs typeface="Times New Roman" panose="02020603050405020304" pitchFamily="18" charset="0"/>
              </a:rPr>
              <a:t>记分牌内容修改：</a:t>
            </a:r>
            <a:endParaRPr lang="zh-CN" altLang="en-US" sz="2400" b="1" dirty="0">
              <a:solidFill>
                <a:srgbClr val="D60093"/>
              </a:solidFill>
              <a:latin typeface="Times New Roman" panose="02020603050405020304" pitchFamily="18" charset="0"/>
              <a:cs typeface="Times New Roman" panose="02020603050405020304" pitchFamily="18" charset="0"/>
              <a:sym typeface="Symbol" panose="05050102010706020507" pitchFamily="18" charset="2"/>
            </a:endParaRPr>
          </a:p>
          <a:p>
            <a:pPr marL="0" lvl="1" indent="-457200" eaLnBrk="1" hangingPunct="1">
              <a:buNone/>
            </a:pP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f(if </a:t>
            </a:r>
            <a:r>
              <a:rPr lang="en-US" altLang="zh-CN" sz="2400" b="1" dirty="0" err="1" smtClean="0">
                <a:latin typeface="Times New Roman" panose="02020603050405020304" pitchFamily="18" charset="0"/>
                <a:cs typeface="Times New Roman" panose="02020603050405020304" pitchFamily="18" charset="0"/>
              </a:rPr>
              <a:t>Qj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a:t>
            </a:r>
            <a:r>
              <a:rPr lang="en-US" altLang="zh-CN" sz="2400" b="1" dirty="0" err="1" smtClean="0">
                <a:latin typeface="Times New Roman" panose="02020603050405020304" pitchFamily="18" charset="0"/>
                <a:cs typeface="Times New Roman" panose="02020603050405020304" pitchFamily="18" charset="0"/>
              </a:rPr>
              <a:t>Rj</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yes)</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a:solidFill>
                  <a:srgbClr val="000000"/>
                </a:solidFill>
                <a:latin typeface="Times New Roman" panose="02020603050405020304" pitchFamily="18" charset="0"/>
                <a:cs typeface="Times New Roman" panose="02020603050405020304" pitchFamily="18" charset="0"/>
              </a:rPr>
              <a:t>有</a:t>
            </a:r>
            <a:r>
              <a:rPr lang="zh-CN" altLang="en-US" sz="2000" b="1" dirty="0" smtClean="0">
                <a:solidFill>
                  <a:srgbClr val="000000"/>
                </a:solidFill>
                <a:latin typeface="Times New Roman" panose="02020603050405020304" pitchFamily="18" charset="0"/>
                <a:cs typeface="Times New Roman" panose="02020603050405020304" pitchFamily="18" charset="0"/>
              </a:rPr>
              <a:t>等待</a:t>
            </a:r>
            <a:r>
              <a:rPr lang="zh-CN" altLang="en-US" sz="2000" b="1" dirty="0">
                <a:solidFill>
                  <a:srgbClr val="000000"/>
                </a:solidFill>
                <a:latin typeface="Times New Roman" panose="02020603050405020304" pitchFamily="18" charset="0"/>
                <a:cs typeface="Times New Roman" panose="02020603050405020304" pitchFamily="18" charset="0"/>
              </a:rPr>
              <a:t>该</a:t>
            </a:r>
            <a:r>
              <a:rPr lang="zh-CN" altLang="en-US" sz="2000" b="1" dirty="0" smtClean="0">
                <a:solidFill>
                  <a:srgbClr val="000000"/>
                </a:solidFill>
                <a:latin typeface="Times New Roman" panose="02020603050405020304" pitchFamily="18" charset="0"/>
                <a:cs typeface="Times New Roman" panose="02020603050405020304" pitchFamily="18" charset="0"/>
              </a:rPr>
              <a:t>结果，则数据可用。</a:t>
            </a:r>
            <a:endParaRPr lang="en-US" altLang="zh-CN" b="1" dirty="0" smtClean="0">
              <a:latin typeface="Times New Roman" panose="02020603050405020304" pitchFamily="18" charset="0"/>
              <a:cs typeface="Times New Roman" panose="02020603050405020304" pitchFamily="18" charset="0"/>
            </a:endParaRPr>
          </a:p>
          <a:p>
            <a:pPr marL="0" lvl="1" indent="-457200" eaLnBrk="1" hangingPunct="1">
              <a:buNone/>
            </a:pPr>
            <a:r>
              <a:rPr lang="zh-CN" altLang="en-US" b="1"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f(if </a:t>
            </a:r>
            <a:r>
              <a:rPr lang="en-US" altLang="zh-CN" sz="2400" b="1" dirty="0" err="1" smtClean="0">
                <a:latin typeface="Times New Roman" panose="02020603050405020304" pitchFamily="18" charset="0"/>
                <a:cs typeface="Times New Roman" panose="02020603050405020304" pitchFamily="18" charset="0"/>
              </a:rPr>
              <a:t>Qk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a:t>
            </a:r>
            <a:r>
              <a:rPr lang="en-US" altLang="zh-CN" sz="2400" b="1" dirty="0" err="1" smtClean="0">
                <a:latin typeface="Times New Roman" panose="02020603050405020304" pitchFamily="18" charset="0"/>
                <a:cs typeface="Times New Roman" panose="02020603050405020304" pitchFamily="18" charset="0"/>
              </a:rPr>
              <a:t>Rk</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yes</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lvl="1" indent="-457200" eaLnBrk="1" hangingPunct="1">
              <a:buNone/>
            </a:pPr>
            <a:r>
              <a:rPr lang="en-US" altLang="zh-CN"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Result(Fi(</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释放目的寄存器</a:t>
            </a:r>
            <a:r>
              <a:rPr lang="en-US" altLang="zh-CN" sz="2000" b="1" dirty="0" smtClean="0">
                <a:solidFill>
                  <a:srgbClr val="000000"/>
                </a:solidFill>
                <a:latin typeface="Times New Roman" panose="02020603050405020304" pitchFamily="18" charset="0"/>
                <a:cs typeface="Times New Roman" panose="02020603050405020304" pitchFamily="18" charset="0"/>
              </a:rPr>
              <a:t>Fi(FU)</a:t>
            </a:r>
            <a:r>
              <a:rPr lang="zh-CN" altLang="en-US" sz="2000" b="1" dirty="0" smtClean="0">
                <a:solidFill>
                  <a:srgbClr val="000000"/>
                </a:solidFill>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marL="0" lvl="1" indent="-457200" eaLnBrk="1" hangingPunct="1">
              <a:buNone/>
            </a:pPr>
            <a:r>
              <a:rPr lang="en-US" altLang="zh-CN" sz="2400" b="1" dirty="0" smtClean="0">
                <a:latin typeface="Times New Roman" panose="02020603050405020304" pitchFamily="18" charset="0"/>
                <a:cs typeface="Times New Roman" panose="02020603050405020304" pitchFamily="18" charset="0"/>
              </a:rPr>
              <a:t>  Busy(</a:t>
            </a:r>
            <a:r>
              <a:rPr lang="en-US" altLang="zh-CN" sz="2400" b="1" dirty="0" smtClean="0">
                <a:solidFill>
                  <a:srgbClr val="FF0000"/>
                </a:solidFill>
                <a:latin typeface="Times New Roman" panose="02020603050405020304" pitchFamily="18" charset="0"/>
                <a:cs typeface="Times New Roman" panose="02020603050405020304" pitchFamily="18" charset="0"/>
              </a:rPr>
              <a:t>FU</a:t>
            </a:r>
            <a:r>
              <a:rPr lang="en-US" altLang="zh-CN" sz="2400" b="1" dirty="0" smtClean="0">
                <a:latin typeface="Times New Roman" panose="02020603050405020304" pitchFamily="18" charset="0"/>
                <a:cs typeface="Times New Roman" panose="02020603050405020304" pitchFamily="18" charset="0"/>
              </a:rPr>
              <a:t>)=no</a:t>
            </a:r>
            <a:r>
              <a:rPr lang="zh-CN" altLang="en-US" sz="2400" b="1" dirty="0" smtClean="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         </a:t>
            </a:r>
            <a:r>
              <a:rPr lang="zh-CN" altLang="en-US" sz="1800" b="1" dirty="0" smtClean="0">
                <a:latin typeface="Times New Roman" panose="02020603050405020304" pitchFamily="18" charset="0"/>
                <a:cs typeface="Times New Roman" panose="02020603050405020304" pitchFamily="18" charset="0"/>
              </a:rPr>
              <a:t>                              </a:t>
            </a:r>
            <a:r>
              <a:rPr lang="en-US" altLang="zh-CN" sz="2000" b="1" dirty="0" smtClean="0">
                <a:solidFill>
                  <a:srgbClr val="000000"/>
                </a:solidFill>
                <a:latin typeface="Times New Roman" panose="02020603050405020304" pitchFamily="18" charset="0"/>
                <a:cs typeface="Times New Roman" panose="02020603050405020304" pitchFamily="18" charset="0"/>
              </a:rPr>
              <a:t>//</a:t>
            </a:r>
            <a:r>
              <a:rPr lang="zh-CN" altLang="en-US" sz="2000" b="1" dirty="0" smtClean="0">
                <a:solidFill>
                  <a:srgbClr val="000000"/>
                </a:solidFill>
                <a:latin typeface="Times New Roman" panose="02020603050405020304" pitchFamily="18" charset="0"/>
                <a:cs typeface="Times New Roman" panose="02020603050405020304" pitchFamily="18" charset="0"/>
              </a:rPr>
              <a:t>释放</a:t>
            </a:r>
            <a:r>
              <a:rPr lang="en-US" altLang="zh-CN" sz="2000" b="1" dirty="0" smtClean="0">
                <a:solidFill>
                  <a:srgbClr val="000000"/>
                </a:solidFill>
                <a:latin typeface="Times New Roman" panose="02020603050405020304" pitchFamily="18" charset="0"/>
                <a:cs typeface="Times New Roman" panose="02020603050405020304" pitchFamily="18" charset="0"/>
              </a:rPr>
              <a:t>FU</a:t>
            </a:r>
            <a:r>
              <a:rPr lang="zh-CN" altLang="en-US" sz="2000" b="1" dirty="0" smtClean="0">
                <a:solidFill>
                  <a:srgbClr val="000000"/>
                </a:solidFill>
                <a:latin typeface="Times New Roman" panose="02020603050405020304" pitchFamily="18" charset="0"/>
                <a:cs typeface="Times New Roman" panose="02020603050405020304" pitchFamily="18" charset="0"/>
              </a:rPr>
              <a:t>。</a:t>
            </a:r>
            <a:endParaRPr lang="en-US" altLang="zh-CN" sz="2000" b="1" dirty="0">
              <a:solidFill>
                <a:srgbClr val="000000"/>
              </a:solidFill>
              <a:latin typeface="Times New Roman" panose="02020603050405020304" pitchFamily="18" charset="0"/>
              <a:cs typeface="Times New Roman" panose="02020603050405020304" pitchFamily="18" charset="0"/>
            </a:endParaRPr>
          </a:p>
          <a:p>
            <a:pPr marL="0" lvl="1" indent="-457200" eaLnBrk="1" hangingPunct="1">
              <a:buFont typeface="Wingdings" panose="05000000000000000000" pitchFamily="2" charset="2"/>
              <a:buNone/>
            </a:pPr>
            <a:endParaRPr lang="en-US" altLang="zh-CN" b="1"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idx="4294967295"/>
          </p:nvPr>
        </p:nvSpPr>
        <p:spPr>
          <a:xfrm>
            <a:off x="468313" y="188913"/>
            <a:ext cx="8229600" cy="1143000"/>
          </a:xfrm>
        </p:spPr>
        <p:txBody>
          <a:bodyPr/>
          <a:lstStyle/>
          <a:p>
            <a:pPr eaLnBrk="1" hangingPunct="1">
              <a:defRPr/>
            </a:pPr>
            <a:r>
              <a:rPr lang="zh-CN" altLang="en-US" sz="4000" b="1" dirty="0" smtClean="0">
                <a:latin typeface="+mj-ea"/>
              </a:rPr>
              <a:t>开销和性能提升</a:t>
            </a:r>
            <a:endParaRPr lang="zh-CN" altLang="en-US" sz="4000" b="1" dirty="0" smtClean="0">
              <a:latin typeface="+mj-ea"/>
            </a:endParaRPr>
          </a:p>
        </p:txBody>
      </p:sp>
      <p:sp>
        <p:nvSpPr>
          <p:cNvPr id="57347" name="Rectangle 5"/>
          <p:cNvSpPr>
            <a:spLocks noGrp="1" noChangeArrowheads="1"/>
          </p:cNvSpPr>
          <p:nvPr>
            <p:ph type="body" idx="4294967295"/>
          </p:nvPr>
        </p:nvSpPr>
        <p:spPr>
          <a:xfrm>
            <a:off x="468313" y="1484313"/>
            <a:ext cx="8229600" cy="4525962"/>
          </a:xfrm>
        </p:spPr>
        <p:txBody>
          <a:bodyPr rtlCol="0">
            <a:noAutofit/>
          </a:bodyPr>
          <a:lstStyle/>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CDC6600</a:t>
            </a:r>
            <a:endParaRPr lang="en-US" altLang="zh-CN" sz="2400" b="1" dirty="0" smtClean="0">
              <a:latin typeface="Times New Roman" panose="02020603050405020304" pitchFamily="18" charset="0"/>
              <a:ea typeface="+mj-ea"/>
              <a:cs typeface="Times New Roman" panose="02020603050405020304" pitchFamily="18" charset="0"/>
            </a:endParaRPr>
          </a:p>
          <a:p>
            <a:pPr lvl="2" eaLnBrk="1" fontAlgn="auto" hangingPunct="1">
              <a:lnSpc>
                <a:spcPct val="90000"/>
              </a:lnSpc>
              <a:spcAft>
                <a:spcPts val="0"/>
              </a:spcAft>
              <a:buFont typeface="Wingdings" panose="05000000000000000000" pitchFamily="2" charset="2"/>
              <a:buNone/>
              <a:defRPr/>
            </a:pPr>
            <a:r>
              <a:rPr lang="zh-CN" altLang="en-US" b="1" u="sng" dirty="0" smtClean="0">
                <a:latin typeface="Times New Roman" panose="02020603050405020304" pitchFamily="18" charset="0"/>
                <a:ea typeface="+mj-ea"/>
                <a:cs typeface="Times New Roman" panose="02020603050405020304" pitchFamily="18" charset="0"/>
              </a:rPr>
              <a:t>性能提升	编码方式	</a:t>
            </a:r>
            <a:endParaRPr lang="zh-CN" altLang="en-US" b="1" dirty="0" smtClean="0">
              <a:latin typeface="Times New Roman" panose="02020603050405020304" pitchFamily="18" charset="0"/>
              <a:ea typeface="+mj-ea"/>
              <a:cs typeface="Times New Roman" panose="02020603050405020304" pitchFamily="18" charset="0"/>
            </a:endParaRPr>
          </a:p>
          <a:p>
            <a:pPr lvl="2" eaLnBrk="1" fontAlgn="auto" hangingPunct="1">
              <a:lnSpc>
                <a:spcPct val="90000"/>
              </a:lnSpc>
              <a:spcAft>
                <a:spcPts val="0"/>
              </a:spcAft>
              <a:buFont typeface="Wingdings" panose="05000000000000000000" pitchFamily="2" charset="2"/>
              <a:buNone/>
              <a:defRPr/>
            </a:pPr>
            <a:r>
              <a:rPr lang="en-US" altLang="zh-CN" b="1" dirty="0" smtClean="0">
                <a:latin typeface="Times New Roman" panose="02020603050405020304" pitchFamily="18" charset="0"/>
                <a:ea typeface="+mj-ea"/>
                <a:cs typeface="Times New Roman" panose="02020603050405020304" pitchFamily="18" charset="0"/>
              </a:rPr>
              <a:t>1.7		FORTRAN</a:t>
            </a:r>
            <a:endParaRPr lang="en-US" altLang="zh-CN" b="1" dirty="0" smtClean="0">
              <a:latin typeface="Times New Roman" panose="02020603050405020304" pitchFamily="18" charset="0"/>
              <a:ea typeface="+mj-ea"/>
              <a:cs typeface="Times New Roman" panose="02020603050405020304" pitchFamily="18" charset="0"/>
            </a:endParaRPr>
          </a:p>
          <a:p>
            <a:pPr lvl="2" eaLnBrk="1" fontAlgn="auto" hangingPunct="1">
              <a:lnSpc>
                <a:spcPct val="90000"/>
              </a:lnSpc>
              <a:spcAft>
                <a:spcPts val="0"/>
              </a:spcAft>
              <a:buFont typeface="Wingdings" panose="05000000000000000000" pitchFamily="2" charset="2"/>
              <a:buNone/>
              <a:defRPr/>
            </a:pPr>
            <a:r>
              <a:rPr lang="en-US" altLang="zh-CN" b="1" dirty="0" smtClean="0">
                <a:latin typeface="Times New Roman" panose="02020603050405020304" pitchFamily="18" charset="0"/>
                <a:ea typeface="+mj-ea"/>
                <a:cs typeface="Times New Roman" panose="02020603050405020304" pitchFamily="18" charset="0"/>
              </a:rPr>
              <a:t>2.5		</a:t>
            </a:r>
            <a:r>
              <a:rPr lang="zh-CN" altLang="en-US" b="1" dirty="0" smtClean="0">
                <a:latin typeface="Times New Roman" panose="02020603050405020304" pitchFamily="18" charset="0"/>
                <a:ea typeface="+mj-ea"/>
                <a:cs typeface="Times New Roman" panose="02020603050405020304" pitchFamily="18" charset="0"/>
              </a:rPr>
              <a:t>手工汇编</a:t>
            </a:r>
            <a:endParaRPr lang="zh-CN" altLang="en-US" b="1" dirty="0" smtClean="0">
              <a:latin typeface="Times New Roman" panose="02020603050405020304" pitchFamily="18" charset="0"/>
              <a:ea typeface="+mj-ea"/>
              <a:cs typeface="Times New Roman" panose="02020603050405020304" pitchFamily="18" charset="0"/>
            </a:endParaRPr>
          </a:p>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Condition</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记分牌）</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无软件流水调度</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无主存储器</a:t>
            </a:r>
            <a:endParaRPr lang="en-US" altLang="zh-CN"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2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无</a:t>
            </a:r>
            <a:r>
              <a:rPr lang="en-US" altLang="zh-CN" sz="2400" b="1" dirty="0" smtClean="0">
                <a:latin typeface="Times New Roman" panose="02020603050405020304" pitchFamily="18" charset="0"/>
                <a:ea typeface="+mj-ea"/>
                <a:cs typeface="Times New Roman" panose="02020603050405020304" pitchFamily="18" charset="0"/>
              </a:rPr>
              <a:t>Cache</a:t>
            </a:r>
            <a:endParaRPr lang="en-US" altLang="zh-CN" sz="2400" b="1" dirty="0" smtClean="0">
              <a:latin typeface="Times New Roman" panose="02020603050405020304" pitchFamily="18" charset="0"/>
              <a:ea typeface="+mj-ea"/>
              <a:cs typeface="Times New Roman" panose="02020603050405020304" pitchFamily="18" charset="0"/>
            </a:endParaRPr>
          </a:p>
          <a:p>
            <a:pPr eaLnBrk="1" fontAlgn="auto" hangingPunct="1">
              <a:lnSpc>
                <a:spcPct val="12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上的记分牌的逻辑电路相当于一个功能部件，器件的耗费是非常低的，但增加了大量的连线。</a:t>
            </a:r>
            <a:endParaRPr lang="en-US" altLang="zh-CN"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descr="Rectangle: Click to edit Master text styles&#10;Second level&#10;Third level&#10;Fourth level&#10;Fifth level"/>
          <p:cNvSpPr>
            <a:spLocks noGrp="1" noChangeArrowheads="1"/>
          </p:cNvSpPr>
          <p:nvPr>
            <p:ph idx="1"/>
          </p:nvPr>
        </p:nvSpPr>
        <p:spPr>
          <a:xfrm>
            <a:off x="395288" y="836613"/>
            <a:ext cx="8229600" cy="5832475"/>
          </a:xfrm>
        </p:spPr>
        <p:txBody>
          <a:bodyPr/>
          <a:lstStyle/>
          <a:p>
            <a:pPr eaLnBrk="1" hangingPunct="1">
              <a:lnSpc>
                <a:spcPct val="110000"/>
              </a:lnSpc>
              <a:buFont typeface="Wingdings" panose="05000000000000000000" pitchFamily="2" charset="2"/>
              <a:buChar char="Ø"/>
            </a:pPr>
            <a:r>
              <a:rPr lang="zh-CN" altLang="en-US" sz="2400" b="1" dirty="0" smtClean="0"/>
              <a:t>记分牌的性能受限于以下几个方面：</a:t>
            </a:r>
            <a:endParaRPr lang="zh-CN" altLang="en-US" sz="2400" b="1" dirty="0" smtClean="0"/>
          </a:p>
          <a:p>
            <a:pPr marL="1085850" lvl="1" indent="-457200" eaLnBrk="1" hangingPunct="1">
              <a:lnSpc>
                <a:spcPct val="110000"/>
              </a:lnSpc>
            </a:pPr>
            <a:r>
              <a:rPr lang="zh-CN" altLang="en-US" sz="2400" b="1" dirty="0" smtClean="0"/>
              <a:t>程序代码中可开发的并行性，即是否存在可以并行执行的不相关的指令。</a:t>
            </a:r>
            <a:endParaRPr lang="zh-CN" altLang="en-US" sz="2400" b="1" dirty="0" smtClean="0"/>
          </a:p>
          <a:p>
            <a:pPr marL="1085850" lvl="1" indent="-457200" eaLnBrk="1" hangingPunct="1">
              <a:lnSpc>
                <a:spcPct val="110000"/>
              </a:lnSpc>
            </a:pPr>
            <a:r>
              <a:rPr lang="zh-CN" altLang="en-US" sz="2400" b="1" dirty="0" smtClean="0"/>
              <a:t>记分牌的容量。</a:t>
            </a:r>
            <a:endParaRPr lang="zh-CN" altLang="en-US" sz="2400" b="1" dirty="0" smtClean="0"/>
          </a:p>
          <a:p>
            <a:pPr lvl="2" eaLnBrk="1" hangingPunct="1">
              <a:lnSpc>
                <a:spcPct val="110000"/>
              </a:lnSpc>
            </a:pPr>
            <a:r>
              <a:rPr lang="zh-CN" altLang="en-US" b="1" dirty="0" smtClean="0"/>
              <a:t>记分牌的容量决定了流水线能在多大范围内寻找不相关指令。流水线中可以同时容纳的指令数量称为</a:t>
            </a:r>
            <a:r>
              <a:rPr lang="zh-CN" altLang="en-US" b="1" dirty="0" smtClean="0">
                <a:solidFill>
                  <a:srgbClr val="FF0000"/>
                </a:solidFill>
              </a:rPr>
              <a:t>指令窗口</a:t>
            </a:r>
            <a:r>
              <a:rPr lang="zh-CN" altLang="en-US" b="1" dirty="0" smtClean="0"/>
              <a:t>。</a:t>
            </a:r>
            <a:endParaRPr lang="zh-CN" altLang="en-US" b="1" dirty="0" smtClean="0"/>
          </a:p>
          <a:p>
            <a:pPr marL="1085850" lvl="1" indent="-457200" eaLnBrk="1" hangingPunct="1">
              <a:lnSpc>
                <a:spcPct val="110000"/>
              </a:lnSpc>
            </a:pPr>
            <a:r>
              <a:rPr lang="zh-CN" altLang="en-US" sz="2400" b="1" dirty="0" smtClean="0">
                <a:latin typeface="Times New Roman" panose="02020603050405020304" pitchFamily="18" charset="0"/>
              </a:rPr>
              <a:t>功能部件的数目和种类。</a:t>
            </a:r>
            <a:endParaRPr lang="zh-CN" altLang="en-US" sz="2400" b="1" dirty="0" smtClean="0">
              <a:latin typeface="Times New Roman" panose="02020603050405020304" pitchFamily="18" charset="0"/>
            </a:endParaRPr>
          </a:p>
          <a:p>
            <a:pPr lvl="2" eaLnBrk="1" hangingPunct="1">
              <a:lnSpc>
                <a:spcPct val="110000"/>
              </a:lnSpc>
            </a:pPr>
            <a:r>
              <a:rPr lang="zh-CN" altLang="en-US" b="1" dirty="0" smtClean="0">
                <a:latin typeface="Times New Roman" panose="02020603050405020304" pitchFamily="18" charset="0"/>
              </a:rPr>
              <a:t>功能部件的总数决定了结构冲突的严重程度。</a:t>
            </a:r>
            <a:endParaRPr lang="zh-CN" altLang="en-US" b="1" dirty="0" smtClean="0">
              <a:latin typeface="Times New Roman" panose="02020603050405020304" pitchFamily="18" charset="0"/>
            </a:endParaRPr>
          </a:p>
          <a:p>
            <a:pPr marL="1085850" lvl="1" indent="-457200" eaLnBrk="1" hangingPunct="1">
              <a:lnSpc>
                <a:spcPct val="110000"/>
              </a:lnSpc>
            </a:pPr>
            <a:r>
              <a:rPr lang="zh-CN" altLang="en-US" sz="2400" b="1" dirty="0" smtClean="0">
                <a:latin typeface="Times New Roman" panose="02020603050405020304" pitchFamily="18" charset="0"/>
              </a:rPr>
              <a:t>反相关和输出相关。</a:t>
            </a:r>
            <a:endParaRPr lang="zh-CN" altLang="en-US" sz="2400" b="1" dirty="0" smtClean="0">
              <a:latin typeface="Times New Roman" panose="02020603050405020304" pitchFamily="18" charset="0"/>
            </a:endParaRPr>
          </a:p>
          <a:p>
            <a:pPr lvl="2" eaLnBrk="1" hangingPunct="1">
              <a:lnSpc>
                <a:spcPct val="110000"/>
              </a:lnSpc>
            </a:pPr>
            <a:r>
              <a:rPr lang="zh-CN" altLang="en-US" b="1" dirty="0" smtClean="0">
                <a:latin typeface="Times New Roman" panose="02020603050405020304" pitchFamily="18" charset="0"/>
              </a:rPr>
              <a:t>它们引起计分牌中更多的</a:t>
            </a:r>
            <a:r>
              <a:rPr lang="en-US" altLang="zh-CN" b="1" dirty="0" smtClean="0">
                <a:latin typeface="Times New Roman" panose="02020603050405020304" pitchFamily="18" charset="0"/>
              </a:rPr>
              <a:t>WAR</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WAW</a:t>
            </a:r>
            <a:r>
              <a:rPr lang="zh-CN" altLang="en-US" b="1" dirty="0" smtClean="0">
                <a:latin typeface="Times New Roman" panose="02020603050405020304" pitchFamily="18" charset="0"/>
              </a:rPr>
              <a:t>冲突 。</a:t>
            </a:r>
            <a:endParaRPr lang="zh-CN" altLang="en-US"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6" name="Rectangle 22"/>
          <p:cNvSpPr>
            <a:spLocks noGrp="1" noChangeArrowheads="1"/>
          </p:cNvSpPr>
          <p:nvPr>
            <p:ph type="body" idx="4294967295"/>
          </p:nvPr>
        </p:nvSpPr>
        <p:spPr/>
        <p:txBody>
          <a:bodyPr rtlCol="0">
            <a:normAutofit/>
          </a:bodyPr>
          <a:lstStyle/>
          <a:p>
            <a:pPr eaLnBrk="1" fontAlgn="auto" hangingPunct="1">
              <a:lnSpc>
                <a:spcPct val="110000"/>
              </a:lnSpc>
              <a:spcAft>
                <a:spcPts val="0"/>
              </a:spcAft>
              <a:defRPr/>
            </a:pPr>
            <a:r>
              <a:rPr lang="en-US" altLang="zh-CN" sz="2400" b="1" dirty="0" smtClean="0">
                <a:latin typeface="Times New Roman" panose="02020603050405020304" pitchFamily="18" charset="0"/>
                <a:ea typeface="+mj-ea"/>
                <a:cs typeface="Times New Roman" panose="02020603050405020304" pitchFamily="18" charset="0"/>
              </a:rPr>
              <a:t>IBM 360/91</a:t>
            </a:r>
            <a:r>
              <a:rPr lang="zh-CN" altLang="en-US" sz="2400" b="1" dirty="0" smtClean="0">
                <a:latin typeface="Times New Roman" panose="02020603050405020304" pitchFamily="18" charset="0"/>
                <a:ea typeface="+mj-ea"/>
                <a:cs typeface="Times New Roman" panose="02020603050405020304" pitchFamily="18" charset="0"/>
              </a:rPr>
              <a:t>比</a:t>
            </a:r>
            <a:r>
              <a:rPr lang="en-US" altLang="zh-CN" sz="2400" b="1" dirty="0" smtClean="0">
                <a:latin typeface="Times New Roman" panose="02020603050405020304" pitchFamily="18" charset="0"/>
                <a:ea typeface="+mj-ea"/>
                <a:cs typeface="Times New Roman" panose="02020603050405020304" pitchFamily="18" charset="0"/>
              </a:rPr>
              <a:t>CDC6600</a:t>
            </a:r>
            <a:r>
              <a:rPr lang="zh-CN" altLang="en-US" sz="2400" b="1" dirty="0" smtClean="0">
                <a:latin typeface="Times New Roman" panose="02020603050405020304" pitchFamily="18" charset="0"/>
                <a:ea typeface="+mj-ea"/>
                <a:cs typeface="Times New Roman" panose="02020603050405020304" pitchFamily="18" charset="0"/>
              </a:rPr>
              <a:t>晚三年推出</a:t>
            </a:r>
            <a:endParaRPr lang="zh-CN" altLang="en-US"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商业计算机使用</a:t>
            </a:r>
            <a:r>
              <a:rPr lang="en-US" altLang="zh-CN" sz="2400" b="1" dirty="0" smtClean="0">
                <a:latin typeface="Times New Roman" panose="02020603050405020304" pitchFamily="18" charset="0"/>
                <a:ea typeface="+mj-ea"/>
                <a:cs typeface="Times New Roman" panose="02020603050405020304" pitchFamily="18" charset="0"/>
              </a:rPr>
              <a:t>Cache</a:t>
            </a:r>
            <a:r>
              <a:rPr lang="zh-CN" altLang="en-US" sz="2400" b="1" dirty="0" smtClean="0">
                <a:latin typeface="Times New Roman" panose="02020603050405020304" pitchFamily="18" charset="0"/>
                <a:ea typeface="+mj-ea"/>
                <a:cs typeface="Times New Roman" panose="02020603050405020304" pitchFamily="18" charset="0"/>
              </a:rPr>
              <a:t>技术之前</a:t>
            </a:r>
            <a:endParaRPr lang="zh-CN" altLang="en-US" sz="2400" b="1" dirty="0" smtClean="0">
              <a:latin typeface="Times New Roman" panose="02020603050405020304" pitchFamily="18" charset="0"/>
              <a:ea typeface="+mj-ea"/>
              <a:cs typeface="Times New Roman" panose="02020603050405020304" pitchFamily="18" charset="0"/>
            </a:endParaRPr>
          </a:p>
          <a:p>
            <a:pPr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整个</a:t>
            </a:r>
            <a:r>
              <a:rPr lang="en-US" altLang="zh-CN" sz="2400" b="1" dirty="0" smtClean="0">
                <a:latin typeface="Times New Roman" panose="02020603050405020304" pitchFamily="18" charset="0"/>
                <a:ea typeface="+mj-ea"/>
                <a:cs typeface="Times New Roman" panose="02020603050405020304" pitchFamily="18" charset="0"/>
              </a:rPr>
              <a:t>360</a:t>
            </a:r>
            <a:r>
              <a:rPr lang="zh-CN" altLang="en-US" sz="2400" b="1" dirty="0" smtClean="0">
                <a:latin typeface="Times New Roman" panose="02020603050405020304" pitchFamily="18" charset="0"/>
                <a:ea typeface="+mj-ea"/>
                <a:cs typeface="Times New Roman" panose="02020603050405020304" pitchFamily="18" charset="0"/>
              </a:rPr>
              <a:t>系列仅一个指令系统和一个编译器</a:t>
            </a:r>
            <a:endParaRPr lang="zh-CN" altLang="en-US"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要求具有很高的浮点性能，但不是通过高端机器的专用的编译器实现</a:t>
            </a:r>
            <a:endParaRPr lang="zh-CN" altLang="en-US"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只有四个双精度浮点寄存器，编译器调度的有效性受到很大限制</a:t>
            </a:r>
            <a:endParaRPr lang="zh-CN" altLang="en-US" sz="2400" b="1" dirty="0" smtClean="0">
              <a:latin typeface="Times New Roman" panose="02020603050405020304" pitchFamily="18" charset="0"/>
              <a:ea typeface="+mj-ea"/>
              <a:cs typeface="Times New Roman" panose="02020603050405020304" pitchFamily="18" charset="0"/>
            </a:endParaRPr>
          </a:p>
          <a:p>
            <a:pPr lvl="1" eaLnBrk="1" fontAlgn="auto" hangingPunct="1">
              <a:lnSpc>
                <a:spcPct val="110000"/>
              </a:lnSpc>
              <a:spcAft>
                <a:spcPts val="0"/>
              </a:spcAft>
              <a:defRPr/>
            </a:pPr>
            <a:r>
              <a:rPr lang="zh-CN" altLang="en-US" sz="2400" b="1" dirty="0" smtClean="0">
                <a:latin typeface="Times New Roman" panose="02020603050405020304" pitchFamily="18" charset="0"/>
                <a:ea typeface="+mj-ea"/>
                <a:cs typeface="Times New Roman" panose="02020603050405020304" pitchFamily="18" charset="0"/>
              </a:rPr>
              <a:t>访存时间和浮点计算时间都很长</a:t>
            </a:r>
            <a:endParaRPr lang="zh-CN" altLang="en-US" sz="2400" b="1" dirty="0" smtClean="0">
              <a:latin typeface="Times New Roman" panose="02020603050405020304" pitchFamily="18" charset="0"/>
              <a:ea typeface="+mj-ea"/>
              <a:cs typeface="Times New Roman" panose="02020603050405020304" pitchFamily="18" charset="0"/>
            </a:endParaRPr>
          </a:p>
        </p:txBody>
      </p:sp>
      <p:sp>
        <p:nvSpPr>
          <p:cNvPr id="4" name="Rectangle 7"/>
          <p:cNvSpPr txBox="1">
            <a:spLocks noChangeArrowheads="1"/>
          </p:cNvSpPr>
          <p:nvPr/>
        </p:nvSpPr>
        <p:spPr bwMode="auto">
          <a:xfrm>
            <a:off x="179388" y="188913"/>
            <a:ext cx="8785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7.2.2 </a:t>
            </a:r>
            <a:r>
              <a:rPr lang="zh-CN" altLang="en-US" sz="3600" b="1" dirty="0" smtClean="0">
                <a:latin typeface="Times New Roman" panose="02020603050405020304" pitchFamily="18" charset="0"/>
                <a:cs typeface="Times New Roman" panose="02020603050405020304" pitchFamily="18" charset="0"/>
              </a:rPr>
              <a:t>动态调度算法之二：</a:t>
            </a:r>
            <a:r>
              <a:rPr lang="en-US" altLang="zh-CN" sz="3600" b="1" dirty="0" err="1" smtClean="0">
                <a:latin typeface="Times New Roman" panose="02020603050405020304" pitchFamily="18" charset="0"/>
                <a:cs typeface="Times New Roman" panose="02020603050405020304" pitchFamily="18" charset="0"/>
              </a:rPr>
              <a:t>Tomasulo</a:t>
            </a:r>
            <a:r>
              <a:rPr lang="zh-CN" altLang="en-US" sz="3600" b="1" dirty="0">
                <a:latin typeface="Times New Roman" panose="02020603050405020304" pitchFamily="18" charset="0"/>
                <a:cs typeface="Times New Roman" panose="02020603050405020304" pitchFamily="18" charset="0"/>
              </a:rPr>
              <a:t>算法</a:t>
            </a:r>
            <a:endParaRPr lang="zh-CN" altLang="en-US" sz="36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idx="4294967295"/>
          </p:nvPr>
        </p:nvSpPr>
        <p:spPr>
          <a:xfrm>
            <a:off x="457200" y="-26988"/>
            <a:ext cx="8229600" cy="1143001"/>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IBM 360/91</a:t>
            </a:r>
            <a:r>
              <a:rPr lang="zh-CN" altLang="en-US" sz="3600" b="1" dirty="0" smtClean="0">
                <a:latin typeface="Times New Roman" panose="02020603050405020304" pitchFamily="18" charset="0"/>
                <a:cs typeface="Times New Roman" panose="02020603050405020304" pitchFamily="18" charset="0"/>
              </a:rPr>
              <a:t>前面板</a:t>
            </a:r>
            <a:endParaRPr lang="zh-CN" altLang="en-US" sz="3600" b="1" dirty="0" smtClean="0">
              <a:latin typeface="Times New Roman" panose="02020603050405020304" pitchFamily="18" charset="0"/>
              <a:cs typeface="Times New Roman" panose="02020603050405020304" pitchFamily="18" charset="0"/>
            </a:endParaRPr>
          </a:p>
        </p:txBody>
      </p:sp>
      <p:pic>
        <p:nvPicPr>
          <p:cNvPr id="59395" name="Picture 7" descr="36091-museum-1"/>
          <p:cNvPicPr>
            <a:picLocks noGrp="1" noChangeAspect="1" noChangeArrowheads="1"/>
          </p:cNvPicPr>
          <p:nvPr>
            <p:ph idx="4294967295"/>
          </p:nvPr>
        </p:nvPicPr>
        <p:blipFill>
          <a:blip r:embed="rId1" cstate="print">
            <a:extLst>
              <a:ext uri="{28A0092B-C50C-407E-A947-70E740481C1C}">
                <a14:useLocalDpi xmlns:a14="http://schemas.microsoft.com/office/drawing/2010/main" val="0"/>
              </a:ext>
            </a:extLst>
          </a:blip>
          <a:srcRect/>
          <a:stretch>
            <a:fillRect/>
          </a:stretch>
        </p:blipFill>
        <p:spPr>
          <a:xfrm>
            <a:off x="1428750" y="1052513"/>
            <a:ext cx="6286500" cy="532923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title" idx="4294967295"/>
          </p:nvPr>
        </p:nvSpPr>
        <p:spPr/>
        <p:txBody>
          <a:bodyPr/>
          <a:lstStyle/>
          <a:p>
            <a:pPr eaLnBrk="1" hangingPunct="1">
              <a:defRPr/>
            </a:pPr>
            <a:r>
              <a:rPr lang="en-US" altLang="zh-CN" sz="3600" b="1" dirty="0" err="1" smtClean="0">
                <a:latin typeface="Times New Roman" panose="02020603050405020304" pitchFamily="18" charset="0"/>
                <a:cs typeface="Times New Roman" panose="02020603050405020304" pitchFamily="18" charset="0"/>
              </a:rPr>
              <a:t>Tomasulo</a:t>
            </a:r>
            <a:r>
              <a:rPr lang="zh-CN" altLang="en-US" sz="3600" b="1" dirty="0" smtClean="0">
                <a:latin typeface="Times New Roman" panose="02020603050405020304" pitchFamily="18" charset="0"/>
                <a:cs typeface="Times New Roman" panose="02020603050405020304" pitchFamily="18" charset="0"/>
              </a:rPr>
              <a:t>算法与记分牌</a:t>
            </a:r>
            <a:endParaRPr lang="zh-CN" altLang="en-US" sz="3600" b="1" dirty="0" smtClean="0">
              <a:latin typeface="Times New Roman" panose="02020603050405020304" pitchFamily="18" charset="0"/>
              <a:cs typeface="Times New Roman" panose="02020603050405020304" pitchFamily="18" charset="0"/>
            </a:endParaRPr>
          </a:p>
        </p:txBody>
      </p:sp>
      <p:sp>
        <p:nvSpPr>
          <p:cNvPr id="53251" name="Rectangle 11"/>
          <p:cNvSpPr>
            <a:spLocks noGrp="1" noChangeArrowheads="1"/>
          </p:cNvSpPr>
          <p:nvPr>
            <p:ph type="body" idx="4294967295"/>
          </p:nvPr>
        </p:nvSpPr>
        <p:spPr/>
        <p:txBody>
          <a:bodyPr/>
          <a:lstStyle/>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采用了许多记分牌中的理念</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两个较大的差异</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en-US" altLang="zh-CN" sz="2400" b="1" dirty="0" err="1" smtClean="0">
                <a:latin typeface="Times New Roman" panose="02020603050405020304" pitchFamily="18" charset="0"/>
                <a:ea typeface="+mj-ea"/>
                <a:cs typeface="Times New Roman" panose="02020603050405020304" pitchFamily="18" charset="0"/>
              </a:rPr>
              <a:t>Tomasulo</a:t>
            </a:r>
            <a:r>
              <a:rPr lang="zh-CN" altLang="en-US" sz="2400" b="1" dirty="0" smtClean="0">
                <a:latin typeface="Times New Roman" panose="02020603050405020304" pitchFamily="18" charset="0"/>
                <a:ea typeface="+mj-ea"/>
                <a:cs typeface="Times New Roman" panose="02020603050405020304" pitchFamily="18" charset="0"/>
              </a:rPr>
              <a:t>算法中，冲突检测和执行控制是分布的，利用保留站实现。</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en-US" altLang="zh-CN" sz="2400" b="1" dirty="0" err="1" smtClean="0">
                <a:latin typeface="Times New Roman" panose="02020603050405020304" pitchFamily="18" charset="0"/>
                <a:ea typeface="+mj-ea"/>
                <a:cs typeface="Times New Roman" panose="02020603050405020304" pitchFamily="18" charset="0"/>
              </a:rPr>
              <a:t>Tomasulo</a:t>
            </a:r>
            <a:r>
              <a:rPr lang="zh-CN" altLang="en-US" sz="2400" b="1" dirty="0" smtClean="0">
                <a:latin typeface="Times New Roman" panose="02020603050405020304" pitchFamily="18" charset="0"/>
                <a:ea typeface="+mj-ea"/>
                <a:cs typeface="Times New Roman" panose="02020603050405020304" pitchFamily="18" charset="0"/>
              </a:rPr>
              <a:t>算法不检查</a:t>
            </a:r>
            <a:r>
              <a:rPr lang="en-US" altLang="zh-CN" sz="2400" b="1" dirty="0" smtClean="0">
                <a:latin typeface="Times New Roman" panose="02020603050405020304" pitchFamily="18" charset="0"/>
                <a:ea typeface="+mj-ea"/>
                <a:cs typeface="Times New Roman" panose="02020603050405020304" pitchFamily="18" charset="0"/>
              </a:rPr>
              <a:t>WAR</a:t>
            </a:r>
            <a:r>
              <a:rPr lang="zh-CN" altLang="en-US" sz="2400" b="1" dirty="0" smtClean="0">
                <a:latin typeface="Times New Roman" panose="02020603050405020304" pitchFamily="18" charset="0"/>
                <a:ea typeface="+mj-ea"/>
                <a:cs typeface="Times New Roman" panose="02020603050405020304" pitchFamily="18" charset="0"/>
              </a:rPr>
              <a:t>和</a:t>
            </a:r>
            <a:r>
              <a:rPr lang="en-US" altLang="zh-CN" sz="2400" b="1" dirty="0" smtClean="0">
                <a:latin typeface="Times New Roman" panose="02020603050405020304" pitchFamily="18" charset="0"/>
                <a:ea typeface="+mj-ea"/>
                <a:cs typeface="Times New Roman" panose="02020603050405020304" pitchFamily="18" charset="0"/>
              </a:rPr>
              <a:t>WAW</a:t>
            </a:r>
            <a:r>
              <a:rPr lang="zh-CN" altLang="en-US" sz="2400" b="1" dirty="0" smtClean="0">
                <a:latin typeface="Times New Roman" panose="02020603050405020304" pitchFamily="18" charset="0"/>
                <a:ea typeface="+mj-ea"/>
                <a:cs typeface="Times New Roman" panose="02020603050405020304" pitchFamily="18" charset="0"/>
              </a:rPr>
              <a:t>相关，通过算法本身消除。计算结果通过专用通道直接从功能部件进入到</a:t>
            </a:r>
            <a:r>
              <a:rPr lang="zh-CN" altLang="en-US" sz="2400" b="1" dirty="0" smtClean="0">
                <a:solidFill>
                  <a:srgbClr val="FF0000"/>
                </a:solidFill>
                <a:latin typeface="Times New Roman" panose="02020603050405020304" pitchFamily="18" charset="0"/>
                <a:ea typeface="+mj-ea"/>
                <a:cs typeface="Times New Roman" panose="02020603050405020304" pitchFamily="18" charset="0"/>
              </a:rPr>
              <a:t>保留站</a:t>
            </a:r>
            <a:r>
              <a:rPr lang="zh-CN" altLang="en-US" sz="2400" b="1" dirty="0" smtClean="0">
                <a:latin typeface="Times New Roman" panose="02020603050405020304" pitchFamily="18" charset="0"/>
                <a:ea typeface="+mj-ea"/>
                <a:cs typeface="Times New Roman" panose="02020603050405020304" pitchFamily="18" charset="0"/>
              </a:rPr>
              <a:t>进行缓冲，而不一定是写到寄存器。</a:t>
            </a:r>
            <a:endParaRPr lang="en-US" altLang="zh-CN"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4" descr="Rectangle: Click to edit Master text styles&#10;Second level&#10;Third level&#10;Fourth level&#10;Fifth level"/>
          <p:cNvGraphicFramePr>
            <a:graphicFrameLocks noGrp="1" noChangeAspect="1"/>
          </p:cNvGraphicFramePr>
          <p:nvPr>
            <p:ph sz="half" idx="2"/>
          </p:nvPr>
        </p:nvGraphicFramePr>
        <p:xfrm>
          <a:off x="611188" y="908050"/>
          <a:ext cx="7488237" cy="5257800"/>
        </p:xfrm>
        <a:graphic>
          <a:graphicData uri="http://schemas.openxmlformats.org/presentationml/2006/ole">
            <mc:AlternateContent xmlns:mc="http://schemas.openxmlformats.org/markup-compatibility/2006">
              <mc:Choice xmlns:v="urn:schemas-microsoft-com:vml" Requires="v">
                <p:oleObj spid="_x0000_s59428" name="" r:id="rId1" imgW="4762500" imgH="3076575" progId="Word.Picture.8">
                  <p:embed/>
                </p:oleObj>
              </mc:Choice>
              <mc:Fallback>
                <p:oleObj name="" r:id="rId1" imgW="4762500" imgH="3076575" progId="Word.Picture.8">
                  <p:embed/>
                  <p:pic>
                    <p:nvPicPr>
                      <p:cNvPr id="0" name="图片 59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08050"/>
                        <a:ext cx="7488237"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1" name="矩形 3"/>
          <p:cNvSpPr>
            <a:spLocks noChangeArrowheads="1"/>
          </p:cNvSpPr>
          <p:nvPr/>
        </p:nvSpPr>
        <p:spPr bwMode="auto">
          <a:xfrm>
            <a:off x="285750" y="214313"/>
            <a:ext cx="2571750" cy="180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ct val="20000"/>
              </a:spcBef>
              <a:buClr>
                <a:schemeClr val="tx1"/>
              </a:buClr>
              <a:buFont typeface="Wingdings" panose="05000000000000000000" pitchFamily="2" charset="2"/>
              <a:buChar char="Ø"/>
            </a:pPr>
            <a:r>
              <a:rPr lang="zh-CN" altLang="en-US" sz="2400" dirty="0">
                <a:solidFill>
                  <a:srgbClr val="E24C05"/>
                </a:solidFill>
                <a:latin typeface="黑体" panose="02010609060101010101" pitchFamily="49" charset="-122"/>
              </a:rPr>
              <a:t>基于</a:t>
            </a:r>
            <a:r>
              <a:rPr lang="en-US" altLang="zh-CN" sz="2400" dirty="0" err="1">
                <a:latin typeface="黑体" panose="02010609060101010101" pitchFamily="49" charset="-122"/>
              </a:rPr>
              <a:t>Tomasulo</a:t>
            </a:r>
            <a:r>
              <a:rPr lang="zh-CN" altLang="en-US" sz="2400" dirty="0">
                <a:latin typeface="黑体" panose="02010609060101010101" pitchFamily="49" charset="-122"/>
              </a:rPr>
              <a:t>算法</a:t>
            </a:r>
            <a:r>
              <a:rPr lang="zh-CN" altLang="en-US" sz="2400" dirty="0">
                <a:solidFill>
                  <a:srgbClr val="E24C05"/>
                </a:solidFill>
                <a:latin typeface="黑体" panose="02010609060101010101" pitchFamily="49" charset="-122"/>
              </a:rPr>
              <a:t>的</a:t>
            </a:r>
            <a:r>
              <a:rPr lang="en-US" altLang="zh-CN" sz="2400" dirty="0">
                <a:latin typeface="黑体" panose="02010609060101010101" pitchFamily="49" charset="-122"/>
              </a:rPr>
              <a:t>MIPS</a:t>
            </a:r>
            <a:r>
              <a:rPr lang="zh-CN" altLang="en-US" sz="2400" dirty="0">
                <a:solidFill>
                  <a:srgbClr val="E24C05"/>
                </a:solidFill>
                <a:latin typeface="黑体" panose="02010609060101010101" pitchFamily="49" charset="-122"/>
              </a:rPr>
              <a:t>处理器浮点部件的基本结构 </a:t>
            </a:r>
            <a:endParaRPr lang="zh-CN" altLang="en-US" sz="2400" dirty="0">
              <a:solidFill>
                <a:srgbClr val="E24C05"/>
              </a:solidFill>
              <a:latin typeface="黑体" panose="020106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descr="Rectangle: Click to edit Master text styles&#10;Second level&#10;Third level&#10;Fourth level&#10;Fifth level"/>
          <p:cNvSpPr>
            <a:spLocks noGrp="1" noChangeArrowheads="1"/>
          </p:cNvSpPr>
          <p:nvPr>
            <p:ph idx="1"/>
          </p:nvPr>
        </p:nvSpPr>
        <p:spPr>
          <a:xfrm>
            <a:off x="323850" y="333375"/>
            <a:ext cx="7772400" cy="625475"/>
          </a:xfrm>
        </p:spPr>
        <p:txBody>
          <a:bodyPr/>
          <a:lstStyle/>
          <a:p>
            <a:pPr marL="457200" indent="-457200" eaLnBrk="1" hangingPunct="1">
              <a:buFont typeface="Wingdings" panose="05000000000000000000" pitchFamily="2" charset="2"/>
              <a:buNone/>
            </a:pPr>
            <a:r>
              <a:rPr lang="en-US" altLang="zh-CN" smtClean="0"/>
              <a:t>  </a:t>
            </a:r>
            <a:r>
              <a:rPr lang="zh-CN" altLang="en-US" b="1" smtClean="0"/>
              <a:t>例如：下面这一段代码存在数据相关。</a:t>
            </a:r>
            <a:r>
              <a:rPr lang="en-US" altLang="zh-CN" b="1" smtClean="0"/>
              <a:t>(</a:t>
            </a:r>
            <a:r>
              <a:rPr lang="zh-CN" altLang="en-US" b="1" smtClean="0"/>
              <a:t>数组增值</a:t>
            </a:r>
            <a:r>
              <a:rPr lang="en-US" altLang="zh-CN" b="1" smtClean="0"/>
              <a:t>)</a:t>
            </a:r>
            <a:endParaRPr lang="zh-CN" altLang="en-US" b="1" smtClean="0"/>
          </a:p>
        </p:txBody>
      </p:sp>
      <p:sp>
        <p:nvSpPr>
          <p:cNvPr id="39939" name="Text Box 4"/>
          <p:cNvSpPr txBox="1">
            <a:spLocks noChangeArrowheads="1"/>
          </p:cNvSpPr>
          <p:nvPr/>
        </p:nvSpPr>
        <p:spPr bwMode="auto">
          <a:xfrm>
            <a:off x="684213" y="1700213"/>
            <a:ext cx="813752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b="1" dirty="0">
                <a:solidFill>
                  <a:srgbClr val="000000"/>
                </a:solidFill>
                <a:latin typeface="宋体" panose="02010600030101010101" pitchFamily="2" charset="-122"/>
              </a:rPr>
              <a:t>Loop</a:t>
            </a: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LD      </a:t>
            </a:r>
            <a:r>
              <a:rPr lang="en-US" altLang="zh-CN" sz="2400" b="1" dirty="0" smtClean="0">
                <a:solidFill>
                  <a:srgbClr val="D60093"/>
                </a:solidFill>
                <a:latin typeface="宋体" panose="02010600030101010101" pitchFamily="2" charset="-122"/>
              </a:rPr>
              <a:t>F0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R1</a:t>
            </a:r>
            <a:r>
              <a:rPr lang="zh-CN" altLang="en-US" sz="2400" b="1" dirty="0">
                <a:solidFill>
                  <a:srgbClr val="000000"/>
                </a:solidFill>
                <a:latin typeface="宋体" panose="02010600030101010101" pitchFamily="2" charset="-122"/>
              </a:rPr>
              <a:t>）	</a:t>
            </a:r>
            <a:r>
              <a:rPr lang="en-US" altLang="zh-CN" sz="2400" b="1" dirty="0">
                <a:solidFill>
                  <a:srgbClr val="0000CC"/>
                </a:solidFill>
                <a:latin typeface="宋体" panose="02010600030101010101" pitchFamily="2" charset="-122"/>
              </a:rPr>
              <a:t>// F0</a:t>
            </a:r>
            <a:r>
              <a:rPr lang="zh-CN" altLang="en-US" sz="2400" b="1" dirty="0">
                <a:solidFill>
                  <a:srgbClr val="0000CC"/>
                </a:solidFill>
                <a:latin typeface="宋体" panose="02010600030101010101" pitchFamily="2" charset="-122"/>
              </a:rPr>
              <a:t>为数组元素</a:t>
            </a:r>
            <a:endParaRPr lang="zh-CN" altLang="en-US" sz="2400" b="1" dirty="0">
              <a:solidFill>
                <a:srgbClr val="0000CC"/>
              </a:solidFill>
              <a:latin typeface="宋体" panose="02010600030101010101" pitchFamily="2" charset="-122"/>
            </a:endParaRPr>
          </a:p>
          <a:p>
            <a:pPr eaLnBrk="1" hangingPunct="1">
              <a:lnSpc>
                <a:spcPct val="150000"/>
              </a:lnSpc>
              <a:buFont typeface="Wingdings" panose="05000000000000000000" pitchFamily="2" charset="2"/>
              <a:buNone/>
            </a:pP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ADDD    </a:t>
            </a:r>
            <a:r>
              <a:rPr lang="en-US" altLang="zh-CN" sz="2400" b="1" dirty="0" smtClean="0">
                <a:solidFill>
                  <a:srgbClr val="008000"/>
                </a:solidFill>
                <a:latin typeface="宋体" panose="02010600030101010101" pitchFamily="2" charset="-122"/>
              </a:rPr>
              <a:t>F4</a:t>
            </a:r>
            <a:r>
              <a:rPr lang="zh-CN" altLang="en-US" sz="2400" b="1" dirty="0">
                <a:solidFill>
                  <a:srgbClr val="000000"/>
                </a:solidFill>
                <a:latin typeface="宋体" panose="02010600030101010101" pitchFamily="2" charset="-122"/>
              </a:rPr>
              <a:t>，</a:t>
            </a:r>
            <a:r>
              <a:rPr lang="en-US" altLang="zh-CN" sz="2400" b="1" dirty="0">
                <a:solidFill>
                  <a:srgbClr val="D60093"/>
                </a:solidFill>
                <a:latin typeface="宋体" panose="02010600030101010101" pitchFamily="2" charset="-122"/>
              </a:rPr>
              <a:t>F0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F2	</a:t>
            </a:r>
            <a:r>
              <a:rPr lang="en-US" altLang="zh-CN" sz="2400" b="1" dirty="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加上</a:t>
            </a:r>
            <a:r>
              <a:rPr lang="en-US" altLang="zh-CN" sz="2400" b="1" dirty="0">
                <a:solidFill>
                  <a:srgbClr val="0000CC"/>
                </a:solidFill>
                <a:latin typeface="宋体" panose="02010600030101010101" pitchFamily="2" charset="-122"/>
              </a:rPr>
              <a:t>F2</a:t>
            </a:r>
            <a:r>
              <a:rPr lang="zh-CN" altLang="en-US" sz="2400" b="1" dirty="0">
                <a:solidFill>
                  <a:srgbClr val="0000CC"/>
                </a:solidFill>
                <a:latin typeface="宋体" panose="02010600030101010101" pitchFamily="2" charset="-122"/>
              </a:rPr>
              <a:t>中的值</a:t>
            </a:r>
            <a:endParaRPr lang="zh-CN" altLang="en-US" sz="2400" b="1" dirty="0">
              <a:solidFill>
                <a:srgbClr val="0000CC"/>
              </a:solidFill>
              <a:latin typeface="宋体" panose="02010600030101010101" pitchFamily="2" charset="-122"/>
            </a:endParaRPr>
          </a:p>
          <a:p>
            <a:pPr eaLnBrk="1" hangingPunct="1">
              <a:lnSpc>
                <a:spcPct val="27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SD      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R1</a:t>
            </a:r>
            <a:r>
              <a:rPr lang="zh-CN" altLang="en-US" sz="2400" b="1" dirty="0" smtClean="0">
                <a:solidFill>
                  <a:srgbClr val="000000"/>
                </a:solidFill>
                <a:latin typeface="宋体" panose="02010600030101010101" pitchFamily="2" charset="-122"/>
              </a:rPr>
              <a:t>）</a:t>
            </a:r>
            <a:r>
              <a:rPr lang="en-US" altLang="zh-CN" sz="2400" b="1" dirty="0" smtClean="0">
                <a:solidFill>
                  <a:srgbClr val="000000"/>
                </a:solidFill>
                <a:latin typeface="宋体" panose="02010600030101010101" pitchFamily="2" charset="-122"/>
              </a:rPr>
              <a:t>,</a:t>
            </a:r>
            <a:r>
              <a:rPr lang="en-US" altLang="zh-CN" sz="2400" dirty="0">
                <a:solidFill>
                  <a:srgbClr val="008000"/>
                </a:solidFill>
                <a:latin typeface="宋体" panose="02010600030101010101" pitchFamily="2" charset="-122"/>
              </a:rPr>
              <a:t> F4 </a:t>
            </a:r>
            <a:r>
              <a:rPr lang="zh-CN" altLang="en-US" sz="2400" b="1" dirty="0">
                <a:solidFill>
                  <a:srgbClr val="000000"/>
                </a:solidFill>
                <a:latin typeface="宋体" panose="02010600030101010101" pitchFamily="2" charset="-122"/>
              </a:rPr>
              <a:t>	</a:t>
            </a:r>
            <a:r>
              <a:rPr lang="en-US" altLang="zh-CN" sz="2400" b="1" dirty="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保存</a:t>
            </a:r>
            <a:r>
              <a:rPr lang="zh-CN" altLang="en-US" sz="2400" b="1" dirty="0" smtClean="0">
                <a:solidFill>
                  <a:srgbClr val="0000CC"/>
                </a:solidFill>
                <a:latin typeface="宋体" panose="02010600030101010101" pitchFamily="2" charset="-122"/>
              </a:rPr>
              <a:t>结果</a:t>
            </a:r>
            <a:endParaRPr lang="zh-CN" altLang="en-US" sz="2400" b="1" dirty="0">
              <a:solidFill>
                <a:srgbClr val="0000CC"/>
              </a:solidFill>
              <a:latin typeface="宋体" panose="02010600030101010101" pitchFamily="2" charset="-122"/>
            </a:endParaRPr>
          </a:p>
          <a:p>
            <a:pPr eaLnBrk="1" hangingPunct="1">
              <a:lnSpc>
                <a:spcPct val="11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SUBI    </a:t>
            </a:r>
            <a:r>
              <a:rPr lang="en-US" altLang="zh-CN" sz="2400" b="1" dirty="0" smtClean="0">
                <a:solidFill>
                  <a:srgbClr val="9933FF"/>
                </a:solidFill>
                <a:latin typeface="宋体" panose="02010600030101010101" pitchFamily="2" charset="-122"/>
              </a:rPr>
              <a:t>R1</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R1</a:t>
            </a:r>
            <a:r>
              <a:rPr lang="zh-CN" altLang="en-US" sz="2400" b="1" dirty="0">
                <a:solidFill>
                  <a:srgbClr val="000000"/>
                </a:solidFill>
                <a:latin typeface="宋体" panose="02010600030101010101" pitchFamily="2" charset="-122"/>
              </a:rPr>
              <a:t>，</a:t>
            </a:r>
            <a:r>
              <a:rPr lang="en-US" altLang="zh-CN" sz="2400" b="1" dirty="0" smtClean="0">
                <a:solidFill>
                  <a:srgbClr val="000000"/>
                </a:solidFill>
                <a:latin typeface="宋体" panose="02010600030101010101" pitchFamily="2" charset="-122"/>
              </a:rPr>
              <a:t>#8</a:t>
            </a:r>
            <a:r>
              <a:rPr lang="en-US" altLang="zh-CN" sz="2400" b="1" dirty="0">
                <a:solidFill>
                  <a:srgbClr val="000000"/>
                </a:solidFill>
                <a:latin typeface="宋体" panose="02010600030101010101" pitchFamily="2" charset="-122"/>
              </a:rPr>
              <a:t>	</a:t>
            </a:r>
            <a:r>
              <a:rPr lang="en-US" altLang="zh-CN" sz="2400" b="1" dirty="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数组指针递减</a:t>
            </a:r>
            <a:r>
              <a:rPr lang="en-US" altLang="zh-CN" sz="2400" b="1" dirty="0">
                <a:solidFill>
                  <a:srgbClr val="0000CC"/>
                </a:solidFill>
                <a:latin typeface="宋体" panose="02010600030101010101" pitchFamily="2" charset="-122"/>
              </a:rPr>
              <a:t>8</a:t>
            </a:r>
            <a:r>
              <a:rPr lang="zh-CN" altLang="en-US" sz="2400" b="1" dirty="0">
                <a:solidFill>
                  <a:srgbClr val="0000CC"/>
                </a:solidFill>
                <a:latin typeface="宋体" panose="02010600030101010101" pitchFamily="2" charset="-122"/>
              </a:rPr>
              <a:t>个字节</a:t>
            </a:r>
            <a:endParaRPr lang="zh-CN" altLang="en-US" sz="2400" b="1" dirty="0">
              <a:solidFill>
                <a:srgbClr val="0000CC"/>
              </a:solidFill>
              <a:latin typeface="宋体" panose="02010600030101010101" pitchFamily="2" charset="-122"/>
            </a:endParaRPr>
          </a:p>
          <a:p>
            <a:pPr eaLnBrk="1" hangingPunct="1">
              <a:lnSpc>
                <a:spcPct val="23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BNEZ    </a:t>
            </a:r>
            <a:r>
              <a:rPr lang="en-US" altLang="zh-CN" sz="2400" b="1" dirty="0" smtClean="0">
                <a:solidFill>
                  <a:srgbClr val="9933FF"/>
                </a:solidFill>
                <a:latin typeface="宋体" panose="02010600030101010101" pitchFamily="2" charset="-122"/>
              </a:rPr>
              <a:t>R1</a:t>
            </a:r>
            <a:r>
              <a:rPr lang="zh-CN" altLang="en-US" sz="2400" b="1" dirty="0" smtClean="0">
                <a:solidFill>
                  <a:srgbClr val="000000"/>
                </a:solidFill>
                <a:latin typeface="宋体" panose="02010600030101010101" pitchFamily="2" charset="-122"/>
              </a:rPr>
              <a:t>，</a:t>
            </a:r>
            <a:r>
              <a:rPr lang="en-US" altLang="zh-CN" sz="2400" b="1" dirty="0" smtClean="0">
                <a:solidFill>
                  <a:srgbClr val="000000"/>
                </a:solidFill>
                <a:latin typeface="宋体" panose="02010600030101010101" pitchFamily="2" charset="-122"/>
              </a:rPr>
              <a:t>Loop</a:t>
            </a:r>
            <a:r>
              <a:rPr lang="en-US" altLang="zh-CN"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     </a:t>
            </a:r>
            <a:r>
              <a:rPr lang="en-US" altLang="zh-CN" sz="2400" b="1" dirty="0" smtClean="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如果</a:t>
            </a:r>
            <a:r>
              <a:rPr lang="en-US" altLang="zh-CN" sz="2400" b="1" dirty="0">
                <a:solidFill>
                  <a:srgbClr val="0000CC"/>
                </a:solidFill>
                <a:latin typeface="宋体" panose="02010600030101010101" pitchFamily="2" charset="-122"/>
              </a:rPr>
              <a:t>R1</a:t>
            </a:r>
            <a:r>
              <a:rPr lang="en-US" altLang="zh-CN" sz="2400" b="1" dirty="0" smtClean="0">
                <a:solidFill>
                  <a:srgbClr val="0000CC"/>
                </a:solidFill>
                <a:latin typeface="宋体" panose="02010600030101010101" pitchFamily="2" charset="-122"/>
              </a:rPr>
              <a:t>≠0</a:t>
            </a:r>
            <a:r>
              <a:rPr lang="zh-CN" altLang="en-US" sz="2400" b="1" dirty="0" smtClean="0">
                <a:solidFill>
                  <a:srgbClr val="0000CC"/>
                </a:solidFill>
                <a:latin typeface="宋体" panose="02010600030101010101" pitchFamily="2" charset="-122"/>
              </a:rPr>
              <a:t>，</a:t>
            </a:r>
            <a:r>
              <a:rPr lang="zh-CN" altLang="en-US" sz="2400" b="1" dirty="0">
                <a:solidFill>
                  <a:srgbClr val="0000CC"/>
                </a:solidFill>
                <a:latin typeface="宋体" panose="02010600030101010101" pitchFamily="2" charset="-122"/>
              </a:rPr>
              <a:t>则分支</a:t>
            </a: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p:txBody>
      </p:sp>
      <p:sp>
        <p:nvSpPr>
          <p:cNvPr id="39940" name="Line 5"/>
          <p:cNvSpPr>
            <a:spLocks noChangeShapeType="1"/>
          </p:cNvSpPr>
          <p:nvPr/>
        </p:nvSpPr>
        <p:spPr bwMode="auto">
          <a:xfrm>
            <a:off x="3276600" y="2276475"/>
            <a:ext cx="647700" cy="504825"/>
          </a:xfrm>
          <a:prstGeom prst="line">
            <a:avLst/>
          </a:prstGeom>
          <a:noFill/>
          <a:ln w="12700">
            <a:solidFill>
              <a:srgbClr val="D6009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1" name="Line 6"/>
          <p:cNvSpPr>
            <a:spLocks noChangeShapeType="1"/>
          </p:cNvSpPr>
          <p:nvPr/>
        </p:nvSpPr>
        <p:spPr bwMode="auto">
          <a:xfrm>
            <a:off x="3276600" y="3139090"/>
            <a:ext cx="1151384" cy="505934"/>
          </a:xfrm>
          <a:prstGeom prst="line">
            <a:avLst/>
          </a:prstGeom>
          <a:noFill/>
          <a:ln w="9525">
            <a:solidFill>
              <a:srgbClr val="008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2" name="Line 7"/>
          <p:cNvSpPr>
            <a:spLocks noChangeShapeType="1"/>
          </p:cNvSpPr>
          <p:nvPr/>
        </p:nvSpPr>
        <p:spPr bwMode="auto">
          <a:xfrm>
            <a:off x="3276600" y="4437063"/>
            <a:ext cx="0" cy="503237"/>
          </a:xfrm>
          <a:prstGeom prst="line">
            <a:avLst/>
          </a:prstGeom>
          <a:noFill/>
          <a:ln w="9525">
            <a:solidFill>
              <a:srgbClr val="99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
          <p:cNvSpPr txBox="1">
            <a:spLocks noChangeArrowheads="1"/>
          </p:cNvSpPr>
          <p:nvPr/>
        </p:nvSpPr>
        <p:spPr bwMode="auto">
          <a:xfrm>
            <a:off x="414338" y="365125"/>
            <a:ext cx="8229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5pPr>
            <a:lvl6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6pPr>
            <a:lvl7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7pPr>
            <a:lvl8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8pPr>
            <a:lvl9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9pPr>
          </a:lstStyle>
          <a:p>
            <a:pPr algn="ctr" eaLnBrk="1" hangingPunct="1">
              <a:lnSpc>
                <a:spcPct val="90000"/>
              </a:lnSpc>
              <a:buSzPct val="100000"/>
              <a:buFont typeface="Times New Roman" panose="02020603050405020304" pitchFamily="18" charset="0"/>
              <a:buNone/>
            </a:pPr>
            <a:r>
              <a:rPr lang="en-US" altLang="zh-CN" sz="3600" b="1" dirty="0">
                <a:solidFill>
                  <a:schemeClr val="tx1"/>
                </a:solidFill>
                <a:latin typeface="Times New Roman" panose="02020603050405020304" pitchFamily="18" charset="0"/>
                <a:cs typeface="Times New Roman" panose="02020603050405020304" pitchFamily="18" charset="0"/>
              </a:rPr>
              <a:t>Reservation Station </a:t>
            </a:r>
            <a:r>
              <a:rPr lang="zh-CN" altLang="zh-CN" sz="3600" b="1" dirty="0">
                <a:solidFill>
                  <a:schemeClr val="tx1"/>
                </a:solidFill>
                <a:latin typeface="Times New Roman" panose="02020603050405020304" pitchFamily="18" charset="0"/>
                <a:cs typeface="Times New Roman" panose="02020603050405020304" pitchFamily="18" charset="0"/>
              </a:rPr>
              <a:t>结构</a:t>
            </a:r>
            <a:endParaRPr lang="zh-CN" altLang="zh-CN" sz="3600" b="1" dirty="0">
              <a:solidFill>
                <a:schemeClr val="tx1"/>
              </a:solidFill>
              <a:latin typeface="Times New Roman" panose="02020603050405020304" pitchFamily="18" charset="0"/>
              <a:cs typeface="Times New Roman" panose="02020603050405020304" pitchFamily="18" charset="0"/>
            </a:endParaRPr>
          </a:p>
        </p:txBody>
      </p:sp>
      <p:sp>
        <p:nvSpPr>
          <p:cNvPr id="156675" name="Text Box 2"/>
          <p:cNvSpPr txBox="1">
            <a:spLocks noChangeArrowheads="1"/>
          </p:cNvSpPr>
          <p:nvPr/>
        </p:nvSpPr>
        <p:spPr bwMode="auto">
          <a:xfrm>
            <a:off x="276225" y="1125538"/>
            <a:ext cx="8760271" cy="505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28600" indent="-22733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宋体" panose="02010600030101010101" pitchFamily="2" charset="-122"/>
              </a:defRPr>
            </a:lvl1pPr>
            <a:lvl2pPr marL="16510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宋体" panose="02010600030101010101" pitchFamily="2" charset="-122"/>
              </a:defRPr>
            </a:lvl2pPr>
            <a:lvl3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宋体" panose="02010600030101010101" pitchFamily="2" charset="-122"/>
              </a:defRPr>
            </a:lvl3pPr>
            <a:lvl4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4pPr>
            <a:lvl5pPr>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5pPr>
            <a:lvl6pPr defTabSz="449580" eaLnBrk="0" fontAlgn="base" hangingPunct="0">
              <a:spcAft>
                <a:spcPct val="0"/>
              </a:spcAft>
              <a:buClr>
                <a:srgbClr val="000000"/>
              </a:buClr>
              <a:buSzPct val="100000"/>
              <a:buFont typeface="Times New Roman" panose="02020603050405020304"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6pPr>
            <a:lvl7pPr defTabSz="449580" eaLnBrk="0" fontAlgn="base" hangingPunct="0">
              <a:spcAft>
                <a:spcPct val="0"/>
              </a:spcAft>
              <a:buClr>
                <a:srgbClr val="000000"/>
              </a:buClr>
              <a:buSzPct val="100000"/>
              <a:buFont typeface="Times New Roman" panose="02020603050405020304"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7pPr>
            <a:lvl8pPr defTabSz="449580" eaLnBrk="0" fontAlgn="base" hangingPunct="0">
              <a:spcAft>
                <a:spcPct val="0"/>
              </a:spcAft>
              <a:buClr>
                <a:srgbClr val="000000"/>
              </a:buClr>
              <a:buSzPct val="100000"/>
              <a:buFont typeface="Times New Roman" panose="02020603050405020304"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8pPr>
            <a:lvl9pPr defTabSz="449580" eaLnBrk="0" fontAlgn="base" hangingPunct="0">
              <a:spcAft>
                <a:spcPct val="0"/>
              </a:spcAft>
              <a:buClr>
                <a:srgbClr val="000000"/>
              </a:buClr>
              <a:buSzPct val="100000"/>
              <a:buFont typeface="Times New Roman" panose="02020603050405020304" pitchFamily="18" charset="0"/>
              <a:tabLst>
                <a:tab pos="22860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9pPr>
          </a:lstStyle>
          <a:p>
            <a:pPr marL="344170" indent="-342900" eaLnBrk="1" hangingPunct="1">
              <a:spcBef>
                <a:spcPts val="1000"/>
              </a:spcBef>
              <a:buSzPct val="100000"/>
              <a:buFont typeface="Arial" panose="020B0604020202020204" pitchFamily="34" charset="0"/>
              <a:buChar char="•"/>
            </a:pPr>
            <a:r>
              <a:rPr lang="en-US" altLang="zh-CN" sz="2200" dirty="0" smtClean="0">
                <a:solidFill>
                  <a:schemeClr val="accent2"/>
                </a:solidFill>
                <a:latin typeface="Times New Roman" panose="02020603050405020304" pitchFamily="18" charset="0"/>
                <a:cs typeface="Times New Roman" panose="02020603050405020304" pitchFamily="18" charset="0"/>
              </a:rPr>
              <a:t>Op: </a:t>
            </a:r>
            <a:r>
              <a:rPr lang="zh-CN" altLang="zh-CN" sz="2200" dirty="0" smtClean="0">
                <a:latin typeface="Times New Roman" panose="02020603050405020304" pitchFamily="18" charset="0"/>
                <a:cs typeface="Times New Roman" panose="02020603050405020304" pitchFamily="18" charset="0"/>
              </a:rPr>
              <a:t>部件</a:t>
            </a:r>
            <a:r>
              <a:rPr lang="zh-CN" altLang="zh-CN" sz="2200" dirty="0">
                <a:latin typeface="Times New Roman" panose="02020603050405020304" pitchFamily="18" charset="0"/>
                <a:cs typeface="Times New Roman" panose="02020603050405020304" pitchFamily="18" charset="0"/>
              </a:rPr>
              <a:t>所进行的操作</a:t>
            </a:r>
            <a:endParaRPr lang="zh-CN" altLang="zh-CN" sz="2200" dirty="0">
              <a:latin typeface="Times New Roman" panose="02020603050405020304" pitchFamily="18" charset="0"/>
              <a:cs typeface="Times New Roman" panose="02020603050405020304" pitchFamily="18" charset="0"/>
            </a:endParaRPr>
          </a:p>
          <a:p>
            <a:pPr marL="344170" indent="-342900" eaLnBrk="1" hangingPunct="1">
              <a:spcBef>
                <a:spcPts val="1000"/>
              </a:spcBef>
              <a:buSzPct val="100000"/>
              <a:buFont typeface="Arial" panose="020B0604020202020204" pitchFamily="34" charset="0"/>
              <a:buChar char="•"/>
            </a:pPr>
            <a:r>
              <a:rPr lang="en-US" altLang="zh-CN" sz="2200" dirty="0" err="1" smtClean="0">
                <a:solidFill>
                  <a:schemeClr val="accent2"/>
                </a:solidFill>
                <a:latin typeface="Times New Roman" panose="02020603050405020304" pitchFamily="18" charset="0"/>
                <a:cs typeface="Times New Roman" panose="02020603050405020304" pitchFamily="18" charset="0"/>
              </a:rPr>
              <a:t>Vj</a:t>
            </a:r>
            <a:r>
              <a:rPr lang="en-US" altLang="zh-CN" sz="2200" dirty="0">
                <a:solidFill>
                  <a:schemeClr val="accent2"/>
                </a:solidFill>
                <a:latin typeface="Times New Roman" panose="02020603050405020304" pitchFamily="18" charset="0"/>
                <a:cs typeface="Times New Roman" panose="02020603050405020304" pitchFamily="18" charset="0"/>
              </a:rPr>
              <a:t>, </a:t>
            </a:r>
            <a:r>
              <a:rPr lang="en-US" altLang="zh-CN" sz="2200" dirty="0" err="1">
                <a:solidFill>
                  <a:schemeClr val="accent2"/>
                </a:solidFill>
                <a:latin typeface="Times New Roman" panose="02020603050405020304" pitchFamily="18" charset="0"/>
                <a:cs typeface="Times New Roman" panose="02020603050405020304" pitchFamily="18" charset="0"/>
              </a:rPr>
              <a:t>Vk</a:t>
            </a:r>
            <a:r>
              <a:rPr lang="en-US" altLang="zh-CN" sz="2200" dirty="0">
                <a:solidFill>
                  <a:schemeClr val="accent2"/>
                </a:solidFill>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源</a:t>
            </a:r>
            <a:r>
              <a:rPr lang="zh-CN" altLang="zh-CN" sz="2000" dirty="0">
                <a:latin typeface="Times New Roman" panose="02020603050405020304" pitchFamily="18" charset="0"/>
                <a:cs typeface="Times New Roman" panose="02020603050405020304" pitchFamily="18" charset="0"/>
              </a:rPr>
              <a:t>操作数的值</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Store </a:t>
            </a:r>
            <a:r>
              <a:rPr lang="zh-CN" altLang="zh-CN" sz="2000" dirty="0">
                <a:latin typeface="Times New Roman" panose="02020603050405020304" pitchFamily="18" charset="0"/>
                <a:cs typeface="Times New Roman" panose="02020603050405020304" pitchFamily="18" charset="0"/>
              </a:rPr>
              <a:t>缓冲区有</a:t>
            </a:r>
            <a:r>
              <a:rPr lang="en-US" altLang="zh-CN" sz="2000" dirty="0" err="1">
                <a:latin typeface="Times New Roman" panose="02020603050405020304" pitchFamily="18" charset="0"/>
                <a:cs typeface="Times New Roman" panose="02020603050405020304" pitchFamily="18" charset="0"/>
              </a:rPr>
              <a:t>Vk</a:t>
            </a:r>
            <a:r>
              <a:rPr lang="zh-CN" altLang="zh-CN" sz="2000" dirty="0">
                <a:latin typeface="Times New Roman" panose="02020603050405020304" pitchFamily="18" charset="0"/>
                <a:cs typeface="Times New Roman" panose="02020603050405020304" pitchFamily="18" charset="0"/>
              </a:rPr>
              <a:t>域，用于存放要写入存储器的</a:t>
            </a:r>
            <a:r>
              <a:rPr lang="zh-CN" altLang="zh-CN" sz="2000" dirty="0" smtClean="0">
                <a:latin typeface="Times New Roman" panose="02020603050405020304" pitchFamily="18" charset="0"/>
                <a:cs typeface="Times New Roman" panose="02020603050405020304" pitchFamily="18" charset="0"/>
              </a:rPr>
              <a:t>值</a:t>
            </a:r>
            <a:endParaRPr lang="en-US" altLang="zh-CN" sz="2200" dirty="0" smtClean="0">
              <a:latin typeface="Times New Roman" panose="02020603050405020304" pitchFamily="18" charset="0"/>
              <a:cs typeface="Times New Roman" panose="02020603050405020304" pitchFamily="18" charset="0"/>
            </a:endParaRPr>
          </a:p>
          <a:p>
            <a:pPr marL="344170" indent="-342900" eaLnBrk="1" hangingPunct="1">
              <a:spcBef>
                <a:spcPts val="1000"/>
              </a:spcBef>
              <a:buSzPct val="100000"/>
              <a:buFont typeface="Arial" panose="020B0604020202020204" pitchFamily="34" charset="0"/>
              <a:buChar char="•"/>
            </a:pPr>
            <a:r>
              <a:rPr lang="en-US" altLang="zh-CN" sz="2200" dirty="0" smtClean="0">
                <a:solidFill>
                  <a:schemeClr val="accent2"/>
                </a:solidFill>
                <a:latin typeface="Times New Roman" panose="02020603050405020304" pitchFamily="18" charset="0"/>
                <a:cs typeface="Times New Roman" panose="02020603050405020304" pitchFamily="18" charset="0"/>
              </a:rPr>
              <a:t>A</a:t>
            </a:r>
            <a:r>
              <a:rPr lang="zh-CN" altLang="zh-CN" sz="2200" dirty="0" smtClean="0">
                <a:solidFill>
                  <a:schemeClr val="accent2"/>
                </a:solidFill>
                <a:latin typeface="Times New Roman" panose="02020603050405020304" pitchFamily="18" charset="0"/>
                <a:cs typeface="Times New Roman" panose="02020603050405020304" pitchFamily="18" charset="0"/>
              </a:rPr>
              <a:t>：</a:t>
            </a:r>
            <a:r>
              <a:rPr lang="zh-CN" altLang="zh-CN" sz="2000" dirty="0" smtClean="0">
                <a:latin typeface="Times New Roman" panose="02020603050405020304" pitchFamily="18" charset="0"/>
                <a:cs typeface="Times New Roman" panose="02020603050405020304" pitchFamily="18" charset="0"/>
              </a:rPr>
              <a:t>存放</a:t>
            </a:r>
            <a:r>
              <a:rPr lang="zh-CN" altLang="zh-CN" sz="2000" dirty="0">
                <a:latin typeface="Times New Roman" panose="02020603050405020304" pitchFamily="18" charset="0"/>
                <a:cs typeface="Times New Roman" panose="02020603050405020304" pitchFamily="18" charset="0"/>
              </a:rPr>
              <a:t>存储器地址。开始存立即数，计算出有效地址后，存放有效地址</a:t>
            </a:r>
            <a:endParaRPr lang="zh-CN" altLang="zh-CN" sz="2000" dirty="0">
              <a:latin typeface="Times New Roman" panose="02020603050405020304" pitchFamily="18" charset="0"/>
              <a:cs typeface="Times New Roman" panose="02020603050405020304" pitchFamily="18" charset="0"/>
            </a:endParaRPr>
          </a:p>
          <a:p>
            <a:pPr marL="344170" indent="-342900" eaLnBrk="1" hangingPunct="1">
              <a:spcBef>
                <a:spcPts val="1000"/>
              </a:spcBef>
              <a:buSzPct val="100000"/>
              <a:buFont typeface="Arial" panose="020B0604020202020204" pitchFamily="34" charset="0"/>
              <a:buChar char="•"/>
            </a:pPr>
            <a:r>
              <a:rPr lang="en-US" altLang="zh-CN" sz="2200" dirty="0" err="1" smtClean="0">
                <a:solidFill>
                  <a:schemeClr val="accent2"/>
                </a:solidFill>
                <a:latin typeface="Times New Roman" panose="02020603050405020304" pitchFamily="18" charset="0"/>
                <a:cs typeface="Times New Roman" panose="02020603050405020304" pitchFamily="18" charset="0"/>
              </a:rPr>
              <a:t>Qj</a:t>
            </a:r>
            <a:r>
              <a:rPr lang="en-US" altLang="zh-CN" sz="2200" dirty="0">
                <a:solidFill>
                  <a:schemeClr val="accent2"/>
                </a:solidFill>
                <a:latin typeface="Times New Roman" panose="02020603050405020304" pitchFamily="18" charset="0"/>
                <a:cs typeface="Times New Roman" panose="02020603050405020304" pitchFamily="18" charset="0"/>
              </a:rPr>
              <a:t>, </a:t>
            </a:r>
            <a:r>
              <a:rPr lang="en-US" altLang="zh-CN" sz="2200" dirty="0" err="1">
                <a:solidFill>
                  <a:schemeClr val="accent2"/>
                </a:solidFill>
                <a:latin typeface="Times New Roman" panose="02020603050405020304" pitchFamily="18" charset="0"/>
                <a:cs typeface="Times New Roman" panose="02020603050405020304" pitchFamily="18" charset="0"/>
              </a:rPr>
              <a:t>Qk</a:t>
            </a:r>
            <a:r>
              <a:rPr lang="en-US" altLang="zh-CN" sz="2200" dirty="0">
                <a:solidFill>
                  <a:schemeClr val="accent2"/>
                </a:solidFill>
                <a:latin typeface="Times New Roman" panose="02020603050405020304" pitchFamily="18" charset="0"/>
                <a:cs typeface="Times New Roman" panose="02020603050405020304" pitchFamily="18" charset="0"/>
              </a:rPr>
              <a:t>:   </a:t>
            </a:r>
            <a:r>
              <a:rPr lang="zh-CN" altLang="zh-CN" sz="2200" dirty="0" smtClean="0">
                <a:latin typeface="Times New Roman" panose="02020603050405020304" pitchFamily="18" charset="0"/>
                <a:cs typeface="Times New Roman" panose="02020603050405020304" pitchFamily="18" charset="0"/>
              </a:rPr>
              <a:t>产</a:t>
            </a:r>
            <a:r>
              <a:rPr lang="zh-CN" altLang="zh-CN" sz="2200" dirty="0">
                <a:latin typeface="Times New Roman" panose="02020603050405020304" pitchFamily="18" charset="0"/>
                <a:cs typeface="Times New Roman" panose="02020603050405020304" pitchFamily="18" charset="0"/>
              </a:rPr>
              <a:t>生源操作数</a:t>
            </a:r>
            <a:r>
              <a:rPr lang="zh-CN" altLang="zh-CN" sz="2200" dirty="0" smtClean="0">
                <a:latin typeface="Times New Roman" panose="02020603050405020304" pitchFamily="18" charset="0"/>
                <a:cs typeface="Times New Roman" panose="02020603050405020304" pitchFamily="18" charset="0"/>
              </a:rPr>
              <a:t>的</a:t>
            </a:r>
            <a:r>
              <a:rPr lang="zh-CN" altLang="en-US" sz="2200" dirty="0" smtClean="0">
                <a:latin typeface="Times New Roman" panose="02020603050405020304" pitchFamily="18" charset="0"/>
                <a:cs typeface="Times New Roman" panose="02020603050405020304" pitchFamily="18" charset="0"/>
              </a:rPr>
              <a:t>保留站号</a:t>
            </a:r>
            <a:endParaRPr lang="en-US" altLang="zh-CN" sz="2200" dirty="0" smtClean="0">
              <a:latin typeface="Times New Roman" panose="02020603050405020304" pitchFamily="18" charset="0"/>
              <a:cs typeface="Times New Roman" panose="02020603050405020304" pitchFamily="18" charset="0"/>
            </a:endParaRPr>
          </a:p>
          <a:p>
            <a:pPr marL="867410" lvl="1" indent="-342900" eaLnBrk="1" hangingPunct="1">
              <a:spcBef>
                <a:spcPts val="500"/>
              </a:spcBef>
              <a:buSzPct val="100000"/>
              <a:buFont typeface="Wingdings" panose="05000000000000000000" pitchFamily="2" charset="2"/>
              <a:buChar char="ü"/>
            </a:pPr>
            <a:r>
              <a:rPr lang="zh-CN" altLang="zh-CN" sz="2000" dirty="0">
                <a:latin typeface="Times New Roman" panose="02020603050405020304" pitchFamily="18" charset="0"/>
                <a:cs typeface="Times New Roman" panose="02020603050405020304" pitchFamily="18" charset="0"/>
              </a:rPr>
              <a:t>没有记分牌中的准备就绪标志，</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Qj</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Qk</a:t>
            </a:r>
            <a:r>
              <a:rPr lang="en-US" altLang="zh-CN" sz="2000" dirty="0">
                <a:latin typeface="Times New Roman" panose="02020603050405020304" pitchFamily="18" charset="0"/>
                <a:cs typeface="Times New Roman" panose="02020603050405020304" pitchFamily="18" charset="0"/>
              </a:rPr>
              <a:t>=0 =&gt; ready</a:t>
            </a:r>
            <a:endParaRPr lang="en-US" altLang="zh-CN" sz="2000" dirty="0">
              <a:latin typeface="Times New Roman" panose="02020603050405020304" pitchFamily="18" charset="0"/>
              <a:cs typeface="Times New Roman" panose="02020603050405020304" pitchFamily="18" charset="0"/>
            </a:endParaRPr>
          </a:p>
          <a:p>
            <a:pPr marL="867410" lvl="1" indent="-342900" eaLnBrk="1" hangingPunct="1">
              <a:spcBef>
                <a:spcPts val="500"/>
              </a:spcBef>
              <a:buSzPct val="100000"/>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Store </a:t>
            </a:r>
            <a:r>
              <a:rPr lang="zh-CN" altLang="zh-CN" sz="2000" dirty="0">
                <a:latin typeface="Times New Roman" panose="02020603050405020304" pitchFamily="18" charset="0"/>
                <a:cs typeface="Times New Roman" panose="02020603050405020304" pitchFamily="18" charset="0"/>
              </a:rPr>
              <a:t>缓存区只有</a:t>
            </a:r>
            <a:r>
              <a:rPr lang="en-US" altLang="zh-CN" sz="2000" dirty="0" err="1">
                <a:latin typeface="Times New Roman" panose="02020603050405020304" pitchFamily="18" charset="0"/>
                <a:cs typeface="Times New Roman" panose="02020603050405020304" pitchFamily="18" charset="0"/>
              </a:rPr>
              <a:t>Qk</a:t>
            </a:r>
            <a:r>
              <a:rPr lang="zh-CN" altLang="zh-CN" sz="2000" dirty="0">
                <a:latin typeface="Times New Roman" panose="02020603050405020304" pitchFamily="18" charset="0"/>
                <a:cs typeface="Times New Roman" panose="02020603050405020304" pitchFamily="18" charset="0"/>
              </a:rPr>
              <a:t>表示产生结果</a:t>
            </a:r>
            <a:r>
              <a:rPr lang="zh-CN" altLang="zh-CN" sz="2000" dirty="0" smtClean="0">
                <a:latin typeface="Times New Roman" panose="02020603050405020304" pitchFamily="18" charset="0"/>
                <a:cs typeface="Times New Roman" panose="02020603050405020304" pitchFamily="18" charset="0"/>
              </a:rPr>
              <a:t>的</a:t>
            </a:r>
            <a:r>
              <a:rPr lang="zh-CN" altLang="en-US" sz="2000" dirty="0">
                <a:latin typeface="Times New Roman" panose="02020603050405020304" pitchFamily="18" charset="0"/>
                <a:cs typeface="Times New Roman" panose="02020603050405020304" pitchFamily="18" charset="0"/>
              </a:rPr>
              <a:t>保留站号</a:t>
            </a:r>
            <a:endParaRPr lang="en-US" altLang="zh-CN" sz="2200" dirty="0" smtClean="0">
              <a:latin typeface="Times New Roman" panose="02020603050405020304" pitchFamily="18" charset="0"/>
              <a:cs typeface="Times New Roman" panose="02020603050405020304" pitchFamily="18" charset="0"/>
            </a:endParaRPr>
          </a:p>
          <a:p>
            <a:pPr marL="344170" indent="-342900" eaLnBrk="1" hangingPunct="1">
              <a:spcBef>
                <a:spcPts val="1000"/>
              </a:spcBef>
              <a:buClr>
                <a:srgbClr val="C00000"/>
              </a:buClr>
              <a:buSzPct val="100000"/>
              <a:buFont typeface="Arial" panose="020B0604020202020204" pitchFamily="34" charset="0"/>
              <a:buChar char="•"/>
            </a:pPr>
            <a:r>
              <a:rPr lang="en-US" altLang="zh-CN" sz="2200" dirty="0" smtClean="0">
                <a:latin typeface="Times New Roman" panose="02020603050405020304" pitchFamily="18" charset="0"/>
                <a:cs typeface="Times New Roman" panose="02020603050405020304" pitchFamily="18" charset="0"/>
              </a:rPr>
              <a:t> </a:t>
            </a:r>
            <a:r>
              <a:rPr lang="en-US" altLang="zh-CN" sz="2200" dirty="0">
                <a:solidFill>
                  <a:schemeClr val="accent2"/>
                </a:solidFill>
                <a:latin typeface="Times New Roman" panose="02020603050405020304" pitchFamily="18" charset="0"/>
                <a:cs typeface="Times New Roman" panose="02020603050405020304" pitchFamily="18" charset="0"/>
              </a:rPr>
              <a:t>Busy: </a:t>
            </a:r>
            <a:r>
              <a:rPr lang="zh-CN" altLang="zh-CN" sz="2200" dirty="0" smtClean="0">
                <a:latin typeface="Times New Roman" panose="02020603050405020304" pitchFamily="18" charset="0"/>
                <a:cs typeface="Times New Roman" panose="02020603050405020304" pitchFamily="18" charset="0"/>
              </a:rPr>
              <a:t>标识</a:t>
            </a:r>
            <a:r>
              <a:rPr lang="zh-CN" altLang="en-US" sz="2200" dirty="0" smtClean="0">
                <a:latin typeface="Times New Roman" panose="02020603050405020304" pitchFamily="18" charset="0"/>
                <a:cs typeface="Times New Roman" panose="02020603050405020304" pitchFamily="18" charset="0"/>
              </a:rPr>
              <a:t>保留站</a:t>
            </a:r>
            <a:r>
              <a:rPr lang="en-US" altLang="zh-CN" sz="2200" dirty="0" smtClean="0">
                <a:latin typeface="Times New Roman" panose="02020603050405020304" pitchFamily="18" charset="0"/>
                <a:cs typeface="Times New Roman" panose="02020603050405020304" pitchFamily="18" charset="0"/>
              </a:rPr>
              <a:t>RS</a:t>
            </a:r>
            <a:r>
              <a:rPr lang="zh-CN" altLang="zh-CN" sz="2200" dirty="0" smtClean="0">
                <a:latin typeface="Times New Roman" panose="02020603050405020304" pitchFamily="18" charset="0"/>
                <a:cs typeface="Times New Roman" panose="02020603050405020304" pitchFamily="18" charset="0"/>
              </a:rPr>
              <a:t>或</a:t>
            </a:r>
            <a:r>
              <a:rPr lang="zh-CN" altLang="en-US" sz="2200" dirty="0" smtClean="0">
                <a:latin typeface="Times New Roman" panose="02020603050405020304" pitchFamily="18" charset="0"/>
                <a:cs typeface="Times New Roman" panose="02020603050405020304" pitchFamily="18" charset="0"/>
              </a:rPr>
              <a:t>相应的功能部件</a:t>
            </a:r>
            <a:r>
              <a:rPr lang="en-US" altLang="zh-CN" sz="2200" dirty="0" smtClean="0">
                <a:latin typeface="Times New Roman" panose="02020603050405020304" pitchFamily="18" charset="0"/>
                <a:cs typeface="Times New Roman" panose="02020603050405020304" pitchFamily="18" charset="0"/>
              </a:rPr>
              <a:t>FU</a:t>
            </a:r>
            <a:r>
              <a:rPr lang="zh-CN" altLang="zh-CN" sz="2200" dirty="0" smtClean="0">
                <a:latin typeface="Times New Roman" panose="02020603050405020304" pitchFamily="18" charset="0"/>
                <a:cs typeface="Times New Roman" panose="02020603050405020304" pitchFamily="18" charset="0"/>
              </a:rPr>
              <a:t>是否空闲</a:t>
            </a:r>
            <a:endParaRPr lang="en-US" altLang="zh-CN" sz="2200" dirty="0">
              <a:latin typeface="Times New Roman" panose="02020603050405020304" pitchFamily="18" charset="0"/>
              <a:cs typeface="Times New Roman" panose="02020603050405020304" pitchFamily="18" charset="0"/>
            </a:endParaRPr>
          </a:p>
          <a:p>
            <a:pPr eaLnBrk="1" hangingPunct="1">
              <a:spcBef>
                <a:spcPts val="1000"/>
              </a:spcBef>
              <a:buSzPct val="100000"/>
            </a:pPr>
            <a:r>
              <a:rPr lang="en-US" altLang="zh-CN"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eaLnBrk="1" hangingPunct="1">
              <a:spcBef>
                <a:spcPts val="1000"/>
              </a:spcBef>
              <a:buSzPct val="100000"/>
            </a:pPr>
            <a:r>
              <a:rPr lang="en-US" altLang="zh-CN" sz="2200" dirty="0" smtClean="0">
                <a:solidFill>
                  <a:schemeClr val="accent2"/>
                </a:solidFill>
                <a:latin typeface="Times New Roman" panose="02020603050405020304" pitchFamily="18" charset="0"/>
                <a:cs typeface="Times New Roman" panose="02020603050405020304" pitchFamily="18" charset="0"/>
              </a:rPr>
              <a:t>Register </a:t>
            </a:r>
            <a:r>
              <a:rPr lang="en-US" altLang="zh-CN" sz="2200" dirty="0">
                <a:solidFill>
                  <a:schemeClr val="accent2"/>
                </a:solidFill>
                <a:latin typeface="Times New Roman" panose="02020603050405020304" pitchFamily="18" charset="0"/>
                <a:cs typeface="Times New Roman" panose="02020603050405020304" pitchFamily="18" charset="0"/>
              </a:rPr>
              <a:t>result status</a:t>
            </a:r>
            <a:r>
              <a:rPr lang="en-US" altLang="zh-CN"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如果存在对寄存器的写操作，指示对该寄存器进行写操作的部件</a:t>
            </a:r>
            <a:r>
              <a:rPr lang="en-US" altLang="zh-CN"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eaLnBrk="1" hangingPunct="1">
              <a:spcBef>
                <a:spcPts val="1000"/>
              </a:spcBef>
              <a:buSzPct val="100000"/>
            </a:pPr>
            <a:r>
              <a:rPr lang="en-US" altLang="zh-CN" sz="2200" dirty="0">
                <a:solidFill>
                  <a:srgbClr val="C00000"/>
                </a:solidFill>
                <a:latin typeface="Times New Roman" panose="02020603050405020304" pitchFamily="18" charset="0"/>
                <a:cs typeface="Times New Roman" panose="02020603050405020304" pitchFamily="18" charset="0"/>
              </a:rPr>
              <a:t>      </a:t>
            </a:r>
            <a:r>
              <a:rPr lang="en-US" altLang="zh-CN" sz="2200" dirty="0">
                <a:solidFill>
                  <a:schemeClr val="accent2"/>
                </a:solidFill>
                <a:latin typeface="Times New Roman" panose="02020603050405020304" pitchFamily="18" charset="0"/>
                <a:cs typeface="Times New Roman" panose="02020603050405020304" pitchFamily="18" charset="0"/>
              </a:rPr>
              <a:t>Qi:  </a:t>
            </a:r>
            <a:r>
              <a:rPr lang="zh-CN" altLang="zh-CN" sz="2200" dirty="0" smtClean="0">
                <a:latin typeface="Times New Roman" panose="02020603050405020304" pitchFamily="18" charset="0"/>
                <a:cs typeface="Times New Roman" panose="02020603050405020304" pitchFamily="18" charset="0"/>
              </a:rPr>
              <a:t>保留</a:t>
            </a:r>
            <a:r>
              <a:rPr lang="zh-CN" altLang="zh-CN" sz="2200" dirty="0">
                <a:latin typeface="Times New Roman" panose="02020603050405020304" pitchFamily="18" charset="0"/>
                <a:cs typeface="Times New Roman" panose="02020603050405020304" pitchFamily="18" charset="0"/>
              </a:rPr>
              <a:t>站的编号</a:t>
            </a:r>
            <a:endParaRPr lang="zh-CN" altLang="zh-CN" sz="2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99593" y="116633"/>
          <a:ext cx="7560838" cy="2620880"/>
        </p:xfrm>
        <a:graphic>
          <a:graphicData uri="http://schemas.openxmlformats.org/drawingml/2006/table">
            <a:tbl>
              <a:tblPr firstRow="1" bandRow="1">
                <a:tableStyleId>{5C22544A-7EE6-4342-B048-85BDC9FD1C3A}</a:tableStyleId>
              </a:tblPr>
              <a:tblGrid>
                <a:gridCol w="3193608"/>
                <a:gridCol w="1541740"/>
                <a:gridCol w="1541740"/>
                <a:gridCol w="1283750"/>
              </a:tblGrid>
              <a:tr h="295268">
                <a:tc rowSpan="2">
                  <a:txBody>
                    <a:bodyPr/>
                    <a:lstStyle/>
                    <a:p>
                      <a:pPr algn="ctr"/>
                      <a:endParaRPr lang="en-US" altLang="zh-CN" sz="1400" b="1" dirty="0" smtClean="0">
                        <a:latin typeface="+mn-ea"/>
                        <a:ea typeface="+mn-ea"/>
                      </a:endParaRPr>
                    </a:p>
                    <a:p>
                      <a:pPr algn="ctr"/>
                      <a:r>
                        <a:rPr lang="zh-CN" altLang="en-US" sz="1400" b="1" dirty="0" smtClean="0">
                          <a:latin typeface="+mn-ea"/>
                          <a:ea typeface="+mn-ea"/>
                        </a:rPr>
                        <a:t>指令</a:t>
                      </a:r>
                      <a:endParaRPr lang="zh-CN" altLang="en-US" sz="1400" b="1" dirty="0">
                        <a:latin typeface="+mn-ea"/>
                        <a:ea typeface="+mn-ea"/>
                      </a:endParaRPr>
                    </a:p>
                  </a:txBody>
                  <a:tcPr>
                    <a:solidFill>
                      <a:schemeClr val="accent3">
                        <a:lumMod val="75000"/>
                      </a:schemeClr>
                    </a:solidFill>
                  </a:tcPr>
                </a:tc>
                <a:tc gridSpan="3">
                  <a:txBody>
                    <a:bodyPr/>
                    <a:lstStyle/>
                    <a:p>
                      <a:pPr algn="ctr"/>
                      <a:r>
                        <a:rPr lang="zh-CN" altLang="en-US" sz="1400" b="1" dirty="0" smtClean="0">
                          <a:latin typeface="+mn-ea"/>
                          <a:ea typeface="+mn-ea"/>
                        </a:rPr>
                        <a:t>指令状态表</a:t>
                      </a:r>
                      <a:endParaRPr lang="zh-CN" altLang="en-US" sz="1400" b="1" dirty="0">
                        <a:latin typeface="+mn-ea"/>
                        <a:ea typeface="+mn-ea"/>
                      </a:endParaRPr>
                    </a:p>
                  </a:txBody>
                  <a:tcPr>
                    <a:solidFill>
                      <a:schemeClr val="accent3">
                        <a:lumMod val="75000"/>
                      </a:schemeClr>
                    </a:solidFill>
                  </a:tcPr>
                </a:tc>
                <a:tc hMerge="1">
                  <a:tcPr/>
                </a:tc>
                <a:tc hMerge="1">
                  <a:tcPr/>
                </a:tc>
              </a:tr>
              <a:tr h="295268">
                <a:tc vMerge="1">
                  <a:tcPr/>
                </a:tc>
                <a:tc>
                  <a:txBody>
                    <a:bodyPr/>
                    <a:lstStyle/>
                    <a:p>
                      <a:pPr algn="ctr"/>
                      <a:r>
                        <a:rPr lang="en-US" altLang="zh-CN" sz="1400" b="1" dirty="0" smtClean="0">
                          <a:solidFill>
                            <a:schemeClr val="bg1"/>
                          </a:solidFill>
                          <a:latin typeface="+mn-ea"/>
                          <a:ea typeface="+mn-ea"/>
                        </a:rPr>
                        <a:t>IS</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EX</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WR</a:t>
                      </a:r>
                      <a:endParaRPr lang="zh-CN" altLang="en-US" sz="1400" b="1" dirty="0">
                        <a:solidFill>
                          <a:schemeClr val="bg1"/>
                        </a:solidFill>
                        <a:latin typeface="+mn-ea"/>
                        <a:ea typeface="+mn-ea"/>
                      </a:endParaRPr>
                    </a:p>
                  </a:txBody>
                  <a:tcPr>
                    <a:solidFill>
                      <a:schemeClr val="accent3">
                        <a:lumMod val="75000"/>
                      </a:schemeClr>
                    </a:solidFill>
                  </a:tcPr>
                </a:tc>
              </a:tr>
              <a:tr h="295268">
                <a:tc>
                  <a:txBody>
                    <a:bodyPr/>
                    <a:lstStyle/>
                    <a:p>
                      <a:pPr algn="l"/>
                      <a:endParaRPr lang="zh-CN" altLang="en-US" sz="1400" b="1" dirty="0">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r>
              <a:tr h="341296">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dirty="0" smtClean="0">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en-US" altLang="zh-CN" sz="1400" b="1" kern="1200" dirty="0" smtClean="0">
                        <a:solidFill>
                          <a:schemeClr val="dk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u="none" kern="1200" dirty="0">
                        <a:solidFill>
                          <a:schemeClr val="dk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kern="1200" dirty="0">
                        <a:solidFill>
                          <a:schemeClr val="dk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r h="341296">
                <a:tc>
                  <a:txBody>
                    <a:bodyPr/>
                    <a:lstStyle/>
                    <a:p>
                      <a:pPr algn="l"/>
                      <a:endParaRPr lang="zh-CN" altLang="en-US" sz="1400" b="1" kern="1200" dirty="0">
                        <a:solidFill>
                          <a:schemeClr val="dk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c>
                  <a:txBody>
                    <a:bodyPr/>
                    <a:lstStyle/>
                    <a:p>
                      <a:pPr algn="ctr"/>
                      <a:endParaRPr lang="zh-CN" altLang="en-US" sz="1400" dirty="0">
                        <a:solidFill>
                          <a:schemeClr val="bg1"/>
                        </a:solidFill>
                      </a:endParaRPr>
                    </a:p>
                  </a:txBody>
                  <a:tcPr>
                    <a:solidFill>
                      <a:schemeClr val="accent3">
                        <a:lumMod val="75000"/>
                      </a:schemeClr>
                    </a:solidFill>
                  </a:tcPr>
                </a:tc>
              </a:tr>
            </a:tbl>
          </a:graphicData>
        </a:graphic>
      </p:graphicFrame>
      <p:graphicFrame>
        <p:nvGraphicFramePr>
          <p:cNvPr id="5" name="表格 4"/>
          <p:cNvGraphicFramePr>
            <a:graphicFrameLocks noGrp="1"/>
          </p:cNvGraphicFramePr>
          <p:nvPr/>
        </p:nvGraphicFramePr>
        <p:xfrm>
          <a:off x="899595" y="2924944"/>
          <a:ext cx="7560837" cy="2789616"/>
        </p:xfrm>
        <a:graphic>
          <a:graphicData uri="http://schemas.openxmlformats.org/drawingml/2006/table">
            <a:tbl>
              <a:tblPr firstRow="1" bandRow="1">
                <a:tableStyleId>{5C22544A-7EE6-4342-B048-85BDC9FD1C3A}</a:tableStyleId>
              </a:tblPr>
              <a:tblGrid>
                <a:gridCol w="630070"/>
                <a:gridCol w="630070"/>
                <a:gridCol w="770085"/>
                <a:gridCol w="1750194"/>
                <a:gridCol w="965211"/>
                <a:gridCol w="804344"/>
                <a:gridCol w="723910"/>
                <a:gridCol w="1286953"/>
              </a:tblGrid>
              <a:tr h="287170">
                <a:tc rowSpan="2">
                  <a:txBody>
                    <a:bodyPr/>
                    <a:lstStyle/>
                    <a:p>
                      <a:pPr algn="ctr"/>
                      <a:r>
                        <a:rPr lang="zh-CN" altLang="en-US" sz="1400" b="1" kern="1200" dirty="0" smtClean="0">
                          <a:solidFill>
                            <a:schemeClr val="bg1"/>
                          </a:solidFill>
                          <a:latin typeface="+mn-ea"/>
                          <a:ea typeface="+mn-ea"/>
                          <a:cs typeface="+mn-cs"/>
                        </a:rPr>
                        <a:t>部件</a:t>
                      </a:r>
                      <a:endParaRPr lang="en-US" altLang="zh-CN" sz="1400" b="1" kern="1200" dirty="0" smtClean="0">
                        <a:solidFill>
                          <a:schemeClr val="bg1"/>
                        </a:solidFill>
                        <a:latin typeface="+mn-ea"/>
                        <a:ea typeface="+mn-ea"/>
                        <a:cs typeface="+mn-cs"/>
                      </a:endParaRPr>
                    </a:p>
                    <a:p>
                      <a:pPr algn="ctr"/>
                      <a:r>
                        <a:rPr lang="zh-CN" altLang="en-US" sz="1400" b="1" kern="1200" dirty="0" smtClean="0">
                          <a:solidFill>
                            <a:schemeClr val="bg1"/>
                          </a:solidFill>
                          <a:latin typeface="+mn-ea"/>
                          <a:ea typeface="+mn-ea"/>
                          <a:cs typeface="+mn-cs"/>
                        </a:rPr>
                        <a:t>名称</a:t>
                      </a:r>
                      <a:endParaRPr lang="en-US" altLang="zh-CN" sz="1400" b="1" kern="1200" dirty="0" smtClean="0">
                        <a:solidFill>
                          <a:schemeClr val="bg1"/>
                        </a:solidFill>
                        <a:latin typeface="+mn-ea"/>
                        <a:ea typeface="+mn-ea"/>
                        <a:cs typeface="+mn-cs"/>
                      </a:endParaRPr>
                    </a:p>
                  </a:txBody>
                  <a:tcPr>
                    <a:solidFill>
                      <a:schemeClr val="accent3">
                        <a:lumMod val="75000"/>
                      </a:schemeClr>
                    </a:solidFill>
                  </a:tcPr>
                </a:tc>
                <a:tc gridSpan="7">
                  <a:txBody>
                    <a:bodyPr/>
                    <a:lstStyle/>
                    <a:p>
                      <a:pPr algn="ctr"/>
                      <a:r>
                        <a:rPr lang="zh-CN" altLang="en-US" sz="1400" b="1" dirty="0" smtClean="0">
                          <a:solidFill>
                            <a:schemeClr val="bg1"/>
                          </a:solidFill>
                          <a:latin typeface="+mn-ea"/>
                          <a:ea typeface="+mn-ea"/>
                        </a:rPr>
                        <a:t>保留站</a:t>
                      </a:r>
                      <a:endParaRPr lang="zh-CN" altLang="en-US" sz="1400" b="1" dirty="0">
                        <a:solidFill>
                          <a:schemeClr val="bg1"/>
                        </a:solidFill>
                        <a:latin typeface="+mn-ea"/>
                        <a:ea typeface="+mn-ea"/>
                      </a:endParaRPr>
                    </a:p>
                  </a:txBody>
                  <a:tcPr>
                    <a:solidFill>
                      <a:schemeClr val="accent3">
                        <a:lumMod val="75000"/>
                      </a:schemeClr>
                    </a:solidFill>
                  </a:tcPr>
                </a:tc>
                <a:tc hMerge="1">
                  <a:tcPr/>
                </a:tc>
                <a:tc hMerge="1">
                  <a:tcPr/>
                </a:tc>
                <a:tc hMerge="1">
                  <a:tcPr/>
                </a:tc>
                <a:tc hMerge="1">
                  <a:tcPr/>
                </a:tc>
                <a:tc hMerge="1">
                  <a:tcPr/>
                </a:tc>
                <a:tc hMerge="1">
                  <a:tcPr/>
                </a:tc>
              </a:tr>
              <a:tr h="343272">
                <a:tc vMerge="1">
                  <a:tcPr/>
                </a:tc>
                <a:tc>
                  <a:txBody>
                    <a:bodyPr/>
                    <a:lstStyle/>
                    <a:p>
                      <a:pPr algn="ctr"/>
                      <a:r>
                        <a:rPr lang="en-US" altLang="zh-CN" sz="1400" b="1" dirty="0" smtClean="0">
                          <a:solidFill>
                            <a:schemeClr val="bg1"/>
                          </a:solidFill>
                          <a:latin typeface="+mn-ea"/>
                          <a:ea typeface="+mn-ea"/>
                        </a:rPr>
                        <a:t>Busy</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Op</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Vj</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Vk</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Qj</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err="1" smtClean="0">
                          <a:solidFill>
                            <a:schemeClr val="bg1"/>
                          </a:solidFill>
                          <a:latin typeface="+mn-ea"/>
                          <a:ea typeface="+mn-ea"/>
                        </a:rPr>
                        <a:t>Qk</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r>
                        <a:rPr lang="en-US" altLang="zh-CN" sz="1400" b="1" dirty="0" smtClean="0">
                          <a:solidFill>
                            <a:schemeClr val="bg1"/>
                          </a:solidFill>
                          <a:latin typeface="+mn-ea"/>
                          <a:ea typeface="+mn-ea"/>
                        </a:rPr>
                        <a:t>A</a:t>
                      </a:r>
                      <a:endParaRPr lang="zh-CN" altLang="en-US" sz="1400" b="1" dirty="0">
                        <a:solidFill>
                          <a:schemeClr val="bg1"/>
                        </a:solidFill>
                        <a:latin typeface="+mn-ea"/>
                        <a:ea typeface="+mn-ea"/>
                      </a:endParaRPr>
                    </a:p>
                  </a:txBody>
                  <a:tcPr>
                    <a:solidFill>
                      <a:schemeClr val="accent3">
                        <a:lumMod val="75000"/>
                      </a:schemeClr>
                    </a:solidFill>
                  </a:tcPr>
                </a:tc>
              </a:tr>
              <a:tr h="287170">
                <a:tc>
                  <a:txBody>
                    <a:bodyPr/>
                    <a:lstStyle/>
                    <a:p>
                      <a:pPr algn="l"/>
                      <a:r>
                        <a:rPr lang="en-US" altLang="zh-CN" sz="1400" b="1" dirty="0" smtClean="0">
                          <a:solidFill>
                            <a:schemeClr val="bg1"/>
                          </a:solidFill>
                          <a:latin typeface="+mn-ea"/>
                          <a:ea typeface="+mn-ea"/>
                        </a:rPr>
                        <a:t>Load1</a:t>
                      </a: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r>
              <a:tr h="30612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solidFill>
                            <a:schemeClr val="bg1"/>
                          </a:solidFill>
                          <a:latin typeface="+mn-ea"/>
                          <a:ea typeface="+mn-ea"/>
                        </a:rPr>
                        <a:t>Load2</a:t>
                      </a: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Add1</a:t>
                      </a:r>
                      <a:endParaRPr lang="en-US" altLang="zh-CN"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u="none" kern="1200" dirty="0" smtClean="0">
                          <a:solidFill>
                            <a:schemeClr val="bg1"/>
                          </a:solidFill>
                          <a:latin typeface="+mn-ea"/>
                          <a:ea typeface="+mn-ea"/>
                          <a:cs typeface="+mn-cs"/>
                        </a:rPr>
                        <a:t>Add2</a:t>
                      </a:r>
                      <a:endParaRPr lang="zh-CN" altLang="en-US" sz="1400" b="1" u="none"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dirty="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Add3</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Mult1</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r h="306124">
                <a:tc>
                  <a:txBody>
                    <a:bodyPr/>
                    <a:lstStyle/>
                    <a:p>
                      <a:pPr algn="l"/>
                      <a:r>
                        <a:rPr lang="en-US" altLang="zh-CN" sz="1400" b="1" kern="1200" dirty="0" smtClean="0">
                          <a:solidFill>
                            <a:schemeClr val="bg1"/>
                          </a:solidFill>
                          <a:latin typeface="+mn-ea"/>
                          <a:ea typeface="+mn-ea"/>
                          <a:cs typeface="+mn-cs"/>
                        </a:rPr>
                        <a:t>Mult2</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dirty="0" smtClean="0">
                        <a:solidFill>
                          <a:schemeClr val="bg1"/>
                        </a:solidFill>
                        <a:latin typeface="+mn-ea"/>
                        <a:ea typeface="+mn-ea"/>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r>
            </a:tbl>
          </a:graphicData>
        </a:graphic>
      </p:graphicFrame>
      <p:graphicFrame>
        <p:nvGraphicFramePr>
          <p:cNvPr id="6" name="表格 5"/>
          <p:cNvGraphicFramePr>
            <a:graphicFrameLocks noGrp="1"/>
          </p:cNvGraphicFramePr>
          <p:nvPr/>
        </p:nvGraphicFramePr>
        <p:xfrm>
          <a:off x="827586" y="5898976"/>
          <a:ext cx="7632845" cy="914400"/>
        </p:xfrm>
        <a:graphic>
          <a:graphicData uri="http://schemas.openxmlformats.org/drawingml/2006/table">
            <a:tbl>
              <a:tblPr firstRow="1" bandRow="1">
                <a:tableStyleId>{5C22544A-7EE6-4342-B048-85BDC9FD1C3A}</a:tableStyleId>
              </a:tblPr>
              <a:tblGrid>
                <a:gridCol w="1355582"/>
                <a:gridCol w="863269"/>
                <a:gridCol w="798786"/>
                <a:gridCol w="613171"/>
                <a:gridCol w="825182"/>
                <a:gridCol w="825182"/>
                <a:gridCol w="825182"/>
                <a:gridCol w="674496"/>
                <a:gridCol w="851995"/>
              </a:tblGrid>
              <a:tr h="288032">
                <a:tc rowSpan="2">
                  <a:txBody>
                    <a:bodyPr/>
                    <a:lstStyle/>
                    <a:p>
                      <a:endParaRPr lang="zh-CN" altLang="en-US" dirty="0">
                        <a:solidFill>
                          <a:schemeClr val="bg1"/>
                        </a:solidFill>
                      </a:endParaRPr>
                    </a:p>
                  </a:txBody>
                  <a:tcPr>
                    <a:solidFill>
                      <a:schemeClr val="accent3">
                        <a:lumMod val="75000"/>
                      </a:schemeClr>
                    </a:solidFill>
                  </a:tcPr>
                </a:tc>
                <a:tc gridSpan="8">
                  <a:txBody>
                    <a:bodyPr/>
                    <a:lstStyle/>
                    <a:p>
                      <a:pPr algn="ctr"/>
                      <a:r>
                        <a:rPr lang="zh-CN" altLang="en-US" sz="1400" b="1" kern="1200" dirty="0" smtClean="0">
                          <a:solidFill>
                            <a:schemeClr val="bg1"/>
                          </a:solidFill>
                          <a:latin typeface="+mn-ea"/>
                          <a:ea typeface="+mn-ea"/>
                          <a:cs typeface="+mn-cs"/>
                        </a:rPr>
                        <a:t>结果寄存器状态表</a:t>
                      </a:r>
                      <a:endParaRPr lang="zh-CN" altLang="en-US" sz="1400" b="1" kern="1200" dirty="0">
                        <a:solidFill>
                          <a:schemeClr val="bg1"/>
                        </a:solidFill>
                        <a:latin typeface="+mn-ea"/>
                        <a:ea typeface="+mn-ea"/>
                        <a:cs typeface="+mn-cs"/>
                      </a:endParaRPr>
                    </a:p>
                  </a:txBody>
                  <a:tcPr>
                    <a:solidFill>
                      <a:schemeClr val="accent3">
                        <a:lumMod val="75000"/>
                      </a:schemeClr>
                    </a:solidFill>
                  </a:tcPr>
                </a:tc>
                <a:tc hMerge="1">
                  <a:tcPr/>
                </a:tc>
                <a:tc hMerge="1">
                  <a:tcPr/>
                </a:tc>
                <a:tc hMerge="1">
                  <a:tcPr/>
                </a:tc>
                <a:tc hMerge="1">
                  <a:tcPr/>
                </a:tc>
                <a:tc hMerge="1">
                  <a:tcPr/>
                </a:tc>
                <a:tc hMerge="1">
                  <a:tcPr/>
                </a:tc>
                <a:tc hMerge="1">
                  <a:tcPr/>
                </a:tc>
              </a:tr>
              <a:tr h="288032">
                <a:tc vMerge="1">
                  <a:tcPr/>
                </a:tc>
                <a:tc>
                  <a:txBody>
                    <a:bodyPr/>
                    <a:lstStyle/>
                    <a:p>
                      <a:pPr algn="ctr"/>
                      <a:r>
                        <a:rPr lang="en-US" altLang="zh-CN" sz="1400" b="1" kern="1200" dirty="0" smtClean="0">
                          <a:solidFill>
                            <a:schemeClr val="bg1"/>
                          </a:solidFill>
                          <a:latin typeface="+mn-ea"/>
                          <a:ea typeface="+mn-ea"/>
                          <a:cs typeface="+mn-cs"/>
                        </a:rPr>
                        <a:t>F0</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kern="1200" dirty="0" smtClean="0">
                          <a:solidFill>
                            <a:schemeClr val="bg1"/>
                          </a:solidFill>
                          <a:latin typeface="+mn-ea"/>
                          <a:ea typeface="+mn-ea"/>
                          <a:cs typeface="+mn-cs"/>
                        </a:rPr>
                        <a:t>F2</a:t>
                      </a:r>
                      <a:endParaRPr lang="zh-CN" altLang="en-US" sz="1400" b="1" kern="1200" dirty="0" smtClean="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F4</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F6</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F8</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r>
                        <a:rPr lang="en-US" altLang="zh-CN" sz="1400" b="1" kern="1200" dirty="0" smtClean="0">
                          <a:solidFill>
                            <a:schemeClr val="bg1"/>
                          </a:solidFill>
                          <a:latin typeface="+mn-ea"/>
                          <a:ea typeface="+mn-ea"/>
                          <a:cs typeface="+mn-cs"/>
                        </a:rPr>
                        <a:t>F10</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r>
                        <a:rPr lang="en-US" altLang="zh-CN" sz="1400" b="1" kern="1200" dirty="0" smtClean="0">
                          <a:solidFill>
                            <a:schemeClr val="bg1"/>
                          </a:solidFill>
                          <a:latin typeface="+mn-ea"/>
                          <a:ea typeface="+mn-ea"/>
                          <a:cs typeface="+mn-cs"/>
                        </a:rPr>
                        <a:t>...</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r>
                        <a:rPr lang="en-US" altLang="zh-CN" sz="1400" b="1" kern="1200" dirty="0" smtClean="0">
                          <a:solidFill>
                            <a:schemeClr val="bg1"/>
                          </a:solidFill>
                          <a:latin typeface="+mn-ea"/>
                          <a:ea typeface="+mn-ea"/>
                          <a:cs typeface="+mn-cs"/>
                        </a:rPr>
                        <a:t>F30</a:t>
                      </a:r>
                      <a:endParaRPr lang="zh-CN" altLang="en-US" sz="1400" b="1" kern="1200" dirty="0">
                        <a:solidFill>
                          <a:schemeClr val="bg1"/>
                        </a:solidFill>
                        <a:latin typeface="+mn-ea"/>
                        <a:ea typeface="+mn-ea"/>
                        <a:cs typeface="+mn-cs"/>
                      </a:endParaRPr>
                    </a:p>
                  </a:txBody>
                  <a:tcPr>
                    <a:solidFill>
                      <a:schemeClr val="accent3">
                        <a:lumMod val="75000"/>
                      </a:schemeClr>
                    </a:solidFill>
                  </a:tcPr>
                </a:tc>
              </a:tr>
              <a:tr h="288032">
                <a:tc>
                  <a:txBody>
                    <a:bodyPr/>
                    <a:lstStyle/>
                    <a:p>
                      <a:pPr algn="ctr"/>
                      <a:r>
                        <a:rPr lang="zh-CN" altLang="en-US" sz="1400" b="1" kern="1200" dirty="0" smtClean="0">
                          <a:solidFill>
                            <a:schemeClr val="bg1"/>
                          </a:solidFill>
                          <a:latin typeface="+mn-ea"/>
                          <a:ea typeface="+mn-ea"/>
                          <a:cs typeface="+mn-cs"/>
                        </a:rPr>
                        <a:t>部件名称</a:t>
                      </a: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pPr algn="ctr"/>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c>
                  <a:txBody>
                    <a:bodyPr/>
                    <a:lstStyle/>
                    <a:p>
                      <a:endParaRPr lang="zh-CN" altLang="en-US" sz="1400" b="1" kern="1200" dirty="0">
                        <a:solidFill>
                          <a:schemeClr val="bg1"/>
                        </a:solidFill>
                        <a:latin typeface="+mn-ea"/>
                        <a:ea typeface="+mn-ea"/>
                        <a:cs typeface="+mn-cs"/>
                      </a:endParaRPr>
                    </a:p>
                  </a:txBody>
                  <a:tcPr>
                    <a:solidFill>
                      <a:schemeClr val="accent3">
                        <a:lumMod val="75000"/>
                      </a:schemeClr>
                    </a:solid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6"/>
          <p:cNvSpPr>
            <a:spLocks noGrp="1" noChangeArrowheads="1"/>
          </p:cNvSpPr>
          <p:nvPr>
            <p:ph type="title" idx="4294967295"/>
          </p:nvPr>
        </p:nvSpPr>
        <p:spPr/>
        <p:txBody>
          <a:bodyPr/>
          <a:lstStyle/>
          <a:p>
            <a:pPr eaLnBrk="1" hangingPunct="1">
              <a:defRPr/>
            </a:pPr>
            <a:r>
              <a:rPr lang="en-US" altLang="zh-CN" sz="3600" b="1" dirty="0">
                <a:latin typeface="Times New Roman" panose="02020603050405020304" pitchFamily="18" charset="0"/>
                <a:cs typeface="Times New Roman" panose="02020603050405020304" pitchFamily="18" charset="0"/>
              </a:rPr>
              <a:t>MIPS</a:t>
            </a:r>
            <a:r>
              <a:rPr lang="zh-CN" altLang="en-US" sz="3600" b="1" dirty="0">
                <a:latin typeface="Times New Roman" panose="02020603050405020304" pitchFamily="18" charset="0"/>
                <a:cs typeface="Times New Roman" panose="02020603050405020304" pitchFamily="18" charset="0"/>
              </a:rPr>
              <a:t>五阶段的流水线的改造</a:t>
            </a:r>
            <a:endParaRPr lang="zh-CN" altLang="en-US" sz="3600" b="1" dirty="0">
              <a:latin typeface="Times New Roman" panose="02020603050405020304" pitchFamily="18" charset="0"/>
              <a:cs typeface="Times New Roman" panose="02020603050405020304" pitchFamily="18" charset="0"/>
            </a:endParaRPr>
          </a:p>
        </p:txBody>
      </p:sp>
      <p:sp>
        <p:nvSpPr>
          <p:cNvPr id="56323" name="Rectangle 17"/>
          <p:cNvSpPr>
            <a:spLocks noGrp="1" noChangeArrowheads="1"/>
          </p:cNvSpPr>
          <p:nvPr>
            <p:ph type="body" idx="4294967295"/>
          </p:nvPr>
        </p:nvSpPr>
        <p:spPr/>
        <p:txBody>
          <a:bodyPr/>
          <a:lstStyle/>
          <a:p>
            <a:pPr marL="571500" indent="-571500" eaLnBrk="1" hangingPunct="1">
              <a:buFont typeface="Arial" panose="020B0604020202020204" pitchFamily="34" charset="0"/>
              <a:buChar char="•"/>
              <a:defRPr/>
            </a:pPr>
            <a:r>
              <a:rPr lang="en-US" altLang="zh-CN" sz="2600" b="1" dirty="0" smtClean="0">
                <a:latin typeface="Times New Roman" panose="02020603050405020304" pitchFamily="18" charset="0"/>
                <a:ea typeface="+mj-ea"/>
                <a:cs typeface="Times New Roman" panose="02020603050405020304" pitchFamily="18" charset="0"/>
              </a:rPr>
              <a:t>ID</a:t>
            </a:r>
            <a:r>
              <a:rPr lang="zh-CN" altLang="en-US" sz="2600" b="1" dirty="0" smtClean="0">
                <a:latin typeface="Times New Roman" panose="02020603050405020304" pitchFamily="18" charset="0"/>
                <a:ea typeface="+mj-ea"/>
                <a:cs typeface="Times New Roman" panose="02020603050405020304" pitchFamily="18" charset="0"/>
              </a:rPr>
              <a:t>和</a:t>
            </a:r>
            <a:r>
              <a:rPr lang="en-US" altLang="zh-CN" sz="2600" b="1" dirty="0" smtClean="0">
                <a:latin typeface="Times New Roman" panose="02020603050405020304" pitchFamily="18" charset="0"/>
                <a:ea typeface="+mj-ea"/>
                <a:cs typeface="Times New Roman" panose="02020603050405020304" pitchFamily="18" charset="0"/>
              </a:rPr>
              <a:t>EX</a:t>
            </a:r>
            <a:r>
              <a:rPr lang="zh-CN" altLang="en-US" sz="2600" b="1" dirty="0" smtClean="0">
                <a:latin typeface="Times New Roman" panose="02020603050405020304" pitchFamily="18" charset="0"/>
                <a:ea typeface="+mj-ea"/>
                <a:cs typeface="Times New Roman" panose="02020603050405020304" pitchFamily="18" charset="0"/>
              </a:rPr>
              <a:t>阶段被以下三个阶段代替：</a:t>
            </a:r>
            <a:endParaRPr lang="en-US" altLang="zh-CN" sz="2600" b="1" dirty="0" smtClean="0">
              <a:latin typeface="Times New Roman" panose="02020603050405020304" pitchFamily="18" charset="0"/>
              <a:ea typeface="+mj-ea"/>
              <a:cs typeface="Times New Roman" panose="02020603050405020304" pitchFamily="18" charset="0"/>
            </a:endParaRPr>
          </a:p>
          <a:p>
            <a:pPr marL="967105" lvl="1" indent="-495300" eaLnBrk="1" hangingPunct="1">
              <a:buFont typeface="Wingdings" panose="05000000000000000000"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1</a:t>
            </a:r>
            <a:r>
              <a:rPr lang="zh-CN" altLang="en-US" sz="2600" b="1" dirty="0" smtClean="0">
                <a:latin typeface="Times New Roman" panose="02020603050405020304" pitchFamily="18" charset="0"/>
                <a:ea typeface="+mj-ea"/>
                <a:cs typeface="Times New Roman" panose="02020603050405020304" pitchFamily="18" charset="0"/>
              </a:rPr>
              <a:t>、流出（</a:t>
            </a:r>
            <a:r>
              <a:rPr lang="en-US" altLang="zh-CN" sz="2600" b="1" dirty="0" smtClean="0">
                <a:latin typeface="Times New Roman" panose="02020603050405020304" pitchFamily="18" charset="0"/>
                <a:ea typeface="+mj-ea"/>
                <a:cs typeface="Times New Roman" panose="02020603050405020304" pitchFamily="18" charset="0"/>
              </a:rPr>
              <a:t>Issue</a:t>
            </a:r>
            <a:r>
              <a:rPr lang="zh-CN" altLang="en-US" sz="2600" b="1" dirty="0" smtClean="0">
                <a:latin typeface="Times New Roman" panose="02020603050405020304" pitchFamily="18" charset="0"/>
                <a:ea typeface="+mj-ea"/>
                <a:cs typeface="Times New Roman" panose="02020603050405020304" pitchFamily="18" charset="0"/>
              </a:rPr>
              <a:t>）</a:t>
            </a:r>
            <a:endParaRPr lang="en-US" altLang="zh-CN" sz="2600" b="1" dirty="0" smtClean="0">
              <a:latin typeface="Times New Roman" panose="02020603050405020304" pitchFamily="18" charset="0"/>
              <a:ea typeface="+mj-ea"/>
              <a:cs typeface="Times New Roman" panose="02020603050405020304" pitchFamily="18" charset="0"/>
            </a:endParaRPr>
          </a:p>
          <a:p>
            <a:pPr marL="967105" lvl="1" indent="-495300" eaLnBrk="1" hangingPunct="1">
              <a:buFont typeface="Wingdings" panose="05000000000000000000"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2</a:t>
            </a:r>
            <a:r>
              <a:rPr lang="zh-CN" altLang="en-US" sz="2600" b="1" dirty="0" smtClean="0">
                <a:latin typeface="Times New Roman" panose="02020603050405020304" pitchFamily="18" charset="0"/>
                <a:ea typeface="+mj-ea"/>
                <a:cs typeface="Times New Roman" panose="02020603050405020304" pitchFamily="18" charset="0"/>
              </a:rPr>
              <a:t>、执行（</a:t>
            </a:r>
            <a:r>
              <a:rPr lang="en-US" altLang="zh-CN" sz="2600" b="1" dirty="0" smtClean="0">
                <a:latin typeface="Times New Roman" panose="02020603050405020304" pitchFamily="18" charset="0"/>
                <a:ea typeface="+mj-ea"/>
                <a:cs typeface="Times New Roman" panose="02020603050405020304" pitchFamily="18" charset="0"/>
              </a:rPr>
              <a:t>Execute</a:t>
            </a:r>
            <a:r>
              <a:rPr lang="zh-CN" altLang="en-US" sz="2600" b="1" dirty="0" smtClean="0">
                <a:latin typeface="Times New Roman" panose="02020603050405020304" pitchFamily="18" charset="0"/>
                <a:ea typeface="+mj-ea"/>
                <a:cs typeface="Times New Roman" panose="02020603050405020304" pitchFamily="18" charset="0"/>
              </a:rPr>
              <a:t>）</a:t>
            </a:r>
            <a:endParaRPr lang="en-US" altLang="zh-CN" sz="2600" b="1" dirty="0" smtClean="0">
              <a:latin typeface="Times New Roman" panose="02020603050405020304" pitchFamily="18" charset="0"/>
              <a:ea typeface="+mj-ea"/>
              <a:cs typeface="Times New Roman" panose="02020603050405020304" pitchFamily="18" charset="0"/>
            </a:endParaRPr>
          </a:p>
          <a:p>
            <a:pPr marL="967105" lvl="1" indent="-495300" eaLnBrk="1" hangingPunct="1">
              <a:buFont typeface="Wingdings" panose="05000000000000000000" pitchFamily="2" charset="2"/>
              <a:buNone/>
              <a:defRPr/>
            </a:pPr>
            <a:r>
              <a:rPr lang="en-US" altLang="zh-CN" sz="2600" b="1" dirty="0" smtClean="0">
                <a:latin typeface="Times New Roman" panose="02020603050405020304" pitchFamily="18" charset="0"/>
                <a:ea typeface="+mj-ea"/>
                <a:cs typeface="Times New Roman" panose="02020603050405020304" pitchFamily="18" charset="0"/>
              </a:rPr>
              <a:t>3</a:t>
            </a:r>
            <a:r>
              <a:rPr lang="zh-CN" altLang="en-US" sz="2600" b="1" dirty="0" smtClean="0">
                <a:latin typeface="Times New Roman" panose="02020603050405020304" pitchFamily="18" charset="0"/>
                <a:ea typeface="+mj-ea"/>
                <a:cs typeface="Times New Roman" panose="02020603050405020304" pitchFamily="18" charset="0"/>
              </a:rPr>
              <a:t>、结果写回（</a:t>
            </a:r>
            <a:r>
              <a:rPr lang="en-US" altLang="zh-CN" sz="2600" b="1" dirty="0" smtClean="0">
                <a:latin typeface="Times New Roman" panose="02020603050405020304" pitchFamily="18" charset="0"/>
                <a:ea typeface="+mj-ea"/>
                <a:cs typeface="Times New Roman" panose="02020603050405020304" pitchFamily="18" charset="0"/>
              </a:rPr>
              <a:t>Write result</a:t>
            </a:r>
            <a:r>
              <a:rPr lang="zh-CN" altLang="en-US" sz="2600" b="1" dirty="0" smtClean="0">
                <a:latin typeface="Times New Roman" panose="02020603050405020304" pitchFamily="18" charset="0"/>
                <a:ea typeface="+mj-ea"/>
                <a:cs typeface="Times New Roman" panose="02020603050405020304" pitchFamily="18" charset="0"/>
              </a:rPr>
              <a:t>）</a:t>
            </a:r>
            <a:endParaRPr lang="zh-CN" altLang="en-US" sz="2600" b="1" dirty="0" smtClean="0">
              <a:latin typeface="Times New Roman" panose="02020603050405020304" pitchFamily="18" charset="0"/>
              <a:ea typeface="+mj-ea"/>
              <a:cs typeface="Times New Roman" panose="02020603050405020304" pitchFamily="18" charset="0"/>
            </a:endParaRPr>
          </a:p>
          <a:p>
            <a:pPr marL="967105" lvl="1" indent="-495300" eaLnBrk="1" hangingPunct="1">
              <a:buFont typeface="Wingdings" panose="05000000000000000000" pitchFamily="2" charset="2"/>
              <a:buNone/>
              <a:defRPr/>
            </a:pPr>
            <a:endParaRPr lang="zh-CN" altLang="en-US" sz="26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3041" y="1484784"/>
            <a:ext cx="8352928" cy="4157548"/>
          </a:xfrm>
          <a:prstGeom prst="rect">
            <a:avLst/>
          </a:prstGeom>
        </p:spPr>
        <p:txBody>
          <a:bodyPr wrap="square">
            <a:spAutoFit/>
          </a:bodyPr>
          <a:lstStyle/>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Issue</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从</a:t>
            </a:r>
            <a:r>
              <a:rPr lang="zh-CN" altLang="en-US" sz="2400" dirty="0" smtClean="0">
                <a:latin typeface="Times New Roman" panose="02020603050405020304" pitchFamily="18" charset="0"/>
                <a:cs typeface="Times New Roman" panose="02020603050405020304" pitchFamily="18" charset="0"/>
              </a:rPr>
              <a:t>指令</a:t>
            </a:r>
            <a:r>
              <a:rPr lang="zh-CN" altLang="zh-CN" sz="2400" dirty="0" smtClean="0">
                <a:latin typeface="Times New Roman" panose="02020603050405020304" pitchFamily="18" charset="0"/>
                <a:cs typeface="Times New Roman" panose="02020603050405020304" pitchFamily="18" charset="0"/>
              </a:rPr>
              <a:t>队列</a:t>
            </a:r>
            <a:r>
              <a:rPr lang="zh-CN" altLang="zh-CN" sz="2400" dirty="0">
                <a:latin typeface="Times New Roman" panose="02020603050405020304" pitchFamily="18" charset="0"/>
                <a:cs typeface="Times New Roman" panose="02020603050405020304" pitchFamily="18" charset="0"/>
              </a:rPr>
              <a:t>中取指令</a:t>
            </a:r>
            <a:endParaRPr lang="zh-CN" altLang="zh-CN" sz="2400" dirty="0">
              <a:latin typeface="Times New Roman" panose="02020603050405020304" pitchFamily="18" charset="0"/>
              <a:cs typeface="Times New Roman" panose="02020603050405020304" pitchFamily="18" charset="0"/>
            </a:endParaRPr>
          </a:p>
          <a:p>
            <a:pPr lvl="1" eaLnBrk="1" hangingPunct="1">
              <a:spcBef>
                <a:spcPts val="500"/>
              </a:spcBef>
              <a:buSzPct val="100000"/>
            </a:pPr>
            <a:r>
              <a:rPr lang="zh-CN" altLang="zh-CN" sz="2400" dirty="0" smtClean="0">
                <a:latin typeface="Times New Roman" panose="02020603050405020304" pitchFamily="18" charset="0"/>
                <a:cs typeface="Times New Roman" panose="02020603050405020304" pitchFamily="18" charset="0"/>
              </a:rPr>
              <a:t>如果</a:t>
            </a:r>
            <a:r>
              <a:rPr lang="en-US" altLang="zh-CN" sz="2400" dirty="0">
                <a:latin typeface="Times New Roman" panose="02020603050405020304" pitchFamily="18" charset="0"/>
                <a:cs typeface="Times New Roman" panose="02020603050405020304" pitchFamily="18" charset="0"/>
              </a:rPr>
              <a:t>RS</a:t>
            </a:r>
            <a:r>
              <a:rPr lang="zh-CN" altLang="zh-CN" sz="2400" dirty="0">
                <a:latin typeface="Times New Roman" panose="02020603050405020304" pitchFamily="18" charset="0"/>
                <a:cs typeface="Times New Roman" panose="02020603050405020304" pitchFamily="18" charset="0"/>
              </a:rPr>
              <a:t>空闲</a:t>
            </a:r>
            <a:r>
              <a:rPr lang="en-US" altLang="zh-CN" sz="2400" dirty="0">
                <a:latin typeface="Times New Roman" panose="02020603050405020304" pitchFamily="18" charset="0"/>
                <a:cs typeface="Times New Roman" panose="02020603050405020304" pitchFamily="18" charset="0"/>
              </a:rPr>
              <a:t>(no structural hazard), </a:t>
            </a:r>
            <a:r>
              <a:rPr lang="zh-CN" altLang="zh-CN" sz="2400" dirty="0">
                <a:latin typeface="Times New Roman" panose="02020603050405020304" pitchFamily="18" charset="0"/>
                <a:cs typeface="Times New Roman" panose="02020603050405020304" pitchFamily="18" charset="0"/>
              </a:rPr>
              <a:t>则控制发射指令和操作数 </a:t>
            </a:r>
            <a:r>
              <a:rPr lang="en-US" altLang="zh-CN" sz="2400" dirty="0">
                <a:latin typeface="Times New Roman" panose="02020603050405020304" pitchFamily="18" charset="0"/>
                <a:cs typeface="Times New Roman" panose="02020603050405020304" pitchFamily="18" charset="0"/>
              </a:rPr>
              <a:t>(renames registers</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消除</a:t>
            </a:r>
            <a:r>
              <a:rPr lang="en-US" altLang="zh-CN" sz="2400" dirty="0">
                <a:latin typeface="Times New Roman" panose="02020603050405020304" pitchFamily="18" charset="0"/>
                <a:cs typeface="Times New Roman" panose="02020603050405020304" pitchFamily="18" charset="0"/>
              </a:rPr>
              <a:t>WAR</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WAW</a:t>
            </a:r>
            <a:r>
              <a:rPr lang="zh-CN" altLang="zh-CN" sz="2400" dirty="0" smtClean="0">
                <a:latin typeface="Times New Roman" panose="02020603050405020304" pitchFamily="18" charset="0"/>
                <a:cs typeface="Times New Roman" panose="02020603050405020304" pitchFamily="18" charset="0"/>
              </a:rPr>
              <a:t>相关</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Execution</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en-US" altLang="zh-CN" sz="2400" dirty="0" smtClean="0">
                <a:solidFill>
                  <a:srgbClr val="5B9BD5"/>
                </a:solidFill>
                <a:latin typeface="Times New Roman" panose="02020603050405020304" pitchFamily="18" charset="0"/>
                <a:cs typeface="Times New Roman" panose="02020603050405020304" pitchFamily="18" charset="0"/>
              </a:rPr>
              <a:t>operate </a:t>
            </a:r>
            <a:r>
              <a:rPr lang="en-US" altLang="zh-CN" sz="2400" dirty="0">
                <a:solidFill>
                  <a:srgbClr val="5B9BD5"/>
                </a:solidFill>
                <a:latin typeface="Times New Roman" panose="02020603050405020304" pitchFamily="18" charset="0"/>
                <a:cs typeface="Times New Roman" panose="02020603050405020304" pitchFamily="18" charset="0"/>
              </a:rPr>
              <a:t>on operands (EX)</a:t>
            </a:r>
            <a:endParaRPr lang="en-US" altLang="zh-CN" sz="2400" dirty="0">
              <a:solidFill>
                <a:srgbClr val="5B9BD5"/>
              </a:solidFill>
              <a:latin typeface="Times New Roman" panose="02020603050405020304" pitchFamily="18" charset="0"/>
              <a:cs typeface="Times New Roman" panose="02020603050405020304" pitchFamily="18" charset="0"/>
            </a:endParaRPr>
          </a:p>
          <a:p>
            <a:pPr lvl="1" eaLnBrk="1" hangingPunct="1">
              <a:spcBef>
                <a:spcPts val="550"/>
              </a:spcBef>
              <a:buSzPct val="100000"/>
            </a:pPr>
            <a:r>
              <a:rPr lang="zh-CN" altLang="zh-CN" sz="2400" dirty="0" smtClean="0">
                <a:latin typeface="Times New Roman" panose="02020603050405020304" pitchFamily="18" charset="0"/>
                <a:cs typeface="Times New Roman" panose="02020603050405020304" pitchFamily="18" charset="0"/>
              </a:rPr>
              <a:t>当</a:t>
            </a:r>
            <a:r>
              <a:rPr lang="zh-CN" altLang="zh-CN" sz="2400" dirty="0">
                <a:latin typeface="Times New Roman" panose="02020603050405020304" pitchFamily="18" charset="0"/>
                <a:cs typeface="Times New Roman" panose="02020603050405020304" pitchFamily="18" charset="0"/>
              </a:rPr>
              <a:t>两操作数就绪后，就可以</a:t>
            </a:r>
            <a:r>
              <a:rPr lang="zh-CN" altLang="zh-CN" sz="2400" dirty="0" smtClean="0">
                <a:latin typeface="Times New Roman" panose="02020603050405020304" pitchFamily="18" charset="0"/>
                <a:cs typeface="Times New Roman" panose="02020603050405020304" pitchFamily="18" charset="0"/>
              </a:rPr>
              <a:t>执行</a:t>
            </a:r>
            <a:r>
              <a:rPr lang="zh-CN" altLang="en-US" sz="2400" dirty="0" smtClean="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zh-CN" altLang="zh-CN" sz="2400" dirty="0" smtClean="0">
                <a:latin typeface="Times New Roman" panose="02020603050405020304" pitchFamily="18" charset="0"/>
                <a:cs typeface="Times New Roman" panose="02020603050405020304" pitchFamily="18" charset="0"/>
              </a:rPr>
              <a:t>如果</a:t>
            </a:r>
            <a:r>
              <a:rPr lang="zh-CN" altLang="zh-CN" sz="2400" dirty="0">
                <a:latin typeface="Times New Roman" panose="02020603050405020304" pitchFamily="18" charset="0"/>
                <a:cs typeface="Times New Roman" panose="02020603050405020304" pitchFamily="18" charset="0"/>
              </a:rPr>
              <a:t>没有准备好，则监测</a:t>
            </a:r>
            <a:r>
              <a:rPr lang="en-US" altLang="zh-CN" sz="2400" dirty="0">
                <a:latin typeface="Times New Roman" panose="02020603050405020304" pitchFamily="18" charset="0"/>
                <a:cs typeface="Times New Roman" panose="02020603050405020304" pitchFamily="18" charset="0"/>
              </a:rPr>
              <a:t>Common Data Bus </a:t>
            </a:r>
            <a:r>
              <a:rPr lang="zh-CN" altLang="zh-CN" sz="2400" dirty="0">
                <a:latin typeface="Times New Roman" panose="02020603050405020304" pitchFamily="18" charset="0"/>
                <a:cs typeface="Times New Roman" panose="02020603050405020304" pitchFamily="18" charset="0"/>
              </a:rPr>
              <a:t>以获取</a:t>
            </a:r>
            <a:r>
              <a:rPr lang="zh-CN" altLang="zh-CN" sz="2400" dirty="0" smtClean="0">
                <a:latin typeface="Times New Roman" panose="02020603050405020304" pitchFamily="18" charset="0"/>
                <a:cs typeface="Times New Roman" panose="02020603050405020304" pitchFamily="18" charset="0"/>
              </a:rPr>
              <a:t>结果</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通过</a:t>
            </a:r>
            <a:r>
              <a:rPr lang="zh-CN" altLang="zh-CN" sz="2400" dirty="0">
                <a:latin typeface="Times New Roman" panose="02020603050405020304" pitchFamily="18" charset="0"/>
                <a:cs typeface="Times New Roman" panose="02020603050405020304" pitchFamily="18" charset="0"/>
              </a:rPr>
              <a:t>推迟指令执行避免</a:t>
            </a:r>
            <a:r>
              <a:rPr lang="en-US" altLang="zh-CN" sz="2400" dirty="0">
                <a:latin typeface="Times New Roman" panose="02020603050405020304" pitchFamily="18" charset="0"/>
                <a:cs typeface="Times New Roman" panose="02020603050405020304" pitchFamily="18" charset="0"/>
              </a:rPr>
              <a:t>RAW</a:t>
            </a:r>
            <a:r>
              <a:rPr lang="zh-CN" altLang="zh-CN" sz="2400" dirty="0" smtClean="0">
                <a:latin typeface="Times New Roman" panose="02020603050405020304" pitchFamily="18" charset="0"/>
                <a:cs typeface="Times New Roman" panose="02020603050405020304" pitchFamily="18" charset="0"/>
              </a:rPr>
              <a:t>相关</a:t>
            </a:r>
            <a:r>
              <a:rPr lang="zh-CN" altLang="en-US" sz="2400" dirty="0" smtClean="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457200" indent="-457200" eaLnBrk="1" hangingPunct="1">
              <a:spcBef>
                <a:spcPts val="575"/>
              </a:spcBef>
              <a:buSzPct val="100000"/>
              <a:buFont typeface="+mj-lt"/>
              <a:buAutoNum type="arabicPeriod"/>
            </a:pPr>
            <a:r>
              <a:rPr lang="en-US" altLang="zh-CN" sz="2400" dirty="0" smtClean="0">
                <a:solidFill>
                  <a:srgbClr val="5B9BD5"/>
                </a:solidFill>
                <a:latin typeface="Times New Roman" panose="02020603050405020304" pitchFamily="18" charset="0"/>
                <a:cs typeface="Times New Roman" panose="02020603050405020304" pitchFamily="18" charset="0"/>
              </a:rPr>
              <a:t>Write result</a:t>
            </a:r>
            <a:r>
              <a:rPr lang="zh-CN" altLang="en-US" sz="2400" dirty="0" smtClean="0">
                <a:solidFill>
                  <a:srgbClr val="5B9BD5"/>
                </a:solidFill>
                <a:latin typeface="Times New Roman" panose="02020603050405020304" pitchFamily="18" charset="0"/>
                <a:cs typeface="Times New Roman" panose="02020603050405020304" pitchFamily="18" charset="0"/>
              </a:rPr>
              <a:t>：</a:t>
            </a:r>
            <a:r>
              <a:rPr lang="en-US" altLang="zh-CN" sz="2400" dirty="0" smtClean="0">
                <a:solidFill>
                  <a:srgbClr val="5B9BD5"/>
                </a:solidFill>
                <a:latin typeface="Times New Roman" panose="02020603050405020304" pitchFamily="18" charset="0"/>
                <a:cs typeface="Times New Roman" panose="02020603050405020304" pitchFamily="18" charset="0"/>
              </a:rPr>
              <a:t>finish </a:t>
            </a:r>
            <a:r>
              <a:rPr lang="en-US" altLang="zh-CN" sz="2400" dirty="0">
                <a:solidFill>
                  <a:srgbClr val="5B9BD5"/>
                </a:solidFill>
                <a:latin typeface="Times New Roman" panose="02020603050405020304" pitchFamily="18" charset="0"/>
                <a:cs typeface="Times New Roman" panose="02020603050405020304" pitchFamily="18" charset="0"/>
              </a:rPr>
              <a:t>execution (WB)</a:t>
            </a:r>
            <a:endParaRPr lang="en-US" altLang="zh-CN" sz="2400" dirty="0">
              <a:solidFill>
                <a:srgbClr val="5B9BD5"/>
              </a:solidFill>
              <a:latin typeface="Times New Roman" panose="02020603050405020304" pitchFamily="18" charset="0"/>
              <a:cs typeface="Times New Roman" panose="02020603050405020304" pitchFamily="18" charset="0"/>
            </a:endParaRPr>
          </a:p>
          <a:p>
            <a:pPr lvl="1" eaLnBrk="1" hangingPunct="1">
              <a:spcBef>
                <a:spcPts val="550"/>
              </a:spcBef>
              <a:buSzPct val="100000"/>
            </a:pPr>
            <a:r>
              <a:rPr lang="zh-CN" altLang="zh-CN" sz="2400" dirty="0" smtClean="0">
                <a:latin typeface="Times New Roman" panose="02020603050405020304" pitchFamily="18" charset="0"/>
                <a:cs typeface="Times New Roman" panose="02020603050405020304" pitchFamily="18" charset="0"/>
              </a:rPr>
              <a:t>将</a:t>
            </a:r>
            <a:r>
              <a:rPr lang="zh-CN" altLang="zh-CN" sz="2400" dirty="0">
                <a:latin typeface="Times New Roman" panose="02020603050405020304" pitchFamily="18" charset="0"/>
                <a:cs typeface="Times New Roman" panose="02020603050405020304" pitchFamily="18" charset="0"/>
              </a:rPr>
              <a:t>结果通过</a:t>
            </a:r>
            <a:r>
              <a:rPr lang="en-US" altLang="zh-CN" sz="2400" dirty="0">
                <a:latin typeface="Times New Roman" panose="02020603050405020304" pitchFamily="18" charset="0"/>
                <a:cs typeface="Times New Roman" panose="02020603050405020304" pitchFamily="18" charset="0"/>
              </a:rPr>
              <a:t>Common Data Bus</a:t>
            </a:r>
            <a:r>
              <a:rPr lang="zh-CN" altLang="zh-CN" sz="2400" dirty="0">
                <a:latin typeface="Times New Roman" panose="02020603050405020304" pitchFamily="18" charset="0"/>
                <a:cs typeface="Times New Roman" panose="02020603050405020304" pitchFamily="18" charset="0"/>
              </a:rPr>
              <a:t>传给所有等待该结果的</a:t>
            </a:r>
            <a:r>
              <a:rPr lang="zh-CN" altLang="zh-CN" sz="2400" dirty="0" smtClean="0">
                <a:latin typeface="Times New Roman" panose="02020603050405020304" pitchFamily="18" charset="0"/>
                <a:cs typeface="Times New Roman" panose="02020603050405020304" pitchFamily="18" charset="0"/>
              </a:rPr>
              <a:t>部件</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zh-CN" altLang="zh-CN" sz="2400" dirty="0">
              <a:latin typeface="Times New Roman" panose="02020603050405020304" pitchFamily="18" charset="0"/>
              <a:cs typeface="Times New Roman" panose="02020603050405020304" pitchFamily="18" charset="0"/>
            </a:endParaRPr>
          </a:p>
        </p:txBody>
      </p:sp>
      <p:sp>
        <p:nvSpPr>
          <p:cNvPr id="5" name="Text Box 1"/>
          <p:cNvSpPr txBox="1">
            <a:spLocks noChangeArrowheads="1"/>
          </p:cNvSpPr>
          <p:nvPr/>
        </p:nvSpPr>
        <p:spPr bwMode="auto">
          <a:xfrm>
            <a:off x="328613" y="404466"/>
            <a:ext cx="84867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5pPr>
            <a:lvl6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6pPr>
            <a:lvl7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7pPr>
            <a:lvl8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8pPr>
            <a:lvl9pPr defTabSz="449580" eaLnBrk="0" fontAlgn="base" hangingPunct="0">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ea typeface="宋体" panose="02010600030101010101" pitchFamily="2" charset="-122"/>
              </a:defRPr>
            </a:lvl9pPr>
          </a:lstStyle>
          <a:p>
            <a:pPr algn="ctr" eaLnBrk="1" hangingPunct="1">
              <a:lnSpc>
                <a:spcPct val="90000"/>
              </a:lnSpc>
              <a:buSzPct val="100000"/>
              <a:buFont typeface="Times New Roman" panose="02020603050405020304" pitchFamily="18" charset="0"/>
              <a:buNone/>
            </a:pPr>
            <a:r>
              <a:rPr lang="en-US" altLang="zh-CN" sz="3600" b="1" dirty="0" err="1">
                <a:solidFill>
                  <a:schemeClr val="tx1"/>
                </a:solidFill>
                <a:latin typeface="Calibri Light" panose="020F0302020204030204" pitchFamily="34" charset="0"/>
              </a:rPr>
              <a:t>Tomasulo</a:t>
            </a:r>
            <a:r>
              <a:rPr lang="en-US" altLang="zh-CN" sz="3600" b="1" dirty="0">
                <a:solidFill>
                  <a:schemeClr val="tx1"/>
                </a:solidFill>
                <a:latin typeface="Calibri Light" panose="020F0302020204030204" pitchFamily="34" charset="0"/>
              </a:rPr>
              <a:t> </a:t>
            </a:r>
            <a:r>
              <a:rPr lang="zh-CN" altLang="zh-CN" sz="3600" b="1" dirty="0">
                <a:solidFill>
                  <a:schemeClr val="tx1"/>
                </a:solidFill>
                <a:latin typeface="Calibri Light" panose="020F0302020204030204" pitchFamily="34" charset="0"/>
              </a:rPr>
              <a:t>算法的三阶段</a:t>
            </a:r>
            <a:endParaRPr lang="zh-CN" altLang="zh-CN" sz="3600" b="1" dirty="0">
              <a:solidFill>
                <a:schemeClr val="tx1"/>
              </a:solidFill>
              <a:latin typeface="Calibri Light" panose="020F0302020204030204" pitchFamily="34"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7" name="Object 4" descr="Rectangle: Click to edit Master text styles&#10;Second level&#10;Third level&#10;Fourth level&#10;Fifth level"/>
          <p:cNvGraphicFramePr>
            <a:graphicFrameLocks noGrp="1" noChangeAspect="1"/>
          </p:cNvGraphicFramePr>
          <p:nvPr>
            <p:ph sz="half" idx="2"/>
          </p:nvPr>
        </p:nvGraphicFramePr>
        <p:xfrm>
          <a:off x="1187450" y="1052736"/>
          <a:ext cx="6913563" cy="4508500"/>
        </p:xfrm>
        <a:graphic>
          <a:graphicData uri="http://schemas.openxmlformats.org/presentationml/2006/ole">
            <mc:AlternateContent xmlns:mc="http://schemas.openxmlformats.org/markup-compatibility/2006">
              <mc:Choice xmlns:v="urn:schemas-microsoft-com:vml" Requires="v">
                <p:oleObj spid="_x0000_s60453" name="" r:id="rId1" imgW="4314825" imgH="2819400" progId="Word.Picture.8">
                  <p:embed/>
                </p:oleObj>
              </mc:Choice>
              <mc:Fallback>
                <p:oleObj name="" r:id="rId1" imgW="4314825" imgH="2819400" progId="Word.Picture.8">
                  <p:embed/>
                  <p:pic>
                    <p:nvPicPr>
                      <p:cNvPr id="0" name="图片 604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052736"/>
                        <a:ext cx="6913563"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4" descr="Rectangle: Click to edit Master text styles&#10;Second level&#10;Third level&#10;Fourth level&#10;Fifth level"/>
          <p:cNvGraphicFramePr>
            <a:graphicFrameLocks noGrp="1" noChangeAspect="1"/>
          </p:cNvGraphicFramePr>
          <p:nvPr>
            <p:ph idx="1"/>
          </p:nvPr>
        </p:nvGraphicFramePr>
        <p:xfrm>
          <a:off x="827088" y="692696"/>
          <a:ext cx="7561262" cy="4986337"/>
        </p:xfrm>
        <a:graphic>
          <a:graphicData uri="http://schemas.openxmlformats.org/presentationml/2006/ole">
            <mc:AlternateContent xmlns:mc="http://schemas.openxmlformats.org/markup-compatibility/2006">
              <mc:Choice xmlns:v="urn:schemas-microsoft-com:vml" Requires="v">
                <p:oleObj spid="_x0000_s61478" name="" r:id="rId1" imgW="4267200" imgH="2819400" progId="Word.Picture.8">
                  <p:embed/>
                </p:oleObj>
              </mc:Choice>
              <mc:Fallback>
                <p:oleObj name="" r:id="rId1" imgW="4267200" imgH="2819400" progId="Word.Picture.8">
                  <p:embed/>
                  <p:pic>
                    <p:nvPicPr>
                      <p:cNvPr id="0" name="图片 614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692696"/>
                        <a:ext cx="7561262"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TextBox 1"/>
          <p:cNvSpPr txBox="1"/>
          <p:nvPr/>
        </p:nvSpPr>
        <p:spPr>
          <a:xfrm>
            <a:off x="3059832" y="6021288"/>
            <a:ext cx="3539752" cy="400110"/>
          </a:xfrm>
          <a:prstGeom prst="rect">
            <a:avLst/>
          </a:prstGeom>
          <a:noFill/>
        </p:spPr>
        <p:txBody>
          <a:bodyPr wrap="none" rtlCol="0">
            <a:spAutoFit/>
          </a:bodyPr>
          <a:lstStyle/>
          <a:p>
            <a:r>
              <a:rPr lang="zh-CN" altLang="en-US" sz="2000" dirty="0" smtClean="0"/>
              <a:t>指令队列里的第一条指令流出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Object 4" descr="Rectangle: Click to edit Master text styles&#10;Second level&#10;Third level&#10;Fourth level&#10;Fifth level"/>
          <p:cNvGraphicFramePr>
            <a:graphicFrameLocks noGrp="1" noChangeAspect="1"/>
          </p:cNvGraphicFramePr>
          <p:nvPr>
            <p:ph idx="1"/>
          </p:nvPr>
        </p:nvGraphicFramePr>
        <p:xfrm>
          <a:off x="1258888" y="836712"/>
          <a:ext cx="7129462" cy="4673600"/>
        </p:xfrm>
        <a:graphic>
          <a:graphicData uri="http://schemas.openxmlformats.org/presentationml/2006/ole">
            <mc:AlternateContent xmlns:mc="http://schemas.openxmlformats.org/markup-compatibility/2006">
              <mc:Choice xmlns:v="urn:schemas-microsoft-com:vml" Requires="v">
                <p:oleObj spid="_x0000_s62501" name="" r:id="rId1" imgW="4295775" imgH="2819400" progId="Word.Picture.8">
                  <p:embed/>
                </p:oleObj>
              </mc:Choice>
              <mc:Fallback>
                <p:oleObj name="" r:id="rId1" imgW="4295775" imgH="2819400" progId="Word.Picture.8">
                  <p:embed/>
                  <p:pic>
                    <p:nvPicPr>
                      <p:cNvPr id="0" name="图片 625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36712"/>
                        <a:ext cx="712946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Box 2"/>
          <p:cNvSpPr txBox="1"/>
          <p:nvPr/>
        </p:nvSpPr>
        <p:spPr>
          <a:xfrm>
            <a:off x="2051720" y="6021288"/>
            <a:ext cx="5604419" cy="400110"/>
          </a:xfrm>
          <a:prstGeom prst="rect">
            <a:avLst/>
          </a:prstGeom>
          <a:noFill/>
        </p:spPr>
        <p:txBody>
          <a:bodyPr wrap="none" rtlCol="0">
            <a:spAutoFit/>
          </a:bodyPr>
          <a:lstStyle/>
          <a:p>
            <a:r>
              <a:rPr lang="zh-CN" altLang="en-US" sz="2000" dirty="0" smtClean="0"/>
              <a:t>指令队列里的第一条指令执行，第二条指令流出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Object 4" descr="Rectangle: Click to edit Master text styles&#10;Second level&#10;Third level&#10;Fourth level&#10;Fifth level"/>
          <p:cNvGraphicFramePr>
            <a:graphicFrameLocks noGrp="1" noChangeAspect="1"/>
          </p:cNvGraphicFramePr>
          <p:nvPr>
            <p:ph idx="1"/>
          </p:nvPr>
        </p:nvGraphicFramePr>
        <p:xfrm>
          <a:off x="1042988" y="908720"/>
          <a:ext cx="7127875" cy="4672012"/>
        </p:xfrm>
        <a:graphic>
          <a:graphicData uri="http://schemas.openxmlformats.org/presentationml/2006/ole">
            <mc:AlternateContent xmlns:mc="http://schemas.openxmlformats.org/markup-compatibility/2006">
              <mc:Choice xmlns:v="urn:schemas-microsoft-com:vml" Requires="v">
                <p:oleObj spid="_x0000_s63526" name="" r:id="rId1" imgW="3467100" imgH="2276475" progId="Word.Picture.8">
                  <p:embed/>
                </p:oleObj>
              </mc:Choice>
              <mc:Fallback>
                <p:oleObj name="" r:id="rId1" imgW="3467100" imgH="2276475" progId="Word.Picture.8">
                  <p:embed/>
                  <p:pic>
                    <p:nvPicPr>
                      <p:cNvPr id="0" name="图片 63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720"/>
                        <a:ext cx="7127875"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TextBox 2"/>
          <p:cNvSpPr txBox="1"/>
          <p:nvPr/>
        </p:nvSpPr>
        <p:spPr>
          <a:xfrm>
            <a:off x="467544" y="6021288"/>
            <a:ext cx="7669087" cy="400110"/>
          </a:xfrm>
          <a:prstGeom prst="rect">
            <a:avLst/>
          </a:prstGeom>
          <a:noFill/>
        </p:spPr>
        <p:txBody>
          <a:bodyPr wrap="none" rtlCol="0">
            <a:spAutoFit/>
          </a:bodyPr>
          <a:lstStyle/>
          <a:p>
            <a:r>
              <a:rPr lang="zh-CN" altLang="en-US" sz="2000" dirty="0" smtClean="0"/>
              <a:t>指令队列里的第一条指令写结果，结果同时送给其他需要的保留站</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2"/>
          <p:cNvSpPr>
            <a:spLocks noGrp="1" noChangeArrowheads="1"/>
          </p:cNvSpPr>
          <p:nvPr>
            <p:ph type="title" idx="4294967295"/>
          </p:nvPr>
        </p:nvSpPr>
        <p:spPr/>
        <p:txBody>
          <a:bodyPr/>
          <a:lstStyle/>
          <a:p>
            <a:pPr eaLnBrk="1" hangingPunct="1">
              <a:defRPr/>
            </a:pPr>
            <a:r>
              <a:rPr lang="zh-CN" altLang="en-US" sz="3600" b="1" dirty="0" smtClean="0">
                <a:latin typeface="+mj-ea"/>
              </a:rPr>
              <a:t>与记分牌的不同</a:t>
            </a:r>
            <a:endParaRPr lang="zh-CN" altLang="en-US" sz="3600" b="1" dirty="0">
              <a:latin typeface="+mj-ea"/>
            </a:endParaRPr>
          </a:p>
        </p:txBody>
      </p:sp>
      <p:sp>
        <p:nvSpPr>
          <p:cNvPr id="80909" name="Rectangle 13"/>
          <p:cNvSpPr>
            <a:spLocks noGrp="1" noChangeArrowheads="1"/>
          </p:cNvSpPr>
          <p:nvPr>
            <p:ph type="body" idx="4294967295"/>
          </p:nvPr>
        </p:nvSpPr>
        <p:spPr/>
        <p:txBody>
          <a:bodyPr rtlCol="0">
            <a:normAutofit/>
          </a:bodyPr>
          <a:lstStyle/>
          <a:p>
            <a:pPr eaLnBrk="1" fontAlgn="auto" hangingPunct="1">
              <a:spcAft>
                <a:spcPts val="0"/>
              </a:spcAft>
              <a:defRPr/>
            </a:pPr>
            <a:r>
              <a:rPr lang="zh-CN" altLang="en-US" sz="2400" b="1" dirty="0" smtClean="0">
                <a:latin typeface="+mj-ea"/>
                <a:ea typeface="+mj-ea"/>
              </a:rPr>
              <a:t>无须任何操作来检查数据的</a:t>
            </a:r>
            <a:r>
              <a:rPr lang="zh-CN" altLang="en-US" sz="2400" b="1" dirty="0" smtClean="0">
                <a:solidFill>
                  <a:srgbClr val="C00000"/>
                </a:solidFill>
                <a:latin typeface="+mj-ea"/>
                <a:ea typeface="+mj-ea"/>
              </a:rPr>
              <a:t>写后写</a:t>
            </a:r>
            <a:r>
              <a:rPr lang="zh-CN" altLang="en-US" sz="2400" b="1" dirty="0" smtClean="0">
                <a:latin typeface="+mj-ea"/>
                <a:ea typeface="+mj-ea"/>
              </a:rPr>
              <a:t>和</a:t>
            </a:r>
            <a:r>
              <a:rPr lang="zh-CN" altLang="en-US" sz="2400" b="1" dirty="0" smtClean="0">
                <a:solidFill>
                  <a:srgbClr val="C00000"/>
                </a:solidFill>
                <a:latin typeface="+mj-ea"/>
                <a:ea typeface="+mj-ea"/>
              </a:rPr>
              <a:t>先读后写</a:t>
            </a:r>
            <a:r>
              <a:rPr lang="zh-CN" altLang="en-US" sz="2400" b="1" dirty="0" smtClean="0">
                <a:latin typeface="+mj-ea"/>
                <a:ea typeface="+mj-ea"/>
              </a:rPr>
              <a:t>冲突，在指令流出的过程中，</a:t>
            </a:r>
            <a:r>
              <a:rPr lang="zh-CN" altLang="en-US" sz="2400" b="1" dirty="0" smtClean="0">
                <a:solidFill>
                  <a:srgbClr val="FF0000"/>
                </a:solidFill>
                <a:latin typeface="+mj-ea"/>
                <a:ea typeface="+mj-ea"/>
              </a:rPr>
              <a:t>操作数寄存器换名已将其消除</a:t>
            </a:r>
            <a:endParaRPr lang="en-US" altLang="zh-CN" sz="2400" b="1" dirty="0" smtClean="0">
              <a:solidFill>
                <a:srgbClr val="FF0000"/>
              </a:solidFill>
              <a:latin typeface="+mj-ea"/>
              <a:ea typeface="+mj-ea"/>
            </a:endParaRPr>
          </a:p>
          <a:p>
            <a:pPr eaLnBrk="1" fontAlgn="auto" hangingPunct="1">
              <a:spcAft>
                <a:spcPts val="0"/>
              </a:spcAft>
              <a:defRPr/>
            </a:pPr>
            <a:r>
              <a:rPr lang="zh-CN" altLang="en-US" sz="2400" b="1" dirty="0">
                <a:latin typeface="+mj-ea"/>
                <a:ea typeface="+mj-ea"/>
              </a:rPr>
              <a:t>通过公共</a:t>
            </a:r>
            <a:r>
              <a:rPr lang="zh-CN" altLang="en-US" sz="2400" b="1" dirty="0" smtClean="0">
                <a:latin typeface="+mj-ea"/>
                <a:ea typeface="+mj-ea"/>
              </a:rPr>
              <a:t>数据总线</a:t>
            </a:r>
            <a:r>
              <a:rPr lang="zh-CN" altLang="en-US" sz="2400" b="1" dirty="0" smtClean="0">
                <a:solidFill>
                  <a:srgbClr val="FF0000"/>
                </a:solidFill>
                <a:latin typeface="+mj-ea"/>
                <a:ea typeface="+mj-ea"/>
              </a:rPr>
              <a:t>来广播结果</a:t>
            </a:r>
            <a:r>
              <a:rPr lang="zh-CN" altLang="en-US" sz="2400" b="1" dirty="0" smtClean="0">
                <a:latin typeface="+mj-ea"/>
                <a:ea typeface="+mj-ea"/>
              </a:rPr>
              <a:t>，将结果送到等待此结果的保留站中，目标寄存器也相当于一个需要结果的保留站，而不是将结果写回寄存器中</a:t>
            </a:r>
            <a:endParaRPr lang="en-US" altLang="zh-CN" sz="2400" b="1" dirty="0" smtClean="0">
              <a:latin typeface="+mj-ea"/>
              <a:ea typeface="+mj-ea"/>
            </a:endParaRPr>
          </a:p>
          <a:p>
            <a:pPr eaLnBrk="1" fontAlgn="auto" hangingPunct="1">
              <a:spcAft>
                <a:spcPts val="0"/>
              </a:spcAft>
              <a:defRPr/>
            </a:pPr>
            <a:r>
              <a:rPr lang="zh-CN" altLang="en-US" sz="2400" b="1" dirty="0">
                <a:latin typeface="+mj-ea"/>
                <a:ea typeface="+mj-ea"/>
              </a:rPr>
              <a:t>存储器存和取都</a:t>
            </a:r>
            <a:r>
              <a:rPr lang="zh-CN" altLang="en-US" sz="2400" b="1" dirty="0" smtClean="0">
                <a:latin typeface="+mj-ea"/>
                <a:ea typeface="+mj-ea"/>
              </a:rPr>
              <a:t>作为基本的功能部件</a:t>
            </a:r>
            <a:endParaRPr lang="en-US" altLang="zh-CN" sz="2400" b="1" dirty="0" smtClean="0">
              <a:latin typeface="+mj-ea"/>
              <a:ea typeface="+mj-ea"/>
            </a:endParaRPr>
          </a:p>
          <a:p>
            <a:pPr eaLnBrk="1" fontAlgn="auto" hangingPunct="1">
              <a:spcAft>
                <a:spcPts val="0"/>
              </a:spcAft>
              <a:defRPr/>
            </a:pPr>
            <a:r>
              <a:rPr lang="zh-CN" altLang="en-US" sz="2400" b="1" dirty="0" smtClean="0">
                <a:latin typeface="+mj-ea"/>
                <a:ea typeface="+mj-ea"/>
              </a:rPr>
              <a:t>由于保留站技术能够有效地解决先写后读，记分牌中的用于判断</a:t>
            </a:r>
            <a:r>
              <a:rPr lang="en-US" altLang="zh-CN" sz="2400" b="1" dirty="0" smtClean="0">
                <a:solidFill>
                  <a:srgbClr val="C00000"/>
                </a:solidFill>
                <a:latin typeface="+mj-ea"/>
                <a:ea typeface="+mj-ea"/>
              </a:rPr>
              <a:t>RAW</a:t>
            </a:r>
            <a:r>
              <a:rPr lang="zh-CN" altLang="en-US" sz="2400" b="1" dirty="0" smtClean="0">
                <a:latin typeface="+mj-ea"/>
                <a:ea typeface="+mj-ea"/>
              </a:rPr>
              <a:t>的“取操作数”段被取消</a:t>
            </a:r>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descr="Rectangle: Click to edit Master text styles&#10;Second level&#10;Third level&#10;Fourth level&#10;Fifth level"/>
          <p:cNvSpPr>
            <a:spLocks noGrp="1" noChangeArrowheads="1"/>
          </p:cNvSpPr>
          <p:nvPr>
            <p:ph idx="1"/>
          </p:nvPr>
        </p:nvSpPr>
        <p:spPr>
          <a:xfrm>
            <a:off x="496888" y="836613"/>
            <a:ext cx="8229600" cy="4525962"/>
          </a:xfrm>
        </p:spPr>
        <p:txBody>
          <a:bodyPr/>
          <a:lstStyle/>
          <a:p>
            <a:pPr lvl="1" eaLnBrk="1" hangingPunct="1">
              <a:defRPr/>
            </a:pPr>
            <a:r>
              <a:rPr lang="zh-CN" altLang="en-US" sz="2400" b="1" dirty="0" smtClean="0">
                <a:latin typeface="+mj-ea"/>
                <a:ea typeface="+mj-ea"/>
              </a:rPr>
              <a:t>如果两条指令之间有</a:t>
            </a:r>
            <a:r>
              <a:rPr lang="zh-CN" altLang="en-US" sz="2400" b="1" dirty="0">
                <a:latin typeface="+mj-ea"/>
                <a:ea typeface="+mj-ea"/>
              </a:rPr>
              <a:t>真</a:t>
            </a:r>
            <a:r>
              <a:rPr lang="zh-CN" altLang="en-US" sz="2400" b="1" dirty="0" smtClean="0">
                <a:latin typeface="+mj-ea"/>
                <a:ea typeface="+mj-ea"/>
              </a:rPr>
              <a:t>数据相关，那么它们就不能同时执行或是完全重叠执行</a:t>
            </a:r>
            <a:endParaRPr lang="en-US" altLang="zh-CN" sz="2400" b="1" dirty="0" smtClean="0">
              <a:latin typeface="+mj-ea"/>
              <a:ea typeface="+mj-ea"/>
            </a:endParaRPr>
          </a:p>
          <a:p>
            <a:pPr lvl="1" eaLnBrk="1" hangingPunct="1">
              <a:defRPr/>
            </a:pPr>
            <a:r>
              <a:rPr lang="zh-CN" altLang="en-US" sz="2400" b="1" dirty="0" smtClean="0">
                <a:latin typeface="+mj-ea"/>
                <a:ea typeface="+mj-ea"/>
              </a:rPr>
              <a:t>同时执行这些指令会造成正在流水的处理机检测到这种冲突并插入暂停，从而减少甚至取消指令之间的重叠</a:t>
            </a:r>
            <a:endParaRPr lang="en-US" altLang="zh-CN" sz="2400" b="1" dirty="0" smtClean="0">
              <a:latin typeface="+mj-ea"/>
              <a:ea typeface="+mj-ea"/>
            </a:endParaRPr>
          </a:p>
          <a:p>
            <a:pPr lvl="1" eaLnBrk="1" hangingPunct="1">
              <a:defRPr/>
            </a:pPr>
            <a:r>
              <a:rPr lang="zh-CN" altLang="en-US" sz="2400" b="1" dirty="0" smtClean="0">
                <a:latin typeface="+mj-ea"/>
                <a:ea typeface="+mj-ea"/>
              </a:rPr>
              <a:t>指令序列中存在的真数据相关反映出产生该指令序列的程序源代码的相关关系</a:t>
            </a:r>
            <a:endParaRPr lang="zh-CN" altLang="en-US" sz="2400" b="1" dirty="0" smtClean="0">
              <a:latin typeface="+mj-ea"/>
              <a:ea typeface="+mj-ea"/>
            </a:endParaRPr>
          </a:p>
        </p:txBody>
      </p:sp>
      <p:sp>
        <p:nvSpPr>
          <p:cNvPr id="4" name="圆角矩形 3"/>
          <p:cNvSpPr>
            <a:spLocks noChangeArrowheads="1"/>
          </p:cNvSpPr>
          <p:nvPr/>
        </p:nvSpPr>
        <p:spPr bwMode="auto">
          <a:xfrm>
            <a:off x="679450" y="4508500"/>
            <a:ext cx="8072438" cy="1285875"/>
          </a:xfrm>
          <a:prstGeom prst="roundRect">
            <a:avLst>
              <a:gd name="adj" fmla="val 16667"/>
            </a:avLst>
          </a:prstGeom>
          <a:gradFill rotWithShape="1">
            <a:gsLst>
              <a:gs pos="0">
                <a:srgbClr val="282F7F"/>
              </a:gs>
              <a:gs pos="20000">
                <a:srgbClr val="29307D"/>
              </a:gs>
              <a:gs pos="100000">
                <a:srgbClr val="1D225E"/>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round/>
              </a14:hiddenLine>
            </a:ext>
          </a:extLst>
        </p:spPr>
        <p:txBody>
          <a:bodyPr wrap="none"/>
          <a:lstStyle/>
          <a:p>
            <a:pPr algn="ctr">
              <a:buFont typeface="Arial" panose="020B0604020202020204" pitchFamily="34" charset="0"/>
              <a:buNone/>
              <a:defRPr/>
            </a:pPr>
            <a:r>
              <a:rPr lang="zh-CN" altLang="en-US" sz="2200" dirty="0">
                <a:solidFill>
                  <a:srgbClr val="FFFFFF"/>
                </a:solidFill>
              </a:rPr>
              <a:t>相关性是程序的一个特性，</a:t>
            </a:r>
            <a:endParaRPr lang="en-US" altLang="zh-CN" sz="2200" dirty="0">
              <a:solidFill>
                <a:srgbClr val="FFFFFF"/>
              </a:solidFill>
            </a:endParaRPr>
          </a:p>
          <a:p>
            <a:pPr algn="ctr">
              <a:buFont typeface="Arial" panose="020B0604020202020204" pitchFamily="34" charset="0"/>
              <a:buNone/>
              <a:defRPr/>
            </a:pPr>
            <a:r>
              <a:rPr lang="zh-CN" altLang="en-US" sz="2200" dirty="0">
                <a:solidFill>
                  <a:srgbClr val="FFFFFF"/>
                </a:solidFill>
              </a:rPr>
              <a:t>是否一个相关会导致实际的冲突，是否该冲突会造成暂停，</a:t>
            </a:r>
            <a:endParaRPr lang="en-US" altLang="zh-CN" sz="2200" dirty="0">
              <a:solidFill>
                <a:srgbClr val="FFFFFF"/>
              </a:solidFill>
            </a:endParaRPr>
          </a:p>
          <a:p>
            <a:pPr algn="ctr">
              <a:buFont typeface="Arial" panose="020B0604020202020204" pitchFamily="34" charset="0"/>
              <a:buNone/>
              <a:defRPr/>
            </a:pPr>
            <a:r>
              <a:rPr lang="zh-CN" altLang="en-US" sz="2200" dirty="0">
                <a:solidFill>
                  <a:srgbClr val="FFFFFF"/>
                </a:solidFill>
              </a:rPr>
              <a:t>这是流水线结构的基本特性。</a:t>
            </a:r>
            <a:endParaRPr lang="zh-CN" altLang="en-US" sz="2200"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177800" y="5084763"/>
            <a:ext cx="8786813" cy="1285875"/>
          </a:xfrm>
        </p:spPr>
        <p:txBody>
          <a:bodyPr/>
          <a:lstStyle/>
          <a:p>
            <a:pPr lvl="1" eaLnBrk="1" hangingPunct="1">
              <a:defRPr/>
            </a:pPr>
            <a:r>
              <a:rPr lang="zh-CN" altLang="en-US" sz="2400" b="1" dirty="0" smtClean="0">
                <a:latin typeface="+mj-ea"/>
                <a:ea typeface="+mj-ea"/>
              </a:rPr>
              <a:t>如果分支检测移到了</a:t>
            </a:r>
            <a:r>
              <a:rPr lang="en-US" altLang="zh-CN" sz="2400" b="1" dirty="0" smtClean="0">
                <a:latin typeface="+mj-ea"/>
                <a:ea typeface="+mj-ea"/>
              </a:rPr>
              <a:t>ID</a:t>
            </a:r>
            <a:r>
              <a:rPr lang="zh-CN" altLang="en-US" sz="2400" b="1" dirty="0" smtClean="0">
                <a:latin typeface="+mj-ea"/>
                <a:ea typeface="+mj-ea"/>
              </a:rPr>
              <a:t>流水段，相关会造成</a:t>
            </a:r>
            <a:r>
              <a:rPr lang="en-US" altLang="zh-CN" sz="2400" b="1" dirty="0" smtClean="0">
                <a:latin typeface="+mj-ea"/>
                <a:ea typeface="+mj-ea"/>
              </a:rPr>
              <a:t>1</a:t>
            </a:r>
            <a:r>
              <a:rPr lang="zh-CN" altLang="en-US" sz="2400" b="1" dirty="0" smtClean="0">
                <a:latin typeface="+mj-ea"/>
                <a:ea typeface="+mj-ea"/>
              </a:rPr>
              <a:t>次暂停</a:t>
            </a:r>
            <a:endParaRPr lang="en-US" altLang="zh-CN" sz="2400" b="1" dirty="0" smtClean="0">
              <a:latin typeface="+mj-ea"/>
              <a:ea typeface="+mj-ea"/>
            </a:endParaRPr>
          </a:p>
          <a:p>
            <a:pPr lvl="1" eaLnBrk="1" hangingPunct="1">
              <a:defRPr/>
            </a:pPr>
            <a:r>
              <a:rPr lang="zh-CN" altLang="en-US" sz="2400" b="1" dirty="0" smtClean="0">
                <a:latin typeface="+mj-ea"/>
                <a:ea typeface="+mj-ea"/>
              </a:rPr>
              <a:t>如果分支检测仍在</a:t>
            </a:r>
            <a:r>
              <a:rPr lang="en-US" altLang="zh-CN" sz="2400" b="1" dirty="0" smtClean="0">
                <a:latin typeface="+mj-ea"/>
                <a:ea typeface="+mj-ea"/>
              </a:rPr>
              <a:t>EX</a:t>
            </a:r>
            <a:r>
              <a:rPr lang="zh-CN" altLang="en-US" sz="2400" b="1" dirty="0" smtClean="0">
                <a:latin typeface="+mj-ea"/>
                <a:ea typeface="+mj-ea"/>
              </a:rPr>
              <a:t>流水段，这个相关就不会引起暂停</a:t>
            </a:r>
            <a:endParaRPr lang="en-US" altLang="zh-CN" sz="2400" b="1" dirty="0" smtClean="0">
              <a:latin typeface="+mj-ea"/>
              <a:ea typeface="+mj-ea"/>
            </a:endParaRPr>
          </a:p>
          <a:p>
            <a:pPr lvl="1" eaLnBrk="1" hangingPunct="1">
              <a:buFont typeface="Wingdings" panose="05000000000000000000" pitchFamily="2" charset="2"/>
              <a:buNone/>
              <a:defRPr/>
            </a:pPr>
            <a:endParaRPr lang="zh-CN" altLang="en-US" sz="2400" b="1" dirty="0" smtClean="0">
              <a:latin typeface="+mj-ea"/>
              <a:ea typeface="+mj-ea"/>
            </a:endParaRPr>
          </a:p>
        </p:txBody>
      </p:sp>
      <p:sp>
        <p:nvSpPr>
          <p:cNvPr id="41987" name="Text Box 4"/>
          <p:cNvSpPr txBox="1">
            <a:spLocks noChangeArrowheads="1"/>
          </p:cNvSpPr>
          <p:nvPr/>
        </p:nvSpPr>
        <p:spPr bwMode="auto">
          <a:xfrm>
            <a:off x="611188" y="692150"/>
            <a:ext cx="81375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b="1" dirty="0">
                <a:solidFill>
                  <a:srgbClr val="000000"/>
                </a:solidFill>
                <a:latin typeface="宋体" panose="02010600030101010101" pitchFamily="2" charset="-122"/>
              </a:rPr>
              <a:t>Loop</a:t>
            </a: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LD      </a:t>
            </a:r>
            <a:r>
              <a:rPr lang="en-US" altLang="zh-CN" sz="2400" b="1" dirty="0" smtClean="0">
                <a:solidFill>
                  <a:srgbClr val="D60093"/>
                </a:solidFill>
                <a:latin typeface="宋体" panose="02010600030101010101" pitchFamily="2" charset="-122"/>
              </a:rPr>
              <a:t>F0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R1</a:t>
            </a:r>
            <a:r>
              <a:rPr lang="zh-CN" altLang="en-US" sz="2400" b="1" dirty="0">
                <a:solidFill>
                  <a:srgbClr val="000000"/>
                </a:solidFill>
                <a:latin typeface="宋体" panose="02010600030101010101" pitchFamily="2" charset="-122"/>
              </a:rPr>
              <a:t>）	</a:t>
            </a:r>
            <a:r>
              <a:rPr lang="en-US" altLang="zh-CN" sz="2400" b="1" dirty="0">
                <a:solidFill>
                  <a:srgbClr val="0000CC"/>
                </a:solidFill>
                <a:latin typeface="宋体" panose="02010600030101010101" pitchFamily="2" charset="-122"/>
              </a:rPr>
              <a:t>// F0</a:t>
            </a:r>
            <a:r>
              <a:rPr lang="zh-CN" altLang="en-US" sz="2400" b="1" dirty="0">
                <a:solidFill>
                  <a:srgbClr val="0000CC"/>
                </a:solidFill>
                <a:latin typeface="宋体" panose="02010600030101010101" pitchFamily="2" charset="-122"/>
              </a:rPr>
              <a:t>为数组元素</a:t>
            </a:r>
            <a:endParaRPr lang="zh-CN" altLang="en-US" sz="2400" b="1" dirty="0">
              <a:solidFill>
                <a:srgbClr val="0000CC"/>
              </a:solidFill>
              <a:latin typeface="宋体" panose="02010600030101010101" pitchFamily="2" charset="-122"/>
            </a:endParaRPr>
          </a:p>
          <a:p>
            <a:pPr eaLnBrk="1" hangingPunct="1">
              <a:lnSpc>
                <a:spcPct val="150000"/>
              </a:lnSpc>
              <a:buFont typeface="Wingdings" panose="05000000000000000000" pitchFamily="2" charset="2"/>
              <a:buNone/>
            </a:pPr>
            <a:r>
              <a:rPr lang="zh-CN" altLang="en-US" sz="2400" b="1" dirty="0">
                <a:solidFill>
                  <a:srgbClr val="000000"/>
                </a:solidFill>
                <a:latin typeface="宋体" panose="02010600030101010101" pitchFamily="2" charset="-122"/>
              </a:rPr>
              <a:t>       </a:t>
            </a:r>
            <a:endParaRPr lang="zh-CN" altLang="en-US" sz="2400" b="1" dirty="0">
              <a:solidFill>
                <a:srgbClr val="0000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ADDD    </a:t>
            </a:r>
            <a:r>
              <a:rPr lang="en-US" altLang="zh-CN" sz="2400" b="1" dirty="0" smtClean="0">
                <a:solidFill>
                  <a:srgbClr val="008000"/>
                </a:solidFill>
                <a:latin typeface="宋体" panose="02010600030101010101" pitchFamily="2" charset="-122"/>
              </a:rPr>
              <a:t>F4</a:t>
            </a:r>
            <a:r>
              <a:rPr lang="zh-CN" altLang="en-US" sz="2400" b="1" dirty="0">
                <a:solidFill>
                  <a:srgbClr val="000000"/>
                </a:solidFill>
                <a:latin typeface="宋体" panose="02010600030101010101" pitchFamily="2" charset="-122"/>
              </a:rPr>
              <a:t>，</a:t>
            </a:r>
            <a:r>
              <a:rPr lang="en-US" altLang="zh-CN" sz="2400" b="1" dirty="0">
                <a:solidFill>
                  <a:srgbClr val="D60093"/>
                </a:solidFill>
                <a:latin typeface="宋体" panose="02010600030101010101" pitchFamily="2" charset="-122"/>
              </a:rPr>
              <a:t>F0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F2	</a:t>
            </a:r>
            <a:r>
              <a:rPr lang="en-US" altLang="zh-CN" sz="2400" b="1" dirty="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加上</a:t>
            </a:r>
            <a:r>
              <a:rPr lang="en-US" altLang="zh-CN" sz="2400" b="1" dirty="0">
                <a:solidFill>
                  <a:srgbClr val="0000CC"/>
                </a:solidFill>
                <a:latin typeface="宋体" panose="02010600030101010101" pitchFamily="2" charset="-122"/>
              </a:rPr>
              <a:t>F2</a:t>
            </a:r>
            <a:r>
              <a:rPr lang="zh-CN" altLang="en-US" sz="2400" b="1" dirty="0">
                <a:solidFill>
                  <a:srgbClr val="0000CC"/>
                </a:solidFill>
                <a:latin typeface="宋体" panose="02010600030101010101" pitchFamily="2" charset="-122"/>
              </a:rPr>
              <a:t>中的值</a:t>
            </a:r>
            <a:endParaRPr lang="zh-CN" altLang="en-US" sz="2400" b="1" dirty="0">
              <a:solidFill>
                <a:srgbClr val="0000CC"/>
              </a:solidFill>
              <a:latin typeface="宋体" panose="02010600030101010101" pitchFamily="2" charset="-122"/>
            </a:endParaRPr>
          </a:p>
          <a:p>
            <a:pPr eaLnBrk="1" hangingPunct="1">
              <a:lnSpc>
                <a:spcPct val="270000"/>
              </a:lnSpc>
              <a:buFont typeface="Wingdings" panose="05000000000000000000" pitchFamily="2" charset="2"/>
              <a:buNone/>
            </a:pPr>
            <a:r>
              <a:rPr lang="zh-CN" altLang="en-US" sz="2400" b="1" dirty="0">
                <a:solidFill>
                  <a:srgbClr val="000000"/>
                </a:solidFill>
                <a:latin typeface="宋体" panose="02010600030101010101" pitchFamily="2" charset="-122"/>
              </a:rPr>
              <a:t>       </a:t>
            </a:r>
            <a:r>
              <a:rPr lang="en-US" altLang="zh-CN" sz="2400" b="1" dirty="0" smtClean="0">
                <a:solidFill>
                  <a:srgbClr val="000000"/>
                </a:solidFill>
                <a:latin typeface="宋体" panose="02010600030101010101" pitchFamily="2" charset="-122"/>
              </a:rPr>
              <a:t>SD      0</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R1</a:t>
            </a:r>
            <a:r>
              <a:rPr lang="zh-CN" altLang="en-US" sz="2400" b="1" dirty="0" smtClean="0">
                <a:solidFill>
                  <a:srgbClr val="000000"/>
                </a:solidFill>
                <a:latin typeface="宋体" panose="02010600030101010101" pitchFamily="2" charset="-122"/>
              </a:rPr>
              <a:t>）</a:t>
            </a:r>
            <a:r>
              <a:rPr lang="en-US" altLang="zh-CN" sz="2400" b="1" dirty="0" smtClean="0">
                <a:solidFill>
                  <a:srgbClr val="000000"/>
                </a:solidFill>
                <a:latin typeface="宋体" panose="02010600030101010101" pitchFamily="2" charset="-122"/>
              </a:rPr>
              <a:t>,</a:t>
            </a:r>
            <a:r>
              <a:rPr lang="en-US" altLang="zh-CN" sz="2400" dirty="0">
                <a:solidFill>
                  <a:srgbClr val="008000"/>
                </a:solidFill>
                <a:latin typeface="宋体" panose="02010600030101010101" pitchFamily="2" charset="-122"/>
              </a:rPr>
              <a:t> </a:t>
            </a:r>
            <a:r>
              <a:rPr lang="en-US" altLang="zh-CN" sz="2400" dirty="0" smtClean="0">
                <a:solidFill>
                  <a:srgbClr val="008000"/>
                </a:solidFill>
                <a:latin typeface="宋体" panose="02010600030101010101" pitchFamily="2" charset="-122"/>
              </a:rPr>
              <a:t>F4</a:t>
            </a:r>
            <a:r>
              <a:rPr lang="zh-CN" altLang="en-US" sz="2400" b="1" dirty="0">
                <a:solidFill>
                  <a:srgbClr val="000000"/>
                </a:solidFill>
                <a:latin typeface="宋体" panose="02010600030101010101" pitchFamily="2" charset="-122"/>
              </a:rPr>
              <a:t>	</a:t>
            </a:r>
            <a:r>
              <a:rPr lang="en-US" altLang="zh-CN" sz="2400" b="1" dirty="0">
                <a:solidFill>
                  <a:srgbClr val="0000CC"/>
                </a:solidFill>
                <a:latin typeface="宋体" panose="02010600030101010101" pitchFamily="2" charset="-122"/>
              </a:rPr>
              <a:t>// </a:t>
            </a:r>
            <a:r>
              <a:rPr lang="zh-CN" altLang="en-US" sz="2400" b="1" dirty="0">
                <a:solidFill>
                  <a:srgbClr val="0000CC"/>
                </a:solidFill>
                <a:latin typeface="宋体" panose="02010600030101010101" pitchFamily="2" charset="-122"/>
              </a:rPr>
              <a:t>保存结果</a:t>
            </a:r>
            <a:endParaRPr lang="zh-CN" altLang="en-US" sz="2400" b="1" dirty="0">
              <a:solidFill>
                <a:srgbClr val="0000CC"/>
              </a:solidFill>
              <a:latin typeface="宋体" panose="02010600030101010101" pitchFamily="2" charset="-122"/>
            </a:endParaRPr>
          </a:p>
          <a:p>
            <a:pPr eaLnBrk="1" hangingPunct="1">
              <a:lnSpc>
                <a:spcPct val="110000"/>
              </a:lnSpc>
              <a:buFont typeface="Wingdings" panose="05000000000000000000" pitchFamily="2" charset="2"/>
              <a:buNone/>
            </a:pPr>
            <a:r>
              <a:rPr lang="zh-CN" altLang="en-US" sz="2400" b="1" dirty="0">
                <a:solidFill>
                  <a:srgbClr val="FF0000"/>
                </a:solidFill>
                <a:latin typeface="宋体" panose="02010600030101010101" pitchFamily="2" charset="-122"/>
              </a:rPr>
              <a:t>       </a:t>
            </a:r>
            <a:endParaRPr lang="en-US" altLang="zh-CN" sz="2400" b="1" dirty="0">
              <a:solidFill>
                <a:srgbClr val="FF0000"/>
              </a:solidFill>
              <a:latin typeface="宋体" panose="02010600030101010101" pitchFamily="2" charset="-122"/>
            </a:endParaRPr>
          </a:p>
          <a:p>
            <a:pPr eaLnBrk="1" hangingPunct="1">
              <a:lnSpc>
                <a:spcPct val="110000"/>
              </a:lnSpc>
              <a:buFont typeface="Wingdings" panose="05000000000000000000" pitchFamily="2" charset="2"/>
              <a:buNone/>
            </a:pPr>
            <a:r>
              <a:rPr lang="en-US" altLang="zh-CN" sz="2400" b="1" dirty="0">
                <a:solidFill>
                  <a:srgbClr val="FF0000"/>
                </a:solidFill>
                <a:latin typeface="宋体" panose="02010600030101010101" pitchFamily="2" charset="-122"/>
              </a:rPr>
              <a:t>       </a:t>
            </a:r>
            <a:r>
              <a:rPr lang="en-US" altLang="zh-CN" sz="2400" b="1" dirty="0" smtClean="0">
                <a:solidFill>
                  <a:srgbClr val="FF0000"/>
                </a:solidFill>
                <a:latin typeface="宋体" panose="02010600030101010101" pitchFamily="2" charset="-122"/>
              </a:rPr>
              <a:t>SUBI    R1</a:t>
            </a:r>
            <a:r>
              <a:rPr lang="zh-CN" altLang="en-US" sz="2400" b="1" dirty="0">
                <a:solidFill>
                  <a:srgbClr val="FF0000"/>
                </a:solidFill>
                <a:latin typeface="宋体" panose="02010600030101010101" pitchFamily="2" charset="-122"/>
              </a:rPr>
              <a:t>，</a:t>
            </a:r>
            <a:r>
              <a:rPr lang="en-US" altLang="zh-CN" sz="2400" b="1" dirty="0">
                <a:solidFill>
                  <a:srgbClr val="FF0000"/>
                </a:solidFill>
                <a:latin typeface="宋体" panose="02010600030101010101" pitchFamily="2" charset="-122"/>
              </a:rPr>
              <a:t>R1</a:t>
            </a:r>
            <a:r>
              <a:rPr lang="zh-CN" altLang="en-US" sz="2400" b="1" dirty="0">
                <a:solidFill>
                  <a:srgbClr val="FF0000"/>
                </a:solidFill>
                <a:latin typeface="宋体" panose="02010600030101010101" pitchFamily="2" charset="-122"/>
              </a:rPr>
              <a:t>，</a:t>
            </a:r>
            <a:r>
              <a:rPr lang="en-US" altLang="zh-CN" sz="2400" b="1" dirty="0" smtClean="0">
                <a:solidFill>
                  <a:srgbClr val="FF0000"/>
                </a:solidFill>
                <a:latin typeface="宋体" panose="02010600030101010101" pitchFamily="2" charset="-122"/>
              </a:rPr>
              <a:t>#8</a:t>
            </a:r>
            <a:r>
              <a:rPr lang="en-US" altLang="zh-CN" sz="2400" b="1" dirty="0">
                <a:solidFill>
                  <a:srgbClr val="FF0000"/>
                </a:solidFill>
                <a:latin typeface="宋体" panose="02010600030101010101" pitchFamily="2" charset="-122"/>
              </a:rPr>
              <a:t>	// </a:t>
            </a:r>
            <a:r>
              <a:rPr lang="zh-CN" altLang="en-US" sz="2400" b="1" dirty="0">
                <a:solidFill>
                  <a:srgbClr val="FF0000"/>
                </a:solidFill>
                <a:latin typeface="宋体" panose="02010600030101010101" pitchFamily="2" charset="-122"/>
              </a:rPr>
              <a:t>数组指针递减</a:t>
            </a:r>
            <a:r>
              <a:rPr lang="en-US" altLang="zh-CN" sz="2400" b="1" dirty="0">
                <a:solidFill>
                  <a:srgbClr val="FF0000"/>
                </a:solidFill>
                <a:latin typeface="宋体" panose="02010600030101010101" pitchFamily="2" charset="-122"/>
              </a:rPr>
              <a:t>8</a:t>
            </a:r>
            <a:r>
              <a:rPr lang="zh-CN" altLang="en-US" sz="2400" b="1" dirty="0">
                <a:solidFill>
                  <a:srgbClr val="FF0000"/>
                </a:solidFill>
                <a:latin typeface="宋体" panose="02010600030101010101" pitchFamily="2" charset="-122"/>
              </a:rPr>
              <a:t>个字节</a:t>
            </a:r>
            <a:endParaRPr lang="zh-CN" altLang="en-US" sz="2400" b="1" dirty="0">
              <a:solidFill>
                <a:srgbClr val="FF0000"/>
              </a:solidFill>
              <a:latin typeface="宋体" panose="02010600030101010101" pitchFamily="2" charset="-122"/>
            </a:endParaRPr>
          </a:p>
          <a:p>
            <a:pPr eaLnBrk="1" hangingPunct="1">
              <a:lnSpc>
                <a:spcPct val="230000"/>
              </a:lnSpc>
              <a:buFont typeface="Wingdings" panose="05000000000000000000" pitchFamily="2" charset="2"/>
              <a:buNone/>
            </a:pPr>
            <a:r>
              <a:rPr lang="zh-CN" altLang="en-US" sz="2400" b="1" dirty="0">
                <a:solidFill>
                  <a:srgbClr val="FF0000"/>
                </a:solidFill>
                <a:latin typeface="宋体" panose="02010600030101010101" pitchFamily="2" charset="-122"/>
              </a:rPr>
              <a:t>       </a:t>
            </a:r>
            <a:r>
              <a:rPr lang="en-US" altLang="zh-CN" sz="2400" b="1" dirty="0" smtClean="0">
                <a:solidFill>
                  <a:srgbClr val="FF0000"/>
                </a:solidFill>
                <a:latin typeface="宋体" panose="02010600030101010101" pitchFamily="2" charset="-122"/>
              </a:rPr>
              <a:t>BNEZ    R1</a:t>
            </a:r>
            <a:r>
              <a:rPr lang="zh-CN" altLang="en-US" sz="2400" b="1" dirty="0" smtClean="0">
                <a:solidFill>
                  <a:srgbClr val="FF0000"/>
                </a:solidFill>
                <a:latin typeface="宋体" panose="02010600030101010101" pitchFamily="2" charset="-122"/>
              </a:rPr>
              <a:t>，</a:t>
            </a:r>
            <a:r>
              <a:rPr lang="en-US" altLang="zh-CN" sz="2400" b="1" dirty="0" smtClean="0">
                <a:solidFill>
                  <a:srgbClr val="FF0000"/>
                </a:solidFill>
                <a:latin typeface="宋体" panose="02010600030101010101" pitchFamily="2" charset="-122"/>
              </a:rPr>
              <a:t>Loop </a:t>
            </a:r>
            <a:r>
              <a:rPr lang="en-US" altLang="zh-CN" sz="2400" b="1" dirty="0">
                <a:solidFill>
                  <a:srgbClr val="FF0000"/>
                </a:solidFill>
                <a:latin typeface="宋体" panose="02010600030101010101" pitchFamily="2" charset="-122"/>
              </a:rPr>
              <a:t>	// </a:t>
            </a:r>
            <a:r>
              <a:rPr lang="zh-CN" altLang="en-US" sz="2400" b="1" dirty="0">
                <a:solidFill>
                  <a:srgbClr val="FF0000"/>
                </a:solidFill>
                <a:latin typeface="宋体" panose="02010600030101010101" pitchFamily="2" charset="-122"/>
              </a:rPr>
              <a:t>如果</a:t>
            </a:r>
            <a:r>
              <a:rPr lang="en-US" altLang="zh-CN" sz="2400" b="1" dirty="0">
                <a:solidFill>
                  <a:srgbClr val="FF0000"/>
                </a:solidFill>
                <a:latin typeface="宋体" panose="02010600030101010101" pitchFamily="2" charset="-122"/>
              </a:rPr>
              <a:t>R1</a:t>
            </a:r>
            <a:r>
              <a:rPr lang="en-US" altLang="zh-CN" sz="2400" b="1" dirty="0" smtClean="0">
                <a:solidFill>
                  <a:srgbClr val="FF0000"/>
                </a:solidFill>
                <a:latin typeface="宋体" panose="02010600030101010101" pitchFamily="2" charset="-122"/>
              </a:rPr>
              <a:t>≠0</a:t>
            </a:r>
            <a:r>
              <a:rPr lang="zh-CN" altLang="en-US" sz="2400" b="1" dirty="0" smtClean="0">
                <a:solidFill>
                  <a:srgbClr val="FF0000"/>
                </a:solidFill>
                <a:latin typeface="宋体" panose="02010600030101010101" pitchFamily="2" charset="-122"/>
              </a:rPr>
              <a:t>，</a:t>
            </a:r>
            <a:r>
              <a:rPr lang="zh-CN" altLang="en-US" sz="2400" b="1" dirty="0">
                <a:solidFill>
                  <a:srgbClr val="FF0000"/>
                </a:solidFill>
                <a:latin typeface="宋体" panose="02010600030101010101" pitchFamily="2" charset="-122"/>
              </a:rPr>
              <a:t>则分支 </a:t>
            </a:r>
            <a:endParaRPr lang="zh-CN" altLang="en-US" sz="2400" b="1" dirty="0">
              <a:solidFill>
                <a:srgbClr val="FF0000"/>
              </a:solidFill>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noChangeArrowheads="1"/>
          </p:cNvSpPr>
          <p:nvPr>
            <p:ph idx="1"/>
          </p:nvPr>
        </p:nvSpPr>
        <p:spPr>
          <a:xfrm>
            <a:off x="395288" y="836712"/>
            <a:ext cx="8229600" cy="5832648"/>
          </a:xfrm>
        </p:spPr>
        <p:txBody>
          <a:bodyPr/>
          <a:lstStyle/>
          <a:p>
            <a:pPr lvl="1" eaLnBrk="1" hangingPunct="1"/>
            <a:r>
              <a:rPr lang="zh-CN" altLang="en-US" sz="2400" b="1" dirty="0" smtClean="0"/>
              <a:t>数据相关性会限制可以开发的指令级并行性</a:t>
            </a:r>
            <a:endParaRPr lang="en-US" altLang="zh-CN" sz="2400" b="1" dirty="0" smtClean="0"/>
          </a:p>
          <a:p>
            <a:pPr lvl="1" eaLnBrk="1" hangingPunct="1"/>
            <a:r>
              <a:rPr lang="zh-CN" altLang="en-US" sz="2400" b="1" dirty="0" smtClean="0"/>
              <a:t>解决方法</a:t>
            </a:r>
            <a:endParaRPr lang="en-US" altLang="zh-CN" sz="2400" b="1" dirty="0" smtClean="0"/>
          </a:p>
          <a:p>
            <a:pPr lvl="2" eaLnBrk="1" hangingPunct="1"/>
            <a:r>
              <a:rPr lang="zh-CN" altLang="en-US" b="1" dirty="0" smtClean="0"/>
              <a:t>硬件：采用互锁机制，一旦检测存在数据相关，则停止本指令的执行，并插入空转周期</a:t>
            </a:r>
            <a:endParaRPr lang="en-US" altLang="zh-CN" b="1" dirty="0" smtClean="0"/>
          </a:p>
          <a:p>
            <a:pPr lvl="2" eaLnBrk="1" hangingPunct="1"/>
            <a:r>
              <a:rPr lang="zh-CN" altLang="en-US" b="1" dirty="0" smtClean="0"/>
              <a:t>软件：使用编译器，在相关出插入空操作（空转周期），保证当前指令不会错误的使用一个尚未产生的数据。</a:t>
            </a:r>
            <a:endParaRPr lang="en-US" altLang="zh-CN" b="1" dirty="0" smtClean="0"/>
          </a:p>
          <a:p>
            <a:pPr lvl="1" eaLnBrk="1" hangingPunct="1"/>
            <a:r>
              <a:rPr lang="zh-CN" altLang="en-US" sz="2400" b="1" dirty="0" smtClean="0"/>
              <a:t>数据相关的检测</a:t>
            </a:r>
            <a:endParaRPr lang="en-US" altLang="zh-CN" sz="2400" b="1" dirty="0" smtClean="0"/>
          </a:p>
          <a:p>
            <a:pPr lvl="2" eaLnBrk="1" hangingPunct="1"/>
            <a:r>
              <a:rPr lang="zh-CN" altLang="en-US" b="1" dirty="0" smtClean="0"/>
              <a:t>当数据的流动是经过寄存器时，相关的检测比较直观和容易</a:t>
            </a:r>
            <a:endParaRPr lang="zh-CN" altLang="en-US" b="1" dirty="0" smtClean="0"/>
          </a:p>
          <a:p>
            <a:pPr lvl="2" eaLnBrk="1" hangingPunct="1"/>
            <a:r>
              <a:rPr lang="zh-CN" altLang="en-US" b="1" dirty="0" smtClean="0"/>
              <a:t>当数据的流动是经过存储器时，检测比较复杂。</a:t>
            </a:r>
            <a:endParaRPr lang="zh-CN" altLang="en-US" b="1" dirty="0" smtClean="0"/>
          </a:p>
          <a:p>
            <a:pPr lvl="3" eaLnBrk="1" hangingPunct="1">
              <a:buFont typeface="Wingdings" panose="05000000000000000000" pitchFamily="2" charset="2"/>
              <a:buChar char="Ø"/>
            </a:pPr>
            <a:r>
              <a:rPr lang="zh-CN" altLang="en-US" sz="2400" b="1" dirty="0" smtClean="0"/>
              <a:t> 相同形式的地址其有效地址未必相同；</a:t>
            </a:r>
            <a:endParaRPr lang="zh-CN" altLang="en-US" sz="2400" b="1" dirty="0" smtClean="0"/>
          </a:p>
          <a:p>
            <a:pPr lvl="3" eaLnBrk="1" hangingPunct="1">
              <a:buFont typeface="Wingdings" panose="05000000000000000000" pitchFamily="2" charset="2"/>
              <a:buChar char="Ø"/>
            </a:pPr>
            <a:r>
              <a:rPr lang="zh-CN" altLang="en-US" sz="2400" b="1" dirty="0" smtClean="0"/>
              <a:t> 形式不同的地址其有效地址却可能相同。</a:t>
            </a:r>
            <a:endParaRPr lang="en-US" altLang="zh-CN" sz="2400" b="1" dirty="0" smtClean="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13794</Words>
  <Application>WPS 演示</Application>
  <PresentationFormat>全屏显示(4:3)</PresentationFormat>
  <Paragraphs>3319</Paragraphs>
  <Slides>68</Slides>
  <Notes>31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68</vt:i4>
      </vt:variant>
    </vt:vector>
  </HeadingPairs>
  <TitlesOfParts>
    <vt:vector size="91" baseType="lpstr">
      <vt:lpstr>Arial</vt:lpstr>
      <vt:lpstr>宋体</vt:lpstr>
      <vt:lpstr>Wingdings</vt:lpstr>
      <vt:lpstr>Calibri</vt:lpstr>
      <vt:lpstr>Times New Roman</vt:lpstr>
      <vt:lpstr>Tahoma</vt:lpstr>
      <vt:lpstr>黑体</vt:lpstr>
      <vt:lpstr>微软雅黑</vt:lpstr>
      <vt:lpstr>Arial Unicode MS</vt:lpstr>
      <vt:lpstr>Wingdings 2</vt:lpstr>
      <vt:lpstr>MS PGothic</vt:lpstr>
      <vt:lpstr>Garamond</vt:lpstr>
      <vt:lpstr>Symbol</vt:lpstr>
      <vt:lpstr>华文中宋</vt:lpstr>
      <vt:lpstr>Century Gothic</vt:lpstr>
      <vt:lpstr>Verdana</vt:lpstr>
      <vt:lpstr>Calibri Light</vt:lpstr>
      <vt:lpstr>Office 主题​​</vt:lpstr>
      <vt:lpstr>Word.Picture.8</vt:lpstr>
      <vt:lpstr>Word.Picture.8</vt:lpstr>
      <vt:lpstr>Word.Picture.8</vt:lpstr>
      <vt:lpstr>Word.Picture.8</vt:lpstr>
      <vt:lpstr>Word.Picture.8</vt:lpstr>
      <vt:lpstr>计算机组织与体系结构</vt:lpstr>
      <vt:lpstr>Recap</vt:lpstr>
      <vt:lpstr>7.1  指令级并行的概念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Dependence Types</vt:lpstr>
      <vt:lpstr>PowerPoint 演示文稿</vt:lpstr>
      <vt:lpstr>PowerPoint 演示文稿</vt:lpstr>
      <vt:lpstr>第七章 指令级并行</vt:lpstr>
      <vt:lpstr>7.2  指令的动态调度</vt:lpstr>
      <vt:lpstr>7.2 指令的动态调度</vt:lpstr>
      <vt:lpstr>冲突的检测和调度</vt:lpstr>
      <vt:lpstr>动态调度</vt:lpstr>
      <vt:lpstr>7.2.1 动态调度的原理</vt:lpstr>
      <vt:lpstr>7.2.1 动态调度的原理</vt:lpstr>
      <vt:lpstr>PowerPoint 演示文稿</vt:lpstr>
      <vt:lpstr>PowerPoint 演示文稿</vt:lpstr>
      <vt:lpstr>7.2.2 动态调度算法之一：记分牌</vt:lpstr>
      <vt:lpstr>CDC6600的照片 </vt:lpstr>
      <vt:lpstr>具有记分牌的MIPS处理器基本结构</vt:lpstr>
      <vt:lpstr>记分牌执行过程</vt:lpstr>
      <vt:lpstr>记分牌执行过程</vt:lpstr>
      <vt:lpstr>记分牌结构</vt:lpstr>
      <vt:lpstr>PowerPoint 演示文稿</vt:lpstr>
      <vt:lpstr>数据结构：程序实例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动态调度算法之一：记分牌</vt:lpstr>
      <vt:lpstr>PowerPoint 演示文稿</vt:lpstr>
      <vt:lpstr>PowerPoint 演示文稿</vt:lpstr>
      <vt:lpstr>PowerPoint 演示文稿</vt:lpstr>
      <vt:lpstr>PowerPoint 演示文稿</vt:lpstr>
      <vt:lpstr>开销和性能提升</vt:lpstr>
      <vt:lpstr>PowerPoint 演示文稿</vt:lpstr>
      <vt:lpstr>PowerPoint 演示文稿</vt:lpstr>
      <vt:lpstr>IBM 360/91前面板</vt:lpstr>
      <vt:lpstr>Tomasulo算法与记分牌</vt:lpstr>
      <vt:lpstr>PowerPoint 演示文稿</vt:lpstr>
      <vt:lpstr>PowerPoint 演示文稿</vt:lpstr>
      <vt:lpstr>PowerPoint 演示文稿</vt:lpstr>
      <vt:lpstr>MIPS五阶段的流水线的改造</vt:lpstr>
      <vt:lpstr>PowerPoint 演示文稿</vt:lpstr>
      <vt:lpstr>PowerPoint 演示文稿</vt:lpstr>
      <vt:lpstr>PowerPoint 演示文稿</vt:lpstr>
      <vt:lpstr>PowerPoint 演示文稿</vt:lpstr>
      <vt:lpstr>PowerPoint 演示文稿</vt:lpstr>
      <vt:lpstr>与记分牌的不同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1982</cp:revision>
  <cp:lastPrinted>2018-11-01T09:24:00Z</cp:lastPrinted>
  <dcterms:created xsi:type="dcterms:W3CDTF">2113-01-01T00:00:00Z</dcterms:created>
  <dcterms:modified xsi:type="dcterms:W3CDTF">2019-12-28T08:27:11Z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