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256" r:id="rId3"/>
    <p:sldId id="1033" r:id="rId5"/>
    <p:sldId id="1820" r:id="rId6"/>
    <p:sldId id="1830" r:id="rId7"/>
    <p:sldId id="1831" r:id="rId8"/>
    <p:sldId id="1849" r:id="rId9"/>
    <p:sldId id="1832" r:id="rId10"/>
    <p:sldId id="1833" r:id="rId11"/>
    <p:sldId id="1836" r:id="rId12"/>
    <p:sldId id="1844" r:id="rId13"/>
    <p:sldId id="1845" r:id="rId14"/>
    <p:sldId id="1846" r:id="rId15"/>
    <p:sldId id="1847" r:id="rId16"/>
    <p:sldId id="1848" r:id="rId17"/>
    <p:sldId id="1842" r:id="rId18"/>
    <p:sldId id="1834" r:id="rId19"/>
    <p:sldId id="1843" r:id="rId20"/>
    <p:sldId id="1759" r:id="rId21"/>
    <p:sldId id="1773" r:id="rId22"/>
    <p:sldId id="1821" r:id="rId23"/>
    <p:sldId id="1822" r:id="rId24"/>
    <p:sldId id="1825" r:id="rId25"/>
    <p:sldId id="1827" r:id="rId26"/>
    <p:sldId id="1774" r:id="rId27"/>
    <p:sldId id="1764" r:id="rId28"/>
    <p:sldId id="1767" r:id="rId29"/>
    <p:sldId id="1775" r:id="rId30"/>
    <p:sldId id="1770" r:id="rId31"/>
    <p:sldId id="1771" r:id="rId32"/>
    <p:sldId id="1819" r:id="rId33"/>
    <p:sldId id="1707" r:id="rId34"/>
    <p:sldId id="1708" r:id="rId35"/>
    <p:sldId id="1709" r:id="rId36"/>
    <p:sldId id="1710" r:id="rId37"/>
    <p:sldId id="1711" r:id="rId38"/>
    <p:sldId id="1758" r:id="rId39"/>
    <p:sldId id="1712" r:id="rId40"/>
    <p:sldId id="1713" r:id="rId41"/>
    <p:sldId id="1714" r:id="rId42"/>
    <p:sldId id="1715" r:id="rId43"/>
    <p:sldId id="1716" r:id="rId44"/>
    <p:sldId id="1717" r:id="rId45"/>
    <p:sldId id="1719" r:id="rId46"/>
    <p:sldId id="1829" r:id="rId47"/>
    <p:sldId id="1850" r:id="rId48"/>
    <p:sldId id="1721" r:id="rId49"/>
    <p:sldId id="1722" r:id="rId50"/>
    <p:sldId id="1723" r:id="rId51"/>
    <p:sldId id="1724" r:id="rId52"/>
    <p:sldId id="1828" r:id="rId53"/>
    <p:sldId id="1725" r:id="rId54"/>
    <p:sldId id="1726" r:id="rId55"/>
  </p:sldIdLst>
  <p:sldSz cx="9144000" cy="6858000" type="screen4x3"/>
  <p:notesSz cx="6735445" cy="986917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735" autoAdjust="0"/>
  </p:normalViewPr>
  <p:slideViewPr>
    <p:cSldViewPr>
      <p:cViewPr>
        <p:scale>
          <a:sx n="66" d="100"/>
          <a:sy n="66" d="100"/>
        </p:scale>
        <p:origin x="-1445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226" y="1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5020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226" y="9375020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732" y="1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00" y="4687510"/>
            <a:ext cx="4940363" cy="444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550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732" y="9376550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E3F69-A46D-41DB-98E6-6F55BB617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70890" indent="-2965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86180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60525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4870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0921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8356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5790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322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B6B6E32-5E71-4A61-8920-38914C9ED59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70890" indent="-2965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86180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60525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4870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0921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8356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5790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322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B6B6E32-5E71-4A61-8920-38914C9ED59A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70890" indent="-29654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86180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60525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4870" indent="-23749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0921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8356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57905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32250" indent="-2374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759BDA9-715D-4C83-A3ED-4603A9C2B1B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defTabSz="923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70890" indent="-296545" defTabSz="923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86180" indent="-237490" defTabSz="923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60525" indent="-237490" defTabSz="923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134870" indent="-237490" defTabSz="923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09215" indent="-23749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083560" indent="-23749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57905" indent="-23749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32250" indent="-23749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12B4542-81E5-4170-A81D-CB84CDCD6762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547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10547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890" indent="-29654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6180" indent="-23749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60525" indent="-23749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4870" indent="-23749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9215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3560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7905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2250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9F7BF2-0C2B-4CD7-8E39-64E5AA8C8356}" type="slidenum">
              <a:rPr kumimoji="0" lang="en-US" altLang="zh-CN"/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77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117763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70890" indent="-29654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6180" indent="-23749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60525" indent="-23749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4870" indent="-23749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09215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3560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57905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2250" indent="-2374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4E5988-B122-4FD0-877B-C6E1C874FC3D}" type="slidenum">
              <a:rPr kumimoji="0" lang="en-US" altLang="zh-CN"/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09215" indent="-237490" defTabSz="46609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83560" indent="-237490" defTabSz="46609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557905" indent="-237490" defTabSz="46609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032250" indent="-237490" defTabSz="46609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8690" algn="l"/>
                <a:tab pos="1897380" algn="l"/>
                <a:tab pos="2846070" algn="l"/>
                <a:tab pos="3794760" algn="l"/>
                <a:tab pos="4743450" algn="l"/>
                <a:tab pos="5692140" algn="l"/>
                <a:tab pos="6640830" algn="l"/>
                <a:tab pos="7590155" algn="l"/>
                <a:tab pos="8538845" algn="l"/>
                <a:tab pos="9487535" algn="l"/>
                <a:tab pos="104362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F3D297D-33F6-4E03-9FD3-233FEC562E39}" type="slidenum">
              <a:rPr lang="zh-CN" altLang="zh-CN">
                <a:latin typeface="Calibri" panose="020F0502020204030204" pitchFamily="34" charset="0"/>
              </a:rPr>
            </a:fld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1200588" y="3526287"/>
            <a:ext cx="6598553" cy="333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25" tIns="47065" rIns="95625" bIns="47065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What you might have thought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1. 4 stages of instruction execution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2. Status of FU:  Normal things to keep track of (RAW &amp; structura for busyl):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Fi from instruction format of the mahine (Fi is dest)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Add unit can Add or Sub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Rj, Rk - status of registers (Yes means ready)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Qj,Qk - If a no in Rj, Rk, means waiting for a FU to write result; Qj, Qk means wihch FU waiting for it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3.Status of register result (WAW &amp;WAR)s: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which FU is going to write into registers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Scoreboard on 6600 = size of FU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6.7, 6.8, 6.9, 6.12, 6.13, 6.16, 6.17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buSzPct val="100000"/>
            </a:pPr>
            <a:r>
              <a:rPr lang="en-US" altLang="zh-CN">
                <a:latin typeface="Arial" panose="020B0604020202020204" pitchFamily="34" charset="0"/>
              </a:rPr>
              <a:t>FU latencies: Add 2, Mult 10, Div 40 clocks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4063" y="561828"/>
            <a:ext cx="3634481" cy="2772396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dirty="0" smtClean="0"/>
              <a:t>计算机组织与体系结构</a:t>
            </a:r>
            <a:endParaRPr lang="zh-CN" altLang="en-US" sz="5400" b="1" dirty="0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第十六讲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041" y="1484784"/>
            <a:ext cx="8352928" cy="452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575"/>
              </a:spcBef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zh-CN" altLang="en-US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中取指令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500"/>
              </a:spcBef>
              <a:buSzPct val="100000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存在一个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空闲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的保留站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hazard),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则控制发射指令和操作数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(renames registers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WAW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575"/>
              </a:spcBef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lang="en-US" altLang="zh-CN" sz="2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operands (EX)</a:t>
            </a:r>
            <a:endParaRPr lang="en-US" altLang="zh-CN" sz="24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550"/>
              </a:spcBef>
              <a:buSzPct val="100000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两操作数就绪后，就可以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没有准备好，则监测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 Bus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以获取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推迟指令执行避免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575"/>
              </a:spcBef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result</a:t>
            </a:r>
            <a:r>
              <a:rPr lang="zh-CN" altLang="en-US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CN" sz="2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(WB)</a:t>
            </a:r>
            <a:endParaRPr lang="en-US" altLang="zh-CN" sz="24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550"/>
              </a:spcBef>
              <a:buSzPct val="100000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结果通过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 Bus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传给所有等待该结果的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8613" y="404466"/>
            <a:ext cx="84867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Tomasulo</a:t>
            </a:r>
            <a:r>
              <a:rPr lang="en-US" altLang="zh-CN" sz="3600" b="1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latin typeface="Calibri Light" panose="020F0302020204030204" pitchFamily="34" charset="0"/>
              </a:rPr>
              <a:t>算法的三阶段</a:t>
            </a:r>
            <a:endParaRPr lang="zh-CN" altLang="zh-CN" sz="36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7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1052736"/>
          <a:ext cx="6913563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" r:id="rId1" imgW="4314825" imgH="2819400" progId="Word.Picture.8">
                  <p:embed/>
                </p:oleObj>
              </mc:Choice>
              <mc:Fallback>
                <p:oleObj name="" r:id="rId1" imgW="4314825" imgH="2819400" progId="Word.Picture.8">
                  <p:embed/>
                  <p:pic>
                    <p:nvPicPr>
                      <p:cNvPr id="0" name="图片 81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736"/>
                        <a:ext cx="6913563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idx="1"/>
          </p:nvPr>
        </p:nvGraphicFramePr>
        <p:xfrm>
          <a:off x="827088" y="692696"/>
          <a:ext cx="7561262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" r:id="rId1" imgW="4267200" imgH="2819400" progId="Word.Picture.8">
                  <p:embed/>
                </p:oleObj>
              </mc:Choice>
              <mc:Fallback>
                <p:oleObj name="" r:id="rId1" imgW="4267200" imgH="2819400" progId="Word.Picture.8">
                  <p:embed/>
                  <p:pic>
                    <p:nvPicPr>
                      <p:cNvPr id="0" name="图片 82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696"/>
                        <a:ext cx="7561262" cy="498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9832" y="6021288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指令队列里的第一条指令流出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idx="1"/>
          </p:nvPr>
        </p:nvGraphicFramePr>
        <p:xfrm>
          <a:off x="1258888" y="836712"/>
          <a:ext cx="7129462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" r:id="rId1" imgW="4295775" imgH="2819400" progId="Word.Picture.8">
                  <p:embed/>
                </p:oleObj>
              </mc:Choice>
              <mc:Fallback>
                <p:oleObj name="" r:id="rId1" imgW="4295775" imgH="2819400" progId="Word.Picture.8">
                  <p:embed/>
                  <p:pic>
                    <p:nvPicPr>
                      <p:cNvPr id="0" name="图片 83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36712"/>
                        <a:ext cx="7129462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1720" y="6021288"/>
            <a:ext cx="560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指令队列里的第一条指令执行，第二条指令流出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idx="1"/>
          </p:nvPr>
        </p:nvGraphicFramePr>
        <p:xfrm>
          <a:off x="1042988" y="908720"/>
          <a:ext cx="7127875" cy="467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" r:id="rId1" imgW="3467100" imgH="2276475" progId="Word.Picture.8">
                  <p:embed/>
                </p:oleObj>
              </mc:Choice>
              <mc:Fallback>
                <p:oleObj name="" r:id="rId1" imgW="3467100" imgH="2276475" progId="Word.Picture.8">
                  <p:embed/>
                  <p:pic>
                    <p:nvPicPr>
                      <p:cNvPr id="0" name="图片 85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720"/>
                        <a:ext cx="7127875" cy="467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6021288"/>
            <a:ext cx="766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指令队列里的第一条指令写结果，结果同时送给其他需要的保留站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j-ea"/>
              </a:rPr>
              <a:t>与记分牌的不同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无须任何操作来检查数据的</a:t>
            </a:r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写后写</a:t>
            </a:r>
            <a:r>
              <a:rPr lang="zh-CN" altLang="en-US" sz="2400" b="1" dirty="0" smtClean="0">
                <a:latin typeface="+mj-ea"/>
                <a:ea typeface="+mj-ea"/>
              </a:rPr>
              <a:t>和</a:t>
            </a:r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先读后写</a:t>
            </a:r>
            <a:r>
              <a:rPr lang="zh-CN" altLang="en-US" sz="2400" b="1" dirty="0" smtClean="0">
                <a:latin typeface="+mj-ea"/>
                <a:ea typeface="+mj-ea"/>
              </a:rPr>
              <a:t>冲突，在指令流出的过程中，操作数寄存器号换成操作数本身（若已就绪）或者相应的保留站标识。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latin typeface="+mj-ea"/>
                <a:ea typeface="+mj-ea"/>
              </a:rPr>
              <a:t>通过公共</a:t>
            </a:r>
            <a:r>
              <a:rPr lang="zh-CN" altLang="en-US" sz="2400" b="1" dirty="0" smtClean="0">
                <a:latin typeface="+mj-ea"/>
                <a:ea typeface="+mj-ea"/>
              </a:rPr>
              <a:t>数据总线来广播结果，将计算结果直接从产生它的保留站传送到所有需要它的功能部件，而不用经过寄存器。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存储器</a:t>
            </a:r>
            <a:r>
              <a:rPr lang="zh-CN" altLang="en-US" sz="2400" b="1" dirty="0">
                <a:latin typeface="+mj-ea"/>
                <a:ea typeface="+mj-ea"/>
              </a:rPr>
              <a:t>存和取都</a:t>
            </a:r>
            <a:r>
              <a:rPr lang="zh-CN" altLang="en-US" sz="2400" b="1" dirty="0" smtClean="0">
                <a:latin typeface="+mj-ea"/>
                <a:ea typeface="+mj-ea"/>
              </a:rPr>
              <a:t>作为基本的功能部件。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由于保留站技术能够有效地解决先写后读，记分牌中的用于判断</a:t>
            </a:r>
            <a:r>
              <a:rPr lang="en-US" alt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RAW</a:t>
            </a:r>
            <a:r>
              <a:rPr lang="zh-CN" altLang="en-US" sz="2400" b="1" dirty="0" smtClean="0">
                <a:latin typeface="+mj-ea"/>
                <a:ea typeface="+mj-ea"/>
              </a:rPr>
              <a:t>的“取操作数”段被取消。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414338" y="365125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 Station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276225" y="1125538"/>
            <a:ext cx="8760271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28600" indent="-227330"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165100"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4170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Op: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部件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所进行的操作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操作数的值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域，用于存放要写入存储器的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存储器地址。开始存立即数，计算出有效地址后，存放有效地址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Qj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生源操作数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保留站号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7410" lvl="1" indent="-342900" eaLnBrk="1" hangingPunct="1">
              <a:spcBef>
                <a:spcPts val="5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没有记分牌中的准备就绪标志，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=&gt; ready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7410" lvl="1" indent="-342900" eaLnBrk="1" hangingPunct="1">
              <a:spcBef>
                <a:spcPts val="5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缓存区只有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Qk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表示产生结果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保留站号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Busy: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保留站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相应的功能部件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是否空闲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SzPct val="100000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SzPct val="100000"/>
            </a:pPr>
            <a:r>
              <a:rPr lang="en-US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status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如果存在对寄存器的写操作，指示对该寄存器进行写操作的部件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SzPct val="100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Qi: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站的编号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44624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</a:t>
                      </a:r>
                      <a:r>
                        <a:rPr lang="zh-CN" altLang="en-US" sz="1400" b="1" baseline="0" dirty="0" smtClean="0">
                          <a:latin typeface="+mn-ea"/>
                          <a:ea typeface="+mn-ea"/>
                        </a:rPr>
                        <a:t>执行</a:t>
                      </a: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en-US" altLang="zh-CN" sz="14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zh-CN" altLang="en-US" sz="1400" b="1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5" y="2780928"/>
          <a:ext cx="7560837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770085"/>
                <a:gridCol w="1750194"/>
                <a:gridCol w="965211"/>
                <a:gridCol w="804344"/>
                <a:gridCol w="723910"/>
                <a:gridCol w="1286953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661248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寄存器状态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30"/>
          <p:cNvSpPr>
            <a:spLocks noGrp="1"/>
          </p:cNvSpPr>
          <p:nvPr>
            <p:ph type="title" idx="4294967295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指令序列在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算法下如何工作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3554"/>
            <a:ext cx="8229600" cy="51117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175"/>
              </a:spcBef>
              <a:spcAft>
                <a:spcPts val="0"/>
              </a:spcAft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用以下来说明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Tomasulo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算法原理</a:t>
            </a:r>
            <a:endParaRPr lang="zh-CN" altLang="en-US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348105" lvl="2" indent="-438150" eaLnBrk="1" fontAlgn="auto" hangingPunct="1">
              <a:spcBef>
                <a:spcPts val="175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LD		F6, 34(R2)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348105" lvl="2" indent="-438150" eaLnBrk="1" fontAlgn="auto" hangingPunct="1">
              <a:spcBef>
                <a:spcPts val="175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LD		F2, 45(R3)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348105" lvl="2" indent="-438150" eaLnBrk="1" fontAlgn="auto" hangingPunct="1">
              <a:spcBef>
                <a:spcPts val="175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MULTD	F0, F2, F4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348105" lvl="2" indent="-438150" eaLnBrk="1" fontAlgn="auto" hangingPunct="1">
              <a:spcBef>
                <a:spcPts val="175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SUBD	F8, F6, F2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348105" lvl="2" indent="-438150" eaLnBrk="1" fontAlgn="auto" hangingPunct="1">
              <a:spcBef>
                <a:spcPts val="175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DIVD	F10, F0, F6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348105" lvl="2" indent="-438150" eaLnBrk="1" fontAlgn="auto" hangingPunct="1">
              <a:spcBef>
                <a:spcPts val="175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ADDD	F6, F8, F2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假设各种操作的延迟为：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个时钟周期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加法：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个时钟周期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乘法：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个时钟周期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除法：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个时钟周期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Tomasulo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算法所用的各信息表中的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内容如下图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200" b="1" dirty="0" smtClean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指令准备写结果时各状态表的内容。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09955" lvl="2" indent="0" eaLnBrk="1" fontAlgn="auto" hangingPunct="1">
              <a:spcBef>
                <a:spcPts val="175"/>
              </a:spcBef>
              <a:spcAft>
                <a:spcPts val="0"/>
              </a:spcAft>
              <a:buNone/>
              <a:defRPr/>
            </a:pP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44624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589240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2708920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45+Regs[R3]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22907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352927" cy="5718994"/>
          </a:xfrm>
        </p:spPr>
        <p:txBody>
          <a:bodyPr rtlCol="0">
            <a:no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相关性</a:t>
            </a:r>
            <a:endParaRPr lang="en-US" altLang="zh-CN" sz="2400" b="1" dirty="0" smtClean="0"/>
          </a:p>
          <a:p>
            <a:pPr marL="1101725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数据相关（</a:t>
            </a:r>
            <a:r>
              <a:rPr lang="en-US" altLang="zh-CN" sz="2400" b="1" dirty="0" smtClean="0"/>
              <a:t>RAW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1101725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名相关（反相关</a:t>
            </a:r>
            <a:r>
              <a:rPr lang="en-US" altLang="zh-CN" sz="2400" b="1" dirty="0" smtClean="0"/>
              <a:t>WAR</a:t>
            </a:r>
            <a:r>
              <a:rPr lang="zh-CN" altLang="en-US" sz="2400" b="1" dirty="0" smtClean="0"/>
              <a:t>，输出相关</a:t>
            </a:r>
            <a:r>
              <a:rPr lang="en-US" altLang="zh-CN" sz="2400" b="1" dirty="0" smtClean="0"/>
              <a:t>WAW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1101725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控制相关</a:t>
            </a:r>
            <a:endParaRPr lang="en-US" altLang="zh-CN" sz="2400" b="1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lt"/>
              </a:rPr>
              <a:t>指令动态调度</a:t>
            </a:r>
            <a:endParaRPr lang="en-US" altLang="zh-CN" sz="2400" b="1" dirty="0" smtClean="0">
              <a:latin typeface="+mj-lt"/>
            </a:endParaRPr>
          </a:p>
          <a:p>
            <a:pPr marL="1101725" lvl="1" indent="-284480" eaLnBrk="1" fontAlgn="auto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</a:t>
            </a:r>
            <a:r>
              <a:rPr lang="zh-CN" altLang="en-US" sz="2400" b="1" dirty="0"/>
              <a:t>动态调度</a:t>
            </a:r>
            <a:r>
              <a:rPr lang="zh-CN" altLang="en-US" sz="2400" b="1" dirty="0" smtClean="0"/>
              <a:t>的目的、优点及缺点</a:t>
            </a:r>
            <a:endParaRPr lang="en-US" altLang="zh-CN" sz="2400" b="1" dirty="0"/>
          </a:p>
          <a:p>
            <a:pPr marL="1101725" lvl="1" indent="-284480" eaLnBrk="1" fontAlgn="auto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移码段再划分为流出和读操作数两段</a:t>
            </a:r>
            <a:endParaRPr lang="en-US" altLang="zh-CN" sz="2400" b="1" dirty="0" smtClean="0"/>
          </a:p>
          <a:p>
            <a:pPr marL="1101725" lvl="1" indent="-284480" eaLnBrk="1" fontAlgn="auto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/>
              <a:t> </a:t>
            </a:r>
            <a:r>
              <a:rPr lang="zh-CN" altLang="en-US" sz="2400" b="1" dirty="0" smtClean="0"/>
              <a:t>乱序执行</a:t>
            </a:r>
            <a:endParaRPr lang="en-US" altLang="zh-CN" sz="2400" b="1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lt"/>
              </a:rPr>
              <a:t>记分牌</a:t>
            </a:r>
            <a:endParaRPr lang="en-US" altLang="zh-CN" sz="2400" b="1" dirty="0" smtClean="0">
              <a:latin typeface="+mj-lt"/>
            </a:endParaRPr>
          </a:p>
          <a:p>
            <a:pPr marL="1101725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/>
              <a:t>基本原理（集中控制指令的流出和执行）</a:t>
            </a:r>
            <a:endParaRPr lang="en-US" altLang="zh-CN" sz="2400" b="1" dirty="0"/>
          </a:p>
          <a:p>
            <a:pPr marL="1101725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/>
              <a:t>执行过程（流出、读操作数、执行和写结果）</a:t>
            </a:r>
            <a:endParaRPr lang="en-US" altLang="zh-CN" sz="2400" b="1" dirty="0"/>
          </a:p>
          <a:p>
            <a:pPr marL="1101725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/>
              <a:t>记分牌的结构（指令状态表、功能部件状态表、结果寄存器状态表</a:t>
            </a:r>
            <a:r>
              <a:rPr lang="zh-CN" altLang="en-US" sz="2400" b="1" dirty="0" smtClean="0"/>
              <a:t>）</a:t>
            </a:r>
            <a:endParaRPr lang="en-US" altLang="zh-CN" sz="24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44624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589240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2708920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44624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589240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2780928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44624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F8,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F8,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73325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2708920"/>
          <a:ext cx="7920881" cy="296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-M[45+Regs[R3]]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F8,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F8,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661248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2780928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44624"/>
          <a:ext cx="7560838" cy="258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F0,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F8,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9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F8,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713" y="2628910"/>
          <a:ext cx="7920990" cy="3023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12168"/>
                <a:gridCol w="792088"/>
                <a:gridCol w="792088"/>
                <a:gridCol w="1440161"/>
              </a:tblGrid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589240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Box 3"/>
          <p:cNvSpPr txBox="1">
            <a:spLocks noChangeArrowheads="1"/>
          </p:cNvSpPr>
          <p:nvPr/>
        </p:nvSpPr>
        <p:spPr bwMode="auto">
          <a:xfrm>
            <a:off x="857250" y="662782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与记分牌的对比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1772816"/>
          <a:ext cx="6096000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008112"/>
                <a:gridCol w="1152128"/>
                <a:gridCol w="1008112"/>
                <a:gridCol w="839416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RO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  <a:endParaRPr lang="en-US" altLang="zh-CN" sz="14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SUBD   F8, F6,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F8, F2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30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j-ea"/>
              </a:rPr>
              <a:t>基于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+mj-ea"/>
              </a:rPr>
              <a:t>算法的动态</a:t>
            </a:r>
            <a:r>
              <a:rPr lang="zh-CN" altLang="en-US" sz="3600" b="1" dirty="0">
                <a:latin typeface="+mj-ea"/>
              </a:rPr>
              <a:t>循环展开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341438"/>
            <a:ext cx="8424167" cy="5111750"/>
          </a:xfrm>
        </p:spPr>
        <p:txBody>
          <a:bodyPr rtlCol="0">
            <a:noAutofit/>
          </a:bodyPr>
          <a:lstStyle/>
          <a:p>
            <a:pPr marL="571500" indent="-571500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用以下指令序列来说明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Tomasulo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算法的动态循环展开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09955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Loop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 </a:t>
            </a: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LD		F0, 0(R1)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09955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MULTD	F4, F0, F2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09955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SD		0(R1), F4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09955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SUBI		R1, R1, #8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09955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BNEZ		R1, Loop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2765" lvl="2" indent="-342900" eaLnBrk="1" fontAlgn="auto" hangingPunct="1">
              <a:lnSpc>
                <a:spcPct val="110000"/>
              </a:lnSpc>
              <a:spcBef>
                <a:spcPts val="33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假设将连续两遍循环的所有指令全部流出，但所有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浮点存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及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运算操作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都没有完成。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2765" lvl="2" indent="-342900" eaLnBrk="1" fontAlgn="auto" hangingPunct="1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为了保证正确的异常行为，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算法对指令的执行有一个限制：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一旦有一条分支指令还没有执行完，其后的指令是不允许进入执行段。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765" lvl="2" indent="-342900" eaLnBrk="1" fontAlgn="auto" hangingPunct="1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动态存储器地址判别技术，解决存储器访问时的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WAW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冲突。</a:t>
            </a: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3" y="-8639"/>
          <a:ext cx="7560839" cy="264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5"/>
                <a:gridCol w="1826193"/>
                <a:gridCol w="1083910"/>
                <a:gridCol w="1083910"/>
                <a:gridCol w="902531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循环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遍次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9526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       F0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0(R1)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    F4, F0, F2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       0(R1),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       F0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0(R1)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    F4, F0, F2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       0(R1), F4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2650804"/>
          <a:ext cx="8352929" cy="293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78"/>
                <a:gridCol w="671217"/>
                <a:gridCol w="820377"/>
                <a:gridCol w="1257006"/>
                <a:gridCol w="1594650"/>
                <a:gridCol w="835293"/>
                <a:gridCol w="835293"/>
                <a:gridCol w="151871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17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Regs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[R1]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Regs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[R1]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-8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77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Add1..3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[F2]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[F2]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Store1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[R1]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Store2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[R1]-8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6" y="5661248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661467"/>
                <a:gridCol w="750490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032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3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算法的优点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分布式硬件冲突检测。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利用寄存器换名，彻底消除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这两种名相关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如果多个保留站等待同一个操作数，当操作数在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CDB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上广播时，他们可以同时获得所需的数据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存储器访问，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动态存储器地址判别技术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可解决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冲突（取操作数时判断）、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冲突（存操作数时判断）。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能够达到很高的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性能。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lvl="1"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高复杂性：需要大量硬件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存在瓶颈：单个公共数据总线（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）引发竞争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额外的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：在每个保留站上需要为每条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设置重复的硬件接口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为了保证正确的异常行为，对指令的执行有一个限制：一旦有一条分支指令还没有执行完，其后的指令是不允许进入执行段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1" hangingPunct="1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3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 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动态调度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064375" cy="360045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7.2.1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动态调度的原理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7.2.2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动态调度算法之一：记分牌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7.2.3  </a:t>
            </a:r>
            <a:r>
              <a:rPr lang="zh-CN" alt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动态调度算法之二：</a:t>
            </a:r>
            <a:r>
              <a:rPr lang="en-US" altLang="zh-CN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j-ea"/>
              </a:rPr>
              <a:t>动态调度方法中的异常行为处理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10445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507413" cy="452596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指令乱序大大增加了异常处理的复杂度。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不精确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Imprecise Exception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）：当指令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导致发生异常时，处理机的现场（状态）与严格按程序顺序执行不同。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精确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Precise Exception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）：处理机现场跟严格按程序顺序执行时指令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的现场相同。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不精确异常产生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原因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02310" eaLnBrk="1" hangingPunct="1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流水线可能已经执行完按程序顺序是位于指令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之后的指令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2310" eaLnBrk="1" hangingPunct="1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流水线可能还没完成按程序顺序是指令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之前的指令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25463" y="404664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第七章 指令级并行</a:t>
            </a:r>
            <a:endParaRPr lang="zh-CN" altLang="en-US" sz="4000" b="1" dirty="0" smtClean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060575"/>
            <a:ext cx="7200900" cy="3744913"/>
          </a:xfrm>
        </p:spPr>
        <p:txBody>
          <a:bodyPr rtlCol="0">
            <a:normAutofit/>
          </a:bodyPr>
          <a:lstStyle/>
          <a:p>
            <a:pPr marL="471805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7.1	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指令级并行的概念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805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805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7.2	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指令的动态调度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805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805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7.3	</a:t>
            </a:r>
            <a:r>
              <a:rPr lang="zh-CN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控制相关的动态解决技术</a:t>
            </a:r>
            <a:endParaRPr lang="en-US" altLang="zh-CN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805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805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7.4	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多指令流出技术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258888" y="3068638"/>
            <a:ext cx="7010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 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控制相关的动态解决技术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2060575"/>
            <a:ext cx="7064375" cy="331311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u="sng" dirty="0" smtClean="0">
                <a:latin typeface="Times New Roman" panose="02020603050405020304" pitchFamily="18" charset="0"/>
              </a:rPr>
              <a:t>7.3.1  </a:t>
            </a:r>
            <a:r>
              <a:rPr lang="zh-CN" altLang="en-US" sz="2800" b="1" u="sng" dirty="0" smtClean="0">
                <a:latin typeface="Times New Roman" panose="02020603050405020304" pitchFamily="18" charset="0"/>
              </a:rPr>
              <a:t>分支预测缓冲</a:t>
            </a:r>
            <a:endParaRPr lang="en-US" altLang="zh-CN" sz="2800" b="1" u="sng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7.3.2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分支目标缓冲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7.3.3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基于硬件的前瞻执行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7.3.1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分支预测缓冲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002588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动态分支预测的两个理由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流出的处理器加速上限为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倍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Amdahl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定律提示：在较低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CPI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机器上，控制相关导致的空转对机器性能影响大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前面解决控制相关的静态策略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需要编译器将一条或多条指令移动到流水线产生的分支延迟槽中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关于分支预测策略的两部分工作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预测的分支是否成功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执行分支目标指令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+mj-ea"/>
              </a:rPr>
              <a:t>分支预测的</a:t>
            </a:r>
            <a:r>
              <a:rPr lang="zh-CN" altLang="en-US" sz="3600" b="1" dirty="0" smtClean="0">
                <a:latin typeface="+mj-ea"/>
              </a:rPr>
              <a:t>效果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6147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预测的准确率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分支的开销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预测正确的开销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预测错误的开销</a:t>
            </a:r>
            <a:endParaRPr lang="en-US" altLang="zh-CN" sz="2400" b="1" dirty="0">
              <a:latin typeface="+mj-ea"/>
              <a:ea typeface="+mj-ea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>
                <a:latin typeface="+mj-ea"/>
                <a:ea typeface="+mj-ea"/>
              </a:rPr>
              <a:t>决定分支开销的因素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zh-CN" altLang="en-US" sz="2400" b="1" dirty="0">
                <a:latin typeface="+mj-ea"/>
                <a:ea typeface="+mj-ea"/>
              </a:rPr>
              <a:t>流水线的结构、预测的方法、预测错误时的恢复策略等</a:t>
            </a:r>
            <a:endParaRPr lang="zh-CN" altLang="en-US" sz="2400" b="1" dirty="0">
              <a:latin typeface="+mj-ea"/>
              <a:ea typeface="+mj-ea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分支预测缓冲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(BPB):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7571184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最简单的分支预测策略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History Table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分支预测缓冲是一个小的存储器阵列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每个单元最小可以只有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位，记录最近一次分支是否成功的信息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预测位为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时，表示预测分支成功，并从目标位置开始取指令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在预测错误时，要作废已经预取和分析的指令，恢复现场，并从另一条分支路径重新取指令。</a:t>
            </a:r>
            <a:endParaRPr lang="zh-CN" altLang="en-US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7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18853"/>
            <a:ext cx="5791200" cy="315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分支预测执行不成功和重新执行过程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1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3792538"/>
            <a:ext cx="8207375" cy="258921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这种单位预测策略</a:t>
            </a:r>
            <a:r>
              <a:rPr lang="en-US" altLang="zh-CN" sz="2400" b="1" dirty="0" smtClean="0">
                <a:latin typeface="+mj-ea"/>
                <a:ea typeface="+mj-ea"/>
              </a:rPr>
              <a:t>: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当分支不成功时，</a:t>
            </a:r>
            <a:r>
              <a:rPr lang="zh-CN" altLang="en-US" sz="2400" b="1" dirty="0">
                <a:latin typeface="+mj-ea"/>
                <a:ea typeface="+mj-ea"/>
              </a:rPr>
              <a:t>将会发生连续两</a:t>
            </a:r>
            <a:r>
              <a:rPr lang="zh-CN" altLang="en-US" sz="2400" b="1" dirty="0" smtClean="0">
                <a:latin typeface="+mj-ea"/>
                <a:ea typeface="+mj-ea"/>
              </a:rPr>
              <a:t>次预测出错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位预测策略能够改善这种情况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9220" name="Rectangle 15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22"/>
          <p:cNvSpPr>
            <a:spLocks noChangeArrowheads="1"/>
          </p:cNvSpPr>
          <p:nvPr/>
        </p:nvSpPr>
        <p:spPr bwMode="auto">
          <a:xfrm>
            <a:off x="0" y="274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9222" name="Picture 2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968375" y="1265238"/>
            <a:ext cx="7204075" cy="215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位预测策略中，一个预测必须错误两次才会改变。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对于一个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4096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条记录的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，利用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位预测策略，用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SPEC89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测试，命中率为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82%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99%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准确率最高的测试程序一般包含大量循环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没有循环的线性代码一般准确率最差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状态转换图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28638" y="1762126"/>
            <a:ext cx="7959726" cy="3679825"/>
            <a:chOff x="333" y="1110"/>
            <a:chExt cx="5014" cy="231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0" y="1117"/>
              <a:ext cx="5007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40" y="1157"/>
              <a:ext cx="13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33" y="2406"/>
              <a:ext cx="5000" cy="1022"/>
            </a:xfrm>
            <a:custGeom>
              <a:avLst/>
              <a:gdLst>
                <a:gd name="T0" fmla="*/ 4896 w 5000"/>
                <a:gd name="T1" fmla="*/ 14 h 1022"/>
                <a:gd name="T2" fmla="*/ 4702 w 5000"/>
                <a:gd name="T3" fmla="*/ 14 h 1022"/>
                <a:gd name="T4" fmla="*/ 4508 w 5000"/>
                <a:gd name="T5" fmla="*/ 14 h 1022"/>
                <a:gd name="T6" fmla="*/ 4314 w 5000"/>
                <a:gd name="T7" fmla="*/ 14 h 1022"/>
                <a:gd name="T8" fmla="*/ 4120 w 5000"/>
                <a:gd name="T9" fmla="*/ 14 h 1022"/>
                <a:gd name="T10" fmla="*/ 3926 w 5000"/>
                <a:gd name="T11" fmla="*/ 14 h 1022"/>
                <a:gd name="T12" fmla="*/ 3732 w 5000"/>
                <a:gd name="T13" fmla="*/ 14 h 1022"/>
                <a:gd name="T14" fmla="*/ 3538 w 5000"/>
                <a:gd name="T15" fmla="*/ 14 h 1022"/>
                <a:gd name="T16" fmla="*/ 3344 w 5000"/>
                <a:gd name="T17" fmla="*/ 14 h 1022"/>
                <a:gd name="T18" fmla="*/ 3151 w 5000"/>
                <a:gd name="T19" fmla="*/ 14 h 1022"/>
                <a:gd name="T20" fmla="*/ 2957 w 5000"/>
                <a:gd name="T21" fmla="*/ 14 h 1022"/>
                <a:gd name="T22" fmla="*/ 2763 w 5000"/>
                <a:gd name="T23" fmla="*/ 14 h 1022"/>
                <a:gd name="T24" fmla="*/ 2569 w 5000"/>
                <a:gd name="T25" fmla="*/ 14 h 1022"/>
                <a:gd name="T26" fmla="*/ 2375 w 5000"/>
                <a:gd name="T27" fmla="*/ 14 h 1022"/>
                <a:gd name="T28" fmla="*/ 2181 w 5000"/>
                <a:gd name="T29" fmla="*/ 14 h 1022"/>
                <a:gd name="T30" fmla="*/ 1987 w 5000"/>
                <a:gd name="T31" fmla="*/ 14 h 1022"/>
                <a:gd name="T32" fmla="*/ 1793 w 5000"/>
                <a:gd name="T33" fmla="*/ 14 h 1022"/>
                <a:gd name="T34" fmla="*/ 1599 w 5000"/>
                <a:gd name="T35" fmla="*/ 14 h 1022"/>
                <a:gd name="T36" fmla="*/ 1405 w 5000"/>
                <a:gd name="T37" fmla="*/ 14 h 1022"/>
                <a:gd name="T38" fmla="*/ 1211 w 5000"/>
                <a:gd name="T39" fmla="*/ 14 h 1022"/>
                <a:gd name="T40" fmla="*/ 1018 w 5000"/>
                <a:gd name="T41" fmla="*/ 14 h 1022"/>
                <a:gd name="T42" fmla="*/ 824 w 5000"/>
                <a:gd name="T43" fmla="*/ 14 h 1022"/>
                <a:gd name="T44" fmla="*/ 630 w 5000"/>
                <a:gd name="T45" fmla="*/ 14 h 1022"/>
                <a:gd name="T46" fmla="*/ 436 w 5000"/>
                <a:gd name="T47" fmla="*/ 14 h 1022"/>
                <a:gd name="T48" fmla="*/ 242 w 5000"/>
                <a:gd name="T49" fmla="*/ 14 h 1022"/>
                <a:gd name="T50" fmla="*/ 0 w 5000"/>
                <a:gd name="T51" fmla="*/ 21 h 1022"/>
                <a:gd name="T52" fmla="*/ 13 w 5000"/>
                <a:gd name="T53" fmla="*/ 215 h 1022"/>
                <a:gd name="T54" fmla="*/ 13 w 5000"/>
                <a:gd name="T55" fmla="*/ 409 h 1022"/>
                <a:gd name="T56" fmla="*/ 13 w 5000"/>
                <a:gd name="T57" fmla="*/ 603 h 1022"/>
                <a:gd name="T58" fmla="*/ 13 w 5000"/>
                <a:gd name="T59" fmla="*/ 796 h 1022"/>
                <a:gd name="T60" fmla="*/ 13 w 5000"/>
                <a:gd name="T61" fmla="*/ 990 h 1022"/>
                <a:gd name="T62" fmla="*/ 175 w 5000"/>
                <a:gd name="T63" fmla="*/ 1008 h 1022"/>
                <a:gd name="T64" fmla="*/ 369 w 5000"/>
                <a:gd name="T65" fmla="*/ 1008 h 1022"/>
                <a:gd name="T66" fmla="*/ 563 w 5000"/>
                <a:gd name="T67" fmla="*/ 1008 h 1022"/>
                <a:gd name="T68" fmla="*/ 757 w 5000"/>
                <a:gd name="T69" fmla="*/ 1008 h 1022"/>
                <a:gd name="T70" fmla="*/ 951 w 5000"/>
                <a:gd name="T71" fmla="*/ 1008 h 1022"/>
                <a:gd name="T72" fmla="*/ 1145 w 5000"/>
                <a:gd name="T73" fmla="*/ 1008 h 1022"/>
                <a:gd name="T74" fmla="*/ 1339 w 5000"/>
                <a:gd name="T75" fmla="*/ 1008 h 1022"/>
                <a:gd name="T76" fmla="*/ 1533 w 5000"/>
                <a:gd name="T77" fmla="*/ 1008 h 1022"/>
                <a:gd name="T78" fmla="*/ 1727 w 5000"/>
                <a:gd name="T79" fmla="*/ 1008 h 1022"/>
                <a:gd name="T80" fmla="*/ 1921 w 5000"/>
                <a:gd name="T81" fmla="*/ 1008 h 1022"/>
                <a:gd name="T82" fmla="*/ 2115 w 5000"/>
                <a:gd name="T83" fmla="*/ 1008 h 1022"/>
                <a:gd name="T84" fmla="*/ 2308 w 5000"/>
                <a:gd name="T85" fmla="*/ 1008 h 1022"/>
                <a:gd name="T86" fmla="*/ 2502 w 5000"/>
                <a:gd name="T87" fmla="*/ 1008 h 1022"/>
                <a:gd name="T88" fmla="*/ 2696 w 5000"/>
                <a:gd name="T89" fmla="*/ 1008 h 1022"/>
                <a:gd name="T90" fmla="*/ 2890 w 5000"/>
                <a:gd name="T91" fmla="*/ 1008 h 1022"/>
                <a:gd name="T92" fmla="*/ 3084 w 5000"/>
                <a:gd name="T93" fmla="*/ 1008 h 1022"/>
                <a:gd name="T94" fmla="*/ 3278 w 5000"/>
                <a:gd name="T95" fmla="*/ 1008 h 1022"/>
                <a:gd name="T96" fmla="*/ 3472 w 5000"/>
                <a:gd name="T97" fmla="*/ 1008 h 1022"/>
                <a:gd name="T98" fmla="*/ 3666 w 5000"/>
                <a:gd name="T99" fmla="*/ 1008 h 1022"/>
                <a:gd name="T100" fmla="*/ 3860 w 5000"/>
                <a:gd name="T101" fmla="*/ 1008 h 1022"/>
                <a:gd name="T102" fmla="*/ 4054 w 5000"/>
                <a:gd name="T103" fmla="*/ 1008 h 1022"/>
                <a:gd name="T104" fmla="*/ 4248 w 5000"/>
                <a:gd name="T105" fmla="*/ 1008 h 1022"/>
                <a:gd name="T106" fmla="*/ 4441 w 5000"/>
                <a:gd name="T107" fmla="*/ 1008 h 1022"/>
                <a:gd name="T108" fmla="*/ 4635 w 5000"/>
                <a:gd name="T109" fmla="*/ 1008 h 1022"/>
                <a:gd name="T110" fmla="*/ 4829 w 5000"/>
                <a:gd name="T111" fmla="*/ 1008 h 1022"/>
                <a:gd name="T112" fmla="*/ 4993 w 5000"/>
                <a:gd name="T113" fmla="*/ 1008 h 1022"/>
                <a:gd name="T114" fmla="*/ 5000 w 5000"/>
                <a:gd name="T115" fmla="*/ 943 h 1022"/>
                <a:gd name="T116" fmla="*/ 5000 w 5000"/>
                <a:gd name="T117" fmla="*/ 749 h 1022"/>
                <a:gd name="T118" fmla="*/ 5000 w 5000"/>
                <a:gd name="T119" fmla="*/ 555 h 1022"/>
                <a:gd name="T120" fmla="*/ 5000 w 5000"/>
                <a:gd name="T121" fmla="*/ 362 h 1022"/>
                <a:gd name="T122" fmla="*/ 5000 w 5000"/>
                <a:gd name="T123" fmla="*/ 168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00" h="1022">
                  <a:moveTo>
                    <a:pt x="4993" y="14"/>
                  </a:moveTo>
                  <a:lnTo>
                    <a:pt x="4937" y="14"/>
                  </a:lnTo>
                  <a:lnTo>
                    <a:pt x="4937" y="0"/>
                  </a:lnTo>
                  <a:lnTo>
                    <a:pt x="4993" y="0"/>
                  </a:lnTo>
                  <a:lnTo>
                    <a:pt x="4993" y="14"/>
                  </a:lnTo>
                  <a:close/>
                  <a:moveTo>
                    <a:pt x="4896" y="14"/>
                  </a:moveTo>
                  <a:lnTo>
                    <a:pt x="4840" y="14"/>
                  </a:lnTo>
                  <a:lnTo>
                    <a:pt x="4840" y="0"/>
                  </a:lnTo>
                  <a:lnTo>
                    <a:pt x="4896" y="0"/>
                  </a:lnTo>
                  <a:lnTo>
                    <a:pt x="4896" y="14"/>
                  </a:lnTo>
                  <a:close/>
                  <a:moveTo>
                    <a:pt x="4799" y="14"/>
                  </a:moveTo>
                  <a:lnTo>
                    <a:pt x="4743" y="14"/>
                  </a:lnTo>
                  <a:lnTo>
                    <a:pt x="4743" y="0"/>
                  </a:lnTo>
                  <a:lnTo>
                    <a:pt x="4799" y="0"/>
                  </a:lnTo>
                  <a:lnTo>
                    <a:pt x="4799" y="14"/>
                  </a:lnTo>
                  <a:close/>
                  <a:moveTo>
                    <a:pt x="4702" y="14"/>
                  </a:moveTo>
                  <a:lnTo>
                    <a:pt x="4646" y="14"/>
                  </a:lnTo>
                  <a:lnTo>
                    <a:pt x="4646" y="0"/>
                  </a:lnTo>
                  <a:lnTo>
                    <a:pt x="4702" y="0"/>
                  </a:lnTo>
                  <a:lnTo>
                    <a:pt x="4702" y="14"/>
                  </a:lnTo>
                  <a:close/>
                  <a:moveTo>
                    <a:pt x="4605" y="14"/>
                  </a:moveTo>
                  <a:lnTo>
                    <a:pt x="4549" y="14"/>
                  </a:lnTo>
                  <a:lnTo>
                    <a:pt x="4549" y="0"/>
                  </a:lnTo>
                  <a:lnTo>
                    <a:pt x="4605" y="0"/>
                  </a:lnTo>
                  <a:lnTo>
                    <a:pt x="4605" y="14"/>
                  </a:lnTo>
                  <a:close/>
                  <a:moveTo>
                    <a:pt x="4508" y="14"/>
                  </a:moveTo>
                  <a:lnTo>
                    <a:pt x="4452" y="14"/>
                  </a:lnTo>
                  <a:lnTo>
                    <a:pt x="4452" y="0"/>
                  </a:lnTo>
                  <a:lnTo>
                    <a:pt x="4508" y="0"/>
                  </a:lnTo>
                  <a:lnTo>
                    <a:pt x="4508" y="14"/>
                  </a:lnTo>
                  <a:close/>
                  <a:moveTo>
                    <a:pt x="4411" y="14"/>
                  </a:moveTo>
                  <a:lnTo>
                    <a:pt x="4356" y="14"/>
                  </a:lnTo>
                  <a:lnTo>
                    <a:pt x="4356" y="0"/>
                  </a:lnTo>
                  <a:lnTo>
                    <a:pt x="4411" y="0"/>
                  </a:lnTo>
                  <a:lnTo>
                    <a:pt x="4411" y="14"/>
                  </a:lnTo>
                  <a:close/>
                  <a:moveTo>
                    <a:pt x="4314" y="14"/>
                  </a:moveTo>
                  <a:lnTo>
                    <a:pt x="4259" y="14"/>
                  </a:lnTo>
                  <a:lnTo>
                    <a:pt x="4259" y="0"/>
                  </a:lnTo>
                  <a:lnTo>
                    <a:pt x="4314" y="0"/>
                  </a:lnTo>
                  <a:lnTo>
                    <a:pt x="4314" y="14"/>
                  </a:lnTo>
                  <a:close/>
                  <a:moveTo>
                    <a:pt x="4217" y="14"/>
                  </a:moveTo>
                  <a:lnTo>
                    <a:pt x="4162" y="14"/>
                  </a:lnTo>
                  <a:lnTo>
                    <a:pt x="4162" y="0"/>
                  </a:lnTo>
                  <a:lnTo>
                    <a:pt x="4217" y="0"/>
                  </a:lnTo>
                  <a:lnTo>
                    <a:pt x="4217" y="14"/>
                  </a:lnTo>
                  <a:close/>
                  <a:moveTo>
                    <a:pt x="4120" y="14"/>
                  </a:moveTo>
                  <a:lnTo>
                    <a:pt x="4065" y="14"/>
                  </a:lnTo>
                  <a:lnTo>
                    <a:pt x="4065" y="0"/>
                  </a:lnTo>
                  <a:lnTo>
                    <a:pt x="4120" y="0"/>
                  </a:lnTo>
                  <a:lnTo>
                    <a:pt x="4120" y="14"/>
                  </a:lnTo>
                  <a:close/>
                  <a:moveTo>
                    <a:pt x="4023" y="14"/>
                  </a:moveTo>
                  <a:lnTo>
                    <a:pt x="3968" y="14"/>
                  </a:lnTo>
                  <a:lnTo>
                    <a:pt x="3968" y="0"/>
                  </a:lnTo>
                  <a:lnTo>
                    <a:pt x="4023" y="0"/>
                  </a:lnTo>
                  <a:lnTo>
                    <a:pt x="4023" y="14"/>
                  </a:lnTo>
                  <a:close/>
                  <a:moveTo>
                    <a:pt x="3926" y="14"/>
                  </a:moveTo>
                  <a:lnTo>
                    <a:pt x="3871" y="14"/>
                  </a:lnTo>
                  <a:lnTo>
                    <a:pt x="3871" y="0"/>
                  </a:lnTo>
                  <a:lnTo>
                    <a:pt x="3926" y="0"/>
                  </a:lnTo>
                  <a:lnTo>
                    <a:pt x="3926" y="14"/>
                  </a:lnTo>
                  <a:close/>
                  <a:moveTo>
                    <a:pt x="3829" y="14"/>
                  </a:moveTo>
                  <a:lnTo>
                    <a:pt x="3774" y="14"/>
                  </a:lnTo>
                  <a:lnTo>
                    <a:pt x="3774" y="0"/>
                  </a:lnTo>
                  <a:lnTo>
                    <a:pt x="3829" y="0"/>
                  </a:lnTo>
                  <a:lnTo>
                    <a:pt x="3829" y="14"/>
                  </a:lnTo>
                  <a:close/>
                  <a:moveTo>
                    <a:pt x="3732" y="14"/>
                  </a:moveTo>
                  <a:lnTo>
                    <a:pt x="3677" y="14"/>
                  </a:lnTo>
                  <a:lnTo>
                    <a:pt x="3677" y="0"/>
                  </a:lnTo>
                  <a:lnTo>
                    <a:pt x="3732" y="0"/>
                  </a:lnTo>
                  <a:lnTo>
                    <a:pt x="3732" y="14"/>
                  </a:lnTo>
                  <a:close/>
                  <a:moveTo>
                    <a:pt x="3635" y="14"/>
                  </a:moveTo>
                  <a:lnTo>
                    <a:pt x="3580" y="14"/>
                  </a:lnTo>
                  <a:lnTo>
                    <a:pt x="3580" y="0"/>
                  </a:lnTo>
                  <a:lnTo>
                    <a:pt x="3635" y="0"/>
                  </a:lnTo>
                  <a:lnTo>
                    <a:pt x="3635" y="14"/>
                  </a:lnTo>
                  <a:close/>
                  <a:moveTo>
                    <a:pt x="3538" y="14"/>
                  </a:moveTo>
                  <a:lnTo>
                    <a:pt x="3483" y="14"/>
                  </a:lnTo>
                  <a:lnTo>
                    <a:pt x="3483" y="0"/>
                  </a:lnTo>
                  <a:lnTo>
                    <a:pt x="3538" y="0"/>
                  </a:lnTo>
                  <a:lnTo>
                    <a:pt x="3538" y="14"/>
                  </a:lnTo>
                  <a:close/>
                  <a:moveTo>
                    <a:pt x="3441" y="14"/>
                  </a:moveTo>
                  <a:lnTo>
                    <a:pt x="3386" y="14"/>
                  </a:lnTo>
                  <a:lnTo>
                    <a:pt x="3386" y="0"/>
                  </a:lnTo>
                  <a:lnTo>
                    <a:pt x="3441" y="0"/>
                  </a:lnTo>
                  <a:lnTo>
                    <a:pt x="3441" y="14"/>
                  </a:lnTo>
                  <a:close/>
                  <a:moveTo>
                    <a:pt x="3344" y="14"/>
                  </a:moveTo>
                  <a:lnTo>
                    <a:pt x="3289" y="14"/>
                  </a:lnTo>
                  <a:lnTo>
                    <a:pt x="3289" y="0"/>
                  </a:lnTo>
                  <a:lnTo>
                    <a:pt x="3344" y="0"/>
                  </a:lnTo>
                  <a:lnTo>
                    <a:pt x="3344" y="14"/>
                  </a:lnTo>
                  <a:close/>
                  <a:moveTo>
                    <a:pt x="3247" y="14"/>
                  </a:moveTo>
                  <a:lnTo>
                    <a:pt x="3192" y="14"/>
                  </a:lnTo>
                  <a:lnTo>
                    <a:pt x="3192" y="0"/>
                  </a:lnTo>
                  <a:lnTo>
                    <a:pt x="3247" y="0"/>
                  </a:lnTo>
                  <a:lnTo>
                    <a:pt x="3247" y="14"/>
                  </a:lnTo>
                  <a:close/>
                  <a:moveTo>
                    <a:pt x="3151" y="14"/>
                  </a:moveTo>
                  <a:lnTo>
                    <a:pt x="3095" y="14"/>
                  </a:lnTo>
                  <a:lnTo>
                    <a:pt x="3095" y="0"/>
                  </a:lnTo>
                  <a:lnTo>
                    <a:pt x="3151" y="0"/>
                  </a:lnTo>
                  <a:lnTo>
                    <a:pt x="3151" y="14"/>
                  </a:lnTo>
                  <a:close/>
                  <a:moveTo>
                    <a:pt x="3054" y="14"/>
                  </a:moveTo>
                  <a:lnTo>
                    <a:pt x="2998" y="14"/>
                  </a:lnTo>
                  <a:lnTo>
                    <a:pt x="2998" y="0"/>
                  </a:lnTo>
                  <a:lnTo>
                    <a:pt x="3054" y="0"/>
                  </a:lnTo>
                  <a:lnTo>
                    <a:pt x="3054" y="14"/>
                  </a:lnTo>
                  <a:close/>
                  <a:moveTo>
                    <a:pt x="2957" y="14"/>
                  </a:moveTo>
                  <a:lnTo>
                    <a:pt x="2901" y="14"/>
                  </a:lnTo>
                  <a:lnTo>
                    <a:pt x="2901" y="0"/>
                  </a:lnTo>
                  <a:lnTo>
                    <a:pt x="2957" y="0"/>
                  </a:lnTo>
                  <a:lnTo>
                    <a:pt x="2957" y="14"/>
                  </a:lnTo>
                  <a:close/>
                  <a:moveTo>
                    <a:pt x="2860" y="14"/>
                  </a:moveTo>
                  <a:lnTo>
                    <a:pt x="2804" y="14"/>
                  </a:lnTo>
                  <a:lnTo>
                    <a:pt x="2804" y="0"/>
                  </a:lnTo>
                  <a:lnTo>
                    <a:pt x="2860" y="0"/>
                  </a:lnTo>
                  <a:lnTo>
                    <a:pt x="2860" y="14"/>
                  </a:lnTo>
                  <a:close/>
                  <a:moveTo>
                    <a:pt x="2763" y="14"/>
                  </a:moveTo>
                  <a:lnTo>
                    <a:pt x="2707" y="14"/>
                  </a:lnTo>
                  <a:lnTo>
                    <a:pt x="2707" y="0"/>
                  </a:lnTo>
                  <a:lnTo>
                    <a:pt x="2763" y="0"/>
                  </a:lnTo>
                  <a:lnTo>
                    <a:pt x="2763" y="14"/>
                  </a:lnTo>
                  <a:close/>
                  <a:moveTo>
                    <a:pt x="2666" y="14"/>
                  </a:moveTo>
                  <a:lnTo>
                    <a:pt x="2610" y="14"/>
                  </a:lnTo>
                  <a:lnTo>
                    <a:pt x="2610" y="0"/>
                  </a:lnTo>
                  <a:lnTo>
                    <a:pt x="2666" y="0"/>
                  </a:lnTo>
                  <a:lnTo>
                    <a:pt x="2666" y="14"/>
                  </a:lnTo>
                  <a:close/>
                  <a:moveTo>
                    <a:pt x="2569" y="14"/>
                  </a:moveTo>
                  <a:lnTo>
                    <a:pt x="2513" y="14"/>
                  </a:lnTo>
                  <a:lnTo>
                    <a:pt x="2513" y="0"/>
                  </a:lnTo>
                  <a:lnTo>
                    <a:pt x="2569" y="0"/>
                  </a:lnTo>
                  <a:lnTo>
                    <a:pt x="2569" y="14"/>
                  </a:lnTo>
                  <a:close/>
                  <a:moveTo>
                    <a:pt x="2472" y="14"/>
                  </a:moveTo>
                  <a:lnTo>
                    <a:pt x="2416" y="14"/>
                  </a:lnTo>
                  <a:lnTo>
                    <a:pt x="2416" y="0"/>
                  </a:lnTo>
                  <a:lnTo>
                    <a:pt x="2472" y="0"/>
                  </a:lnTo>
                  <a:lnTo>
                    <a:pt x="2472" y="14"/>
                  </a:lnTo>
                  <a:close/>
                  <a:moveTo>
                    <a:pt x="2375" y="14"/>
                  </a:moveTo>
                  <a:lnTo>
                    <a:pt x="2319" y="14"/>
                  </a:lnTo>
                  <a:lnTo>
                    <a:pt x="2319" y="0"/>
                  </a:lnTo>
                  <a:lnTo>
                    <a:pt x="2375" y="0"/>
                  </a:lnTo>
                  <a:lnTo>
                    <a:pt x="2375" y="14"/>
                  </a:lnTo>
                  <a:close/>
                  <a:moveTo>
                    <a:pt x="2278" y="14"/>
                  </a:moveTo>
                  <a:lnTo>
                    <a:pt x="2223" y="14"/>
                  </a:lnTo>
                  <a:lnTo>
                    <a:pt x="2223" y="0"/>
                  </a:lnTo>
                  <a:lnTo>
                    <a:pt x="2278" y="0"/>
                  </a:lnTo>
                  <a:lnTo>
                    <a:pt x="2278" y="14"/>
                  </a:lnTo>
                  <a:close/>
                  <a:moveTo>
                    <a:pt x="2181" y="14"/>
                  </a:moveTo>
                  <a:lnTo>
                    <a:pt x="2126" y="14"/>
                  </a:lnTo>
                  <a:lnTo>
                    <a:pt x="2126" y="0"/>
                  </a:lnTo>
                  <a:lnTo>
                    <a:pt x="2181" y="0"/>
                  </a:lnTo>
                  <a:lnTo>
                    <a:pt x="2181" y="14"/>
                  </a:lnTo>
                  <a:close/>
                  <a:moveTo>
                    <a:pt x="2084" y="14"/>
                  </a:moveTo>
                  <a:lnTo>
                    <a:pt x="2029" y="14"/>
                  </a:lnTo>
                  <a:lnTo>
                    <a:pt x="2029" y="0"/>
                  </a:lnTo>
                  <a:lnTo>
                    <a:pt x="2084" y="0"/>
                  </a:lnTo>
                  <a:lnTo>
                    <a:pt x="2084" y="14"/>
                  </a:lnTo>
                  <a:close/>
                  <a:moveTo>
                    <a:pt x="1987" y="14"/>
                  </a:moveTo>
                  <a:lnTo>
                    <a:pt x="1932" y="14"/>
                  </a:lnTo>
                  <a:lnTo>
                    <a:pt x="1932" y="0"/>
                  </a:lnTo>
                  <a:lnTo>
                    <a:pt x="1987" y="0"/>
                  </a:lnTo>
                  <a:lnTo>
                    <a:pt x="1987" y="14"/>
                  </a:lnTo>
                  <a:close/>
                  <a:moveTo>
                    <a:pt x="1890" y="14"/>
                  </a:moveTo>
                  <a:lnTo>
                    <a:pt x="1835" y="14"/>
                  </a:lnTo>
                  <a:lnTo>
                    <a:pt x="1835" y="0"/>
                  </a:lnTo>
                  <a:lnTo>
                    <a:pt x="1890" y="0"/>
                  </a:lnTo>
                  <a:lnTo>
                    <a:pt x="1890" y="14"/>
                  </a:lnTo>
                  <a:close/>
                  <a:moveTo>
                    <a:pt x="1793" y="14"/>
                  </a:moveTo>
                  <a:lnTo>
                    <a:pt x="1738" y="14"/>
                  </a:lnTo>
                  <a:lnTo>
                    <a:pt x="1738" y="0"/>
                  </a:lnTo>
                  <a:lnTo>
                    <a:pt x="1793" y="0"/>
                  </a:lnTo>
                  <a:lnTo>
                    <a:pt x="1793" y="14"/>
                  </a:lnTo>
                  <a:close/>
                  <a:moveTo>
                    <a:pt x="1696" y="14"/>
                  </a:moveTo>
                  <a:lnTo>
                    <a:pt x="1641" y="14"/>
                  </a:lnTo>
                  <a:lnTo>
                    <a:pt x="1641" y="0"/>
                  </a:lnTo>
                  <a:lnTo>
                    <a:pt x="1696" y="0"/>
                  </a:lnTo>
                  <a:lnTo>
                    <a:pt x="1696" y="14"/>
                  </a:lnTo>
                  <a:close/>
                  <a:moveTo>
                    <a:pt x="1599" y="14"/>
                  </a:moveTo>
                  <a:lnTo>
                    <a:pt x="1544" y="14"/>
                  </a:lnTo>
                  <a:lnTo>
                    <a:pt x="1544" y="0"/>
                  </a:lnTo>
                  <a:lnTo>
                    <a:pt x="1599" y="0"/>
                  </a:lnTo>
                  <a:lnTo>
                    <a:pt x="1599" y="14"/>
                  </a:lnTo>
                  <a:close/>
                  <a:moveTo>
                    <a:pt x="1502" y="14"/>
                  </a:moveTo>
                  <a:lnTo>
                    <a:pt x="1447" y="14"/>
                  </a:lnTo>
                  <a:lnTo>
                    <a:pt x="1447" y="0"/>
                  </a:lnTo>
                  <a:lnTo>
                    <a:pt x="1502" y="0"/>
                  </a:lnTo>
                  <a:lnTo>
                    <a:pt x="1502" y="14"/>
                  </a:lnTo>
                  <a:close/>
                  <a:moveTo>
                    <a:pt x="1405" y="14"/>
                  </a:moveTo>
                  <a:lnTo>
                    <a:pt x="1350" y="14"/>
                  </a:lnTo>
                  <a:lnTo>
                    <a:pt x="1350" y="0"/>
                  </a:lnTo>
                  <a:lnTo>
                    <a:pt x="1405" y="0"/>
                  </a:lnTo>
                  <a:lnTo>
                    <a:pt x="1405" y="14"/>
                  </a:lnTo>
                  <a:close/>
                  <a:moveTo>
                    <a:pt x="1308" y="14"/>
                  </a:moveTo>
                  <a:lnTo>
                    <a:pt x="1253" y="14"/>
                  </a:lnTo>
                  <a:lnTo>
                    <a:pt x="1253" y="0"/>
                  </a:lnTo>
                  <a:lnTo>
                    <a:pt x="1308" y="0"/>
                  </a:lnTo>
                  <a:lnTo>
                    <a:pt x="1308" y="14"/>
                  </a:lnTo>
                  <a:close/>
                  <a:moveTo>
                    <a:pt x="1211" y="14"/>
                  </a:moveTo>
                  <a:lnTo>
                    <a:pt x="1156" y="14"/>
                  </a:lnTo>
                  <a:lnTo>
                    <a:pt x="1156" y="0"/>
                  </a:lnTo>
                  <a:lnTo>
                    <a:pt x="1211" y="0"/>
                  </a:lnTo>
                  <a:lnTo>
                    <a:pt x="1211" y="14"/>
                  </a:lnTo>
                  <a:close/>
                  <a:moveTo>
                    <a:pt x="1114" y="14"/>
                  </a:moveTo>
                  <a:lnTo>
                    <a:pt x="1059" y="14"/>
                  </a:lnTo>
                  <a:lnTo>
                    <a:pt x="1059" y="0"/>
                  </a:lnTo>
                  <a:lnTo>
                    <a:pt x="1114" y="0"/>
                  </a:lnTo>
                  <a:lnTo>
                    <a:pt x="1114" y="14"/>
                  </a:lnTo>
                  <a:close/>
                  <a:moveTo>
                    <a:pt x="1018" y="14"/>
                  </a:moveTo>
                  <a:lnTo>
                    <a:pt x="962" y="14"/>
                  </a:lnTo>
                  <a:lnTo>
                    <a:pt x="962" y="0"/>
                  </a:lnTo>
                  <a:lnTo>
                    <a:pt x="1018" y="0"/>
                  </a:lnTo>
                  <a:lnTo>
                    <a:pt x="1018" y="14"/>
                  </a:lnTo>
                  <a:close/>
                  <a:moveTo>
                    <a:pt x="921" y="14"/>
                  </a:moveTo>
                  <a:lnTo>
                    <a:pt x="865" y="14"/>
                  </a:lnTo>
                  <a:lnTo>
                    <a:pt x="865" y="0"/>
                  </a:lnTo>
                  <a:lnTo>
                    <a:pt x="921" y="0"/>
                  </a:lnTo>
                  <a:lnTo>
                    <a:pt x="921" y="14"/>
                  </a:lnTo>
                  <a:close/>
                  <a:moveTo>
                    <a:pt x="824" y="14"/>
                  </a:moveTo>
                  <a:lnTo>
                    <a:pt x="768" y="14"/>
                  </a:lnTo>
                  <a:lnTo>
                    <a:pt x="768" y="0"/>
                  </a:lnTo>
                  <a:lnTo>
                    <a:pt x="824" y="0"/>
                  </a:lnTo>
                  <a:lnTo>
                    <a:pt x="824" y="14"/>
                  </a:lnTo>
                  <a:close/>
                  <a:moveTo>
                    <a:pt x="727" y="14"/>
                  </a:moveTo>
                  <a:lnTo>
                    <a:pt x="671" y="14"/>
                  </a:lnTo>
                  <a:lnTo>
                    <a:pt x="671" y="0"/>
                  </a:lnTo>
                  <a:lnTo>
                    <a:pt x="727" y="0"/>
                  </a:lnTo>
                  <a:lnTo>
                    <a:pt x="727" y="14"/>
                  </a:lnTo>
                  <a:close/>
                  <a:moveTo>
                    <a:pt x="630" y="14"/>
                  </a:moveTo>
                  <a:lnTo>
                    <a:pt x="574" y="14"/>
                  </a:lnTo>
                  <a:lnTo>
                    <a:pt x="574" y="0"/>
                  </a:lnTo>
                  <a:lnTo>
                    <a:pt x="630" y="0"/>
                  </a:lnTo>
                  <a:lnTo>
                    <a:pt x="630" y="14"/>
                  </a:lnTo>
                  <a:close/>
                  <a:moveTo>
                    <a:pt x="533" y="14"/>
                  </a:moveTo>
                  <a:lnTo>
                    <a:pt x="477" y="14"/>
                  </a:lnTo>
                  <a:lnTo>
                    <a:pt x="477" y="0"/>
                  </a:lnTo>
                  <a:lnTo>
                    <a:pt x="533" y="0"/>
                  </a:lnTo>
                  <a:lnTo>
                    <a:pt x="533" y="14"/>
                  </a:lnTo>
                  <a:close/>
                  <a:moveTo>
                    <a:pt x="436" y="14"/>
                  </a:moveTo>
                  <a:lnTo>
                    <a:pt x="380" y="14"/>
                  </a:lnTo>
                  <a:lnTo>
                    <a:pt x="380" y="0"/>
                  </a:lnTo>
                  <a:lnTo>
                    <a:pt x="436" y="0"/>
                  </a:lnTo>
                  <a:lnTo>
                    <a:pt x="436" y="14"/>
                  </a:lnTo>
                  <a:close/>
                  <a:moveTo>
                    <a:pt x="339" y="14"/>
                  </a:moveTo>
                  <a:lnTo>
                    <a:pt x="283" y="14"/>
                  </a:lnTo>
                  <a:lnTo>
                    <a:pt x="283" y="0"/>
                  </a:lnTo>
                  <a:lnTo>
                    <a:pt x="339" y="0"/>
                  </a:lnTo>
                  <a:lnTo>
                    <a:pt x="339" y="14"/>
                  </a:lnTo>
                  <a:close/>
                  <a:moveTo>
                    <a:pt x="242" y="14"/>
                  </a:moveTo>
                  <a:lnTo>
                    <a:pt x="187" y="14"/>
                  </a:lnTo>
                  <a:lnTo>
                    <a:pt x="187" y="0"/>
                  </a:lnTo>
                  <a:lnTo>
                    <a:pt x="242" y="0"/>
                  </a:lnTo>
                  <a:lnTo>
                    <a:pt x="242" y="14"/>
                  </a:lnTo>
                  <a:close/>
                  <a:moveTo>
                    <a:pt x="145" y="14"/>
                  </a:moveTo>
                  <a:lnTo>
                    <a:pt x="90" y="14"/>
                  </a:lnTo>
                  <a:lnTo>
                    <a:pt x="90" y="0"/>
                  </a:lnTo>
                  <a:lnTo>
                    <a:pt x="145" y="0"/>
                  </a:lnTo>
                  <a:lnTo>
                    <a:pt x="145" y="14"/>
                  </a:lnTo>
                  <a:close/>
                  <a:moveTo>
                    <a:pt x="48" y="14"/>
                  </a:moveTo>
                  <a:lnTo>
                    <a:pt x="7" y="14"/>
                  </a:lnTo>
                  <a:lnTo>
                    <a:pt x="13" y="7"/>
                  </a:lnTo>
                  <a:lnTo>
                    <a:pt x="1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14"/>
                  </a:lnTo>
                  <a:close/>
                  <a:moveTo>
                    <a:pt x="13" y="62"/>
                  </a:moveTo>
                  <a:lnTo>
                    <a:pt x="13" y="118"/>
                  </a:lnTo>
                  <a:lnTo>
                    <a:pt x="0" y="118"/>
                  </a:lnTo>
                  <a:lnTo>
                    <a:pt x="0" y="62"/>
                  </a:lnTo>
                  <a:lnTo>
                    <a:pt x="13" y="62"/>
                  </a:lnTo>
                  <a:close/>
                  <a:moveTo>
                    <a:pt x="13" y="159"/>
                  </a:moveTo>
                  <a:lnTo>
                    <a:pt x="13" y="215"/>
                  </a:lnTo>
                  <a:lnTo>
                    <a:pt x="0" y="215"/>
                  </a:lnTo>
                  <a:lnTo>
                    <a:pt x="0" y="159"/>
                  </a:lnTo>
                  <a:lnTo>
                    <a:pt x="13" y="159"/>
                  </a:lnTo>
                  <a:close/>
                  <a:moveTo>
                    <a:pt x="13" y="256"/>
                  </a:moveTo>
                  <a:lnTo>
                    <a:pt x="13" y="312"/>
                  </a:lnTo>
                  <a:lnTo>
                    <a:pt x="0" y="312"/>
                  </a:lnTo>
                  <a:lnTo>
                    <a:pt x="0" y="256"/>
                  </a:lnTo>
                  <a:lnTo>
                    <a:pt x="13" y="256"/>
                  </a:lnTo>
                  <a:close/>
                  <a:moveTo>
                    <a:pt x="13" y="353"/>
                  </a:moveTo>
                  <a:lnTo>
                    <a:pt x="13" y="409"/>
                  </a:lnTo>
                  <a:lnTo>
                    <a:pt x="0" y="409"/>
                  </a:lnTo>
                  <a:lnTo>
                    <a:pt x="0" y="353"/>
                  </a:lnTo>
                  <a:lnTo>
                    <a:pt x="13" y="353"/>
                  </a:lnTo>
                  <a:close/>
                  <a:moveTo>
                    <a:pt x="13" y="450"/>
                  </a:moveTo>
                  <a:lnTo>
                    <a:pt x="13" y="506"/>
                  </a:lnTo>
                  <a:lnTo>
                    <a:pt x="0" y="506"/>
                  </a:lnTo>
                  <a:lnTo>
                    <a:pt x="0" y="450"/>
                  </a:lnTo>
                  <a:lnTo>
                    <a:pt x="13" y="450"/>
                  </a:lnTo>
                  <a:close/>
                  <a:moveTo>
                    <a:pt x="13" y="547"/>
                  </a:moveTo>
                  <a:lnTo>
                    <a:pt x="13" y="603"/>
                  </a:lnTo>
                  <a:lnTo>
                    <a:pt x="0" y="603"/>
                  </a:lnTo>
                  <a:lnTo>
                    <a:pt x="0" y="547"/>
                  </a:lnTo>
                  <a:lnTo>
                    <a:pt x="13" y="547"/>
                  </a:lnTo>
                  <a:close/>
                  <a:moveTo>
                    <a:pt x="13" y="644"/>
                  </a:moveTo>
                  <a:lnTo>
                    <a:pt x="13" y="700"/>
                  </a:lnTo>
                  <a:lnTo>
                    <a:pt x="0" y="700"/>
                  </a:lnTo>
                  <a:lnTo>
                    <a:pt x="0" y="644"/>
                  </a:lnTo>
                  <a:lnTo>
                    <a:pt x="13" y="644"/>
                  </a:lnTo>
                  <a:close/>
                  <a:moveTo>
                    <a:pt x="13" y="741"/>
                  </a:moveTo>
                  <a:lnTo>
                    <a:pt x="13" y="796"/>
                  </a:lnTo>
                  <a:lnTo>
                    <a:pt x="0" y="796"/>
                  </a:lnTo>
                  <a:lnTo>
                    <a:pt x="0" y="741"/>
                  </a:lnTo>
                  <a:lnTo>
                    <a:pt x="13" y="741"/>
                  </a:lnTo>
                  <a:close/>
                  <a:moveTo>
                    <a:pt x="13" y="838"/>
                  </a:moveTo>
                  <a:lnTo>
                    <a:pt x="13" y="893"/>
                  </a:lnTo>
                  <a:lnTo>
                    <a:pt x="0" y="893"/>
                  </a:lnTo>
                  <a:lnTo>
                    <a:pt x="0" y="838"/>
                  </a:lnTo>
                  <a:lnTo>
                    <a:pt x="13" y="838"/>
                  </a:lnTo>
                  <a:close/>
                  <a:moveTo>
                    <a:pt x="13" y="935"/>
                  </a:moveTo>
                  <a:lnTo>
                    <a:pt x="13" y="990"/>
                  </a:lnTo>
                  <a:lnTo>
                    <a:pt x="0" y="990"/>
                  </a:lnTo>
                  <a:lnTo>
                    <a:pt x="0" y="935"/>
                  </a:lnTo>
                  <a:lnTo>
                    <a:pt x="13" y="935"/>
                  </a:lnTo>
                  <a:close/>
                  <a:moveTo>
                    <a:pt x="23" y="1008"/>
                  </a:moveTo>
                  <a:lnTo>
                    <a:pt x="78" y="1008"/>
                  </a:lnTo>
                  <a:lnTo>
                    <a:pt x="78" y="1022"/>
                  </a:lnTo>
                  <a:lnTo>
                    <a:pt x="23" y="1022"/>
                  </a:lnTo>
                  <a:lnTo>
                    <a:pt x="23" y="1008"/>
                  </a:lnTo>
                  <a:close/>
                  <a:moveTo>
                    <a:pt x="120" y="1008"/>
                  </a:moveTo>
                  <a:lnTo>
                    <a:pt x="175" y="1008"/>
                  </a:lnTo>
                  <a:lnTo>
                    <a:pt x="175" y="1022"/>
                  </a:lnTo>
                  <a:lnTo>
                    <a:pt x="120" y="1022"/>
                  </a:lnTo>
                  <a:lnTo>
                    <a:pt x="120" y="1008"/>
                  </a:lnTo>
                  <a:close/>
                  <a:moveTo>
                    <a:pt x="217" y="1008"/>
                  </a:moveTo>
                  <a:lnTo>
                    <a:pt x="272" y="1008"/>
                  </a:lnTo>
                  <a:lnTo>
                    <a:pt x="272" y="1022"/>
                  </a:lnTo>
                  <a:lnTo>
                    <a:pt x="217" y="1022"/>
                  </a:lnTo>
                  <a:lnTo>
                    <a:pt x="217" y="1008"/>
                  </a:lnTo>
                  <a:close/>
                  <a:moveTo>
                    <a:pt x="314" y="1008"/>
                  </a:moveTo>
                  <a:lnTo>
                    <a:pt x="369" y="1008"/>
                  </a:lnTo>
                  <a:lnTo>
                    <a:pt x="369" y="1022"/>
                  </a:lnTo>
                  <a:lnTo>
                    <a:pt x="314" y="1022"/>
                  </a:lnTo>
                  <a:lnTo>
                    <a:pt x="314" y="1008"/>
                  </a:lnTo>
                  <a:close/>
                  <a:moveTo>
                    <a:pt x="411" y="1008"/>
                  </a:moveTo>
                  <a:lnTo>
                    <a:pt x="466" y="1008"/>
                  </a:lnTo>
                  <a:lnTo>
                    <a:pt x="466" y="1022"/>
                  </a:lnTo>
                  <a:lnTo>
                    <a:pt x="411" y="1022"/>
                  </a:lnTo>
                  <a:lnTo>
                    <a:pt x="411" y="1008"/>
                  </a:lnTo>
                  <a:close/>
                  <a:moveTo>
                    <a:pt x="508" y="1008"/>
                  </a:moveTo>
                  <a:lnTo>
                    <a:pt x="563" y="1008"/>
                  </a:lnTo>
                  <a:lnTo>
                    <a:pt x="563" y="1022"/>
                  </a:lnTo>
                  <a:lnTo>
                    <a:pt x="508" y="1022"/>
                  </a:lnTo>
                  <a:lnTo>
                    <a:pt x="508" y="1008"/>
                  </a:lnTo>
                  <a:close/>
                  <a:moveTo>
                    <a:pt x="605" y="1008"/>
                  </a:moveTo>
                  <a:lnTo>
                    <a:pt x="660" y="1008"/>
                  </a:lnTo>
                  <a:lnTo>
                    <a:pt x="660" y="1022"/>
                  </a:lnTo>
                  <a:lnTo>
                    <a:pt x="605" y="1022"/>
                  </a:lnTo>
                  <a:lnTo>
                    <a:pt x="605" y="1008"/>
                  </a:lnTo>
                  <a:close/>
                  <a:moveTo>
                    <a:pt x="702" y="1008"/>
                  </a:moveTo>
                  <a:lnTo>
                    <a:pt x="757" y="1008"/>
                  </a:lnTo>
                  <a:lnTo>
                    <a:pt x="757" y="1022"/>
                  </a:lnTo>
                  <a:lnTo>
                    <a:pt x="702" y="1022"/>
                  </a:lnTo>
                  <a:lnTo>
                    <a:pt x="702" y="1008"/>
                  </a:lnTo>
                  <a:close/>
                  <a:moveTo>
                    <a:pt x="799" y="1008"/>
                  </a:moveTo>
                  <a:lnTo>
                    <a:pt x="854" y="1008"/>
                  </a:lnTo>
                  <a:lnTo>
                    <a:pt x="854" y="1022"/>
                  </a:lnTo>
                  <a:lnTo>
                    <a:pt x="799" y="1022"/>
                  </a:lnTo>
                  <a:lnTo>
                    <a:pt x="799" y="1008"/>
                  </a:lnTo>
                  <a:close/>
                  <a:moveTo>
                    <a:pt x="896" y="1008"/>
                  </a:moveTo>
                  <a:lnTo>
                    <a:pt x="951" y="1008"/>
                  </a:lnTo>
                  <a:lnTo>
                    <a:pt x="951" y="1022"/>
                  </a:lnTo>
                  <a:lnTo>
                    <a:pt x="896" y="1022"/>
                  </a:lnTo>
                  <a:lnTo>
                    <a:pt x="896" y="1008"/>
                  </a:lnTo>
                  <a:close/>
                  <a:moveTo>
                    <a:pt x="993" y="1008"/>
                  </a:moveTo>
                  <a:lnTo>
                    <a:pt x="1048" y="1008"/>
                  </a:lnTo>
                  <a:lnTo>
                    <a:pt x="1048" y="1022"/>
                  </a:lnTo>
                  <a:lnTo>
                    <a:pt x="993" y="1022"/>
                  </a:lnTo>
                  <a:lnTo>
                    <a:pt x="993" y="1008"/>
                  </a:lnTo>
                  <a:close/>
                  <a:moveTo>
                    <a:pt x="1090" y="1008"/>
                  </a:moveTo>
                  <a:lnTo>
                    <a:pt x="1145" y="1008"/>
                  </a:lnTo>
                  <a:lnTo>
                    <a:pt x="1145" y="1022"/>
                  </a:lnTo>
                  <a:lnTo>
                    <a:pt x="1090" y="1022"/>
                  </a:lnTo>
                  <a:lnTo>
                    <a:pt x="1090" y="1008"/>
                  </a:lnTo>
                  <a:close/>
                  <a:moveTo>
                    <a:pt x="1187" y="1008"/>
                  </a:moveTo>
                  <a:lnTo>
                    <a:pt x="1242" y="1008"/>
                  </a:lnTo>
                  <a:lnTo>
                    <a:pt x="1242" y="1022"/>
                  </a:lnTo>
                  <a:lnTo>
                    <a:pt x="1187" y="1022"/>
                  </a:lnTo>
                  <a:lnTo>
                    <a:pt x="1187" y="1008"/>
                  </a:lnTo>
                  <a:close/>
                  <a:moveTo>
                    <a:pt x="1283" y="1008"/>
                  </a:moveTo>
                  <a:lnTo>
                    <a:pt x="1339" y="1008"/>
                  </a:lnTo>
                  <a:lnTo>
                    <a:pt x="1339" y="1022"/>
                  </a:lnTo>
                  <a:lnTo>
                    <a:pt x="1283" y="1022"/>
                  </a:lnTo>
                  <a:lnTo>
                    <a:pt x="1283" y="1008"/>
                  </a:lnTo>
                  <a:close/>
                  <a:moveTo>
                    <a:pt x="1380" y="1008"/>
                  </a:moveTo>
                  <a:lnTo>
                    <a:pt x="1436" y="1008"/>
                  </a:lnTo>
                  <a:lnTo>
                    <a:pt x="1436" y="1022"/>
                  </a:lnTo>
                  <a:lnTo>
                    <a:pt x="1380" y="1022"/>
                  </a:lnTo>
                  <a:lnTo>
                    <a:pt x="1380" y="1008"/>
                  </a:lnTo>
                  <a:close/>
                  <a:moveTo>
                    <a:pt x="1477" y="1008"/>
                  </a:moveTo>
                  <a:lnTo>
                    <a:pt x="1533" y="1008"/>
                  </a:lnTo>
                  <a:lnTo>
                    <a:pt x="1533" y="1022"/>
                  </a:lnTo>
                  <a:lnTo>
                    <a:pt x="1477" y="1022"/>
                  </a:lnTo>
                  <a:lnTo>
                    <a:pt x="1477" y="1008"/>
                  </a:lnTo>
                  <a:close/>
                  <a:moveTo>
                    <a:pt x="1574" y="1008"/>
                  </a:moveTo>
                  <a:lnTo>
                    <a:pt x="1630" y="1008"/>
                  </a:lnTo>
                  <a:lnTo>
                    <a:pt x="1630" y="1022"/>
                  </a:lnTo>
                  <a:lnTo>
                    <a:pt x="1574" y="1022"/>
                  </a:lnTo>
                  <a:lnTo>
                    <a:pt x="1574" y="1008"/>
                  </a:lnTo>
                  <a:close/>
                  <a:moveTo>
                    <a:pt x="1671" y="1008"/>
                  </a:moveTo>
                  <a:lnTo>
                    <a:pt x="1727" y="1008"/>
                  </a:lnTo>
                  <a:lnTo>
                    <a:pt x="1727" y="1022"/>
                  </a:lnTo>
                  <a:lnTo>
                    <a:pt x="1671" y="1022"/>
                  </a:lnTo>
                  <a:lnTo>
                    <a:pt x="1671" y="1008"/>
                  </a:lnTo>
                  <a:close/>
                  <a:moveTo>
                    <a:pt x="1768" y="1008"/>
                  </a:moveTo>
                  <a:lnTo>
                    <a:pt x="1824" y="1008"/>
                  </a:lnTo>
                  <a:lnTo>
                    <a:pt x="1824" y="1022"/>
                  </a:lnTo>
                  <a:lnTo>
                    <a:pt x="1768" y="1022"/>
                  </a:lnTo>
                  <a:lnTo>
                    <a:pt x="1768" y="1008"/>
                  </a:lnTo>
                  <a:close/>
                  <a:moveTo>
                    <a:pt x="1865" y="1008"/>
                  </a:moveTo>
                  <a:lnTo>
                    <a:pt x="1921" y="1008"/>
                  </a:lnTo>
                  <a:lnTo>
                    <a:pt x="1921" y="1022"/>
                  </a:lnTo>
                  <a:lnTo>
                    <a:pt x="1865" y="1022"/>
                  </a:lnTo>
                  <a:lnTo>
                    <a:pt x="1865" y="1008"/>
                  </a:lnTo>
                  <a:close/>
                  <a:moveTo>
                    <a:pt x="1962" y="1008"/>
                  </a:moveTo>
                  <a:lnTo>
                    <a:pt x="2018" y="1008"/>
                  </a:lnTo>
                  <a:lnTo>
                    <a:pt x="2018" y="1022"/>
                  </a:lnTo>
                  <a:lnTo>
                    <a:pt x="1962" y="1022"/>
                  </a:lnTo>
                  <a:lnTo>
                    <a:pt x="1962" y="1008"/>
                  </a:lnTo>
                  <a:close/>
                  <a:moveTo>
                    <a:pt x="2059" y="1008"/>
                  </a:moveTo>
                  <a:lnTo>
                    <a:pt x="2115" y="1008"/>
                  </a:lnTo>
                  <a:lnTo>
                    <a:pt x="2115" y="1022"/>
                  </a:lnTo>
                  <a:lnTo>
                    <a:pt x="2059" y="1022"/>
                  </a:lnTo>
                  <a:lnTo>
                    <a:pt x="2059" y="1008"/>
                  </a:lnTo>
                  <a:close/>
                  <a:moveTo>
                    <a:pt x="2156" y="1008"/>
                  </a:moveTo>
                  <a:lnTo>
                    <a:pt x="2211" y="1008"/>
                  </a:lnTo>
                  <a:lnTo>
                    <a:pt x="2211" y="1022"/>
                  </a:lnTo>
                  <a:lnTo>
                    <a:pt x="2156" y="1022"/>
                  </a:lnTo>
                  <a:lnTo>
                    <a:pt x="2156" y="1008"/>
                  </a:lnTo>
                  <a:close/>
                  <a:moveTo>
                    <a:pt x="2253" y="1008"/>
                  </a:moveTo>
                  <a:lnTo>
                    <a:pt x="2308" y="1008"/>
                  </a:lnTo>
                  <a:lnTo>
                    <a:pt x="2308" y="1022"/>
                  </a:lnTo>
                  <a:lnTo>
                    <a:pt x="2253" y="1022"/>
                  </a:lnTo>
                  <a:lnTo>
                    <a:pt x="2253" y="1008"/>
                  </a:lnTo>
                  <a:close/>
                  <a:moveTo>
                    <a:pt x="2350" y="1008"/>
                  </a:moveTo>
                  <a:lnTo>
                    <a:pt x="2405" y="1008"/>
                  </a:lnTo>
                  <a:lnTo>
                    <a:pt x="2405" y="1022"/>
                  </a:lnTo>
                  <a:lnTo>
                    <a:pt x="2350" y="1022"/>
                  </a:lnTo>
                  <a:lnTo>
                    <a:pt x="2350" y="1008"/>
                  </a:lnTo>
                  <a:close/>
                  <a:moveTo>
                    <a:pt x="2447" y="1008"/>
                  </a:moveTo>
                  <a:lnTo>
                    <a:pt x="2502" y="1008"/>
                  </a:lnTo>
                  <a:lnTo>
                    <a:pt x="2502" y="1022"/>
                  </a:lnTo>
                  <a:lnTo>
                    <a:pt x="2447" y="1022"/>
                  </a:lnTo>
                  <a:lnTo>
                    <a:pt x="2447" y="1008"/>
                  </a:lnTo>
                  <a:close/>
                  <a:moveTo>
                    <a:pt x="2544" y="1008"/>
                  </a:moveTo>
                  <a:lnTo>
                    <a:pt x="2599" y="1008"/>
                  </a:lnTo>
                  <a:lnTo>
                    <a:pt x="2599" y="1022"/>
                  </a:lnTo>
                  <a:lnTo>
                    <a:pt x="2544" y="1022"/>
                  </a:lnTo>
                  <a:lnTo>
                    <a:pt x="2544" y="1008"/>
                  </a:lnTo>
                  <a:close/>
                  <a:moveTo>
                    <a:pt x="2641" y="1008"/>
                  </a:moveTo>
                  <a:lnTo>
                    <a:pt x="2696" y="1008"/>
                  </a:lnTo>
                  <a:lnTo>
                    <a:pt x="2696" y="1022"/>
                  </a:lnTo>
                  <a:lnTo>
                    <a:pt x="2641" y="1022"/>
                  </a:lnTo>
                  <a:lnTo>
                    <a:pt x="2641" y="1008"/>
                  </a:lnTo>
                  <a:close/>
                  <a:moveTo>
                    <a:pt x="2738" y="1008"/>
                  </a:moveTo>
                  <a:lnTo>
                    <a:pt x="2793" y="1008"/>
                  </a:lnTo>
                  <a:lnTo>
                    <a:pt x="2793" y="1022"/>
                  </a:lnTo>
                  <a:lnTo>
                    <a:pt x="2738" y="1022"/>
                  </a:lnTo>
                  <a:lnTo>
                    <a:pt x="2738" y="1008"/>
                  </a:lnTo>
                  <a:close/>
                  <a:moveTo>
                    <a:pt x="2835" y="1008"/>
                  </a:moveTo>
                  <a:lnTo>
                    <a:pt x="2890" y="1008"/>
                  </a:lnTo>
                  <a:lnTo>
                    <a:pt x="2890" y="1022"/>
                  </a:lnTo>
                  <a:lnTo>
                    <a:pt x="2835" y="1022"/>
                  </a:lnTo>
                  <a:lnTo>
                    <a:pt x="2835" y="1008"/>
                  </a:lnTo>
                  <a:close/>
                  <a:moveTo>
                    <a:pt x="2932" y="1008"/>
                  </a:moveTo>
                  <a:lnTo>
                    <a:pt x="2987" y="1008"/>
                  </a:lnTo>
                  <a:lnTo>
                    <a:pt x="2987" y="1022"/>
                  </a:lnTo>
                  <a:lnTo>
                    <a:pt x="2932" y="1022"/>
                  </a:lnTo>
                  <a:lnTo>
                    <a:pt x="2932" y="1008"/>
                  </a:lnTo>
                  <a:close/>
                  <a:moveTo>
                    <a:pt x="3029" y="1008"/>
                  </a:moveTo>
                  <a:lnTo>
                    <a:pt x="3084" y="1008"/>
                  </a:lnTo>
                  <a:lnTo>
                    <a:pt x="3084" y="1022"/>
                  </a:lnTo>
                  <a:lnTo>
                    <a:pt x="3029" y="1022"/>
                  </a:lnTo>
                  <a:lnTo>
                    <a:pt x="3029" y="1008"/>
                  </a:lnTo>
                  <a:close/>
                  <a:moveTo>
                    <a:pt x="3126" y="1008"/>
                  </a:moveTo>
                  <a:lnTo>
                    <a:pt x="3181" y="1008"/>
                  </a:lnTo>
                  <a:lnTo>
                    <a:pt x="3181" y="1022"/>
                  </a:lnTo>
                  <a:lnTo>
                    <a:pt x="3126" y="1022"/>
                  </a:lnTo>
                  <a:lnTo>
                    <a:pt x="3126" y="1008"/>
                  </a:lnTo>
                  <a:close/>
                  <a:moveTo>
                    <a:pt x="3223" y="1008"/>
                  </a:moveTo>
                  <a:lnTo>
                    <a:pt x="3278" y="1008"/>
                  </a:lnTo>
                  <a:lnTo>
                    <a:pt x="3278" y="1022"/>
                  </a:lnTo>
                  <a:lnTo>
                    <a:pt x="3223" y="1022"/>
                  </a:lnTo>
                  <a:lnTo>
                    <a:pt x="3223" y="1008"/>
                  </a:lnTo>
                  <a:close/>
                  <a:moveTo>
                    <a:pt x="3320" y="1008"/>
                  </a:moveTo>
                  <a:lnTo>
                    <a:pt x="3375" y="1008"/>
                  </a:lnTo>
                  <a:lnTo>
                    <a:pt x="3375" y="1022"/>
                  </a:lnTo>
                  <a:lnTo>
                    <a:pt x="3320" y="1022"/>
                  </a:lnTo>
                  <a:lnTo>
                    <a:pt x="3320" y="1008"/>
                  </a:lnTo>
                  <a:close/>
                  <a:moveTo>
                    <a:pt x="3416" y="1008"/>
                  </a:moveTo>
                  <a:lnTo>
                    <a:pt x="3472" y="1008"/>
                  </a:lnTo>
                  <a:lnTo>
                    <a:pt x="3472" y="1022"/>
                  </a:lnTo>
                  <a:lnTo>
                    <a:pt x="3416" y="1022"/>
                  </a:lnTo>
                  <a:lnTo>
                    <a:pt x="3416" y="1008"/>
                  </a:lnTo>
                  <a:close/>
                  <a:moveTo>
                    <a:pt x="3513" y="1008"/>
                  </a:moveTo>
                  <a:lnTo>
                    <a:pt x="3569" y="1008"/>
                  </a:lnTo>
                  <a:lnTo>
                    <a:pt x="3569" y="1022"/>
                  </a:lnTo>
                  <a:lnTo>
                    <a:pt x="3513" y="1022"/>
                  </a:lnTo>
                  <a:lnTo>
                    <a:pt x="3513" y="1008"/>
                  </a:lnTo>
                  <a:close/>
                  <a:moveTo>
                    <a:pt x="3610" y="1008"/>
                  </a:moveTo>
                  <a:lnTo>
                    <a:pt x="3666" y="1008"/>
                  </a:lnTo>
                  <a:lnTo>
                    <a:pt x="3666" y="1022"/>
                  </a:lnTo>
                  <a:lnTo>
                    <a:pt x="3610" y="1022"/>
                  </a:lnTo>
                  <a:lnTo>
                    <a:pt x="3610" y="1008"/>
                  </a:lnTo>
                  <a:close/>
                  <a:moveTo>
                    <a:pt x="3707" y="1008"/>
                  </a:moveTo>
                  <a:lnTo>
                    <a:pt x="3763" y="1008"/>
                  </a:lnTo>
                  <a:lnTo>
                    <a:pt x="3763" y="1022"/>
                  </a:lnTo>
                  <a:lnTo>
                    <a:pt x="3707" y="1022"/>
                  </a:lnTo>
                  <a:lnTo>
                    <a:pt x="3707" y="1008"/>
                  </a:lnTo>
                  <a:close/>
                  <a:moveTo>
                    <a:pt x="3804" y="1008"/>
                  </a:moveTo>
                  <a:lnTo>
                    <a:pt x="3860" y="1008"/>
                  </a:lnTo>
                  <a:lnTo>
                    <a:pt x="3860" y="1022"/>
                  </a:lnTo>
                  <a:lnTo>
                    <a:pt x="3804" y="1022"/>
                  </a:lnTo>
                  <a:lnTo>
                    <a:pt x="3804" y="1008"/>
                  </a:lnTo>
                  <a:close/>
                  <a:moveTo>
                    <a:pt x="3901" y="1008"/>
                  </a:moveTo>
                  <a:lnTo>
                    <a:pt x="3957" y="1008"/>
                  </a:lnTo>
                  <a:lnTo>
                    <a:pt x="3957" y="1022"/>
                  </a:lnTo>
                  <a:lnTo>
                    <a:pt x="3901" y="1022"/>
                  </a:lnTo>
                  <a:lnTo>
                    <a:pt x="3901" y="1008"/>
                  </a:lnTo>
                  <a:close/>
                  <a:moveTo>
                    <a:pt x="3998" y="1008"/>
                  </a:moveTo>
                  <a:lnTo>
                    <a:pt x="4054" y="1008"/>
                  </a:lnTo>
                  <a:lnTo>
                    <a:pt x="4054" y="1022"/>
                  </a:lnTo>
                  <a:lnTo>
                    <a:pt x="3998" y="1022"/>
                  </a:lnTo>
                  <a:lnTo>
                    <a:pt x="3998" y="1008"/>
                  </a:lnTo>
                  <a:close/>
                  <a:moveTo>
                    <a:pt x="4095" y="1008"/>
                  </a:moveTo>
                  <a:lnTo>
                    <a:pt x="4151" y="1008"/>
                  </a:lnTo>
                  <a:lnTo>
                    <a:pt x="4151" y="1022"/>
                  </a:lnTo>
                  <a:lnTo>
                    <a:pt x="4095" y="1022"/>
                  </a:lnTo>
                  <a:lnTo>
                    <a:pt x="4095" y="1008"/>
                  </a:lnTo>
                  <a:close/>
                  <a:moveTo>
                    <a:pt x="4192" y="1008"/>
                  </a:moveTo>
                  <a:lnTo>
                    <a:pt x="4248" y="1008"/>
                  </a:lnTo>
                  <a:lnTo>
                    <a:pt x="4248" y="1022"/>
                  </a:lnTo>
                  <a:lnTo>
                    <a:pt x="4192" y="1022"/>
                  </a:lnTo>
                  <a:lnTo>
                    <a:pt x="4192" y="1008"/>
                  </a:lnTo>
                  <a:close/>
                  <a:moveTo>
                    <a:pt x="4289" y="1008"/>
                  </a:moveTo>
                  <a:lnTo>
                    <a:pt x="4344" y="1008"/>
                  </a:lnTo>
                  <a:lnTo>
                    <a:pt x="4344" y="1022"/>
                  </a:lnTo>
                  <a:lnTo>
                    <a:pt x="4289" y="1022"/>
                  </a:lnTo>
                  <a:lnTo>
                    <a:pt x="4289" y="1008"/>
                  </a:lnTo>
                  <a:close/>
                  <a:moveTo>
                    <a:pt x="4386" y="1008"/>
                  </a:moveTo>
                  <a:lnTo>
                    <a:pt x="4441" y="1008"/>
                  </a:lnTo>
                  <a:lnTo>
                    <a:pt x="4441" y="1022"/>
                  </a:lnTo>
                  <a:lnTo>
                    <a:pt x="4386" y="1022"/>
                  </a:lnTo>
                  <a:lnTo>
                    <a:pt x="4386" y="1008"/>
                  </a:lnTo>
                  <a:close/>
                  <a:moveTo>
                    <a:pt x="4483" y="1008"/>
                  </a:moveTo>
                  <a:lnTo>
                    <a:pt x="4538" y="1008"/>
                  </a:lnTo>
                  <a:lnTo>
                    <a:pt x="4538" y="1022"/>
                  </a:lnTo>
                  <a:lnTo>
                    <a:pt x="4483" y="1022"/>
                  </a:lnTo>
                  <a:lnTo>
                    <a:pt x="4483" y="1008"/>
                  </a:lnTo>
                  <a:close/>
                  <a:moveTo>
                    <a:pt x="4580" y="1008"/>
                  </a:moveTo>
                  <a:lnTo>
                    <a:pt x="4635" y="1008"/>
                  </a:lnTo>
                  <a:lnTo>
                    <a:pt x="4635" y="1022"/>
                  </a:lnTo>
                  <a:lnTo>
                    <a:pt x="4580" y="1022"/>
                  </a:lnTo>
                  <a:lnTo>
                    <a:pt x="4580" y="1008"/>
                  </a:lnTo>
                  <a:close/>
                  <a:moveTo>
                    <a:pt x="4677" y="1008"/>
                  </a:moveTo>
                  <a:lnTo>
                    <a:pt x="4732" y="1008"/>
                  </a:lnTo>
                  <a:lnTo>
                    <a:pt x="4732" y="1022"/>
                  </a:lnTo>
                  <a:lnTo>
                    <a:pt x="4677" y="1022"/>
                  </a:lnTo>
                  <a:lnTo>
                    <a:pt x="4677" y="1008"/>
                  </a:lnTo>
                  <a:close/>
                  <a:moveTo>
                    <a:pt x="4774" y="1008"/>
                  </a:moveTo>
                  <a:lnTo>
                    <a:pt x="4829" y="1008"/>
                  </a:lnTo>
                  <a:lnTo>
                    <a:pt x="4829" y="1022"/>
                  </a:lnTo>
                  <a:lnTo>
                    <a:pt x="4774" y="1022"/>
                  </a:lnTo>
                  <a:lnTo>
                    <a:pt x="4774" y="1008"/>
                  </a:lnTo>
                  <a:close/>
                  <a:moveTo>
                    <a:pt x="4871" y="1008"/>
                  </a:moveTo>
                  <a:lnTo>
                    <a:pt x="4926" y="1008"/>
                  </a:lnTo>
                  <a:lnTo>
                    <a:pt x="4926" y="1022"/>
                  </a:lnTo>
                  <a:lnTo>
                    <a:pt x="4871" y="1022"/>
                  </a:lnTo>
                  <a:lnTo>
                    <a:pt x="4871" y="1008"/>
                  </a:lnTo>
                  <a:close/>
                  <a:moveTo>
                    <a:pt x="4968" y="1008"/>
                  </a:moveTo>
                  <a:lnTo>
                    <a:pt x="4993" y="1008"/>
                  </a:lnTo>
                  <a:lnTo>
                    <a:pt x="4986" y="1015"/>
                  </a:lnTo>
                  <a:lnTo>
                    <a:pt x="4986" y="985"/>
                  </a:lnTo>
                  <a:lnTo>
                    <a:pt x="5000" y="985"/>
                  </a:lnTo>
                  <a:lnTo>
                    <a:pt x="5000" y="1022"/>
                  </a:lnTo>
                  <a:lnTo>
                    <a:pt x="4968" y="1022"/>
                  </a:lnTo>
                  <a:lnTo>
                    <a:pt x="4968" y="1008"/>
                  </a:lnTo>
                  <a:close/>
                  <a:moveTo>
                    <a:pt x="4986" y="943"/>
                  </a:moveTo>
                  <a:lnTo>
                    <a:pt x="4986" y="888"/>
                  </a:lnTo>
                  <a:lnTo>
                    <a:pt x="5000" y="888"/>
                  </a:lnTo>
                  <a:lnTo>
                    <a:pt x="5000" y="943"/>
                  </a:lnTo>
                  <a:lnTo>
                    <a:pt x="4986" y="943"/>
                  </a:lnTo>
                  <a:close/>
                  <a:moveTo>
                    <a:pt x="4986" y="846"/>
                  </a:moveTo>
                  <a:lnTo>
                    <a:pt x="4986" y="791"/>
                  </a:lnTo>
                  <a:lnTo>
                    <a:pt x="5000" y="791"/>
                  </a:lnTo>
                  <a:lnTo>
                    <a:pt x="5000" y="846"/>
                  </a:lnTo>
                  <a:lnTo>
                    <a:pt x="4986" y="846"/>
                  </a:lnTo>
                  <a:close/>
                  <a:moveTo>
                    <a:pt x="4986" y="749"/>
                  </a:moveTo>
                  <a:lnTo>
                    <a:pt x="4986" y="694"/>
                  </a:lnTo>
                  <a:lnTo>
                    <a:pt x="5000" y="694"/>
                  </a:lnTo>
                  <a:lnTo>
                    <a:pt x="5000" y="749"/>
                  </a:lnTo>
                  <a:lnTo>
                    <a:pt x="4986" y="749"/>
                  </a:lnTo>
                  <a:close/>
                  <a:moveTo>
                    <a:pt x="4986" y="652"/>
                  </a:moveTo>
                  <a:lnTo>
                    <a:pt x="4986" y="597"/>
                  </a:lnTo>
                  <a:lnTo>
                    <a:pt x="5000" y="597"/>
                  </a:lnTo>
                  <a:lnTo>
                    <a:pt x="5000" y="652"/>
                  </a:lnTo>
                  <a:lnTo>
                    <a:pt x="4986" y="652"/>
                  </a:lnTo>
                  <a:close/>
                  <a:moveTo>
                    <a:pt x="4986" y="555"/>
                  </a:moveTo>
                  <a:lnTo>
                    <a:pt x="4986" y="500"/>
                  </a:lnTo>
                  <a:lnTo>
                    <a:pt x="5000" y="500"/>
                  </a:lnTo>
                  <a:lnTo>
                    <a:pt x="5000" y="555"/>
                  </a:lnTo>
                  <a:lnTo>
                    <a:pt x="4986" y="555"/>
                  </a:lnTo>
                  <a:close/>
                  <a:moveTo>
                    <a:pt x="4986" y="459"/>
                  </a:moveTo>
                  <a:lnTo>
                    <a:pt x="4986" y="403"/>
                  </a:lnTo>
                  <a:lnTo>
                    <a:pt x="5000" y="403"/>
                  </a:lnTo>
                  <a:lnTo>
                    <a:pt x="5000" y="459"/>
                  </a:lnTo>
                  <a:lnTo>
                    <a:pt x="4986" y="459"/>
                  </a:lnTo>
                  <a:close/>
                  <a:moveTo>
                    <a:pt x="4986" y="362"/>
                  </a:moveTo>
                  <a:lnTo>
                    <a:pt x="4986" y="306"/>
                  </a:lnTo>
                  <a:lnTo>
                    <a:pt x="5000" y="306"/>
                  </a:lnTo>
                  <a:lnTo>
                    <a:pt x="5000" y="362"/>
                  </a:lnTo>
                  <a:lnTo>
                    <a:pt x="4986" y="362"/>
                  </a:lnTo>
                  <a:close/>
                  <a:moveTo>
                    <a:pt x="4986" y="265"/>
                  </a:moveTo>
                  <a:lnTo>
                    <a:pt x="4986" y="209"/>
                  </a:lnTo>
                  <a:lnTo>
                    <a:pt x="5000" y="209"/>
                  </a:lnTo>
                  <a:lnTo>
                    <a:pt x="5000" y="265"/>
                  </a:lnTo>
                  <a:lnTo>
                    <a:pt x="4986" y="265"/>
                  </a:lnTo>
                  <a:close/>
                  <a:moveTo>
                    <a:pt x="4986" y="168"/>
                  </a:moveTo>
                  <a:lnTo>
                    <a:pt x="4986" y="112"/>
                  </a:lnTo>
                  <a:lnTo>
                    <a:pt x="5000" y="112"/>
                  </a:lnTo>
                  <a:lnTo>
                    <a:pt x="5000" y="168"/>
                  </a:lnTo>
                  <a:lnTo>
                    <a:pt x="4986" y="168"/>
                  </a:lnTo>
                  <a:close/>
                  <a:moveTo>
                    <a:pt x="4986" y="71"/>
                  </a:moveTo>
                  <a:lnTo>
                    <a:pt x="4986" y="15"/>
                  </a:lnTo>
                  <a:lnTo>
                    <a:pt x="5000" y="15"/>
                  </a:lnTo>
                  <a:lnTo>
                    <a:pt x="5000" y="71"/>
                  </a:lnTo>
                  <a:lnTo>
                    <a:pt x="4986" y="71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81" y="2541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81" y="2837"/>
              <a:ext cx="2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预测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813" y="2832"/>
              <a:ext cx="1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: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860" y="2832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81" y="3125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不成功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79" y="3120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333" y="1110"/>
              <a:ext cx="5000" cy="1022"/>
            </a:xfrm>
            <a:custGeom>
              <a:avLst/>
              <a:gdLst>
                <a:gd name="T0" fmla="*/ 4896 w 5000"/>
                <a:gd name="T1" fmla="*/ 13 h 1022"/>
                <a:gd name="T2" fmla="*/ 4702 w 5000"/>
                <a:gd name="T3" fmla="*/ 13 h 1022"/>
                <a:gd name="T4" fmla="*/ 4508 w 5000"/>
                <a:gd name="T5" fmla="*/ 13 h 1022"/>
                <a:gd name="T6" fmla="*/ 4314 w 5000"/>
                <a:gd name="T7" fmla="*/ 13 h 1022"/>
                <a:gd name="T8" fmla="*/ 4120 w 5000"/>
                <a:gd name="T9" fmla="*/ 13 h 1022"/>
                <a:gd name="T10" fmla="*/ 3926 w 5000"/>
                <a:gd name="T11" fmla="*/ 13 h 1022"/>
                <a:gd name="T12" fmla="*/ 3732 w 5000"/>
                <a:gd name="T13" fmla="*/ 13 h 1022"/>
                <a:gd name="T14" fmla="*/ 3538 w 5000"/>
                <a:gd name="T15" fmla="*/ 13 h 1022"/>
                <a:gd name="T16" fmla="*/ 3344 w 5000"/>
                <a:gd name="T17" fmla="*/ 13 h 1022"/>
                <a:gd name="T18" fmla="*/ 3151 w 5000"/>
                <a:gd name="T19" fmla="*/ 13 h 1022"/>
                <a:gd name="T20" fmla="*/ 2957 w 5000"/>
                <a:gd name="T21" fmla="*/ 13 h 1022"/>
                <a:gd name="T22" fmla="*/ 2763 w 5000"/>
                <a:gd name="T23" fmla="*/ 13 h 1022"/>
                <a:gd name="T24" fmla="*/ 2569 w 5000"/>
                <a:gd name="T25" fmla="*/ 13 h 1022"/>
                <a:gd name="T26" fmla="*/ 2375 w 5000"/>
                <a:gd name="T27" fmla="*/ 13 h 1022"/>
                <a:gd name="T28" fmla="*/ 2181 w 5000"/>
                <a:gd name="T29" fmla="*/ 13 h 1022"/>
                <a:gd name="T30" fmla="*/ 1987 w 5000"/>
                <a:gd name="T31" fmla="*/ 13 h 1022"/>
                <a:gd name="T32" fmla="*/ 1793 w 5000"/>
                <a:gd name="T33" fmla="*/ 13 h 1022"/>
                <a:gd name="T34" fmla="*/ 1599 w 5000"/>
                <a:gd name="T35" fmla="*/ 13 h 1022"/>
                <a:gd name="T36" fmla="*/ 1405 w 5000"/>
                <a:gd name="T37" fmla="*/ 13 h 1022"/>
                <a:gd name="T38" fmla="*/ 1211 w 5000"/>
                <a:gd name="T39" fmla="*/ 13 h 1022"/>
                <a:gd name="T40" fmla="*/ 1018 w 5000"/>
                <a:gd name="T41" fmla="*/ 13 h 1022"/>
                <a:gd name="T42" fmla="*/ 824 w 5000"/>
                <a:gd name="T43" fmla="*/ 13 h 1022"/>
                <a:gd name="T44" fmla="*/ 630 w 5000"/>
                <a:gd name="T45" fmla="*/ 13 h 1022"/>
                <a:gd name="T46" fmla="*/ 436 w 5000"/>
                <a:gd name="T47" fmla="*/ 13 h 1022"/>
                <a:gd name="T48" fmla="*/ 242 w 5000"/>
                <a:gd name="T49" fmla="*/ 13 h 1022"/>
                <a:gd name="T50" fmla="*/ 0 w 5000"/>
                <a:gd name="T51" fmla="*/ 20 h 1022"/>
                <a:gd name="T52" fmla="*/ 13 w 5000"/>
                <a:gd name="T53" fmla="*/ 214 h 1022"/>
                <a:gd name="T54" fmla="*/ 13 w 5000"/>
                <a:gd name="T55" fmla="*/ 408 h 1022"/>
                <a:gd name="T56" fmla="*/ 13 w 5000"/>
                <a:gd name="T57" fmla="*/ 602 h 1022"/>
                <a:gd name="T58" fmla="*/ 13 w 5000"/>
                <a:gd name="T59" fmla="*/ 796 h 1022"/>
                <a:gd name="T60" fmla="*/ 13 w 5000"/>
                <a:gd name="T61" fmla="*/ 990 h 1022"/>
                <a:gd name="T62" fmla="*/ 175 w 5000"/>
                <a:gd name="T63" fmla="*/ 1008 h 1022"/>
                <a:gd name="T64" fmla="*/ 369 w 5000"/>
                <a:gd name="T65" fmla="*/ 1008 h 1022"/>
                <a:gd name="T66" fmla="*/ 563 w 5000"/>
                <a:gd name="T67" fmla="*/ 1008 h 1022"/>
                <a:gd name="T68" fmla="*/ 757 w 5000"/>
                <a:gd name="T69" fmla="*/ 1008 h 1022"/>
                <a:gd name="T70" fmla="*/ 951 w 5000"/>
                <a:gd name="T71" fmla="*/ 1008 h 1022"/>
                <a:gd name="T72" fmla="*/ 1145 w 5000"/>
                <a:gd name="T73" fmla="*/ 1008 h 1022"/>
                <a:gd name="T74" fmla="*/ 1339 w 5000"/>
                <a:gd name="T75" fmla="*/ 1008 h 1022"/>
                <a:gd name="T76" fmla="*/ 1533 w 5000"/>
                <a:gd name="T77" fmla="*/ 1008 h 1022"/>
                <a:gd name="T78" fmla="*/ 1727 w 5000"/>
                <a:gd name="T79" fmla="*/ 1008 h 1022"/>
                <a:gd name="T80" fmla="*/ 1921 w 5000"/>
                <a:gd name="T81" fmla="*/ 1008 h 1022"/>
                <a:gd name="T82" fmla="*/ 2115 w 5000"/>
                <a:gd name="T83" fmla="*/ 1008 h 1022"/>
                <a:gd name="T84" fmla="*/ 2308 w 5000"/>
                <a:gd name="T85" fmla="*/ 1008 h 1022"/>
                <a:gd name="T86" fmla="*/ 2502 w 5000"/>
                <a:gd name="T87" fmla="*/ 1008 h 1022"/>
                <a:gd name="T88" fmla="*/ 2696 w 5000"/>
                <a:gd name="T89" fmla="*/ 1008 h 1022"/>
                <a:gd name="T90" fmla="*/ 2890 w 5000"/>
                <a:gd name="T91" fmla="*/ 1008 h 1022"/>
                <a:gd name="T92" fmla="*/ 3084 w 5000"/>
                <a:gd name="T93" fmla="*/ 1008 h 1022"/>
                <a:gd name="T94" fmla="*/ 3278 w 5000"/>
                <a:gd name="T95" fmla="*/ 1008 h 1022"/>
                <a:gd name="T96" fmla="*/ 3472 w 5000"/>
                <a:gd name="T97" fmla="*/ 1008 h 1022"/>
                <a:gd name="T98" fmla="*/ 3666 w 5000"/>
                <a:gd name="T99" fmla="*/ 1008 h 1022"/>
                <a:gd name="T100" fmla="*/ 3860 w 5000"/>
                <a:gd name="T101" fmla="*/ 1008 h 1022"/>
                <a:gd name="T102" fmla="*/ 4054 w 5000"/>
                <a:gd name="T103" fmla="*/ 1008 h 1022"/>
                <a:gd name="T104" fmla="*/ 4248 w 5000"/>
                <a:gd name="T105" fmla="*/ 1008 h 1022"/>
                <a:gd name="T106" fmla="*/ 4441 w 5000"/>
                <a:gd name="T107" fmla="*/ 1008 h 1022"/>
                <a:gd name="T108" fmla="*/ 4635 w 5000"/>
                <a:gd name="T109" fmla="*/ 1008 h 1022"/>
                <a:gd name="T110" fmla="*/ 4829 w 5000"/>
                <a:gd name="T111" fmla="*/ 1008 h 1022"/>
                <a:gd name="T112" fmla="*/ 4993 w 5000"/>
                <a:gd name="T113" fmla="*/ 1008 h 1022"/>
                <a:gd name="T114" fmla="*/ 5000 w 5000"/>
                <a:gd name="T115" fmla="*/ 943 h 1022"/>
                <a:gd name="T116" fmla="*/ 5000 w 5000"/>
                <a:gd name="T117" fmla="*/ 749 h 1022"/>
                <a:gd name="T118" fmla="*/ 5000 w 5000"/>
                <a:gd name="T119" fmla="*/ 555 h 1022"/>
                <a:gd name="T120" fmla="*/ 5000 w 5000"/>
                <a:gd name="T121" fmla="*/ 361 h 1022"/>
                <a:gd name="T122" fmla="*/ 5000 w 5000"/>
                <a:gd name="T123" fmla="*/ 167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00" h="1022">
                  <a:moveTo>
                    <a:pt x="4993" y="13"/>
                  </a:moveTo>
                  <a:lnTo>
                    <a:pt x="4937" y="13"/>
                  </a:lnTo>
                  <a:lnTo>
                    <a:pt x="4937" y="0"/>
                  </a:lnTo>
                  <a:lnTo>
                    <a:pt x="4993" y="0"/>
                  </a:lnTo>
                  <a:lnTo>
                    <a:pt x="4993" y="13"/>
                  </a:lnTo>
                  <a:close/>
                  <a:moveTo>
                    <a:pt x="4896" y="13"/>
                  </a:moveTo>
                  <a:lnTo>
                    <a:pt x="4840" y="13"/>
                  </a:lnTo>
                  <a:lnTo>
                    <a:pt x="4840" y="0"/>
                  </a:lnTo>
                  <a:lnTo>
                    <a:pt x="4896" y="0"/>
                  </a:lnTo>
                  <a:lnTo>
                    <a:pt x="4896" y="13"/>
                  </a:lnTo>
                  <a:close/>
                  <a:moveTo>
                    <a:pt x="4799" y="13"/>
                  </a:moveTo>
                  <a:lnTo>
                    <a:pt x="4743" y="13"/>
                  </a:lnTo>
                  <a:lnTo>
                    <a:pt x="4743" y="0"/>
                  </a:lnTo>
                  <a:lnTo>
                    <a:pt x="4799" y="0"/>
                  </a:lnTo>
                  <a:lnTo>
                    <a:pt x="4799" y="13"/>
                  </a:lnTo>
                  <a:close/>
                  <a:moveTo>
                    <a:pt x="4702" y="13"/>
                  </a:moveTo>
                  <a:lnTo>
                    <a:pt x="4646" y="13"/>
                  </a:lnTo>
                  <a:lnTo>
                    <a:pt x="4646" y="0"/>
                  </a:lnTo>
                  <a:lnTo>
                    <a:pt x="4702" y="0"/>
                  </a:lnTo>
                  <a:lnTo>
                    <a:pt x="4702" y="13"/>
                  </a:lnTo>
                  <a:close/>
                  <a:moveTo>
                    <a:pt x="4605" y="13"/>
                  </a:moveTo>
                  <a:lnTo>
                    <a:pt x="4549" y="13"/>
                  </a:lnTo>
                  <a:lnTo>
                    <a:pt x="4549" y="0"/>
                  </a:lnTo>
                  <a:lnTo>
                    <a:pt x="4605" y="0"/>
                  </a:lnTo>
                  <a:lnTo>
                    <a:pt x="4605" y="13"/>
                  </a:lnTo>
                  <a:close/>
                  <a:moveTo>
                    <a:pt x="4508" y="13"/>
                  </a:moveTo>
                  <a:lnTo>
                    <a:pt x="4452" y="13"/>
                  </a:lnTo>
                  <a:lnTo>
                    <a:pt x="4452" y="0"/>
                  </a:lnTo>
                  <a:lnTo>
                    <a:pt x="4508" y="0"/>
                  </a:lnTo>
                  <a:lnTo>
                    <a:pt x="4508" y="13"/>
                  </a:lnTo>
                  <a:close/>
                  <a:moveTo>
                    <a:pt x="4411" y="13"/>
                  </a:moveTo>
                  <a:lnTo>
                    <a:pt x="4356" y="13"/>
                  </a:lnTo>
                  <a:lnTo>
                    <a:pt x="4356" y="0"/>
                  </a:lnTo>
                  <a:lnTo>
                    <a:pt x="4411" y="0"/>
                  </a:lnTo>
                  <a:lnTo>
                    <a:pt x="4411" y="13"/>
                  </a:lnTo>
                  <a:close/>
                  <a:moveTo>
                    <a:pt x="4314" y="13"/>
                  </a:moveTo>
                  <a:lnTo>
                    <a:pt x="4259" y="13"/>
                  </a:lnTo>
                  <a:lnTo>
                    <a:pt x="4259" y="0"/>
                  </a:lnTo>
                  <a:lnTo>
                    <a:pt x="4314" y="0"/>
                  </a:lnTo>
                  <a:lnTo>
                    <a:pt x="4314" y="13"/>
                  </a:lnTo>
                  <a:close/>
                  <a:moveTo>
                    <a:pt x="4217" y="13"/>
                  </a:moveTo>
                  <a:lnTo>
                    <a:pt x="4162" y="13"/>
                  </a:lnTo>
                  <a:lnTo>
                    <a:pt x="4162" y="0"/>
                  </a:lnTo>
                  <a:lnTo>
                    <a:pt x="4217" y="0"/>
                  </a:lnTo>
                  <a:lnTo>
                    <a:pt x="4217" y="13"/>
                  </a:lnTo>
                  <a:close/>
                  <a:moveTo>
                    <a:pt x="4120" y="13"/>
                  </a:moveTo>
                  <a:lnTo>
                    <a:pt x="4065" y="13"/>
                  </a:lnTo>
                  <a:lnTo>
                    <a:pt x="4065" y="0"/>
                  </a:lnTo>
                  <a:lnTo>
                    <a:pt x="4120" y="0"/>
                  </a:lnTo>
                  <a:lnTo>
                    <a:pt x="4120" y="13"/>
                  </a:lnTo>
                  <a:close/>
                  <a:moveTo>
                    <a:pt x="4023" y="13"/>
                  </a:moveTo>
                  <a:lnTo>
                    <a:pt x="3968" y="13"/>
                  </a:lnTo>
                  <a:lnTo>
                    <a:pt x="3968" y="0"/>
                  </a:lnTo>
                  <a:lnTo>
                    <a:pt x="4023" y="0"/>
                  </a:lnTo>
                  <a:lnTo>
                    <a:pt x="4023" y="13"/>
                  </a:lnTo>
                  <a:close/>
                  <a:moveTo>
                    <a:pt x="3926" y="13"/>
                  </a:moveTo>
                  <a:lnTo>
                    <a:pt x="3871" y="13"/>
                  </a:lnTo>
                  <a:lnTo>
                    <a:pt x="3871" y="0"/>
                  </a:lnTo>
                  <a:lnTo>
                    <a:pt x="3926" y="0"/>
                  </a:lnTo>
                  <a:lnTo>
                    <a:pt x="3926" y="13"/>
                  </a:lnTo>
                  <a:close/>
                  <a:moveTo>
                    <a:pt x="3829" y="13"/>
                  </a:moveTo>
                  <a:lnTo>
                    <a:pt x="3774" y="13"/>
                  </a:lnTo>
                  <a:lnTo>
                    <a:pt x="3774" y="0"/>
                  </a:lnTo>
                  <a:lnTo>
                    <a:pt x="3829" y="0"/>
                  </a:lnTo>
                  <a:lnTo>
                    <a:pt x="3829" y="13"/>
                  </a:lnTo>
                  <a:close/>
                  <a:moveTo>
                    <a:pt x="3732" y="13"/>
                  </a:moveTo>
                  <a:lnTo>
                    <a:pt x="3677" y="13"/>
                  </a:lnTo>
                  <a:lnTo>
                    <a:pt x="3677" y="0"/>
                  </a:lnTo>
                  <a:lnTo>
                    <a:pt x="3732" y="0"/>
                  </a:lnTo>
                  <a:lnTo>
                    <a:pt x="3732" y="13"/>
                  </a:lnTo>
                  <a:close/>
                  <a:moveTo>
                    <a:pt x="3635" y="13"/>
                  </a:moveTo>
                  <a:lnTo>
                    <a:pt x="3580" y="13"/>
                  </a:lnTo>
                  <a:lnTo>
                    <a:pt x="3580" y="0"/>
                  </a:lnTo>
                  <a:lnTo>
                    <a:pt x="3635" y="0"/>
                  </a:lnTo>
                  <a:lnTo>
                    <a:pt x="3635" y="13"/>
                  </a:lnTo>
                  <a:close/>
                  <a:moveTo>
                    <a:pt x="3538" y="13"/>
                  </a:moveTo>
                  <a:lnTo>
                    <a:pt x="3483" y="13"/>
                  </a:lnTo>
                  <a:lnTo>
                    <a:pt x="3483" y="0"/>
                  </a:lnTo>
                  <a:lnTo>
                    <a:pt x="3538" y="0"/>
                  </a:lnTo>
                  <a:lnTo>
                    <a:pt x="3538" y="13"/>
                  </a:lnTo>
                  <a:close/>
                  <a:moveTo>
                    <a:pt x="3441" y="13"/>
                  </a:moveTo>
                  <a:lnTo>
                    <a:pt x="3386" y="13"/>
                  </a:lnTo>
                  <a:lnTo>
                    <a:pt x="3386" y="0"/>
                  </a:lnTo>
                  <a:lnTo>
                    <a:pt x="3441" y="0"/>
                  </a:lnTo>
                  <a:lnTo>
                    <a:pt x="3441" y="13"/>
                  </a:lnTo>
                  <a:close/>
                  <a:moveTo>
                    <a:pt x="3344" y="13"/>
                  </a:moveTo>
                  <a:lnTo>
                    <a:pt x="3289" y="13"/>
                  </a:lnTo>
                  <a:lnTo>
                    <a:pt x="3289" y="0"/>
                  </a:lnTo>
                  <a:lnTo>
                    <a:pt x="3344" y="0"/>
                  </a:lnTo>
                  <a:lnTo>
                    <a:pt x="3344" y="13"/>
                  </a:lnTo>
                  <a:close/>
                  <a:moveTo>
                    <a:pt x="3247" y="13"/>
                  </a:moveTo>
                  <a:lnTo>
                    <a:pt x="3192" y="13"/>
                  </a:lnTo>
                  <a:lnTo>
                    <a:pt x="3192" y="0"/>
                  </a:lnTo>
                  <a:lnTo>
                    <a:pt x="3247" y="0"/>
                  </a:lnTo>
                  <a:lnTo>
                    <a:pt x="3247" y="13"/>
                  </a:lnTo>
                  <a:close/>
                  <a:moveTo>
                    <a:pt x="3151" y="13"/>
                  </a:moveTo>
                  <a:lnTo>
                    <a:pt x="3095" y="13"/>
                  </a:lnTo>
                  <a:lnTo>
                    <a:pt x="3095" y="0"/>
                  </a:lnTo>
                  <a:lnTo>
                    <a:pt x="3151" y="0"/>
                  </a:lnTo>
                  <a:lnTo>
                    <a:pt x="3151" y="13"/>
                  </a:lnTo>
                  <a:close/>
                  <a:moveTo>
                    <a:pt x="3054" y="13"/>
                  </a:moveTo>
                  <a:lnTo>
                    <a:pt x="2998" y="13"/>
                  </a:lnTo>
                  <a:lnTo>
                    <a:pt x="2998" y="0"/>
                  </a:lnTo>
                  <a:lnTo>
                    <a:pt x="3054" y="0"/>
                  </a:lnTo>
                  <a:lnTo>
                    <a:pt x="3054" y="13"/>
                  </a:lnTo>
                  <a:close/>
                  <a:moveTo>
                    <a:pt x="2957" y="13"/>
                  </a:moveTo>
                  <a:lnTo>
                    <a:pt x="2901" y="13"/>
                  </a:lnTo>
                  <a:lnTo>
                    <a:pt x="2901" y="0"/>
                  </a:lnTo>
                  <a:lnTo>
                    <a:pt x="2957" y="0"/>
                  </a:lnTo>
                  <a:lnTo>
                    <a:pt x="2957" y="13"/>
                  </a:lnTo>
                  <a:close/>
                  <a:moveTo>
                    <a:pt x="2860" y="13"/>
                  </a:moveTo>
                  <a:lnTo>
                    <a:pt x="2804" y="13"/>
                  </a:lnTo>
                  <a:lnTo>
                    <a:pt x="2804" y="0"/>
                  </a:lnTo>
                  <a:lnTo>
                    <a:pt x="2860" y="0"/>
                  </a:lnTo>
                  <a:lnTo>
                    <a:pt x="2860" y="13"/>
                  </a:lnTo>
                  <a:close/>
                  <a:moveTo>
                    <a:pt x="2763" y="13"/>
                  </a:moveTo>
                  <a:lnTo>
                    <a:pt x="2707" y="13"/>
                  </a:lnTo>
                  <a:lnTo>
                    <a:pt x="2707" y="0"/>
                  </a:lnTo>
                  <a:lnTo>
                    <a:pt x="2763" y="0"/>
                  </a:lnTo>
                  <a:lnTo>
                    <a:pt x="2763" y="13"/>
                  </a:lnTo>
                  <a:close/>
                  <a:moveTo>
                    <a:pt x="2666" y="13"/>
                  </a:moveTo>
                  <a:lnTo>
                    <a:pt x="2610" y="13"/>
                  </a:lnTo>
                  <a:lnTo>
                    <a:pt x="2610" y="0"/>
                  </a:lnTo>
                  <a:lnTo>
                    <a:pt x="2666" y="0"/>
                  </a:lnTo>
                  <a:lnTo>
                    <a:pt x="2666" y="13"/>
                  </a:lnTo>
                  <a:close/>
                  <a:moveTo>
                    <a:pt x="2569" y="13"/>
                  </a:moveTo>
                  <a:lnTo>
                    <a:pt x="2513" y="13"/>
                  </a:lnTo>
                  <a:lnTo>
                    <a:pt x="2513" y="0"/>
                  </a:lnTo>
                  <a:lnTo>
                    <a:pt x="2569" y="0"/>
                  </a:lnTo>
                  <a:lnTo>
                    <a:pt x="2569" y="13"/>
                  </a:lnTo>
                  <a:close/>
                  <a:moveTo>
                    <a:pt x="2472" y="13"/>
                  </a:moveTo>
                  <a:lnTo>
                    <a:pt x="2416" y="13"/>
                  </a:lnTo>
                  <a:lnTo>
                    <a:pt x="2416" y="0"/>
                  </a:lnTo>
                  <a:lnTo>
                    <a:pt x="2472" y="0"/>
                  </a:lnTo>
                  <a:lnTo>
                    <a:pt x="2472" y="13"/>
                  </a:lnTo>
                  <a:close/>
                  <a:moveTo>
                    <a:pt x="2375" y="13"/>
                  </a:moveTo>
                  <a:lnTo>
                    <a:pt x="2319" y="13"/>
                  </a:lnTo>
                  <a:lnTo>
                    <a:pt x="2319" y="0"/>
                  </a:lnTo>
                  <a:lnTo>
                    <a:pt x="2375" y="0"/>
                  </a:lnTo>
                  <a:lnTo>
                    <a:pt x="2375" y="13"/>
                  </a:lnTo>
                  <a:close/>
                  <a:moveTo>
                    <a:pt x="2278" y="13"/>
                  </a:moveTo>
                  <a:lnTo>
                    <a:pt x="2223" y="13"/>
                  </a:lnTo>
                  <a:lnTo>
                    <a:pt x="2223" y="0"/>
                  </a:lnTo>
                  <a:lnTo>
                    <a:pt x="2278" y="0"/>
                  </a:lnTo>
                  <a:lnTo>
                    <a:pt x="2278" y="13"/>
                  </a:lnTo>
                  <a:close/>
                  <a:moveTo>
                    <a:pt x="2181" y="13"/>
                  </a:moveTo>
                  <a:lnTo>
                    <a:pt x="2126" y="13"/>
                  </a:lnTo>
                  <a:lnTo>
                    <a:pt x="2126" y="0"/>
                  </a:lnTo>
                  <a:lnTo>
                    <a:pt x="2181" y="0"/>
                  </a:lnTo>
                  <a:lnTo>
                    <a:pt x="2181" y="13"/>
                  </a:lnTo>
                  <a:close/>
                  <a:moveTo>
                    <a:pt x="2084" y="13"/>
                  </a:moveTo>
                  <a:lnTo>
                    <a:pt x="2029" y="13"/>
                  </a:lnTo>
                  <a:lnTo>
                    <a:pt x="2029" y="0"/>
                  </a:lnTo>
                  <a:lnTo>
                    <a:pt x="2084" y="0"/>
                  </a:lnTo>
                  <a:lnTo>
                    <a:pt x="2084" y="13"/>
                  </a:lnTo>
                  <a:close/>
                  <a:moveTo>
                    <a:pt x="1987" y="13"/>
                  </a:moveTo>
                  <a:lnTo>
                    <a:pt x="1932" y="13"/>
                  </a:lnTo>
                  <a:lnTo>
                    <a:pt x="1932" y="0"/>
                  </a:lnTo>
                  <a:lnTo>
                    <a:pt x="1987" y="0"/>
                  </a:lnTo>
                  <a:lnTo>
                    <a:pt x="1987" y="13"/>
                  </a:lnTo>
                  <a:close/>
                  <a:moveTo>
                    <a:pt x="1890" y="13"/>
                  </a:moveTo>
                  <a:lnTo>
                    <a:pt x="1835" y="13"/>
                  </a:lnTo>
                  <a:lnTo>
                    <a:pt x="1835" y="0"/>
                  </a:lnTo>
                  <a:lnTo>
                    <a:pt x="1890" y="0"/>
                  </a:lnTo>
                  <a:lnTo>
                    <a:pt x="1890" y="13"/>
                  </a:lnTo>
                  <a:close/>
                  <a:moveTo>
                    <a:pt x="1793" y="13"/>
                  </a:moveTo>
                  <a:lnTo>
                    <a:pt x="1738" y="13"/>
                  </a:lnTo>
                  <a:lnTo>
                    <a:pt x="1738" y="0"/>
                  </a:lnTo>
                  <a:lnTo>
                    <a:pt x="1793" y="0"/>
                  </a:lnTo>
                  <a:lnTo>
                    <a:pt x="1793" y="13"/>
                  </a:lnTo>
                  <a:close/>
                  <a:moveTo>
                    <a:pt x="1696" y="13"/>
                  </a:moveTo>
                  <a:lnTo>
                    <a:pt x="1641" y="13"/>
                  </a:lnTo>
                  <a:lnTo>
                    <a:pt x="1641" y="0"/>
                  </a:lnTo>
                  <a:lnTo>
                    <a:pt x="1696" y="0"/>
                  </a:lnTo>
                  <a:lnTo>
                    <a:pt x="1696" y="13"/>
                  </a:lnTo>
                  <a:close/>
                  <a:moveTo>
                    <a:pt x="1599" y="13"/>
                  </a:moveTo>
                  <a:lnTo>
                    <a:pt x="1544" y="13"/>
                  </a:lnTo>
                  <a:lnTo>
                    <a:pt x="1544" y="0"/>
                  </a:lnTo>
                  <a:lnTo>
                    <a:pt x="1599" y="0"/>
                  </a:lnTo>
                  <a:lnTo>
                    <a:pt x="1599" y="13"/>
                  </a:lnTo>
                  <a:close/>
                  <a:moveTo>
                    <a:pt x="1502" y="13"/>
                  </a:moveTo>
                  <a:lnTo>
                    <a:pt x="1447" y="13"/>
                  </a:lnTo>
                  <a:lnTo>
                    <a:pt x="1447" y="0"/>
                  </a:lnTo>
                  <a:lnTo>
                    <a:pt x="1502" y="0"/>
                  </a:lnTo>
                  <a:lnTo>
                    <a:pt x="1502" y="13"/>
                  </a:lnTo>
                  <a:close/>
                  <a:moveTo>
                    <a:pt x="1405" y="13"/>
                  </a:moveTo>
                  <a:lnTo>
                    <a:pt x="1350" y="13"/>
                  </a:lnTo>
                  <a:lnTo>
                    <a:pt x="1350" y="0"/>
                  </a:lnTo>
                  <a:lnTo>
                    <a:pt x="1405" y="0"/>
                  </a:lnTo>
                  <a:lnTo>
                    <a:pt x="1405" y="13"/>
                  </a:lnTo>
                  <a:close/>
                  <a:moveTo>
                    <a:pt x="1308" y="13"/>
                  </a:moveTo>
                  <a:lnTo>
                    <a:pt x="1253" y="13"/>
                  </a:lnTo>
                  <a:lnTo>
                    <a:pt x="1253" y="0"/>
                  </a:lnTo>
                  <a:lnTo>
                    <a:pt x="1308" y="0"/>
                  </a:lnTo>
                  <a:lnTo>
                    <a:pt x="1308" y="13"/>
                  </a:lnTo>
                  <a:close/>
                  <a:moveTo>
                    <a:pt x="1211" y="13"/>
                  </a:moveTo>
                  <a:lnTo>
                    <a:pt x="1156" y="13"/>
                  </a:lnTo>
                  <a:lnTo>
                    <a:pt x="1156" y="0"/>
                  </a:lnTo>
                  <a:lnTo>
                    <a:pt x="1211" y="0"/>
                  </a:lnTo>
                  <a:lnTo>
                    <a:pt x="1211" y="13"/>
                  </a:lnTo>
                  <a:close/>
                  <a:moveTo>
                    <a:pt x="1114" y="13"/>
                  </a:moveTo>
                  <a:lnTo>
                    <a:pt x="1059" y="13"/>
                  </a:lnTo>
                  <a:lnTo>
                    <a:pt x="1059" y="0"/>
                  </a:lnTo>
                  <a:lnTo>
                    <a:pt x="1114" y="0"/>
                  </a:lnTo>
                  <a:lnTo>
                    <a:pt x="1114" y="13"/>
                  </a:lnTo>
                  <a:close/>
                  <a:moveTo>
                    <a:pt x="1018" y="13"/>
                  </a:moveTo>
                  <a:lnTo>
                    <a:pt x="962" y="13"/>
                  </a:lnTo>
                  <a:lnTo>
                    <a:pt x="962" y="0"/>
                  </a:lnTo>
                  <a:lnTo>
                    <a:pt x="1018" y="0"/>
                  </a:lnTo>
                  <a:lnTo>
                    <a:pt x="1018" y="13"/>
                  </a:lnTo>
                  <a:close/>
                  <a:moveTo>
                    <a:pt x="921" y="13"/>
                  </a:moveTo>
                  <a:lnTo>
                    <a:pt x="865" y="13"/>
                  </a:lnTo>
                  <a:lnTo>
                    <a:pt x="865" y="0"/>
                  </a:lnTo>
                  <a:lnTo>
                    <a:pt x="921" y="0"/>
                  </a:lnTo>
                  <a:lnTo>
                    <a:pt x="921" y="13"/>
                  </a:lnTo>
                  <a:close/>
                  <a:moveTo>
                    <a:pt x="824" y="13"/>
                  </a:moveTo>
                  <a:lnTo>
                    <a:pt x="768" y="13"/>
                  </a:lnTo>
                  <a:lnTo>
                    <a:pt x="768" y="0"/>
                  </a:lnTo>
                  <a:lnTo>
                    <a:pt x="824" y="0"/>
                  </a:lnTo>
                  <a:lnTo>
                    <a:pt x="824" y="13"/>
                  </a:lnTo>
                  <a:close/>
                  <a:moveTo>
                    <a:pt x="727" y="13"/>
                  </a:moveTo>
                  <a:lnTo>
                    <a:pt x="671" y="13"/>
                  </a:lnTo>
                  <a:lnTo>
                    <a:pt x="671" y="0"/>
                  </a:lnTo>
                  <a:lnTo>
                    <a:pt x="727" y="0"/>
                  </a:lnTo>
                  <a:lnTo>
                    <a:pt x="727" y="13"/>
                  </a:lnTo>
                  <a:close/>
                  <a:moveTo>
                    <a:pt x="630" y="13"/>
                  </a:moveTo>
                  <a:lnTo>
                    <a:pt x="574" y="13"/>
                  </a:lnTo>
                  <a:lnTo>
                    <a:pt x="574" y="0"/>
                  </a:lnTo>
                  <a:lnTo>
                    <a:pt x="630" y="0"/>
                  </a:lnTo>
                  <a:lnTo>
                    <a:pt x="630" y="13"/>
                  </a:lnTo>
                  <a:close/>
                  <a:moveTo>
                    <a:pt x="533" y="13"/>
                  </a:moveTo>
                  <a:lnTo>
                    <a:pt x="477" y="13"/>
                  </a:lnTo>
                  <a:lnTo>
                    <a:pt x="477" y="0"/>
                  </a:lnTo>
                  <a:lnTo>
                    <a:pt x="533" y="0"/>
                  </a:lnTo>
                  <a:lnTo>
                    <a:pt x="533" y="13"/>
                  </a:lnTo>
                  <a:close/>
                  <a:moveTo>
                    <a:pt x="436" y="13"/>
                  </a:moveTo>
                  <a:lnTo>
                    <a:pt x="380" y="13"/>
                  </a:lnTo>
                  <a:lnTo>
                    <a:pt x="380" y="0"/>
                  </a:lnTo>
                  <a:lnTo>
                    <a:pt x="436" y="0"/>
                  </a:lnTo>
                  <a:lnTo>
                    <a:pt x="436" y="13"/>
                  </a:lnTo>
                  <a:close/>
                  <a:moveTo>
                    <a:pt x="339" y="13"/>
                  </a:moveTo>
                  <a:lnTo>
                    <a:pt x="283" y="13"/>
                  </a:lnTo>
                  <a:lnTo>
                    <a:pt x="283" y="0"/>
                  </a:lnTo>
                  <a:lnTo>
                    <a:pt x="339" y="0"/>
                  </a:lnTo>
                  <a:lnTo>
                    <a:pt x="339" y="13"/>
                  </a:lnTo>
                  <a:close/>
                  <a:moveTo>
                    <a:pt x="242" y="13"/>
                  </a:moveTo>
                  <a:lnTo>
                    <a:pt x="187" y="13"/>
                  </a:lnTo>
                  <a:lnTo>
                    <a:pt x="187" y="0"/>
                  </a:lnTo>
                  <a:lnTo>
                    <a:pt x="242" y="0"/>
                  </a:lnTo>
                  <a:lnTo>
                    <a:pt x="242" y="13"/>
                  </a:lnTo>
                  <a:close/>
                  <a:moveTo>
                    <a:pt x="145" y="13"/>
                  </a:moveTo>
                  <a:lnTo>
                    <a:pt x="90" y="13"/>
                  </a:lnTo>
                  <a:lnTo>
                    <a:pt x="90" y="0"/>
                  </a:lnTo>
                  <a:lnTo>
                    <a:pt x="145" y="0"/>
                  </a:lnTo>
                  <a:lnTo>
                    <a:pt x="145" y="13"/>
                  </a:lnTo>
                  <a:close/>
                  <a:moveTo>
                    <a:pt x="48" y="13"/>
                  </a:moveTo>
                  <a:lnTo>
                    <a:pt x="7" y="13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13"/>
                  </a:lnTo>
                  <a:close/>
                  <a:moveTo>
                    <a:pt x="13" y="62"/>
                  </a:moveTo>
                  <a:lnTo>
                    <a:pt x="13" y="117"/>
                  </a:lnTo>
                  <a:lnTo>
                    <a:pt x="0" y="117"/>
                  </a:lnTo>
                  <a:lnTo>
                    <a:pt x="0" y="62"/>
                  </a:lnTo>
                  <a:lnTo>
                    <a:pt x="13" y="62"/>
                  </a:lnTo>
                  <a:close/>
                  <a:moveTo>
                    <a:pt x="13" y="159"/>
                  </a:moveTo>
                  <a:lnTo>
                    <a:pt x="13" y="214"/>
                  </a:lnTo>
                  <a:lnTo>
                    <a:pt x="0" y="214"/>
                  </a:lnTo>
                  <a:lnTo>
                    <a:pt x="0" y="159"/>
                  </a:lnTo>
                  <a:lnTo>
                    <a:pt x="13" y="159"/>
                  </a:lnTo>
                  <a:close/>
                  <a:moveTo>
                    <a:pt x="13" y="256"/>
                  </a:moveTo>
                  <a:lnTo>
                    <a:pt x="13" y="311"/>
                  </a:lnTo>
                  <a:lnTo>
                    <a:pt x="0" y="311"/>
                  </a:lnTo>
                  <a:lnTo>
                    <a:pt x="0" y="256"/>
                  </a:lnTo>
                  <a:lnTo>
                    <a:pt x="13" y="256"/>
                  </a:lnTo>
                  <a:close/>
                  <a:moveTo>
                    <a:pt x="13" y="353"/>
                  </a:moveTo>
                  <a:lnTo>
                    <a:pt x="13" y="408"/>
                  </a:lnTo>
                  <a:lnTo>
                    <a:pt x="0" y="408"/>
                  </a:lnTo>
                  <a:lnTo>
                    <a:pt x="0" y="353"/>
                  </a:lnTo>
                  <a:lnTo>
                    <a:pt x="13" y="353"/>
                  </a:lnTo>
                  <a:close/>
                  <a:moveTo>
                    <a:pt x="13" y="450"/>
                  </a:moveTo>
                  <a:lnTo>
                    <a:pt x="13" y="505"/>
                  </a:lnTo>
                  <a:lnTo>
                    <a:pt x="0" y="505"/>
                  </a:lnTo>
                  <a:lnTo>
                    <a:pt x="0" y="450"/>
                  </a:lnTo>
                  <a:lnTo>
                    <a:pt x="13" y="450"/>
                  </a:lnTo>
                  <a:close/>
                  <a:moveTo>
                    <a:pt x="13" y="547"/>
                  </a:moveTo>
                  <a:lnTo>
                    <a:pt x="13" y="602"/>
                  </a:lnTo>
                  <a:lnTo>
                    <a:pt x="0" y="602"/>
                  </a:lnTo>
                  <a:lnTo>
                    <a:pt x="0" y="547"/>
                  </a:lnTo>
                  <a:lnTo>
                    <a:pt x="13" y="547"/>
                  </a:lnTo>
                  <a:close/>
                  <a:moveTo>
                    <a:pt x="13" y="644"/>
                  </a:moveTo>
                  <a:lnTo>
                    <a:pt x="13" y="699"/>
                  </a:lnTo>
                  <a:lnTo>
                    <a:pt x="0" y="699"/>
                  </a:lnTo>
                  <a:lnTo>
                    <a:pt x="0" y="644"/>
                  </a:lnTo>
                  <a:lnTo>
                    <a:pt x="13" y="644"/>
                  </a:lnTo>
                  <a:close/>
                  <a:moveTo>
                    <a:pt x="13" y="741"/>
                  </a:moveTo>
                  <a:lnTo>
                    <a:pt x="13" y="796"/>
                  </a:lnTo>
                  <a:lnTo>
                    <a:pt x="0" y="796"/>
                  </a:lnTo>
                  <a:lnTo>
                    <a:pt x="0" y="741"/>
                  </a:lnTo>
                  <a:lnTo>
                    <a:pt x="13" y="741"/>
                  </a:lnTo>
                  <a:close/>
                  <a:moveTo>
                    <a:pt x="13" y="838"/>
                  </a:moveTo>
                  <a:lnTo>
                    <a:pt x="13" y="893"/>
                  </a:lnTo>
                  <a:lnTo>
                    <a:pt x="0" y="893"/>
                  </a:lnTo>
                  <a:lnTo>
                    <a:pt x="0" y="838"/>
                  </a:lnTo>
                  <a:lnTo>
                    <a:pt x="13" y="838"/>
                  </a:lnTo>
                  <a:close/>
                  <a:moveTo>
                    <a:pt x="13" y="934"/>
                  </a:moveTo>
                  <a:lnTo>
                    <a:pt x="13" y="990"/>
                  </a:lnTo>
                  <a:lnTo>
                    <a:pt x="0" y="990"/>
                  </a:lnTo>
                  <a:lnTo>
                    <a:pt x="0" y="934"/>
                  </a:lnTo>
                  <a:lnTo>
                    <a:pt x="13" y="934"/>
                  </a:lnTo>
                  <a:close/>
                  <a:moveTo>
                    <a:pt x="23" y="1008"/>
                  </a:moveTo>
                  <a:lnTo>
                    <a:pt x="78" y="1008"/>
                  </a:lnTo>
                  <a:lnTo>
                    <a:pt x="78" y="1022"/>
                  </a:lnTo>
                  <a:lnTo>
                    <a:pt x="23" y="1022"/>
                  </a:lnTo>
                  <a:lnTo>
                    <a:pt x="23" y="1008"/>
                  </a:lnTo>
                  <a:close/>
                  <a:moveTo>
                    <a:pt x="120" y="1008"/>
                  </a:moveTo>
                  <a:lnTo>
                    <a:pt x="175" y="1008"/>
                  </a:lnTo>
                  <a:lnTo>
                    <a:pt x="175" y="1022"/>
                  </a:lnTo>
                  <a:lnTo>
                    <a:pt x="120" y="1022"/>
                  </a:lnTo>
                  <a:lnTo>
                    <a:pt x="120" y="1008"/>
                  </a:lnTo>
                  <a:close/>
                  <a:moveTo>
                    <a:pt x="217" y="1008"/>
                  </a:moveTo>
                  <a:lnTo>
                    <a:pt x="272" y="1008"/>
                  </a:lnTo>
                  <a:lnTo>
                    <a:pt x="272" y="1022"/>
                  </a:lnTo>
                  <a:lnTo>
                    <a:pt x="217" y="1022"/>
                  </a:lnTo>
                  <a:lnTo>
                    <a:pt x="217" y="1008"/>
                  </a:lnTo>
                  <a:close/>
                  <a:moveTo>
                    <a:pt x="314" y="1008"/>
                  </a:moveTo>
                  <a:lnTo>
                    <a:pt x="369" y="1008"/>
                  </a:lnTo>
                  <a:lnTo>
                    <a:pt x="369" y="1022"/>
                  </a:lnTo>
                  <a:lnTo>
                    <a:pt x="314" y="1022"/>
                  </a:lnTo>
                  <a:lnTo>
                    <a:pt x="314" y="1008"/>
                  </a:lnTo>
                  <a:close/>
                  <a:moveTo>
                    <a:pt x="411" y="1008"/>
                  </a:moveTo>
                  <a:lnTo>
                    <a:pt x="466" y="1008"/>
                  </a:lnTo>
                  <a:lnTo>
                    <a:pt x="466" y="1022"/>
                  </a:lnTo>
                  <a:lnTo>
                    <a:pt x="411" y="1022"/>
                  </a:lnTo>
                  <a:lnTo>
                    <a:pt x="411" y="1008"/>
                  </a:lnTo>
                  <a:close/>
                  <a:moveTo>
                    <a:pt x="508" y="1008"/>
                  </a:moveTo>
                  <a:lnTo>
                    <a:pt x="563" y="1008"/>
                  </a:lnTo>
                  <a:lnTo>
                    <a:pt x="563" y="1022"/>
                  </a:lnTo>
                  <a:lnTo>
                    <a:pt x="508" y="1022"/>
                  </a:lnTo>
                  <a:lnTo>
                    <a:pt x="508" y="1008"/>
                  </a:lnTo>
                  <a:close/>
                  <a:moveTo>
                    <a:pt x="605" y="1008"/>
                  </a:moveTo>
                  <a:lnTo>
                    <a:pt x="660" y="1008"/>
                  </a:lnTo>
                  <a:lnTo>
                    <a:pt x="660" y="1022"/>
                  </a:lnTo>
                  <a:lnTo>
                    <a:pt x="605" y="1022"/>
                  </a:lnTo>
                  <a:lnTo>
                    <a:pt x="605" y="1008"/>
                  </a:lnTo>
                  <a:close/>
                  <a:moveTo>
                    <a:pt x="702" y="1008"/>
                  </a:moveTo>
                  <a:lnTo>
                    <a:pt x="757" y="1008"/>
                  </a:lnTo>
                  <a:lnTo>
                    <a:pt x="757" y="1022"/>
                  </a:lnTo>
                  <a:lnTo>
                    <a:pt x="702" y="1022"/>
                  </a:lnTo>
                  <a:lnTo>
                    <a:pt x="702" y="1008"/>
                  </a:lnTo>
                  <a:close/>
                  <a:moveTo>
                    <a:pt x="799" y="1008"/>
                  </a:moveTo>
                  <a:lnTo>
                    <a:pt x="854" y="1008"/>
                  </a:lnTo>
                  <a:lnTo>
                    <a:pt x="854" y="1022"/>
                  </a:lnTo>
                  <a:lnTo>
                    <a:pt x="799" y="1022"/>
                  </a:lnTo>
                  <a:lnTo>
                    <a:pt x="799" y="1008"/>
                  </a:lnTo>
                  <a:close/>
                  <a:moveTo>
                    <a:pt x="896" y="1008"/>
                  </a:moveTo>
                  <a:lnTo>
                    <a:pt x="951" y="1008"/>
                  </a:lnTo>
                  <a:lnTo>
                    <a:pt x="951" y="1022"/>
                  </a:lnTo>
                  <a:lnTo>
                    <a:pt x="896" y="1022"/>
                  </a:lnTo>
                  <a:lnTo>
                    <a:pt x="896" y="1008"/>
                  </a:lnTo>
                  <a:close/>
                  <a:moveTo>
                    <a:pt x="993" y="1008"/>
                  </a:moveTo>
                  <a:lnTo>
                    <a:pt x="1048" y="1008"/>
                  </a:lnTo>
                  <a:lnTo>
                    <a:pt x="1048" y="1022"/>
                  </a:lnTo>
                  <a:lnTo>
                    <a:pt x="993" y="1022"/>
                  </a:lnTo>
                  <a:lnTo>
                    <a:pt x="993" y="1008"/>
                  </a:lnTo>
                  <a:close/>
                  <a:moveTo>
                    <a:pt x="1090" y="1008"/>
                  </a:moveTo>
                  <a:lnTo>
                    <a:pt x="1145" y="1008"/>
                  </a:lnTo>
                  <a:lnTo>
                    <a:pt x="1145" y="1022"/>
                  </a:lnTo>
                  <a:lnTo>
                    <a:pt x="1090" y="1022"/>
                  </a:lnTo>
                  <a:lnTo>
                    <a:pt x="1090" y="1008"/>
                  </a:lnTo>
                  <a:close/>
                  <a:moveTo>
                    <a:pt x="1187" y="1008"/>
                  </a:moveTo>
                  <a:lnTo>
                    <a:pt x="1242" y="1008"/>
                  </a:lnTo>
                  <a:lnTo>
                    <a:pt x="1242" y="1022"/>
                  </a:lnTo>
                  <a:lnTo>
                    <a:pt x="1187" y="1022"/>
                  </a:lnTo>
                  <a:lnTo>
                    <a:pt x="1187" y="1008"/>
                  </a:lnTo>
                  <a:close/>
                  <a:moveTo>
                    <a:pt x="1283" y="1008"/>
                  </a:moveTo>
                  <a:lnTo>
                    <a:pt x="1339" y="1008"/>
                  </a:lnTo>
                  <a:lnTo>
                    <a:pt x="1339" y="1022"/>
                  </a:lnTo>
                  <a:lnTo>
                    <a:pt x="1283" y="1022"/>
                  </a:lnTo>
                  <a:lnTo>
                    <a:pt x="1283" y="1008"/>
                  </a:lnTo>
                  <a:close/>
                  <a:moveTo>
                    <a:pt x="1380" y="1008"/>
                  </a:moveTo>
                  <a:lnTo>
                    <a:pt x="1436" y="1008"/>
                  </a:lnTo>
                  <a:lnTo>
                    <a:pt x="1436" y="1022"/>
                  </a:lnTo>
                  <a:lnTo>
                    <a:pt x="1380" y="1022"/>
                  </a:lnTo>
                  <a:lnTo>
                    <a:pt x="1380" y="1008"/>
                  </a:lnTo>
                  <a:close/>
                  <a:moveTo>
                    <a:pt x="1477" y="1008"/>
                  </a:moveTo>
                  <a:lnTo>
                    <a:pt x="1533" y="1008"/>
                  </a:lnTo>
                  <a:lnTo>
                    <a:pt x="1533" y="1022"/>
                  </a:lnTo>
                  <a:lnTo>
                    <a:pt x="1477" y="1022"/>
                  </a:lnTo>
                  <a:lnTo>
                    <a:pt x="1477" y="1008"/>
                  </a:lnTo>
                  <a:close/>
                  <a:moveTo>
                    <a:pt x="1574" y="1008"/>
                  </a:moveTo>
                  <a:lnTo>
                    <a:pt x="1630" y="1008"/>
                  </a:lnTo>
                  <a:lnTo>
                    <a:pt x="1630" y="1022"/>
                  </a:lnTo>
                  <a:lnTo>
                    <a:pt x="1574" y="1022"/>
                  </a:lnTo>
                  <a:lnTo>
                    <a:pt x="1574" y="1008"/>
                  </a:lnTo>
                  <a:close/>
                  <a:moveTo>
                    <a:pt x="1671" y="1008"/>
                  </a:moveTo>
                  <a:lnTo>
                    <a:pt x="1727" y="1008"/>
                  </a:lnTo>
                  <a:lnTo>
                    <a:pt x="1727" y="1022"/>
                  </a:lnTo>
                  <a:lnTo>
                    <a:pt x="1671" y="1022"/>
                  </a:lnTo>
                  <a:lnTo>
                    <a:pt x="1671" y="1008"/>
                  </a:lnTo>
                  <a:close/>
                  <a:moveTo>
                    <a:pt x="1768" y="1008"/>
                  </a:moveTo>
                  <a:lnTo>
                    <a:pt x="1824" y="1008"/>
                  </a:lnTo>
                  <a:lnTo>
                    <a:pt x="1824" y="1022"/>
                  </a:lnTo>
                  <a:lnTo>
                    <a:pt x="1768" y="1022"/>
                  </a:lnTo>
                  <a:lnTo>
                    <a:pt x="1768" y="1008"/>
                  </a:lnTo>
                  <a:close/>
                  <a:moveTo>
                    <a:pt x="1865" y="1008"/>
                  </a:moveTo>
                  <a:lnTo>
                    <a:pt x="1921" y="1008"/>
                  </a:lnTo>
                  <a:lnTo>
                    <a:pt x="1921" y="1022"/>
                  </a:lnTo>
                  <a:lnTo>
                    <a:pt x="1865" y="1022"/>
                  </a:lnTo>
                  <a:lnTo>
                    <a:pt x="1865" y="1008"/>
                  </a:lnTo>
                  <a:close/>
                  <a:moveTo>
                    <a:pt x="1962" y="1008"/>
                  </a:moveTo>
                  <a:lnTo>
                    <a:pt x="2018" y="1008"/>
                  </a:lnTo>
                  <a:lnTo>
                    <a:pt x="2018" y="1022"/>
                  </a:lnTo>
                  <a:lnTo>
                    <a:pt x="1962" y="1022"/>
                  </a:lnTo>
                  <a:lnTo>
                    <a:pt x="1962" y="1008"/>
                  </a:lnTo>
                  <a:close/>
                  <a:moveTo>
                    <a:pt x="2059" y="1008"/>
                  </a:moveTo>
                  <a:lnTo>
                    <a:pt x="2115" y="1008"/>
                  </a:lnTo>
                  <a:lnTo>
                    <a:pt x="2115" y="1022"/>
                  </a:lnTo>
                  <a:lnTo>
                    <a:pt x="2059" y="1022"/>
                  </a:lnTo>
                  <a:lnTo>
                    <a:pt x="2059" y="1008"/>
                  </a:lnTo>
                  <a:close/>
                  <a:moveTo>
                    <a:pt x="2156" y="1008"/>
                  </a:moveTo>
                  <a:lnTo>
                    <a:pt x="2211" y="1008"/>
                  </a:lnTo>
                  <a:lnTo>
                    <a:pt x="2211" y="1022"/>
                  </a:lnTo>
                  <a:lnTo>
                    <a:pt x="2156" y="1022"/>
                  </a:lnTo>
                  <a:lnTo>
                    <a:pt x="2156" y="1008"/>
                  </a:lnTo>
                  <a:close/>
                  <a:moveTo>
                    <a:pt x="2253" y="1008"/>
                  </a:moveTo>
                  <a:lnTo>
                    <a:pt x="2308" y="1008"/>
                  </a:lnTo>
                  <a:lnTo>
                    <a:pt x="2308" y="1022"/>
                  </a:lnTo>
                  <a:lnTo>
                    <a:pt x="2253" y="1022"/>
                  </a:lnTo>
                  <a:lnTo>
                    <a:pt x="2253" y="1008"/>
                  </a:lnTo>
                  <a:close/>
                  <a:moveTo>
                    <a:pt x="2350" y="1008"/>
                  </a:moveTo>
                  <a:lnTo>
                    <a:pt x="2405" y="1008"/>
                  </a:lnTo>
                  <a:lnTo>
                    <a:pt x="2405" y="1022"/>
                  </a:lnTo>
                  <a:lnTo>
                    <a:pt x="2350" y="1022"/>
                  </a:lnTo>
                  <a:lnTo>
                    <a:pt x="2350" y="1008"/>
                  </a:lnTo>
                  <a:close/>
                  <a:moveTo>
                    <a:pt x="2447" y="1008"/>
                  </a:moveTo>
                  <a:lnTo>
                    <a:pt x="2502" y="1008"/>
                  </a:lnTo>
                  <a:lnTo>
                    <a:pt x="2502" y="1022"/>
                  </a:lnTo>
                  <a:lnTo>
                    <a:pt x="2447" y="1022"/>
                  </a:lnTo>
                  <a:lnTo>
                    <a:pt x="2447" y="1008"/>
                  </a:lnTo>
                  <a:close/>
                  <a:moveTo>
                    <a:pt x="2544" y="1008"/>
                  </a:moveTo>
                  <a:lnTo>
                    <a:pt x="2599" y="1008"/>
                  </a:lnTo>
                  <a:lnTo>
                    <a:pt x="2599" y="1022"/>
                  </a:lnTo>
                  <a:lnTo>
                    <a:pt x="2544" y="1022"/>
                  </a:lnTo>
                  <a:lnTo>
                    <a:pt x="2544" y="1008"/>
                  </a:lnTo>
                  <a:close/>
                  <a:moveTo>
                    <a:pt x="2641" y="1008"/>
                  </a:moveTo>
                  <a:lnTo>
                    <a:pt x="2696" y="1008"/>
                  </a:lnTo>
                  <a:lnTo>
                    <a:pt x="2696" y="1022"/>
                  </a:lnTo>
                  <a:lnTo>
                    <a:pt x="2641" y="1022"/>
                  </a:lnTo>
                  <a:lnTo>
                    <a:pt x="2641" y="1008"/>
                  </a:lnTo>
                  <a:close/>
                  <a:moveTo>
                    <a:pt x="2738" y="1008"/>
                  </a:moveTo>
                  <a:lnTo>
                    <a:pt x="2793" y="1008"/>
                  </a:lnTo>
                  <a:lnTo>
                    <a:pt x="2793" y="1022"/>
                  </a:lnTo>
                  <a:lnTo>
                    <a:pt x="2738" y="1022"/>
                  </a:lnTo>
                  <a:lnTo>
                    <a:pt x="2738" y="1008"/>
                  </a:lnTo>
                  <a:close/>
                  <a:moveTo>
                    <a:pt x="2835" y="1008"/>
                  </a:moveTo>
                  <a:lnTo>
                    <a:pt x="2890" y="1008"/>
                  </a:lnTo>
                  <a:lnTo>
                    <a:pt x="2890" y="1022"/>
                  </a:lnTo>
                  <a:lnTo>
                    <a:pt x="2835" y="1022"/>
                  </a:lnTo>
                  <a:lnTo>
                    <a:pt x="2835" y="1008"/>
                  </a:lnTo>
                  <a:close/>
                  <a:moveTo>
                    <a:pt x="2932" y="1008"/>
                  </a:moveTo>
                  <a:lnTo>
                    <a:pt x="2987" y="1008"/>
                  </a:lnTo>
                  <a:lnTo>
                    <a:pt x="2987" y="1022"/>
                  </a:lnTo>
                  <a:lnTo>
                    <a:pt x="2932" y="1022"/>
                  </a:lnTo>
                  <a:lnTo>
                    <a:pt x="2932" y="1008"/>
                  </a:lnTo>
                  <a:close/>
                  <a:moveTo>
                    <a:pt x="3029" y="1008"/>
                  </a:moveTo>
                  <a:lnTo>
                    <a:pt x="3084" y="1008"/>
                  </a:lnTo>
                  <a:lnTo>
                    <a:pt x="3084" y="1022"/>
                  </a:lnTo>
                  <a:lnTo>
                    <a:pt x="3029" y="1022"/>
                  </a:lnTo>
                  <a:lnTo>
                    <a:pt x="3029" y="1008"/>
                  </a:lnTo>
                  <a:close/>
                  <a:moveTo>
                    <a:pt x="3126" y="1008"/>
                  </a:moveTo>
                  <a:lnTo>
                    <a:pt x="3181" y="1008"/>
                  </a:lnTo>
                  <a:lnTo>
                    <a:pt x="3181" y="1022"/>
                  </a:lnTo>
                  <a:lnTo>
                    <a:pt x="3126" y="1022"/>
                  </a:lnTo>
                  <a:lnTo>
                    <a:pt x="3126" y="1008"/>
                  </a:lnTo>
                  <a:close/>
                  <a:moveTo>
                    <a:pt x="3223" y="1008"/>
                  </a:moveTo>
                  <a:lnTo>
                    <a:pt x="3278" y="1008"/>
                  </a:lnTo>
                  <a:lnTo>
                    <a:pt x="3278" y="1022"/>
                  </a:lnTo>
                  <a:lnTo>
                    <a:pt x="3223" y="1022"/>
                  </a:lnTo>
                  <a:lnTo>
                    <a:pt x="3223" y="1008"/>
                  </a:lnTo>
                  <a:close/>
                  <a:moveTo>
                    <a:pt x="3320" y="1008"/>
                  </a:moveTo>
                  <a:lnTo>
                    <a:pt x="3375" y="1008"/>
                  </a:lnTo>
                  <a:lnTo>
                    <a:pt x="3375" y="1022"/>
                  </a:lnTo>
                  <a:lnTo>
                    <a:pt x="3320" y="1022"/>
                  </a:lnTo>
                  <a:lnTo>
                    <a:pt x="3320" y="1008"/>
                  </a:lnTo>
                  <a:close/>
                  <a:moveTo>
                    <a:pt x="3416" y="1008"/>
                  </a:moveTo>
                  <a:lnTo>
                    <a:pt x="3472" y="1008"/>
                  </a:lnTo>
                  <a:lnTo>
                    <a:pt x="3472" y="1022"/>
                  </a:lnTo>
                  <a:lnTo>
                    <a:pt x="3416" y="1022"/>
                  </a:lnTo>
                  <a:lnTo>
                    <a:pt x="3416" y="1008"/>
                  </a:lnTo>
                  <a:close/>
                  <a:moveTo>
                    <a:pt x="3513" y="1008"/>
                  </a:moveTo>
                  <a:lnTo>
                    <a:pt x="3569" y="1008"/>
                  </a:lnTo>
                  <a:lnTo>
                    <a:pt x="3569" y="1022"/>
                  </a:lnTo>
                  <a:lnTo>
                    <a:pt x="3513" y="1022"/>
                  </a:lnTo>
                  <a:lnTo>
                    <a:pt x="3513" y="1008"/>
                  </a:lnTo>
                  <a:close/>
                  <a:moveTo>
                    <a:pt x="3610" y="1008"/>
                  </a:moveTo>
                  <a:lnTo>
                    <a:pt x="3666" y="1008"/>
                  </a:lnTo>
                  <a:lnTo>
                    <a:pt x="3666" y="1022"/>
                  </a:lnTo>
                  <a:lnTo>
                    <a:pt x="3610" y="1022"/>
                  </a:lnTo>
                  <a:lnTo>
                    <a:pt x="3610" y="1008"/>
                  </a:lnTo>
                  <a:close/>
                  <a:moveTo>
                    <a:pt x="3707" y="1008"/>
                  </a:moveTo>
                  <a:lnTo>
                    <a:pt x="3763" y="1008"/>
                  </a:lnTo>
                  <a:lnTo>
                    <a:pt x="3763" y="1022"/>
                  </a:lnTo>
                  <a:lnTo>
                    <a:pt x="3707" y="1022"/>
                  </a:lnTo>
                  <a:lnTo>
                    <a:pt x="3707" y="1008"/>
                  </a:lnTo>
                  <a:close/>
                  <a:moveTo>
                    <a:pt x="3804" y="1008"/>
                  </a:moveTo>
                  <a:lnTo>
                    <a:pt x="3860" y="1008"/>
                  </a:lnTo>
                  <a:lnTo>
                    <a:pt x="3860" y="1022"/>
                  </a:lnTo>
                  <a:lnTo>
                    <a:pt x="3804" y="1022"/>
                  </a:lnTo>
                  <a:lnTo>
                    <a:pt x="3804" y="1008"/>
                  </a:lnTo>
                  <a:close/>
                  <a:moveTo>
                    <a:pt x="3901" y="1008"/>
                  </a:moveTo>
                  <a:lnTo>
                    <a:pt x="3957" y="1008"/>
                  </a:lnTo>
                  <a:lnTo>
                    <a:pt x="3957" y="1022"/>
                  </a:lnTo>
                  <a:lnTo>
                    <a:pt x="3901" y="1022"/>
                  </a:lnTo>
                  <a:lnTo>
                    <a:pt x="3901" y="1008"/>
                  </a:lnTo>
                  <a:close/>
                  <a:moveTo>
                    <a:pt x="3998" y="1008"/>
                  </a:moveTo>
                  <a:lnTo>
                    <a:pt x="4054" y="1008"/>
                  </a:lnTo>
                  <a:lnTo>
                    <a:pt x="4054" y="1022"/>
                  </a:lnTo>
                  <a:lnTo>
                    <a:pt x="3998" y="1022"/>
                  </a:lnTo>
                  <a:lnTo>
                    <a:pt x="3998" y="1008"/>
                  </a:lnTo>
                  <a:close/>
                  <a:moveTo>
                    <a:pt x="4095" y="1008"/>
                  </a:moveTo>
                  <a:lnTo>
                    <a:pt x="4151" y="1008"/>
                  </a:lnTo>
                  <a:lnTo>
                    <a:pt x="4151" y="1022"/>
                  </a:lnTo>
                  <a:lnTo>
                    <a:pt x="4095" y="1022"/>
                  </a:lnTo>
                  <a:lnTo>
                    <a:pt x="4095" y="1008"/>
                  </a:lnTo>
                  <a:close/>
                  <a:moveTo>
                    <a:pt x="4192" y="1008"/>
                  </a:moveTo>
                  <a:lnTo>
                    <a:pt x="4248" y="1008"/>
                  </a:lnTo>
                  <a:lnTo>
                    <a:pt x="4248" y="1022"/>
                  </a:lnTo>
                  <a:lnTo>
                    <a:pt x="4192" y="1022"/>
                  </a:lnTo>
                  <a:lnTo>
                    <a:pt x="4192" y="1008"/>
                  </a:lnTo>
                  <a:close/>
                  <a:moveTo>
                    <a:pt x="4289" y="1008"/>
                  </a:moveTo>
                  <a:lnTo>
                    <a:pt x="4344" y="1008"/>
                  </a:lnTo>
                  <a:lnTo>
                    <a:pt x="4344" y="1022"/>
                  </a:lnTo>
                  <a:lnTo>
                    <a:pt x="4289" y="1022"/>
                  </a:lnTo>
                  <a:lnTo>
                    <a:pt x="4289" y="1008"/>
                  </a:lnTo>
                  <a:close/>
                  <a:moveTo>
                    <a:pt x="4386" y="1008"/>
                  </a:moveTo>
                  <a:lnTo>
                    <a:pt x="4441" y="1008"/>
                  </a:lnTo>
                  <a:lnTo>
                    <a:pt x="4441" y="1022"/>
                  </a:lnTo>
                  <a:lnTo>
                    <a:pt x="4386" y="1022"/>
                  </a:lnTo>
                  <a:lnTo>
                    <a:pt x="4386" y="1008"/>
                  </a:lnTo>
                  <a:close/>
                  <a:moveTo>
                    <a:pt x="4483" y="1008"/>
                  </a:moveTo>
                  <a:lnTo>
                    <a:pt x="4538" y="1008"/>
                  </a:lnTo>
                  <a:lnTo>
                    <a:pt x="4538" y="1022"/>
                  </a:lnTo>
                  <a:lnTo>
                    <a:pt x="4483" y="1022"/>
                  </a:lnTo>
                  <a:lnTo>
                    <a:pt x="4483" y="1008"/>
                  </a:lnTo>
                  <a:close/>
                  <a:moveTo>
                    <a:pt x="4580" y="1008"/>
                  </a:moveTo>
                  <a:lnTo>
                    <a:pt x="4635" y="1008"/>
                  </a:lnTo>
                  <a:lnTo>
                    <a:pt x="4635" y="1022"/>
                  </a:lnTo>
                  <a:lnTo>
                    <a:pt x="4580" y="1022"/>
                  </a:lnTo>
                  <a:lnTo>
                    <a:pt x="4580" y="1008"/>
                  </a:lnTo>
                  <a:close/>
                  <a:moveTo>
                    <a:pt x="4677" y="1008"/>
                  </a:moveTo>
                  <a:lnTo>
                    <a:pt x="4732" y="1008"/>
                  </a:lnTo>
                  <a:lnTo>
                    <a:pt x="4732" y="1022"/>
                  </a:lnTo>
                  <a:lnTo>
                    <a:pt x="4677" y="1022"/>
                  </a:lnTo>
                  <a:lnTo>
                    <a:pt x="4677" y="1008"/>
                  </a:lnTo>
                  <a:close/>
                  <a:moveTo>
                    <a:pt x="4774" y="1008"/>
                  </a:moveTo>
                  <a:lnTo>
                    <a:pt x="4829" y="1008"/>
                  </a:lnTo>
                  <a:lnTo>
                    <a:pt x="4829" y="1022"/>
                  </a:lnTo>
                  <a:lnTo>
                    <a:pt x="4774" y="1022"/>
                  </a:lnTo>
                  <a:lnTo>
                    <a:pt x="4774" y="1008"/>
                  </a:lnTo>
                  <a:close/>
                  <a:moveTo>
                    <a:pt x="4871" y="1008"/>
                  </a:moveTo>
                  <a:lnTo>
                    <a:pt x="4926" y="1008"/>
                  </a:lnTo>
                  <a:lnTo>
                    <a:pt x="4926" y="1022"/>
                  </a:lnTo>
                  <a:lnTo>
                    <a:pt x="4871" y="1022"/>
                  </a:lnTo>
                  <a:lnTo>
                    <a:pt x="4871" y="1008"/>
                  </a:lnTo>
                  <a:close/>
                  <a:moveTo>
                    <a:pt x="4968" y="1008"/>
                  </a:moveTo>
                  <a:lnTo>
                    <a:pt x="4993" y="1008"/>
                  </a:lnTo>
                  <a:lnTo>
                    <a:pt x="4986" y="1015"/>
                  </a:lnTo>
                  <a:lnTo>
                    <a:pt x="4986" y="984"/>
                  </a:lnTo>
                  <a:lnTo>
                    <a:pt x="5000" y="984"/>
                  </a:lnTo>
                  <a:lnTo>
                    <a:pt x="5000" y="1022"/>
                  </a:lnTo>
                  <a:lnTo>
                    <a:pt x="4968" y="1022"/>
                  </a:lnTo>
                  <a:lnTo>
                    <a:pt x="4968" y="1008"/>
                  </a:lnTo>
                  <a:close/>
                  <a:moveTo>
                    <a:pt x="4986" y="943"/>
                  </a:moveTo>
                  <a:lnTo>
                    <a:pt x="4986" y="887"/>
                  </a:lnTo>
                  <a:lnTo>
                    <a:pt x="5000" y="887"/>
                  </a:lnTo>
                  <a:lnTo>
                    <a:pt x="5000" y="943"/>
                  </a:lnTo>
                  <a:lnTo>
                    <a:pt x="4986" y="943"/>
                  </a:lnTo>
                  <a:close/>
                  <a:moveTo>
                    <a:pt x="4986" y="846"/>
                  </a:moveTo>
                  <a:lnTo>
                    <a:pt x="4986" y="790"/>
                  </a:lnTo>
                  <a:lnTo>
                    <a:pt x="5000" y="790"/>
                  </a:lnTo>
                  <a:lnTo>
                    <a:pt x="5000" y="846"/>
                  </a:lnTo>
                  <a:lnTo>
                    <a:pt x="4986" y="846"/>
                  </a:lnTo>
                  <a:close/>
                  <a:moveTo>
                    <a:pt x="4986" y="749"/>
                  </a:moveTo>
                  <a:lnTo>
                    <a:pt x="4986" y="693"/>
                  </a:lnTo>
                  <a:lnTo>
                    <a:pt x="5000" y="693"/>
                  </a:lnTo>
                  <a:lnTo>
                    <a:pt x="5000" y="749"/>
                  </a:lnTo>
                  <a:lnTo>
                    <a:pt x="4986" y="749"/>
                  </a:lnTo>
                  <a:close/>
                  <a:moveTo>
                    <a:pt x="4986" y="652"/>
                  </a:moveTo>
                  <a:lnTo>
                    <a:pt x="4986" y="597"/>
                  </a:lnTo>
                  <a:lnTo>
                    <a:pt x="5000" y="597"/>
                  </a:lnTo>
                  <a:lnTo>
                    <a:pt x="5000" y="652"/>
                  </a:lnTo>
                  <a:lnTo>
                    <a:pt x="4986" y="652"/>
                  </a:lnTo>
                  <a:close/>
                  <a:moveTo>
                    <a:pt x="4986" y="555"/>
                  </a:moveTo>
                  <a:lnTo>
                    <a:pt x="4986" y="500"/>
                  </a:lnTo>
                  <a:lnTo>
                    <a:pt x="5000" y="500"/>
                  </a:lnTo>
                  <a:lnTo>
                    <a:pt x="5000" y="555"/>
                  </a:lnTo>
                  <a:lnTo>
                    <a:pt x="4986" y="555"/>
                  </a:lnTo>
                  <a:close/>
                  <a:moveTo>
                    <a:pt x="4986" y="458"/>
                  </a:moveTo>
                  <a:lnTo>
                    <a:pt x="4986" y="403"/>
                  </a:lnTo>
                  <a:lnTo>
                    <a:pt x="5000" y="403"/>
                  </a:lnTo>
                  <a:lnTo>
                    <a:pt x="5000" y="458"/>
                  </a:lnTo>
                  <a:lnTo>
                    <a:pt x="4986" y="458"/>
                  </a:lnTo>
                  <a:close/>
                  <a:moveTo>
                    <a:pt x="4986" y="361"/>
                  </a:moveTo>
                  <a:lnTo>
                    <a:pt x="4986" y="306"/>
                  </a:lnTo>
                  <a:lnTo>
                    <a:pt x="5000" y="306"/>
                  </a:lnTo>
                  <a:lnTo>
                    <a:pt x="5000" y="361"/>
                  </a:lnTo>
                  <a:lnTo>
                    <a:pt x="4986" y="361"/>
                  </a:lnTo>
                  <a:close/>
                  <a:moveTo>
                    <a:pt x="4986" y="264"/>
                  </a:moveTo>
                  <a:lnTo>
                    <a:pt x="4986" y="209"/>
                  </a:lnTo>
                  <a:lnTo>
                    <a:pt x="5000" y="209"/>
                  </a:lnTo>
                  <a:lnTo>
                    <a:pt x="5000" y="264"/>
                  </a:lnTo>
                  <a:lnTo>
                    <a:pt x="4986" y="264"/>
                  </a:lnTo>
                  <a:close/>
                  <a:moveTo>
                    <a:pt x="4986" y="167"/>
                  </a:moveTo>
                  <a:lnTo>
                    <a:pt x="4986" y="112"/>
                  </a:lnTo>
                  <a:lnTo>
                    <a:pt x="5000" y="112"/>
                  </a:lnTo>
                  <a:lnTo>
                    <a:pt x="5000" y="167"/>
                  </a:lnTo>
                  <a:lnTo>
                    <a:pt x="4986" y="167"/>
                  </a:lnTo>
                  <a:close/>
                  <a:moveTo>
                    <a:pt x="4986" y="70"/>
                  </a:moveTo>
                  <a:lnTo>
                    <a:pt x="4986" y="15"/>
                  </a:lnTo>
                  <a:lnTo>
                    <a:pt x="5000" y="15"/>
                  </a:lnTo>
                  <a:lnTo>
                    <a:pt x="5000" y="70"/>
                  </a:lnTo>
                  <a:lnTo>
                    <a:pt x="4986" y="70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809" y="1252"/>
              <a:ext cx="2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预测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141" y="1247"/>
              <a:ext cx="1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: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88" y="1247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855" y="1540"/>
              <a:ext cx="2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188" y="1535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08" y="1266"/>
              <a:ext cx="664" cy="665"/>
            </a:xfrm>
            <a:prstGeom prst="ellipse">
              <a:avLst/>
            </a:prstGeom>
            <a:noFill/>
            <a:ln w="14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761" y="1529"/>
              <a:ext cx="2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920" y="1529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336" y="1269"/>
              <a:ext cx="665" cy="665"/>
            </a:xfrm>
            <a:prstGeom prst="ellipse">
              <a:avLst/>
            </a:prstGeom>
            <a:noFill/>
            <a:ln w="14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585" y="1530"/>
              <a:ext cx="2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752" y="1530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1171" y="1406"/>
              <a:ext cx="385" cy="468"/>
            </a:xfrm>
            <a:custGeom>
              <a:avLst/>
              <a:gdLst>
                <a:gd name="T0" fmla="*/ 4582 w 5573"/>
                <a:gd name="T1" fmla="*/ 6226 h 6751"/>
                <a:gd name="T2" fmla="*/ 4103 w 5573"/>
                <a:gd name="T3" fmla="*/ 6394 h 6751"/>
                <a:gd name="T4" fmla="*/ 3603 w 5573"/>
                <a:gd name="T5" fmla="*/ 6489 h 6751"/>
                <a:gd name="T6" fmla="*/ 3092 w 5573"/>
                <a:gd name="T7" fmla="*/ 6503 h 6751"/>
                <a:gd name="T8" fmla="*/ 2604 w 5573"/>
                <a:gd name="T9" fmla="*/ 6442 h 6751"/>
                <a:gd name="T10" fmla="*/ 2140 w 5573"/>
                <a:gd name="T11" fmla="*/ 6311 h 6751"/>
                <a:gd name="T12" fmla="*/ 1707 w 5573"/>
                <a:gd name="T13" fmla="*/ 6117 h 6751"/>
                <a:gd name="T14" fmla="*/ 1190 w 5573"/>
                <a:gd name="T15" fmla="*/ 5769 h 6751"/>
                <a:gd name="T16" fmla="*/ 560 w 5573"/>
                <a:gd name="T17" fmla="*/ 5078 h 6751"/>
                <a:gd name="T18" fmla="*/ 323 w 5573"/>
                <a:gd name="T19" fmla="*/ 4667 h 6751"/>
                <a:gd name="T20" fmla="*/ 147 w 5573"/>
                <a:gd name="T21" fmla="*/ 4224 h 6751"/>
                <a:gd name="T22" fmla="*/ 38 w 5573"/>
                <a:gd name="T23" fmla="*/ 3751 h 6751"/>
                <a:gd name="T24" fmla="*/ 0 w 5573"/>
                <a:gd name="T25" fmla="*/ 3257 h 6751"/>
                <a:gd name="T26" fmla="*/ 37 w 5573"/>
                <a:gd name="T27" fmla="*/ 2762 h 6751"/>
                <a:gd name="T28" fmla="*/ 145 w 5573"/>
                <a:gd name="T29" fmla="*/ 2289 h 6751"/>
                <a:gd name="T30" fmla="*/ 320 w 5573"/>
                <a:gd name="T31" fmla="*/ 1845 h 6751"/>
                <a:gd name="T32" fmla="*/ 554 w 5573"/>
                <a:gd name="T33" fmla="*/ 1437 h 6751"/>
                <a:gd name="T34" fmla="*/ 1180 w 5573"/>
                <a:gd name="T35" fmla="*/ 747 h 6751"/>
                <a:gd name="T36" fmla="*/ 1701 w 5573"/>
                <a:gd name="T37" fmla="*/ 394 h 6751"/>
                <a:gd name="T38" fmla="*/ 2134 w 5573"/>
                <a:gd name="T39" fmla="*/ 198 h 6751"/>
                <a:gd name="T40" fmla="*/ 2596 w 5573"/>
                <a:gd name="T41" fmla="*/ 67 h 6751"/>
                <a:gd name="T42" fmla="*/ 3085 w 5573"/>
                <a:gd name="T43" fmla="*/ 5 h 6751"/>
                <a:gd name="T44" fmla="*/ 3545 w 5573"/>
                <a:gd name="T45" fmla="*/ 13 h 6751"/>
                <a:gd name="T46" fmla="*/ 3974 w 5573"/>
                <a:gd name="T47" fmla="*/ 81 h 6751"/>
                <a:gd name="T48" fmla="*/ 4652 w 5573"/>
                <a:gd name="T49" fmla="*/ 315 h 6751"/>
                <a:gd name="T50" fmla="*/ 5381 w 5573"/>
                <a:gd name="T51" fmla="*/ 789 h 6751"/>
                <a:gd name="T52" fmla="*/ 5006 w 5573"/>
                <a:gd name="T53" fmla="*/ 832 h 6751"/>
                <a:gd name="T54" fmla="*/ 4305 w 5573"/>
                <a:gd name="T55" fmla="*/ 456 h 6751"/>
                <a:gd name="T56" fmla="*/ 3790 w 5573"/>
                <a:gd name="T57" fmla="*/ 315 h 6751"/>
                <a:gd name="T58" fmla="*/ 3394 w 5573"/>
                <a:gd name="T59" fmla="*/ 270 h 6751"/>
                <a:gd name="T60" fmla="*/ 2953 w 5573"/>
                <a:gd name="T61" fmla="*/ 282 h 6751"/>
                <a:gd name="T62" fmla="*/ 2512 w 5573"/>
                <a:gd name="T63" fmla="*/ 360 h 6751"/>
                <a:gd name="T64" fmla="*/ 2096 w 5573"/>
                <a:gd name="T65" fmla="*/ 500 h 6751"/>
                <a:gd name="T66" fmla="*/ 1709 w 5573"/>
                <a:gd name="T67" fmla="*/ 698 h 6751"/>
                <a:gd name="T68" fmla="*/ 1147 w 5573"/>
                <a:gd name="T69" fmla="*/ 1137 h 6751"/>
                <a:gd name="T70" fmla="*/ 701 w 5573"/>
                <a:gd name="T71" fmla="*/ 1702 h 6751"/>
                <a:gd name="T72" fmla="*/ 502 w 5573"/>
                <a:gd name="T73" fmla="*/ 2089 h 6751"/>
                <a:gd name="T74" fmla="*/ 361 w 5573"/>
                <a:gd name="T75" fmla="*/ 2504 h 6751"/>
                <a:gd name="T76" fmla="*/ 282 w 5573"/>
                <a:gd name="T77" fmla="*/ 2945 h 6751"/>
                <a:gd name="T78" fmla="*/ 270 w 5573"/>
                <a:gd name="T79" fmla="*/ 3404 h 6751"/>
                <a:gd name="T80" fmla="*/ 326 w 5573"/>
                <a:gd name="T81" fmla="*/ 3852 h 6751"/>
                <a:gd name="T82" fmla="*/ 447 w 5573"/>
                <a:gd name="T83" fmla="*/ 4278 h 6751"/>
                <a:gd name="T84" fmla="*/ 626 w 5573"/>
                <a:gd name="T85" fmla="*/ 4675 h 6751"/>
                <a:gd name="T86" fmla="*/ 945 w 5573"/>
                <a:gd name="T87" fmla="*/ 5149 h 6751"/>
                <a:gd name="T88" fmla="*/ 1583 w 5573"/>
                <a:gd name="T89" fmla="*/ 5728 h 6751"/>
                <a:gd name="T90" fmla="*/ 1958 w 5573"/>
                <a:gd name="T91" fmla="*/ 5944 h 6751"/>
                <a:gd name="T92" fmla="*/ 2364 w 5573"/>
                <a:gd name="T93" fmla="*/ 6105 h 6751"/>
                <a:gd name="T94" fmla="*/ 2797 w 5573"/>
                <a:gd name="T95" fmla="*/ 6205 h 6751"/>
                <a:gd name="T96" fmla="*/ 3253 w 5573"/>
                <a:gd name="T97" fmla="*/ 6240 h 6751"/>
                <a:gd name="T98" fmla="*/ 3723 w 5573"/>
                <a:gd name="T99" fmla="*/ 6203 h 6751"/>
                <a:gd name="T100" fmla="*/ 4177 w 5573"/>
                <a:gd name="T101" fmla="*/ 6095 h 6751"/>
                <a:gd name="T102" fmla="*/ 4607 w 5573"/>
                <a:gd name="T103" fmla="*/ 5918 h 6751"/>
                <a:gd name="T104" fmla="*/ 4796 w 5573"/>
                <a:gd name="T105" fmla="*/ 6119 h 6751"/>
                <a:gd name="T106" fmla="*/ 5573 w 5573"/>
                <a:gd name="T107" fmla="*/ 5345 h 6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73" h="6751">
                  <a:moveTo>
                    <a:pt x="4796" y="6119"/>
                  </a:moveTo>
                  <a:lnTo>
                    <a:pt x="4734" y="6153"/>
                  </a:lnTo>
                  <a:lnTo>
                    <a:pt x="4582" y="6226"/>
                  </a:lnTo>
                  <a:lnTo>
                    <a:pt x="4425" y="6290"/>
                  </a:lnTo>
                  <a:lnTo>
                    <a:pt x="4266" y="6346"/>
                  </a:lnTo>
                  <a:lnTo>
                    <a:pt x="4103" y="6394"/>
                  </a:lnTo>
                  <a:lnTo>
                    <a:pt x="3939" y="6434"/>
                  </a:lnTo>
                  <a:lnTo>
                    <a:pt x="3772" y="6466"/>
                  </a:lnTo>
                  <a:lnTo>
                    <a:pt x="3603" y="6489"/>
                  </a:lnTo>
                  <a:lnTo>
                    <a:pt x="3432" y="6502"/>
                  </a:lnTo>
                  <a:lnTo>
                    <a:pt x="3260" y="6507"/>
                  </a:lnTo>
                  <a:lnTo>
                    <a:pt x="3092" y="6503"/>
                  </a:lnTo>
                  <a:lnTo>
                    <a:pt x="2927" y="6490"/>
                  </a:lnTo>
                  <a:lnTo>
                    <a:pt x="2764" y="6470"/>
                  </a:lnTo>
                  <a:lnTo>
                    <a:pt x="2604" y="6442"/>
                  </a:lnTo>
                  <a:lnTo>
                    <a:pt x="2446" y="6405"/>
                  </a:lnTo>
                  <a:lnTo>
                    <a:pt x="2291" y="6362"/>
                  </a:lnTo>
                  <a:lnTo>
                    <a:pt x="2140" y="6311"/>
                  </a:lnTo>
                  <a:lnTo>
                    <a:pt x="1992" y="6253"/>
                  </a:lnTo>
                  <a:lnTo>
                    <a:pt x="1847" y="6187"/>
                  </a:lnTo>
                  <a:lnTo>
                    <a:pt x="1707" y="6117"/>
                  </a:lnTo>
                  <a:lnTo>
                    <a:pt x="1571" y="6038"/>
                  </a:lnTo>
                  <a:lnTo>
                    <a:pt x="1438" y="5952"/>
                  </a:lnTo>
                  <a:lnTo>
                    <a:pt x="1190" y="5769"/>
                  </a:lnTo>
                  <a:lnTo>
                    <a:pt x="959" y="5558"/>
                  </a:lnTo>
                  <a:lnTo>
                    <a:pt x="748" y="5328"/>
                  </a:lnTo>
                  <a:lnTo>
                    <a:pt x="560" y="5078"/>
                  </a:lnTo>
                  <a:lnTo>
                    <a:pt x="473" y="4943"/>
                  </a:lnTo>
                  <a:lnTo>
                    <a:pt x="395" y="4808"/>
                  </a:lnTo>
                  <a:lnTo>
                    <a:pt x="323" y="4667"/>
                  </a:lnTo>
                  <a:lnTo>
                    <a:pt x="257" y="4524"/>
                  </a:lnTo>
                  <a:lnTo>
                    <a:pt x="198" y="4375"/>
                  </a:lnTo>
                  <a:lnTo>
                    <a:pt x="147" y="4224"/>
                  </a:lnTo>
                  <a:lnTo>
                    <a:pt x="103" y="4070"/>
                  </a:lnTo>
                  <a:lnTo>
                    <a:pt x="67" y="3913"/>
                  </a:lnTo>
                  <a:lnTo>
                    <a:pt x="38" y="3751"/>
                  </a:lnTo>
                  <a:lnTo>
                    <a:pt x="17" y="3589"/>
                  </a:lnTo>
                  <a:lnTo>
                    <a:pt x="5" y="3425"/>
                  </a:lnTo>
                  <a:lnTo>
                    <a:pt x="0" y="3257"/>
                  </a:lnTo>
                  <a:lnTo>
                    <a:pt x="4" y="3089"/>
                  </a:lnTo>
                  <a:lnTo>
                    <a:pt x="17" y="2924"/>
                  </a:lnTo>
                  <a:lnTo>
                    <a:pt x="37" y="2762"/>
                  </a:lnTo>
                  <a:lnTo>
                    <a:pt x="65" y="2601"/>
                  </a:lnTo>
                  <a:lnTo>
                    <a:pt x="102" y="2443"/>
                  </a:lnTo>
                  <a:lnTo>
                    <a:pt x="145" y="2289"/>
                  </a:lnTo>
                  <a:lnTo>
                    <a:pt x="196" y="2138"/>
                  </a:lnTo>
                  <a:lnTo>
                    <a:pt x="255" y="1990"/>
                  </a:lnTo>
                  <a:lnTo>
                    <a:pt x="320" y="1845"/>
                  </a:lnTo>
                  <a:lnTo>
                    <a:pt x="392" y="1705"/>
                  </a:lnTo>
                  <a:lnTo>
                    <a:pt x="470" y="1569"/>
                  </a:lnTo>
                  <a:lnTo>
                    <a:pt x="554" y="1437"/>
                  </a:lnTo>
                  <a:lnTo>
                    <a:pt x="740" y="1189"/>
                  </a:lnTo>
                  <a:lnTo>
                    <a:pt x="950" y="958"/>
                  </a:lnTo>
                  <a:lnTo>
                    <a:pt x="1180" y="747"/>
                  </a:lnTo>
                  <a:lnTo>
                    <a:pt x="1431" y="559"/>
                  </a:lnTo>
                  <a:lnTo>
                    <a:pt x="1564" y="473"/>
                  </a:lnTo>
                  <a:lnTo>
                    <a:pt x="1701" y="394"/>
                  </a:lnTo>
                  <a:lnTo>
                    <a:pt x="1842" y="322"/>
                  </a:lnTo>
                  <a:lnTo>
                    <a:pt x="1985" y="257"/>
                  </a:lnTo>
                  <a:lnTo>
                    <a:pt x="2134" y="198"/>
                  </a:lnTo>
                  <a:lnTo>
                    <a:pt x="2285" y="147"/>
                  </a:lnTo>
                  <a:lnTo>
                    <a:pt x="2439" y="103"/>
                  </a:lnTo>
                  <a:lnTo>
                    <a:pt x="2596" y="67"/>
                  </a:lnTo>
                  <a:lnTo>
                    <a:pt x="2757" y="38"/>
                  </a:lnTo>
                  <a:lnTo>
                    <a:pt x="2920" y="17"/>
                  </a:lnTo>
                  <a:lnTo>
                    <a:pt x="3085" y="5"/>
                  </a:lnTo>
                  <a:lnTo>
                    <a:pt x="3253" y="0"/>
                  </a:lnTo>
                  <a:lnTo>
                    <a:pt x="3399" y="3"/>
                  </a:lnTo>
                  <a:lnTo>
                    <a:pt x="3545" y="13"/>
                  </a:lnTo>
                  <a:lnTo>
                    <a:pt x="3689" y="29"/>
                  </a:lnTo>
                  <a:lnTo>
                    <a:pt x="3833" y="52"/>
                  </a:lnTo>
                  <a:lnTo>
                    <a:pt x="3974" y="81"/>
                  </a:lnTo>
                  <a:lnTo>
                    <a:pt x="4113" y="115"/>
                  </a:lnTo>
                  <a:lnTo>
                    <a:pt x="4386" y="203"/>
                  </a:lnTo>
                  <a:lnTo>
                    <a:pt x="4652" y="315"/>
                  </a:lnTo>
                  <a:lnTo>
                    <a:pt x="4908" y="451"/>
                  </a:lnTo>
                  <a:lnTo>
                    <a:pt x="5151" y="609"/>
                  </a:lnTo>
                  <a:lnTo>
                    <a:pt x="5381" y="789"/>
                  </a:lnTo>
                  <a:cubicBezTo>
                    <a:pt x="5439" y="834"/>
                    <a:pt x="5449" y="918"/>
                    <a:pt x="5403" y="976"/>
                  </a:cubicBezTo>
                  <a:cubicBezTo>
                    <a:pt x="5358" y="1034"/>
                    <a:pt x="5274" y="1044"/>
                    <a:pt x="5216" y="998"/>
                  </a:cubicBezTo>
                  <a:lnTo>
                    <a:pt x="5006" y="832"/>
                  </a:lnTo>
                  <a:lnTo>
                    <a:pt x="4783" y="686"/>
                  </a:lnTo>
                  <a:lnTo>
                    <a:pt x="4548" y="560"/>
                  </a:lnTo>
                  <a:lnTo>
                    <a:pt x="4305" y="456"/>
                  </a:lnTo>
                  <a:lnTo>
                    <a:pt x="4050" y="374"/>
                  </a:lnTo>
                  <a:lnTo>
                    <a:pt x="3921" y="342"/>
                  </a:lnTo>
                  <a:lnTo>
                    <a:pt x="3790" y="315"/>
                  </a:lnTo>
                  <a:lnTo>
                    <a:pt x="3660" y="294"/>
                  </a:lnTo>
                  <a:lnTo>
                    <a:pt x="3526" y="279"/>
                  </a:lnTo>
                  <a:lnTo>
                    <a:pt x="3394" y="270"/>
                  </a:lnTo>
                  <a:lnTo>
                    <a:pt x="3260" y="267"/>
                  </a:lnTo>
                  <a:lnTo>
                    <a:pt x="3106" y="270"/>
                  </a:lnTo>
                  <a:lnTo>
                    <a:pt x="2953" y="282"/>
                  </a:lnTo>
                  <a:lnTo>
                    <a:pt x="2803" y="301"/>
                  </a:lnTo>
                  <a:lnTo>
                    <a:pt x="2657" y="326"/>
                  </a:lnTo>
                  <a:lnTo>
                    <a:pt x="2512" y="360"/>
                  </a:lnTo>
                  <a:lnTo>
                    <a:pt x="2370" y="400"/>
                  </a:lnTo>
                  <a:lnTo>
                    <a:pt x="2231" y="447"/>
                  </a:lnTo>
                  <a:lnTo>
                    <a:pt x="2096" y="500"/>
                  </a:lnTo>
                  <a:lnTo>
                    <a:pt x="1962" y="561"/>
                  </a:lnTo>
                  <a:lnTo>
                    <a:pt x="1834" y="625"/>
                  </a:lnTo>
                  <a:lnTo>
                    <a:pt x="1709" y="698"/>
                  </a:lnTo>
                  <a:lnTo>
                    <a:pt x="1590" y="774"/>
                  </a:lnTo>
                  <a:lnTo>
                    <a:pt x="1359" y="944"/>
                  </a:lnTo>
                  <a:lnTo>
                    <a:pt x="1147" y="1137"/>
                  </a:lnTo>
                  <a:lnTo>
                    <a:pt x="953" y="1348"/>
                  </a:lnTo>
                  <a:lnTo>
                    <a:pt x="779" y="1582"/>
                  </a:lnTo>
                  <a:lnTo>
                    <a:pt x="701" y="1702"/>
                  </a:lnTo>
                  <a:lnTo>
                    <a:pt x="629" y="1828"/>
                  </a:lnTo>
                  <a:lnTo>
                    <a:pt x="563" y="1956"/>
                  </a:lnTo>
                  <a:lnTo>
                    <a:pt x="502" y="2089"/>
                  </a:lnTo>
                  <a:lnTo>
                    <a:pt x="449" y="2223"/>
                  </a:lnTo>
                  <a:lnTo>
                    <a:pt x="402" y="2362"/>
                  </a:lnTo>
                  <a:lnTo>
                    <a:pt x="361" y="2504"/>
                  </a:lnTo>
                  <a:lnTo>
                    <a:pt x="328" y="2647"/>
                  </a:lnTo>
                  <a:lnTo>
                    <a:pt x="302" y="2795"/>
                  </a:lnTo>
                  <a:lnTo>
                    <a:pt x="282" y="2945"/>
                  </a:lnTo>
                  <a:lnTo>
                    <a:pt x="271" y="3096"/>
                  </a:lnTo>
                  <a:lnTo>
                    <a:pt x="267" y="3250"/>
                  </a:lnTo>
                  <a:lnTo>
                    <a:pt x="270" y="3404"/>
                  </a:lnTo>
                  <a:lnTo>
                    <a:pt x="282" y="3556"/>
                  </a:lnTo>
                  <a:lnTo>
                    <a:pt x="301" y="3705"/>
                  </a:lnTo>
                  <a:lnTo>
                    <a:pt x="326" y="3852"/>
                  </a:lnTo>
                  <a:lnTo>
                    <a:pt x="360" y="3997"/>
                  </a:lnTo>
                  <a:lnTo>
                    <a:pt x="400" y="4139"/>
                  </a:lnTo>
                  <a:lnTo>
                    <a:pt x="447" y="4278"/>
                  </a:lnTo>
                  <a:lnTo>
                    <a:pt x="500" y="4413"/>
                  </a:lnTo>
                  <a:lnTo>
                    <a:pt x="560" y="4546"/>
                  </a:lnTo>
                  <a:lnTo>
                    <a:pt x="626" y="4675"/>
                  </a:lnTo>
                  <a:lnTo>
                    <a:pt x="698" y="4800"/>
                  </a:lnTo>
                  <a:lnTo>
                    <a:pt x="773" y="4918"/>
                  </a:lnTo>
                  <a:lnTo>
                    <a:pt x="945" y="5149"/>
                  </a:lnTo>
                  <a:lnTo>
                    <a:pt x="1138" y="5361"/>
                  </a:lnTo>
                  <a:lnTo>
                    <a:pt x="1349" y="5554"/>
                  </a:lnTo>
                  <a:lnTo>
                    <a:pt x="1583" y="5728"/>
                  </a:lnTo>
                  <a:lnTo>
                    <a:pt x="1704" y="5807"/>
                  </a:lnTo>
                  <a:lnTo>
                    <a:pt x="1827" y="5878"/>
                  </a:lnTo>
                  <a:lnTo>
                    <a:pt x="1958" y="5944"/>
                  </a:lnTo>
                  <a:lnTo>
                    <a:pt x="2089" y="6004"/>
                  </a:lnTo>
                  <a:lnTo>
                    <a:pt x="2225" y="6058"/>
                  </a:lnTo>
                  <a:lnTo>
                    <a:pt x="2364" y="6105"/>
                  </a:lnTo>
                  <a:lnTo>
                    <a:pt x="2505" y="6146"/>
                  </a:lnTo>
                  <a:lnTo>
                    <a:pt x="2651" y="6179"/>
                  </a:lnTo>
                  <a:lnTo>
                    <a:pt x="2797" y="6205"/>
                  </a:lnTo>
                  <a:lnTo>
                    <a:pt x="2948" y="6225"/>
                  </a:lnTo>
                  <a:lnTo>
                    <a:pt x="3099" y="6236"/>
                  </a:lnTo>
                  <a:lnTo>
                    <a:pt x="3253" y="6240"/>
                  </a:lnTo>
                  <a:lnTo>
                    <a:pt x="3411" y="6237"/>
                  </a:lnTo>
                  <a:lnTo>
                    <a:pt x="3568" y="6224"/>
                  </a:lnTo>
                  <a:lnTo>
                    <a:pt x="3723" y="6203"/>
                  </a:lnTo>
                  <a:lnTo>
                    <a:pt x="3876" y="6175"/>
                  </a:lnTo>
                  <a:lnTo>
                    <a:pt x="4028" y="6139"/>
                  </a:lnTo>
                  <a:lnTo>
                    <a:pt x="4177" y="6095"/>
                  </a:lnTo>
                  <a:lnTo>
                    <a:pt x="4324" y="6043"/>
                  </a:lnTo>
                  <a:lnTo>
                    <a:pt x="4467" y="5985"/>
                  </a:lnTo>
                  <a:lnTo>
                    <a:pt x="4607" y="5918"/>
                  </a:lnTo>
                  <a:lnTo>
                    <a:pt x="4670" y="5885"/>
                  </a:lnTo>
                  <a:cubicBezTo>
                    <a:pt x="4734" y="5850"/>
                    <a:pt x="4815" y="5874"/>
                    <a:pt x="4850" y="5939"/>
                  </a:cubicBezTo>
                  <a:cubicBezTo>
                    <a:pt x="4885" y="6004"/>
                    <a:pt x="4861" y="6084"/>
                    <a:pt x="4796" y="6119"/>
                  </a:cubicBezTo>
                  <a:close/>
                  <a:moveTo>
                    <a:pt x="4733" y="6002"/>
                  </a:moveTo>
                  <a:lnTo>
                    <a:pt x="3984" y="5910"/>
                  </a:lnTo>
                  <a:lnTo>
                    <a:pt x="5573" y="5345"/>
                  </a:lnTo>
                  <a:lnTo>
                    <a:pt x="4641" y="6751"/>
                  </a:lnTo>
                  <a:lnTo>
                    <a:pt x="4733" y="6002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172" y="1661"/>
              <a:ext cx="1173" cy="74"/>
            </a:xfrm>
            <a:custGeom>
              <a:avLst/>
              <a:gdLst>
                <a:gd name="T0" fmla="*/ 533 w 8466"/>
                <a:gd name="T1" fmla="*/ 200 h 533"/>
                <a:gd name="T2" fmla="*/ 8400 w 8466"/>
                <a:gd name="T3" fmla="*/ 200 h 533"/>
                <a:gd name="T4" fmla="*/ 8466 w 8466"/>
                <a:gd name="T5" fmla="*/ 266 h 533"/>
                <a:gd name="T6" fmla="*/ 8400 w 8466"/>
                <a:gd name="T7" fmla="*/ 333 h 533"/>
                <a:gd name="T8" fmla="*/ 533 w 8466"/>
                <a:gd name="T9" fmla="*/ 333 h 533"/>
                <a:gd name="T10" fmla="*/ 466 w 8466"/>
                <a:gd name="T11" fmla="*/ 266 h 533"/>
                <a:gd name="T12" fmla="*/ 533 w 8466"/>
                <a:gd name="T13" fmla="*/ 200 h 533"/>
                <a:gd name="T14" fmla="*/ 533 w 8466"/>
                <a:gd name="T15" fmla="*/ 266 h 533"/>
                <a:gd name="T16" fmla="*/ 800 w 8466"/>
                <a:gd name="T17" fmla="*/ 533 h 533"/>
                <a:gd name="T18" fmla="*/ 0 w 8466"/>
                <a:gd name="T19" fmla="*/ 266 h 533"/>
                <a:gd name="T20" fmla="*/ 800 w 8466"/>
                <a:gd name="T21" fmla="*/ 0 h 533"/>
                <a:gd name="T22" fmla="*/ 533 w 8466"/>
                <a:gd name="T23" fmla="*/ 26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66" h="533">
                  <a:moveTo>
                    <a:pt x="533" y="200"/>
                  </a:moveTo>
                  <a:lnTo>
                    <a:pt x="8400" y="200"/>
                  </a:lnTo>
                  <a:cubicBezTo>
                    <a:pt x="8437" y="200"/>
                    <a:pt x="8466" y="230"/>
                    <a:pt x="8466" y="266"/>
                  </a:cubicBezTo>
                  <a:cubicBezTo>
                    <a:pt x="8466" y="303"/>
                    <a:pt x="8437" y="333"/>
                    <a:pt x="8400" y="333"/>
                  </a:cubicBezTo>
                  <a:lnTo>
                    <a:pt x="533" y="333"/>
                  </a:lnTo>
                  <a:cubicBezTo>
                    <a:pt x="496" y="333"/>
                    <a:pt x="466" y="303"/>
                    <a:pt x="466" y="266"/>
                  </a:cubicBezTo>
                  <a:cubicBezTo>
                    <a:pt x="466" y="230"/>
                    <a:pt x="496" y="200"/>
                    <a:pt x="533" y="200"/>
                  </a:cubicBezTo>
                  <a:close/>
                  <a:moveTo>
                    <a:pt x="533" y="266"/>
                  </a:moveTo>
                  <a:lnTo>
                    <a:pt x="800" y="533"/>
                  </a:lnTo>
                  <a:lnTo>
                    <a:pt x="0" y="266"/>
                  </a:lnTo>
                  <a:lnTo>
                    <a:pt x="800" y="0"/>
                  </a:lnTo>
                  <a:lnTo>
                    <a:pt x="533" y="266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2163" y="1517"/>
              <a:ext cx="1173" cy="74"/>
            </a:xfrm>
            <a:custGeom>
              <a:avLst/>
              <a:gdLst>
                <a:gd name="T0" fmla="*/ 67 w 8467"/>
                <a:gd name="T1" fmla="*/ 200 h 533"/>
                <a:gd name="T2" fmla="*/ 7933 w 8467"/>
                <a:gd name="T3" fmla="*/ 200 h 533"/>
                <a:gd name="T4" fmla="*/ 8000 w 8467"/>
                <a:gd name="T5" fmla="*/ 266 h 533"/>
                <a:gd name="T6" fmla="*/ 7933 w 8467"/>
                <a:gd name="T7" fmla="*/ 333 h 533"/>
                <a:gd name="T8" fmla="*/ 67 w 8467"/>
                <a:gd name="T9" fmla="*/ 333 h 533"/>
                <a:gd name="T10" fmla="*/ 0 w 8467"/>
                <a:gd name="T11" fmla="*/ 266 h 533"/>
                <a:gd name="T12" fmla="*/ 67 w 8467"/>
                <a:gd name="T13" fmla="*/ 200 h 533"/>
                <a:gd name="T14" fmla="*/ 7933 w 8467"/>
                <a:gd name="T15" fmla="*/ 266 h 533"/>
                <a:gd name="T16" fmla="*/ 7667 w 8467"/>
                <a:gd name="T17" fmla="*/ 0 h 533"/>
                <a:gd name="T18" fmla="*/ 8467 w 8467"/>
                <a:gd name="T19" fmla="*/ 266 h 533"/>
                <a:gd name="T20" fmla="*/ 7667 w 8467"/>
                <a:gd name="T21" fmla="*/ 533 h 533"/>
                <a:gd name="T22" fmla="*/ 7933 w 8467"/>
                <a:gd name="T23" fmla="*/ 26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67" h="533">
                  <a:moveTo>
                    <a:pt x="67" y="200"/>
                  </a:moveTo>
                  <a:lnTo>
                    <a:pt x="7933" y="200"/>
                  </a:lnTo>
                  <a:cubicBezTo>
                    <a:pt x="7970" y="200"/>
                    <a:pt x="8000" y="230"/>
                    <a:pt x="8000" y="266"/>
                  </a:cubicBezTo>
                  <a:cubicBezTo>
                    <a:pt x="8000" y="303"/>
                    <a:pt x="7970" y="333"/>
                    <a:pt x="7933" y="333"/>
                  </a:cubicBezTo>
                  <a:lnTo>
                    <a:pt x="67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7" y="200"/>
                  </a:cubicBezTo>
                  <a:close/>
                  <a:moveTo>
                    <a:pt x="7933" y="266"/>
                  </a:moveTo>
                  <a:lnTo>
                    <a:pt x="7667" y="0"/>
                  </a:lnTo>
                  <a:lnTo>
                    <a:pt x="8467" y="266"/>
                  </a:lnTo>
                  <a:lnTo>
                    <a:pt x="7667" y="533"/>
                  </a:lnTo>
                  <a:lnTo>
                    <a:pt x="7933" y="266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422" y="1347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不成功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21" y="1342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501" y="1721"/>
              <a:ext cx="2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833" y="1716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742" y="2190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不成功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64" name="Rectangle 33"/>
            <p:cNvSpPr>
              <a:spLocks noChangeArrowheads="1"/>
            </p:cNvSpPr>
            <p:nvPr/>
          </p:nvSpPr>
          <p:spPr bwMode="auto">
            <a:xfrm>
              <a:off x="3830" y="2185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65" name="Rectangle 34"/>
            <p:cNvSpPr>
              <a:spLocks noChangeArrowheads="1"/>
            </p:cNvSpPr>
            <p:nvPr/>
          </p:nvSpPr>
          <p:spPr bwMode="auto">
            <a:xfrm>
              <a:off x="511" y="1614"/>
              <a:ext cx="2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66" name="Rectangle 35"/>
            <p:cNvSpPr>
              <a:spLocks noChangeArrowheads="1"/>
            </p:cNvSpPr>
            <p:nvPr/>
          </p:nvSpPr>
          <p:spPr bwMode="auto">
            <a:xfrm>
              <a:off x="843" y="1609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68" name="Oval 36"/>
            <p:cNvSpPr>
              <a:spLocks noChangeArrowheads="1"/>
            </p:cNvSpPr>
            <p:nvPr/>
          </p:nvSpPr>
          <p:spPr bwMode="auto">
            <a:xfrm>
              <a:off x="1503" y="2563"/>
              <a:ext cx="665" cy="664"/>
            </a:xfrm>
            <a:prstGeom prst="ellipse">
              <a:avLst/>
            </a:prstGeom>
            <a:noFill/>
            <a:ln w="14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9" name="Rectangle 37"/>
            <p:cNvSpPr>
              <a:spLocks noChangeArrowheads="1"/>
            </p:cNvSpPr>
            <p:nvPr/>
          </p:nvSpPr>
          <p:spPr bwMode="auto">
            <a:xfrm>
              <a:off x="1753" y="2825"/>
              <a:ext cx="2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0" name="Rectangle 38"/>
            <p:cNvSpPr>
              <a:spLocks noChangeArrowheads="1"/>
            </p:cNvSpPr>
            <p:nvPr/>
          </p:nvSpPr>
          <p:spPr bwMode="auto">
            <a:xfrm>
              <a:off x="1919" y="2825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1" name="Oval 39"/>
            <p:cNvSpPr>
              <a:spLocks noChangeArrowheads="1"/>
            </p:cNvSpPr>
            <p:nvPr/>
          </p:nvSpPr>
          <p:spPr bwMode="auto">
            <a:xfrm>
              <a:off x="3331" y="2565"/>
              <a:ext cx="665" cy="665"/>
            </a:xfrm>
            <a:prstGeom prst="ellipse">
              <a:avLst/>
            </a:prstGeom>
            <a:noFill/>
            <a:ln w="14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2" name="Rectangle 40"/>
            <p:cNvSpPr>
              <a:spLocks noChangeArrowheads="1"/>
            </p:cNvSpPr>
            <p:nvPr/>
          </p:nvSpPr>
          <p:spPr bwMode="auto">
            <a:xfrm>
              <a:off x="3581" y="2826"/>
              <a:ext cx="2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00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3" name="Rectangle 41"/>
            <p:cNvSpPr>
              <a:spLocks noChangeArrowheads="1"/>
            </p:cNvSpPr>
            <p:nvPr/>
          </p:nvSpPr>
          <p:spPr bwMode="auto">
            <a:xfrm>
              <a:off x="3747" y="2826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4" name="Freeform 42"/>
            <p:cNvSpPr>
              <a:spLocks noEditPoints="1"/>
            </p:cNvSpPr>
            <p:nvPr/>
          </p:nvSpPr>
          <p:spPr bwMode="auto">
            <a:xfrm>
              <a:off x="3952" y="2697"/>
              <a:ext cx="386" cy="468"/>
            </a:xfrm>
            <a:custGeom>
              <a:avLst/>
              <a:gdLst>
                <a:gd name="T0" fmla="*/ 553 w 2786"/>
                <a:gd name="T1" fmla="*/ 2992 h 3375"/>
                <a:gd name="T2" fmla="*/ 772 w 2786"/>
                <a:gd name="T3" fmla="*/ 3069 h 3375"/>
                <a:gd name="T4" fmla="*/ 1003 w 2786"/>
                <a:gd name="T5" fmla="*/ 3112 h 3375"/>
                <a:gd name="T6" fmla="*/ 1237 w 2786"/>
                <a:gd name="T7" fmla="*/ 3118 h 3375"/>
                <a:gd name="T8" fmla="*/ 1461 w 2786"/>
                <a:gd name="T9" fmla="*/ 3089 h 3375"/>
                <a:gd name="T10" fmla="*/ 1674 w 2786"/>
                <a:gd name="T11" fmla="*/ 3029 h 3375"/>
                <a:gd name="T12" fmla="*/ 1872 w 2786"/>
                <a:gd name="T13" fmla="*/ 2939 h 3375"/>
                <a:gd name="T14" fmla="*/ 2112 w 2786"/>
                <a:gd name="T15" fmla="*/ 2777 h 3375"/>
                <a:gd name="T16" fmla="*/ 2400 w 2786"/>
                <a:gd name="T17" fmla="*/ 2459 h 3375"/>
                <a:gd name="T18" fmla="*/ 2506 w 2786"/>
                <a:gd name="T19" fmla="*/ 2273 h 3375"/>
                <a:gd name="T20" fmla="*/ 2586 w 2786"/>
                <a:gd name="T21" fmla="*/ 2069 h 3375"/>
                <a:gd name="T22" fmla="*/ 2636 w 2786"/>
                <a:gd name="T23" fmla="*/ 1852 h 3375"/>
                <a:gd name="T24" fmla="*/ 2653 w 2786"/>
                <a:gd name="T25" fmla="*/ 1625 h 3375"/>
                <a:gd name="T26" fmla="*/ 2635 w 2786"/>
                <a:gd name="T27" fmla="*/ 1397 h 3375"/>
                <a:gd name="T28" fmla="*/ 2585 w 2786"/>
                <a:gd name="T29" fmla="*/ 1181 h 3375"/>
                <a:gd name="T30" fmla="*/ 2505 w 2786"/>
                <a:gd name="T31" fmla="*/ 977 h 3375"/>
                <a:gd name="T32" fmla="*/ 2397 w 2786"/>
                <a:gd name="T33" fmla="*/ 791 h 3375"/>
                <a:gd name="T34" fmla="*/ 2106 w 2786"/>
                <a:gd name="T35" fmla="*/ 472 h 3375"/>
                <a:gd name="T36" fmla="*/ 1869 w 2786"/>
                <a:gd name="T37" fmla="*/ 312 h 3375"/>
                <a:gd name="T38" fmla="*/ 1671 w 2786"/>
                <a:gd name="T39" fmla="*/ 223 h 3375"/>
                <a:gd name="T40" fmla="*/ 1458 w 2786"/>
                <a:gd name="T41" fmla="*/ 163 h 3375"/>
                <a:gd name="T42" fmla="*/ 1234 w 2786"/>
                <a:gd name="T43" fmla="*/ 135 h 3375"/>
                <a:gd name="T44" fmla="*/ 1023 w 2786"/>
                <a:gd name="T45" fmla="*/ 139 h 3375"/>
                <a:gd name="T46" fmla="*/ 826 w 2786"/>
                <a:gd name="T47" fmla="*/ 171 h 3375"/>
                <a:gd name="T48" fmla="*/ 513 w 2786"/>
                <a:gd name="T49" fmla="*/ 280 h 3375"/>
                <a:gd name="T50" fmla="*/ 179 w 2786"/>
                <a:gd name="T51" fmla="*/ 499 h 3375"/>
                <a:gd name="T52" fmla="*/ 211 w 2786"/>
                <a:gd name="T53" fmla="*/ 304 h 3375"/>
                <a:gd name="T54" fmla="*/ 593 w 2786"/>
                <a:gd name="T55" fmla="*/ 101 h 3375"/>
                <a:gd name="T56" fmla="*/ 870 w 2786"/>
                <a:gd name="T57" fmla="*/ 26 h 3375"/>
                <a:gd name="T58" fmla="*/ 1087 w 2786"/>
                <a:gd name="T59" fmla="*/ 1 h 3375"/>
                <a:gd name="T60" fmla="*/ 1326 w 2786"/>
                <a:gd name="T61" fmla="*/ 8 h 3375"/>
                <a:gd name="T62" fmla="*/ 1567 w 2786"/>
                <a:gd name="T63" fmla="*/ 51 h 3375"/>
                <a:gd name="T64" fmla="*/ 1794 w 2786"/>
                <a:gd name="T65" fmla="*/ 128 h 3375"/>
                <a:gd name="T66" fmla="*/ 2004 w 2786"/>
                <a:gd name="T67" fmla="*/ 236 h 3375"/>
                <a:gd name="T68" fmla="*/ 2311 w 2786"/>
                <a:gd name="T69" fmla="*/ 478 h 3375"/>
                <a:gd name="T70" fmla="*/ 2551 w 2786"/>
                <a:gd name="T71" fmla="*/ 784 h 3375"/>
                <a:gd name="T72" fmla="*/ 2659 w 2786"/>
                <a:gd name="T73" fmla="*/ 995 h 3375"/>
                <a:gd name="T74" fmla="*/ 2735 w 2786"/>
                <a:gd name="T75" fmla="*/ 1221 h 3375"/>
                <a:gd name="T76" fmla="*/ 2778 w 2786"/>
                <a:gd name="T77" fmla="*/ 1462 h 3375"/>
                <a:gd name="T78" fmla="*/ 2784 w 2786"/>
                <a:gd name="T79" fmla="*/ 1712 h 3375"/>
                <a:gd name="T80" fmla="*/ 2753 w 2786"/>
                <a:gd name="T81" fmla="*/ 1956 h 3375"/>
                <a:gd name="T82" fmla="*/ 2687 w 2786"/>
                <a:gd name="T83" fmla="*/ 2187 h 3375"/>
                <a:gd name="T84" fmla="*/ 2589 w 2786"/>
                <a:gd name="T85" fmla="*/ 2404 h 3375"/>
                <a:gd name="T86" fmla="*/ 2412 w 2786"/>
                <a:gd name="T87" fmla="*/ 2664 h 3375"/>
                <a:gd name="T88" fmla="*/ 2067 w 2786"/>
                <a:gd name="T89" fmla="*/ 2976 h 3375"/>
                <a:gd name="T90" fmla="*/ 1863 w 2786"/>
                <a:gd name="T91" fmla="*/ 3093 h 3375"/>
                <a:gd name="T92" fmla="*/ 1641 w 2786"/>
                <a:gd name="T93" fmla="*/ 3181 h 3375"/>
                <a:gd name="T94" fmla="*/ 1404 w 2786"/>
                <a:gd name="T95" fmla="*/ 3235 h 3375"/>
                <a:gd name="T96" fmla="*/ 1157 w 2786"/>
                <a:gd name="T97" fmla="*/ 3253 h 3375"/>
                <a:gd name="T98" fmla="*/ 901 w 2786"/>
                <a:gd name="T99" fmla="*/ 3233 h 3375"/>
                <a:gd name="T100" fmla="*/ 653 w 2786"/>
                <a:gd name="T101" fmla="*/ 3173 h 3375"/>
                <a:gd name="T102" fmla="*/ 420 w 2786"/>
                <a:gd name="T103" fmla="*/ 3076 h 3375"/>
                <a:gd name="T104" fmla="*/ 452 w 2786"/>
                <a:gd name="T105" fmla="*/ 2942 h 3375"/>
                <a:gd name="T106" fmla="*/ 0 w 2786"/>
                <a:gd name="T107" fmla="*/ 2672 h 3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6" h="3375">
                  <a:moveTo>
                    <a:pt x="452" y="2942"/>
                  </a:moveTo>
                  <a:lnTo>
                    <a:pt x="483" y="2959"/>
                  </a:lnTo>
                  <a:lnTo>
                    <a:pt x="553" y="2992"/>
                  </a:lnTo>
                  <a:lnTo>
                    <a:pt x="625" y="3021"/>
                  </a:lnTo>
                  <a:lnTo>
                    <a:pt x="698" y="3047"/>
                  </a:lnTo>
                  <a:lnTo>
                    <a:pt x="772" y="3069"/>
                  </a:lnTo>
                  <a:lnTo>
                    <a:pt x="848" y="3087"/>
                  </a:lnTo>
                  <a:lnTo>
                    <a:pt x="925" y="3101"/>
                  </a:lnTo>
                  <a:lnTo>
                    <a:pt x="1003" y="3112"/>
                  </a:lnTo>
                  <a:lnTo>
                    <a:pt x="1081" y="3118"/>
                  </a:lnTo>
                  <a:lnTo>
                    <a:pt x="1160" y="3120"/>
                  </a:lnTo>
                  <a:lnTo>
                    <a:pt x="1237" y="3118"/>
                  </a:lnTo>
                  <a:lnTo>
                    <a:pt x="1313" y="3112"/>
                  </a:lnTo>
                  <a:lnTo>
                    <a:pt x="1387" y="3102"/>
                  </a:lnTo>
                  <a:lnTo>
                    <a:pt x="1461" y="3089"/>
                  </a:lnTo>
                  <a:lnTo>
                    <a:pt x="1533" y="3073"/>
                  </a:lnTo>
                  <a:lnTo>
                    <a:pt x="1604" y="3052"/>
                  </a:lnTo>
                  <a:lnTo>
                    <a:pt x="1674" y="3029"/>
                  </a:lnTo>
                  <a:lnTo>
                    <a:pt x="1742" y="3002"/>
                  </a:lnTo>
                  <a:lnTo>
                    <a:pt x="1807" y="2972"/>
                  </a:lnTo>
                  <a:lnTo>
                    <a:pt x="1872" y="2939"/>
                  </a:lnTo>
                  <a:lnTo>
                    <a:pt x="1935" y="2903"/>
                  </a:lnTo>
                  <a:lnTo>
                    <a:pt x="1995" y="2864"/>
                  </a:lnTo>
                  <a:lnTo>
                    <a:pt x="2112" y="2777"/>
                  </a:lnTo>
                  <a:lnTo>
                    <a:pt x="2217" y="2680"/>
                  </a:lnTo>
                  <a:lnTo>
                    <a:pt x="2314" y="2574"/>
                  </a:lnTo>
                  <a:lnTo>
                    <a:pt x="2400" y="2459"/>
                  </a:lnTo>
                  <a:lnTo>
                    <a:pt x="2437" y="2400"/>
                  </a:lnTo>
                  <a:lnTo>
                    <a:pt x="2473" y="2337"/>
                  </a:lnTo>
                  <a:lnTo>
                    <a:pt x="2506" y="2273"/>
                  </a:lnTo>
                  <a:lnTo>
                    <a:pt x="2536" y="2206"/>
                  </a:lnTo>
                  <a:lnTo>
                    <a:pt x="2563" y="2139"/>
                  </a:lnTo>
                  <a:lnTo>
                    <a:pt x="2586" y="2069"/>
                  </a:lnTo>
                  <a:lnTo>
                    <a:pt x="2606" y="1998"/>
                  </a:lnTo>
                  <a:lnTo>
                    <a:pt x="2623" y="1926"/>
                  </a:lnTo>
                  <a:lnTo>
                    <a:pt x="2636" y="1852"/>
                  </a:lnTo>
                  <a:lnTo>
                    <a:pt x="2645" y="1777"/>
                  </a:lnTo>
                  <a:lnTo>
                    <a:pt x="2651" y="1702"/>
                  </a:lnTo>
                  <a:lnTo>
                    <a:pt x="2653" y="1625"/>
                  </a:lnTo>
                  <a:lnTo>
                    <a:pt x="2651" y="1548"/>
                  </a:lnTo>
                  <a:lnTo>
                    <a:pt x="2645" y="1472"/>
                  </a:lnTo>
                  <a:lnTo>
                    <a:pt x="2635" y="1397"/>
                  </a:lnTo>
                  <a:lnTo>
                    <a:pt x="2622" y="1323"/>
                  </a:lnTo>
                  <a:lnTo>
                    <a:pt x="2606" y="1252"/>
                  </a:lnTo>
                  <a:lnTo>
                    <a:pt x="2585" y="1181"/>
                  </a:lnTo>
                  <a:lnTo>
                    <a:pt x="2562" y="1111"/>
                  </a:lnTo>
                  <a:lnTo>
                    <a:pt x="2535" y="1044"/>
                  </a:lnTo>
                  <a:lnTo>
                    <a:pt x="2505" y="977"/>
                  </a:lnTo>
                  <a:lnTo>
                    <a:pt x="2472" y="913"/>
                  </a:lnTo>
                  <a:lnTo>
                    <a:pt x="2436" y="851"/>
                  </a:lnTo>
                  <a:lnTo>
                    <a:pt x="2397" y="791"/>
                  </a:lnTo>
                  <a:lnTo>
                    <a:pt x="2310" y="674"/>
                  </a:lnTo>
                  <a:lnTo>
                    <a:pt x="2213" y="568"/>
                  </a:lnTo>
                  <a:lnTo>
                    <a:pt x="2106" y="472"/>
                  </a:lnTo>
                  <a:lnTo>
                    <a:pt x="1991" y="386"/>
                  </a:lnTo>
                  <a:lnTo>
                    <a:pt x="1932" y="349"/>
                  </a:lnTo>
                  <a:lnTo>
                    <a:pt x="1869" y="312"/>
                  </a:lnTo>
                  <a:lnTo>
                    <a:pt x="1805" y="280"/>
                  </a:lnTo>
                  <a:lnTo>
                    <a:pt x="1738" y="250"/>
                  </a:lnTo>
                  <a:lnTo>
                    <a:pt x="1671" y="223"/>
                  </a:lnTo>
                  <a:lnTo>
                    <a:pt x="1601" y="200"/>
                  </a:lnTo>
                  <a:lnTo>
                    <a:pt x="1530" y="180"/>
                  </a:lnTo>
                  <a:lnTo>
                    <a:pt x="1458" y="163"/>
                  </a:lnTo>
                  <a:lnTo>
                    <a:pt x="1384" y="150"/>
                  </a:lnTo>
                  <a:lnTo>
                    <a:pt x="1309" y="141"/>
                  </a:lnTo>
                  <a:lnTo>
                    <a:pt x="1234" y="135"/>
                  </a:lnTo>
                  <a:lnTo>
                    <a:pt x="1157" y="133"/>
                  </a:lnTo>
                  <a:lnTo>
                    <a:pt x="1090" y="135"/>
                  </a:lnTo>
                  <a:lnTo>
                    <a:pt x="1023" y="139"/>
                  </a:lnTo>
                  <a:lnTo>
                    <a:pt x="957" y="147"/>
                  </a:lnTo>
                  <a:lnTo>
                    <a:pt x="891" y="157"/>
                  </a:lnTo>
                  <a:lnTo>
                    <a:pt x="826" y="171"/>
                  </a:lnTo>
                  <a:lnTo>
                    <a:pt x="761" y="187"/>
                  </a:lnTo>
                  <a:lnTo>
                    <a:pt x="634" y="228"/>
                  </a:lnTo>
                  <a:lnTo>
                    <a:pt x="513" y="280"/>
                  </a:lnTo>
                  <a:lnTo>
                    <a:pt x="395" y="343"/>
                  </a:lnTo>
                  <a:lnTo>
                    <a:pt x="284" y="416"/>
                  </a:lnTo>
                  <a:lnTo>
                    <a:pt x="179" y="499"/>
                  </a:lnTo>
                  <a:cubicBezTo>
                    <a:pt x="150" y="522"/>
                    <a:pt x="108" y="517"/>
                    <a:pt x="85" y="488"/>
                  </a:cubicBezTo>
                  <a:cubicBezTo>
                    <a:pt x="62" y="459"/>
                    <a:pt x="67" y="417"/>
                    <a:pt x="96" y="394"/>
                  </a:cubicBezTo>
                  <a:lnTo>
                    <a:pt x="211" y="304"/>
                  </a:lnTo>
                  <a:lnTo>
                    <a:pt x="333" y="225"/>
                  </a:lnTo>
                  <a:lnTo>
                    <a:pt x="460" y="157"/>
                  </a:lnTo>
                  <a:lnTo>
                    <a:pt x="593" y="101"/>
                  </a:lnTo>
                  <a:lnTo>
                    <a:pt x="730" y="57"/>
                  </a:lnTo>
                  <a:lnTo>
                    <a:pt x="799" y="40"/>
                  </a:lnTo>
                  <a:lnTo>
                    <a:pt x="870" y="26"/>
                  </a:lnTo>
                  <a:lnTo>
                    <a:pt x="942" y="14"/>
                  </a:lnTo>
                  <a:lnTo>
                    <a:pt x="1014" y="6"/>
                  </a:lnTo>
                  <a:lnTo>
                    <a:pt x="1087" y="1"/>
                  </a:lnTo>
                  <a:lnTo>
                    <a:pt x="1160" y="0"/>
                  </a:lnTo>
                  <a:lnTo>
                    <a:pt x="1244" y="2"/>
                  </a:lnTo>
                  <a:lnTo>
                    <a:pt x="1326" y="8"/>
                  </a:lnTo>
                  <a:lnTo>
                    <a:pt x="1407" y="19"/>
                  </a:lnTo>
                  <a:lnTo>
                    <a:pt x="1488" y="33"/>
                  </a:lnTo>
                  <a:lnTo>
                    <a:pt x="1567" y="51"/>
                  </a:lnTo>
                  <a:lnTo>
                    <a:pt x="1644" y="73"/>
                  </a:lnTo>
                  <a:lnTo>
                    <a:pt x="1719" y="99"/>
                  </a:lnTo>
                  <a:lnTo>
                    <a:pt x="1794" y="128"/>
                  </a:lnTo>
                  <a:lnTo>
                    <a:pt x="1865" y="161"/>
                  </a:lnTo>
                  <a:lnTo>
                    <a:pt x="1936" y="197"/>
                  </a:lnTo>
                  <a:lnTo>
                    <a:pt x="2004" y="236"/>
                  </a:lnTo>
                  <a:lnTo>
                    <a:pt x="2071" y="279"/>
                  </a:lnTo>
                  <a:lnTo>
                    <a:pt x="2196" y="373"/>
                  </a:lnTo>
                  <a:lnTo>
                    <a:pt x="2311" y="478"/>
                  </a:lnTo>
                  <a:lnTo>
                    <a:pt x="2416" y="594"/>
                  </a:lnTo>
                  <a:lnTo>
                    <a:pt x="2509" y="718"/>
                  </a:lnTo>
                  <a:lnTo>
                    <a:pt x="2551" y="784"/>
                  </a:lnTo>
                  <a:lnTo>
                    <a:pt x="2590" y="852"/>
                  </a:lnTo>
                  <a:lnTo>
                    <a:pt x="2626" y="922"/>
                  </a:lnTo>
                  <a:lnTo>
                    <a:pt x="2659" y="995"/>
                  </a:lnTo>
                  <a:lnTo>
                    <a:pt x="2688" y="1069"/>
                  </a:lnTo>
                  <a:lnTo>
                    <a:pt x="2714" y="1144"/>
                  </a:lnTo>
                  <a:lnTo>
                    <a:pt x="2735" y="1221"/>
                  </a:lnTo>
                  <a:lnTo>
                    <a:pt x="2754" y="1300"/>
                  </a:lnTo>
                  <a:lnTo>
                    <a:pt x="2768" y="1380"/>
                  </a:lnTo>
                  <a:lnTo>
                    <a:pt x="2778" y="1462"/>
                  </a:lnTo>
                  <a:lnTo>
                    <a:pt x="2784" y="1544"/>
                  </a:lnTo>
                  <a:lnTo>
                    <a:pt x="2786" y="1628"/>
                  </a:lnTo>
                  <a:lnTo>
                    <a:pt x="2784" y="1712"/>
                  </a:lnTo>
                  <a:lnTo>
                    <a:pt x="2778" y="1794"/>
                  </a:lnTo>
                  <a:lnTo>
                    <a:pt x="2767" y="1875"/>
                  </a:lnTo>
                  <a:lnTo>
                    <a:pt x="2753" y="1956"/>
                  </a:lnTo>
                  <a:lnTo>
                    <a:pt x="2735" y="2035"/>
                  </a:lnTo>
                  <a:lnTo>
                    <a:pt x="2713" y="2112"/>
                  </a:lnTo>
                  <a:lnTo>
                    <a:pt x="2687" y="2187"/>
                  </a:lnTo>
                  <a:lnTo>
                    <a:pt x="2658" y="2262"/>
                  </a:lnTo>
                  <a:lnTo>
                    <a:pt x="2625" y="2333"/>
                  </a:lnTo>
                  <a:lnTo>
                    <a:pt x="2589" y="2404"/>
                  </a:lnTo>
                  <a:lnTo>
                    <a:pt x="2550" y="2471"/>
                  </a:lnTo>
                  <a:lnTo>
                    <a:pt x="2506" y="2539"/>
                  </a:lnTo>
                  <a:lnTo>
                    <a:pt x="2412" y="2664"/>
                  </a:lnTo>
                  <a:lnTo>
                    <a:pt x="2307" y="2779"/>
                  </a:lnTo>
                  <a:lnTo>
                    <a:pt x="2191" y="2884"/>
                  </a:lnTo>
                  <a:lnTo>
                    <a:pt x="2067" y="2976"/>
                  </a:lnTo>
                  <a:lnTo>
                    <a:pt x="2001" y="3019"/>
                  </a:lnTo>
                  <a:lnTo>
                    <a:pt x="1932" y="3058"/>
                  </a:lnTo>
                  <a:lnTo>
                    <a:pt x="1863" y="3093"/>
                  </a:lnTo>
                  <a:lnTo>
                    <a:pt x="1790" y="3126"/>
                  </a:lnTo>
                  <a:lnTo>
                    <a:pt x="1716" y="3155"/>
                  </a:lnTo>
                  <a:lnTo>
                    <a:pt x="1641" y="3181"/>
                  </a:lnTo>
                  <a:lnTo>
                    <a:pt x="1564" y="3202"/>
                  </a:lnTo>
                  <a:lnTo>
                    <a:pt x="1484" y="3221"/>
                  </a:lnTo>
                  <a:lnTo>
                    <a:pt x="1404" y="3235"/>
                  </a:lnTo>
                  <a:lnTo>
                    <a:pt x="1323" y="3245"/>
                  </a:lnTo>
                  <a:lnTo>
                    <a:pt x="1241" y="3251"/>
                  </a:lnTo>
                  <a:lnTo>
                    <a:pt x="1157" y="3253"/>
                  </a:lnTo>
                  <a:lnTo>
                    <a:pt x="1071" y="3251"/>
                  </a:lnTo>
                  <a:lnTo>
                    <a:pt x="985" y="3244"/>
                  </a:lnTo>
                  <a:lnTo>
                    <a:pt x="901" y="3233"/>
                  </a:lnTo>
                  <a:lnTo>
                    <a:pt x="817" y="3217"/>
                  </a:lnTo>
                  <a:lnTo>
                    <a:pt x="735" y="3197"/>
                  </a:lnTo>
                  <a:lnTo>
                    <a:pt x="653" y="3173"/>
                  </a:lnTo>
                  <a:lnTo>
                    <a:pt x="574" y="3145"/>
                  </a:lnTo>
                  <a:lnTo>
                    <a:pt x="496" y="3113"/>
                  </a:lnTo>
                  <a:lnTo>
                    <a:pt x="420" y="3076"/>
                  </a:lnTo>
                  <a:lnTo>
                    <a:pt x="389" y="3059"/>
                  </a:lnTo>
                  <a:cubicBezTo>
                    <a:pt x="356" y="3042"/>
                    <a:pt x="344" y="3002"/>
                    <a:pt x="362" y="2969"/>
                  </a:cubicBezTo>
                  <a:cubicBezTo>
                    <a:pt x="379" y="2937"/>
                    <a:pt x="420" y="2925"/>
                    <a:pt x="452" y="2942"/>
                  </a:cubicBezTo>
                  <a:close/>
                  <a:moveTo>
                    <a:pt x="420" y="3001"/>
                  </a:moveTo>
                  <a:lnTo>
                    <a:pt x="466" y="3375"/>
                  </a:lnTo>
                  <a:lnTo>
                    <a:pt x="0" y="2672"/>
                  </a:lnTo>
                  <a:lnTo>
                    <a:pt x="795" y="2955"/>
                  </a:lnTo>
                  <a:lnTo>
                    <a:pt x="420" y="3001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5" name="Freeform 43"/>
            <p:cNvSpPr>
              <a:spLocks noEditPoints="1"/>
            </p:cNvSpPr>
            <p:nvPr/>
          </p:nvSpPr>
          <p:spPr bwMode="auto">
            <a:xfrm>
              <a:off x="2168" y="2958"/>
              <a:ext cx="1172" cy="74"/>
            </a:xfrm>
            <a:custGeom>
              <a:avLst/>
              <a:gdLst>
                <a:gd name="T0" fmla="*/ 534 w 8467"/>
                <a:gd name="T1" fmla="*/ 200 h 533"/>
                <a:gd name="T2" fmla="*/ 8400 w 8467"/>
                <a:gd name="T3" fmla="*/ 200 h 533"/>
                <a:gd name="T4" fmla="*/ 8467 w 8467"/>
                <a:gd name="T5" fmla="*/ 266 h 533"/>
                <a:gd name="T6" fmla="*/ 8400 w 8467"/>
                <a:gd name="T7" fmla="*/ 333 h 533"/>
                <a:gd name="T8" fmla="*/ 534 w 8467"/>
                <a:gd name="T9" fmla="*/ 333 h 533"/>
                <a:gd name="T10" fmla="*/ 467 w 8467"/>
                <a:gd name="T11" fmla="*/ 266 h 533"/>
                <a:gd name="T12" fmla="*/ 534 w 8467"/>
                <a:gd name="T13" fmla="*/ 200 h 533"/>
                <a:gd name="T14" fmla="*/ 534 w 8467"/>
                <a:gd name="T15" fmla="*/ 266 h 533"/>
                <a:gd name="T16" fmla="*/ 800 w 8467"/>
                <a:gd name="T17" fmla="*/ 533 h 533"/>
                <a:gd name="T18" fmla="*/ 0 w 8467"/>
                <a:gd name="T19" fmla="*/ 266 h 533"/>
                <a:gd name="T20" fmla="*/ 800 w 8467"/>
                <a:gd name="T21" fmla="*/ 0 h 533"/>
                <a:gd name="T22" fmla="*/ 534 w 8467"/>
                <a:gd name="T23" fmla="*/ 26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67" h="533">
                  <a:moveTo>
                    <a:pt x="534" y="200"/>
                  </a:moveTo>
                  <a:lnTo>
                    <a:pt x="8400" y="200"/>
                  </a:lnTo>
                  <a:cubicBezTo>
                    <a:pt x="8437" y="200"/>
                    <a:pt x="8467" y="230"/>
                    <a:pt x="8467" y="266"/>
                  </a:cubicBezTo>
                  <a:cubicBezTo>
                    <a:pt x="8467" y="303"/>
                    <a:pt x="8437" y="333"/>
                    <a:pt x="8400" y="333"/>
                  </a:cubicBezTo>
                  <a:lnTo>
                    <a:pt x="534" y="333"/>
                  </a:lnTo>
                  <a:cubicBezTo>
                    <a:pt x="497" y="333"/>
                    <a:pt x="467" y="303"/>
                    <a:pt x="467" y="266"/>
                  </a:cubicBezTo>
                  <a:cubicBezTo>
                    <a:pt x="467" y="230"/>
                    <a:pt x="497" y="200"/>
                    <a:pt x="534" y="200"/>
                  </a:cubicBezTo>
                  <a:close/>
                  <a:moveTo>
                    <a:pt x="534" y="266"/>
                  </a:moveTo>
                  <a:lnTo>
                    <a:pt x="800" y="533"/>
                  </a:lnTo>
                  <a:lnTo>
                    <a:pt x="0" y="266"/>
                  </a:lnTo>
                  <a:lnTo>
                    <a:pt x="800" y="0"/>
                  </a:lnTo>
                  <a:lnTo>
                    <a:pt x="534" y="266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6" name="Freeform 44"/>
            <p:cNvSpPr>
              <a:spLocks noEditPoints="1"/>
            </p:cNvSpPr>
            <p:nvPr/>
          </p:nvSpPr>
          <p:spPr bwMode="auto">
            <a:xfrm>
              <a:off x="2159" y="2814"/>
              <a:ext cx="1172" cy="74"/>
            </a:xfrm>
            <a:custGeom>
              <a:avLst/>
              <a:gdLst>
                <a:gd name="T0" fmla="*/ 66 w 8466"/>
                <a:gd name="T1" fmla="*/ 200 h 533"/>
                <a:gd name="T2" fmla="*/ 7933 w 8466"/>
                <a:gd name="T3" fmla="*/ 200 h 533"/>
                <a:gd name="T4" fmla="*/ 8000 w 8466"/>
                <a:gd name="T5" fmla="*/ 266 h 533"/>
                <a:gd name="T6" fmla="*/ 7933 w 8466"/>
                <a:gd name="T7" fmla="*/ 333 h 533"/>
                <a:gd name="T8" fmla="*/ 66 w 8466"/>
                <a:gd name="T9" fmla="*/ 333 h 533"/>
                <a:gd name="T10" fmla="*/ 0 w 8466"/>
                <a:gd name="T11" fmla="*/ 266 h 533"/>
                <a:gd name="T12" fmla="*/ 66 w 8466"/>
                <a:gd name="T13" fmla="*/ 200 h 533"/>
                <a:gd name="T14" fmla="*/ 7933 w 8466"/>
                <a:gd name="T15" fmla="*/ 266 h 533"/>
                <a:gd name="T16" fmla="*/ 7666 w 8466"/>
                <a:gd name="T17" fmla="*/ 0 h 533"/>
                <a:gd name="T18" fmla="*/ 8466 w 8466"/>
                <a:gd name="T19" fmla="*/ 266 h 533"/>
                <a:gd name="T20" fmla="*/ 7666 w 8466"/>
                <a:gd name="T21" fmla="*/ 533 h 533"/>
                <a:gd name="T22" fmla="*/ 7933 w 8466"/>
                <a:gd name="T23" fmla="*/ 26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66" h="533">
                  <a:moveTo>
                    <a:pt x="66" y="200"/>
                  </a:moveTo>
                  <a:lnTo>
                    <a:pt x="7933" y="200"/>
                  </a:lnTo>
                  <a:cubicBezTo>
                    <a:pt x="7970" y="200"/>
                    <a:pt x="8000" y="230"/>
                    <a:pt x="8000" y="266"/>
                  </a:cubicBezTo>
                  <a:cubicBezTo>
                    <a:pt x="8000" y="303"/>
                    <a:pt x="7970" y="333"/>
                    <a:pt x="7933" y="333"/>
                  </a:cubicBezTo>
                  <a:lnTo>
                    <a:pt x="66" y="333"/>
                  </a:lnTo>
                  <a:cubicBezTo>
                    <a:pt x="30" y="333"/>
                    <a:pt x="0" y="303"/>
                    <a:pt x="0" y="266"/>
                  </a:cubicBezTo>
                  <a:cubicBezTo>
                    <a:pt x="0" y="230"/>
                    <a:pt x="30" y="200"/>
                    <a:pt x="66" y="200"/>
                  </a:cubicBezTo>
                  <a:close/>
                  <a:moveTo>
                    <a:pt x="7933" y="266"/>
                  </a:moveTo>
                  <a:lnTo>
                    <a:pt x="7666" y="0"/>
                  </a:lnTo>
                  <a:lnTo>
                    <a:pt x="8466" y="266"/>
                  </a:lnTo>
                  <a:lnTo>
                    <a:pt x="7666" y="533"/>
                  </a:lnTo>
                  <a:lnTo>
                    <a:pt x="7933" y="266"/>
                  </a:lnTo>
                  <a:close/>
                </a:path>
              </a:pathLst>
            </a:custGeom>
            <a:solidFill>
              <a:srgbClr val="000000"/>
            </a:solidFill>
            <a:ln w="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7" name="Rectangle 45"/>
            <p:cNvSpPr>
              <a:spLocks noChangeArrowheads="1"/>
            </p:cNvSpPr>
            <p:nvPr/>
          </p:nvSpPr>
          <p:spPr bwMode="auto">
            <a:xfrm>
              <a:off x="2620" y="2644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不成功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8" name="Rectangle 46"/>
            <p:cNvSpPr>
              <a:spLocks noChangeArrowheads="1"/>
            </p:cNvSpPr>
            <p:nvPr/>
          </p:nvSpPr>
          <p:spPr bwMode="auto">
            <a:xfrm>
              <a:off x="3119" y="2639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9" name="Rectangle 47"/>
            <p:cNvSpPr>
              <a:spLocks noChangeArrowheads="1"/>
            </p:cNvSpPr>
            <p:nvPr/>
          </p:nvSpPr>
          <p:spPr bwMode="auto">
            <a:xfrm>
              <a:off x="2667" y="3020"/>
              <a:ext cx="2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80" name="Rectangle 48"/>
            <p:cNvSpPr>
              <a:spLocks noChangeArrowheads="1"/>
            </p:cNvSpPr>
            <p:nvPr/>
          </p:nvSpPr>
          <p:spPr bwMode="auto">
            <a:xfrm>
              <a:off x="2999" y="3015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81" name="Rectangle 49"/>
            <p:cNvSpPr>
              <a:spLocks noChangeArrowheads="1"/>
            </p:cNvSpPr>
            <p:nvPr/>
          </p:nvSpPr>
          <p:spPr bwMode="auto">
            <a:xfrm>
              <a:off x="4495" y="2911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不成功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82" name="Rectangle 50"/>
            <p:cNvSpPr>
              <a:spLocks noChangeArrowheads="1"/>
            </p:cNvSpPr>
            <p:nvPr/>
          </p:nvSpPr>
          <p:spPr bwMode="auto">
            <a:xfrm>
              <a:off x="4994" y="2906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83" name="Rectangle 51"/>
            <p:cNvSpPr>
              <a:spLocks noChangeArrowheads="1"/>
            </p:cNvSpPr>
            <p:nvPr/>
          </p:nvSpPr>
          <p:spPr bwMode="auto">
            <a:xfrm>
              <a:off x="1882" y="2190"/>
              <a:ext cx="2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成功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84" name="Rectangle 52"/>
            <p:cNvSpPr>
              <a:spLocks noChangeArrowheads="1"/>
            </p:cNvSpPr>
            <p:nvPr/>
          </p:nvSpPr>
          <p:spPr bwMode="auto">
            <a:xfrm>
              <a:off x="2334" y="2185"/>
              <a:ext cx="1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11288" name="直接箭头连接符 11287"/>
          <p:cNvCxnSpPr/>
          <p:nvPr/>
        </p:nvCxnSpPr>
        <p:spPr>
          <a:xfrm>
            <a:off x="5796136" y="3060652"/>
            <a:ext cx="0" cy="10081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2906442" y="3097735"/>
            <a:ext cx="851" cy="93610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6" name="Rectangle 22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360/91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比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CDC6600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晚三年推出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商业计算机使用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技术之前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整个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360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系列仅一个指令系统和一个编译器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要求具有很高的浮点性能，但不是通过高端机器的专用的编译器实现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只有四个双精度浮点寄存器，编译器调度的有效性受到很大限制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访存时间和浮点计算时间都很长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188913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7.2.2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动态调度算法之二：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rc 25"/>
          <p:cNvSpPr/>
          <p:nvPr/>
        </p:nvSpPr>
        <p:spPr bwMode="hidden">
          <a:xfrm>
            <a:off x="1606550" y="1981200"/>
            <a:ext cx="1822450" cy="823913"/>
          </a:xfrm>
          <a:custGeom>
            <a:avLst/>
            <a:gdLst>
              <a:gd name="T0" fmla="*/ 2147483647 w 43200"/>
              <a:gd name="T1" fmla="*/ 2147483647 h 23303"/>
              <a:gd name="T2" fmla="*/ 2147483647 w 43200"/>
              <a:gd name="T3" fmla="*/ 2147483647 h 23303"/>
              <a:gd name="T4" fmla="*/ 2147483647 w 43200"/>
              <a:gd name="T5" fmla="*/ 2147483647 h 233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303" fill="none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</a:path>
              <a:path w="43200" h="23303" stroke="0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  <a:lnTo>
                  <a:pt x="21600" y="21600"/>
                </a:lnTo>
                <a:lnTo>
                  <a:pt x="44" y="2298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Rectangle 3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另一种状态转换图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hidden">
          <a:xfrm>
            <a:off x="1219200" y="2667000"/>
            <a:ext cx="2590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 预测成功</a:t>
            </a:r>
            <a:endParaRPr lang="en-US" altLang="zh-CN" sz="240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hidden">
          <a:xfrm>
            <a:off x="1219200" y="4295775"/>
            <a:ext cx="2590800" cy="1066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预测不成功</a:t>
            </a:r>
            <a:endParaRPr lang="en-US" altLang="zh-CN" sz="2400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hidden">
          <a:xfrm>
            <a:off x="5410200" y="4295775"/>
            <a:ext cx="2590800" cy="1066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预测不成功</a:t>
            </a:r>
            <a:endParaRPr lang="en-US" altLang="zh-CN" sz="2400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hidden">
          <a:xfrm>
            <a:off x="5410200" y="2667000"/>
            <a:ext cx="2590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  预测成功</a:t>
            </a:r>
            <a:endParaRPr lang="en-US" altLang="zh-CN" sz="2400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hidden">
          <a:xfrm>
            <a:off x="3733800" y="2971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hidden">
          <a:xfrm>
            <a:off x="3733800" y="46005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hidden">
          <a:xfrm flipH="1">
            <a:off x="3733800" y="3429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hidden">
          <a:xfrm flipH="1">
            <a:off x="3733800" y="50577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hidden">
          <a:xfrm>
            <a:off x="4160838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hidden">
          <a:xfrm>
            <a:off x="4160838" y="50577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hidden">
          <a:xfrm>
            <a:off x="3886200" y="2514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不成功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12303" name="Line 8"/>
          <p:cNvSpPr>
            <a:spLocks noChangeShapeType="1"/>
          </p:cNvSpPr>
          <p:nvPr/>
        </p:nvSpPr>
        <p:spPr bwMode="hidden">
          <a:xfrm>
            <a:off x="6705600" y="3749675"/>
            <a:ext cx="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1"/>
          <p:cNvSpPr>
            <a:spLocks noChangeShapeType="1"/>
          </p:cNvSpPr>
          <p:nvPr/>
        </p:nvSpPr>
        <p:spPr bwMode="hidden">
          <a:xfrm flipV="1">
            <a:off x="2514600" y="3749675"/>
            <a:ext cx="0" cy="5461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hidden">
          <a:xfrm>
            <a:off x="1570038" y="3733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hidden">
          <a:xfrm>
            <a:off x="6777038" y="3733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不成功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hidden">
          <a:xfrm>
            <a:off x="3946525" y="41433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不成功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12308" name="Arc 22"/>
          <p:cNvSpPr/>
          <p:nvPr/>
        </p:nvSpPr>
        <p:spPr bwMode="hidden">
          <a:xfrm flipV="1">
            <a:off x="5797550" y="5195888"/>
            <a:ext cx="1822450" cy="823912"/>
          </a:xfrm>
          <a:custGeom>
            <a:avLst/>
            <a:gdLst>
              <a:gd name="T0" fmla="*/ 2147483647 w 43200"/>
              <a:gd name="T1" fmla="*/ 2147483647 h 23303"/>
              <a:gd name="T2" fmla="*/ 2147483647 w 43200"/>
              <a:gd name="T3" fmla="*/ 2147483647 h 23303"/>
              <a:gd name="T4" fmla="*/ 2147483647 w 43200"/>
              <a:gd name="T5" fmla="*/ 2147483647 h 233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303" fill="none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</a:path>
              <a:path w="43200" h="23303" stroke="0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  <a:lnTo>
                  <a:pt x="21600" y="21600"/>
                </a:lnTo>
                <a:lnTo>
                  <a:pt x="44" y="2298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4"/>
          <p:cNvSpPr txBox="1">
            <a:spLocks noChangeArrowheads="1"/>
          </p:cNvSpPr>
          <p:nvPr/>
        </p:nvSpPr>
        <p:spPr bwMode="hidden">
          <a:xfrm>
            <a:off x="6200775" y="53625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不成功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hidden">
          <a:xfrm>
            <a:off x="2041525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anose="020B0604030504040204" pitchFamily="34" charset="0"/>
              </a:rPr>
              <a:t>成功</a:t>
            </a:r>
            <a:endParaRPr lang="en-US" altLang="zh-CN" sz="24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率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测试程序为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SPEC89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整数测试程序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平均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11%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gcc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espresso,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eqntott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li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浮点测试程序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平均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4%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nasa7, matrix300,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tomcatv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为什么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BPB: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预测错误率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39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468313" y="1290638"/>
          <a:ext cx="8207375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Chart" r:id="rId1" imgW="14617700" imgH="8648700" progId="MSGraph.Chart.8">
                  <p:embed followColorScheme="full"/>
                </p:oleObj>
              </mc:Choice>
              <mc:Fallback>
                <p:oleObj name="Chart" r:id="rId1" imgW="14617700" imgH="8648700" progId="MSGraph.Chart.8">
                  <p:embed followColorScheme="full"/>
                  <p:pic>
                    <p:nvPicPr>
                      <p:cNvPr id="0" name="图片 64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90638"/>
                        <a:ext cx="8207375" cy="485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BPB: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vs.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无穷多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7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012825"/>
          <a:ext cx="9144000" cy="54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Chart" r:id="rId1" imgW="14617700" imgH="8648700" progId="MSGraph.Chart.8">
                  <p:embed followColorScheme="full"/>
                </p:oleObj>
              </mc:Choice>
              <mc:Fallback>
                <p:oleObj name="Chart" r:id="rId1" imgW="14617700" imgH="8648700" progId="MSGraph.Chart.8">
                  <p:embed followColorScheme="full"/>
                  <p:pic>
                    <p:nvPicPr>
                      <p:cNvPr id="0" name="图片 65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12825"/>
                        <a:ext cx="9144000" cy="540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205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的实现方案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实现一个小而特殊的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“cache”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，利用指令地址进行索引，在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流水段访问。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或者，为指令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中每一块增加附加位，与指令一起取出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若一个指令在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段被译码为分支指令，且对应的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标志位预测其成功，则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一旦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已知，立刻从分支目标位置开始取指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265" lvl="1" indent="-342265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对于改进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，分支判断和计算分支目标地址都在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段完成，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无效果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 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控制相关的动态解决技术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2060575"/>
            <a:ext cx="7064375" cy="331311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7.3.1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分支预测缓冲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u="sng" dirty="0" smtClean="0">
                <a:latin typeface="Times New Roman" panose="02020603050405020304" pitchFamily="18" charset="0"/>
              </a:rPr>
              <a:t>7.3.2  </a:t>
            </a:r>
            <a:r>
              <a:rPr lang="zh-CN" altLang="en-US" sz="2800" b="1" u="sng" dirty="0" smtClean="0">
                <a:latin typeface="Times New Roman" panose="02020603050405020304" pitchFamily="18" charset="0"/>
              </a:rPr>
              <a:t>分支目标缓冲</a:t>
            </a:r>
            <a:endParaRPr lang="en-US" altLang="zh-CN" sz="2800" b="1" u="sng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7.3.3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基于硬件的前瞻执行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7.3.2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分支目标缓冲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(BTB) 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另一个动态分支预测方法：分支目标缓冲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Branch Target Buffer, BTB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为了减小或消除流水线的分支开销，我们需要在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段结束前知道从哪个地址开始取下一条指令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换句话说，我们在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段就需要知道这条未译码的指令是否为分支指令，并且如果它是分支指令，要尽快知道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NPC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值应当为多少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分支目标缓存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每个单元应该包括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分支指令的地址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分支目标的地址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分支预测标识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取指阶段，所有指令地址都与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中保存的分支指令的地址做比较，一旦相同，就认为本指令是分支指令，并且分支成功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它的目标地址就是保存在缓冲区中的分支目标地址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取出后直接送入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NPC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BTB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83" name="对象 4"/>
          <p:cNvGraphicFramePr>
            <a:graphicFrameLocks noChangeAspect="1"/>
          </p:cNvGraphicFramePr>
          <p:nvPr/>
        </p:nvGraphicFramePr>
        <p:xfrm>
          <a:off x="557213" y="1241425"/>
          <a:ext cx="8239125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Picture" r:id="rId1" imgW="29032200" imgH="17373600" progId="Word.Picture.8">
                  <p:embed/>
                </p:oleObj>
              </mc:Choice>
              <mc:Fallback>
                <p:oleObj name="Picture" r:id="rId1" imgW="29032200" imgH="17373600" progId="Word.Picture.8">
                  <p:embed/>
                  <p:pic>
                    <p:nvPicPr>
                      <p:cNvPr id="0" name="图片 66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241425"/>
                        <a:ext cx="8239125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BTB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07" name="对象 3"/>
          <p:cNvGraphicFramePr>
            <a:graphicFrameLocks noChangeAspect="1"/>
          </p:cNvGraphicFramePr>
          <p:nvPr/>
        </p:nvGraphicFramePr>
        <p:xfrm>
          <a:off x="1020763" y="1552575"/>
          <a:ext cx="7037387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Picture" r:id="rId1" imgW="28917900" imgH="18145125" progId="Word.Picture.8">
                  <p:embed/>
                </p:oleObj>
              </mc:Choice>
              <mc:Fallback>
                <p:oleObj name="Picture" r:id="rId1" imgW="28917900" imgH="18145125" progId="Word.Picture.8">
                  <p:embed/>
                  <p:pic>
                    <p:nvPicPr>
                      <p:cNvPr id="0" name="图片 67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552575"/>
                        <a:ext cx="7037387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360/91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前面板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395" name="Picture 7" descr="36091-museum-1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1052513"/>
            <a:ext cx="6286500" cy="53292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4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564904"/>
            <a:ext cx="8003232" cy="4093915"/>
          </a:xfrm>
        </p:spPr>
        <p:txBody>
          <a:bodyPr rtlCol="0">
            <a:normAutofit lnSpcReduction="10000"/>
          </a:bodyPr>
          <a:lstStyle/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按上表计算分支转移总的延迟，根据下面假设，计算分支目标缓冲的性能。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）对于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中的指令，预测准确率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90%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）缓冲区命中率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90%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中的分支转移成功的比例为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60%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中，预测成功且实际成功，延迟为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中，预测成功，实际不成功，延迟为：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90%×10%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×2=0.18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时钟周期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中，实际成功，延迟为：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10%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2=0.12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时钟周期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中，实际不成功，延迟为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上，该分支目标缓冲产生总的时间延迟为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是时钟周期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571768"/>
          <a:ext cx="763284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584176"/>
                <a:gridCol w="1908212"/>
                <a:gridCol w="1908212"/>
              </a:tblGrid>
              <a:tr h="325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指令是否在</a:t>
                      </a: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BTB</a:t>
                      </a:r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中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预测成功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实际的动作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延迟周期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是</a:t>
                      </a:r>
                      <a:endParaRPr lang="en-US" altLang="zh-CN" sz="16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是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不是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不是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79712" y="116632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采用</a:t>
            </a:r>
            <a:r>
              <a:rPr lang="en-US" altLang="zh-CN" sz="2000" dirty="0" smtClean="0"/>
              <a:t>BTB</a:t>
            </a:r>
            <a:r>
              <a:rPr lang="zh-CN" altLang="en-US" sz="2000" dirty="0" smtClean="0"/>
              <a:t>技术时指令在各种情况下的延迟</a:t>
            </a:r>
            <a:endParaRPr lang="zh-CN" alt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BTB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的改进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444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3232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分支预测技术受限于预测精度，以及预测失效后产生的开销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根据不同程序特点以及缓冲区的大小，典型的</a:t>
            </a:r>
            <a:r>
              <a:rPr lang="en-US" altLang="zh-CN" sz="2400" b="1" dirty="0" smtClean="0">
                <a:latin typeface="+mj-ea"/>
                <a:ea typeface="+mj-ea"/>
              </a:rPr>
              <a:t>BTB</a:t>
            </a:r>
            <a:r>
              <a:rPr lang="zh-CN" altLang="en-US" sz="2400" b="1" dirty="0" smtClean="0">
                <a:latin typeface="+mj-ea"/>
                <a:ea typeface="+mj-ea"/>
              </a:rPr>
              <a:t>可以实现</a:t>
            </a:r>
            <a:r>
              <a:rPr lang="en-US" altLang="zh-CN" sz="2400" b="1" dirty="0" smtClean="0">
                <a:latin typeface="+mj-ea"/>
                <a:ea typeface="+mj-ea"/>
              </a:rPr>
              <a:t>80%</a:t>
            </a:r>
            <a:r>
              <a:rPr lang="zh-CN" altLang="en-US" sz="2400" b="1" dirty="0" smtClean="0">
                <a:latin typeface="+mj-ea"/>
                <a:ea typeface="+mj-ea"/>
              </a:rPr>
              <a:t>到</a:t>
            </a:r>
            <a:r>
              <a:rPr lang="en-US" altLang="zh-CN" sz="2400" b="1" dirty="0" smtClean="0">
                <a:latin typeface="+mj-ea"/>
                <a:ea typeface="+mj-ea"/>
              </a:rPr>
              <a:t>95%</a:t>
            </a:r>
            <a:r>
              <a:rPr lang="zh-CN" altLang="en-US" sz="2400" b="1" dirty="0" smtClean="0">
                <a:latin typeface="+mj-ea"/>
                <a:ea typeface="+mj-ea"/>
              </a:rPr>
              <a:t>的预测精度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降低失效开销技术：在一个时钟周期内同时取出不同分支路径的指令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会引入其他开销，比如存储系统的端口加倍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+mj-ea"/>
              </a:rPr>
              <a:t>分支预测</a:t>
            </a:r>
            <a:r>
              <a:rPr lang="zh-CN" altLang="en-US" sz="3600" b="1" dirty="0" smtClean="0">
                <a:latin typeface="+mj-ea"/>
              </a:rPr>
              <a:t>局限性总结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预测准确性：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80%-90%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预测性能依赖于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程序类型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缓冲区大小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预测失效开销的优化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预取不同分支路径指令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存储端口数目加倍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交叉存取缓冲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算法核心思想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记录并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检测指令的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相关，操作数一旦准备就绪就立即执行，把发生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冲突的可能性降到最低。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不检查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相关，通过换名（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Remaining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）技术来消除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冲突（注意：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利用保留站缓冲实现换名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算法与记分牌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采用了许多记分牌中的理念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两个较大的差异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Tomasulo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算法中，冲突检测和执行控制是分布的，利用保留站实现。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Tomasulo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算法不检查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相关，通过算法本身消除。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计算结果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通过专用通道直接从功能部件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进入到保留站进行缓冲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，而不是写到寄存器。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908050"/>
          <a:ext cx="74882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" r:id="rId1" imgW="4762500" imgH="3076575" progId="Word.Picture.8">
                  <p:embed/>
                </p:oleObj>
              </mc:Choice>
              <mc:Fallback>
                <p:oleObj name="" r:id="rId1" imgW="4762500" imgH="3076575" progId="Word.Picture.8">
                  <p:embed/>
                  <p:pic>
                    <p:nvPicPr>
                      <p:cNvPr id="0" name="图片 76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748823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矩形 3"/>
          <p:cNvSpPr>
            <a:spLocks noChangeArrowheads="1"/>
          </p:cNvSpPr>
          <p:nvPr/>
        </p:nvSpPr>
        <p:spPr bwMode="auto">
          <a:xfrm>
            <a:off x="285750" y="214313"/>
            <a:ext cx="257175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</a:rPr>
              <a:t>基于</a:t>
            </a:r>
            <a:r>
              <a:rPr lang="en-US" altLang="zh-CN" sz="2400" dirty="0" err="1">
                <a:latin typeface="黑体" panose="02010609060101010101" pitchFamily="49" charset="-122"/>
              </a:rPr>
              <a:t>Tomasulo</a:t>
            </a:r>
            <a:r>
              <a:rPr lang="zh-CN" altLang="en-US" sz="2400" dirty="0">
                <a:latin typeface="黑体" panose="02010609060101010101" pitchFamily="49" charset="-122"/>
              </a:rPr>
              <a:t>算法</a:t>
            </a: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</a:rPr>
              <a:t>MIPS</a:t>
            </a: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</a:rPr>
              <a:t>处理器浮点部件的基本结构 </a:t>
            </a:r>
            <a:endParaRPr lang="zh-CN" altLang="en-US" sz="2400" dirty="0">
              <a:solidFill>
                <a:srgbClr val="E24C05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五阶段的流水线的改造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Rectangle 1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阶段被以下三个阶段代替：</a:t>
            </a:r>
            <a:endParaRPr lang="en-US" altLang="zh-CN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67105" lvl="1" indent="-4953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、流出（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Issue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67105" lvl="1" indent="-4953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、执行（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Execute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67105" lvl="1" indent="-4953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、结果写回（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Write result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67105" lvl="1" indent="-495300" eaLnBrk="1" hangingPunct="1">
              <a:buFont typeface="Wingdings" panose="05000000000000000000" pitchFamily="2" charset="2"/>
              <a:buNone/>
              <a:defRPr/>
            </a:pP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e882e84-3db9-408a-ac7c-14019f55606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7947</Words>
  <Application>WPS 演示</Application>
  <PresentationFormat>全屏显示(4:3)</PresentationFormat>
  <Paragraphs>1860</Paragraphs>
  <Slides>52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52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Times New Roman</vt:lpstr>
      <vt:lpstr>黑体</vt:lpstr>
      <vt:lpstr>Calibri Light</vt:lpstr>
      <vt:lpstr>微软雅黑</vt:lpstr>
      <vt:lpstr>Arial Unicode MS</vt:lpstr>
      <vt:lpstr>Tahoma</vt:lpstr>
      <vt:lpstr>华文中宋</vt:lpstr>
      <vt:lpstr>Verdana</vt:lpstr>
      <vt:lpstr>Office 主题​​</vt:lpstr>
      <vt:lpstr>Word.Picture.8</vt:lpstr>
      <vt:lpstr>Word.Picture.8</vt:lpstr>
      <vt:lpstr>Word.Picture.8</vt:lpstr>
      <vt:lpstr>Word.Picture.8</vt:lpstr>
      <vt:lpstr>Word.Picture.8</vt:lpstr>
      <vt:lpstr>MSGraph.Chart.8</vt:lpstr>
      <vt:lpstr>MSGraph.Chart.8</vt:lpstr>
      <vt:lpstr>Word.Picture.8</vt:lpstr>
      <vt:lpstr>Word.Picture.8</vt:lpstr>
      <vt:lpstr>计算机组织与体系结构</vt:lpstr>
      <vt:lpstr>Recap</vt:lpstr>
      <vt:lpstr>7.2  指令的动态调度</vt:lpstr>
      <vt:lpstr>PowerPoint 演示文稿</vt:lpstr>
      <vt:lpstr>IBM 360/91前面板</vt:lpstr>
      <vt:lpstr>Tomasulo算法核心思想</vt:lpstr>
      <vt:lpstr>Tomasulo算法与记分牌</vt:lpstr>
      <vt:lpstr>PowerPoint 演示文稿</vt:lpstr>
      <vt:lpstr>MIPS五阶段的流水线的改造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与记分牌的不同</vt:lpstr>
      <vt:lpstr>PowerPoint 演示文稿</vt:lpstr>
      <vt:lpstr>PowerPoint 演示文稿</vt:lpstr>
      <vt:lpstr>指令序列在Tomasulo算法下如何工作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基于Tomasulo算法的动态循环展开</vt:lpstr>
      <vt:lpstr>PowerPoint 演示文稿</vt:lpstr>
      <vt:lpstr>Tomasulo算法的优点</vt:lpstr>
      <vt:lpstr>Tomasulo算法的缺点</vt:lpstr>
      <vt:lpstr>动态调度方法中的异常行为处理</vt:lpstr>
      <vt:lpstr>第七章 指令级并行</vt:lpstr>
      <vt:lpstr>7.3  控制相关的动态解决技术</vt:lpstr>
      <vt:lpstr>7.3.1  分支预测缓冲</vt:lpstr>
      <vt:lpstr>分支预测的效果</vt:lpstr>
      <vt:lpstr>分支预测缓冲(BPB): 原理</vt:lpstr>
      <vt:lpstr>分支预测执行不成功和重新执行过程</vt:lpstr>
      <vt:lpstr>1位BPB状态图</vt:lpstr>
      <vt:lpstr>2位BPB工作原理</vt:lpstr>
      <vt:lpstr>2位BPB状态转换图</vt:lpstr>
      <vt:lpstr>2位BPB另一种状态转换图</vt:lpstr>
      <vt:lpstr>4096单元2位BPB的预测错误率</vt:lpstr>
      <vt:lpstr>4096单元2位BPB: 预测错误率</vt:lpstr>
      <vt:lpstr>2位BPB: 4K vs. 无穷多</vt:lpstr>
      <vt:lpstr>BPB实现</vt:lpstr>
      <vt:lpstr>7.3  控制相关的动态解决技术</vt:lpstr>
      <vt:lpstr>7.3.2 分支目标缓冲(BTB) </vt:lpstr>
      <vt:lpstr>BTB实现</vt:lpstr>
      <vt:lpstr>BTB 结构</vt:lpstr>
      <vt:lpstr>BTB 执行过程</vt:lpstr>
      <vt:lpstr>PowerPoint 演示文稿</vt:lpstr>
      <vt:lpstr>BTB的改进</vt:lpstr>
      <vt:lpstr>分支预测局限性总结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1998</cp:revision>
  <cp:lastPrinted>2018-11-06T11:21:00Z</cp:lastPrinted>
  <dcterms:created xsi:type="dcterms:W3CDTF">2113-01-01T00:00:00Z</dcterms:created>
  <dcterms:modified xsi:type="dcterms:W3CDTF">2019-12-28T10:15:12Z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