
<file path=[Content_Types].xml><?xml version="1.0" encoding="utf-8"?>
<Types xmlns="http://schemas.openxmlformats.org/package/2006/content-types">
  <Default Extension="jpeg" ContentType="image/jpeg"/>
  <Default Extension="vml" ContentType="application/vnd.openxmlformats-officedocument.vmlDrawing"/>
  <Default Extension="doc" ContentType="application/msword"/>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8"/>
  </p:handoutMasterIdLst>
  <p:sldIdLst>
    <p:sldId id="256" r:id="rId3"/>
    <p:sldId id="1033" r:id="rId5"/>
    <p:sldId id="1838" r:id="rId6"/>
    <p:sldId id="1821" r:id="rId7"/>
    <p:sldId id="1822" r:id="rId8"/>
    <p:sldId id="1825" r:id="rId9"/>
    <p:sldId id="1826" r:id="rId10"/>
    <p:sldId id="1834" r:id="rId11"/>
    <p:sldId id="1837" r:id="rId12"/>
    <p:sldId id="1832" r:id="rId13"/>
    <p:sldId id="1833" r:id="rId14"/>
    <p:sldId id="1842" r:id="rId15"/>
    <p:sldId id="1835" r:id="rId16"/>
    <p:sldId id="1788" r:id="rId17"/>
    <p:sldId id="1843" r:id="rId18"/>
    <p:sldId id="1789" r:id="rId19"/>
    <p:sldId id="1844" r:id="rId20"/>
    <p:sldId id="1790" r:id="rId21"/>
    <p:sldId id="1791" r:id="rId22"/>
    <p:sldId id="1792" r:id="rId23"/>
    <p:sldId id="1793" r:id="rId24"/>
    <p:sldId id="1794" r:id="rId25"/>
    <p:sldId id="1795" r:id="rId26"/>
    <p:sldId id="1796" r:id="rId27"/>
    <p:sldId id="1797" r:id="rId28"/>
    <p:sldId id="1798" r:id="rId29"/>
    <p:sldId id="1799" r:id="rId30"/>
    <p:sldId id="1802" r:id="rId31"/>
    <p:sldId id="1805" r:id="rId32"/>
    <p:sldId id="1808" r:id="rId33"/>
    <p:sldId id="1809" r:id="rId34"/>
    <p:sldId id="1810" r:id="rId35"/>
    <p:sldId id="1811" r:id="rId36"/>
    <p:sldId id="1812" r:id="rId37"/>
    <p:sldId id="1813" r:id="rId38"/>
    <p:sldId id="1814" r:id="rId39"/>
    <p:sldId id="1815" r:id="rId40"/>
    <p:sldId id="1816" r:id="rId41"/>
    <p:sldId id="1817" r:id="rId42"/>
    <p:sldId id="1841" r:id="rId43"/>
    <p:sldId id="1845" r:id="rId44"/>
    <p:sldId id="1857" r:id="rId45"/>
    <p:sldId id="1858" r:id="rId46"/>
    <p:sldId id="1859" r:id="rId47"/>
    <p:sldId id="1860" r:id="rId48"/>
    <p:sldId id="1861" r:id="rId49"/>
    <p:sldId id="1862" r:id="rId50"/>
    <p:sldId id="1864" r:id="rId51"/>
    <p:sldId id="1865" r:id="rId52"/>
    <p:sldId id="1866" r:id="rId53"/>
    <p:sldId id="1867" r:id="rId54"/>
    <p:sldId id="1818" r:id="rId55"/>
    <p:sldId id="1840" r:id="rId56"/>
    <p:sldId id="1870" r:id="rId57"/>
  </p:sldIdLst>
  <p:sldSz cx="9144000" cy="6858000" type="screen4x3"/>
  <p:notesSz cx="6735445" cy="9869170"/>
  <p:kinsoku lang="zh-CN" invalStChars="!),.:;?]}、。—ˇ¨〃々～‖…’”〕〉》」』〗】∶！＂＇），．：；？］｀｜｝·" invalEndChars="([{‘“〔〈《「『〖【（［｛．·"/>
  <p:defaultTextStyle>
    <a:defPPr>
      <a:defRPr lang="en-US"/>
    </a:defPPr>
    <a:lvl1pPr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33CC"/>
    <a:srgbClr val="003399"/>
    <a:srgbClr val="3366FF"/>
    <a:srgbClr val="C28F3E"/>
    <a:srgbClr val="BC7D3E"/>
    <a:srgbClr val="B0753A"/>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0735" autoAdjust="0"/>
  </p:normalViewPr>
  <p:slideViewPr>
    <p:cSldViewPr>
      <p:cViewPr>
        <p:scale>
          <a:sx n="66" d="100"/>
          <a:sy n="66" d="100"/>
        </p:scale>
        <p:origin x="-1445" y="-1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handoutMaster" Target="handoutMasters/handoutMaster1.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19032" cy="492938"/>
          </a:xfrm>
          <a:prstGeom prst="rect">
            <a:avLst/>
          </a:prstGeom>
        </p:spPr>
        <p:txBody>
          <a:bodyPr vert="horz" lIns="94883" tIns="47441" rIns="94883" bIns="47441" rtlCol="0"/>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3815226" y="1"/>
            <a:ext cx="2919032" cy="492938"/>
          </a:xfrm>
          <a:prstGeom prst="rect">
            <a:avLst/>
          </a:prstGeom>
        </p:spPr>
        <p:txBody>
          <a:bodyPr vert="horz" lIns="94883" tIns="47441" rIns="94883" bIns="47441" rtlCol="0"/>
          <a:lstStyle>
            <a:lvl1pPr algn="r">
              <a:defRPr sz="1300">
                <a:latin typeface="宋体" panose="02010600030101010101" pitchFamily="2" charset="-122"/>
                <a:ea typeface="宋体" panose="02010600030101010101" pitchFamily="2" charset="-122"/>
              </a:defRPr>
            </a:lvl1pPr>
          </a:lstStyle>
          <a:p>
            <a:pPr>
              <a:defRPr/>
            </a:pPr>
            <a:fld id="{5C9833CB-0817-44DC-BDA6-97E8269B2A4B}" type="datetimeFigureOut">
              <a:rPr lang="zh-CN" altLang="en-US"/>
            </a:fld>
            <a:endParaRPr lang="zh-CN" altLang="en-US"/>
          </a:p>
        </p:txBody>
      </p:sp>
      <p:sp>
        <p:nvSpPr>
          <p:cNvPr id="4" name="页脚占位符 3"/>
          <p:cNvSpPr>
            <a:spLocks noGrp="1"/>
          </p:cNvSpPr>
          <p:nvPr>
            <p:ph type="ftr" sz="quarter" idx="2"/>
          </p:nvPr>
        </p:nvSpPr>
        <p:spPr>
          <a:xfrm>
            <a:off x="0" y="9375020"/>
            <a:ext cx="2919032" cy="492938"/>
          </a:xfrm>
          <a:prstGeom prst="rect">
            <a:avLst/>
          </a:prstGeom>
        </p:spPr>
        <p:txBody>
          <a:bodyPr vert="horz" lIns="94883" tIns="47441" rIns="94883" bIns="47441" rtlCol="0" anchor="b"/>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3815226" y="9375020"/>
            <a:ext cx="2919032" cy="492938"/>
          </a:xfrm>
          <a:prstGeom prst="rect">
            <a:avLst/>
          </a:prstGeom>
        </p:spPr>
        <p:txBody>
          <a:bodyPr vert="horz" lIns="94883" tIns="47441" rIns="94883" bIns="47441" rtlCol="0" anchor="b"/>
          <a:lstStyle>
            <a:lvl1pPr algn="r">
              <a:defRPr sz="1300">
                <a:latin typeface="宋体" panose="02010600030101010101" pitchFamily="2" charset="-122"/>
                <a:ea typeface="宋体" panose="02010600030101010101" pitchFamily="2" charset="-122"/>
              </a:defRPr>
            </a:lvl1pPr>
          </a:lstStyle>
          <a:p>
            <a:pPr>
              <a:defRPr/>
            </a:pPr>
            <a:fld id="{78BBD55E-9969-4143-865D-25DDD65926A5}"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1"/>
            <a:ext cx="2919032" cy="492938"/>
          </a:xfrm>
          <a:prstGeom prst="rect">
            <a:avLst/>
          </a:prstGeom>
          <a:noFill/>
          <a:ln w="9525">
            <a:noFill/>
            <a:miter lim="800000"/>
          </a:ln>
          <a:effectLst/>
        </p:spPr>
        <p:txBody>
          <a:bodyPr vert="horz" wrap="square" lIns="94883" tIns="47441" rIns="94883" bIns="47441" numCol="1" anchor="t"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zh-CN" altLang="en-US"/>
          </a:p>
        </p:txBody>
      </p:sp>
      <p:sp>
        <p:nvSpPr>
          <p:cNvPr id="51203" name="Rectangle 3"/>
          <p:cNvSpPr>
            <a:spLocks noGrp="1" noChangeArrowheads="1"/>
          </p:cNvSpPr>
          <p:nvPr>
            <p:ph type="dt" idx="1"/>
          </p:nvPr>
        </p:nvSpPr>
        <p:spPr bwMode="auto">
          <a:xfrm>
            <a:off x="3816732" y="1"/>
            <a:ext cx="2919032" cy="492938"/>
          </a:xfrm>
          <a:prstGeom prst="rect">
            <a:avLst/>
          </a:prstGeom>
          <a:noFill/>
          <a:ln w="9525">
            <a:noFill/>
            <a:miter lim="800000"/>
          </a:ln>
          <a:effectLst/>
        </p:spPr>
        <p:txBody>
          <a:bodyPr vert="horz" wrap="square" lIns="94883" tIns="47441" rIns="94883" bIns="47441" numCol="1" anchor="t"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44036" name="Rectangle 4"/>
          <p:cNvSpPr>
            <a:spLocks noGrp="1" noRot="1" noChangeAspect="1" noChangeArrowheads="1" noTextEdit="1"/>
          </p:cNvSpPr>
          <p:nvPr>
            <p:ph type="sldImg" idx="2"/>
          </p:nvPr>
        </p:nvSpPr>
        <p:spPr bwMode="auto">
          <a:xfrm>
            <a:off x="900113" y="739775"/>
            <a:ext cx="4935537" cy="37020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5" name="Rectangle 5"/>
          <p:cNvSpPr>
            <a:spLocks noGrp="1" noChangeArrowheads="1"/>
          </p:cNvSpPr>
          <p:nvPr>
            <p:ph type="body" sz="quarter" idx="3"/>
          </p:nvPr>
        </p:nvSpPr>
        <p:spPr bwMode="auto">
          <a:xfrm>
            <a:off x="897700" y="4687510"/>
            <a:ext cx="4940363" cy="4441040"/>
          </a:xfrm>
          <a:prstGeom prst="rect">
            <a:avLst/>
          </a:prstGeom>
          <a:noFill/>
          <a:ln w="9525">
            <a:noFill/>
            <a:miter lim="800000"/>
          </a:ln>
          <a:effectLst/>
        </p:spPr>
        <p:txBody>
          <a:bodyPr vert="horz" wrap="square" lIns="94883" tIns="47441" rIns="94883" bIns="47441"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51206" name="Rectangle 6"/>
          <p:cNvSpPr>
            <a:spLocks noGrp="1" noChangeArrowheads="1"/>
          </p:cNvSpPr>
          <p:nvPr>
            <p:ph type="ftr" sz="quarter" idx="4"/>
          </p:nvPr>
        </p:nvSpPr>
        <p:spPr bwMode="auto">
          <a:xfrm>
            <a:off x="0" y="9376550"/>
            <a:ext cx="2919032" cy="492938"/>
          </a:xfrm>
          <a:prstGeom prst="rect">
            <a:avLst/>
          </a:prstGeom>
          <a:noFill/>
          <a:ln w="9525">
            <a:noFill/>
            <a:miter lim="800000"/>
          </a:ln>
          <a:effectLst/>
        </p:spPr>
        <p:txBody>
          <a:bodyPr vert="horz" wrap="square" lIns="94883" tIns="47441" rIns="94883" bIns="47441" numCol="1" anchor="b"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51207" name="Rectangle 7"/>
          <p:cNvSpPr>
            <a:spLocks noGrp="1" noChangeArrowheads="1"/>
          </p:cNvSpPr>
          <p:nvPr>
            <p:ph type="sldNum" sz="quarter" idx="5"/>
          </p:nvPr>
        </p:nvSpPr>
        <p:spPr bwMode="auto">
          <a:xfrm>
            <a:off x="3816732" y="9376550"/>
            <a:ext cx="2919032" cy="492938"/>
          </a:xfrm>
          <a:prstGeom prst="rect">
            <a:avLst/>
          </a:prstGeom>
          <a:noFill/>
          <a:ln w="9525">
            <a:noFill/>
            <a:miter lim="800000"/>
          </a:ln>
          <a:effectLst/>
        </p:spPr>
        <p:txBody>
          <a:bodyPr vert="horz" wrap="square" lIns="94883" tIns="47441" rIns="94883" bIns="47441" numCol="1" anchor="b"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fld id="{E900B983-0E40-4C29-87BA-CE566D420E2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幻灯片图像占位符 1"/>
          <p:cNvSpPr>
            <a:spLocks noGrp="1" noRot="1" noChangeAspect="1" noChangeArrowheads="1" noTextEdit="1"/>
          </p:cNvSpPr>
          <p:nvPr>
            <p:ph type="sldImg" idx="4294967295"/>
          </p:nvPr>
        </p:nvSpPr>
        <p:spPr/>
      </p:sp>
      <p:sp>
        <p:nvSpPr>
          <p:cNvPr id="246787" name="备注占位符 2"/>
          <p:cNvSpPr>
            <a:spLocks noGrp="1" noChangeArrowheads="1"/>
          </p:cNvSpPr>
          <p:nvPr>
            <p:ph type="body" idx="4294967295"/>
          </p:nvPr>
        </p:nvSpPr>
        <p:spPr/>
        <p:txBody>
          <a:bodyPr/>
          <a:lstStyle/>
          <a:p>
            <a:endParaRPr lang="zh-CN" altLang="en-US" dirty="0" smtClean="0">
              <a:solidFill>
                <a:srgbClr val="000000"/>
              </a:solidFill>
            </a:endParaRPr>
          </a:p>
        </p:txBody>
      </p:sp>
      <p:sp>
        <p:nvSpPr>
          <p:cNvPr id="24678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黑体" panose="02010609060101010101" pitchFamily="49" charset="-122"/>
              </a:defRPr>
            </a:lvl1pPr>
            <a:lvl2pPr marL="742950" indent="-285750">
              <a:defRPr sz="2400">
                <a:solidFill>
                  <a:schemeClr val="tx1"/>
                </a:solidFill>
                <a:latin typeface="Tahoma" panose="020B0604030504040204" pitchFamily="34" charset="0"/>
                <a:ea typeface="黑体" panose="02010609060101010101" pitchFamily="49" charset="-122"/>
              </a:defRPr>
            </a:lvl2pPr>
            <a:lvl3pPr marL="1143000" indent="-228600">
              <a:defRPr sz="2400">
                <a:solidFill>
                  <a:schemeClr val="tx1"/>
                </a:solidFill>
                <a:latin typeface="Tahoma" panose="020B0604030504040204" pitchFamily="34" charset="0"/>
                <a:ea typeface="黑体" panose="02010609060101010101" pitchFamily="49" charset="-122"/>
              </a:defRPr>
            </a:lvl3pPr>
            <a:lvl4pPr marL="1600200" indent="-228600">
              <a:defRPr sz="2400">
                <a:solidFill>
                  <a:schemeClr val="tx1"/>
                </a:solidFill>
                <a:latin typeface="Tahoma" panose="020B0604030504040204" pitchFamily="34" charset="0"/>
                <a:ea typeface="黑体" panose="02010609060101010101" pitchFamily="49" charset="-122"/>
              </a:defRPr>
            </a:lvl4pPr>
            <a:lvl5pPr marL="2057400" indent="-228600">
              <a:defRPr sz="24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黑体" panose="02010609060101010101" pitchFamily="49" charset="-122"/>
              </a:defRPr>
            </a:lvl9pPr>
          </a:lstStyle>
          <a:p>
            <a:fld id="{986963B5-1BF6-44C6-9BBC-C7F965DF195C}" type="slidenum">
              <a:rPr kumimoji="0" lang="en-US" altLang="zh-CN" sz="1200">
                <a:latin typeface="Times New Roman" panose="02020603050405020304" pitchFamily="18" charset="0"/>
                <a:ea typeface="宋体" panose="02010600030101010101" pitchFamily="2" charset="-122"/>
              </a:rPr>
            </a:fld>
            <a:endParaRPr kumimoji="0" lang="en-US" altLang="zh-CN" sz="1200">
              <a:latin typeface="Times New Roman" panose="02020603050405020304" pitchFamily="18"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idx="4294967295"/>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3"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b="1" dirty="0" smtClean="0"/>
          </a:p>
        </p:txBody>
      </p:sp>
      <p:sp>
        <p:nvSpPr>
          <p:cNvPr id="6144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70890" indent="-296545" eaLnBrk="0" hangingPunct="0">
              <a:defRPr>
                <a:solidFill>
                  <a:schemeClr val="tx1"/>
                </a:solidFill>
                <a:latin typeface="Calibri" panose="020F0502020204030204" pitchFamily="34" charset="0"/>
                <a:ea typeface="宋体" panose="02010600030101010101" pitchFamily="2" charset="-122"/>
              </a:defRPr>
            </a:lvl2pPr>
            <a:lvl3pPr marL="1186180" indent="-237490" eaLnBrk="0" hangingPunct="0">
              <a:defRPr>
                <a:solidFill>
                  <a:schemeClr val="tx1"/>
                </a:solidFill>
                <a:latin typeface="Calibri" panose="020F0502020204030204" pitchFamily="34" charset="0"/>
                <a:ea typeface="宋体" panose="02010600030101010101" pitchFamily="2" charset="-122"/>
              </a:defRPr>
            </a:lvl3pPr>
            <a:lvl4pPr marL="1660525" indent="-237490" eaLnBrk="0" hangingPunct="0">
              <a:defRPr>
                <a:solidFill>
                  <a:schemeClr val="tx1"/>
                </a:solidFill>
                <a:latin typeface="Calibri" panose="020F0502020204030204" pitchFamily="34" charset="0"/>
                <a:ea typeface="宋体" panose="02010600030101010101" pitchFamily="2" charset="-122"/>
              </a:defRPr>
            </a:lvl4pPr>
            <a:lvl5pPr marL="2134870" indent="-237490" eaLnBrk="0" hangingPunct="0">
              <a:defRPr>
                <a:solidFill>
                  <a:schemeClr val="tx1"/>
                </a:solidFill>
                <a:latin typeface="Calibri" panose="020F0502020204030204" pitchFamily="34" charset="0"/>
                <a:ea typeface="宋体" panose="02010600030101010101" pitchFamily="2" charset="-122"/>
              </a:defRPr>
            </a:lvl5pPr>
            <a:lvl6pPr marL="2609215" indent="-23749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083560" indent="-23749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557905" indent="-23749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032250" indent="-23749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7BBDD82A-3345-4668-BFC7-90A046A6D0E2}"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ChangeArrowheads="1" noTextEdit="1"/>
          </p:cNvSpPr>
          <p:nvPr>
            <p:ph type="sldImg" idx="4294967295"/>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624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70890" indent="-296545" eaLnBrk="0" hangingPunct="0">
              <a:defRPr>
                <a:solidFill>
                  <a:schemeClr val="tx1"/>
                </a:solidFill>
                <a:latin typeface="Calibri" panose="020F0502020204030204" pitchFamily="34" charset="0"/>
                <a:ea typeface="宋体" panose="02010600030101010101" pitchFamily="2" charset="-122"/>
              </a:defRPr>
            </a:lvl2pPr>
            <a:lvl3pPr marL="1186180" indent="-237490" eaLnBrk="0" hangingPunct="0">
              <a:defRPr>
                <a:solidFill>
                  <a:schemeClr val="tx1"/>
                </a:solidFill>
                <a:latin typeface="Calibri" panose="020F0502020204030204" pitchFamily="34" charset="0"/>
                <a:ea typeface="宋体" panose="02010600030101010101" pitchFamily="2" charset="-122"/>
              </a:defRPr>
            </a:lvl3pPr>
            <a:lvl4pPr marL="1660525" indent="-237490" eaLnBrk="0" hangingPunct="0">
              <a:defRPr>
                <a:solidFill>
                  <a:schemeClr val="tx1"/>
                </a:solidFill>
                <a:latin typeface="Calibri" panose="020F0502020204030204" pitchFamily="34" charset="0"/>
                <a:ea typeface="宋体" panose="02010600030101010101" pitchFamily="2" charset="-122"/>
              </a:defRPr>
            </a:lvl4pPr>
            <a:lvl5pPr marL="2134870" indent="-237490" eaLnBrk="0" hangingPunct="0">
              <a:defRPr>
                <a:solidFill>
                  <a:schemeClr val="tx1"/>
                </a:solidFill>
                <a:latin typeface="Calibri" panose="020F0502020204030204" pitchFamily="34" charset="0"/>
                <a:ea typeface="宋体" panose="02010600030101010101" pitchFamily="2" charset="-122"/>
              </a:defRPr>
            </a:lvl5pPr>
            <a:lvl6pPr marL="2609215" indent="-23749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083560" indent="-23749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557905" indent="-23749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032250" indent="-23749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C8A56ABC-3A0C-46AC-B228-C964F7CDA79B}"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ChangeArrowheads="1" noTextEdit="1"/>
          </p:cNvSpPr>
          <p:nvPr>
            <p:ph type="sldImg" idx="4294967295"/>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4515"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dirty="0" smtClean="0"/>
          </a:p>
          <a:p>
            <a:endParaRPr lang="zh-CN" altLang="en-US" dirty="0" smtClean="0"/>
          </a:p>
        </p:txBody>
      </p:sp>
      <p:sp>
        <p:nvSpPr>
          <p:cNvPr id="6451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70890" indent="-296545" eaLnBrk="0" hangingPunct="0">
              <a:defRPr>
                <a:solidFill>
                  <a:schemeClr val="tx1"/>
                </a:solidFill>
                <a:latin typeface="Calibri" panose="020F0502020204030204" pitchFamily="34" charset="0"/>
                <a:ea typeface="宋体" panose="02010600030101010101" pitchFamily="2" charset="-122"/>
              </a:defRPr>
            </a:lvl2pPr>
            <a:lvl3pPr marL="1186180" indent="-237490" eaLnBrk="0" hangingPunct="0">
              <a:defRPr>
                <a:solidFill>
                  <a:schemeClr val="tx1"/>
                </a:solidFill>
                <a:latin typeface="Calibri" panose="020F0502020204030204" pitchFamily="34" charset="0"/>
                <a:ea typeface="宋体" panose="02010600030101010101" pitchFamily="2" charset="-122"/>
              </a:defRPr>
            </a:lvl3pPr>
            <a:lvl4pPr marL="1660525" indent="-237490" eaLnBrk="0" hangingPunct="0">
              <a:defRPr>
                <a:solidFill>
                  <a:schemeClr val="tx1"/>
                </a:solidFill>
                <a:latin typeface="Calibri" panose="020F0502020204030204" pitchFamily="34" charset="0"/>
                <a:ea typeface="宋体" panose="02010600030101010101" pitchFamily="2" charset="-122"/>
              </a:defRPr>
            </a:lvl4pPr>
            <a:lvl5pPr marL="2134870" indent="-237490" eaLnBrk="0" hangingPunct="0">
              <a:defRPr>
                <a:solidFill>
                  <a:schemeClr val="tx1"/>
                </a:solidFill>
                <a:latin typeface="Calibri" panose="020F0502020204030204" pitchFamily="34" charset="0"/>
                <a:ea typeface="宋体" panose="02010600030101010101" pitchFamily="2" charset="-122"/>
              </a:defRPr>
            </a:lvl5pPr>
            <a:lvl6pPr marL="2609215" indent="-23749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083560" indent="-23749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557905" indent="-23749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032250" indent="-23749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643B4835-11A0-4EAA-970A-E8DB30D2461D}" type="slidenum">
              <a:rPr lang="en-US" altLang="zh-CN" smtClean="0">
                <a:latin typeface="Times New Roman" panose="02020603050405020304" pitchFamily="18" charset="0"/>
                <a:ea typeface="黑体" panose="02010609060101010101" pitchFamily="49" charset="-122"/>
              </a:rPr>
            </a:fld>
            <a:endParaRPr lang="en-US" altLang="zh-CN" smtClean="0">
              <a:latin typeface="Times New Roman" panose="02020603050405020304" pitchFamily="18" charset="0"/>
              <a:ea typeface="黑体" panose="02010609060101010101" pitchFamily="49"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70890" indent="-296545" eaLnBrk="0" hangingPunct="0">
              <a:defRPr>
                <a:solidFill>
                  <a:schemeClr val="tx1"/>
                </a:solidFill>
                <a:latin typeface="Calibri" panose="020F0502020204030204" pitchFamily="34" charset="0"/>
                <a:ea typeface="宋体" panose="02010600030101010101" pitchFamily="2" charset="-122"/>
              </a:defRPr>
            </a:lvl2pPr>
            <a:lvl3pPr marL="1186180" indent="-237490" eaLnBrk="0" hangingPunct="0">
              <a:defRPr>
                <a:solidFill>
                  <a:schemeClr val="tx1"/>
                </a:solidFill>
                <a:latin typeface="Calibri" panose="020F0502020204030204" pitchFamily="34" charset="0"/>
                <a:ea typeface="宋体" panose="02010600030101010101" pitchFamily="2" charset="-122"/>
              </a:defRPr>
            </a:lvl3pPr>
            <a:lvl4pPr marL="1660525" indent="-237490" eaLnBrk="0" hangingPunct="0">
              <a:defRPr>
                <a:solidFill>
                  <a:schemeClr val="tx1"/>
                </a:solidFill>
                <a:latin typeface="Calibri" panose="020F0502020204030204" pitchFamily="34" charset="0"/>
                <a:ea typeface="宋体" panose="02010600030101010101" pitchFamily="2" charset="-122"/>
              </a:defRPr>
            </a:lvl4pPr>
            <a:lvl5pPr marL="2134870" indent="-237490" eaLnBrk="0" hangingPunct="0">
              <a:defRPr>
                <a:solidFill>
                  <a:schemeClr val="tx1"/>
                </a:solidFill>
                <a:latin typeface="Calibri" panose="020F0502020204030204" pitchFamily="34" charset="0"/>
                <a:ea typeface="宋体" panose="02010600030101010101" pitchFamily="2" charset="-122"/>
              </a:defRPr>
            </a:lvl5pPr>
            <a:lvl6pPr marL="2609215" indent="-23749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083560" indent="-23749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557905" indent="-23749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032250" indent="-23749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0B6B6E32-5E71-4A61-8920-38914C9ED59A}"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5939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93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幻灯片图像占位符 1"/>
          <p:cNvSpPr>
            <a:spLocks noGrp="1" noRot="1" noChangeAspect="1" noChangeArrowheads="1" noTextEdit="1"/>
          </p:cNvSpPr>
          <p:nvPr>
            <p:ph type="sldImg" idx="4294967295"/>
          </p:nvPr>
        </p:nvSpPr>
        <p:spPr/>
      </p:sp>
      <p:sp>
        <p:nvSpPr>
          <p:cNvPr id="258051" name="备注占位符 2"/>
          <p:cNvSpPr>
            <a:spLocks noGrp="1" noChangeArrowheads="1"/>
          </p:cNvSpPr>
          <p:nvPr>
            <p:ph type="body" idx="4294967295"/>
          </p:nvPr>
        </p:nvSpPr>
        <p:spPr/>
        <p:txBody>
          <a:bodyPr/>
          <a:lstStyle/>
          <a:p>
            <a:endParaRPr lang="zh-CN" altLang="en-US" dirty="0" smtClean="0"/>
          </a:p>
        </p:txBody>
      </p:sp>
      <p:sp>
        <p:nvSpPr>
          <p:cNvPr id="25805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黑体" panose="02010609060101010101" pitchFamily="49" charset="-122"/>
              </a:defRPr>
            </a:lvl1pPr>
            <a:lvl2pPr marL="742950" indent="-285750">
              <a:defRPr sz="2400">
                <a:solidFill>
                  <a:schemeClr val="tx1"/>
                </a:solidFill>
                <a:latin typeface="Tahoma" panose="020B0604030504040204" pitchFamily="34" charset="0"/>
                <a:ea typeface="黑体" panose="02010609060101010101" pitchFamily="49" charset="-122"/>
              </a:defRPr>
            </a:lvl2pPr>
            <a:lvl3pPr marL="1143000" indent="-228600">
              <a:defRPr sz="2400">
                <a:solidFill>
                  <a:schemeClr val="tx1"/>
                </a:solidFill>
                <a:latin typeface="Tahoma" panose="020B0604030504040204" pitchFamily="34" charset="0"/>
                <a:ea typeface="黑体" panose="02010609060101010101" pitchFamily="49" charset="-122"/>
              </a:defRPr>
            </a:lvl3pPr>
            <a:lvl4pPr marL="1600200" indent="-228600">
              <a:defRPr sz="2400">
                <a:solidFill>
                  <a:schemeClr val="tx1"/>
                </a:solidFill>
                <a:latin typeface="Tahoma" panose="020B0604030504040204" pitchFamily="34" charset="0"/>
                <a:ea typeface="黑体" panose="02010609060101010101" pitchFamily="49" charset="-122"/>
              </a:defRPr>
            </a:lvl4pPr>
            <a:lvl5pPr marL="2057400" indent="-228600">
              <a:defRPr sz="24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黑体" panose="02010609060101010101" pitchFamily="49" charset="-122"/>
              </a:defRPr>
            </a:lvl9pPr>
          </a:lstStyle>
          <a:p>
            <a:fld id="{FD826CD4-762F-4287-B0D9-8F121349E7AE}" type="slidenum">
              <a:rPr kumimoji="0" lang="en-US" altLang="zh-CN" sz="1200">
                <a:latin typeface="Times New Roman" panose="02020603050405020304" pitchFamily="18" charset="0"/>
              </a:rPr>
            </a:fld>
            <a:endParaRPr kumimoji="0" lang="en-US" altLang="zh-CN" sz="120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14:hiddenLine>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58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58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58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58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fld id="{216CDE81-DC94-46D2-86AE-714D8D2C9ADB}" type="slidenum">
              <a:rPr lang="zh-CN" altLang="zh-CN">
                <a:latin typeface="Calibri" panose="020F0502020204030204" pitchFamily="34" charset="0"/>
              </a:rPr>
            </a:fld>
            <a:endParaRPr lang="zh-CN" altLang="zh-CN">
              <a:latin typeface="Calibri" panose="020F0502020204030204" pitchFamily="34" charset="0"/>
            </a:endParaRPr>
          </a:p>
        </p:txBody>
      </p:sp>
      <p:sp>
        <p:nvSpPr>
          <p:cNvPr id="339971" name="Rectangle 1"/>
          <p:cNvSpPr>
            <a:spLocks noGrp="1" noRot="1" noChangeAspect="1" noChangeArrowheads="1" noTextEdit="1"/>
          </p:cNvSpPr>
          <p:nvPr>
            <p:ph type="sldImg"/>
          </p:nvPr>
        </p:nvSpPr>
        <p:spPr>
          <a:xfrm>
            <a:off x="1147763" y="1233488"/>
            <a:ext cx="4440237" cy="3330575"/>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Text Box 2"/>
          <p:cNvSpPr txBox="1">
            <a:spLocks noChangeArrowheads="1"/>
          </p:cNvSpPr>
          <p:nvPr/>
        </p:nvSpPr>
        <p:spPr bwMode="auto">
          <a:xfrm>
            <a:off x="673577" y="4749691"/>
            <a:ext cx="5388610" cy="38861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幻灯片图像占位符 1"/>
          <p:cNvSpPr>
            <a:spLocks noGrp="1" noRot="1" noChangeAspect="1" noChangeArrowheads="1" noTextEdit="1"/>
          </p:cNvSpPr>
          <p:nvPr>
            <p:ph type="sldImg" idx="4294967295"/>
          </p:nvPr>
        </p:nvSpPr>
        <p:spPr/>
      </p:sp>
      <p:sp>
        <p:nvSpPr>
          <p:cNvPr id="258051" name="备注占位符 2"/>
          <p:cNvSpPr>
            <a:spLocks noGrp="1" noChangeArrowheads="1"/>
          </p:cNvSpPr>
          <p:nvPr>
            <p:ph type="body" idx="4294967295"/>
          </p:nvPr>
        </p:nvSpPr>
        <p:spPr/>
        <p:txBody>
          <a:bodyPr/>
          <a:lstStyle/>
          <a:p>
            <a:endParaRPr lang="zh-CN" altLang="en-US" dirty="0" smtClean="0"/>
          </a:p>
        </p:txBody>
      </p:sp>
      <p:sp>
        <p:nvSpPr>
          <p:cNvPr id="25805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黑体" panose="02010609060101010101" pitchFamily="49" charset="-122"/>
              </a:defRPr>
            </a:lvl1pPr>
            <a:lvl2pPr marL="742950" indent="-285750">
              <a:defRPr sz="2400">
                <a:solidFill>
                  <a:schemeClr val="tx1"/>
                </a:solidFill>
                <a:latin typeface="Tahoma" panose="020B0604030504040204" pitchFamily="34" charset="0"/>
                <a:ea typeface="黑体" panose="02010609060101010101" pitchFamily="49" charset="-122"/>
              </a:defRPr>
            </a:lvl2pPr>
            <a:lvl3pPr marL="1143000" indent="-228600">
              <a:defRPr sz="2400">
                <a:solidFill>
                  <a:schemeClr val="tx1"/>
                </a:solidFill>
                <a:latin typeface="Tahoma" panose="020B0604030504040204" pitchFamily="34" charset="0"/>
                <a:ea typeface="黑体" panose="02010609060101010101" pitchFamily="49" charset="-122"/>
              </a:defRPr>
            </a:lvl3pPr>
            <a:lvl4pPr marL="1600200" indent="-228600">
              <a:defRPr sz="2400">
                <a:solidFill>
                  <a:schemeClr val="tx1"/>
                </a:solidFill>
                <a:latin typeface="Tahoma" panose="020B0604030504040204" pitchFamily="34" charset="0"/>
                <a:ea typeface="黑体" panose="02010609060101010101" pitchFamily="49" charset="-122"/>
              </a:defRPr>
            </a:lvl4pPr>
            <a:lvl5pPr marL="2057400" indent="-228600">
              <a:defRPr sz="24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黑体" panose="02010609060101010101" pitchFamily="49" charset="-122"/>
              </a:defRPr>
            </a:lvl9pPr>
          </a:lstStyle>
          <a:p>
            <a:fld id="{FD826CD4-762F-4287-B0D9-8F121349E7AE}" type="slidenum">
              <a:rPr kumimoji="0" lang="en-US" altLang="zh-CN" sz="1200">
                <a:latin typeface="Times New Roman" panose="02020603050405020304" pitchFamily="18" charset="0"/>
              </a:rPr>
            </a:fld>
            <a:endParaRPr kumimoji="0" lang="en-US" altLang="zh-CN" sz="120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幻灯片图像占位符 1"/>
          <p:cNvSpPr>
            <a:spLocks noGrp="1" noRot="1" noChangeAspect="1" noChangeArrowheads="1" noTextEdit="1"/>
          </p:cNvSpPr>
          <p:nvPr>
            <p:ph type="sldImg" idx="4294967295"/>
          </p:nvPr>
        </p:nvSpPr>
        <p:spPr/>
      </p:sp>
      <p:sp>
        <p:nvSpPr>
          <p:cNvPr id="259075" name="备注占位符 2"/>
          <p:cNvSpPr>
            <a:spLocks noGrp="1" noChangeArrowheads="1"/>
          </p:cNvSpPr>
          <p:nvPr>
            <p:ph type="body" idx="4294967295"/>
          </p:nvPr>
        </p:nvSpPr>
        <p:spPr/>
        <p:txBody>
          <a:bodyPr/>
          <a:lstStyle/>
          <a:p>
            <a:pPr>
              <a:lnSpc>
                <a:spcPct val="80000"/>
              </a:lnSpc>
            </a:pPr>
            <a:endParaRPr lang="zh-CN" altLang="en-US" sz="900" dirty="0" smtClean="0"/>
          </a:p>
        </p:txBody>
      </p:sp>
      <p:sp>
        <p:nvSpPr>
          <p:cNvPr id="25907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黑体" panose="02010609060101010101" pitchFamily="49" charset="-122"/>
              </a:defRPr>
            </a:lvl1pPr>
            <a:lvl2pPr marL="742950" indent="-285750">
              <a:defRPr sz="2400">
                <a:solidFill>
                  <a:schemeClr val="tx1"/>
                </a:solidFill>
                <a:latin typeface="Tahoma" panose="020B0604030504040204" pitchFamily="34" charset="0"/>
                <a:ea typeface="黑体" panose="02010609060101010101" pitchFamily="49" charset="-122"/>
              </a:defRPr>
            </a:lvl2pPr>
            <a:lvl3pPr marL="1143000" indent="-228600">
              <a:defRPr sz="2400">
                <a:solidFill>
                  <a:schemeClr val="tx1"/>
                </a:solidFill>
                <a:latin typeface="Tahoma" panose="020B0604030504040204" pitchFamily="34" charset="0"/>
                <a:ea typeface="黑体" panose="02010609060101010101" pitchFamily="49" charset="-122"/>
              </a:defRPr>
            </a:lvl3pPr>
            <a:lvl4pPr marL="1600200" indent="-228600">
              <a:defRPr sz="2400">
                <a:solidFill>
                  <a:schemeClr val="tx1"/>
                </a:solidFill>
                <a:latin typeface="Tahoma" panose="020B0604030504040204" pitchFamily="34" charset="0"/>
                <a:ea typeface="黑体" panose="02010609060101010101" pitchFamily="49" charset="-122"/>
              </a:defRPr>
            </a:lvl4pPr>
            <a:lvl5pPr marL="2057400" indent="-228600">
              <a:defRPr sz="24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黑体" panose="02010609060101010101" pitchFamily="49" charset="-122"/>
              </a:defRPr>
            </a:lvl9pPr>
          </a:lstStyle>
          <a:p>
            <a:fld id="{69D76B12-A0D7-4E7F-A779-2E018A8CAEC4}" type="slidenum">
              <a:rPr kumimoji="0" lang="en-US" altLang="zh-CN" sz="1200">
                <a:latin typeface="Times New Roman" panose="02020603050405020304" pitchFamily="18" charset="0"/>
                <a:ea typeface="宋体" panose="02010600030101010101" pitchFamily="2" charset="-122"/>
              </a:rPr>
            </a:fld>
            <a:endParaRPr kumimoji="0" lang="en-US" altLang="zh-CN" sz="1200">
              <a:latin typeface="Times New Roman" panose="02020603050405020304" pitchFamily="18"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70890" indent="-296545" eaLnBrk="0" hangingPunct="0">
              <a:defRPr>
                <a:solidFill>
                  <a:schemeClr val="tx1"/>
                </a:solidFill>
                <a:latin typeface="Calibri" panose="020F0502020204030204" pitchFamily="34" charset="0"/>
                <a:ea typeface="宋体" panose="02010600030101010101" pitchFamily="2" charset="-122"/>
              </a:defRPr>
            </a:lvl2pPr>
            <a:lvl3pPr marL="1186180" indent="-237490" eaLnBrk="0" hangingPunct="0">
              <a:defRPr>
                <a:solidFill>
                  <a:schemeClr val="tx1"/>
                </a:solidFill>
                <a:latin typeface="Calibri" panose="020F0502020204030204" pitchFamily="34" charset="0"/>
                <a:ea typeface="宋体" panose="02010600030101010101" pitchFamily="2" charset="-122"/>
              </a:defRPr>
            </a:lvl3pPr>
            <a:lvl4pPr marL="1660525" indent="-237490" eaLnBrk="0" hangingPunct="0">
              <a:defRPr>
                <a:solidFill>
                  <a:schemeClr val="tx1"/>
                </a:solidFill>
                <a:latin typeface="Calibri" panose="020F0502020204030204" pitchFamily="34" charset="0"/>
                <a:ea typeface="宋体" panose="02010600030101010101" pitchFamily="2" charset="-122"/>
              </a:defRPr>
            </a:lvl4pPr>
            <a:lvl5pPr marL="2134870" indent="-237490" eaLnBrk="0" hangingPunct="0">
              <a:defRPr>
                <a:solidFill>
                  <a:schemeClr val="tx1"/>
                </a:solidFill>
                <a:latin typeface="Calibri" panose="020F0502020204030204" pitchFamily="34" charset="0"/>
                <a:ea typeface="宋体" panose="02010600030101010101" pitchFamily="2" charset="-122"/>
              </a:defRPr>
            </a:lvl5pPr>
            <a:lvl6pPr marL="2609215" indent="-23749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083560" indent="-23749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557905" indent="-23749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032250" indent="-23749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fld id="{3D3F1409-CD7C-4210-8C8B-A2430C63E9D3}"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6041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04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5AE633C-541A-4E3F-A22A-3C4C63E8EF5F}"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739E446-6F6B-46FF-A641-54E99657CB0F}"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295BA35-14E5-4401-B968-D9FCFD45D966}"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247650"/>
            <a:ext cx="8305800" cy="592455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3" name="Rectangle 1029"/>
          <p:cNvSpPr>
            <a:spLocks noGrp="1" noChangeArrowheads="1"/>
          </p:cNvSpPr>
          <p:nvPr>
            <p:ph type="dt" sz="half" idx="10"/>
          </p:nvPr>
        </p:nvSpPr>
        <p:spPr/>
        <p:txBody>
          <a:bodyPr/>
          <a:lstStyle>
            <a:lvl1pPr>
              <a:defRPr/>
            </a:lvl1pPr>
          </a:lstStyle>
          <a:p>
            <a:pPr>
              <a:defRPr/>
            </a:pPr>
            <a:endParaRPr lang="en-US" altLang="zh-CN"/>
          </a:p>
        </p:txBody>
      </p:sp>
      <p:sp>
        <p:nvSpPr>
          <p:cNvPr id="4" name="Rectangle 1030"/>
          <p:cNvSpPr>
            <a:spLocks noGrp="1" noChangeArrowheads="1"/>
          </p:cNvSpPr>
          <p:nvPr>
            <p:ph type="ftr" sz="quarter" idx="11"/>
          </p:nvPr>
        </p:nvSpPr>
        <p:spPr/>
        <p:txBody>
          <a:bodyPr/>
          <a:lstStyle>
            <a:lvl1pPr>
              <a:defRPr/>
            </a:lvl1pPr>
          </a:lstStyle>
          <a:p>
            <a:pPr>
              <a:defRPr/>
            </a:pPr>
            <a:endParaRPr lang="en-US" altLang="zh-CN"/>
          </a:p>
        </p:txBody>
      </p:sp>
      <p:sp>
        <p:nvSpPr>
          <p:cNvPr id="5" name="Rectangle 1031"/>
          <p:cNvSpPr>
            <a:spLocks noGrp="1" noChangeArrowheads="1"/>
          </p:cNvSpPr>
          <p:nvPr>
            <p:ph type="sldNum" sz="quarter" idx="12"/>
          </p:nvPr>
        </p:nvSpPr>
        <p:spPr/>
        <p:txBody>
          <a:bodyPr/>
          <a:lstStyle>
            <a:lvl1pPr>
              <a:defRPr/>
            </a:lvl1pPr>
          </a:lstStyle>
          <a:p>
            <a:pPr>
              <a:defRPr/>
            </a:pPr>
            <a:fld id="{0D31C944-F470-43DB-AA6A-FA332AA1ED5F}" type="slidenum">
              <a:rPr lang="en-US" altLang="zh-CN"/>
            </a:fld>
            <a:endParaRPr lang="en-US" altLang="zh-CN"/>
          </a:p>
        </p:txBody>
      </p:sp>
    </p:spTree>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showMasterSp="0">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886200" y="247650"/>
            <a:ext cx="5105400" cy="381000"/>
          </a:xfrm>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a:xfrm>
            <a:off x="685800" y="1219200"/>
            <a:ext cx="7772400" cy="4953000"/>
          </a:xfrm>
        </p:spPr>
        <p:txBody>
          <a:bodyPr/>
          <a:lstStyle/>
          <a:p>
            <a:pPr lvl="0"/>
            <a:endParaRPr lang="zh-CN" altLang="en-US" noProof="0" smtClean="0"/>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8BCAC33D-D29A-48B3-BCD6-381D3D720D26}"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836AFD5-B4CE-4309-A85F-E56CFD431173}"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B3CCC3E9-608E-4023-AA79-77ECC6312F57}"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CD980664-B5A2-458D-9781-BDBB3E444617}"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3342FEDC-7E89-472C-BFD5-D857A9C78A6E}"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65B7EA61-351E-4105-9AD9-76D38C6E9934}"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AFC75736-67D3-4C0D-9AD3-EBB1133B7A15}"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6B43B5C7-14AB-4EB9-8E35-9962854618D2}"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fld id="{2CE38698-3FD2-4DD5-AB6F-61E8F41EBC15}"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xml"/><Relationship Id="rId2" Type="http://schemas.openxmlformats.org/officeDocument/2006/relationships/image" Target="../media/image4.emf"/><Relationship Id="rId1" Type="http://schemas.openxmlformats.org/officeDocument/2006/relationships/oleObject" Target="../embeddings/Document1.doc"/></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xml"/><Relationship Id="rId2" Type="http://schemas.openxmlformats.org/officeDocument/2006/relationships/image" Target="../media/image5.emf"/><Relationship Id="rId1" Type="http://schemas.openxmlformats.org/officeDocument/2006/relationships/oleObject" Target="../embeddings/Document2.doc"/></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xml"/><Relationship Id="rId2" Type="http://schemas.openxmlformats.org/officeDocument/2006/relationships/image" Target="../media/image6.emf"/><Relationship Id="rId1" Type="http://schemas.openxmlformats.org/officeDocument/2006/relationships/oleObject" Target="../embeddings/Document3.doc"/></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3.bin"/></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4.bin"/></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5.bin"/></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oleObject" Target="../embeddings/oleObject6.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jpeg"/></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55650" y="1341438"/>
            <a:ext cx="7704138" cy="1143000"/>
          </a:xfrm>
        </p:spPr>
        <p:txBody>
          <a:bodyPr/>
          <a:lstStyle/>
          <a:p>
            <a:pPr algn="dist" eaLnBrk="1" hangingPunct="1"/>
            <a:r>
              <a:rPr lang="zh-CN" altLang="en-US" sz="5400" b="1" smtClean="0"/>
              <a:t>计算机组织与体系结构</a:t>
            </a:r>
            <a:endParaRPr lang="zh-CN" altLang="en-US" sz="5400" b="1" smtClean="0"/>
          </a:p>
        </p:txBody>
      </p:sp>
      <p:sp>
        <p:nvSpPr>
          <p:cNvPr id="2051" name="Text Box 7"/>
          <p:cNvSpPr txBox="1">
            <a:spLocks noChangeArrowheads="1"/>
          </p:cNvSpPr>
          <p:nvPr/>
        </p:nvSpPr>
        <p:spPr bwMode="auto">
          <a:xfrm>
            <a:off x="3714750" y="5072063"/>
            <a:ext cx="2951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t> 舒燕君</a:t>
            </a:r>
            <a:endParaRPr lang="zh-CN" altLang="en-US" sz="2800"/>
          </a:p>
        </p:txBody>
      </p:sp>
      <p:sp>
        <p:nvSpPr>
          <p:cNvPr id="2052" name="Text Box 7"/>
          <p:cNvSpPr txBox="1">
            <a:spLocks noChangeArrowheads="1"/>
          </p:cNvSpPr>
          <p:nvPr/>
        </p:nvSpPr>
        <p:spPr bwMode="auto">
          <a:xfrm>
            <a:off x="2571750" y="4500563"/>
            <a:ext cx="4357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t> 计算机科学与技术学院</a:t>
            </a:r>
            <a:endParaRPr lang="zh-CN" altLang="en-US" sz="2800"/>
          </a:p>
        </p:txBody>
      </p:sp>
      <p:sp>
        <p:nvSpPr>
          <p:cNvPr id="5" name="Rectangle 2"/>
          <p:cNvSpPr txBox="1">
            <a:spLocks noChangeArrowheads="1"/>
          </p:cNvSpPr>
          <p:nvPr/>
        </p:nvSpPr>
        <p:spPr bwMode="auto">
          <a:xfrm>
            <a:off x="1714500" y="3071813"/>
            <a:ext cx="5673725" cy="1143000"/>
          </a:xfrm>
          <a:prstGeom prst="rect">
            <a:avLst/>
          </a:prstGeom>
          <a:noFill/>
          <a:ln w="9525">
            <a:noFill/>
            <a:miter lim="800000"/>
          </a:ln>
          <a:effectLst/>
        </p:spPr>
        <p:txBody>
          <a:bodyPr lIns="92075" tIns="46038" rIns="92075" bIns="46038" anchor="ctr"/>
          <a:lstStyle/>
          <a:p>
            <a:pPr algn="ctr">
              <a:defRPr/>
            </a:pPr>
            <a:r>
              <a:rPr lang="zh-CN" altLang="en-US" sz="4000" kern="0" smtClean="0">
                <a:effectLst>
                  <a:outerShdw blurRad="38100" dist="38100" dir="2700000" algn="tl">
                    <a:srgbClr val="000000"/>
                  </a:outerShdw>
                </a:effectLst>
                <a:latin typeface="+mj-lt"/>
                <a:ea typeface="+mj-ea"/>
                <a:cs typeface="+mj-cs"/>
              </a:rPr>
              <a:t>第十七讲</a:t>
            </a:r>
            <a:endParaRPr lang="zh-CN" altLang="en-US" sz="4000" kern="0" dirty="0">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3" descr="Rectangle: Click to edit Master text styles&#10;Second level&#10;Third level&#10;Fourth level&#10;Fifth level"/>
          <p:cNvSpPr>
            <a:spLocks noGrp="1" noChangeArrowheads="1"/>
          </p:cNvSpPr>
          <p:nvPr>
            <p:ph idx="1"/>
          </p:nvPr>
        </p:nvSpPr>
        <p:spPr>
          <a:xfrm>
            <a:off x="323528" y="764704"/>
            <a:ext cx="8134672" cy="4953000"/>
          </a:xfrm>
        </p:spPr>
        <p:txBody>
          <a:bodyPr/>
          <a:lstStyle/>
          <a:p>
            <a:pPr marL="457200" indent="0" eaLnBrk="1" hangingPunct="1">
              <a:lnSpc>
                <a:spcPct val="140000"/>
              </a:lnSpc>
              <a:buFont typeface="Wingdings" panose="05000000000000000000" pitchFamily="2" charset="2"/>
              <a:buNone/>
            </a:pPr>
            <a:r>
              <a:rPr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假设浮点功能部件的延迟时间为：加法</a:t>
            </a:r>
            <a:r>
              <a:rPr lang="en-US" altLang="zh-CN" sz="2400" b="1" dirty="0" smtClean="0">
                <a:solidFill>
                  <a:srgbClr val="9933FF"/>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个时钟周期，乘法</a:t>
            </a:r>
            <a:r>
              <a:rPr lang="en-US" altLang="zh-CN" sz="2400" b="1" dirty="0" smtClean="0">
                <a:solidFill>
                  <a:srgbClr val="9933FF"/>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个时钟周期，除法</a:t>
            </a:r>
            <a:r>
              <a:rPr lang="en-US" altLang="zh-CN" sz="2400" b="1" dirty="0" smtClean="0">
                <a:solidFill>
                  <a:srgbClr val="9933FF"/>
                </a:solidFill>
                <a:latin typeface="Times New Roman" panose="02020603050405020304" pitchFamily="18" charset="0"/>
                <a:ea typeface="宋体" panose="02010600030101010101" pitchFamily="2" charset="-122"/>
                <a:cs typeface="Times New Roman" panose="02020603050405020304" pitchFamily="18" charset="0"/>
              </a:rPr>
              <a:t>40</a:t>
            </a:r>
            <a:r>
              <a:rPr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个时钟周期。对于下面的代码段，给出当指令</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MULD</a:t>
            </a:r>
            <a:r>
              <a:rPr lang="zh-CN" altLang="en-US"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即将确认时的状态表内容。</a:t>
            </a:r>
            <a:endParaRPr lang="zh-CN" altLang="pt-BR"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eaLnBrk="1" hangingPunct="1">
              <a:buFont typeface="Wingdings" panose="05000000000000000000" pitchFamily="2" charset="2"/>
              <a:buNone/>
            </a:pPr>
            <a:r>
              <a:rPr lang="pt-BR" altLang="zh-CN"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LD	              F6, 34</a:t>
            </a:r>
            <a:r>
              <a:rPr lang="en-US" altLang="zh-CN"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pt-BR" altLang="zh-CN"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R2</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endParaRPr lang="zh-CN" altLang="pt-BR"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eaLnBrk="1" hangingPunct="1">
              <a:buFont typeface="Wingdings" panose="05000000000000000000" pitchFamily="2" charset="2"/>
              <a:buNone/>
            </a:pPr>
            <a:r>
              <a:rPr lang="pt-BR" altLang="zh-CN"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LD	              F2, 45</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pt-BR" altLang="zh-CN"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R3</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endParaRPr lang="zh-CN" altLang="pt-BR"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eaLnBrk="1" hangingPunct="1">
              <a:buFont typeface="Wingdings" panose="05000000000000000000" pitchFamily="2" charset="2"/>
              <a:buNone/>
            </a:pPr>
            <a:r>
              <a:rPr lang="pt-BR" altLang="zh-CN"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MULTD	  F0, F2, F4</a:t>
            </a:r>
            <a:endParaRPr lang="en-US" altLang="zh-CN"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eaLnBrk="1" hangingPunct="1">
              <a:buFont typeface="Wingdings" panose="05000000000000000000" pitchFamily="2" charset="2"/>
              <a:buNone/>
            </a:pPr>
            <a:r>
              <a:rPr lang="en-US" altLang="zh-CN"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SUBD  	  F8, F6, F2</a:t>
            </a:r>
            <a:endParaRPr lang="en-US" altLang="zh-CN"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eaLnBrk="1" hangingPunct="1">
              <a:buFont typeface="Wingdings" panose="05000000000000000000" pitchFamily="2" charset="2"/>
              <a:buNone/>
            </a:pPr>
            <a:r>
              <a:rPr lang="en-US" altLang="zh-CN"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DIVD  	  F10, F0, F6</a:t>
            </a:r>
            <a:endParaRPr lang="en-US" altLang="zh-CN"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eaLnBrk="1" hangingPunct="1">
              <a:buFont typeface="Wingdings" panose="05000000000000000000" pitchFamily="2" charset="2"/>
              <a:buNone/>
            </a:pPr>
            <a:r>
              <a:rPr lang="en-US" altLang="zh-CN"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ADDD	  F6, F8, F2</a:t>
            </a:r>
            <a:endParaRPr lang="en-US" altLang="zh-CN" sz="2400"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4"/>
          <p:cNvSpPr>
            <a:spLocks noChangeArrowheads="1"/>
          </p:cNvSpPr>
          <p:nvPr/>
        </p:nvSpPr>
        <p:spPr bwMode="auto">
          <a:xfrm>
            <a:off x="0" y="159543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buFont typeface="Wingdings" panose="05000000000000000000" pitchFamily="2" charset="2"/>
              <a:buNone/>
            </a:pPr>
            <a:endParaRPr lang="zh-CN" altLang="zh-CN" sz="1600" b="1">
              <a:latin typeface="Times New Roman" panose="02020603050405020304" pitchFamily="18" charset="0"/>
              <a:ea typeface="宋体" panose="02010600030101010101" pitchFamily="2" charset="-122"/>
            </a:endParaRPr>
          </a:p>
        </p:txBody>
      </p:sp>
      <p:graphicFrame>
        <p:nvGraphicFramePr>
          <p:cNvPr id="808542" name="Group 606"/>
          <p:cNvGraphicFramePr>
            <a:graphicFrameLocks noGrp="1"/>
          </p:cNvGraphicFramePr>
          <p:nvPr>
            <p:ph idx="4294967295"/>
          </p:nvPr>
        </p:nvGraphicFramePr>
        <p:xfrm>
          <a:off x="179388" y="1249363"/>
          <a:ext cx="8785225" cy="5029203"/>
        </p:xfrm>
        <a:graphic>
          <a:graphicData uri="http://schemas.openxmlformats.org/drawingml/2006/table">
            <a:tbl>
              <a:tblPr/>
              <a:tblGrid>
                <a:gridCol w="811212"/>
                <a:gridCol w="811213"/>
                <a:gridCol w="969962"/>
                <a:gridCol w="1512888"/>
                <a:gridCol w="2232025"/>
                <a:gridCol w="647700"/>
                <a:gridCol w="576262"/>
                <a:gridCol w="719138"/>
                <a:gridCol w="504825"/>
              </a:tblGrid>
              <a:tr h="530350">
                <a:tc rowSpan="2">
                  <a:txBody>
                    <a:bodyPr/>
                    <a:lstStyle/>
                    <a:p>
                      <a:pPr marL="0" marR="0" lvl="0" indent="0" algn="ctr" defTabSz="914400" rtl="0" eaLnBrk="1" fontAlgn="base" latinLnBrk="0" hangingPunct="1">
                        <a:lnSpc>
                          <a:spcPct val="200000"/>
                        </a:lnSpc>
                        <a:spcBef>
                          <a:spcPct val="20000"/>
                        </a:spcBef>
                        <a:spcAft>
                          <a:spcPct val="0"/>
                        </a:spcAft>
                        <a:buClr>
                          <a:schemeClr val="tx1"/>
                        </a:buClr>
                        <a:buSzTx/>
                        <a:buFont typeface="Wingdings" panose="05000000000000000000" pitchFamily="2" charset="2"/>
                        <a:buNone/>
                      </a:pPr>
                      <a:r>
                        <a:rPr kumimoji="1" lang="zh-CN" altLang="en-US" sz="2400" b="1" i="0" u="none" strike="noStrike" cap="none" normalizeH="0" baseline="0" dirty="0" smtClean="0">
                          <a:ln>
                            <a:noFill/>
                          </a:ln>
                          <a:solidFill>
                            <a:srgbClr val="E24C05"/>
                          </a:solidFill>
                          <a:effectLst/>
                          <a:latin typeface="宋体" panose="02010600030101010101" pitchFamily="2" charset="-122"/>
                          <a:ea typeface="宋体" panose="02010600030101010101" pitchFamily="2" charset="-122"/>
                        </a:rPr>
                        <a:t>名称 </a:t>
                      </a:r>
                      <a:endParaRPr kumimoji="1" lang="zh-CN" altLang="en-US" sz="2400" b="1" i="0" u="none" strike="noStrike" cap="none" normalizeH="0" baseline="0" dirty="0" smtClean="0">
                        <a:ln>
                          <a:noFill/>
                        </a:ln>
                        <a:solidFill>
                          <a:srgbClr val="E24C05"/>
                        </a:solidFill>
                        <a:effectLst/>
                        <a:latin typeface="宋体" panose="02010600030101010101" pitchFamily="2" charset="-122"/>
                        <a:ea typeface="宋体" panose="02010600030101010101" pitchFamily="2" charset="-122"/>
                      </a:endParaRP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gridSpan="8">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1" lang="zh-CN" altLang="en-US" sz="24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保留站 </a:t>
                      </a:r>
                      <a:endParaRPr kumimoji="1" lang="zh-CN" altLang="en-US" sz="24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hMerge="1">
                  <a:tcPr/>
                </a:tc>
                <a:tc hMerge="1">
                  <a:tcPr/>
                </a:tc>
                <a:tc hMerge="1">
                  <a:tcPr/>
                </a:tc>
                <a:tc hMerge="1">
                  <a:tcPr/>
                </a:tc>
                <a:tc hMerge="1">
                  <a:tcPr/>
                </a:tc>
                <a:tc hMerge="1">
                  <a:tcPr/>
                </a:tc>
                <a:tc hMerge="1">
                  <a:tcPr/>
                </a:tc>
              </a:tr>
              <a:tr h="544498">
                <a:tc vMerge="1">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Busy </a:t>
                      </a:r>
                      <a:endParaRPr kumimoji="1"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Op </a:t>
                      </a:r>
                      <a:endParaRPr kumimoji="1"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Vj </a:t>
                      </a:r>
                      <a:endParaRPr kumimoji="1"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Vk </a:t>
                      </a:r>
                      <a:endParaRPr kumimoji="1"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Qj </a:t>
                      </a:r>
                      <a:endParaRPr kumimoji="1"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Qk </a:t>
                      </a:r>
                      <a:endParaRPr kumimoji="1"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Dest </a:t>
                      </a:r>
                      <a:endParaRPr kumimoji="1"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A </a:t>
                      </a:r>
                      <a:endParaRPr kumimoji="1"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542910">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rgbClr val="008000"/>
                          </a:solidFill>
                          <a:effectLst/>
                          <a:latin typeface="Times New Roman" panose="02020603050405020304" pitchFamily="18" charset="0"/>
                          <a:ea typeface="黑体" panose="02010609060101010101" pitchFamily="49" charset="-122"/>
                        </a:rPr>
                        <a:t>Load1</a:t>
                      </a:r>
                      <a:endParaRPr kumimoji="1" lang="en-US" altLang="zh-CN" sz="1800" b="1" i="0" u="none" strike="noStrike" cap="none" normalizeH="0" baseline="0" smtClean="0">
                        <a:ln>
                          <a:noFill/>
                        </a:ln>
                        <a:solidFill>
                          <a:srgbClr val="008000"/>
                        </a:solidFill>
                        <a:effectLst/>
                        <a:latin typeface="Times New Roman" panose="02020603050405020304" pitchFamily="18" charset="0"/>
                        <a:ea typeface="黑体" panose="02010609060101010101" pitchFamily="49" charset="-122"/>
                      </a:endParaRP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no</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542910">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rgbClr val="008000"/>
                          </a:solidFill>
                          <a:effectLst/>
                          <a:latin typeface="Times New Roman" panose="02020603050405020304" pitchFamily="18" charset="0"/>
                          <a:ea typeface="黑体" panose="02010609060101010101" pitchFamily="49" charset="-122"/>
                        </a:rPr>
                        <a:t>Load2</a:t>
                      </a:r>
                      <a:endParaRPr kumimoji="1" lang="en-US" altLang="zh-CN" sz="1800" b="1" i="0" u="none" strike="noStrike" cap="none" normalizeH="0" baseline="0" smtClean="0">
                        <a:ln>
                          <a:noFill/>
                        </a:ln>
                        <a:solidFill>
                          <a:srgbClr val="008000"/>
                        </a:solidFill>
                        <a:effectLst/>
                        <a:latin typeface="Times New Roman" panose="02020603050405020304" pitchFamily="18" charset="0"/>
                        <a:ea typeface="黑体" panose="02010609060101010101" pitchFamily="49" charset="-122"/>
                      </a:endParaRP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no</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542910">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rgbClr val="008000"/>
                          </a:solidFill>
                          <a:effectLst/>
                          <a:latin typeface="Times New Roman" panose="02020603050405020304" pitchFamily="18" charset="0"/>
                          <a:ea typeface="黑体" panose="02010609060101010101" pitchFamily="49" charset="-122"/>
                        </a:rPr>
                        <a:t>Add1 </a:t>
                      </a:r>
                      <a:endParaRPr kumimoji="1" lang="en-US" altLang="zh-CN" sz="1800" b="1" i="0" u="none" strike="noStrike" cap="none" normalizeH="0" baseline="0" smtClean="0">
                        <a:ln>
                          <a:noFill/>
                        </a:ln>
                        <a:solidFill>
                          <a:srgbClr val="008000"/>
                        </a:solidFill>
                        <a:effectLst/>
                        <a:latin typeface="Times New Roman" panose="02020603050405020304" pitchFamily="18" charset="0"/>
                        <a:ea typeface="黑体" panose="02010609060101010101" pitchFamily="49" charset="-122"/>
                      </a:endParaRP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no </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544498">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rgbClr val="008000"/>
                          </a:solidFill>
                          <a:effectLst/>
                          <a:latin typeface="Times New Roman" panose="02020603050405020304" pitchFamily="18" charset="0"/>
                          <a:ea typeface="黑体" panose="02010609060101010101" pitchFamily="49" charset="-122"/>
                        </a:rPr>
                        <a:t>Add2 </a:t>
                      </a:r>
                      <a:endParaRPr kumimoji="1" lang="en-US" altLang="zh-CN" sz="1800" b="1" i="0" u="none" strike="noStrike" cap="none" normalizeH="0" baseline="0" smtClean="0">
                        <a:ln>
                          <a:noFill/>
                        </a:ln>
                        <a:solidFill>
                          <a:srgbClr val="008000"/>
                        </a:solidFill>
                        <a:effectLst/>
                        <a:latin typeface="Times New Roman" panose="02020603050405020304" pitchFamily="18" charset="0"/>
                        <a:ea typeface="黑体" panose="02010609060101010101" pitchFamily="49" charset="-122"/>
                      </a:endParaRP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no </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544498">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rgbClr val="008000"/>
                          </a:solidFill>
                          <a:effectLst/>
                          <a:latin typeface="Times New Roman" panose="02020603050405020304" pitchFamily="18" charset="0"/>
                          <a:ea typeface="黑体" panose="02010609060101010101" pitchFamily="49" charset="-122"/>
                        </a:rPr>
                        <a:t>Add3 </a:t>
                      </a:r>
                      <a:endParaRPr kumimoji="1" lang="en-US" altLang="zh-CN" sz="1800" b="1" i="0" u="none" strike="noStrike" cap="none" normalizeH="0" baseline="0" smtClean="0">
                        <a:ln>
                          <a:noFill/>
                        </a:ln>
                        <a:solidFill>
                          <a:srgbClr val="008000"/>
                        </a:solidFill>
                        <a:effectLst/>
                        <a:latin typeface="Times New Roman" panose="02020603050405020304" pitchFamily="18" charset="0"/>
                        <a:ea typeface="黑体" panose="02010609060101010101" pitchFamily="49" charset="-122"/>
                      </a:endParaRP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no </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679431">
                <a:tc>
                  <a:txBody>
                    <a:bodyPr/>
                    <a:lstStyle/>
                    <a:p>
                      <a:pPr marL="0" marR="0" lvl="0" indent="0" algn="ctr" defTabSz="914400" rtl="0" eaLnBrk="1" fontAlgn="base" latinLnBrk="0" hangingPunct="1">
                        <a:lnSpc>
                          <a:spcPct val="16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rgbClr val="008000"/>
                          </a:solidFill>
                          <a:effectLst/>
                          <a:latin typeface="Times New Roman" panose="02020603050405020304" pitchFamily="18" charset="0"/>
                          <a:ea typeface="黑体" panose="02010609060101010101" pitchFamily="49" charset="-122"/>
                        </a:rPr>
                        <a:t>Mult1 </a:t>
                      </a:r>
                      <a:endParaRPr kumimoji="1" lang="en-US" altLang="zh-CN" sz="1800" b="1" i="0" u="none" strike="noStrike" cap="none" normalizeH="0" baseline="0" smtClean="0">
                        <a:ln>
                          <a:noFill/>
                        </a:ln>
                        <a:solidFill>
                          <a:srgbClr val="008000"/>
                        </a:solidFill>
                        <a:effectLst/>
                        <a:latin typeface="Times New Roman" panose="02020603050405020304" pitchFamily="18" charset="0"/>
                        <a:ea typeface="黑体" panose="02010609060101010101" pitchFamily="49" charset="-122"/>
                      </a:endParaRP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no </a:t>
                      </a:r>
                      <a:endParaRPr kumimoji="1" lang="en-US" altLang="zh-CN" sz="18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MULD</a:t>
                      </a:r>
                      <a:endParaRPr kumimoji="1" lang="en-US" altLang="zh-CN" sz="18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Mem[45+</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p>
                      <a:pPr marL="0" marR="0" lvl="0" indent="0" algn="l"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  Regs[R2]] </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Regs[F4] </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#3 </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None/>
                      </a:pPr>
                      <a:endParaRPr kumimoji="1" lang="zh-CN"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557198">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rgbClr val="008000"/>
                          </a:solidFill>
                          <a:effectLst/>
                          <a:latin typeface="Times New Roman" panose="02020603050405020304" pitchFamily="18" charset="0"/>
                          <a:ea typeface="黑体" panose="02010609060101010101" pitchFamily="49" charset="-122"/>
                        </a:rPr>
                        <a:t>Mult2 </a:t>
                      </a:r>
                      <a:endParaRPr kumimoji="1" lang="en-US" altLang="zh-CN" sz="1800" b="1" i="0" u="none" strike="noStrike" cap="none" normalizeH="0" baseline="0" smtClean="0">
                        <a:ln>
                          <a:noFill/>
                        </a:ln>
                        <a:solidFill>
                          <a:srgbClr val="008000"/>
                        </a:solidFill>
                        <a:effectLst/>
                        <a:latin typeface="Times New Roman" panose="02020603050405020304" pitchFamily="18" charset="0"/>
                        <a:ea typeface="黑体" panose="02010609060101010101" pitchFamily="49" charset="-122"/>
                      </a:endParaRP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yes </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DIVD </a:t>
                      </a:r>
                      <a:endParaRPr kumimoji="1" lang="en-US" altLang="zh-CN" sz="18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Mem[34+Regs[R2]] </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#3 </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#5 </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None/>
                      </a:pPr>
                      <a:endParaRPr kumimoji="1" lang="zh-CN" altLang="zh-CN" sz="2000" b="0" i="0" u="none" strike="noStrike" cap="none" normalizeH="0" baseline="0" dirty="0" smtClean="0">
                        <a:ln>
                          <a:noFill/>
                        </a:ln>
                        <a:solidFill>
                          <a:srgbClr val="E24C05"/>
                        </a:solidFill>
                        <a:effectLst/>
                        <a:latin typeface="Tahoma" panose="020B0604030504040204" pitchFamily="34" charset="0"/>
                        <a:ea typeface="黑体" panose="02010609060101010101" pitchFamily="49" charset="-122"/>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r>
            </a:tbl>
          </a:graphicData>
        </a:graphic>
      </p:graphicFrame>
      <p:sp>
        <p:nvSpPr>
          <p:cNvPr id="175201" name="Text Box 536"/>
          <p:cNvSpPr txBox="1">
            <a:spLocks noChangeArrowheads="1"/>
          </p:cNvSpPr>
          <p:nvPr/>
        </p:nvSpPr>
        <p:spPr bwMode="auto">
          <a:xfrm>
            <a:off x="1219200" y="692150"/>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黑体" panose="02010609060101010101" pitchFamily="49" charset="-122"/>
              </a:defRPr>
            </a:lvl1pPr>
            <a:lvl2pPr marL="742950" indent="-285750">
              <a:defRPr sz="2400">
                <a:solidFill>
                  <a:schemeClr val="tx1"/>
                </a:solidFill>
                <a:latin typeface="Tahoma" panose="020B0604030504040204" pitchFamily="34" charset="0"/>
                <a:ea typeface="黑体" panose="02010609060101010101" pitchFamily="49" charset="-122"/>
              </a:defRPr>
            </a:lvl2pPr>
            <a:lvl3pPr marL="1143000" indent="-228600">
              <a:defRPr sz="2400">
                <a:solidFill>
                  <a:schemeClr val="tx1"/>
                </a:solidFill>
                <a:latin typeface="Tahoma" panose="020B0604030504040204" pitchFamily="34" charset="0"/>
                <a:ea typeface="黑体" panose="02010609060101010101" pitchFamily="49" charset="-122"/>
              </a:defRPr>
            </a:lvl3pPr>
            <a:lvl4pPr marL="1600200" indent="-228600">
              <a:defRPr sz="2400">
                <a:solidFill>
                  <a:schemeClr val="tx1"/>
                </a:solidFill>
                <a:latin typeface="Tahoma" panose="020B0604030504040204" pitchFamily="34" charset="0"/>
                <a:ea typeface="黑体" panose="02010609060101010101" pitchFamily="49" charset="-122"/>
              </a:defRPr>
            </a:lvl4pPr>
            <a:lvl5pPr marL="2057400" indent="-228600">
              <a:defRPr sz="24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黑体" panose="02010609060101010101" pitchFamily="49" charset="-122"/>
              </a:defRPr>
            </a:lvl9pPr>
          </a:lstStyle>
          <a:p>
            <a:pPr eaLnBrk="1" hangingPunct="1">
              <a:spcBef>
                <a:spcPct val="50000"/>
              </a:spcBef>
              <a:buFont typeface="Wingdings" panose="05000000000000000000" pitchFamily="2" charset="2"/>
              <a:buNone/>
            </a:pPr>
            <a:r>
              <a:rPr lang="zh-CN" altLang="en-US" dirty="0">
                <a:solidFill>
                  <a:srgbClr val="000000"/>
                </a:solidFill>
                <a:latin typeface="黑体" panose="02010609060101010101" pitchFamily="49" charset="-122"/>
              </a:rPr>
              <a:t>前瞻执行中</a:t>
            </a:r>
            <a:r>
              <a:rPr lang="en-US" altLang="zh-CN" b="1" dirty="0" smtClean="0">
                <a:solidFill>
                  <a:srgbClr val="D60093"/>
                </a:solidFill>
                <a:latin typeface="Times New Roman" panose="02020603050405020304" pitchFamily="18" charset="0"/>
                <a:ea typeface="宋体" panose="02010600030101010101" pitchFamily="2" charset="-122"/>
              </a:rPr>
              <a:t>MULD</a:t>
            </a:r>
            <a:r>
              <a:rPr lang="zh-CN" altLang="en-US" dirty="0">
                <a:solidFill>
                  <a:srgbClr val="000000"/>
                </a:solidFill>
                <a:latin typeface="黑体" panose="02010609060101010101" pitchFamily="49" charset="-122"/>
              </a:rPr>
              <a:t>确认前，保留站和</a:t>
            </a:r>
            <a:r>
              <a:rPr lang="en-US" altLang="zh-CN" b="1" dirty="0">
                <a:solidFill>
                  <a:srgbClr val="9933FF"/>
                </a:solidFill>
                <a:latin typeface="Times New Roman" panose="02020603050405020304" pitchFamily="18" charset="0"/>
                <a:ea typeface="宋体" panose="02010600030101010101" pitchFamily="2" charset="-122"/>
              </a:rPr>
              <a:t>ROB</a:t>
            </a:r>
            <a:r>
              <a:rPr lang="zh-CN" altLang="en-US" dirty="0">
                <a:solidFill>
                  <a:srgbClr val="000000"/>
                </a:solidFill>
                <a:latin typeface="黑体" panose="02010609060101010101" pitchFamily="49" charset="-122"/>
              </a:rPr>
              <a:t>的状态</a:t>
            </a:r>
            <a:r>
              <a:rPr lang="zh-CN" altLang="en-US" dirty="0"/>
              <a:t> </a:t>
            </a:r>
            <a:endParaRPr lang="zh-CN" altLang="en-US" dirty="0"/>
          </a:p>
        </p:txBody>
      </p:sp>
    </p:spTree>
  </p:cSld>
  <p:clrMapOvr>
    <a:masterClrMapping/>
  </p:clrMapOvr>
  <p:transition>
    <p:pull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61" name="内容占位符 245760"/>
          <p:cNvGraphicFramePr>
            <a:graphicFrameLocks noGrp="1"/>
          </p:cNvGraphicFramePr>
          <p:nvPr>
            <p:ph sz="half" idx="1"/>
          </p:nvPr>
        </p:nvGraphicFramePr>
        <p:xfrm>
          <a:off x="395288" y="404813"/>
          <a:ext cx="8424862" cy="4165601"/>
        </p:xfrm>
        <a:graphic>
          <a:graphicData uri="http://schemas.openxmlformats.org/drawingml/2006/table">
            <a:tbl>
              <a:tblPr/>
              <a:tblGrid>
                <a:gridCol w="752475"/>
                <a:gridCol w="752475"/>
                <a:gridCol w="2709862"/>
                <a:gridCol w="1050925"/>
                <a:gridCol w="754063"/>
                <a:gridCol w="2405062"/>
              </a:tblGrid>
              <a:tr h="531813">
                <a:tc rowSpan="2">
                  <a:txBody>
                    <a:bodyPr/>
                    <a:lstStyle/>
                    <a:p>
                      <a:pPr marL="0" marR="0" lvl="0" indent="0" algn="ctr" defTabSz="914400" rtl="0" eaLnBrk="1" fontAlgn="base" latinLnBrk="0" hangingPunct="1">
                        <a:lnSpc>
                          <a:spcPct val="23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dirty="0" smtClean="0">
                          <a:ln>
                            <a:noFill/>
                          </a:ln>
                          <a:solidFill>
                            <a:srgbClr val="E24C05"/>
                          </a:solidFill>
                          <a:effectLst/>
                          <a:latin typeface="Tahoma" panose="020B0604030504040204" pitchFamily="34" charset="0"/>
                          <a:ea typeface="宋体" panose="02010600030101010101" pitchFamily="2" charset="-122"/>
                        </a:rPr>
                        <a:t>项号</a:t>
                      </a:r>
                      <a:r>
                        <a:rPr kumimoji="0" lang="zh-CN" altLang="en-US" sz="2000" b="0" i="0" u="none" strike="noStrike" cap="none" normalizeH="0" baseline="0" dirty="0" smtClean="0">
                          <a:ln>
                            <a:noFill/>
                          </a:ln>
                          <a:solidFill>
                            <a:srgbClr val="E24C05"/>
                          </a:solidFill>
                          <a:effectLst/>
                          <a:latin typeface="Tahoma" panose="020B0604030504040204" pitchFamily="34" charset="0"/>
                          <a:ea typeface="黑体" panose="02010609060101010101" pitchFamily="49" charset="-122"/>
                        </a:rPr>
                        <a:t> </a:t>
                      </a:r>
                      <a:endParaRPr kumimoji="0" lang="zh-CN" altLang="en-US" sz="2000" b="0" i="0" u="none" strike="noStrike" cap="none" normalizeH="0" baseline="0" dirty="0" smtClean="0">
                        <a:ln>
                          <a:noFill/>
                        </a:ln>
                        <a:solidFill>
                          <a:srgbClr val="E24C05"/>
                        </a:solidFill>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gridSpan="5">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ROB </a:t>
                      </a:r>
                      <a:endParaRPr kumimoji="0" lang="en-US"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hMerge="1">
                  <a:tcPr/>
                </a:tc>
                <a:tc hMerge="1">
                  <a:tcPr/>
                </a:tc>
                <a:tc hMerge="1">
                  <a:tcPr/>
                </a:tc>
                <a:tc hMerge="1">
                  <a:tcPr/>
                </a:tc>
              </a:tr>
              <a:tr h="527050">
                <a:tc vMerge="1">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dirty="0" smtClean="0">
                          <a:ln>
                            <a:noFill/>
                          </a:ln>
                          <a:solidFill>
                            <a:schemeClr val="tx2"/>
                          </a:solidFill>
                          <a:effectLst/>
                          <a:latin typeface="Tahoma" panose="020B0604030504040204" pitchFamily="34" charset="0"/>
                          <a:ea typeface="黑体" panose="02010609060101010101" pitchFamily="49" charset="-122"/>
                        </a:rPr>
                        <a:t>Busy </a:t>
                      </a:r>
                      <a:endParaRPr kumimoji="0" lang="en-US" altLang="zh-CN" sz="2000" b="0" i="0" u="none" strike="noStrike" cap="none" normalizeH="0" baseline="0" dirty="0" smtClean="0">
                        <a:ln>
                          <a:noFill/>
                        </a:ln>
                        <a:solidFill>
                          <a:schemeClr val="tx2"/>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dirty="0" smtClean="0">
                          <a:ln>
                            <a:noFill/>
                          </a:ln>
                          <a:solidFill>
                            <a:schemeClr val="tx2"/>
                          </a:solidFill>
                          <a:effectLst/>
                          <a:latin typeface="Tahoma" panose="020B0604030504040204" pitchFamily="34" charset="0"/>
                          <a:ea typeface="宋体" panose="02010600030101010101" pitchFamily="2" charset="-122"/>
                        </a:rPr>
                        <a:t>指令</a:t>
                      </a:r>
                      <a:r>
                        <a:rPr kumimoji="0" lang="zh-CN" altLang="en-US" sz="2000" b="0" i="0" u="none" strike="noStrike" cap="none" normalizeH="0" baseline="0" dirty="0" smtClean="0">
                          <a:ln>
                            <a:noFill/>
                          </a:ln>
                          <a:solidFill>
                            <a:schemeClr val="tx2"/>
                          </a:solidFill>
                          <a:effectLst/>
                          <a:latin typeface="Tahoma" panose="020B0604030504040204" pitchFamily="34" charset="0"/>
                          <a:ea typeface="黑体" panose="02010609060101010101" pitchFamily="49" charset="-122"/>
                        </a:rPr>
                        <a:t> </a:t>
                      </a:r>
                      <a:endParaRPr kumimoji="0" lang="zh-CN" altLang="en-US" sz="2000" b="0" i="0" u="none" strike="noStrike" cap="none" normalizeH="0" baseline="0" dirty="0" smtClean="0">
                        <a:ln>
                          <a:noFill/>
                        </a:ln>
                        <a:solidFill>
                          <a:schemeClr val="tx2"/>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2"/>
                          </a:solidFill>
                          <a:effectLst/>
                          <a:latin typeface="Tahoma" panose="020B0604030504040204" pitchFamily="34" charset="0"/>
                          <a:ea typeface="宋体" panose="02010600030101010101" pitchFamily="2" charset="-122"/>
                        </a:rPr>
                        <a:t>状态</a:t>
                      </a:r>
                      <a:r>
                        <a:rPr kumimoji="0" lang="zh-CN" altLang="en-US"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 </a:t>
                      </a:r>
                      <a:endParaRPr kumimoji="0" lang="zh-CN" altLang="en-US"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2"/>
                          </a:solidFill>
                          <a:effectLst/>
                          <a:latin typeface="Tahoma" panose="020B0604030504040204" pitchFamily="34" charset="0"/>
                          <a:ea typeface="宋体" panose="02010600030101010101" pitchFamily="2" charset="-122"/>
                        </a:rPr>
                        <a:t>目的</a:t>
                      </a:r>
                      <a:r>
                        <a:rPr kumimoji="0" lang="zh-CN" altLang="en-US"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 </a:t>
                      </a:r>
                      <a:endParaRPr kumimoji="0" lang="zh-CN" altLang="en-US"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Value </a:t>
                      </a:r>
                      <a:endParaRPr kumimoji="0"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530225">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rPr>
                        <a:t>1 </a:t>
                      </a:r>
                      <a:endPar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no </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LD        F6, 34</a:t>
                      </a:r>
                      <a:r>
                        <a:rPr kumimoji="0" lang="zh-CN" altLang="en-US"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a:t>
                      </a:r>
                      <a:r>
                        <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R2</a:t>
                      </a:r>
                      <a:r>
                        <a:rPr kumimoji="0" lang="zh-CN" altLang="en-US"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  </a:t>
                      </a:r>
                      <a:endParaRPr kumimoji="0" lang="zh-CN" altLang="en-US"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确认 </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F6 </a:t>
                      </a:r>
                      <a:endPar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Mem[34+Regs[R2]] </a:t>
                      </a:r>
                      <a:endPar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530225">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rPr>
                        <a:t>2</a:t>
                      </a:r>
                      <a:endPar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no </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LD        F2, 45</a:t>
                      </a:r>
                      <a:r>
                        <a:rPr kumimoji="0" lang="zh-CN" altLang="en-US"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a:t>
                      </a:r>
                      <a:r>
                        <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R3</a:t>
                      </a:r>
                      <a:r>
                        <a:rPr kumimoji="0" lang="zh-CN" altLang="en-US"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 </a:t>
                      </a:r>
                      <a:endParaRPr kumimoji="0" lang="zh-CN" altLang="en-US"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确认 </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F2 </a:t>
                      </a:r>
                      <a:endPar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Mem[45+Regs[R3]] </a:t>
                      </a:r>
                      <a:endPar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530225">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rPr>
                        <a:t>3</a:t>
                      </a:r>
                      <a:endPar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yes </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MULTD  F0, F2, F4 </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写结果 </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F0 </a:t>
                      </a:r>
                      <a:endPar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#2</a:t>
                      </a:r>
                      <a:r>
                        <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sym typeface="Symbol" panose="05050102010706020507" pitchFamily="18" charset="2"/>
                        </a:rPr>
                        <a:t></a:t>
                      </a:r>
                      <a:r>
                        <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Regs[F4] </a:t>
                      </a:r>
                      <a:endPar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528638">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rPr>
                        <a:t>4</a:t>
                      </a:r>
                      <a:endPar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yes </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SUBD    F8, F6, F2  </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写结果 </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F8 </a:t>
                      </a:r>
                      <a:endPar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#1</a:t>
                      </a:r>
                      <a:r>
                        <a:rPr kumimoji="0" lang="zh-CN" altLang="en-US"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a:t>
                      </a:r>
                      <a:r>
                        <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#2 </a:t>
                      </a:r>
                      <a:endPar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530225">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rPr>
                        <a:t>5</a:t>
                      </a:r>
                      <a:endPar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yes </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DIVD     F10, F0, F6 </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执行 </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F10 </a:t>
                      </a:r>
                      <a:endPar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rPr>
                        <a:t>6</a:t>
                      </a:r>
                      <a:endPar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yes </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ADDD    F6, F8, F2  </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写结果 </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F6 </a:t>
                      </a:r>
                      <a:endPar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#4</a:t>
                      </a:r>
                      <a:r>
                        <a:rPr kumimoji="0" lang="zh-CN" altLang="en-US"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a:t>
                      </a:r>
                      <a:r>
                        <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#2 </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r>
            </a:tbl>
          </a:graphicData>
        </a:graphic>
      </p:graphicFrame>
      <p:graphicFrame>
        <p:nvGraphicFramePr>
          <p:cNvPr id="245821" name="内容占位符 245820"/>
          <p:cNvGraphicFramePr>
            <a:graphicFrameLocks noGrp="1"/>
          </p:cNvGraphicFramePr>
          <p:nvPr>
            <p:ph sz="half" idx="2"/>
          </p:nvPr>
        </p:nvGraphicFramePr>
        <p:xfrm>
          <a:off x="396875" y="4724400"/>
          <a:ext cx="8496300" cy="1828800"/>
        </p:xfrm>
        <a:graphic>
          <a:graphicData uri="http://schemas.openxmlformats.org/drawingml/2006/table">
            <a:tbl>
              <a:tblPr/>
              <a:tblGrid>
                <a:gridCol w="1462088"/>
                <a:gridCol w="858837"/>
                <a:gridCol w="882650"/>
                <a:gridCol w="882650"/>
                <a:gridCol w="881063"/>
                <a:gridCol w="882650"/>
                <a:gridCol w="884237"/>
                <a:gridCol w="879475"/>
                <a:gridCol w="882650"/>
              </a:tblGrid>
              <a:tr h="457200">
                <a:tc rowSpan="2">
                  <a:txBody>
                    <a:bodyPr/>
                    <a:lstStyle/>
                    <a:p>
                      <a:pPr marL="0" marR="0" lvl="0" indent="0" algn="ctr" defTabSz="914400" rtl="0" eaLnBrk="1" fontAlgn="base" latinLnBrk="0" hangingPunct="1">
                        <a:lnSpc>
                          <a:spcPct val="19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dirty="0" smtClean="0">
                          <a:ln>
                            <a:noFill/>
                          </a:ln>
                          <a:solidFill>
                            <a:srgbClr val="E24C05"/>
                          </a:solidFill>
                          <a:effectLst/>
                          <a:latin typeface="Tahoma" panose="020B0604030504040204" pitchFamily="34" charset="0"/>
                          <a:ea typeface="宋体" panose="02010600030101010101" pitchFamily="2" charset="-122"/>
                        </a:rPr>
                        <a:t>字段</a:t>
                      </a:r>
                      <a:r>
                        <a:rPr kumimoji="0" lang="zh-CN" altLang="en-US" sz="2000" b="0" i="0" u="none" strike="noStrike" cap="none" normalizeH="0" baseline="0" dirty="0" smtClean="0">
                          <a:ln>
                            <a:noFill/>
                          </a:ln>
                          <a:solidFill>
                            <a:srgbClr val="E24C05"/>
                          </a:solidFill>
                          <a:effectLst/>
                          <a:latin typeface="Tahoma" panose="020B0604030504040204" pitchFamily="34" charset="0"/>
                          <a:ea typeface="黑体" panose="02010609060101010101" pitchFamily="49" charset="-122"/>
                        </a:rPr>
                        <a:t> </a:t>
                      </a:r>
                      <a:endParaRPr kumimoji="0" lang="zh-CN" altLang="en-US" sz="2000" b="0" i="0" u="none" strike="noStrike" cap="none" normalizeH="0" baseline="0" dirty="0" smtClean="0">
                        <a:ln>
                          <a:noFill/>
                        </a:ln>
                        <a:solidFill>
                          <a:srgbClr val="E24C05"/>
                        </a:solidFill>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gridSpan="8">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dirty="0" smtClean="0">
                          <a:ln>
                            <a:noFill/>
                          </a:ln>
                          <a:solidFill>
                            <a:srgbClr val="E24C05"/>
                          </a:solidFill>
                          <a:effectLst/>
                          <a:latin typeface="宋体" panose="02010600030101010101" pitchFamily="2" charset="-122"/>
                          <a:ea typeface="宋体" panose="02010600030101010101" pitchFamily="2" charset="-122"/>
                        </a:rPr>
                        <a:t>浮点寄存器状态 </a:t>
                      </a:r>
                      <a:endParaRPr kumimoji="0" lang="zh-CN" altLang="en-US" sz="2000" b="1" i="0" u="none" strike="noStrike" cap="none" normalizeH="0" baseline="0" dirty="0" smtClean="0">
                        <a:ln>
                          <a:noFill/>
                        </a:ln>
                        <a:solidFill>
                          <a:srgbClr val="E24C05"/>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hMerge="1">
                  <a:tcPr/>
                </a:tc>
                <a:tc hMerge="1">
                  <a:tcPr/>
                </a:tc>
                <a:tc hMerge="1">
                  <a:tcPr/>
                </a:tc>
                <a:tc hMerge="1">
                  <a:tcPr/>
                </a:tc>
                <a:tc hMerge="1">
                  <a:tcPr/>
                </a:tc>
                <a:tc hMerge="1">
                  <a:tcPr/>
                </a:tc>
                <a:tc hMerge="1">
                  <a:tcPr/>
                </a:tc>
              </a:tr>
              <a:tr h="457200">
                <a:tc vMerge="1">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F0 </a:t>
                      </a:r>
                      <a:endParaRPr kumimoji="0"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F2 </a:t>
                      </a:r>
                      <a:endParaRPr kumimoji="0"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F4 </a:t>
                      </a:r>
                      <a:endParaRPr kumimoji="0"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F6 </a:t>
                      </a:r>
                      <a:endParaRPr kumimoji="0"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F8 </a:t>
                      </a:r>
                      <a:endParaRPr kumimoji="0"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F10 </a:t>
                      </a:r>
                      <a:endParaRPr kumimoji="0"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smtClean="0">
                          <a:ln>
                            <a:noFill/>
                          </a:ln>
                          <a:solidFill>
                            <a:schemeClr val="tx2"/>
                          </a:solidFill>
                          <a:effectLst/>
                          <a:latin typeface="宋体" panose="02010600030101010101" pitchFamily="2" charset="-122"/>
                          <a:ea typeface="宋体" panose="02010600030101010101" pitchFamily="2" charset="-122"/>
                        </a:rPr>
                        <a:t>…</a:t>
                      </a:r>
                      <a:endParaRPr kumimoji="0" lang="en-US" altLang="zh-CN" sz="2000" b="1" i="0" u="none" strike="noStrike" cap="none" normalizeH="0" baseline="0" smtClean="0">
                        <a:ln>
                          <a:noFill/>
                        </a:ln>
                        <a:solidFill>
                          <a:schemeClr val="tx2"/>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F30 </a:t>
                      </a:r>
                      <a:endParaRPr kumimoji="0"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rPr>
                        <a:t>ROB</a:t>
                      </a:r>
                      <a:r>
                        <a:rPr kumimoji="0" lang="zh-CN" altLang="en-US"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rPr>
                        <a:t>项编号 </a:t>
                      </a:r>
                      <a:endParaRPr kumimoji="0" lang="zh-CN" altLang="en-US"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3</a:t>
                      </a:r>
                      <a:endParaRPr kumimoji="0" lang="en-US"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6</a:t>
                      </a:r>
                      <a:endParaRPr kumimoji="0" lang="en-US"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4</a:t>
                      </a:r>
                      <a:endParaRPr kumimoji="0" lang="en-US"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5</a:t>
                      </a:r>
                      <a:endParaRPr kumimoji="0" lang="en-US"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rPr>
                        <a:t>Busy </a:t>
                      </a:r>
                      <a:endPar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yes </a:t>
                      </a:r>
                      <a:endParaRPr kumimoji="0" lang="en-US"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no </a:t>
                      </a:r>
                      <a:endParaRPr kumimoji="0" lang="en-US"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no </a:t>
                      </a:r>
                      <a:endParaRPr kumimoji="0" lang="en-US"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yes </a:t>
                      </a:r>
                      <a:endParaRPr kumimoji="0" lang="en-US"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yes </a:t>
                      </a:r>
                      <a:endParaRPr kumimoji="0" lang="en-US"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rPr>
                        <a:t>yes </a:t>
                      </a:r>
                      <a:endParaRPr kumimoji="0" lang="en-US"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a:t>
                      </a:r>
                      <a:endParaRPr kumimoji="0" lang="en-US" altLang="zh-CN" sz="2000" b="1" i="0" u="none" strike="noStrike" cap="none" normalizeH="0" baseline="0" smtClean="0">
                        <a:ln>
                          <a:noFill/>
                        </a:ln>
                        <a:solidFill>
                          <a:srgbClr val="E24C05"/>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dirty="0" smtClean="0">
                          <a:ln>
                            <a:noFill/>
                          </a:ln>
                          <a:solidFill>
                            <a:srgbClr val="E24C05"/>
                          </a:solidFill>
                          <a:effectLst/>
                          <a:latin typeface="Tahoma" panose="020B0604030504040204" pitchFamily="34" charset="0"/>
                          <a:ea typeface="黑体" panose="02010609060101010101" pitchFamily="49" charset="-122"/>
                        </a:rPr>
                        <a:t>no</a:t>
                      </a:r>
                      <a:endParaRPr kumimoji="0" lang="en-US" altLang="zh-CN" sz="2000" b="0" i="0" u="none" strike="noStrike" cap="none" normalizeH="0" baseline="0" dirty="0" smtClean="0">
                        <a:ln>
                          <a:noFill/>
                        </a:ln>
                        <a:solidFill>
                          <a:srgbClr val="E24C05"/>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459849" y="1412776"/>
            <a:ext cx="8280400"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2400" dirty="0" smtClean="0">
                <a:latin typeface="Times New Roman" panose="02020603050405020304" pitchFamily="18" charset="0"/>
                <a:cs typeface="Times New Roman" panose="02020603050405020304" pitchFamily="18" charset="0"/>
              </a:rPr>
              <a:t>实际系统的实现非常相似</a:t>
            </a:r>
            <a:endParaRPr lang="zh-CN" altLang="zh-CN" sz="2400" dirty="0" smtClean="0">
              <a:latin typeface="Times New Roman" panose="02020603050405020304" pitchFamily="18" charset="0"/>
              <a:cs typeface="Times New Roman" panose="02020603050405020304" pitchFamily="18" charset="0"/>
            </a:endParaRPr>
          </a:p>
          <a:p>
            <a:pPr lvl="1"/>
            <a:r>
              <a:rPr lang="en-US" altLang="zh-CN" sz="2400" dirty="0" smtClean="0">
                <a:latin typeface="Times New Roman" panose="02020603050405020304" pitchFamily="18" charset="0"/>
                <a:cs typeface="Times New Roman" panose="02020603050405020304" pitchFamily="18" charset="0"/>
              </a:rPr>
              <a:t>Pentium P6, PowerPC, MIPS</a:t>
            </a:r>
            <a:r>
              <a:rPr lang="zh-CN" altLang="en-US" sz="2400" dirty="0" smtClean="0">
                <a:latin typeface="Times New Roman" panose="02020603050405020304" pitchFamily="18" charset="0"/>
                <a:cs typeface="Times New Roman" panose="02020603050405020304" pitchFamily="18" charset="0"/>
              </a:rPr>
              <a:t>多种型号</a:t>
            </a:r>
            <a:r>
              <a:rPr lang="zh-CN" altLang="zh-CN" sz="2400" dirty="0" smtClean="0">
                <a:latin typeface="Times New Roman" panose="02020603050405020304" pitchFamily="18" charset="0"/>
                <a:cs typeface="Times New Roman" panose="02020603050405020304" pitchFamily="18" charset="0"/>
              </a:rPr>
              <a:t>等</a:t>
            </a:r>
            <a:endParaRPr lang="zh-CN" altLang="zh-CN" sz="2400" dirty="0" smtClean="0">
              <a:latin typeface="Times New Roman" panose="02020603050405020304" pitchFamily="18" charset="0"/>
              <a:cs typeface="Times New Roman" panose="02020603050405020304" pitchFamily="18" charset="0"/>
            </a:endParaRPr>
          </a:p>
          <a:p>
            <a:r>
              <a:rPr lang="zh-CN" altLang="zh-CN" sz="2400" dirty="0" smtClean="0">
                <a:latin typeface="Times New Roman" panose="02020603050405020304" pitchFamily="18" charset="0"/>
                <a:cs typeface="Times New Roman" panose="02020603050405020304" pitchFamily="18" charset="0"/>
              </a:rPr>
              <a:t>不足之处：</a:t>
            </a:r>
            <a:r>
              <a:rPr lang="zh-CN" altLang="en-US" sz="2400" dirty="0" smtClean="0">
                <a:latin typeface="Times New Roman" panose="02020603050405020304" pitchFamily="18" charset="0"/>
                <a:cs typeface="Times New Roman" panose="02020603050405020304" pitchFamily="18" charset="0"/>
              </a:rPr>
              <a:t>硬件非常复杂</a:t>
            </a:r>
            <a:endParaRPr lang="zh-CN" altLang="zh-CN" sz="2400" dirty="0" smtClean="0">
              <a:latin typeface="Times New Roman" panose="02020603050405020304" pitchFamily="18" charset="0"/>
              <a:cs typeface="Times New Roman" panose="02020603050405020304" pitchFamily="18" charset="0"/>
            </a:endParaRPr>
          </a:p>
          <a:p>
            <a:pPr lvl="1"/>
            <a:r>
              <a:rPr lang="en-US" altLang="zh-CN" sz="2400" dirty="0" smtClean="0">
                <a:latin typeface="Times New Roman" panose="02020603050405020304" pitchFamily="18" charset="0"/>
                <a:cs typeface="Times New Roman" panose="02020603050405020304" pitchFamily="18" charset="0"/>
              </a:rPr>
              <a:t>Too many value copy  operations</a:t>
            </a:r>
            <a:endParaRPr lang="en-US" altLang="zh-CN" sz="2400" dirty="0" smtClean="0">
              <a:latin typeface="Times New Roman" panose="02020603050405020304" pitchFamily="18" charset="0"/>
              <a:cs typeface="Times New Roman" panose="02020603050405020304" pitchFamily="18" charset="0"/>
            </a:endParaRPr>
          </a:p>
          <a:p>
            <a:pPr lvl="2"/>
            <a:r>
              <a:rPr lang="en-US" altLang="zh-CN" dirty="0" smtClean="0">
                <a:latin typeface="Times New Roman" panose="02020603050405020304" pitchFamily="18" charset="0"/>
                <a:cs typeface="Times New Roman" panose="02020603050405020304" pitchFamily="18" charset="0"/>
              </a:rPr>
              <a:t>Register File →</a:t>
            </a:r>
            <a:r>
              <a:rPr lang="en-US" altLang="zh-CN" dirty="0" err="1" smtClean="0">
                <a:latin typeface="Times New Roman" panose="02020603050405020304" pitchFamily="18" charset="0"/>
                <a:cs typeface="Times New Roman" panose="02020603050405020304" pitchFamily="18" charset="0"/>
              </a:rPr>
              <a:t>RS→ROB→Register</a:t>
            </a:r>
            <a:r>
              <a:rPr lang="en-US" altLang="zh-CN" dirty="0" smtClean="0">
                <a:latin typeface="Times New Roman" panose="02020603050405020304" pitchFamily="18" charset="0"/>
                <a:cs typeface="Times New Roman" panose="02020603050405020304" pitchFamily="18" charset="0"/>
              </a:rPr>
              <a:t> File</a:t>
            </a:r>
            <a:endParaRPr lang="en-US" altLang="zh-CN" dirty="0" smtClean="0">
              <a:latin typeface="Times New Roman" panose="02020603050405020304" pitchFamily="18" charset="0"/>
              <a:cs typeface="Times New Roman" panose="02020603050405020304" pitchFamily="18" charset="0"/>
            </a:endParaRPr>
          </a:p>
          <a:p>
            <a:pPr lvl="1"/>
            <a:r>
              <a:rPr lang="en-US" altLang="zh-CN" sz="2400" dirty="0" smtClean="0">
                <a:latin typeface="Times New Roman" panose="02020603050405020304" pitchFamily="18" charset="0"/>
                <a:cs typeface="Times New Roman" panose="02020603050405020304" pitchFamily="18" charset="0"/>
              </a:rPr>
              <a:t>Too many </a:t>
            </a:r>
            <a:r>
              <a:rPr lang="en-US" altLang="zh-CN" sz="2400" dirty="0" err="1" smtClean="0">
                <a:latin typeface="Times New Roman" panose="02020603050405020304" pitchFamily="18" charset="0"/>
                <a:cs typeface="Times New Roman" panose="02020603050405020304" pitchFamily="18" charset="0"/>
              </a:rPr>
              <a:t>muxes</a:t>
            </a:r>
            <a:r>
              <a:rPr lang="en-US" altLang="zh-CN" sz="2400" dirty="0" smtClean="0">
                <a:latin typeface="Times New Roman" panose="02020603050405020304" pitchFamily="18" charset="0"/>
                <a:cs typeface="Times New Roman" panose="02020603050405020304" pitchFamily="18" charset="0"/>
              </a:rPr>
              <a:t>/busses (CDB)</a:t>
            </a:r>
            <a:endParaRPr lang="en-US" altLang="zh-CN" sz="2400" dirty="0" smtClean="0">
              <a:latin typeface="Times New Roman" panose="02020603050405020304" pitchFamily="18" charset="0"/>
              <a:cs typeface="Times New Roman" panose="02020603050405020304" pitchFamily="18" charset="0"/>
            </a:endParaRPr>
          </a:p>
          <a:p>
            <a:pPr lvl="2"/>
            <a:r>
              <a:rPr lang="en-US" altLang="zh-CN" dirty="0" smtClean="0">
                <a:latin typeface="Times New Roman" panose="02020603050405020304" pitchFamily="18" charset="0"/>
                <a:cs typeface="Times New Roman" panose="02020603050405020304" pitchFamily="18" charset="0"/>
              </a:rPr>
              <a:t>Values are from everywhere to everywhere else!</a:t>
            </a:r>
            <a:endParaRPr lang="en-US" altLang="zh-CN" dirty="0" smtClean="0">
              <a:latin typeface="Times New Roman" panose="02020603050405020304" pitchFamily="18" charset="0"/>
              <a:cs typeface="Times New Roman" panose="02020603050405020304" pitchFamily="18" charset="0"/>
            </a:endParaRPr>
          </a:p>
          <a:p>
            <a:pPr lvl="1"/>
            <a:r>
              <a:rPr lang="en-US" altLang="zh-CN" sz="2400" dirty="0" smtClean="0">
                <a:latin typeface="Times New Roman" panose="02020603050405020304" pitchFamily="18" charset="0"/>
                <a:cs typeface="Times New Roman" panose="02020603050405020304" pitchFamily="18" charset="0"/>
              </a:rPr>
              <a:t>Reservation Stations mix values(data) and tags (control)</a:t>
            </a:r>
            <a:endParaRPr lang="en-US" altLang="zh-CN" sz="2400" dirty="0" smtClean="0">
              <a:latin typeface="Times New Roman" panose="02020603050405020304" pitchFamily="18" charset="0"/>
              <a:cs typeface="Times New Roman" panose="02020603050405020304" pitchFamily="18" charset="0"/>
            </a:endParaRPr>
          </a:p>
          <a:p>
            <a:pPr lvl="2"/>
            <a:r>
              <a:rPr lang="en-US" altLang="zh-CN" dirty="0" smtClean="0">
                <a:latin typeface="Times New Roman" panose="02020603050405020304" pitchFamily="18" charset="0"/>
                <a:cs typeface="Times New Roman" panose="02020603050405020304" pitchFamily="18" charset="0"/>
              </a:rPr>
              <a:t>Slow down max clock frequency </a:t>
            </a:r>
            <a:endParaRPr lang="en-US" altLang="zh-CN" dirty="0" smtClean="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p:txBody>
      </p:sp>
      <p:sp>
        <p:nvSpPr>
          <p:cNvPr id="8" name="标题 1"/>
          <p:cNvSpPr>
            <a:spLocks noGrp="1"/>
          </p:cNvSpPr>
          <p:nvPr>
            <p:ph type="title"/>
          </p:nvPr>
        </p:nvSpPr>
        <p:spPr>
          <a:xfrm>
            <a:off x="468313" y="332656"/>
            <a:ext cx="8280400" cy="666750"/>
          </a:xfrm>
        </p:spPr>
        <p:txBody>
          <a:bodyPr/>
          <a:lstStyle/>
          <a:p>
            <a:r>
              <a:rPr lang="zh-CN" altLang="zh-CN" sz="3600" b="1" dirty="0" smtClean="0">
                <a:latin typeface="Times New Roman" panose="02020603050405020304" pitchFamily="18" charset="0"/>
                <a:cs typeface="Times New Roman" panose="02020603050405020304" pitchFamily="18" charset="0"/>
              </a:rPr>
              <a:t>支持</a:t>
            </a:r>
            <a:r>
              <a:rPr lang="zh-CN" altLang="en-US" sz="3600" b="1" dirty="0" smtClean="0">
                <a:latin typeface="Times New Roman" panose="02020603050405020304" pitchFamily="18" charset="0"/>
                <a:cs typeface="Times New Roman" panose="02020603050405020304" pitchFamily="18" charset="0"/>
              </a:rPr>
              <a:t>前瞻</a:t>
            </a:r>
            <a:r>
              <a:rPr lang="zh-CN" altLang="zh-CN" sz="3600" b="1" dirty="0" smtClean="0">
                <a:latin typeface="Times New Roman" panose="02020603050405020304" pitchFamily="18" charset="0"/>
                <a:cs typeface="Times New Roman" panose="02020603050405020304" pitchFamily="18" charset="0"/>
              </a:rPr>
              <a:t>执行的</a:t>
            </a:r>
            <a:r>
              <a:rPr lang="en-US" altLang="zh-CN" sz="3600" b="1" dirty="0" smtClean="0">
                <a:latin typeface="Times New Roman" panose="02020603050405020304" pitchFamily="18" charset="0"/>
                <a:cs typeface="Times New Roman" panose="02020603050405020304" pitchFamily="18" charset="0"/>
              </a:rPr>
              <a:t> </a:t>
            </a:r>
            <a:r>
              <a:rPr lang="en-US" altLang="zh-CN" sz="3600" b="1" dirty="0" err="1" smtClean="0">
                <a:latin typeface="Times New Roman" panose="02020603050405020304" pitchFamily="18" charset="0"/>
                <a:cs typeface="Times New Roman" panose="02020603050405020304" pitchFamily="18" charset="0"/>
              </a:rPr>
              <a:t>Tomasulo</a:t>
            </a:r>
            <a:r>
              <a:rPr lang="en-US" altLang="zh-CN" sz="3600" b="1" dirty="0" smtClean="0">
                <a:latin typeface="Times New Roman" panose="02020603050405020304" pitchFamily="18" charset="0"/>
                <a:cs typeface="Times New Roman" panose="02020603050405020304" pitchFamily="18" charset="0"/>
              </a:rPr>
              <a:t> </a:t>
            </a:r>
            <a:r>
              <a:rPr lang="zh-CN" altLang="zh-CN" sz="3600" b="1" dirty="0" smtClean="0">
                <a:latin typeface="Times New Roman" panose="02020603050405020304" pitchFamily="18" charset="0"/>
                <a:cs typeface="Times New Roman" panose="02020603050405020304" pitchFamily="18" charset="0"/>
              </a:rPr>
              <a:t>算法的</a:t>
            </a:r>
            <a:r>
              <a:rPr lang="zh-CN" altLang="en-US" sz="3600" b="1" dirty="0" smtClean="0">
                <a:latin typeface="Times New Roman" panose="02020603050405020304" pitchFamily="18" charset="0"/>
                <a:cs typeface="Times New Roman" panose="02020603050405020304" pitchFamily="18" charset="0"/>
              </a:rPr>
              <a:t>总结</a:t>
            </a:r>
            <a:endParaRPr lang="zh-CN" altLang="en-US" sz="3600"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a:xfrm>
            <a:off x="468313" y="414338"/>
            <a:ext cx="8229600" cy="1143000"/>
          </a:xfrm>
        </p:spPr>
        <p:txBody>
          <a:bodyPr rtlCol="0">
            <a:normAutofit/>
          </a:bodyPr>
          <a:lstStyle/>
          <a:p>
            <a:pPr eaLnBrk="1" fontAlgn="auto" hangingPunct="1">
              <a:spcAft>
                <a:spcPts val="0"/>
              </a:spcAft>
              <a:defRPr/>
            </a:pPr>
            <a:r>
              <a:rPr lang="en-US" altLang="zh-CN" sz="4000" b="1" dirty="0" smtClean="0">
                <a:latin typeface="Times New Roman" panose="02020603050405020304" pitchFamily="18" charset="0"/>
                <a:cs typeface="Times New Roman" panose="02020603050405020304" pitchFamily="18" charset="0"/>
              </a:rPr>
              <a:t>7.4  </a:t>
            </a:r>
            <a:r>
              <a:rPr lang="zh-CN" altLang="en-US" sz="4000" b="1" dirty="0" smtClean="0">
                <a:latin typeface="Times New Roman" panose="02020603050405020304" pitchFamily="18" charset="0"/>
                <a:cs typeface="Times New Roman" panose="02020603050405020304" pitchFamily="18" charset="0"/>
              </a:rPr>
              <a:t>多指令流出技术</a:t>
            </a:r>
            <a:endParaRPr lang="zh-CN" altLang="en-US" sz="4000" b="1" dirty="0" smtClean="0">
              <a:latin typeface="Times New Roman" panose="02020603050405020304" pitchFamily="18" charset="0"/>
              <a:cs typeface="Times New Roman" panose="02020603050405020304" pitchFamily="18" charset="0"/>
            </a:endParaRPr>
          </a:p>
        </p:txBody>
      </p:sp>
      <p:sp>
        <p:nvSpPr>
          <p:cNvPr id="24579" name="Rectangle 2"/>
          <p:cNvSpPr>
            <a:spLocks noGrp="1" noChangeArrowheads="1"/>
          </p:cNvSpPr>
          <p:nvPr>
            <p:ph idx="1"/>
          </p:nvPr>
        </p:nvSpPr>
        <p:spPr>
          <a:xfrm>
            <a:off x="827088" y="1773238"/>
            <a:ext cx="7064375" cy="3313112"/>
          </a:xfrm>
        </p:spPr>
        <p:txBody>
          <a:bodyPr/>
          <a:lstStyle/>
          <a:p>
            <a:pPr marL="0" indent="0" eaLnBrk="1" hangingPunct="1">
              <a:spcBef>
                <a:spcPct val="50000"/>
              </a:spcBef>
              <a:buFont typeface="Arial" panose="020B0604020202020204" pitchFamily="34" charset="0"/>
              <a:buNone/>
            </a:pPr>
            <a:r>
              <a:rPr lang="en-US" altLang="zh-CN" sz="2800" b="1" dirty="0" smtClean="0">
                <a:latin typeface="Times New Roman" panose="02020603050405020304" pitchFamily="18" charset="0"/>
              </a:rPr>
              <a:t>7.4.1  </a:t>
            </a:r>
            <a:r>
              <a:rPr lang="zh-CN" altLang="en-US" sz="2800" b="1" dirty="0" smtClean="0">
                <a:latin typeface="Times New Roman" panose="02020603050405020304" pitchFamily="18" charset="0"/>
              </a:rPr>
              <a:t>静态超标量技术</a:t>
            </a:r>
            <a:endParaRPr lang="en-US" altLang="zh-CN" sz="2800" b="1" dirty="0" smtClean="0">
              <a:latin typeface="Times New Roman" panose="02020603050405020304" pitchFamily="18" charset="0"/>
            </a:endParaRPr>
          </a:p>
          <a:p>
            <a:pPr marL="0" indent="0" eaLnBrk="1" hangingPunct="1">
              <a:spcBef>
                <a:spcPct val="50000"/>
              </a:spcBef>
              <a:buFont typeface="Arial" panose="020B0604020202020204" pitchFamily="34" charset="0"/>
              <a:buNone/>
            </a:pPr>
            <a:endParaRPr lang="en-US" altLang="zh-CN" sz="2800" b="1" dirty="0" smtClean="0">
              <a:latin typeface="Times New Roman" panose="02020603050405020304" pitchFamily="18" charset="0"/>
            </a:endParaRPr>
          </a:p>
          <a:p>
            <a:pPr marL="0" indent="0" eaLnBrk="1" hangingPunct="1">
              <a:spcBef>
                <a:spcPct val="50000"/>
              </a:spcBef>
              <a:buFont typeface="Arial" panose="020B0604020202020204" pitchFamily="34" charset="0"/>
              <a:buNone/>
            </a:pPr>
            <a:r>
              <a:rPr lang="en-US" altLang="zh-CN" sz="2800" b="1" dirty="0" smtClean="0">
                <a:latin typeface="Times New Roman" panose="02020603050405020304" pitchFamily="18" charset="0"/>
              </a:rPr>
              <a:t>7.4.2  </a:t>
            </a:r>
            <a:r>
              <a:rPr lang="zh-CN" altLang="en-US" sz="2800" b="1" dirty="0" smtClean="0">
                <a:latin typeface="Times New Roman" panose="02020603050405020304" pitchFamily="18" charset="0"/>
              </a:rPr>
              <a:t>动态多指令流出技术</a:t>
            </a:r>
            <a:endParaRPr lang="en-US" altLang="zh-CN" sz="2800" b="1" dirty="0" smtClean="0">
              <a:latin typeface="Times New Roman" panose="02020603050405020304" pitchFamily="18" charset="0"/>
            </a:endParaRPr>
          </a:p>
          <a:p>
            <a:pPr marL="0" indent="0" eaLnBrk="1" hangingPunct="1">
              <a:spcBef>
                <a:spcPct val="50000"/>
              </a:spcBef>
              <a:buFont typeface="Arial" panose="020B0604020202020204" pitchFamily="34" charset="0"/>
              <a:buNone/>
            </a:pPr>
            <a:endParaRPr lang="en-US" altLang="zh-CN" sz="2800" b="1" dirty="0" smtClean="0">
              <a:latin typeface="Times New Roman" panose="02020603050405020304" pitchFamily="18" charset="0"/>
            </a:endParaRPr>
          </a:p>
          <a:p>
            <a:pPr marL="0" indent="0" eaLnBrk="1" hangingPunct="1">
              <a:spcBef>
                <a:spcPct val="50000"/>
              </a:spcBef>
              <a:buFont typeface="Arial" panose="020B0604020202020204" pitchFamily="34" charset="0"/>
              <a:buNone/>
            </a:pPr>
            <a:r>
              <a:rPr lang="en-US" altLang="zh-CN" sz="2800" b="1" dirty="0" smtClean="0">
                <a:latin typeface="Times New Roman" panose="02020603050405020304" pitchFamily="18" charset="0"/>
              </a:rPr>
              <a:t>7.4.3  </a:t>
            </a:r>
            <a:r>
              <a:rPr lang="zh-CN" altLang="en-US" sz="2800" b="1" dirty="0" smtClean="0">
                <a:latin typeface="Times New Roman" panose="02020603050405020304" pitchFamily="18" charset="0"/>
              </a:rPr>
              <a:t>超长指令字技术</a:t>
            </a:r>
            <a:endParaRPr lang="en-US" altLang="zh-CN" sz="2800" b="1" dirty="0" smtClean="0">
              <a:latin typeface="Times New Roman" panose="02020603050405020304" pitchFamily="18" charset="0"/>
            </a:endParaRPr>
          </a:p>
          <a:p>
            <a:pPr marL="0" indent="0" eaLnBrk="1" hangingPunct="1">
              <a:spcBef>
                <a:spcPct val="50000"/>
              </a:spcBef>
              <a:buFont typeface="Arial" panose="020B0604020202020204" pitchFamily="34" charset="0"/>
              <a:buNone/>
            </a:pPr>
            <a:endParaRPr lang="en-US" altLang="zh-CN" b="1" dirty="0" smtClean="0">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194" name="Object 4" descr="Rectangle: Click to edit Master text styles&#10;Second level&#10;Third level&#10;Fourth level&#10;Fifth level"/>
          <p:cNvGraphicFramePr>
            <a:graphicFrameLocks noGrp="1" noChangeAspect="1"/>
          </p:cNvGraphicFramePr>
          <p:nvPr>
            <p:ph/>
          </p:nvPr>
        </p:nvGraphicFramePr>
        <p:xfrm>
          <a:off x="142875" y="1243013"/>
          <a:ext cx="8893175" cy="4130675"/>
        </p:xfrm>
        <a:graphic>
          <a:graphicData uri="http://schemas.openxmlformats.org/presentationml/2006/ole">
            <mc:AlternateContent xmlns:mc="http://schemas.openxmlformats.org/markup-compatibility/2006">
              <mc:Choice xmlns:v="urn:schemas-microsoft-com:vml" Requires="v">
                <p:oleObj spid="_x0000_s80934" name="" r:id="rId1" imgW="5341620" imgH="2486660" progId="Word.Picture.8">
                  <p:embed/>
                </p:oleObj>
              </mc:Choice>
              <mc:Fallback>
                <p:oleObj name="" r:id="rId1" imgW="5341620" imgH="2486660" progId="Word.Picture.8">
                  <p:embed/>
                  <p:pic>
                    <p:nvPicPr>
                      <p:cNvPr id="0" name="图片 809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243013"/>
                        <a:ext cx="8893175"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6195" name="Text Box 6"/>
          <p:cNvSpPr txBox="1">
            <a:spLocks noChangeArrowheads="1"/>
          </p:cNvSpPr>
          <p:nvPr/>
        </p:nvSpPr>
        <p:spPr bwMode="auto">
          <a:xfrm>
            <a:off x="2195513" y="5445125"/>
            <a:ext cx="4968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ea typeface="黑体" panose="02010609060101010101" pitchFamily="49" charset="-122"/>
              </a:defRPr>
            </a:lvl1pPr>
            <a:lvl2pPr marL="742950" indent="-285750">
              <a:defRPr sz="2400">
                <a:solidFill>
                  <a:schemeClr val="tx1"/>
                </a:solidFill>
                <a:latin typeface="Tahoma" panose="020B0604030504040204" pitchFamily="34" charset="0"/>
                <a:ea typeface="黑体" panose="02010609060101010101" pitchFamily="49" charset="-122"/>
              </a:defRPr>
            </a:lvl2pPr>
            <a:lvl3pPr marL="1143000" indent="-228600">
              <a:defRPr sz="2400">
                <a:solidFill>
                  <a:schemeClr val="tx1"/>
                </a:solidFill>
                <a:latin typeface="Tahoma" panose="020B0604030504040204" pitchFamily="34" charset="0"/>
                <a:ea typeface="黑体" panose="02010609060101010101" pitchFamily="49" charset="-122"/>
              </a:defRPr>
            </a:lvl3pPr>
            <a:lvl4pPr marL="1600200" indent="-228600">
              <a:defRPr sz="2400">
                <a:solidFill>
                  <a:schemeClr val="tx1"/>
                </a:solidFill>
                <a:latin typeface="Tahoma" panose="020B0604030504040204" pitchFamily="34" charset="0"/>
                <a:ea typeface="黑体" panose="02010609060101010101" pitchFamily="49" charset="-122"/>
              </a:defRPr>
            </a:lvl4pPr>
            <a:lvl5pPr marL="2057400" indent="-228600">
              <a:defRPr sz="24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黑体" panose="02010609060101010101" pitchFamily="49" charset="-122"/>
              </a:defRPr>
            </a:lvl9pPr>
          </a:lstStyle>
          <a:p>
            <a:pPr eaLnBrk="1" hangingPunct="1">
              <a:spcBef>
                <a:spcPct val="50000"/>
              </a:spcBef>
              <a:buFont typeface="Wingdings" panose="05000000000000000000" pitchFamily="2" charset="2"/>
              <a:buNone/>
            </a:pPr>
            <a:r>
              <a:rPr lang="zh-CN" altLang="en-US" sz="2000" b="1">
                <a:ea typeface="宋体" panose="02010600030101010101" pitchFamily="2" charset="-122"/>
              </a:rPr>
              <a:t>单流出和多流出处理机执行指令的时空图</a:t>
            </a:r>
            <a:r>
              <a:rPr lang="zh-CN" altLang="en-US"/>
              <a:t> </a:t>
            </a:r>
            <a:endParaRPr lang="zh-CN" altLang="en-US"/>
          </a:p>
        </p:txBody>
      </p:sp>
    </p:spTree>
  </p:cSld>
  <p:clrMapOvr>
    <a:masterClrMapping/>
  </p:clrMapOvr>
  <p:transition>
    <p:pull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idx="4294967295"/>
          </p:nvPr>
        </p:nvSpPr>
        <p:spPr/>
        <p:txBody>
          <a:bodyPr/>
          <a:lstStyle/>
          <a:p>
            <a:pPr eaLnBrk="1" hangingPunct="1"/>
            <a:r>
              <a:rPr lang="en-US" altLang="zh-CN" sz="3600" b="1" dirty="0" smtClean="0">
                <a:latin typeface="Times New Roman" panose="02020603050405020304" pitchFamily="18" charset="0"/>
                <a:ea typeface="+mn-ea"/>
                <a:cs typeface="Times New Roman" panose="02020603050405020304" pitchFamily="18" charset="0"/>
              </a:rPr>
              <a:t>7.4 </a:t>
            </a:r>
            <a:r>
              <a:rPr lang="zh-CN" altLang="en-US" sz="3600" b="1" dirty="0" smtClean="0">
                <a:latin typeface="Times New Roman" panose="02020603050405020304" pitchFamily="18" charset="0"/>
                <a:ea typeface="+mn-ea"/>
                <a:cs typeface="Times New Roman" panose="02020603050405020304" pitchFamily="18" charset="0"/>
              </a:rPr>
              <a:t>多指令流出技术</a:t>
            </a:r>
            <a:endParaRPr lang="zh-CN" altLang="en-US" sz="3600" b="1" dirty="0" smtClean="0">
              <a:latin typeface="Times New Roman" panose="02020603050405020304" pitchFamily="18" charset="0"/>
              <a:ea typeface="+mn-ea"/>
              <a:cs typeface="Times New Roman" panose="02020603050405020304" pitchFamily="18" charset="0"/>
            </a:endParaRPr>
          </a:p>
        </p:txBody>
      </p:sp>
      <p:sp>
        <p:nvSpPr>
          <p:cNvPr id="25603" name="Rectangle 7"/>
          <p:cNvSpPr>
            <a:spLocks noGrp="1" noChangeArrowheads="1"/>
          </p:cNvSpPr>
          <p:nvPr>
            <p:ph type="body" idx="4294967295"/>
          </p:nvPr>
        </p:nvSpPr>
        <p:spPr/>
        <p:txBody>
          <a:bodyPr/>
          <a:lstStyle/>
          <a:p>
            <a:pPr eaLnBrk="1" hangingPunct="1"/>
            <a:r>
              <a:rPr lang="zh-CN" altLang="en-US" sz="2400" b="1" dirty="0" smtClean="0">
                <a:latin typeface="Times New Roman" panose="02020603050405020304" pitchFamily="18" charset="0"/>
                <a:cs typeface="Times New Roman" panose="02020603050405020304" pitchFamily="18" charset="0"/>
              </a:rPr>
              <a:t>多指令流出处理器</a:t>
            </a:r>
            <a:endParaRPr lang="zh-CN" altLang="en-US" sz="2400" b="1" dirty="0" smtClean="0">
              <a:latin typeface="Times New Roman" panose="02020603050405020304" pitchFamily="18" charset="0"/>
              <a:cs typeface="Times New Roman" panose="02020603050405020304" pitchFamily="18" charset="0"/>
            </a:endParaRPr>
          </a:p>
          <a:p>
            <a:pPr lvl="1" eaLnBrk="1" hangingPunct="1"/>
            <a:r>
              <a:rPr lang="zh-CN" altLang="en-US" sz="2400" b="1" dirty="0" smtClean="0">
                <a:latin typeface="Times New Roman" panose="02020603050405020304" pitchFamily="18" charset="0"/>
                <a:cs typeface="Times New Roman" panose="02020603050405020304" pitchFamily="18" charset="0"/>
              </a:rPr>
              <a:t>实现一个时钟周期内流出多条指令时</a:t>
            </a:r>
            <a:endParaRPr lang="zh-CN" altLang="en-US" sz="2400" b="1" dirty="0" smtClean="0">
              <a:latin typeface="Times New Roman" panose="02020603050405020304" pitchFamily="18" charset="0"/>
              <a:cs typeface="Times New Roman" panose="02020603050405020304" pitchFamily="18" charset="0"/>
            </a:endParaRPr>
          </a:p>
          <a:p>
            <a:pPr lvl="1" eaLnBrk="1" hangingPunct="1"/>
            <a:r>
              <a:rPr lang="zh-CN" altLang="en-US" sz="2400" b="1" dirty="0" smtClean="0">
                <a:latin typeface="Times New Roman" panose="02020603050405020304" pitchFamily="18" charset="0"/>
                <a:cs typeface="Times New Roman" panose="02020603050405020304" pitchFamily="18" charset="0"/>
              </a:rPr>
              <a:t>达到</a:t>
            </a:r>
            <a:r>
              <a:rPr lang="en-US" altLang="zh-CN" sz="2400" b="1" dirty="0" smtClean="0">
                <a:latin typeface="Times New Roman" panose="02020603050405020304" pitchFamily="18" charset="0"/>
                <a:cs typeface="Times New Roman" panose="02020603050405020304" pitchFamily="18" charset="0"/>
              </a:rPr>
              <a:t>CPI</a:t>
            </a:r>
            <a:r>
              <a:rPr lang="zh-CN" altLang="en-US" sz="2400" b="1" dirty="0" smtClean="0">
                <a:latin typeface="Times New Roman" panose="02020603050405020304" pitchFamily="18" charset="0"/>
                <a:cs typeface="Times New Roman" panose="02020603050405020304" pitchFamily="18" charset="0"/>
              </a:rPr>
              <a:t>小于</a:t>
            </a:r>
            <a:r>
              <a:rPr lang="en-US" altLang="zh-CN" sz="2400" b="1" dirty="0" smtClean="0">
                <a:latin typeface="Times New Roman" panose="02020603050405020304" pitchFamily="18" charset="0"/>
                <a:cs typeface="Times New Roman" panose="02020603050405020304" pitchFamily="18" charset="0"/>
              </a:rPr>
              <a:t>1</a:t>
            </a:r>
            <a:endParaRPr lang="en-US" altLang="zh-CN" sz="2400" b="1" dirty="0" smtClean="0">
              <a:latin typeface="Times New Roman" panose="02020603050405020304" pitchFamily="18" charset="0"/>
              <a:cs typeface="Times New Roman" panose="02020603050405020304" pitchFamily="18" charset="0"/>
            </a:endParaRPr>
          </a:p>
          <a:p>
            <a:pPr eaLnBrk="1" hangingPunct="1"/>
            <a:r>
              <a:rPr lang="zh-CN" altLang="en-US" sz="2400" b="1" dirty="0" smtClean="0">
                <a:latin typeface="Times New Roman" panose="02020603050405020304" pitchFamily="18" charset="0"/>
                <a:cs typeface="Times New Roman" panose="02020603050405020304" pitchFamily="18" charset="0"/>
              </a:rPr>
              <a:t>多流出处理器</a:t>
            </a:r>
            <a:r>
              <a:rPr lang="en-US" altLang="zh-CN" sz="2400" b="1"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种基本结构</a:t>
            </a:r>
            <a:r>
              <a:rPr lang="en-US" altLang="zh-CN" sz="2400" b="1" dirty="0" smtClean="0">
                <a:latin typeface="Times New Roman" panose="02020603050405020304" pitchFamily="18" charset="0"/>
                <a:cs typeface="Times New Roman" panose="02020603050405020304" pitchFamily="18" charset="0"/>
              </a:rPr>
              <a:t>	</a:t>
            </a:r>
            <a:endParaRPr lang="en-US" altLang="zh-CN" sz="2400" b="1" dirty="0" smtClean="0">
              <a:latin typeface="Times New Roman" panose="02020603050405020304" pitchFamily="18" charset="0"/>
              <a:cs typeface="Times New Roman" panose="02020603050405020304" pitchFamily="18" charset="0"/>
            </a:endParaRPr>
          </a:p>
          <a:p>
            <a:pPr lvl="1" eaLnBrk="1" hangingPunct="1"/>
            <a:r>
              <a:rPr lang="zh-CN" altLang="en-US" sz="2400" b="1" dirty="0" smtClean="0">
                <a:latin typeface="Times New Roman" panose="02020603050405020304" pitchFamily="18" charset="0"/>
                <a:cs typeface="Times New Roman" panose="02020603050405020304" pitchFamily="18" charset="0"/>
              </a:rPr>
              <a:t>超标量（</a:t>
            </a:r>
            <a:r>
              <a:rPr lang="en-US" altLang="zh-CN" sz="2400" b="1" dirty="0" smtClean="0">
                <a:latin typeface="Times New Roman" panose="02020603050405020304" pitchFamily="18" charset="0"/>
                <a:cs typeface="Times New Roman" panose="02020603050405020304" pitchFamily="18" charset="0"/>
              </a:rPr>
              <a:t>Superscalar</a:t>
            </a:r>
            <a:r>
              <a:rPr lang="zh-CN" altLang="en-US"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a:p>
            <a:pPr lvl="2" eaLnBrk="1" hangingPunct="1"/>
            <a:r>
              <a:rPr lang="zh-CN" altLang="en-US" b="1" dirty="0" smtClean="0">
                <a:latin typeface="Times New Roman" panose="02020603050405020304" pitchFamily="18" charset="0"/>
                <a:cs typeface="Times New Roman" panose="02020603050405020304" pitchFamily="18" charset="0"/>
              </a:rPr>
              <a:t>超标量每个时钟周期流出的指令数不定</a:t>
            </a:r>
            <a:endParaRPr lang="zh-CN" altLang="en-US" b="1" dirty="0" smtClean="0">
              <a:latin typeface="Times New Roman" panose="02020603050405020304" pitchFamily="18" charset="0"/>
              <a:cs typeface="Times New Roman" panose="02020603050405020304" pitchFamily="18" charset="0"/>
            </a:endParaRPr>
          </a:p>
          <a:p>
            <a:pPr lvl="2" eaLnBrk="1" hangingPunct="1"/>
            <a:r>
              <a:rPr lang="zh-CN" altLang="en-US" b="1" dirty="0" smtClean="0">
                <a:latin typeface="Times New Roman" panose="02020603050405020304" pitchFamily="18" charset="0"/>
                <a:cs typeface="Times New Roman" panose="02020603050405020304" pitchFamily="18" charset="0"/>
              </a:rPr>
              <a:t>可以编译器静态调度，也可以硬件动态调度</a:t>
            </a:r>
            <a:endParaRPr lang="en-US" altLang="zh-CN" b="1" dirty="0" smtClean="0">
              <a:latin typeface="Times New Roman" panose="02020603050405020304" pitchFamily="18" charset="0"/>
              <a:cs typeface="Times New Roman" panose="02020603050405020304" pitchFamily="18" charset="0"/>
            </a:endParaRPr>
          </a:p>
          <a:p>
            <a:pPr lvl="1" eaLnBrk="1" hangingPunct="1"/>
            <a:r>
              <a:rPr lang="zh-CN" altLang="en-US" sz="2400" b="1" dirty="0" smtClean="0">
                <a:latin typeface="Times New Roman" panose="02020603050405020304" pitchFamily="18" charset="0"/>
                <a:cs typeface="Times New Roman" panose="02020603050405020304" pitchFamily="18" charset="0"/>
              </a:rPr>
              <a:t>超长指令字（ </a:t>
            </a:r>
            <a:r>
              <a:rPr lang="en-US" altLang="zh-CN" sz="2400" b="1" dirty="0" smtClean="0">
                <a:latin typeface="Times New Roman" panose="02020603050405020304" pitchFamily="18" charset="0"/>
                <a:cs typeface="Times New Roman" panose="02020603050405020304" pitchFamily="18" charset="0"/>
              </a:rPr>
              <a:t>VLIW</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Very long Instruction Word</a:t>
            </a:r>
            <a:r>
              <a:rPr lang="zh-CN" altLang="en-US" sz="2400" b="1" dirty="0" smtClean="0">
                <a:latin typeface="Times New Roman" panose="02020603050405020304" pitchFamily="18" charset="0"/>
                <a:cs typeface="Times New Roman" panose="02020603050405020304" pitchFamily="18" charset="0"/>
              </a:rPr>
              <a:t>）</a:t>
            </a:r>
            <a:endParaRPr lang="zh-CN" altLang="en-US" sz="2400" b="1" dirty="0" smtClean="0">
              <a:latin typeface="Times New Roman" panose="02020603050405020304" pitchFamily="18" charset="0"/>
              <a:cs typeface="Times New Roman" panose="02020603050405020304" pitchFamily="18" charset="0"/>
            </a:endParaRPr>
          </a:p>
          <a:p>
            <a:pPr lvl="2" eaLnBrk="1" hangingPunct="1"/>
            <a:r>
              <a:rPr lang="zh-CN" altLang="en-US" b="1" dirty="0" smtClean="0">
                <a:latin typeface="Times New Roman" panose="02020603050405020304" pitchFamily="18" charset="0"/>
                <a:cs typeface="Times New Roman" panose="02020603050405020304" pitchFamily="18" charset="0"/>
              </a:rPr>
              <a:t>每个时钟周期流出的指令数是固定的，只能通过编译静态调度</a:t>
            </a:r>
            <a:endParaRPr lang="en-US" altLang="zh-CN" b="1" dirty="0" smtClean="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7633" name="表格占位符 197632"/>
          <p:cNvGraphicFramePr>
            <a:graphicFrameLocks noGrp="1"/>
          </p:cNvGraphicFramePr>
          <p:nvPr>
            <p:ph type="tbl" idx="1"/>
          </p:nvPr>
        </p:nvGraphicFramePr>
        <p:xfrm>
          <a:off x="468313" y="425450"/>
          <a:ext cx="8280400" cy="5834064"/>
        </p:xfrm>
        <a:graphic>
          <a:graphicData uri="http://schemas.openxmlformats.org/drawingml/2006/table">
            <a:tbl>
              <a:tblPr/>
              <a:tblGrid>
                <a:gridCol w="1223962"/>
                <a:gridCol w="1008063"/>
                <a:gridCol w="1008062"/>
                <a:gridCol w="1008063"/>
                <a:gridCol w="1800225"/>
                <a:gridCol w="2232025"/>
              </a:tblGrid>
              <a:tr h="703263">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dirty="0" smtClean="0">
                          <a:ln>
                            <a:noFill/>
                          </a:ln>
                          <a:solidFill>
                            <a:srgbClr val="E24C05"/>
                          </a:solidFill>
                          <a:effectLst/>
                          <a:latin typeface="宋体" panose="02010600030101010101" pitchFamily="2" charset="-122"/>
                          <a:ea typeface="宋体" panose="02010600030101010101" pitchFamily="2" charset="-122"/>
                        </a:rPr>
                        <a:t>技 术 </a:t>
                      </a:r>
                      <a:endParaRPr kumimoji="0" lang="zh-CN" altLang="en-US" sz="2000" b="1" i="0" u="none" strike="noStrike" cap="none" normalizeH="0" baseline="0" dirty="0" smtClean="0">
                        <a:ln>
                          <a:noFill/>
                        </a:ln>
                        <a:solidFill>
                          <a:srgbClr val="E24C05"/>
                        </a:solidFill>
                        <a:effectLst/>
                        <a:latin typeface="宋体" panose="02010600030101010101" pitchFamily="2" charset="-122"/>
                        <a:ea typeface="宋体" panose="02010600030101010101" pitchFamily="2" charset="-122"/>
                      </a:endParaRPr>
                    </a:p>
                  </a:txBody>
                  <a:tcPr marT="45779" marB="457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流出</a:t>
                      </a:r>
                      <a:endParaRPr kumimoji="0" lang="zh-CN" altLang="en-US" sz="20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结构 </a:t>
                      </a:r>
                      <a:endParaRPr kumimoji="0" lang="zh-CN" altLang="en-US" sz="20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endParaRP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冲突</a:t>
                      </a:r>
                      <a:endParaRPr kumimoji="0" lang="zh-CN" altLang="en-US" sz="20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检测 </a:t>
                      </a:r>
                      <a:endParaRPr kumimoji="0" lang="zh-CN" altLang="en-US" sz="20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endParaRP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调 度 </a:t>
                      </a:r>
                      <a:endParaRPr kumimoji="0" lang="zh-CN" altLang="en-US" sz="20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endParaRP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主要特点 </a:t>
                      </a:r>
                      <a:endParaRPr kumimoji="0" lang="zh-CN" altLang="en-US" sz="20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endParaRP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处理机实例 </a:t>
                      </a:r>
                      <a:endParaRPr kumimoji="0" lang="zh-CN" altLang="en-US" sz="20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endParaRPr>
                    </a:p>
                  </a:txBody>
                  <a:tcPr marT="45779" marB="457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3588">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超标量</a:t>
                      </a:r>
                      <a:endParaRPr kumimoji="0" lang="zh-CN" altLang="en-US" sz="20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（静态） </a:t>
                      </a:r>
                      <a:endParaRPr kumimoji="0" lang="zh-CN" altLang="en-US" sz="20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endParaRPr>
                    </a:p>
                  </a:txBody>
                  <a:tcPr marT="45779" marB="457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动态 </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硬件 </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静态</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按序执行 </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Sun UltraSPARCⅡ/Ⅲ </a:t>
                      </a:r>
                      <a:endPar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779" marB="457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3588">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超标量</a:t>
                      </a:r>
                      <a:endParaRPr kumimoji="0" lang="zh-CN" altLang="en-US" sz="20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（动态） </a:t>
                      </a:r>
                      <a:endParaRPr kumimoji="0" lang="zh-CN" altLang="en-US" sz="20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endParaRPr>
                    </a:p>
                  </a:txBody>
                  <a:tcPr marT="45779" marB="457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动态 </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硬件 </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动态</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部分乱序执行 </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IBM Power2 </a:t>
                      </a:r>
                      <a:endPar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779" marB="457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62137">
                <a:tc>
                  <a:txBody>
                    <a:bodyPr/>
                    <a:lstStyle/>
                    <a:p>
                      <a:pPr marL="0" marR="0" lvl="0" indent="0" algn="ctr" defTabSz="914400" rtl="0" eaLnBrk="1" fontAlgn="base" latinLnBrk="0" hangingPunct="1">
                        <a:lnSpc>
                          <a:spcPct val="33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超标量</a:t>
                      </a:r>
                      <a:endParaRPr kumimoji="0" lang="zh-CN" altLang="en-US" sz="20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6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（前瞻） </a:t>
                      </a:r>
                      <a:endParaRPr kumimoji="0" lang="zh-CN" altLang="en-US" sz="20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endParaRPr>
                    </a:p>
                  </a:txBody>
                  <a:tcPr marT="45779" marB="457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动态 </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硬件 </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带有前瞻的动</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态调度 </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带有前瞻的</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乱序执行 </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Pentium Ⅲ/4</a:t>
                      </a:r>
                      <a:r>
                        <a:rPr kumimoji="0" lang="zh-CN" altLang="en-US"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a:t>
                      </a:r>
                      <a:endParaRPr kumimoji="0" lang="zh-CN" altLang="en-US"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MIPS R10K</a:t>
                      </a:r>
                      <a:r>
                        <a:rPr kumimoji="0" lang="zh-CN" altLang="en-US"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a:t>
                      </a:r>
                      <a:endParaRPr kumimoji="0" lang="zh-CN" altLang="en-US"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Alpha 21264</a:t>
                      </a:r>
                      <a:r>
                        <a:rPr kumimoji="0" lang="zh-CN" altLang="en-US"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 </a:t>
                      </a:r>
                      <a:endParaRPr kumimoji="0" lang="zh-CN" altLang="en-US"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HP PA 8500</a:t>
                      </a:r>
                      <a:r>
                        <a:rPr kumimoji="0" lang="zh-CN" altLang="en-US"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a:t>
                      </a:r>
                      <a:endParaRPr kumimoji="0" lang="zh-CN" altLang="en-US"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IBM RS64Ⅲ </a:t>
                      </a:r>
                      <a:endPar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779" marB="457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5175">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rPr>
                        <a:t>VLIW</a:t>
                      </a:r>
                      <a:endPar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endParaRPr>
                    </a:p>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rPr>
                        <a:t>/LIW </a:t>
                      </a:r>
                      <a:endPar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endParaRPr>
                    </a:p>
                  </a:txBody>
                  <a:tcPr marT="45779" marB="457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静态 </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软件 </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静态</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流出包指令之间没有冲突 </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7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Trimedia</a:t>
                      </a:r>
                      <a:r>
                        <a:rPr kumimoji="0" lang="zh-CN" altLang="en-US"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a:t>
                      </a:r>
                      <a:r>
                        <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i860 </a:t>
                      </a:r>
                      <a:endPar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779" marB="457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76313">
                <a:tc>
                  <a:txBody>
                    <a:bodyPr/>
                    <a:lstStyle/>
                    <a:p>
                      <a:pPr marL="0" marR="0" lvl="0" indent="0" algn="ctr" defTabSz="914400" rtl="0" eaLnBrk="1" fontAlgn="base" latinLnBrk="0" hangingPunct="1">
                        <a:lnSpc>
                          <a:spcPct val="23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dirty="0" smtClean="0">
                          <a:ln>
                            <a:noFill/>
                          </a:ln>
                          <a:solidFill>
                            <a:srgbClr val="008000"/>
                          </a:solidFill>
                          <a:effectLst/>
                          <a:latin typeface="Tahoma" panose="020B0604030504040204" pitchFamily="34" charset="0"/>
                          <a:ea typeface="黑体" panose="02010609060101010101" pitchFamily="49" charset="-122"/>
                        </a:rPr>
                        <a:t>EPIC </a:t>
                      </a:r>
                      <a:endParaRPr kumimoji="0" lang="en-US" altLang="zh-CN" sz="2000" b="0" i="0" u="none" strike="noStrike" cap="none" normalizeH="0" baseline="0" dirty="0" smtClean="0">
                        <a:ln>
                          <a:noFill/>
                        </a:ln>
                        <a:solidFill>
                          <a:srgbClr val="008000"/>
                        </a:solidFill>
                        <a:effectLst/>
                        <a:latin typeface="Tahoma" panose="020B0604030504040204" pitchFamily="34" charset="0"/>
                        <a:ea typeface="黑体" panose="02010609060101010101" pitchFamily="49" charset="-122"/>
                      </a:endParaRPr>
                    </a:p>
                  </a:txBody>
                  <a:tcPr marT="45779" marB="457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6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主要是</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静态 </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6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主要是</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软件 </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6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主要是</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静态</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相关性被编译</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器显式地标记出来 </a:t>
                      </a: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T="45779" marB="45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21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Itanium </a:t>
                      </a:r>
                      <a:endPar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marT="45779" marB="457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pull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p:cNvSpPr>
            <a:spLocks noGrp="1" noChangeArrowheads="1"/>
          </p:cNvSpPr>
          <p:nvPr>
            <p:ph type="title" idx="4294967295"/>
          </p:nvPr>
        </p:nvSpPr>
        <p:spPr/>
        <p:txBody>
          <a:bodyPr/>
          <a:lstStyle/>
          <a:p>
            <a:pPr eaLnBrk="1" hangingPunct="1"/>
            <a:r>
              <a:rPr lang="en-US" altLang="zh-CN" sz="3600" b="1" dirty="0" smtClean="0">
                <a:latin typeface="Times New Roman" panose="02020603050405020304" pitchFamily="18" charset="0"/>
                <a:ea typeface="+mn-ea"/>
                <a:cs typeface="Times New Roman" panose="02020603050405020304" pitchFamily="18" charset="0"/>
              </a:rPr>
              <a:t> </a:t>
            </a:r>
            <a:r>
              <a:rPr lang="zh-CN" altLang="en-US" sz="3600" b="1" dirty="0" smtClean="0">
                <a:latin typeface="Times New Roman" panose="02020603050405020304" pitchFamily="18" charset="0"/>
                <a:ea typeface="+mn-ea"/>
                <a:cs typeface="Times New Roman" panose="02020603050405020304" pitchFamily="18" charset="0"/>
              </a:rPr>
              <a:t>超标量</a:t>
            </a:r>
            <a:r>
              <a:rPr lang="zh-CN" altLang="en-US" sz="3600" b="1" dirty="0">
                <a:latin typeface="Times New Roman" panose="02020603050405020304" pitchFamily="18" charset="0"/>
                <a:ea typeface="+mn-ea"/>
                <a:cs typeface="Times New Roman" panose="02020603050405020304" pitchFamily="18" charset="0"/>
              </a:rPr>
              <a:t>技术</a:t>
            </a:r>
            <a:endParaRPr lang="zh-CN" altLang="en-US" sz="3600" b="1" dirty="0" smtClean="0">
              <a:latin typeface="Times New Roman" panose="02020603050405020304" pitchFamily="18" charset="0"/>
              <a:ea typeface="+mn-ea"/>
              <a:cs typeface="Times New Roman" panose="02020603050405020304" pitchFamily="18" charset="0"/>
            </a:endParaRPr>
          </a:p>
        </p:txBody>
      </p:sp>
      <p:sp>
        <p:nvSpPr>
          <p:cNvPr id="26627" name="Rectangle 9"/>
          <p:cNvSpPr>
            <a:spLocks noGrp="1" noChangeArrowheads="1"/>
          </p:cNvSpPr>
          <p:nvPr>
            <p:ph type="body" idx="4294967295"/>
          </p:nvPr>
        </p:nvSpPr>
        <p:spPr>
          <a:xfrm>
            <a:off x="457200" y="1412776"/>
            <a:ext cx="8229600" cy="4525963"/>
          </a:xfrm>
        </p:spPr>
        <p:txBody>
          <a:bodyPr/>
          <a:lstStyle/>
          <a:p>
            <a:pPr eaLnBrk="1" hangingPunct="1"/>
            <a:r>
              <a:rPr lang="zh-CN" altLang="en-US" sz="2400" b="1" dirty="0" smtClean="0">
                <a:latin typeface="Times New Roman" panose="02020603050405020304" pitchFamily="18" charset="0"/>
                <a:cs typeface="Times New Roman" panose="02020603050405020304" pitchFamily="18" charset="0"/>
              </a:rPr>
              <a:t>超标量处理机的原型来自于</a:t>
            </a:r>
            <a:r>
              <a:rPr lang="en-US" altLang="zh-CN" sz="2400" b="1" dirty="0" smtClean="0">
                <a:latin typeface="Times New Roman" panose="02020603050405020304" pitchFamily="18" charset="0"/>
                <a:cs typeface="Times New Roman" panose="02020603050405020304" pitchFamily="18" charset="0"/>
              </a:rPr>
              <a:t>IBM</a:t>
            </a:r>
            <a:r>
              <a:rPr lang="zh-CN" altLang="en-US" sz="2400" b="1" dirty="0" smtClean="0">
                <a:latin typeface="Times New Roman" panose="02020603050405020304" pitchFamily="18" charset="0"/>
                <a:cs typeface="Times New Roman" panose="02020603050405020304" pitchFamily="18" charset="0"/>
              </a:rPr>
              <a:t>实验室的“</a:t>
            </a:r>
            <a:r>
              <a:rPr lang="en-US" altLang="zh-CN" sz="2400" b="1" dirty="0" smtClean="0">
                <a:latin typeface="Times New Roman" panose="02020603050405020304" pitchFamily="18" charset="0"/>
                <a:cs typeface="Times New Roman" panose="02020603050405020304" pitchFamily="18" charset="0"/>
              </a:rPr>
              <a:t>America</a:t>
            </a:r>
            <a:r>
              <a:rPr lang="zh-CN" altLang="en-US" sz="2400" b="1" dirty="0" smtClean="0">
                <a:latin typeface="Times New Roman" panose="02020603050405020304" pitchFamily="18" charset="0"/>
                <a:cs typeface="Times New Roman" panose="02020603050405020304" pitchFamily="18" charset="0"/>
              </a:rPr>
              <a:t>”处理器（</a:t>
            </a:r>
            <a:r>
              <a:rPr lang="en-US" altLang="zh-CN" sz="2400" b="1" dirty="0" smtClean="0">
                <a:latin typeface="Times New Roman" panose="02020603050405020304" pitchFamily="18" charset="0"/>
                <a:cs typeface="Times New Roman" panose="02020603050405020304" pitchFamily="18" charset="0"/>
              </a:rPr>
              <a:t>John </a:t>
            </a:r>
            <a:r>
              <a:rPr lang="en-US" altLang="zh-CN" sz="2400" b="1" dirty="0" err="1" smtClean="0">
                <a:latin typeface="Times New Roman" panose="02020603050405020304" pitchFamily="18" charset="0"/>
                <a:cs typeface="Times New Roman" panose="02020603050405020304" pitchFamily="18" charset="0"/>
              </a:rPr>
              <a:t>Cocke</a:t>
            </a:r>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pPr lvl="1" eaLnBrk="1" hangingPunct="1"/>
            <a:r>
              <a:rPr lang="en-US" altLang="zh-CN" sz="2400" b="1" dirty="0" smtClean="0">
                <a:latin typeface="Times New Roman" panose="02020603050405020304" pitchFamily="18" charset="0"/>
                <a:cs typeface="Times New Roman" panose="02020603050405020304" pitchFamily="18" charset="0"/>
              </a:rPr>
              <a:t>RS/6000</a:t>
            </a:r>
            <a:r>
              <a:rPr lang="zh-CN" altLang="en-US" sz="2400" b="1" dirty="0" smtClean="0">
                <a:latin typeface="Times New Roman" panose="02020603050405020304" pitchFamily="18" charset="0"/>
                <a:cs typeface="Times New Roman" panose="02020603050405020304" pitchFamily="18" charset="0"/>
              </a:rPr>
              <a:t>第一个采用超标量技术</a:t>
            </a:r>
            <a:endParaRPr lang="en-US" altLang="zh-CN" sz="2400" b="1" dirty="0" smtClean="0">
              <a:latin typeface="Times New Roman" panose="02020603050405020304" pitchFamily="18" charset="0"/>
              <a:cs typeface="Times New Roman" panose="02020603050405020304" pitchFamily="18" charset="0"/>
            </a:endParaRPr>
          </a:p>
          <a:p>
            <a:pPr lvl="1" eaLnBrk="1" hangingPunct="1"/>
            <a:r>
              <a:rPr lang="zh-CN" altLang="en-US" sz="2400" b="1" dirty="0" smtClean="0">
                <a:latin typeface="Times New Roman" panose="02020603050405020304" pitchFamily="18" charset="0"/>
                <a:cs typeface="Times New Roman" panose="02020603050405020304" pitchFamily="18" charset="0"/>
              </a:rPr>
              <a:t>现在，几乎所有高性能处理器</a:t>
            </a:r>
            <a:endParaRPr lang="en-US" altLang="zh-CN" sz="2400" b="1" dirty="0" smtClean="0">
              <a:latin typeface="Times New Roman" panose="02020603050405020304" pitchFamily="18" charset="0"/>
              <a:cs typeface="Times New Roman" panose="02020603050405020304" pitchFamily="18" charset="0"/>
            </a:endParaRPr>
          </a:p>
          <a:p>
            <a:pPr marL="457200" lvl="1" indent="0" eaLnBrk="1" hangingPunct="1">
              <a:buNone/>
            </a:pPr>
            <a:r>
              <a:rPr lang="en-US" altLang="zh-CN" sz="2400" b="1"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都是用该技术</a:t>
            </a:r>
            <a:endParaRPr lang="en-US" altLang="zh-CN" sz="2400" b="1" dirty="0" smtClean="0">
              <a:latin typeface="Times New Roman" panose="02020603050405020304" pitchFamily="18" charset="0"/>
              <a:cs typeface="Times New Roman" panose="02020603050405020304" pitchFamily="18" charset="0"/>
            </a:endParaRPr>
          </a:p>
          <a:p>
            <a:pPr lvl="1" eaLnBrk="1" hangingPunct="1"/>
            <a:endParaRPr lang="en-US" altLang="zh-CN" sz="2400" b="1" dirty="0">
              <a:latin typeface="Times New Roman" panose="02020603050405020304" pitchFamily="18" charset="0"/>
              <a:cs typeface="Times New Roman" panose="02020603050405020304" pitchFamily="18" charset="0"/>
            </a:endParaRPr>
          </a:p>
          <a:p>
            <a:pPr eaLnBrk="1" hangingPunct="1"/>
            <a:r>
              <a:rPr lang="zh-CN" altLang="en-US" sz="2400" b="1" dirty="0" smtClean="0">
                <a:latin typeface="Times New Roman" panose="02020603050405020304" pitchFamily="18" charset="0"/>
                <a:cs typeface="Times New Roman" panose="02020603050405020304" pitchFamily="18" charset="0"/>
              </a:rPr>
              <a:t>超标量处理机的硬件支持每个时钟周期发出</a:t>
            </a:r>
            <a:r>
              <a:rPr lang="en-US" altLang="zh-CN" sz="2400" b="1" dirty="0" smtClean="0">
                <a:latin typeface="Times New Roman" panose="02020603050405020304" pitchFamily="18" charset="0"/>
                <a:cs typeface="Times New Roman" panose="02020603050405020304" pitchFamily="18" charset="0"/>
              </a:rPr>
              <a:t>1-8</a:t>
            </a:r>
            <a:r>
              <a:rPr lang="zh-CN" altLang="en-US" sz="2400" b="1" dirty="0" smtClean="0">
                <a:latin typeface="Times New Roman" panose="02020603050405020304" pitchFamily="18" charset="0"/>
                <a:cs typeface="Times New Roman" panose="02020603050405020304" pitchFamily="18" charset="0"/>
              </a:rPr>
              <a:t>条不存在相关的指令</a:t>
            </a:r>
            <a:endParaRPr lang="zh-CN" altLang="en-US" sz="2400" b="1" dirty="0" smtClean="0">
              <a:latin typeface="Times New Roman" panose="02020603050405020304" pitchFamily="18" charset="0"/>
              <a:cs typeface="Times New Roman" panose="02020603050405020304" pitchFamily="18" charset="0"/>
            </a:endParaRPr>
          </a:p>
          <a:p>
            <a:pPr lvl="1" eaLnBrk="1" hangingPunct="1"/>
            <a:r>
              <a:rPr lang="zh-CN" altLang="en-US" sz="2400" b="1" dirty="0" smtClean="0">
                <a:latin typeface="Times New Roman" panose="02020603050405020304" pitchFamily="18" charset="0"/>
                <a:cs typeface="Times New Roman" panose="02020603050405020304" pitchFamily="18" charset="0"/>
              </a:rPr>
              <a:t>如果指令流中的指令相关或不满足限制条件，则只能流出这条指令前面的指令，因此超标量处理器流出的指令数是不定的</a:t>
            </a:r>
            <a:endParaRPr lang="zh-CN" altLang="en-US" sz="2400" b="1" dirty="0" smtClean="0">
              <a:latin typeface="Times New Roman" panose="02020603050405020304" pitchFamily="18" charset="0"/>
              <a:cs typeface="Times New Roman" panose="02020603050405020304" pitchFamily="18" charset="0"/>
            </a:endParaRPr>
          </a:p>
          <a:p>
            <a:pPr eaLnBrk="1" hangingPunct="1"/>
            <a:endParaRPr lang="en-US" altLang="zh-CN" sz="2400" b="1" dirty="0" smtClean="0">
              <a:latin typeface="Times New Roman" panose="02020603050405020304" pitchFamily="18" charset="0"/>
              <a:cs typeface="Times New Roman" panose="02020603050405020304" pitchFamily="18" charset="0"/>
            </a:endParaRPr>
          </a:p>
        </p:txBody>
      </p:sp>
      <p:pic>
        <p:nvPicPr>
          <p:cNvPr id="86018" name="Picture 2" descr="C:\Users\think\Desktop\c9fcc3cec3fdfc03fcc188fdd43f8794a4c2263d.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40152" y="1916832"/>
            <a:ext cx="1778864" cy="20882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idx="4294967295"/>
          </p:nvPr>
        </p:nvSpPr>
        <p:spPr/>
        <p:txBody>
          <a:bodyPr/>
          <a:lstStyle/>
          <a:p>
            <a:pPr eaLnBrk="1" hangingPunct="1"/>
            <a:r>
              <a:rPr lang="en-US" altLang="zh-CN" sz="3600" b="1" dirty="0">
                <a:latin typeface="Times New Roman" panose="02020603050405020304" pitchFamily="18" charset="0"/>
                <a:cs typeface="Times New Roman" panose="02020603050405020304" pitchFamily="18" charset="0"/>
              </a:rPr>
              <a:t>7.4.1 </a:t>
            </a:r>
            <a:r>
              <a:rPr lang="zh-CN" altLang="en-US" sz="3600" b="1" dirty="0">
                <a:latin typeface="Times New Roman" panose="02020603050405020304" pitchFamily="18" charset="0"/>
                <a:cs typeface="Times New Roman" panose="02020603050405020304" pitchFamily="18" charset="0"/>
              </a:rPr>
              <a:t>静态超标量技术</a:t>
            </a:r>
            <a:endParaRPr lang="zh-CN" altLang="en-US" sz="3600" b="1" dirty="0" smtClean="0">
              <a:latin typeface="+mn-ea"/>
              <a:ea typeface="+mn-ea"/>
            </a:endParaRPr>
          </a:p>
        </p:txBody>
      </p:sp>
      <p:sp>
        <p:nvSpPr>
          <p:cNvPr id="27651" name="Rectangle 5"/>
          <p:cNvSpPr>
            <a:spLocks noGrp="1" noChangeArrowheads="1"/>
          </p:cNvSpPr>
          <p:nvPr>
            <p:ph type="body" idx="4294967295"/>
          </p:nvPr>
        </p:nvSpPr>
        <p:spPr/>
        <p:txBody>
          <a:bodyPr/>
          <a:lstStyle/>
          <a:p>
            <a:pPr eaLnBrk="1" hangingPunct="1"/>
            <a:r>
              <a:rPr lang="zh-CN" altLang="en-US" sz="2400" b="1" dirty="0" smtClean="0">
                <a:latin typeface="Times New Roman" panose="02020603050405020304" pitchFamily="18" charset="0"/>
                <a:cs typeface="Times New Roman" panose="02020603050405020304" pitchFamily="18" charset="0"/>
              </a:rPr>
              <a:t>假设有这样一个简单的超标量处理器，每个时钟周期它可以流出两条指令</a:t>
            </a:r>
            <a:endParaRPr lang="en-US" altLang="zh-CN" sz="2400" b="1" dirty="0" smtClean="0">
              <a:latin typeface="Times New Roman" panose="02020603050405020304" pitchFamily="18" charset="0"/>
              <a:cs typeface="Times New Roman" panose="02020603050405020304" pitchFamily="18" charset="0"/>
            </a:endParaRPr>
          </a:p>
          <a:p>
            <a:pPr lvl="1" eaLnBrk="1" hangingPunct="1"/>
            <a:r>
              <a:rPr lang="zh-CN" altLang="en-US" sz="2400" b="1" dirty="0" smtClean="0">
                <a:latin typeface="Times New Roman" panose="02020603050405020304" pitchFamily="18" charset="0"/>
                <a:cs typeface="Times New Roman" panose="02020603050405020304" pitchFamily="18" charset="0"/>
              </a:rPr>
              <a:t>一条指令可以是取指令、存指令、分支指令或整数运算操作</a:t>
            </a:r>
            <a:endParaRPr lang="en-US" altLang="zh-CN" sz="2400" b="1" dirty="0" smtClean="0">
              <a:latin typeface="Times New Roman" panose="02020603050405020304" pitchFamily="18" charset="0"/>
              <a:cs typeface="Times New Roman" panose="02020603050405020304" pitchFamily="18" charset="0"/>
            </a:endParaRPr>
          </a:p>
          <a:p>
            <a:pPr lvl="1" eaLnBrk="1" hangingPunct="1"/>
            <a:r>
              <a:rPr lang="zh-CN" altLang="en-US" sz="2400" b="1" dirty="0" smtClean="0">
                <a:latin typeface="Times New Roman" panose="02020603050405020304" pitchFamily="18" charset="0"/>
                <a:cs typeface="Times New Roman" panose="02020603050405020304" pitchFamily="18" charset="0"/>
              </a:rPr>
              <a:t>另一条指令可以是任意的浮点操作</a:t>
            </a:r>
            <a:endParaRPr lang="en-US" altLang="zh-CN" sz="2400" b="1" dirty="0" smtClean="0">
              <a:latin typeface="Times New Roman" panose="02020603050405020304" pitchFamily="18" charset="0"/>
              <a:cs typeface="Times New Roman" panose="02020603050405020304" pitchFamily="18" charset="0"/>
            </a:endParaRPr>
          </a:p>
          <a:p>
            <a:pPr lvl="1" eaLnBrk="1" hangingPunct="1"/>
            <a:r>
              <a:rPr lang="zh-CN" altLang="en-US" sz="2400" b="1" dirty="0" smtClean="0">
                <a:latin typeface="Times New Roman" panose="02020603050405020304" pitchFamily="18" charset="0"/>
                <a:cs typeface="Times New Roman" panose="02020603050405020304" pitchFamily="18" charset="0"/>
              </a:rPr>
              <a:t>这种配置与</a:t>
            </a:r>
            <a:r>
              <a:rPr lang="en-US" altLang="zh-CN" sz="2400" b="1" dirty="0" smtClean="0">
                <a:latin typeface="Times New Roman" panose="02020603050405020304" pitchFamily="18" charset="0"/>
                <a:cs typeface="Times New Roman" panose="02020603050405020304" pitchFamily="18" charset="0"/>
              </a:rPr>
              <a:t>HP 7100</a:t>
            </a:r>
            <a:r>
              <a:rPr lang="zh-CN" altLang="en-US" sz="2400" b="1" dirty="0" smtClean="0">
                <a:latin typeface="Times New Roman" panose="02020603050405020304" pitchFamily="18" charset="0"/>
                <a:cs typeface="Times New Roman" panose="02020603050405020304" pitchFamily="18" charset="0"/>
              </a:rPr>
              <a:t>结构类似</a:t>
            </a:r>
            <a:endParaRPr lang="zh-CN" altLang="en-US" sz="2400" b="1" dirty="0" smtClean="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a:xfrm>
            <a:off x="685800" y="122907"/>
            <a:ext cx="7772400" cy="785813"/>
          </a:xfrm>
        </p:spPr>
        <p:txBody>
          <a:bodyPr/>
          <a:lstStyle/>
          <a:p>
            <a:pPr eaLnBrk="1" hangingPunct="1"/>
            <a:r>
              <a:rPr lang="en-US" altLang="zh-CN" b="1" dirty="0" smtClean="0"/>
              <a:t>Recap</a:t>
            </a:r>
            <a:endParaRPr lang="zh-CN" altLang="en-US" b="1" dirty="0" smtClean="0"/>
          </a:p>
        </p:txBody>
      </p:sp>
      <p:sp>
        <p:nvSpPr>
          <p:cNvPr id="3" name="内容占位符 2"/>
          <p:cNvSpPr>
            <a:spLocks noGrp="1"/>
          </p:cNvSpPr>
          <p:nvPr>
            <p:ph idx="1"/>
          </p:nvPr>
        </p:nvSpPr>
        <p:spPr>
          <a:xfrm>
            <a:off x="179512" y="908720"/>
            <a:ext cx="8352927" cy="5718994"/>
          </a:xfrm>
        </p:spPr>
        <p:txBody>
          <a:bodyPr rtlCol="0">
            <a:noAutofit/>
          </a:bodyPr>
          <a:lstStyle/>
          <a:p>
            <a:pPr lvl="1" eaLnBrk="1" fontAlgn="auto" hangingPunct="1">
              <a:lnSpc>
                <a:spcPct val="90000"/>
              </a:lnSpc>
              <a:spcAft>
                <a:spcPts val="0"/>
              </a:spcAft>
              <a:defRPr/>
            </a:pPr>
            <a:r>
              <a:rPr lang="en-US" altLang="zh-CN" sz="2400" b="1" dirty="0" err="1"/>
              <a:t>Tomasulo</a:t>
            </a:r>
            <a:r>
              <a:rPr lang="zh-CN" altLang="en-US" sz="2400" b="1" dirty="0"/>
              <a:t>算法</a:t>
            </a:r>
            <a:endParaRPr lang="en-US" altLang="zh-CN" sz="2400" b="1" dirty="0"/>
          </a:p>
          <a:p>
            <a:pPr marL="1101725" lvl="1" eaLnBrk="1" hangingPunct="1">
              <a:lnSpc>
                <a:spcPct val="90000"/>
              </a:lnSpc>
              <a:buFont typeface="Wingdings" panose="05000000000000000000" pitchFamily="2" charset="2"/>
              <a:buChar char="ü"/>
              <a:defRPr/>
            </a:pPr>
            <a:r>
              <a:rPr lang="zh-CN" altLang="en-US" sz="2400" b="1" dirty="0" smtClean="0"/>
              <a:t>基本部件（保留站、</a:t>
            </a:r>
            <a:r>
              <a:rPr lang="en-US" altLang="zh-CN" sz="2400" b="1" dirty="0" smtClean="0"/>
              <a:t>CDB</a:t>
            </a:r>
            <a:r>
              <a:rPr lang="zh-CN" altLang="en-US" sz="2400" b="1" dirty="0" smtClean="0"/>
              <a:t>、</a:t>
            </a:r>
            <a:r>
              <a:rPr lang="en-US" altLang="zh-CN" sz="2400" b="1" dirty="0" smtClean="0"/>
              <a:t>load</a:t>
            </a:r>
            <a:r>
              <a:rPr lang="zh-CN" altLang="en-US" sz="2400" b="1" dirty="0" smtClean="0"/>
              <a:t>和</a:t>
            </a:r>
            <a:r>
              <a:rPr lang="en-US" altLang="zh-CN" sz="2400" b="1" dirty="0" smtClean="0"/>
              <a:t>store</a:t>
            </a:r>
            <a:r>
              <a:rPr lang="zh-CN" altLang="en-US" sz="2400" b="1" dirty="0" smtClean="0"/>
              <a:t>缓冲、浮点寄存器、指令队列、运算部件、存储部件）</a:t>
            </a:r>
            <a:endParaRPr lang="en-US" altLang="zh-CN" sz="2400" b="1" dirty="0" smtClean="0"/>
          </a:p>
          <a:p>
            <a:pPr marL="1101725" lvl="1" eaLnBrk="1" hangingPunct="1">
              <a:lnSpc>
                <a:spcPct val="90000"/>
              </a:lnSpc>
              <a:buFont typeface="Wingdings" panose="05000000000000000000" pitchFamily="2" charset="2"/>
              <a:buChar char="ü"/>
              <a:defRPr/>
            </a:pPr>
            <a:r>
              <a:rPr lang="zh-CN" altLang="en-US" sz="2400" b="1" dirty="0" smtClean="0"/>
              <a:t> 执行过程（流出、执行、结果写回）</a:t>
            </a:r>
            <a:endParaRPr lang="en-US" altLang="zh-CN" sz="2400" b="1" dirty="0" smtClean="0"/>
          </a:p>
          <a:p>
            <a:pPr marL="1101725" lvl="1" eaLnBrk="1" hangingPunct="1">
              <a:lnSpc>
                <a:spcPct val="90000"/>
              </a:lnSpc>
              <a:buFont typeface="Wingdings" panose="05000000000000000000" pitchFamily="2" charset="2"/>
              <a:buChar char="ü"/>
              <a:defRPr/>
            </a:pPr>
            <a:r>
              <a:rPr lang="en-US" altLang="zh-CN" sz="2400" b="1" dirty="0" smtClean="0"/>
              <a:t> </a:t>
            </a:r>
            <a:r>
              <a:rPr lang="zh-CN" altLang="en-US" sz="2400" b="1" dirty="0"/>
              <a:t>动态循环</a:t>
            </a:r>
            <a:r>
              <a:rPr lang="zh-CN" altLang="en-US" sz="2400" b="1" dirty="0" smtClean="0"/>
              <a:t>展开（动态存储器地址判别技术）</a:t>
            </a:r>
            <a:endParaRPr lang="en-US" altLang="zh-CN" sz="2400" b="1" dirty="0" smtClean="0"/>
          </a:p>
          <a:p>
            <a:pPr lvl="1" eaLnBrk="1" fontAlgn="auto" hangingPunct="1">
              <a:lnSpc>
                <a:spcPct val="90000"/>
              </a:lnSpc>
              <a:spcAft>
                <a:spcPts val="0"/>
              </a:spcAft>
              <a:defRPr/>
            </a:pPr>
            <a:r>
              <a:rPr lang="zh-CN" altLang="en-US" sz="2400" b="1" dirty="0">
                <a:latin typeface="+mj-lt"/>
              </a:rPr>
              <a:t>动态调度方法中的异常</a:t>
            </a:r>
            <a:r>
              <a:rPr lang="zh-CN" altLang="en-US" sz="2400" b="1" dirty="0" smtClean="0">
                <a:latin typeface="+mj-lt"/>
              </a:rPr>
              <a:t>行为</a:t>
            </a:r>
            <a:endParaRPr lang="en-US" altLang="zh-CN" sz="2400" b="1" dirty="0" smtClean="0">
              <a:latin typeface="+mj-lt"/>
            </a:endParaRPr>
          </a:p>
          <a:p>
            <a:pPr marL="1101725" lvl="1" eaLnBrk="1" fontAlgn="auto" hangingPunct="1">
              <a:lnSpc>
                <a:spcPct val="90000"/>
              </a:lnSpc>
              <a:spcAft>
                <a:spcPts val="0"/>
              </a:spcAft>
              <a:buFont typeface="Wingdings" panose="05000000000000000000" pitchFamily="2" charset="2"/>
              <a:buChar char="ü"/>
              <a:defRPr/>
            </a:pPr>
            <a:r>
              <a:rPr lang="zh-CN" altLang="en-US" sz="2400" b="1" dirty="0"/>
              <a:t>精确异常和不精确异常</a:t>
            </a:r>
            <a:endParaRPr lang="en-US" altLang="zh-CN" sz="2400" b="1" dirty="0" smtClean="0">
              <a:latin typeface="+mj-lt"/>
            </a:endParaRPr>
          </a:p>
          <a:p>
            <a:pPr lvl="1" eaLnBrk="1" fontAlgn="auto" hangingPunct="1">
              <a:lnSpc>
                <a:spcPct val="90000"/>
              </a:lnSpc>
              <a:spcAft>
                <a:spcPts val="0"/>
              </a:spcAft>
              <a:defRPr/>
            </a:pPr>
            <a:r>
              <a:rPr lang="zh-CN" altLang="en-US" sz="2400" b="1" dirty="0">
                <a:latin typeface="+mj-lt"/>
              </a:rPr>
              <a:t>控制相关</a:t>
            </a:r>
            <a:r>
              <a:rPr lang="zh-CN" altLang="en-US" sz="2400" b="1" dirty="0" smtClean="0">
                <a:latin typeface="+mj-lt"/>
              </a:rPr>
              <a:t>的动态解决技术</a:t>
            </a:r>
            <a:endParaRPr lang="en-US" altLang="zh-CN" sz="2400" b="1" dirty="0" smtClean="0">
              <a:latin typeface="+mj-lt"/>
            </a:endParaRPr>
          </a:p>
          <a:p>
            <a:pPr marL="1101725" lvl="1" indent="-284480" eaLnBrk="1" fontAlgn="auto" hangingPunct="1">
              <a:lnSpc>
                <a:spcPct val="90000"/>
              </a:lnSpc>
              <a:spcBef>
                <a:spcPts val="25"/>
              </a:spcBef>
              <a:spcAft>
                <a:spcPts val="0"/>
              </a:spcAft>
              <a:buFont typeface="Wingdings" panose="05000000000000000000" pitchFamily="2" charset="2"/>
              <a:buChar char="ü"/>
              <a:defRPr/>
            </a:pPr>
            <a:r>
              <a:rPr lang="zh-CN" altLang="en-US" sz="2400" b="1" dirty="0" smtClean="0"/>
              <a:t>分支预测缓冲（</a:t>
            </a:r>
            <a:r>
              <a:rPr lang="en-US" altLang="zh-CN" sz="2400" b="1" dirty="0" smtClean="0"/>
              <a:t>BPB</a:t>
            </a:r>
            <a:r>
              <a:rPr lang="zh-CN" altLang="en-US" sz="2400" b="1" dirty="0" smtClean="0"/>
              <a:t>，</a:t>
            </a:r>
            <a:r>
              <a:rPr lang="en-US" altLang="zh-CN" sz="2400" b="1" dirty="0" smtClean="0"/>
              <a:t>1</a:t>
            </a:r>
            <a:r>
              <a:rPr lang="zh-CN" altLang="en-US" sz="2400" b="1" dirty="0" smtClean="0"/>
              <a:t>位和</a:t>
            </a:r>
            <a:r>
              <a:rPr lang="en-US" altLang="zh-CN" sz="2400" b="1" dirty="0" smtClean="0"/>
              <a:t>2</a:t>
            </a:r>
            <a:r>
              <a:rPr lang="zh-CN" altLang="en-US" sz="2400" b="1" dirty="0" smtClean="0"/>
              <a:t>位）</a:t>
            </a:r>
            <a:endParaRPr lang="en-US" altLang="zh-CN" sz="2400" b="1" dirty="0" smtClean="0"/>
          </a:p>
          <a:p>
            <a:pPr marL="1101725" lvl="1" indent="-284480" eaLnBrk="1" fontAlgn="auto" hangingPunct="1">
              <a:lnSpc>
                <a:spcPct val="90000"/>
              </a:lnSpc>
              <a:spcBef>
                <a:spcPts val="25"/>
              </a:spcBef>
              <a:spcAft>
                <a:spcPts val="0"/>
              </a:spcAft>
              <a:buFont typeface="Wingdings" panose="05000000000000000000" pitchFamily="2" charset="2"/>
              <a:buChar char="ü"/>
              <a:defRPr/>
            </a:pPr>
            <a:r>
              <a:rPr lang="zh-CN" altLang="en-US" sz="2400" b="1" dirty="0" smtClean="0"/>
              <a:t>分支目标缓冲（</a:t>
            </a:r>
            <a:r>
              <a:rPr lang="en-US" altLang="zh-CN" sz="2400" b="1" dirty="0" smtClean="0"/>
              <a:t>BTB</a:t>
            </a:r>
            <a:r>
              <a:rPr lang="zh-CN" altLang="en-US" sz="2400" b="1" dirty="0" smtClean="0"/>
              <a:t>）</a:t>
            </a:r>
            <a:endParaRPr lang="en-US" altLang="zh-CN" sz="2400" b="1" dirty="0"/>
          </a:p>
          <a:p>
            <a:pPr marL="817245" lvl="1" indent="0" eaLnBrk="1" fontAlgn="auto" hangingPunct="1">
              <a:lnSpc>
                <a:spcPct val="90000"/>
              </a:lnSpc>
              <a:spcBef>
                <a:spcPts val="25"/>
              </a:spcBef>
              <a:spcAft>
                <a:spcPts val="0"/>
              </a:spcAft>
              <a:buNone/>
              <a:defRPr/>
            </a:pPr>
            <a:endParaRPr lang="en-US" altLang="zh-CN" sz="2400" b="1" dirty="0" smtClean="0">
              <a:latin typeface="+mj-lt"/>
            </a:endParaRPr>
          </a:p>
          <a:p>
            <a:pPr marL="815975" lvl="1" indent="0" eaLnBrk="1" fontAlgn="auto" hangingPunct="1">
              <a:spcAft>
                <a:spcPts val="0"/>
              </a:spcAft>
              <a:buNone/>
              <a:defRPr/>
            </a:pPr>
            <a:endParaRPr lang="en-US" altLang="zh-CN" sz="2400" b="1" dirty="0" smtClean="0">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title" idx="4294967295"/>
          </p:nvPr>
        </p:nvSpPr>
        <p:spPr>
          <a:xfrm>
            <a:off x="457200" y="116632"/>
            <a:ext cx="8229600" cy="1143000"/>
          </a:xfrm>
        </p:spPr>
        <p:txBody>
          <a:bodyPr/>
          <a:lstStyle/>
          <a:p>
            <a:pPr eaLnBrk="1" hangingPunct="1"/>
            <a:r>
              <a:rPr lang="zh-CN" altLang="en-US" sz="3600" b="1" dirty="0" smtClean="0">
                <a:latin typeface="+mn-ea"/>
                <a:ea typeface="+mn-ea"/>
                <a:cs typeface="Times New Roman" panose="02020603050405020304" pitchFamily="18" charset="0"/>
              </a:rPr>
              <a:t>超标量处理机的理想执行情况</a:t>
            </a:r>
            <a:endParaRPr lang="zh-CN" altLang="en-US" sz="3600" b="1" dirty="0" smtClean="0">
              <a:latin typeface="+mn-ea"/>
              <a:ea typeface="+mn-ea"/>
              <a:cs typeface="Times New Roman" panose="02020603050405020304" pitchFamily="18" charset="0"/>
            </a:endParaRPr>
          </a:p>
        </p:txBody>
      </p:sp>
      <p:graphicFrame>
        <p:nvGraphicFramePr>
          <p:cNvPr id="28675" name="Object 7"/>
          <p:cNvGraphicFramePr>
            <a:graphicFrameLocks noGrp="1" noChangeAspect="1"/>
          </p:cNvGraphicFramePr>
          <p:nvPr>
            <p:ph idx="4294967295"/>
          </p:nvPr>
        </p:nvGraphicFramePr>
        <p:xfrm>
          <a:off x="463550" y="1412875"/>
          <a:ext cx="8205788" cy="5126038"/>
        </p:xfrm>
        <a:graphic>
          <a:graphicData uri="http://schemas.openxmlformats.org/presentationml/2006/ole">
            <mc:AlternateContent xmlns:mc="http://schemas.openxmlformats.org/markup-compatibility/2006">
              <mc:Choice xmlns:v="urn:schemas-microsoft-com:vml" Requires="v">
                <p:oleObj spid="_x0000_s76855" name="Document" r:id="rId1" imgW="8328660" imgH="5211445" progId="Word.Document.8">
                  <p:embed/>
                </p:oleObj>
              </mc:Choice>
              <mc:Fallback>
                <p:oleObj name="Document" r:id="rId1" imgW="8328660" imgH="5211445" progId="Word.Document.8">
                  <p:embed/>
                  <p:pic>
                    <p:nvPicPr>
                      <p:cNvPr id="0" name="图片 76854"/>
                      <p:cNvPicPr>
                        <a:picLocks noChangeAspect="1" noChangeArrowheads="1"/>
                      </p:cNvPicPr>
                      <p:nvPr/>
                    </p:nvPicPr>
                    <p:blipFill>
                      <a:blip r:embed="rId2"/>
                      <a:srcRect/>
                      <a:stretch>
                        <a:fillRect/>
                      </a:stretch>
                    </p:blipFill>
                    <p:spPr bwMode="auto">
                      <a:xfrm>
                        <a:off x="463550" y="1412875"/>
                        <a:ext cx="8205788" cy="512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idx="4294967295"/>
          </p:nvPr>
        </p:nvSpPr>
        <p:spPr/>
        <p:txBody>
          <a:bodyPr/>
          <a:lstStyle/>
          <a:p>
            <a:pPr eaLnBrk="1" hangingPunct="1"/>
            <a:r>
              <a:rPr lang="zh-CN" altLang="en-US" sz="3600" b="1" dirty="0" smtClean="0">
                <a:latin typeface="+mn-ea"/>
                <a:ea typeface="+mn-ea"/>
              </a:rPr>
              <a:t>超标量处理机的技术问题</a:t>
            </a:r>
            <a:endParaRPr lang="zh-CN" altLang="en-US" sz="3600" b="1" dirty="0" smtClean="0">
              <a:latin typeface="+mn-ea"/>
              <a:ea typeface="+mn-ea"/>
            </a:endParaRPr>
          </a:p>
        </p:txBody>
      </p:sp>
      <p:sp>
        <p:nvSpPr>
          <p:cNvPr id="29699" name="Rectangle 5"/>
          <p:cNvSpPr>
            <a:spLocks noGrp="1" noChangeArrowheads="1"/>
          </p:cNvSpPr>
          <p:nvPr>
            <p:ph type="body" idx="4294967295"/>
          </p:nvPr>
        </p:nvSpPr>
        <p:spPr/>
        <p:txBody>
          <a:bodyPr/>
          <a:lstStyle/>
          <a:p>
            <a:pPr eaLnBrk="1" hangingPunct="1"/>
            <a:r>
              <a:rPr lang="zh-CN" altLang="en-US" sz="2400" b="1" dirty="0" smtClean="0">
                <a:latin typeface="Times New Roman" panose="02020603050405020304" pitchFamily="18" charset="0"/>
                <a:cs typeface="Times New Roman" panose="02020603050405020304" pitchFamily="18" charset="0"/>
              </a:rPr>
              <a:t>每个时钟周期流出两条指令意味着</a:t>
            </a:r>
            <a:r>
              <a:rPr lang="zh-CN" altLang="en-US" sz="2400" b="1" dirty="0">
                <a:latin typeface="Times New Roman" panose="02020603050405020304" pitchFamily="18" charset="0"/>
                <a:cs typeface="Times New Roman" panose="02020603050405020304" pitchFamily="18" charset="0"/>
              </a:rPr>
              <a:t>同时取两条指令（</a:t>
            </a:r>
            <a:r>
              <a:rPr lang="en-US" altLang="zh-CN" sz="2400" b="1" dirty="0">
                <a:latin typeface="Times New Roman" panose="02020603050405020304" pitchFamily="18" charset="0"/>
                <a:cs typeface="Times New Roman" panose="02020603050405020304" pitchFamily="18" charset="0"/>
              </a:rPr>
              <a:t>64</a:t>
            </a:r>
            <a:r>
              <a:rPr lang="zh-CN" altLang="en-US" sz="2400" b="1" dirty="0">
                <a:latin typeface="Times New Roman" panose="02020603050405020304" pitchFamily="18" charset="0"/>
                <a:cs typeface="Times New Roman" panose="02020603050405020304" pitchFamily="18" charset="0"/>
              </a:rPr>
              <a:t>位），译码两条指令（</a:t>
            </a:r>
            <a:r>
              <a:rPr lang="en-US" altLang="zh-CN" sz="2400" b="1" dirty="0">
                <a:latin typeface="Times New Roman" panose="02020603050405020304" pitchFamily="18" charset="0"/>
                <a:cs typeface="Times New Roman" panose="02020603050405020304" pitchFamily="18" charset="0"/>
              </a:rPr>
              <a:t>64</a:t>
            </a:r>
            <a:r>
              <a:rPr lang="zh-CN" altLang="en-US" sz="2400" b="1" dirty="0">
                <a:latin typeface="Times New Roman" panose="02020603050405020304" pitchFamily="18" charset="0"/>
                <a:cs typeface="Times New Roman" panose="02020603050405020304" pitchFamily="18" charset="0"/>
              </a:rPr>
              <a:t>位）</a:t>
            </a:r>
            <a:endParaRPr lang="en-US" altLang="zh-CN" sz="2400" b="1" dirty="0">
              <a:latin typeface="Times New Roman" panose="02020603050405020304" pitchFamily="18" charset="0"/>
              <a:cs typeface="Times New Roman" panose="02020603050405020304" pitchFamily="18" charset="0"/>
            </a:endParaRPr>
          </a:p>
          <a:p>
            <a:pPr lvl="1" eaLnBrk="1" hangingPunct="1"/>
            <a:r>
              <a:rPr lang="zh-CN" altLang="en-US" sz="2400" b="1" dirty="0" smtClean="0">
                <a:latin typeface="Times New Roman" panose="02020603050405020304" pitchFamily="18" charset="0"/>
                <a:cs typeface="Times New Roman" panose="02020603050405020304" pitchFamily="18" charset="0"/>
              </a:rPr>
              <a:t>假设：指令按要求组合成对，且与 </a:t>
            </a:r>
            <a:r>
              <a:rPr lang="en-US" altLang="zh-CN" sz="2400" b="1" dirty="0" smtClean="0">
                <a:latin typeface="Times New Roman" panose="02020603050405020304" pitchFamily="18" charset="0"/>
                <a:cs typeface="Times New Roman" panose="02020603050405020304" pitchFamily="18" charset="0"/>
              </a:rPr>
              <a:t>64</a:t>
            </a:r>
            <a:r>
              <a:rPr lang="zh-CN" altLang="en-US" sz="2400" b="1" dirty="0" smtClean="0">
                <a:latin typeface="Times New Roman" panose="02020603050405020304" pitchFamily="18" charset="0"/>
                <a:cs typeface="Times New Roman" panose="02020603050405020304" pitchFamily="18" charset="0"/>
              </a:rPr>
              <a:t>位边界对其，整数指令顺序在前</a:t>
            </a:r>
            <a:endParaRPr lang="en-US" altLang="zh-CN" sz="2400" b="1" dirty="0" smtClean="0">
              <a:latin typeface="Times New Roman" panose="02020603050405020304" pitchFamily="18" charset="0"/>
              <a:cs typeface="Times New Roman" panose="02020603050405020304" pitchFamily="18" charset="0"/>
            </a:endParaRPr>
          </a:p>
          <a:p>
            <a:pPr lvl="1" eaLnBrk="1" hangingPunct="1"/>
            <a:r>
              <a:rPr lang="zh-CN" altLang="en-US" sz="2400" b="1" dirty="0" smtClean="0">
                <a:latin typeface="Times New Roman" panose="02020603050405020304" pitchFamily="18" charset="0"/>
                <a:cs typeface="Times New Roman" panose="02020603050405020304" pitchFamily="18" charset="0"/>
              </a:rPr>
              <a:t>需要使得浮点部件流水化或增加相关检测部件来减少结构相关</a:t>
            </a:r>
            <a:endParaRPr lang="zh-CN" altLang="en-US" sz="2400" b="1" dirty="0" smtClean="0">
              <a:latin typeface="Times New Roman" panose="02020603050405020304" pitchFamily="18" charset="0"/>
              <a:cs typeface="Times New Roman" panose="02020603050405020304" pitchFamily="18" charset="0"/>
            </a:endParaRPr>
          </a:p>
          <a:p>
            <a:pPr eaLnBrk="1" hangingPunct="1"/>
            <a:r>
              <a:rPr lang="zh-CN" altLang="en-US" sz="2400" b="1" dirty="0" smtClean="0">
                <a:latin typeface="Times New Roman" panose="02020603050405020304" pitchFamily="18" charset="0"/>
                <a:cs typeface="Times New Roman" panose="02020603050405020304" pitchFamily="18" charset="0"/>
              </a:rPr>
              <a:t>另一个限制超标量流水线性能发挥的障碍是</a:t>
            </a:r>
            <a:r>
              <a:rPr lang="zh-CN" altLang="en-US" sz="2400" b="1" dirty="0" smtClean="0">
                <a:solidFill>
                  <a:srgbClr val="C00000"/>
                </a:solidFill>
                <a:latin typeface="Times New Roman" panose="02020603050405020304" pitchFamily="18" charset="0"/>
                <a:cs typeface="Times New Roman" panose="02020603050405020304" pitchFamily="18" charset="0"/>
              </a:rPr>
              <a:t>取操作</a:t>
            </a:r>
            <a:r>
              <a:rPr lang="zh-CN" altLang="en-US" sz="2400" b="1" dirty="0" smtClean="0">
                <a:latin typeface="Times New Roman" panose="02020603050405020304" pitchFamily="18" charset="0"/>
                <a:cs typeface="Times New Roman" panose="02020603050405020304" pitchFamily="18" charset="0"/>
              </a:rPr>
              <a:t>和</a:t>
            </a:r>
            <a:r>
              <a:rPr lang="zh-CN" altLang="en-US" sz="2400" b="1" dirty="0" smtClean="0">
                <a:solidFill>
                  <a:srgbClr val="C00000"/>
                </a:solidFill>
                <a:latin typeface="Times New Roman" panose="02020603050405020304" pitchFamily="18" charset="0"/>
                <a:cs typeface="Times New Roman" panose="02020603050405020304" pitchFamily="18" charset="0"/>
              </a:rPr>
              <a:t>分支操作</a:t>
            </a:r>
            <a:r>
              <a:rPr lang="zh-CN" altLang="en-US" sz="2400" b="1" dirty="0" smtClean="0">
                <a:latin typeface="Times New Roman" panose="02020603050405020304" pitchFamily="18" charset="0"/>
                <a:cs typeface="Times New Roman" panose="02020603050405020304" pitchFamily="18" charset="0"/>
              </a:rPr>
              <a:t>的延迟</a:t>
            </a:r>
            <a:endParaRPr lang="zh-CN" altLang="en-US" sz="2400" b="1" dirty="0" smtClean="0">
              <a:latin typeface="Times New Roman" panose="02020603050405020304" pitchFamily="18" charset="0"/>
              <a:cs typeface="Times New Roman" panose="02020603050405020304" pitchFamily="18" charset="0"/>
            </a:endParaRPr>
          </a:p>
          <a:p>
            <a:pPr lvl="1" eaLnBrk="1" hangingPunct="1"/>
            <a:r>
              <a:rPr lang="zh-CN" altLang="en-US" sz="2400" b="1" dirty="0" smtClean="0">
                <a:latin typeface="Times New Roman" panose="02020603050405020304" pitchFamily="18" charset="0"/>
                <a:cs typeface="Times New Roman" panose="02020603050405020304" pitchFamily="18" charset="0"/>
              </a:rPr>
              <a:t>取操作指令的结果不能在本周期和下一个周期使用，后续</a:t>
            </a:r>
            <a:r>
              <a:rPr lang="zh-CN" altLang="en-US" sz="2400" b="1" dirty="0">
                <a:latin typeface="Times New Roman" panose="02020603050405020304" pitchFamily="18" charset="0"/>
                <a:cs typeface="Times New Roman" panose="02020603050405020304" pitchFamily="18" charset="0"/>
              </a:rPr>
              <a:t>三</a:t>
            </a:r>
            <a:r>
              <a:rPr lang="zh-CN" altLang="en-US" sz="2400" b="1" dirty="0" smtClean="0">
                <a:latin typeface="Times New Roman" panose="02020603050405020304" pitchFamily="18" charset="0"/>
                <a:cs typeface="Times New Roman" panose="02020603050405020304" pitchFamily="18" charset="0"/>
              </a:rPr>
              <a:t>条指令不能使用其结果</a:t>
            </a:r>
            <a:endParaRPr lang="en-US" altLang="zh-CN" sz="2400" b="1" dirty="0" smtClean="0">
              <a:latin typeface="Times New Roman" panose="02020603050405020304" pitchFamily="18" charset="0"/>
              <a:cs typeface="Times New Roman" panose="02020603050405020304" pitchFamily="18" charset="0"/>
            </a:endParaRPr>
          </a:p>
          <a:p>
            <a:pPr lvl="1" eaLnBrk="1" hangingPunct="1"/>
            <a:r>
              <a:rPr lang="zh-CN" altLang="en-US" sz="2400" b="1" dirty="0" smtClean="0">
                <a:latin typeface="Times New Roman" panose="02020603050405020304" pitchFamily="18" charset="0"/>
                <a:cs typeface="Times New Roman" panose="02020603050405020304" pitchFamily="18" charset="0"/>
              </a:rPr>
              <a:t>分支指令肯定是指令组合的第一条指令，影响配对指令和后续两条指令，分支延迟也变为</a:t>
            </a:r>
            <a:r>
              <a:rPr lang="en-US" altLang="zh-CN" sz="2400" b="1" dirty="0" smtClean="0">
                <a:latin typeface="Times New Roman" panose="02020603050405020304" pitchFamily="18" charset="0"/>
                <a:cs typeface="Times New Roman" panose="02020603050405020304" pitchFamily="18" charset="0"/>
              </a:rPr>
              <a:t>3</a:t>
            </a:r>
            <a:r>
              <a:rPr lang="zh-CN" altLang="en-US" sz="2400" b="1" dirty="0" smtClean="0">
                <a:latin typeface="Times New Roman" panose="02020603050405020304" pitchFamily="18" charset="0"/>
                <a:cs typeface="Times New Roman" panose="02020603050405020304" pitchFamily="18" charset="0"/>
              </a:rPr>
              <a:t>条指令</a:t>
            </a:r>
            <a:endParaRPr lang="zh-CN" altLang="en-US" sz="2400" b="1" dirty="0" smtClean="0">
              <a:latin typeface="Times New Roman" panose="02020603050405020304" pitchFamily="18" charset="0"/>
              <a:cs typeface="Times New Roman" panose="02020603050405020304" pitchFamily="18" charset="0"/>
            </a:endParaRPr>
          </a:p>
          <a:p>
            <a:pPr lvl="1" eaLnBrk="1" hangingPunct="1"/>
            <a:endParaRPr lang="zh-CN" altLang="en-US" sz="2400" b="1" dirty="0" smtClean="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idx="4294967295"/>
          </p:nvPr>
        </p:nvSpPr>
        <p:spPr/>
        <p:txBody>
          <a:bodyPr/>
          <a:lstStyle/>
          <a:p>
            <a:pPr eaLnBrk="1" hangingPunct="1"/>
            <a:r>
              <a:rPr lang="zh-CN" altLang="en-US" sz="3600" b="1" dirty="0" smtClean="0">
                <a:latin typeface="+mn-ea"/>
                <a:ea typeface="+mn-ea"/>
              </a:rPr>
              <a:t>超标量：例子</a:t>
            </a:r>
            <a:endParaRPr lang="zh-CN" altLang="en-US" sz="3600" b="1" dirty="0" smtClean="0">
              <a:latin typeface="+mn-ea"/>
              <a:ea typeface="+mn-ea"/>
            </a:endParaRPr>
          </a:p>
        </p:txBody>
      </p:sp>
      <p:sp>
        <p:nvSpPr>
          <p:cNvPr id="30723" name="内容占位符 2"/>
          <p:cNvSpPr>
            <a:spLocks noGrp="1"/>
          </p:cNvSpPr>
          <p:nvPr>
            <p:ph idx="4294967295"/>
          </p:nvPr>
        </p:nvSpPr>
        <p:spPr>
          <a:xfrm>
            <a:off x="467544" y="1556792"/>
            <a:ext cx="8229600" cy="4525963"/>
          </a:xfrm>
        </p:spPr>
        <p:txBody>
          <a:bodyPr/>
          <a:lstStyle/>
          <a:p>
            <a:pPr eaLnBrk="1" hangingPunct="1"/>
            <a:r>
              <a:rPr lang="zh-CN" altLang="en-US" sz="2400" b="1" dirty="0" smtClean="0">
                <a:latin typeface="Times New Roman" panose="02020603050405020304" pitchFamily="18" charset="0"/>
                <a:cs typeface="Times New Roman" panose="02020603050405020304" pitchFamily="18" charset="0"/>
              </a:rPr>
              <a:t>为了能有效利用超标量处理器的可获得的并行度，需要采用更有效的编译技术、硬件调度技术和更复杂的指令译码技术</a:t>
            </a:r>
            <a:endParaRPr lang="en-US" altLang="zh-CN" sz="2400" b="1" dirty="0" smtClean="0">
              <a:latin typeface="Times New Roman" panose="02020603050405020304" pitchFamily="18" charset="0"/>
              <a:cs typeface="Times New Roman" panose="02020603050405020304" pitchFamily="18" charset="0"/>
            </a:endParaRPr>
          </a:p>
          <a:p>
            <a:pPr lvl="1" eaLnBrk="1" hangingPunct="1"/>
            <a:r>
              <a:rPr lang="zh-CN" altLang="en-US" sz="2400" b="1" dirty="0" smtClean="0">
                <a:latin typeface="Times New Roman" panose="02020603050405020304" pitchFamily="18" charset="0"/>
                <a:cs typeface="Times New Roman" panose="02020603050405020304" pitchFamily="18" charset="0"/>
              </a:rPr>
              <a:t>循环展开成</a:t>
            </a:r>
            <a:r>
              <a:rPr lang="en-US" altLang="zh-CN" sz="2400" b="1" dirty="0" smtClean="0">
                <a:latin typeface="Times New Roman" panose="02020603050405020304" pitchFamily="18" charset="0"/>
                <a:cs typeface="Times New Roman" panose="02020603050405020304" pitchFamily="18" charset="0"/>
              </a:rPr>
              <a:t>5</a:t>
            </a:r>
            <a:r>
              <a:rPr lang="zh-CN" altLang="en-US" sz="2400" b="1" dirty="0" smtClean="0">
                <a:latin typeface="Times New Roman" panose="02020603050405020304" pitchFamily="18" charset="0"/>
                <a:cs typeface="Times New Roman" panose="02020603050405020304" pitchFamily="18" charset="0"/>
              </a:rPr>
              <a:t>个副本</a:t>
            </a:r>
            <a:endParaRPr lang="zh-CN" altLang="en-US" sz="2400" b="1" dirty="0" smtClean="0">
              <a:latin typeface="Times New Roman" panose="02020603050405020304" pitchFamily="18" charset="0"/>
              <a:cs typeface="Times New Roman" panose="02020603050405020304" pitchFamily="18" charset="0"/>
            </a:endParaRPr>
          </a:p>
          <a:p>
            <a:pPr eaLnBrk="1" hangingPunct="1"/>
            <a:r>
              <a:rPr lang="zh-CN" altLang="en-US" sz="2400" b="1" dirty="0" smtClean="0">
                <a:latin typeface="Times New Roman" panose="02020603050405020304" pitchFamily="18" charset="0"/>
                <a:cs typeface="Times New Roman" panose="02020603050405020304" pitchFamily="18" charset="0"/>
              </a:rPr>
              <a:t>使用先前我们用到的代码作为例子</a:t>
            </a:r>
            <a:endParaRPr lang="en-US" altLang="zh-CN" sz="2400" b="1" dirty="0"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en-US" altLang="zh-CN" sz="2400" b="1" dirty="0" smtClean="0">
              <a:latin typeface="Times New Roman" panose="02020603050405020304" pitchFamily="18" charset="0"/>
              <a:cs typeface="Times New Roman" panose="02020603050405020304" pitchFamily="18" charset="0"/>
            </a:endParaRPr>
          </a:p>
          <a:p>
            <a:pPr eaLnBrk="1" hangingPunct="1">
              <a:lnSpc>
                <a:spcPct val="110000"/>
              </a:lnSpc>
              <a:buFontTx/>
              <a:buNone/>
            </a:pPr>
            <a:r>
              <a:rPr lang="en-US" altLang="zh-CN" sz="2400" b="1" dirty="0" smtClean="0">
                <a:latin typeface="Times New Roman" panose="02020603050405020304" pitchFamily="18" charset="0"/>
                <a:cs typeface="Times New Roman" panose="02020603050405020304" pitchFamily="18" charset="0"/>
              </a:rPr>
              <a:t>LOOP</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LD 	    F0, 0(R1)	;</a:t>
            </a:r>
            <a:r>
              <a:rPr lang="zh-CN" altLang="en-US" sz="2400" b="1" dirty="0" smtClean="0">
                <a:latin typeface="Times New Roman" panose="02020603050405020304" pitchFamily="18" charset="0"/>
                <a:cs typeface="Times New Roman" panose="02020603050405020304" pitchFamily="18" charset="0"/>
              </a:rPr>
              <a:t>取出一个向量单元</a:t>
            </a:r>
            <a:r>
              <a:rPr lang="en-US" altLang="zh-CN"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pPr eaLnBrk="1" hangingPunct="1">
              <a:lnSpc>
                <a:spcPct val="110000"/>
              </a:lnSpc>
              <a:buFontTx/>
              <a:buNone/>
            </a:pPr>
            <a:r>
              <a:rPr lang="en-US" altLang="zh-CN" sz="2400" b="1" dirty="0" smtClean="0">
                <a:latin typeface="Times New Roman" panose="02020603050405020304" pitchFamily="18" charset="0"/>
                <a:cs typeface="Times New Roman" panose="02020603050405020304" pitchFamily="18" charset="0"/>
              </a:rPr>
              <a:t>		   ADDD  F4,F0,F2	;</a:t>
            </a:r>
            <a:r>
              <a:rPr lang="zh-CN" altLang="en-US" sz="2400" b="1" dirty="0" smtClean="0">
                <a:latin typeface="Times New Roman" panose="02020603050405020304" pitchFamily="18" charset="0"/>
                <a:cs typeface="Times New Roman" panose="02020603050405020304" pitchFamily="18" charset="0"/>
              </a:rPr>
              <a:t>与</a:t>
            </a:r>
            <a:r>
              <a:rPr lang="en-US" altLang="zh-CN" sz="2400" b="1" dirty="0" smtClean="0">
                <a:latin typeface="Times New Roman" panose="02020603050405020304" pitchFamily="18" charset="0"/>
                <a:cs typeface="Times New Roman" panose="02020603050405020304" pitchFamily="18" charset="0"/>
              </a:rPr>
              <a:t>F2</a:t>
            </a:r>
            <a:r>
              <a:rPr lang="zh-CN" altLang="en-US" sz="2400" b="1" dirty="0" smtClean="0">
                <a:latin typeface="Times New Roman" panose="02020603050405020304" pitchFamily="18" charset="0"/>
                <a:cs typeface="Times New Roman" panose="02020603050405020304" pitchFamily="18" charset="0"/>
              </a:rPr>
              <a:t>寄存器中的标量相加</a:t>
            </a:r>
            <a:endParaRPr lang="en-US" altLang="zh-CN" sz="2400" b="1" dirty="0" smtClean="0">
              <a:latin typeface="Times New Roman" panose="02020603050405020304" pitchFamily="18" charset="0"/>
              <a:cs typeface="Times New Roman" panose="02020603050405020304" pitchFamily="18" charset="0"/>
            </a:endParaRPr>
          </a:p>
          <a:p>
            <a:pPr eaLnBrk="1" hangingPunct="1">
              <a:lnSpc>
                <a:spcPct val="110000"/>
              </a:lnSpc>
              <a:buFontTx/>
              <a:buNone/>
            </a:pPr>
            <a:r>
              <a:rPr lang="en-US" altLang="zh-CN" sz="2400" b="1" dirty="0" smtClean="0">
                <a:latin typeface="Times New Roman" panose="02020603050405020304" pitchFamily="18" charset="0"/>
                <a:cs typeface="Times New Roman" panose="02020603050405020304" pitchFamily="18" charset="0"/>
              </a:rPr>
              <a:t>		   SD	    0(RI),F4	;</a:t>
            </a:r>
            <a:r>
              <a:rPr lang="zh-CN" altLang="en-US" sz="2400" b="1" dirty="0" smtClean="0">
                <a:latin typeface="Times New Roman" panose="02020603050405020304" pitchFamily="18" charset="0"/>
                <a:cs typeface="Times New Roman" panose="02020603050405020304" pitchFamily="18" charset="0"/>
              </a:rPr>
              <a:t>保存相加后的向量单元</a:t>
            </a:r>
            <a:endParaRPr lang="en-US" altLang="zh-CN" sz="2400" b="1" dirty="0" smtClean="0">
              <a:latin typeface="Times New Roman" panose="02020603050405020304" pitchFamily="18" charset="0"/>
              <a:cs typeface="Times New Roman" panose="02020603050405020304" pitchFamily="18" charset="0"/>
            </a:endParaRPr>
          </a:p>
          <a:p>
            <a:pPr eaLnBrk="1" hangingPunct="1">
              <a:lnSpc>
                <a:spcPct val="110000"/>
              </a:lnSpc>
              <a:buFontTx/>
              <a:buNone/>
            </a:pPr>
            <a:r>
              <a:rPr lang="en-US" altLang="zh-CN" sz="2400" b="1" dirty="0" smtClean="0">
                <a:latin typeface="Times New Roman" panose="02020603050405020304" pitchFamily="18" charset="0"/>
                <a:cs typeface="Times New Roman" panose="02020603050405020304" pitchFamily="18" charset="0"/>
              </a:rPr>
              <a:t>		   SUBI    R1,R1,#8	;R1</a:t>
            </a:r>
            <a:r>
              <a:rPr lang="zh-CN" altLang="en-US" sz="2400" b="1" dirty="0" smtClean="0">
                <a:latin typeface="Times New Roman" panose="02020603050405020304" pitchFamily="18" charset="0"/>
                <a:cs typeface="Times New Roman" panose="02020603050405020304" pitchFamily="18" charset="0"/>
              </a:rPr>
              <a:t>寄存器值减</a:t>
            </a:r>
            <a:r>
              <a:rPr lang="en-US" altLang="zh-CN" sz="2400" b="1" dirty="0" smtClean="0">
                <a:latin typeface="Times New Roman" panose="02020603050405020304" pitchFamily="18" charset="0"/>
                <a:cs typeface="Times New Roman" panose="02020603050405020304" pitchFamily="18" charset="0"/>
              </a:rPr>
              <a:t>8</a:t>
            </a:r>
            <a:endParaRPr lang="en-US" altLang="zh-CN" sz="2400" b="1" dirty="0" smtClean="0">
              <a:latin typeface="Times New Roman" panose="02020603050405020304" pitchFamily="18" charset="0"/>
              <a:cs typeface="Times New Roman" panose="02020603050405020304" pitchFamily="18" charset="0"/>
            </a:endParaRPr>
          </a:p>
          <a:p>
            <a:pPr eaLnBrk="1" hangingPunct="1">
              <a:lnSpc>
                <a:spcPct val="110000"/>
              </a:lnSpc>
              <a:buFontTx/>
              <a:buNone/>
            </a:pPr>
            <a:r>
              <a:rPr lang="en-US" altLang="zh-CN" sz="2400" b="1" dirty="0" smtClean="0">
                <a:latin typeface="Times New Roman" panose="02020603050405020304" pitchFamily="18" charset="0"/>
                <a:cs typeface="Times New Roman" panose="02020603050405020304" pitchFamily="18" charset="0"/>
              </a:rPr>
              <a:t>		   BNEZ  R1,LOOP	;</a:t>
            </a:r>
            <a:r>
              <a:rPr lang="zh-CN" altLang="en-US" sz="2400" b="1" dirty="0" smtClean="0">
                <a:latin typeface="Times New Roman" panose="02020603050405020304" pitchFamily="18" charset="0"/>
                <a:cs typeface="Times New Roman" panose="02020603050405020304" pitchFamily="18" charset="0"/>
              </a:rPr>
              <a:t>如果</a:t>
            </a:r>
            <a:r>
              <a:rPr lang="en-US" altLang="zh-CN" sz="2400" b="1" dirty="0" smtClean="0">
                <a:latin typeface="Times New Roman" panose="02020603050405020304" pitchFamily="18" charset="0"/>
                <a:cs typeface="Times New Roman" panose="02020603050405020304" pitchFamily="18" charset="0"/>
              </a:rPr>
              <a:t>R1</a:t>
            </a:r>
            <a:r>
              <a:rPr lang="zh-CN" altLang="en-US" sz="2400" b="1" dirty="0" smtClean="0">
                <a:latin typeface="Times New Roman" panose="02020603050405020304" pitchFamily="18" charset="0"/>
                <a:cs typeface="Times New Roman" panose="02020603050405020304" pitchFamily="18" charset="0"/>
              </a:rPr>
              <a:t>值不为</a:t>
            </a:r>
            <a:r>
              <a:rPr lang="en-US" altLang="zh-CN" sz="2400" b="1" dirty="0" smtClean="0">
                <a:latin typeface="Times New Roman" panose="02020603050405020304" pitchFamily="18" charset="0"/>
                <a:cs typeface="Times New Roman" panose="02020603050405020304" pitchFamily="18" charset="0"/>
              </a:rPr>
              <a:t>0</a:t>
            </a:r>
            <a:r>
              <a:rPr lang="zh-CN" altLang="en-US" sz="2400" b="1" dirty="0" smtClean="0">
                <a:latin typeface="Times New Roman" panose="02020603050405020304" pitchFamily="18" charset="0"/>
                <a:cs typeface="Times New Roman" panose="02020603050405020304" pitchFamily="18" charset="0"/>
              </a:rPr>
              <a:t>，则跳转</a:t>
            </a:r>
            <a:endParaRPr lang="zh-CN" altLang="en-US" sz="2400" b="1" dirty="0" smtClean="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title" idx="4294967295"/>
          </p:nvPr>
        </p:nvSpPr>
        <p:spPr>
          <a:xfrm>
            <a:off x="457200" y="44450"/>
            <a:ext cx="8229600" cy="1143000"/>
          </a:xfrm>
        </p:spPr>
        <p:txBody>
          <a:bodyPr/>
          <a:lstStyle/>
          <a:p>
            <a:pPr eaLnBrk="1" hangingPunct="1"/>
            <a:r>
              <a:rPr lang="zh-CN" altLang="en-US" sz="3600" b="1" dirty="0" smtClean="0">
                <a:latin typeface="+mn-ea"/>
                <a:ea typeface="+mn-ea"/>
              </a:rPr>
              <a:t>超标量：例子执行情况</a:t>
            </a:r>
            <a:endParaRPr lang="zh-CN" altLang="en-US" sz="3600" b="1" dirty="0" smtClean="0">
              <a:latin typeface="+mn-ea"/>
              <a:ea typeface="+mn-ea"/>
            </a:endParaRPr>
          </a:p>
        </p:txBody>
      </p:sp>
      <p:sp>
        <p:nvSpPr>
          <p:cNvPr id="31747" name="Rectangle 6"/>
          <p:cNvSpPr>
            <a:spLocks noGrp="1" noChangeArrowheads="1"/>
          </p:cNvSpPr>
          <p:nvPr>
            <p:ph type="body" idx="4294967295"/>
          </p:nvPr>
        </p:nvSpPr>
        <p:spPr>
          <a:xfrm>
            <a:off x="468313" y="1196975"/>
            <a:ext cx="8229600" cy="4525963"/>
          </a:xfrm>
        </p:spPr>
        <p:txBody>
          <a:bodyPr/>
          <a:lstStyle/>
          <a:p>
            <a:pPr eaLnBrk="1" hangingPunct="1"/>
            <a:r>
              <a:rPr lang="zh-CN" altLang="en-US" sz="2400" dirty="0" smtClean="0">
                <a:latin typeface="Verdana" panose="020B0604030504040204" pitchFamily="34" charset="0"/>
                <a:ea typeface="华文中宋" panose="02010600040101010101" pitchFamily="2" charset="-122"/>
              </a:rPr>
              <a:t>在超标量流水线上对上述代码进行调度，以获取更多地指令机并行度</a:t>
            </a:r>
            <a:endParaRPr lang="zh-CN" altLang="en-US" sz="2400" dirty="0" smtClean="0">
              <a:latin typeface="Verdana" panose="020B0604030504040204" pitchFamily="34" charset="0"/>
              <a:ea typeface="华文中宋" panose="02010600040101010101" pitchFamily="2" charset="-122"/>
            </a:endParaRPr>
          </a:p>
        </p:txBody>
      </p:sp>
      <p:graphicFrame>
        <p:nvGraphicFramePr>
          <p:cNvPr id="31748" name="内容占位符 3"/>
          <p:cNvGraphicFramePr>
            <a:graphicFrameLocks noGrp="1" noChangeAspect="1"/>
          </p:cNvGraphicFramePr>
          <p:nvPr>
            <p:ph idx="4294967295"/>
          </p:nvPr>
        </p:nvGraphicFramePr>
        <p:xfrm>
          <a:off x="468313" y="2205038"/>
          <a:ext cx="8286750" cy="4826000"/>
        </p:xfrm>
        <a:graphic>
          <a:graphicData uri="http://schemas.openxmlformats.org/presentationml/2006/ole">
            <mc:AlternateContent xmlns:mc="http://schemas.openxmlformats.org/markup-compatibility/2006">
              <mc:Choice xmlns:v="urn:schemas-microsoft-com:vml" Requires="v">
                <p:oleObj spid="_x0000_s77878" name="Document" r:id="rId1" imgW="7010400" imgH="4038600" progId="Word.Document.8">
                  <p:embed/>
                </p:oleObj>
              </mc:Choice>
              <mc:Fallback>
                <p:oleObj name="Document" r:id="rId1" imgW="7010400" imgH="4038600" progId="Word.Document.8">
                  <p:embed/>
                  <p:pic>
                    <p:nvPicPr>
                      <p:cNvPr id="0" name="图片 77877"/>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205038"/>
                        <a:ext cx="8286750"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idx="4294967295"/>
          </p:nvPr>
        </p:nvSpPr>
        <p:spPr/>
        <p:txBody>
          <a:bodyPr/>
          <a:lstStyle/>
          <a:p>
            <a:pPr eaLnBrk="1" hangingPunct="1"/>
            <a:r>
              <a:rPr lang="zh-CN" altLang="en-US" sz="3600" b="1" dirty="0" smtClean="0">
                <a:latin typeface="+mn-ea"/>
                <a:ea typeface="+mn-ea"/>
                <a:cs typeface="Times New Roman" panose="02020603050405020304" pitchFamily="18" charset="0"/>
              </a:rPr>
              <a:t>超标量：例子结果分析</a:t>
            </a:r>
            <a:endParaRPr lang="zh-CN" altLang="en-US" sz="3600" b="1" dirty="0" smtClean="0">
              <a:latin typeface="+mn-ea"/>
              <a:ea typeface="+mn-ea"/>
              <a:cs typeface="Times New Roman" panose="02020603050405020304" pitchFamily="18" charset="0"/>
            </a:endParaRPr>
          </a:p>
        </p:txBody>
      </p:sp>
      <p:sp>
        <p:nvSpPr>
          <p:cNvPr id="32771" name="Rectangle 7"/>
          <p:cNvSpPr>
            <a:spLocks noGrp="1" noChangeArrowheads="1"/>
          </p:cNvSpPr>
          <p:nvPr>
            <p:ph type="body" idx="4294967295"/>
          </p:nvPr>
        </p:nvSpPr>
        <p:spPr>
          <a:xfrm>
            <a:off x="457200" y="1600200"/>
            <a:ext cx="7859216" cy="4525963"/>
          </a:xfrm>
        </p:spPr>
        <p:txBody>
          <a:bodyPr/>
          <a:lstStyle/>
          <a:p>
            <a:pPr eaLnBrk="1" hangingPunct="1"/>
            <a:r>
              <a:rPr lang="zh-CN" altLang="en-US" sz="2400" b="1" dirty="0" smtClean="0">
                <a:latin typeface="+mn-ea"/>
              </a:rPr>
              <a:t>每次循环需</a:t>
            </a:r>
            <a:r>
              <a:rPr lang="en-US" altLang="zh-CN" sz="2400" b="1" dirty="0" smtClean="0">
                <a:latin typeface="+mn-ea"/>
              </a:rPr>
              <a:t>12</a:t>
            </a:r>
            <a:r>
              <a:rPr lang="zh-CN" altLang="en-US" sz="2400" b="1" dirty="0" smtClean="0">
                <a:latin typeface="+mn-ea"/>
              </a:rPr>
              <a:t>个时钟周期</a:t>
            </a:r>
            <a:endParaRPr lang="zh-CN" altLang="en-US" sz="2400" b="1" dirty="0" smtClean="0">
              <a:latin typeface="+mn-ea"/>
            </a:endParaRPr>
          </a:p>
          <a:p>
            <a:pPr eaLnBrk="1" hangingPunct="1"/>
            <a:r>
              <a:rPr lang="zh-CN" altLang="en-US" sz="2400" b="1" dirty="0" smtClean="0">
                <a:latin typeface="+mn-ea"/>
              </a:rPr>
              <a:t>每个迭代时</a:t>
            </a:r>
            <a:r>
              <a:rPr lang="en-US" altLang="zh-CN" sz="2400" b="1" dirty="0" smtClean="0">
                <a:latin typeface="+mn-ea"/>
              </a:rPr>
              <a:t>2.4</a:t>
            </a:r>
            <a:r>
              <a:rPr lang="zh-CN" altLang="en-US" sz="2400" b="1" dirty="0" smtClean="0">
                <a:latin typeface="+mn-ea"/>
              </a:rPr>
              <a:t>个时钟周期</a:t>
            </a:r>
            <a:endParaRPr lang="en-US" altLang="zh-CN" sz="2400" b="1" dirty="0" smtClean="0">
              <a:latin typeface="+mn-ea"/>
            </a:endParaRPr>
          </a:p>
          <a:p>
            <a:pPr lvl="1" eaLnBrk="1" hangingPunct="1"/>
            <a:r>
              <a:rPr lang="zh-CN" altLang="en-US" sz="2400" b="1" dirty="0" smtClean="0">
                <a:latin typeface="+mn-ea"/>
              </a:rPr>
              <a:t>前面在普通的流水线上，通过循环展和调度，可以达到每个迭代为</a:t>
            </a:r>
            <a:r>
              <a:rPr lang="en-US" altLang="zh-CN" sz="2400" b="1" dirty="0" smtClean="0">
                <a:latin typeface="+mn-ea"/>
              </a:rPr>
              <a:t>3.5</a:t>
            </a:r>
            <a:r>
              <a:rPr lang="zh-CN" altLang="en-US" sz="2400" b="1" dirty="0" smtClean="0">
                <a:latin typeface="+mn-ea"/>
              </a:rPr>
              <a:t>个时钟周期</a:t>
            </a:r>
            <a:endParaRPr lang="zh-CN" altLang="en-US" sz="2400" b="1" dirty="0" smtClean="0">
              <a:latin typeface="+mn-ea"/>
            </a:endParaRPr>
          </a:p>
          <a:p>
            <a:pPr lvl="1" eaLnBrk="1" hangingPunct="1"/>
            <a:endParaRPr lang="zh-CN" altLang="en-US" sz="2400" b="1" dirty="0" smtClean="0">
              <a:latin typeface="+mn-ea"/>
            </a:endParaRPr>
          </a:p>
          <a:p>
            <a:pPr eaLnBrk="1" hangingPunct="1"/>
            <a:r>
              <a:rPr lang="zh-CN" altLang="en-US" sz="2400" b="1" dirty="0" smtClean="0">
                <a:latin typeface="+mn-ea"/>
              </a:rPr>
              <a:t>超标量可以获得更好地性能，代价是硬件复杂性大幅度增加</a:t>
            </a:r>
            <a:endParaRPr lang="zh-CN" altLang="en-US" sz="2400" b="1" dirty="0" smtClean="0">
              <a:latin typeface="+mn-ea"/>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2"/>
          <p:cNvSpPr>
            <a:spLocks noGrp="1" noChangeArrowheads="1"/>
          </p:cNvSpPr>
          <p:nvPr>
            <p:ph type="title"/>
          </p:nvPr>
        </p:nvSpPr>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7.4.2  </a:t>
            </a:r>
            <a:r>
              <a:rPr lang="zh-CN" altLang="en-US" sz="3600" b="1" dirty="0" smtClean="0">
                <a:latin typeface="Times New Roman" panose="02020603050405020304" pitchFamily="18" charset="0"/>
                <a:cs typeface="Times New Roman" panose="02020603050405020304" pitchFamily="18" charset="0"/>
              </a:rPr>
              <a:t>动态多指令流出技术</a:t>
            </a:r>
            <a:endParaRPr lang="zh-CN" altLang="en-US" sz="3600" b="1" dirty="0" smtClean="0">
              <a:latin typeface="Times New Roman" panose="02020603050405020304" pitchFamily="18" charset="0"/>
              <a:cs typeface="Times New Roman" panose="02020603050405020304" pitchFamily="18" charset="0"/>
            </a:endParaRPr>
          </a:p>
        </p:txBody>
      </p:sp>
      <p:sp>
        <p:nvSpPr>
          <p:cNvPr id="146435" name="Rectangle 3" descr="Rectangle: Click to edit Master text styles&#10;Second level&#10;Third level&#10;Fourth level&#10;Fifth level"/>
          <p:cNvSpPr>
            <a:spLocks noGrp="1" noChangeArrowheads="1"/>
          </p:cNvSpPr>
          <p:nvPr>
            <p:ph idx="1"/>
          </p:nvPr>
        </p:nvSpPr>
        <p:spPr>
          <a:xfrm>
            <a:off x="539750" y="1557338"/>
            <a:ext cx="7772400" cy="3889375"/>
          </a:xfrm>
        </p:spPr>
        <p:txBody>
          <a:bodyPr/>
          <a:lstStyle/>
          <a:p>
            <a:pPr marL="1085850" lvl="1" indent="-457200" eaLnBrk="1" hangingPunct="1">
              <a:buFont typeface="Arial" panose="020B0604020202020204" pitchFamily="34" charset="0"/>
              <a:buChar char="–"/>
              <a:defRPr/>
            </a:pPr>
            <a:r>
              <a:rPr lang="zh-CN" altLang="en-US" sz="2400" b="1" dirty="0" smtClean="0">
                <a:latin typeface="+mj-ea"/>
                <a:ea typeface="+mj-ea"/>
              </a:rPr>
              <a:t>扩展</a:t>
            </a:r>
            <a:r>
              <a:rPr lang="en-US" altLang="zh-CN" sz="2400" b="1" dirty="0" err="1" smtClean="0">
                <a:latin typeface="+mj-ea"/>
                <a:ea typeface="+mj-ea"/>
              </a:rPr>
              <a:t>Tomasulo</a:t>
            </a:r>
            <a:r>
              <a:rPr lang="zh-CN" altLang="en-US" sz="2400" b="1" dirty="0" smtClean="0">
                <a:latin typeface="+mj-ea"/>
                <a:ea typeface="+mj-ea"/>
              </a:rPr>
              <a:t>算法：</a:t>
            </a:r>
            <a:r>
              <a:rPr lang="zh-CN" altLang="en-US" sz="2400" b="1" dirty="0" smtClean="0">
                <a:solidFill>
                  <a:srgbClr val="D60093"/>
                </a:solidFill>
                <a:latin typeface="+mj-ea"/>
                <a:ea typeface="+mj-ea"/>
              </a:rPr>
              <a:t>支持双流出超标量流水线</a:t>
            </a:r>
            <a:r>
              <a:rPr lang="zh-CN" altLang="en-US" sz="2400" b="1" dirty="0" smtClean="0">
                <a:latin typeface="+mj-ea"/>
                <a:ea typeface="+mj-ea"/>
              </a:rPr>
              <a:t> </a:t>
            </a:r>
            <a:endParaRPr lang="zh-CN" altLang="en-US" sz="2400" b="1" dirty="0" smtClean="0">
              <a:solidFill>
                <a:srgbClr val="D60093"/>
              </a:solidFill>
              <a:latin typeface="+mj-ea"/>
              <a:ea typeface="+mj-ea"/>
            </a:endParaRPr>
          </a:p>
          <a:p>
            <a:pPr lvl="2" eaLnBrk="1" hangingPunct="1">
              <a:buFont typeface="Arial" panose="020B0604020202020204" pitchFamily="34" charset="0"/>
              <a:buChar char="•"/>
              <a:defRPr/>
            </a:pPr>
            <a:r>
              <a:rPr lang="zh-CN" altLang="en-US" b="1" dirty="0" smtClean="0">
                <a:latin typeface="+mj-ea"/>
                <a:ea typeface="+mj-ea"/>
              </a:rPr>
              <a:t>每个时钟周期流出两条指令；</a:t>
            </a:r>
            <a:endParaRPr lang="zh-CN" altLang="en-US" b="1" dirty="0" smtClean="0">
              <a:latin typeface="+mj-ea"/>
              <a:ea typeface="+mj-ea"/>
            </a:endParaRPr>
          </a:p>
          <a:p>
            <a:pPr lvl="2" eaLnBrk="1" hangingPunct="1">
              <a:buFont typeface="Arial" panose="020B0604020202020204" pitchFamily="34" charset="0"/>
              <a:buChar char="•"/>
              <a:defRPr/>
            </a:pPr>
            <a:r>
              <a:rPr lang="zh-CN" altLang="en-US" b="1" dirty="0" smtClean="0">
                <a:latin typeface="+mj-ea"/>
                <a:ea typeface="+mj-ea"/>
              </a:rPr>
              <a:t>一条是整数指令，另一条是浮点指令。</a:t>
            </a:r>
            <a:endParaRPr lang="zh-CN" altLang="en-US" b="1" dirty="0" smtClean="0">
              <a:latin typeface="+mj-ea"/>
              <a:ea typeface="+mj-ea"/>
            </a:endParaRPr>
          </a:p>
          <a:p>
            <a:pPr marL="0" indent="0" eaLnBrk="1" hangingPunct="1">
              <a:buFont typeface="Arial" panose="020B0604020202020204" pitchFamily="34" charset="0"/>
              <a:buNone/>
              <a:defRPr/>
            </a:pPr>
            <a:endParaRPr lang="en-US" altLang="zh-CN" sz="2400" b="1" dirty="0" smtClean="0">
              <a:latin typeface="+mj-ea"/>
              <a:ea typeface="+mj-ea"/>
            </a:endParaRPr>
          </a:p>
          <a:p>
            <a:pPr marL="0" indent="0" eaLnBrk="1" hangingPunct="1">
              <a:buFont typeface="Arial" panose="020B0604020202020204" pitchFamily="34" charset="0"/>
              <a:buNone/>
              <a:defRPr/>
            </a:pPr>
            <a:r>
              <a:rPr lang="zh-CN" altLang="en-US" sz="2400" b="1" dirty="0" smtClean="0">
                <a:latin typeface="+mj-ea"/>
                <a:ea typeface="+mj-ea"/>
              </a:rPr>
              <a:t>采用一种比较简单的方法：</a:t>
            </a:r>
            <a:endParaRPr lang="zh-CN" altLang="en-US" sz="2400" b="1" dirty="0" smtClean="0">
              <a:latin typeface="+mj-ea"/>
              <a:ea typeface="+mj-ea"/>
            </a:endParaRPr>
          </a:p>
          <a:p>
            <a:pPr marL="1085850" lvl="1" indent="-457200" eaLnBrk="1" hangingPunct="1">
              <a:buFont typeface="Arial" panose="020B0604020202020204" pitchFamily="34" charset="0"/>
              <a:buChar char="–"/>
              <a:defRPr/>
            </a:pPr>
            <a:r>
              <a:rPr lang="zh-CN" altLang="en-US" sz="2400" b="1" dirty="0" smtClean="0">
                <a:latin typeface="+mj-ea"/>
                <a:ea typeface="+mj-ea"/>
              </a:rPr>
              <a:t>指令按顺序流向保留站 </a:t>
            </a:r>
            <a:endParaRPr lang="zh-CN" altLang="en-US" sz="2400" b="1" dirty="0" smtClean="0">
              <a:latin typeface="+mj-ea"/>
              <a:ea typeface="+mj-ea"/>
            </a:endParaRPr>
          </a:p>
          <a:p>
            <a:pPr marL="1085850" lvl="1" indent="-457200" eaLnBrk="1" hangingPunct="1">
              <a:buFont typeface="Arial" panose="020B0604020202020204" pitchFamily="34" charset="0"/>
              <a:buChar char="–"/>
              <a:defRPr/>
            </a:pPr>
            <a:r>
              <a:rPr lang="zh-CN" altLang="en-US" sz="2400" b="1" dirty="0" smtClean="0">
                <a:latin typeface="+mj-ea"/>
                <a:ea typeface="+mj-ea"/>
              </a:rPr>
              <a:t>将整数</a:t>
            </a:r>
            <a:r>
              <a:rPr lang="zh-CN" altLang="en-US" sz="2400" b="1" dirty="0">
                <a:latin typeface="+mj-ea"/>
                <a:ea typeface="+mj-ea"/>
              </a:rPr>
              <a:t>寄存器</a:t>
            </a:r>
            <a:r>
              <a:rPr lang="zh-CN" altLang="en-US" sz="2400" b="1" dirty="0" smtClean="0">
                <a:latin typeface="+mj-ea"/>
                <a:ea typeface="+mj-ea"/>
              </a:rPr>
              <a:t>与浮点</a:t>
            </a:r>
            <a:r>
              <a:rPr lang="zh-CN" altLang="en-US" sz="2400" b="1" dirty="0">
                <a:latin typeface="+mj-ea"/>
                <a:ea typeface="+mj-ea"/>
              </a:rPr>
              <a:t>寄存器</a:t>
            </a:r>
            <a:r>
              <a:rPr lang="zh-CN" altLang="en-US" sz="2400" b="1" dirty="0" smtClean="0">
                <a:latin typeface="+mj-ea"/>
                <a:ea typeface="+mj-ea"/>
              </a:rPr>
              <a:t>分开，只要不使用相同的寄存器，同时地流出一条浮点指令和一条整数指令到各自的保留站。</a:t>
            </a:r>
            <a:endParaRPr lang="en-US" altLang="zh-CN" sz="2400" b="1" dirty="0" smtClean="0">
              <a:latin typeface="+mj-ea"/>
              <a:ea typeface="+mj-ea"/>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descr="Rectangle: Click to edit Master text styles&#10;Second level&#10;Third level&#10;Fourth level&#10;Fifth level"/>
          <p:cNvSpPr>
            <a:spLocks noGrp="1" noChangeArrowheads="1"/>
          </p:cNvSpPr>
          <p:nvPr>
            <p:ph idx="1"/>
          </p:nvPr>
        </p:nvSpPr>
        <p:spPr>
          <a:xfrm>
            <a:off x="685800" y="1651000"/>
            <a:ext cx="7772400" cy="3578225"/>
          </a:xfrm>
        </p:spPr>
        <p:txBody>
          <a:bodyPr/>
          <a:lstStyle/>
          <a:p>
            <a:pPr marL="457200" indent="-457200" eaLnBrk="1" hangingPunct="1"/>
            <a:r>
              <a:rPr lang="zh-CN" altLang="en-US" sz="2400" b="1" dirty="0" smtClean="0"/>
              <a:t>有两种不同的方法可以实现多流出 </a:t>
            </a:r>
            <a:endParaRPr lang="zh-CN" altLang="en-US" sz="2400" b="1" dirty="0" smtClean="0"/>
          </a:p>
          <a:p>
            <a:pPr marL="1085850" lvl="1" indent="-457200" eaLnBrk="1" hangingPunct="1"/>
            <a:r>
              <a:rPr lang="zh-CN" altLang="en-US" sz="2400" b="1" dirty="0" smtClean="0">
                <a:latin typeface="黑体" panose="02010609060101010101" pitchFamily="49" charset="-122"/>
              </a:rPr>
              <a:t>在半个时钟周期里完成流出步骤，这样一个时钟周期就能处理两条指令。</a:t>
            </a:r>
            <a:endParaRPr lang="zh-CN" altLang="en-US" sz="2400" b="1" dirty="0" smtClean="0">
              <a:latin typeface="黑体" panose="02010609060101010101" pitchFamily="49" charset="-122"/>
            </a:endParaRPr>
          </a:p>
          <a:p>
            <a:pPr marL="1085850" lvl="1" indent="-457200" eaLnBrk="1" hangingPunct="1"/>
            <a:r>
              <a:rPr lang="zh-CN" altLang="en-US" sz="2400" b="1" dirty="0" smtClean="0">
                <a:latin typeface="黑体" panose="02010609060101010101" pitchFamily="49" charset="-122"/>
              </a:rPr>
              <a:t>对流出指令的组合进行限制，设置一次能处理两条指令的逻辑电路。</a:t>
            </a:r>
            <a:endParaRPr lang="en-US" altLang="zh-CN" sz="2400" b="1" dirty="0" smtClean="0">
              <a:latin typeface="黑体" panose="02010609060101010101" pitchFamily="49" charset="-122"/>
            </a:endParaRPr>
          </a:p>
          <a:p>
            <a:pPr marL="628650" lvl="1" indent="0" eaLnBrk="1" hangingPunct="1">
              <a:buNone/>
            </a:pPr>
            <a:endParaRPr lang="zh-CN" altLang="en-US" sz="2400" b="1" dirty="0" smtClean="0">
              <a:latin typeface="黑体" panose="02010609060101010101" pitchFamily="49" charset="-122"/>
            </a:endParaRPr>
          </a:p>
          <a:p>
            <a:pPr marL="727075" lvl="1" indent="-457200" eaLnBrk="1" hangingPunct="1">
              <a:buFont typeface="Wingdings" panose="05000000000000000000" pitchFamily="2" charset="2"/>
              <a:buNone/>
            </a:pPr>
            <a:r>
              <a:rPr lang="zh-CN" altLang="en-US" sz="2400" b="1" dirty="0" smtClean="0">
                <a:latin typeface="黑体" panose="02010609060101010101" pitchFamily="49" charset="-122"/>
              </a:rPr>
              <a:t>    </a:t>
            </a:r>
            <a:r>
              <a:rPr lang="zh-CN" altLang="en-US" sz="2400" b="1" dirty="0" smtClean="0">
                <a:solidFill>
                  <a:srgbClr val="E24C05"/>
                </a:solidFill>
                <a:latin typeface="宋体" panose="02010600030101010101" pitchFamily="2" charset="-122"/>
              </a:rPr>
              <a:t>现代的流出</a:t>
            </a:r>
            <a:r>
              <a:rPr lang="en-US" altLang="zh-CN" sz="2400" b="1" dirty="0" smtClean="0">
                <a:solidFill>
                  <a:srgbClr val="9933FF"/>
                </a:solidFill>
                <a:latin typeface="宋体" panose="02010600030101010101" pitchFamily="2" charset="-122"/>
              </a:rPr>
              <a:t>4</a:t>
            </a:r>
            <a:r>
              <a:rPr lang="zh-CN" altLang="en-US" sz="2400" b="1" dirty="0" smtClean="0">
                <a:solidFill>
                  <a:srgbClr val="E24C05"/>
                </a:solidFill>
                <a:latin typeface="宋体" panose="02010600030101010101" pitchFamily="2" charset="-122"/>
              </a:rPr>
              <a:t>条或</a:t>
            </a:r>
            <a:r>
              <a:rPr lang="en-US" altLang="zh-CN" sz="2400" b="1" dirty="0" smtClean="0">
                <a:solidFill>
                  <a:srgbClr val="9933FF"/>
                </a:solidFill>
                <a:latin typeface="宋体" panose="02010600030101010101" pitchFamily="2" charset="-122"/>
              </a:rPr>
              <a:t>4</a:t>
            </a:r>
            <a:r>
              <a:rPr lang="zh-CN" altLang="en-US" sz="2400" b="1" dirty="0" smtClean="0">
                <a:solidFill>
                  <a:srgbClr val="E24C05"/>
                </a:solidFill>
                <a:latin typeface="宋体" panose="02010600030101010101" pitchFamily="2" charset="-122"/>
              </a:rPr>
              <a:t>条以上指令的超标量处理机经常是两种方法都采用，不仅采用流水而且还把流出电路加宽。  </a:t>
            </a:r>
            <a:endParaRPr lang="zh-CN" altLang="en-US" sz="2400" b="1" dirty="0" smtClean="0">
              <a:solidFill>
                <a:srgbClr val="E24C05"/>
              </a:solidFill>
              <a:latin typeface="宋体" panose="02010600030101010101" pitchFamily="2" charset="-122"/>
            </a:endParaRPr>
          </a:p>
        </p:txBody>
      </p:sp>
      <p:sp>
        <p:nvSpPr>
          <p:cNvPr id="5" name="Rectangle 2"/>
          <p:cNvSpPr>
            <a:spLocks noGrp="1" noChangeArrowheads="1"/>
          </p:cNvSpPr>
          <p:nvPr>
            <p:ph type="title"/>
          </p:nvPr>
        </p:nvSpPr>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7.4.2 </a:t>
            </a:r>
            <a:r>
              <a:rPr lang="zh-CN" altLang="en-US" sz="3600" b="1" dirty="0" smtClean="0">
                <a:latin typeface="Times New Roman" panose="02020603050405020304" pitchFamily="18" charset="0"/>
                <a:cs typeface="Times New Roman" panose="02020603050405020304" pitchFamily="18" charset="0"/>
              </a:rPr>
              <a:t>动态多指令流出技术</a:t>
            </a:r>
            <a:endParaRPr lang="zh-CN" altLang="en-US" sz="3600" b="1" dirty="0" smtClean="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descr="Rectangle: Click to edit Master text styles&#10;Second level&#10;Third level&#10;Fourth level&#10;Fifth level"/>
          <p:cNvSpPr>
            <a:spLocks noGrp="1" noChangeArrowheads="1"/>
          </p:cNvSpPr>
          <p:nvPr>
            <p:ph idx="1"/>
          </p:nvPr>
        </p:nvSpPr>
        <p:spPr>
          <a:xfrm>
            <a:off x="251520" y="404664"/>
            <a:ext cx="8640960" cy="5329262"/>
          </a:xfrm>
        </p:spPr>
        <p:txBody>
          <a:bodyPr/>
          <a:lstStyle/>
          <a:p>
            <a:pPr marL="0" indent="0" eaLnBrk="1" hangingPunct="1">
              <a:lnSpc>
                <a:spcPct val="110000"/>
              </a:lnSpc>
              <a:spcBef>
                <a:spcPts val="0"/>
              </a:spcBef>
              <a:buFont typeface="Wingdings" panose="05000000000000000000" pitchFamily="2" charset="2"/>
              <a:buNone/>
              <a:tabLst>
                <a:tab pos="1428750" algn="l"/>
                <a:tab pos="2381250" algn="l"/>
                <a:tab pos="4575175" algn="l"/>
              </a:tabLst>
            </a:pPr>
            <a:r>
              <a:rPr lang="zh-CN" altLang="en-US" sz="2000" b="1" dirty="0" smtClean="0">
                <a:solidFill>
                  <a:srgbClr val="000000"/>
                </a:solidFill>
                <a:latin typeface="Times New Roman" panose="02020603050405020304" pitchFamily="18" charset="0"/>
                <a:cs typeface="Times New Roman" panose="02020603050405020304" pitchFamily="18" charset="0"/>
              </a:rPr>
              <a:t>       对于采用了</a:t>
            </a:r>
            <a:r>
              <a:rPr lang="en-US" altLang="zh-CN" sz="2000" b="1" dirty="0" err="1" smtClean="0">
                <a:solidFill>
                  <a:srgbClr val="000000"/>
                </a:solidFill>
                <a:latin typeface="Times New Roman" panose="02020603050405020304" pitchFamily="18" charset="0"/>
                <a:cs typeface="Times New Roman" panose="02020603050405020304" pitchFamily="18" charset="0"/>
              </a:rPr>
              <a:t>Tomasulo</a:t>
            </a:r>
            <a:r>
              <a:rPr lang="zh-CN" altLang="en-US" sz="2000" b="1" dirty="0" smtClean="0">
                <a:solidFill>
                  <a:srgbClr val="000000"/>
                </a:solidFill>
                <a:latin typeface="Times New Roman" panose="02020603050405020304" pitchFamily="18" charset="0"/>
                <a:cs typeface="Times New Roman" panose="02020603050405020304" pitchFamily="18" charset="0"/>
              </a:rPr>
              <a:t>算法和多流出技术的</a:t>
            </a:r>
            <a:r>
              <a:rPr lang="en-US" altLang="zh-CN" sz="2000" b="1" dirty="0" smtClean="0">
                <a:solidFill>
                  <a:srgbClr val="9933FF"/>
                </a:solidFill>
                <a:latin typeface="Times New Roman" panose="02020603050405020304" pitchFamily="18" charset="0"/>
                <a:cs typeface="Times New Roman" panose="02020603050405020304" pitchFamily="18" charset="0"/>
              </a:rPr>
              <a:t>MIPS</a:t>
            </a:r>
            <a:r>
              <a:rPr lang="zh-CN" altLang="en-US" sz="2000" b="1" dirty="0" smtClean="0">
                <a:solidFill>
                  <a:srgbClr val="000000"/>
                </a:solidFill>
                <a:latin typeface="Times New Roman" panose="02020603050405020304" pitchFamily="18" charset="0"/>
                <a:cs typeface="Times New Roman" panose="02020603050405020304" pitchFamily="18" charset="0"/>
              </a:rPr>
              <a:t>流水线，考虑以下简单循环的执行，列表表示前面三遍循环的各指令流出、开始执行、访存、结果写到</a:t>
            </a:r>
            <a:r>
              <a:rPr lang="en-US" altLang="zh-CN" sz="2000" b="1" dirty="0" smtClean="0">
                <a:solidFill>
                  <a:srgbClr val="000000"/>
                </a:solidFill>
                <a:latin typeface="Times New Roman" panose="02020603050405020304" pitchFamily="18" charset="0"/>
                <a:cs typeface="Times New Roman" panose="02020603050405020304" pitchFamily="18" charset="0"/>
              </a:rPr>
              <a:t>CDB</a:t>
            </a:r>
            <a:r>
              <a:rPr lang="zh-CN" altLang="en-US" sz="2000" b="1" dirty="0">
                <a:solidFill>
                  <a:srgbClr val="000000"/>
                </a:solidFill>
                <a:latin typeface="Times New Roman" panose="02020603050405020304" pitchFamily="18" charset="0"/>
                <a:cs typeface="Times New Roman" panose="02020603050405020304" pitchFamily="18" charset="0"/>
              </a:rPr>
              <a:t>的</a:t>
            </a:r>
            <a:r>
              <a:rPr lang="zh-CN" altLang="en-US" sz="2000" b="1" dirty="0" smtClean="0">
                <a:solidFill>
                  <a:srgbClr val="000000"/>
                </a:solidFill>
                <a:latin typeface="Times New Roman" panose="02020603050405020304" pitchFamily="18" charset="0"/>
                <a:cs typeface="Times New Roman" panose="02020603050405020304" pitchFamily="18" charset="0"/>
              </a:rPr>
              <a:t>时间。</a:t>
            </a:r>
            <a:endParaRPr lang="en-US" altLang="zh-CN" sz="2000" b="1" dirty="0" smtClean="0">
              <a:solidFill>
                <a:srgbClr val="000000"/>
              </a:solidFill>
              <a:latin typeface="Times New Roman" panose="02020603050405020304" pitchFamily="18" charset="0"/>
              <a:cs typeface="Times New Roman" panose="02020603050405020304" pitchFamily="18" charset="0"/>
            </a:endParaRPr>
          </a:p>
          <a:p>
            <a:pPr marL="0" indent="0" eaLnBrk="1" hangingPunct="1">
              <a:lnSpc>
                <a:spcPct val="110000"/>
              </a:lnSpc>
              <a:spcBef>
                <a:spcPts val="0"/>
              </a:spcBef>
              <a:buFont typeface="Wingdings" panose="05000000000000000000" pitchFamily="2" charset="2"/>
              <a:buNone/>
              <a:tabLst>
                <a:tab pos="1428750" algn="l"/>
                <a:tab pos="2381250" algn="l"/>
                <a:tab pos="4575175" algn="l"/>
              </a:tabLst>
            </a:pPr>
            <a:endParaRPr lang="zh-CN" altLang="en-US" sz="2000" b="1"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110000"/>
              </a:lnSpc>
              <a:spcBef>
                <a:spcPts val="0"/>
              </a:spcBef>
              <a:buFontTx/>
              <a:buNone/>
            </a:pPr>
            <a:r>
              <a:rPr lang="zh-CN" altLang="en-US" sz="2000" b="1" dirty="0" smtClean="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LOOP</a:t>
            </a:r>
            <a:r>
              <a:rPr lang="zh-CN" altLang="en-US" sz="2000" b="1" dirty="0" smtClean="0">
                <a:latin typeface="Times New Roman" panose="02020603050405020304" pitchFamily="18" charset="0"/>
                <a:cs typeface="Times New Roman" panose="02020603050405020304" pitchFamily="18" charset="0"/>
              </a:rPr>
              <a:t>：</a:t>
            </a:r>
            <a:r>
              <a:rPr lang="en-US" altLang="zh-CN" sz="2000" b="1" dirty="0" smtClean="0">
                <a:latin typeface="Times New Roman" panose="02020603050405020304" pitchFamily="18" charset="0"/>
                <a:cs typeface="Times New Roman" panose="02020603050405020304" pitchFamily="18" charset="0"/>
              </a:rPr>
              <a:t>LD 	 F0, 0(R1)	;</a:t>
            </a:r>
            <a:r>
              <a:rPr lang="zh-CN" altLang="en-US" sz="2000" b="1" dirty="0" smtClean="0">
                <a:latin typeface="Times New Roman" panose="02020603050405020304" pitchFamily="18" charset="0"/>
                <a:cs typeface="Times New Roman" panose="02020603050405020304" pitchFamily="18" charset="0"/>
              </a:rPr>
              <a:t>取出一个向量单元</a:t>
            </a:r>
            <a:r>
              <a:rPr lang="en-US" altLang="zh-CN" sz="2000" b="1" dirty="0" smtClean="0">
                <a:latin typeface="Times New Roman" panose="02020603050405020304" pitchFamily="18" charset="0"/>
                <a:cs typeface="Times New Roman" panose="02020603050405020304" pitchFamily="18" charset="0"/>
              </a:rPr>
              <a:t>.</a:t>
            </a:r>
            <a:endParaRPr lang="en-US" altLang="zh-CN" sz="2000" b="1" dirty="0" smtClean="0">
              <a:latin typeface="Times New Roman" panose="02020603050405020304" pitchFamily="18" charset="0"/>
              <a:cs typeface="Times New Roman" panose="02020603050405020304" pitchFamily="18" charset="0"/>
            </a:endParaRPr>
          </a:p>
          <a:p>
            <a:pPr eaLnBrk="1" hangingPunct="1">
              <a:lnSpc>
                <a:spcPct val="110000"/>
              </a:lnSpc>
              <a:spcBef>
                <a:spcPts val="0"/>
              </a:spcBef>
              <a:buFontTx/>
              <a:buNone/>
            </a:pPr>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          ADDD</a:t>
            </a:r>
            <a:r>
              <a:rPr lang="en-US" altLang="zh-CN" sz="2000" b="1" dirty="0">
                <a:latin typeface="Times New Roman" panose="02020603050405020304" pitchFamily="18" charset="0"/>
                <a:cs typeface="Times New Roman" panose="02020603050405020304" pitchFamily="18" charset="0"/>
              </a:rPr>
              <a:t>	 F4</a:t>
            </a:r>
            <a:r>
              <a:rPr lang="en-US" altLang="zh-CN" sz="2000" b="1" dirty="0" smtClean="0">
                <a:latin typeface="Times New Roman" panose="02020603050405020304" pitchFamily="18" charset="0"/>
                <a:cs typeface="Times New Roman" panose="02020603050405020304" pitchFamily="18" charset="0"/>
              </a:rPr>
              <a:t>, F0, F2</a:t>
            </a: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与</a:t>
            </a:r>
            <a:r>
              <a:rPr lang="en-US" altLang="zh-CN" sz="2000" b="1" dirty="0">
                <a:latin typeface="Times New Roman" panose="02020603050405020304" pitchFamily="18" charset="0"/>
                <a:cs typeface="Times New Roman" panose="02020603050405020304" pitchFamily="18" charset="0"/>
              </a:rPr>
              <a:t>F2</a:t>
            </a:r>
            <a:r>
              <a:rPr lang="zh-CN" altLang="en-US" sz="2000" b="1" dirty="0">
                <a:latin typeface="Times New Roman" panose="02020603050405020304" pitchFamily="18" charset="0"/>
                <a:cs typeface="Times New Roman" panose="02020603050405020304" pitchFamily="18" charset="0"/>
              </a:rPr>
              <a:t>寄存器中的标量相加</a:t>
            </a:r>
            <a:endParaRPr lang="en-US" altLang="zh-CN" sz="2000" b="1" dirty="0">
              <a:latin typeface="Times New Roman" panose="02020603050405020304" pitchFamily="18" charset="0"/>
              <a:cs typeface="Times New Roman" panose="02020603050405020304" pitchFamily="18" charset="0"/>
            </a:endParaRPr>
          </a:p>
          <a:p>
            <a:pPr eaLnBrk="1" hangingPunct="1">
              <a:lnSpc>
                <a:spcPct val="110000"/>
              </a:lnSpc>
              <a:spcBef>
                <a:spcPts val="0"/>
              </a:spcBef>
              <a:buFontTx/>
              <a:buNone/>
            </a:pPr>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          SD</a:t>
            </a:r>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F4,</a:t>
            </a:r>
            <a:r>
              <a:rPr lang="en-US" altLang="zh-CN" sz="2000" b="1" dirty="0">
                <a:latin typeface="Times New Roman" panose="02020603050405020304" pitchFamily="18" charset="0"/>
                <a:cs typeface="Times New Roman" panose="02020603050405020304" pitchFamily="18" charset="0"/>
              </a:rPr>
              <a:t> 0(RI</a:t>
            </a:r>
            <a:r>
              <a:rPr lang="en-US" altLang="zh-CN" sz="2000" b="1" dirty="0" smtClean="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保存相加后的向量单元</a:t>
            </a:r>
            <a:endParaRPr lang="en-US" altLang="zh-CN" sz="2000" b="1" dirty="0">
              <a:latin typeface="Times New Roman" panose="02020603050405020304" pitchFamily="18" charset="0"/>
              <a:cs typeface="Times New Roman" panose="02020603050405020304" pitchFamily="18" charset="0"/>
            </a:endParaRPr>
          </a:p>
          <a:p>
            <a:pPr eaLnBrk="1" hangingPunct="1">
              <a:lnSpc>
                <a:spcPct val="110000"/>
              </a:lnSpc>
              <a:spcBef>
                <a:spcPts val="0"/>
              </a:spcBef>
              <a:buFontTx/>
              <a:buNone/>
            </a:pPr>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          SUBI</a:t>
            </a:r>
            <a:r>
              <a:rPr lang="en-US" altLang="zh-CN" sz="2000" b="1" dirty="0">
                <a:latin typeface="Times New Roman" panose="02020603050405020304" pitchFamily="18" charset="0"/>
                <a:cs typeface="Times New Roman" panose="02020603050405020304" pitchFamily="18" charset="0"/>
              </a:rPr>
              <a:t>	 R1</a:t>
            </a:r>
            <a:r>
              <a:rPr lang="en-US" altLang="zh-CN" sz="2000" b="1" dirty="0" smtClean="0">
                <a:latin typeface="Times New Roman" panose="02020603050405020304" pitchFamily="18" charset="0"/>
                <a:cs typeface="Times New Roman" panose="02020603050405020304" pitchFamily="18" charset="0"/>
              </a:rPr>
              <a:t>, R1, #</a:t>
            </a:r>
            <a:r>
              <a:rPr lang="en-US" altLang="zh-CN" sz="2000" b="1" dirty="0">
                <a:latin typeface="Times New Roman" panose="02020603050405020304" pitchFamily="18" charset="0"/>
                <a:cs typeface="Times New Roman" panose="02020603050405020304" pitchFamily="18" charset="0"/>
              </a:rPr>
              <a:t>8	;R1</a:t>
            </a:r>
            <a:r>
              <a:rPr lang="zh-CN" altLang="en-US" sz="2000" b="1" dirty="0">
                <a:latin typeface="Times New Roman" panose="02020603050405020304" pitchFamily="18" charset="0"/>
                <a:cs typeface="Times New Roman" panose="02020603050405020304" pitchFamily="18" charset="0"/>
              </a:rPr>
              <a:t>寄存器值减</a:t>
            </a:r>
            <a:r>
              <a:rPr lang="en-US" altLang="zh-CN" sz="2000" b="1" dirty="0">
                <a:latin typeface="Times New Roman" panose="02020603050405020304" pitchFamily="18" charset="0"/>
                <a:cs typeface="Times New Roman" panose="02020603050405020304" pitchFamily="18" charset="0"/>
              </a:rPr>
              <a:t>8</a:t>
            </a:r>
            <a:endParaRPr lang="en-US" altLang="zh-CN" sz="2000" b="1" dirty="0">
              <a:latin typeface="Times New Roman" panose="02020603050405020304" pitchFamily="18" charset="0"/>
              <a:cs typeface="Times New Roman" panose="02020603050405020304" pitchFamily="18" charset="0"/>
            </a:endParaRPr>
          </a:p>
          <a:p>
            <a:pPr eaLnBrk="1" hangingPunct="1">
              <a:lnSpc>
                <a:spcPct val="110000"/>
              </a:lnSpc>
              <a:spcBef>
                <a:spcPts val="0"/>
              </a:spcBef>
              <a:buFontTx/>
              <a:buNone/>
            </a:pPr>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          BNEZ         R1, LOOP</a:t>
            </a:r>
            <a:r>
              <a:rPr lang="en-US" altLang="zh-CN" sz="2000" b="1" dirty="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如果</a:t>
            </a:r>
            <a:r>
              <a:rPr lang="en-US" altLang="zh-CN" sz="2000" b="1" dirty="0">
                <a:latin typeface="Times New Roman" panose="02020603050405020304" pitchFamily="18" charset="0"/>
                <a:cs typeface="Times New Roman" panose="02020603050405020304" pitchFamily="18" charset="0"/>
              </a:rPr>
              <a:t>R1</a:t>
            </a:r>
            <a:r>
              <a:rPr lang="zh-CN" altLang="en-US" sz="2000" b="1" dirty="0">
                <a:latin typeface="Times New Roman" panose="02020603050405020304" pitchFamily="18" charset="0"/>
                <a:cs typeface="Times New Roman" panose="02020603050405020304" pitchFamily="18" charset="0"/>
              </a:rPr>
              <a:t>值不为</a:t>
            </a:r>
            <a:r>
              <a:rPr lang="en-US" altLang="zh-CN" sz="2000" b="1" dirty="0">
                <a:latin typeface="Times New Roman" panose="02020603050405020304" pitchFamily="18" charset="0"/>
                <a:cs typeface="Times New Roman" panose="02020603050405020304" pitchFamily="18" charset="0"/>
              </a:rPr>
              <a:t>0</a:t>
            </a:r>
            <a:r>
              <a:rPr lang="zh-CN" altLang="en-US" sz="2000" b="1" dirty="0">
                <a:latin typeface="Times New Roman" panose="02020603050405020304" pitchFamily="18" charset="0"/>
                <a:cs typeface="Times New Roman" panose="02020603050405020304" pitchFamily="18" charset="0"/>
              </a:rPr>
              <a:t>，则跳</a:t>
            </a:r>
            <a:r>
              <a:rPr lang="zh-CN" altLang="en-US" sz="2000" b="1" dirty="0" smtClean="0">
                <a:latin typeface="Times New Roman" panose="02020603050405020304" pitchFamily="18" charset="0"/>
                <a:cs typeface="Times New Roman" panose="02020603050405020304" pitchFamily="18" charset="0"/>
              </a:rPr>
              <a:t>转</a:t>
            </a:r>
            <a:endParaRPr lang="en-US" altLang="zh-CN" sz="2000" b="1" dirty="0" smtClean="0">
              <a:latin typeface="Times New Roman" panose="02020603050405020304" pitchFamily="18" charset="0"/>
              <a:cs typeface="Times New Roman" panose="02020603050405020304" pitchFamily="18" charset="0"/>
            </a:endParaRPr>
          </a:p>
          <a:p>
            <a:pPr marL="0" indent="0" eaLnBrk="1" hangingPunct="1">
              <a:lnSpc>
                <a:spcPct val="110000"/>
              </a:lnSpc>
              <a:spcBef>
                <a:spcPts val="0"/>
              </a:spcBef>
              <a:buFontTx/>
              <a:buNone/>
            </a:pPr>
            <a:r>
              <a:rPr lang="en-US" altLang="zh-CN" sz="2000" b="1" dirty="0" smtClean="0">
                <a:latin typeface="Times New Roman" panose="02020603050405020304" pitchFamily="18" charset="0"/>
                <a:cs typeface="Times New Roman" panose="02020603050405020304" pitchFamily="18" charset="0"/>
              </a:rPr>
              <a:t> </a:t>
            </a:r>
            <a:endParaRPr lang="en-US" altLang="zh-CN" sz="2000" b="1" dirty="0" smtClean="0">
              <a:latin typeface="Times New Roman" panose="02020603050405020304" pitchFamily="18" charset="0"/>
              <a:cs typeface="Times New Roman" panose="02020603050405020304" pitchFamily="18" charset="0"/>
            </a:endParaRPr>
          </a:p>
          <a:p>
            <a:pPr marL="0" indent="0" eaLnBrk="1" hangingPunct="1">
              <a:lnSpc>
                <a:spcPct val="110000"/>
              </a:lnSpc>
              <a:spcBef>
                <a:spcPts val="0"/>
              </a:spcBef>
              <a:buFontTx/>
              <a:buNone/>
            </a:pP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smtClean="0">
                <a:latin typeface="Times New Roman" panose="02020603050405020304" pitchFamily="18" charset="0"/>
                <a:cs typeface="Times New Roman" panose="02020603050405020304" pitchFamily="18" charset="0"/>
                <a:sym typeface="Wingdings" panose="05000000000000000000" pitchFamily="2" charset="2"/>
              </a:rPr>
              <a:t>1</a:t>
            </a: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）无论是否相关，每个时钟周期流出</a:t>
            </a:r>
            <a:r>
              <a:rPr lang="zh-CN" altLang="en-US" sz="2000" b="1" dirty="0" smtClean="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一条整数指令</a:t>
            </a: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和</a:t>
            </a:r>
            <a:r>
              <a:rPr lang="zh-CN" altLang="en-US" sz="2000" b="1" dirty="0" smtClean="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一条浮点数指令</a:t>
            </a: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a:t>
            </a:r>
            <a:endParaRPr lang="en-US" altLang="zh-CN" sz="2000" b="1" dirty="0" smtClean="0">
              <a:latin typeface="Times New Roman" panose="02020603050405020304" pitchFamily="18" charset="0"/>
              <a:cs typeface="Times New Roman" panose="02020603050405020304" pitchFamily="18" charset="0"/>
              <a:sym typeface="Wingdings" panose="05000000000000000000" pitchFamily="2" charset="2"/>
            </a:endParaRPr>
          </a:p>
          <a:p>
            <a:pPr marL="0" indent="0" eaLnBrk="1" hangingPunct="1">
              <a:lnSpc>
                <a:spcPct val="110000"/>
              </a:lnSpc>
              <a:spcBef>
                <a:spcPts val="0"/>
              </a:spcBef>
              <a:buFontTx/>
              <a:buNone/>
            </a:pP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smtClean="0">
                <a:latin typeface="Times New Roman" panose="02020603050405020304" pitchFamily="18" charset="0"/>
                <a:cs typeface="Times New Roman" panose="02020603050405020304" pitchFamily="18" charset="0"/>
                <a:sym typeface="Wingdings" panose="05000000000000000000" pitchFamily="2" charset="2"/>
              </a:rPr>
              <a:t>2</a:t>
            </a: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）有一个整数部件，用于整数运算和地址计算；有一个独立的浮点功能部件；</a:t>
            </a:r>
            <a:endParaRPr lang="en-US" altLang="zh-CN" sz="2000" b="1" dirty="0">
              <a:latin typeface="Times New Roman" panose="02020603050405020304" pitchFamily="18" charset="0"/>
              <a:cs typeface="Times New Roman" panose="02020603050405020304" pitchFamily="18" charset="0"/>
              <a:sym typeface="Wingdings" panose="05000000000000000000" pitchFamily="2" charset="2"/>
            </a:endParaRPr>
          </a:p>
          <a:p>
            <a:pPr marL="0" indent="0" eaLnBrk="1" hangingPunct="1">
              <a:lnSpc>
                <a:spcPct val="110000"/>
              </a:lnSpc>
              <a:spcBef>
                <a:spcPts val="0"/>
              </a:spcBef>
              <a:buFontTx/>
              <a:buNone/>
            </a:pP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smtClean="0">
                <a:latin typeface="Times New Roman" panose="02020603050405020304" pitchFamily="18" charset="0"/>
                <a:cs typeface="Times New Roman" panose="02020603050405020304" pitchFamily="18" charset="0"/>
                <a:sym typeface="Wingdings" panose="05000000000000000000" pitchFamily="2" charset="2"/>
              </a:rPr>
              <a:t>3</a:t>
            </a: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）指令</a:t>
            </a:r>
            <a:r>
              <a:rPr lang="zh-CN" altLang="en-US" sz="2000" b="1" dirty="0" smtClean="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流出</a:t>
            </a: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和</a:t>
            </a:r>
            <a:r>
              <a:rPr lang="zh-CN" altLang="en-US" sz="2000" b="1" dirty="0" smtClean="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写结果</a:t>
            </a: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各占用</a:t>
            </a:r>
            <a:r>
              <a:rPr lang="en-US" altLang="zh-CN" sz="2000" b="1" dirty="0" smtClean="0">
                <a:latin typeface="Times New Roman" panose="02020603050405020304" pitchFamily="18" charset="0"/>
                <a:cs typeface="Times New Roman" panose="02020603050405020304" pitchFamily="18" charset="0"/>
                <a:sym typeface="Wingdings" panose="05000000000000000000" pitchFamily="2" charset="2"/>
              </a:rPr>
              <a:t>1</a:t>
            </a: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个时钟周期；</a:t>
            </a:r>
            <a:endParaRPr lang="en-US" altLang="zh-CN" sz="2000" b="1" dirty="0">
              <a:latin typeface="Times New Roman" panose="02020603050405020304" pitchFamily="18" charset="0"/>
              <a:cs typeface="Times New Roman" panose="02020603050405020304" pitchFamily="18" charset="0"/>
              <a:sym typeface="Wingdings" panose="05000000000000000000" pitchFamily="2" charset="2"/>
            </a:endParaRPr>
          </a:p>
          <a:p>
            <a:pPr marL="0" indent="0" eaLnBrk="1" hangingPunct="1">
              <a:lnSpc>
                <a:spcPct val="110000"/>
              </a:lnSpc>
              <a:spcBef>
                <a:spcPts val="0"/>
              </a:spcBef>
              <a:buFontTx/>
              <a:buNone/>
            </a:pP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smtClean="0">
                <a:latin typeface="Times New Roman" panose="02020603050405020304" pitchFamily="18" charset="0"/>
                <a:cs typeface="Times New Roman" panose="02020603050405020304" pitchFamily="18" charset="0"/>
                <a:sym typeface="Wingdings" panose="05000000000000000000" pitchFamily="2" charset="2"/>
              </a:rPr>
              <a:t>4</a:t>
            </a: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）有</a:t>
            </a:r>
            <a:r>
              <a:rPr lang="en-US" altLang="zh-CN" sz="2000" b="1" dirty="0" smtClean="0">
                <a:latin typeface="Times New Roman" panose="02020603050405020304" pitchFamily="18" charset="0"/>
                <a:cs typeface="Times New Roman" panose="02020603050405020304" pitchFamily="18" charset="0"/>
                <a:sym typeface="Wingdings" panose="05000000000000000000" pitchFamily="2" charset="2"/>
              </a:rPr>
              <a:t>1</a:t>
            </a: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个具有独立分支预测能力的分支预测部件，</a:t>
            </a:r>
            <a:r>
              <a:rPr lang="zh-CN" altLang="en-US" sz="2000" b="1" dirty="0" smtClean="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分支指令只能单独流出</a:t>
            </a: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，没有分支延迟；</a:t>
            </a:r>
            <a:endParaRPr lang="en-US" altLang="zh-CN" sz="2000" b="1" dirty="0">
              <a:latin typeface="Times New Roman" panose="02020603050405020304" pitchFamily="18" charset="0"/>
              <a:cs typeface="Times New Roman" panose="02020603050405020304" pitchFamily="18" charset="0"/>
              <a:sym typeface="Wingdings" panose="05000000000000000000" pitchFamily="2" charset="2"/>
            </a:endParaRPr>
          </a:p>
          <a:p>
            <a:pPr marL="0" indent="0" eaLnBrk="1" hangingPunct="1">
              <a:lnSpc>
                <a:spcPct val="110000"/>
              </a:lnSpc>
              <a:spcBef>
                <a:spcPts val="0"/>
              </a:spcBef>
              <a:buFontTx/>
              <a:buNone/>
            </a:pP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b="1" dirty="0" smtClean="0">
                <a:latin typeface="Times New Roman" panose="02020603050405020304" pitchFamily="18" charset="0"/>
                <a:cs typeface="Times New Roman" panose="02020603050405020304" pitchFamily="18" charset="0"/>
                <a:sym typeface="Wingdings" panose="05000000000000000000" pitchFamily="2" charset="2"/>
              </a:rPr>
              <a:t>5</a:t>
            </a: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）因为写结果占用</a:t>
            </a:r>
            <a:r>
              <a:rPr lang="en-US" altLang="zh-CN" sz="2000" b="1" dirty="0" smtClean="0">
                <a:latin typeface="Times New Roman" panose="02020603050405020304" pitchFamily="18" charset="0"/>
                <a:cs typeface="Times New Roman" panose="02020603050405020304" pitchFamily="18" charset="0"/>
                <a:sym typeface="Wingdings" panose="05000000000000000000" pitchFamily="2" charset="2"/>
              </a:rPr>
              <a:t>1</a:t>
            </a: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个时钟周期，所以产生结果的延迟为：整数运算</a:t>
            </a:r>
            <a:r>
              <a:rPr lang="en-US" altLang="zh-CN" sz="2000" b="1" dirty="0" smtClean="0">
                <a:latin typeface="Times New Roman" panose="02020603050405020304" pitchFamily="18" charset="0"/>
                <a:cs typeface="Times New Roman" panose="02020603050405020304" pitchFamily="18" charset="0"/>
                <a:sym typeface="Wingdings" panose="05000000000000000000" pitchFamily="2" charset="2"/>
              </a:rPr>
              <a:t>1</a:t>
            </a: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个周期，存储器取数操作</a:t>
            </a:r>
            <a:r>
              <a:rPr lang="en-US" altLang="zh-CN" sz="2000" b="1" dirty="0" smtClean="0">
                <a:latin typeface="Times New Roman" panose="02020603050405020304" pitchFamily="18" charset="0"/>
                <a:cs typeface="Times New Roman" panose="02020603050405020304" pitchFamily="18" charset="0"/>
                <a:sym typeface="Wingdings" panose="05000000000000000000" pitchFamily="2" charset="2"/>
              </a:rPr>
              <a:t>2</a:t>
            </a: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个周期，浮点运算</a:t>
            </a:r>
            <a:r>
              <a:rPr lang="en-US" altLang="zh-CN" sz="2000" b="1" dirty="0" smtClean="0">
                <a:latin typeface="Times New Roman" panose="02020603050405020304" pitchFamily="18" charset="0"/>
                <a:cs typeface="Times New Roman" panose="02020603050405020304" pitchFamily="18" charset="0"/>
                <a:sym typeface="Wingdings" panose="05000000000000000000" pitchFamily="2" charset="2"/>
              </a:rPr>
              <a:t>3</a:t>
            </a:r>
            <a:r>
              <a:rPr lang="zh-CN" altLang="en-US" sz="2000" b="1" dirty="0" smtClean="0">
                <a:latin typeface="Times New Roman" panose="02020603050405020304" pitchFamily="18" charset="0"/>
                <a:cs typeface="Times New Roman" panose="02020603050405020304" pitchFamily="18" charset="0"/>
                <a:sym typeface="Wingdings" panose="05000000000000000000" pitchFamily="2" charset="2"/>
              </a:rPr>
              <a:t>个周期。</a:t>
            </a:r>
            <a:endParaRPr lang="en-US" altLang="zh-CN" sz="2000" b="1" dirty="0" smtClean="0">
              <a:latin typeface="Times New Roman" panose="02020603050405020304" pitchFamily="18" charset="0"/>
              <a:cs typeface="Times New Roman" panose="02020603050405020304" pitchFamily="18" charset="0"/>
              <a:sym typeface="Wingdings" panose="05000000000000000000" pitchFamily="2" charset="2"/>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0161" name="内容占位符 220160"/>
          <p:cNvGraphicFramePr>
            <a:graphicFrameLocks noGrp="1"/>
          </p:cNvGraphicFramePr>
          <p:nvPr>
            <p:ph/>
          </p:nvPr>
        </p:nvGraphicFramePr>
        <p:xfrm>
          <a:off x="395288" y="457200"/>
          <a:ext cx="8353425" cy="6248401"/>
        </p:xfrm>
        <a:graphic>
          <a:graphicData uri="http://schemas.openxmlformats.org/drawingml/2006/table">
            <a:tbl>
              <a:tblPr/>
              <a:tblGrid>
                <a:gridCol w="647700"/>
                <a:gridCol w="2449512"/>
                <a:gridCol w="774700"/>
                <a:gridCol w="812800"/>
                <a:gridCol w="787400"/>
                <a:gridCol w="762000"/>
                <a:gridCol w="2119313"/>
              </a:tblGrid>
              <a:tr h="38735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1800" b="1" i="0" u="none" strike="noStrike" cap="none" normalizeH="0" baseline="0" dirty="0" smtClean="0">
                          <a:ln>
                            <a:noFill/>
                          </a:ln>
                          <a:solidFill>
                            <a:srgbClr val="E24C05"/>
                          </a:solidFill>
                          <a:effectLst/>
                          <a:latin typeface="宋体" panose="02010600030101010101" pitchFamily="2" charset="-122"/>
                          <a:ea typeface="宋体" panose="02010600030101010101" pitchFamily="2" charset="-122"/>
                        </a:rPr>
                        <a:t>遍数 </a:t>
                      </a:r>
                      <a:endParaRPr kumimoji="0" lang="zh-CN" altLang="en-US" sz="1800" b="1" i="0" u="none" strike="noStrike" cap="none" normalizeH="0" baseline="0" dirty="0" smtClean="0">
                        <a:ln>
                          <a:noFill/>
                        </a:ln>
                        <a:solidFill>
                          <a:srgbClr val="E24C05"/>
                        </a:solidFill>
                        <a:effectLst/>
                        <a:latin typeface="宋体" panose="02010600030101010101" pitchFamily="2" charset="-122"/>
                        <a:ea typeface="宋体" panose="02010600030101010101" pitchFamily="2" charset="-122"/>
                      </a:endParaRPr>
                    </a:p>
                  </a:txBody>
                  <a:tcPr marL="90000" marR="90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18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指    令 </a:t>
                      </a:r>
                      <a:endParaRPr kumimoji="0" lang="zh-CN" altLang="en-US" sz="18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18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流出 </a:t>
                      </a:r>
                      <a:endParaRPr kumimoji="0" lang="zh-CN" altLang="en-US" sz="18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18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执行 </a:t>
                      </a:r>
                      <a:endParaRPr kumimoji="0" lang="zh-CN" altLang="en-US" sz="18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18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访存 </a:t>
                      </a:r>
                      <a:endParaRPr kumimoji="0" lang="zh-CN" altLang="en-US" sz="18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18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写</a:t>
                      </a:r>
                      <a:r>
                        <a:rPr kumimoji="0" lang="en-US" altLang="zh-CN" sz="18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CDB </a:t>
                      </a:r>
                      <a:endParaRPr kumimoji="0" lang="en-US" altLang="zh-CN" sz="18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18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说明 </a:t>
                      </a:r>
                      <a:endParaRPr kumimoji="0" lang="zh-CN" altLang="en-US" sz="18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1</a:t>
                      </a:r>
                      <a:endParaRPr kumimoji="0" lang="en-US" altLang="zh-CN" sz="18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endParaRPr>
                    </a:p>
                  </a:txBody>
                  <a:tcPr marL="90000" marR="90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rPr>
                        <a:t>LD       F0,0(R1)</a:t>
                      </a:r>
                      <a:r>
                        <a:rPr kumimoji="0" lang="zh-CN" altLang="en-US"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rPr>
                        <a:t> </a:t>
                      </a:r>
                      <a:endParaRPr kumimoji="0" lang="zh-CN" altLang="en-US"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4</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流出第一条指令 </a:t>
                      </a:r>
                      <a:endPar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1</a:t>
                      </a:r>
                      <a:endParaRPr kumimoji="0" lang="en-US" altLang="zh-CN" sz="18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endParaRPr>
                    </a:p>
                  </a:txBody>
                  <a:tcPr marL="90000" marR="90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rPr>
                        <a:t>ADDD     F4,F0,F2 </a:t>
                      </a:r>
                      <a:endParaRPr kumimoji="0" lang="en-US" altLang="zh-CN"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5</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8</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等待</a:t>
                      </a: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LD</a:t>
                      </a:r>
                      <a:r>
                        <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的结果 </a:t>
                      </a:r>
                      <a:endPar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1</a:t>
                      </a:r>
                      <a:endParaRPr kumimoji="0" lang="en-US" altLang="zh-CN" sz="18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endParaRPr>
                    </a:p>
                  </a:txBody>
                  <a:tcPr marL="90000" marR="90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rPr>
                        <a:t>SD       0(R1),F4</a:t>
                      </a:r>
                      <a:r>
                        <a:rPr kumimoji="0" lang="zh-CN" altLang="en-US"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rPr>
                        <a:t> </a:t>
                      </a:r>
                      <a:endParaRPr kumimoji="0" lang="zh-CN" altLang="en-US"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3</a:t>
                      </a:r>
                      <a:endPar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9</a:t>
                      </a:r>
                      <a:endPar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等待</a:t>
                      </a: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ADDD</a:t>
                      </a:r>
                      <a:r>
                        <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的结果 </a:t>
                      </a:r>
                      <a:endPar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1</a:t>
                      </a:r>
                      <a:endParaRPr kumimoji="0" lang="en-US" altLang="zh-CN" sz="18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endParaRPr>
                    </a:p>
                  </a:txBody>
                  <a:tcPr marL="90000" marR="90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rPr>
                        <a:t>SUBI     R1,R1,#-8  </a:t>
                      </a:r>
                      <a:endParaRPr kumimoji="0" lang="en-US" altLang="zh-CN"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4</a:t>
                      </a:r>
                      <a:endPar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5</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等待计算的</a:t>
                      </a: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ALU</a:t>
                      </a:r>
                      <a:endPar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1</a:t>
                      </a:r>
                      <a:endParaRPr kumimoji="0" lang="en-US" altLang="zh-CN" sz="18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endParaRPr>
                    </a:p>
                  </a:txBody>
                  <a:tcPr marL="90000" marR="90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rPr>
                        <a:t>BNEZ     R1,Loop  </a:t>
                      </a:r>
                      <a:endParaRPr kumimoji="0" lang="en-US" altLang="zh-CN"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6</a:t>
                      </a:r>
                      <a:endPar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等待</a:t>
                      </a: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SUBI</a:t>
                      </a:r>
                      <a:r>
                        <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的结果 </a:t>
                      </a:r>
                      <a:endPar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2</a:t>
                      </a:r>
                      <a:endParaRPr kumimoji="0" lang="en-US" altLang="zh-CN" sz="18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endParaRPr>
                    </a:p>
                  </a:txBody>
                  <a:tcPr marL="90000" marR="90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rPr>
                        <a:t>LD       F0,0(R1)</a:t>
                      </a:r>
                      <a:r>
                        <a:rPr kumimoji="0" lang="zh-CN" altLang="en-US"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rPr>
                        <a:t> </a:t>
                      </a:r>
                      <a:endParaRPr kumimoji="0" lang="zh-CN" altLang="en-US"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4</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7</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8</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9</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等待</a:t>
                      </a: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BNEZ</a:t>
                      </a:r>
                      <a:r>
                        <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完成 </a:t>
                      </a:r>
                      <a:endPar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2</a:t>
                      </a:r>
                      <a:endParaRPr kumimoji="0" lang="en-US" altLang="zh-CN" sz="18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endParaRPr>
                    </a:p>
                  </a:txBody>
                  <a:tcPr marL="90000" marR="90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rPr>
                        <a:t>ADDD     F4,F0,F2 </a:t>
                      </a:r>
                      <a:endParaRPr kumimoji="0" lang="en-US" altLang="zh-CN"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4</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10</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13</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等待</a:t>
                      </a: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LD</a:t>
                      </a:r>
                      <a:r>
                        <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的结果 </a:t>
                      </a:r>
                      <a:endPar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2</a:t>
                      </a:r>
                      <a:endParaRPr kumimoji="0" lang="en-US" altLang="zh-CN" sz="18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endParaRPr>
                    </a:p>
                  </a:txBody>
                  <a:tcPr marL="90000" marR="90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rPr>
                        <a:t>SD       0(R1),F4</a:t>
                      </a:r>
                      <a:r>
                        <a:rPr kumimoji="0" lang="zh-CN" altLang="en-US"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rPr>
                        <a:t> </a:t>
                      </a:r>
                      <a:endParaRPr kumimoji="0" lang="zh-CN" altLang="en-US"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5</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8</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14</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等待</a:t>
                      </a: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ADDD</a:t>
                      </a:r>
                      <a:r>
                        <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的结果 </a:t>
                      </a:r>
                      <a:endPar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2</a:t>
                      </a:r>
                      <a:endParaRPr kumimoji="0" lang="en-US" altLang="zh-CN" sz="18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endParaRPr>
                    </a:p>
                  </a:txBody>
                  <a:tcPr marL="90000" marR="90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rPr>
                        <a:t>SUBI     R1,R1,#-8  </a:t>
                      </a:r>
                      <a:endParaRPr kumimoji="0" lang="en-US" altLang="zh-CN"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5</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9</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10</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等待</a:t>
                      </a: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ALU </a:t>
                      </a:r>
                      <a:endPar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2</a:t>
                      </a:r>
                      <a:endParaRPr kumimoji="0" lang="en-US" altLang="zh-CN" sz="18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endParaRPr>
                    </a:p>
                  </a:txBody>
                  <a:tcPr marL="90000" marR="90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rPr>
                        <a:t>BNEZ     R1,Loop  </a:t>
                      </a:r>
                      <a:endParaRPr kumimoji="0" lang="en-US" altLang="zh-CN"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6</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11</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等待</a:t>
                      </a: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SUBI</a:t>
                      </a:r>
                      <a:r>
                        <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的结果 </a:t>
                      </a:r>
                      <a:endPar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3</a:t>
                      </a:r>
                      <a:endParaRPr kumimoji="0" lang="en-US" altLang="zh-CN" sz="18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endParaRPr>
                    </a:p>
                  </a:txBody>
                  <a:tcPr marL="90000" marR="90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rPr>
                        <a:t>LD       F0,0(R1)</a:t>
                      </a:r>
                      <a:r>
                        <a:rPr kumimoji="0" lang="zh-CN" altLang="en-US"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rPr>
                        <a:t> </a:t>
                      </a:r>
                      <a:endParaRPr kumimoji="0" lang="zh-CN" altLang="en-US"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7</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12</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13</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14</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等待</a:t>
                      </a: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BNEZ</a:t>
                      </a:r>
                      <a:r>
                        <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完成 </a:t>
                      </a:r>
                      <a:endPar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3</a:t>
                      </a:r>
                      <a:endParaRPr kumimoji="0" lang="en-US" altLang="zh-CN" sz="18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endParaRPr>
                    </a:p>
                  </a:txBody>
                  <a:tcPr marL="90000" marR="90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rPr>
                        <a:t>ADDD     F4,F0,F2 </a:t>
                      </a:r>
                      <a:endParaRPr kumimoji="0" lang="en-US" altLang="zh-CN"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7</a:t>
                      </a:r>
                      <a:endPar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15</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18</a:t>
                      </a:r>
                      <a:endPar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等待</a:t>
                      </a: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LD</a:t>
                      </a:r>
                      <a:r>
                        <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的结果 </a:t>
                      </a:r>
                      <a:endPar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3</a:t>
                      </a:r>
                      <a:endParaRPr kumimoji="0" lang="en-US" altLang="zh-CN" sz="18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endParaRPr>
                    </a:p>
                  </a:txBody>
                  <a:tcPr marL="90000" marR="90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rPr>
                        <a:t>SD       0(R1),F4</a:t>
                      </a:r>
                      <a:r>
                        <a:rPr kumimoji="0" lang="zh-CN" altLang="en-US"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rPr>
                        <a:t> </a:t>
                      </a:r>
                      <a:endParaRPr kumimoji="0" lang="zh-CN" altLang="en-US"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8</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13</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19</a:t>
                      </a:r>
                      <a:endPar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等待</a:t>
                      </a: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ADDD</a:t>
                      </a:r>
                      <a:r>
                        <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的结果 </a:t>
                      </a:r>
                      <a:endPar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3</a:t>
                      </a:r>
                      <a:endParaRPr kumimoji="0" lang="en-US" altLang="zh-CN" sz="18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endParaRPr>
                    </a:p>
                  </a:txBody>
                  <a:tcPr marL="90000" marR="90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rPr>
                        <a:t>SUBI     R1,R1,#-8  </a:t>
                      </a:r>
                      <a:endParaRPr kumimoji="0" lang="en-US" altLang="zh-CN"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8</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14</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15</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等待</a:t>
                      </a: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ALU </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rPr>
                        <a:t>3</a:t>
                      </a:r>
                      <a:endParaRPr kumimoji="0" lang="en-US" altLang="zh-CN" sz="1800" b="1" i="0" u="none" strike="noStrike" cap="none" normalizeH="0" baseline="0" smtClean="0">
                        <a:ln>
                          <a:noFill/>
                        </a:ln>
                        <a:solidFill>
                          <a:srgbClr val="008000"/>
                        </a:solidFill>
                        <a:effectLst/>
                        <a:latin typeface="宋体" panose="02010600030101010101" pitchFamily="2" charset="-122"/>
                        <a:ea typeface="宋体" panose="02010600030101010101" pitchFamily="2" charset="-122"/>
                      </a:endParaRPr>
                    </a:p>
                  </a:txBody>
                  <a:tcPr marL="90000" marR="90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rPr>
                        <a:t>BNEZ     R1,Loop  </a:t>
                      </a:r>
                      <a:endParaRPr kumimoji="0" lang="en-US" altLang="zh-CN" sz="1800" b="1" i="0" u="none" strike="noStrike" cap="none" normalizeH="0" baseline="0" dirty="0" smtClean="0">
                        <a:ln>
                          <a:noFill/>
                        </a:ln>
                        <a:solidFill>
                          <a:schemeClr val="tx2"/>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9</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16</a:t>
                      </a:r>
                      <a:endParaRPr kumimoji="0"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等待</a:t>
                      </a:r>
                      <a:r>
                        <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SUBI</a:t>
                      </a:r>
                      <a:r>
                        <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的结果 </a:t>
                      </a:r>
                      <a:endPar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90000" marR="90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pull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3" descr="Rectangle: Click to edit Master text styles&#10;Second level&#10;Third level&#10;Fourth level&#10;Fifth level"/>
          <p:cNvSpPr>
            <a:spLocks noGrp="1" noChangeArrowheads="1"/>
          </p:cNvSpPr>
          <p:nvPr>
            <p:ph idx="1"/>
          </p:nvPr>
        </p:nvSpPr>
        <p:spPr>
          <a:xfrm>
            <a:off x="323850" y="620713"/>
            <a:ext cx="8229600" cy="4525962"/>
          </a:xfrm>
        </p:spPr>
        <p:txBody>
          <a:bodyPr/>
          <a:lstStyle/>
          <a:p>
            <a:pPr marL="457200" indent="-457200" eaLnBrk="1" hangingPunct="1">
              <a:lnSpc>
                <a:spcPct val="110000"/>
              </a:lnSpc>
              <a:buFont typeface="Wingdings" panose="05000000000000000000" pitchFamily="2" charset="2"/>
              <a:buNone/>
              <a:defRPr/>
            </a:pPr>
            <a:r>
              <a:rPr lang="zh-CN" altLang="en-US" sz="2400" b="1" dirty="0" smtClean="0">
                <a:latin typeface="Times New Roman" panose="02020603050405020304" pitchFamily="18" charset="0"/>
                <a:ea typeface="+mj-ea"/>
                <a:cs typeface="Times New Roman" panose="02020603050405020304" pitchFamily="18" charset="0"/>
              </a:rPr>
              <a:t>可以看出：</a:t>
            </a:r>
            <a:endParaRPr lang="zh-CN" altLang="en-US" sz="2400" b="1" dirty="0" smtClean="0">
              <a:latin typeface="Times New Roman" panose="02020603050405020304" pitchFamily="18" charset="0"/>
              <a:ea typeface="+mj-ea"/>
              <a:cs typeface="Times New Roman" panose="02020603050405020304" pitchFamily="18" charset="0"/>
            </a:endParaRPr>
          </a:p>
          <a:p>
            <a:pPr marL="1085850" lvl="1" indent="-457200" eaLnBrk="1" hangingPunct="1">
              <a:lnSpc>
                <a:spcPct val="110000"/>
              </a:lnSpc>
              <a:buFont typeface="Arial" panose="020B0604020202020204" pitchFamily="34" charset="0"/>
              <a:buChar char="–"/>
              <a:defRPr/>
            </a:pPr>
            <a:r>
              <a:rPr lang="zh-CN" altLang="en-US" sz="2400" b="1" dirty="0" smtClean="0">
                <a:latin typeface="Times New Roman" panose="02020603050405020304" pitchFamily="18" charset="0"/>
                <a:ea typeface="+mj-ea"/>
                <a:cs typeface="Times New Roman" panose="02020603050405020304" pitchFamily="18" charset="0"/>
              </a:rPr>
              <a:t>每</a:t>
            </a:r>
            <a:r>
              <a:rPr lang="en-US" altLang="zh-CN" sz="2400" b="1" dirty="0" smtClean="0">
                <a:solidFill>
                  <a:srgbClr val="9933FF"/>
                </a:solidFill>
                <a:latin typeface="Times New Roman" panose="02020603050405020304" pitchFamily="18" charset="0"/>
                <a:ea typeface="+mj-ea"/>
                <a:cs typeface="Times New Roman" panose="02020603050405020304" pitchFamily="18" charset="0"/>
              </a:rPr>
              <a:t>3</a:t>
            </a:r>
            <a:r>
              <a:rPr lang="zh-CN" altLang="en-US" sz="2400" b="1" dirty="0" smtClean="0">
                <a:latin typeface="Times New Roman" panose="02020603050405020304" pitchFamily="18" charset="0"/>
                <a:ea typeface="+mj-ea"/>
                <a:cs typeface="Times New Roman" panose="02020603050405020304" pitchFamily="18" charset="0"/>
              </a:rPr>
              <a:t>个时钟周期就执行一个新循环迭代，每个循环</a:t>
            </a:r>
            <a:r>
              <a:rPr lang="en-US" altLang="zh-CN" sz="2400" b="1" dirty="0" smtClean="0">
                <a:solidFill>
                  <a:srgbClr val="9933FF"/>
                </a:solidFill>
                <a:latin typeface="Times New Roman" panose="02020603050405020304" pitchFamily="18" charset="0"/>
                <a:ea typeface="+mj-ea"/>
                <a:cs typeface="Times New Roman" panose="02020603050405020304" pitchFamily="18" charset="0"/>
              </a:rPr>
              <a:t>5</a:t>
            </a:r>
            <a:r>
              <a:rPr lang="zh-CN" altLang="en-US" sz="2400" b="1" dirty="0" smtClean="0">
                <a:latin typeface="Times New Roman" panose="02020603050405020304" pitchFamily="18" charset="0"/>
                <a:ea typeface="+mj-ea"/>
                <a:cs typeface="Times New Roman" panose="02020603050405020304" pitchFamily="18" charset="0"/>
              </a:rPr>
              <a:t>条指令。 </a:t>
            </a:r>
            <a:endParaRPr lang="zh-CN" altLang="en-US" sz="2400" b="1" dirty="0" smtClean="0">
              <a:latin typeface="Times New Roman" panose="02020603050405020304" pitchFamily="18" charset="0"/>
              <a:ea typeface="+mj-ea"/>
              <a:cs typeface="Times New Roman" panose="02020603050405020304" pitchFamily="18" charset="0"/>
            </a:endParaRPr>
          </a:p>
          <a:p>
            <a:pPr lvl="2" eaLnBrk="1" hangingPunct="1">
              <a:lnSpc>
                <a:spcPct val="110000"/>
              </a:lnSpc>
              <a:buFont typeface="Wingdings" panose="05000000000000000000" pitchFamily="2" charset="2"/>
              <a:buNone/>
              <a:defRPr/>
            </a:pPr>
            <a:r>
              <a:rPr lang="zh-CN" altLang="en-US" b="1" dirty="0" smtClean="0">
                <a:latin typeface="Times New Roman" panose="02020603050405020304" pitchFamily="18" charset="0"/>
                <a:ea typeface="+mj-ea"/>
                <a:cs typeface="Times New Roman" panose="02020603050405020304" pitchFamily="18" charset="0"/>
              </a:rPr>
              <a:t>       </a:t>
            </a:r>
            <a:r>
              <a:rPr lang="en-US" altLang="zh-CN" b="1" dirty="0" smtClean="0">
                <a:solidFill>
                  <a:srgbClr val="9933FF"/>
                </a:solidFill>
                <a:latin typeface="Times New Roman" panose="02020603050405020304" pitchFamily="18" charset="0"/>
                <a:ea typeface="+mj-ea"/>
                <a:cs typeface="Times New Roman" panose="02020603050405020304" pitchFamily="18" charset="0"/>
              </a:rPr>
              <a:t>IPC</a:t>
            </a:r>
            <a:r>
              <a:rPr lang="zh-CN" altLang="en-US" b="1" dirty="0" smtClean="0">
                <a:solidFill>
                  <a:srgbClr val="9933FF"/>
                </a:solidFill>
                <a:latin typeface="Times New Roman" panose="02020603050405020304" pitchFamily="18" charset="0"/>
                <a:ea typeface="+mj-ea"/>
                <a:cs typeface="Times New Roman" panose="02020603050405020304" pitchFamily="18" charset="0"/>
              </a:rPr>
              <a:t>＝</a:t>
            </a:r>
            <a:r>
              <a:rPr lang="en-US" altLang="zh-CN" b="1" dirty="0" smtClean="0">
                <a:solidFill>
                  <a:srgbClr val="9933FF"/>
                </a:solidFill>
                <a:latin typeface="Times New Roman" panose="02020603050405020304" pitchFamily="18" charset="0"/>
                <a:ea typeface="+mj-ea"/>
                <a:cs typeface="Times New Roman" panose="02020603050405020304" pitchFamily="18" charset="0"/>
              </a:rPr>
              <a:t>5/3</a:t>
            </a:r>
            <a:r>
              <a:rPr lang="zh-CN" altLang="en-US" b="1" dirty="0" smtClean="0">
                <a:solidFill>
                  <a:srgbClr val="9933FF"/>
                </a:solidFill>
                <a:latin typeface="Times New Roman" panose="02020603050405020304" pitchFamily="18" charset="0"/>
                <a:ea typeface="+mj-ea"/>
                <a:cs typeface="Times New Roman" panose="02020603050405020304" pitchFamily="18" charset="0"/>
              </a:rPr>
              <a:t>＝</a:t>
            </a:r>
            <a:r>
              <a:rPr lang="en-US" altLang="zh-CN" b="1" dirty="0" smtClean="0">
                <a:solidFill>
                  <a:srgbClr val="9933FF"/>
                </a:solidFill>
                <a:latin typeface="Times New Roman" panose="02020603050405020304" pitchFamily="18" charset="0"/>
                <a:ea typeface="+mj-ea"/>
                <a:cs typeface="Times New Roman" panose="02020603050405020304" pitchFamily="18" charset="0"/>
              </a:rPr>
              <a:t>1.67</a:t>
            </a:r>
            <a:r>
              <a:rPr lang="zh-CN" altLang="en-US" b="1" dirty="0" smtClean="0">
                <a:latin typeface="Times New Roman" panose="02020603050405020304" pitchFamily="18" charset="0"/>
                <a:ea typeface="+mj-ea"/>
                <a:cs typeface="Times New Roman" panose="02020603050405020304" pitchFamily="18" charset="0"/>
              </a:rPr>
              <a:t>条</a:t>
            </a:r>
            <a:r>
              <a:rPr lang="en-US" altLang="zh-CN" b="1" dirty="0" smtClean="0">
                <a:latin typeface="Times New Roman" panose="02020603050405020304" pitchFamily="18" charset="0"/>
                <a:ea typeface="+mj-ea"/>
                <a:cs typeface="Times New Roman" panose="02020603050405020304" pitchFamily="18" charset="0"/>
              </a:rPr>
              <a:t>/</a:t>
            </a:r>
            <a:r>
              <a:rPr lang="zh-CN" altLang="en-US" b="1" dirty="0" smtClean="0">
                <a:latin typeface="Times New Roman" panose="02020603050405020304" pitchFamily="18" charset="0"/>
                <a:ea typeface="+mj-ea"/>
                <a:cs typeface="Times New Roman" panose="02020603050405020304" pitchFamily="18" charset="0"/>
              </a:rPr>
              <a:t>拍</a:t>
            </a:r>
            <a:endParaRPr lang="zh-CN" altLang="en-US" b="1" dirty="0" smtClean="0">
              <a:latin typeface="Times New Roman" panose="02020603050405020304" pitchFamily="18" charset="0"/>
              <a:ea typeface="+mj-ea"/>
              <a:cs typeface="Times New Roman" panose="02020603050405020304" pitchFamily="18" charset="0"/>
            </a:endParaRPr>
          </a:p>
          <a:p>
            <a:pPr marL="1085850" lvl="1" indent="-457200" eaLnBrk="1" hangingPunct="1">
              <a:lnSpc>
                <a:spcPct val="110000"/>
              </a:lnSpc>
              <a:buFont typeface="Arial" panose="020B0604020202020204" pitchFamily="34" charset="0"/>
              <a:buChar char="–"/>
              <a:defRPr/>
            </a:pPr>
            <a:r>
              <a:rPr lang="zh-CN" altLang="en-US" sz="2400" b="1" dirty="0" smtClean="0">
                <a:latin typeface="Times New Roman" panose="02020603050405020304" pitchFamily="18" charset="0"/>
                <a:ea typeface="+mj-ea"/>
                <a:cs typeface="Times New Roman" panose="02020603050405020304" pitchFamily="18" charset="0"/>
              </a:rPr>
              <a:t>虽然指令的流出率比较高，但是执行效率并不是很高。</a:t>
            </a:r>
            <a:endParaRPr lang="zh-CN" altLang="en-US" sz="2400" b="1" dirty="0" smtClean="0">
              <a:latin typeface="Times New Roman" panose="02020603050405020304" pitchFamily="18" charset="0"/>
              <a:ea typeface="+mj-ea"/>
              <a:cs typeface="Times New Roman" panose="02020603050405020304" pitchFamily="18" charset="0"/>
            </a:endParaRPr>
          </a:p>
          <a:p>
            <a:pPr lvl="2" eaLnBrk="1" hangingPunct="1">
              <a:lnSpc>
                <a:spcPct val="110000"/>
              </a:lnSpc>
              <a:buFont typeface="Arial" panose="020B0604020202020204" pitchFamily="34" charset="0"/>
              <a:buChar char="•"/>
              <a:defRPr/>
            </a:pPr>
            <a:r>
              <a:rPr lang="en-US" altLang="zh-CN" b="1" dirty="0" smtClean="0">
                <a:solidFill>
                  <a:srgbClr val="9933FF"/>
                </a:solidFill>
                <a:latin typeface="Times New Roman" panose="02020603050405020304" pitchFamily="18" charset="0"/>
                <a:ea typeface="+mj-ea"/>
                <a:cs typeface="Times New Roman" panose="02020603050405020304" pitchFamily="18" charset="0"/>
              </a:rPr>
              <a:t>16</a:t>
            </a:r>
            <a:r>
              <a:rPr lang="zh-CN" altLang="en-US" b="1" dirty="0" smtClean="0">
                <a:latin typeface="Times New Roman" panose="02020603050405020304" pitchFamily="18" charset="0"/>
                <a:ea typeface="+mj-ea"/>
                <a:cs typeface="Times New Roman" panose="02020603050405020304" pitchFamily="18" charset="0"/>
              </a:rPr>
              <a:t>拍共执行</a:t>
            </a:r>
            <a:r>
              <a:rPr lang="en-US" altLang="zh-CN" b="1" dirty="0" smtClean="0">
                <a:solidFill>
                  <a:srgbClr val="9933FF"/>
                </a:solidFill>
                <a:latin typeface="Times New Roman" panose="02020603050405020304" pitchFamily="18" charset="0"/>
                <a:ea typeface="+mj-ea"/>
                <a:cs typeface="Times New Roman" panose="02020603050405020304" pitchFamily="18" charset="0"/>
              </a:rPr>
              <a:t>15</a:t>
            </a:r>
            <a:r>
              <a:rPr lang="zh-CN" altLang="en-US" b="1" dirty="0" smtClean="0">
                <a:latin typeface="Times New Roman" panose="02020603050405020304" pitchFamily="18" charset="0"/>
                <a:ea typeface="+mj-ea"/>
                <a:cs typeface="Times New Roman" panose="02020603050405020304" pitchFamily="18" charset="0"/>
              </a:rPr>
              <a:t>条指令，</a:t>
            </a:r>
            <a:endParaRPr lang="zh-CN" altLang="en-US" b="1" dirty="0" smtClean="0">
              <a:latin typeface="Times New Roman" panose="02020603050405020304" pitchFamily="18" charset="0"/>
              <a:ea typeface="+mj-ea"/>
              <a:cs typeface="Times New Roman" panose="02020603050405020304" pitchFamily="18" charset="0"/>
            </a:endParaRPr>
          </a:p>
          <a:p>
            <a:pPr lvl="2" eaLnBrk="1" hangingPunct="1">
              <a:lnSpc>
                <a:spcPct val="110000"/>
              </a:lnSpc>
              <a:buFont typeface="Arial" panose="020B0604020202020204" pitchFamily="34" charset="0"/>
              <a:buChar char="•"/>
              <a:defRPr/>
            </a:pPr>
            <a:r>
              <a:rPr lang="zh-CN" altLang="en-US" b="1" dirty="0" smtClean="0">
                <a:latin typeface="Times New Roman" panose="02020603050405020304" pitchFamily="18" charset="0"/>
                <a:ea typeface="+mj-ea"/>
                <a:cs typeface="Times New Roman" panose="02020603050405020304" pitchFamily="18" charset="0"/>
              </a:rPr>
              <a:t>平均指令执行速度为</a:t>
            </a:r>
            <a:r>
              <a:rPr lang="en-US" altLang="zh-CN" b="1" dirty="0" smtClean="0">
                <a:solidFill>
                  <a:srgbClr val="9933FF"/>
                </a:solidFill>
                <a:latin typeface="Times New Roman" panose="02020603050405020304" pitchFamily="18" charset="0"/>
                <a:ea typeface="+mj-ea"/>
                <a:cs typeface="Times New Roman" panose="02020603050405020304" pitchFamily="18" charset="0"/>
              </a:rPr>
              <a:t>15/16</a:t>
            </a:r>
            <a:r>
              <a:rPr lang="zh-CN" altLang="en-US" b="1" dirty="0" smtClean="0">
                <a:solidFill>
                  <a:srgbClr val="9933FF"/>
                </a:solidFill>
                <a:latin typeface="Times New Roman" panose="02020603050405020304" pitchFamily="18" charset="0"/>
                <a:ea typeface="+mj-ea"/>
                <a:cs typeface="Times New Roman" panose="02020603050405020304" pitchFamily="18" charset="0"/>
              </a:rPr>
              <a:t>＝</a:t>
            </a:r>
            <a:r>
              <a:rPr lang="en-US" altLang="zh-CN" b="1" dirty="0" smtClean="0">
                <a:solidFill>
                  <a:srgbClr val="9933FF"/>
                </a:solidFill>
                <a:latin typeface="Times New Roman" panose="02020603050405020304" pitchFamily="18" charset="0"/>
                <a:ea typeface="+mj-ea"/>
                <a:cs typeface="Times New Roman" panose="02020603050405020304" pitchFamily="18" charset="0"/>
              </a:rPr>
              <a:t>0.94</a:t>
            </a:r>
            <a:r>
              <a:rPr lang="zh-CN" altLang="en-US" b="1" dirty="0" smtClean="0">
                <a:latin typeface="Times New Roman" panose="02020603050405020304" pitchFamily="18" charset="0"/>
                <a:ea typeface="+mj-ea"/>
                <a:cs typeface="Times New Roman" panose="02020603050405020304" pitchFamily="18" charset="0"/>
              </a:rPr>
              <a:t>条</a:t>
            </a:r>
            <a:r>
              <a:rPr lang="en-US" altLang="zh-CN" b="1" dirty="0" smtClean="0">
                <a:latin typeface="Times New Roman" panose="02020603050405020304" pitchFamily="18" charset="0"/>
                <a:ea typeface="+mj-ea"/>
                <a:cs typeface="Times New Roman" panose="02020603050405020304" pitchFamily="18" charset="0"/>
              </a:rPr>
              <a:t>/</a:t>
            </a:r>
            <a:r>
              <a:rPr lang="zh-CN" altLang="en-US" b="1" dirty="0" smtClean="0">
                <a:latin typeface="Times New Roman" panose="02020603050405020304" pitchFamily="18" charset="0"/>
                <a:ea typeface="+mj-ea"/>
                <a:cs typeface="Times New Roman" panose="02020603050405020304" pitchFamily="18" charset="0"/>
              </a:rPr>
              <a:t>拍。</a:t>
            </a:r>
            <a:endParaRPr lang="zh-CN" altLang="en-US" b="1" dirty="0" smtClean="0">
              <a:latin typeface="Times New Roman" panose="02020603050405020304" pitchFamily="18" charset="0"/>
              <a:ea typeface="+mj-ea"/>
              <a:cs typeface="Times New Roman" panose="02020603050405020304" pitchFamily="18" charset="0"/>
            </a:endParaRPr>
          </a:p>
          <a:p>
            <a:pPr marL="1085850" lvl="1" indent="-457200" eaLnBrk="1" hangingPunct="1">
              <a:lnSpc>
                <a:spcPct val="110000"/>
              </a:lnSpc>
              <a:buFont typeface="Arial" panose="020B0604020202020204" pitchFamily="34" charset="0"/>
              <a:buChar char="–"/>
              <a:defRPr/>
            </a:pPr>
            <a:r>
              <a:rPr lang="zh-CN" altLang="en-US" sz="2400" b="1" dirty="0" smtClean="0">
                <a:latin typeface="Times New Roman" panose="02020603050405020304" pitchFamily="18" charset="0"/>
                <a:ea typeface="+mj-ea"/>
                <a:cs typeface="Times New Roman" panose="02020603050405020304" pitchFamily="18" charset="0"/>
              </a:rPr>
              <a:t>原因是浮点运算少，</a:t>
            </a:r>
            <a:r>
              <a:rPr lang="en-US" altLang="zh-CN" sz="2400" b="1" dirty="0" smtClean="0">
                <a:latin typeface="Times New Roman" panose="02020603050405020304" pitchFamily="18" charset="0"/>
                <a:ea typeface="+mj-ea"/>
                <a:cs typeface="Times New Roman" panose="02020603050405020304" pitchFamily="18" charset="0"/>
              </a:rPr>
              <a:t>ALU</a:t>
            </a:r>
            <a:r>
              <a:rPr lang="zh-CN" altLang="en-US" sz="2400" b="1" dirty="0" smtClean="0">
                <a:latin typeface="Times New Roman" panose="02020603050405020304" pitchFamily="18" charset="0"/>
                <a:ea typeface="+mj-ea"/>
                <a:cs typeface="Times New Roman" panose="02020603050405020304" pitchFamily="18" charset="0"/>
              </a:rPr>
              <a:t>部件成了瓶颈。</a:t>
            </a:r>
            <a:endParaRPr lang="en-US" altLang="zh-CN" sz="2400" b="1" dirty="0" smtClean="0">
              <a:latin typeface="Times New Roman" panose="02020603050405020304" pitchFamily="18" charset="0"/>
              <a:ea typeface="+mj-ea"/>
              <a:cs typeface="Times New Roman" panose="02020603050405020304" pitchFamily="18" charset="0"/>
            </a:endParaRPr>
          </a:p>
          <a:p>
            <a:pPr marL="1085850" lvl="1" indent="-457200" eaLnBrk="1" hangingPunct="1">
              <a:lnSpc>
                <a:spcPct val="110000"/>
              </a:lnSpc>
              <a:buFont typeface="Arial" panose="020B0604020202020204" pitchFamily="34" charset="0"/>
              <a:buChar char="–"/>
              <a:defRPr/>
            </a:pPr>
            <a:endParaRPr lang="zh-CN" altLang="en-US" sz="2400" b="1" dirty="0" smtClean="0">
              <a:latin typeface="Times New Roman" panose="02020603050405020304" pitchFamily="18" charset="0"/>
              <a:ea typeface="+mj-ea"/>
              <a:cs typeface="Times New Roman" panose="02020603050405020304" pitchFamily="18" charset="0"/>
            </a:endParaRPr>
          </a:p>
          <a:p>
            <a:pPr marL="1085850" lvl="1" indent="-457200" eaLnBrk="1" hangingPunct="1">
              <a:lnSpc>
                <a:spcPct val="110000"/>
              </a:lnSpc>
              <a:buFont typeface="Wingdings" panose="05000000000000000000" pitchFamily="2" charset="2"/>
              <a:buNone/>
              <a:defRPr/>
            </a:pPr>
            <a:r>
              <a:rPr lang="zh-CN" altLang="en-US" sz="2400" b="1" dirty="0" smtClean="0">
                <a:solidFill>
                  <a:srgbClr val="D60093"/>
                </a:solidFill>
                <a:latin typeface="Times New Roman" panose="02020603050405020304" pitchFamily="18" charset="0"/>
                <a:ea typeface="+mj-ea"/>
                <a:cs typeface="Times New Roman" panose="02020603050405020304" pitchFamily="18" charset="0"/>
              </a:rPr>
              <a:t>   解决方法：</a:t>
            </a:r>
            <a:r>
              <a:rPr lang="zh-CN" altLang="en-US" sz="2400" b="1" dirty="0" smtClean="0">
                <a:latin typeface="Times New Roman" panose="02020603050405020304" pitchFamily="18" charset="0"/>
                <a:ea typeface="+mj-ea"/>
                <a:cs typeface="Times New Roman" panose="02020603050405020304" pitchFamily="18" charset="0"/>
              </a:rPr>
              <a:t>增加一个加法器，把</a:t>
            </a:r>
            <a:r>
              <a:rPr lang="en-US" altLang="zh-CN" sz="2400" b="1" dirty="0" smtClean="0">
                <a:latin typeface="Times New Roman" panose="02020603050405020304" pitchFamily="18" charset="0"/>
                <a:ea typeface="+mj-ea"/>
                <a:cs typeface="Times New Roman" panose="02020603050405020304" pitchFamily="18" charset="0"/>
              </a:rPr>
              <a:t>ALU</a:t>
            </a:r>
            <a:r>
              <a:rPr lang="zh-CN" altLang="en-US" sz="2400" b="1" dirty="0" smtClean="0">
                <a:latin typeface="Times New Roman" panose="02020603050405020304" pitchFamily="18" charset="0"/>
                <a:ea typeface="+mj-ea"/>
                <a:cs typeface="Times New Roman" panose="02020603050405020304" pitchFamily="18" charset="0"/>
              </a:rPr>
              <a:t>功能和地址运算功能分开。 </a:t>
            </a:r>
            <a:endParaRPr lang="zh-CN" altLang="en-US" sz="2400" b="1" dirty="0" smtClean="0">
              <a:latin typeface="Times New Roman" panose="02020603050405020304" pitchFamily="18" charset="0"/>
              <a:ea typeface="+mj-ea"/>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a:xfrm>
            <a:off x="468313" y="414338"/>
            <a:ext cx="8229600" cy="1143000"/>
          </a:xfrm>
        </p:spPr>
        <p:txBody>
          <a:bodyPr rtlCol="0">
            <a:normAutofit/>
          </a:bodyPr>
          <a:lstStyle/>
          <a:p>
            <a:pPr eaLnBrk="1" fontAlgn="auto" hangingPunct="1">
              <a:spcAft>
                <a:spcPts val="0"/>
              </a:spcAft>
              <a:defRPr/>
            </a:pPr>
            <a:r>
              <a:rPr lang="en-US" altLang="zh-CN" sz="4000" b="1" dirty="0" smtClean="0">
                <a:latin typeface="Times New Roman" panose="02020603050405020304" pitchFamily="18" charset="0"/>
                <a:cs typeface="Times New Roman" panose="02020603050405020304" pitchFamily="18" charset="0"/>
              </a:rPr>
              <a:t>7.3  </a:t>
            </a:r>
            <a:r>
              <a:rPr lang="zh-CN" altLang="en-US" sz="4000" b="1" dirty="0">
                <a:latin typeface="Times New Roman" panose="02020603050405020304" pitchFamily="18" charset="0"/>
                <a:cs typeface="Times New Roman" panose="02020603050405020304" pitchFamily="18" charset="0"/>
              </a:rPr>
              <a:t>控制相关的动态解决技术</a:t>
            </a:r>
            <a:endParaRPr lang="zh-CN" altLang="en-US" sz="4000" b="1" dirty="0" smtClean="0">
              <a:latin typeface="Times New Roman" panose="02020603050405020304" pitchFamily="18" charset="0"/>
              <a:cs typeface="Times New Roman" panose="02020603050405020304" pitchFamily="18" charset="0"/>
            </a:endParaRPr>
          </a:p>
        </p:txBody>
      </p:sp>
      <p:sp>
        <p:nvSpPr>
          <p:cNvPr id="5123" name="Rectangle 2"/>
          <p:cNvSpPr>
            <a:spLocks noGrp="1" noChangeArrowheads="1"/>
          </p:cNvSpPr>
          <p:nvPr>
            <p:ph idx="1"/>
          </p:nvPr>
        </p:nvSpPr>
        <p:spPr>
          <a:xfrm>
            <a:off x="755650" y="2060575"/>
            <a:ext cx="7064375" cy="3313113"/>
          </a:xfrm>
        </p:spPr>
        <p:txBody>
          <a:bodyPr/>
          <a:lstStyle/>
          <a:p>
            <a:pPr marL="0" indent="0" eaLnBrk="1" hangingPunct="1">
              <a:spcBef>
                <a:spcPct val="50000"/>
              </a:spcBef>
              <a:buFont typeface="Arial" panose="020B0604020202020204" pitchFamily="34" charset="0"/>
              <a:buNone/>
            </a:pPr>
            <a:r>
              <a:rPr lang="en-US" altLang="zh-CN" sz="2800" b="1" dirty="0" smtClean="0">
                <a:latin typeface="Times New Roman" panose="02020603050405020304" pitchFamily="18" charset="0"/>
              </a:rPr>
              <a:t>7.3.1  </a:t>
            </a:r>
            <a:r>
              <a:rPr lang="zh-CN" altLang="en-US" sz="2800" b="1" dirty="0" smtClean="0">
                <a:latin typeface="Times New Roman" panose="02020603050405020304" pitchFamily="18" charset="0"/>
              </a:rPr>
              <a:t>分支预测缓冲</a:t>
            </a:r>
            <a:endParaRPr lang="en-US" altLang="zh-CN" sz="2800" b="1" dirty="0" smtClean="0">
              <a:latin typeface="Times New Roman" panose="02020603050405020304" pitchFamily="18" charset="0"/>
            </a:endParaRPr>
          </a:p>
          <a:p>
            <a:pPr marL="0" indent="0" eaLnBrk="1" hangingPunct="1">
              <a:spcBef>
                <a:spcPct val="50000"/>
              </a:spcBef>
              <a:buFont typeface="Arial" panose="020B0604020202020204" pitchFamily="34" charset="0"/>
              <a:buNone/>
            </a:pPr>
            <a:endParaRPr lang="zh-CN" altLang="en-US" sz="2800" b="1" dirty="0" smtClean="0">
              <a:latin typeface="Times New Roman" panose="02020603050405020304" pitchFamily="18" charset="0"/>
            </a:endParaRPr>
          </a:p>
          <a:p>
            <a:pPr marL="0" indent="0" eaLnBrk="1" hangingPunct="1">
              <a:spcBef>
                <a:spcPct val="50000"/>
              </a:spcBef>
              <a:buFont typeface="Arial" panose="020B0604020202020204" pitchFamily="34" charset="0"/>
              <a:buNone/>
            </a:pPr>
            <a:r>
              <a:rPr lang="en-US" altLang="zh-CN" sz="2800" b="1" dirty="0" smtClean="0">
                <a:latin typeface="Times New Roman" panose="02020603050405020304" pitchFamily="18" charset="0"/>
              </a:rPr>
              <a:t>7.3.2  </a:t>
            </a:r>
            <a:r>
              <a:rPr lang="zh-CN" altLang="en-US" sz="2800" b="1" dirty="0" smtClean="0">
                <a:latin typeface="Times New Roman" panose="02020603050405020304" pitchFamily="18" charset="0"/>
              </a:rPr>
              <a:t>分支目标缓冲</a:t>
            </a:r>
            <a:endParaRPr lang="en-US" altLang="zh-CN" sz="2800" b="1" dirty="0" smtClean="0">
              <a:latin typeface="Times New Roman" panose="02020603050405020304" pitchFamily="18" charset="0"/>
            </a:endParaRPr>
          </a:p>
          <a:p>
            <a:pPr marL="0" indent="0" eaLnBrk="1" hangingPunct="1">
              <a:spcBef>
                <a:spcPct val="50000"/>
              </a:spcBef>
              <a:buFont typeface="Arial" panose="020B0604020202020204" pitchFamily="34" charset="0"/>
              <a:buNone/>
            </a:pPr>
            <a:endParaRPr lang="en-US" altLang="zh-CN" sz="2800" b="1" dirty="0">
              <a:latin typeface="Times New Roman" panose="02020603050405020304" pitchFamily="18" charset="0"/>
            </a:endParaRPr>
          </a:p>
          <a:p>
            <a:pPr marL="0" indent="0" eaLnBrk="1" hangingPunct="1">
              <a:spcBef>
                <a:spcPct val="50000"/>
              </a:spcBef>
              <a:buFont typeface="Arial" panose="020B0604020202020204" pitchFamily="34" charset="0"/>
              <a:buNone/>
            </a:pPr>
            <a:r>
              <a:rPr lang="en-US" altLang="zh-CN" sz="2800" b="1" u="sng" dirty="0" smtClean="0">
                <a:latin typeface="Times New Roman" panose="02020603050405020304" pitchFamily="18" charset="0"/>
              </a:rPr>
              <a:t>7.3.3 </a:t>
            </a:r>
            <a:r>
              <a:rPr lang="zh-CN" altLang="en-US" sz="2800" b="1" u="sng" dirty="0" smtClean="0">
                <a:latin typeface="Times New Roman" panose="02020603050405020304" pitchFamily="18" charset="0"/>
              </a:rPr>
              <a:t>基于硬件的前瞻执行</a:t>
            </a:r>
            <a:endParaRPr lang="en-US" altLang="zh-CN" sz="2800" b="1" u="sng" dirty="0" smtClean="0">
              <a:latin typeface="Times New Roman" panose="02020603050405020304" pitchFamily="18" charset="0"/>
            </a:endParaRPr>
          </a:p>
          <a:p>
            <a:pPr marL="0" indent="0" eaLnBrk="1" hangingPunct="1">
              <a:spcBef>
                <a:spcPct val="50000"/>
              </a:spcBef>
              <a:buFont typeface="Arial" panose="020B0604020202020204" pitchFamily="34" charset="0"/>
              <a:buNone/>
            </a:pPr>
            <a:endParaRPr lang="en-US" altLang="zh-CN" sz="2800" b="1" dirty="0" smtClean="0">
              <a:latin typeface="Times New Roman" panose="02020603050405020304" pitchFamily="18" charset="0"/>
            </a:endParaRPr>
          </a:p>
          <a:p>
            <a:pPr marL="0" indent="0" eaLnBrk="1" hangingPunct="1">
              <a:spcBef>
                <a:spcPct val="50000"/>
              </a:spcBef>
              <a:buFont typeface="Arial" panose="020B0604020202020204" pitchFamily="34" charset="0"/>
              <a:buNone/>
            </a:pPr>
            <a:endParaRPr lang="en-US" altLang="zh-CN" b="1" dirty="0" smtClean="0">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3" descr="Rectangle: Click to edit Master text styles&#10;Second level&#10;Third level&#10;Fourth level&#10;Fifth level"/>
          <p:cNvSpPr>
            <a:spLocks noGrp="1" noChangeArrowheads="1"/>
          </p:cNvSpPr>
          <p:nvPr>
            <p:ph idx="1"/>
          </p:nvPr>
        </p:nvSpPr>
        <p:spPr>
          <a:xfrm>
            <a:off x="611188" y="836613"/>
            <a:ext cx="7848600" cy="4514850"/>
          </a:xfrm>
        </p:spPr>
        <p:txBody>
          <a:bodyPr/>
          <a:lstStyle/>
          <a:p>
            <a:pPr marL="457200" indent="-457200" eaLnBrk="1" hangingPunct="1">
              <a:buFont typeface="Arial" panose="020B0604020202020204" pitchFamily="34" charset="0"/>
              <a:buChar char="•"/>
              <a:defRPr/>
            </a:pPr>
            <a:r>
              <a:rPr lang="zh-CN" altLang="en-US" sz="2400" b="1" dirty="0" smtClean="0">
                <a:latin typeface="+mj-ea"/>
                <a:ea typeface="+mj-ea"/>
              </a:rPr>
              <a:t>上述双流出动态调度流水线的性能受限于以下</a:t>
            </a:r>
            <a:r>
              <a:rPr lang="en-US" altLang="zh-CN" sz="2400" b="1" dirty="0" smtClean="0">
                <a:latin typeface="+mj-ea"/>
                <a:ea typeface="+mj-ea"/>
              </a:rPr>
              <a:t>3</a:t>
            </a:r>
            <a:r>
              <a:rPr lang="zh-CN" altLang="en-US" sz="2400" b="1" dirty="0" smtClean="0">
                <a:latin typeface="+mj-ea"/>
                <a:ea typeface="+mj-ea"/>
              </a:rPr>
              <a:t>个因素：</a:t>
            </a:r>
            <a:endParaRPr lang="zh-CN" altLang="en-US" sz="2400" b="1" dirty="0" smtClean="0">
              <a:latin typeface="+mj-ea"/>
              <a:ea typeface="+mj-ea"/>
            </a:endParaRPr>
          </a:p>
          <a:p>
            <a:pPr marL="1085850" lvl="1" indent="-457200" eaLnBrk="1" hangingPunct="1">
              <a:buFont typeface="Arial" panose="020B0604020202020204" pitchFamily="34" charset="0"/>
              <a:buChar char="–"/>
              <a:defRPr/>
            </a:pPr>
            <a:r>
              <a:rPr lang="zh-CN" altLang="en-US" sz="2400" b="1" dirty="0" smtClean="0">
                <a:latin typeface="+mj-ea"/>
                <a:ea typeface="+mj-ea"/>
              </a:rPr>
              <a:t>整数部件和浮点部件的工作负载不平衡，没有充分发挥出浮点部件的作用。</a:t>
            </a:r>
            <a:endParaRPr lang="zh-CN" altLang="en-US" sz="2400" b="1" dirty="0" smtClean="0">
              <a:latin typeface="+mj-ea"/>
              <a:ea typeface="+mj-ea"/>
            </a:endParaRPr>
          </a:p>
          <a:p>
            <a:pPr lvl="2" eaLnBrk="1" hangingPunct="1">
              <a:buFont typeface="Wingdings" panose="05000000000000000000" pitchFamily="2" charset="2"/>
              <a:buChar char="ü"/>
              <a:defRPr/>
            </a:pPr>
            <a:r>
              <a:rPr lang="zh-CN" altLang="en-US" b="1" dirty="0" smtClean="0">
                <a:latin typeface="+mj-ea"/>
                <a:ea typeface="+mj-ea"/>
              </a:rPr>
              <a:t> 应该设法减少循环中整数型指令的数量。</a:t>
            </a:r>
            <a:endParaRPr lang="zh-CN" altLang="en-US" b="1" dirty="0" smtClean="0">
              <a:latin typeface="+mj-ea"/>
              <a:ea typeface="+mj-ea"/>
            </a:endParaRPr>
          </a:p>
          <a:p>
            <a:pPr marL="1085850" lvl="1" indent="-457200" eaLnBrk="1" hangingPunct="1">
              <a:buFont typeface="Arial" panose="020B0604020202020204" pitchFamily="34" charset="0"/>
              <a:buChar char="–"/>
              <a:defRPr/>
            </a:pPr>
            <a:r>
              <a:rPr lang="zh-CN" altLang="en-US" sz="2400" b="1" dirty="0" smtClean="0">
                <a:latin typeface="+mj-ea"/>
                <a:ea typeface="+mj-ea"/>
              </a:rPr>
              <a:t>每个循环叠代中的控制开销太大。</a:t>
            </a:r>
            <a:endParaRPr lang="zh-CN" altLang="en-US" sz="2400" b="1" dirty="0" smtClean="0">
              <a:latin typeface="+mj-ea"/>
              <a:ea typeface="+mj-ea"/>
            </a:endParaRPr>
          </a:p>
          <a:p>
            <a:pPr lvl="2" eaLnBrk="1" hangingPunct="1">
              <a:buFont typeface="Arial" panose="020B0604020202020204" pitchFamily="34" charset="0"/>
              <a:buChar char="•"/>
              <a:defRPr/>
            </a:pPr>
            <a:r>
              <a:rPr lang="en-US" altLang="zh-CN" b="1" dirty="0" smtClean="0">
                <a:solidFill>
                  <a:srgbClr val="9933FF"/>
                </a:solidFill>
                <a:latin typeface="+mj-ea"/>
                <a:ea typeface="+mj-ea"/>
              </a:rPr>
              <a:t>5</a:t>
            </a:r>
            <a:r>
              <a:rPr lang="zh-CN" altLang="en-US" b="1" dirty="0" smtClean="0">
                <a:latin typeface="+mj-ea"/>
                <a:ea typeface="+mj-ea"/>
              </a:rPr>
              <a:t>条指令中有两条指令是辅助指令；</a:t>
            </a:r>
            <a:endParaRPr lang="zh-CN" altLang="en-US" b="1" dirty="0" smtClean="0">
              <a:latin typeface="+mj-ea"/>
              <a:ea typeface="+mj-ea"/>
            </a:endParaRPr>
          </a:p>
          <a:p>
            <a:pPr lvl="2" eaLnBrk="1" hangingPunct="1">
              <a:buFont typeface="Arial" panose="020B0604020202020204" pitchFamily="34" charset="0"/>
              <a:buChar char="•"/>
              <a:defRPr/>
            </a:pPr>
            <a:r>
              <a:rPr lang="zh-CN" altLang="en-US" b="1" dirty="0" smtClean="0">
                <a:latin typeface="+mj-ea"/>
                <a:ea typeface="+mj-ea"/>
              </a:rPr>
              <a:t>应该</a:t>
            </a:r>
            <a:r>
              <a:rPr lang="zh-CN" altLang="en-US" b="1" u="sng" dirty="0" smtClean="0">
                <a:latin typeface="+mj-ea"/>
                <a:ea typeface="+mj-ea"/>
              </a:rPr>
              <a:t>设法减少或消除这些指令</a:t>
            </a:r>
            <a:r>
              <a:rPr lang="zh-CN" altLang="en-US" b="1" dirty="0" smtClean="0">
                <a:latin typeface="+mj-ea"/>
                <a:ea typeface="+mj-ea"/>
              </a:rPr>
              <a:t>。</a:t>
            </a:r>
            <a:endParaRPr lang="zh-CN" altLang="en-US" b="1" dirty="0" smtClean="0">
              <a:latin typeface="+mj-ea"/>
              <a:ea typeface="+mj-ea"/>
            </a:endParaRPr>
          </a:p>
          <a:p>
            <a:pPr marL="1085850" lvl="1" indent="-457200" eaLnBrk="1" hangingPunct="1">
              <a:buFont typeface="Arial" panose="020B0604020202020204" pitchFamily="34" charset="0"/>
              <a:buChar char="–"/>
              <a:defRPr/>
            </a:pPr>
            <a:r>
              <a:rPr lang="zh-CN" altLang="en-US" sz="2400" b="1" dirty="0" smtClean="0">
                <a:latin typeface="+mj-ea"/>
                <a:ea typeface="+mj-ea"/>
              </a:rPr>
              <a:t>控制相关使得处理机必须等到分支指令的结果出来后才能开始下一条</a:t>
            </a:r>
            <a:r>
              <a:rPr lang="en-US" altLang="zh-CN" sz="2400" b="1" dirty="0" smtClean="0">
                <a:solidFill>
                  <a:srgbClr val="9933FF"/>
                </a:solidFill>
                <a:latin typeface="+mj-ea"/>
                <a:ea typeface="+mj-ea"/>
              </a:rPr>
              <a:t>LD</a:t>
            </a:r>
            <a:r>
              <a:rPr lang="zh-CN" altLang="en-US" sz="2400" b="1" dirty="0" smtClean="0">
                <a:latin typeface="+mj-ea"/>
                <a:ea typeface="+mj-ea"/>
              </a:rPr>
              <a:t>指令的执行。 </a:t>
            </a:r>
            <a:endParaRPr lang="zh-CN" altLang="en-US" sz="2400" b="1" dirty="0" smtClean="0">
              <a:latin typeface="+mj-ea"/>
              <a:ea typeface="+mj-ea"/>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title" idx="4294967295"/>
          </p:nvPr>
        </p:nvSpPr>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7.4.3 </a:t>
            </a:r>
            <a:r>
              <a:rPr lang="zh-CN" altLang="en-US" sz="3600" b="1" dirty="0" smtClean="0">
                <a:latin typeface="Times New Roman" panose="02020603050405020304" pitchFamily="18" charset="0"/>
                <a:cs typeface="Times New Roman" panose="02020603050405020304" pitchFamily="18" charset="0"/>
              </a:rPr>
              <a:t>超长指令字技术</a:t>
            </a:r>
            <a:endParaRPr lang="zh-CN" altLang="en-US" sz="3600" b="1" dirty="0" smtClean="0">
              <a:latin typeface="Times New Roman" panose="02020603050405020304" pitchFamily="18" charset="0"/>
              <a:cs typeface="Times New Roman" panose="02020603050405020304" pitchFamily="18" charset="0"/>
            </a:endParaRPr>
          </a:p>
        </p:txBody>
      </p:sp>
      <p:sp>
        <p:nvSpPr>
          <p:cNvPr id="31747" name="Rectangle 8"/>
          <p:cNvSpPr>
            <a:spLocks noGrp="1" noChangeArrowheads="1"/>
          </p:cNvSpPr>
          <p:nvPr>
            <p:ph type="body" idx="4294967295"/>
          </p:nvPr>
        </p:nvSpPr>
        <p:spPr/>
        <p:txBody>
          <a:bodyPr/>
          <a:lstStyle/>
          <a:p>
            <a:pPr eaLnBrk="1" hangingPunct="1">
              <a:buFont typeface="Arial" panose="020B0604020202020204" pitchFamily="34" charset="0"/>
              <a:buChar char="•"/>
              <a:defRPr/>
            </a:pPr>
            <a:r>
              <a:rPr lang="zh-CN" altLang="en-US" sz="2400" b="1" dirty="0" smtClean="0">
                <a:latin typeface="Times New Roman" panose="02020603050405020304" pitchFamily="18" charset="0"/>
                <a:ea typeface="+mj-ea"/>
                <a:cs typeface="Times New Roman" panose="02020603050405020304" pitchFamily="18" charset="0"/>
              </a:rPr>
              <a:t>一台超标量机器每周期能够流出</a:t>
            </a:r>
            <a:r>
              <a:rPr lang="en-US" altLang="zh-CN" sz="2400" b="1" dirty="0" smtClean="0">
                <a:latin typeface="Times New Roman" panose="02020603050405020304" pitchFamily="18" charset="0"/>
                <a:ea typeface="+mj-ea"/>
                <a:cs typeface="Times New Roman" panose="02020603050405020304" pitchFamily="18" charset="0"/>
              </a:rPr>
              <a:t>4-8</a:t>
            </a:r>
            <a:r>
              <a:rPr lang="zh-CN" altLang="en-US" sz="2400" b="1" dirty="0" smtClean="0">
                <a:latin typeface="Times New Roman" panose="02020603050405020304" pitchFamily="18" charset="0"/>
                <a:ea typeface="+mj-ea"/>
                <a:cs typeface="Times New Roman" panose="02020603050405020304" pitchFamily="18" charset="0"/>
              </a:rPr>
              <a:t>条指令</a:t>
            </a:r>
            <a:endParaRPr lang="zh-CN" altLang="en-US" sz="2400" b="1" dirty="0" smtClean="0">
              <a:latin typeface="Times New Roman" panose="02020603050405020304" pitchFamily="18" charset="0"/>
              <a:ea typeface="+mj-ea"/>
              <a:cs typeface="Times New Roman" panose="02020603050405020304" pitchFamily="18" charset="0"/>
            </a:endParaRPr>
          </a:p>
          <a:p>
            <a:pPr lvl="1" eaLnBrk="1" hangingPunct="1">
              <a:buFont typeface="Arial" panose="020B0604020202020204" pitchFamily="34" charset="0"/>
              <a:buChar char="–"/>
              <a:defRPr/>
            </a:pPr>
            <a:r>
              <a:rPr lang="zh-CN" altLang="en-US" sz="2400" b="1" dirty="0" smtClean="0">
                <a:latin typeface="Times New Roman" panose="02020603050405020304" pitchFamily="18" charset="0"/>
                <a:ea typeface="+mj-ea"/>
                <a:cs typeface="Times New Roman" panose="02020603050405020304" pitchFamily="18" charset="0"/>
              </a:rPr>
              <a:t>由于必须要用硬件分析指令间的相关，为其实现带来了困难</a:t>
            </a:r>
            <a:endParaRPr lang="zh-CN" altLang="en-US" sz="2400" b="1" dirty="0" smtClean="0">
              <a:latin typeface="Times New Roman" panose="02020603050405020304" pitchFamily="18" charset="0"/>
              <a:ea typeface="+mj-ea"/>
              <a:cs typeface="Times New Roman" panose="02020603050405020304" pitchFamily="18" charset="0"/>
            </a:endParaRPr>
          </a:p>
          <a:p>
            <a:pPr eaLnBrk="1" hangingPunct="1">
              <a:buFont typeface="Arial" panose="020B0604020202020204" pitchFamily="34" charset="0"/>
              <a:buChar char="•"/>
              <a:defRPr/>
            </a:pPr>
            <a:r>
              <a:rPr lang="zh-CN" altLang="en-US" sz="2400" b="1" dirty="0" smtClean="0">
                <a:latin typeface="Times New Roman" panose="02020603050405020304" pitchFamily="18" charset="0"/>
                <a:ea typeface="+mj-ea"/>
                <a:cs typeface="Times New Roman" panose="02020603050405020304" pitchFamily="18" charset="0"/>
              </a:rPr>
              <a:t>另一种选择：长指令字（</a:t>
            </a:r>
            <a:r>
              <a:rPr lang="en-US" altLang="zh-CN" sz="2400" b="1" dirty="0" smtClean="0">
                <a:latin typeface="Times New Roman" panose="02020603050405020304" pitchFamily="18" charset="0"/>
                <a:ea typeface="+mj-ea"/>
                <a:cs typeface="Times New Roman" panose="02020603050405020304" pitchFamily="18" charset="0"/>
              </a:rPr>
              <a:t>LIW</a:t>
            </a:r>
            <a:r>
              <a:rPr lang="zh-CN" altLang="en-US" sz="2400" b="1" dirty="0" smtClean="0">
                <a:latin typeface="Times New Roman" panose="02020603050405020304" pitchFamily="18" charset="0"/>
                <a:ea typeface="+mj-ea"/>
                <a:cs typeface="Times New Roman" panose="02020603050405020304" pitchFamily="18" charset="0"/>
              </a:rPr>
              <a:t>，</a:t>
            </a:r>
            <a:r>
              <a:rPr lang="en-US" altLang="zh-CN" sz="2400" b="1" dirty="0" smtClean="0">
                <a:latin typeface="Times New Roman" panose="02020603050405020304" pitchFamily="18" charset="0"/>
                <a:ea typeface="+mj-ea"/>
                <a:cs typeface="Times New Roman" panose="02020603050405020304" pitchFamily="18" charset="0"/>
              </a:rPr>
              <a:t>Long Instruction Word</a:t>
            </a:r>
            <a:r>
              <a:rPr lang="zh-CN" altLang="en-US" sz="2400" b="1" dirty="0" smtClean="0">
                <a:latin typeface="Times New Roman" panose="02020603050405020304" pitchFamily="18" charset="0"/>
                <a:ea typeface="+mj-ea"/>
                <a:cs typeface="Times New Roman" panose="02020603050405020304" pitchFamily="18" charset="0"/>
              </a:rPr>
              <a:t>）或称为超长指令字（</a:t>
            </a:r>
            <a:r>
              <a:rPr lang="en-US" altLang="zh-CN" sz="2400" b="1" dirty="0" smtClean="0">
                <a:latin typeface="Times New Roman" panose="02020603050405020304" pitchFamily="18" charset="0"/>
                <a:ea typeface="+mj-ea"/>
                <a:cs typeface="Times New Roman" panose="02020603050405020304" pitchFamily="18" charset="0"/>
              </a:rPr>
              <a:t>VLIW</a:t>
            </a:r>
            <a:r>
              <a:rPr lang="zh-CN" altLang="en-US" sz="2400" b="1" dirty="0" smtClean="0">
                <a:latin typeface="Times New Roman" panose="02020603050405020304" pitchFamily="18" charset="0"/>
                <a:ea typeface="+mj-ea"/>
                <a:cs typeface="Times New Roman" panose="02020603050405020304" pitchFamily="18" charset="0"/>
              </a:rPr>
              <a:t>，</a:t>
            </a:r>
            <a:r>
              <a:rPr lang="en-US" altLang="zh-CN" sz="2400" b="1" dirty="0" smtClean="0">
                <a:latin typeface="Times New Roman" panose="02020603050405020304" pitchFamily="18" charset="0"/>
                <a:ea typeface="+mj-ea"/>
                <a:cs typeface="Times New Roman" panose="02020603050405020304" pitchFamily="18" charset="0"/>
              </a:rPr>
              <a:t>Very Long Instruction Word</a:t>
            </a:r>
            <a:r>
              <a:rPr lang="zh-CN" altLang="en-US" sz="2400" b="1" dirty="0" smtClean="0">
                <a:latin typeface="Times New Roman" panose="02020603050405020304" pitchFamily="18" charset="0"/>
                <a:ea typeface="+mj-ea"/>
                <a:cs typeface="Times New Roman" panose="02020603050405020304" pitchFamily="18" charset="0"/>
              </a:rPr>
              <a:t>）体系结构</a:t>
            </a:r>
            <a:endParaRPr lang="en-US" altLang="zh-CN" sz="2400" b="1" dirty="0" smtClean="0">
              <a:latin typeface="Times New Roman" panose="02020603050405020304" pitchFamily="18" charset="0"/>
              <a:ea typeface="+mj-ea"/>
              <a:cs typeface="Times New Roman" panose="02020603050405020304" pitchFamily="18" charset="0"/>
            </a:endParaRPr>
          </a:p>
          <a:p>
            <a:pPr lvl="1" eaLnBrk="1" hangingPunct="1">
              <a:buFont typeface="Arial" panose="020B0604020202020204" pitchFamily="34" charset="0"/>
              <a:buChar char="–"/>
              <a:defRPr/>
            </a:pPr>
            <a:r>
              <a:rPr lang="zh-CN" altLang="en-US" sz="2400" b="1" dirty="0" smtClean="0">
                <a:latin typeface="Times New Roman" panose="02020603050405020304" pitchFamily="18" charset="0"/>
                <a:ea typeface="+mj-ea"/>
                <a:cs typeface="Times New Roman" panose="02020603050405020304" pitchFamily="18" charset="0"/>
              </a:rPr>
              <a:t>第一种商用</a:t>
            </a:r>
            <a:r>
              <a:rPr lang="en-US" altLang="zh-CN" sz="2400" b="1" dirty="0" smtClean="0">
                <a:latin typeface="Times New Roman" panose="02020603050405020304" pitchFamily="18" charset="0"/>
                <a:ea typeface="+mj-ea"/>
                <a:cs typeface="Times New Roman" panose="02020603050405020304" pitchFamily="18" charset="0"/>
              </a:rPr>
              <a:t>LIW</a:t>
            </a:r>
            <a:r>
              <a:rPr lang="zh-CN" altLang="en-US" sz="2400" b="1" dirty="0" smtClean="0">
                <a:latin typeface="Times New Roman" panose="02020603050405020304" pitchFamily="18" charset="0"/>
                <a:ea typeface="+mj-ea"/>
                <a:cs typeface="Times New Roman" panose="02020603050405020304" pitchFamily="18" charset="0"/>
              </a:rPr>
              <a:t>机器是</a:t>
            </a:r>
            <a:r>
              <a:rPr lang="en-US" altLang="zh-CN" sz="2400" b="1" dirty="0" smtClean="0">
                <a:latin typeface="Times New Roman" panose="02020603050405020304" pitchFamily="18" charset="0"/>
                <a:ea typeface="+mj-ea"/>
                <a:cs typeface="Times New Roman" panose="02020603050405020304" pitchFamily="18" charset="0"/>
              </a:rPr>
              <a:t>AP-120B</a:t>
            </a:r>
            <a:r>
              <a:rPr lang="zh-CN" altLang="en-US" sz="2400" b="1" dirty="0" smtClean="0">
                <a:latin typeface="Times New Roman" panose="02020603050405020304" pitchFamily="18" charset="0"/>
                <a:ea typeface="+mj-ea"/>
                <a:cs typeface="Times New Roman" panose="02020603050405020304" pitchFamily="18" charset="0"/>
              </a:rPr>
              <a:t>，由</a:t>
            </a:r>
            <a:r>
              <a:rPr lang="en-US" altLang="zh-CN" sz="2400" b="1" dirty="0" smtClean="0">
                <a:latin typeface="Times New Roman" panose="02020603050405020304" pitchFamily="18" charset="0"/>
                <a:ea typeface="+mj-ea"/>
                <a:cs typeface="Times New Roman" panose="02020603050405020304" pitchFamily="18" charset="0"/>
              </a:rPr>
              <a:t>Floating Point Systems Inc</a:t>
            </a:r>
            <a:r>
              <a:rPr lang="en-US" altLang="zh-CN" sz="2400" b="1" dirty="0">
                <a:latin typeface="Times New Roman" panose="02020603050405020304" pitchFamily="18" charset="0"/>
                <a:ea typeface="+mj-ea"/>
                <a:cs typeface="Times New Roman" panose="02020603050405020304" pitchFamily="18" charset="0"/>
              </a:rPr>
              <a:t>.</a:t>
            </a:r>
            <a:r>
              <a:rPr lang="zh-CN" altLang="en-US" sz="2400" b="1" dirty="0" smtClean="0">
                <a:latin typeface="Times New Roman" panose="02020603050405020304" pitchFamily="18" charset="0"/>
                <a:ea typeface="+mj-ea"/>
                <a:cs typeface="Times New Roman" panose="02020603050405020304" pitchFamily="18" charset="0"/>
              </a:rPr>
              <a:t>开发</a:t>
            </a:r>
            <a:endParaRPr lang="zh-CN" altLang="en-US" sz="2400" b="1" dirty="0" smtClean="0">
              <a:latin typeface="Times New Roman" panose="02020603050405020304" pitchFamily="18" charset="0"/>
              <a:ea typeface="+mj-ea"/>
              <a:cs typeface="Times New Roman" panose="02020603050405020304" pitchFamily="18" charset="0"/>
            </a:endParaRPr>
          </a:p>
          <a:p>
            <a:pPr lvl="1" eaLnBrk="1" hangingPunct="1">
              <a:buFont typeface="Arial" panose="020B0604020202020204" pitchFamily="34" charset="0"/>
              <a:buChar char="–"/>
              <a:defRPr/>
            </a:pPr>
            <a:r>
              <a:rPr lang="en-US" altLang="zh-CN" sz="2400" b="1" dirty="0" smtClean="0">
                <a:latin typeface="Times New Roman" panose="02020603050405020304" pitchFamily="18" charset="0"/>
                <a:ea typeface="+mj-ea"/>
                <a:cs typeface="Times New Roman" panose="02020603050405020304" pitchFamily="18" charset="0"/>
              </a:rPr>
              <a:t>FPS-164</a:t>
            </a:r>
            <a:r>
              <a:rPr lang="zh-CN" altLang="en-US" sz="2400" b="1" dirty="0" smtClean="0">
                <a:latin typeface="Times New Roman" panose="02020603050405020304" pitchFamily="18" charset="0"/>
                <a:ea typeface="+mj-ea"/>
                <a:cs typeface="Times New Roman" panose="02020603050405020304" pitchFamily="18" charset="0"/>
              </a:rPr>
              <a:t>是较新的机器，它的每个指令字含有对应于</a:t>
            </a:r>
            <a:r>
              <a:rPr lang="en-US" altLang="zh-CN" sz="2400" b="1" dirty="0" smtClean="0">
                <a:latin typeface="Times New Roman" panose="02020603050405020304" pitchFamily="18" charset="0"/>
                <a:ea typeface="+mj-ea"/>
                <a:cs typeface="Times New Roman" panose="02020603050405020304" pitchFamily="18" charset="0"/>
              </a:rPr>
              <a:t>10</a:t>
            </a:r>
            <a:r>
              <a:rPr lang="zh-CN" altLang="en-US" sz="2400" b="1" dirty="0" smtClean="0">
                <a:latin typeface="Times New Roman" panose="02020603050405020304" pitchFamily="18" charset="0"/>
                <a:ea typeface="+mj-ea"/>
                <a:cs typeface="Times New Roman" panose="02020603050405020304" pitchFamily="18" charset="0"/>
              </a:rPr>
              <a:t>个不同功能单元的</a:t>
            </a:r>
            <a:r>
              <a:rPr lang="en-US" altLang="zh-CN" sz="2400" b="1" dirty="0" smtClean="0">
                <a:latin typeface="Times New Roman" panose="02020603050405020304" pitchFamily="18" charset="0"/>
                <a:ea typeface="+mj-ea"/>
                <a:cs typeface="Times New Roman" panose="02020603050405020304" pitchFamily="18" charset="0"/>
              </a:rPr>
              <a:t>10</a:t>
            </a:r>
            <a:r>
              <a:rPr lang="zh-CN" altLang="en-US" sz="2400" b="1" dirty="0" smtClean="0">
                <a:latin typeface="Times New Roman" panose="02020603050405020304" pitchFamily="18" charset="0"/>
                <a:ea typeface="+mj-ea"/>
                <a:cs typeface="Times New Roman" panose="02020603050405020304" pitchFamily="18" charset="0"/>
              </a:rPr>
              <a:t>条指令</a:t>
            </a:r>
            <a:endParaRPr lang="zh-CN" altLang="en-US" sz="2400" b="1" dirty="0" smtClean="0">
              <a:latin typeface="Times New Roman" panose="02020603050405020304" pitchFamily="18" charset="0"/>
              <a:ea typeface="+mj-ea"/>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title" idx="4294967295"/>
          </p:nvPr>
        </p:nvSpPr>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VLIW</a:t>
            </a:r>
            <a:r>
              <a:rPr lang="zh-CN" altLang="en-US" sz="3600" b="1" dirty="0" smtClean="0">
                <a:latin typeface="Times New Roman" panose="02020603050405020304" pitchFamily="18" charset="0"/>
                <a:cs typeface="Times New Roman" panose="02020603050405020304" pitchFamily="18" charset="0"/>
              </a:rPr>
              <a:t>基本机构</a:t>
            </a:r>
            <a:endParaRPr lang="zh-CN" altLang="en-US" sz="3600" b="1" dirty="0" smtClean="0">
              <a:latin typeface="Times New Roman" panose="02020603050405020304" pitchFamily="18" charset="0"/>
              <a:cs typeface="Times New Roman" panose="02020603050405020304" pitchFamily="18" charset="0"/>
            </a:endParaRPr>
          </a:p>
        </p:txBody>
      </p:sp>
      <p:sp>
        <p:nvSpPr>
          <p:cNvPr id="32771" name="Rectangle 8"/>
          <p:cNvSpPr>
            <a:spLocks noGrp="1" noChangeArrowheads="1"/>
          </p:cNvSpPr>
          <p:nvPr>
            <p:ph type="body" idx="4294967295"/>
          </p:nvPr>
        </p:nvSpPr>
        <p:spPr>
          <a:xfrm>
            <a:off x="323850" y="1484313"/>
            <a:ext cx="8712200" cy="4525962"/>
          </a:xfrm>
        </p:spPr>
        <p:txBody>
          <a:bodyPr/>
          <a:lstStyle/>
          <a:p>
            <a:pPr eaLnBrk="1" hangingPunct="1">
              <a:buFont typeface="Arial" panose="020B0604020202020204" pitchFamily="34" charset="0"/>
              <a:buChar char="•"/>
              <a:defRPr/>
            </a:pPr>
            <a:r>
              <a:rPr lang="en-US" altLang="zh-CN" sz="2400" b="1" dirty="0" smtClean="0">
                <a:latin typeface="Times New Roman" panose="02020603050405020304" pitchFamily="18" charset="0"/>
                <a:ea typeface="+mj-ea"/>
                <a:cs typeface="Times New Roman" panose="02020603050405020304" pitchFamily="18" charset="0"/>
              </a:rPr>
              <a:t>VLIW</a:t>
            </a:r>
            <a:r>
              <a:rPr lang="zh-CN" altLang="en-US" sz="2400" b="1" dirty="0" smtClean="0">
                <a:latin typeface="Times New Roman" panose="02020603050405020304" pitchFamily="18" charset="0"/>
                <a:ea typeface="+mj-ea"/>
                <a:cs typeface="Times New Roman" panose="02020603050405020304" pitchFamily="18" charset="0"/>
              </a:rPr>
              <a:t>采用多个独立的功能单元，多个不同的操作封装在一条长指令字中，每个功能单元在</a:t>
            </a:r>
            <a:r>
              <a:rPr lang="en-US" altLang="zh-CN" sz="2400" b="1" dirty="0" smtClean="0">
                <a:latin typeface="Times New Roman" panose="02020603050405020304" pitchFamily="18" charset="0"/>
                <a:ea typeface="+mj-ea"/>
                <a:cs typeface="Times New Roman" panose="02020603050405020304" pitchFamily="18" charset="0"/>
              </a:rPr>
              <a:t>VLIW</a:t>
            </a:r>
            <a:r>
              <a:rPr lang="zh-CN" altLang="en-US" sz="2400" b="1" dirty="0" smtClean="0">
                <a:latin typeface="Times New Roman" panose="02020603050405020304" pitchFamily="18" charset="0"/>
                <a:ea typeface="+mj-ea"/>
                <a:cs typeface="Times New Roman" panose="02020603050405020304" pitchFamily="18" charset="0"/>
              </a:rPr>
              <a:t>指令中都有一定的对应区域</a:t>
            </a:r>
            <a:endParaRPr lang="zh-CN" altLang="en-US" sz="2400" b="1" dirty="0" smtClean="0">
              <a:latin typeface="Times New Roman" panose="02020603050405020304" pitchFamily="18" charset="0"/>
              <a:ea typeface="+mj-ea"/>
              <a:cs typeface="Times New Roman" panose="02020603050405020304" pitchFamily="18" charset="0"/>
            </a:endParaRPr>
          </a:p>
          <a:p>
            <a:pPr lvl="1" eaLnBrk="1" hangingPunct="1">
              <a:buFont typeface="Arial" panose="020B0604020202020204" pitchFamily="34" charset="0"/>
              <a:buChar char="–"/>
              <a:defRPr/>
            </a:pPr>
            <a:r>
              <a:rPr lang="zh-CN" altLang="en-US" sz="2400" b="1" dirty="0" smtClean="0">
                <a:latin typeface="Times New Roman" panose="02020603050405020304" pitchFamily="18" charset="0"/>
                <a:ea typeface="+mj-ea"/>
                <a:cs typeface="Times New Roman" panose="02020603050405020304" pitchFamily="18" charset="0"/>
              </a:rPr>
              <a:t>一般每个功能单元占用</a:t>
            </a:r>
            <a:r>
              <a:rPr lang="en-US" altLang="zh-CN" sz="2400" b="1" dirty="0" smtClean="0">
                <a:latin typeface="Times New Roman" panose="02020603050405020304" pitchFamily="18" charset="0"/>
                <a:ea typeface="+mj-ea"/>
                <a:cs typeface="Times New Roman" panose="02020603050405020304" pitchFamily="18" charset="0"/>
              </a:rPr>
              <a:t>16-24</a:t>
            </a:r>
            <a:r>
              <a:rPr lang="zh-CN" altLang="en-US" sz="2400" b="1" dirty="0" smtClean="0">
                <a:latin typeface="Times New Roman" panose="02020603050405020304" pitchFamily="18" charset="0"/>
                <a:ea typeface="+mj-ea"/>
                <a:cs typeface="Times New Roman" panose="02020603050405020304" pitchFamily="18" charset="0"/>
              </a:rPr>
              <a:t>位</a:t>
            </a:r>
            <a:endParaRPr lang="en-US" altLang="zh-CN" sz="2400" b="1" dirty="0" smtClean="0">
              <a:latin typeface="Times New Roman" panose="02020603050405020304" pitchFamily="18" charset="0"/>
              <a:ea typeface="+mj-ea"/>
              <a:cs typeface="Times New Roman" panose="02020603050405020304" pitchFamily="18" charset="0"/>
            </a:endParaRPr>
          </a:p>
          <a:p>
            <a:pPr lvl="1" eaLnBrk="1" hangingPunct="1">
              <a:buFont typeface="Arial" panose="020B0604020202020204" pitchFamily="34" charset="0"/>
              <a:buChar char="–"/>
              <a:defRPr/>
            </a:pPr>
            <a:r>
              <a:rPr lang="zh-CN" altLang="en-US" sz="2400" b="1" dirty="0" smtClean="0">
                <a:latin typeface="Times New Roman" panose="02020603050405020304" pitchFamily="18" charset="0"/>
                <a:ea typeface="+mj-ea"/>
                <a:cs typeface="Times New Roman" panose="02020603050405020304" pitchFamily="18" charset="0"/>
              </a:rPr>
              <a:t>例如：</a:t>
            </a:r>
            <a:r>
              <a:rPr lang="en-US" altLang="zh-CN" sz="2400" b="1" dirty="0" smtClean="0">
                <a:latin typeface="Times New Roman" panose="02020603050405020304" pitchFamily="18" charset="0"/>
                <a:ea typeface="+mj-ea"/>
                <a:cs typeface="Times New Roman" panose="02020603050405020304" pitchFamily="18" charset="0"/>
              </a:rPr>
              <a:t>2</a:t>
            </a:r>
            <a:r>
              <a:rPr lang="zh-CN" altLang="en-US" sz="2400" b="1" dirty="0" smtClean="0">
                <a:latin typeface="Times New Roman" panose="02020603050405020304" pitchFamily="18" charset="0"/>
                <a:ea typeface="+mj-ea"/>
                <a:cs typeface="Times New Roman" panose="02020603050405020304" pitchFamily="18" charset="0"/>
              </a:rPr>
              <a:t>个整数、</a:t>
            </a:r>
            <a:r>
              <a:rPr lang="en-US" altLang="zh-CN" sz="2400" b="1" dirty="0" smtClean="0">
                <a:latin typeface="Times New Roman" panose="02020603050405020304" pitchFamily="18" charset="0"/>
                <a:ea typeface="+mj-ea"/>
                <a:cs typeface="Times New Roman" panose="02020603050405020304" pitchFamily="18" charset="0"/>
              </a:rPr>
              <a:t>2</a:t>
            </a:r>
            <a:r>
              <a:rPr lang="zh-CN" altLang="en-US" sz="2400" b="1" dirty="0" smtClean="0">
                <a:latin typeface="Times New Roman" panose="02020603050405020304" pitchFamily="18" charset="0"/>
                <a:ea typeface="+mj-ea"/>
                <a:cs typeface="Times New Roman" panose="02020603050405020304" pitchFamily="18" charset="0"/>
              </a:rPr>
              <a:t>个浮点、</a:t>
            </a:r>
            <a:r>
              <a:rPr lang="en-US" altLang="zh-CN" sz="2400" b="1" dirty="0" smtClean="0">
                <a:latin typeface="Times New Roman" panose="02020603050405020304" pitchFamily="18" charset="0"/>
                <a:ea typeface="+mj-ea"/>
                <a:cs typeface="Times New Roman" panose="02020603050405020304" pitchFamily="18" charset="0"/>
              </a:rPr>
              <a:t>2</a:t>
            </a:r>
            <a:r>
              <a:rPr lang="zh-CN" altLang="en-US" sz="2400" b="1" dirty="0" smtClean="0">
                <a:latin typeface="Times New Roman" panose="02020603050405020304" pitchFamily="18" charset="0"/>
                <a:ea typeface="+mj-ea"/>
                <a:cs typeface="Times New Roman" panose="02020603050405020304" pitchFamily="18" charset="0"/>
              </a:rPr>
              <a:t>个访存、</a:t>
            </a:r>
            <a:r>
              <a:rPr lang="en-US" altLang="zh-CN" sz="2400" b="1" dirty="0" smtClean="0">
                <a:latin typeface="Times New Roman" panose="02020603050405020304" pitchFamily="18" charset="0"/>
                <a:ea typeface="+mj-ea"/>
                <a:cs typeface="Times New Roman" panose="02020603050405020304" pitchFamily="18" charset="0"/>
              </a:rPr>
              <a:t>1</a:t>
            </a:r>
            <a:r>
              <a:rPr lang="zh-CN" altLang="en-US" sz="2400" b="1" dirty="0" smtClean="0">
                <a:latin typeface="Times New Roman" panose="02020603050405020304" pitchFamily="18" charset="0"/>
                <a:ea typeface="+mj-ea"/>
                <a:cs typeface="Times New Roman" panose="02020603050405020304" pitchFamily="18" charset="0"/>
              </a:rPr>
              <a:t>个分支，则该指令的长度为</a:t>
            </a:r>
            <a:r>
              <a:rPr lang="en-US" altLang="zh-CN" sz="2400" b="1" dirty="0" smtClean="0">
                <a:latin typeface="Times New Roman" panose="02020603050405020304" pitchFamily="18" charset="0"/>
                <a:ea typeface="+mj-ea"/>
                <a:cs typeface="Times New Roman" panose="02020603050405020304" pitchFamily="18" charset="0"/>
              </a:rPr>
              <a:t>112-168</a:t>
            </a:r>
            <a:r>
              <a:rPr lang="zh-CN" altLang="en-US" sz="2400" b="1" dirty="0" smtClean="0">
                <a:latin typeface="Times New Roman" panose="02020603050405020304" pitchFamily="18" charset="0"/>
                <a:ea typeface="+mj-ea"/>
                <a:cs typeface="Times New Roman" panose="02020603050405020304" pitchFamily="18" charset="0"/>
              </a:rPr>
              <a:t>位</a:t>
            </a:r>
            <a:endParaRPr lang="zh-CN" altLang="en-US" sz="2400" b="1" dirty="0" smtClean="0">
              <a:latin typeface="Times New Roman" panose="02020603050405020304" pitchFamily="18" charset="0"/>
              <a:ea typeface="+mj-ea"/>
              <a:cs typeface="Times New Roman" panose="02020603050405020304" pitchFamily="18" charset="0"/>
            </a:endParaRPr>
          </a:p>
          <a:p>
            <a:pPr eaLnBrk="1" hangingPunct="1">
              <a:buFont typeface="Arial" panose="020B0604020202020204" pitchFamily="34" charset="0"/>
              <a:buChar char="•"/>
              <a:defRPr/>
            </a:pPr>
            <a:r>
              <a:rPr lang="en-US" altLang="zh-CN" sz="2400" b="1" dirty="0" smtClean="0">
                <a:latin typeface="Times New Roman" panose="02020603050405020304" pitchFamily="18" charset="0"/>
                <a:ea typeface="+mj-ea"/>
                <a:cs typeface="Times New Roman" panose="02020603050405020304" pitchFamily="18" charset="0"/>
              </a:rPr>
              <a:t>VLIW</a:t>
            </a:r>
            <a:r>
              <a:rPr lang="zh-CN" altLang="en-US" sz="2400" b="1" dirty="0" smtClean="0">
                <a:latin typeface="Times New Roman" panose="02020603050405020304" pitchFamily="18" charset="0"/>
                <a:ea typeface="+mj-ea"/>
                <a:cs typeface="Times New Roman" panose="02020603050405020304" pitchFamily="18" charset="0"/>
              </a:rPr>
              <a:t>硬件只是简单地将指令字中对应的部分送给各个功能单元，功能单元在哪一个时钟周期执行什么操作由编译器来确定</a:t>
            </a:r>
            <a:endParaRPr lang="zh-CN" altLang="en-US" sz="2400" b="1" dirty="0" smtClean="0">
              <a:latin typeface="Times New Roman" panose="02020603050405020304" pitchFamily="18" charset="0"/>
              <a:ea typeface="+mj-ea"/>
              <a:cs typeface="Times New Roman" panose="02020603050405020304" pitchFamily="18" charset="0"/>
            </a:endParaRPr>
          </a:p>
          <a:p>
            <a:pPr lvl="1" eaLnBrk="1" hangingPunct="1">
              <a:buFont typeface="Arial" panose="020B0604020202020204" pitchFamily="34" charset="0"/>
              <a:buChar char="–"/>
              <a:defRPr/>
            </a:pPr>
            <a:r>
              <a:rPr lang="zh-CN" altLang="en-US" sz="2400" b="1" dirty="0" smtClean="0">
                <a:latin typeface="Times New Roman" panose="02020603050405020304" pitchFamily="18" charset="0"/>
                <a:ea typeface="+mj-ea"/>
                <a:cs typeface="Times New Roman" panose="02020603050405020304" pitchFamily="18" charset="0"/>
              </a:rPr>
              <a:t>如果某个功能单元在某个周期没有任务，则执行</a:t>
            </a:r>
            <a:r>
              <a:rPr lang="en-US" altLang="zh-CN" sz="2400" b="1" dirty="0" smtClean="0">
                <a:latin typeface="Times New Roman" panose="02020603050405020304" pitchFamily="18" charset="0"/>
                <a:ea typeface="+mj-ea"/>
                <a:cs typeface="Times New Roman" panose="02020603050405020304" pitchFamily="18" charset="0"/>
              </a:rPr>
              <a:t>NOP</a:t>
            </a:r>
            <a:r>
              <a:rPr lang="zh-CN" altLang="en-US" sz="2400" b="1" dirty="0" smtClean="0">
                <a:latin typeface="Times New Roman" panose="02020603050405020304" pitchFamily="18" charset="0"/>
                <a:ea typeface="+mj-ea"/>
                <a:cs typeface="Times New Roman" panose="02020603050405020304" pitchFamily="18" charset="0"/>
              </a:rPr>
              <a:t>指令</a:t>
            </a:r>
            <a:endParaRPr lang="zh-CN" altLang="en-US" sz="2400" b="1" dirty="0" smtClean="0">
              <a:latin typeface="Times New Roman" panose="02020603050405020304" pitchFamily="18" charset="0"/>
              <a:ea typeface="+mj-ea"/>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title" idx="4294967295"/>
          </p:nvPr>
        </p:nvSpPr>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VLIW</a:t>
            </a:r>
            <a:r>
              <a:rPr lang="zh-CN" altLang="en-US" sz="3600" b="1" dirty="0" smtClean="0">
                <a:latin typeface="Times New Roman" panose="02020603050405020304" pitchFamily="18" charset="0"/>
                <a:cs typeface="Times New Roman" panose="02020603050405020304" pitchFamily="18" charset="0"/>
              </a:rPr>
              <a:t>例子</a:t>
            </a:r>
            <a:endParaRPr lang="zh-CN" altLang="en-US" sz="3600" b="1" dirty="0" smtClean="0">
              <a:latin typeface="Times New Roman" panose="02020603050405020304" pitchFamily="18" charset="0"/>
              <a:cs typeface="Times New Roman" panose="02020603050405020304" pitchFamily="18" charset="0"/>
            </a:endParaRPr>
          </a:p>
        </p:txBody>
      </p:sp>
      <p:sp>
        <p:nvSpPr>
          <p:cNvPr id="33795" name="Rectangle 6"/>
          <p:cNvSpPr>
            <a:spLocks noGrp="1" noChangeArrowheads="1"/>
          </p:cNvSpPr>
          <p:nvPr>
            <p:ph type="body" idx="4294967295"/>
          </p:nvPr>
        </p:nvSpPr>
        <p:spPr/>
        <p:txBody>
          <a:bodyPr/>
          <a:lstStyle/>
          <a:p>
            <a:pPr eaLnBrk="1" hangingPunct="1">
              <a:buFont typeface="Arial" panose="020B0604020202020204" pitchFamily="34" charset="0"/>
              <a:buChar char="•"/>
              <a:defRPr/>
            </a:pPr>
            <a:r>
              <a:rPr lang="zh-CN" altLang="en-US" sz="2400" b="1" dirty="0" smtClean="0">
                <a:latin typeface="Times New Roman" panose="02020603050405020304" pitchFamily="18" charset="0"/>
                <a:ea typeface="+mj-ea"/>
                <a:cs typeface="Times New Roman" panose="02020603050405020304" pitchFamily="18" charset="0"/>
              </a:rPr>
              <a:t>再次使用先前在解释循环展开及超标量机器时使用过的那段循环代码，来解释</a:t>
            </a:r>
            <a:r>
              <a:rPr lang="en-US" altLang="zh-CN" sz="2400" b="1" dirty="0" smtClean="0">
                <a:latin typeface="Times New Roman" panose="02020603050405020304" pitchFamily="18" charset="0"/>
                <a:ea typeface="+mj-ea"/>
                <a:cs typeface="Times New Roman" panose="02020603050405020304" pitchFamily="18" charset="0"/>
              </a:rPr>
              <a:t>VLIW</a:t>
            </a:r>
            <a:r>
              <a:rPr lang="zh-CN" altLang="en-US" sz="2400" b="1" dirty="0" smtClean="0">
                <a:latin typeface="Times New Roman" panose="02020603050405020304" pitchFamily="18" charset="0"/>
                <a:ea typeface="+mj-ea"/>
                <a:cs typeface="Times New Roman" panose="02020603050405020304" pitchFamily="18" charset="0"/>
              </a:rPr>
              <a:t>如何工作这一次，我们将循环展开</a:t>
            </a:r>
            <a:r>
              <a:rPr lang="en-US" altLang="zh-CN" sz="2400" b="1" dirty="0" smtClean="0">
                <a:latin typeface="Times New Roman" panose="02020603050405020304" pitchFamily="18" charset="0"/>
                <a:ea typeface="+mj-ea"/>
                <a:cs typeface="Times New Roman" panose="02020603050405020304" pitchFamily="18" charset="0"/>
              </a:rPr>
              <a:t>n</a:t>
            </a:r>
            <a:r>
              <a:rPr lang="zh-CN" altLang="en-US" sz="2400" b="1" dirty="0" smtClean="0">
                <a:latin typeface="Times New Roman" panose="02020603050405020304" pitchFamily="18" charset="0"/>
                <a:ea typeface="+mj-ea"/>
                <a:cs typeface="Times New Roman" panose="02020603050405020304" pitchFamily="18" charset="0"/>
              </a:rPr>
              <a:t>个副本</a:t>
            </a:r>
            <a:endParaRPr lang="zh-CN" altLang="en-US" sz="2400" b="1" dirty="0" smtClean="0">
              <a:latin typeface="Times New Roman" panose="02020603050405020304" pitchFamily="18" charset="0"/>
              <a:ea typeface="+mj-ea"/>
              <a:cs typeface="Times New Roman" panose="02020603050405020304" pitchFamily="18" charset="0"/>
            </a:endParaRPr>
          </a:p>
          <a:p>
            <a:pPr eaLnBrk="1" hangingPunct="1">
              <a:buFont typeface="Arial" panose="020B0604020202020204" pitchFamily="34" charset="0"/>
              <a:buChar char="•"/>
              <a:defRPr/>
            </a:pPr>
            <a:r>
              <a:rPr lang="en-US" altLang="zh-CN" sz="2400" b="1" dirty="0" smtClean="0">
                <a:latin typeface="Times New Roman" panose="02020603050405020304" pitchFamily="18" charset="0"/>
                <a:ea typeface="+mj-ea"/>
                <a:cs typeface="Times New Roman" panose="02020603050405020304" pitchFamily="18" charset="0"/>
              </a:rPr>
              <a:t>VLIW</a:t>
            </a:r>
            <a:r>
              <a:rPr lang="zh-CN" altLang="en-US" sz="2400" b="1" dirty="0" smtClean="0">
                <a:latin typeface="Times New Roman" panose="02020603050405020304" pitchFamily="18" charset="0"/>
                <a:ea typeface="+mj-ea"/>
                <a:cs typeface="Times New Roman" panose="02020603050405020304" pitchFamily="18" charset="0"/>
              </a:rPr>
              <a:t>机器每条指令字包含</a:t>
            </a:r>
            <a:endParaRPr lang="en-US" altLang="zh-CN" sz="2400" b="1" dirty="0" smtClean="0">
              <a:latin typeface="Times New Roman" panose="02020603050405020304" pitchFamily="18" charset="0"/>
              <a:ea typeface="+mj-ea"/>
              <a:cs typeface="Times New Roman" panose="02020603050405020304" pitchFamily="18" charset="0"/>
            </a:endParaRPr>
          </a:p>
          <a:p>
            <a:pPr lvl="1" eaLnBrk="1" hangingPunct="1">
              <a:buFont typeface="Arial" panose="020B0604020202020204" pitchFamily="34" charset="0"/>
              <a:buChar char="–"/>
              <a:defRPr/>
            </a:pPr>
            <a:r>
              <a:rPr lang="zh-CN" altLang="en-US" sz="2400" b="1" dirty="0" smtClean="0">
                <a:latin typeface="Times New Roman" panose="02020603050405020304" pitchFamily="18" charset="0"/>
                <a:ea typeface="+mj-ea"/>
                <a:cs typeface="Times New Roman" panose="02020603050405020304" pitchFamily="18" charset="0"/>
              </a:rPr>
              <a:t>两个访存操作</a:t>
            </a:r>
            <a:endParaRPr lang="en-US" altLang="zh-CN" sz="2400" b="1" dirty="0" smtClean="0">
              <a:latin typeface="Times New Roman" panose="02020603050405020304" pitchFamily="18" charset="0"/>
              <a:ea typeface="+mj-ea"/>
              <a:cs typeface="Times New Roman" panose="02020603050405020304" pitchFamily="18" charset="0"/>
            </a:endParaRPr>
          </a:p>
          <a:p>
            <a:pPr lvl="1" eaLnBrk="1" hangingPunct="1">
              <a:buFont typeface="Arial" panose="020B0604020202020204" pitchFamily="34" charset="0"/>
              <a:buChar char="–"/>
              <a:defRPr/>
            </a:pPr>
            <a:r>
              <a:rPr lang="zh-CN" altLang="en-US" sz="2400" b="1" dirty="0" smtClean="0">
                <a:latin typeface="Times New Roman" panose="02020603050405020304" pitchFamily="18" charset="0"/>
                <a:ea typeface="+mj-ea"/>
                <a:cs typeface="Times New Roman" panose="02020603050405020304" pitchFamily="18" charset="0"/>
              </a:rPr>
              <a:t>两个浮点操作</a:t>
            </a:r>
            <a:endParaRPr lang="en-US" altLang="zh-CN" sz="2400" b="1" dirty="0" smtClean="0">
              <a:latin typeface="Times New Roman" panose="02020603050405020304" pitchFamily="18" charset="0"/>
              <a:ea typeface="+mj-ea"/>
              <a:cs typeface="Times New Roman" panose="02020603050405020304" pitchFamily="18" charset="0"/>
            </a:endParaRPr>
          </a:p>
          <a:p>
            <a:pPr lvl="1" eaLnBrk="1" hangingPunct="1">
              <a:buFont typeface="Arial" panose="020B0604020202020204" pitchFamily="34" charset="0"/>
              <a:buChar char="–"/>
              <a:defRPr/>
            </a:pPr>
            <a:r>
              <a:rPr lang="zh-CN" altLang="en-US" sz="2400" b="1" dirty="0" smtClean="0">
                <a:latin typeface="Times New Roman" panose="02020603050405020304" pitchFamily="18" charset="0"/>
                <a:ea typeface="+mj-ea"/>
                <a:cs typeface="Times New Roman" panose="02020603050405020304" pitchFamily="18" charset="0"/>
              </a:rPr>
              <a:t>一个整数或分支操作</a:t>
            </a:r>
            <a:endParaRPr lang="en-US" altLang="zh-CN" sz="2400" b="1" dirty="0" smtClean="0">
              <a:latin typeface="Times New Roman" panose="02020603050405020304" pitchFamily="18" charset="0"/>
              <a:ea typeface="+mj-ea"/>
              <a:cs typeface="Times New Roman" panose="02020603050405020304" pitchFamily="18" charset="0"/>
            </a:endParaRPr>
          </a:p>
          <a:p>
            <a:pPr eaLnBrk="1" hangingPunct="1">
              <a:buFont typeface="Arial" panose="020B0604020202020204" pitchFamily="34" charset="0"/>
              <a:buChar char="•"/>
              <a:defRPr/>
            </a:pPr>
            <a:r>
              <a:rPr lang="zh-CN" altLang="en-US" sz="2400" b="1" dirty="0" smtClean="0">
                <a:latin typeface="Times New Roman" panose="02020603050405020304" pitchFamily="18" charset="0"/>
                <a:ea typeface="+mj-ea"/>
                <a:cs typeface="Times New Roman" panose="02020603050405020304" pitchFamily="18" charset="0"/>
              </a:rPr>
              <a:t>得到如下指令序列</a:t>
            </a:r>
            <a:endParaRPr lang="zh-CN" altLang="en-US" sz="2400" b="1" dirty="0" smtClean="0">
              <a:latin typeface="Times New Roman" panose="02020603050405020304" pitchFamily="18" charset="0"/>
              <a:ea typeface="+mj-ea"/>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idx="4294967295"/>
          </p:nvPr>
        </p:nvSpPr>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VLIW</a:t>
            </a:r>
            <a:r>
              <a:rPr lang="zh-CN" altLang="en-US" sz="3600" b="1" dirty="0" smtClean="0">
                <a:latin typeface="Times New Roman" panose="02020603050405020304" pitchFamily="18" charset="0"/>
                <a:cs typeface="Times New Roman" panose="02020603050405020304" pitchFamily="18" charset="0"/>
              </a:rPr>
              <a:t>例子的指令执行情况，</a:t>
            </a:r>
            <a:r>
              <a:rPr lang="en-US" altLang="zh-CN" sz="3600" b="1" dirty="0" smtClean="0">
                <a:latin typeface="Times New Roman" panose="02020603050405020304" pitchFamily="18" charset="0"/>
                <a:cs typeface="Times New Roman" panose="02020603050405020304" pitchFamily="18" charset="0"/>
              </a:rPr>
              <a:t>n=5</a:t>
            </a:r>
            <a:endParaRPr lang="en-US" altLang="zh-CN" sz="3600" b="1" dirty="0" smtClean="0">
              <a:latin typeface="Times New Roman" panose="02020603050405020304" pitchFamily="18" charset="0"/>
              <a:cs typeface="Times New Roman" panose="02020603050405020304" pitchFamily="18" charset="0"/>
            </a:endParaRPr>
          </a:p>
        </p:txBody>
      </p:sp>
      <p:graphicFrame>
        <p:nvGraphicFramePr>
          <p:cNvPr id="49155" name="对象 2"/>
          <p:cNvGraphicFramePr>
            <a:graphicFrameLocks noGrp="1" noChangeAspect="1"/>
          </p:cNvGraphicFramePr>
          <p:nvPr>
            <p:ph idx="4294967295"/>
          </p:nvPr>
        </p:nvGraphicFramePr>
        <p:xfrm>
          <a:off x="358775" y="1412875"/>
          <a:ext cx="8785225" cy="3629025"/>
        </p:xfrm>
        <a:graphic>
          <a:graphicData uri="http://schemas.openxmlformats.org/presentationml/2006/ole">
            <mc:AlternateContent xmlns:mc="http://schemas.openxmlformats.org/markup-compatibility/2006">
              <mc:Choice xmlns:v="urn:schemas-microsoft-com:vml" Requires="v">
                <p:oleObj spid="_x0000_s78903" name="Document" r:id="rId1" imgW="8610600" imgH="3505200" progId="Word.Document.8">
                  <p:embed/>
                </p:oleObj>
              </mc:Choice>
              <mc:Fallback>
                <p:oleObj name="Document" r:id="rId1" imgW="8610600" imgH="3505200" progId="Word.Document.8">
                  <p:embed/>
                  <p:pic>
                    <p:nvPicPr>
                      <p:cNvPr id="0" name="图片 789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75" y="1412875"/>
                        <a:ext cx="8785225"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6" name="Rectangle 4"/>
          <p:cNvSpPr>
            <a:spLocks noChangeArrowheads="1"/>
          </p:cNvSpPr>
          <p:nvPr/>
        </p:nvSpPr>
        <p:spPr bwMode="auto">
          <a:xfrm>
            <a:off x="468313" y="4652963"/>
            <a:ext cx="8207375"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eaLnBrk="0" hangingPunct="0">
              <a:spcBef>
                <a:spcPct val="20000"/>
              </a:spcBef>
              <a:buClr>
                <a:srgbClr val="0000CC"/>
              </a:buClr>
              <a:buFont typeface="Wingdings" panose="05000000000000000000" pitchFamily="2" charset="2"/>
              <a:buChar char="o"/>
            </a:pPr>
            <a:r>
              <a:rPr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5</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条结果在</a:t>
            </a:r>
            <a:r>
              <a:rPr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8</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个时钟周期中完成计算</a:t>
            </a:r>
            <a:endParaRPr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marL="927100" lvl="1" indent="-457200" eaLnBrk="0" hangingPunct="0">
              <a:spcBef>
                <a:spcPct val="20000"/>
              </a:spcBef>
              <a:buClr>
                <a:srgbClr val="0000CC"/>
              </a:buClr>
              <a:buFont typeface="Arial" panose="020B0604020202020204" pitchFamily="34" charset="0"/>
              <a:buChar char="•"/>
            </a:pP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每条结果花费</a:t>
            </a:r>
            <a:r>
              <a:rPr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1.3</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时钟周期</a:t>
            </a:r>
            <a:endParaRPr lang="en-US" altLang="zh-CN" sz="2400" b="1" dirty="0">
              <a:latin typeface="Times New Roman" panose="02020603050405020304" pitchFamily="18" charset="0"/>
              <a:ea typeface="华文中宋" panose="02010600040101010101" pitchFamily="2" charset="-122"/>
              <a:cs typeface="Times New Roman" panose="02020603050405020304" pitchFamily="18" charset="0"/>
            </a:endParaRPr>
          </a:p>
          <a:p>
            <a:pPr marL="927100" lvl="1" indent="-457200" eaLnBrk="0" hangingPunct="0">
              <a:spcBef>
                <a:spcPct val="20000"/>
              </a:spcBef>
              <a:buClr>
                <a:srgbClr val="0000CC"/>
              </a:buClr>
              <a:buFont typeface="Arial" panose="020B0604020202020204" pitchFamily="34" charset="0"/>
              <a:buChar char="•"/>
            </a:pP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有</a:t>
            </a:r>
            <a:r>
              <a:rPr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17/40</a:t>
            </a:r>
            <a:r>
              <a:rPr lang="zh-CN" altLang="en-US" sz="2400" b="1" dirty="0" smtClean="0">
                <a:latin typeface="Times New Roman" panose="02020603050405020304" pitchFamily="18" charset="0"/>
                <a:ea typeface="华文中宋" panose="02010600040101010101" pitchFamily="2" charset="-122"/>
                <a:cs typeface="Times New Roman" panose="02020603050405020304" pitchFamily="18" charset="0"/>
              </a:rPr>
              <a:t>的</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指令</a:t>
            </a:r>
            <a:r>
              <a:rPr lang="zh-CN" altLang="en-US" sz="2400" b="1" dirty="0" smtClean="0">
                <a:latin typeface="Times New Roman" panose="02020603050405020304" pitchFamily="18" charset="0"/>
                <a:ea typeface="华文中宋" panose="02010600040101010101" pitchFamily="2" charset="-122"/>
                <a:cs typeface="Times New Roman" panose="02020603050405020304" pitchFamily="18" charset="0"/>
              </a:rPr>
              <a:t>槽</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被放入了有效的操作</a:t>
            </a:r>
            <a:endParaRPr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79388" y="44450"/>
            <a:ext cx="8785225" cy="792163"/>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r>
              <a:rPr lang="zh-CN" altLang="en-US" sz="3600" b="1" dirty="0" smtClean="0">
                <a:latin typeface="Times New Roman" panose="02020603050405020304" pitchFamily="18" charset="0"/>
                <a:cs typeface="Times New Roman" panose="02020603050405020304" pitchFamily="18" charset="0"/>
              </a:rPr>
              <a:t>执行情况，</a:t>
            </a:r>
            <a:r>
              <a:rPr lang="en-US" altLang="zh-CN" sz="3600" b="1" dirty="0" smtClean="0">
                <a:latin typeface="Times New Roman" panose="02020603050405020304" pitchFamily="18" charset="0"/>
                <a:cs typeface="Times New Roman" panose="02020603050405020304" pitchFamily="18" charset="0"/>
              </a:rPr>
              <a:t>n=7</a:t>
            </a:r>
            <a:endParaRPr lang="en-US" altLang="zh-CN" sz="3600" b="1" dirty="0" smtClean="0">
              <a:latin typeface="Times New Roman" panose="02020603050405020304" pitchFamily="18" charset="0"/>
              <a:cs typeface="Times New Roman" panose="02020603050405020304" pitchFamily="18" charset="0"/>
            </a:endParaRPr>
          </a:p>
        </p:txBody>
      </p:sp>
      <p:graphicFrame>
        <p:nvGraphicFramePr>
          <p:cNvPr id="570371" name="Group 3"/>
          <p:cNvGraphicFramePr>
            <a:graphicFrameLocks noGrp="1"/>
          </p:cNvGraphicFramePr>
          <p:nvPr/>
        </p:nvGraphicFramePr>
        <p:xfrm>
          <a:off x="177800" y="1196975"/>
          <a:ext cx="8780463" cy="3497264"/>
        </p:xfrm>
        <a:graphic>
          <a:graphicData uri="http://schemas.openxmlformats.org/drawingml/2006/table">
            <a:tbl>
              <a:tblPr/>
              <a:tblGrid>
                <a:gridCol w="1611313"/>
                <a:gridCol w="1527175"/>
                <a:gridCol w="1835150"/>
                <a:gridCol w="1833562"/>
                <a:gridCol w="1973263"/>
              </a:tblGrid>
              <a:tr h="346075">
                <a:tc>
                  <a:txBody>
                    <a:bodyPr/>
                    <a:lstStyle/>
                    <a:p>
                      <a:pPr marL="0" marR="0" lvl="0" indent="0" algn="ctr"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err="1"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Mem</a:t>
                      </a: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Ref1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ctr"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Mem Ref2</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ctr"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FP1</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ctr"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FP2</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ctr"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Int/branch</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r>
              <a:tr h="349250">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LD F0,0(R1)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LD F6,-8(R1)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LD F10,-16(R1)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LD F14,-24(R1)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LD F18,-32(R1)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LD F22,-40(R1)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ADDD F4,F0,F2</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ADDD F8,F6,F2</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2425">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LD F26,-48(R1)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ADDD F12,F10,F2</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ADDD F16,F14,F2</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ADDD F20,F18,F2</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ADDD F24,F22,F2</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SD F4,0(R1)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SD F8,-8(R1)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ADDD F28,F26,F2</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SD F12,-16(R1)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SD F16,-24(R1)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SUBI R1,R1,#56</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SD F20,24(R1)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SD F24,16(R1)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SD F28,8(R1)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BNEZ R1, Loop</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idx="4294967295"/>
          </p:nvPr>
        </p:nvSpPr>
        <p:spPr/>
        <p:txBody>
          <a:bodyPr/>
          <a:lstStyle/>
          <a:p>
            <a:pPr eaLnBrk="1" hangingPunct="1">
              <a:defRPr/>
            </a:pPr>
            <a:r>
              <a:rPr lang="zh-CN" altLang="en-US" sz="3600" b="1" dirty="0" smtClean="0">
                <a:latin typeface="+mj-ea"/>
              </a:rPr>
              <a:t>结果分析</a:t>
            </a:r>
            <a:endParaRPr lang="zh-CN" altLang="en-US" sz="3600" b="1" dirty="0" smtClean="0">
              <a:latin typeface="+mj-ea"/>
            </a:endParaRPr>
          </a:p>
        </p:txBody>
      </p:sp>
      <p:sp>
        <p:nvSpPr>
          <p:cNvPr id="36867" name="Rectangle 5"/>
          <p:cNvSpPr>
            <a:spLocks noGrp="1" noChangeArrowheads="1"/>
          </p:cNvSpPr>
          <p:nvPr>
            <p:ph type="body" idx="4294967295"/>
          </p:nvPr>
        </p:nvSpPr>
        <p:spPr>
          <a:xfrm>
            <a:off x="539750" y="1412875"/>
            <a:ext cx="8229600" cy="4525963"/>
          </a:xfrm>
        </p:spPr>
        <p:txBody>
          <a:bodyPr/>
          <a:lstStyle/>
          <a:p>
            <a:pPr eaLnBrk="1" hangingPunct="1">
              <a:buFont typeface="Arial" panose="020B0604020202020204" pitchFamily="34" charset="0"/>
              <a:buChar char="•"/>
              <a:defRPr/>
            </a:pPr>
            <a:r>
              <a:rPr lang="en-US" altLang="zh-CN" sz="2400" b="1" dirty="0" smtClean="0">
                <a:latin typeface="Times New Roman" panose="02020603050405020304" pitchFamily="18" charset="0"/>
                <a:ea typeface="+mj-ea"/>
                <a:cs typeface="Times New Roman" panose="02020603050405020304" pitchFamily="18" charset="0"/>
              </a:rPr>
              <a:t>9</a:t>
            </a:r>
            <a:r>
              <a:rPr lang="zh-CN" altLang="en-US" sz="2400" b="1" dirty="0" smtClean="0">
                <a:latin typeface="Times New Roman" panose="02020603050405020304" pitchFamily="18" charset="0"/>
                <a:ea typeface="+mj-ea"/>
                <a:cs typeface="Times New Roman" panose="02020603050405020304" pitchFamily="18" charset="0"/>
              </a:rPr>
              <a:t>拍产生</a:t>
            </a:r>
            <a:r>
              <a:rPr lang="en-US" altLang="zh-CN" sz="2400" b="1" dirty="0" smtClean="0">
                <a:latin typeface="Times New Roman" panose="02020603050405020304" pitchFamily="18" charset="0"/>
                <a:ea typeface="+mj-ea"/>
                <a:cs typeface="Times New Roman" panose="02020603050405020304" pitchFamily="18" charset="0"/>
              </a:rPr>
              <a:t>7</a:t>
            </a:r>
            <a:r>
              <a:rPr lang="zh-CN" altLang="en-US" sz="2400" b="1" dirty="0" smtClean="0">
                <a:latin typeface="Times New Roman" panose="02020603050405020304" pitchFamily="18" charset="0"/>
                <a:ea typeface="+mj-ea"/>
                <a:cs typeface="Times New Roman" panose="02020603050405020304" pitchFamily="18" charset="0"/>
              </a:rPr>
              <a:t>个结果</a:t>
            </a:r>
            <a:endParaRPr lang="zh-CN" altLang="en-US" sz="2400" b="1" dirty="0" smtClean="0">
              <a:latin typeface="Times New Roman" panose="02020603050405020304" pitchFamily="18" charset="0"/>
              <a:ea typeface="+mj-ea"/>
              <a:cs typeface="Times New Roman" panose="02020603050405020304" pitchFamily="18" charset="0"/>
            </a:endParaRPr>
          </a:p>
          <a:p>
            <a:pPr lvl="1" eaLnBrk="1" hangingPunct="1">
              <a:buFont typeface="Arial" panose="020B0604020202020204" pitchFamily="34" charset="0"/>
              <a:buChar char="–"/>
              <a:defRPr/>
            </a:pPr>
            <a:r>
              <a:rPr lang="zh-CN" altLang="en-US" sz="2400" b="1" dirty="0" smtClean="0">
                <a:latin typeface="Times New Roman" panose="02020603050405020304" pitchFamily="18" charset="0"/>
                <a:ea typeface="+mj-ea"/>
                <a:cs typeface="Times New Roman" panose="02020603050405020304" pitchFamily="18" charset="0"/>
              </a:rPr>
              <a:t>每个结果</a:t>
            </a:r>
            <a:r>
              <a:rPr lang="en-US" altLang="zh-CN" sz="2400" b="1" dirty="0" smtClean="0">
                <a:latin typeface="Times New Roman" panose="02020603050405020304" pitchFamily="18" charset="0"/>
                <a:ea typeface="+mj-ea"/>
                <a:cs typeface="Times New Roman" panose="02020603050405020304" pitchFamily="18" charset="0"/>
              </a:rPr>
              <a:t>1.29</a:t>
            </a:r>
            <a:r>
              <a:rPr lang="zh-CN" altLang="en-US" sz="2400" b="1" dirty="0" smtClean="0">
                <a:latin typeface="Times New Roman" panose="02020603050405020304" pitchFamily="18" charset="0"/>
                <a:ea typeface="+mj-ea"/>
                <a:cs typeface="Times New Roman" panose="02020603050405020304" pitchFamily="18" charset="0"/>
              </a:rPr>
              <a:t>拍</a:t>
            </a:r>
            <a:endParaRPr lang="zh-CN" altLang="en-US" sz="2400" b="1" dirty="0" smtClean="0">
              <a:latin typeface="Times New Roman" panose="02020603050405020304" pitchFamily="18" charset="0"/>
              <a:ea typeface="+mj-ea"/>
              <a:cs typeface="Times New Roman" panose="02020603050405020304" pitchFamily="18" charset="0"/>
            </a:endParaRPr>
          </a:p>
          <a:p>
            <a:pPr lvl="1" eaLnBrk="1" hangingPunct="1">
              <a:buFont typeface="Arial" panose="020B0604020202020204" pitchFamily="34" charset="0"/>
              <a:buChar char="–"/>
              <a:defRPr/>
            </a:pPr>
            <a:r>
              <a:rPr lang="zh-CN" altLang="en-US" sz="2400" b="1" dirty="0" smtClean="0">
                <a:latin typeface="Times New Roman" panose="02020603050405020304" pitchFamily="18" charset="0"/>
                <a:ea typeface="+mj-ea"/>
                <a:cs typeface="Times New Roman" panose="02020603050405020304" pitchFamily="18" charset="0"/>
              </a:rPr>
              <a:t>比前面的超标量，每个结果</a:t>
            </a:r>
            <a:r>
              <a:rPr lang="en-US" altLang="zh-CN" sz="2400" b="1" dirty="0" smtClean="0">
                <a:latin typeface="Times New Roman" panose="02020603050405020304" pitchFamily="18" charset="0"/>
                <a:ea typeface="+mj-ea"/>
                <a:cs typeface="Times New Roman" panose="02020603050405020304" pitchFamily="18" charset="0"/>
              </a:rPr>
              <a:t>2.4</a:t>
            </a:r>
            <a:r>
              <a:rPr lang="zh-CN" altLang="en-US" sz="2400" b="1" dirty="0" smtClean="0">
                <a:latin typeface="Times New Roman" panose="02020603050405020304" pitchFamily="18" charset="0"/>
                <a:ea typeface="+mj-ea"/>
                <a:cs typeface="Times New Roman" panose="02020603050405020304" pitchFamily="18" charset="0"/>
              </a:rPr>
              <a:t>拍，快接近</a:t>
            </a:r>
            <a:r>
              <a:rPr lang="en-US" altLang="zh-CN" sz="2400" b="1" dirty="0" smtClean="0">
                <a:latin typeface="Times New Roman" panose="02020603050405020304" pitchFamily="18" charset="0"/>
                <a:ea typeface="+mj-ea"/>
                <a:cs typeface="Times New Roman" panose="02020603050405020304" pitchFamily="18" charset="0"/>
              </a:rPr>
              <a:t>2</a:t>
            </a:r>
            <a:r>
              <a:rPr lang="zh-CN" altLang="en-US" sz="2400" b="1" dirty="0" smtClean="0">
                <a:latin typeface="Times New Roman" panose="02020603050405020304" pitchFamily="18" charset="0"/>
                <a:ea typeface="+mj-ea"/>
                <a:cs typeface="Times New Roman" panose="02020603050405020304" pitchFamily="18" charset="0"/>
              </a:rPr>
              <a:t>倍</a:t>
            </a:r>
            <a:endParaRPr lang="zh-CN" altLang="en-US" sz="2400" b="1" dirty="0" smtClean="0">
              <a:latin typeface="Times New Roman" panose="02020603050405020304" pitchFamily="18" charset="0"/>
              <a:ea typeface="+mj-ea"/>
              <a:cs typeface="Times New Roman" panose="02020603050405020304" pitchFamily="18" charset="0"/>
            </a:endParaRPr>
          </a:p>
          <a:p>
            <a:pPr eaLnBrk="1" hangingPunct="1">
              <a:buFont typeface="Arial" panose="020B0604020202020204" pitchFamily="34" charset="0"/>
              <a:buChar char="•"/>
              <a:defRPr/>
            </a:pPr>
            <a:r>
              <a:rPr lang="en-US" altLang="zh-CN" sz="2400" b="1" dirty="0" smtClean="0">
                <a:latin typeface="Times New Roman" panose="02020603050405020304" pitchFamily="18" charset="0"/>
                <a:ea typeface="+mj-ea"/>
                <a:cs typeface="Times New Roman" panose="02020603050405020304" pitchFamily="18" charset="0"/>
              </a:rPr>
              <a:t>9</a:t>
            </a:r>
            <a:r>
              <a:rPr lang="zh-CN" altLang="en-US" sz="2400" b="1" dirty="0" smtClean="0">
                <a:latin typeface="Times New Roman" panose="02020603050405020304" pitchFamily="18" charset="0"/>
                <a:ea typeface="+mj-ea"/>
                <a:cs typeface="Times New Roman" panose="02020603050405020304" pitchFamily="18" charset="0"/>
              </a:rPr>
              <a:t>拍里面执行了</a:t>
            </a:r>
            <a:r>
              <a:rPr lang="en-US" altLang="zh-CN" sz="2400" b="1" dirty="0" smtClean="0">
                <a:latin typeface="Times New Roman" panose="02020603050405020304" pitchFamily="18" charset="0"/>
                <a:ea typeface="+mj-ea"/>
                <a:cs typeface="Times New Roman" panose="02020603050405020304" pitchFamily="18" charset="0"/>
              </a:rPr>
              <a:t>23</a:t>
            </a:r>
            <a:r>
              <a:rPr lang="zh-CN" altLang="en-US" sz="2400" b="1" dirty="0" smtClean="0">
                <a:latin typeface="Times New Roman" panose="02020603050405020304" pitchFamily="18" charset="0"/>
                <a:ea typeface="+mj-ea"/>
                <a:cs typeface="Times New Roman" panose="02020603050405020304" pitchFamily="18" charset="0"/>
              </a:rPr>
              <a:t>个操作</a:t>
            </a:r>
            <a:endParaRPr lang="zh-CN" altLang="en-US" sz="2400" b="1" dirty="0" smtClean="0">
              <a:latin typeface="Times New Roman" panose="02020603050405020304" pitchFamily="18" charset="0"/>
              <a:ea typeface="+mj-ea"/>
              <a:cs typeface="Times New Roman" panose="02020603050405020304" pitchFamily="18" charset="0"/>
            </a:endParaRPr>
          </a:p>
          <a:p>
            <a:pPr lvl="1" eaLnBrk="1" hangingPunct="1">
              <a:buFont typeface="Arial" panose="020B0604020202020204" pitchFamily="34" charset="0"/>
              <a:buChar char="–"/>
              <a:defRPr/>
            </a:pPr>
            <a:r>
              <a:rPr lang="en-US" altLang="zh-CN" sz="2400" b="1" dirty="0" smtClean="0">
                <a:latin typeface="Times New Roman" panose="02020603050405020304" pitchFamily="18" charset="0"/>
                <a:ea typeface="+mj-ea"/>
                <a:cs typeface="Times New Roman" panose="02020603050405020304" pitchFamily="18" charset="0"/>
              </a:rPr>
              <a:t>2.5</a:t>
            </a:r>
            <a:r>
              <a:rPr lang="zh-CN" altLang="en-US" sz="2400" b="1" dirty="0" smtClean="0">
                <a:latin typeface="Times New Roman" panose="02020603050405020304" pitchFamily="18" charset="0"/>
                <a:ea typeface="+mj-ea"/>
                <a:cs typeface="Times New Roman" panose="02020603050405020304" pitchFamily="18" charset="0"/>
              </a:rPr>
              <a:t>操作</a:t>
            </a:r>
            <a:r>
              <a:rPr lang="en-US" altLang="zh-CN" sz="2400" b="1" dirty="0" smtClean="0">
                <a:latin typeface="Times New Roman" panose="02020603050405020304" pitchFamily="18" charset="0"/>
                <a:ea typeface="+mj-ea"/>
                <a:cs typeface="Times New Roman" panose="02020603050405020304" pitchFamily="18" charset="0"/>
              </a:rPr>
              <a:t>/</a:t>
            </a:r>
            <a:r>
              <a:rPr lang="zh-CN" altLang="en-US" sz="2400" b="1" dirty="0" smtClean="0">
                <a:latin typeface="Times New Roman" panose="02020603050405020304" pitchFamily="18" charset="0"/>
                <a:ea typeface="+mj-ea"/>
                <a:cs typeface="Times New Roman" panose="02020603050405020304" pitchFamily="18" charset="0"/>
              </a:rPr>
              <a:t>拍</a:t>
            </a:r>
            <a:endParaRPr lang="zh-CN" altLang="en-US" sz="2400" b="1" dirty="0" smtClean="0">
              <a:latin typeface="Times New Roman" panose="02020603050405020304" pitchFamily="18" charset="0"/>
              <a:ea typeface="+mj-ea"/>
              <a:cs typeface="Times New Roman" panose="02020603050405020304" pitchFamily="18" charset="0"/>
            </a:endParaRPr>
          </a:p>
          <a:p>
            <a:pPr lvl="1" eaLnBrk="1" hangingPunct="1">
              <a:buFont typeface="Arial" panose="020B0604020202020204" pitchFamily="34" charset="0"/>
              <a:buChar char="–"/>
              <a:defRPr/>
            </a:pPr>
            <a:r>
              <a:rPr lang="zh-CN" altLang="en-US" sz="2400" b="1" dirty="0" smtClean="0">
                <a:latin typeface="Times New Roman" panose="02020603050405020304" pitchFamily="18" charset="0"/>
                <a:ea typeface="+mj-ea"/>
                <a:cs typeface="Times New Roman" panose="02020603050405020304" pitchFamily="18" charset="0"/>
              </a:rPr>
              <a:t>指令槽利用率不高， 只有</a:t>
            </a:r>
            <a:r>
              <a:rPr lang="en-US" altLang="zh-CN" sz="2400" b="1" dirty="0" smtClean="0">
                <a:latin typeface="Times New Roman" panose="02020603050405020304" pitchFamily="18" charset="0"/>
                <a:ea typeface="+mj-ea"/>
                <a:cs typeface="Times New Roman" panose="02020603050405020304" pitchFamily="18" charset="0"/>
              </a:rPr>
              <a:t>51% (23/45)</a:t>
            </a:r>
            <a:endParaRPr lang="en-US" altLang="zh-CN" sz="2400" b="1" dirty="0" smtClean="0">
              <a:latin typeface="Times New Roman" panose="02020603050405020304" pitchFamily="18" charset="0"/>
              <a:ea typeface="+mj-ea"/>
              <a:cs typeface="Times New Roman" panose="02020603050405020304" pitchFamily="18" charset="0"/>
            </a:endParaRPr>
          </a:p>
          <a:p>
            <a:pPr eaLnBrk="1" hangingPunct="1">
              <a:buFont typeface="Arial" panose="020B0604020202020204" pitchFamily="34" charset="0"/>
              <a:buChar char="•"/>
              <a:defRPr/>
            </a:pPr>
            <a:r>
              <a:rPr lang="zh-CN" altLang="en-US" sz="2400" b="1" dirty="0" smtClean="0">
                <a:latin typeface="Times New Roman" panose="02020603050405020304" pitchFamily="18" charset="0"/>
                <a:ea typeface="+mj-ea"/>
                <a:cs typeface="Times New Roman" panose="02020603050405020304" pitchFamily="18" charset="0"/>
              </a:rPr>
              <a:t>使用大量寄存器</a:t>
            </a:r>
            <a:endParaRPr lang="zh-CN" altLang="en-US" sz="2400" b="1" dirty="0" smtClean="0">
              <a:latin typeface="Times New Roman" panose="02020603050405020304" pitchFamily="18" charset="0"/>
              <a:ea typeface="+mj-ea"/>
              <a:cs typeface="Times New Roman" panose="02020603050405020304" pitchFamily="18" charset="0"/>
            </a:endParaRPr>
          </a:p>
          <a:p>
            <a:pPr lvl="1" eaLnBrk="1" hangingPunct="1">
              <a:buFont typeface="Arial" panose="020B0604020202020204" pitchFamily="34" charset="0"/>
              <a:buChar char="–"/>
              <a:defRPr/>
            </a:pPr>
            <a:r>
              <a:rPr lang="en-US" altLang="zh-CN" sz="2400" b="1" dirty="0" smtClean="0">
                <a:latin typeface="Times New Roman" panose="02020603050405020304" pitchFamily="18" charset="0"/>
                <a:ea typeface="+mj-ea"/>
                <a:cs typeface="Times New Roman" panose="02020603050405020304" pitchFamily="18" charset="0"/>
              </a:rPr>
              <a:t>7</a:t>
            </a:r>
            <a:r>
              <a:rPr lang="zh-CN" altLang="en-US" sz="2400" b="1" dirty="0" smtClean="0">
                <a:latin typeface="Times New Roman" panose="02020603050405020304" pitchFamily="18" charset="0"/>
                <a:ea typeface="+mj-ea"/>
                <a:cs typeface="Times New Roman" panose="02020603050405020304" pitchFamily="18" charset="0"/>
              </a:rPr>
              <a:t>个循环，共计使用</a:t>
            </a:r>
            <a:r>
              <a:rPr lang="en-US" altLang="zh-CN" sz="2400" b="1" dirty="0" smtClean="0">
                <a:latin typeface="Times New Roman" panose="02020603050405020304" pitchFamily="18" charset="0"/>
                <a:ea typeface="+mj-ea"/>
                <a:cs typeface="Times New Roman" panose="02020603050405020304" pitchFamily="18" charset="0"/>
              </a:rPr>
              <a:t>2×7+1=15</a:t>
            </a:r>
            <a:r>
              <a:rPr lang="zh-CN" altLang="en-US" sz="2400" b="1" dirty="0" smtClean="0">
                <a:latin typeface="Times New Roman" panose="02020603050405020304" pitchFamily="18" charset="0"/>
                <a:ea typeface="+mj-ea"/>
                <a:cs typeface="Times New Roman" panose="02020603050405020304" pitchFamily="18" charset="0"/>
              </a:rPr>
              <a:t>个</a:t>
            </a:r>
            <a:r>
              <a:rPr lang="en-US" altLang="zh-CN" sz="2400" b="1" dirty="0" smtClean="0">
                <a:latin typeface="Times New Roman" panose="02020603050405020304" pitchFamily="18" charset="0"/>
                <a:ea typeface="+mj-ea"/>
                <a:cs typeface="Times New Roman" panose="02020603050405020304" pitchFamily="18" charset="0"/>
              </a:rPr>
              <a:t>64</a:t>
            </a:r>
            <a:r>
              <a:rPr lang="zh-CN" altLang="en-US" sz="2400" b="1" dirty="0" smtClean="0">
                <a:latin typeface="Times New Roman" panose="02020603050405020304" pitchFamily="18" charset="0"/>
                <a:ea typeface="+mj-ea"/>
                <a:cs typeface="Times New Roman" panose="02020603050405020304" pitchFamily="18" charset="0"/>
              </a:rPr>
              <a:t>位浮点寄存器</a:t>
            </a:r>
            <a:endParaRPr lang="zh-CN" altLang="en-US" sz="2400" b="1" dirty="0" smtClean="0">
              <a:latin typeface="Times New Roman" panose="02020603050405020304" pitchFamily="18" charset="0"/>
              <a:ea typeface="+mj-ea"/>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179388" y="44450"/>
            <a:ext cx="8785225" cy="792163"/>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r>
              <a:rPr lang="zh-CN" altLang="en-US" sz="3600" b="1" dirty="0" smtClean="0">
                <a:latin typeface="Times New Roman" panose="02020603050405020304" pitchFamily="18" charset="0"/>
                <a:cs typeface="Times New Roman" panose="02020603050405020304" pitchFamily="18" charset="0"/>
              </a:rPr>
              <a:t>没有空指令的调度</a:t>
            </a:r>
            <a:r>
              <a:rPr lang="en-US" altLang="zh-CN" sz="3600" b="1" dirty="0" smtClean="0">
                <a:latin typeface="Times New Roman" panose="02020603050405020304" pitchFamily="18" charset="0"/>
                <a:cs typeface="Times New Roman" panose="02020603050405020304" pitchFamily="18" charset="0"/>
              </a:rPr>
              <a:t>, n=3</a:t>
            </a:r>
            <a:endParaRPr lang="en-US" altLang="zh-CN" sz="3600" b="1" dirty="0" smtClean="0">
              <a:latin typeface="Times New Roman" panose="02020603050405020304" pitchFamily="18" charset="0"/>
              <a:cs typeface="Times New Roman" panose="02020603050405020304" pitchFamily="18" charset="0"/>
            </a:endParaRPr>
          </a:p>
        </p:txBody>
      </p:sp>
      <p:graphicFrame>
        <p:nvGraphicFramePr>
          <p:cNvPr id="573443" name="Group 3"/>
          <p:cNvGraphicFramePr>
            <a:graphicFrameLocks noGrp="1"/>
          </p:cNvGraphicFramePr>
          <p:nvPr/>
        </p:nvGraphicFramePr>
        <p:xfrm>
          <a:off x="177800" y="1235075"/>
          <a:ext cx="8780463" cy="3146428"/>
        </p:xfrm>
        <a:graphic>
          <a:graphicData uri="http://schemas.openxmlformats.org/drawingml/2006/table">
            <a:tbl>
              <a:tblPr/>
              <a:tblGrid>
                <a:gridCol w="1544638"/>
                <a:gridCol w="1382712"/>
                <a:gridCol w="1846263"/>
                <a:gridCol w="1766887"/>
                <a:gridCol w="2239963"/>
              </a:tblGrid>
              <a:tr h="342900">
                <a:tc>
                  <a:txBody>
                    <a:bodyPr/>
                    <a:lstStyle/>
                    <a:p>
                      <a:pPr marL="0" marR="0" lvl="0" indent="0" algn="ctr"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err="1"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Mem</a:t>
                      </a: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Ref1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ctr"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Mem Ref2</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ctr"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FP1</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ctr"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FP2</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ctr"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Int/branch</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r>
              <a:tr h="350838">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LD F0, 0(R1)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LD F6,-8(R1)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LD F10, -16(R1)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ADDD F4,F0,F2</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ADDD F8,F6,F2</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ADDD F12,F10,F2</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SUBI R1, R1, #24</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SD F4,24(R1)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SD F8,16(R1)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SD F12,8(R1)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838">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BNEZ R1, Loop</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2289" name="Rectangle 153"/>
          <p:cNvSpPr>
            <a:spLocks noGrp="1" noChangeArrowheads="1"/>
          </p:cNvSpPr>
          <p:nvPr>
            <p:ph type="body" idx="4294967295"/>
          </p:nvPr>
        </p:nvSpPr>
        <p:spPr>
          <a:xfrm>
            <a:off x="468313" y="4724400"/>
            <a:ext cx="8207375" cy="16573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r>
              <a:rPr lang="en-US" altLang="zh-CN" sz="2400" b="1" dirty="0" smtClean="0">
                <a:latin typeface="Times New Roman" panose="02020603050405020304" pitchFamily="18" charset="0"/>
                <a:ea typeface="华文中宋" panose="02010600040101010101" pitchFamily="2" charset="-122"/>
                <a:cs typeface="Times New Roman" panose="02020603050405020304" pitchFamily="18" charset="0"/>
              </a:rPr>
              <a:t>8</a:t>
            </a:r>
            <a:r>
              <a:rPr lang="zh-CN" altLang="en-US" sz="2400" b="1" dirty="0" smtClean="0">
                <a:latin typeface="Times New Roman" panose="02020603050405020304" pitchFamily="18" charset="0"/>
                <a:ea typeface="华文中宋" panose="02010600040101010101" pitchFamily="2" charset="-122"/>
                <a:cs typeface="Times New Roman" panose="02020603050405020304" pitchFamily="18" charset="0"/>
              </a:rPr>
              <a:t>拍</a:t>
            </a:r>
            <a:r>
              <a:rPr lang="en-US" altLang="zh-CN" sz="2400" b="1" dirty="0" smtClean="0">
                <a:latin typeface="Times New Roman" panose="02020603050405020304" pitchFamily="18" charset="0"/>
                <a:ea typeface="华文中宋" panose="02010600040101010101" pitchFamily="2" charset="-122"/>
                <a:cs typeface="Times New Roman" panose="02020603050405020304" pitchFamily="18" charset="0"/>
              </a:rPr>
              <a:t>3</a:t>
            </a:r>
            <a:r>
              <a:rPr lang="zh-CN" altLang="en-US" sz="2400" b="1" dirty="0" smtClean="0">
                <a:latin typeface="Times New Roman" panose="02020603050405020304" pitchFamily="18" charset="0"/>
                <a:ea typeface="华文中宋" panose="02010600040101010101" pitchFamily="2" charset="-122"/>
                <a:cs typeface="Times New Roman" panose="02020603050405020304" pitchFamily="18" charset="0"/>
              </a:rPr>
              <a:t>个结果，每个结果</a:t>
            </a:r>
            <a:r>
              <a:rPr lang="en-US" altLang="zh-CN" sz="2400" b="1" dirty="0" smtClean="0">
                <a:latin typeface="Times New Roman" panose="02020603050405020304" pitchFamily="18" charset="0"/>
                <a:ea typeface="华文中宋" panose="02010600040101010101" pitchFamily="2" charset="-122"/>
                <a:cs typeface="Times New Roman" panose="02020603050405020304" pitchFamily="18" charset="0"/>
              </a:rPr>
              <a:t>2.66</a:t>
            </a:r>
            <a:r>
              <a:rPr lang="zh-CN" altLang="en-US" sz="2400" b="1" dirty="0" smtClean="0">
                <a:latin typeface="Times New Roman" panose="02020603050405020304" pitchFamily="18" charset="0"/>
                <a:ea typeface="华文中宋" panose="02010600040101010101" pitchFamily="2" charset="-122"/>
                <a:cs typeface="Times New Roman" panose="02020603050405020304" pitchFamily="18" charset="0"/>
              </a:rPr>
              <a:t>拍</a:t>
            </a:r>
            <a:endParaRPr lang="zh-CN" altLang="en-US" sz="2400" b="1" dirty="0" smtClean="0">
              <a:latin typeface="Times New Roman" panose="02020603050405020304" pitchFamily="18" charset="0"/>
              <a:ea typeface="华文中宋" panose="02010600040101010101" pitchFamily="2" charset="-122"/>
              <a:cs typeface="Times New Roman" panose="02020603050405020304" pitchFamily="18" charset="0"/>
            </a:endParaRPr>
          </a:p>
          <a:p>
            <a:pPr eaLnBrk="1" hangingPunct="1"/>
            <a:r>
              <a:rPr lang="zh-CN" altLang="en-US" sz="2400" b="1" dirty="0" smtClean="0">
                <a:latin typeface="Times New Roman" panose="02020603050405020304" pitchFamily="18" charset="0"/>
                <a:ea typeface="华文中宋" panose="02010600040101010101" pitchFamily="2" charset="-122"/>
                <a:cs typeface="Times New Roman" panose="02020603050405020304" pitchFamily="18" charset="0"/>
              </a:rPr>
              <a:t>指令槽利用率</a:t>
            </a:r>
            <a:r>
              <a:rPr lang="en-US" altLang="zh-CN" sz="2400" b="1" dirty="0" smtClean="0">
                <a:latin typeface="Times New Roman" panose="02020603050405020304" pitchFamily="18" charset="0"/>
                <a:ea typeface="华文中宋" panose="02010600040101010101" pitchFamily="2" charset="-122"/>
                <a:cs typeface="Times New Roman" panose="02020603050405020304" pitchFamily="18" charset="0"/>
              </a:rPr>
              <a:t>: 11/40 = 27.5%</a:t>
            </a:r>
            <a:endParaRPr lang="en-US" altLang="zh-CN" sz="2400" b="1" dirty="0" smtClean="0">
              <a:latin typeface="Times New Roman" panose="02020603050405020304" pitchFamily="18" charset="0"/>
              <a:ea typeface="华文中宋" panose="02010600040101010101" pitchFamily="2" charset="-122"/>
              <a:cs typeface="Times New Roman" panose="02020603050405020304" pitchFamily="18" charset="0"/>
            </a:endParaRPr>
          </a:p>
          <a:p>
            <a:pPr eaLnBrk="1" hangingPunct="1"/>
            <a:r>
              <a:rPr lang="zh-CN" altLang="en-US" sz="2400" b="1" dirty="0" smtClean="0">
                <a:latin typeface="Times New Roman" panose="02020603050405020304" pitchFamily="18" charset="0"/>
                <a:ea typeface="华文中宋" panose="02010600040101010101" pitchFamily="2" charset="-122"/>
                <a:cs typeface="Times New Roman" panose="02020603050405020304" pitchFamily="18" charset="0"/>
              </a:rPr>
              <a:t>寄存器：</a:t>
            </a:r>
            <a:r>
              <a:rPr lang="en-US" altLang="zh-CN" sz="2400" b="1" dirty="0" smtClean="0">
                <a:latin typeface="Times New Roman" panose="02020603050405020304" pitchFamily="18" charset="0"/>
                <a:ea typeface="华文中宋" panose="02010600040101010101" pitchFamily="2" charset="-122"/>
                <a:cs typeface="Times New Roman" panose="02020603050405020304" pitchFamily="18" charset="0"/>
              </a:rPr>
              <a:t>3×2+1=7</a:t>
            </a:r>
            <a:r>
              <a:rPr lang="zh-CN" altLang="en-US" sz="2400" b="1" dirty="0" smtClean="0">
                <a:latin typeface="Times New Roman" panose="02020603050405020304" pitchFamily="18" charset="0"/>
                <a:ea typeface="华文中宋" panose="02010600040101010101" pitchFamily="2" charset="-122"/>
                <a:cs typeface="Times New Roman" panose="02020603050405020304" pitchFamily="18" charset="0"/>
              </a:rPr>
              <a:t>个</a:t>
            </a:r>
            <a:r>
              <a:rPr lang="en-US" altLang="zh-CN" sz="2400" b="1" dirty="0" smtClean="0">
                <a:latin typeface="Times New Roman" panose="02020603050405020304" pitchFamily="18" charset="0"/>
                <a:ea typeface="华文中宋" panose="02010600040101010101" pitchFamily="2" charset="-122"/>
                <a:cs typeface="Times New Roman" panose="02020603050405020304" pitchFamily="18" charset="0"/>
              </a:rPr>
              <a:t>64</a:t>
            </a:r>
            <a:r>
              <a:rPr lang="zh-CN" altLang="en-US" sz="2400" b="1" dirty="0" smtClean="0">
                <a:latin typeface="Times New Roman" panose="02020603050405020304" pitchFamily="18" charset="0"/>
                <a:ea typeface="华文中宋" panose="02010600040101010101" pitchFamily="2" charset="-122"/>
                <a:cs typeface="Times New Roman" panose="02020603050405020304" pitchFamily="18" charset="0"/>
              </a:rPr>
              <a:t>位浮点寄存器</a:t>
            </a:r>
            <a:endParaRPr lang="zh-CN" altLang="en-US" sz="2400" b="1" dirty="0" smtClean="0">
              <a:latin typeface="Times New Roman" panose="02020603050405020304" pitchFamily="18" charset="0"/>
              <a:ea typeface="华文中宋" panose="02010600040101010101" pitchFamily="2" charset="-122"/>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179388" y="44450"/>
            <a:ext cx="8785225" cy="792163"/>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defRPr/>
            </a:pPr>
            <a:r>
              <a:rPr lang="zh-CN" altLang="en-US" sz="3600" b="1" dirty="0" smtClean="0">
                <a:latin typeface="Times New Roman" panose="02020603050405020304" pitchFamily="18" charset="0"/>
                <a:cs typeface="Times New Roman" panose="02020603050405020304" pitchFamily="18" charset="0"/>
              </a:rPr>
              <a:t>尽可能指令空间充满的调度</a:t>
            </a:r>
            <a:r>
              <a:rPr lang="en-US" altLang="zh-CN" sz="3600" b="1" dirty="0" smtClean="0">
                <a:latin typeface="Times New Roman" panose="02020603050405020304" pitchFamily="18" charset="0"/>
                <a:cs typeface="Times New Roman" panose="02020603050405020304" pitchFamily="18" charset="0"/>
              </a:rPr>
              <a:t>, n=10</a:t>
            </a:r>
            <a:endParaRPr lang="en-US" altLang="zh-CN" sz="3600" b="1" dirty="0" smtClean="0">
              <a:latin typeface="Times New Roman" panose="02020603050405020304" pitchFamily="18" charset="0"/>
              <a:cs typeface="Times New Roman" panose="02020603050405020304" pitchFamily="18" charset="0"/>
            </a:endParaRPr>
          </a:p>
        </p:txBody>
      </p:sp>
      <p:graphicFrame>
        <p:nvGraphicFramePr>
          <p:cNvPr id="574467" name="Group 3"/>
          <p:cNvGraphicFramePr>
            <a:graphicFrameLocks noGrp="1"/>
          </p:cNvGraphicFramePr>
          <p:nvPr/>
        </p:nvGraphicFramePr>
        <p:xfrm>
          <a:off x="177800" y="1062038"/>
          <a:ext cx="8780463" cy="3319465"/>
        </p:xfrm>
        <a:graphic>
          <a:graphicData uri="http://schemas.openxmlformats.org/drawingml/2006/table">
            <a:tbl>
              <a:tblPr/>
              <a:tblGrid>
                <a:gridCol w="1544638"/>
                <a:gridCol w="1536700"/>
                <a:gridCol w="1846262"/>
                <a:gridCol w="1843088"/>
                <a:gridCol w="2009775"/>
              </a:tblGrid>
              <a:tr h="295275">
                <a:tc>
                  <a:txBody>
                    <a:bodyPr/>
                    <a:lstStyle/>
                    <a:p>
                      <a:pPr marL="0" marR="0" lvl="0" indent="0" algn="ctr"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err="1"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Mem</a:t>
                      </a: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Ref1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ctr"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err="1"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Mem</a:t>
                      </a: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Ref2</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ctr"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FP1</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ctr"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FP2</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c>
                  <a:txBody>
                    <a:bodyPr/>
                    <a:lstStyle/>
                    <a:p>
                      <a:pPr marL="0" marR="0" lvl="0" indent="0" algn="ctr"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Int/branch</a:t>
                      </a:r>
                      <a:endParaRPr kumimoji="0" lang="en-US" altLang="zh-CN"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BE0E3"/>
                    </a:solidFill>
                  </a:tcPr>
                </a:tc>
              </a:tr>
              <a:tr h="303213">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LD F0,0(R1)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LD F6,-8(R1)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LD F10,-16(R1)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LD F14,-24(R1)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LD F18,-32(R1)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LD F22,-40(R1)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ADDD F4,F0,F2</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ADDD F8,F6,F2</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LD F26,-48(R1)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LD F30,-56(R1)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ADDD F12,F10,F2</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ADDD F16,F14,F2</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LD F34,-64(R1)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LD F38,-72(R1)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ADDD F20,F18,F2</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ADDD F24,F22,F2</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SUBI R1,R1,#80</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SD F4,80(R1)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SD F8,72(R1)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ADDD F28,F26,F2</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ADDD F32,F30,F2</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SD F12,64(R1)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SD F16,56(R1)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ADDD F36,F34,F2</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ADDD F40,F38,F2</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SD F20,48(R1)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SD F20,40(R1)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SD F20,32(R1)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SD F20,24(R1)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SD F20,16(R1)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SD F20,8(R1)</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endParaRPr kumimoji="0" lang="zh-CN" altLang="en-US"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0000CC"/>
                        </a:buClr>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BNEZ R1,Loop</a:t>
                      </a:r>
                      <a:endParaRPr kumimoji="0" lang="en-US" altLang="zh-CN" sz="14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L="92075" marR="92075" marT="45999" marB="45999"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8989" name="Rectangle 185"/>
          <p:cNvSpPr>
            <a:spLocks noGrp="1" noChangeArrowheads="1"/>
          </p:cNvSpPr>
          <p:nvPr>
            <p:ph type="body" idx="4294967295"/>
          </p:nvPr>
        </p:nvSpPr>
        <p:spPr>
          <a:xfrm>
            <a:off x="468313" y="4649788"/>
            <a:ext cx="8207375" cy="1947862"/>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lnSpc>
                <a:spcPct val="90000"/>
              </a:lnSpc>
              <a:buFont typeface="Arial" panose="020B0604020202020204" pitchFamily="34" charset="0"/>
              <a:buChar char="•"/>
              <a:defRPr/>
            </a:pPr>
            <a:r>
              <a:rPr lang="en-US" altLang="zh-CN" sz="2400" b="1" dirty="0" smtClean="0">
                <a:latin typeface="Times New Roman" panose="02020603050405020304" pitchFamily="18" charset="0"/>
                <a:ea typeface="+mj-ea"/>
                <a:cs typeface="Times New Roman" panose="02020603050405020304" pitchFamily="18" charset="0"/>
              </a:rPr>
              <a:t>10</a:t>
            </a:r>
            <a:r>
              <a:rPr lang="zh-CN" altLang="en-US" sz="2400" b="1" dirty="0" smtClean="0">
                <a:latin typeface="Times New Roman" panose="02020603050405020304" pitchFamily="18" charset="0"/>
                <a:ea typeface="+mj-ea"/>
                <a:cs typeface="Times New Roman" panose="02020603050405020304" pitchFamily="18" charset="0"/>
              </a:rPr>
              <a:t>拍</a:t>
            </a:r>
            <a:r>
              <a:rPr lang="en-US" altLang="zh-CN" sz="2400" b="1" dirty="0" smtClean="0">
                <a:latin typeface="Times New Roman" panose="02020603050405020304" pitchFamily="18" charset="0"/>
                <a:ea typeface="+mj-ea"/>
                <a:cs typeface="Times New Roman" panose="02020603050405020304" pitchFamily="18" charset="0"/>
              </a:rPr>
              <a:t>10</a:t>
            </a:r>
            <a:r>
              <a:rPr lang="zh-CN" altLang="en-US" sz="2400" b="1" dirty="0" smtClean="0">
                <a:latin typeface="Times New Roman" panose="02020603050405020304" pitchFamily="18" charset="0"/>
                <a:ea typeface="+mj-ea"/>
                <a:cs typeface="Times New Roman" panose="02020603050405020304" pitchFamily="18" charset="0"/>
              </a:rPr>
              <a:t>个结果，每个结果使用</a:t>
            </a:r>
            <a:r>
              <a:rPr lang="en-US" altLang="zh-CN" sz="2400" b="1" dirty="0" smtClean="0">
                <a:latin typeface="Times New Roman" panose="02020603050405020304" pitchFamily="18" charset="0"/>
                <a:ea typeface="+mj-ea"/>
                <a:cs typeface="Times New Roman" panose="02020603050405020304" pitchFamily="18" charset="0"/>
              </a:rPr>
              <a:t>1</a:t>
            </a:r>
            <a:r>
              <a:rPr lang="zh-CN" altLang="en-US" sz="2400" b="1" dirty="0" smtClean="0">
                <a:latin typeface="Times New Roman" panose="02020603050405020304" pitchFamily="18" charset="0"/>
                <a:ea typeface="+mj-ea"/>
                <a:cs typeface="Times New Roman" panose="02020603050405020304" pitchFamily="18" charset="0"/>
              </a:rPr>
              <a:t>拍</a:t>
            </a:r>
            <a:endParaRPr lang="zh-CN" altLang="en-US" sz="2400" b="1" dirty="0" smtClean="0">
              <a:latin typeface="Times New Roman" panose="02020603050405020304" pitchFamily="18" charset="0"/>
              <a:ea typeface="+mj-ea"/>
              <a:cs typeface="Times New Roman" panose="02020603050405020304" pitchFamily="18" charset="0"/>
            </a:endParaRPr>
          </a:p>
          <a:p>
            <a:pPr eaLnBrk="1" hangingPunct="1">
              <a:lnSpc>
                <a:spcPct val="90000"/>
              </a:lnSpc>
              <a:buFont typeface="Arial" panose="020B0604020202020204" pitchFamily="34" charset="0"/>
              <a:buChar char="•"/>
              <a:defRPr/>
            </a:pPr>
            <a:r>
              <a:rPr lang="zh-CN" altLang="en-US" sz="2400" b="1" dirty="0" smtClean="0">
                <a:latin typeface="Times New Roman" panose="02020603050405020304" pitchFamily="18" charset="0"/>
                <a:ea typeface="+mj-ea"/>
                <a:cs typeface="Times New Roman" panose="02020603050405020304" pitchFamily="18" charset="0"/>
              </a:rPr>
              <a:t>指令槽利用率：</a:t>
            </a:r>
            <a:r>
              <a:rPr lang="en-US" altLang="zh-CN" sz="2400" b="1" dirty="0" smtClean="0">
                <a:latin typeface="Times New Roman" panose="02020603050405020304" pitchFamily="18" charset="0"/>
                <a:ea typeface="+mj-ea"/>
                <a:cs typeface="Times New Roman" panose="02020603050405020304" pitchFamily="18" charset="0"/>
              </a:rPr>
              <a:t>36/50 =72%</a:t>
            </a:r>
            <a:endParaRPr lang="zh-CN" altLang="en-US" sz="2400" b="1" dirty="0" smtClean="0">
              <a:latin typeface="Times New Roman" panose="02020603050405020304" pitchFamily="18" charset="0"/>
              <a:ea typeface="+mj-ea"/>
              <a:cs typeface="Times New Roman" panose="02020603050405020304" pitchFamily="18" charset="0"/>
            </a:endParaRPr>
          </a:p>
          <a:p>
            <a:pPr eaLnBrk="1" hangingPunct="1">
              <a:lnSpc>
                <a:spcPct val="90000"/>
              </a:lnSpc>
              <a:buFont typeface="Arial" panose="020B0604020202020204" pitchFamily="34" charset="0"/>
              <a:buChar char="•"/>
              <a:defRPr/>
            </a:pPr>
            <a:r>
              <a:rPr lang="zh-CN" altLang="en-US" sz="2400" b="1" dirty="0" smtClean="0">
                <a:latin typeface="Times New Roman" panose="02020603050405020304" pitchFamily="18" charset="0"/>
                <a:ea typeface="+mj-ea"/>
                <a:cs typeface="Times New Roman" panose="02020603050405020304" pitchFamily="18" charset="0"/>
              </a:rPr>
              <a:t>寄存器需求：</a:t>
            </a:r>
            <a:r>
              <a:rPr lang="en-US" altLang="zh-CN" sz="2400" b="1" dirty="0" smtClean="0">
                <a:latin typeface="Times New Roman" panose="02020603050405020304" pitchFamily="18" charset="0"/>
                <a:ea typeface="+mj-ea"/>
                <a:cs typeface="Times New Roman" panose="02020603050405020304" pitchFamily="18" charset="0"/>
              </a:rPr>
              <a:t>10×2+1=21</a:t>
            </a:r>
            <a:r>
              <a:rPr lang="zh-CN" altLang="en-US" sz="2400" b="1" dirty="0" smtClean="0">
                <a:latin typeface="Times New Roman" panose="02020603050405020304" pitchFamily="18" charset="0"/>
                <a:ea typeface="+mj-ea"/>
                <a:cs typeface="Times New Roman" panose="02020603050405020304" pitchFamily="18" charset="0"/>
              </a:rPr>
              <a:t>个</a:t>
            </a:r>
            <a:r>
              <a:rPr lang="en-US" altLang="zh-CN" sz="2400" b="1" dirty="0" smtClean="0">
                <a:latin typeface="Times New Roman" panose="02020603050405020304" pitchFamily="18" charset="0"/>
                <a:ea typeface="+mj-ea"/>
                <a:cs typeface="Times New Roman" panose="02020603050405020304" pitchFamily="18" charset="0"/>
              </a:rPr>
              <a:t>64</a:t>
            </a:r>
            <a:r>
              <a:rPr lang="zh-CN" altLang="en-US" sz="2400" b="1" dirty="0" smtClean="0">
                <a:latin typeface="Times New Roman" panose="02020603050405020304" pitchFamily="18" charset="0"/>
                <a:ea typeface="+mj-ea"/>
                <a:cs typeface="Times New Roman" panose="02020603050405020304" pitchFamily="18" charset="0"/>
              </a:rPr>
              <a:t>位浮点寄存器</a:t>
            </a:r>
            <a:endParaRPr lang="zh-CN" altLang="en-US" sz="2400" b="1" dirty="0" smtClean="0">
              <a:latin typeface="Times New Roman" panose="02020603050405020304" pitchFamily="18" charset="0"/>
              <a:ea typeface="+mj-ea"/>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idx="4294967295"/>
          </p:nvPr>
        </p:nvSpPr>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VLIW</a:t>
            </a:r>
            <a:r>
              <a:rPr lang="zh-CN" altLang="en-US" sz="3600" b="1" dirty="0" smtClean="0">
                <a:latin typeface="Times New Roman" panose="02020603050405020304" pitchFamily="18" charset="0"/>
                <a:cs typeface="Times New Roman" panose="02020603050405020304" pitchFamily="18" charset="0"/>
              </a:rPr>
              <a:t>的技术难题</a:t>
            </a:r>
            <a:endParaRPr lang="zh-CN" altLang="en-US" sz="3600" b="1" dirty="0" smtClean="0">
              <a:latin typeface="Times New Roman" panose="02020603050405020304" pitchFamily="18" charset="0"/>
              <a:cs typeface="Times New Roman" panose="02020603050405020304" pitchFamily="18" charset="0"/>
            </a:endParaRPr>
          </a:p>
        </p:txBody>
      </p:sp>
      <p:sp>
        <p:nvSpPr>
          <p:cNvPr id="39939" name="Rectangle 5"/>
          <p:cNvSpPr>
            <a:spLocks noGrp="1" noChangeArrowheads="1"/>
          </p:cNvSpPr>
          <p:nvPr>
            <p:ph type="body" idx="4294967295"/>
          </p:nvPr>
        </p:nvSpPr>
        <p:spPr/>
        <p:txBody>
          <a:bodyPr/>
          <a:lstStyle/>
          <a:p>
            <a:pPr eaLnBrk="1" hangingPunct="1">
              <a:lnSpc>
                <a:spcPct val="120000"/>
              </a:lnSpc>
              <a:buFont typeface="Arial" panose="020B0604020202020204" pitchFamily="34" charset="0"/>
              <a:buChar char="•"/>
              <a:defRPr/>
            </a:pPr>
            <a:r>
              <a:rPr lang="zh-CN" altLang="en-US" sz="2400" b="1" dirty="0" smtClean="0">
                <a:latin typeface="Times New Roman" panose="02020603050405020304" pitchFamily="18" charset="0"/>
                <a:ea typeface="+mj-ea"/>
                <a:cs typeface="Times New Roman" panose="02020603050405020304" pitchFamily="18" charset="0"/>
              </a:rPr>
              <a:t>第一，从线性代码片段中产生足够的操作需要进行激进的循环展开，这增大了代码大小</a:t>
            </a:r>
            <a:endParaRPr lang="en-US" altLang="zh-CN" sz="2400" b="1" dirty="0" smtClean="0">
              <a:latin typeface="Times New Roman" panose="02020603050405020304" pitchFamily="18" charset="0"/>
              <a:ea typeface="+mj-ea"/>
              <a:cs typeface="Times New Roman" panose="02020603050405020304" pitchFamily="18" charset="0"/>
            </a:endParaRPr>
          </a:p>
          <a:p>
            <a:pPr eaLnBrk="1" hangingPunct="1">
              <a:lnSpc>
                <a:spcPct val="120000"/>
              </a:lnSpc>
              <a:buFont typeface="Arial" panose="020B0604020202020204" pitchFamily="34" charset="0"/>
              <a:buChar char="•"/>
              <a:defRPr/>
            </a:pPr>
            <a:r>
              <a:rPr lang="zh-CN" altLang="en-US" sz="2400" b="1" dirty="0" smtClean="0">
                <a:latin typeface="Times New Roman" panose="02020603050405020304" pitchFamily="18" charset="0"/>
                <a:ea typeface="+mj-ea"/>
                <a:cs typeface="Times New Roman" panose="02020603050405020304" pitchFamily="18" charset="0"/>
              </a:rPr>
              <a:t>第二，无论指令是否被充满，没有被使用的功能单元也在指令字编码过程中占据了相应的位。将近一半的指令是被浪费掉的</a:t>
            </a:r>
            <a:endParaRPr lang="zh-CN" altLang="en-US" sz="2400" b="1" dirty="0" smtClean="0">
              <a:latin typeface="Times New Roman" panose="02020603050405020304" pitchFamily="18" charset="0"/>
              <a:ea typeface="+mj-ea"/>
              <a:cs typeface="Times New Roman" panose="02020603050405020304" pitchFamily="18" charset="0"/>
            </a:endParaRPr>
          </a:p>
          <a:p>
            <a:pPr lvl="1" eaLnBrk="1" hangingPunct="1">
              <a:lnSpc>
                <a:spcPct val="120000"/>
              </a:lnSpc>
              <a:buFont typeface="Arial" panose="020B0604020202020204" pitchFamily="34" charset="0"/>
              <a:buChar char="–"/>
              <a:defRPr/>
            </a:pPr>
            <a:r>
              <a:rPr lang="zh-CN" altLang="en-US" sz="2400" b="1" dirty="0" smtClean="0">
                <a:latin typeface="Times New Roman" panose="02020603050405020304" pitchFamily="18" charset="0"/>
                <a:ea typeface="+mj-ea"/>
                <a:cs typeface="Times New Roman" panose="02020603050405020304" pitchFamily="18" charset="0"/>
              </a:rPr>
              <a:t>在主存中压缩指令，在</a:t>
            </a:r>
            <a:r>
              <a:rPr lang="en-US" altLang="zh-CN" sz="2400" b="1" dirty="0" smtClean="0">
                <a:latin typeface="Times New Roman" panose="02020603050405020304" pitchFamily="18" charset="0"/>
                <a:ea typeface="+mj-ea"/>
                <a:cs typeface="Times New Roman" panose="02020603050405020304" pitchFamily="18" charset="0"/>
              </a:rPr>
              <a:t>cache</a:t>
            </a:r>
            <a:r>
              <a:rPr lang="zh-CN" altLang="en-US" sz="2400" b="1" dirty="0" smtClean="0">
                <a:latin typeface="Times New Roman" panose="02020603050405020304" pitchFamily="18" charset="0"/>
                <a:ea typeface="+mj-ea"/>
                <a:cs typeface="Times New Roman" panose="02020603050405020304" pitchFamily="18" charset="0"/>
              </a:rPr>
              <a:t>中解压缩指令</a:t>
            </a:r>
            <a:endParaRPr lang="zh-CN" altLang="en-US" sz="2400" b="1" dirty="0" smtClean="0">
              <a:latin typeface="Times New Roman" panose="02020603050405020304" pitchFamily="18" charset="0"/>
              <a:ea typeface="+mj-ea"/>
              <a:cs typeface="Times New Roman" panose="02020603050405020304" pitchFamily="18" charset="0"/>
            </a:endParaRPr>
          </a:p>
          <a:p>
            <a:pPr eaLnBrk="1" hangingPunct="1">
              <a:lnSpc>
                <a:spcPct val="120000"/>
              </a:lnSpc>
              <a:buFont typeface="Arial" panose="020B0604020202020204" pitchFamily="34" charset="0"/>
              <a:buChar char="•"/>
              <a:defRPr/>
            </a:pPr>
            <a:r>
              <a:rPr lang="zh-CN" altLang="en-US" sz="2400" b="1" dirty="0" smtClean="0">
                <a:latin typeface="Times New Roman" panose="02020603050405020304" pitchFamily="18" charset="0"/>
                <a:ea typeface="+mj-ea"/>
                <a:cs typeface="Times New Roman" panose="02020603050405020304" pitchFamily="18" charset="0"/>
              </a:rPr>
              <a:t>第三，</a:t>
            </a:r>
            <a:r>
              <a:rPr lang="en-US" altLang="zh-CN" sz="2400" b="1" dirty="0" smtClean="0">
                <a:latin typeface="Times New Roman" panose="02020603050405020304" pitchFamily="18" charset="0"/>
                <a:ea typeface="+mj-ea"/>
                <a:cs typeface="Times New Roman" panose="02020603050405020304" pitchFamily="18" charset="0"/>
              </a:rPr>
              <a:t>VLIW</a:t>
            </a:r>
            <a:r>
              <a:rPr lang="zh-CN" altLang="en-US" sz="2400" b="1" dirty="0" smtClean="0">
                <a:latin typeface="Times New Roman" panose="02020603050405020304" pitchFamily="18" charset="0"/>
                <a:ea typeface="+mj-ea"/>
                <a:cs typeface="Times New Roman" panose="02020603050405020304" pitchFamily="18" charset="0"/>
              </a:rPr>
              <a:t>带来了二进制代码兼容性问题</a:t>
            </a:r>
            <a:endParaRPr lang="zh-CN" altLang="en-US" sz="2400" b="1" dirty="0" smtClean="0">
              <a:latin typeface="Times New Roman" panose="02020603050405020304" pitchFamily="18" charset="0"/>
              <a:ea typeface="+mj-ea"/>
              <a:cs typeface="Times New Roman" panose="02020603050405020304" pitchFamily="18" charset="0"/>
            </a:endParaRPr>
          </a:p>
          <a:p>
            <a:pPr lvl="1" eaLnBrk="1" hangingPunct="1">
              <a:lnSpc>
                <a:spcPct val="120000"/>
              </a:lnSpc>
              <a:buFont typeface="Arial" panose="020B0604020202020204" pitchFamily="34" charset="0"/>
              <a:buChar char="–"/>
              <a:defRPr/>
            </a:pPr>
            <a:r>
              <a:rPr lang="zh-CN" altLang="en-US" sz="2400" b="1" dirty="0" smtClean="0">
                <a:latin typeface="Times New Roman" panose="02020603050405020304" pitchFamily="18" charset="0"/>
                <a:ea typeface="+mj-ea"/>
                <a:cs typeface="Times New Roman" panose="02020603050405020304" pitchFamily="18" charset="0"/>
              </a:rPr>
              <a:t>采用机器代码翻译或仿真模拟的方法解决移植的问题</a:t>
            </a:r>
            <a:endParaRPr lang="zh-CN" altLang="en-US" sz="2400" b="1" dirty="0" smtClean="0">
              <a:latin typeface="Times New Roman" panose="02020603050405020304" pitchFamily="18" charset="0"/>
              <a:ea typeface="+mj-ea"/>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3" descr="Rectangle: Click to edit Master text styles&#10;Second level&#10;Third level&#10;Fourth level&#10;Fifth level"/>
          <p:cNvSpPr>
            <a:spLocks noGrp="1" noChangeArrowheads="1"/>
          </p:cNvSpPr>
          <p:nvPr>
            <p:ph idx="1"/>
          </p:nvPr>
        </p:nvSpPr>
        <p:spPr>
          <a:xfrm>
            <a:off x="683568" y="1628800"/>
            <a:ext cx="7920880" cy="4559300"/>
          </a:xfrm>
        </p:spPr>
        <p:txBody>
          <a:bodyPr/>
          <a:lstStyle/>
          <a:p>
            <a:pPr marL="457200" indent="-457200" eaLnBrk="1" hangingPunct="1">
              <a:buFont typeface="Wingdings" panose="05000000000000000000" pitchFamily="2" charset="2"/>
              <a:buNone/>
            </a:pPr>
            <a:r>
              <a:rPr lang="zh-CN" altLang="en-US" sz="2400" b="1" dirty="0" smtClean="0">
                <a:solidFill>
                  <a:srgbClr val="D60093"/>
                </a:solidFill>
                <a:latin typeface="Times New Roman" panose="02020603050405020304" pitchFamily="18" charset="0"/>
                <a:cs typeface="Times New Roman" panose="02020603050405020304" pitchFamily="18" charset="0"/>
              </a:rPr>
              <a:t>前瞻执行</a:t>
            </a:r>
            <a:r>
              <a:rPr lang="zh-CN" altLang="en-US" sz="2400" b="1" dirty="0" smtClean="0">
                <a:solidFill>
                  <a:srgbClr val="9933FF"/>
                </a:solidFill>
                <a:latin typeface="Times New Roman" panose="02020603050405020304" pitchFamily="18" charset="0"/>
                <a:cs typeface="Times New Roman" panose="02020603050405020304" pitchFamily="18" charset="0"/>
              </a:rPr>
              <a:t>（</a:t>
            </a:r>
            <a:r>
              <a:rPr lang="en-US" altLang="zh-CN" sz="2400" b="1" dirty="0" smtClean="0">
                <a:solidFill>
                  <a:srgbClr val="9933FF"/>
                </a:solidFill>
                <a:latin typeface="Times New Roman" panose="02020603050405020304" pitchFamily="18" charset="0"/>
                <a:cs typeface="Times New Roman" panose="02020603050405020304" pitchFamily="18" charset="0"/>
              </a:rPr>
              <a:t>Speculation</a:t>
            </a:r>
            <a:r>
              <a:rPr lang="zh-CN" altLang="en-US" sz="2400" b="1" dirty="0" smtClean="0">
                <a:solidFill>
                  <a:srgbClr val="9933FF"/>
                </a:solidFill>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的基本思想：</a:t>
            </a:r>
            <a:endParaRPr lang="en-US" altLang="zh-CN" sz="2400" b="1" dirty="0" smtClean="0">
              <a:latin typeface="Times New Roman" panose="02020603050405020304" pitchFamily="18" charset="0"/>
              <a:cs typeface="Times New Roman" panose="02020603050405020304" pitchFamily="18" charset="0"/>
            </a:endParaRPr>
          </a:p>
          <a:p>
            <a:pPr marL="800100" eaLnBrk="1" hangingPunct="1"/>
            <a:r>
              <a:rPr lang="zh-CN" altLang="en-US" sz="2400" b="1" dirty="0" smtClean="0">
                <a:latin typeface="Times New Roman" panose="02020603050405020304" pitchFamily="18" charset="0"/>
                <a:cs typeface="Times New Roman" panose="02020603050405020304" pitchFamily="18" charset="0"/>
              </a:rPr>
              <a:t>对分支指令的结果进行猜测，并假设这个猜测总是对的，然后按这个猜测结果继续取、流出和执行后续的指令。</a:t>
            </a:r>
            <a:endParaRPr lang="en-US" altLang="zh-CN" sz="2400" b="1" dirty="0" smtClean="0">
              <a:latin typeface="Times New Roman" panose="02020603050405020304" pitchFamily="18" charset="0"/>
              <a:cs typeface="Times New Roman" panose="02020603050405020304" pitchFamily="18" charset="0"/>
            </a:endParaRPr>
          </a:p>
          <a:p>
            <a:pPr marL="800100" eaLnBrk="1" hangingPunct="1"/>
            <a:r>
              <a:rPr lang="zh-CN" altLang="en-US" sz="2400" b="1" dirty="0" smtClean="0">
                <a:latin typeface="Times New Roman" panose="02020603050405020304" pitchFamily="18" charset="0"/>
                <a:cs typeface="Times New Roman" panose="02020603050405020304" pitchFamily="18" charset="0"/>
              </a:rPr>
              <a:t>执行指令的结果不是写回到寄存器或存储器，而是写入一个称为</a:t>
            </a:r>
            <a:r>
              <a:rPr lang="zh-CN" altLang="en-US" sz="2400" b="1" dirty="0">
                <a:solidFill>
                  <a:srgbClr val="D60093"/>
                </a:solidFill>
                <a:latin typeface="Times New Roman" panose="02020603050405020304" pitchFamily="18" charset="0"/>
                <a:cs typeface="Times New Roman" panose="02020603050405020304" pitchFamily="18" charset="0"/>
              </a:rPr>
              <a:t>再定序缓冲器</a:t>
            </a:r>
            <a:r>
              <a:rPr lang="en-US" altLang="zh-CN" sz="2400" b="1" dirty="0">
                <a:solidFill>
                  <a:srgbClr val="D60093"/>
                </a:solidFill>
                <a:latin typeface="Times New Roman" panose="02020603050405020304" pitchFamily="18" charset="0"/>
                <a:cs typeface="Times New Roman" panose="02020603050405020304" pitchFamily="18" charset="0"/>
              </a:rPr>
              <a:t>ROB</a:t>
            </a:r>
            <a:r>
              <a:rPr lang="zh-CN" altLang="en-US" sz="2400" b="1" dirty="0" smtClean="0">
                <a:solidFill>
                  <a:srgbClr val="9933FF"/>
                </a:solidFill>
                <a:latin typeface="Times New Roman" panose="02020603050405020304" pitchFamily="18" charset="0"/>
                <a:cs typeface="Times New Roman" panose="02020603050405020304" pitchFamily="18" charset="0"/>
              </a:rPr>
              <a:t>（</a:t>
            </a:r>
            <a:r>
              <a:rPr lang="en-US" altLang="zh-CN" sz="2400" b="1" dirty="0" err="1" smtClean="0">
                <a:solidFill>
                  <a:srgbClr val="9933FF"/>
                </a:solidFill>
                <a:latin typeface="Times New Roman" panose="02020603050405020304" pitchFamily="18" charset="0"/>
                <a:cs typeface="Times New Roman" panose="02020603050405020304" pitchFamily="18" charset="0"/>
              </a:rPr>
              <a:t>ReOrder</a:t>
            </a:r>
            <a:r>
              <a:rPr lang="en-US" altLang="zh-CN" sz="2400" b="1" dirty="0" smtClean="0">
                <a:solidFill>
                  <a:srgbClr val="9933FF"/>
                </a:solidFill>
                <a:latin typeface="Times New Roman" panose="02020603050405020304" pitchFamily="18" charset="0"/>
                <a:cs typeface="Times New Roman" panose="02020603050405020304" pitchFamily="18" charset="0"/>
              </a:rPr>
              <a:t> Buffer</a:t>
            </a:r>
            <a:r>
              <a:rPr lang="zh-CN" altLang="en-US" sz="2400" b="1" dirty="0" smtClean="0">
                <a:solidFill>
                  <a:srgbClr val="9933FF"/>
                </a:solidFill>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中 。等到相应的指令得到</a:t>
            </a:r>
            <a:r>
              <a:rPr lang="zh-CN" altLang="en-US" sz="2400" b="1" dirty="0" smtClean="0">
                <a:solidFill>
                  <a:srgbClr val="D60093"/>
                </a:solidFill>
                <a:latin typeface="Times New Roman" panose="02020603050405020304" pitchFamily="18" charset="0"/>
                <a:cs typeface="Times New Roman" panose="02020603050405020304" pitchFamily="18" charset="0"/>
              </a:rPr>
              <a:t>“确认”</a:t>
            </a:r>
            <a:r>
              <a:rPr lang="zh-CN" altLang="en-US" sz="2400" b="1" dirty="0" smtClean="0">
                <a:solidFill>
                  <a:srgbClr val="9933FF"/>
                </a:solidFill>
                <a:latin typeface="Times New Roman" panose="02020603050405020304" pitchFamily="18" charset="0"/>
                <a:cs typeface="Times New Roman" panose="02020603050405020304" pitchFamily="18" charset="0"/>
              </a:rPr>
              <a:t>（</a:t>
            </a:r>
            <a:r>
              <a:rPr lang="en-US" altLang="zh-CN" sz="2400" b="1" dirty="0" smtClean="0">
                <a:solidFill>
                  <a:srgbClr val="9933FF"/>
                </a:solidFill>
                <a:latin typeface="Times New Roman" panose="02020603050405020304" pitchFamily="18" charset="0"/>
                <a:cs typeface="Times New Roman" panose="02020603050405020304" pitchFamily="18" charset="0"/>
              </a:rPr>
              <a:t>commit</a:t>
            </a:r>
            <a:r>
              <a:rPr lang="zh-CN" altLang="en-US" sz="2400" b="1" dirty="0" smtClean="0">
                <a:solidFill>
                  <a:srgbClr val="9933FF"/>
                </a:solidFill>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（即确实是应该执行的）之后，才将结果写入寄存器或存储器。 </a:t>
            </a:r>
            <a:endParaRPr lang="zh-CN" altLang="en-US" sz="2400" b="1" dirty="0" smtClean="0">
              <a:latin typeface="Times New Roman" panose="02020603050405020304" pitchFamily="18" charset="0"/>
              <a:cs typeface="Times New Roman" panose="02020603050405020304" pitchFamily="18" charset="0"/>
            </a:endParaRPr>
          </a:p>
        </p:txBody>
      </p:sp>
      <p:sp>
        <p:nvSpPr>
          <p:cNvPr id="5" name="标题 3"/>
          <p:cNvSpPr>
            <a:spLocks noGrp="1" noChangeArrowheads="1"/>
          </p:cNvSpPr>
          <p:nvPr>
            <p:ph type="title"/>
          </p:nvPr>
        </p:nvSpPr>
        <p:spPr>
          <a:xfrm>
            <a:off x="457200" y="274638"/>
            <a:ext cx="8229600" cy="1143000"/>
          </a:xfrm>
        </p:spPr>
        <p:txBody>
          <a:bodyPr/>
          <a:lstStyle/>
          <a:p>
            <a:r>
              <a:rPr lang="en-US" altLang="zh-CN" sz="3600" b="1" dirty="0">
                <a:latin typeface="Times New Roman" panose="02020603050405020304" pitchFamily="18" charset="0"/>
                <a:ea typeface="+mn-ea"/>
                <a:cs typeface="Times New Roman" panose="02020603050405020304" pitchFamily="18" charset="0"/>
              </a:rPr>
              <a:t>7.3.3 </a:t>
            </a:r>
            <a:r>
              <a:rPr lang="zh-CN" altLang="en-US" sz="3600" b="1" dirty="0">
                <a:latin typeface="Times New Roman" panose="02020603050405020304" pitchFamily="18" charset="0"/>
                <a:ea typeface="+mn-ea"/>
                <a:cs typeface="Times New Roman" panose="02020603050405020304" pitchFamily="18" charset="0"/>
              </a:rPr>
              <a:t>基于硬件的前瞻</a:t>
            </a:r>
            <a:r>
              <a:rPr lang="zh-CN" altLang="en-US" sz="3600" b="1" dirty="0" smtClean="0">
                <a:latin typeface="Times New Roman" panose="02020603050405020304" pitchFamily="18" charset="0"/>
                <a:ea typeface="+mn-ea"/>
                <a:cs typeface="Times New Roman" panose="02020603050405020304" pitchFamily="18" charset="0"/>
              </a:rPr>
              <a:t>执行</a:t>
            </a:r>
            <a:endParaRPr lang="zh-CN" altLang="en-US" sz="3600" dirty="0" smtClean="0">
              <a:latin typeface="Times New Roman" panose="02020603050405020304" pitchFamily="18" charset="0"/>
              <a:ea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descr="Rectangle: Click to edit Master text styles&#10;Second level&#10;Third level&#10;Fourth level&#10;Fifth level"/>
          <p:cNvSpPr>
            <a:spLocks noGrp="1" noChangeArrowheads="1"/>
          </p:cNvSpPr>
          <p:nvPr>
            <p:ph idx="1"/>
          </p:nvPr>
        </p:nvSpPr>
        <p:spPr>
          <a:xfrm>
            <a:off x="611560" y="1340768"/>
            <a:ext cx="7772400" cy="4879975"/>
          </a:xfrm>
        </p:spPr>
        <p:txBody>
          <a:bodyPr/>
          <a:lstStyle/>
          <a:p>
            <a:pPr marL="457200" indent="-457200" eaLnBrk="1" hangingPunct="1">
              <a:lnSpc>
                <a:spcPct val="140000"/>
              </a:lnSpc>
              <a:buFont typeface="Wingdings" panose="05000000000000000000" pitchFamily="2" charset="2"/>
              <a:buNone/>
            </a:pPr>
            <a:r>
              <a:rPr lang="zh-CN" altLang="en-US" sz="2400" b="1" dirty="0" smtClean="0">
                <a:latin typeface="Times New Roman" panose="02020603050405020304" pitchFamily="18" charset="0"/>
                <a:cs typeface="Times New Roman" panose="02020603050405020304" pitchFamily="18" charset="0"/>
              </a:rPr>
              <a:t>指令多流出处理器受哪些因素的限制呢？ </a:t>
            </a:r>
            <a:endParaRPr lang="zh-CN" altLang="en-US" sz="2400" b="1" dirty="0" smtClean="0">
              <a:latin typeface="Times New Roman" panose="02020603050405020304" pitchFamily="18" charset="0"/>
              <a:cs typeface="Times New Roman" panose="02020603050405020304" pitchFamily="18" charset="0"/>
            </a:endParaRPr>
          </a:p>
          <a:p>
            <a:pPr marL="1085850" lvl="1" indent="-457200" eaLnBrk="1" hangingPunct="1">
              <a:lnSpc>
                <a:spcPct val="140000"/>
              </a:lnSpc>
              <a:buFont typeface="Wingdings" panose="05000000000000000000" pitchFamily="2" charset="2"/>
              <a:buNone/>
            </a:pPr>
            <a:r>
              <a:rPr lang="zh-CN" altLang="en-US" sz="2400" b="1" dirty="0" smtClean="0">
                <a:latin typeface="Times New Roman" panose="02020603050405020304" pitchFamily="18" charset="0"/>
                <a:cs typeface="Times New Roman" panose="02020603050405020304" pitchFamily="18" charset="0"/>
              </a:rPr>
              <a:t>主要受以下</a:t>
            </a:r>
            <a:r>
              <a:rPr lang="en-US" altLang="zh-CN" sz="2400" b="1" dirty="0" smtClean="0">
                <a:solidFill>
                  <a:srgbClr val="9933FF"/>
                </a:solidFill>
                <a:latin typeface="Times New Roman" panose="02020603050405020304" pitchFamily="18" charset="0"/>
                <a:cs typeface="Times New Roman" panose="02020603050405020304" pitchFamily="18" charset="0"/>
              </a:rPr>
              <a:t>3</a:t>
            </a:r>
            <a:r>
              <a:rPr lang="zh-CN" altLang="en-US" sz="2400" b="1" dirty="0" smtClean="0">
                <a:latin typeface="Times New Roman" panose="02020603050405020304" pitchFamily="18" charset="0"/>
                <a:cs typeface="Times New Roman" panose="02020603050405020304" pitchFamily="18" charset="0"/>
              </a:rPr>
              <a:t>个方面的影响：</a:t>
            </a:r>
            <a:endParaRPr lang="zh-CN" altLang="en-US" sz="2400" b="1" dirty="0" smtClean="0">
              <a:latin typeface="Times New Roman" panose="02020603050405020304" pitchFamily="18" charset="0"/>
              <a:cs typeface="Times New Roman" panose="02020603050405020304" pitchFamily="18" charset="0"/>
            </a:endParaRPr>
          </a:p>
          <a:p>
            <a:pPr lvl="2" eaLnBrk="1" hangingPunct="1">
              <a:lnSpc>
                <a:spcPct val="140000"/>
              </a:lnSpc>
            </a:pPr>
            <a:r>
              <a:rPr lang="zh-CN" altLang="en-US" b="1" dirty="0" smtClean="0">
                <a:latin typeface="Times New Roman" panose="02020603050405020304" pitchFamily="18" charset="0"/>
                <a:cs typeface="Times New Roman" panose="02020603050405020304" pitchFamily="18" charset="0"/>
              </a:rPr>
              <a:t>程序所固有的指令级并行性；</a:t>
            </a:r>
            <a:endParaRPr lang="zh-CN" altLang="en-US" b="1" dirty="0" smtClean="0">
              <a:latin typeface="Times New Roman" panose="02020603050405020304" pitchFamily="18" charset="0"/>
              <a:cs typeface="Times New Roman" panose="02020603050405020304" pitchFamily="18" charset="0"/>
            </a:endParaRPr>
          </a:p>
          <a:p>
            <a:pPr lvl="2" eaLnBrk="1" hangingPunct="1">
              <a:lnSpc>
                <a:spcPct val="140000"/>
              </a:lnSpc>
            </a:pPr>
            <a:r>
              <a:rPr lang="zh-CN" altLang="en-US" b="1" dirty="0" smtClean="0">
                <a:latin typeface="Times New Roman" panose="02020603050405020304" pitchFamily="18" charset="0"/>
                <a:cs typeface="Times New Roman" panose="02020603050405020304" pitchFamily="18" charset="0"/>
              </a:rPr>
              <a:t>硬件实现上的困难；</a:t>
            </a:r>
            <a:endParaRPr lang="zh-CN" altLang="en-US" b="1" dirty="0" smtClean="0">
              <a:latin typeface="Times New Roman" panose="02020603050405020304" pitchFamily="18" charset="0"/>
              <a:cs typeface="Times New Roman" panose="02020603050405020304" pitchFamily="18" charset="0"/>
            </a:endParaRPr>
          </a:p>
          <a:p>
            <a:pPr lvl="2" eaLnBrk="1" hangingPunct="1">
              <a:lnSpc>
                <a:spcPct val="140000"/>
              </a:lnSpc>
            </a:pPr>
            <a:r>
              <a:rPr lang="zh-CN" altLang="en-US" b="1" dirty="0" smtClean="0">
                <a:latin typeface="Times New Roman" panose="02020603050405020304" pitchFamily="18" charset="0"/>
                <a:cs typeface="Times New Roman" panose="02020603050405020304" pitchFamily="18" charset="0"/>
              </a:rPr>
              <a:t>超标量和超长指令字处理器固有的技术限制。</a:t>
            </a:r>
            <a:endParaRPr lang="en-US" altLang="zh-CN" b="1" dirty="0" smtClean="0">
              <a:latin typeface="Times New Roman" panose="02020603050405020304" pitchFamily="18" charset="0"/>
              <a:cs typeface="Times New Roman" panose="02020603050405020304" pitchFamily="18" charset="0"/>
            </a:endParaRPr>
          </a:p>
          <a:p>
            <a:pPr marL="1085850" lvl="1" indent="-457200" eaLnBrk="1" hangingPunct="1">
              <a:lnSpc>
                <a:spcPct val="140000"/>
              </a:lnSpc>
            </a:pPr>
            <a:r>
              <a:rPr lang="zh-CN" altLang="en-US" sz="2400" b="1" dirty="0" smtClean="0">
                <a:latin typeface="Times New Roman" panose="02020603050405020304" pitchFamily="18" charset="0"/>
                <a:cs typeface="Times New Roman" panose="02020603050405020304" pitchFamily="18" charset="0"/>
              </a:rPr>
              <a:t>设计多流出处理器的难点：</a:t>
            </a:r>
            <a:endParaRPr lang="en-US" altLang="zh-CN" sz="2400" b="1" dirty="0" smtClean="0">
              <a:latin typeface="Times New Roman" panose="02020603050405020304" pitchFamily="18" charset="0"/>
              <a:cs typeface="Times New Roman" panose="02020603050405020304" pitchFamily="18" charset="0"/>
            </a:endParaRPr>
          </a:p>
          <a:p>
            <a:pPr lvl="2" eaLnBrk="1" hangingPunct="1">
              <a:lnSpc>
                <a:spcPct val="140000"/>
              </a:lnSpc>
            </a:pPr>
            <a:r>
              <a:rPr lang="zh-CN" altLang="en-US" b="1" dirty="0" smtClean="0">
                <a:latin typeface="Times New Roman" panose="02020603050405020304" pitchFamily="18" charset="0"/>
                <a:cs typeface="Times New Roman" panose="02020603050405020304" pitchFamily="18" charset="0"/>
              </a:rPr>
              <a:t>访存开销</a:t>
            </a:r>
            <a:endParaRPr lang="en-US" altLang="zh-CN" b="1" dirty="0" smtClean="0">
              <a:latin typeface="Times New Roman" panose="02020603050405020304" pitchFamily="18" charset="0"/>
              <a:cs typeface="Times New Roman" panose="02020603050405020304" pitchFamily="18" charset="0"/>
            </a:endParaRPr>
          </a:p>
          <a:p>
            <a:pPr lvl="2" eaLnBrk="1" hangingPunct="1">
              <a:lnSpc>
                <a:spcPct val="140000"/>
              </a:lnSpc>
            </a:pPr>
            <a:r>
              <a:rPr lang="zh-CN" altLang="en-US" b="1" dirty="0" smtClean="0">
                <a:latin typeface="Times New Roman" panose="02020603050405020304" pitchFamily="18" charset="0"/>
                <a:cs typeface="Times New Roman" panose="02020603050405020304" pitchFamily="18" charset="0"/>
              </a:rPr>
              <a:t>硬件复杂性</a:t>
            </a:r>
            <a:endParaRPr lang="en-US" altLang="zh-CN" b="1" dirty="0" smtClean="0">
              <a:latin typeface="Times New Roman" panose="02020603050405020304" pitchFamily="18" charset="0"/>
              <a:cs typeface="Times New Roman" panose="02020603050405020304" pitchFamily="18" charset="0"/>
            </a:endParaRPr>
          </a:p>
          <a:p>
            <a:pPr lvl="2" eaLnBrk="1" hangingPunct="1">
              <a:lnSpc>
                <a:spcPct val="140000"/>
              </a:lnSpc>
            </a:pPr>
            <a:r>
              <a:rPr lang="zh-CN" altLang="en-US" b="1" dirty="0" smtClean="0">
                <a:latin typeface="Times New Roman" panose="02020603050405020304" pitchFamily="18" charset="0"/>
                <a:cs typeface="Times New Roman" panose="02020603050405020304" pitchFamily="18" charset="0"/>
              </a:rPr>
              <a:t>编译器技术</a:t>
            </a:r>
            <a:endParaRPr lang="zh-CN" altLang="en-US" b="1" dirty="0" smtClean="0">
              <a:latin typeface="Times New Roman" panose="02020603050405020304" pitchFamily="18" charset="0"/>
              <a:cs typeface="Times New Roman" panose="02020603050405020304" pitchFamily="18" charset="0"/>
            </a:endParaRPr>
          </a:p>
        </p:txBody>
      </p:sp>
      <p:sp>
        <p:nvSpPr>
          <p:cNvPr id="3" name="Rectangle 4"/>
          <p:cNvSpPr>
            <a:spLocks noGrp="1" noChangeArrowheads="1"/>
          </p:cNvSpPr>
          <p:nvPr>
            <p:ph type="title" idx="4294967295"/>
          </p:nvPr>
        </p:nvSpPr>
        <p:spPr>
          <a:xfrm>
            <a:off x="457200" y="260648"/>
            <a:ext cx="8229600" cy="1143000"/>
          </a:xfrm>
        </p:spPr>
        <p:txBody>
          <a:bodyPr/>
          <a:lstStyle/>
          <a:p>
            <a:pPr eaLnBrk="1" hangingPunct="1">
              <a:defRPr/>
            </a:pPr>
            <a:r>
              <a:rPr lang="zh-CN" altLang="en-US" sz="3600" b="1" dirty="0">
                <a:latin typeface="Times New Roman" panose="02020603050405020304" pitchFamily="18" charset="0"/>
                <a:cs typeface="Times New Roman" panose="02020603050405020304" pitchFamily="18" charset="0"/>
              </a:rPr>
              <a:t>多指令流出</a:t>
            </a:r>
            <a:r>
              <a:rPr lang="zh-CN" altLang="en-US" sz="3600" b="1" dirty="0" smtClean="0">
                <a:latin typeface="Times New Roman" panose="02020603050405020304" pitchFamily="18" charset="0"/>
                <a:cs typeface="Times New Roman" panose="02020603050405020304" pitchFamily="18" charset="0"/>
              </a:rPr>
              <a:t>的技术难题</a:t>
            </a:r>
            <a:endParaRPr lang="zh-CN" altLang="en-US" sz="3600" b="1"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539554" y="2204864"/>
          <a:ext cx="7920877" cy="2966720"/>
        </p:xfrm>
        <a:graphic>
          <a:graphicData uri="http://schemas.openxmlformats.org/drawingml/2006/table">
            <a:tbl>
              <a:tblPr firstRow="1" bandRow="1">
                <a:tableStyleId>{5C22544A-7EE6-4342-B048-85BDC9FD1C3A}</a:tableStyleId>
              </a:tblPr>
              <a:tblGrid>
                <a:gridCol w="2376262"/>
                <a:gridCol w="1368152"/>
                <a:gridCol w="1512168"/>
                <a:gridCol w="1440160"/>
                <a:gridCol w="1224135"/>
              </a:tblGrid>
              <a:tr h="370840">
                <a:tc>
                  <a:txBody>
                    <a:bodyPr/>
                    <a:lstStyle/>
                    <a:p>
                      <a:endParaRPr lang="zh-CN" altLang="en-US" dirty="0"/>
                    </a:p>
                  </a:txBody>
                  <a:tcPr/>
                </a:tc>
                <a:tc>
                  <a:txBody>
                    <a:bodyPr/>
                    <a:lstStyle/>
                    <a:p>
                      <a:r>
                        <a:rPr lang="en-US" altLang="zh-CN" dirty="0" smtClean="0"/>
                        <a:t>Power4</a:t>
                      </a:r>
                      <a:endParaRPr lang="zh-CN" altLang="en-US" dirty="0"/>
                    </a:p>
                  </a:txBody>
                  <a:tcPr/>
                </a:tc>
                <a:tc>
                  <a:txBody>
                    <a:bodyPr/>
                    <a:lstStyle/>
                    <a:p>
                      <a:r>
                        <a:rPr lang="en-US" altLang="zh-CN" dirty="0" smtClean="0"/>
                        <a:t>Power5</a:t>
                      </a:r>
                      <a:endParaRPr lang="zh-CN" altLang="en-US" dirty="0"/>
                    </a:p>
                  </a:txBody>
                  <a:tcPr/>
                </a:tc>
                <a:tc>
                  <a:txBody>
                    <a:bodyPr/>
                    <a:lstStyle/>
                    <a:p>
                      <a:r>
                        <a:rPr lang="en-US" altLang="zh-CN" dirty="0" smtClean="0"/>
                        <a:t>Power6</a:t>
                      </a:r>
                      <a:endParaRPr lang="zh-CN" altLang="en-US" dirty="0"/>
                    </a:p>
                  </a:txBody>
                  <a:tcPr/>
                </a:tc>
                <a:tc>
                  <a:txBody>
                    <a:bodyPr/>
                    <a:lstStyle/>
                    <a:p>
                      <a:r>
                        <a:rPr lang="en-US" altLang="zh-CN" dirty="0" smtClean="0"/>
                        <a:t>Power7</a:t>
                      </a:r>
                      <a:endParaRPr lang="zh-CN" altLang="en-US" dirty="0"/>
                    </a:p>
                  </a:txBody>
                  <a:tcPr/>
                </a:tc>
              </a:tr>
              <a:tr h="370840">
                <a:tc>
                  <a:txBody>
                    <a:bodyPr/>
                    <a:lstStyle/>
                    <a:p>
                      <a:r>
                        <a:rPr lang="zh-CN" altLang="en-US" dirty="0" smtClean="0"/>
                        <a:t>发布时间</a:t>
                      </a:r>
                      <a:endParaRPr lang="zh-CN" altLang="en-US" dirty="0"/>
                    </a:p>
                  </a:txBody>
                  <a:tcPr/>
                </a:tc>
                <a:tc>
                  <a:txBody>
                    <a:bodyPr/>
                    <a:lstStyle/>
                    <a:p>
                      <a:r>
                        <a:rPr lang="en-US" altLang="zh-CN" dirty="0" smtClean="0"/>
                        <a:t>2001</a:t>
                      </a:r>
                      <a:endParaRPr lang="zh-CN" altLang="en-US" dirty="0"/>
                    </a:p>
                  </a:txBody>
                  <a:tcPr/>
                </a:tc>
                <a:tc>
                  <a:txBody>
                    <a:bodyPr/>
                    <a:lstStyle/>
                    <a:p>
                      <a:r>
                        <a:rPr lang="en-US" altLang="zh-CN" dirty="0" smtClean="0"/>
                        <a:t>2004</a:t>
                      </a:r>
                      <a:endParaRPr lang="zh-CN" altLang="en-US" dirty="0"/>
                    </a:p>
                  </a:txBody>
                  <a:tcPr/>
                </a:tc>
                <a:tc>
                  <a:txBody>
                    <a:bodyPr/>
                    <a:lstStyle/>
                    <a:p>
                      <a:r>
                        <a:rPr lang="en-US" altLang="zh-CN" dirty="0" smtClean="0"/>
                        <a:t>2007</a:t>
                      </a:r>
                      <a:endParaRPr lang="zh-CN" altLang="en-US" dirty="0"/>
                    </a:p>
                  </a:txBody>
                  <a:tcPr/>
                </a:tc>
                <a:tc>
                  <a:txBody>
                    <a:bodyPr/>
                    <a:lstStyle/>
                    <a:p>
                      <a:r>
                        <a:rPr lang="en-US" altLang="zh-CN" dirty="0" smtClean="0"/>
                        <a:t>2010</a:t>
                      </a:r>
                      <a:endParaRPr lang="zh-CN" altLang="en-US" dirty="0"/>
                    </a:p>
                  </a:txBody>
                  <a:tcPr/>
                </a:tc>
              </a:tr>
              <a:tr h="370840">
                <a:tc>
                  <a:txBody>
                    <a:bodyPr/>
                    <a:lstStyle/>
                    <a:p>
                      <a:r>
                        <a:rPr lang="zh-CN" altLang="en-US" dirty="0" smtClean="0"/>
                        <a:t>最初时钟频（</a:t>
                      </a:r>
                      <a:r>
                        <a:rPr lang="en-US" altLang="zh-CN" dirty="0" smtClean="0"/>
                        <a:t>GHz</a:t>
                      </a:r>
                      <a:r>
                        <a:rPr lang="zh-CN" altLang="en-US" dirty="0" smtClean="0"/>
                        <a:t>）</a:t>
                      </a:r>
                      <a:endParaRPr lang="zh-CN" altLang="en-US" dirty="0"/>
                    </a:p>
                  </a:txBody>
                  <a:tcPr/>
                </a:tc>
                <a:tc>
                  <a:txBody>
                    <a:bodyPr/>
                    <a:lstStyle/>
                    <a:p>
                      <a:r>
                        <a:rPr lang="en-US" altLang="zh-CN" dirty="0" smtClean="0"/>
                        <a:t>1.3</a:t>
                      </a:r>
                      <a:endParaRPr lang="zh-CN" altLang="en-US" dirty="0"/>
                    </a:p>
                  </a:txBody>
                  <a:tcPr/>
                </a:tc>
                <a:tc>
                  <a:txBody>
                    <a:bodyPr/>
                    <a:lstStyle/>
                    <a:p>
                      <a:r>
                        <a:rPr lang="en-US" altLang="zh-CN" dirty="0" smtClean="0"/>
                        <a:t>1.9</a:t>
                      </a:r>
                      <a:endParaRPr lang="zh-CN" altLang="en-US" dirty="0"/>
                    </a:p>
                  </a:txBody>
                  <a:tcPr/>
                </a:tc>
                <a:tc>
                  <a:txBody>
                    <a:bodyPr/>
                    <a:lstStyle/>
                    <a:p>
                      <a:r>
                        <a:rPr lang="en-US" altLang="zh-CN" dirty="0" smtClean="0"/>
                        <a:t>4.7</a:t>
                      </a:r>
                      <a:endParaRPr lang="zh-CN" altLang="en-US" dirty="0"/>
                    </a:p>
                  </a:txBody>
                  <a:tcPr/>
                </a:tc>
                <a:tc>
                  <a:txBody>
                    <a:bodyPr/>
                    <a:lstStyle/>
                    <a:p>
                      <a:r>
                        <a:rPr lang="en-US" altLang="zh-CN" dirty="0" smtClean="0"/>
                        <a:t>3.6</a:t>
                      </a:r>
                      <a:endParaRPr lang="zh-CN" altLang="en-US" dirty="0"/>
                    </a:p>
                  </a:txBody>
                  <a:tcPr/>
                </a:tc>
              </a:tr>
              <a:tr h="370840">
                <a:tc>
                  <a:txBody>
                    <a:bodyPr/>
                    <a:lstStyle/>
                    <a:p>
                      <a:r>
                        <a:rPr lang="zh-CN" altLang="en-US" dirty="0" smtClean="0"/>
                        <a:t>晶体管数量（百万）</a:t>
                      </a:r>
                      <a:endParaRPr lang="zh-CN" altLang="en-US" dirty="0"/>
                    </a:p>
                  </a:txBody>
                  <a:tcPr/>
                </a:tc>
                <a:tc>
                  <a:txBody>
                    <a:bodyPr/>
                    <a:lstStyle/>
                    <a:p>
                      <a:r>
                        <a:rPr lang="en-US" altLang="zh-CN" dirty="0" smtClean="0"/>
                        <a:t>174</a:t>
                      </a:r>
                      <a:endParaRPr lang="zh-CN" altLang="en-US" dirty="0"/>
                    </a:p>
                  </a:txBody>
                  <a:tcPr/>
                </a:tc>
                <a:tc>
                  <a:txBody>
                    <a:bodyPr/>
                    <a:lstStyle/>
                    <a:p>
                      <a:r>
                        <a:rPr lang="en-US" altLang="zh-CN" dirty="0" smtClean="0"/>
                        <a:t>276</a:t>
                      </a:r>
                      <a:endParaRPr lang="zh-CN" altLang="en-US" dirty="0"/>
                    </a:p>
                  </a:txBody>
                  <a:tcPr/>
                </a:tc>
                <a:tc>
                  <a:txBody>
                    <a:bodyPr/>
                    <a:lstStyle/>
                    <a:p>
                      <a:r>
                        <a:rPr lang="en-US" altLang="zh-CN" dirty="0" smtClean="0"/>
                        <a:t>790</a:t>
                      </a:r>
                      <a:endParaRPr lang="zh-CN" altLang="en-US" dirty="0"/>
                    </a:p>
                  </a:txBody>
                  <a:tcPr/>
                </a:tc>
                <a:tc>
                  <a:txBody>
                    <a:bodyPr/>
                    <a:lstStyle/>
                    <a:p>
                      <a:r>
                        <a:rPr lang="en-US" altLang="zh-CN" dirty="0" smtClean="0"/>
                        <a:t>1200</a:t>
                      </a:r>
                      <a:endParaRPr lang="zh-CN" altLang="en-US" dirty="0"/>
                    </a:p>
                  </a:txBody>
                  <a:tcPr/>
                </a:tc>
              </a:tr>
              <a:tr h="370840">
                <a:tc>
                  <a:txBody>
                    <a:bodyPr/>
                    <a:lstStyle/>
                    <a:p>
                      <a:r>
                        <a:rPr lang="zh-CN" altLang="en-US" dirty="0" smtClean="0"/>
                        <a:t>每时钟周期的发射数</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6</a:t>
                      </a:r>
                      <a:endParaRPr lang="zh-CN" altLang="en-US" dirty="0"/>
                    </a:p>
                  </a:txBody>
                  <a:tcPr/>
                </a:tc>
              </a:tr>
              <a:tr h="370840">
                <a:tc>
                  <a:txBody>
                    <a:bodyPr/>
                    <a:lstStyle/>
                    <a:p>
                      <a:r>
                        <a:rPr lang="zh-CN" altLang="en-US" dirty="0" smtClean="0"/>
                        <a:t>功能单元</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12</a:t>
                      </a:r>
                      <a:endParaRPr lang="zh-CN" altLang="en-US" dirty="0"/>
                    </a:p>
                  </a:txBody>
                  <a:tcPr/>
                </a:tc>
              </a:tr>
              <a:tr h="370840">
                <a:tc>
                  <a:txBody>
                    <a:bodyPr/>
                    <a:lstStyle/>
                    <a:p>
                      <a:r>
                        <a:rPr lang="zh-CN" altLang="en-US" dirty="0" smtClean="0"/>
                        <a:t>核心数</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8</a:t>
                      </a:r>
                      <a:endParaRPr lang="zh-CN" altLang="en-US" dirty="0"/>
                    </a:p>
                  </a:txBody>
                  <a:tcPr/>
                </a:tc>
              </a:tr>
              <a:tr h="370840">
                <a:tc>
                  <a:txBody>
                    <a:bodyPr/>
                    <a:lstStyle/>
                    <a:p>
                      <a:r>
                        <a:rPr lang="zh-CN" altLang="en-US" dirty="0" smtClean="0"/>
                        <a:t>总的片上缓存（</a:t>
                      </a:r>
                      <a:r>
                        <a:rPr lang="en-US" altLang="zh-CN" dirty="0" smtClean="0"/>
                        <a:t>MB</a:t>
                      </a:r>
                      <a:r>
                        <a:rPr lang="zh-CN" altLang="en-US" dirty="0" smtClean="0"/>
                        <a:t>）</a:t>
                      </a:r>
                      <a:endParaRPr lang="zh-CN" altLang="en-US" dirty="0"/>
                    </a:p>
                  </a:txBody>
                  <a:tcPr/>
                </a:tc>
                <a:tc>
                  <a:txBody>
                    <a:bodyPr/>
                    <a:lstStyle/>
                    <a:p>
                      <a:r>
                        <a:rPr lang="en-US" altLang="zh-CN" dirty="0" smtClean="0"/>
                        <a:t>1.4</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4.1</a:t>
                      </a:r>
                      <a:endParaRPr lang="zh-CN" altLang="en-US" dirty="0"/>
                    </a:p>
                  </a:txBody>
                  <a:tcPr/>
                </a:tc>
                <a:tc>
                  <a:txBody>
                    <a:bodyPr/>
                    <a:lstStyle/>
                    <a:p>
                      <a:r>
                        <a:rPr lang="en-US" altLang="zh-CN" dirty="0" smtClean="0"/>
                        <a:t>32.3</a:t>
                      </a:r>
                      <a:endParaRPr lang="zh-CN" altLang="en-US" dirty="0"/>
                    </a:p>
                  </a:txBody>
                  <a:tcPr/>
                </a:tc>
              </a:tr>
            </a:tbl>
          </a:graphicData>
        </a:graphic>
      </p:graphicFrame>
      <p:sp>
        <p:nvSpPr>
          <p:cNvPr id="4" name="Rectangle 4"/>
          <p:cNvSpPr>
            <a:spLocks noGrp="1" noChangeArrowheads="1"/>
          </p:cNvSpPr>
          <p:nvPr>
            <p:ph type="title" idx="4294967295"/>
          </p:nvPr>
        </p:nvSpPr>
        <p:spPr>
          <a:xfrm>
            <a:off x="467544" y="260648"/>
            <a:ext cx="8229600" cy="1143000"/>
          </a:xfrm>
        </p:spPr>
        <p:txBody>
          <a:bodyPr/>
          <a:lstStyle/>
          <a:p>
            <a:pPr eaLnBrk="1" hangingPunct="1">
              <a:defRPr/>
            </a:pPr>
            <a:r>
              <a:rPr lang="en-US" altLang="zh-CN" sz="3600" b="1" dirty="0" smtClean="0">
                <a:latin typeface="Times New Roman" panose="02020603050405020304" pitchFamily="18" charset="0"/>
                <a:cs typeface="Times New Roman" panose="02020603050405020304" pitchFamily="18" charset="0"/>
              </a:rPr>
              <a:t>ILP</a:t>
            </a:r>
            <a:r>
              <a:rPr lang="zh-CN" altLang="en-US" sz="3600" b="1" dirty="0" smtClean="0">
                <a:latin typeface="Times New Roman" panose="02020603050405020304" pitchFamily="18" charset="0"/>
                <a:cs typeface="Times New Roman" panose="02020603050405020304" pitchFamily="18" charset="0"/>
              </a:rPr>
              <a:t>的展</a:t>
            </a:r>
            <a:r>
              <a:rPr lang="zh-CN" altLang="en-US" sz="3600" b="1" dirty="0">
                <a:latin typeface="Times New Roman" panose="02020603050405020304" pitchFamily="18" charset="0"/>
                <a:cs typeface="Times New Roman" panose="02020603050405020304" pitchFamily="18" charset="0"/>
              </a:rPr>
              <a:t>望</a:t>
            </a:r>
            <a:endParaRPr lang="zh-CN" altLang="en-US" sz="3600" b="1" dirty="0" smtClean="0">
              <a:latin typeface="Times New Roman" panose="02020603050405020304" pitchFamily="18" charset="0"/>
              <a:cs typeface="Times New Roman" panose="02020603050405020304" pitchFamily="18" charset="0"/>
            </a:endParaRPr>
          </a:p>
        </p:txBody>
      </p:sp>
      <p:sp>
        <p:nvSpPr>
          <p:cNvPr id="3" name="TextBox 2"/>
          <p:cNvSpPr txBox="1"/>
          <p:nvPr/>
        </p:nvSpPr>
        <p:spPr>
          <a:xfrm>
            <a:off x="2411760" y="1763131"/>
            <a:ext cx="4325223" cy="400110"/>
          </a:xfrm>
          <a:prstGeom prst="rect">
            <a:avLst/>
          </a:prstGeom>
          <a:noFill/>
        </p:spPr>
        <p:txBody>
          <a:bodyPr wrap="none" rtlCol="0">
            <a:spAutoFit/>
          </a:bodyPr>
          <a:lstStyle/>
          <a:p>
            <a:r>
              <a:rPr lang="en-US" altLang="zh-CN" sz="2000" dirty="0" smtClean="0"/>
              <a:t>2000</a:t>
            </a:r>
            <a:r>
              <a:rPr lang="zh-CN" altLang="en-US" sz="2000" dirty="0" smtClean="0"/>
              <a:t>年以后</a:t>
            </a:r>
            <a:r>
              <a:rPr lang="en-US" altLang="zh-CN" sz="2000" dirty="0" smtClean="0"/>
              <a:t>4</a:t>
            </a:r>
            <a:r>
              <a:rPr lang="zh-CN" altLang="en-US" sz="2000" dirty="0" smtClean="0"/>
              <a:t>种</a:t>
            </a:r>
            <a:r>
              <a:rPr lang="en-US" altLang="zh-CN" sz="2000" dirty="0" smtClean="0"/>
              <a:t>IBM Power</a:t>
            </a:r>
            <a:r>
              <a:rPr lang="zh-CN" altLang="en-US" sz="2000" dirty="0" smtClean="0"/>
              <a:t>处理器特性</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descr="Rectangle: Click to edit Master text styles&#10;Second level&#10;Third level&#10;Fourth level&#10;Fifth level"/>
          <p:cNvSpPr>
            <a:spLocks noGrp="1" noChangeArrowheads="1"/>
          </p:cNvSpPr>
          <p:nvPr>
            <p:ph type="body" idx="1"/>
          </p:nvPr>
        </p:nvSpPr>
        <p:spPr>
          <a:xfrm>
            <a:off x="650081" y="1484784"/>
            <a:ext cx="7772400" cy="2881312"/>
          </a:xfrm>
        </p:spPr>
        <p:txBody>
          <a:bodyPr/>
          <a:lstStyle/>
          <a:p>
            <a:pPr marL="457200" indent="-457200" eaLnBrk="1" hangingPunct="1">
              <a:defRPr/>
            </a:pPr>
            <a:r>
              <a:rPr lang="zh-CN" altLang="en-US" sz="2400" b="1" kern="1200" dirty="0" smtClean="0">
                <a:solidFill>
                  <a:schemeClr val="tx1"/>
                </a:solidFill>
              </a:rPr>
              <a:t>多核技术是指在一枚处理器中集成两个或多个完整的计算内核，从而提高计算能力的技术。</a:t>
            </a:r>
            <a:endParaRPr lang="en-US" altLang="zh-CN" sz="2400" b="1" kern="1200" dirty="0" smtClean="0">
              <a:solidFill>
                <a:schemeClr val="tx1"/>
              </a:solidFill>
            </a:endParaRPr>
          </a:p>
          <a:p>
            <a:pPr marL="457200" indent="-457200" eaLnBrk="1" hangingPunct="1">
              <a:defRPr/>
            </a:pPr>
            <a:r>
              <a:rPr lang="zh-CN" altLang="en-US" sz="2400" b="1" kern="1200" dirty="0" smtClean="0">
                <a:solidFill>
                  <a:schemeClr val="tx1"/>
                </a:solidFill>
              </a:rPr>
              <a:t>按计算内核的对等与否，多核系统结构又可以分为</a:t>
            </a:r>
            <a:r>
              <a:rPr lang="zh-CN" altLang="en-US" sz="2400" b="1" kern="1200" dirty="0" smtClean="0">
                <a:solidFill>
                  <a:srgbClr val="FF0000"/>
                </a:solidFill>
              </a:rPr>
              <a:t>同构多核结构</a:t>
            </a:r>
            <a:r>
              <a:rPr lang="zh-CN" altLang="en-US" sz="2400" b="1" kern="1200" dirty="0" smtClean="0">
                <a:solidFill>
                  <a:schemeClr val="tx1"/>
                </a:solidFill>
              </a:rPr>
              <a:t>和</a:t>
            </a:r>
            <a:r>
              <a:rPr lang="zh-CN" altLang="en-US" sz="2400" b="1" kern="1200" dirty="0" smtClean="0">
                <a:solidFill>
                  <a:srgbClr val="FF0000"/>
                </a:solidFill>
              </a:rPr>
              <a:t>异构多核结构</a:t>
            </a:r>
            <a:r>
              <a:rPr lang="zh-CN" altLang="en-US" sz="2400" b="1" kern="1200" dirty="0" smtClean="0">
                <a:solidFill>
                  <a:schemeClr val="tx1"/>
                </a:solidFill>
              </a:rPr>
              <a:t>两种。</a:t>
            </a:r>
            <a:endParaRPr lang="en-US" altLang="zh-CN" sz="2400" b="1" kern="1200" dirty="0" smtClean="0">
              <a:solidFill>
                <a:schemeClr val="tx1"/>
              </a:solidFill>
            </a:endParaRPr>
          </a:p>
          <a:p>
            <a:pPr marL="908050" lvl="1" indent="-457200" eaLnBrk="1" hangingPunct="1">
              <a:defRPr/>
            </a:pPr>
            <a:r>
              <a:rPr lang="zh-CN" altLang="en-US" sz="2400" b="1" kern="1200" dirty="0" smtClean="0"/>
              <a:t>计算内核相同，地位对等的称为同构多核，反之称为异构多核。</a:t>
            </a:r>
            <a:endParaRPr lang="en-US" altLang="zh-CN" sz="2400" b="1" kern="1200" dirty="0" smtClean="0"/>
          </a:p>
        </p:txBody>
      </p:sp>
      <p:sp>
        <p:nvSpPr>
          <p:cNvPr id="12292" name="Rectangle 6"/>
          <p:cNvSpPr>
            <a:spLocks noGrp="1" noChangeArrowheads="1"/>
          </p:cNvSpPr>
          <p:nvPr>
            <p:ph type="title"/>
          </p:nvPr>
        </p:nvSpPr>
        <p:spPr/>
        <p:txBody>
          <a:bodyPr/>
          <a:lstStyle/>
          <a:p>
            <a:pPr eaLnBrk="1" hangingPunct="1"/>
            <a:r>
              <a:rPr lang="zh-CN" altLang="en-US" sz="3600" b="1" dirty="0">
                <a:solidFill>
                  <a:srgbClr val="000000"/>
                </a:solidFill>
                <a:latin typeface="黑体" panose="02010609060101010101" pitchFamily="49" charset="-122"/>
              </a:rPr>
              <a:t>多核系统</a:t>
            </a:r>
            <a:r>
              <a:rPr lang="zh-CN" altLang="en-US" sz="3600" b="1" dirty="0" smtClean="0">
                <a:solidFill>
                  <a:srgbClr val="000000"/>
                </a:solidFill>
                <a:latin typeface="黑体" panose="02010609060101010101" pitchFamily="49" charset="-122"/>
              </a:rPr>
              <a:t>结构</a:t>
            </a:r>
            <a:endParaRPr lang="zh-CN" altLang="zh-CN" sz="3600" b="1" dirty="0" smtClean="0"/>
          </a:p>
        </p:txBody>
      </p:sp>
      <p:sp>
        <p:nvSpPr>
          <p:cNvPr id="12293" name="矩形 6"/>
          <p:cNvSpPr>
            <a:spLocks noChangeArrowheads="1"/>
          </p:cNvSpPr>
          <p:nvPr/>
        </p:nvSpPr>
        <p:spPr bwMode="auto">
          <a:xfrm>
            <a:off x="611560" y="4569251"/>
            <a:ext cx="79930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smtClean="0"/>
              <a:t>需要</a:t>
            </a:r>
            <a:r>
              <a:rPr lang="zh-CN" altLang="en-US" sz="2400" dirty="0">
                <a:solidFill>
                  <a:srgbClr val="FF0000"/>
                </a:solidFill>
              </a:rPr>
              <a:t>注意</a:t>
            </a:r>
            <a:r>
              <a:rPr lang="zh-CN" altLang="en-US" sz="2400" dirty="0"/>
              <a:t>的是，多核系统结构与多处理器不同，多处理器指多个</a:t>
            </a:r>
            <a:r>
              <a:rPr lang="en-US" altLang="zh-CN" sz="2400" dirty="0"/>
              <a:t>CPU</a:t>
            </a:r>
            <a:r>
              <a:rPr lang="zh-CN" altLang="en-US" sz="2400" dirty="0"/>
              <a:t>，每个</a:t>
            </a:r>
            <a:r>
              <a:rPr lang="en-US" altLang="zh-CN" sz="2400" dirty="0"/>
              <a:t>CPU</a:t>
            </a:r>
            <a:r>
              <a:rPr lang="zh-CN" altLang="en-US" sz="2400" dirty="0"/>
              <a:t>可以是单核或多核的。</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descr="Rectangle: Click to edit Master text styles&#10;Second level&#10;Third level&#10;Fourth level&#10;Fifth level"/>
          <p:cNvSpPr>
            <a:spLocks noGrp="1" noChangeArrowheads="1"/>
          </p:cNvSpPr>
          <p:nvPr>
            <p:ph type="body" idx="1"/>
          </p:nvPr>
        </p:nvSpPr>
        <p:spPr>
          <a:xfrm>
            <a:off x="685800" y="1701800"/>
            <a:ext cx="7772400" cy="4679950"/>
          </a:xfrm>
        </p:spPr>
        <p:txBody>
          <a:bodyPr/>
          <a:lstStyle/>
          <a:p>
            <a:pPr marL="441325" indent="-441325" eaLnBrk="1" hangingPunct="1"/>
            <a:r>
              <a:rPr lang="zh-CN" altLang="en-US" sz="2400" b="1" dirty="0" smtClean="0">
                <a:solidFill>
                  <a:schemeClr val="tx1"/>
                </a:solidFill>
                <a:latin typeface="黑体" panose="02010609060101010101" pitchFamily="49" charset="-122"/>
              </a:rPr>
              <a:t>多核处理器的组织架构主要包括：片上核心处理器的个数、多少级</a:t>
            </a:r>
            <a:r>
              <a:rPr lang="en-US" altLang="zh-CN" sz="2400" b="1" dirty="0" smtClean="0">
                <a:solidFill>
                  <a:schemeClr val="tx1"/>
                </a:solidFill>
                <a:latin typeface="黑体" panose="02010609060101010101" pitchFamily="49" charset="-122"/>
              </a:rPr>
              <a:t>Cache</a:t>
            </a:r>
            <a:r>
              <a:rPr lang="zh-CN" altLang="en-US" sz="2400" b="1" dirty="0" smtClean="0">
                <a:solidFill>
                  <a:schemeClr val="tx1"/>
                </a:solidFill>
                <a:latin typeface="黑体" panose="02010609060101010101" pitchFamily="49" charset="-122"/>
              </a:rPr>
              <a:t>、共享</a:t>
            </a:r>
            <a:r>
              <a:rPr lang="en-US" altLang="zh-CN" sz="2400" b="1" dirty="0" smtClean="0">
                <a:solidFill>
                  <a:schemeClr val="tx1"/>
                </a:solidFill>
                <a:latin typeface="黑体" panose="02010609060101010101" pitchFamily="49" charset="-122"/>
              </a:rPr>
              <a:t>Cache</a:t>
            </a:r>
            <a:r>
              <a:rPr lang="zh-CN" altLang="en-US" sz="2400" b="1" dirty="0" smtClean="0">
                <a:solidFill>
                  <a:schemeClr val="tx1"/>
                </a:solidFill>
                <a:latin typeface="黑体" panose="02010609060101010101" pitchFamily="49" charset="-122"/>
              </a:rPr>
              <a:t>的容量和内部互连结构等。</a:t>
            </a:r>
            <a:endParaRPr lang="en-US" altLang="zh-CN" sz="2400" b="1" dirty="0" smtClean="0">
              <a:solidFill>
                <a:schemeClr val="tx1"/>
              </a:solidFill>
              <a:latin typeface="黑体" panose="02010609060101010101" pitchFamily="49" charset="-122"/>
            </a:endParaRPr>
          </a:p>
          <a:p>
            <a:pPr marL="441325" indent="-441325" eaLnBrk="1" hangingPunct="1">
              <a:lnSpc>
                <a:spcPct val="100000"/>
              </a:lnSpc>
            </a:pPr>
            <a:r>
              <a:rPr lang="zh-CN" altLang="en-US" sz="2400" b="1" dirty="0" smtClean="0">
                <a:solidFill>
                  <a:schemeClr val="tx1"/>
                </a:solidFill>
                <a:latin typeface="黑体" panose="02010609060101010101" pitchFamily="49" charset="-122"/>
              </a:rPr>
              <a:t>多核系统的</a:t>
            </a:r>
            <a:r>
              <a:rPr lang="en-US" altLang="zh-CN" sz="2400" b="1" dirty="0" smtClean="0">
                <a:solidFill>
                  <a:schemeClr val="tx1"/>
                </a:solidFill>
                <a:latin typeface="黑体" panose="02010609060101010101" pitchFamily="49" charset="-122"/>
              </a:rPr>
              <a:t>4</a:t>
            </a:r>
            <a:r>
              <a:rPr lang="zh-CN" altLang="en-US" sz="2400" b="1" dirty="0" smtClean="0">
                <a:solidFill>
                  <a:schemeClr val="tx1"/>
                </a:solidFill>
                <a:latin typeface="黑体" panose="02010609060101010101" pitchFamily="49" charset="-122"/>
              </a:rPr>
              <a:t>种典型的组织结构：</a:t>
            </a:r>
            <a:endParaRPr lang="en-US" altLang="zh-CN" sz="2400" b="1" dirty="0" smtClean="0">
              <a:solidFill>
                <a:schemeClr val="tx1"/>
              </a:solidFill>
              <a:latin typeface="黑体" panose="02010609060101010101" pitchFamily="49" charset="-122"/>
            </a:endParaRPr>
          </a:p>
          <a:p>
            <a:pPr marL="908050" lvl="1" indent="-457200" eaLnBrk="1" hangingPunct="1"/>
            <a:r>
              <a:rPr lang="zh-CN" altLang="en-US" sz="2400" b="1" dirty="0" smtClean="0"/>
              <a:t>专用</a:t>
            </a:r>
            <a:r>
              <a:rPr lang="en-US" altLang="zh-CN" sz="2400" b="1" dirty="0" smtClean="0"/>
              <a:t>L1 Cache</a:t>
            </a:r>
            <a:r>
              <a:rPr lang="zh-CN" altLang="en-US" sz="2400" b="1" dirty="0" smtClean="0"/>
              <a:t>多核系统结构</a:t>
            </a:r>
            <a:endParaRPr lang="en-US" altLang="zh-CN" sz="2400" b="1" dirty="0" smtClean="0"/>
          </a:p>
          <a:p>
            <a:pPr marL="908050" lvl="1" indent="-457200" eaLnBrk="1" hangingPunct="1"/>
            <a:r>
              <a:rPr lang="zh-CN" altLang="en-US" sz="2400" b="1" dirty="0" smtClean="0"/>
              <a:t>专用</a:t>
            </a:r>
            <a:r>
              <a:rPr lang="en-US" altLang="zh-CN" sz="2400" b="1" dirty="0" smtClean="0"/>
              <a:t>L2 Cache</a:t>
            </a:r>
            <a:r>
              <a:rPr lang="zh-CN" altLang="en-US" sz="2400" b="1" dirty="0" smtClean="0"/>
              <a:t>多核系统结构</a:t>
            </a:r>
            <a:endParaRPr lang="zh-CN" altLang="en-US" sz="2400" b="1" dirty="0" smtClean="0"/>
          </a:p>
          <a:p>
            <a:pPr marL="908050" lvl="1" indent="-457200" eaLnBrk="1" hangingPunct="1"/>
            <a:r>
              <a:rPr lang="zh-CN" altLang="en-US" sz="2400" b="1" dirty="0" smtClean="0"/>
              <a:t>共享</a:t>
            </a:r>
            <a:r>
              <a:rPr lang="en-US" altLang="zh-CN" sz="2400" b="1" dirty="0" smtClean="0"/>
              <a:t>L2 Cache</a:t>
            </a:r>
            <a:r>
              <a:rPr lang="zh-CN" altLang="en-US" sz="2400" b="1" dirty="0" smtClean="0"/>
              <a:t>多核系统结构</a:t>
            </a:r>
            <a:endParaRPr lang="en-US" altLang="zh-CN" sz="2400" b="1" dirty="0" smtClean="0"/>
          </a:p>
          <a:p>
            <a:pPr marL="908050" lvl="1" indent="-457200" eaLnBrk="1" hangingPunct="1"/>
            <a:r>
              <a:rPr lang="zh-CN" altLang="en-US" sz="2400" b="1" dirty="0" smtClean="0"/>
              <a:t>共享</a:t>
            </a:r>
            <a:r>
              <a:rPr lang="en-US" altLang="zh-CN" sz="2400" b="1" dirty="0" smtClean="0"/>
              <a:t>L3 Cache</a:t>
            </a:r>
            <a:r>
              <a:rPr lang="zh-CN" altLang="en-US" sz="2400" b="1" dirty="0" smtClean="0"/>
              <a:t>多核系统结构</a:t>
            </a:r>
            <a:endParaRPr lang="zh-CN" altLang="en-US" sz="2400" b="1" dirty="0" smtClean="0"/>
          </a:p>
        </p:txBody>
      </p:sp>
      <p:sp>
        <p:nvSpPr>
          <p:cNvPr id="13316" name="标题 4"/>
          <p:cNvSpPr>
            <a:spLocks noGrp="1"/>
          </p:cNvSpPr>
          <p:nvPr>
            <p:ph type="title"/>
          </p:nvPr>
        </p:nvSpPr>
        <p:spPr/>
        <p:txBody>
          <a:bodyPr/>
          <a:lstStyle/>
          <a:p>
            <a:r>
              <a:rPr lang="zh-CN" altLang="en-US" sz="3600" b="1" dirty="0" smtClean="0"/>
              <a:t>多核系统结构</a:t>
            </a:r>
            <a:endParaRPr lang="zh-CN" altLang="en-US" sz="3600" b="1"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descr="Rectangle: Click to edit Master text styles&#10;Second level&#10;Third level&#10;Fourth level&#10;Fifth level"/>
          <p:cNvSpPr>
            <a:spLocks noGrp="1"/>
          </p:cNvSpPr>
          <p:nvPr>
            <p:ph idx="1"/>
          </p:nvPr>
        </p:nvSpPr>
        <p:spPr>
          <a:xfrm>
            <a:off x="457200" y="1238180"/>
            <a:ext cx="8229600" cy="4525963"/>
          </a:xfrm>
        </p:spPr>
        <p:txBody>
          <a:bodyPr/>
          <a:lstStyle/>
          <a:p>
            <a:pPr>
              <a:buFont typeface="Wingdings" panose="05000000000000000000" pitchFamily="2" charset="2"/>
              <a:buNone/>
            </a:pPr>
            <a:r>
              <a:rPr lang="zh-CN" altLang="en-US" sz="2800" b="1" dirty="0" smtClean="0">
                <a:solidFill>
                  <a:schemeClr val="tx1"/>
                </a:solidFill>
                <a:latin typeface="黑体" panose="02010609060101010101" pitchFamily="49" charset="-122"/>
              </a:rPr>
              <a:t>（</a:t>
            </a:r>
            <a:r>
              <a:rPr lang="en-US" altLang="zh-CN" sz="2800" b="1" dirty="0" smtClean="0">
                <a:solidFill>
                  <a:schemeClr val="tx1"/>
                </a:solidFill>
                <a:latin typeface="黑体" panose="02010609060101010101" pitchFamily="49" charset="-122"/>
              </a:rPr>
              <a:t>A</a:t>
            </a:r>
            <a:r>
              <a:rPr lang="zh-CN" altLang="en-US" sz="2800" b="1" dirty="0" smtClean="0">
                <a:solidFill>
                  <a:schemeClr val="tx1"/>
                </a:solidFill>
                <a:latin typeface="黑体" panose="02010609060101010101" pitchFamily="49" charset="-122"/>
              </a:rPr>
              <a:t>）专用</a:t>
            </a:r>
            <a:r>
              <a:rPr lang="en-US" altLang="zh-CN" sz="2800" b="1" dirty="0" smtClean="0">
                <a:solidFill>
                  <a:schemeClr val="tx1"/>
                </a:solidFill>
                <a:latin typeface="黑体" panose="02010609060101010101" pitchFamily="49" charset="-122"/>
              </a:rPr>
              <a:t>L1 Cache</a:t>
            </a:r>
            <a:r>
              <a:rPr lang="zh-CN" altLang="en-US" sz="2800" b="1" dirty="0" smtClean="0">
                <a:solidFill>
                  <a:schemeClr val="tx1"/>
                </a:solidFill>
                <a:latin typeface="黑体" panose="02010609060101010101" pitchFamily="49" charset="-122"/>
              </a:rPr>
              <a:t>多核系统结构</a:t>
            </a:r>
            <a:endParaRPr lang="en-US" altLang="zh-CN" sz="2800" b="1" dirty="0" smtClean="0">
              <a:solidFill>
                <a:schemeClr val="tx1"/>
              </a:solidFill>
              <a:latin typeface="黑体" panose="02010609060101010101" pitchFamily="49" charset="-122"/>
            </a:endParaRPr>
          </a:p>
          <a:p>
            <a:endParaRPr lang="en-US" altLang="zh-CN" sz="2800" b="1" dirty="0" smtClean="0"/>
          </a:p>
          <a:p>
            <a:endParaRPr lang="zh-CN" altLang="en-US" sz="2800" b="1" dirty="0" smtClean="0"/>
          </a:p>
        </p:txBody>
      </p:sp>
      <p:sp>
        <p:nvSpPr>
          <p:cNvPr id="143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4340" name="Object 1"/>
          <p:cNvGraphicFramePr>
            <a:graphicFrameLocks noChangeAspect="1"/>
          </p:cNvGraphicFramePr>
          <p:nvPr/>
        </p:nvGraphicFramePr>
        <p:xfrm>
          <a:off x="3586163" y="2060848"/>
          <a:ext cx="5162550" cy="3951287"/>
        </p:xfrm>
        <a:graphic>
          <a:graphicData uri="http://schemas.openxmlformats.org/presentationml/2006/ole">
            <mc:AlternateContent xmlns:mc="http://schemas.openxmlformats.org/markup-compatibility/2006">
              <mc:Choice xmlns:v="urn:schemas-microsoft-com:vml" Requires="v">
                <p:oleObj spid="_x0000_s81946" name="Visio" r:id="rId1" imgW="4305300" imgH="3289300" progId="Visio.Drawing.11">
                  <p:embed/>
                </p:oleObj>
              </mc:Choice>
              <mc:Fallback>
                <p:oleObj name="Visio" r:id="rId1" imgW="4305300" imgH="3289300" progId="Visio.Drawing.11">
                  <p:embed/>
                  <p:pic>
                    <p:nvPicPr>
                      <p:cNvPr id="0" name="图片 819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6163" y="2060848"/>
                        <a:ext cx="5162550" cy="395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1" name="矩形 5"/>
          <p:cNvSpPr>
            <a:spLocks noChangeArrowheads="1"/>
          </p:cNvSpPr>
          <p:nvPr/>
        </p:nvSpPr>
        <p:spPr bwMode="auto">
          <a:xfrm>
            <a:off x="296863" y="1916113"/>
            <a:ext cx="295275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b="0" dirty="0"/>
              <a:t>早期多核处理器的一种组织架构，现在在嵌入式芯片中仍能见到。在这种组织方式中，只有一级片内</a:t>
            </a:r>
            <a:r>
              <a:rPr lang="en-US" altLang="zh-CN" sz="2400" b="0" dirty="0"/>
              <a:t>Cache</a:t>
            </a:r>
            <a:r>
              <a:rPr lang="zh-CN" altLang="zh-CN" sz="2400" b="0" dirty="0"/>
              <a:t>，每个核带有自己的专用</a:t>
            </a:r>
            <a:r>
              <a:rPr lang="en-US" altLang="zh-CN" sz="2400" b="0" dirty="0"/>
              <a:t>L1 Cache</a:t>
            </a:r>
            <a:r>
              <a:rPr lang="zh-CN" altLang="zh-CN" sz="2400" b="0" dirty="0"/>
              <a:t>，分成指令</a:t>
            </a:r>
            <a:r>
              <a:rPr lang="en-US" altLang="zh-CN" sz="2400" b="0" dirty="0"/>
              <a:t>Cache</a:t>
            </a:r>
            <a:r>
              <a:rPr lang="zh-CN" altLang="zh-CN" sz="2400" b="0" dirty="0"/>
              <a:t>和数据</a:t>
            </a:r>
            <a:r>
              <a:rPr lang="en-US" altLang="zh-CN" sz="2400" b="0" dirty="0"/>
              <a:t>Cache</a:t>
            </a:r>
            <a:r>
              <a:rPr lang="zh-CN" altLang="zh-CN" sz="2400" b="0" dirty="0"/>
              <a:t>。这种组织的一个典型实例是</a:t>
            </a:r>
            <a:r>
              <a:rPr lang="en-US" altLang="zh-CN" sz="2400" b="0" dirty="0">
                <a:solidFill>
                  <a:srgbClr val="FF0000"/>
                </a:solidFill>
              </a:rPr>
              <a:t>ARM11 </a:t>
            </a:r>
            <a:r>
              <a:rPr lang="en-US" altLang="zh-CN" sz="2400" b="0" dirty="0" err="1">
                <a:solidFill>
                  <a:srgbClr val="FF0000"/>
                </a:solidFill>
              </a:rPr>
              <a:t>MPCore</a:t>
            </a:r>
            <a:r>
              <a:rPr lang="zh-CN" altLang="zh-CN" sz="2400" b="0" dirty="0"/>
              <a:t>。</a:t>
            </a:r>
            <a:endParaRPr lang="zh-CN" altLang="en-US" sz="2400" b="0" dirty="0"/>
          </a:p>
        </p:txBody>
      </p:sp>
      <p:sp>
        <p:nvSpPr>
          <p:cNvPr id="14342" name="标题 4"/>
          <p:cNvSpPr>
            <a:spLocks noGrp="1"/>
          </p:cNvSpPr>
          <p:nvPr>
            <p:ph type="title"/>
          </p:nvPr>
        </p:nvSpPr>
        <p:spPr>
          <a:xfrm>
            <a:off x="457200" y="116632"/>
            <a:ext cx="8229600" cy="1143000"/>
          </a:xfrm>
        </p:spPr>
        <p:txBody>
          <a:bodyPr/>
          <a:lstStyle/>
          <a:p>
            <a:r>
              <a:rPr lang="zh-CN" altLang="en-US" sz="3600" b="1" dirty="0" smtClean="0"/>
              <a:t>多核系统结构</a:t>
            </a:r>
            <a:endParaRPr lang="zh-CN" altLang="en-US" sz="3600" b="1"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descr="Rectangle: Click to edit Master text styles&#10;Second level&#10;Third level&#10;Fourth level&#10;Fifth level"/>
          <p:cNvSpPr>
            <a:spLocks noGrp="1"/>
          </p:cNvSpPr>
          <p:nvPr>
            <p:ph idx="1"/>
          </p:nvPr>
        </p:nvSpPr>
        <p:spPr>
          <a:xfrm>
            <a:off x="457200" y="1196752"/>
            <a:ext cx="8229600" cy="4525963"/>
          </a:xfrm>
        </p:spPr>
        <p:txBody>
          <a:bodyPr/>
          <a:lstStyle/>
          <a:p>
            <a:pPr>
              <a:buFont typeface="Wingdings" panose="05000000000000000000" pitchFamily="2" charset="2"/>
              <a:buNone/>
            </a:pPr>
            <a:r>
              <a:rPr lang="zh-CN" altLang="en-US" sz="2800" b="1" dirty="0" smtClean="0">
                <a:solidFill>
                  <a:schemeClr val="tx1"/>
                </a:solidFill>
                <a:latin typeface="黑体" panose="02010609060101010101" pitchFamily="49" charset="-122"/>
              </a:rPr>
              <a:t>（</a:t>
            </a:r>
            <a:r>
              <a:rPr lang="en-US" altLang="zh-CN" sz="2800" b="1" dirty="0" smtClean="0">
                <a:solidFill>
                  <a:schemeClr val="tx1"/>
                </a:solidFill>
                <a:latin typeface="黑体" panose="02010609060101010101" pitchFamily="49" charset="-122"/>
              </a:rPr>
              <a:t>B</a:t>
            </a:r>
            <a:r>
              <a:rPr lang="zh-CN" altLang="en-US" sz="2800" b="1" dirty="0" smtClean="0">
                <a:solidFill>
                  <a:schemeClr val="tx1"/>
                </a:solidFill>
                <a:latin typeface="黑体" panose="02010609060101010101" pitchFamily="49" charset="-122"/>
              </a:rPr>
              <a:t>）专用</a:t>
            </a:r>
            <a:r>
              <a:rPr lang="en-US" altLang="zh-CN" sz="2800" b="1" dirty="0" smtClean="0">
                <a:solidFill>
                  <a:schemeClr val="tx1"/>
                </a:solidFill>
                <a:latin typeface="黑体" panose="02010609060101010101" pitchFamily="49" charset="-122"/>
              </a:rPr>
              <a:t>L2 Cache</a:t>
            </a:r>
            <a:r>
              <a:rPr lang="zh-CN" altLang="en-US" sz="2800" b="1" dirty="0" smtClean="0">
                <a:solidFill>
                  <a:schemeClr val="tx1"/>
                </a:solidFill>
                <a:latin typeface="黑体" panose="02010609060101010101" pitchFamily="49" charset="-122"/>
              </a:rPr>
              <a:t>多核系统结构</a:t>
            </a:r>
            <a:endParaRPr lang="en-US" altLang="zh-CN" sz="2800" b="1" dirty="0" smtClean="0">
              <a:solidFill>
                <a:schemeClr val="tx1"/>
              </a:solidFill>
              <a:latin typeface="黑体" panose="02010609060101010101" pitchFamily="49" charset="-122"/>
            </a:endParaRPr>
          </a:p>
          <a:p>
            <a:endParaRPr lang="en-US" altLang="zh-CN" dirty="0" smtClean="0"/>
          </a:p>
          <a:p>
            <a:endParaRPr lang="zh-CN" altLang="en-US" dirty="0" smtClean="0"/>
          </a:p>
        </p:txBody>
      </p:sp>
      <p:sp>
        <p:nvSpPr>
          <p:cNvPr id="1536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5364" name="矩形 5"/>
          <p:cNvSpPr>
            <a:spLocks noChangeArrowheads="1"/>
          </p:cNvSpPr>
          <p:nvPr/>
        </p:nvSpPr>
        <p:spPr bwMode="auto">
          <a:xfrm>
            <a:off x="296863" y="2047875"/>
            <a:ext cx="295275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0" dirty="0">
                <a:latin typeface="黑体" panose="02010609060101010101" pitchFamily="49" charset="-122"/>
              </a:rPr>
              <a:t>专用</a:t>
            </a:r>
            <a:r>
              <a:rPr lang="en-US" altLang="zh-CN" sz="2400" b="0" dirty="0">
                <a:latin typeface="黑体" panose="02010609060101010101" pitchFamily="49" charset="-122"/>
              </a:rPr>
              <a:t>L2 Cache</a:t>
            </a:r>
            <a:r>
              <a:rPr lang="zh-CN" altLang="en-US" sz="2400" b="0" dirty="0">
                <a:latin typeface="黑体" panose="02010609060101010101" pitchFamily="49" charset="-122"/>
              </a:rPr>
              <a:t>多核系统结构</a:t>
            </a:r>
            <a:r>
              <a:rPr lang="zh-CN" altLang="en-US" sz="2400" b="0" dirty="0"/>
              <a:t>无片内共享</a:t>
            </a:r>
            <a:r>
              <a:rPr lang="en-US" altLang="zh-CN" sz="2400" b="0" dirty="0"/>
              <a:t>Cache</a:t>
            </a:r>
            <a:r>
              <a:rPr lang="zh-CN" altLang="en-US" sz="2400" b="0" dirty="0"/>
              <a:t>，在这种结构里，片内有足够的可用面积容纳多个</a:t>
            </a:r>
            <a:r>
              <a:rPr lang="en-US" altLang="zh-CN" sz="2400" b="0" dirty="0"/>
              <a:t>L2 Cache</a:t>
            </a:r>
            <a:r>
              <a:rPr lang="zh-CN" altLang="en-US" sz="2400" b="0" dirty="0"/>
              <a:t>。这种组织的一个典型实例是</a:t>
            </a:r>
            <a:r>
              <a:rPr lang="en-US" altLang="zh-CN" sz="2400" b="0" dirty="0">
                <a:solidFill>
                  <a:srgbClr val="FF0000"/>
                </a:solidFill>
              </a:rPr>
              <a:t>AMD Opteron</a:t>
            </a:r>
            <a:r>
              <a:rPr lang="zh-CN" altLang="en-US" sz="2400" b="0" dirty="0"/>
              <a:t>。</a:t>
            </a:r>
            <a:endParaRPr lang="zh-CN" altLang="en-US" sz="2400" b="0" dirty="0"/>
          </a:p>
        </p:txBody>
      </p:sp>
      <p:sp>
        <p:nvSpPr>
          <p:cNvPr id="1536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5366" name="Object 3"/>
          <p:cNvGraphicFramePr>
            <a:graphicFrameLocks noChangeAspect="1"/>
          </p:cNvGraphicFramePr>
          <p:nvPr/>
        </p:nvGraphicFramePr>
        <p:xfrm>
          <a:off x="3635375" y="1916113"/>
          <a:ext cx="5056188" cy="3960812"/>
        </p:xfrm>
        <a:graphic>
          <a:graphicData uri="http://schemas.openxmlformats.org/presentationml/2006/ole">
            <mc:AlternateContent xmlns:mc="http://schemas.openxmlformats.org/markup-compatibility/2006">
              <mc:Choice xmlns:v="urn:schemas-microsoft-com:vml" Requires="v">
                <p:oleObj spid="_x0000_s82970" name="Visio" r:id="rId1" imgW="4305300" imgH="3378200" progId="Visio.Drawing.11">
                  <p:embed/>
                </p:oleObj>
              </mc:Choice>
              <mc:Fallback>
                <p:oleObj name="Visio" r:id="rId1" imgW="4305300" imgH="3378200" progId="Visio.Drawing.11">
                  <p:embed/>
                  <p:pic>
                    <p:nvPicPr>
                      <p:cNvPr id="0" name="图片 829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1916113"/>
                        <a:ext cx="5056188"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7" name="标题 4"/>
          <p:cNvSpPr>
            <a:spLocks noGrp="1"/>
          </p:cNvSpPr>
          <p:nvPr>
            <p:ph type="title"/>
          </p:nvPr>
        </p:nvSpPr>
        <p:spPr>
          <a:xfrm>
            <a:off x="457200" y="44624"/>
            <a:ext cx="8229600" cy="1143000"/>
          </a:xfrm>
        </p:spPr>
        <p:txBody>
          <a:bodyPr/>
          <a:lstStyle/>
          <a:p>
            <a:r>
              <a:rPr lang="zh-CN" altLang="en-US" sz="3600" b="1" dirty="0" smtClean="0"/>
              <a:t>多核系统结构</a:t>
            </a:r>
            <a:endParaRPr lang="zh-CN" altLang="en-US" sz="3600" b="1"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descr="Rectangle: Click to edit Master text styles&#10;Second level&#10;Third level&#10;Fourth level&#10;Fifth level"/>
          <p:cNvSpPr>
            <a:spLocks noGrp="1"/>
          </p:cNvSpPr>
          <p:nvPr>
            <p:ph idx="1"/>
          </p:nvPr>
        </p:nvSpPr>
        <p:spPr>
          <a:xfrm>
            <a:off x="296863" y="1177131"/>
            <a:ext cx="8229600" cy="4525963"/>
          </a:xfrm>
        </p:spPr>
        <p:txBody>
          <a:bodyPr/>
          <a:lstStyle/>
          <a:p>
            <a:pPr>
              <a:buFont typeface="Wingdings" panose="05000000000000000000" pitchFamily="2" charset="2"/>
              <a:buNone/>
            </a:pPr>
            <a:r>
              <a:rPr lang="zh-CN" altLang="en-US" sz="2800" b="1" dirty="0" smtClean="0">
                <a:solidFill>
                  <a:schemeClr val="tx1"/>
                </a:solidFill>
                <a:latin typeface="黑体" panose="02010609060101010101" pitchFamily="49" charset="-122"/>
              </a:rPr>
              <a:t>（</a:t>
            </a:r>
            <a:r>
              <a:rPr lang="en-US" altLang="zh-CN" sz="2800" b="1" dirty="0" smtClean="0">
                <a:solidFill>
                  <a:schemeClr val="tx1"/>
                </a:solidFill>
                <a:latin typeface="黑体" panose="02010609060101010101" pitchFamily="49" charset="-122"/>
              </a:rPr>
              <a:t>C</a:t>
            </a:r>
            <a:r>
              <a:rPr lang="zh-CN" altLang="en-US" sz="2800" b="1" dirty="0" smtClean="0">
                <a:solidFill>
                  <a:schemeClr val="tx1"/>
                </a:solidFill>
                <a:latin typeface="黑体" panose="02010609060101010101" pitchFamily="49" charset="-122"/>
              </a:rPr>
              <a:t>）共享</a:t>
            </a:r>
            <a:r>
              <a:rPr lang="en-US" altLang="zh-CN" sz="2800" b="1" dirty="0" smtClean="0">
                <a:solidFill>
                  <a:schemeClr val="tx1"/>
                </a:solidFill>
                <a:latin typeface="黑体" panose="02010609060101010101" pitchFamily="49" charset="-122"/>
              </a:rPr>
              <a:t>L2 Cache</a:t>
            </a:r>
            <a:r>
              <a:rPr lang="zh-CN" altLang="en-US" sz="2800" b="1" dirty="0" smtClean="0">
                <a:solidFill>
                  <a:schemeClr val="tx1"/>
                </a:solidFill>
                <a:latin typeface="黑体" panose="02010609060101010101" pitchFamily="49" charset="-122"/>
              </a:rPr>
              <a:t>多核系统结构</a:t>
            </a:r>
            <a:endParaRPr lang="en-US" altLang="zh-CN" sz="2800" b="1" dirty="0" smtClean="0">
              <a:solidFill>
                <a:schemeClr val="tx1"/>
              </a:solidFill>
              <a:latin typeface="黑体" panose="02010609060101010101" pitchFamily="49" charset="-122"/>
            </a:endParaRPr>
          </a:p>
          <a:p>
            <a:endParaRPr lang="en-US" altLang="zh-CN" dirty="0" smtClean="0"/>
          </a:p>
          <a:p>
            <a:endParaRPr lang="zh-CN" altLang="en-US" dirty="0" smtClean="0"/>
          </a:p>
        </p:txBody>
      </p:sp>
      <p:sp>
        <p:nvSpPr>
          <p:cNvPr id="1638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6" name="矩形 5"/>
          <p:cNvSpPr/>
          <p:nvPr/>
        </p:nvSpPr>
        <p:spPr>
          <a:xfrm>
            <a:off x="296863" y="1916113"/>
            <a:ext cx="2952750" cy="3048000"/>
          </a:xfrm>
          <a:prstGeom prst="rect">
            <a:avLst/>
          </a:prstGeom>
        </p:spPr>
        <p:txBody>
          <a:bodyPr>
            <a:spAutoFit/>
          </a:bodyPr>
          <a:lstStyle/>
          <a:p>
            <a:pPr>
              <a:defRPr/>
            </a:pPr>
            <a:r>
              <a:rPr lang="zh-CN" altLang="zh-CN" sz="2400" b="0" dirty="0">
                <a:latin typeface="+mn-ea"/>
                <a:ea typeface="+mn-ea"/>
              </a:rPr>
              <a:t>共享</a:t>
            </a:r>
            <a:r>
              <a:rPr lang="en-US" altLang="zh-CN" sz="2400" b="0" dirty="0">
                <a:latin typeface="+mn-ea"/>
                <a:ea typeface="+mn-ea"/>
              </a:rPr>
              <a:t>L2 Cache</a:t>
            </a:r>
            <a:r>
              <a:rPr lang="zh-CN" altLang="zh-CN" sz="2400" b="0" dirty="0">
                <a:latin typeface="+mn-ea"/>
                <a:ea typeface="+mn-ea"/>
              </a:rPr>
              <a:t>多核</a:t>
            </a:r>
            <a:r>
              <a:rPr lang="zh-CN" altLang="en-US" sz="2400" b="0" dirty="0">
                <a:latin typeface="+mn-ea"/>
                <a:ea typeface="+mn-ea"/>
              </a:rPr>
              <a:t>系统结构</a:t>
            </a:r>
            <a:r>
              <a:rPr lang="zh-CN" altLang="zh-CN" sz="2400" b="0" dirty="0">
                <a:latin typeface="+mn-ea"/>
                <a:ea typeface="+mn-ea"/>
              </a:rPr>
              <a:t>采用了和</a:t>
            </a:r>
            <a:r>
              <a:rPr lang="zh-CN" altLang="en-US" sz="2400" b="0" dirty="0">
                <a:latin typeface="+mn-ea"/>
                <a:ea typeface="+mn-ea"/>
              </a:rPr>
              <a:t>专用</a:t>
            </a:r>
            <a:r>
              <a:rPr lang="en-US" altLang="zh-CN" sz="2400" b="0" dirty="0">
                <a:latin typeface="+mn-ea"/>
                <a:ea typeface="+mn-ea"/>
              </a:rPr>
              <a:t>L2 Cache</a:t>
            </a:r>
            <a:r>
              <a:rPr lang="zh-CN" altLang="en-US" sz="2400" b="0" dirty="0">
                <a:latin typeface="+mn-ea"/>
                <a:ea typeface="+mn-ea"/>
              </a:rPr>
              <a:t>多核结构</a:t>
            </a:r>
            <a:r>
              <a:rPr lang="zh-CN" altLang="zh-CN" sz="2400" b="0" dirty="0">
                <a:latin typeface="+mn-ea"/>
                <a:ea typeface="+mn-ea"/>
              </a:rPr>
              <a:t>类似的存储空间分配，不同的是该处理器架构拥有共享</a:t>
            </a:r>
            <a:r>
              <a:rPr lang="en-US" altLang="zh-CN" sz="2400" b="0" dirty="0">
                <a:latin typeface="+mn-ea"/>
                <a:ea typeface="+mn-ea"/>
              </a:rPr>
              <a:t>L2 Cache</a:t>
            </a:r>
            <a:r>
              <a:rPr lang="zh-CN" altLang="zh-CN" sz="2400" b="0" dirty="0">
                <a:latin typeface="+mn-ea"/>
                <a:ea typeface="+mn-ea"/>
              </a:rPr>
              <a:t>，</a:t>
            </a:r>
            <a:r>
              <a:rPr lang="en-US" altLang="zh-CN" sz="2400" b="0" dirty="0">
                <a:solidFill>
                  <a:srgbClr val="FF0000"/>
                </a:solidFill>
                <a:latin typeface="+mn-ea"/>
                <a:ea typeface="+mn-ea"/>
              </a:rPr>
              <a:t>Intel</a:t>
            </a:r>
            <a:r>
              <a:rPr lang="zh-CN" altLang="zh-CN" sz="2400" b="0" dirty="0">
                <a:solidFill>
                  <a:srgbClr val="FF0000"/>
                </a:solidFill>
                <a:latin typeface="+mn-ea"/>
                <a:ea typeface="+mn-ea"/>
              </a:rPr>
              <a:t>的</a:t>
            </a:r>
            <a:r>
              <a:rPr lang="en-US" altLang="zh-CN" sz="2400" b="0" dirty="0">
                <a:solidFill>
                  <a:srgbClr val="FF0000"/>
                </a:solidFill>
                <a:latin typeface="+mn-ea"/>
                <a:ea typeface="+mn-ea"/>
              </a:rPr>
              <a:t>Core Duo</a:t>
            </a:r>
            <a:r>
              <a:rPr lang="zh-CN" altLang="zh-CN" sz="2400" b="0" dirty="0">
                <a:latin typeface="+mn-ea"/>
                <a:ea typeface="+mn-ea"/>
              </a:rPr>
              <a:t>处理器就是这种结构。</a:t>
            </a:r>
            <a:endParaRPr lang="zh-CN" altLang="en-US" sz="2400" b="0" dirty="0">
              <a:latin typeface="+mn-ea"/>
              <a:ea typeface="+mn-ea"/>
            </a:endParaRPr>
          </a:p>
        </p:txBody>
      </p:sp>
      <p:sp>
        <p:nvSpPr>
          <p:cNvPr id="1638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6390" name="Object 3"/>
          <p:cNvGraphicFramePr>
            <a:graphicFrameLocks noChangeAspect="1"/>
          </p:cNvGraphicFramePr>
          <p:nvPr/>
        </p:nvGraphicFramePr>
        <p:xfrm>
          <a:off x="3635375" y="1916113"/>
          <a:ext cx="5113338" cy="4033837"/>
        </p:xfrm>
        <a:graphic>
          <a:graphicData uri="http://schemas.openxmlformats.org/presentationml/2006/ole">
            <mc:AlternateContent xmlns:mc="http://schemas.openxmlformats.org/markup-compatibility/2006">
              <mc:Choice xmlns:v="urn:schemas-microsoft-com:vml" Requires="v">
                <p:oleObj spid="_x0000_s83994" name="Visio" r:id="rId1" imgW="4305300" imgH="3378200" progId="Visio.Drawing.11">
                  <p:embed/>
                </p:oleObj>
              </mc:Choice>
              <mc:Fallback>
                <p:oleObj name="Visio" r:id="rId1" imgW="4305300" imgH="3378200" progId="Visio.Drawing.11">
                  <p:embed/>
                  <p:pic>
                    <p:nvPicPr>
                      <p:cNvPr id="0" name="图片 839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1916113"/>
                        <a:ext cx="5113338" cy="403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1" name="标题 4"/>
          <p:cNvSpPr>
            <a:spLocks noGrp="1"/>
          </p:cNvSpPr>
          <p:nvPr>
            <p:ph type="title"/>
          </p:nvPr>
        </p:nvSpPr>
        <p:spPr>
          <a:xfrm>
            <a:off x="457200" y="116632"/>
            <a:ext cx="8229600" cy="1143000"/>
          </a:xfrm>
        </p:spPr>
        <p:txBody>
          <a:bodyPr/>
          <a:lstStyle/>
          <a:p>
            <a:r>
              <a:rPr lang="zh-CN" altLang="en-US" sz="3600" b="1" dirty="0" smtClean="0"/>
              <a:t>多核系统结构</a:t>
            </a:r>
            <a:endParaRPr lang="zh-CN" altLang="en-US" sz="3600" b="1"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2" descr="Rectangle: Click to edit Master text styles&#10;Second level&#10;Third level&#10;Fourth level&#10;Fifth level"/>
          <p:cNvSpPr>
            <a:spLocks noGrp="1"/>
          </p:cNvSpPr>
          <p:nvPr>
            <p:ph idx="1"/>
          </p:nvPr>
        </p:nvSpPr>
        <p:spPr>
          <a:xfrm>
            <a:off x="457200" y="1196752"/>
            <a:ext cx="8229600" cy="4525963"/>
          </a:xfrm>
        </p:spPr>
        <p:txBody>
          <a:bodyPr/>
          <a:lstStyle/>
          <a:p>
            <a:pPr>
              <a:buFont typeface="Wingdings" panose="05000000000000000000" pitchFamily="2" charset="2"/>
              <a:buNone/>
            </a:pPr>
            <a:r>
              <a:rPr lang="zh-CN" altLang="en-US" sz="2800" b="1" dirty="0" smtClean="0">
                <a:solidFill>
                  <a:schemeClr val="tx1"/>
                </a:solidFill>
                <a:latin typeface="黑体" panose="02010609060101010101" pitchFamily="49" charset="-122"/>
              </a:rPr>
              <a:t>（</a:t>
            </a:r>
            <a:r>
              <a:rPr lang="en-US" altLang="zh-CN" sz="2800" b="1" dirty="0" smtClean="0">
                <a:solidFill>
                  <a:schemeClr val="tx1"/>
                </a:solidFill>
                <a:latin typeface="黑体" panose="02010609060101010101" pitchFamily="49" charset="-122"/>
              </a:rPr>
              <a:t>D</a:t>
            </a:r>
            <a:r>
              <a:rPr lang="zh-CN" altLang="en-US" sz="2800" b="1" dirty="0" smtClean="0">
                <a:solidFill>
                  <a:schemeClr val="tx1"/>
                </a:solidFill>
                <a:latin typeface="黑体" panose="02010609060101010101" pitchFamily="49" charset="-122"/>
              </a:rPr>
              <a:t>）共享</a:t>
            </a:r>
            <a:r>
              <a:rPr lang="en-US" altLang="zh-CN" sz="2800" b="1" dirty="0" smtClean="0">
                <a:solidFill>
                  <a:schemeClr val="tx1"/>
                </a:solidFill>
                <a:latin typeface="黑体" panose="02010609060101010101" pitchFamily="49" charset="-122"/>
              </a:rPr>
              <a:t>L3 Cache</a:t>
            </a:r>
            <a:r>
              <a:rPr lang="zh-CN" altLang="en-US" sz="2800" b="1" dirty="0" smtClean="0">
                <a:solidFill>
                  <a:schemeClr val="tx1"/>
                </a:solidFill>
                <a:latin typeface="黑体" panose="02010609060101010101" pitchFamily="49" charset="-122"/>
              </a:rPr>
              <a:t>多核系统结构</a:t>
            </a:r>
            <a:endParaRPr lang="en-US" altLang="zh-CN" sz="2800" b="1" dirty="0" smtClean="0">
              <a:solidFill>
                <a:schemeClr val="tx1"/>
              </a:solidFill>
              <a:latin typeface="黑体" panose="02010609060101010101" pitchFamily="49" charset="-122"/>
            </a:endParaRPr>
          </a:p>
          <a:p>
            <a:endParaRPr lang="en-US" altLang="zh-CN" dirty="0" smtClean="0"/>
          </a:p>
          <a:p>
            <a:endParaRPr lang="zh-CN" altLang="en-US" dirty="0" smtClean="0"/>
          </a:p>
        </p:txBody>
      </p:sp>
      <p:sp>
        <p:nvSpPr>
          <p:cNvPr id="174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7412" name="矩形 5"/>
          <p:cNvSpPr>
            <a:spLocks noChangeArrowheads="1"/>
          </p:cNvSpPr>
          <p:nvPr/>
        </p:nvSpPr>
        <p:spPr bwMode="auto">
          <a:xfrm>
            <a:off x="296863" y="1916113"/>
            <a:ext cx="29527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b="0" dirty="0"/>
              <a:t>共享</a:t>
            </a:r>
            <a:r>
              <a:rPr lang="en-US" altLang="zh-CN" sz="2400" b="0" dirty="0"/>
              <a:t>L3 Cache</a:t>
            </a:r>
            <a:r>
              <a:rPr lang="zh-CN" altLang="zh-CN" sz="2400" b="0" dirty="0"/>
              <a:t>多核</a:t>
            </a:r>
            <a:r>
              <a:rPr lang="zh-CN" altLang="en-US" sz="2400" b="0" dirty="0">
                <a:latin typeface="黑体" panose="02010609060101010101" pitchFamily="49" charset="-122"/>
              </a:rPr>
              <a:t>系统结构</a:t>
            </a:r>
            <a:r>
              <a:rPr lang="zh-CN" altLang="en-US" sz="2400" b="0" dirty="0"/>
              <a:t>出于性能上的考虑，分离出一个独立的三级</a:t>
            </a:r>
            <a:r>
              <a:rPr lang="en-US" altLang="zh-CN" sz="2400" b="0" dirty="0"/>
              <a:t>Cache</a:t>
            </a:r>
            <a:r>
              <a:rPr lang="zh-CN" altLang="en-US" sz="2400" b="0" dirty="0"/>
              <a:t>，每个</a:t>
            </a:r>
            <a:r>
              <a:rPr lang="en-US" altLang="zh-CN" sz="2400" b="0" dirty="0"/>
              <a:t>CPU</a:t>
            </a:r>
            <a:r>
              <a:rPr lang="zh-CN" altLang="en-US" sz="2400" b="0" dirty="0"/>
              <a:t>计算内核除了拥有专用的一、二级</a:t>
            </a:r>
            <a:r>
              <a:rPr lang="en-US" altLang="zh-CN" sz="2400" b="0" dirty="0"/>
              <a:t>Cache</a:t>
            </a:r>
            <a:r>
              <a:rPr lang="zh-CN" altLang="en-US" sz="2400" b="0" dirty="0"/>
              <a:t>外，还共享</a:t>
            </a:r>
            <a:r>
              <a:rPr lang="en-US" altLang="zh-CN" sz="2400" b="0" dirty="0"/>
              <a:t>L3 Cache</a:t>
            </a:r>
            <a:r>
              <a:rPr lang="zh-CN" altLang="en-US" sz="2400" b="0" dirty="0"/>
              <a:t>； </a:t>
            </a:r>
            <a:r>
              <a:rPr lang="en-US" altLang="zh-CN" sz="2400" b="0" dirty="0">
                <a:solidFill>
                  <a:srgbClr val="FF0000"/>
                </a:solidFill>
              </a:rPr>
              <a:t>Intel Core i7</a:t>
            </a:r>
            <a:r>
              <a:rPr lang="zh-CN" altLang="en-US" sz="2400" b="0" dirty="0"/>
              <a:t>就是这种结构。</a:t>
            </a:r>
            <a:endParaRPr lang="zh-CN" altLang="en-US" sz="2400" b="0" dirty="0"/>
          </a:p>
        </p:txBody>
      </p:sp>
      <p:sp>
        <p:nvSpPr>
          <p:cNvPr id="1741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17414" name="Object 3"/>
          <p:cNvGraphicFramePr>
            <a:graphicFrameLocks noChangeAspect="1"/>
          </p:cNvGraphicFramePr>
          <p:nvPr/>
        </p:nvGraphicFramePr>
        <p:xfrm>
          <a:off x="3635375" y="1916113"/>
          <a:ext cx="5040313" cy="3975100"/>
        </p:xfrm>
        <a:graphic>
          <a:graphicData uri="http://schemas.openxmlformats.org/presentationml/2006/ole">
            <mc:AlternateContent xmlns:mc="http://schemas.openxmlformats.org/markup-compatibility/2006">
              <mc:Choice xmlns:v="urn:schemas-microsoft-com:vml" Requires="v">
                <p:oleObj spid="_x0000_s85018" name="Visio" r:id="rId1" imgW="4305300" imgH="3378200" progId="Visio.Drawing.11">
                  <p:embed/>
                </p:oleObj>
              </mc:Choice>
              <mc:Fallback>
                <p:oleObj name="Visio" r:id="rId1" imgW="4305300" imgH="3378200" progId="Visio.Drawing.11">
                  <p:embed/>
                  <p:pic>
                    <p:nvPicPr>
                      <p:cNvPr id="0" name="图片 850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1916113"/>
                        <a:ext cx="5040313"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5" name="标题 4"/>
          <p:cNvSpPr>
            <a:spLocks noGrp="1"/>
          </p:cNvSpPr>
          <p:nvPr>
            <p:ph type="title"/>
          </p:nvPr>
        </p:nvSpPr>
        <p:spPr>
          <a:xfrm>
            <a:off x="457200" y="44624"/>
            <a:ext cx="8229600" cy="1143000"/>
          </a:xfrm>
        </p:spPr>
        <p:txBody>
          <a:bodyPr/>
          <a:lstStyle/>
          <a:p>
            <a:r>
              <a:rPr lang="zh-CN" altLang="en-US" sz="3600" b="1" dirty="0" smtClean="0"/>
              <a:t>多核系统结构</a:t>
            </a:r>
            <a:endParaRPr lang="zh-CN" altLang="en-US" sz="3600" b="1"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descr="Rectangle: Click to edit Master text styles&#10;Second level&#10;Third level&#10;Fourth level&#10;Fifth level"/>
          <p:cNvSpPr>
            <a:spLocks noGrp="1" noChangeArrowheads="1"/>
          </p:cNvSpPr>
          <p:nvPr>
            <p:ph type="body" idx="1"/>
          </p:nvPr>
        </p:nvSpPr>
        <p:spPr>
          <a:xfrm>
            <a:off x="685800" y="1556792"/>
            <a:ext cx="7772400" cy="3167062"/>
          </a:xfrm>
        </p:spPr>
        <p:txBody>
          <a:bodyPr/>
          <a:lstStyle/>
          <a:p>
            <a:pPr marL="0" indent="0" eaLnBrk="1" hangingPunct="1">
              <a:buFont typeface="Wingdings" panose="05000000000000000000" pitchFamily="2" charset="2"/>
              <a:buNone/>
              <a:defRPr/>
            </a:pPr>
            <a:r>
              <a:rPr lang="zh-CN" altLang="en-US" sz="2400" dirty="0" smtClean="0">
                <a:solidFill>
                  <a:schemeClr val="tx1"/>
                </a:solidFill>
                <a:latin typeface="Times New Roman" panose="02020603050405020304" pitchFamily="18" charset="0"/>
                <a:cs typeface="Times New Roman" panose="02020603050405020304" pitchFamily="18" charset="0"/>
              </a:rPr>
              <a:t>多核</a:t>
            </a:r>
            <a:r>
              <a:rPr lang="en-US" altLang="zh-CN" sz="2400" dirty="0" smtClean="0">
                <a:solidFill>
                  <a:schemeClr val="tx1"/>
                </a:solidFill>
                <a:latin typeface="Times New Roman" panose="02020603050405020304" pitchFamily="18" charset="0"/>
                <a:cs typeface="Times New Roman" panose="02020603050405020304" pitchFamily="18" charset="0"/>
              </a:rPr>
              <a:t>CPU</a:t>
            </a:r>
            <a:r>
              <a:rPr lang="zh-CN" altLang="en-US" sz="2400" dirty="0" smtClean="0">
                <a:solidFill>
                  <a:schemeClr val="tx1"/>
                </a:solidFill>
                <a:latin typeface="Times New Roman" panose="02020603050405020304" pitchFamily="18" charset="0"/>
                <a:cs typeface="Times New Roman" panose="02020603050405020304" pitchFamily="18" charset="0"/>
              </a:rPr>
              <a:t>产品有很多，几乎所有的厂商都推出了自己的多核产品：</a:t>
            </a:r>
            <a:endParaRPr lang="en-US" altLang="zh-CN" sz="2400" dirty="0" smtClean="0">
              <a:solidFill>
                <a:schemeClr val="tx1"/>
              </a:solidFill>
              <a:latin typeface="Times New Roman" panose="02020603050405020304" pitchFamily="18" charset="0"/>
              <a:cs typeface="Times New Roman" panose="02020603050405020304" pitchFamily="18" charset="0"/>
            </a:endParaRPr>
          </a:p>
          <a:p>
            <a:pPr marL="441325" indent="-441325" eaLnBrk="1" hangingPunct="1">
              <a:defRPr/>
            </a:pPr>
            <a:r>
              <a:rPr lang="en-US" altLang="zh-CN" sz="2400" dirty="0" smtClean="0">
                <a:solidFill>
                  <a:schemeClr val="tx1"/>
                </a:solidFill>
                <a:latin typeface="Times New Roman" panose="02020603050405020304" pitchFamily="18" charset="0"/>
                <a:cs typeface="Times New Roman" panose="02020603050405020304" pitchFamily="18" charset="0"/>
              </a:rPr>
              <a:t>Intel x86</a:t>
            </a:r>
            <a:r>
              <a:rPr lang="zh-CN" altLang="en-US" sz="2400" dirty="0" smtClean="0">
                <a:solidFill>
                  <a:schemeClr val="tx1"/>
                </a:solidFill>
                <a:latin typeface="Times New Roman" panose="02020603050405020304" pitchFamily="18" charset="0"/>
                <a:cs typeface="Times New Roman" panose="02020603050405020304" pitchFamily="18" charset="0"/>
              </a:rPr>
              <a:t>多核</a:t>
            </a:r>
            <a:r>
              <a:rPr lang="zh-CN" altLang="en-US" sz="2400" dirty="0" smtClean="0">
                <a:solidFill>
                  <a:schemeClr val="tx1"/>
                </a:solidFill>
                <a:latin typeface="黑体" panose="02010609060101010101" pitchFamily="49" charset="-122"/>
              </a:rPr>
              <a:t>系统结构</a:t>
            </a:r>
            <a:endParaRPr lang="en-US" altLang="zh-CN" sz="2400" dirty="0" smtClean="0">
              <a:solidFill>
                <a:schemeClr val="tx1"/>
              </a:solidFill>
              <a:latin typeface="Times New Roman" panose="02020603050405020304" pitchFamily="18" charset="0"/>
              <a:cs typeface="Times New Roman" panose="02020603050405020304" pitchFamily="18" charset="0"/>
            </a:endParaRPr>
          </a:p>
          <a:p>
            <a:pPr marL="892175" lvl="1" indent="-441325" eaLnBrk="1" hangingPunct="1">
              <a:defRPr/>
            </a:pPr>
            <a:r>
              <a:rPr lang="en-US" altLang="zh-CN" sz="2400" dirty="0" smtClean="0">
                <a:latin typeface="Times New Roman" panose="02020603050405020304" pitchFamily="18" charset="0"/>
                <a:cs typeface="Times New Roman" panose="02020603050405020304" pitchFamily="18" charset="0"/>
              </a:rPr>
              <a:t>Core Duo</a:t>
            </a:r>
            <a:endParaRPr lang="en-US" altLang="zh-CN" sz="2400" dirty="0" smtClean="0">
              <a:latin typeface="Times New Roman" panose="02020603050405020304" pitchFamily="18" charset="0"/>
              <a:cs typeface="Times New Roman" panose="02020603050405020304" pitchFamily="18" charset="0"/>
            </a:endParaRPr>
          </a:p>
          <a:p>
            <a:pPr marL="892175" lvl="1" indent="-441325" eaLnBrk="1" hangingPunct="1">
              <a:defRPr/>
            </a:pPr>
            <a:r>
              <a:rPr lang="en-US" altLang="zh-CN" sz="2400" dirty="0" smtClean="0">
                <a:latin typeface="Times New Roman" panose="02020603050405020304" pitchFamily="18" charset="0"/>
                <a:cs typeface="Times New Roman" panose="02020603050405020304" pitchFamily="18" charset="0"/>
              </a:rPr>
              <a:t>Intel Core i7</a:t>
            </a:r>
            <a:endParaRPr lang="en-US" altLang="zh-CN" sz="2400" dirty="0" smtClean="0">
              <a:latin typeface="Times New Roman" panose="02020603050405020304" pitchFamily="18" charset="0"/>
              <a:cs typeface="Times New Roman" panose="02020603050405020304" pitchFamily="18" charset="0"/>
            </a:endParaRPr>
          </a:p>
          <a:p>
            <a:pPr marL="441325" indent="-441325" eaLnBrk="1" hangingPunct="1">
              <a:defRPr/>
            </a:pPr>
            <a:r>
              <a:rPr lang="zh-CN" altLang="en-US" sz="2400" dirty="0" smtClean="0">
                <a:solidFill>
                  <a:schemeClr val="tx1"/>
                </a:solidFill>
                <a:latin typeface="Times New Roman" panose="02020603050405020304" pitchFamily="18" charset="0"/>
                <a:cs typeface="Times New Roman" panose="02020603050405020304" pitchFamily="18" charset="0"/>
              </a:rPr>
              <a:t>面向嵌入式应用的</a:t>
            </a:r>
            <a:r>
              <a:rPr lang="en-US" altLang="zh-CN" sz="2400" dirty="0" smtClean="0">
                <a:solidFill>
                  <a:schemeClr val="tx1"/>
                </a:solidFill>
                <a:latin typeface="Times New Roman" panose="02020603050405020304" pitchFamily="18" charset="0"/>
                <a:cs typeface="Times New Roman" panose="02020603050405020304" pitchFamily="18" charset="0"/>
              </a:rPr>
              <a:t>ARM</a:t>
            </a:r>
            <a:r>
              <a:rPr lang="zh-CN" altLang="en-US" sz="2400" dirty="0" smtClean="0">
                <a:solidFill>
                  <a:schemeClr val="tx1"/>
                </a:solidFill>
                <a:latin typeface="Times New Roman" panose="02020603050405020304" pitchFamily="18" charset="0"/>
                <a:cs typeface="Times New Roman" panose="02020603050405020304" pitchFamily="18" charset="0"/>
              </a:rPr>
              <a:t>多核</a:t>
            </a:r>
            <a:r>
              <a:rPr lang="zh-CN" altLang="en-US" sz="2400" dirty="0" smtClean="0">
                <a:solidFill>
                  <a:schemeClr val="tx1"/>
                </a:solidFill>
                <a:latin typeface="黑体" panose="02010609060101010101" pitchFamily="49" charset="-122"/>
              </a:rPr>
              <a:t>系统结构</a:t>
            </a:r>
            <a:endParaRPr lang="en-US" altLang="zh-CN" sz="2400" dirty="0" smtClean="0">
              <a:solidFill>
                <a:schemeClr val="tx1"/>
              </a:solidFill>
              <a:latin typeface="Times New Roman" panose="02020603050405020304" pitchFamily="18" charset="0"/>
              <a:cs typeface="Times New Roman" panose="02020603050405020304" pitchFamily="18" charset="0"/>
            </a:endParaRPr>
          </a:p>
        </p:txBody>
      </p:sp>
      <p:sp>
        <p:nvSpPr>
          <p:cNvPr id="19460" name="标题 4"/>
          <p:cNvSpPr>
            <a:spLocks noGrp="1"/>
          </p:cNvSpPr>
          <p:nvPr>
            <p:ph type="title"/>
          </p:nvPr>
        </p:nvSpPr>
        <p:spPr/>
        <p:txBody>
          <a:bodyPr/>
          <a:lstStyle/>
          <a:p>
            <a:r>
              <a:rPr lang="zh-CN" altLang="en-US" sz="3600" b="1" dirty="0" smtClean="0"/>
              <a:t>多核系统结构</a:t>
            </a:r>
            <a:endParaRPr lang="zh-CN" altLang="en-US" sz="3600" b="1"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descr="Rectangle: Click to edit Master text styles&#10;Second level&#10;Third level&#10;Fourth level&#10;Fifth level"/>
          <p:cNvSpPr>
            <a:spLocks noGrp="1" noChangeArrowheads="1"/>
          </p:cNvSpPr>
          <p:nvPr>
            <p:ph type="body" idx="1"/>
          </p:nvPr>
        </p:nvSpPr>
        <p:spPr>
          <a:xfrm>
            <a:off x="685800" y="1556792"/>
            <a:ext cx="7772400" cy="4679950"/>
          </a:xfrm>
        </p:spPr>
        <p:txBody>
          <a:bodyPr/>
          <a:lstStyle/>
          <a:p>
            <a:pPr marL="441325" indent="-441325" eaLnBrk="1" hangingPunct="1"/>
            <a:r>
              <a:rPr lang="en-US" altLang="zh-CN" sz="2400" dirty="0" smtClean="0">
                <a:solidFill>
                  <a:schemeClr val="tx1"/>
                </a:solidFill>
                <a:latin typeface="黑体" panose="02010609060101010101" pitchFamily="49" charset="-122"/>
              </a:rPr>
              <a:t>2006</a:t>
            </a:r>
            <a:r>
              <a:rPr lang="zh-CN" altLang="zh-CN" sz="2400" dirty="0" smtClean="0">
                <a:solidFill>
                  <a:schemeClr val="tx1"/>
                </a:solidFill>
                <a:latin typeface="黑体" panose="02010609060101010101" pitchFamily="49" charset="-122"/>
              </a:rPr>
              <a:t>年推出的</a:t>
            </a:r>
            <a:r>
              <a:rPr lang="en-US" altLang="zh-CN" sz="2400" dirty="0" smtClean="0">
                <a:solidFill>
                  <a:schemeClr val="tx1"/>
                </a:solidFill>
                <a:latin typeface="黑体" panose="02010609060101010101" pitchFamily="49" charset="-122"/>
              </a:rPr>
              <a:t>Core Duo</a:t>
            </a:r>
            <a:r>
              <a:rPr lang="zh-CN" altLang="zh-CN" sz="2400" dirty="0" smtClean="0">
                <a:solidFill>
                  <a:schemeClr val="tx1"/>
                </a:solidFill>
                <a:latin typeface="黑体" panose="02010609060101010101" pitchFamily="49" charset="-122"/>
              </a:rPr>
              <a:t>是全球第一个低耗电的双核处理器（低于</a:t>
            </a:r>
            <a:r>
              <a:rPr lang="en-US" altLang="zh-CN" sz="2400" dirty="0" smtClean="0">
                <a:solidFill>
                  <a:schemeClr val="tx1"/>
                </a:solidFill>
                <a:latin typeface="黑体" panose="02010609060101010101" pitchFamily="49" charset="-122"/>
              </a:rPr>
              <a:t>25</a:t>
            </a:r>
            <a:r>
              <a:rPr lang="zh-CN" altLang="zh-CN" sz="2400" dirty="0" smtClean="0">
                <a:solidFill>
                  <a:schemeClr val="tx1"/>
                </a:solidFill>
                <a:latin typeface="黑体" panose="02010609060101010101" pitchFamily="49" charset="-122"/>
              </a:rPr>
              <a:t>瓦特）。</a:t>
            </a:r>
            <a:endParaRPr lang="en-US" altLang="zh-CN" sz="2400" dirty="0" smtClean="0">
              <a:solidFill>
                <a:schemeClr val="tx1"/>
              </a:solidFill>
              <a:latin typeface="黑体" panose="02010609060101010101" pitchFamily="49" charset="-122"/>
            </a:endParaRPr>
          </a:p>
          <a:p>
            <a:pPr marL="441325" indent="-441325" eaLnBrk="1" hangingPunct="1"/>
            <a:r>
              <a:rPr lang="en-US" altLang="zh-CN" sz="2400" dirty="0" smtClean="0">
                <a:solidFill>
                  <a:schemeClr val="tx1"/>
                </a:solidFill>
                <a:latin typeface="黑体" panose="02010609060101010101" pitchFamily="49" charset="-122"/>
              </a:rPr>
              <a:t>Core Duo</a:t>
            </a:r>
            <a:r>
              <a:rPr lang="zh-CN" altLang="zh-CN" sz="2400" dirty="0" smtClean="0">
                <a:solidFill>
                  <a:schemeClr val="tx1"/>
                </a:solidFill>
                <a:latin typeface="黑体" panose="02010609060101010101" pitchFamily="49" charset="-122"/>
              </a:rPr>
              <a:t>实现了两个</a:t>
            </a:r>
            <a:r>
              <a:rPr lang="en-US" altLang="zh-CN" sz="2400" dirty="0" smtClean="0">
                <a:solidFill>
                  <a:schemeClr val="tx1"/>
                </a:solidFill>
                <a:latin typeface="黑体" panose="02010609060101010101" pitchFamily="49" charset="-122"/>
              </a:rPr>
              <a:t>x86</a:t>
            </a:r>
            <a:r>
              <a:rPr lang="zh-CN" altLang="zh-CN" sz="2400" dirty="0" smtClean="0">
                <a:solidFill>
                  <a:schemeClr val="tx1"/>
                </a:solidFill>
                <a:latin typeface="黑体" panose="02010609060101010101" pitchFamily="49" charset="-122"/>
              </a:rPr>
              <a:t>超标量处理器，共享二级</a:t>
            </a:r>
            <a:r>
              <a:rPr lang="en-US" altLang="zh-CN" sz="2400" dirty="0" smtClean="0">
                <a:solidFill>
                  <a:schemeClr val="tx1"/>
                </a:solidFill>
                <a:latin typeface="黑体" panose="02010609060101010101" pitchFamily="49" charset="-122"/>
              </a:rPr>
              <a:t>Cache</a:t>
            </a:r>
            <a:r>
              <a:rPr lang="zh-CN" altLang="zh-CN" sz="2400" dirty="0" smtClean="0">
                <a:solidFill>
                  <a:schemeClr val="tx1"/>
                </a:solidFill>
                <a:latin typeface="黑体" panose="02010609060101010101" pitchFamily="49" charset="-122"/>
              </a:rPr>
              <a:t>，</a:t>
            </a:r>
            <a:r>
              <a:rPr lang="en-US" altLang="zh-CN" sz="2400" dirty="0" smtClean="0">
                <a:solidFill>
                  <a:schemeClr val="tx1"/>
                </a:solidFill>
                <a:latin typeface="黑体" panose="02010609060101010101" pitchFamily="49" charset="-122"/>
              </a:rPr>
              <a:t>Core Duo</a:t>
            </a:r>
            <a:r>
              <a:rPr lang="zh-CN" altLang="zh-CN" sz="2400" dirty="0" smtClean="0">
                <a:solidFill>
                  <a:schemeClr val="tx1"/>
                </a:solidFill>
                <a:latin typeface="黑体" panose="02010609060101010101" pitchFamily="49" charset="-122"/>
              </a:rPr>
              <a:t>的每个核有自己的专用</a:t>
            </a:r>
            <a:r>
              <a:rPr lang="en-US" altLang="zh-CN" sz="2400" dirty="0" smtClean="0">
                <a:solidFill>
                  <a:schemeClr val="tx1"/>
                </a:solidFill>
                <a:latin typeface="黑体" panose="02010609060101010101" pitchFamily="49" charset="-122"/>
              </a:rPr>
              <a:t>L1 Cache</a:t>
            </a:r>
            <a:r>
              <a:rPr lang="zh-CN" altLang="zh-CN" sz="2400" dirty="0" smtClean="0">
                <a:solidFill>
                  <a:schemeClr val="tx1"/>
                </a:solidFill>
                <a:latin typeface="黑体" panose="02010609060101010101" pitchFamily="49" charset="-122"/>
              </a:rPr>
              <a:t>：一个</a:t>
            </a:r>
            <a:r>
              <a:rPr lang="en-US" altLang="zh-CN" sz="2400" dirty="0" smtClean="0">
                <a:solidFill>
                  <a:schemeClr val="tx1"/>
                </a:solidFill>
                <a:latin typeface="黑体" panose="02010609060101010101" pitchFamily="49" charset="-122"/>
              </a:rPr>
              <a:t>32KB</a:t>
            </a:r>
            <a:r>
              <a:rPr lang="zh-CN" altLang="zh-CN" sz="2400" dirty="0" smtClean="0">
                <a:solidFill>
                  <a:schemeClr val="tx1"/>
                </a:solidFill>
                <a:latin typeface="黑体" panose="02010609060101010101" pitchFamily="49" charset="-122"/>
              </a:rPr>
              <a:t>的指令</a:t>
            </a:r>
            <a:r>
              <a:rPr lang="en-US" altLang="zh-CN" sz="2400" dirty="0" smtClean="0">
                <a:solidFill>
                  <a:schemeClr val="tx1"/>
                </a:solidFill>
                <a:latin typeface="黑体" panose="02010609060101010101" pitchFamily="49" charset="-122"/>
              </a:rPr>
              <a:t>Cache</a:t>
            </a:r>
            <a:r>
              <a:rPr lang="zh-CN" altLang="zh-CN" sz="2400" dirty="0" smtClean="0">
                <a:solidFill>
                  <a:schemeClr val="tx1"/>
                </a:solidFill>
                <a:latin typeface="黑体" panose="02010609060101010101" pitchFamily="49" charset="-122"/>
              </a:rPr>
              <a:t>和一个</a:t>
            </a:r>
            <a:r>
              <a:rPr lang="en-US" altLang="zh-CN" sz="2400" dirty="0" smtClean="0">
                <a:solidFill>
                  <a:schemeClr val="tx1"/>
                </a:solidFill>
                <a:latin typeface="黑体" panose="02010609060101010101" pitchFamily="49" charset="-122"/>
              </a:rPr>
              <a:t>32KB</a:t>
            </a:r>
            <a:r>
              <a:rPr lang="zh-CN" altLang="zh-CN" sz="2400" dirty="0" smtClean="0">
                <a:solidFill>
                  <a:schemeClr val="tx1"/>
                </a:solidFill>
                <a:latin typeface="黑体" panose="02010609060101010101" pitchFamily="49" charset="-122"/>
              </a:rPr>
              <a:t>的数据</a:t>
            </a:r>
            <a:r>
              <a:rPr lang="en-US" altLang="zh-CN" sz="2400" dirty="0" smtClean="0">
                <a:solidFill>
                  <a:schemeClr val="tx1"/>
                </a:solidFill>
                <a:latin typeface="黑体" panose="02010609060101010101" pitchFamily="49" charset="-122"/>
              </a:rPr>
              <a:t>Cache</a:t>
            </a:r>
            <a:r>
              <a:rPr lang="zh-CN" altLang="zh-CN" sz="2400" dirty="0" smtClean="0">
                <a:solidFill>
                  <a:schemeClr val="tx1"/>
                </a:solidFill>
                <a:latin typeface="黑体" panose="02010609060101010101" pitchFamily="49" charset="-122"/>
              </a:rPr>
              <a:t>。</a:t>
            </a:r>
            <a:endParaRPr lang="en-US" altLang="zh-CN" sz="2400" dirty="0" smtClean="0">
              <a:solidFill>
                <a:schemeClr val="tx1"/>
              </a:solidFill>
              <a:latin typeface="黑体" panose="02010609060101010101" pitchFamily="49" charset="-122"/>
            </a:endParaRPr>
          </a:p>
        </p:txBody>
      </p:sp>
      <p:sp>
        <p:nvSpPr>
          <p:cNvPr id="20483" name="Text Box 4"/>
          <p:cNvSpPr txBox="1">
            <a:spLocks noChangeArrowheads="1"/>
          </p:cNvSpPr>
          <p:nvPr/>
        </p:nvSpPr>
        <p:spPr bwMode="auto">
          <a:xfrm>
            <a:off x="323851" y="464592"/>
            <a:ext cx="6840537"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E24C05"/>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000" b="1">
                <a:solidFill>
                  <a:srgbClr val="000000"/>
                </a:solidFill>
                <a:latin typeface="Tahoma" panose="020B0604030504040204" pitchFamily="34" charset="0"/>
                <a:ea typeface="宋体" panose="02010600030101010101" pitchFamily="2" charset="-122"/>
              </a:defRPr>
            </a:lvl3pPr>
            <a:lvl4pPr marL="1600200" indent="-228600">
              <a:defRPr kumimoji="1" sz="2000" b="1">
                <a:solidFill>
                  <a:schemeClr val="tx1"/>
                </a:solidFill>
                <a:latin typeface="Tahoma" panose="020B0604030504040204" pitchFamily="34" charset="0"/>
                <a:ea typeface="宋体" panose="02010600030101010101" pitchFamily="2" charset="-122"/>
              </a:defRPr>
            </a:lvl4pPr>
            <a:lvl5pPr marL="2057400" indent="-228600">
              <a:defRPr kumimoji="1" sz="2000" b="1">
                <a:solidFill>
                  <a:schemeClr val="tx1"/>
                </a:solidFill>
                <a:latin typeface="Tahoma" panose="020B0604030504040204" pitchFamily="34" charset="0"/>
                <a:ea typeface="宋体" panose="02010600030101010101" pitchFamily="2" charset="-122"/>
              </a:defRPr>
            </a:lvl5pPr>
            <a:lvl6pPr marL="2514600" indent="-228600" eaLnBrk="0" hangingPunct="0">
              <a:defRPr kumimoji="1" sz="2000" b="1">
                <a:solidFill>
                  <a:schemeClr val="tx1"/>
                </a:solidFill>
                <a:latin typeface="Tahoma" panose="020B0604030504040204" pitchFamily="34" charset="0"/>
                <a:ea typeface="宋体" panose="02010600030101010101" pitchFamily="2" charset="-122"/>
              </a:defRPr>
            </a:lvl6pPr>
            <a:lvl7pPr marL="2971800" indent="-228600" eaLnBrk="0" hangingPunct="0">
              <a:defRPr kumimoji="1" sz="2000" b="1">
                <a:solidFill>
                  <a:schemeClr val="tx1"/>
                </a:solidFill>
                <a:latin typeface="Tahoma" panose="020B0604030504040204" pitchFamily="34" charset="0"/>
                <a:ea typeface="宋体" panose="02010600030101010101" pitchFamily="2" charset="-122"/>
              </a:defRPr>
            </a:lvl7pPr>
            <a:lvl8pPr marL="3429000" indent="-228600" eaLnBrk="0" hangingPunct="0">
              <a:defRPr kumimoji="1" sz="2000" b="1">
                <a:solidFill>
                  <a:schemeClr val="tx1"/>
                </a:solidFill>
                <a:latin typeface="Tahoma" panose="020B0604030504040204" pitchFamily="34" charset="0"/>
                <a:ea typeface="宋体" panose="02010600030101010101" pitchFamily="2" charset="-122"/>
              </a:defRPr>
            </a:lvl8pPr>
            <a:lvl9pPr marL="3886200" indent="-228600" eaLnBrk="0" hangingPunct="0">
              <a:defRPr kumimoji="1" sz="2000" b="1">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2600" dirty="0">
                <a:solidFill>
                  <a:srgbClr val="0000CC"/>
                </a:solidFill>
                <a:latin typeface="黑体" panose="02010609060101010101" pitchFamily="49" charset="-122"/>
              </a:rPr>
              <a:t>Intel x86</a:t>
            </a:r>
            <a:r>
              <a:rPr lang="zh-CN" altLang="en-US" sz="2600" dirty="0">
                <a:solidFill>
                  <a:srgbClr val="0000CC"/>
                </a:solidFill>
                <a:latin typeface="黑体" panose="02010609060101010101" pitchFamily="49" charset="-122"/>
              </a:rPr>
              <a:t>多核系统结构 </a:t>
            </a:r>
            <a:r>
              <a:rPr lang="en-US" altLang="zh-CN" sz="2600" dirty="0">
                <a:solidFill>
                  <a:srgbClr val="0000CC"/>
                </a:solidFill>
                <a:latin typeface="黑体" panose="02010609060101010101" pitchFamily="49" charset="-122"/>
              </a:rPr>
              <a:t>- Core Duo</a:t>
            </a:r>
            <a:endParaRPr lang="en-US" altLang="zh-CN" sz="2600" dirty="0">
              <a:solidFill>
                <a:srgbClr val="0000CC"/>
              </a:solidFill>
              <a:latin typeface="黑体" panose="02010609060101010101" pitchFamily="49" charset="-122"/>
            </a:endParaRPr>
          </a:p>
          <a:p>
            <a:pPr>
              <a:spcBef>
                <a:spcPct val="50000"/>
              </a:spcBef>
            </a:pPr>
            <a:endParaRPr lang="zh-CN" altLang="en-US" sz="2600" dirty="0">
              <a:solidFill>
                <a:srgbClr val="0000CC"/>
              </a:solidFill>
              <a:latin typeface="黑体" panose="02010609060101010101" pitchFamily="49" charset="-122"/>
            </a:endParaRPr>
          </a:p>
        </p:txBody>
      </p:sp>
      <p:pic>
        <p:nvPicPr>
          <p:cNvPr id="20484"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63713" y="4230688"/>
            <a:ext cx="2160587" cy="193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图片 5" descr="C:\Users\thinkpad\Desktop\IMG001747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100" y="4229100"/>
            <a:ext cx="2808288" cy="200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descr="Rectangle: Click to edit Master text styles&#10;Second level&#10;Third level&#10;Fourth level&#10;Fifth level"/>
          <p:cNvSpPr>
            <a:spLocks noGrp="1" noChangeArrowheads="1"/>
          </p:cNvSpPr>
          <p:nvPr>
            <p:ph idx="1"/>
          </p:nvPr>
        </p:nvSpPr>
        <p:spPr>
          <a:xfrm>
            <a:off x="642938" y="928688"/>
            <a:ext cx="7772400" cy="4953000"/>
          </a:xfrm>
        </p:spPr>
        <p:txBody>
          <a:bodyPr/>
          <a:lstStyle/>
          <a:p>
            <a:pPr marL="457200" indent="-457200" eaLnBrk="1" hangingPunct="1"/>
            <a:r>
              <a:rPr lang="zh-CN" altLang="en-US" sz="2400" b="1" dirty="0" smtClean="0">
                <a:latin typeface="Times New Roman" panose="02020603050405020304" pitchFamily="18" charset="0"/>
                <a:cs typeface="Times New Roman" panose="02020603050405020304" pitchFamily="18" charset="0"/>
              </a:rPr>
              <a:t>基于硬件的前瞻执行结合了</a:t>
            </a:r>
            <a:r>
              <a:rPr lang="en-US" altLang="zh-CN" sz="2400" b="1" dirty="0" smtClean="0">
                <a:solidFill>
                  <a:srgbClr val="D60093"/>
                </a:solidFill>
                <a:latin typeface="Times New Roman" panose="02020603050405020304" pitchFamily="18" charset="0"/>
                <a:cs typeface="Times New Roman" panose="02020603050405020304" pitchFamily="18" charset="0"/>
              </a:rPr>
              <a:t>3</a:t>
            </a:r>
            <a:r>
              <a:rPr lang="zh-CN" altLang="en-US" sz="2400" b="1" dirty="0" smtClean="0">
                <a:solidFill>
                  <a:srgbClr val="D60093"/>
                </a:solidFill>
                <a:latin typeface="Times New Roman" panose="02020603050405020304" pitchFamily="18" charset="0"/>
                <a:cs typeface="Times New Roman" panose="02020603050405020304" pitchFamily="18" charset="0"/>
              </a:rPr>
              <a:t>种思想：</a:t>
            </a:r>
            <a:endParaRPr lang="zh-CN" altLang="en-US" sz="2400" b="1" dirty="0" smtClean="0">
              <a:solidFill>
                <a:srgbClr val="D60093"/>
              </a:solidFill>
              <a:latin typeface="Times New Roman" panose="02020603050405020304" pitchFamily="18" charset="0"/>
              <a:cs typeface="Times New Roman" panose="02020603050405020304" pitchFamily="18" charset="0"/>
            </a:endParaRPr>
          </a:p>
          <a:p>
            <a:pPr marL="1085850" lvl="1" indent="-457200" eaLnBrk="1" hangingPunct="1">
              <a:buFont typeface="Wingdings" panose="05000000000000000000" pitchFamily="2" charset="2"/>
              <a:buChar char="ü"/>
            </a:pPr>
            <a:r>
              <a:rPr lang="zh-CN" altLang="en-US" sz="2400" b="1" dirty="0" smtClean="0">
                <a:latin typeface="Times New Roman" panose="02020603050405020304" pitchFamily="18" charset="0"/>
                <a:cs typeface="Times New Roman" panose="02020603050405020304" pitchFamily="18" charset="0"/>
              </a:rPr>
              <a:t>采用动态分支预测来选择后续执行的指令。</a:t>
            </a:r>
            <a:endParaRPr lang="zh-CN" altLang="en-US" sz="2400" b="1" dirty="0" smtClean="0">
              <a:latin typeface="Times New Roman" panose="02020603050405020304" pitchFamily="18" charset="0"/>
              <a:cs typeface="Times New Roman" panose="02020603050405020304" pitchFamily="18" charset="0"/>
            </a:endParaRPr>
          </a:p>
          <a:p>
            <a:pPr marL="1085850" lvl="1" indent="-457200" eaLnBrk="1" hangingPunct="1">
              <a:buFont typeface="Wingdings" panose="05000000000000000000" pitchFamily="2" charset="2"/>
              <a:buChar char="ü"/>
            </a:pPr>
            <a:r>
              <a:rPr lang="zh-CN" altLang="en-US" sz="2400" b="1" dirty="0" smtClean="0">
                <a:latin typeface="Times New Roman" panose="02020603050405020304" pitchFamily="18" charset="0"/>
                <a:cs typeface="Times New Roman" panose="02020603050405020304" pitchFamily="18" charset="0"/>
              </a:rPr>
              <a:t>在控制相关的结果尚未出来之前，前瞻地执行后续指令。</a:t>
            </a:r>
            <a:endParaRPr lang="zh-CN" altLang="en-US" sz="2400" b="1" dirty="0" smtClean="0">
              <a:latin typeface="Times New Roman" panose="02020603050405020304" pitchFamily="18" charset="0"/>
              <a:cs typeface="Times New Roman" panose="02020603050405020304" pitchFamily="18" charset="0"/>
            </a:endParaRPr>
          </a:p>
          <a:p>
            <a:pPr marL="1085850" lvl="1" indent="-457200" eaLnBrk="1" hangingPunct="1">
              <a:buFont typeface="Wingdings" panose="05000000000000000000" pitchFamily="2" charset="2"/>
              <a:buChar char="ü"/>
            </a:pPr>
            <a:r>
              <a:rPr lang="zh-CN" altLang="en-US" sz="2400" b="1" dirty="0" smtClean="0">
                <a:latin typeface="Times New Roman" panose="02020603050405020304" pitchFamily="18" charset="0"/>
                <a:cs typeface="Times New Roman" panose="02020603050405020304" pitchFamily="18" charset="0"/>
              </a:rPr>
              <a:t>对基本块采用动态调度。</a:t>
            </a:r>
            <a:endParaRPr lang="en-US" altLang="zh-CN" sz="2400" b="1" dirty="0" smtClean="0">
              <a:latin typeface="Times New Roman" panose="02020603050405020304" pitchFamily="18" charset="0"/>
              <a:cs typeface="Times New Roman" panose="02020603050405020304" pitchFamily="18" charset="0"/>
            </a:endParaRPr>
          </a:p>
          <a:p>
            <a:pPr marL="1085850" lvl="1" indent="-457200" eaLnBrk="1" hangingPunct="1">
              <a:buFont typeface="Wingdings" panose="05000000000000000000" pitchFamily="2" charset="2"/>
              <a:buChar char="ü"/>
            </a:pPr>
            <a:endParaRPr lang="zh-CN" altLang="en-US" sz="2400" b="1" dirty="0" smtClean="0">
              <a:latin typeface="Times New Roman" panose="02020603050405020304" pitchFamily="18" charset="0"/>
              <a:cs typeface="Times New Roman" panose="02020603050405020304" pitchFamily="18" charset="0"/>
            </a:endParaRPr>
          </a:p>
          <a:p>
            <a:pPr marL="457200" indent="-457200" eaLnBrk="1" hangingPunct="1"/>
            <a:r>
              <a:rPr lang="zh-CN" altLang="en-US" sz="2400" b="1" dirty="0" smtClean="0">
                <a:latin typeface="Times New Roman" panose="02020603050405020304" pitchFamily="18" charset="0"/>
                <a:cs typeface="Times New Roman" panose="02020603050405020304" pitchFamily="18" charset="0"/>
              </a:rPr>
              <a:t>对</a:t>
            </a:r>
            <a:r>
              <a:rPr lang="en-US" altLang="zh-CN" sz="2400" b="1" dirty="0" err="1" smtClean="0">
                <a:latin typeface="Times New Roman" panose="02020603050405020304" pitchFamily="18" charset="0"/>
                <a:cs typeface="Times New Roman" panose="02020603050405020304" pitchFamily="18" charset="0"/>
              </a:rPr>
              <a:t>Tomasulo</a:t>
            </a:r>
            <a:r>
              <a:rPr lang="zh-CN" altLang="en-US" sz="2400" b="1" dirty="0" smtClean="0">
                <a:latin typeface="Times New Roman" panose="02020603050405020304" pitchFamily="18" charset="0"/>
                <a:cs typeface="Times New Roman" panose="02020603050405020304" pitchFamily="18" charset="0"/>
              </a:rPr>
              <a:t>算法加以扩充，就可以支持前瞻执行。</a:t>
            </a:r>
            <a:endParaRPr lang="zh-CN" altLang="en-US" sz="2400" b="1" dirty="0" smtClean="0">
              <a:latin typeface="Times New Roman" panose="02020603050405020304" pitchFamily="18" charset="0"/>
              <a:cs typeface="Times New Roman" panose="02020603050405020304" pitchFamily="18" charset="0"/>
            </a:endParaRPr>
          </a:p>
          <a:p>
            <a:pPr marL="1069975" lvl="1" indent="-342900" eaLnBrk="1" hangingPunct="1">
              <a:buFont typeface="Wingdings" panose="05000000000000000000" pitchFamily="2" charset="2"/>
              <a:buChar char="ü"/>
            </a:pPr>
            <a:r>
              <a:rPr lang="zh-CN" altLang="en-US" sz="2400" b="1" dirty="0" smtClean="0">
                <a:latin typeface="Times New Roman" panose="02020603050405020304" pitchFamily="18" charset="0"/>
                <a:cs typeface="Times New Roman" panose="02020603050405020304" pitchFamily="18" charset="0"/>
              </a:rPr>
              <a:t>把</a:t>
            </a:r>
            <a:r>
              <a:rPr lang="en-US" altLang="zh-CN" sz="2400" b="1" dirty="0" err="1" smtClean="0">
                <a:latin typeface="Times New Roman" panose="02020603050405020304" pitchFamily="18" charset="0"/>
                <a:cs typeface="Times New Roman" panose="02020603050405020304" pitchFamily="18" charset="0"/>
              </a:rPr>
              <a:t>Tomasulo</a:t>
            </a:r>
            <a:r>
              <a:rPr lang="zh-CN" altLang="en-US" sz="2400" b="1" dirty="0" smtClean="0">
                <a:latin typeface="Times New Roman" panose="02020603050405020304" pitchFamily="18" charset="0"/>
                <a:cs typeface="Times New Roman" panose="02020603050405020304" pitchFamily="18" charset="0"/>
              </a:rPr>
              <a:t>算法的写结果和指令完成加以区分，分成两个不同的段：</a:t>
            </a:r>
            <a:endParaRPr lang="zh-CN" altLang="en-US" sz="2400" b="1" dirty="0" smtClean="0">
              <a:latin typeface="Times New Roman" panose="02020603050405020304" pitchFamily="18" charset="0"/>
              <a:cs typeface="Times New Roman" panose="02020603050405020304" pitchFamily="18" charset="0"/>
            </a:endParaRPr>
          </a:p>
          <a:p>
            <a:pPr lvl="2" indent="0" eaLnBrk="1" hangingPunct="1">
              <a:buFont typeface="Wingdings" panose="05000000000000000000" pitchFamily="2" charset="2"/>
              <a:buNone/>
            </a:pPr>
            <a:r>
              <a:rPr lang="zh-CN" altLang="en-US" b="1" dirty="0" smtClean="0">
                <a:latin typeface="Times New Roman" panose="02020603050405020304" pitchFamily="18" charset="0"/>
                <a:cs typeface="Times New Roman" panose="02020603050405020304" pitchFamily="18" charset="0"/>
              </a:rPr>
              <a:t>     </a:t>
            </a:r>
            <a:r>
              <a:rPr lang="zh-CN" altLang="en-US" b="1" dirty="0" smtClean="0">
                <a:solidFill>
                  <a:srgbClr val="CC3399"/>
                </a:solidFill>
                <a:latin typeface="Times New Roman" panose="02020603050405020304" pitchFamily="18" charset="0"/>
                <a:cs typeface="Times New Roman" panose="02020603050405020304" pitchFamily="18" charset="0"/>
              </a:rPr>
              <a:t>写结果</a:t>
            </a:r>
            <a:r>
              <a:rPr lang="zh-CN" altLang="en-US" b="1" dirty="0" smtClean="0">
                <a:latin typeface="Times New Roman" panose="02020603050405020304" pitchFamily="18" charset="0"/>
                <a:cs typeface="Times New Roman" panose="02020603050405020304" pitchFamily="18" charset="0"/>
              </a:rPr>
              <a:t>，</a:t>
            </a:r>
            <a:r>
              <a:rPr lang="zh-CN" altLang="en-US" b="1" dirty="0" smtClean="0">
                <a:solidFill>
                  <a:srgbClr val="CC3399"/>
                </a:solidFill>
                <a:latin typeface="Times New Roman" panose="02020603050405020304" pitchFamily="18" charset="0"/>
                <a:cs typeface="Times New Roman" panose="02020603050405020304" pitchFamily="18" charset="0"/>
              </a:rPr>
              <a:t>指令确认</a:t>
            </a:r>
            <a:r>
              <a:rPr lang="zh-CN" altLang="en-US" b="1" dirty="0" smtClean="0">
                <a:latin typeface="Times New Roman" panose="02020603050405020304" pitchFamily="18" charset="0"/>
                <a:cs typeface="Times New Roman" panose="02020603050405020304" pitchFamily="18" charset="0"/>
              </a:rPr>
              <a:t> </a:t>
            </a:r>
            <a:endParaRPr lang="en-US" altLang="zh-CN" b="1"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467544" y="476672"/>
            <a:ext cx="6840537"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E24C05"/>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000" b="1">
                <a:solidFill>
                  <a:srgbClr val="000000"/>
                </a:solidFill>
                <a:latin typeface="Tahoma" panose="020B0604030504040204" pitchFamily="34" charset="0"/>
                <a:ea typeface="宋体" panose="02010600030101010101" pitchFamily="2" charset="-122"/>
              </a:defRPr>
            </a:lvl3pPr>
            <a:lvl4pPr marL="1600200" indent="-228600">
              <a:defRPr kumimoji="1" sz="2000" b="1">
                <a:solidFill>
                  <a:schemeClr val="tx1"/>
                </a:solidFill>
                <a:latin typeface="Tahoma" panose="020B0604030504040204" pitchFamily="34" charset="0"/>
                <a:ea typeface="宋体" panose="02010600030101010101" pitchFamily="2" charset="-122"/>
              </a:defRPr>
            </a:lvl4pPr>
            <a:lvl5pPr marL="2057400" indent="-228600">
              <a:defRPr kumimoji="1" sz="2000" b="1">
                <a:solidFill>
                  <a:schemeClr val="tx1"/>
                </a:solidFill>
                <a:latin typeface="Tahoma" panose="020B0604030504040204" pitchFamily="34" charset="0"/>
                <a:ea typeface="宋体" panose="02010600030101010101" pitchFamily="2" charset="-122"/>
              </a:defRPr>
            </a:lvl5pPr>
            <a:lvl6pPr marL="2514600" indent="-228600" eaLnBrk="0" hangingPunct="0">
              <a:defRPr kumimoji="1" sz="2000" b="1">
                <a:solidFill>
                  <a:schemeClr val="tx1"/>
                </a:solidFill>
                <a:latin typeface="Tahoma" panose="020B0604030504040204" pitchFamily="34" charset="0"/>
                <a:ea typeface="宋体" panose="02010600030101010101" pitchFamily="2" charset="-122"/>
              </a:defRPr>
            </a:lvl6pPr>
            <a:lvl7pPr marL="2971800" indent="-228600" eaLnBrk="0" hangingPunct="0">
              <a:defRPr kumimoji="1" sz="2000" b="1">
                <a:solidFill>
                  <a:schemeClr val="tx1"/>
                </a:solidFill>
                <a:latin typeface="Tahoma" panose="020B0604030504040204" pitchFamily="34" charset="0"/>
                <a:ea typeface="宋体" panose="02010600030101010101" pitchFamily="2" charset="-122"/>
              </a:defRPr>
            </a:lvl7pPr>
            <a:lvl8pPr marL="3429000" indent="-228600" eaLnBrk="0" hangingPunct="0">
              <a:defRPr kumimoji="1" sz="2000" b="1">
                <a:solidFill>
                  <a:schemeClr val="tx1"/>
                </a:solidFill>
                <a:latin typeface="Tahoma" panose="020B0604030504040204" pitchFamily="34" charset="0"/>
                <a:ea typeface="宋体" panose="02010600030101010101" pitchFamily="2" charset="-122"/>
              </a:defRPr>
            </a:lvl8pPr>
            <a:lvl9pPr marL="3886200" indent="-228600" eaLnBrk="0" hangingPunct="0">
              <a:defRPr kumimoji="1" sz="2000" b="1">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2600" dirty="0">
                <a:solidFill>
                  <a:srgbClr val="0000CC"/>
                </a:solidFill>
                <a:latin typeface="黑体" panose="02010609060101010101" pitchFamily="49" charset="-122"/>
              </a:rPr>
              <a:t>Intel x86</a:t>
            </a:r>
            <a:r>
              <a:rPr lang="zh-CN" altLang="en-US" sz="2600" dirty="0">
                <a:solidFill>
                  <a:srgbClr val="0000CC"/>
                </a:solidFill>
                <a:latin typeface="黑体" panose="02010609060101010101" pitchFamily="49" charset="-122"/>
              </a:rPr>
              <a:t>多核系统结构 </a:t>
            </a:r>
            <a:r>
              <a:rPr lang="en-US" altLang="zh-CN" sz="2600" dirty="0">
                <a:solidFill>
                  <a:srgbClr val="0000CC"/>
                </a:solidFill>
                <a:latin typeface="黑体" panose="02010609060101010101" pitchFamily="49" charset="-122"/>
              </a:rPr>
              <a:t>- Intel Core i7</a:t>
            </a:r>
            <a:endParaRPr lang="en-US" altLang="zh-CN" sz="2600" dirty="0">
              <a:solidFill>
                <a:srgbClr val="0000CC"/>
              </a:solidFill>
              <a:latin typeface="黑体" panose="02010609060101010101" pitchFamily="49" charset="-122"/>
            </a:endParaRPr>
          </a:p>
          <a:p>
            <a:pPr>
              <a:spcBef>
                <a:spcPct val="50000"/>
              </a:spcBef>
            </a:pPr>
            <a:endParaRPr lang="zh-CN" altLang="en-US" sz="2600" dirty="0">
              <a:solidFill>
                <a:srgbClr val="0000CC"/>
              </a:solidFill>
              <a:latin typeface="黑体" panose="02010609060101010101" pitchFamily="49" charset="-122"/>
            </a:endParaRPr>
          </a:p>
        </p:txBody>
      </p:sp>
      <p:sp>
        <p:nvSpPr>
          <p:cNvPr id="6" name="Rectangle 3" descr="Rectangle: Click to edit Master text styles&#10;Second level&#10;Third level&#10;Fourth level&#10;Fifth level"/>
          <p:cNvSpPr txBox="1">
            <a:spLocks noChangeArrowheads="1"/>
          </p:cNvSpPr>
          <p:nvPr/>
        </p:nvSpPr>
        <p:spPr bwMode="auto">
          <a:xfrm>
            <a:off x="685800" y="1527175"/>
            <a:ext cx="7772400" cy="4679950"/>
          </a:xfrm>
          <a:prstGeom prst="rect">
            <a:avLst/>
          </a:prstGeom>
          <a:noFill/>
          <a:ln w="9525">
            <a:noFill/>
            <a:miter lim="800000"/>
          </a:ln>
        </p:spPr>
        <p:txBody>
          <a:bodyPr/>
          <a:lstStyle/>
          <a:p>
            <a:pPr marL="342900" indent="-342900">
              <a:lnSpc>
                <a:spcPct val="120000"/>
              </a:lnSpc>
              <a:spcBef>
                <a:spcPct val="20000"/>
              </a:spcBef>
              <a:buClr>
                <a:schemeClr val="tx1"/>
              </a:buClr>
              <a:buFont typeface="Arial" panose="020B0604020202020204" pitchFamily="34" charset="0"/>
              <a:buChar char="•"/>
              <a:defRPr/>
            </a:pPr>
            <a:r>
              <a:rPr lang="en-US" altLang="zh-CN" sz="2400" b="0" kern="0" dirty="0">
                <a:latin typeface="Times New Roman" panose="02020603050405020304" pitchFamily="18" charset="0"/>
                <a:ea typeface="+mn-ea"/>
                <a:cs typeface="Times New Roman" panose="02020603050405020304" pitchFamily="18" charset="0"/>
              </a:rPr>
              <a:t>i7</a:t>
            </a:r>
            <a:r>
              <a:rPr lang="zh-CN" altLang="en-US" sz="2400" b="0" kern="0" dirty="0">
                <a:latin typeface="Times New Roman" panose="02020603050405020304" pitchFamily="18" charset="0"/>
                <a:ea typeface="+mn-ea"/>
                <a:cs typeface="Times New Roman" panose="02020603050405020304" pitchFamily="18" charset="0"/>
              </a:rPr>
              <a:t>是</a:t>
            </a:r>
            <a:r>
              <a:rPr lang="en-US" altLang="zh-CN" sz="2400" b="0" kern="0" dirty="0">
                <a:latin typeface="Times New Roman" panose="02020603050405020304" pitchFamily="18" charset="0"/>
                <a:ea typeface="+mn-ea"/>
                <a:cs typeface="Times New Roman" panose="02020603050405020304" pitchFamily="18" charset="0"/>
              </a:rPr>
              <a:t>Intel</a:t>
            </a:r>
            <a:r>
              <a:rPr lang="zh-CN" altLang="en-US" sz="2400" b="0" kern="0" dirty="0">
                <a:latin typeface="Times New Roman" panose="02020603050405020304" pitchFamily="18" charset="0"/>
                <a:ea typeface="+mn-ea"/>
                <a:cs typeface="Times New Roman" panose="02020603050405020304" pitchFamily="18" charset="0"/>
              </a:rPr>
              <a:t>于</a:t>
            </a:r>
            <a:r>
              <a:rPr lang="en-US" altLang="zh-CN" sz="2400" b="0" kern="0" dirty="0">
                <a:latin typeface="Times New Roman" panose="02020603050405020304" pitchFamily="18" charset="0"/>
                <a:ea typeface="+mn-ea"/>
                <a:cs typeface="Times New Roman" panose="02020603050405020304" pitchFamily="18" charset="0"/>
              </a:rPr>
              <a:t>2008</a:t>
            </a:r>
            <a:r>
              <a:rPr lang="zh-CN" altLang="en-US" sz="2400" b="0" kern="0" dirty="0">
                <a:latin typeface="Times New Roman" panose="02020603050405020304" pitchFamily="18" charset="0"/>
                <a:ea typeface="+mn-ea"/>
                <a:cs typeface="Times New Roman" panose="02020603050405020304" pitchFamily="18" charset="0"/>
              </a:rPr>
              <a:t>年</a:t>
            </a:r>
            <a:r>
              <a:rPr lang="en-US" altLang="zh-CN" sz="2400" b="0" kern="0" dirty="0">
                <a:latin typeface="Times New Roman" panose="02020603050405020304" pitchFamily="18" charset="0"/>
                <a:ea typeface="+mn-ea"/>
                <a:cs typeface="Times New Roman" panose="02020603050405020304" pitchFamily="18" charset="0"/>
              </a:rPr>
              <a:t>11</a:t>
            </a:r>
            <a:r>
              <a:rPr lang="zh-CN" altLang="en-US" sz="2400" b="0" kern="0" dirty="0">
                <a:latin typeface="Times New Roman" panose="02020603050405020304" pitchFamily="18" charset="0"/>
                <a:ea typeface="+mn-ea"/>
                <a:cs typeface="Times New Roman" panose="02020603050405020304" pitchFamily="18" charset="0"/>
              </a:rPr>
              <a:t>月推出的，实现了</a:t>
            </a:r>
            <a:r>
              <a:rPr lang="en-US" altLang="zh-CN" sz="2400" b="0" kern="0" dirty="0">
                <a:latin typeface="Times New Roman" panose="02020603050405020304" pitchFamily="18" charset="0"/>
                <a:ea typeface="+mn-ea"/>
                <a:cs typeface="Times New Roman" panose="02020603050405020304" pitchFamily="18" charset="0"/>
              </a:rPr>
              <a:t>4</a:t>
            </a:r>
            <a:r>
              <a:rPr lang="zh-CN" altLang="en-US" sz="2400" b="0" kern="0" dirty="0">
                <a:latin typeface="Times New Roman" panose="02020603050405020304" pitchFamily="18" charset="0"/>
                <a:ea typeface="+mn-ea"/>
                <a:cs typeface="Times New Roman" panose="02020603050405020304" pitchFamily="18" charset="0"/>
              </a:rPr>
              <a:t>个</a:t>
            </a:r>
            <a:r>
              <a:rPr lang="en-US" altLang="zh-CN" sz="2400" b="0" kern="0" dirty="0">
                <a:latin typeface="Times New Roman" panose="02020603050405020304" pitchFamily="18" charset="0"/>
                <a:ea typeface="+mn-ea"/>
                <a:cs typeface="Times New Roman" panose="02020603050405020304" pitchFamily="18" charset="0"/>
              </a:rPr>
              <a:t>x86 SMT</a:t>
            </a:r>
            <a:r>
              <a:rPr lang="zh-CN" altLang="en-US" sz="2400" b="0" kern="0" dirty="0">
                <a:latin typeface="Times New Roman" panose="02020603050405020304" pitchFamily="18" charset="0"/>
                <a:ea typeface="+mn-ea"/>
                <a:cs typeface="Times New Roman" panose="02020603050405020304" pitchFamily="18" charset="0"/>
              </a:rPr>
              <a:t>计算核，每个计算核带一个专用的</a:t>
            </a:r>
            <a:r>
              <a:rPr lang="en-US" altLang="zh-CN" sz="2400" b="0" kern="0" dirty="0">
                <a:latin typeface="Times New Roman" panose="02020603050405020304" pitchFamily="18" charset="0"/>
                <a:ea typeface="+mn-ea"/>
                <a:cs typeface="Times New Roman" panose="02020603050405020304" pitchFamily="18" charset="0"/>
              </a:rPr>
              <a:t>L2 Cache</a:t>
            </a:r>
            <a:r>
              <a:rPr lang="zh-CN" altLang="en-US" sz="2400" b="0" kern="0" dirty="0">
                <a:latin typeface="Times New Roman" panose="02020603050405020304" pitchFamily="18" charset="0"/>
                <a:ea typeface="+mn-ea"/>
                <a:cs typeface="Times New Roman" panose="02020603050405020304" pitchFamily="18" charset="0"/>
              </a:rPr>
              <a:t>、一个共享的</a:t>
            </a:r>
            <a:r>
              <a:rPr lang="en-US" altLang="zh-CN" sz="2400" b="0" kern="0" dirty="0">
                <a:latin typeface="Times New Roman" panose="02020603050405020304" pitchFamily="18" charset="0"/>
                <a:ea typeface="+mn-ea"/>
                <a:cs typeface="Times New Roman" panose="02020603050405020304" pitchFamily="18" charset="0"/>
              </a:rPr>
              <a:t>L3 Cache</a:t>
            </a:r>
            <a:r>
              <a:rPr lang="zh-CN" altLang="en-US" sz="2400" b="0" kern="0" dirty="0">
                <a:latin typeface="Times New Roman" panose="02020603050405020304" pitchFamily="18" charset="0"/>
                <a:ea typeface="+mn-ea"/>
                <a:cs typeface="Times New Roman" panose="02020603050405020304" pitchFamily="18" charset="0"/>
              </a:rPr>
              <a:t>。</a:t>
            </a:r>
            <a:endParaRPr lang="en-US" altLang="zh-CN" sz="2400" b="0" kern="0" dirty="0">
              <a:latin typeface="Times New Roman" panose="02020603050405020304" pitchFamily="18" charset="0"/>
              <a:ea typeface="+mn-ea"/>
              <a:cs typeface="Times New Roman" panose="02020603050405020304" pitchFamily="18" charset="0"/>
            </a:endParaRPr>
          </a:p>
          <a:p>
            <a:pPr marL="342900" indent="-342900">
              <a:lnSpc>
                <a:spcPct val="120000"/>
              </a:lnSpc>
              <a:spcBef>
                <a:spcPct val="20000"/>
              </a:spcBef>
              <a:buClr>
                <a:schemeClr val="tx1"/>
              </a:buClr>
              <a:buFont typeface="Arial" panose="020B0604020202020204" pitchFamily="34" charset="0"/>
              <a:buChar char="•"/>
              <a:defRPr/>
            </a:pPr>
            <a:r>
              <a:rPr lang="zh-CN" altLang="en-US" sz="2400" b="0" kern="0" dirty="0">
                <a:latin typeface="Times New Roman" panose="02020603050405020304" pitchFamily="18" charset="0"/>
                <a:ea typeface="+mn-ea"/>
                <a:cs typeface="Times New Roman" panose="02020603050405020304" pitchFamily="18" charset="0"/>
              </a:rPr>
              <a:t>在</a:t>
            </a:r>
            <a:r>
              <a:rPr lang="en-US" altLang="zh-CN" sz="2400" b="0" kern="0" dirty="0">
                <a:latin typeface="Times New Roman" panose="02020603050405020304" pitchFamily="18" charset="0"/>
                <a:ea typeface="+mn-ea"/>
                <a:cs typeface="Times New Roman" panose="02020603050405020304" pitchFamily="18" charset="0"/>
              </a:rPr>
              <a:t>Core i7</a:t>
            </a:r>
            <a:r>
              <a:rPr lang="zh-CN" altLang="en-US" sz="2400" b="0" kern="0" dirty="0">
                <a:latin typeface="Times New Roman" panose="02020603050405020304" pitchFamily="18" charset="0"/>
                <a:ea typeface="+mn-ea"/>
                <a:cs typeface="Times New Roman" panose="02020603050405020304" pitchFamily="18" charset="0"/>
              </a:rPr>
              <a:t>中，每个核拥有自己的专用</a:t>
            </a:r>
            <a:r>
              <a:rPr lang="en-US" altLang="zh-CN" sz="2400" b="0" kern="0" dirty="0">
                <a:latin typeface="Times New Roman" panose="02020603050405020304" pitchFamily="18" charset="0"/>
                <a:ea typeface="+mn-ea"/>
                <a:cs typeface="Times New Roman" panose="02020603050405020304" pitchFamily="18" charset="0"/>
              </a:rPr>
              <a:t>L2 Cache</a:t>
            </a:r>
            <a:r>
              <a:rPr lang="zh-CN" altLang="en-US" sz="2400" b="0" kern="0" dirty="0">
                <a:latin typeface="Times New Roman" panose="02020603050405020304" pitchFamily="18" charset="0"/>
                <a:ea typeface="+mn-ea"/>
                <a:cs typeface="Times New Roman" panose="02020603050405020304" pitchFamily="18" charset="0"/>
              </a:rPr>
              <a:t>，</a:t>
            </a:r>
            <a:r>
              <a:rPr lang="en-US" altLang="zh-CN" sz="2400" b="0" kern="0" dirty="0">
                <a:latin typeface="Times New Roman" panose="02020603050405020304" pitchFamily="18" charset="0"/>
                <a:ea typeface="+mn-ea"/>
                <a:cs typeface="Times New Roman" panose="02020603050405020304" pitchFamily="18" charset="0"/>
              </a:rPr>
              <a:t>4</a:t>
            </a:r>
            <a:r>
              <a:rPr lang="zh-CN" altLang="en-US" sz="2400" b="0" kern="0" dirty="0">
                <a:latin typeface="Times New Roman" panose="02020603050405020304" pitchFamily="18" charset="0"/>
                <a:ea typeface="+mn-ea"/>
                <a:cs typeface="Times New Roman" panose="02020603050405020304" pitchFamily="18" charset="0"/>
              </a:rPr>
              <a:t>个核共享一个</a:t>
            </a:r>
            <a:r>
              <a:rPr lang="en-US" altLang="zh-CN" sz="2400" b="0" kern="0" dirty="0">
                <a:latin typeface="Times New Roman" panose="02020603050405020304" pitchFamily="18" charset="0"/>
                <a:ea typeface="+mn-ea"/>
                <a:cs typeface="Times New Roman" panose="02020603050405020304" pitchFamily="18" charset="0"/>
              </a:rPr>
              <a:t>8MB</a:t>
            </a:r>
            <a:r>
              <a:rPr lang="zh-CN" altLang="en-US" sz="2400" b="0" kern="0" dirty="0">
                <a:latin typeface="Times New Roman" panose="02020603050405020304" pitchFamily="18" charset="0"/>
                <a:ea typeface="+mn-ea"/>
                <a:cs typeface="Times New Roman" panose="02020603050405020304" pitchFamily="18" charset="0"/>
              </a:rPr>
              <a:t>的</a:t>
            </a:r>
            <a:r>
              <a:rPr lang="en-US" altLang="zh-CN" sz="2400" b="0" kern="0" dirty="0">
                <a:latin typeface="Times New Roman" panose="02020603050405020304" pitchFamily="18" charset="0"/>
                <a:ea typeface="+mn-ea"/>
                <a:cs typeface="Times New Roman" panose="02020603050405020304" pitchFamily="18" charset="0"/>
              </a:rPr>
              <a:t>L3 Cache</a:t>
            </a:r>
            <a:r>
              <a:rPr lang="zh-CN" altLang="en-US" sz="2400" b="0" kern="0" dirty="0">
                <a:latin typeface="Times New Roman" panose="02020603050405020304" pitchFamily="18" charset="0"/>
                <a:ea typeface="+mn-ea"/>
                <a:cs typeface="Times New Roman" panose="02020603050405020304" pitchFamily="18" charset="0"/>
              </a:rPr>
              <a:t>。</a:t>
            </a:r>
            <a:endParaRPr lang="en-US" altLang="zh-CN" sz="2400" b="0" kern="0" dirty="0">
              <a:latin typeface="Times New Roman" panose="02020603050405020304" pitchFamily="18" charset="0"/>
              <a:ea typeface="+mn-ea"/>
              <a:cs typeface="Times New Roman" panose="02020603050405020304" pitchFamily="18" charset="0"/>
            </a:endParaRPr>
          </a:p>
        </p:txBody>
      </p:sp>
      <p:pic>
        <p:nvPicPr>
          <p:cNvPr id="21508" name="图片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7450" y="4184650"/>
            <a:ext cx="2016125"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图片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4141788"/>
            <a:ext cx="44704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descr="Rectangle: Click to edit Master text styles&#10;Second level&#10;Third level&#10;Fourth level&#10;Fifth level"/>
          <p:cNvSpPr>
            <a:spLocks noGrp="1" noChangeArrowheads="1"/>
          </p:cNvSpPr>
          <p:nvPr>
            <p:ph type="body" idx="1"/>
          </p:nvPr>
        </p:nvSpPr>
        <p:spPr>
          <a:xfrm>
            <a:off x="627435" y="1268760"/>
            <a:ext cx="7772400" cy="1582738"/>
          </a:xfrm>
        </p:spPr>
        <p:txBody>
          <a:bodyPr/>
          <a:lstStyle/>
          <a:p>
            <a:pPr marL="0" indent="0" algn="just" eaLnBrk="1" hangingPunct="1">
              <a:buFont typeface="Wingdings" panose="05000000000000000000" pitchFamily="2" charset="2"/>
              <a:buNone/>
            </a:pPr>
            <a:r>
              <a:rPr lang="en-US" altLang="zh-CN" sz="2400" dirty="0" smtClean="0">
                <a:solidFill>
                  <a:schemeClr val="tx1"/>
                </a:solidFill>
                <a:latin typeface="Times New Roman" panose="02020603050405020304" pitchFamily="18" charset="0"/>
                <a:cs typeface="Times New Roman" panose="02020603050405020304" pitchFamily="18" charset="0"/>
              </a:rPr>
              <a:t>ARM11 </a:t>
            </a:r>
            <a:r>
              <a:rPr lang="en-US" altLang="zh-CN" sz="2400" dirty="0" err="1" smtClean="0">
                <a:solidFill>
                  <a:schemeClr val="tx1"/>
                </a:solidFill>
                <a:latin typeface="Times New Roman" panose="02020603050405020304" pitchFamily="18" charset="0"/>
                <a:cs typeface="Times New Roman" panose="02020603050405020304" pitchFamily="18" charset="0"/>
              </a:rPr>
              <a:t>MPCore</a:t>
            </a:r>
            <a:r>
              <a:rPr lang="zh-CN" altLang="zh-CN" sz="2400" dirty="0" smtClean="0">
                <a:solidFill>
                  <a:schemeClr val="tx1"/>
                </a:solidFill>
                <a:latin typeface="Times New Roman" panose="02020603050405020304" pitchFamily="18" charset="0"/>
                <a:cs typeface="Times New Roman" panose="02020603050405020304" pitchFamily="18" charset="0"/>
              </a:rPr>
              <a:t>是基于</a:t>
            </a:r>
            <a:r>
              <a:rPr lang="en-US" altLang="zh-CN" sz="2400" dirty="0" smtClean="0">
                <a:solidFill>
                  <a:schemeClr val="tx1"/>
                </a:solidFill>
                <a:latin typeface="Times New Roman" panose="02020603050405020304" pitchFamily="18" charset="0"/>
                <a:cs typeface="Times New Roman" panose="02020603050405020304" pitchFamily="18" charset="0"/>
              </a:rPr>
              <a:t>ARM11</a:t>
            </a:r>
            <a:r>
              <a:rPr lang="zh-CN" altLang="zh-CN" sz="2400" dirty="0" smtClean="0">
                <a:solidFill>
                  <a:schemeClr val="tx1"/>
                </a:solidFill>
                <a:latin typeface="Times New Roman" panose="02020603050405020304" pitchFamily="18" charset="0"/>
                <a:cs typeface="Times New Roman" panose="02020603050405020304" pitchFamily="18" charset="0"/>
              </a:rPr>
              <a:t>处理器系列的多核产品，最多可配置</a:t>
            </a:r>
            <a:r>
              <a:rPr lang="en-US" altLang="zh-CN" sz="2400" dirty="0" smtClean="0">
                <a:solidFill>
                  <a:schemeClr val="tx1"/>
                </a:solidFill>
                <a:latin typeface="Times New Roman" panose="02020603050405020304" pitchFamily="18" charset="0"/>
                <a:cs typeface="Times New Roman" panose="02020603050405020304" pitchFamily="18" charset="0"/>
              </a:rPr>
              <a:t>4</a:t>
            </a:r>
            <a:r>
              <a:rPr lang="zh-CN" altLang="zh-CN" sz="2400" dirty="0" smtClean="0">
                <a:solidFill>
                  <a:schemeClr val="tx1"/>
                </a:solidFill>
                <a:latin typeface="Times New Roman" panose="02020603050405020304" pitchFamily="18" charset="0"/>
                <a:cs typeface="Times New Roman" panose="02020603050405020304" pitchFamily="18" charset="0"/>
              </a:rPr>
              <a:t>个处理器，每个处理器带有私有的</a:t>
            </a:r>
            <a:r>
              <a:rPr lang="en-US" altLang="zh-CN" sz="2400" dirty="0" smtClean="0">
                <a:solidFill>
                  <a:schemeClr val="tx1"/>
                </a:solidFill>
                <a:latin typeface="Times New Roman" panose="02020603050405020304" pitchFamily="18" charset="0"/>
                <a:cs typeface="Times New Roman" panose="02020603050405020304" pitchFamily="18" charset="0"/>
              </a:rPr>
              <a:t>L1</a:t>
            </a:r>
            <a:r>
              <a:rPr lang="zh-CN" altLang="zh-CN" sz="2400" dirty="0" smtClean="0">
                <a:solidFill>
                  <a:schemeClr val="tx1"/>
                </a:solidFill>
                <a:latin typeface="Times New Roman" panose="02020603050405020304" pitchFamily="18" charset="0"/>
                <a:cs typeface="Times New Roman" panose="02020603050405020304" pitchFamily="18" charset="0"/>
              </a:rPr>
              <a:t>指令</a:t>
            </a:r>
            <a:r>
              <a:rPr lang="en-US" altLang="zh-CN" sz="2400" dirty="0" smtClean="0">
                <a:solidFill>
                  <a:schemeClr val="tx1"/>
                </a:solidFill>
                <a:latin typeface="Times New Roman" panose="02020603050405020304" pitchFamily="18" charset="0"/>
                <a:cs typeface="Times New Roman" panose="02020603050405020304" pitchFamily="18" charset="0"/>
              </a:rPr>
              <a:t>Cache</a:t>
            </a:r>
            <a:r>
              <a:rPr lang="zh-CN" altLang="zh-CN" sz="2400" dirty="0" smtClean="0">
                <a:solidFill>
                  <a:schemeClr val="tx1"/>
                </a:solidFill>
                <a:latin typeface="Times New Roman" panose="02020603050405020304" pitchFamily="18" charset="0"/>
                <a:cs typeface="Times New Roman" panose="02020603050405020304" pitchFamily="18" charset="0"/>
              </a:rPr>
              <a:t>和</a:t>
            </a:r>
            <a:r>
              <a:rPr lang="en-US" altLang="zh-CN" sz="2400" dirty="0" smtClean="0">
                <a:solidFill>
                  <a:schemeClr val="tx1"/>
                </a:solidFill>
                <a:latin typeface="Times New Roman" panose="02020603050405020304" pitchFamily="18" charset="0"/>
                <a:cs typeface="Times New Roman" panose="02020603050405020304" pitchFamily="18" charset="0"/>
              </a:rPr>
              <a:t>L1</a:t>
            </a:r>
            <a:r>
              <a:rPr lang="zh-CN" altLang="zh-CN" sz="2400" dirty="0" smtClean="0">
                <a:solidFill>
                  <a:schemeClr val="tx1"/>
                </a:solidFill>
                <a:latin typeface="Times New Roman" panose="02020603050405020304" pitchFamily="18" charset="0"/>
                <a:cs typeface="Times New Roman" panose="02020603050405020304" pitchFamily="18" charset="0"/>
              </a:rPr>
              <a:t>数据</a:t>
            </a:r>
            <a:r>
              <a:rPr lang="en-US" altLang="zh-CN" sz="2400" dirty="0" smtClean="0">
                <a:solidFill>
                  <a:schemeClr val="tx1"/>
                </a:solidFill>
                <a:latin typeface="Times New Roman" panose="02020603050405020304" pitchFamily="18" charset="0"/>
                <a:cs typeface="Times New Roman" panose="02020603050405020304" pitchFamily="18" charset="0"/>
              </a:rPr>
              <a:t>Cache</a:t>
            </a:r>
            <a:r>
              <a:rPr lang="zh-CN" altLang="zh-CN" sz="2400" dirty="0" smtClean="0">
                <a:solidFill>
                  <a:schemeClr val="tx1"/>
                </a:solidFill>
                <a:latin typeface="Times New Roman" panose="02020603050405020304" pitchFamily="18" charset="0"/>
                <a:cs typeface="Times New Roman" panose="02020603050405020304" pitchFamily="18" charset="0"/>
              </a:rPr>
              <a:t>。</a:t>
            </a:r>
            <a:endParaRPr lang="zh-CN" altLang="en-US" sz="2400" dirty="0" smtClean="0">
              <a:solidFill>
                <a:schemeClr val="tx1"/>
              </a:solidFill>
              <a:latin typeface="Times New Roman" panose="02020603050405020304" pitchFamily="18" charset="0"/>
              <a:cs typeface="Times New Roman" panose="02020603050405020304" pitchFamily="18" charset="0"/>
            </a:endParaRPr>
          </a:p>
        </p:txBody>
      </p:sp>
      <p:sp>
        <p:nvSpPr>
          <p:cNvPr id="22531" name="Text Box 4"/>
          <p:cNvSpPr txBox="1">
            <a:spLocks noChangeArrowheads="1"/>
          </p:cNvSpPr>
          <p:nvPr/>
        </p:nvSpPr>
        <p:spPr bwMode="auto">
          <a:xfrm>
            <a:off x="627435" y="332656"/>
            <a:ext cx="684053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rgbClr val="E24C05"/>
                </a:solidFill>
                <a:latin typeface="Tahoma" panose="020B0604030504040204" pitchFamily="34" charset="0"/>
                <a:ea typeface="黑体" panose="02010609060101010101" pitchFamily="49" charset="-122"/>
              </a:defRPr>
            </a:lvl1pPr>
            <a:lvl2pPr marL="742950" indent="-285750">
              <a:defRPr kumimoji="1" sz="2400">
                <a:solidFill>
                  <a:schemeClr val="tx1"/>
                </a:solidFill>
                <a:latin typeface="Tahoma" panose="020B0604030504040204" pitchFamily="34" charset="0"/>
                <a:ea typeface="黑体" panose="02010609060101010101" pitchFamily="49" charset="-122"/>
              </a:defRPr>
            </a:lvl2pPr>
            <a:lvl3pPr marL="1143000" indent="-228600">
              <a:defRPr kumimoji="1" sz="2000" b="1">
                <a:solidFill>
                  <a:srgbClr val="000000"/>
                </a:solidFill>
                <a:latin typeface="Tahoma" panose="020B0604030504040204" pitchFamily="34" charset="0"/>
                <a:ea typeface="宋体" panose="02010600030101010101" pitchFamily="2" charset="-122"/>
              </a:defRPr>
            </a:lvl3pPr>
            <a:lvl4pPr marL="1600200" indent="-228600">
              <a:defRPr kumimoji="1" sz="2000" b="1">
                <a:solidFill>
                  <a:schemeClr val="tx1"/>
                </a:solidFill>
                <a:latin typeface="Tahoma" panose="020B0604030504040204" pitchFamily="34" charset="0"/>
                <a:ea typeface="宋体" panose="02010600030101010101" pitchFamily="2" charset="-122"/>
              </a:defRPr>
            </a:lvl4pPr>
            <a:lvl5pPr marL="2057400" indent="-228600">
              <a:defRPr kumimoji="1" sz="2000" b="1">
                <a:solidFill>
                  <a:schemeClr val="tx1"/>
                </a:solidFill>
                <a:latin typeface="Tahoma" panose="020B0604030504040204" pitchFamily="34" charset="0"/>
                <a:ea typeface="宋体" panose="02010600030101010101" pitchFamily="2" charset="-122"/>
              </a:defRPr>
            </a:lvl5pPr>
            <a:lvl6pPr marL="2514600" indent="-228600" eaLnBrk="0" hangingPunct="0">
              <a:defRPr kumimoji="1" sz="2000" b="1">
                <a:solidFill>
                  <a:schemeClr val="tx1"/>
                </a:solidFill>
                <a:latin typeface="Tahoma" panose="020B0604030504040204" pitchFamily="34" charset="0"/>
                <a:ea typeface="宋体" panose="02010600030101010101" pitchFamily="2" charset="-122"/>
              </a:defRPr>
            </a:lvl6pPr>
            <a:lvl7pPr marL="2971800" indent="-228600" eaLnBrk="0" hangingPunct="0">
              <a:defRPr kumimoji="1" sz="2000" b="1">
                <a:solidFill>
                  <a:schemeClr val="tx1"/>
                </a:solidFill>
                <a:latin typeface="Tahoma" panose="020B0604030504040204" pitchFamily="34" charset="0"/>
                <a:ea typeface="宋体" panose="02010600030101010101" pitchFamily="2" charset="-122"/>
              </a:defRPr>
            </a:lvl7pPr>
            <a:lvl8pPr marL="3429000" indent="-228600" eaLnBrk="0" hangingPunct="0">
              <a:defRPr kumimoji="1" sz="2000" b="1">
                <a:solidFill>
                  <a:schemeClr val="tx1"/>
                </a:solidFill>
                <a:latin typeface="Tahoma" panose="020B0604030504040204" pitchFamily="34" charset="0"/>
                <a:ea typeface="宋体" panose="02010600030101010101" pitchFamily="2" charset="-122"/>
              </a:defRPr>
            </a:lvl8pPr>
            <a:lvl9pPr marL="3886200" indent="-228600" eaLnBrk="0" hangingPunct="0">
              <a:defRPr kumimoji="1" sz="2000" b="1">
                <a:solidFill>
                  <a:schemeClr val="tx1"/>
                </a:solidFill>
                <a:latin typeface="Tahoma" panose="020B0604030504040204" pitchFamily="34" charset="0"/>
                <a:ea typeface="宋体" panose="02010600030101010101" pitchFamily="2" charset="-122"/>
              </a:defRPr>
            </a:lvl9pPr>
          </a:lstStyle>
          <a:p>
            <a:pPr>
              <a:spcBef>
                <a:spcPct val="50000"/>
              </a:spcBef>
            </a:pPr>
            <a:r>
              <a:rPr lang="en-US" altLang="zh-CN" sz="2600" dirty="0">
                <a:solidFill>
                  <a:srgbClr val="0000CC"/>
                </a:solidFill>
                <a:latin typeface="黑体" panose="02010609060101010101" pitchFamily="49" charset="-122"/>
              </a:rPr>
              <a:t>ARM</a:t>
            </a:r>
            <a:r>
              <a:rPr lang="zh-CN" altLang="en-US" sz="2600" dirty="0">
                <a:solidFill>
                  <a:srgbClr val="0000CC"/>
                </a:solidFill>
                <a:latin typeface="黑体" panose="02010609060101010101" pitchFamily="49" charset="-122"/>
              </a:rPr>
              <a:t>多核系统结构</a:t>
            </a:r>
            <a:endParaRPr lang="zh-CN" altLang="en-US" sz="2600" dirty="0">
              <a:solidFill>
                <a:srgbClr val="0000CC"/>
              </a:solidFill>
              <a:latin typeface="黑体" panose="02010609060101010101" pitchFamily="49" charset="-122"/>
            </a:endParaRPr>
          </a:p>
        </p:txBody>
      </p:sp>
      <p:pic>
        <p:nvPicPr>
          <p:cNvPr id="22532"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790" y="3501008"/>
            <a:ext cx="3659486" cy="2410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7703" y="2146867"/>
            <a:ext cx="4268713" cy="3860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37" name="Rectangle 13"/>
          <p:cNvSpPr>
            <a:spLocks noGrp="1" noChangeArrowheads="1"/>
          </p:cNvSpPr>
          <p:nvPr>
            <p:ph type="title" idx="4294967295"/>
          </p:nvPr>
        </p:nvSpPr>
        <p:spPr>
          <a:xfrm>
            <a:off x="457200" y="115888"/>
            <a:ext cx="8229600" cy="1143000"/>
          </a:xfrm>
        </p:spPr>
        <p:txBody>
          <a:bodyPr/>
          <a:lstStyle/>
          <a:p>
            <a:pPr eaLnBrk="1" hangingPunct="1">
              <a:defRPr/>
            </a:pPr>
            <a:r>
              <a:rPr lang="zh-CN" altLang="zh-CN" sz="3600" b="1" dirty="0" smtClean="0">
                <a:latin typeface="+mj-ea"/>
              </a:rPr>
              <a:t>指令</a:t>
            </a:r>
            <a:r>
              <a:rPr lang="zh-CN" altLang="zh-CN" sz="3600" b="1" dirty="0">
                <a:latin typeface="+mj-ea"/>
              </a:rPr>
              <a:t>级并行</a:t>
            </a:r>
            <a:r>
              <a:rPr lang="zh-CN" altLang="en-US" sz="3600" b="1" dirty="0">
                <a:latin typeface="+mj-ea"/>
              </a:rPr>
              <a:t>总结</a:t>
            </a:r>
            <a:endParaRPr lang="zh-CN" altLang="en-US" sz="3600" b="1" dirty="0">
              <a:latin typeface="+mj-ea"/>
            </a:endParaRPr>
          </a:p>
        </p:txBody>
      </p:sp>
      <p:sp>
        <p:nvSpPr>
          <p:cNvPr id="154638" name="Rectangle 14"/>
          <p:cNvSpPr>
            <a:spLocks noGrp="1" noChangeArrowheads="1"/>
          </p:cNvSpPr>
          <p:nvPr>
            <p:ph type="body" idx="4294967295"/>
          </p:nvPr>
        </p:nvSpPr>
        <p:spPr>
          <a:xfrm>
            <a:off x="468313" y="1268413"/>
            <a:ext cx="8229600" cy="4525962"/>
          </a:xfrm>
        </p:spPr>
        <p:txBody>
          <a:bodyPr/>
          <a:lstStyle/>
          <a:p>
            <a:pPr marL="514350" indent="-514350">
              <a:lnSpc>
                <a:spcPct val="90000"/>
              </a:lnSpc>
              <a:buFont typeface="+mj-lt"/>
              <a:buAutoNum type="arabicPeriod"/>
              <a:defRPr/>
            </a:pPr>
            <a:r>
              <a:rPr lang="zh-CN" altLang="zh-CN" sz="2400" b="1" dirty="0" smtClean="0">
                <a:latin typeface="Times New Roman" panose="02020603050405020304" pitchFamily="18" charset="0"/>
                <a:ea typeface="+mj-ea"/>
                <a:cs typeface="Times New Roman" panose="02020603050405020304" pitchFamily="18" charset="0"/>
              </a:rPr>
              <a:t>指令级并行的概念</a:t>
            </a:r>
            <a:endParaRPr lang="zh-CN" altLang="zh-CN" sz="2400" b="1" dirty="0" smtClean="0">
              <a:latin typeface="Times New Roman" panose="02020603050405020304" pitchFamily="18" charset="0"/>
              <a:ea typeface="+mj-ea"/>
              <a:cs typeface="Times New Roman" panose="02020603050405020304" pitchFamily="18" charset="0"/>
            </a:endParaRPr>
          </a:p>
          <a:p>
            <a:pPr lvl="1">
              <a:lnSpc>
                <a:spcPct val="90000"/>
              </a:lnSpc>
              <a:buFont typeface="Arial" panose="020B0604020202020204" pitchFamily="34" charset="0"/>
              <a:buChar char="–"/>
              <a:defRPr/>
            </a:pPr>
            <a:r>
              <a:rPr lang="zh-CN" altLang="zh-CN" sz="2400" b="1" dirty="0" smtClean="0">
                <a:latin typeface="Times New Roman" panose="02020603050405020304" pitchFamily="18" charset="0"/>
                <a:ea typeface="+mj-ea"/>
                <a:cs typeface="Times New Roman" panose="02020603050405020304" pitchFamily="18" charset="0"/>
              </a:rPr>
              <a:t>循环展开调度的基本方法</a:t>
            </a:r>
            <a:endParaRPr lang="en-US" altLang="zh-CN" sz="2400" b="1" dirty="0" smtClean="0">
              <a:latin typeface="Times New Roman" panose="02020603050405020304" pitchFamily="18" charset="0"/>
              <a:ea typeface="+mj-ea"/>
              <a:cs typeface="Times New Roman" panose="02020603050405020304" pitchFamily="18" charset="0"/>
            </a:endParaRPr>
          </a:p>
          <a:p>
            <a:pPr lvl="1">
              <a:lnSpc>
                <a:spcPct val="90000"/>
              </a:lnSpc>
              <a:buFont typeface="Arial" panose="020B0604020202020204" pitchFamily="34" charset="0"/>
              <a:buChar char="–"/>
              <a:defRPr/>
            </a:pPr>
            <a:r>
              <a:rPr lang="zh-CN" altLang="en-US" sz="2400" b="1" dirty="0">
                <a:latin typeface="Times New Roman" panose="02020603050405020304" pitchFamily="18" charset="0"/>
                <a:ea typeface="+mj-ea"/>
                <a:cs typeface="Times New Roman" panose="02020603050405020304" pitchFamily="18" charset="0"/>
              </a:rPr>
              <a:t>指令的相关性</a:t>
            </a:r>
            <a:endParaRPr lang="zh-CN" altLang="zh-CN" sz="2400" b="1" dirty="0" smtClean="0">
              <a:latin typeface="Times New Roman" panose="02020603050405020304" pitchFamily="18" charset="0"/>
              <a:ea typeface="+mj-ea"/>
              <a:cs typeface="Times New Roman" panose="02020603050405020304" pitchFamily="18" charset="0"/>
            </a:endParaRPr>
          </a:p>
          <a:p>
            <a:pPr marL="514350" indent="-514350">
              <a:lnSpc>
                <a:spcPct val="90000"/>
              </a:lnSpc>
              <a:buFont typeface="+mj-lt"/>
              <a:buAutoNum type="arabicPeriod"/>
              <a:defRPr/>
            </a:pPr>
            <a:r>
              <a:rPr lang="zh-CN" altLang="zh-CN" sz="2400" b="1" dirty="0" smtClean="0">
                <a:latin typeface="Times New Roman" panose="02020603050405020304" pitchFamily="18" charset="0"/>
                <a:ea typeface="+mj-ea"/>
                <a:cs typeface="Times New Roman" panose="02020603050405020304" pitchFamily="18" charset="0"/>
              </a:rPr>
              <a:t>指令的动态调度</a:t>
            </a:r>
            <a:endParaRPr lang="zh-CN" altLang="zh-CN" sz="2400" b="1" dirty="0" smtClean="0">
              <a:latin typeface="Times New Roman" panose="02020603050405020304" pitchFamily="18" charset="0"/>
              <a:ea typeface="+mj-ea"/>
              <a:cs typeface="Times New Roman" panose="02020603050405020304" pitchFamily="18" charset="0"/>
            </a:endParaRPr>
          </a:p>
          <a:p>
            <a:pPr lvl="1">
              <a:lnSpc>
                <a:spcPct val="90000"/>
              </a:lnSpc>
              <a:buFont typeface="Arial" panose="020B0604020202020204" pitchFamily="34" charset="0"/>
              <a:buChar char="–"/>
              <a:defRPr/>
            </a:pPr>
            <a:r>
              <a:rPr lang="zh-CN" altLang="zh-CN" sz="2400" b="1" dirty="0" smtClean="0">
                <a:latin typeface="Times New Roman" panose="02020603050405020304" pitchFamily="18" charset="0"/>
                <a:ea typeface="+mj-ea"/>
                <a:cs typeface="Times New Roman" panose="02020603050405020304" pitchFamily="18" charset="0"/>
              </a:rPr>
              <a:t>记分牌</a:t>
            </a:r>
            <a:endParaRPr lang="zh-CN" altLang="en-US" sz="2400" b="1" dirty="0" smtClean="0">
              <a:latin typeface="Times New Roman" panose="02020603050405020304" pitchFamily="18" charset="0"/>
              <a:ea typeface="+mj-ea"/>
              <a:cs typeface="Times New Roman" panose="02020603050405020304" pitchFamily="18" charset="0"/>
            </a:endParaRPr>
          </a:p>
          <a:p>
            <a:pPr lvl="1">
              <a:lnSpc>
                <a:spcPct val="90000"/>
              </a:lnSpc>
              <a:buFont typeface="Arial" panose="020B0604020202020204" pitchFamily="34" charset="0"/>
              <a:buChar char="–"/>
              <a:defRPr/>
            </a:pPr>
            <a:r>
              <a:rPr lang="zh-CN" altLang="zh-CN" sz="2400" b="1" dirty="0" smtClean="0">
                <a:latin typeface="Times New Roman" panose="02020603050405020304" pitchFamily="18" charset="0"/>
                <a:ea typeface="+mj-ea"/>
                <a:cs typeface="Times New Roman" panose="02020603050405020304" pitchFamily="18" charset="0"/>
              </a:rPr>
              <a:t>Tomasulo算法</a:t>
            </a:r>
            <a:endParaRPr lang="zh-CN" altLang="zh-CN" sz="2400" b="1" dirty="0" smtClean="0">
              <a:latin typeface="Times New Roman" panose="02020603050405020304" pitchFamily="18" charset="0"/>
              <a:ea typeface="+mj-ea"/>
              <a:cs typeface="Times New Roman" panose="02020603050405020304" pitchFamily="18" charset="0"/>
            </a:endParaRPr>
          </a:p>
          <a:p>
            <a:pPr marL="514350" indent="-514350">
              <a:lnSpc>
                <a:spcPct val="90000"/>
              </a:lnSpc>
              <a:buFont typeface="+mj-lt"/>
              <a:buAutoNum type="arabicPeriod"/>
              <a:defRPr/>
            </a:pPr>
            <a:r>
              <a:rPr lang="zh-CN" altLang="zh-CN" sz="2400" b="1" dirty="0" smtClean="0">
                <a:latin typeface="Times New Roman" panose="02020603050405020304" pitchFamily="18" charset="0"/>
                <a:ea typeface="+mj-ea"/>
                <a:cs typeface="Times New Roman" panose="02020603050405020304" pitchFamily="18" charset="0"/>
              </a:rPr>
              <a:t>控制相关的动态解决技术</a:t>
            </a:r>
            <a:endParaRPr lang="zh-CN" altLang="zh-CN" sz="2400" b="1" dirty="0" smtClean="0">
              <a:latin typeface="Times New Roman" panose="02020603050405020304" pitchFamily="18" charset="0"/>
              <a:ea typeface="+mj-ea"/>
              <a:cs typeface="Times New Roman" panose="02020603050405020304" pitchFamily="18" charset="0"/>
            </a:endParaRPr>
          </a:p>
          <a:p>
            <a:pPr lvl="1">
              <a:lnSpc>
                <a:spcPct val="90000"/>
              </a:lnSpc>
              <a:buFont typeface="Arial" panose="020B0604020202020204" pitchFamily="34" charset="0"/>
              <a:buChar char="–"/>
              <a:defRPr/>
            </a:pPr>
            <a:r>
              <a:rPr lang="zh-CN" altLang="zh-CN" sz="2400" b="1" dirty="0" smtClean="0">
                <a:latin typeface="Times New Roman" panose="02020603050405020304" pitchFamily="18" charset="0"/>
                <a:ea typeface="+mj-ea"/>
                <a:cs typeface="Times New Roman" panose="02020603050405020304" pitchFamily="18" charset="0"/>
              </a:rPr>
              <a:t>分支预测缓冲</a:t>
            </a:r>
            <a:endParaRPr lang="zh-CN" altLang="en-US" sz="2400" b="1" dirty="0" smtClean="0">
              <a:latin typeface="Times New Roman" panose="02020603050405020304" pitchFamily="18" charset="0"/>
              <a:ea typeface="+mj-ea"/>
              <a:cs typeface="Times New Roman" panose="02020603050405020304" pitchFamily="18" charset="0"/>
            </a:endParaRPr>
          </a:p>
          <a:p>
            <a:pPr lvl="1">
              <a:lnSpc>
                <a:spcPct val="90000"/>
              </a:lnSpc>
              <a:buFont typeface="Arial" panose="020B0604020202020204" pitchFamily="34" charset="0"/>
              <a:buChar char="–"/>
              <a:defRPr/>
            </a:pPr>
            <a:r>
              <a:rPr lang="zh-CN" altLang="zh-CN" sz="2400" b="1" dirty="0" smtClean="0">
                <a:latin typeface="Times New Roman" panose="02020603050405020304" pitchFamily="18" charset="0"/>
                <a:ea typeface="+mj-ea"/>
                <a:cs typeface="Times New Roman" panose="02020603050405020304" pitchFamily="18" charset="0"/>
              </a:rPr>
              <a:t>分支目标缓冲</a:t>
            </a:r>
            <a:endParaRPr lang="en-US" altLang="zh-CN" sz="2400" b="1" dirty="0" smtClean="0">
              <a:latin typeface="Times New Roman" panose="02020603050405020304" pitchFamily="18" charset="0"/>
              <a:ea typeface="+mj-ea"/>
              <a:cs typeface="Times New Roman" panose="02020603050405020304" pitchFamily="18" charset="0"/>
            </a:endParaRPr>
          </a:p>
          <a:p>
            <a:pPr lvl="1">
              <a:lnSpc>
                <a:spcPct val="90000"/>
              </a:lnSpc>
              <a:buFont typeface="Arial" panose="020B0604020202020204" pitchFamily="34" charset="0"/>
              <a:buChar char="–"/>
              <a:defRPr/>
            </a:pPr>
            <a:r>
              <a:rPr lang="zh-CN" altLang="en-US" sz="2400" b="1" dirty="0">
                <a:latin typeface="Times New Roman" panose="02020603050405020304" pitchFamily="18" charset="0"/>
                <a:ea typeface="+mj-ea"/>
                <a:cs typeface="Times New Roman" panose="02020603050405020304" pitchFamily="18" charset="0"/>
              </a:rPr>
              <a:t>前瞻技术</a:t>
            </a:r>
            <a:endParaRPr lang="zh-CN" altLang="zh-CN" sz="2400" b="1" dirty="0" smtClean="0">
              <a:latin typeface="Times New Roman" panose="02020603050405020304" pitchFamily="18" charset="0"/>
              <a:ea typeface="+mj-ea"/>
              <a:cs typeface="Times New Roman" panose="02020603050405020304" pitchFamily="18" charset="0"/>
            </a:endParaRPr>
          </a:p>
          <a:p>
            <a:pPr marL="514350" indent="-514350">
              <a:lnSpc>
                <a:spcPct val="90000"/>
              </a:lnSpc>
              <a:buFont typeface="+mj-lt"/>
              <a:buAutoNum type="arabicPeriod"/>
              <a:defRPr/>
            </a:pPr>
            <a:r>
              <a:rPr lang="zh-CN" altLang="zh-CN" sz="2400" b="1" dirty="0" smtClean="0">
                <a:latin typeface="Times New Roman" panose="02020603050405020304" pitchFamily="18" charset="0"/>
                <a:ea typeface="+mj-ea"/>
                <a:cs typeface="Times New Roman" panose="02020603050405020304" pitchFamily="18" charset="0"/>
              </a:rPr>
              <a:t>多指令流出技术</a:t>
            </a:r>
            <a:endParaRPr lang="zh-CN" altLang="zh-CN" sz="2400" b="1" dirty="0" smtClean="0">
              <a:latin typeface="Times New Roman" panose="02020603050405020304" pitchFamily="18" charset="0"/>
              <a:ea typeface="+mj-ea"/>
              <a:cs typeface="Times New Roman" panose="02020603050405020304" pitchFamily="18" charset="0"/>
            </a:endParaRPr>
          </a:p>
          <a:p>
            <a:pPr lvl="1">
              <a:lnSpc>
                <a:spcPct val="90000"/>
              </a:lnSpc>
              <a:buFont typeface="Arial" panose="020B0604020202020204" pitchFamily="34" charset="0"/>
              <a:buChar char="–"/>
              <a:defRPr/>
            </a:pPr>
            <a:r>
              <a:rPr lang="zh-CN" altLang="zh-CN" sz="2400" b="1" dirty="0" smtClean="0">
                <a:latin typeface="Times New Roman" panose="02020603050405020304" pitchFamily="18" charset="0"/>
                <a:ea typeface="+mj-ea"/>
                <a:cs typeface="Times New Roman" panose="02020603050405020304" pitchFamily="18" charset="0"/>
              </a:rPr>
              <a:t>超标量技术</a:t>
            </a:r>
            <a:endParaRPr lang="zh-CN" altLang="zh-CN" sz="2400" b="1" dirty="0" smtClean="0">
              <a:latin typeface="Times New Roman" panose="02020603050405020304" pitchFamily="18" charset="0"/>
              <a:ea typeface="+mj-ea"/>
              <a:cs typeface="Times New Roman" panose="02020603050405020304" pitchFamily="18" charset="0"/>
            </a:endParaRPr>
          </a:p>
          <a:p>
            <a:pPr lvl="1">
              <a:lnSpc>
                <a:spcPct val="90000"/>
              </a:lnSpc>
              <a:buFont typeface="Arial" panose="020B0604020202020204" pitchFamily="34" charset="0"/>
              <a:buChar char="–"/>
              <a:defRPr/>
            </a:pPr>
            <a:r>
              <a:rPr lang="zh-CN" altLang="zh-CN" sz="2400" b="1" dirty="0" smtClean="0">
                <a:latin typeface="Times New Roman" panose="02020603050405020304" pitchFamily="18" charset="0"/>
                <a:ea typeface="+mj-ea"/>
                <a:cs typeface="Times New Roman" panose="02020603050405020304" pitchFamily="18" charset="0"/>
              </a:rPr>
              <a:t>超长指令字技术</a:t>
            </a:r>
            <a:endParaRPr lang="zh-CN" altLang="zh-CN" sz="2400" b="1" dirty="0" smtClean="0">
              <a:latin typeface="Times New Roman" panose="02020603050405020304" pitchFamily="18" charset="0"/>
              <a:ea typeface="+mj-ea"/>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37" name="Rectangle 13"/>
          <p:cNvSpPr>
            <a:spLocks noGrp="1" noChangeArrowheads="1"/>
          </p:cNvSpPr>
          <p:nvPr>
            <p:ph type="title" idx="4294967295"/>
          </p:nvPr>
        </p:nvSpPr>
        <p:spPr>
          <a:xfrm>
            <a:off x="457200" y="115888"/>
            <a:ext cx="8229600" cy="1143000"/>
          </a:xfrm>
        </p:spPr>
        <p:txBody>
          <a:bodyPr/>
          <a:lstStyle/>
          <a:p>
            <a:pPr eaLnBrk="1" hangingPunct="1">
              <a:defRPr/>
            </a:pPr>
            <a:r>
              <a:rPr lang="zh-CN" altLang="en-US" sz="3600" b="1" dirty="0" smtClean="0">
                <a:latin typeface="+mj-ea"/>
              </a:rPr>
              <a:t>第</a:t>
            </a:r>
            <a:r>
              <a:rPr lang="en-US" altLang="zh-CN" sz="3600" b="1" dirty="0" smtClean="0">
                <a:latin typeface="+mj-ea"/>
              </a:rPr>
              <a:t>7</a:t>
            </a:r>
            <a:r>
              <a:rPr lang="zh-CN" altLang="en-US" sz="3600" b="1" dirty="0" smtClean="0">
                <a:latin typeface="+mj-ea"/>
              </a:rPr>
              <a:t>章作业</a:t>
            </a:r>
            <a:endParaRPr lang="zh-CN" altLang="en-US" sz="3600" b="1" dirty="0">
              <a:latin typeface="+mj-ea"/>
            </a:endParaRPr>
          </a:p>
        </p:txBody>
      </p:sp>
      <p:sp>
        <p:nvSpPr>
          <p:cNvPr id="154638" name="Rectangle 14"/>
          <p:cNvSpPr>
            <a:spLocks noGrp="1" noChangeArrowheads="1"/>
          </p:cNvSpPr>
          <p:nvPr>
            <p:ph type="body" idx="4294967295"/>
          </p:nvPr>
        </p:nvSpPr>
        <p:spPr>
          <a:xfrm>
            <a:off x="468313" y="1268413"/>
            <a:ext cx="8229600" cy="4525962"/>
          </a:xfrm>
        </p:spPr>
        <p:txBody>
          <a:bodyPr/>
          <a:lstStyle/>
          <a:p>
            <a:pPr marL="0" indent="0">
              <a:lnSpc>
                <a:spcPct val="90000"/>
              </a:lnSpc>
              <a:buNone/>
              <a:defRPr/>
            </a:pPr>
            <a:r>
              <a:rPr lang="zh-CN" altLang="en-US" sz="2600" b="1" dirty="0" smtClean="0">
                <a:latin typeface="+mj-ea"/>
                <a:ea typeface="+mj-ea"/>
              </a:rPr>
              <a:t>王志英教材：</a:t>
            </a:r>
            <a:endParaRPr lang="en-US" altLang="zh-CN" sz="2600" b="1" dirty="0" smtClean="0">
              <a:latin typeface="+mj-ea"/>
              <a:ea typeface="+mj-ea"/>
            </a:endParaRPr>
          </a:p>
          <a:p>
            <a:pPr marL="0" indent="0">
              <a:lnSpc>
                <a:spcPct val="90000"/>
              </a:lnSpc>
              <a:buNone/>
              <a:defRPr/>
            </a:pPr>
            <a:endParaRPr lang="en-US" altLang="zh-CN" sz="2600" b="1" dirty="0">
              <a:latin typeface="+mj-ea"/>
              <a:ea typeface="+mj-ea"/>
            </a:endParaRPr>
          </a:p>
          <a:p>
            <a:pPr marL="0" indent="0">
              <a:lnSpc>
                <a:spcPct val="90000"/>
              </a:lnSpc>
              <a:buNone/>
              <a:defRPr/>
            </a:pPr>
            <a:r>
              <a:rPr lang="en-US" altLang="zh-CN" sz="2600" b="1" dirty="0" smtClean="0">
                <a:latin typeface="+mj-ea"/>
                <a:ea typeface="+mj-ea"/>
              </a:rPr>
              <a:t>P159</a:t>
            </a:r>
            <a:r>
              <a:rPr lang="zh-CN" altLang="en-US" sz="2600" b="1" dirty="0" smtClean="0">
                <a:latin typeface="+mj-ea"/>
                <a:ea typeface="+mj-ea"/>
              </a:rPr>
              <a:t>   </a:t>
            </a:r>
            <a:r>
              <a:rPr lang="en-US" altLang="zh-CN" sz="2600" b="1" dirty="0" smtClean="0">
                <a:latin typeface="+mj-ea"/>
                <a:ea typeface="+mj-ea"/>
              </a:rPr>
              <a:t>T3</a:t>
            </a:r>
            <a:r>
              <a:rPr lang="zh-CN" altLang="en-US" sz="2600" b="1" dirty="0" smtClean="0">
                <a:latin typeface="+mj-ea"/>
                <a:ea typeface="+mj-ea"/>
              </a:rPr>
              <a:t>、</a:t>
            </a:r>
            <a:r>
              <a:rPr lang="en-US" altLang="zh-CN" sz="2600" b="1" dirty="0" smtClean="0">
                <a:latin typeface="+mj-ea"/>
                <a:ea typeface="+mj-ea"/>
              </a:rPr>
              <a:t>T4</a:t>
            </a:r>
            <a:r>
              <a:rPr lang="zh-CN" altLang="en-US" sz="2600" b="1" dirty="0" smtClean="0">
                <a:latin typeface="+mj-ea"/>
                <a:ea typeface="+mj-ea"/>
              </a:rPr>
              <a:t>、</a:t>
            </a:r>
            <a:r>
              <a:rPr lang="en-US" altLang="zh-CN" sz="2600" b="1" dirty="0" smtClean="0">
                <a:latin typeface="+mj-ea"/>
                <a:ea typeface="+mj-ea"/>
              </a:rPr>
              <a:t>T6</a:t>
            </a:r>
            <a:endParaRPr lang="en-US" altLang="zh-CN" sz="2600" b="1" dirty="0" smtClean="0">
              <a:latin typeface="+mj-ea"/>
              <a:ea typeface="+mj-ea"/>
            </a:endParaRPr>
          </a:p>
          <a:p>
            <a:pPr marL="0" indent="0">
              <a:lnSpc>
                <a:spcPct val="90000"/>
              </a:lnSpc>
              <a:buNone/>
              <a:defRPr/>
            </a:pPr>
            <a:endParaRPr lang="en-US" altLang="zh-CN" sz="2600" b="1" dirty="0">
              <a:latin typeface="+mj-ea"/>
              <a:ea typeface="+mj-ea"/>
            </a:endParaRPr>
          </a:p>
          <a:p>
            <a:pPr marL="0" indent="0">
              <a:lnSpc>
                <a:spcPct val="90000"/>
              </a:lnSpc>
              <a:buNone/>
              <a:defRPr/>
            </a:pPr>
            <a:r>
              <a:rPr lang="zh-CN" altLang="en-US" sz="2600" b="1" dirty="0" smtClean="0">
                <a:latin typeface="+mj-ea"/>
                <a:ea typeface="+mj-ea"/>
              </a:rPr>
              <a:t>注：</a:t>
            </a:r>
            <a:r>
              <a:rPr lang="zh-CN" altLang="en-US" sz="2600" b="1" dirty="0">
                <a:latin typeface="+mj-ea"/>
              </a:rPr>
              <a:t>第六</a:t>
            </a:r>
            <a:r>
              <a:rPr lang="zh-CN" altLang="en-US" sz="2600" b="1" dirty="0" smtClean="0">
                <a:latin typeface="+mj-ea"/>
              </a:rPr>
              <a:t>题，</a:t>
            </a:r>
            <a:r>
              <a:rPr lang="en-US" altLang="zh-CN" sz="2600" b="1" dirty="0" smtClean="0">
                <a:latin typeface="+mj-ea"/>
              </a:rPr>
              <a:t>DONE</a:t>
            </a:r>
            <a:r>
              <a:rPr lang="zh-CN" altLang="en-US" sz="2600" b="1" dirty="0" smtClean="0">
                <a:latin typeface="+mj-ea"/>
              </a:rPr>
              <a:t>是</a:t>
            </a:r>
            <a:r>
              <a:rPr lang="en-US" altLang="zh-CN" sz="2600" b="1" dirty="0" smtClean="0">
                <a:latin typeface="+mj-ea"/>
              </a:rPr>
              <a:t>X</a:t>
            </a:r>
            <a:r>
              <a:rPr lang="zh-CN" altLang="en-US" sz="2600" b="1" dirty="0">
                <a:latin typeface="+mj-ea"/>
              </a:rPr>
              <a:t>的</a:t>
            </a:r>
            <a:r>
              <a:rPr lang="zh-CN" altLang="en-US" sz="2600" b="1" dirty="0" smtClean="0">
                <a:latin typeface="+mj-ea"/>
              </a:rPr>
              <a:t>最后</a:t>
            </a:r>
            <a:r>
              <a:rPr lang="zh-CN" altLang="en-US" sz="2600" b="1" dirty="0">
                <a:latin typeface="+mj-ea"/>
              </a:rPr>
              <a:t>一个元素存放在</a:t>
            </a:r>
            <a:r>
              <a:rPr lang="zh-CN" altLang="en-US" sz="2600" b="1" dirty="0" smtClean="0">
                <a:latin typeface="+mj-ea"/>
              </a:rPr>
              <a:t>存储器的地址</a:t>
            </a:r>
            <a:endParaRPr lang="en-US" altLang="zh-CN" sz="2600" b="1" dirty="0" smtClean="0">
              <a:latin typeface="+mj-ea"/>
            </a:endParaRPr>
          </a:p>
          <a:p>
            <a:pPr marL="0" indent="0">
              <a:lnSpc>
                <a:spcPct val="90000"/>
              </a:lnSpc>
              <a:buNone/>
              <a:defRPr/>
            </a:pPr>
            <a:endParaRPr lang="en-US" altLang="zh-CN" sz="2600" b="1" dirty="0">
              <a:latin typeface="+mj-ea"/>
              <a:ea typeface="+mj-ea"/>
            </a:endParaRPr>
          </a:p>
          <a:p>
            <a:pPr marL="0" indent="0">
              <a:lnSpc>
                <a:spcPct val="90000"/>
              </a:lnSpc>
              <a:buNone/>
              <a:defRPr/>
            </a:pPr>
            <a:r>
              <a:rPr lang="en-US" altLang="zh-CN" sz="2600" b="1" dirty="0" smtClean="0">
                <a:latin typeface="+mj-ea"/>
                <a:ea typeface="+mj-ea"/>
              </a:rPr>
              <a:t>13</a:t>
            </a:r>
            <a:r>
              <a:rPr lang="zh-CN" altLang="en-US" sz="2600" b="1" dirty="0" smtClean="0">
                <a:latin typeface="+mj-ea"/>
                <a:ea typeface="+mj-ea"/>
              </a:rPr>
              <a:t>周</a:t>
            </a:r>
            <a:r>
              <a:rPr lang="zh-CN" altLang="en-US" sz="2600" b="1" dirty="0">
                <a:latin typeface="+mj-ea"/>
                <a:ea typeface="+mj-ea"/>
              </a:rPr>
              <a:t>周</a:t>
            </a:r>
            <a:r>
              <a:rPr lang="zh-CN" altLang="en-US" sz="2600" b="1" dirty="0" smtClean="0">
                <a:latin typeface="+mj-ea"/>
                <a:ea typeface="+mj-ea"/>
              </a:rPr>
              <a:t>五下午，和</a:t>
            </a:r>
            <a:r>
              <a:rPr lang="zh-CN" altLang="en-US" sz="2600" b="1" dirty="0">
                <a:latin typeface="+mj-ea"/>
                <a:ea typeface="+mj-ea"/>
              </a:rPr>
              <a:t>第六章</a:t>
            </a:r>
            <a:r>
              <a:rPr lang="zh-CN" altLang="en-US" sz="2600" b="1" dirty="0" smtClean="0">
                <a:latin typeface="+mj-ea"/>
                <a:ea typeface="+mj-ea"/>
              </a:rPr>
              <a:t>作业一起交</a:t>
            </a:r>
            <a:endParaRPr lang="zh-CN" altLang="zh-CN" sz="2600" b="1" dirty="0" smtClean="0">
              <a:latin typeface="+mj-ea"/>
              <a:ea typeface="+mj-ea"/>
            </a:endParaRPr>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99592" y="2420888"/>
            <a:ext cx="7629954" cy="1143000"/>
          </a:xfrm>
        </p:spPr>
        <p:txBody>
          <a:bodyPr/>
          <a:lstStyle/>
          <a:p>
            <a:r>
              <a:rPr lang="zh-CN" altLang="en-US" dirty="0">
                <a:latin typeface="+mj-ea"/>
              </a:rPr>
              <a:t>谢谢各位</a:t>
            </a:r>
            <a:r>
              <a:rPr lang="zh-CN" altLang="en-US" dirty="0" smtClean="0">
                <a:latin typeface="+mj-ea"/>
              </a:rPr>
              <a:t>同学！</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914" name="Object 4" descr="Rectangle: Click to edit Master text styles&#10;Second level&#10;Third level&#10;Fourth level&#10;Fifth level"/>
          <p:cNvGraphicFramePr>
            <a:graphicFrameLocks noGrp="1" noChangeAspect="1"/>
          </p:cNvGraphicFramePr>
          <p:nvPr>
            <p:ph/>
          </p:nvPr>
        </p:nvGraphicFramePr>
        <p:xfrm>
          <a:off x="869950" y="260350"/>
          <a:ext cx="7345363" cy="6138863"/>
        </p:xfrm>
        <a:graphic>
          <a:graphicData uri="http://schemas.openxmlformats.org/presentationml/2006/ole">
            <mc:AlternateContent xmlns:mc="http://schemas.openxmlformats.org/markup-compatibility/2006">
              <mc:Choice xmlns:v="urn:schemas-microsoft-com:vml" Requires="v">
                <p:oleObj spid="_x0000_s79920" name="" r:id="rId1" imgW="4916170" imgH="4119245" progId="Word.Picture.8">
                  <p:embed/>
                </p:oleObj>
              </mc:Choice>
              <mc:Fallback>
                <p:oleObj name="" r:id="rId1" imgW="4916170" imgH="4119245" progId="Word.Picture.8">
                  <p:embed/>
                  <p:pic>
                    <p:nvPicPr>
                      <p:cNvPr id="0" name="图片 799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950" y="260350"/>
                        <a:ext cx="7345363" cy="613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descr="Rectangle: Click to edit Master text styles&#10;Second level&#10;Third level&#10;Fourth level&#10;Fifth level"/>
          <p:cNvSpPr>
            <a:spLocks noGrp="1" noChangeArrowheads="1"/>
          </p:cNvSpPr>
          <p:nvPr>
            <p:ph idx="1"/>
          </p:nvPr>
        </p:nvSpPr>
        <p:spPr>
          <a:xfrm>
            <a:off x="323528" y="692696"/>
            <a:ext cx="8568952" cy="5424488"/>
          </a:xfrm>
        </p:spPr>
        <p:txBody>
          <a:bodyPr/>
          <a:lstStyle/>
          <a:p>
            <a:pPr marL="367030" lvl="1" indent="-457200" eaLnBrk="1" hangingPunct="1"/>
            <a:r>
              <a:rPr lang="en-US" altLang="zh-CN" sz="2400" b="1" dirty="0" smtClean="0">
                <a:solidFill>
                  <a:srgbClr val="9933FF"/>
                </a:solidFill>
                <a:latin typeface="Times New Roman" panose="02020603050405020304" pitchFamily="18" charset="0"/>
                <a:cs typeface="Times New Roman" panose="02020603050405020304" pitchFamily="18" charset="0"/>
              </a:rPr>
              <a:t>ROB</a:t>
            </a:r>
            <a:r>
              <a:rPr lang="zh-CN" altLang="en-US" sz="2400" b="1" dirty="0" smtClean="0">
                <a:latin typeface="Times New Roman" panose="02020603050405020304" pitchFamily="18" charset="0"/>
                <a:cs typeface="Times New Roman" panose="02020603050405020304" pitchFamily="18" charset="0"/>
              </a:rPr>
              <a:t>中的每一项由以下</a:t>
            </a:r>
            <a:r>
              <a:rPr lang="en-US" altLang="zh-CN" sz="2400" b="1" dirty="0" smtClean="0">
                <a:solidFill>
                  <a:srgbClr val="9933FF"/>
                </a:solidFill>
                <a:latin typeface="Times New Roman" panose="02020603050405020304" pitchFamily="18" charset="0"/>
                <a:cs typeface="Times New Roman" panose="02020603050405020304" pitchFamily="18" charset="0"/>
              </a:rPr>
              <a:t>3</a:t>
            </a:r>
            <a:r>
              <a:rPr lang="zh-CN" altLang="en-US" sz="2400" b="1" dirty="0" smtClean="0">
                <a:latin typeface="Times New Roman" panose="02020603050405020304" pitchFamily="18" charset="0"/>
                <a:cs typeface="Times New Roman" panose="02020603050405020304" pitchFamily="18" charset="0"/>
              </a:rPr>
              <a:t>个字段组成：</a:t>
            </a:r>
            <a:endParaRPr lang="zh-CN" altLang="en-US" sz="2400" b="1" dirty="0" smtClean="0">
              <a:latin typeface="Times New Roman" panose="02020603050405020304" pitchFamily="18" charset="0"/>
              <a:cs typeface="Times New Roman" panose="02020603050405020304" pitchFamily="18" charset="0"/>
            </a:endParaRPr>
          </a:p>
          <a:p>
            <a:pPr marL="784860" lvl="2" eaLnBrk="1" hangingPunct="1">
              <a:spcBef>
                <a:spcPts val="275"/>
              </a:spcBef>
            </a:pPr>
            <a:r>
              <a:rPr lang="zh-CN" altLang="en-US" b="1" dirty="0" smtClean="0">
                <a:latin typeface="Times New Roman" panose="02020603050405020304" pitchFamily="18" charset="0"/>
                <a:cs typeface="Times New Roman" panose="02020603050405020304" pitchFamily="18" charset="0"/>
              </a:rPr>
              <a:t>指令类型</a:t>
            </a:r>
            <a:endParaRPr lang="zh-CN" altLang="en-US" b="1" dirty="0" smtClean="0">
              <a:latin typeface="Times New Roman" panose="02020603050405020304" pitchFamily="18" charset="0"/>
              <a:cs typeface="Times New Roman" panose="02020603050405020304" pitchFamily="18" charset="0"/>
            </a:endParaRPr>
          </a:p>
          <a:p>
            <a:pPr marL="784860" lvl="2" eaLnBrk="1" hangingPunct="1">
              <a:spcBef>
                <a:spcPts val="275"/>
              </a:spcBef>
              <a:buFont typeface="Wingdings" panose="05000000000000000000" pitchFamily="2" charset="2"/>
              <a:buNone/>
            </a:pPr>
            <a:r>
              <a:rPr lang="zh-CN" altLang="en-US" b="1" dirty="0" smtClean="0">
                <a:latin typeface="Times New Roman" panose="02020603050405020304" pitchFamily="18" charset="0"/>
                <a:cs typeface="Times New Roman" panose="02020603050405020304" pitchFamily="18" charset="0"/>
              </a:rPr>
              <a:t>  指出该指令是分支指令、</a:t>
            </a:r>
            <a:r>
              <a:rPr lang="en-US" altLang="zh-CN" b="1" dirty="0" smtClean="0">
                <a:solidFill>
                  <a:srgbClr val="9933FF"/>
                </a:solidFill>
                <a:latin typeface="Times New Roman" panose="02020603050405020304" pitchFamily="18" charset="0"/>
                <a:cs typeface="Times New Roman" panose="02020603050405020304" pitchFamily="18" charset="0"/>
              </a:rPr>
              <a:t>store</a:t>
            </a:r>
            <a:r>
              <a:rPr lang="zh-CN" altLang="en-US" b="1" dirty="0" smtClean="0">
                <a:latin typeface="Times New Roman" panose="02020603050405020304" pitchFamily="18" charset="0"/>
                <a:cs typeface="Times New Roman" panose="02020603050405020304" pitchFamily="18" charset="0"/>
              </a:rPr>
              <a:t>指令或寄存器操作指令。</a:t>
            </a:r>
            <a:endParaRPr lang="zh-CN" altLang="en-US" b="1" dirty="0" smtClean="0">
              <a:latin typeface="Times New Roman" panose="02020603050405020304" pitchFamily="18" charset="0"/>
              <a:cs typeface="Times New Roman" panose="02020603050405020304" pitchFamily="18" charset="0"/>
            </a:endParaRPr>
          </a:p>
          <a:p>
            <a:pPr marL="784860" lvl="2" eaLnBrk="1" hangingPunct="1">
              <a:spcBef>
                <a:spcPts val="275"/>
              </a:spcBef>
            </a:pPr>
            <a:r>
              <a:rPr lang="zh-CN" altLang="en-US" b="1" dirty="0" smtClean="0">
                <a:latin typeface="Times New Roman" panose="02020603050405020304" pitchFamily="18" charset="0"/>
                <a:cs typeface="Times New Roman" panose="02020603050405020304" pitchFamily="18" charset="0"/>
              </a:rPr>
              <a:t>目标地址</a:t>
            </a:r>
            <a:endParaRPr lang="zh-CN" altLang="en-US" b="1" dirty="0" smtClean="0">
              <a:latin typeface="Times New Roman" panose="02020603050405020304" pitchFamily="18" charset="0"/>
              <a:cs typeface="Times New Roman" panose="02020603050405020304" pitchFamily="18" charset="0"/>
            </a:endParaRPr>
          </a:p>
          <a:p>
            <a:pPr marL="784860" lvl="2" eaLnBrk="1" hangingPunct="1">
              <a:spcBef>
                <a:spcPts val="275"/>
              </a:spcBef>
              <a:buFont typeface="Wingdings" panose="05000000000000000000" pitchFamily="2" charset="2"/>
              <a:buNone/>
            </a:pPr>
            <a:r>
              <a:rPr lang="zh-CN" altLang="en-US" b="1" dirty="0" smtClean="0">
                <a:latin typeface="Times New Roman" panose="02020603050405020304" pitchFamily="18" charset="0"/>
                <a:cs typeface="Times New Roman" panose="02020603050405020304" pitchFamily="18" charset="0"/>
              </a:rPr>
              <a:t>  给出指令执行结果应写入的目标寄存器号（如果是</a:t>
            </a:r>
            <a:endParaRPr lang="zh-CN" altLang="en-US" b="1" dirty="0" smtClean="0">
              <a:latin typeface="Times New Roman" panose="02020603050405020304" pitchFamily="18" charset="0"/>
              <a:cs typeface="Times New Roman" panose="02020603050405020304" pitchFamily="18" charset="0"/>
            </a:endParaRPr>
          </a:p>
          <a:p>
            <a:pPr marL="784860" lvl="2" eaLnBrk="1" hangingPunct="1">
              <a:spcBef>
                <a:spcPts val="275"/>
              </a:spcBef>
              <a:buFont typeface="Wingdings" panose="05000000000000000000" pitchFamily="2" charset="2"/>
              <a:buNone/>
            </a:pPr>
            <a:r>
              <a:rPr lang="zh-CN" altLang="en-US" b="1" dirty="0" smtClean="0">
                <a:latin typeface="Times New Roman" panose="02020603050405020304" pitchFamily="18" charset="0"/>
                <a:cs typeface="Times New Roman" panose="02020603050405020304" pitchFamily="18" charset="0"/>
              </a:rPr>
              <a:t>  </a:t>
            </a:r>
            <a:r>
              <a:rPr lang="en-US" altLang="zh-CN" b="1" dirty="0" smtClean="0">
                <a:solidFill>
                  <a:srgbClr val="9933FF"/>
                </a:solidFill>
                <a:latin typeface="Times New Roman" panose="02020603050405020304" pitchFamily="18" charset="0"/>
                <a:cs typeface="Times New Roman" panose="02020603050405020304" pitchFamily="18" charset="0"/>
              </a:rPr>
              <a:t>load</a:t>
            </a:r>
            <a:r>
              <a:rPr lang="zh-CN" altLang="en-US" b="1" dirty="0" smtClean="0">
                <a:latin typeface="Times New Roman" panose="02020603050405020304" pitchFamily="18" charset="0"/>
                <a:cs typeface="Times New Roman" panose="02020603050405020304" pitchFamily="18" charset="0"/>
              </a:rPr>
              <a:t>和</a:t>
            </a:r>
            <a:r>
              <a:rPr lang="en-US" altLang="zh-CN" b="1" dirty="0" smtClean="0">
                <a:solidFill>
                  <a:srgbClr val="9933FF"/>
                </a:solidFill>
                <a:latin typeface="Times New Roman" panose="02020603050405020304" pitchFamily="18" charset="0"/>
                <a:cs typeface="Times New Roman" panose="02020603050405020304" pitchFamily="18" charset="0"/>
              </a:rPr>
              <a:t>ALU</a:t>
            </a:r>
            <a:r>
              <a:rPr lang="zh-CN" altLang="en-US" b="1" dirty="0" smtClean="0">
                <a:latin typeface="Times New Roman" panose="02020603050405020304" pitchFamily="18" charset="0"/>
                <a:cs typeface="Times New Roman" panose="02020603050405020304" pitchFamily="18" charset="0"/>
              </a:rPr>
              <a:t>指令）或存储器单元的地址（如果是</a:t>
            </a:r>
            <a:r>
              <a:rPr lang="en-US" altLang="zh-CN" b="1" dirty="0" smtClean="0">
                <a:solidFill>
                  <a:srgbClr val="9933FF"/>
                </a:solidFill>
                <a:latin typeface="Times New Roman" panose="02020603050405020304" pitchFamily="18" charset="0"/>
                <a:cs typeface="Times New Roman" panose="02020603050405020304" pitchFamily="18" charset="0"/>
              </a:rPr>
              <a:t>store</a:t>
            </a:r>
            <a:r>
              <a:rPr lang="zh-CN" altLang="en-US" b="1" dirty="0" smtClean="0">
                <a:latin typeface="Times New Roman" panose="02020603050405020304" pitchFamily="18" charset="0"/>
                <a:cs typeface="Times New Roman" panose="02020603050405020304" pitchFamily="18" charset="0"/>
              </a:rPr>
              <a:t>指令）。</a:t>
            </a:r>
            <a:endParaRPr lang="zh-CN" altLang="en-US" b="1" dirty="0" smtClean="0">
              <a:latin typeface="Times New Roman" panose="02020603050405020304" pitchFamily="18" charset="0"/>
              <a:cs typeface="Times New Roman" panose="02020603050405020304" pitchFamily="18" charset="0"/>
            </a:endParaRPr>
          </a:p>
          <a:p>
            <a:pPr marL="784860" lvl="2" eaLnBrk="1" hangingPunct="1">
              <a:spcBef>
                <a:spcPts val="275"/>
              </a:spcBef>
            </a:pPr>
            <a:r>
              <a:rPr lang="zh-CN" altLang="en-US" b="1" dirty="0" smtClean="0">
                <a:latin typeface="Times New Roman" panose="02020603050405020304" pitchFamily="18" charset="0"/>
                <a:cs typeface="Times New Roman" panose="02020603050405020304" pitchFamily="18" charset="0"/>
              </a:rPr>
              <a:t>数据值</a:t>
            </a:r>
            <a:endParaRPr lang="zh-CN" altLang="en-US" b="1" dirty="0" smtClean="0">
              <a:solidFill>
                <a:srgbClr val="D60093"/>
              </a:solidFill>
              <a:latin typeface="Times New Roman" panose="02020603050405020304" pitchFamily="18" charset="0"/>
              <a:cs typeface="Times New Roman" panose="02020603050405020304" pitchFamily="18" charset="0"/>
            </a:endParaRPr>
          </a:p>
          <a:p>
            <a:pPr marL="784860" lvl="2" eaLnBrk="1" hangingPunct="1">
              <a:spcBef>
                <a:spcPts val="275"/>
              </a:spcBef>
              <a:buFont typeface="Wingdings" panose="05000000000000000000" pitchFamily="2" charset="2"/>
              <a:buNone/>
            </a:pPr>
            <a:r>
              <a:rPr lang="zh-CN" altLang="en-US" b="1" dirty="0" smtClean="0">
                <a:latin typeface="Times New Roman" panose="02020603050405020304" pitchFamily="18" charset="0"/>
                <a:cs typeface="Times New Roman" panose="02020603050405020304" pitchFamily="18" charset="0"/>
              </a:rPr>
              <a:t>  用来保存指令前瞻执行的结果，直到指令得到确认。</a:t>
            </a:r>
            <a:endParaRPr lang="zh-CN" altLang="en-US" b="1" dirty="0" smtClean="0">
              <a:latin typeface="Times New Roman" panose="02020603050405020304" pitchFamily="18" charset="0"/>
              <a:cs typeface="Times New Roman" panose="02020603050405020304" pitchFamily="18" charset="0"/>
            </a:endParaRPr>
          </a:p>
          <a:p>
            <a:pPr marL="784860" lvl="2" eaLnBrk="1" hangingPunct="1">
              <a:spcBef>
                <a:spcPts val="275"/>
              </a:spcBef>
              <a:buFont typeface="Wingdings" panose="05000000000000000000" pitchFamily="2" charset="2"/>
              <a:buNone/>
            </a:pPr>
            <a:endParaRPr lang="en-US" altLang="zh-CN" b="1" dirty="0" smtClean="0">
              <a:latin typeface="Times New Roman" panose="02020603050405020304" pitchFamily="18" charset="0"/>
              <a:cs typeface="Times New Roman" panose="02020603050405020304" pitchFamily="18" charset="0"/>
            </a:endParaRPr>
          </a:p>
          <a:p>
            <a:pPr marL="367030" lvl="1" indent="-457200" algn="ctr" eaLnBrk="1" hangingPunct="1">
              <a:buFont typeface="Wingdings" panose="05000000000000000000" pitchFamily="2" charset="2"/>
              <a:buNone/>
            </a:pPr>
            <a:r>
              <a:rPr lang="en-US" altLang="zh-CN" sz="2400" b="1" dirty="0" err="1" smtClean="0">
                <a:solidFill>
                  <a:srgbClr val="FF0000"/>
                </a:solidFill>
                <a:latin typeface="Times New Roman" panose="02020603050405020304" pitchFamily="18" charset="0"/>
                <a:cs typeface="Times New Roman" panose="02020603050405020304" pitchFamily="18" charset="0"/>
              </a:rPr>
              <a:t>Tomasulo</a:t>
            </a:r>
            <a:r>
              <a:rPr lang="zh-CN" altLang="en-US" sz="2400" b="1" dirty="0" smtClean="0">
                <a:solidFill>
                  <a:srgbClr val="FF0000"/>
                </a:solidFill>
                <a:latin typeface="Times New Roman" panose="02020603050405020304" pitchFamily="18" charset="0"/>
                <a:cs typeface="Times New Roman" panose="02020603050405020304" pitchFamily="18" charset="0"/>
              </a:rPr>
              <a:t>算法中保留站的换名功能是由</a:t>
            </a:r>
            <a:r>
              <a:rPr lang="en-US" altLang="zh-CN" sz="2400" b="1" dirty="0" smtClean="0">
                <a:solidFill>
                  <a:srgbClr val="FF0000"/>
                </a:solidFill>
                <a:latin typeface="Times New Roman" panose="02020603050405020304" pitchFamily="18" charset="0"/>
                <a:cs typeface="Times New Roman" panose="02020603050405020304" pitchFamily="18" charset="0"/>
              </a:rPr>
              <a:t>ROB</a:t>
            </a:r>
            <a:r>
              <a:rPr lang="zh-CN" altLang="en-US" sz="2400" b="1" dirty="0" smtClean="0">
                <a:solidFill>
                  <a:srgbClr val="FF0000"/>
                </a:solidFill>
                <a:latin typeface="Times New Roman" panose="02020603050405020304" pitchFamily="18" charset="0"/>
                <a:cs typeface="Times New Roman" panose="02020603050405020304" pitchFamily="18" charset="0"/>
              </a:rPr>
              <a:t>来完成的。 </a:t>
            </a:r>
            <a:endParaRPr lang="zh-CN" altLang="en-US" sz="2400" b="1" dirty="0" smtClean="0">
              <a:solidFill>
                <a:srgbClr val="FF0000"/>
              </a:solidFill>
              <a:latin typeface="Times New Roman" panose="02020603050405020304" pitchFamily="18" charset="0"/>
              <a:cs typeface="Times New Roman" panose="02020603050405020304" pitchFamily="18" charset="0"/>
            </a:endParaRPr>
          </a:p>
          <a:p>
            <a:pPr lvl="2" eaLnBrk="1" hangingPunct="1">
              <a:buFont typeface="Wingdings" panose="05000000000000000000" pitchFamily="2" charset="2"/>
              <a:buNone/>
            </a:pPr>
            <a:endParaRPr lang="zh-CN" altLang="en-US" b="1"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61" name="内容占位符 245760"/>
          <p:cNvGraphicFramePr>
            <a:graphicFrameLocks noGrp="1"/>
          </p:cNvGraphicFramePr>
          <p:nvPr>
            <p:ph sz="half" idx="1"/>
          </p:nvPr>
        </p:nvGraphicFramePr>
        <p:xfrm>
          <a:off x="395288" y="404813"/>
          <a:ext cx="8424862" cy="4165601"/>
        </p:xfrm>
        <a:graphic>
          <a:graphicData uri="http://schemas.openxmlformats.org/drawingml/2006/table">
            <a:tbl>
              <a:tblPr/>
              <a:tblGrid>
                <a:gridCol w="752475"/>
                <a:gridCol w="752475"/>
                <a:gridCol w="2709862"/>
                <a:gridCol w="1050925"/>
                <a:gridCol w="754063"/>
                <a:gridCol w="2405062"/>
              </a:tblGrid>
              <a:tr h="531813">
                <a:tc rowSpan="2">
                  <a:txBody>
                    <a:bodyPr/>
                    <a:lstStyle/>
                    <a:p>
                      <a:pPr marL="0" marR="0" lvl="0" indent="0" algn="ctr" defTabSz="914400" rtl="0" eaLnBrk="1" fontAlgn="base" latinLnBrk="0" hangingPunct="1">
                        <a:lnSpc>
                          <a:spcPct val="23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dirty="0" smtClean="0">
                          <a:ln>
                            <a:noFill/>
                          </a:ln>
                          <a:solidFill>
                            <a:srgbClr val="E24C05"/>
                          </a:solidFill>
                          <a:effectLst/>
                          <a:latin typeface="Tahoma" panose="020B0604030504040204" pitchFamily="34" charset="0"/>
                          <a:ea typeface="宋体" panose="02010600030101010101" pitchFamily="2" charset="-122"/>
                        </a:rPr>
                        <a:t>项号</a:t>
                      </a:r>
                      <a:r>
                        <a:rPr kumimoji="0" lang="zh-CN" altLang="en-US" sz="2000" b="0" i="0" u="none" strike="noStrike" cap="none" normalizeH="0" baseline="0" dirty="0" smtClean="0">
                          <a:ln>
                            <a:noFill/>
                          </a:ln>
                          <a:solidFill>
                            <a:srgbClr val="E24C05"/>
                          </a:solidFill>
                          <a:effectLst/>
                          <a:latin typeface="Tahoma" panose="020B0604030504040204" pitchFamily="34" charset="0"/>
                          <a:ea typeface="黑体" panose="02010609060101010101" pitchFamily="49" charset="-122"/>
                        </a:rPr>
                        <a:t> </a:t>
                      </a:r>
                      <a:endParaRPr kumimoji="0" lang="zh-CN" altLang="en-US" sz="2000" b="0" i="0" u="none" strike="noStrike" cap="none" normalizeH="0" baseline="0" dirty="0" smtClean="0">
                        <a:ln>
                          <a:noFill/>
                        </a:ln>
                        <a:solidFill>
                          <a:srgbClr val="E24C05"/>
                        </a:solidFill>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gridSpan="5">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dirty="0" smtClean="0">
                          <a:ln>
                            <a:noFill/>
                          </a:ln>
                          <a:solidFill>
                            <a:srgbClr val="E24C05"/>
                          </a:solidFill>
                          <a:effectLst/>
                          <a:latin typeface="Tahoma" panose="020B0604030504040204" pitchFamily="34" charset="0"/>
                          <a:ea typeface="黑体" panose="02010609060101010101" pitchFamily="49" charset="-122"/>
                        </a:rPr>
                        <a:t>ROB </a:t>
                      </a:r>
                      <a:endParaRPr kumimoji="0" lang="en-US" altLang="zh-CN" sz="2000" b="0" i="0" u="none" strike="noStrike" cap="none" normalizeH="0" baseline="0" dirty="0" smtClean="0">
                        <a:ln>
                          <a:noFill/>
                        </a:ln>
                        <a:solidFill>
                          <a:srgbClr val="E24C05"/>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hMerge="1">
                  <a:tcPr/>
                </a:tc>
                <a:tc hMerge="1">
                  <a:tcPr/>
                </a:tc>
                <a:tc hMerge="1">
                  <a:tcPr/>
                </a:tc>
                <a:tc hMerge="1">
                  <a:tcPr/>
                </a:tc>
              </a:tr>
              <a:tr h="527050">
                <a:tc vMerge="1">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dirty="0" smtClean="0">
                          <a:ln>
                            <a:noFill/>
                          </a:ln>
                          <a:solidFill>
                            <a:schemeClr val="tx2"/>
                          </a:solidFill>
                          <a:effectLst/>
                          <a:latin typeface="Tahoma" panose="020B0604030504040204" pitchFamily="34" charset="0"/>
                          <a:ea typeface="黑体" panose="02010609060101010101" pitchFamily="49" charset="-122"/>
                        </a:rPr>
                        <a:t>Busy </a:t>
                      </a:r>
                      <a:endParaRPr kumimoji="0" lang="en-US" altLang="zh-CN" sz="2000" b="0" i="0" u="none" strike="noStrike" cap="none" normalizeH="0" baseline="0" dirty="0" smtClean="0">
                        <a:ln>
                          <a:noFill/>
                        </a:ln>
                        <a:solidFill>
                          <a:schemeClr val="tx2"/>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dirty="0" smtClean="0">
                          <a:ln>
                            <a:noFill/>
                          </a:ln>
                          <a:solidFill>
                            <a:schemeClr val="tx2"/>
                          </a:solidFill>
                          <a:effectLst/>
                          <a:latin typeface="Tahoma" panose="020B0604030504040204" pitchFamily="34" charset="0"/>
                          <a:ea typeface="宋体" panose="02010600030101010101" pitchFamily="2" charset="-122"/>
                        </a:rPr>
                        <a:t>指令</a:t>
                      </a:r>
                      <a:r>
                        <a:rPr kumimoji="0" lang="zh-CN" altLang="en-US" sz="2000" b="0" i="0" u="none" strike="noStrike" cap="none" normalizeH="0" baseline="0" dirty="0" smtClean="0">
                          <a:ln>
                            <a:noFill/>
                          </a:ln>
                          <a:solidFill>
                            <a:schemeClr val="tx2"/>
                          </a:solidFill>
                          <a:effectLst/>
                          <a:latin typeface="Tahoma" panose="020B0604030504040204" pitchFamily="34" charset="0"/>
                          <a:ea typeface="黑体" panose="02010609060101010101" pitchFamily="49" charset="-122"/>
                        </a:rPr>
                        <a:t> </a:t>
                      </a:r>
                      <a:endParaRPr kumimoji="0" lang="zh-CN" altLang="en-US" sz="2000" b="0" i="0" u="none" strike="noStrike" cap="none" normalizeH="0" baseline="0" dirty="0" smtClean="0">
                        <a:ln>
                          <a:noFill/>
                        </a:ln>
                        <a:solidFill>
                          <a:schemeClr val="tx2"/>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chemeClr val="tx2"/>
                          </a:solidFill>
                          <a:effectLst/>
                          <a:latin typeface="Tahoma" panose="020B0604030504040204" pitchFamily="34" charset="0"/>
                          <a:ea typeface="宋体" panose="02010600030101010101" pitchFamily="2" charset="-122"/>
                        </a:rPr>
                        <a:t>状态</a:t>
                      </a:r>
                      <a:r>
                        <a:rPr kumimoji="0" lang="zh-CN" altLang="en-US"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 </a:t>
                      </a:r>
                      <a:endParaRPr kumimoji="0" lang="zh-CN" altLang="en-US"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dirty="0" smtClean="0">
                          <a:ln>
                            <a:noFill/>
                          </a:ln>
                          <a:solidFill>
                            <a:schemeClr val="tx2"/>
                          </a:solidFill>
                          <a:effectLst/>
                          <a:latin typeface="Tahoma" panose="020B0604030504040204" pitchFamily="34" charset="0"/>
                          <a:ea typeface="宋体" panose="02010600030101010101" pitchFamily="2" charset="-122"/>
                        </a:rPr>
                        <a:t>目的</a:t>
                      </a:r>
                      <a:r>
                        <a:rPr kumimoji="0" lang="zh-CN" altLang="en-US" sz="2000" b="0" i="0" u="none" strike="noStrike" cap="none" normalizeH="0" baseline="0" dirty="0" smtClean="0">
                          <a:ln>
                            <a:noFill/>
                          </a:ln>
                          <a:solidFill>
                            <a:schemeClr val="tx2"/>
                          </a:solidFill>
                          <a:effectLst/>
                          <a:latin typeface="Tahoma" panose="020B0604030504040204" pitchFamily="34" charset="0"/>
                          <a:ea typeface="黑体" panose="02010609060101010101" pitchFamily="49" charset="-122"/>
                        </a:rPr>
                        <a:t> </a:t>
                      </a:r>
                      <a:endParaRPr kumimoji="0" lang="zh-CN" altLang="en-US" sz="2000" b="0" i="0" u="none" strike="noStrike" cap="none" normalizeH="0" baseline="0" dirty="0" smtClean="0">
                        <a:ln>
                          <a:noFill/>
                        </a:ln>
                        <a:solidFill>
                          <a:schemeClr val="tx2"/>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dirty="0" smtClean="0">
                          <a:ln>
                            <a:noFill/>
                          </a:ln>
                          <a:solidFill>
                            <a:schemeClr val="tx2"/>
                          </a:solidFill>
                          <a:effectLst/>
                          <a:latin typeface="Tahoma" panose="020B0604030504040204" pitchFamily="34" charset="0"/>
                          <a:ea typeface="黑体" panose="02010609060101010101" pitchFamily="49" charset="-122"/>
                        </a:rPr>
                        <a:t>Value </a:t>
                      </a:r>
                      <a:endParaRPr kumimoji="0" lang="en-US" altLang="zh-CN" sz="2000" b="0" i="0" u="none" strike="noStrike" cap="none" normalizeH="0" baseline="0" dirty="0" smtClean="0">
                        <a:ln>
                          <a:noFill/>
                        </a:ln>
                        <a:solidFill>
                          <a:schemeClr val="tx2"/>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530225">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rPr>
                        <a:t>1 </a:t>
                      </a:r>
                      <a:endPar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en-US"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en-US"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530225">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rPr>
                        <a:t>2</a:t>
                      </a:r>
                      <a:endPar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en-US"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530225">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rPr>
                        <a:t>3</a:t>
                      </a:r>
                      <a:endPar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528638">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rPr>
                        <a:t>4</a:t>
                      </a:r>
                      <a:endPar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530225">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rPr>
                        <a:t>5</a:t>
                      </a:r>
                      <a:endPar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rPr>
                        <a:t>6</a:t>
                      </a:r>
                      <a:endPar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0"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r>
            </a:tbl>
          </a:graphicData>
        </a:graphic>
      </p:graphicFrame>
      <p:graphicFrame>
        <p:nvGraphicFramePr>
          <p:cNvPr id="245821" name="内容占位符 245820"/>
          <p:cNvGraphicFramePr>
            <a:graphicFrameLocks noGrp="1"/>
          </p:cNvGraphicFramePr>
          <p:nvPr>
            <p:ph sz="half" idx="2"/>
          </p:nvPr>
        </p:nvGraphicFramePr>
        <p:xfrm>
          <a:off x="396875" y="4724400"/>
          <a:ext cx="8496300" cy="1828800"/>
        </p:xfrm>
        <a:graphic>
          <a:graphicData uri="http://schemas.openxmlformats.org/drawingml/2006/table">
            <a:tbl>
              <a:tblPr/>
              <a:tblGrid>
                <a:gridCol w="1462088"/>
                <a:gridCol w="858837"/>
                <a:gridCol w="882650"/>
                <a:gridCol w="882650"/>
                <a:gridCol w="881063"/>
                <a:gridCol w="882650"/>
                <a:gridCol w="884237"/>
                <a:gridCol w="879475"/>
                <a:gridCol w="882650"/>
              </a:tblGrid>
              <a:tr h="457200">
                <a:tc rowSpan="2">
                  <a:txBody>
                    <a:bodyPr/>
                    <a:lstStyle/>
                    <a:p>
                      <a:pPr marL="0" marR="0" lvl="0" indent="0" algn="ctr" defTabSz="914400" rtl="0" eaLnBrk="1" fontAlgn="base" latinLnBrk="0" hangingPunct="1">
                        <a:lnSpc>
                          <a:spcPct val="19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dirty="0" smtClean="0">
                          <a:ln>
                            <a:noFill/>
                          </a:ln>
                          <a:solidFill>
                            <a:srgbClr val="E24C05"/>
                          </a:solidFill>
                          <a:effectLst/>
                          <a:latin typeface="Tahoma" panose="020B0604030504040204" pitchFamily="34" charset="0"/>
                          <a:ea typeface="宋体" panose="02010600030101010101" pitchFamily="2" charset="-122"/>
                        </a:rPr>
                        <a:t>字段</a:t>
                      </a:r>
                      <a:r>
                        <a:rPr kumimoji="0" lang="zh-CN" altLang="en-US" sz="2000" b="0" i="0" u="none" strike="noStrike" cap="none" normalizeH="0" baseline="0" dirty="0" smtClean="0">
                          <a:ln>
                            <a:noFill/>
                          </a:ln>
                          <a:solidFill>
                            <a:srgbClr val="E24C05"/>
                          </a:solidFill>
                          <a:effectLst/>
                          <a:latin typeface="Tahoma" panose="020B0604030504040204" pitchFamily="34" charset="0"/>
                          <a:ea typeface="黑体" panose="02010609060101010101" pitchFamily="49" charset="-122"/>
                        </a:rPr>
                        <a:t> </a:t>
                      </a:r>
                      <a:endParaRPr kumimoji="0" lang="zh-CN" altLang="en-US" sz="2000" b="0" i="0" u="none" strike="noStrike" cap="none" normalizeH="0" baseline="0" dirty="0" smtClean="0">
                        <a:ln>
                          <a:noFill/>
                        </a:ln>
                        <a:solidFill>
                          <a:srgbClr val="E24C05"/>
                        </a:solidFill>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gridSpan="8">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zh-CN" altLang="en-US" sz="20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rPr>
                        <a:t>浮点寄存器状态 </a:t>
                      </a:r>
                      <a:endParaRPr kumimoji="0" lang="zh-CN" altLang="en-US" sz="2000" b="1" i="0" u="none" strike="noStrike" cap="none" normalizeH="0" baseline="0" smtClean="0">
                        <a:ln>
                          <a:noFill/>
                        </a:ln>
                        <a:solidFill>
                          <a:srgbClr val="E24C05"/>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hMerge="1">
                  <a:tcPr/>
                </a:tc>
                <a:tc hMerge="1">
                  <a:tcPr/>
                </a:tc>
                <a:tc hMerge="1">
                  <a:tcPr/>
                </a:tc>
                <a:tc hMerge="1">
                  <a:tcPr/>
                </a:tc>
                <a:tc hMerge="1">
                  <a:tcPr/>
                </a:tc>
                <a:tc hMerge="1">
                  <a:tcPr/>
                </a:tc>
                <a:tc hMerge="1">
                  <a:tcPr/>
                </a:tc>
              </a:tr>
              <a:tr h="457200">
                <a:tc vMerge="1">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F0 </a:t>
                      </a:r>
                      <a:endParaRPr kumimoji="0"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F2 </a:t>
                      </a:r>
                      <a:endParaRPr kumimoji="0"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F4 </a:t>
                      </a:r>
                      <a:endParaRPr kumimoji="0"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F6 </a:t>
                      </a:r>
                      <a:endParaRPr kumimoji="0"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F8 </a:t>
                      </a:r>
                      <a:endParaRPr kumimoji="0"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F10 </a:t>
                      </a:r>
                      <a:endParaRPr kumimoji="0"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1" i="0" u="none" strike="noStrike" cap="none" normalizeH="0" baseline="0" smtClean="0">
                          <a:ln>
                            <a:noFill/>
                          </a:ln>
                          <a:solidFill>
                            <a:schemeClr val="tx2"/>
                          </a:solidFill>
                          <a:effectLst/>
                          <a:latin typeface="宋体" panose="02010600030101010101" pitchFamily="2" charset="-122"/>
                          <a:ea typeface="宋体" panose="02010600030101010101" pitchFamily="2" charset="-122"/>
                        </a:rPr>
                        <a:t>…</a:t>
                      </a:r>
                      <a:endParaRPr kumimoji="0" lang="en-US" altLang="zh-CN" sz="2000" b="1" i="0" u="none" strike="noStrike" cap="none" normalizeH="0" baseline="0" smtClean="0">
                        <a:ln>
                          <a:noFill/>
                        </a:ln>
                        <a:solidFill>
                          <a:schemeClr val="tx2"/>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rPr>
                        <a:t>F30 </a:t>
                      </a:r>
                      <a:endParaRPr kumimoji="0" lang="en-US" altLang="zh-CN" sz="2000" b="0" i="0" u="none" strike="noStrike" cap="none" normalizeH="0" baseline="0" smtClean="0">
                        <a:ln>
                          <a:noFill/>
                        </a:ln>
                        <a:solidFill>
                          <a:schemeClr val="tx2"/>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rPr>
                        <a:t>ROB</a:t>
                      </a:r>
                      <a:r>
                        <a:rPr kumimoji="0" lang="zh-CN" altLang="en-US"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rPr>
                        <a:t>项编号 </a:t>
                      </a:r>
                      <a:endParaRPr kumimoji="0" lang="zh-CN" altLang="en-US"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0" i="0" u="none" strike="noStrike" cap="none" normalizeH="0" baseline="0" dirty="0" smtClean="0">
                        <a:ln>
                          <a:noFill/>
                        </a:ln>
                        <a:solidFill>
                          <a:srgbClr val="E24C05"/>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zh-CN" sz="2000" b="0" i="0" u="none" strike="noStrike" cap="none" normalizeH="0" baseline="0" dirty="0" smtClean="0">
                        <a:ln>
                          <a:noFill/>
                        </a:ln>
                        <a:solidFill>
                          <a:srgbClr val="E24C05"/>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zh-CN" sz="2000" b="0" i="0" u="none" strike="noStrike" cap="none" normalizeH="0" baseline="0" dirty="0" smtClean="0">
                        <a:ln>
                          <a:noFill/>
                        </a:ln>
                        <a:solidFill>
                          <a:srgbClr val="E24C05"/>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zh-CN" altLang="zh-CN" sz="2000" b="0" i="0" u="none" strike="noStrike" cap="none" normalizeH="0" baseline="0" dirty="0" smtClean="0">
                        <a:ln>
                          <a:noFill/>
                        </a:ln>
                        <a:solidFill>
                          <a:srgbClr val="E24C05"/>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r>
                        <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rPr>
                        <a:t>Busy </a:t>
                      </a:r>
                      <a:endParaRPr kumimoji="0" lang="en-US" altLang="zh-CN" sz="2000" b="0" i="0" u="none" strike="noStrike" cap="none" normalizeH="0" baseline="0" smtClean="0">
                        <a:ln>
                          <a:noFill/>
                        </a:ln>
                        <a:solidFill>
                          <a:srgbClr val="008000"/>
                        </a:solidFill>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0" i="0" u="none" strike="noStrike" cap="none" normalizeH="0" baseline="0" smtClean="0">
                        <a:ln>
                          <a:noFill/>
                        </a:ln>
                        <a:solidFill>
                          <a:srgbClr val="E24C05"/>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0" i="0" u="none" strike="noStrike" cap="none" normalizeH="0" baseline="0" dirty="0" smtClean="0">
                        <a:ln>
                          <a:noFill/>
                        </a:ln>
                        <a:solidFill>
                          <a:srgbClr val="E24C05"/>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0" i="0" u="none" strike="noStrike" cap="none" normalizeH="0" baseline="0" dirty="0" smtClean="0">
                        <a:ln>
                          <a:noFill/>
                        </a:ln>
                        <a:solidFill>
                          <a:srgbClr val="E24C05"/>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0" i="0" u="none" strike="noStrike" cap="none" normalizeH="0" baseline="0" dirty="0" smtClean="0">
                        <a:ln>
                          <a:noFill/>
                        </a:ln>
                        <a:solidFill>
                          <a:srgbClr val="E24C05"/>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0" i="0" u="none" strike="noStrike" cap="none" normalizeH="0" baseline="0" dirty="0" smtClean="0">
                        <a:ln>
                          <a:noFill/>
                        </a:ln>
                        <a:solidFill>
                          <a:srgbClr val="E24C05"/>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0" i="0" u="none" strike="noStrike" cap="none" normalizeH="0" baseline="0" dirty="0" smtClean="0">
                        <a:ln>
                          <a:noFill/>
                        </a:ln>
                        <a:solidFill>
                          <a:srgbClr val="E24C05"/>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1" i="0" u="none" strike="noStrike" cap="none" normalizeH="0" baseline="0" dirty="0" smtClean="0">
                        <a:ln>
                          <a:noFill/>
                        </a:ln>
                        <a:solidFill>
                          <a:srgbClr val="E24C05"/>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anose="05000000000000000000" pitchFamily="2" charset="2"/>
                        <a:buNone/>
                      </a:pPr>
                      <a:endParaRPr kumimoji="0" lang="en-US" altLang="zh-CN" sz="2000" b="0" i="0" u="none" strike="noStrike" cap="none" normalizeH="0" baseline="0" dirty="0" smtClean="0">
                        <a:ln>
                          <a:noFill/>
                        </a:ln>
                        <a:solidFill>
                          <a:srgbClr val="E24C05"/>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Text Box 2"/>
          <p:cNvSpPr txBox="1">
            <a:spLocks noChangeArrowheads="1"/>
          </p:cNvSpPr>
          <p:nvPr/>
        </p:nvSpPr>
        <p:spPr bwMode="auto">
          <a:xfrm>
            <a:off x="327025" y="1150938"/>
            <a:ext cx="8558213" cy="521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28600" indent="-22733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ea typeface="宋体" panose="02010600030101010101" pitchFamily="2" charset="-122"/>
              </a:defRPr>
            </a:lvl1pPr>
            <a:lvl2pPr marL="685800" indent="-228600">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ea typeface="宋体" panose="02010600030101010101" pitchFamily="2"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ea typeface="宋体" panose="02010600030101010101" pitchFamily="2"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ea typeface="宋体" panose="02010600030101010101" pitchFamily="2"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ea typeface="宋体" panose="02010600030101010101" pitchFamily="2" charset="-122"/>
              </a:defRPr>
            </a:lvl5pPr>
            <a:lvl6pPr marL="2514600" indent="-228600" defTabSz="449580"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ea typeface="宋体" panose="02010600030101010101" pitchFamily="2" charset="-122"/>
              </a:defRPr>
            </a:lvl6pPr>
            <a:lvl7pPr marL="2971800" indent="-228600" defTabSz="449580"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ea typeface="宋体" panose="02010600030101010101" pitchFamily="2" charset="-122"/>
              </a:defRPr>
            </a:lvl7pPr>
            <a:lvl8pPr marL="3429000" indent="-228600" defTabSz="449580"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ea typeface="宋体" panose="02010600030101010101" pitchFamily="2" charset="-122"/>
              </a:defRPr>
            </a:lvl8pPr>
            <a:lvl9pPr marL="3886200" indent="-228600" defTabSz="449580"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ea typeface="宋体" panose="02010600030101010101" pitchFamily="2" charset="-122"/>
              </a:defRPr>
            </a:lvl9pPr>
          </a:lstStyle>
          <a:p>
            <a:pPr eaLnBrk="1" hangingPunct="1">
              <a:spcBef>
                <a:spcPts val="1000"/>
              </a:spcBef>
              <a:buSzPct val="100000"/>
            </a:pPr>
            <a:endParaRPr lang="en-US" altLang="zh-CN" sz="2000">
              <a:solidFill>
                <a:srgbClr val="000000"/>
              </a:solidFill>
            </a:endParaRPr>
          </a:p>
        </p:txBody>
      </p:sp>
      <p:sp>
        <p:nvSpPr>
          <p:cNvPr id="338950" name="标题 1"/>
          <p:cNvSpPr>
            <a:spLocks noGrp="1"/>
          </p:cNvSpPr>
          <p:nvPr>
            <p:ph type="title"/>
          </p:nvPr>
        </p:nvSpPr>
        <p:spPr>
          <a:xfrm>
            <a:off x="468313" y="332656"/>
            <a:ext cx="8280400" cy="666750"/>
          </a:xfrm>
        </p:spPr>
        <p:txBody>
          <a:bodyPr/>
          <a:lstStyle/>
          <a:p>
            <a:r>
              <a:rPr lang="zh-CN" altLang="zh-CN" sz="3600" b="1" dirty="0" smtClean="0">
                <a:latin typeface="Times New Roman" panose="02020603050405020304" pitchFamily="18" charset="0"/>
                <a:cs typeface="Times New Roman" panose="02020603050405020304" pitchFamily="18" charset="0"/>
              </a:rPr>
              <a:t>支持</a:t>
            </a:r>
            <a:r>
              <a:rPr lang="zh-CN" altLang="en-US" sz="3600" b="1" dirty="0" smtClean="0">
                <a:latin typeface="Times New Roman" panose="02020603050405020304" pitchFamily="18" charset="0"/>
                <a:cs typeface="Times New Roman" panose="02020603050405020304" pitchFamily="18" charset="0"/>
              </a:rPr>
              <a:t>前瞻</a:t>
            </a:r>
            <a:r>
              <a:rPr lang="zh-CN" altLang="zh-CN" sz="3600" b="1" dirty="0" smtClean="0">
                <a:latin typeface="Times New Roman" panose="02020603050405020304" pitchFamily="18" charset="0"/>
                <a:cs typeface="Times New Roman" panose="02020603050405020304" pitchFamily="18" charset="0"/>
              </a:rPr>
              <a:t>执行的</a:t>
            </a:r>
            <a:r>
              <a:rPr lang="en-US" altLang="zh-CN" sz="3600" b="1" dirty="0" smtClean="0">
                <a:latin typeface="Times New Roman" panose="02020603050405020304" pitchFamily="18" charset="0"/>
                <a:cs typeface="Times New Roman" panose="02020603050405020304" pitchFamily="18" charset="0"/>
              </a:rPr>
              <a:t> </a:t>
            </a:r>
            <a:r>
              <a:rPr lang="en-US" altLang="zh-CN" sz="3600" b="1" dirty="0" err="1" smtClean="0">
                <a:latin typeface="Times New Roman" panose="02020603050405020304" pitchFamily="18" charset="0"/>
                <a:cs typeface="Times New Roman" panose="02020603050405020304" pitchFamily="18" charset="0"/>
              </a:rPr>
              <a:t>Tomasulo</a:t>
            </a:r>
            <a:r>
              <a:rPr lang="en-US" altLang="zh-CN" sz="3600" b="1" dirty="0" smtClean="0">
                <a:latin typeface="Times New Roman" panose="02020603050405020304" pitchFamily="18" charset="0"/>
                <a:cs typeface="Times New Roman" panose="02020603050405020304" pitchFamily="18" charset="0"/>
              </a:rPr>
              <a:t> </a:t>
            </a:r>
            <a:r>
              <a:rPr lang="zh-CN" altLang="zh-CN" sz="3600" b="1" dirty="0" smtClean="0">
                <a:latin typeface="Times New Roman" panose="02020603050405020304" pitchFamily="18" charset="0"/>
                <a:cs typeface="Times New Roman" panose="02020603050405020304" pitchFamily="18" charset="0"/>
              </a:rPr>
              <a:t>算法的四阶段</a:t>
            </a:r>
            <a:endParaRPr lang="zh-CN" altLang="en-US" sz="3600" dirty="0" smtClean="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63538" y="1215579"/>
            <a:ext cx="8281987" cy="5453781"/>
          </a:xfrm>
        </p:spPr>
        <p:txBody>
          <a:bodyPr/>
          <a:lstStyle/>
          <a:p>
            <a:pPr marL="0" indent="0" eaLnBrk="1" hangingPunct="1">
              <a:buFont typeface="Arial" panose="020B0604020202020204" pitchFamily="34" charset="0"/>
              <a:buNone/>
              <a:defRPr/>
            </a:pPr>
            <a:r>
              <a:rPr lang="zh-CN" altLang="zh-CN" sz="2400" b="1" dirty="0">
                <a:solidFill>
                  <a:srgbClr val="5B9BD5"/>
                </a:solidFill>
              </a:rPr>
              <a:t>1. </a:t>
            </a:r>
            <a:r>
              <a:rPr lang="en-US" altLang="zh-CN" sz="2400" b="1" dirty="0">
                <a:solidFill>
                  <a:srgbClr val="5B9BD5"/>
                </a:solidFill>
              </a:rPr>
              <a:t>Issue</a:t>
            </a:r>
            <a:r>
              <a:rPr lang="en-US" altLang="zh-CN" sz="2400" b="1" dirty="0"/>
              <a:t>—get instruction from FP Op Queue</a:t>
            </a:r>
            <a:endParaRPr lang="en-US" altLang="zh-CN" sz="2400" b="1" dirty="0"/>
          </a:p>
          <a:p>
            <a:pPr lvl="1" eaLnBrk="1" hangingPunct="1">
              <a:spcBef>
                <a:spcPts val="415"/>
              </a:spcBef>
              <a:buFont typeface="Arial" panose="020B0604020202020204" pitchFamily="34" charset="0"/>
              <a:buChar char="•"/>
              <a:defRPr/>
            </a:pPr>
            <a:r>
              <a:rPr lang="zh-CN" altLang="zh-CN" sz="2000" b="1" dirty="0"/>
              <a:t>如果</a:t>
            </a:r>
            <a:r>
              <a:rPr lang="en-US" altLang="zh-CN" sz="2000" b="1" dirty="0"/>
              <a:t>RS</a:t>
            </a:r>
            <a:r>
              <a:rPr lang="zh-CN" altLang="zh-CN" sz="2000" b="1" dirty="0"/>
              <a:t>和</a:t>
            </a:r>
            <a:r>
              <a:rPr lang="en-US" altLang="zh-CN" sz="2000" b="1" dirty="0"/>
              <a:t>ROB</a:t>
            </a:r>
            <a:r>
              <a:rPr lang="zh-CN" altLang="zh-CN" sz="2000" b="1" dirty="0"/>
              <a:t>有空闲单元就发射指令。如果寄存器或</a:t>
            </a:r>
            <a:r>
              <a:rPr lang="en-US" altLang="zh-CN" sz="2000" b="1" dirty="0"/>
              <a:t>ROB</a:t>
            </a:r>
            <a:r>
              <a:rPr lang="zh-CN" altLang="zh-CN" sz="2000" b="1" dirty="0"/>
              <a:t>中源操作数可用，就将其发送到</a:t>
            </a:r>
            <a:r>
              <a:rPr lang="en-US" altLang="zh-CN" sz="2000" b="1" dirty="0"/>
              <a:t>RS</a:t>
            </a:r>
            <a:r>
              <a:rPr lang="zh-CN" altLang="zh-CN" sz="2000" b="1" dirty="0"/>
              <a:t>，目的地址的</a:t>
            </a:r>
            <a:r>
              <a:rPr lang="en-US" altLang="zh-CN" sz="2000" b="1" dirty="0">
                <a:solidFill>
                  <a:srgbClr val="FF0000"/>
                </a:solidFill>
              </a:rPr>
              <a:t>ROB</a:t>
            </a:r>
            <a:r>
              <a:rPr lang="zh-CN" altLang="zh-CN" sz="2000" b="1" dirty="0">
                <a:solidFill>
                  <a:srgbClr val="FF0000"/>
                </a:solidFill>
              </a:rPr>
              <a:t>编号</a:t>
            </a:r>
            <a:r>
              <a:rPr lang="zh-CN" altLang="zh-CN" sz="2000" b="1" dirty="0"/>
              <a:t>也发送给</a:t>
            </a:r>
            <a:r>
              <a:rPr lang="en-US" altLang="zh-CN" sz="2000" b="1" dirty="0"/>
              <a:t>RS </a:t>
            </a:r>
            <a:endParaRPr lang="en-US" altLang="zh-CN" sz="2000" b="1" dirty="0"/>
          </a:p>
          <a:p>
            <a:pPr marL="0" indent="0" eaLnBrk="1" hangingPunct="1">
              <a:buFont typeface="Arial" panose="020B0604020202020204" pitchFamily="34" charset="0"/>
              <a:buNone/>
              <a:defRPr/>
            </a:pPr>
            <a:r>
              <a:rPr lang="en-US" altLang="zh-CN" sz="2400" b="1" dirty="0">
                <a:solidFill>
                  <a:srgbClr val="5B9BD5"/>
                </a:solidFill>
              </a:rPr>
              <a:t>2. Execution</a:t>
            </a:r>
            <a:r>
              <a:rPr lang="en-US" altLang="zh-CN" sz="2400" b="1" dirty="0"/>
              <a:t>—operate on operands (EX)</a:t>
            </a:r>
            <a:endParaRPr lang="en-US" altLang="zh-CN" sz="2400" b="1" dirty="0"/>
          </a:p>
          <a:p>
            <a:pPr lvl="1" eaLnBrk="1" hangingPunct="1">
              <a:buFont typeface="Arial" panose="020B0604020202020204" pitchFamily="34" charset="0"/>
              <a:buChar char="•"/>
              <a:defRPr/>
            </a:pPr>
            <a:r>
              <a:rPr lang="zh-CN" altLang="zh-CN" sz="2000" b="1" dirty="0"/>
              <a:t>当操作数就绪后，开始执行。如果没有就绪，监测</a:t>
            </a:r>
            <a:r>
              <a:rPr lang="en-US" altLang="zh-CN" sz="2000" b="1" dirty="0"/>
              <a:t>CDB，</a:t>
            </a:r>
            <a:r>
              <a:rPr lang="zh-CN" altLang="zh-CN" sz="2000" b="1" dirty="0"/>
              <a:t>检查</a:t>
            </a:r>
            <a:r>
              <a:rPr lang="en-US" altLang="zh-CN" sz="2000" b="1" dirty="0"/>
              <a:t>RAW</a:t>
            </a:r>
            <a:r>
              <a:rPr lang="zh-CN" altLang="zh-CN" sz="2000" b="1" dirty="0"/>
              <a:t>相关</a:t>
            </a:r>
            <a:endParaRPr lang="zh-CN" altLang="zh-CN" sz="2000" b="1" dirty="0"/>
          </a:p>
          <a:p>
            <a:pPr marL="0" indent="0" eaLnBrk="1" hangingPunct="1">
              <a:buFont typeface="Arial" panose="020B0604020202020204" pitchFamily="34" charset="0"/>
              <a:buNone/>
              <a:defRPr/>
            </a:pPr>
            <a:r>
              <a:rPr lang="en-US" altLang="zh-CN" sz="2400" b="1" dirty="0">
                <a:solidFill>
                  <a:srgbClr val="5B9BD5"/>
                </a:solidFill>
              </a:rPr>
              <a:t>3. Write result</a:t>
            </a:r>
            <a:r>
              <a:rPr lang="en-US" altLang="zh-CN" sz="2400" b="1" dirty="0"/>
              <a:t>—finish execution (</a:t>
            </a:r>
            <a:r>
              <a:rPr lang="en-US" altLang="zh-CN" sz="2400" b="1" dirty="0" smtClean="0"/>
              <a:t>WR)</a:t>
            </a:r>
            <a:endParaRPr lang="en-US" altLang="zh-CN" sz="2400" b="1" dirty="0"/>
          </a:p>
          <a:p>
            <a:pPr lvl="1" eaLnBrk="1" hangingPunct="1">
              <a:buFont typeface="Arial" panose="020B0604020202020204" pitchFamily="34" charset="0"/>
              <a:buChar char="•"/>
              <a:defRPr/>
            </a:pPr>
            <a:r>
              <a:rPr lang="zh-CN" altLang="zh-CN" sz="2000" b="1" dirty="0"/>
              <a:t>将运算结果通过</a:t>
            </a:r>
            <a:r>
              <a:rPr lang="en-US" altLang="zh-CN" sz="2000" b="1" dirty="0"/>
              <a:t>CDB</a:t>
            </a:r>
            <a:r>
              <a:rPr lang="zh-CN" altLang="zh-CN" sz="2000" b="1" dirty="0"/>
              <a:t>传送给所有等待结果的</a:t>
            </a:r>
            <a:r>
              <a:rPr lang="en-US" altLang="zh-CN" sz="2000" b="1" dirty="0"/>
              <a:t>FU</a:t>
            </a:r>
            <a:r>
              <a:rPr lang="zh-CN" altLang="zh-CN" sz="2000" b="1" dirty="0"/>
              <a:t>以及</a:t>
            </a:r>
            <a:r>
              <a:rPr lang="en-US" altLang="zh-CN" sz="2000" b="1" dirty="0"/>
              <a:t>ROB</a:t>
            </a:r>
            <a:r>
              <a:rPr lang="zh-CN" altLang="zh-CN" sz="2000" b="1" dirty="0"/>
              <a:t>单元，标识</a:t>
            </a:r>
            <a:r>
              <a:rPr lang="en-US" altLang="zh-CN" sz="2000" b="1" dirty="0"/>
              <a:t>RS</a:t>
            </a:r>
            <a:r>
              <a:rPr lang="zh-CN" altLang="zh-CN" sz="2000" b="1" dirty="0"/>
              <a:t>可用</a:t>
            </a:r>
            <a:endParaRPr lang="zh-CN" altLang="zh-CN" sz="2000" b="1" dirty="0"/>
          </a:p>
          <a:p>
            <a:pPr marL="0" indent="0" eaLnBrk="1" hangingPunct="1">
              <a:buFont typeface="Arial" panose="020B0604020202020204" pitchFamily="34" charset="0"/>
              <a:buNone/>
              <a:defRPr/>
            </a:pPr>
            <a:r>
              <a:rPr lang="en-US" altLang="zh-CN" sz="2400" b="1" dirty="0">
                <a:solidFill>
                  <a:srgbClr val="5B9BD5"/>
                </a:solidFill>
              </a:rPr>
              <a:t>4. Commit</a:t>
            </a:r>
            <a:r>
              <a:rPr lang="en-US" altLang="zh-CN" sz="2400" b="1" dirty="0"/>
              <a:t>—update</a:t>
            </a:r>
            <a:r>
              <a:rPr lang="en-US" altLang="zh-CN" sz="2400" b="1" dirty="0">
                <a:solidFill>
                  <a:srgbClr val="5B9BD5"/>
                </a:solidFill>
              </a:rPr>
              <a:t> </a:t>
            </a:r>
            <a:r>
              <a:rPr lang="en-US" altLang="zh-CN" sz="2400" b="1" dirty="0"/>
              <a:t>register with reorder result</a:t>
            </a:r>
            <a:endParaRPr lang="en-US" altLang="zh-CN" sz="2400" b="1" dirty="0"/>
          </a:p>
          <a:p>
            <a:pPr lvl="1" eaLnBrk="1" hangingPunct="1">
              <a:buFont typeface="Arial" panose="020B0604020202020204" pitchFamily="34" charset="0"/>
              <a:buChar char="•"/>
              <a:defRPr/>
            </a:pPr>
            <a:r>
              <a:rPr lang="zh-CN" altLang="zh-CN" sz="2000" b="1" dirty="0"/>
              <a:t>按</a:t>
            </a:r>
            <a:r>
              <a:rPr lang="en-US" altLang="zh-CN" sz="2000" b="1" dirty="0"/>
              <a:t>ROB</a:t>
            </a:r>
            <a:r>
              <a:rPr lang="zh-CN" altLang="zh-CN" sz="2000" b="1" dirty="0"/>
              <a:t>表中顺序，如果结果已有，就</a:t>
            </a:r>
            <a:r>
              <a:rPr lang="zh-CN" altLang="zh-CN" sz="2000" b="1" dirty="0">
                <a:solidFill>
                  <a:srgbClr val="FF0000"/>
                </a:solidFill>
              </a:rPr>
              <a:t>更新寄存器（或存储器）</a:t>
            </a:r>
            <a:r>
              <a:rPr lang="zh-CN" altLang="zh-CN" sz="2000" b="1" dirty="0"/>
              <a:t>，并将该指令从</a:t>
            </a:r>
            <a:r>
              <a:rPr lang="en-US" altLang="zh-CN" sz="2000" b="1" dirty="0"/>
              <a:t>ROB</a:t>
            </a:r>
            <a:r>
              <a:rPr lang="zh-CN" altLang="zh-CN" sz="2000" b="1" dirty="0"/>
              <a:t>表中删除</a:t>
            </a:r>
            <a:endParaRPr lang="zh-CN" altLang="zh-CN" sz="2000" b="1" dirty="0"/>
          </a:p>
          <a:p>
            <a:pPr lvl="1" eaLnBrk="1" hangingPunct="1">
              <a:buFont typeface="Arial" panose="020B0604020202020204" pitchFamily="34" charset="0"/>
              <a:buChar char="•"/>
              <a:defRPr/>
            </a:pPr>
            <a:r>
              <a:rPr lang="zh-CN" altLang="zh-CN" sz="2000" b="1" dirty="0"/>
              <a:t>预测失败或有中断时</a:t>
            </a:r>
            <a:r>
              <a:rPr lang="zh-CN" altLang="zh-CN" sz="2000" b="1" dirty="0" smtClean="0"/>
              <a:t>，</a:t>
            </a:r>
            <a:r>
              <a:rPr lang="zh-CN" altLang="en-US" sz="2000" b="1" dirty="0" smtClean="0"/>
              <a:t>清空</a:t>
            </a:r>
            <a:r>
              <a:rPr lang="en-US" altLang="zh-CN" sz="2000" b="1" dirty="0" smtClean="0"/>
              <a:t>ROB</a:t>
            </a:r>
            <a:r>
              <a:rPr lang="zh-CN" altLang="en-US" sz="2000" b="1" dirty="0" smtClean="0"/>
              <a:t>，从新的指令地址开始执行</a:t>
            </a:r>
            <a:endParaRPr lang="en-US" altLang="zh-CN" sz="2000" b="1" dirty="0"/>
          </a:p>
        </p:txBody>
      </p:sp>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9307</Words>
  <Application>WPS 演示</Application>
  <PresentationFormat>全屏显示(4:3)</PresentationFormat>
  <Paragraphs>1241</Paragraphs>
  <Slides>54</Slides>
  <Notes>17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9</vt:i4>
      </vt:variant>
      <vt:variant>
        <vt:lpstr>幻灯片标题</vt:lpstr>
      </vt:variant>
      <vt:variant>
        <vt:i4>54</vt:i4>
      </vt:variant>
    </vt:vector>
  </HeadingPairs>
  <TitlesOfParts>
    <vt:vector size="76" baseType="lpstr">
      <vt:lpstr>Arial</vt:lpstr>
      <vt:lpstr>宋体</vt:lpstr>
      <vt:lpstr>Wingdings</vt:lpstr>
      <vt:lpstr>Calibri</vt:lpstr>
      <vt:lpstr>Times New Roman</vt:lpstr>
      <vt:lpstr>Tahoma</vt:lpstr>
      <vt:lpstr>黑体</vt:lpstr>
      <vt:lpstr>微软雅黑</vt:lpstr>
      <vt:lpstr>Arial Unicode MS</vt:lpstr>
      <vt:lpstr>Symbol</vt:lpstr>
      <vt:lpstr>Verdana</vt:lpstr>
      <vt:lpstr>华文中宋</vt:lpstr>
      <vt:lpstr>Office 主题​​</vt:lpstr>
      <vt:lpstr>Word.Document.8</vt:lpstr>
      <vt:lpstr>Word.Document.8</vt:lpstr>
      <vt:lpstr>Word.Document.8</vt:lpstr>
      <vt:lpstr>Word.Picture.8</vt:lpstr>
      <vt:lpstr>Word.Picture.8</vt:lpstr>
      <vt:lpstr>Visio.Drawing.11</vt:lpstr>
      <vt:lpstr>Visio.Drawing.11</vt:lpstr>
      <vt:lpstr>Visio.Drawing.11</vt:lpstr>
      <vt:lpstr>Visio.Drawing.11</vt:lpstr>
      <vt:lpstr>计算机组织与体系结构</vt:lpstr>
      <vt:lpstr>Recap</vt:lpstr>
      <vt:lpstr>7.3  控制相关的动态解决技术</vt:lpstr>
      <vt:lpstr>7.3.3 基于硬件的前瞻执行</vt:lpstr>
      <vt:lpstr>PowerPoint 演示文稿</vt:lpstr>
      <vt:lpstr>PowerPoint 演示文稿</vt:lpstr>
      <vt:lpstr>PowerPoint 演示文稿</vt:lpstr>
      <vt:lpstr>PowerPoint 演示文稿</vt:lpstr>
      <vt:lpstr>支持前瞻执行的 Tomasulo 算法的四阶段</vt:lpstr>
      <vt:lpstr>PowerPoint 演示文稿</vt:lpstr>
      <vt:lpstr>PowerPoint 演示文稿</vt:lpstr>
      <vt:lpstr>PowerPoint 演示文稿</vt:lpstr>
      <vt:lpstr>支持前瞻执行的 Tomasulo 算法的总结</vt:lpstr>
      <vt:lpstr>7.4  多指令流出技术</vt:lpstr>
      <vt:lpstr>PowerPoint 演示文稿</vt:lpstr>
      <vt:lpstr>7.4 多指令流出技术</vt:lpstr>
      <vt:lpstr>PowerPoint 演示文稿</vt:lpstr>
      <vt:lpstr> 超标量技术</vt:lpstr>
      <vt:lpstr>7.4.1 静态超标量技术</vt:lpstr>
      <vt:lpstr>超标量处理机的理想执行情况</vt:lpstr>
      <vt:lpstr>超标量处理机的技术问题</vt:lpstr>
      <vt:lpstr>超标量：例子</vt:lpstr>
      <vt:lpstr>超标量：例子执行情况</vt:lpstr>
      <vt:lpstr>超标量：例子结果分析</vt:lpstr>
      <vt:lpstr>7.4.2  动态多指令流出技术</vt:lpstr>
      <vt:lpstr>7.4.2 动态多指令流出技术</vt:lpstr>
      <vt:lpstr>PowerPoint 演示文稿</vt:lpstr>
      <vt:lpstr>PowerPoint 演示文稿</vt:lpstr>
      <vt:lpstr>PowerPoint 演示文稿</vt:lpstr>
      <vt:lpstr>PowerPoint 演示文稿</vt:lpstr>
      <vt:lpstr>7.4.3 超长指令字技术</vt:lpstr>
      <vt:lpstr>VLIW基本机构</vt:lpstr>
      <vt:lpstr>VLIW例子</vt:lpstr>
      <vt:lpstr>VLIW例子的指令执行情况，n=5</vt:lpstr>
      <vt:lpstr>执行情况，n=7</vt:lpstr>
      <vt:lpstr>结果分析</vt:lpstr>
      <vt:lpstr>没有空指令的调度, n=3</vt:lpstr>
      <vt:lpstr>尽可能指令空间充满的调度, n=10</vt:lpstr>
      <vt:lpstr>VLIW的技术难题</vt:lpstr>
      <vt:lpstr>多指令流出的技术难题</vt:lpstr>
      <vt:lpstr>ILP的展望</vt:lpstr>
      <vt:lpstr>多核系统结构</vt:lpstr>
      <vt:lpstr>多核系统结构</vt:lpstr>
      <vt:lpstr>多核系统结构</vt:lpstr>
      <vt:lpstr>多核系统结构</vt:lpstr>
      <vt:lpstr>多核系统结构</vt:lpstr>
      <vt:lpstr>多核系统结构</vt:lpstr>
      <vt:lpstr>多核系统结构</vt:lpstr>
      <vt:lpstr>PowerPoint 演示文稿</vt:lpstr>
      <vt:lpstr>PowerPoint 演示文稿</vt:lpstr>
      <vt:lpstr>PowerPoint 演示文稿</vt:lpstr>
      <vt:lpstr>指令级并行总结</vt:lpstr>
      <vt:lpstr>第7章作业</vt:lpstr>
      <vt:lpstr>谢谢各位同学！</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suzi</dc:creator>
  <cp:lastModifiedBy>烂柯人</cp:lastModifiedBy>
  <cp:revision>2015</cp:revision>
  <cp:lastPrinted>2019-11-06T10:36:00Z</cp:lastPrinted>
  <dcterms:created xsi:type="dcterms:W3CDTF">2113-01-01T00:00:00Z</dcterms:created>
  <dcterms:modified xsi:type="dcterms:W3CDTF">2019-12-25T14:49:30Z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