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31"/>
  </p:handoutMasterIdLst>
  <p:sldIdLst>
    <p:sldId id="256" r:id="rId3"/>
    <p:sldId id="1104" r:id="rId4"/>
    <p:sldId id="1033" r:id="rId5"/>
    <p:sldId id="310" r:id="rId6"/>
    <p:sldId id="326" r:id="rId7"/>
    <p:sldId id="1011" r:id="rId8"/>
    <p:sldId id="1028" r:id="rId9"/>
    <p:sldId id="1031" r:id="rId10"/>
    <p:sldId id="1032" r:id="rId12"/>
    <p:sldId id="1099" r:id="rId13"/>
    <p:sldId id="1034" r:id="rId14"/>
    <p:sldId id="1035" r:id="rId15"/>
    <p:sldId id="1036" r:id="rId16"/>
    <p:sldId id="1037" r:id="rId17"/>
    <p:sldId id="1039" r:id="rId18"/>
    <p:sldId id="1038" r:id="rId19"/>
    <p:sldId id="1040" r:id="rId20"/>
    <p:sldId id="1041" r:id="rId21"/>
    <p:sldId id="1042" r:id="rId22"/>
    <p:sldId id="1106" r:id="rId23"/>
    <p:sldId id="1107" r:id="rId24"/>
    <p:sldId id="1108" r:id="rId25"/>
    <p:sldId id="1109" r:id="rId26"/>
    <p:sldId id="1110" r:id="rId27"/>
    <p:sldId id="1111" r:id="rId28"/>
    <p:sldId id="1112" r:id="rId29"/>
    <p:sldId id="1113" r:id="rId30"/>
  </p:sldIdLst>
  <p:sldSz cx="9144000" cy="6858000" type="screen4x3"/>
  <p:notesSz cx="7099300" cy="10234295"/>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3399"/>
    <a:srgbClr val="3366FF"/>
    <a:srgbClr val="00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0183" autoAdjust="0"/>
  </p:normalViewPr>
  <p:slideViewPr>
    <p:cSldViewPr>
      <p:cViewPr varScale="1">
        <p:scale>
          <a:sx n="90" d="100"/>
          <a:sy n="90" d="100"/>
        </p:scale>
        <p:origin x="22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1206"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fld id="{C5E58F06-F5F7-4473-A2AA-15974FFD66AF}" type="slidenum">
              <a:rPr lang="zh-CN" altLang="en-US" sz="1300" smtClean="0"/>
            </a:fld>
            <a:endParaRPr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a:latin typeface="Arial" panose="020B0604020202020204" pitchFamily="34" charset="0"/>
              <a:ea typeface="MS PGothic" panose="020B0600070205080204" pitchFamily="34" charset="-128"/>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ea typeface="MS PGothic" panose="020B0600070205080204" pitchFamily="34" charset="-128"/>
              </a:defRPr>
            </a:lvl1pPr>
            <a:lvl2pPr marL="804545" indent="-309245" eaLnBrk="0" hangingPunct="0">
              <a:defRPr sz="2600">
                <a:solidFill>
                  <a:schemeClr val="tx1"/>
                </a:solidFill>
                <a:latin typeface="Arial" panose="020B0604020202020204" pitchFamily="34" charset="0"/>
                <a:ea typeface="MS PGothic" panose="020B0600070205080204" pitchFamily="34" charset="-128"/>
              </a:defRPr>
            </a:lvl2pPr>
            <a:lvl3pPr marL="1238250" indent="-247650" eaLnBrk="0" hangingPunct="0">
              <a:defRPr sz="2600">
                <a:solidFill>
                  <a:schemeClr val="tx1"/>
                </a:solidFill>
                <a:latin typeface="Arial" panose="020B0604020202020204" pitchFamily="34" charset="0"/>
                <a:ea typeface="MS PGothic" panose="020B0600070205080204" pitchFamily="34" charset="-128"/>
              </a:defRPr>
            </a:lvl3pPr>
            <a:lvl4pPr marL="1733550" indent="-247650" eaLnBrk="0" hangingPunct="0">
              <a:defRPr sz="2600">
                <a:solidFill>
                  <a:schemeClr val="tx1"/>
                </a:solidFill>
                <a:latin typeface="Arial" panose="020B0604020202020204" pitchFamily="34" charset="0"/>
                <a:ea typeface="MS PGothic" panose="020B0600070205080204" pitchFamily="34" charset="-128"/>
              </a:defRPr>
            </a:lvl4pPr>
            <a:lvl5pPr marL="2228850" indent="-247650" eaLnBrk="0" hangingPunct="0">
              <a:defRPr sz="2600">
                <a:solidFill>
                  <a:schemeClr val="tx1"/>
                </a:solidFill>
                <a:latin typeface="Arial" panose="020B0604020202020204" pitchFamily="34" charset="0"/>
                <a:ea typeface="MS PGothic" panose="020B0600070205080204" pitchFamily="34" charset="-128"/>
              </a:defRPr>
            </a:lvl5pPr>
            <a:lvl6pPr marL="2723515" indent="-247650"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6pPr>
            <a:lvl7pPr marL="3218815" indent="-247650"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7pPr>
            <a:lvl8pPr marL="3714115" indent="-247650"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8pPr>
            <a:lvl9pPr marL="4209415" indent="-247650"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9pPr>
          </a:lstStyle>
          <a:p>
            <a:pPr eaLnBrk="1" hangingPunct="1"/>
            <a:fld id="{99407F5E-F925-42AC-82BD-1436C2DDCEDB}" type="slidenum">
              <a:rPr lang="en-US" altLang="zh-CN" sz="1300">
                <a:solidFill>
                  <a:srgbClr val="000000"/>
                </a:solidFill>
              </a:rPr>
            </a:fld>
            <a:endParaRPr lang="en-US" altLang="zh-CN" sz="13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p:sp>
      <p:sp>
        <p:nvSpPr>
          <p:cNvPr id="1566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6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83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55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fld id="{C8CC1B2F-D9F2-4CAB-ADF3-799297AA59F7}" type="slidenum">
              <a:rPr lang="zh-CN" altLang="en-US" sz="1300"/>
            </a:fld>
            <a:endParaRPr lang="en-US" altLang="zh-CN"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905" eaLnBrk="0" hangingPunct="0">
              <a:defRPr sz="2000">
                <a:solidFill>
                  <a:schemeClr val="tx1"/>
                </a:solidFill>
                <a:latin typeface="Verdana" panose="020B0604030504040204" pitchFamily="34" charset="0"/>
                <a:ea typeface="宋体" panose="02010600030101010101" pitchFamily="2" charset="-122"/>
              </a:defRPr>
            </a:lvl1pPr>
            <a:lvl2pPr marL="742950" indent="-285750" defTabSz="890905" eaLnBrk="0" hangingPunct="0">
              <a:defRPr sz="2000">
                <a:solidFill>
                  <a:schemeClr val="tx1"/>
                </a:solidFill>
                <a:latin typeface="Verdana" panose="020B0604030504040204" pitchFamily="34" charset="0"/>
                <a:ea typeface="宋体" panose="02010600030101010101" pitchFamily="2" charset="-122"/>
              </a:defRPr>
            </a:lvl2pPr>
            <a:lvl3pPr marL="1143000" indent="-228600" defTabSz="890905" eaLnBrk="0" hangingPunct="0">
              <a:defRPr sz="2000">
                <a:solidFill>
                  <a:schemeClr val="tx1"/>
                </a:solidFill>
                <a:latin typeface="Verdana" panose="020B0604030504040204" pitchFamily="34" charset="0"/>
                <a:ea typeface="宋体" panose="02010600030101010101" pitchFamily="2" charset="-122"/>
              </a:defRPr>
            </a:lvl3pPr>
            <a:lvl4pPr marL="1600200" indent="-228600" defTabSz="890905" eaLnBrk="0" hangingPunct="0">
              <a:defRPr sz="2000">
                <a:solidFill>
                  <a:schemeClr val="tx1"/>
                </a:solidFill>
                <a:latin typeface="Verdana" panose="020B0604030504040204" pitchFamily="34" charset="0"/>
                <a:ea typeface="宋体" panose="02010600030101010101" pitchFamily="2" charset="-122"/>
              </a:defRPr>
            </a:lvl4pPr>
            <a:lvl5pPr marL="2057400" indent="-228600" defTabSz="890905" eaLnBrk="0" hangingPunct="0">
              <a:defRPr sz="2000">
                <a:solidFill>
                  <a:schemeClr val="tx1"/>
                </a:solidFill>
                <a:latin typeface="Verdana" panose="020B0604030504040204" pitchFamily="34" charset="0"/>
                <a:ea typeface="宋体" panose="02010600030101010101" pitchFamily="2" charset="-122"/>
              </a:defRPr>
            </a:lvl5pPr>
            <a:lvl6pPr marL="2514600" indent="-228600" defTabSz="890905"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890905"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890905"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890905"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r" eaLnBrk="1" hangingPunct="1"/>
            <a:fld id="{A8AAE29F-39D1-484F-8A91-8F3A10EFF3E3}"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xfrm>
            <a:off x="711575" y="4861441"/>
            <a:ext cx="567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zh-CN"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905" eaLnBrk="0" hangingPunct="0">
              <a:defRPr sz="2000">
                <a:solidFill>
                  <a:schemeClr val="tx1"/>
                </a:solidFill>
                <a:latin typeface="Verdana" panose="020B0604030504040204" pitchFamily="34" charset="0"/>
                <a:ea typeface="宋体" panose="02010600030101010101" pitchFamily="2" charset="-122"/>
              </a:defRPr>
            </a:lvl1pPr>
            <a:lvl2pPr marL="742950" indent="-285750" defTabSz="890905" eaLnBrk="0" hangingPunct="0">
              <a:defRPr sz="2000">
                <a:solidFill>
                  <a:schemeClr val="tx1"/>
                </a:solidFill>
                <a:latin typeface="Verdana" panose="020B0604030504040204" pitchFamily="34" charset="0"/>
                <a:ea typeface="宋体" panose="02010600030101010101" pitchFamily="2" charset="-122"/>
              </a:defRPr>
            </a:lvl2pPr>
            <a:lvl3pPr marL="1143000" indent="-228600" defTabSz="890905" eaLnBrk="0" hangingPunct="0">
              <a:defRPr sz="2000">
                <a:solidFill>
                  <a:schemeClr val="tx1"/>
                </a:solidFill>
                <a:latin typeface="Verdana" panose="020B0604030504040204" pitchFamily="34" charset="0"/>
                <a:ea typeface="宋体" panose="02010600030101010101" pitchFamily="2" charset="-122"/>
              </a:defRPr>
            </a:lvl3pPr>
            <a:lvl4pPr marL="1600200" indent="-228600" defTabSz="890905" eaLnBrk="0" hangingPunct="0">
              <a:defRPr sz="2000">
                <a:solidFill>
                  <a:schemeClr val="tx1"/>
                </a:solidFill>
                <a:latin typeface="Verdana" panose="020B0604030504040204" pitchFamily="34" charset="0"/>
                <a:ea typeface="宋体" panose="02010600030101010101" pitchFamily="2" charset="-122"/>
              </a:defRPr>
            </a:lvl4pPr>
            <a:lvl5pPr marL="2057400" indent="-228600" defTabSz="890905" eaLnBrk="0" hangingPunct="0">
              <a:defRPr sz="2000">
                <a:solidFill>
                  <a:schemeClr val="tx1"/>
                </a:solidFill>
                <a:latin typeface="Verdana" panose="020B0604030504040204" pitchFamily="34" charset="0"/>
                <a:ea typeface="宋体" panose="02010600030101010101" pitchFamily="2" charset="-122"/>
              </a:defRPr>
            </a:lvl5pPr>
            <a:lvl6pPr marL="2514600" indent="-228600" defTabSz="890905"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890905"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890905"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890905"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r" eaLnBrk="1" hangingPunct="1"/>
            <a:fld id="{EFD6978E-12A6-408B-B6B3-B88CEF6C9571}"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xfrm>
            <a:off x="711575" y="4861441"/>
            <a:ext cx="567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en-US" altLang="zh-CN"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270" eaLnBrk="0" hangingPunct="0">
              <a:defRPr sz="2000">
                <a:solidFill>
                  <a:schemeClr val="tx1"/>
                </a:solidFill>
                <a:latin typeface="Verdana" panose="020B0604030504040204" pitchFamily="34" charset="0"/>
                <a:ea typeface="宋体" panose="02010600030101010101" pitchFamily="2" charset="-122"/>
              </a:defRPr>
            </a:lvl1pPr>
            <a:lvl2pPr marL="742950" indent="-285750" defTabSz="890270" eaLnBrk="0" hangingPunct="0">
              <a:defRPr sz="2000">
                <a:solidFill>
                  <a:schemeClr val="tx1"/>
                </a:solidFill>
                <a:latin typeface="Verdana" panose="020B0604030504040204" pitchFamily="34" charset="0"/>
                <a:ea typeface="宋体" panose="02010600030101010101" pitchFamily="2" charset="-122"/>
              </a:defRPr>
            </a:lvl2pPr>
            <a:lvl3pPr marL="1143000" indent="-228600" defTabSz="890270" eaLnBrk="0" hangingPunct="0">
              <a:defRPr sz="2000">
                <a:solidFill>
                  <a:schemeClr val="tx1"/>
                </a:solidFill>
                <a:latin typeface="Verdana" panose="020B0604030504040204" pitchFamily="34" charset="0"/>
                <a:ea typeface="宋体" panose="02010600030101010101" pitchFamily="2" charset="-122"/>
              </a:defRPr>
            </a:lvl3pPr>
            <a:lvl4pPr marL="1600200" indent="-228600" defTabSz="890270" eaLnBrk="0" hangingPunct="0">
              <a:defRPr sz="2000">
                <a:solidFill>
                  <a:schemeClr val="tx1"/>
                </a:solidFill>
                <a:latin typeface="Verdana" panose="020B0604030504040204" pitchFamily="34" charset="0"/>
                <a:ea typeface="宋体" panose="02010600030101010101" pitchFamily="2" charset="-122"/>
              </a:defRPr>
            </a:lvl4pPr>
            <a:lvl5pPr marL="2057400" indent="-228600" defTabSz="890270" eaLnBrk="0" hangingPunct="0">
              <a:defRPr sz="2000">
                <a:solidFill>
                  <a:schemeClr val="tx1"/>
                </a:solidFill>
                <a:latin typeface="Verdana" panose="020B0604030504040204" pitchFamily="34" charset="0"/>
                <a:ea typeface="宋体" panose="02010600030101010101" pitchFamily="2" charset="-122"/>
              </a:defRPr>
            </a:lvl5pPr>
            <a:lvl6pPr marL="25146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r" eaLnBrk="1" hangingPunct="1"/>
            <a:fld id="{BF7DECDE-3A09-443D-A9A8-E65E07AE6C96}"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xfrm>
            <a:off x="711575" y="4861441"/>
            <a:ext cx="567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zh-CN"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a:t>计算机组织与体系结构</a:t>
            </a:r>
            <a:endParaRPr lang="zh-CN" altLang="en-US" sz="5400" b="1"/>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舒燕君</a:t>
            </a:r>
            <a:endParaRPr lang="zh-CN" altLang="en-US" sz="2800"/>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endParaRPr lang="zh-CN" altLang="en-US" sz="2800"/>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a:effectLst>
                  <a:outerShdw blurRad="38100" dist="38100" dir="2700000" algn="tl">
                    <a:srgbClr val="000000"/>
                  </a:outerShdw>
                </a:effectLst>
                <a:latin typeface="+mj-lt"/>
                <a:ea typeface="+mj-ea"/>
                <a:cs typeface="+mj-cs"/>
              </a:rPr>
              <a:t>第二讲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339975" y="315913"/>
            <a:ext cx="5256213" cy="592137"/>
          </a:xfrm>
        </p:spPr>
        <p:txBody>
          <a:bodyPr/>
          <a:lstStyle/>
          <a:p>
            <a:pPr algn="l">
              <a:defRPr/>
            </a:pPr>
            <a:r>
              <a:rPr kumimoji="1" lang="zh-CN" altLang="en-US" sz="2800" b="1" dirty="0">
                <a:solidFill>
                  <a:schemeClr val="tx2"/>
                </a:solidFill>
                <a:effectLst>
                  <a:outerShdw blurRad="38100" dist="38100" dir="2700000" algn="tl">
                    <a:srgbClr val="000000"/>
                  </a:outerShdw>
                </a:effectLst>
                <a:latin typeface="Arial" panose="020B0604020202020204" pitchFamily="34" charset="0"/>
                <a:cs typeface="+mn-cs"/>
              </a:rPr>
              <a:t>第 </a:t>
            </a:r>
            <a:r>
              <a:rPr kumimoji="1" lang="en-US" altLang="zh-CN" sz="2800" b="1" dirty="0">
                <a:solidFill>
                  <a:schemeClr val="tx2"/>
                </a:solidFill>
                <a:effectLst>
                  <a:outerShdw blurRad="38100" dist="38100" dir="2700000" algn="tl">
                    <a:srgbClr val="000000"/>
                  </a:outerShdw>
                </a:effectLst>
                <a:latin typeface="Arial" panose="020B0604020202020204" pitchFamily="34" charset="0"/>
                <a:cs typeface="+mn-cs"/>
              </a:rPr>
              <a:t>1 </a:t>
            </a:r>
            <a:r>
              <a:rPr kumimoji="1" lang="zh-CN" altLang="en-US" sz="2800" b="1" dirty="0">
                <a:solidFill>
                  <a:schemeClr val="tx2"/>
                </a:solidFill>
                <a:effectLst>
                  <a:outerShdw blurRad="38100" dist="38100" dir="2700000" algn="tl">
                    <a:srgbClr val="000000"/>
                  </a:outerShdw>
                </a:effectLst>
                <a:latin typeface="Arial" panose="020B0604020202020204" pitchFamily="34" charset="0"/>
                <a:cs typeface="+mn-cs"/>
              </a:rPr>
              <a:t>章  计算机系统概论</a:t>
            </a:r>
            <a:endParaRPr kumimoji="1" lang="zh-CN" altLang="en-US" sz="2800" b="1" dirty="0">
              <a:solidFill>
                <a:schemeClr val="tx2"/>
              </a:solidFill>
              <a:effectLst>
                <a:outerShdw blurRad="38100" dist="38100" dir="2700000" algn="tl">
                  <a:srgbClr val="000000"/>
                </a:outerShdw>
              </a:effectLst>
              <a:latin typeface="Arial" panose="020B0604020202020204" pitchFamily="34" charset="0"/>
              <a:cs typeface="+mn-cs"/>
            </a:endParaRPr>
          </a:p>
        </p:txBody>
      </p:sp>
      <p:sp>
        <p:nvSpPr>
          <p:cNvPr id="658439" name="Rectangle 7"/>
          <p:cNvSpPr>
            <a:spLocks noChangeArrowheads="1"/>
          </p:cNvSpPr>
          <p:nvPr/>
        </p:nvSpPr>
        <p:spPr bwMode="auto">
          <a:xfrm>
            <a:off x="2339975" y="955675"/>
            <a:ext cx="5616575" cy="592138"/>
          </a:xfrm>
          <a:prstGeom prst="rect">
            <a:avLst/>
          </a:prstGeom>
          <a:noFill/>
          <a:ln w="9525">
            <a:noFill/>
            <a:miter lim="800000"/>
          </a:ln>
          <a:effectLst/>
        </p:spPr>
        <p:txBody>
          <a:bodyPr lIns="92075" tIns="46038" rIns="92075" bIns="46038" anchor="ctr"/>
          <a:lstStyle/>
          <a:p>
            <a:pPr>
              <a:defRPr/>
            </a:pPr>
            <a:r>
              <a:rPr lang="zh-CN" altLang="en-US" sz="2800" u="sng" dirty="0">
                <a:solidFill>
                  <a:srgbClr val="3366FF"/>
                </a:solidFill>
                <a:latin typeface="+mj-lt"/>
                <a:ea typeface="+mj-ea"/>
                <a:cs typeface="+mj-cs"/>
              </a:rPr>
              <a:t>第 </a:t>
            </a:r>
            <a:r>
              <a:rPr lang="en-US" altLang="zh-CN" sz="2800" u="sng" dirty="0">
                <a:solidFill>
                  <a:srgbClr val="3366FF"/>
                </a:solidFill>
                <a:latin typeface="+mj-lt"/>
                <a:ea typeface="+mj-ea"/>
                <a:cs typeface="+mj-cs"/>
              </a:rPr>
              <a:t>2 </a:t>
            </a:r>
            <a:r>
              <a:rPr lang="zh-CN" altLang="en-US" sz="2800" u="sng" dirty="0">
                <a:solidFill>
                  <a:srgbClr val="3366FF"/>
                </a:solidFill>
                <a:latin typeface="+mj-lt"/>
                <a:ea typeface="+mj-ea"/>
                <a:cs typeface="+mj-cs"/>
              </a:rPr>
              <a:t>章  计算机系统量化分析基础</a:t>
            </a:r>
            <a:endParaRPr lang="zh-CN" altLang="en-US" sz="2800" u="sng" dirty="0">
              <a:solidFill>
                <a:srgbClr val="3366FF"/>
              </a:solidFill>
              <a:latin typeface="+mj-lt"/>
              <a:ea typeface="+mj-ea"/>
              <a:cs typeface="+mj-cs"/>
            </a:endParaRPr>
          </a:p>
        </p:txBody>
      </p:sp>
      <p:sp>
        <p:nvSpPr>
          <p:cNvPr id="658440" name="Rectangle 8"/>
          <p:cNvSpPr>
            <a:spLocks noChangeArrowheads="1"/>
          </p:cNvSpPr>
          <p:nvPr/>
        </p:nvSpPr>
        <p:spPr bwMode="auto">
          <a:xfrm>
            <a:off x="2360613" y="2163763"/>
            <a:ext cx="5256212"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 </a:t>
            </a:r>
            <a:r>
              <a:rPr lang="en-US" altLang="zh-CN" sz="2800" dirty="0">
                <a:solidFill>
                  <a:schemeClr val="tx2"/>
                </a:solidFill>
                <a:effectLst>
                  <a:outerShdw blurRad="38100" dist="38100" dir="2700000" algn="tl">
                    <a:srgbClr val="000000"/>
                  </a:outerShdw>
                </a:effectLst>
                <a:latin typeface="Arial" panose="020B0604020202020204" pitchFamily="34" charset="0"/>
              </a:rPr>
              <a:t>4 </a:t>
            </a:r>
            <a:r>
              <a:rPr lang="zh-CN" altLang="en-US" sz="2800" dirty="0">
                <a:solidFill>
                  <a:schemeClr val="tx2"/>
                </a:solidFill>
                <a:effectLst>
                  <a:outerShdw blurRad="38100" dist="38100" dir="2700000" algn="tl">
                    <a:srgbClr val="000000"/>
                  </a:outerShdw>
                </a:effectLst>
                <a:latin typeface="Arial" panose="020B0604020202020204" pitchFamily="34" charset="0"/>
              </a:rPr>
              <a:t>章  指令系统</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658441" name="Rectangle 9"/>
          <p:cNvSpPr>
            <a:spLocks noChangeArrowheads="1"/>
          </p:cNvSpPr>
          <p:nvPr/>
        </p:nvSpPr>
        <p:spPr bwMode="auto">
          <a:xfrm>
            <a:off x="2339975" y="2779713"/>
            <a:ext cx="5256213"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a:t>
            </a:r>
            <a:r>
              <a:rPr lang="zh-CN" altLang="en-US" sz="2800" dirty="0">
                <a:solidFill>
                  <a:schemeClr val="tx2"/>
                </a:solidFill>
                <a:effectLst>
                  <a:outerShdw blurRad="38100" dist="38100" dir="2700000" algn="tl">
                    <a:srgbClr val="000000"/>
                  </a:outerShdw>
                </a:effectLst>
                <a:latin typeface="Times New Roman" panose="02020603050405020304" pitchFamily="18" charset="0"/>
              </a:rPr>
              <a:t>５</a:t>
            </a:r>
            <a:r>
              <a:rPr lang="zh-CN" altLang="en-US" sz="2800" dirty="0">
                <a:solidFill>
                  <a:schemeClr val="tx2"/>
                </a:solidFill>
                <a:effectLst>
                  <a:outerShdw blurRad="38100" dist="38100" dir="2700000" algn="tl">
                    <a:srgbClr val="000000"/>
                  </a:outerShdw>
                </a:effectLst>
                <a:latin typeface="Arial" panose="020B0604020202020204" pitchFamily="34" charset="0"/>
              </a:rPr>
              <a:t>章  </a:t>
            </a:r>
            <a:r>
              <a:rPr lang="en-US" altLang="zh-CN" sz="2800" dirty="0">
                <a:solidFill>
                  <a:schemeClr val="tx2"/>
                </a:solidFill>
                <a:effectLst>
                  <a:outerShdw blurRad="38100" dist="38100" dir="2700000" algn="tl">
                    <a:srgbClr val="000000"/>
                  </a:outerShdw>
                </a:effectLst>
                <a:latin typeface="Arial" panose="020B0604020202020204" pitchFamily="34" charset="0"/>
              </a:rPr>
              <a:t>CPU</a:t>
            </a:r>
            <a:r>
              <a:rPr lang="zh-CN" altLang="en-US" sz="2800" dirty="0">
                <a:solidFill>
                  <a:schemeClr val="tx2"/>
                </a:solidFill>
                <a:effectLst>
                  <a:outerShdw blurRad="38100" dist="38100" dir="2700000" algn="tl">
                    <a:srgbClr val="000000"/>
                  </a:outerShdw>
                </a:effectLst>
                <a:latin typeface="Arial" panose="020B0604020202020204" pitchFamily="34" charset="0"/>
              </a:rPr>
              <a:t>设计</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658442" name="Rectangle 10"/>
          <p:cNvSpPr>
            <a:spLocks noChangeArrowheads="1"/>
          </p:cNvSpPr>
          <p:nvPr/>
        </p:nvSpPr>
        <p:spPr bwMode="auto">
          <a:xfrm>
            <a:off x="2339975" y="3395663"/>
            <a:ext cx="5256213"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 </a:t>
            </a:r>
            <a:r>
              <a:rPr lang="en-US" altLang="zh-CN" sz="2800" dirty="0">
                <a:solidFill>
                  <a:schemeClr val="tx2"/>
                </a:solidFill>
                <a:effectLst>
                  <a:outerShdw blurRad="38100" dist="38100" dir="2700000" algn="tl">
                    <a:srgbClr val="000000"/>
                  </a:outerShdw>
                </a:effectLst>
                <a:latin typeface="Arial" panose="020B0604020202020204" pitchFamily="34" charset="0"/>
              </a:rPr>
              <a:t>6 </a:t>
            </a:r>
            <a:r>
              <a:rPr lang="zh-CN" altLang="en-US" sz="2800" dirty="0">
                <a:solidFill>
                  <a:schemeClr val="tx2"/>
                </a:solidFill>
                <a:effectLst>
                  <a:outerShdw blurRad="38100" dist="38100" dir="2700000" algn="tl">
                    <a:srgbClr val="000000"/>
                  </a:outerShdw>
                </a:effectLst>
                <a:latin typeface="Arial" panose="020B0604020202020204" pitchFamily="34" charset="0"/>
              </a:rPr>
              <a:t>章  基本流水线技术</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658443" name="Rectangle 11"/>
          <p:cNvSpPr>
            <a:spLocks noChangeArrowheads="1"/>
          </p:cNvSpPr>
          <p:nvPr/>
        </p:nvSpPr>
        <p:spPr bwMode="auto">
          <a:xfrm>
            <a:off x="2339975" y="4011613"/>
            <a:ext cx="5256213"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a:t>
            </a:r>
            <a:r>
              <a:rPr lang="zh-CN" altLang="en-US" sz="2800" dirty="0">
                <a:solidFill>
                  <a:schemeClr val="tx2"/>
                </a:solidFill>
                <a:effectLst>
                  <a:outerShdw blurRad="38100" dist="38100" dir="2700000" algn="tl">
                    <a:srgbClr val="000000"/>
                  </a:outerShdw>
                </a:effectLst>
                <a:latin typeface="Times New Roman" panose="02020603050405020304" pitchFamily="18" charset="0"/>
              </a:rPr>
              <a:t>７</a:t>
            </a:r>
            <a:r>
              <a:rPr lang="zh-CN" altLang="en-US" sz="2800" dirty="0">
                <a:solidFill>
                  <a:schemeClr val="tx2"/>
                </a:solidFill>
                <a:effectLst>
                  <a:outerShdw blurRad="38100" dist="38100" dir="2700000" algn="tl">
                    <a:srgbClr val="000000"/>
                  </a:outerShdw>
                </a:effectLst>
                <a:latin typeface="Arial" panose="020B0604020202020204" pitchFamily="34" charset="0"/>
              </a:rPr>
              <a:t>章  指令级并行</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658444" name="Rectangle 12"/>
          <p:cNvSpPr>
            <a:spLocks noChangeArrowheads="1"/>
          </p:cNvSpPr>
          <p:nvPr/>
        </p:nvSpPr>
        <p:spPr bwMode="auto">
          <a:xfrm>
            <a:off x="2339975" y="4627563"/>
            <a:ext cx="5256213"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a:t>
            </a:r>
            <a:r>
              <a:rPr lang="zh-CN" altLang="en-US" sz="2800" dirty="0">
                <a:solidFill>
                  <a:schemeClr val="tx2"/>
                </a:solidFill>
                <a:effectLst>
                  <a:outerShdw blurRad="38100" dist="38100" dir="2700000" algn="tl">
                    <a:srgbClr val="000000"/>
                  </a:outerShdw>
                </a:effectLst>
                <a:latin typeface="Times New Roman" panose="02020603050405020304" pitchFamily="18" charset="0"/>
              </a:rPr>
              <a:t>８</a:t>
            </a:r>
            <a:r>
              <a:rPr lang="zh-CN" altLang="en-US" sz="2800" dirty="0">
                <a:solidFill>
                  <a:schemeClr val="tx2"/>
                </a:solidFill>
                <a:effectLst>
                  <a:outerShdw blurRad="38100" dist="38100" dir="2700000" algn="tl">
                    <a:srgbClr val="000000"/>
                  </a:outerShdw>
                </a:effectLst>
                <a:latin typeface="Arial" panose="020B0604020202020204" pitchFamily="34" charset="0"/>
              </a:rPr>
              <a:t>章  存储系统的结构与优化</a:t>
            </a:r>
            <a:endParaRPr lang="zh-CN" altLang="en-US" sz="2800" dirty="0">
              <a:solidFill>
                <a:schemeClr val="tx2"/>
              </a:solidFill>
              <a:effectLst>
                <a:outerShdw blurRad="38100" dist="38100" dir="2700000" algn="tl">
                  <a:srgbClr val="000000"/>
                </a:outerShdw>
              </a:effectLst>
              <a:latin typeface="Times New Roman" panose="02020603050405020304" pitchFamily="18" charset="0"/>
            </a:endParaRPr>
          </a:p>
        </p:txBody>
      </p:sp>
      <p:sp>
        <p:nvSpPr>
          <p:cNvPr id="658445" name="Rectangle 13"/>
          <p:cNvSpPr>
            <a:spLocks noChangeArrowheads="1"/>
          </p:cNvSpPr>
          <p:nvPr/>
        </p:nvSpPr>
        <p:spPr bwMode="auto">
          <a:xfrm>
            <a:off x="2339975" y="5243513"/>
            <a:ext cx="5256213"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a:t>
            </a:r>
            <a:r>
              <a:rPr lang="zh-CN" altLang="en-US" sz="2800" dirty="0">
                <a:solidFill>
                  <a:schemeClr val="tx2"/>
                </a:solidFill>
                <a:effectLst>
                  <a:outerShdw blurRad="38100" dist="38100" dir="2700000" algn="tl">
                    <a:srgbClr val="000000"/>
                  </a:outerShdw>
                </a:effectLst>
                <a:latin typeface="Times New Roman" panose="02020603050405020304" pitchFamily="18" charset="0"/>
              </a:rPr>
              <a:t>９</a:t>
            </a:r>
            <a:r>
              <a:rPr lang="zh-CN" altLang="en-US" sz="2800" dirty="0">
                <a:solidFill>
                  <a:schemeClr val="tx2"/>
                </a:solidFill>
                <a:effectLst>
                  <a:outerShdw blurRad="38100" dist="38100" dir="2700000" algn="tl">
                    <a:srgbClr val="000000"/>
                  </a:outerShdw>
                </a:effectLst>
                <a:latin typeface="Arial" panose="020B0604020202020204" pitchFamily="34" charset="0"/>
              </a:rPr>
              <a:t>章  </a:t>
            </a:r>
            <a:r>
              <a:rPr lang="en-US" altLang="zh-CN" sz="2800" dirty="0">
                <a:solidFill>
                  <a:schemeClr val="tx2"/>
                </a:solidFill>
                <a:effectLst>
                  <a:outerShdw blurRad="38100" dist="38100" dir="2700000" algn="tl">
                    <a:srgbClr val="000000"/>
                  </a:outerShdw>
                </a:effectLst>
                <a:latin typeface="Arial" panose="020B0604020202020204" pitchFamily="34" charset="0"/>
              </a:rPr>
              <a:t>IO</a:t>
            </a:r>
            <a:r>
              <a:rPr lang="zh-CN" altLang="en-US" sz="2800" dirty="0">
                <a:solidFill>
                  <a:schemeClr val="tx2"/>
                </a:solidFill>
                <a:effectLst>
                  <a:outerShdw blurRad="38100" dist="38100" dir="2700000" algn="tl">
                    <a:srgbClr val="000000"/>
                  </a:outerShdw>
                </a:effectLst>
                <a:latin typeface="Arial" panose="020B0604020202020204" pitchFamily="34" charset="0"/>
              </a:rPr>
              <a:t>系统</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13" name="Rectangle 8"/>
          <p:cNvSpPr>
            <a:spLocks noChangeArrowheads="1"/>
          </p:cNvSpPr>
          <p:nvPr/>
        </p:nvSpPr>
        <p:spPr bwMode="auto">
          <a:xfrm>
            <a:off x="2339975" y="1571625"/>
            <a:ext cx="5256213" cy="592138"/>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 </a:t>
            </a:r>
            <a:r>
              <a:rPr lang="en-US" altLang="zh-CN" sz="2800" dirty="0">
                <a:solidFill>
                  <a:schemeClr val="tx2"/>
                </a:solidFill>
                <a:effectLst>
                  <a:outerShdw blurRad="38100" dist="38100" dir="2700000" algn="tl">
                    <a:srgbClr val="000000"/>
                  </a:outerShdw>
                </a:effectLst>
                <a:latin typeface="Arial" panose="020B0604020202020204" pitchFamily="34" charset="0"/>
              </a:rPr>
              <a:t>3 </a:t>
            </a:r>
            <a:r>
              <a:rPr lang="zh-CN" altLang="en-US" sz="2800" dirty="0">
                <a:solidFill>
                  <a:schemeClr val="tx2"/>
                </a:solidFill>
                <a:effectLst>
                  <a:outerShdw blurRad="38100" dist="38100" dir="2700000" algn="tl">
                    <a:srgbClr val="000000"/>
                  </a:outerShdw>
                </a:effectLst>
                <a:latin typeface="Arial" panose="020B0604020202020204" pitchFamily="34" charset="0"/>
              </a:rPr>
              <a:t>章  总线</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1200" y="548680"/>
            <a:ext cx="8229600" cy="1143000"/>
          </a:xfrm>
        </p:spPr>
        <p:txBody>
          <a:bodyPr>
            <a:normAutofit fontScale="90000"/>
          </a:bodyPr>
          <a:lstStyle/>
          <a:p>
            <a:pPr eaLnBrk="1" hangingPunct="1"/>
            <a:r>
              <a:rPr lang="zh-CN" altLang="en-US" sz="4000" b="1" dirty="0"/>
              <a:t>第２章</a:t>
            </a:r>
            <a:r>
              <a:rPr lang="zh-CN" altLang="en-US" sz="4000" b="1" dirty="0">
                <a:solidFill>
                  <a:srgbClr val="3366FF"/>
                </a:solidFill>
              </a:rPr>
              <a:t>  </a:t>
            </a:r>
            <a:r>
              <a:rPr lang="zh-CN" altLang="en-US" sz="4000" b="1" dirty="0"/>
              <a:t>计算机系统量化分析基础</a:t>
            </a:r>
            <a:br>
              <a:rPr lang="zh-CN" altLang="en-US" sz="4000" dirty="0">
                <a:solidFill>
                  <a:srgbClr val="3366FF"/>
                </a:solidFill>
              </a:rPr>
            </a:br>
            <a:endParaRPr lang="zh-CN" altLang="en-US" sz="4000" b="1" dirty="0"/>
          </a:p>
        </p:txBody>
      </p:sp>
      <p:sp>
        <p:nvSpPr>
          <p:cNvPr id="7171" name="Text Box 3"/>
          <p:cNvSpPr txBox="1">
            <a:spLocks noChangeArrowheads="1"/>
          </p:cNvSpPr>
          <p:nvPr/>
        </p:nvSpPr>
        <p:spPr bwMode="auto">
          <a:xfrm>
            <a:off x="2127250" y="4800600"/>
            <a:ext cx="5397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zh-CN" altLang="en-US" sz="3200">
                <a:latin typeface="Times New Roman" panose="02020603050405020304" pitchFamily="18" charset="0"/>
              </a:rPr>
              <a:t>2.3 计算机系统设计和分析</a:t>
            </a:r>
            <a:endParaRPr lang="zh-CN" altLang="en-US" sz="3200">
              <a:latin typeface="Times New Roman" panose="02020603050405020304" pitchFamily="18" charset="0"/>
            </a:endParaRPr>
          </a:p>
        </p:txBody>
      </p:sp>
      <p:sp>
        <p:nvSpPr>
          <p:cNvPr id="7172" name="Text Box 4"/>
          <p:cNvSpPr txBox="1">
            <a:spLocks noChangeArrowheads="1"/>
          </p:cNvSpPr>
          <p:nvPr/>
        </p:nvSpPr>
        <p:spPr bwMode="auto">
          <a:xfrm>
            <a:off x="2127250" y="3476625"/>
            <a:ext cx="5540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zh-CN" altLang="en-US" sz="3200" dirty="0">
                <a:latin typeface="Times New Roman" panose="02020603050405020304" pitchFamily="18" charset="0"/>
              </a:rPr>
              <a:t>2.2 计算机体系结构的发展</a:t>
            </a:r>
            <a:endParaRPr lang="zh-CN" altLang="en-US" sz="3200" dirty="0">
              <a:latin typeface="Times New Roman" panose="02020603050405020304" pitchFamily="18" charset="0"/>
            </a:endParaRPr>
          </a:p>
        </p:txBody>
      </p:sp>
      <p:sp>
        <p:nvSpPr>
          <p:cNvPr id="7173" name="Text Box 5"/>
          <p:cNvSpPr txBox="1">
            <a:spLocks noChangeArrowheads="1"/>
          </p:cNvSpPr>
          <p:nvPr/>
        </p:nvSpPr>
        <p:spPr bwMode="auto">
          <a:xfrm>
            <a:off x="1268532" y="2276872"/>
            <a:ext cx="64079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800" b="1">
                <a:solidFill>
                  <a:schemeClr val="tx1"/>
                </a:solidFill>
                <a:latin typeface="宋体" panose="02010600030101010101" pitchFamily="2" charset="-122"/>
                <a:ea typeface="宋体" panose="02010600030101010101" pitchFamily="2" charset="-122"/>
              </a:defRPr>
            </a:lvl1pPr>
            <a:lvl2pPr marL="471805" indent="250825"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lvl="1">
              <a:buFont typeface="Wingdings" panose="05000000000000000000" pitchFamily="2" charset="2"/>
              <a:buNone/>
            </a:pPr>
            <a:r>
              <a:rPr lang="en-US" altLang="zh-CN" sz="3000" u="sng" dirty="0">
                <a:latin typeface="Verdana" panose="020B0604030504040204" pitchFamily="34" charset="0"/>
                <a:ea typeface="华文中宋" panose="02010600040101010101" pitchFamily="2" charset="-122"/>
              </a:rPr>
              <a:t>2.1 </a:t>
            </a:r>
            <a:r>
              <a:rPr lang="zh-CN" altLang="en-US" sz="3000" u="sng" dirty="0">
                <a:latin typeface="Verdana" panose="020B0604030504040204" pitchFamily="34" charset="0"/>
                <a:ea typeface="华文中宋" panose="02010600040101010101" pitchFamily="2" charset="-122"/>
              </a:rPr>
              <a:t>计算机体系结构的概念</a:t>
            </a:r>
            <a:endParaRPr lang="zh-CN" altLang="en-US" sz="3000" u="sng" dirty="0">
              <a:latin typeface="Verdana" panose="020B0604030504040204" pitchFamily="34" charset="0"/>
              <a:ea typeface="华文中宋" panose="02010600040101010101" pitchFamily="2" charset="-122"/>
            </a:endParaRPr>
          </a:p>
        </p:txBody>
      </p:sp>
      <p:sp>
        <p:nvSpPr>
          <p:cNvPr id="7174" name="AutoShape 9">
            <a:hlinkClick r:id="rId1"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idx="4294967295"/>
          </p:nvPr>
        </p:nvSpPr>
        <p:spPr/>
        <p:txBody>
          <a:bodyPr>
            <a:normAutofit/>
          </a:bodyPr>
          <a:lstStyle/>
          <a:p>
            <a:pPr>
              <a:defRPr/>
            </a:pPr>
            <a:r>
              <a:rPr kumimoji="1" lang="en-US" altLang="zh-CN" sz="3600" b="1" dirty="0">
                <a:latin typeface="+mj-ea"/>
                <a:cs typeface="+mn-cs"/>
              </a:rPr>
              <a:t>2.1.1</a:t>
            </a:r>
            <a:r>
              <a:rPr kumimoji="1" lang="en-US" altLang="zh-CN" sz="4000" b="1" dirty="0">
                <a:latin typeface="+mj-ea"/>
                <a:cs typeface="+mn-cs"/>
              </a:rPr>
              <a:t> </a:t>
            </a:r>
            <a:r>
              <a:rPr kumimoji="1" lang="zh-CN" altLang="en-US" sz="4000" b="1" dirty="0">
                <a:latin typeface="+mj-ea"/>
                <a:cs typeface="+mn-cs"/>
              </a:rPr>
              <a:t>计算机体系结构的概念</a:t>
            </a:r>
            <a:endParaRPr kumimoji="1" lang="zh-CN" altLang="en-US" sz="4000" b="1" dirty="0">
              <a:latin typeface="+mj-ea"/>
              <a:cs typeface="+mn-cs"/>
            </a:endParaRPr>
          </a:p>
        </p:txBody>
      </p:sp>
      <p:sp>
        <p:nvSpPr>
          <p:cNvPr id="8195" name="Rectangle 5"/>
          <p:cNvSpPr>
            <a:spLocks noGrp="1" noChangeArrowheads="1"/>
          </p:cNvSpPr>
          <p:nvPr>
            <p:ph type="body" idx="4294967295"/>
          </p:nvPr>
        </p:nvSpPr>
        <p:spPr/>
        <p:txBody>
          <a:bodyPr>
            <a:normAutofit/>
          </a:bodyPr>
          <a:lstStyle/>
          <a:p>
            <a:pPr>
              <a:lnSpc>
                <a:spcPct val="130000"/>
              </a:lnSpc>
            </a:pPr>
            <a:r>
              <a:rPr lang="zh-CN" altLang="en-US" sz="2600" b="1" dirty="0">
                <a:latin typeface="+mj-ea"/>
                <a:ea typeface="+mj-ea"/>
              </a:rPr>
              <a:t>阿姆道尔（</a:t>
            </a:r>
            <a:r>
              <a:rPr lang="en-US" altLang="zh-CN" sz="2600" b="1" dirty="0">
                <a:latin typeface="+mj-ea"/>
                <a:ea typeface="+mj-ea"/>
              </a:rPr>
              <a:t>C. M. Amdahl</a:t>
            </a:r>
            <a:r>
              <a:rPr lang="zh-CN" altLang="en-US" sz="2600" b="1" dirty="0">
                <a:latin typeface="+mj-ea"/>
                <a:ea typeface="+mj-ea"/>
              </a:rPr>
              <a:t>）首次明确</a:t>
            </a:r>
            <a:endParaRPr lang="zh-CN" altLang="en-US" sz="2600" b="1" dirty="0">
              <a:latin typeface="+mj-ea"/>
              <a:ea typeface="+mj-ea"/>
            </a:endParaRPr>
          </a:p>
          <a:p>
            <a:pPr>
              <a:lnSpc>
                <a:spcPct val="130000"/>
              </a:lnSpc>
            </a:pPr>
            <a:r>
              <a:rPr lang="zh-CN" altLang="en-US" sz="2600" b="1" dirty="0">
                <a:latin typeface="+mj-ea"/>
                <a:ea typeface="+mj-ea"/>
              </a:rPr>
              <a:t>计算机体系结构是</a:t>
            </a:r>
            <a:r>
              <a:rPr lang="zh-CN" altLang="en-US" sz="2600" b="1" dirty="0">
                <a:solidFill>
                  <a:schemeClr val="accent2"/>
                </a:solidFill>
                <a:latin typeface="+mj-ea"/>
                <a:ea typeface="+mj-ea"/>
              </a:rPr>
              <a:t>程序员</a:t>
            </a:r>
            <a:r>
              <a:rPr lang="zh-CN" altLang="en-US" sz="2600" b="1" dirty="0">
                <a:latin typeface="+mj-ea"/>
                <a:ea typeface="+mj-ea"/>
              </a:rPr>
              <a:t>所看到的计算机的属性，即概念性结构与功能特性</a:t>
            </a:r>
            <a:endParaRPr lang="zh-CN" altLang="en-US" sz="2600" b="1" dirty="0">
              <a:latin typeface="+mj-ea"/>
              <a:ea typeface="+mj-ea"/>
            </a:endParaRPr>
          </a:p>
          <a:p>
            <a:pPr lvl="1">
              <a:lnSpc>
                <a:spcPct val="130000"/>
              </a:lnSpc>
            </a:pPr>
            <a:r>
              <a:rPr lang="en-US" altLang="zh-CN" sz="2600" b="1" dirty="0">
                <a:latin typeface="+mj-ea"/>
                <a:ea typeface="+mj-ea"/>
              </a:rPr>
              <a:t>1964</a:t>
            </a:r>
            <a:r>
              <a:rPr lang="zh-CN" altLang="en-US" sz="2600" b="1" dirty="0">
                <a:latin typeface="+mj-ea"/>
                <a:ea typeface="+mj-ea"/>
              </a:rPr>
              <a:t>年</a:t>
            </a:r>
            <a:r>
              <a:rPr lang="en-US" altLang="zh-CN" sz="2600" b="1" dirty="0">
                <a:latin typeface="+mj-ea"/>
                <a:ea typeface="+mj-ea"/>
              </a:rPr>
              <a:t>4</a:t>
            </a:r>
            <a:r>
              <a:rPr lang="zh-CN" altLang="en-US" sz="2600" b="1" dirty="0">
                <a:latin typeface="+mj-ea"/>
                <a:ea typeface="+mj-ea"/>
              </a:rPr>
              <a:t>月，</a:t>
            </a:r>
            <a:r>
              <a:rPr lang="en-US" altLang="zh-CN" sz="2600" b="1" dirty="0">
                <a:latin typeface="+mj-ea"/>
                <a:ea typeface="+mj-ea"/>
              </a:rPr>
              <a:t>Architecture of the IBM System/360</a:t>
            </a:r>
            <a:r>
              <a:rPr lang="zh-CN" altLang="en-US" sz="2600" b="1" dirty="0">
                <a:latin typeface="+mj-ea"/>
                <a:ea typeface="+mj-ea"/>
              </a:rPr>
              <a:t>，发表在</a:t>
            </a:r>
            <a:r>
              <a:rPr lang="en-US" altLang="zh-CN" sz="2600" b="1" dirty="0">
                <a:latin typeface="+mj-ea"/>
                <a:ea typeface="+mj-ea"/>
              </a:rPr>
              <a:t>IBM Journal of Research and Development</a:t>
            </a:r>
            <a:r>
              <a:rPr lang="zh-CN" altLang="en-US" sz="2600" b="1" dirty="0">
                <a:latin typeface="+mj-ea"/>
                <a:ea typeface="+mj-ea"/>
              </a:rPr>
              <a:t>上</a:t>
            </a:r>
            <a:endParaRPr lang="zh-CN" altLang="en-US" sz="2600" b="1" dirty="0">
              <a:latin typeface="+mj-ea"/>
              <a:ea typeface="+mj-ea"/>
            </a:endParaRPr>
          </a:p>
          <a:p>
            <a:pPr lvl="1">
              <a:lnSpc>
                <a:spcPct val="130000"/>
              </a:lnSpc>
            </a:pPr>
            <a:r>
              <a:rPr lang="zh-CN" altLang="en-US" sz="2600" b="1" dirty="0">
                <a:latin typeface="+mj-ea"/>
                <a:ea typeface="+mj-ea"/>
              </a:rPr>
              <a:t>计算机体系结构概念的经典定义</a:t>
            </a:r>
            <a:endParaRPr lang="zh-CN" altLang="en-US" sz="2600" b="1" dirty="0">
              <a:latin typeface="+mj-ea"/>
              <a:ea typeface="+mj-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16216" y="4309454"/>
            <a:ext cx="1903337" cy="2520280"/>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67544" y="116632"/>
            <a:ext cx="8229600" cy="1143000"/>
          </a:xfrm>
        </p:spPr>
        <p:txBody>
          <a:bodyPr>
            <a:normAutofit/>
          </a:bodyPr>
          <a:lstStyle/>
          <a:p>
            <a:pPr algn="l">
              <a:defRPr/>
            </a:pPr>
            <a:r>
              <a:rPr kumimoji="1" lang="zh-CN" altLang="en-US" sz="3600" b="1" dirty="0">
                <a:latin typeface="+mj-ea"/>
                <a:cs typeface="+mn-cs"/>
              </a:rPr>
              <a:t>程序员所看到的计算机的属性</a:t>
            </a:r>
            <a:endParaRPr kumimoji="1" lang="zh-CN" altLang="en-US" sz="3600" b="1" dirty="0">
              <a:latin typeface="+mj-ea"/>
              <a:cs typeface="+mn-cs"/>
            </a:endParaRPr>
          </a:p>
        </p:txBody>
      </p:sp>
      <p:sp>
        <p:nvSpPr>
          <p:cNvPr id="9219" name="Rectangle 3"/>
          <p:cNvSpPr>
            <a:spLocks noGrp="1" noChangeArrowheads="1"/>
          </p:cNvSpPr>
          <p:nvPr>
            <p:ph type="body" idx="4294967295"/>
          </p:nvPr>
        </p:nvSpPr>
        <p:spPr>
          <a:xfrm>
            <a:off x="395536" y="1268760"/>
            <a:ext cx="8229600" cy="5112568"/>
          </a:xfrm>
        </p:spPr>
        <p:txBody>
          <a:bodyPr/>
          <a:lstStyle/>
          <a:p>
            <a:pPr algn="just"/>
            <a:r>
              <a:rPr lang="zh-CN" altLang="en-US" sz="2600" b="1" dirty="0">
                <a:latin typeface="+mn-ea"/>
              </a:rPr>
              <a:t>对于通用寄存器型机器，这些属性主要是指：</a:t>
            </a:r>
            <a:endParaRPr lang="zh-CN" altLang="en-US" sz="2600" b="1" dirty="0">
              <a:latin typeface="+mn-ea"/>
            </a:endParaRPr>
          </a:p>
          <a:p>
            <a:pPr marL="0" indent="0" algn="just">
              <a:buFont typeface="Wingdings" panose="05000000000000000000" pitchFamily="2" charset="2"/>
              <a:buNone/>
            </a:pPr>
            <a:r>
              <a:rPr lang="zh-CN" altLang="en-US" sz="2400" b="1" dirty="0">
                <a:latin typeface="+mn-ea"/>
              </a:rPr>
              <a:t>（</a:t>
            </a:r>
            <a:r>
              <a:rPr lang="en-US" altLang="zh-CN" sz="2400" b="1" dirty="0">
                <a:latin typeface="+mn-ea"/>
              </a:rPr>
              <a:t>1</a:t>
            </a:r>
            <a:r>
              <a:rPr lang="zh-CN" altLang="en-US" sz="2400" b="1" dirty="0">
                <a:latin typeface="+mn-ea"/>
              </a:rPr>
              <a:t>）数据表示：硬件能直接辨认和处理的数据类型</a:t>
            </a:r>
            <a:endParaRPr lang="zh-CN" altLang="en-US" sz="2400" b="1" dirty="0">
              <a:latin typeface="+mn-ea"/>
            </a:endParaRPr>
          </a:p>
          <a:p>
            <a:pPr marL="0" indent="0" algn="just">
              <a:buFont typeface="Wingdings" panose="05000000000000000000" pitchFamily="2" charset="2"/>
              <a:buNone/>
            </a:pPr>
            <a:r>
              <a:rPr lang="zh-CN" altLang="en-US" sz="2400" b="1" dirty="0">
                <a:latin typeface="+mn-ea"/>
              </a:rPr>
              <a:t>（</a:t>
            </a:r>
            <a:r>
              <a:rPr lang="en-US" altLang="zh-CN" sz="2400" b="1" dirty="0">
                <a:latin typeface="+mn-ea"/>
              </a:rPr>
              <a:t>2</a:t>
            </a:r>
            <a:r>
              <a:rPr lang="zh-CN" altLang="en-US" sz="2400" b="1" dirty="0">
                <a:latin typeface="+mn-ea"/>
              </a:rPr>
              <a:t>）寻址规则：最小寻址单元、寻址方式及其表示</a:t>
            </a:r>
            <a:endParaRPr lang="zh-CN" altLang="en-US" sz="2400" b="1" dirty="0">
              <a:latin typeface="+mn-ea"/>
            </a:endParaRPr>
          </a:p>
          <a:p>
            <a:pPr marL="0" indent="0" algn="just">
              <a:buFont typeface="Wingdings" panose="05000000000000000000" pitchFamily="2" charset="2"/>
              <a:buNone/>
            </a:pPr>
            <a:r>
              <a:rPr lang="zh-CN" altLang="en-US" sz="2400" b="1" dirty="0">
                <a:latin typeface="+mn-ea"/>
              </a:rPr>
              <a:t>（</a:t>
            </a:r>
            <a:r>
              <a:rPr lang="en-US" altLang="zh-CN" sz="2400" b="1" dirty="0">
                <a:latin typeface="+mn-ea"/>
              </a:rPr>
              <a:t>3</a:t>
            </a:r>
            <a:r>
              <a:rPr lang="zh-CN" altLang="en-US" sz="2400" b="1" dirty="0">
                <a:latin typeface="+mn-ea"/>
              </a:rPr>
              <a:t>）寄存器定义：寄存器的定义、数量和使用方式</a:t>
            </a:r>
            <a:endParaRPr lang="zh-CN" altLang="en-US" sz="2400" b="1" dirty="0">
              <a:latin typeface="+mn-ea"/>
            </a:endParaRPr>
          </a:p>
          <a:p>
            <a:pPr marL="0" indent="0" algn="just">
              <a:buFont typeface="Wingdings" panose="05000000000000000000" pitchFamily="2" charset="2"/>
              <a:buNone/>
            </a:pPr>
            <a:r>
              <a:rPr lang="zh-CN" altLang="en-US" sz="2400" b="1" dirty="0">
                <a:latin typeface="+mn-ea"/>
              </a:rPr>
              <a:t>（</a:t>
            </a:r>
            <a:r>
              <a:rPr lang="en-US" altLang="zh-CN" sz="2400" b="1" dirty="0">
                <a:latin typeface="+mn-ea"/>
              </a:rPr>
              <a:t>4</a:t>
            </a:r>
            <a:r>
              <a:rPr lang="zh-CN" altLang="en-US" sz="2400" b="1" dirty="0">
                <a:latin typeface="+mn-ea"/>
              </a:rPr>
              <a:t>）指令系统：机器指令的操作类型和格式、指令间的排序和控制机构等</a:t>
            </a:r>
            <a:endParaRPr lang="zh-CN" altLang="en-US" sz="2400" b="1" dirty="0">
              <a:latin typeface="+mn-ea"/>
            </a:endParaRPr>
          </a:p>
          <a:p>
            <a:pPr marL="0" indent="0" algn="just">
              <a:buFont typeface="Wingdings" panose="05000000000000000000" pitchFamily="2" charset="2"/>
              <a:buNone/>
            </a:pPr>
            <a:r>
              <a:rPr lang="zh-CN" altLang="en-US" sz="2400" b="1" dirty="0">
                <a:latin typeface="+mn-ea"/>
              </a:rPr>
              <a:t>（</a:t>
            </a:r>
            <a:r>
              <a:rPr lang="en-US" altLang="zh-CN" sz="2400" b="1" dirty="0">
                <a:latin typeface="+mn-ea"/>
              </a:rPr>
              <a:t>5</a:t>
            </a:r>
            <a:r>
              <a:rPr lang="zh-CN" altLang="en-US" sz="2400" b="1" dirty="0">
                <a:latin typeface="+mn-ea"/>
              </a:rPr>
              <a:t>）中断系统：中断的类型和中断响应硬件的功能等</a:t>
            </a:r>
            <a:endParaRPr lang="zh-CN" altLang="en-US" sz="2400" b="1" dirty="0">
              <a:latin typeface="+mn-ea"/>
            </a:endParaRPr>
          </a:p>
          <a:p>
            <a:pPr marL="0" indent="0" algn="just">
              <a:buFont typeface="Wingdings" panose="05000000000000000000" pitchFamily="2" charset="2"/>
              <a:buNone/>
            </a:pPr>
            <a:r>
              <a:rPr lang="zh-CN" altLang="en-US" sz="2400" b="1" dirty="0">
                <a:latin typeface="+mn-ea"/>
              </a:rPr>
              <a:t>（</a:t>
            </a:r>
            <a:r>
              <a:rPr lang="en-US" altLang="zh-CN" sz="2400" b="1" dirty="0">
                <a:latin typeface="+mn-ea"/>
              </a:rPr>
              <a:t>6</a:t>
            </a:r>
            <a:r>
              <a:rPr lang="zh-CN" altLang="en-US" sz="2400" b="1" dirty="0">
                <a:latin typeface="+mn-ea"/>
              </a:rPr>
              <a:t>）机器工作状态的定义和切换：如管态和目态等</a:t>
            </a:r>
            <a:endParaRPr lang="zh-CN" altLang="en-US" sz="2400" b="1" dirty="0">
              <a:latin typeface="+mn-ea"/>
            </a:endParaRPr>
          </a:p>
          <a:p>
            <a:pPr marL="0" indent="0" algn="just">
              <a:buFont typeface="Wingdings" panose="05000000000000000000" pitchFamily="2" charset="2"/>
              <a:buNone/>
            </a:pPr>
            <a:r>
              <a:rPr lang="zh-CN" altLang="en-US" sz="2400" b="1" dirty="0">
                <a:latin typeface="+mn-ea"/>
              </a:rPr>
              <a:t>（</a:t>
            </a:r>
            <a:r>
              <a:rPr lang="en-US" altLang="zh-CN" sz="2400" b="1" dirty="0">
                <a:latin typeface="+mn-ea"/>
              </a:rPr>
              <a:t>7</a:t>
            </a:r>
            <a:r>
              <a:rPr lang="zh-CN" altLang="en-US" sz="2400" b="1" dirty="0">
                <a:latin typeface="+mn-ea"/>
              </a:rPr>
              <a:t>）存储系统：程序员可用的最大存储容量</a:t>
            </a:r>
            <a:endParaRPr lang="zh-CN" altLang="en-US" sz="2400" b="1" dirty="0">
              <a:latin typeface="+mn-ea"/>
            </a:endParaRPr>
          </a:p>
          <a:p>
            <a:pPr marL="0" indent="0" algn="just">
              <a:buFont typeface="Wingdings" panose="05000000000000000000" pitchFamily="2" charset="2"/>
              <a:buNone/>
            </a:pPr>
            <a:r>
              <a:rPr lang="zh-CN" altLang="en-US" sz="2400" b="1" dirty="0">
                <a:latin typeface="+mn-ea"/>
              </a:rPr>
              <a:t>（</a:t>
            </a:r>
            <a:r>
              <a:rPr lang="en-US" altLang="zh-CN" sz="2400" b="1" dirty="0">
                <a:latin typeface="+mn-ea"/>
              </a:rPr>
              <a:t>8</a:t>
            </a:r>
            <a:r>
              <a:rPr lang="zh-CN" altLang="en-US" sz="2400" b="1" dirty="0">
                <a:latin typeface="+mn-ea"/>
              </a:rPr>
              <a:t>）信息保护：信息保护方式和硬件的支持</a:t>
            </a:r>
            <a:endParaRPr lang="zh-CN" altLang="en-US" sz="2400" b="1" dirty="0">
              <a:latin typeface="+mn-ea"/>
            </a:endParaRPr>
          </a:p>
          <a:p>
            <a:pPr marL="0" indent="0" algn="just">
              <a:buFont typeface="Wingdings" panose="05000000000000000000" pitchFamily="2" charset="2"/>
              <a:buNone/>
            </a:pPr>
            <a:r>
              <a:rPr lang="zh-CN" altLang="en-US" sz="2400" b="1" dirty="0">
                <a:latin typeface="+mn-ea"/>
              </a:rPr>
              <a:t>（</a:t>
            </a:r>
            <a:r>
              <a:rPr lang="en-US" altLang="zh-CN" sz="2400" b="1" dirty="0">
                <a:latin typeface="+mn-ea"/>
              </a:rPr>
              <a:t>9</a:t>
            </a:r>
            <a:r>
              <a:rPr lang="zh-CN" altLang="en-US" sz="2400" b="1" dirty="0">
                <a:latin typeface="+mn-ea"/>
              </a:rPr>
              <a:t>）</a:t>
            </a:r>
            <a:r>
              <a:rPr lang="en-US" altLang="zh-CN" sz="2400" b="1" dirty="0">
                <a:latin typeface="+mn-ea"/>
              </a:rPr>
              <a:t>I/O</a:t>
            </a:r>
            <a:r>
              <a:rPr lang="zh-CN" altLang="en-US" sz="2400" b="1" dirty="0">
                <a:latin typeface="+mn-ea"/>
              </a:rPr>
              <a:t>结构：</a:t>
            </a:r>
            <a:r>
              <a:rPr lang="en-US" altLang="zh-CN" sz="2400" b="1" dirty="0">
                <a:latin typeface="+mn-ea"/>
              </a:rPr>
              <a:t>I/O</a:t>
            </a:r>
            <a:r>
              <a:rPr lang="zh-CN" altLang="en-US" sz="2400" b="1" dirty="0">
                <a:latin typeface="+mn-ea"/>
              </a:rPr>
              <a:t>寻址方式、数据传送的方式等</a:t>
            </a:r>
            <a:endParaRPr lang="zh-CN" altLang="en-US" sz="2400" b="1" dirty="0">
              <a:latin typeface="+mn-ea"/>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457200" y="-27384"/>
            <a:ext cx="8229600" cy="1143000"/>
          </a:xfrm>
        </p:spPr>
        <p:txBody>
          <a:bodyPr/>
          <a:lstStyle/>
          <a:p>
            <a:r>
              <a:rPr lang="en-US" altLang="zh-CN" dirty="0">
                <a:ea typeface="MS PGothic" panose="020B0600070205080204" pitchFamily="34" charset="-128"/>
              </a:rPr>
              <a:t>What is Computer Architecture?</a:t>
            </a:r>
            <a:endParaRPr lang="en-US" altLang="zh-CN" dirty="0">
              <a:ea typeface="MS PGothic" panose="020B0600070205080204" pitchFamily="34" charset="-128"/>
            </a:endParaRPr>
          </a:p>
        </p:txBody>
      </p:sp>
      <p:sp>
        <p:nvSpPr>
          <p:cNvPr id="54274" name="Content Placeholder 2"/>
          <p:cNvSpPr>
            <a:spLocks noGrp="1"/>
          </p:cNvSpPr>
          <p:nvPr>
            <p:ph idx="1"/>
          </p:nvPr>
        </p:nvSpPr>
        <p:spPr>
          <a:xfrm>
            <a:off x="251520" y="1052736"/>
            <a:ext cx="8610600" cy="5194300"/>
          </a:xfrm>
        </p:spPr>
        <p:txBody>
          <a:bodyPr>
            <a:normAutofit fontScale="85000" lnSpcReduction="10000"/>
          </a:bodyPr>
          <a:lstStyle/>
          <a:p>
            <a:r>
              <a:rPr lang="en-US" altLang="zh-CN" b="1" dirty="0" err="1">
                <a:ea typeface="MS PGothic" panose="020B0600070205080204" pitchFamily="34" charset="-128"/>
              </a:rPr>
              <a:t>ISA+Implementation</a:t>
            </a:r>
            <a:r>
              <a:rPr lang="en-US" altLang="zh-CN" b="1" dirty="0">
                <a:ea typeface="MS PGothic" panose="020B0600070205080204" pitchFamily="34" charset="-128"/>
              </a:rPr>
              <a:t> definition: </a:t>
            </a:r>
            <a:r>
              <a:rPr lang="en-US" altLang="zh-CN" dirty="0">
                <a:ea typeface="MS PGothic" panose="020B0600070205080204" pitchFamily="34" charset="-128"/>
              </a:rPr>
              <a:t>The science and art of designing, selecting, and interconnecting hardware components and designing the hardware/software interface to create a computing system that meets functional, performance, energy consumption, cost, and other specific goals. </a:t>
            </a:r>
            <a:endParaRPr lang="en-US" altLang="zh-CN" dirty="0">
              <a:ea typeface="MS PGothic" panose="020B0600070205080204" pitchFamily="34" charset="-128"/>
            </a:endParaRPr>
          </a:p>
          <a:p>
            <a:r>
              <a:rPr lang="en-US" altLang="zh-CN" b="1" dirty="0">
                <a:ea typeface="MS PGothic" panose="020B0600070205080204" pitchFamily="34" charset="-128"/>
              </a:rPr>
              <a:t>Traditional (ISA-only) definition:</a:t>
            </a:r>
            <a:r>
              <a:rPr lang="en-US" altLang="zh-CN" dirty="0">
                <a:ea typeface="MS PGothic" panose="020B0600070205080204" pitchFamily="34" charset="-128"/>
              </a:rPr>
              <a:t> </a:t>
            </a:r>
            <a:r>
              <a:rPr lang="ja-JP" altLang="en-US" dirty="0">
                <a:ea typeface="MS PGothic" panose="020B0600070205080204" pitchFamily="34" charset="-128"/>
              </a:rPr>
              <a:t>“</a:t>
            </a:r>
            <a:r>
              <a:rPr lang="en-US" altLang="ja-JP" dirty="0">
                <a:ea typeface="MS PGothic" panose="020B0600070205080204" pitchFamily="34" charset="-128"/>
              </a:rPr>
              <a:t>The term </a:t>
            </a:r>
            <a:r>
              <a:rPr lang="en-US" altLang="ja-JP" i="1" dirty="0">
                <a:solidFill>
                  <a:srgbClr val="FF3300"/>
                </a:solidFill>
                <a:ea typeface="MS PGothic" panose="020B0600070205080204" pitchFamily="34" charset="-128"/>
              </a:rPr>
              <a:t>architecture</a:t>
            </a:r>
            <a:r>
              <a:rPr lang="en-US" altLang="ja-JP" dirty="0">
                <a:ea typeface="MS PGothic" panose="020B0600070205080204" pitchFamily="34" charset="-128"/>
              </a:rPr>
              <a:t> is used here to describe the attributes of a system as seen by the programmer, i.e., the conceptual structure and functional behavior as distinct from the organization of the dataflow and controls, the logic design, and the physical implementation.</a:t>
            </a:r>
            <a:r>
              <a:rPr lang="ja-JP" altLang="en-US" dirty="0">
                <a:ea typeface="MS PGothic" panose="020B0600070205080204" pitchFamily="34" charset="-128"/>
              </a:rPr>
              <a:t>”</a:t>
            </a:r>
            <a:r>
              <a:rPr lang="en-US" altLang="ja-JP" dirty="0">
                <a:ea typeface="MS PGothic" panose="020B0600070205080204" pitchFamily="34" charset="-128"/>
              </a:rPr>
              <a:t> </a:t>
            </a:r>
            <a:r>
              <a:rPr lang="en-US" altLang="ja-JP" i="1" dirty="0">
                <a:ea typeface="MS PGothic" panose="020B0600070205080204" pitchFamily="34" charset="-128"/>
              </a:rPr>
              <a:t>Gene Amdahl</a:t>
            </a:r>
            <a:r>
              <a:rPr lang="en-US" altLang="ja-JP" dirty="0">
                <a:ea typeface="MS PGothic" panose="020B0600070205080204" pitchFamily="34" charset="-128"/>
              </a:rPr>
              <a:t>, IBM Journal of R&amp;D, April 1964</a:t>
            </a:r>
            <a:endParaRPr lang="en-US" altLang="ja-JP" dirty="0">
              <a:ea typeface="MS PGothic" panose="020B0600070205080204" pitchFamily="34" charset="-128"/>
            </a:endParaRPr>
          </a:p>
          <a:p>
            <a:endParaRPr lang="en-US" altLang="zh-CN" dirty="0">
              <a:ea typeface="MS PGothic"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art of architecture</a:t>
            </a:r>
            <a:endParaRPr lang="zh-CN" altLang="en-US" dirty="0"/>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0" y="1340768"/>
            <a:ext cx="90297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zh-CN">
                <a:ea typeface="MS PGothic" panose="020B0600070205080204" pitchFamily="34" charset="-128"/>
              </a:rPr>
              <a:t>ISA vs. Microarchitecture</a:t>
            </a:r>
            <a:endParaRPr lang="en-US" altLang="zh-CN">
              <a:ea typeface="MS PGothic" panose="020B0600070205080204" pitchFamily="34" charset="-128"/>
            </a:endParaRPr>
          </a:p>
        </p:txBody>
      </p:sp>
      <p:sp>
        <p:nvSpPr>
          <p:cNvPr id="55298" name="Content Placeholder 24"/>
          <p:cNvSpPr>
            <a:spLocks noGrp="1"/>
          </p:cNvSpPr>
          <p:nvPr>
            <p:ph sz="half" idx="1"/>
          </p:nvPr>
        </p:nvSpPr>
        <p:spPr>
          <a:xfrm>
            <a:off x="228600" y="1173163"/>
            <a:ext cx="6537325" cy="4876800"/>
          </a:xfrm>
        </p:spPr>
        <p:txBody>
          <a:bodyPr>
            <a:normAutofit lnSpcReduction="10000"/>
          </a:bodyPr>
          <a:lstStyle/>
          <a:p>
            <a:r>
              <a:rPr lang="en-US" altLang="zh-CN" dirty="0">
                <a:ea typeface="MS PGothic" panose="020B0600070205080204" pitchFamily="34" charset="-128"/>
              </a:rPr>
              <a:t>ISA</a:t>
            </a:r>
            <a:endParaRPr lang="en-US" altLang="zh-CN" dirty="0">
              <a:ea typeface="MS PGothic" panose="020B0600070205080204" pitchFamily="34" charset="-128"/>
            </a:endParaRPr>
          </a:p>
          <a:p>
            <a:pPr lvl="1"/>
            <a:r>
              <a:rPr lang="en-US" altLang="zh-CN" dirty="0">
                <a:ea typeface="MS PGothic" panose="020B0600070205080204" pitchFamily="34" charset="-128"/>
              </a:rPr>
              <a:t>Agreed upon interface between software and hardware</a:t>
            </a:r>
            <a:endParaRPr lang="en-US" altLang="zh-CN" dirty="0">
              <a:ea typeface="MS PGothic" panose="020B0600070205080204" pitchFamily="34" charset="-128"/>
            </a:endParaRPr>
          </a:p>
          <a:p>
            <a:pPr lvl="2"/>
            <a:r>
              <a:rPr lang="en-US" altLang="zh-CN" dirty="0">
                <a:ea typeface="MS PGothic" panose="020B0600070205080204" pitchFamily="34" charset="-128"/>
              </a:rPr>
              <a:t>SW/compiler assumes, HW promises</a:t>
            </a:r>
            <a:endParaRPr lang="en-US" altLang="zh-CN" dirty="0">
              <a:ea typeface="MS PGothic" panose="020B0600070205080204" pitchFamily="34" charset="-128"/>
            </a:endParaRPr>
          </a:p>
          <a:p>
            <a:pPr lvl="1"/>
            <a:r>
              <a:rPr lang="en-US" altLang="zh-CN" dirty="0">
                <a:solidFill>
                  <a:srgbClr val="0000FF"/>
                </a:solidFill>
                <a:ea typeface="MS PGothic" panose="020B0600070205080204" pitchFamily="34" charset="-128"/>
              </a:rPr>
              <a:t>What the software writer needs to know to write and debug system/user programs </a:t>
            </a:r>
            <a:endParaRPr lang="en-US" altLang="zh-CN" dirty="0">
              <a:solidFill>
                <a:srgbClr val="0000FF"/>
              </a:solidFill>
              <a:ea typeface="MS PGothic" panose="020B0600070205080204" pitchFamily="34" charset="-128"/>
            </a:endParaRPr>
          </a:p>
          <a:p>
            <a:r>
              <a:rPr lang="en-US" altLang="zh-CN" dirty="0">
                <a:ea typeface="MS PGothic" panose="020B0600070205080204" pitchFamily="34" charset="-128"/>
              </a:rPr>
              <a:t>Microarchitecture(</a:t>
            </a:r>
            <a:r>
              <a:rPr lang="en-US" altLang="zh-CN" b="1" dirty="0" err="1">
                <a:ea typeface="MS PGothic" panose="020B0600070205080204" pitchFamily="34" charset="-128"/>
              </a:rPr>
              <a:t>uarch</a:t>
            </a:r>
            <a:r>
              <a:rPr lang="en-US" altLang="zh-CN" dirty="0">
                <a:ea typeface="MS PGothic" panose="020B0600070205080204" pitchFamily="34" charset="-128"/>
              </a:rPr>
              <a:t>)/Organization</a:t>
            </a:r>
            <a:endParaRPr lang="en-US" altLang="zh-CN" dirty="0">
              <a:ea typeface="MS PGothic" panose="020B0600070205080204" pitchFamily="34" charset="-128"/>
            </a:endParaRPr>
          </a:p>
          <a:p>
            <a:pPr lvl="1"/>
            <a:r>
              <a:rPr lang="en-US" altLang="zh-CN" dirty="0">
                <a:ea typeface="MS PGothic" panose="020B0600070205080204" pitchFamily="34" charset="-128"/>
              </a:rPr>
              <a:t>Specific implementation of an ISA</a:t>
            </a:r>
            <a:endParaRPr lang="en-US" altLang="zh-CN" dirty="0">
              <a:ea typeface="MS PGothic" panose="020B0600070205080204" pitchFamily="34" charset="-128"/>
            </a:endParaRPr>
          </a:p>
          <a:p>
            <a:pPr lvl="1"/>
            <a:r>
              <a:rPr lang="en-US" altLang="zh-CN" dirty="0">
                <a:ea typeface="MS PGothic" panose="020B0600070205080204" pitchFamily="34" charset="-128"/>
              </a:rPr>
              <a:t>Not visible to the software</a:t>
            </a:r>
            <a:endParaRPr lang="en-US" altLang="zh-CN" dirty="0">
              <a:ea typeface="MS PGothic" panose="020B0600070205080204" pitchFamily="34" charset="-128"/>
            </a:endParaRPr>
          </a:p>
          <a:p>
            <a:r>
              <a:rPr lang="en-US" altLang="zh-CN" dirty="0">
                <a:ea typeface="MS PGothic" panose="020B0600070205080204" pitchFamily="34" charset="-128"/>
              </a:rPr>
              <a:t>Microprocessor</a:t>
            </a:r>
            <a:endParaRPr lang="en-US" altLang="zh-CN" dirty="0">
              <a:ea typeface="MS PGothic" panose="020B0600070205080204" pitchFamily="34" charset="-128"/>
            </a:endParaRPr>
          </a:p>
          <a:p>
            <a:pPr lvl="1"/>
            <a:r>
              <a:rPr lang="en-US" altLang="zh-CN" b="1" dirty="0">
                <a:ea typeface="MS PGothic" panose="020B0600070205080204" pitchFamily="34" charset="-128"/>
              </a:rPr>
              <a:t>ISA, </a:t>
            </a:r>
            <a:r>
              <a:rPr lang="en-US" altLang="zh-CN" b="1" dirty="0" err="1">
                <a:ea typeface="MS PGothic" panose="020B0600070205080204" pitchFamily="34" charset="-128"/>
              </a:rPr>
              <a:t>uarch</a:t>
            </a:r>
            <a:r>
              <a:rPr lang="en-US" altLang="zh-CN" dirty="0">
                <a:ea typeface="MS PGothic" panose="020B0600070205080204" pitchFamily="34" charset="-128"/>
              </a:rPr>
              <a:t>, circuits</a:t>
            </a:r>
            <a:endParaRPr lang="en-US" altLang="zh-CN" dirty="0">
              <a:ea typeface="MS PGothic" panose="020B0600070205080204" pitchFamily="34" charset="-128"/>
            </a:endParaRPr>
          </a:p>
          <a:p>
            <a:pPr lvl="1"/>
            <a:r>
              <a:rPr lang="ja-JP" altLang="en-US" dirty="0">
                <a:ea typeface="MS PGothic" panose="020B0600070205080204" pitchFamily="34" charset="-128"/>
              </a:rPr>
              <a:t>“</a:t>
            </a:r>
            <a:r>
              <a:rPr lang="en-US" altLang="ja-JP" dirty="0">
                <a:ea typeface="MS PGothic" panose="020B0600070205080204" pitchFamily="34" charset="-128"/>
              </a:rPr>
              <a:t>Architecture</a:t>
            </a:r>
            <a:r>
              <a:rPr lang="ja-JP" altLang="en-US" dirty="0">
                <a:ea typeface="MS PGothic" panose="020B0600070205080204" pitchFamily="34" charset="-128"/>
              </a:rPr>
              <a:t>”</a:t>
            </a:r>
            <a:r>
              <a:rPr lang="en-US" altLang="ja-JP" dirty="0">
                <a:ea typeface="MS PGothic" panose="020B0600070205080204" pitchFamily="34" charset="-128"/>
              </a:rPr>
              <a:t> = ISA + microarchitecture</a:t>
            </a:r>
            <a:endParaRPr lang="en-US" altLang="zh-CN" dirty="0">
              <a:ea typeface="MS PGothic" panose="020B0600070205080204" pitchFamily="34" charset="-128"/>
            </a:endParaRPr>
          </a:p>
        </p:txBody>
      </p:sp>
      <p:grpSp>
        <p:nvGrpSpPr>
          <p:cNvPr id="13" name="组合 12"/>
          <p:cNvGrpSpPr/>
          <p:nvPr/>
        </p:nvGrpSpPr>
        <p:grpSpPr>
          <a:xfrm>
            <a:off x="6765925" y="1884363"/>
            <a:ext cx="2126555" cy="2662237"/>
            <a:chOff x="6765925" y="1884363"/>
            <a:chExt cx="1946275" cy="2662237"/>
          </a:xfrm>
        </p:grpSpPr>
        <p:sp>
          <p:nvSpPr>
            <p:cNvPr id="14" name="Text Box 4"/>
            <p:cNvSpPr txBox="1">
              <a:spLocks noChangeArrowheads="1"/>
            </p:cNvSpPr>
            <p:nvPr/>
          </p:nvSpPr>
          <p:spPr bwMode="auto">
            <a:xfrm>
              <a:off x="6765925" y="3408363"/>
              <a:ext cx="1946275" cy="376237"/>
            </a:xfrm>
            <a:prstGeom prst="rect">
              <a:avLst/>
            </a:prstGeom>
            <a:solidFill>
              <a:srgbClr val="00FF00"/>
            </a:solidFill>
            <a:ln w="9525">
              <a:solidFill>
                <a:schemeClr val="tx1"/>
              </a:solidFill>
              <a:miter lim="800000"/>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dirty="0">
                  <a:solidFill>
                    <a:srgbClr val="000000"/>
                  </a:solidFill>
                  <a:cs typeface="Arial" panose="020B0604020202020204" pitchFamily="34" charset="0"/>
                </a:rPr>
                <a:t>Microarchitecture</a:t>
              </a:r>
              <a:endParaRPr lang="en-US" altLang="zh-CN" sz="1800" dirty="0">
                <a:solidFill>
                  <a:srgbClr val="000000"/>
                </a:solidFill>
                <a:cs typeface="Arial" panose="020B0604020202020204" pitchFamily="34" charset="0"/>
              </a:endParaRPr>
            </a:p>
          </p:txBody>
        </p:sp>
        <p:sp>
          <p:nvSpPr>
            <p:cNvPr id="15" name="Text Box 5"/>
            <p:cNvSpPr txBox="1">
              <a:spLocks noChangeAspect="1" noChangeArrowheads="1"/>
            </p:cNvSpPr>
            <p:nvPr/>
          </p:nvSpPr>
          <p:spPr bwMode="auto">
            <a:xfrm>
              <a:off x="6765925" y="3027363"/>
              <a:ext cx="1946275" cy="376237"/>
            </a:xfrm>
            <a:prstGeom prst="rect">
              <a:avLst/>
            </a:prstGeom>
            <a:solidFill>
              <a:srgbClr val="FFFF00"/>
            </a:solidFill>
            <a:ln w="9525">
              <a:solidFill>
                <a:schemeClr val="tx1"/>
              </a:solidFill>
              <a:miter lim="800000"/>
            </a:ln>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solidFill>
                    <a:srgbClr val="000000"/>
                  </a:solidFill>
                  <a:cs typeface="Arial" panose="020B0604020202020204" pitchFamily="34" charset="0"/>
                </a:rPr>
                <a:t>ISA</a:t>
              </a:r>
              <a:endParaRPr lang="en-US" altLang="zh-CN" sz="1800">
                <a:solidFill>
                  <a:srgbClr val="000000"/>
                </a:solidFill>
                <a:cs typeface="Arial" panose="020B0604020202020204" pitchFamily="34" charset="0"/>
              </a:endParaRPr>
            </a:p>
          </p:txBody>
        </p:sp>
        <p:sp>
          <p:nvSpPr>
            <p:cNvPr id="16" name="Text Box 6"/>
            <p:cNvSpPr txBox="1">
              <a:spLocks noChangeAspect="1" noChangeArrowheads="1"/>
            </p:cNvSpPr>
            <p:nvPr/>
          </p:nvSpPr>
          <p:spPr bwMode="auto">
            <a:xfrm>
              <a:off x="6765925" y="2646363"/>
              <a:ext cx="1946275" cy="376237"/>
            </a:xfrm>
            <a:prstGeom prst="rect">
              <a:avLst/>
            </a:prstGeom>
            <a:solidFill>
              <a:srgbClr val="00FFFF"/>
            </a:solidFill>
            <a:ln w="9525">
              <a:solidFill>
                <a:schemeClr val="tx1"/>
              </a:solidFill>
              <a:miter lim="800000"/>
            </a:ln>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dirty="0">
                  <a:solidFill>
                    <a:srgbClr val="000000"/>
                  </a:solidFill>
                  <a:cs typeface="Arial" panose="020B0604020202020204" pitchFamily="34" charset="0"/>
                </a:rPr>
                <a:t>Program</a:t>
              </a:r>
              <a:endParaRPr lang="en-US" altLang="zh-CN" sz="1800" dirty="0">
                <a:solidFill>
                  <a:srgbClr val="000000"/>
                </a:solidFill>
                <a:cs typeface="Arial" panose="020B0604020202020204" pitchFamily="34" charset="0"/>
              </a:endParaRPr>
            </a:p>
          </p:txBody>
        </p:sp>
        <p:sp>
          <p:nvSpPr>
            <p:cNvPr id="17" name="Text Box 7"/>
            <p:cNvSpPr txBox="1">
              <a:spLocks noChangeAspect="1" noChangeArrowheads="1"/>
            </p:cNvSpPr>
            <p:nvPr/>
          </p:nvSpPr>
          <p:spPr bwMode="auto">
            <a:xfrm>
              <a:off x="6765925" y="2265363"/>
              <a:ext cx="1946275" cy="376237"/>
            </a:xfrm>
            <a:prstGeom prst="rect">
              <a:avLst/>
            </a:prstGeom>
            <a:solidFill>
              <a:srgbClr val="00FFFF"/>
            </a:solidFill>
            <a:ln w="9525">
              <a:solidFill>
                <a:schemeClr val="tx1"/>
              </a:solidFill>
              <a:miter lim="800000"/>
            </a:ln>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solidFill>
                    <a:srgbClr val="000000"/>
                  </a:solidFill>
                  <a:cs typeface="Arial" panose="020B0604020202020204" pitchFamily="34" charset="0"/>
                </a:rPr>
                <a:t>Algorithm</a:t>
              </a:r>
              <a:endParaRPr lang="en-US" altLang="zh-CN" sz="1800">
                <a:solidFill>
                  <a:srgbClr val="000000"/>
                </a:solidFill>
                <a:cs typeface="Arial" panose="020B0604020202020204" pitchFamily="34" charset="0"/>
              </a:endParaRPr>
            </a:p>
          </p:txBody>
        </p:sp>
        <p:sp>
          <p:nvSpPr>
            <p:cNvPr id="18" name="Text Box 8"/>
            <p:cNvSpPr txBox="1">
              <a:spLocks noChangeAspect="1" noChangeArrowheads="1"/>
            </p:cNvSpPr>
            <p:nvPr/>
          </p:nvSpPr>
          <p:spPr bwMode="auto">
            <a:xfrm>
              <a:off x="6765925" y="1884363"/>
              <a:ext cx="1946275" cy="376237"/>
            </a:xfrm>
            <a:prstGeom prst="rect">
              <a:avLst/>
            </a:prstGeom>
            <a:solidFill>
              <a:srgbClr val="00FFFF"/>
            </a:solidFill>
            <a:ln w="9525">
              <a:solidFill>
                <a:schemeClr val="tx1"/>
              </a:solidFill>
              <a:miter lim="800000"/>
            </a:ln>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solidFill>
                    <a:srgbClr val="000000"/>
                  </a:solidFill>
                  <a:cs typeface="Arial" panose="020B0604020202020204" pitchFamily="34" charset="0"/>
                </a:rPr>
                <a:t>Problem</a:t>
              </a:r>
              <a:endParaRPr lang="en-US" altLang="zh-CN" sz="1800">
                <a:solidFill>
                  <a:srgbClr val="000000"/>
                </a:solidFill>
                <a:cs typeface="Arial" panose="020B0604020202020204" pitchFamily="34" charset="0"/>
              </a:endParaRPr>
            </a:p>
          </p:txBody>
        </p:sp>
        <p:sp>
          <p:nvSpPr>
            <p:cNvPr id="19" name="Text Box 9"/>
            <p:cNvSpPr txBox="1">
              <a:spLocks noChangeAspect="1" noChangeArrowheads="1"/>
            </p:cNvSpPr>
            <p:nvPr/>
          </p:nvSpPr>
          <p:spPr bwMode="auto">
            <a:xfrm>
              <a:off x="6765925" y="3789363"/>
              <a:ext cx="1946275" cy="376237"/>
            </a:xfrm>
            <a:prstGeom prst="rect">
              <a:avLst/>
            </a:prstGeom>
            <a:solidFill>
              <a:srgbClr val="00FF00"/>
            </a:solidFill>
            <a:ln w="9525">
              <a:solidFill>
                <a:schemeClr val="tx1"/>
              </a:solidFill>
              <a:miter lim="800000"/>
            </a:ln>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solidFill>
                    <a:srgbClr val="000000"/>
                  </a:solidFill>
                  <a:cs typeface="Arial" panose="020B0604020202020204" pitchFamily="34" charset="0"/>
                </a:rPr>
                <a:t>Circuits</a:t>
              </a:r>
              <a:endParaRPr lang="en-US" altLang="zh-CN" sz="1800">
                <a:solidFill>
                  <a:srgbClr val="000000"/>
                </a:solidFill>
                <a:cs typeface="Arial" panose="020B0604020202020204" pitchFamily="34" charset="0"/>
              </a:endParaRPr>
            </a:p>
          </p:txBody>
        </p:sp>
        <p:sp>
          <p:nvSpPr>
            <p:cNvPr id="20" name="Text Box 10"/>
            <p:cNvSpPr txBox="1">
              <a:spLocks noChangeAspect="1" noChangeArrowheads="1"/>
            </p:cNvSpPr>
            <p:nvPr/>
          </p:nvSpPr>
          <p:spPr bwMode="auto">
            <a:xfrm>
              <a:off x="6765925" y="4170363"/>
              <a:ext cx="1946275" cy="376237"/>
            </a:xfrm>
            <a:prstGeom prst="rect">
              <a:avLst/>
            </a:prstGeom>
            <a:solidFill>
              <a:srgbClr val="00FF00"/>
            </a:solidFill>
            <a:ln w="9525">
              <a:solidFill>
                <a:schemeClr val="tx1"/>
              </a:solidFill>
              <a:miter lim="800000"/>
            </a:ln>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solidFill>
                    <a:srgbClr val="000000"/>
                  </a:solidFill>
                  <a:cs typeface="Arial" panose="020B0604020202020204" pitchFamily="34" charset="0"/>
                </a:rPr>
                <a:t>Electrons</a:t>
              </a:r>
              <a:endParaRPr lang="en-US" altLang="zh-CN" sz="1800">
                <a:solidFill>
                  <a:srgbClr val="000000"/>
                </a:solidFill>
                <a:cs typeface="Arial" panose="020B0604020202020204" pitchFamily="34" charset="0"/>
              </a:endParaRPr>
            </a:p>
          </p:txBody>
        </p:sp>
      </p:grpSp>
      <p:sp>
        <p:nvSpPr>
          <p:cNvPr id="2" name="矩形 1"/>
          <p:cNvSpPr/>
          <p:nvPr/>
        </p:nvSpPr>
        <p:spPr>
          <a:xfrm>
            <a:off x="6209146" y="4725144"/>
            <a:ext cx="3059832" cy="1077218"/>
          </a:xfrm>
          <a:prstGeom prst="rect">
            <a:avLst/>
          </a:prstGeom>
        </p:spPr>
        <p:txBody>
          <a:bodyPr wrap="square">
            <a:spAutoFit/>
          </a:bodyPr>
          <a:lstStyle/>
          <a:p>
            <a:r>
              <a:rPr lang="en-US" altLang="zh-CN" sz="1600" dirty="0"/>
              <a:t>“Requirements Bottlenecks and Good Fortune Agents for Microprocessor Evolution”, Y. </a:t>
            </a:r>
            <a:r>
              <a:rPr lang="en-US" altLang="zh-CN" sz="1600" dirty="0" err="1"/>
              <a:t>Patt</a:t>
            </a:r>
            <a:r>
              <a:rPr lang="en-US" altLang="zh-CN" sz="1600" dirty="0"/>
              <a:t>-IEEE 2001</a:t>
            </a:r>
            <a:endParaRPr lang="zh-CN" alt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p:txBody>
          <a:bodyPr>
            <a:noAutofit/>
          </a:bodyPr>
          <a:lstStyle/>
          <a:p>
            <a:r>
              <a:rPr lang="zh-CN" altLang="en-US" sz="2600" dirty="0">
                <a:latin typeface="Verdana" panose="020B0604030504040204" pitchFamily="34" charset="0"/>
                <a:ea typeface="华文中宋" panose="02010600040101010101" pitchFamily="2" charset="-122"/>
              </a:rPr>
              <a:t>体系结构的概念用于描述计算机系统设计的技术、方法和理论，包括以下三个方面：</a:t>
            </a:r>
            <a:endParaRPr lang="zh-CN" altLang="en-US" sz="2600" dirty="0">
              <a:latin typeface="Verdana" panose="020B0604030504040204" pitchFamily="34" charset="0"/>
              <a:ea typeface="华文中宋" panose="02010600040101010101" pitchFamily="2" charset="-122"/>
            </a:endParaRPr>
          </a:p>
          <a:p>
            <a:pPr marL="0" indent="0">
              <a:buNone/>
            </a:pPr>
            <a:r>
              <a:rPr lang="zh-CN" altLang="en-US" sz="2600" dirty="0">
                <a:latin typeface="Verdana" panose="020B0604030504040204" pitchFamily="34" charset="0"/>
                <a:ea typeface="华文中宋" panose="02010600040101010101" pitchFamily="2" charset="-122"/>
              </a:rPr>
              <a:t>   （</a:t>
            </a:r>
            <a:r>
              <a:rPr lang="en-US" altLang="zh-CN" sz="2600" dirty="0">
                <a:latin typeface="Verdana" panose="020B0604030504040204" pitchFamily="34" charset="0"/>
                <a:ea typeface="华文中宋" panose="02010600040101010101" pitchFamily="2" charset="-122"/>
              </a:rPr>
              <a:t>1</a:t>
            </a:r>
            <a:r>
              <a:rPr lang="zh-CN" altLang="en-US" sz="2600" dirty="0">
                <a:latin typeface="Verdana" panose="020B0604030504040204" pitchFamily="34" charset="0"/>
                <a:ea typeface="华文中宋" panose="02010600040101010101" pitchFamily="2" charset="-122"/>
              </a:rPr>
              <a:t>）计算机指令系统</a:t>
            </a:r>
            <a:endParaRPr lang="en-US" altLang="zh-CN" sz="2600" dirty="0">
              <a:latin typeface="Verdana" panose="020B0604030504040204" pitchFamily="34" charset="0"/>
              <a:ea typeface="华文中宋" panose="02010600040101010101" pitchFamily="2" charset="-122"/>
            </a:endParaRPr>
          </a:p>
          <a:p>
            <a:pPr marL="0" indent="0">
              <a:buNone/>
            </a:pPr>
            <a:r>
              <a:rPr lang="en-US" altLang="zh-CN" sz="2600" dirty="0">
                <a:latin typeface="Verdana" panose="020B0604030504040204" pitchFamily="34" charset="0"/>
                <a:ea typeface="华文中宋" panose="02010600040101010101" pitchFamily="2" charset="-122"/>
              </a:rPr>
              <a:t>   </a:t>
            </a:r>
            <a:r>
              <a:rPr lang="zh-CN" altLang="en-US" sz="2600" dirty="0">
                <a:latin typeface="Verdana" panose="020B0604030504040204" pitchFamily="34" charset="0"/>
                <a:ea typeface="华文中宋" panose="02010600040101010101" pitchFamily="2" charset="-122"/>
              </a:rPr>
              <a:t>（</a:t>
            </a:r>
            <a:r>
              <a:rPr lang="en-US" altLang="zh-CN" sz="2600" dirty="0">
                <a:latin typeface="Verdana" panose="020B0604030504040204" pitchFamily="34" charset="0"/>
                <a:ea typeface="华文中宋" panose="02010600040101010101" pitchFamily="2" charset="-122"/>
              </a:rPr>
              <a:t>2</a:t>
            </a:r>
            <a:r>
              <a:rPr lang="zh-CN" altLang="en-US" sz="2600" dirty="0">
                <a:latin typeface="Verdana" panose="020B0604030504040204" pitchFamily="34" charset="0"/>
                <a:ea typeface="华文中宋" panose="02010600040101010101" pitchFamily="2" charset="-122"/>
              </a:rPr>
              <a:t>）计算机组成</a:t>
            </a:r>
            <a:endParaRPr lang="en-US" altLang="zh-CN" sz="2600" dirty="0">
              <a:latin typeface="Verdana" panose="020B0604030504040204" pitchFamily="34" charset="0"/>
              <a:ea typeface="华文中宋" panose="02010600040101010101" pitchFamily="2" charset="-122"/>
            </a:endParaRPr>
          </a:p>
          <a:p>
            <a:pPr marL="0" indent="0">
              <a:buNone/>
            </a:pPr>
            <a:r>
              <a:rPr lang="zh-CN" altLang="en-US" sz="2600" dirty="0">
                <a:latin typeface="Verdana" panose="020B0604030504040204" pitchFamily="34" charset="0"/>
                <a:ea typeface="华文中宋" panose="02010600040101010101" pitchFamily="2" charset="-122"/>
              </a:rPr>
              <a:t>   （</a:t>
            </a:r>
            <a:r>
              <a:rPr lang="en-US" altLang="zh-CN" sz="2600" dirty="0">
                <a:latin typeface="Verdana" panose="020B0604030504040204" pitchFamily="34" charset="0"/>
                <a:ea typeface="华文中宋" panose="02010600040101010101" pitchFamily="2" charset="-122"/>
              </a:rPr>
              <a:t>3</a:t>
            </a:r>
            <a:r>
              <a:rPr lang="zh-CN" altLang="en-US" sz="2600" dirty="0">
                <a:latin typeface="Verdana" panose="020B0604030504040204" pitchFamily="34" charset="0"/>
                <a:ea typeface="华文中宋" panose="02010600040101010101" pitchFamily="2" charset="-122"/>
              </a:rPr>
              <a:t>）计算机硬件实现</a:t>
            </a:r>
            <a:endParaRPr lang="en-US" altLang="zh-CN" sz="2600" dirty="0">
              <a:latin typeface="Verdana" panose="020B0604030504040204" pitchFamily="34" charset="0"/>
              <a:ea typeface="华文中宋" panose="02010600040101010101" pitchFamily="2" charset="-122"/>
            </a:endParaRPr>
          </a:p>
          <a:p>
            <a:r>
              <a:rPr lang="zh-CN" altLang="en-US" sz="2600" dirty="0">
                <a:latin typeface="Verdana" panose="020B0604030504040204" pitchFamily="34" charset="0"/>
                <a:ea typeface="华文中宋" panose="02010600040101010101" pitchFamily="2" charset="-122"/>
              </a:rPr>
              <a:t>涵盖处理器和多处理器、存储器、输入</a:t>
            </a:r>
            <a:r>
              <a:rPr lang="en-US" altLang="zh-CN" sz="2600" dirty="0">
                <a:latin typeface="Verdana" panose="020B0604030504040204" pitchFamily="34" charset="0"/>
                <a:ea typeface="华文中宋" panose="02010600040101010101" pitchFamily="2" charset="-122"/>
              </a:rPr>
              <a:t>/</a:t>
            </a:r>
            <a:r>
              <a:rPr lang="zh-CN" altLang="en-US" sz="2600" dirty="0">
                <a:latin typeface="Verdana" panose="020B0604030504040204" pitchFamily="34" charset="0"/>
                <a:ea typeface="华文中宋" panose="02010600040101010101" pitchFamily="2" charset="-122"/>
              </a:rPr>
              <a:t>输出系统、互联与通信等计算机系统设计的主要内容</a:t>
            </a:r>
            <a:endParaRPr lang="zh-CN" altLang="en-US" sz="2600" dirty="0">
              <a:latin typeface="Verdana" panose="020B0604030504040204" pitchFamily="34" charset="0"/>
              <a:ea typeface="华文中宋" panose="02010600040101010101" pitchFamily="2" charset="-122"/>
            </a:endParaRPr>
          </a:p>
          <a:p>
            <a:r>
              <a:rPr lang="zh-CN" altLang="en-US" sz="2600" dirty="0">
                <a:latin typeface="Verdana" panose="020B0604030504040204" pitchFamily="34" charset="0"/>
                <a:ea typeface="华文中宋" panose="02010600040101010101" pitchFamily="2" charset="-122"/>
              </a:rPr>
              <a:t>还涉及到性能评价、编译和操作系统技术</a:t>
            </a:r>
            <a:endParaRPr lang="zh-CN" altLang="en-US" sz="2600" dirty="0">
              <a:latin typeface="Verdana" panose="020B0604030504040204" pitchFamily="34" charset="0"/>
              <a:ea typeface="华文中宋" panose="02010600040101010101" pitchFamily="2" charset="-122"/>
            </a:endParaRPr>
          </a:p>
          <a:p>
            <a:r>
              <a:rPr lang="zh-CN" altLang="en-US" sz="2600" dirty="0">
                <a:latin typeface="Verdana" panose="020B0604030504040204" pitchFamily="34" charset="0"/>
                <a:ea typeface="华文中宋" panose="02010600040101010101" pitchFamily="2" charset="-122"/>
              </a:rPr>
              <a:t>通过定量分析的途径，学习掌握现代计算机体系结构研究的基本方法 </a:t>
            </a:r>
            <a:endParaRPr lang="zh-CN" altLang="en-US" sz="2600" dirty="0">
              <a:latin typeface="Verdana" panose="020B0604030504040204" pitchFamily="34" charset="0"/>
              <a:ea typeface="华文中宋" panose="02010600040101010101" pitchFamily="2" charset="-122"/>
            </a:endParaRPr>
          </a:p>
        </p:txBody>
      </p:sp>
      <p:sp>
        <p:nvSpPr>
          <p:cNvPr id="5" name="Rectangle 4"/>
          <p:cNvSpPr>
            <a:spLocks noGrp="1" noChangeArrowheads="1"/>
          </p:cNvSpPr>
          <p:nvPr>
            <p:ph type="title" idx="4294967295"/>
          </p:nvPr>
        </p:nvSpPr>
        <p:spPr/>
        <p:txBody>
          <a:bodyPr>
            <a:normAutofit fontScale="90000"/>
          </a:bodyPr>
          <a:lstStyle/>
          <a:p>
            <a:pPr>
              <a:defRPr/>
            </a:pPr>
            <a:r>
              <a:rPr kumimoji="1" lang="en-US" altLang="zh-CN" sz="4000" b="1" dirty="0">
                <a:latin typeface="Verdana" panose="020B0604030504040204" pitchFamily="34" charset="0"/>
                <a:ea typeface="华文中宋" panose="02010600040101010101" pitchFamily="2" charset="-122"/>
                <a:cs typeface="+mn-cs"/>
              </a:rPr>
              <a:t>2.1.2 </a:t>
            </a:r>
            <a:r>
              <a:rPr kumimoji="1" lang="zh-CN" altLang="en-US" sz="4000" b="1" dirty="0">
                <a:latin typeface="Verdana" panose="020B0604030504040204" pitchFamily="34" charset="0"/>
                <a:ea typeface="华文中宋" panose="02010600040101010101" pitchFamily="2" charset="-122"/>
                <a:cs typeface="+mn-cs"/>
              </a:rPr>
              <a:t>计算机体系结构、组成和实现</a:t>
            </a:r>
            <a:endParaRPr kumimoji="1" lang="zh-CN" altLang="en-US" sz="4000" b="1" dirty="0">
              <a:latin typeface="Verdana" panose="020B0604030504040204" pitchFamily="34" charset="0"/>
              <a:ea typeface="华文中宋" panose="02010600040101010101" pitchFamily="2" charset="-122"/>
              <a:cs typeface="+mn-cs"/>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idx="4294967295"/>
          </p:nvPr>
        </p:nvSpPr>
        <p:spPr/>
        <p:txBody>
          <a:bodyPr>
            <a:normAutofit/>
          </a:bodyPr>
          <a:lstStyle/>
          <a:p>
            <a:r>
              <a:rPr lang="zh-CN" altLang="en-US" sz="3600" dirty="0">
                <a:latin typeface="华文中宋" panose="02010600040101010101" pitchFamily="2" charset="-122"/>
                <a:ea typeface="华文中宋" panose="02010600040101010101" pitchFamily="2" charset="-122"/>
              </a:rPr>
              <a:t>计算机组成</a:t>
            </a:r>
            <a:endParaRPr lang="zh-CN" altLang="en-US" sz="3600" dirty="0">
              <a:latin typeface="华文中宋" panose="02010600040101010101" pitchFamily="2" charset="-122"/>
              <a:ea typeface="华文中宋" panose="02010600040101010101" pitchFamily="2" charset="-122"/>
            </a:endParaRPr>
          </a:p>
        </p:txBody>
      </p:sp>
      <p:sp>
        <p:nvSpPr>
          <p:cNvPr id="23555" name="Rectangle 7"/>
          <p:cNvSpPr>
            <a:spLocks noGrp="1" noChangeArrowheads="1"/>
          </p:cNvSpPr>
          <p:nvPr>
            <p:ph type="body" idx="4294967295"/>
          </p:nvPr>
        </p:nvSpPr>
        <p:spPr>
          <a:xfrm>
            <a:off x="467544" y="1484784"/>
            <a:ext cx="8229600" cy="4896544"/>
          </a:xfrm>
        </p:spPr>
        <p:txBody>
          <a:bodyPr>
            <a:noAutofit/>
          </a:bodyPr>
          <a:lstStyle/>
          <a:p>
            <a:pPr>
              <a:lnSpc>
                <a:spcPct val="120000"/>
              </a:lnSpc>
            </a:pPr>
            <a:r>
              <a:rPr lang="zh-CN" altLang="en-US" sz="2800" b="1" dirty="0">
                <a:latin typeface="+mj-ea"/>
                <a:ea typeface="+mj-ea"/>
              </a:rPr>
              <a:t>指令集结构的逻辑实现</a:t>
            </a:r>
            <a:endParaRPr lang="zh-CN" altLang="en-US" sz="2800" b="1" dirty="0">
              <a:latin typeface="+mj-ea"/>
              <a:ea typeface="+mj-ea"/>
            </a:endParaRPr>
          </a:p>
          <a:p>
            <a:pPr lvl="1">
              <a:lnSpc>
                <a:spcPct val="120000"/>
              </a:lnSpc>
            </a:pPr>
            <a:r>
              <a:rPr lang="zh-CN" altLang="en-US" b="1" dirty="0">
                <a:latin typeface="+mj-ea"/>
                <a:ea typeface="+mj-ea"/>
              </a:rPr>
              <a:t>数据通路宽度</a:t>
            </a:r>
            <a:endParaRPr lang="zh-CN" altLang="en-US" b="1" dirty="0">
              <a:latin typeface="+mj-ea"/>
              <a:ea typeface="+mj-ea"/>
            </a:endParaRPr>
          </a:p>
          <a:p>
            <a:pPr lvl="1">
              <a:lnSpc>
                <a:spcPct val="120000"/>
              </a:lnSpc>
            </a:pPr>
            <a:r>
              <a:rPr lang="zh-CN" altLang="en-US" b="1" dirty="0">
                <a:latin typeface="+mj-ea"/>
                <a:ea typeface="+mj-ea"/>
              </a:rPr>
              <a:t>专用功能部件的设置</a:t>
            </a:r>
            <a:endParaRPr lang="zh-CN" altLang="en-US" b="1" dirty="0">
              <a:latin typeface="+mj-ea"/>
              <a:ea typeface="+mj-ea"/>
            </a:endParaRPr>
          </a:p>
          <a:p>
            <a:pPr lvl="1">
              <a:lnSpc>
                <a:spcPct val="120000"/>
              </a:lnSpc>
            </a:pPr>
            <a:r>
              <a:rPr lang="zh-CN" altLang="en-US" b="1" dirty="0">
                <a:latin typeface="+mj-ea"/>
                <a:ea typeface="+mj-ea"/>
              </a:rPr>
              <a:t>功能部件的并行性</a:t>
            </a:r>
            <a:endParaRPr lang="zh-CN" altLang="en-US" b="1" dirty="0">
              <a:latin typeface="+mj-ea"/>
              <a:ea typeface="+mj-ea"/>
            </a:endParaRPr>
          </a:p>
          <a:p>
            <a:pPr lvl="1">
              <a:lnSpc>
                <a:spcPct val="120000"/>
              </a:lnSpc>
            </a:pPr>
            <a:r>
              <a:rPr lang="zh-CN" altLang="en-US" b="1" dirty="0">
                <a:latin typeface="+mj-ea"/>
                <a:ea typeface="+mj-ea"/>
              </a:rPr>
              <a:t>缓冲和排队技术</a:t>
            </a:r>
            <a:endParaRPr lang="zh-CN" altLang="en-US" b="1" dirty="0">
              <a:latin typeface="+mj-ea"/>
              <a:ea typeface="+mj-ea"/>
            </a:endParaRPr>
          </a:p>
          <a:p>
            <a:pPr lvl="1">
              <a:lnSpc>
                <a:spcPct val="120000"/>
              </a:lnSpc>
            </a:pPr>
            <a:r>
              <a:rPr lang="zh-CN" altLang="en-US" b="1" dirty="0">
                <a:latin typeface="+mj-ea"/>
                <a:ea typeface="+mj-ea"/>
              </a:rPr>
              <a:t>预测技术</a:t>
            </a:r>
            <a:endParaRPr lang="zh-CN" altLang="en-US" b="1" dirty="0">
              <a:latin typeface="+mj-ea"/>
              <a:ea typeface="+mj-ea"/>
            </a:endParaRPr>
          </a:p>
          <a:p>
            <a:pPr lvl="1">
              <a:lnSpc>
                <a:spcPct val="120000"/>
              </a:lnSpc>
            </a:pPr>
            <a:r>
              <a:rPr lang="zh-CN" altLang="en-US" b="1" dirty="0">
                <a:latin typeface="+mj-ea"/>
                <a:ea typeface="+mj-ea"/>
              </a:rPr>
              <a:t>可靠性技术</a:t>
            </a:r>
            <a:endParaRPr lang="zh-CN" altLang="en-US" b="1" dirty="0">
              <a:latin typeface="+mj-ea"/>
              <a:ea typeface="+mj-ea"/>
            </a:endParaRPr>
          </a:p>
          <a:p>
            <a:pPr lvl="1">
              <a:lnSpc>
                <a:spcPct val="120000"/>
              </a:lnSpc>
            </a:pPr>
            <a:r>
              <a:rPr lang="zh-CN" altLang="en-US" b="1" dirty="0">
                <a:latin typeface="+mj-ea"/>
                <a:ea typeface="+mj-ea"/>
              </a:rPr>
              <a:t>控制机构的组成，等等</a:t>
            </a:r>
            <a:endParaRPr lang="zh-CN" altLang="en-US" b="1" dirty="0">
              <a:latin typeface="+mj-ea"/>
              <a:ea typeface="+mj-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a:spLocks noGrp="1" noChangeArrowheads="1"/>
          </p:cNvSpPr>
          <p:nvPr>
            <p:ph type="title" idx="4294967295"/>
          </p:nvPr>
        </p:nvSpPr>
        <p:spPr/>
        <p:txBody>
          <a:bodyPr>
            <a:normAutofit/>
          </a:bodyPr>
          <a:lstStyle/>
          <a:p>
            <a:r>
              <a:rPr lang="zh-CN" altLang="en-US" sz="3600" dirty="0">
                <a:latin typeface="华文中宋" panose="02010600040101010101" pitchFamily="2" charset="-122"/>
                <a:ea typeface="华文中宋" panose="02010600040101010101" pitchFamily="2" charset="-122"/>
              </a:rPr>
              <a:t>计算机的实现</a:t>
            </a:r>
            <a:endParaRPr lang="zh-CN" altLang="en-US" sz="3600" dirty="0">
              <a:latin typeface="华文中宋" panose="02010600040101010101" pitchFamily="2" charset="-122"/>
              <a:ea typeface="华文中宋" panose="02010600040101010101" pitchFamily="2" charset="-122"/>
            </a:endParaRPr>
          </a:p>
        </p:txBody>
      </p:sp>
      <p:sp>
        <p:nvSpPr>
          <p:cNvPr id="24579" name="Rectangle 12"/>
          <p:cNvSpPr>
            <a:spLocks noGrp="1" noChangeArrowheads="1"/>
          </p:cNvSpPr>
          <p:nvPr>
            <p:ph type="body" idx="4294967295"/>
          </p:nvPr>
        </p:nvSpPr>
        <p:spPr/>
        <p:txBody>
          <a:bodyPr>
            <a:normAutofit/>
          </a:bodyPr>
          <a:lstStyle/>
          <a:p>
            <a:r>
              <a:rPr lang="zh-CN" altLang="en-US" sz="2600" dirty="0">
                <a:latin typeface="Verdana" panose="020B0604030504040204" pitchFamily="34" charset="0"/>
                <a:ea typeface="华文中宋" panose="02010600040101010101" pitchFamily="2" charset="-122"/>
              </a:rPr>
              <a:t>处理器、主存的物理结构</a:t>
            </a:r>
            <a:endParaRPr lang="zh-CN" altLang="en-US" sz="2600" dirty="0">
              <a:latin typeface="Verdana" panose="020B0604030504040204" pitchFamily="34" charset="0"/>
              <a:ea typeface="华文中宋" panose="02010600040101010101" pitchFamily="2" charset="-122"/>
            </a:endParaRPr>
          </a:p>
          <a:p>
            <a:r>
              <a:rPr lang="zh-CN" altLang="en-US" sz="2600" dirty="0">
                <a:latin typeface="Verdana" panose="020B0604030504040204" pitchFamily="34" charset="0"/>
                <a:ea typeface="华文中宋" panose="02010600040101010101" pitchFamily="2" charset="-122"/>
              </a:rPr>
              <a:t>器件的集成度和速度</a:t>
            </a:r>
            <a:endParaRPr lang="zh-CN" altLang="en-US" sz="2600" dirty="0">
              <a:latin typeface="Verdana" panose="020B0604030504040204" pitchFamily="34" charset="0"/>
              <a:ea typeface="华文中宋" panose="02010600040101010101" pitchFamily="2" charset="-122"/>
            </a:endParaRPr>
          </a:p>
          <a:p>
            <a:r>
              <a:rPr lang="zh-CN" altLang="en-US" sz="2600" dirty="0">
                <a:latin typeface="Verdana" panose="020B0604030504040204" pitchFamily="34" charset="0"/>
                <a:ea typeface="华文中宋" panose="02010600040101010101" pitchFamily="2" charset="-122"/>
              </a:rPr>
              <a:t>信号传输</a:t>
            </a:r>
            <a:endParaRPr lang="zh-CN" altLang="en-US" sz="2600" dirty="0">
              <a:latin typeface="Verdana" panose="020B0604030504040204" pitchFamily="34" charset="0"/>
              <a:ea typeface="华文中宋" panose="02010600040101010101" pitchFamily="2" charset="-122"/>
            </a:endParaRPr>
          </a:p>
          <a:p>
            <a:r>
              <a:rPr lang="zh-CN" altLang="en-US" sz="2600" dirty="0">
                <a:latin typeface="Verdana" panose="020B0604030504040204" pitchFamily="34" charset="0"/>
                <a:ea typeface="华文中宋" panose="02010600040101010101" pitchFamily="2" charset="-122"/>
              </a:rPr>
              <a:t>器件、模块、插件、底板的划分与连接</a:t>
            </a:r>
            <a:endParaRPr lang="zh-CN" altLang="en-US" sz="2600" dirty="0">
              <a:latin typeface="Verdana" panose="020B0604030504040204" pitchFamily="34" charset="0"/>
              <a:ea typeface="华文中宋" panose="02010600040101010101" pitchFamily="2" charset="-122"/>
            </a:endParaRPr>
          </a:p>
          <a:p>
            <a:r>
              <a:rPr lang="zh-CN" altLang="en-US" sz="2600" dirty="0">
                <a:latin typeface="Verdana" panose="020B0604030504040204" pitchFamily="34" charset="0"/>
                <a:ea typeface="华文中宋" panose="02010600040101010101" pitchFamily="2" charset="-122"/>
              </a:rPr>
              <a:t>涉及的专用器件</a:t>
            </a:r>
            <a:endParaRPr lang="zh-CN" altLang="en-US" sz="2600" dirty="0">
              <a:latin typeface="Verdana" panose="020B0604030504040204" pitchFamily="34" charset="0"/>
              <a:ea typeface="华文中宋" panose="02010600040101010101" pitchFamily="2" charset="-122"/>
            </a:endParaRPr>
          </a:p>
          <a:p>
            <a:r>
              <a:rPr lang="zh-CN" altLang="en-US" sz="2600" dirty="0">
                <a:latin typeface="Verdana" panose="020B0604030504040204" pitchFamily="34" charset="0"/>
                <a:ea typeface="华文中宋" panose="02010600040101010101" pitchFamily="2" charset="-122"/>
              </a:rPr>
              <a:t>电源、冷却</a:t>
            </a:r>
            <a:endParaRPr lang="zh-CN" altLang="en-US" sz="2600" dirty="0">
              <a:latin typeface="Verdana" panose="020B0604030504040204" pitchFamily="34" charset="0"/>
              <a:ea typeface="华文中宋" panose="02010600040101010101" pitchFamily="2" charset="-122"/>
            </a:endParaRPr>
          </a:p>
          <a:p>
            <a:r>
              <a:rPr lang="zh-CN" altLang="en-US" sz="2600" dirty="0">
                <a:latin typeface="Verdana" panose="020B0604030504040204" pitchFamily="34" charset="0"/>
                <a:ea typeface="华文中宋" panose="02010600040101010101" pitchFamily="2" charset="-122"/>
              </a:rPr>
              <a:t>微组装技术</a:t>
            </a:r>
            <a:endParaRPr lang="zh-CN" altLang="en-US" sz="2600" dirty="0">
              <a:latin typeface="Verdana" panose="020B0604030504040204" pitchFamily="34" charset="0"/>
              <a:ea typeface="华文中宋" panose="02010600040101010101" pitchFamily="2" charset="-122"/>
            </a:endParaRPr>
          </a:p>
          <a:p>
            <a:r>
              <a:rPr lang="zh-CN" altLang="en-US" sz="2600" dirty="0">
                <a:latin typeface="Verdana" panose="020B0604030504040204" pitchFamily="34" charset="0"/>
                <a:ea typeface="华文中宋" panose="02010600040101010101" pitchFamily="2" charset="-122"/>
              </a:rPr>
              <a:t>整机装配技术，等等</a:t>
            </a:r>
            <a:endParaRPr lang="zh-CN" altLang="en-US" sz="2600" dirty="0">
              <a:latin typeface="Verdana" panose="020B0604030504040204" pitchFamily="34" charset="0"/>
              <a:ea typeface="华文中宋" panose="02010600040101010101" pitchFamily="2" charset="-122"/>
            </a:endParaRPr>
          </a:p>
        </p:txBody>
      </p:sp>
      <p:pic>
        <p:nvPicPr>
          <p:cNvPr id="24580" name="Picture 8" descr="Intel FV815EP"/>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a:xfrm>
            <a:off x="4932363" y="3716338"/>
            <a:ext cx="3814762" cy="2198687"/>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42875"/>
            <a:ext cx="7772400" cy="785813"/>
          </a:xfrm>
        </p:spPr>
        <p:txBody>
          <a:bodyPr/>
          <a:lstStyle/>
          <a:p>
            <a:pPr eaLnBrk="1" hangingPunct="1"/>
            <a:r>
              <a:rPr lang="en-US" altLang="zh-CN" sz="3600" b="1" dirty="0"/>
              <a:t>Quiz 1 </a:t>
            </a:r>
            <a:r>
              <a:rPr lang="zh-CN" altLang="en-US" sz="3600" b="1" dirty="0"/>
              <a:t>结果统计</a:t>
            </a:r>
            <a:endParaRPr lang="zh-CN" altLang="en-US" sz="3600" b="1" dirty="0"/>
          </a:p>
        </p:txBody>
      </p:sp>
      <p:pic>
        <p:nvPicPr>
          <p:cNvPr id="3073" name="Picture 1" descr="C:\Users\think\Documents\Tencent Files\6016511\Image\Group\HVF_%RUA}_C%O)YJ}9IJ1]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1340768"/>
            <a:ext cx="4041904" cy="242850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think\Documents\Tencent Files\6016511\Image\Group\D(PGT~@D2XJ_AAOG)@_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346450"/>
            <a:ext cx="4032448" cy="24228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think\Documents\Tencent Files\6016511\Image\Group\$TEK0{%QM~$$@3`0K}L[6[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792871"/>
            <a:ext cx="4581525" cy="2752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21"/>
          <p:cNvSpPr>
            <a:spLocks noGrp="1" noChangeArrowheads="1"/>
          </p:cNvSpPr>
          <p:nvPr>
            <p:ph type="title" idx="4294967295"/>
          </p:nvPr>
        </p:nvSpPr>
        <p:spPr>
          <a:xfrm>
            <a:off x="457200" y="44624"/>
            <a:ext cx="8229600" cy="1143000"/>
          </a:xfrm>
        </p:spPr>
        <p:txBody>
          <a:bodyPr>
            <a:normAutofit/>
          </a:bodyPr>
          <a:lstStyle/>
          <a:p>
            <a:r>
              <a:rPr lang="zh-CN" altLang="en-US" sz="3600" b="1" dirty="0">
                <a:latin typeface="+mj-ea"/>
              </a:rPr>
              <a:t>不同年代计算机体系结构研究的变化</a:t>
            </a:r>
            <a:endParaRPr lang="zh-CN" altLang="en-US" sz="3600" b="1" dirty="0">
              <a:latin typeface="+mj-ea"/>
            </a:endParaRPr>
          </a:p>
        </p:txBody>
      </p:sp>
      <p:graphicFrame>
        <p:nvGraphicFramePr>
          <p:cNvPr id="511301" name="Group 325"/>
          <p:cNvGraphicFramePr>
            <a:graphicFrameLocks noGrp="1"/>
          </p:cNvGraphicFramePr>
          <p:nvPr>
            <p:ph type="tbl" idx="4294967295"/>
          </p:nvPr>
        </p:nvGraphicFramePr>
        <p:xfrm>
          <a:off x="675456" y="1196552"/>
          <a:ext cx="8001000" cy="5184776"/>
        </p:xfrm>
        <a:graphic>
          <a:graphicData uri="http://schemas.openxmlformats.org/drawingml/2006/table">
            <a:tbl>
              <a:tblPr/>
              <a:tblGrid>
                <a:gridCol w="2087563"/>
                <a:gridCol w="3393157"/>
                <a:gridCol w="2520280"/>
              </a:tblGrid>
              <a:tr h="527082">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一些重要研究内容</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典型计算机</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r>
              <a:tr h="789036">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1940</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程序控制计算机、存储程序计算机</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ENIAC</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EDVAC</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9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1960</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指令系统</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IBM 360</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系列机</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8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1960</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阵列机和并行处理</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ILLIAC IV</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9036">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1970</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流水线、向量处理、微处理器</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Cray-1</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Intel 4004</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8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1980</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RISC</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cache</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、流水线</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MIPS R1000</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POWER</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8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1990</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rPr>
                        <a:t>SMP</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rPr>
                        <a:t>CMP</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指令级并行</a:t>
                      </a: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MIPS R10000</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PowerPC 604</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8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2000</a:t>
                      </a:r>
                      <a:r>
                        <a:rPr kumimoji="0" lang="zh-CN" altLang="en-US"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年以来</a:t>
                      </a:r>
                      <a:endParaRPr kumimoji="0" lang="zh-CN" altLang="en-US"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SMT</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、功耗、</a:t>
                      </a: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Multi-core</a:t>
                      </a: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Stream</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Intel i7</a:t>
                      </a:r>
                      <a:r>
                        <a:rPr kumimoji="0" lang="zh-CN" altLang="en-US"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Power 6</a:t>
                      </a:r>
                      <a:r>
                        <a:rPr kumimoji="0" lang="zh-CN" altLang="en-US"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ARM</a:t>
                      </a:r>
                      <a:r>
                        <a:rPr kumimoji="0" lang="zh-CN" altLang="en-US"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GPU</a:t>
                      </a:r>
                      <a:endParaRPr kumimoji="0" lang="en-US" altLang="zh-CN"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normAutofit/>
          </a:bodyPr>
          <a:lstStyle/>
          <a:p>
            <a:r>
              <a:rPr kumimoji="1" lang="en-US" altLang="zh-CN" sz="3600" b="1" dirty="0">
                <a:latin typeface="+mj-ea"/>
                <a:cs typeface="+mn-cs"/>
              </a:rPr>
              <a:t>2.1.3 </a:t>
            </a:r>
            <a:r>
              <a:rPr kumimoji="1" lang="zh-CN" altLang="en-US" sz="3600" b="1" dirty="0">
                <a:latin typeface="+mj-ea"/>
                <a:cs typeface="+mn-cs"/>
              </a:rPr>
              <a:t>系列机和兼容</a:t>
            </a:r>
            <a:endParaRPr kumimoji="1" lang="zh-CN" altLang="en-US" sz="3600" b="1" dirty="0">
              <a:latin typeface="+mj-ea"/>
              <a:cs typeface="+mn-cs"/>
            </a:endParaRPr>
          </a:p>
        </p:txBody>
      </p:sp>
      <p:sp>
        <p:nvSpPr>
          <p:cNvPr id="6147" name="Rectangle 3"/>
          <p:cNvSpPr>
            <a:spLocks noGrp="1" noChangeArrowheads="1"/>
          </p:cNvSpPr>
          <p:nvPr>
            <p:ph type="body" idx="4294967295"/>
          </p:nvPr>
        </p:nvSpPr>
        <p:spPr>
          <a:xfrm>
            <a:off x="457200" y="1600200"/>
            <a:ext cx="8435280" cy="4525963"/>
          </a:xfrm>
        </p:spPr>
        <p:txBody>
          <a:bodyPr>
            <a:normAutofit/>
          </a:bodyPr>
          <a:lstStyle/>
          <a:p>
            <a:pPr>
              <a:lnSpc>
                <a:spcPct val="110000"/>
              </a:lnSpc>
            </a:pPr>
            <a:r>
              <a:rPr lang="zh-CN" altLang="en-US" sz="2400" b="1" dirty="0">
                <a:latin typeface="+mj-ea"/>
                <a:ea typeface="+mj-ea"/>
              </a:rPr>
              <a:t>系列机（</a:t>
            </a:r>
            <a:r>
              <a:rPr lang="en-US" altLang="zh-CN" sz="2400" b="1" dirty="0">
                <a:latin typeface="+mj-ea"/>
                <a:ea typeface="+mj-ea"/>
              </a:rPr>
              <a:t>family machine</a:t>
            </a:r>
            <a:r>
              <a:rPr lang="zh-CN" altLang="en-US" sz="2400" b="1" dirty="0">
                <a:latin typeface="+mj-ea"/>
                <a:ea typeface="+mj-ea"/>
              </a:rPr>
              <a:t>）是具有相同体系结构，但组成和实现不同的一系列不同型号的计算机系统 </a:t>
            </a:r>
            <a:endParaRPr lang="zh-CN" altLang="en-US" sz="2400" b="1" dirty="0">
              <a:latin typeface="+mj-ea"/>
              <a:ea typeface="+mj-ea"/>
            </a:endParaRPr>
          </a:p>
          <a:p>
            <a:pPr lvl="1">
              <a:lnSpc>
                <a:spcPct val="110000"/>
              </a:lnSpc>
            </a:pPr>
            <a:r>
              <a:rPr lang="en-US" altLang="zh-CN" sz="2400" b="1" dirty="0">
                <a:latin typeface="+mj-ea"/>
                <a:ea typeface="+mj-ea"/>
              </a:rPr>
              <a:t>IBM</a:t>
            </a:r>
            <a:r>
              <a:rPr lang="zh-CN" altLang="en-US" sz="2400" b="1" dirty="0">
                <a:latin typeface="+mj-ea"/>
                <a:ea typeface="+mj-ea"/>
              </a:rPr>
              <a:t>公司在推出</a:t>
            </a:r>
            <a:r>
              <a:rPr lang="en-US" altLang="zh-CN" sz="2400" b="1" dirty="0">
                <a:latin typeface="+mj-ea"/>
                <a:ea typeface="+mj-ea"/>
              </a:rPr>
              <a:t>IBM S360</a:t>
            </a:r>
            <a:r>
              <a:rPr lang="zh-CN" altLang="en-US" sz="2400" b="1" dirty="0">
                <a:latin typeface="+mj-ea"/>
                <a:ea typeface="+mj-ea"/>
              </a:rPr>
              <a:t>时首次提出的系列机的概念，被认为是计算机发展史上一个重要里程碑</a:t>
            </a:r>
            <a:endParaRPr lang="zh-CN" altLang="en-US" sz="2400" b="1" dirty="0">
              <a:latin typeface="+mj-ea"/>
              <a:ea typeface="+mj-ea"/>
            </a:endParaRPr>
          </a:p>
          <a:p>
            <a:pPr lvl="1">
              <a:lnSpc>
                <a:spcPct val="110000"/>
              </a:lnSpc>
            </a:pPr>
            <a:r>
              <a:rPr lang="zh-CN" altLang="en-US" sz="2400" b="1" dirty="0">
                <a:latin typeface="+mj-ea"/>
                <a:ea typeface="+mj-ea"/>
              </a:rPr>
              <a:t>各计算机厂家仍按系列机研发产品</a:t>
            </a:r>
            <a:endParaRPr lang="en-US" altLang="zh-CN" sz="2400" b="1" dirty="0">
              <a:latin typeface="+mj-ea"/>
              <a:ea typeface="+mj-ea"/>
            </a:endParaRPr>
          </a:p>
          <a:p>
            <a:pPr lvl="1">
              <a:lnSpc>
                <a:spcPct val="110000"/>
              </a:lnSpc>
            </a:pPr>
            <a:endParaRPr lang="zh-CN" altLang="en-US" sz="2400" b="1" dirty="0">
              <a:latin typeface="+mj-ea"/>
              <a:ea typeface="+mj-ea"/>
            </a:endParaRPr>
          </a:p>
          <a:p>
            <a:pPr>
              <a:lnSpc>
                <a:spcPct val="110000"/>
              </a:lnSpc>
            </a:pPr>
            <a:r>
              <a:rPr lang="zh-CN" altLang="en-US" sz="2400" b="1" dirty="0">
                <a:latin typeface="+mj-ea"/>
                <a:ea typeface="+mj-ea"/>
              </a:rPr>
              <a:t>现代计算机不但系统系列化，其构成部件和软件也系列化</a:t>
            </a:r>
            <a:endParaRPr lang="zh-CN" altLang="en-US" sz="2400" b="1" dirty="0">
              <a:latin typeface="+mj-ea"/>
              <a:ea typeface="+mj-ea"/>
            </a:endParaRPr>
          </a:p>
          <a:p>
            <a:pPr lvl="1">
              <a:lnSpc>
                <a:spcPct val="110000"/>
              </a:lnSpc>
            </a:pPr>
            <a:r>
              <a:rPr lang="zh-CN" altLang="en-US" sz="2400" b="1" dirty="0">
                <a:latin typeface="+mj-ea"/>
                <a:ea typeface="+mj-ea"/>
              </a:rPr>
              <a:t>如：微处理器（</a:t>
            </a:r>
            <a:r>
              <a:rPr lang="en-US" altLang="zh-CN" sz="2400" b="1" dirty="0">
                <a:latin typeface="+mj-ea"/>
                <a:ea typeface="+mj-ea"/>
              </a:rPr>
              <a:t>CPU</a:t>
            </a:r>
            <a:r>
              <a:rPr lang="zh-CN" altLang="en-US" sz="2400" b="1" dirty="0">
                <a:latin typeface="+mj-ea"/>
                <a:ea typeface="+mj-ea"/>
              </a:rPr>
              <a:t>）、硬盘、操作系统、高级语言等</a:t>
            </a:r>
            <a:endParaRPr lang="zh-CN" altLang="en-US" sz="2400" b="1" dirty="0">
              <a:latin typeface="+mj-ea"/>
              <a:ea typeface="+mj-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20"/>
          <p:cNvSpPr>
            <a:spLocks noGrp="1" noChangeArrowheads="1"/>
          </p:cNvSpPr>
          <p:nvPr>
            <p:ph type="title" idx="4294967295"/>
          </p:nvPr>
        </p:nvSpPr>
        <p:spPr>
          <a:xfrm>
            <a:off x="457200" y="44624"/>
            <a:ext cx="8229600" cy="1143000"/>
          </a:xfrm>
        </p:spPr>
        <p:txBody>
          <a:bodyPr>
            <a:normAutofit/>
          </a:bodyPr>
          <a:lstStyle/>
          <a:p>
            <a:pPr eaLnBrk="1" hangingPunct="1"/>
            <a:r>
              <a:rPr kumimoji="1" lang="zh-CN" altLang="en-US" sz="3600" b="1" dirty="0">
                <a:latin typeface="+mj-ea"/>
                <a:cs typeface="+mn-cs"/>
              </a:rPr>
              <a:t>系列机</a:t>
            </a:r>
            <a:r>
              <a:rPr kumimoji="1" lang="en-US" altLang="zh-CN" sz="3600" b="1" dirty="0">
                <a:latin typeface="+mj-ea"/>
                <a:cs typeface="+mn-cs"/>
              </a:rPr>
              <a:t>(Family machine)</a:t>
            </a:r>
            <a:endParaRPr kumimoji="1" lang="en-US" altLang="zh-CN" sz="3600" b="1" dirty="0">
              <a:latin typeface="+mj-ea"/>
              <a:cs typeface="+mn-cs"/>
            </a:endParaRPr>
          </a:p>
        </p:txBody>
      </p:sp>
      <p:sp>
        <p:nvSpPr>
          <p:cNvPr id="7171" name="Rectangle 821"/>
          <p:cNvSpPr>
            <a:spLocks noGrp="1" noChangeArrowheads="1"/>
          </p:cNvSpPr>
          <p:nvPr>
            <p:ph type="body" sz="half" idx="4294967295"/>
          </p:nvPr>
        </p:nvSpPr>
        <p:spPr>
          <a:xfrm>
            <a:off x="539750" y="1052513"/>
            <a:ext cx="8280722" cy="1936750"/>
          </a:xfrm>
        </p:spPr>
        <p:txBody>
          <a:bodyPr>
            <a:normAutofit/>
          </a:bodyPr>
          <a:lstStyle/>
          <a:p>
            <a:pPr marL="469900" indent="-469900" eaLnBrk="1" hangingPunct="1"/>
            <a:r>
              <a:rPr lang="zh-CN" altLang="en-US" sz="2400" b="1" dirty="0">
                <a:latin typeface="+mj-ea"/>
                <a:ea typeface="+mj-ea"/>
              </a:rPr>
              <a:t>一种指令集结构可以有多种组成。同样，一种组成可以有多种物理实现。</a:t>
            </a:r>
            <a:r>
              <a:rPr lang="zh-CN" altLang="en-US" sz="2400" b="1" dirty="0">
                <a:solidFill>
                  <a:srgbClr val="FF0000"/>
                </a:solidFill>
                <a:latin typeface="+mj-ea"/>
                <a:ea typeface="+mj-ea"/>
              </a:rPr>
              <a:t>系列机</a:t>
            </a:r>
            <a:r>
              <a:rPr lang="zh-CN" altLang="en-US" sz="2400" b="1" dirty="0">
                <a:latin typeface="+mj-ea"/>
                <a:ea typeface="+mj-ea"/>
              </a:rPr>
              <a:t>就是指在</a:t>
            </a:r>
            <a:r>
              <a:rPr lang="zh-CN" altLang="en-US" sz="2400" b="1" dirty="0">
                <a:solidFill>
                  <a:srgbClr val="FF0000"/>
                </a:solidFill>
                <a:latin typeface="+mj-ea"/>
                <a:ea typeface="+mj-ea"/>
              </a:rPr>
              <a:t>一个厂家</a:t>
            </a:r>
            <a:r>
              <a:rPr lang="zh-CN" altLang="en-US" sz="2400" b="1" dirty="0">
                <a:latin typeface="+mj-ea"/>
                <a:ea typeface="+mj-ea"/>
              </a:rPr>
              <a:t>生产的具有相同的指令集结构，但具有不同组成和实现的一系列不同型号的机器。</a:t>
            </a:r>
            <a:endParaRPr lang="zh-CN" altLang="en-US" sz="2400" b="1" dirty="0">
              <a:latin typeface="+mj-ea"/>
              <a:ea typeface="+mj-ea"/>
            </a:endParaRPr>
          </a:p>
        </p:txBody>
      </p:sp>
      <p:graphicFrame>
        <p:nvGraphicFramePr>
          <p:cNvPr id="243518" name="Group 830"/>
          <p:cNvGraphicFramePr>
            <a:graphicFrameLocks noGrp="1"/>
          </p:cNvGraphicFramePr>
          <p:nvPr>
            <p:ph sz="half" idx="4294967295"/>
          </p:nvPr>
        </p:nvGraphicFramePr>
        <p:xfrm>
          <a:off x="1164662" y="2850894"/>
          <a:ext cx="6802438" cy="3184529"/>
        </p:xfrm>
        <a:graphic>
          <a:graphicData uri="http://schemas.openxmlformats.org/drawingml/2006/table">
            <a:tbl>
              <a:tblPr/>
              <a:tblGrid>
                <a:gridCol w="1687513"/>
                <a:gridCol w="846137"/>
                <a:gridCol w="1389063"/>
                <a:gridCol w="938212"/>
                <a:gridCol w="1941513"/>
              </a:tblGrid>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zh-CN" altLang="en-US"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1" lang="zh-CN" altLang="en-US"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处理器</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zh-CN" altLang="en-US"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字宽</a:t>
                      </a:r>
                      <a:endParaRPr kumimoji="1" lang="zh-CN" altLang="en-US"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主要</a:t>
                      </a: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a:t>
                      </a: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 XT</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1981</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8088</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a:t>
                      </a: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 AT</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1982</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80286</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a:t>
                      </a: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a:t>
                      </a: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80386 PC</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1985</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80386</a:t>
                      </a:r>
                      <a:endParaRPr kumimoji="1"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ISA/EISA</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80486 PC</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1989</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80486</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ISA+VL</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Pentium PC</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1993</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Pentium</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ISA+PCI</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Pentium II PC</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1997</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Pentium II</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ISA+PCI+AGP</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Pentium III PC</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1999</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Pentium III</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PCI+AGP +USB</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Pentium 4 PC</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2000</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Pentium 4</a:t>
                      </a:r>
                      <a:endPar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Tx/>
                        <a:buNone/>
                      </a:pPr>
                      <a:r>
                        <a:rPr kumimoji="1"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PCI-X+AGP +USB</a:t>
                      </a:r>
                      <a:endParaRPr kumimoji="1"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normAutofit/>
          </a:bodyPr>
          <a:lstStyle/>
          <a:p>
            <a:r>
              <a:rPr kumimoji="1" lang="zh-CN" altLang="en-US" sz="3600" b="1" dirty="0">
                <a:latin typeface="+mj-ea"/>
                <a:cs typeface="+mn-cs"/>
              </a:rPr>
              <a:t>软件兼容</a:t>
            </a:r>
            <a:endParaRPr kumimoji="1" lang="zh-CN" altLang="en-US" sz="3600" b="1" dirty="0">
              <a:latin typeface="+mj-ea"/>
              <a:cs typeface="+mn-cs"/>
            </a:endParaRPr>
          </a:p>
        </p:txBody>
      </p:sp>
      <p:sp>
        <p:nvSpPr>
          <p:cNvPr id="8195" name="Rectangle 3"/>
          <p:cNvSpPr>
            <a:spLocks noGrp="1" noChangeArrowheads="1"/>
          </p:cNvSpPr>
          <p:nvPr>
            <p:ph type="body" idx="4294967295"/>
          </p:nvPr>
        </p:nvSpPr>
        <p:spPr>
          <a:xfrm>
            <a:off x="457200" y="1412776"/>
            <a:ext cx="8075240" cy="4525963"/>
          </a:xfrm>
        </p:spPr>
        <p:txBody>
          <a:bodyPr>
            <a:noAutofit/>
          </a:bodyPr>
          <a:lstStyle/>
          <a:p>
            <a:r>
              <a:rPr lang="zh-CN" altLang="en-US" sz="2400" b="1" dirty="0">
                <a:latin typeface="+mj-ea"/>
                <a:ea typeface="+mj-ea"/>
              </a:rPr>
              <a:t>长期以来，程序员希望有一个稳定的软件环境，使他们编制出来的程序能够在更加广泛计算机类型中得到长期的应用。</a:t>
            </a:r>
            <a:endParaRPr lang="zh-CN" altLang="en-US" sz="2400" b="1" dirty="0">
              <a:latin typeface="+mj-ea"/>
              <a:ea typeface="+mj-ea"/>
            </a:endParaRPr>
          </a:p>
          <a:p>
            <a:r>
              <a:rPr lang="zh-CN" altLang="en-US" sz="2400" b="1" dirty="0">
                <a:latin typeface="+mj-ea"/>
                <a:ea typeface="+mj-ea"/>
              </a:rPr>
              <a:t>软件兼容（</a:t>
            </a:r>
            <a:r>
              <a:rPr lang="en-US" altLang="zh-CN" sz="2400" b="1" dirty="0">
                <a:latin typeface="+mj-ea"/>
                <a:ea typeface="+mj-ea"/>
              </a:rPr>
              <a:t>software compatibility</a:t>
            </a:r>
            <a:r>
              <a:rPr lang="zh-CN" altLang="en-US" sz="2400" b="1" dirty="0">
                <a:latin typeface="+mj-ea"/>
                <a:ea typeface="+mj-ea"/>
              </a:rPr>
              <a:t>）</a:t>
            </a:r>
            <a:endParaRPr lang="zh-CN" altLang="en-US" sz="2400" b="1" dirty="0">
              <a:latin typeface="+mj-ea"/>
              <a:ea typeface="+mj-ea"/>
            </a:endParaRPr>
          </a:p>
          <a:p>
            <a:pPr lvl="1"/>
            <a:r>
              <a:rPr lang="zh-CN" altLang="en-US" sz="2400" b="1" dirty="0">
                <a:latin typeface="+mj-ea"/>
                <a:ea typeface="+mj-ea"/>
              </a:rPr>
              <a:t>系列机具有相同的体系结构，软件可以在系列计算机的各档机器上运行。</a:t>
            </a:r>
            <a:endParaRPr lang="zh-CN" altLang="en-US" sz="2400" b="1" dirty="0">
              <a:latin typeface="+mj-ea"/>
              <a:ea typeface="+mj-ea"/>
            </a:endParaRPr>
          </a:p>
          <a:p>
            <a:pPr lvl="1"/>
            <a:r>
              <a:rPr lang="zh-CN" altLang="en-US" sz="2400" b="1" dirty="0">
                <a:latin typeface="+mj-ea"/>
                <a:ea typeface="+mj-ea"/>
              </a:rPr>
              <a:t>同一个软件可以不加修改地运行于体系结构相同的各档机器，而且它们所获得的结果一样，差别只在于有不同的运行时间。</a:t>
            </a:r>
            <a:endParaRPr lang="zh-CN" altLang="en-US" sz="2400" b="1" dirty="0">
              <a:latin typeface="+mj-ea"/>
              <a:ea typeface="+mj-ea"/>
            </a:endParaRPr>
          </a:p>
          <a:p>
            <a:pPr lvl="1"/>
            <a:r>
              <a:rPr lang="zh-CN" altLang="en-US" sz="2400" b="1" dirty="0">
                <a:latin typeface="+mj-ea"/>
                <a:ea typeface="+mj-ea"/>
              </a:rPr>
              <a:t>兼容分为二进制级兼容、汇编级兼容、高级语言兼容、数据级兼容等等。</a:t>
            </a:r>
            <a:endParaRPr lang="zh-CN" altLang="en-US" sz="2400" b="1" dirty="0">
              <a:latin typeface="+mj-ea"/>
              <a:ea typeface="+mj-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normAutofit/>
          </a:bodyPr>
          <a:lstStyle/>
          <a:p>
            <a:r>
              <a:rPr kumimoji="1" lang="zh-CN" altLang="en-US" sz="3600" b="1" dirty="0">
                <a:latin typeface="+mj-ea"/>
                <a:cs typeface="+mn-cs"/>
              </a:rPr>
              <a:t>兼容机</a:t>
            </a:r>
            <a:endParaRPr kumimoji="1" lang="zh-CN" altLang="en-US" sz="3600" b="1" dirty="0">
              <a:latin typeface="+mj-ea"/>
              <a:cs typeface="+mn-cs"/>
            </a:endParaRPr>
          </a:p>
        </p:txBody>
      </p:sp>
      <p:sp>
        <p:nvSpPr>
          <p:cNvPr id="9219" name="Rectangle 3"/>
          <p:cNvSpPr>
            <a:spLocks noGrp="1" noChangeArrowheads="1"/>
          </p:cNvSpPr>
          <p:nvPr>
            <p:ph type="body" idx="4294967295"/>
          </p:nvPr>
        </p:nvSpPr>
        <p:spPr>
          <a:xfrm>
            <a:off x="457200" y="1412776"/>
            <a:ext cx="8229600" cy="4525963"/>
          </a:xfrm>
        </p:spPr>
        <p:txBody>
          <a:bodyPr>
            <a:noAutofit/>
          </a:bodyPr>
          <a:lstStyle/>
          <a:p>
            <a:pPr>
              <a:lnSpc>
                <a:spcPct val="120000"/>
              </a:lnSpc>
            </a:pPr>
            <a:r>
              <a:rPr lang="zh-CN" altLang="en-US" sz="2400" b="1" dirty="0">
                <a:latin typeface="+mj-ea"/>
                <a:ea typeface="+mj-ea"/>
              </a:rPr>
              <a:t>虽然程序员希望有一个稳定的软件环境，但是机器设计人员则希望根据硬件技术和器件技术的进展不断地推出新的机器。</a:t>
            </a:r>
            <a:endParaRPr lang="zh-CN" altLang="en-US" sz="2400" b="1" dirty="0">
              <a:latin typeface="+mj-ea"/>
              <a:ea typeface="+mj-ea"/>
            </a:endParaRPr>
          </a:p>
          <a:p>
            <a:pPr>
              <a:lnSpc>
                <a:spcPct val="120000"/>
              </a:lnSpc>
            </a:pPr>
            <a:r>
              <a:rPr lang="zh-CN" altLang="en-US" sz="2400" b="1" dirty="0">
                <a:latin typeface="+mj-ea"/>
                <a:ea typeface="+mj-ea"/>
              </a:rPr>
              <a:t>兼容机（</a:t>
            </a:r>
            <a:r>
              <a:rPr lang="en-US" altLang="zh-CN" sz="2400" b="1" dirty="0">
                <a:latin typeface="+mj-ea"/>
                <a:ea typeface="+mj-ea"/>
              </a:rPr>
              <a:t>compatible machine</a:t>
            </a:r>
            <a:r>
              <a:rPr lang="zh-CN" altLang="en-US" sz="2400" b="1" dirty="0">
                <a:latin typeface="+mj-ea"/>
                <a:ea typeface="+mj-ea"/>
              </a:rPr>
              <a:t>）</a:t>
            </a:r>
            <a:endParaRPr lang="zh-CN" altLang="en-US" sz="2400" b="1" dirty="0">
              <a:latin typeface="+mj-ea"/>
              <a:ea typeface="+mj-ea"/>
            </a:endParaRPr>
          </a:p>
          <a:p>
            <a:pPr lvl="1">
              <a:lnSpc>
                <a:spcPct val="120000"/>
              </a:lnSpc>
            </a:pPr>
            <a:r>
              <a:rPr lang="zh-CN" altLang="en-US" sz="2400" b="1" dirty="0">
                <a:latin typeface="+mj-ea"/>
                <a:ea typeface="+mj-ea"/>
              </a:rPr>
              <a:t>不同厂家生产的具有相同体系结构的计算机</a:t>
            </a:r>
            <a:endParaRPr lang="zh-CN" altLang="en-US" sz="2400" b="1" dirty="0">
              <a:latin typeface="+mj-ea"/>
              <a:ea typeface="+mj-ea"/>
            </a:endParaRPr>
          </a:p>
          <a:p>
            <a:pPr lvl="1">
              <a:lnSpc>
                <a:spcPct val="120000"/>
              </a:lnSpc>
            </a:pPr>
            <a:r>
              <a:rPr lang="zh-CN" altLang="en-US" sz="2400" b="1" dirty="0">
                <a:latin typeface="+mj-ea"/>
                <a:ea typeface="+mj-ea"/>
              </a:rPr>
              <a:t>推动了部件标准的规范化，推进了计算机产品标准化的进程，降低生产和制造成本。</a:t>
            </a:r>
            <a:endParaRPr lang="zh-CN" altLang="en-US" sz="2400" b="1" dirty="0">
              <a:latin typeface="+mj-ea"/>
              <a:ea typeface="+mj-ea"/>
            </a:endParaRPr>
          </a:p>
          <a:p>
            <a:pPr lvl="1">
              <a:lnSpc>
                <a:spcPct val="120000"/>
              </a:lnSpc>
            </a:pPr>
            <a:r>
              <a:rPr lang="zh-CN" altLang="en-US" sz="2400" b="1" dirty="0">
                <a:latin typeface="+mj-ea"/>
                <a:ea typeface="+mj-ea"/>
              </a:rPr>
              <a:t>在市场上有较强的竞争能力</a:t>
            </a:r>
            <a:endParaRPr lang="zh-CN" altLang="en-US" sz="2400" b="1" dirty="0">
              <a:latin typeface="+mj-ea"/>
              <a:ea typeface="+mj-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1"/>
          <p:cNvSpPr>
            <a:spLocks noGrp="1" noChangeArrowheads="1"/>
          </p:cNvSpPr>
          <p:nvPr>
            <p:ph type="title" idx="4294967295"/>
          </p:nvPr>
        </p:nvSpPr>
        <p:spPr>
          <a:xfrm>
            <a:off x="457200" y="44624"/>
            <a:ext cx="8229600" cy="1143000"/>
          </a:xfrm>
        </p:spPr>
        <p:txBody>
          <a:bodyPr>
            <a:normAutofit/>
          </a:bodyPr>
          <a:lstStyle/>
          <a:p>
            <a:r>
              <a:rPr kumimoji="1" lang="zh-CN" altLang="en-US" sz="3600" b="1" dirty="0">
                <a:latin typeface="+mj-ea"/>
                <a:cs typeface="+mn-cs"/>
              </a:rPr>
              <a:t>兼容性</a:t>
            </a:r>
            <a:endParaRPr kumimoji="1" lang="zh-CN" altLang="en-US" sz="3600" b="1" dirty="0">
              <a:latin typeface="+mj-ea"/>
              <a:cs typeface="+mn-cs"/>
            </a:endParaRPr>
          </a:p>
        </p:txBody>
      </p:sp>
      <p:sp>
        <p:nvSpPr>
          <p:cNvPr id="1028" name="Rectangle 22"/>
          <p:cNvSpPr>
            <a:spLocks noGrp="1" noChangeArrowheads="1"/>
          </p:cNvSpPr>
          <p:nvPr>
            <p:ph type="body" sz="half" idx="4294967295"/>
          </p:nvPr>
        </p:nvSpPr>
        <p:spPr>
          <a:xfrm>
            <a:off x="539750" y="1052513"/>
            <a:ext cx="8001000" cy="2479675"/>
          </a:xfrm>
        </p:spPr>
        <p:txBody>
          <a:bodyPr>
            <a:normAutofit/>
          </a:bodyPr>
          <a:lstStyle/>
          <a:p>
            <a:r>
              <a:rPr lang="zh-CN" altLang="en-US" sz="2400" b="1" dirty="0">
                <a:latin typeface="+mj-ea"/>
                <a:ea typeface="+mj-ea"/>
              </a:rPr>
              <a:t>向上</a:t>
            </a:r>
            <a:r>
              <a:rPr lang="en-US" altLang="zh-CN" sz="2400" b="1" dirty="0">
                <a:latin typeface="+mj-ea"/>
                <a:ea typeface="+mj-ea"/>
              </a:rPr>
              <a:t>(</a:t>
            </a:r>
            <a:r>
              <a:rPr lang="zh-CN" altLang="en-US" sz="2400" b="1" dirty="0">
                <a:latin typeface="+mj-ea"/>
                <a:ea typeface="+mj-ea"/>
              </a:rPr>
              <a:t>下</a:t>
            </a:r>
            <a:r>
              <a:rPr lang="en-US" altLang="zh-CN" sz="2400" b="1" dirty="0">
                <a:latin typeface="+mj-ea"/>
                <a:ea typeface="+mj-ea"/>
              </a:rPr>
              <a:t>)</a:t>
            </a:r>
            <a:r>
              <a:rPr lang="zh-CN" altLang="en-US" sz="2400" b="1" dirty="0">
                <a:latin typeface="+mj-ea"/>
                <a:ea typeface="+mj-ea"/>
              </a:rPr>
              <a:t>兼容指的是按某档机器编制的程序，不加修改的就能运行于比它高</a:t>
            </a:r>
            <a:r>
              <a:rPr lang="en-US" altLang="zh-CN" sz="2400" b="1" dirty="0">
                <a:latin typeface="+mj-ea"/>
                <a:ea typeface="+mj-ea"/>
              </a:rPr>
              <a:t>(</a:t>
            </a:r>
            <a:r>
              <a:rPr lang="zh-CN" altLang="en-US" sz="2400" b="1" dirty="0">
                <a:latin typeface="+mj-ea"/>
                <a:ea typeface="+mj-ea"/>
              </a:rPr>
              <a:t>低</a:t>
            </a:r>
            <a:r>
              <a:rPr lang="en-US" altLang="zh-CN" sz="2400" b="1" dirty="0">
                <a:latin typeface="+mj-ea"/>
                <a:ea typeface="+mj-ea"/>
              </a:rPr>
              <a:t>)</a:t>
            </a:r>
            <a:r>
              <a:rPr lang="zh-CN" altLang="en-US" sz="2400" b="1" dirty="0">
                <a:latin typeface="+mj-ea"/>
                <a:ea typeface="+mj-ea"/>
              </a:rPr>
              <a:t>档的机器</a:t>
            </a:r>
            <a:endParaRPr lang="zh-CN" altLang="en-US" sz="2400" b="1" dirty="0">
              <a:latin typeface="+mj-ea"/>
              <a:ea typeface="+mj-ea"/>
            </a:endParaRPr>
          </a:p>
          <a:p>
            <a:r>
              <a:rPr lang="zh-CN" altLang="en-US" sz="2400" b="1" dirty="0">
                <a:latin typeface="+mj-ea"/>
                <a:ea typeface="+mj-ea"/>
              </a:rPr>
              <a:t>向前</a:t>
            </a:r>
            <a:r>
              <a:rPr lang="en-US" altLang="zh-CN" sz="2400" b="1" dirty="0">
                <a:latin typeface="+mj-ea"/>
                <a:ea typeface="+mj-ea"/>
              </a:rPr>
              <a:t>(</a:t>
            </a:r>
            <a:r>
              <a:rPr lang="zh-CN" altLang="en-US" sz="2400" b="1" dirty="0">
                <a:latin typeface="+mj-ea"/>
                <a:ea typeface="+mj-ea"/>
              </a:rPr>
              <a:t>后</a:t>
            </a:r>
            <a:r>
              <a:rPr lang="en-US" altLang="zh-CN" sz="2400" b="1" dirty="0">
                <a:latin typeface="+mj-ea"/>
                <a:ea typeface="+mj-ea"/>
              </a:rPr>
              <a:t>)</a:t>
            </a:r>
            <a:r>
              <a:rPr lang="zh-CN" altLang="en-US" sz="2400" b="1" dirty="0">
                <a:latin typeface="+mj-ea"/>
                <a:ea typeface="+mj-ea"/>
              </a:rPr>
              <a:t>兼容指的是按某个时期投入市场的某种型号机器编制的程序，不加修改地就能运行于在它之前</a:t>
            </a:r>
            <a:r>
              <a:rPr lang="en-US" altLang="zh-CN" sz="2400" b="1" dirty="0">
                <a:latin typeface="+mj-ea"/>
                <a:ea typeface="+mj-ea"/>
              </a:rPr>
              <a:t>(</a:t>
            </a:r>
            <a:r>
              <a:rPr lang="zh-CN" altLang="en-US" sz="2400" b="1" dirty="0">
                <a:latin typeface="+mj-ea"/>
                <a:ea typeface="+mj-ea"/>
              </a:rPr>
              <a:t>后</a:t>
            </a:r>
            <a:r>
              <a:rPr lang="en-US" altLang="zh-CN" sz="2400" b="1" dirty="0">
                <a:latin typeface="+mj-ea"/>
                <a:ea typeface="+mj-ea"/>
              </a:rPr>
              <a:t>)</a:t>
            </a:r>
            <a:r>
              <a:rPr lang="zh-CN" altLang="en-US" sz="2400" b="1" dirty="0">
                <a:latin typeface="+mj-ea"/>
                <a:ea typeface="+mj-ea"/>
              </a:rPr>
              <a:t>投入市场的机器</a:t>
            </a:r>
            <a:endParaRPr lang="zh-CN" altLang="en-US" sz="2400" b="1" dirty="0">
              <a:latin typeface="+mj-ea"/>
              <a:ea typeface="+mj-ea"/>
            </a:endParaRPr>
          </a:p>
        </p:txBody>
      </p:sp>
      <p:graphicFrame>
        <p:nvGraphicFramePr>
          <p:cNvPr id="1026" name="Object 23"/>
          <p:cNvGraphicFramePr>
            <a:graphicFrameLocks noGrp="1" noChangeAspect="1"/>
          </p:cNvGraphicFramePr>
          <p:nvPr>
            <p:ph sz="half" idx="4294967295"/>
          </p:nvPr>
        </p:nvGraphicFramePr>
        <p:xfrm>
          <a:off x="1763713" y="3212976"/>
          <a:ext cx="5549900" cy="3200400"/>
        </p:xfrm>
        <a:graphic>
          <a:graphicData uri="http://schemas.openxmlformats.org/presentationml/2006/ole">
            <mc:AlternateContent xmlns:mc="http://schemas.openxmlformats.org/markup-compatibility/2006">
              <mc:Choice xmlns:v="urn:schemas-microsoft-com:vml" Requires="v">
                <p:oleObj spid="_x0000_s1041" name="图片" r:id="rId1" imgW="3087370" imgH="1783080" progId="Word.Picture.8">
                  <p:embed/>
                </p:oleObj>
              </mc:Choice>
              <mc:Fallback>
                <p:oleObj name="图片" r:id="rId1" imgW="3087370" imgH="1783080" progId="Word.Picture.8">
                  <p:embed/>
                  <p:pic>
                    <p:nvPicPr>
                      <p:cNvPr id="0" name="图片 10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212976"/>
                        <a:ext cx="55499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
          <p:cNvSpPr>
            <a:spLocks noGrp="1" noChangeArrowheads="1"/>
          </p:cNvSpPr>
          <p:nvPr>
            <p:ph type="title" idx="4294967295"/>
          </p:nvPr>
        </p:nvSpPr>
        <p:spPr/>
        <p:txBody>
          <a:bodyPr>
            <a:normAutofit/>
          </a:bodyPr>
          <a:lstStyle/>
          <a:p>
            <a:r>
              <a:rPr kumimoji="1" lang="zh-CN" altLang="en-US" sz="3600" b="1" dirty="0">
                <a:latin typeface="Verdana" panose="020B0604030504040204" pitchFamily="34" charset="0"/>
                <a:ea typeface="华文中宋" panose="02010600040101010101" pitchFamily="2" charset="-122"/>
                <a:cs typeface="+mn-cs"/>
              </a:rPr>
              <a:t>兼容对体系结构的影响</a:t>
            </a:r>
            <a:endParaRPr kumimoji="1" lang="zh-CN" altLang="en-US" sz="3600" b="1" dirty="0">
              <a:latin typeface="Verdana" panose="020B0604030504040204" pitchFamily="34" charset="0"/>
              <a:ea typeface="华文中宋" panose="02010600040101010101" pitchFamily="2" charset="-122"/>
              <a:cs typeface="+mn-cs"/>
            </a:endParaRPr>
          </a:p>
        </p:txBody>
      </p:sp>
      <p:sp>
        <p:nvSpPr>
          <p:cNvPr id="10243" name="Rectangle 11"/>
          <p:cNvSpPr>
            <a:spLocks noGrp="1" noChangeArrowheads="1"/>
          </p:cNvSpPr>
          <p:nvPr>
            <p:ph type="body" idx="4294967295"/>
          </p:nvPr>
        </p:nvSpPr>
        <p:spPr>
          <a:xfrm>
            <a:off x="457200" y="1412776"/>
            <a:ext cx="8003232" cy="4968552"/>
          </a:xfrm>
        </p:spPr>
        <p:txBody>
          <a:bodyPr>
            <a:noAutofit/>
          </a:bodyPr>
          <a:lstStyle/>
          <a:p>
            <a:r>
              <a:rPr lang="zh-CN" altLang="en-US" sz="2400" b="1" dirty="0">
                <a:latin typeface="+mj-ea"/>
                <a:ea typeface="+mj-ea"/>
              </a:rPr>
              <a:t>计算机系统及软件设计者的“障碍”</a:t>
            </a:r>
            <a:endParaRPr lang="zh-CN" altLang="en-US" sz="2400" b="1" dirty="0">
              <a:latin typeface="+mj-ea"/>
              <a:ea typeface="+mj-ea"/>
            </a:endParaRPr>
          </a:p>
          <a:p>
            <a:pPr lvl="1">
              <a:lnSpc>
                <a:spcPct val="90000"/>
              </a:lnSpc>
            </a:pPr>
            <a:r>
              <a:rPr lang="zh-CN" altLang="en-US" sz="2400" b="1" dirty="0">
                <a:latin typeface="+mj-ea"/>
                <a:ea typeface="+mj-ea"/>
              </a:rPr>
              <a:t>系统软件的开发难度大</a:t>
            </a:r>
            <a:endParaRPr lang="zh-CN" altLang="en-US" sz="2400" b="1" dirty="0">
              <a:latin typeface="+mj-ea"/>
              <a:ea typeface="+mj-ea"/>
            </a:endParaRPr>
          </a:p>
          <a:p>
            <a:pPr lvl="1">
              <a:lnSpc>
                <a:spcPct val="90000"/>
              </a:lnSpc>
            </a:pPr>
            <a:r>
              <a:rPr lang="zh-CN" altLang="en-US" sz="2400" b="1" dirty="0">
                <a:latin typeface="+mj-ea"/>
                <a:ea typeface="+mj-ea"/>
              </a:rPr>
              <a:t>需要保护巨大的应用软件宝库</a:t>
            </a:r>
            <a:endParaRPr lang="zh-CN" altLang="en-US" sz="2400" b="1" dirty="0">
              <a:latin typeface="+mj-ea"/>
              <a:ea typeface="+mj-ea"/>
            </a:endParaRPr>
          </a:p>
          <a:p>
            <a:r>
              <a:rPr lang="zh-CN" altLang="en-US" sz="2400" b="1" dirty="0">
                <a:solidFill>
                  <a:srgbClr val="FF0000"/>
                </a:solidFill>
                <a:latin typeface="+mj-ea"/>
                <a:ea typeface="+mj-ea"/>
              </a:rPr>
              <a:t>向后兼容是才是软件兼容的根本特征，也是系列机的根本特征</a:t>
            </a:r>
            <a:endParaRPr lang="zh-CN" altLang="en-US" sz="2400" b="1" dirty="0">
              <a:solidFill>
                <a:srgbClr val="FF0000"/>
              </a:solidFill>
              <a:latin typeface="+mj-ea"/>
              <a:ea typeface="+mj-ea"/>
            </a:endParaRPr>
          </a:p>
          <a:p>
            <a:pPr lvl="1">
              <a:lnSpc>
                <a:spcPct val="90000"/>
              </a:lnSpc>
            </a:pPr>
            <a:r>
              <a:rPr lang="zh-CN" altLang="en-US" sz="2400" b="1" dirty="0">
                <a:latin typeface="+mj-ea"/>
                <a:ea typeface="+mj-ea"/>
              </a:rPr>
              <a:t>为了保证软件的兼容，要求指令集不改变，这无疑又妨碍计算机体系结构的发展</a:t>
            </a:r>
            <a:endParaRPr lang="zh-CN" altLang="en-US" sz="2400" b="1" dirty="0">
              <a:latin typeface="+mj-ea"/>
              <a:ea typeface="+mj-ea"/>
            </a:endParaRPr>
          </a:p>
          <a:p>
            <a:pPr lvl="1">
              <a:lnSpc>
                <a:spcPct val="90000"/>
              </a:lnSpc>
            </a:pPr>
            <a:r>
              <a:rPr lang="zh-CN" altLang="en-US" sz="2400" b="1" dirty="0">
                <a:latin typeface="+mj-ea"/>
                <a:ea typeface="+mj-ea"/>
              </a:rPr>
              <a:t>向后兼容虽然削弱了系列机对体系结构发展的约束，但仍然是体系结发展的沉重包袱</a:t>
            </a:r>
            <a:endParaRPr lang="zh-CN" altLang="en-US" sz="2400" b="1" dirty="0">
              <a:latin typeface="+mj-ea"/>
              <a:ea typeface="+mj-ea"/>
            </a:endParaRPr>
          </a:p>
          <a:p>
            <a:pPr lvl="1">
              <a:lnSpc>
                <a:spcPct val="90000"/>
              </a:lnSpc>
            </a:pPr>
            <a:r>
              <a:rPr lang="en-US" altLang="zh-CN" sz="2400" b="1" dirty="0">
                <a:latin typeface="+mj-ea"/>
                <a:ea typeface="+mj-ea"/>
              </a:rPr>
              <a:t>20</a:t>
            </a:r>
            <a:r>
              <a:rPr lang="zh-CN" altLang="en-US" sz="2400" b="1" dirty="0">
                <a:latin typeface="+mj-ea"/>
                <a:ea typeface="+mj-ea"/>
              </a:rPr>
              <a:t>世纪</a:t>
            </a:r>
            <a:r>
              <a:rPr lang="en-US" altLang="zh-CN" sz="2400" b="1" dirty="0">
                <a:latin typeface="+mj-ea"/>
                <a:ea typeface="+mj-ea"/>
              </a:rPr>
              <a:t>80</a:t>
            </a:r>
            <a:r>
              <a:rPr lang="zh-CN" altLang="en-US" sz="2400" b="1" dirty="0">
                <a:latin typeface="+mj-ea"/>
                <a:ea typeface="+mj-ea"/>
              </a:rPr>
              <a:t>年代具有</a:t>
            </a:r>
            <a:r>
              <a:rPr lang="en-US" altLang="zh-CN" sz="2400" b="1" dirty="0">
                <a:latin typeface="+mj-ea"/>
                <a:ea typeface="+mj-ea"/>
              </a:rPr>
              <a:t>RISC</a:t>
            </a:r>
            <a:r>
              <a:rPr lang="zh-CN" altLang="en-US" sz="2400" b="1" dirty="0">
                <a:latin typeface="+mj-ea"/>
                <a:ea typeface="+mj-ea"/>
              </a:rPr>
              <a:t>体系结构的微处理器在新结构、新技术应用等方面领先传统的</a:t>
            </a:r>
            <a:r>
              <a:rPr lang="en-US" altLang="zh-CN" sz="2400" b="1" dirty="0">
                <a:latin typeface="+mj-ea"/>
                <a:ea typeface="+mj-ea"/>
              </a:rPr>
              <a:t>CISC</a:t>
            </a:r>
            <a:r>
              <a:rPr lang="zh-CN" altLang="en-US" sz="2400" b="1" dirty="0">
                <a:latin typeface="+mj-ea"/>
                <a:ea typeface="+mj-ea"/>
              </a:rPr>
              <a:t>微处理器的主要原因之一</a:t>
            </a:r>
            <a:endParaRPr lang="zh-CN" altLang="en-US" sz="2400" b="1" dirty="0">
              <a:latin typeface="+mj-ea"/>
              <a:ea typeface="+mj-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normAutofit/>
          </a:bodyPr>
          <a:lstStyle/>
          <a:p>
            <a:r>
              <a:rPr kumimoji="1" lang="en-US" altLang="zh-CN" sz="3600" b="1" dirty="0">
                <a:latin typeface="+mj-ea"/>
                <a:cs typeface="+mn-cs"/>
              </a:rPr>
              <a:t>Intel</a:t>
            </a:r>
            <a:r>
              <a:rPr kumimoji="1" lang="zh-CN" altLang="en-US" sz="3600" b="1" dirty="0">
                <a:latin typeface="+mj-ea"/>
                <a:cs typeface="+mn-cs"/>
              </a:rPr>
              <a:t>公司的</a:t>
            </a:r>
            <a:r>
              <a:rPr kumimoji="1" lang="en-US" altLang="zh-CN" sz="3600" b="1" dirty="0">
                <a:latin typeface="+mj-ea"/>
                <a:cs typeface="+mn-cs"/>
              </a:rPr>
              <a:t>x86</a:t>
            </a:r>
            <a:r>
              <a:rPr kumimoji="1" lang="zh-CN" altLang="en-US" sz="3600" b="1" dirty="0">
                <a:latin typeface="+mj-ea"/>
                <a:cs typeface="+mn-cs"/>
              </a:rPr>
              <a:t>系列</a:t>
            </a:r>
            <a:endParaRPr kumimoji="1" lang="zh-CN" altLang="en-US" sz="3600" b="1" dirty="0">
              <a:latin typeface="+mj-ea"/>
              <a:cs typeface="+mn-cs"/>
            </a:endParaRPr>
          </a:p>
        </p:txBody>
      </p:sp>
      <p:sp>
        <p:nvSpPr>
          <p:cNvPr id="11267" name="Rectangle 3"/>
          <p:cNvSpPr>
            <a:spLocks noGrp="1" noChangeArrowheads="1"/>
          </p:cNvSpPr>
          <p:nvPr>
            <p:ph type="body" idx="4294967295"/>
          </p:nvPr>
        </p:nvSpPr>
        <p:spPr/>
        <p:txBody>
          <a:bodyPr>
            <a:normAutofit/>
          </a:bodyPr>
          <a:lstStyle/>
          <a:p>
            <a:r>
              <a:rPr lang="en-US" altLang="zh-CN" sz="2400" b="1" dirty="0">
                <a:latin typeface="+mj-ea"/>
                <a:ea typeface="+mj-ea"/>
              </a:rPr>
              <a:t>Intel</a:t>
            </a:r>
            <a:r>
              <a:rPr lang="zh-CN" altLang="en-US" sz="2400" b="1" dirty="0">
                <a:latin typeface="+mj-ea"/>
                <a:ea typeface="+mj-ea"/>
              </a:rPr>
              <a:t>公司的</a:t>
            </a:r>
            <a:r>
              <a:rPr lang="en-US" altLang="zh-CN" sz="2400" b="1" dirty="0">
                <a:latin typeface="+mj-ea"/>
                <a:ea typeface="+mj-ea"/>
              </a:rPr>
              <a:t>x86</a:t>
            </a:r>
            <a:r>
              <a:rPr lang="zh-CN" altLang="en-US" sz="2400" b="1" dirty="0">
                <a:latin typeface="+mj-ea"/>
                <a:ea typeface="+mj-ea"/>
              </a:rPr>
              <a:t>系列微处理器在向后兼容方面是非常具有代表性的</a:t>
            </a:r>
            <a:endParaRPr lang="zh-CN" altLang="en-US" sz="2400" b="1" dirty="0">
              <a:latin typeface="+mj-ea"/>
              <a:ea typeface="+mj-ea"/>
            </a:endParaRPr>
          </a:p>
          <a:p>
            <a:r>
              <a:rPr lang="en-US" altLang="zh-CN" sz="2400" b="1" dirty="0">
                <a:latin typeface="+mj-ea"/>
                <a:ea typeface="+mj-ea"/>
              </a:rPr>
              <a:t>1979</a:t>
            </a:r>
            <a:r>
              <a:rPr lang="zh-CN" altLang="en-US" sz="2400" b="1" dirty="0">
                <a:latin typeface="+mj-ea"/>
                <a:ea typeface="+mj-ea"/>
              </a:rPr>
              <a:t>年的</a:t>
            </a:r>
            <a:r>
              <a:rPr lang="en-US" altLang="zh-CN" sz="2400" b="1" dirty="0">
                <a:latin typeface="+mj-ea"/>
                <a:ea typeface="+mj-ea"/>
              </a:rPr>
              <a:t>8086</a:t>
            </a:r>
            <a:r>
              <a:rPr lang="zh-CN" altLang="en-US" sz="2400" b="1" dirty="0">
                <a:latin typeface="+mj-ea"/>
                <a:ea typeface="+mj-ea"/>
              </a:rPr>
              <a:t>到</a:t>
            </a:r>
            <a:r>
              <a:rPr lang="en-US" altLang="zh-CN" sz="2400" b="1" dirty="0">
                <a:latin typeface="+mj-ea"/>
                <a:ea typeface="+mj-ea"/>
              </a:rPr>
              <a:t>2009</a:t>
            </a:r>
            <a:r>
              <a:rPr lang="zh-CN" altLang="en-US" sz="2400" b="1" dirty="0">
                <a:latin typeface="+mj-ea"/>
                <a:ea typeface="+mj-ea"/>
              </a:rPr>
              <a:t>年的</a:t>
            </a:r>
            <a:r>
              <a:rPr lang="en-US" altLang="zh-CN" sz="2400" b="1" dirty="0">
                <a:latin typeface="+mj-ea"/>
                <a:ea typeface="+mj-ea"/>
              </a:rPr>
              <a:t>Nehalem</a:t>
            </a:r>
            <a:endParaRPr lang="en-US" altLang="zh-CN" sz="2400" b="1" dirty="0">
              <a:latin typeface="+mj-ea"/>
              <a:ea typeface="+mj-ea"/>
            </a:endParaRPr>
          </a:p>
          <a:p>
            <a:r>
              <a:rPr lang="zh-CN" altLang="en-US" sz="2400" b="1" dirty="0">
                <a:latin typeface="+mj-ea"/>
                <a:ea typeface="+mj-ea"/>
              </a:rPr>
              <a:t>由</a:t>
            </a:r>
            <a:r>
              <a:rPr lang="en-US" altLang="zh-CN" sz="2400" b="1" dirty="0">
                <a:latin typeface="+mj-ea"/>
                <a:ea typeface="+mj-ea"/>
              </a:rPr>
              <a:t>16</a:t>
            </a:r>
            <a:r>
              <a:rPr lang="zh-CN" altLang="en-US" sz="2400" b="1" dirty="0">
                <a:latin typeface="+mj-ea"/>
                <a:ea typeface="+mj-ea"/>
              </a:rPr>
              <a:t>位系统发展到</a:t>
            </a:r>
            <a:r>
              <a:rPr lang="en-US" altLang="zh-CN" sz="2400" b="1" dirty="0">
                <a:latin typeface="+mj-ea"/>
                <a:ea typeface="+mj-ea"/>
              </a:rPr>
              <a:t>32</a:t>
            </a:r>
            <a:r>
              <a:rPr lang="zh-CN" altLang="en-US" sz="2400" b="1" dirty="0">
                <a:latin typeface="+mj-ea"/>
                <a:ea typeface="+mj-ea"/>
              </a:rPr>
              <a:t>位系统</a:t>
            </a:r>
            <a:endParaRPr lang="zh-CN" altLang="en-US" sz="2400" b="1" dirty="0">
              <a:latin typeface="+mj-ea"/>
              <a:ea typeface="+mj-ea"/>
            </a:endParaRPr>
          </a:p>
          <a:p>
            <a:r>
              <a:rPr lang="zh-CN" altLang="en-US" sz="2400" b="1" dirty="0">
                <a:latin typeface="+mj-ea"/>
                <a:ea typeface="+mj-ea"/>
              </a:rPr>
              <a:t>增加了保护方式指令集、</a:t>
            </a:r>
            <a:r>
              <a:rPr lang="en-US" altLang="zh-CN" sz="2400" b="1" dirty="0">
                <a:latin typeface="+mj-ea"/>
                <a:ea typeface="+mj-ea"/>
              </a:rPr>
              <a:t>MMX</a:t>
            </a:r>
            <a:r>
              <a:rPr lang="zh-CN" altLang="en-US" sz="2400" b="1" dirty="0">
                <a:latin typeface="+mj-ea"/>
                <a:ea typeface="+mj-ea"/>
              </a:rPr>
              <a:t>指令集和面向</a:t>
            </a:r>
            <a:r>
              <a:rPr lang="en-US" altLang="zh-CN" sz="2400" b="1" dirty="0">
                <a:latin typeface="+mj-ea"/>
                <a:ea typeface="+mj-ea"/>
              </a:rPr>
              <a:t>64</a:t>
            </a:r>
            <a:r>
              <a:rPr lang="zh-CN" altLang="en-US" sz="2400" b="1" dirty="0">
                <a:latin typeface="+mj-ea"/>
                <a:ea typeface="+mj-ea"/>
              </a:rPr>
              <a:t>位的扩展等</a:t>
            </a:r>
            <a:endParaRPr lang="zh-CN" altLang="en-US" sz="2400" b="1" dirty="0">
              <a:latin typeface="+mj-ea"/>
              <a:ea typeface="+mj-ea"/>
            </a:endParaRPr>
          </a:p>
          <a:p>
            <a:r>
              <a:rPr lang="zh-CN" altLang="en-US" sz="2400" b="1" dirty="0">
                <a:latin typeface="+mj-ea"/>
                <a:ea typeface="+mj-ea"/>
              </a:rPr>
              <a:t>但它保持了极好的二进制代码级的向后兼容性</a:t>
            </a:r>
            <a:endParaRPr lang="zh-CN" altLang="en-US" sz="2400" b="1" dirty="0">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42875"/>
            <a:ext cx="7772400" cy="785813"/>
          </a:xfrm>
        </p:spPr>
        <p:txBody>
          <a:bodyPr/>
          <a:lstStyle/>
          <a:p>
            <a:pPr eaLnBrk="1" hangingPunct="1"/>
            <a:r>
              <a:rPr lang="en-US" altLang="zh-CN" b="1" dirty="0"/>
              <a:t>Recap</a:t>
            </a:r>
            <a:endParaRPr lang="zh-CN" altLang="en-US" b="1" dirty="0"/>
          </a:p>
        </p:txBody>
      </p:sp>
      <p:sp>
        <p:nvSpPr>
          <p:cNvPr id="3" name="内容占位符 2"/>
          <p:cNvSpPr>
            <a:spLocks noGrp="1"/>
          </p:cNvSpPr>
          <p:nvPr>
            <p:ph idx="1"/>
          </p:nvPr>
        </p:nvSpPr>
        <p:spPr>
          <a:xfrm>
            <a:off x="500063" y="1143000"/>
            <a:ext cx="8143875" cy="5214938"/>
          </a:xfrm>
        </p:spPr>
        <p:txBody>
          <a:bodyPr rtlCol="0">
            <a:normAutofit/>
          </a:bodyPr>
          <a:lstStyle/>
          <a:p>
            <a:pPr lvl="1" eaLnBrk="1" hangingPunct="1">
              <a:buFont typeface="Arial" panose="020B0604020202020204" pitchFamily="34" charset="0"/>
              <a:buChar char="–"/>
              <a:defRPr/>
            </a:pPr>
            <a:r>
              <a:rPr lang="zh-CN" altLang="en-US" b="1" dirty="0">
                <a:latin typeface="+mj-lt"/>
              </a:rPr>
              <a:t>课程内容概述</a:t>
            </a:r>
            <a:endParaRPr lang="en-US" altLang="zh-CN" b="1" dirty="0">
              <a:latin typeface="+mj-lt"/>
            </a:endParaRPr>
          </a:p>
          <a:p>
            <a:pPr lvl="1" eaLnBrk="1" hangingPunct="1">
              <a:buFont typeface="Arial" panose="020B0604020202020204" pitchFamily="34" charset="0"/>
              <a:buChar char="–"/>
              <a:defRPr/>
            </a:pPr>
            <a:r>
              <a:rPr lang="zh-CN" altLang="en-US" b="1" dirty="0">
                <a:latin typeface="+mj-lt"/>
              </a:rPr>
              <a:t>计算机系统简介</a:t>
            </a:r>
            <a:endParaRPr lang="en-US" altLang="zh-CN" b="1" dirty="0">
              <a:latin typeface="+mj-lt"/>
            </a:endParaRPr>
          </a:p>
          <a:p>
            <a:pPr marL="1101725" lvl="1" eaLnBrk="1" hangingPunct="1">
              <a:buFont typeface="Wingdings" panose="05000000000000000000" pitchFamily="2" charset="2"/>
              <a:buChar char="ü"/>
              <a:defRPr/>
            </a:pPr>
            <a:r>
              <a:rPr lang="zh-CN" altLang="en-US" b="1" dirty="0"/>
              <a:t>计算机解题过程</a:t>
            </a:r>
            <a:endParaRPr lang="en-US" altLang="zh-CN" b="1" dirty="0"/>
          </a:p>
          <a:p>
            <a:pPr marL="1101725" lvl="1" eaLnBrk="1" hangingPunct="1">
              <a:buFont typeface="Wingdings" panose="05000000000000000000" pitchFamily="2" charset="2"/>
              <a:buChar char="ü"/>
              <a:defRPr/>
            </a:pPr>
            <a:r>
              <a:rPr lang="zh-CN" altLang="en-US" b="1" dirty="0"/>
              <a:t>抽象、计算机系统的层次结构</a:t>
            </a:r>
            <a:endParaRPr lang="en-US" altLang="zh-CN" b="1" dirty="0"/>
          </a:p>
          <a:p>
            <a:pPr lvl="1" eaLnBrk="1" fontAlgn="auto" hangingPunct="1">
              <a:spcAft>
                <a:spcPts val="0"/>
              </a:spcAft>
              <a:defRPr/>
            </a:pPr>
            <a:r>
              <a:rPr lang="zh-CN" altLang="en-US" b="1" dirty="0">
                <a:latin typeface="+mj-lt"/>
              </a:rPr>
              <a:t>计算机的基本组成</a:t>
            </a:r>
            <a:endParaRPr lang="en-US" altLang="zh-CN" b="1" dirty="0">
              <a:latin typeface="+mj-lt"/>
            </a:endParaRPr>
          </a:p>
          <a:p>
            <a:pPr marL="918210" indent="0" eaLnBrk="1" fontAlgn="auto" hangingPunct="1">
              <a:spcAft>
                <a:spcPts val="0"/>
              </a:spcAft>
              <a:buFont typeface="Wingdings" panose="05000000000000000000" pitchFamily="2" charset="2"/>
              <a:buChar char="ü"/>
              <a:defRPr/>
            </a:pPr>
            <a:r>
              <a:rPr lang="zh-CN" altLang="en-US" sz="2800" b="1" dirty="0">
                <a:latin typeface="+mj-lt"/>
              </a:rPr>
              <a:t>冯·诺依曼计算机</a:t>
            </a:r>
            <a:endParaRPr lang="en-US" altLang="zh-CN" sz="2800" b="1" dirty="0">
              <a:latin typeface="+mj-lt"/>
            </a:endParaRPr>
          </a:p>
          <a:p>
            <a:pPr marL="918210" indent="0" eaLnBrk="1" fontAlgn="auto" hangingPunct="1">
              <a:spcAft>
                <a:spcPts val="0"/>
              </a:spcAft>
              <a:buFont typeface="Wingdings" panose="05000000000000000000" pitchFamily="2" charset="2"/>
              <a:buChar char="ü"/>
              <a:defRPr/>
            </a:pPr>
            <a:r>
              <a:rPr lang="zh-CN" altLang="en-US" sz="2800" b="1" dirty="0">
                <a:latin typeface="+mj-lt"/>
              </a:rPr>
              <a:t>现代计算机硬件框图</a:t>
            </a:r>
            <a:endParaRPr lang="en-US" altLang="zh-CN" sz="2800" b="1" dirty="0">
              <a:latin typeface="+mj-lt"/>
            </a:endParaRPr>
          </a:p>
          <a:p>
            <a:pPr marL="918210" indent="0" eaLnBrk="1" fontAlgn="auto" hangingPunct="1">
              <a:spcAft>
                <a:spcPts val="0"/>
              </a:spcAft>
              <a:buFont typeface="Wingdings" panose="05000000000000000000" pitchFamily="2" charset="2"/>
              <a:buChar char="ü"/>
              <a:defRPr/>
            </a:pPr>
            <a:r>
              <a:rPr lang="zh-CN" altLang="en-US" sz="2800" b="1" dirty="0">
                <a:latin typeface="+mj-lt"/>
              </a:rPr>
              <a:t>计算机的工作步骤</a:t>
            </a:r>
            <a:endParaRPr lang="en-US" altLang="zh-CN" sz="2800" b="1" dirty="0">
              <a:latin typeface="+mj-lt"/>
            </a:endParaRPr>
          </a:p>
          <a:p>
            <a:pPr marL="918210" indent="0" eaLnBrk="1" fontAlgn="auto" hangingPunct="1">
              <a:spcAft>
                <a:spcPts val="0"/>
              </a:spcAft>
              <a:buFont typeface="Wingdings" panose="05000000000000000000" pitchFamily="2" charset="2"/>
              <a:buChar char="ü"/>
              <a:defRPr/>
            </a:pPr>
            <a:endParaRPr lang="zh-CN" altLang="en-US" sz="2800" b="1"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48" name="Rectangle 24"/>
          <p:cNvSpPr>
            <a:spLocks noChangeArrowheads="1"/>
          </p:cNvSpPr>
          <p:nvPr/>
        </p:nvSpPr>
        <p:spPr bwMode="auto">
          <a:xfrm>
            <a:off x="7696200" y="152400"/>
            <a:ext cx="1143000" cy="838200"/>
          </a:xfrm>
          <a:prstGeom prst="rect">
            <a:avLst/>
          </a:prstGeom>
          <a:noFill/>
          <a:ln w="9525">
            <a:noFill/>
            <a:miter lim="800000"/>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panose="020B0604020202020204" pitchFamily="34" charset="0"/>
              </a:rPr>
              <a:t>1.2</a:t>
            </a:r>
            <a:endParaRPr lang="zh-CN" altLang="en-US" sz="4400">
              <a:solidFill>
                <a:schemeClr val="tx2"/>
              </a:solidFill>
              <a:effectLst>
                <a:outerShdw blurRad="38100" dist="38100" dir="2700000" algn="tl">
                  <a:srgbClr val="000000"/>
                </a:outerShdw>
              </a:effectLst>
              <a:latin typeface="Arial" panose="020B0604020202020204" pitchFamily="34" charset="0"/>
            </a:endParaRPr>
          </a:p>
        </p:txBody>
      </p:sp>
      <p:sp>
        <p:nvSpPr>
          <p:cNvPr id="23555" name="Text Box 25"/>
          <p:cNvSpPr txBox="1">
            <a:spLocks noChangeArrowheads="1"/>
          </p:cNvSpPr>
          <p:nvPr/>
        </p:nvSpPr>
        <p:spPr bwMode="auto">
          <a:xfrm>
            <a:off x="996950" y="349250"/>
            <a:ext cx="5951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t>冯</a:t>
            </a:r>
            <a:r>
              <a:rPr lang="zh-CN" altLang="en-US" sz="3600">
                <a:latin typeface="Times New Roman" panose="02020603050405020304" pitchFamily="18" charset="0"/>
              </a:rPr>
              <a:t>·</a:t>
            </a:r>
            <a:r>
              <a:rPr lang="zh-CN" altLang="en-US" sz="3600"/>
              <a:t>诺依曼计算机硬件框图</a:t>
            </a:r>
            <a:endParaRPr lang="zh-CN" altLang="en-US" sz="3600"/>
          </a:p>
        </p:txBody>
      </p:sp>
      <p:grpSp>
        <p:nvGrpSpPr>
          <p:cNvPr id="23556" name="Group 26"/>
          <p:cNvGrpSpPr/>
          <p:nvPr/>
        </p:nvGrpSpPr>
        <p:grpSpPr bwMode="auto">
          <a:xfrm>
            <a:off x="457200" y="1989138"/>
            <a:ext cx="7805738" cy="3509962"/>
            <a:chOff x="288" y="1253"/>
            <a:chExt cx="4917" cy="2211"/>
          </a:xfrm>
        </p:grpSpPr>
        <p:sp>
          <p:nvSpPr>
            <p:cNvPr id="23558" name="Rectangle 27"/>
            <p:cNvSpPr>
              <a:spLocks noChangeArrowheads="1"/>
            </p:cNvSpPr>
            <p:nvPr/>
          </p:nvSpPr>
          <p:spPr bwMode="auto">
            <a:xfrm>
              <a:off x="2438" y="1253"/>
              <a:ext cx="794" cy="426"/>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59" name="Rectangle 28"/>
            <p:cNvSpPr>
              <a:spLocks noChangeArrowheads="1"/>
            </p:cNvSpPr>
            <p:nvPr/>
          </p:nvSpPr>
          <p:spPr bwMode="auto">
            <a:xfrm>
              <a:off x="2494" y="1314"/>
              <a:ext cx="6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存储器</a:t>
              </a:r>
              <a:endParaRPr lang="zh-CN" altLang="en-US" sz="2800"/>
            </a:p>
          </p:txBody>
        </p:sp>
        <p:sp>
          <p:nvSpPr>
            <p:cNvPr id="23560" name="Rectangle 29"/>
            <p:cNvSpPr>
              <a:spLocks noChangeArrowheads="1"/>
            </p:cNvSpPr>
            <p:nvPr/>
          </p:nvSpPr>
          <p:spPr bwMode="auto">
            <a:xfrm>
              <a:off x="828" y="2115"/>
              <a:ext cx="953" cy="424"/>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1" name="Rectangle 30"/>
            <p:cNvSpPr>
              <a:spLocks noChangeArrowheads="1"/>
            </p:cNvSpPr>
            <p:nvPr/>
          </p:nvSpPr>
          <p:spPr bwMode="auto">
            <a:xfrm>
              <a:off x="860" y="2179"/>
              <a:ext cx="9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输入设备</a:t>
              </a:r>
              <a:endParaRPr lang="zh-CN" altLang="en-US" sz="2800"/>
            </a:p>
          </p:txBody>
        </p:sp>
        <p:sp>
          <p:nvSpPr>
            <p:cNvPr id="23562" name="Rectangle 31"/>
            <p:cNvSpPr>
              <a:spLocks noChangeArrowheads="1"/>
            </p:cNvSpPr>
            <p:nvPr/>
          </p:nvSpPr>
          <p:spPr bwMode="auto">
            <a:xfrm>
              <a:off x="2425" y="2115"/>
              <a:ext cx="795" cy="424"/>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3" name="Rectangle 32"/>
            <p:cNvSpPr>
              <a:spLocks noChangeArrowheads="1"/>
            </p:cNvSpPr>
            <p:nvPr/>
          </p:nvSpPr>
          <p:spPr bwMode="auto">
            <a:xfrm>
              <a:off x="2494" y="2179"/>
              <a:ext cx="6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运算器</a:t>
              </a:r>
              <a:endParaRPr lang="zh-CN" altLang="en-US" sz="2800"/>
            </a:p>
          </p:txBody>
        </p:sp>
        <p:sp>
          <p:nvSpPr>
            <p:cNvPr id="23564" name="Rectangle 33"/>
            <p:cNvSpPr>
              <a:spLocks noChangeArrowheads="1"/>
            </p:cNvSpPr>
            <p:nvPr/>
          </p:nvSpPr>
          <p:spPr bwMode="auto">
            <a:xfrm>
              <a:off x="2413" y="3038"/>
              <a:ext cx="794" cy="426"/>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5" name="Rectangle 34"/>
            <p:cNvSpPr>
              <a:spLocks noChangeArrowheads="1"/>
            </p:cNvSpPr>
            <p:nvPr/>
          </p:nvSpPr>
          <p:spPr bwMode="auto">
            <a:xfrm>
              <a:off x="2459" y="3094"/>
              <a:ext cx="6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控制器</a:t>
              </a:r>
              <a:endParaRPr lang="zh-CN" altLang="en-US" sz="2800"/>
            </a:p>
          </p:txBody>
        </p:sp>
        <p:sp>
          <p:nvSpPr>
            <p:cNvPr id="23566" name="Rectangle 35"/>
            <p:cNvSpPr>
              <a:spLocks noChangeArrowheads="1"/>
            </p:cNvSpPr>
            <p:nvPr/>
          </p:nvSpPr>
          <p:spPr bwMode="auto">
            <a:xfrm>
              <a:off x="3879" y="2115"/>
              <a:ext cx="953" cy="424"/>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7" name="Rectangle 36"/>
            <p:cNvSpPr>
              <a:spLocks noChangeArrowheads="1"/>
            </p:cNvSpPr>
            <p:nvPr/>
          </p:nvSpPr>
          <p:spPr bwMode="auto">
            <a:xfrm>
              <a:off x="3900" y="2179"/>
              <a:ext cx="9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输出设备</a:t>
              </a:r>
              <a:endParaRPr lang="zh-CN" altLang="en-US" sz="2800"/>
            </a:p>
          </p:txBody>
        </p:sp>
        <p:sp>
          <p:nvSpPr>
            <p:cNvPr id="23568" name="Freeform 37"/>
            <p:cNvSpPr/>
            <p:nvPr/>
          </p:nvSpPr>
          <p:spPr bwMode="auto">
            <a:xfrm>
              <a:off x="1296" y="2543"/>
              <a:ext cx="1104" cy="721"/>
            </a:xfrm>
            <a:custGeom>
              <a:avLst/>
              <a:gdLst>
                <a:gd name="T0" fmla="*/ 0 w 1104"/>
                <a:gd name="T1" fmla="*/ 0 h 721"/>
                <a:gd name="T2" fmla="*/ 0 w 1104"/>
                <a:gd name="T3" fmla="*/ 721 h 721"/>
                <a:gd name="T4" fmla="*/ 1104 w 1104"/>
                <a:gd name="T5" fmla="*/ 721 h 721"/>
                <a:gd name="T6" fmla="*/ 0 60000 65536"/>
                <a:gd name="T7" fmla="*/ 0 60000 65536"/>
                <a:gd name="T8" fmla="*/ 0 60000 65536"/>
                <a:gd name="T9" fmla="*/ 0 w 1104"/>
                <a:gd name="T10" fmla="*/ 0 h 721"/>
                <a:gd name="T11" fmla="*/ 1104 w 1104"/>
                <a:gd name="T12" fmla="*/ 721 h 721"/>
              </a:gdLst>
              <a:ahLst/>
              <a:cxnLst>
                <a:cxn ang="T6">
                  <a:pos x="T0" y="T1"/>
                </a:cxn>
                <a:cxn ang="T7">
                  <a:pos x="T2" y="T3"/>
                </a:cxn>
                <a:cxn ang="T8">
                  <a:pos x="T4" y="T5"/>
                </a:cxn>
              </a:cxnLst>
              <a:rect l="T9" t="T10" r="T11" b="T12"/>
              <a:pathLst>
                <a:path w="1104" h="721">
                  <a:moveTo>
                    <a:pt x="0" y="0"/>
                  </a:moveTo>
                  <a:lnTo>
                    <a:pt x="0" y="721"/>
                  </a:lnTo>
                  <a:lnTo>
                    <a:pt x="1104" y="721"/>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569" name="Freeform 38"/>
            <p:cNvSpPr/>
            <p:nvPr/>
          </p:nvSpPr>
          <p:spPr bwMode="auto">
            <a:xfrm>
              <a:off x="2194" y="1439"/>
              <a:ext cx="478" cy="1597"/>
            </a:xfrm>
            <a:custGeom>
              <a:avLst/>
              <a:gdLst>
                <a:gd name="T0" fmla="*/ 254 w 478"/>
                <a:gd name="T1" fmla="*/ 1 h 1597"/>
                <a:gd name="T2" fmla="*/ 4 w 478"/>
                <a:gd name="T3" fmla="*/ 0 h 1597"/>
                <a:gd name="T4" fmla="*/ 0 w 478"/>
                <a:gd name="T5" fmla="*/ 1355 h 1597"/>
                <a:gd name="T6" fmla="*/ 478 w 478"/>
                <a:gd name="T7" fmla="*/ 1355 h 1597"/>
                <a:gd name="T8" fmla="*/ 476 w 478"/>
                <a:gd name="T9" fmla="*/ 1597 h 1597"/>
                <a:gd name="T10" fmla="*/ 0 60000 65536"/>
                <a:gd name="T11" fmla="*/ 0 60000 65536"/>
                <a:gd name="T12" fmla="*/ 0 60000 65536"/>
                <a:gd name="T13" fmla="*/ 0 60000 65536"/>
                <a:gd name="T14" fmla="*/ 0 60000 65536"/>
                <a:gd name="T15" fmla="*/ 0 w 478"/>
                <a:gd name="T16" fmla="*/ 0 h 1597"/>
                <a:gd name="T17" fmla="*/ 478 w 478"/>
                <a:gd name="T18" fmla="*/ 1597 h 1597"/>
              </a:gdLst>
              <a:ahLst/>
              <a:cxnLst>
                <a:cxn ang="T10">
                  <a:pos x="T0" y="T1"/>
                </a:cxn>
                <a:cxn ang="T11">
                  <a:pos x="T2" y="T3"/>
                </a:cxn>
                <a:cxn ang="T12">
                  <a:pos x="T4" y="T5"/>
                </a:cxn>
                <a:cxn ang="T13">
                  <a:pos x="T6" y="T7"/>
                </a:cxn>
                <a:cxn ang="T14">
                  <a:pos x="T8" y="T9"/>
                </a:cxn>
              </a:cxnLst>
              <a:rect l="T15" t="T16" r="T17" b="T18"/>
              <a:pathLst>
                <a:path w="478" h="1597">
                  <a:moveTo>
                    <a:pt x="254" y="1"/>
                  </a:moveTo>
                  <a:lnTo>
                    <a:pt x="4" y="0"/>
                  </a:lnTo>
                  <a:lnTo>
                    <a:pt x="0" y="1355"/>
                  </a:lnTo>
                  <a:lnTo>
                    <a:pt x="478" y="1355"/>
                  </a:lnTo>
                  <a:lnTo>
                    <a:pt x="476" y="1597"/>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0" name="Freeform 39"/>
            <p:cNvSpPr/>
            <p:nvPr/>
          </p:nvSpPr>
          <p:spPr bwMode="auto">
            <a:xfrm>
              <a:off x="2928" y="2544"/>
              <a:ext cx="1" cy="494"/>
            </a:xfrm>
            <a:custGeom>
              <a:avLst/>
              <a:gdLst>
                <a:gd name="T0" fmla="*/ 0 w 1"/>
                <a:gd name="T1" fmla="*/ 0 h 494"/>
                <a:gd name="T2" fmla="*/ 0 w 1"/>
                <a:gd name="T3" fmla="*/ 494 h 494"/>
                <a:gd name="T4" fmla="*/ 0 60000 65536"/>
                <a:gd name="T5" fmla="*/ 0 60000 65536"/>
                <a:gd name="T6" fmla="*/ 0 w 1"/>
                <a:gd name="T7" fmla="*/ 0 h 494"/>
                <a:gd name="T8" fmla="*/ 1 w 1"/>
                <a:gd name="T9" fmla="*/ 494 h 494"/>
              </a:gdLst>
              <a:ahLst/>
              <a:cxnLst>
                <a:cxn ang="T4">
                  <a:pos x="T0" y="T1"/>
                </a:cxn>
                <a:cxn ang="T5">
                  <a:pos x="T2" y="T3"/>
                </a:cxn>
              </a:cxnLst>
              <a:rect l="T6" t="T7" r="T8" b="T9"/>
              <a:pathLst>
                <a:path w="1" h="494">
                  <a:moveTo>
                    <a:pt x="0" y="0"/>
                  </a:moveTo>
                  <a:lnTo>
                    <a:pt x="0" y="494"/>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1" name="Freeform 40"/>
            <p:cNvSpPr/>
            <p:nvPr/>
          </p:nvSpPr>
          <p:spPr bwMode="auto">
            <a:xfrm>
              <a:off x="3210" y="2544"/>
              <a:ext cx="1110" cy="816"/>
            </a:xfrm>
            <a:custGeom>
              <a:avLst/>
              <a:gdLst>
                <a:gd name="T0" fmla="*/ 1110 w 1110"/>
                <a:gd name="T1" fmla="*/ 0 h 816"/>
                <a:gd name="T2" fmla="*/ 1110 w 1110"/>
                <a:gd name="T3" fmla="*/ 816 h 816"/>
                <a:gd name="T4" fmla="*/ 0 w 1110"/>
                <a:gd name="T5" fmla="*/ 816 h 816"/>
                <a:gd name="T6" fmla="*/ 0 60000 65536"/>
                <a:gd name="T7" fmla="*/ 0 60000 65536"/>
                <a:gd name="T8" fmla="*/ 0 60000 65536"/>
                <a:gd name="T9" fmla="*/ 0 w 1110"/>
                <a:gd name="T10" fmla="*/ 0 h 816"/>
                <a:gd name="T11" fmla="*/ 1110 w 1110"/>
                <a:gd name="T12" fmla="*/ 816 h 816"/>
              </a:gdLst>
              <a:ahLst/>
              <a:cxnLst>
                <a:cxn ang="T6">
                  <a:pos x="T0" y="T1"/>
                </a:cxn>
                <a:cxn ang="T7">
                  <a:pos x="T2" y="T3"/>
                </a:cxn>
                <a:cxn ang="T8">
                  <a:pos x="T4" y="T5"/>
                </a:cxn>
              </a:cxnLst>
              <a:rect l="T9" t="T10" r="T11" b="T12"/>
              <a:pathLst>
                <a:path w="1110" h="816">
                  <a:moveTo>
                    <a:pt x="1110" y="0"/>
                  </a:moveTo>
                  <a:lnTo>
                    <a:pt x="1110" y="816"/>
                  </a:lnTo>
                  <a:lnTo>
                    <a:pt x="0" y="816"/>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572" name="Freeform 41"/>
            <p:cNvSpPr/>
            <p:nvPr/>
          </p:nvSpPr>
          <p:spPr bwMode="auto">
            <a:xfrm>
              <a:off x="2682" y="1677"/>
              <a:ext cx="1" cy="435"/>
            </a:xfrm>
            <a:custGeom>
              <a:avLst/>
              <a:gdLst>
                <a:gd name="T0" fmla="*/ 0 w 1"/>
                <a:gd name="T1" fmla="*/ 435 h 435"/>
                <a:gd name="T2" fmla="*/ 0 w 1"/>
                <a:gd name="T3" fmla="*/ 0 h 435"/>
                <a:gd name="T4" fmla="*/ 0 60000 65536"/>
                <a:gd name="T5" fmla="*/ 0 60000 65536"/>
                <a:gd name="T6" fmla="*/ 0 w 1"/>
                <a:gd name="T7" fmla="*/ 0 h 435"/>
                <a:gd name="T8" fmla="*/ 1 w 1"/>
                <a:gd name="T9" fmla="*/ 435 h 435"/>
              </a:gdLst>
              <a:ahLst/>
              <a:cxnLst>
                <a:cxn ang="T4">
                  <a:pos x="T0" y="T1"/>
                </a:cxn>
                <a:cxn ang="T5">
                  <a:pos x="T2" y="T3"/>
                </a:cxn>
              </a:cxnLst>
              <a:rect l="T6" t="T7" r="T8" b="T9"/>
              <a:pathLst>
                <a:path w="1" h="435">
                  <a:moveTo>
                    <a:pt x="0" y="435"/>
                  </a:moveTo>
                  <a:lnTo>
                    <a:pt x="0" y="0"/>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3" name="Freeform 42"/>
            <p:cNvSpPr/>
            <p:nvPr/>
          </p:nvSpPr>
          <p:spPr bwMode="auto">
            <a:xfrm>
              <a:off x="2923" y="1680"/>
              <a:ext cx="1" cy="429"/>
            </a:xfrm>
            <a:custGeom>
              <a:avLst/>
              <a:gdLst>
                <a:gd name="T0" fmla="*/ 0 w 1"/>
                <a:gd name="T1" fmla="*/ 0 h 429"/>
                <a:gd name="T2" fmla="*/ 1 w 1"/>
                <a:gd name="T3" fmla="*/ 429 h 429"/>
                <a:gd name="T4" fmla="*/ 0 60000 65536"/>
                <a:gd name="T5" fmla="*/ 0 60000 65536"/>
                <a:gd name="T6" fmla="*/ 0 w 1"/>
                <a:gd name="T7" fmla="*/ 0 h 429"/>
                <a:gd name="T8" fmla="*/ 1 w 1"/>
                <a:gd name="T9" fmla="*/ 429 h 429"/>
              </a:gdLst>
              <a:ahLst/>
              <a:cxnLst>
                <a:cxn ang="T4">
                  <a:pos x="T0" y="T1"/>
                </a:cxn>
                <a:cxn ang="T5">
                  <a:pos x="T2" y="T3"/>
                </a:cxn>
              </a:cxnLst>
              <a:rect l="T6" t="T7" r="T8" b="T9"/>
              <a:pathLst>
                <a:path w="1" h="429">
                  <a:moveTo>
                    <a:pt x="0" y="0"/>
                  </a:moveTo>
                  <a:lnTo>
                    <a:pt x="1" y="429"/>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4" name="Freeform 43"/>
            <p:cNvSpPr/>
            <p:nvPr/>
          </p:nvSpPr>
          <p:spPr bwMode="auto">
            <a:xfrm>
              <a:off x="2921" y="1872"/>
              <a:ext cx="583" cy="1299"/>
            </a:xfrm>
            <a:custGeom>
              <a:avLst/>
              <a:gdLst>
                <a:gd name="T0" fmla="*/ 0 w 583"/>
                <a:gd name="T1" fmla="*/ 0 h 1299"/>
                <a:gd name="T2" fmla="*/ 583 w 583"/>
                <a:gd name="T3" fmla="*/ 0 h 1299"/>
                <a:gd name="T4" fmla="*/ 583 w 583"/>
                <a:gd name="T5" fmla="*/ 1296 h 1299"/>
                <a:gd name="T6" fmla="*/ 286 w 583"/>
                <a:gd name="T7" fmla="*/ 1299 h 1299"/>
                <a:gd name="T8" fmla="*/ 0 60000 65536"/>
                <a:gd name="T9" fmla="*/ 0 60000 65536"/>
                <a:gd name="T10" fmla="*/ 0 60000 65536"/>
                <a:gd name="T11" fmla="*/ 0 60000 65536"/>
                <a:gd name="T12" fmla="*/ 0 w 583"/>
                <a:gd name="T13" fmla="*/ 0 h 1299"/>
                <a:gd name="T14" fmla="*/ 583 w 583"/>
                <a:gd name="T15" fmla="*/ 1299 h 1299"/>
              </a:gdLst>
              <a:ahLst/>
              <a:cxnLst>
                <a:cxn ang="T8">
                  <a:pos x="T0" y="T1"/>
                </a:cxn>
                <a:cxn ang="T9">
                  <a:pos x="T2" y="T3"/>
                </a:cxn>
                <a:cxn ang="T10">
                  <a:pos x="T4" y="T5"/>
                </a:cxn>
                <a:cxn ang="T11">
                  <a:pos x="T6" y="T7"/>
                </a:cxn>
              </a:cxnLst>
              <a:rect l="T12" t="T13" r="T14" b="T15"/>
              <a:pathLst>
                <a:path w="583" h="1299">
                  <a:moveTo>
                    <a:pt x="0" y="0"/>
                  </a:moveTo>
                  <a:lnTo>
                    <a:pt x="583" y="0"/>
                  </a:lnTo>
                  <a:lnTo>
                    <a:pt x="583" y="1296"/>
                  </a:lnTo>
                  <a:lnTo>
                    <a:pt x="286" y="1299"/>
                  </a:lnTo>
                </a:path>
              </a:pathLst>
            </a:custGeom>
            <a:noFill/>
            <a:ln w="38100">
              <a:solidFill>
                <a:schemeClr val="folHlink"/>
              </a:solidFill>
              <a:round/>
              <a:headEnd type="oval" w="sm" len="sm"/>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575" name="Freeform 44"/>
            <p:cNvSpPr/>
            <p:nvPr/>
          </p:nvSpPr>
          <p:spPr bwMode="auto">
            <a:xfrm>
              <a:off x="288" y="2303"/>
              <a:ext cx="536" cy="1"/>
            </a:xfrm>
            <a:custGeom>
              <a:avLst/>
              <a:gdLst>
                <a:gd name="T0" fmla="*/ 0 w 536"/>
                <a:gd name="T1" fmla="*/ 1 h 1"/>
                <a:gd name="T2" fmla="*/ 536 w 536"/>
                <a:gd name="T3" fmla="*/ 0 h 1"/>
                <a:gd name="T4" fmla="*/ 0 60000 65536"/>
                <a:gd name="T5" fmla="*/ 0 60000 65536"/>
                <a:gd name="T6" fmla="*/ 0 w 536"/>
                <a:gd name="T7" fmla="*/ 0 h 1"/>
                <a:gd name="T8" fmla="*/ 536 w 536"/>
                <a:gd name="T9" fmla="*/ 1 h 1"/>
              </a:gdLst>
              <a:ahLst/>
              <a:cxnLst>
                <a:cxn ang="T4">
                  <a:pos x="T0" y="T1"/>
                </a:cxn>
                <a:cxn ang="T5">
                  <a:pos x="T2" y="T3"/>
                </a:cxn>
              </a:cxnLst>
              <a:rect l="T6" t="T7" r="T8" b="T9"/>
              <a:pathLst>
                <a:path w="536" h="1">
                  <a:moveTo>
                    <a:pt x="0" y="1"/>
                  </a:moveTo>
                  <a:lnTo>
                    <a:pt x="536" y="0"/>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6" name="Freeform 45"/>
            <p:cNvSpPr/>
            <p:nvPr/>
          </p:nvSpPr>
          <p:spPr bwMode="auto">
            <a:xfrm>
              <a:off x="1776" y="2304"/>
              <a:ext cx="650" cy="1"/>
            </a:xfrm>
            <a:custGeom>
              <a:avLst/>
              <a:gdLst>
                <a:gd name="T0" fmla="*/ 0 w 650"/>
                <a:gd name="T1" fmla="*/ 0 h 1"/>
                <a:gd name="T2" fmla="*/ 650 w 650"/>
                <a:gd name="T3" fmla="*/ 0 h 1"/>
                <a:gd name="T4" fmla="*/ 0 60000 65536"/>
                <a:gd name="T5" fmla="*/ 0 60000 65536"/>
                <a:gd name="T6" fmla="*/ 0 w 650"/>
                <a:gd name="T7" fmla="*/ 0 h 1"/>
                <a:gd name="T8" fmla="*/ 650 w 650"/>
                <a:gd name="T9" fmla="*/ 1 h 1"/>
              </a:gdLst>
              <a:ahLst/>
              <a:cxnLst>
                <a:cxn ang="T4">
                  <a:pos x="T0" y="T1"/>
                </a:cxn>
                <a:cxn ang="T5">
                  <a:pos x="T2" y="T3"/>
                </a:cxn>
              </a:cxnLst>
              <a:rect l="T6" t="T7" r="T8" b="T9"/>
              <a:pathLst>
                <a:path w="650" h="1">
                  <a:moveTo>
                    <a:pt x="0" y="0"/>
                  </a:moveTo>
                  <a:lnTo>
                    <a:pt x="650" y="0"/>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7" name="Freeform 46"/>
            <p:cNvSpPr/>
            <p:nvPr/>
          </p:nvSpPr>
          <p:spPr bwMode="auto">
            <a:xfrm>
              <a:off x="3216" y="2304"/>
              <a:ext cx="660" cy="1"/>
            </a:xfrm>
            <a:custGeom>
              <a:avLst/>
              <a:gdLst>
                <a:gd name="T0" fmla="*/ 0 w 660"/>
                <a:gd name="T1" fmla="*/ 0 h 1"/>
                <a:gd name="T2" fmla="*/ 660 w 660"/>
                <a:gd name="T3" fmla="*/ 0 h 1"/>
                <a:gd name="T4" fmla="*/ 0 60000 65536"/>
                <a:gd name="T5" fmla="*/ 0 60000 65536"/>
                <a:gd name="T6" fmla="*/ 0 w 660"/>
                <a:gd name="T7" fmla="*/ 0 h 1"/>
                <a:gd name="T8" fmla="*/ 660 w 660"/>
                <a:gd name="T9" fmla="*/ 1 h 1"/>
              </a:gdLst>
              <a:ahLst/>
              <a:cxnLst>
                <a:cxn ang="T4">
                  <a:pos x="T0" y="T1"/>
                </a:cxn>
                <a:cxn ang="T5">
                  <a:pos x="T2" y="T3"/>
                </a:cxn>
              </a:cxnLst>
              <a:rect l="T6" t="T7" r="T8" b="T9"/>
              <a:pathLst>
                <a:path w="660" h="1">
                  <a:moveTo>
                    <a:pt x="0" y="0"/>
                  </a:moveTo>
                  <a:lnTo>
                    <a:pt x="660" y="0"/>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8" name="Freeform 47"/>
            <p:cNvSpPr/>
            <p:nvPr/>
          </p:nvSpPr>
          <p:spPr bwMode="auto">
            <a:xfrm>
              <a:off x="4837" y="2304"/>
              <a:ext cx="368" cy="1"/>
            </a:xfrm>
            <a:custGeom>
              <a:avLst/>
              <a:gdLst>
                <a:gd name="T0" fmla="*/ 0 w 368"/>
                <a:gd name="T1" fmla="*/ 0 h 1"/>
                <a:gd name="T2" fmla="*/ 368 w 368"/>
                <a:gd name="T3" fmla="*/ 0 h 1"/>
                <a:gd name="T4" fmla="*/ 0 60000 65536"/>
                <a:gd name="T5" fmla="*/ 0 60000 65536"/>
                <a:gd name="T6" fmla="*/ 0 w 368"/>
                <a:gd name="T7" fmla="*/ 0 h 1"/>
                <a:gd name="T8" fmla="*/ 368 w 368"/>
                <a:gd name="T9" fmla="*/ 1 h 1"/>
              </a:gdLst>
              <a:ahLst/>
              <a:cxnLst>
                <a:cxn ang="T4">
                  <a:pos x="T0" y="T1"/>
                </a:cxn>
                <a:cxn ang="T5">
                  <a:pos x="T2" y="T3"/>
                </a:cxn>
              </a:cxnLst>
              <a:rect l="T6" t="T7" r="T8" b="T9"/>
              <a:pathLst>
                <a:path w="368" h="1">
                  <a:moveTo>
                    <a:pt x="0" y="0"/>
                  </a:moveTo>
                  <a:lnTo>
                    <a:pt x="368" y="0"/>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sp>
        <p:nvSpPr>
          <p:cNvPr id="23557" name="AutoShape 50">
            <a:hlinkClick r:id="rId1"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87363" y="457200"/>
            <a:ext cx="64468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t>二、计算机硬件框图</a:t>
            </a:r>
            <a:endParaRPr lang="zh-CN" altLang="en-US" sz="3600"/>
          </a:p>
        </p:txBody>
      </p:sp>
      <p:sp>
        <p:nvSpPr>
          <p:cNvPr id="102403" name="Rectangle 3"/>
          <p:cNvSpPr>
            <a:spLocks noChangeArrowheads="1"/>
          </p:cNvSpPr>
          <p:nvPr/>
        </p:nvSpPr>
        <p:spPr bwMode="auto">
          <a:xfrm>
            <a:off x="7696200" y="152400"/>
            <a:ext cx="1143000" cy="838200"/>
          </a:xfrm>
          <a:prstGeom prst="rect">
            <a:avLst/>
          </a:prstGeom>
          <a:noFill/>
          <a:ln w="9525">
            <a:noFill/>
            <a:miter lim="800000"/>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panose="020B0604020202020204" pitchFamily="34" charset="0"/>
              </a:rPr>
              <a:t>1.2</a:t>
            </a:r>
            <a:endParaRPr lang="zh-CN" altLang="en-US" sz="4400">
              <a:solidFill>
                <a:schemeClr val="tx2"/>
              </a:solidFill>
              <a:effectLst>
                <a:outerShdw blurRad="38100" dist="38100" dir="2700000" algn="tl">
                  <a:srgbClr val="000000"/>
                </a:outerShdw>
              </a:effectLst>
              <a:latin typeface="Arial" panose="020B0604020202020204" pitchFamily="34" charset="0"/>
            </a:endParaRPr>
          </a:p>
        </p:txBody>
      </p:sp>
      <p:sp>
        <p:nvSpPr>
          <p:cNvPr id="102404" name="Text Box 4"/>
          <p:cNvSpPr txBox="1">
            <a:spLocks noChangeArrowheads="1"/>
          </p:cNvSpPr>
          <p:nvPr/>
        </p:nvSpPr>
        <p:spPr bwMode="auto">
          <a:xfrm>
            <a:off x="898525" y="1390650"/>
            <a:ext cx="6710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latin typeface="Times New Roman" panose="02020603050405020304" pitchFamily="18" charset="0"/>
              </a:rPr>
              <a:t>1. 以存储器为中心的计算机硬件框图</a:t>
            </a:r>
            <a:endParaRPr lang="zh-CN" altLang="en-US" sz="3200">
              <a:latin typeface="Times New Roman" panose="02020603050405020304" pitchFamily="18" charset="0"/>
            </a:endParaRPr>
          </a:p>
        </p:txBody>
      </p:sp>
      <p:grpSp>
        <p:nvGrpSpPr>
          <p:cNvPr id="2" name="Group 5"/>
          <p:cNvGrpSpPr/>
          <p:nvPr/>
        </p:nvGrpSpPr>
        <p:grpSpPr bwMode="auto">
          <a:xfrm>
            <a:off x="228600" y="2373313"/>
            <a:ext cx="8626475" cy="4114800"/>
            <a:chOff x="144" y="1495"/>
            <a:chExt cx="5434" cy="2592"/>
          </a:xfrm>
        </p:grpSpPr>
        <p:grpSp>
          <p:nvGrpSpPr>
            <p:cNvPr id="24583" name="Group 6"/>
            <p:cNvGrpSpPr/>
            <p:nvPr/>
          </p:nvGrpSpPr>
          <p:grpSpPr bwMode="auto">
            <a:xfrm>
              <a:off x="144" y="1495"/>
              <a:ext cx="5434" cy="2592"/>
              <a:chOff x="144" y="1495"/>
              <a:chExt cx="5434" cy="2592"/>
            </a:xfrm>
          </p:grpSpPr>
          <p:sp>
            <p:nvSpPr>
              <p:cNvPr id="24585" name="Rectangle 7"/>
              <p:cNvSpPr>
                <a:spLocks noChangeArrowheads="1"/>
              </p:cNvSpPr>
              <p:nvPr/>
            </p:nvSpPr>
            <p:spPr bwMode="auto">
              <a:xfrm>
                <a:off x="2205" y="3979"/>
                <a:ext cx="20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zh-CN" altLang="en-US"/>
              </a:p>
            </p:txBody>
          </p:sp>
          <p:sp>
            <p:nvSpPr>
              <p:cNvPr id="24586" name="Text Box 8"/>
              <p:cNvSpPr txBox="1">
                <a:spLocks noChangeArrowheads="1"/>
              </p:cNvSpPr>
              <p:nvPr/>
            </p:nvSpPr>
            <p:spPr bwMode="auto">
              <a:xfrm>
                <a:off x="144" y="2649"/>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zh-CN" altLang="en-US" sz="2800"/>
                  <a:t>程序</a:t>
                </a:r>
                <a:endParaRPr lang="zh-CN" altLang="en-US" sz="2800"/>
              </a:p>
            </p:txBody>
          </p:sp>
          <p:sp>
            <p:nvSpPr>
              <p:cNvPr id="24587" name="Rectangle 9"/>
              <p:cNvSpPr>
                <a:spLocks noChangeArrowheads="1"/>
              </p:cNvSpPr>
              <p:nvPr/>
            </p:nvSpPr>
            <p:spPr bwMode="auto">
              <a:xfrm>
                <a:off x="4721" y="2748"/>
                <a:ext cx="857"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spcBef>
                    <a:spcPct val="20000"/>
                  </a:spcBef>
                </a:pPr>
                <a:endParaRPr lang="zh-CN" altLang="en-US"/>
              </a:p>
            </p:txBody>
          </p:sp>
          <p:sp>
            <p:nvSpPr>
              <p:cNvPr id="24588" name="Rectangle 10"/>
              <p:cNvSpPr>
                <a:spLocks noChangeArrowheads="1"/>
              </p:cNvSpPr>
              <p:nvPr/>
            </p:nvSpPr>
            <p:spPr bwMode="auto">
              <a:xfrm>
                <a:off x="2448" y="2407"/>
                <a:ext cx="864" cy="377"/>
              </a:xfrm>
              <a:prstGeom prst="rect">
                <a:avLst/>
              </a:prstGeom>
              <a:noFill/>
              <a:ln w="25400">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存储器</a:t>
                </a:r>
                <a:endParaRPr lang="zh-CN" altLang="en-US" sz="2800"/>
              </a:p>
            </p:txBody>
          </p:sp>
          <p:sp>
            <p:nvSpPr>
              <p:cNvPr id="24589" name="Rectangle 11"/>
              <p:cNvSpPr>
                <a:spLocks noChangeArrowheads="1"/>
              </p:cNvSpPr>
              <p:nvPr/>
            </p:nvSpPr>
            <p:spPr bwMode="auto">
              <a:xfrm>
                <a:off x="3936" y="2400"/>
                <a:ext cx="1056" cy="384"/>
              </a:xfrm>
              <a:prstGeom prst="rect">
                <a:avLst/>
              </a:prstGeom>
              <a:noFill/>
              <a:ln w="25400">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输出设备</a:t>
                </a:r>
                <a:endParaRPr lang="zh-CN" altLang="en-US" sz="2800"/>
              </a:p>
            </p:txBody>
          </p:sp>
          <p:sp>
            <p:nvSpPr>
              <p:cNvPr id="24590" name="Rectangle 12"/>
              <p:cNvSpPr>
                <a:spLocks noChangeArrowheads="1"/>
              </p:cNvSpPr>
              <p:nvPr/>
            </p:nvSpPr>
            <p:spPr bwMode="auto">
              <a:xfrm>
                <a:off x="768" y="2400"/>
                <a:ext cx="1056" cy="384"/>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输入设备</a:t>
                </a:r>
                <a:endParaRPr lang="zh-CN" altLang="en-US" sz="2800"/>
              </a:p>
            </p:txBody>
          </p:sp>
          <p:sp>
            <p:nvSpPr>
              <p:cNvPr id="24591" name="Rectangle 13"/>
              <p:cNvSpPr>
                <a:spLocks noChangeArrowheads="1"/>
              </p:cNvSpPr>
              <p:nvPr/>
            </p:nvSpPr>
            <p:spPr bwMode="auto">
              <a:xfrm>
                <a:off x="2448" y="3312"/>
                <a:ext cx="864" cy="377"/>
              </a:xfrm>
              <a:prstGeom prst="rect">
                <a:avLst/>
              </a:prstGeom>
              <a:noFill/>
              <a:ln w="25400">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运算器</a:t>
                </a:r>
                <a:endParaRPr lang="zh-CN" altLang="en-US" sz="2800"/>
              </a:p>
            </p:txBody>
          </p:sp>
          <p:sp>
            <p:nvSpPr>
              <p:cNvPr id="24592" name="Rectangle 14"/>
              <p:cNvSpPr>
                <a:spLocks noChangeArrowheads="1"/>
              </p:cNvSpPr>
              <p:nvPr/>
            </p:nvSpPr>
            <p:spPr bwMode="auto">
              <a:xfrm>
                <a:off x="2448" y="1495"/>
                <a:ext cx="864" cy="377"/>
              </a:xfrm>
              <a:prstGeom prst="rect">
                <a:avLst/>
              </a:prstGeom>
              <a:noFill/>
              <a:ln w="25400">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控制器</a:t>
                </a:r>
                <a:endParaRPr lang="zh-CN" altLang="en-US" sz="2800"/>
              </a:p>
            </p:txBody>
          </p:sp>
          <p:sp>
            <p:nvSpPr>
              <p:cNvPr id="24593" name="AutoShape 15"/>
              <p:cNvSpPr>
                <a:spLocks noChangeArrowheads="1"/>
              </p:cNvSpPr>
              <p:nvPr/>
            </p:nvSpPr>
            <p:spPr bwMode="auto">
              <a:xfrm>
                <a:off x="185" y="2491"/>
                <a:ext cx="576" cy="192"/>
              </a:xfrm>
              <a:prstGeom prst="rightArrow">
                <a:avLst>
                  <a:gd name="adj1" fmla="val 50000"/>
                  <a:gd name="adj2" fmla="val 75000"/>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sp>
            <p:nvSpPr>
              <p:cNvPr id="24594" name="AutoShape 16"/>
              <p:cNvSpPr>
                <a:spLocks noChangeArrowheads="1"/>
              </p:cNvSpPr>
              <p:nvPr/>
            </p:nvSpPr>
            <p:spPr bwMode="auto">
              <a:xfrm>
                <a:off x="1824" y="2496"/>
                <a:ext cx="613" cy="192"/>
              </a:xfrm>
              <a:prstGeom prst="rightArrow">
                <a:avLst>
                  <a:gd name="adj1" fmla="val 50000"/>
                  <a:gd name="adj2" fmla="val 79818"/>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595" name="AutoShape 17"/>
              <p:cNvSpPr>
                <a:spLocks noChangeArrowheads="1"/>
              </p:cNvSpPr>
              <p:nvPr/>
            </p:nvSpPr>
            <p:spPr bwMode="auto">
              <a:xfrm>
                <a:off x="3312" y="2496"/>
                <a:ext cx="615" cy="192"/>
              </a:xfrm>
              <a:prstGeom prst="rightArrow">
                <a:avLst>
                  <a:gd name="adj1" fmla="val 50000"/>
                  <a:gd name="adj2" fmla="val 80078"/>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596" name="AutoShape 18"/>
              <p:cNvSpPr>
                <a:spLocks noChangeArrowheads="1"/>
              </p:cNvSpPr>
              <p:nvPr/>
            </p:nvSpPr>
            <p:spPr bwMode="auto">
              <a:xfrm>
                <a:off x="4992" y="2496"/>
                <a:ext cx="576" cy="192"/>
              </a:xfrm>
              <a:prstGeom prst="rightArrow">
                <a:avLst>
                  <a:gd name="adj1" fmla="val 50000"/>
                  <a:gd name="adj2" fmla="val 75000"/>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sp>
            <p:nvSpPr>
              <p:cNvPr id="24597" name="Freeform 19"/>
              <p:cNvSpPr/>
              <p:nvPr/>
            </p:nvSpPr>
            <p:spPr bwMode="auto">
              <a:xfrm>
                <a:off x="2016" y="1776"/>
                <a:ext cx="435" cy="768"/>
              </a:xfrm>
              <a:custGeom>
                <a:avLst/>
                <a:gdLst>
                  <a:gd name="T0" fmla="*/ 0 w 435"/>
                  <a:gd name="T1" fmla="*/ 1882 h 742"/>
                  <a:gd name="T2" fmla="*/ 0 w 435"/>
                  <a:gd name="T3" fmla="*/ 1 h 742"/>
                  <a:gd name="T4" fmla="*/ 435 w 435"/>
                  <a:gd name="T5" fmla="*/ 0 h 742"/>
                  <a:gd name="T6" fmla="*/ 0 60000 65536"/>
                  <a:gd name="T7" fmla="*/ 0 60000 65536"/>
                  <a:gd name="T8" fmla="*/ 0 60000 65536"/>
                  <a:gd name="T9" fmla="*/ 0 w 435"/>
                  <a:gd name="T10" fmla="*/ 0 h 742"/>
                  <a:gd name="T11" fmla="*/ 435 w 435"/>
                  <a:gd name="T12" fmla="*/ 742 h 742"/>
                </a:gdLst>
                <a:ahLst/>
                <a:cxnLst>
                  <a:cxn ang="T6">
                    <a:pos x="T0" y="T1"/>
                  </a:cxn>
                  <a:cxn ang="T7">
                    <a:pos x="T2" y="T3"/>
                  </a:cxn>
                  <a:cxn ang="T8">
                    <a:pos x="T4" y="T5"/>
                  </a:cxn>
                </a:cxnLst>
                <a:rect l="T9" t="T10" r="T11" b="T12"/>
                <a:pathLst>
                  <a:path w="435" h="742">
                    <a:moveTo>
                      <a:pt x="0" y="742"/>
                    </a:moveTo>
                    <a:lnTo>
                      <a:pt x="0" y="1"/>
                    </a:lnTo>
                    <a:lnTo>
                      <a:pt x="435" y="0"/>
                    </a:lnTo>
                  </a:path>
                </a:pathLst>
              </a:custGeom>
              <a:noFill/>
              <a:ln w="38100">
                <a:solidFill>
                  <a:schemeClr val="folHlink"/>
                </a:solidFill>
                <a:rou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598" name="Line 20"/>
              <p:cNvSpPr>
                <a:spLocks noChangeShapeType="1"/>
              </p:cNvSpPr>
              <p:nvPr/>
            </p:nvSpPr>
            <p:spPr bwMode="auto">
              <a:xfrm flipV="1">
                <a:off x="2640" y="1872"/>
                <a:ext cx="0" cy="528"/>
              </a:xfrm>
              <a:prstGeom prst="line">
                <a:avLst/>
              </a:prstGeom>
              <a:noFill/>
              <a:ln w="38100">
                <a:solidFill>
                  <a:schemeClr val="folHlink"/>
                </a:solidFill>
                <a:prstDash val="dash"/>
                <a:rou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599" name="Line 21"/>
              <p:cNvSpPr>
                <a:spLocks noChangeShapeType="1"/>
              </p:cNvSpPr>
              <p:nvPr/>
            </p:nvSpPr>
            <p:spPr bwMode="auto">
              <a:xfrm rot="10800000" flipV="1">
                <a:off x="3072" y="1872"/>
                <a:ext cx="0" cy="528"/>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600" name="AutoShape 22"/>
              <p:cNvSpPr>
                <a:spLocks noChangeArrowheads="1"/>
              </p:cNvSpPr>
              <p:nvPr/>
            </p:nvSpPr>
            <p:spPr bwMode="auto">
              <a:xfrm>
                <a:off x="2784" y="1872"/>
                <a:ext cx="144" cy="528"/>
              </a:xfrm>
              <a:prstGeom prst="upArrow">
                <a:avLst>
                  <a:gd name="adj1" fmla="val 50000"/>
                  <a:gd name="adj2" fmla="val 91667"/>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601" name="Freeform 23"/>
              <p:cNvSpPr/>
              <p:nvPr/>
            </p:nvSpPr>
            <p:spPr bwMode="auto">
              <a:xfrm>
                <a:off x="2016" y="2640"/>
                <a:ext cx="432" cy="864"/>
              </a:xfrm>
              <a:custGeom>
                <a:avLst/>
                <a:gdLst>
                  <a:gd name="T0" fmla="*/ 0 w 432"/>
                  <a:gd name="T1" fmla="*/ 0 h 912"/>
                  <a:gd name="T2" fmla="*/ 0 w 432"/>
                  <a:gd name="T3" fmla="*/ 213 h 912"/>
                  <a:gd name="T4" fmla="*/ 432 w 432"/>
                  <a:gd name="T5" fmla="*/ 213 h 912"/>
                  <a:gd name="T6" fmla="*/ 0 60000 65536"/>
                  <a:gd name="T7" fmla="*/ 0 60000 65536"/>
                  <a:gd name="T8" fmla="*/ 0 60000 65536"/>
                  <a:gd name="T9" fmla="*/ 0 w 432"/>
                  <a:gd name="T10" fmla="*/ 0 h 912"/>
                  <a:gd name="T11" fmla="*/ 432 w 432"/>
                  <a:gd name="T12" fmla="*/ 912 h 912"/>
                </a:gdLst>
                <a:ahLst/>
                <a:cxnLst>
                  <a:cxn ang="T6">
                    <a:pos x="T0" y="T1"/>
                  </a:cxn>
                  <a:cxn ang="T7">
                    <a:pos x="T2" y="T3"/>
                  </a:cxn>
                  <a:cxn ang="T8">
                    <a:pos x="T4" y="T5"/>
                  </a:cxn>
                </a:cxnLst>
                <a:rect l="T9" t="T10" r="T11" b="T12"/>
                <a:pathLst>
                  <a:path w="432" h="912">
                    <a:moveTo>
                      <a:pt x="0" y="0"/>
                    </a:moveTo>
                    <a:lnTo>
                      <a:pt x="0" y="912"/>
                    </a:lnTo>
                    <a:lnTo>
                      <a:pt x="432" y="912"/>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2" name="AutoShape 24"/>
              <p:cNvSpPr>
                <a:spLocks noChangeArrowheads="1"/>
              </p:cNvSpPr>
              <p:nvPr/>
            </p:nvSpPr>
            <p:spPr bwMode="auto">
              <a:xfrm>
                <a:off x="2976" y="2784"/>
                <a:ext cx="144" cy="528"/>
              </a:xfrm>
              <a:prstGeom prst="upArrow">
                <a:avLst>
                  <a:gd name="adj1" fmla="val 50000"/>
                  <a:gd name="adj2" fmla="val 91667"/>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603" name="AutoShape 25"/>
              <p:cNvSpPr>
                <a:spLocks noChangeArrowheads="1"/>
              </p:cNvSpPr>
              <p:nvPr/>
            </p:nvSpPr>
            <p:spPr bwMode="auto">
              <a:xfrm rot="10800000">
                <a:off x="2592" y="2784"/>
                <a:ext cx="144" cy="521"/>
              </a:xfrm>
              <a:prstGeom prst="upArrow">
                <a:avLst>
                  <a:gd name="adj1" fmla="val 50000"/>
                  <a:gd name="adj2" fmla="val 90451"/>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604" name="Freeform 26"/>
              <p:cNvSpPr/>
              <p:nvPr/>
            </p:nvSpPr>
            <p:spPr bwMode="auto">
              <a:xfrm>
                <a:off x="3312" y="2640"/>
                <a:ext cx="288" cy="864"/>
              </a:xfrm>
              <a:custGeom>
                <a:avLst/>
                <a:gdLst>
                  <a:gd name="T0" fmla="*/ 0 w 288"/>
                  <a:gd name="T1" fmla="*/ 864 h 864"/>
                  <a:gd name="T2" fmla="*/ 288 w 288"/>
                  <a:gd name="T3" fmla="*/ 864 h 864"/>
                  <a:gd name="T4" fmla="*/ 288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864"/>
                    </a:moveTo>
                    <a:lnTo>
                      <a:pt x="288" y="864"/>
                    </a:lnTo>
                    <a:lnTo>
                      <a:pt x="288" y="0"/>
                    </a:lnTo>
                  </a:path>
                </a:pathLst>
              </a:custGeom>
              <a:noFill/>
              <a:ln w="38100">
                <a:solidFill>
                  <a:schemeClr val="folHlink"/>
                </a:solidFill>
                <a:prstDash val="dash"/>
                <a:rou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5" name="Freeform 27"/>
              <p:cNvSpPr/>
              <p:nvPr/>
            </p:nvSpPr>
            <p:spPr bwMode="auto">
              <a:xfrm>
                <a:off x="3312" y="1776"/>
                <a:ext cx="288" cy="768"/>
              </a:xfrm>
              <a:custGeom>
                <a:avLst/>
                <a:gdLst>
                  <a:gd name="T0" fmla="*/ 288 w 288"/>
                  <a:gd name="T1" fmla="*/ 4109 h 720"/>
                  <a:gd name="T2" fmla="*/ 288 w 288"/>
                  <a:gd name="T3" fmla="*/ 0 h 720"/>
                  <a:gd name="T4" fmla="*/ 0 w 288"/>
                  <a:gd name="T5" fmla="*/ 0 h 720"/>
                  <a:gd name="T6" fmla="*/ 0 60000 65536"/>
                  <a:gd name="T7" fmla="*/ 0 60000 65536"/>
                  <a:gd name="T8" fmla="*/ 0 60000 65536"/>
                  <a:gd name="T9" fmla="*/ 0 w 288"/>
                  <a:gd name="T10" fmla="*/ 0 h 720"/>
                  <a:gd name="T11" fmla="*/ 288 w 288"/>
                  <a:gd name="T12" fmla="*/ 720 h 720"/>
                </a:gdLst>
                <a:ahLst/>
                <a:cxnLst>
                  <a:cxn ang="T6">
                    <a:pos x="T0" y="T1"/>
                  </a:cxn>
                  <a:cxn ang="T7">
                    <a:pos x="T2" y="T3"/>
                  </a:cxn>
                  <a:cxn ang="T8">
                    <a:pos x="T4" y="T5"/>
                  </a:cxn>
                </a:cxnLst>
                <a:rect l="T9" t="T10" r="T11" b="T12"/>
                <a:pathLst>
                  <a:path w="288" h="720">
                    <a:moveTo>
                      <a:pt x="288" y="720"/>
                    </a:moveTo>
                    <a:lnTo>
                      <a:pt x="288" y="0"/>
                    </a:lnTo>
                    <a:lnTo>
                      <a:pt x="0" y="0"/>
                    </a:lnTo>
                  </a:path>
                </a:pathLst>
              </a:custGeom>
              <a:noFill/>
              <a:ln w="38100">
                <a:solidFill>
                  <a:schemeClr val="folHlink"/>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6" name="Freeform 28"/>
              <p:cNvSpPr/>
              <p:nvPr/>
            </p:nvSpPr>
            <p:spPr bwMode="auto">
              <a:xfrm>
                <a:off x="1488" y="1680"/>
                <a:ext cx="960" cy="720"/>
              </a:xfrm>
              <a:custGeom>
                <a:avLst/>
                <a:gdLst>
                  <a:gd name="T0" fmla="*/ 0 w 960"/>
                  <a:gd name="T1" fmla="*/ 4329 h 672"/>
                  <a:gd name="T2" fmla="*/ 0 w 960"/>
                  <a:gd name="T3" fmla="*/ 0 h 672"/>
                  <a:gd name="T4" fmla="*/ 960 w 960"/>
                  <a:gd name="T5" fmla="*/ 0 h 672"/>
                  <a:gd name="T6" fmla="*/ 0 60000 65536"/>
                  <a:gd name="T7" fmla="*/ 0 60000 65536"/>
                  <a:gd name="T8" fmla="*/ 0 60000 65536"/>
                  <a:gd name="T9" fmla="*/ 0 w 960"/>
                  <a:gd name="T10" fmla="*/ 0 h 672"/>
                  <a:gd name="T11" fmla="*/ 960 w 960"/>
                  <a:gd name="T12" fmla="*/ 672 h 672"/>
                </a:gdLst>
                <a:ahLst/>
                <a:cxnLst>
                  <a:cxn ang="T6">
                    <a:pos x="T0" y="T1"/>
                  </a:cxn>
                  <a:cxn ang="T7">
                    <a:pos x="T2" y="T3"/>
                  </a:cxn>
                  <a:cxn ang="T8">
                    <a:pos x="T4" y="T5"/>
                  </a:cxn>
                </a:cxnLst>
                <a:rect l="T9" t="T10" r="T11" b="T12"/>
                <a:pathLst>
                  <a:path w="960" h="672">
                    <a:moveTo>
                      <a:pt x="0" y="672"/>
                    </a:moveTo>
                    <a:lnTo>
                      <a:pt x="0" y="0"/>
                    </a:lnTo>
                    <a:lnTo>
                      <a:pt x="960" y="0"/>
                    </a:lnTo>
                  </a:path>
                </a:pathLst>
              </a:custGeom>
              <a:noFill/>
              <a:ln w="38100">
                <a:solidFill>
                  <a:schemeClr val="folHlink"/>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7" name="Freeform 29"/>
              <p:cNvSpPr/>
              <p:nvPr/>
            </p:nvSpPr>
            <p:spPr bwMode="auto">
              <a:xfrm>
                <a:off x="1104" y="1584"/>
                <a:ext cx="1344" cy="816"/>
              </a:xfrm>
              <a:custGeom>
                <a:avLst/>
                <a:gdLst>
                  <a:gd name="T0" fmla="*/ 1344 w 1344"/>
                  <a:gd name="T1" fmla="*/ 0 h 864"/>
                  <a:gd name="T2" fmla="*/ 0 w 1344"/>
                  <a:gd name="T3" fmla="*/ 0 h 864"/>
                  <a:gd name="T4" fmla="*/ 0 w 1344"/>
                  <a:gd name="T5" fmla="*/ 185 h 864"/>
                  <a:gd name="T6" fmla="*/ 0 60000 65536"/>
                  <a:gd name="T7" fmla="*/ 0 60000 65536"/>
                  <a:gd name="T8" fmla="*/ 0 60000 65536"/>
                  <a:gd name="T9" fmla="*/ 0 w 1344"/>
                  <a:gd name="T10" fmla="*/ 0 h 864"/>
                  <a:gd name="T11" fmla="*/ 1344 w 1344"/>
                  <a:gd name="T12" fmla="*/ 864 h 864"/>
                </a:gdLst>
                <a:ahLst/>
                <a:cxnLst>
                  <a:cxn ang="T6">
                    <a:pos x="T0" y="T1"/>
                  </a:cxn>
                  <a:cxn ang="T7">
                    <a:pos x="T2" y="T3"/>
                  </a:cxn>
                  <a:cxn ang="T8">
                    <a:pos x="T4" y="T5"/>
                  </a:cxn>
                </a:cxnLst>
                <a:rect l="T9" t="T10" r="T11" b="T12"/>
                <a:pathLst>
                  <a:path w="1344" h="864">
                    <a:moveTo>
                      <a:pt x="1344" y="0"/>
                    </a:moveTo>
                    <a:lnTo>
                      <a:pt x="0" y="0"/>
                    </a:lnTo>
                    <a:lnTo>
                      <a:pt x="0" y="864"/>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8" name="Freeform 30"/>
              <p:cNvSpPr/>
              <p:nvPr/>
            </p:nvSpPr>
            <p:spPr bwMode="auto">
              <a:xfrm>
                <a:off x="3312" y="1680"/>
                <a:ext cx="912" cy="720"/>
              </a:xfrm>
              <a:custGeom>
                <a:avLst/>
                <a:gdLst>
                  <a:gd name="T0" fmla="*/ 241 w 960"/>
                  <a:gd name="T1" fmla="*/ 720 h 720"/>
                  <a:gd name="T2" fmla="*/ 241 w 960"/>
                  <a:gd name="T3" fmla="*/ 0 h 720"/>
                  <a:gd name="T4" fmla="*/ 0 w 960"/>
                  <a:gd name="T5" fmla="*/ 0 h 720"/>
                  <a:gd name="T6" fmla="*/ 0 60000 65536"/>
                  <a:gd name="T7" fmla="*/ 0 60000 65536"/>
                  <a:gd name="T8" fmla="*/ 0 60000 65536"/>
                  <a:gd name="T9" fmla="*/ 0 w 960"/>
                  <a:gd name="T10" fmla="*/ 0 h 720"/>
                  <a:gd name="T11" fmla="*/ 960 w 960"/>
                  <a:gd name="T12" fmla="*/ 720 h 720"/>
                </a:gdLst>
                <a:ahLst/>
                <a:cxnLst>
                  <a:cxn ang="T6">
                    <a:pos x="T0" y="T1"/>
                  </a:cxn>
                  <a:cxn ang="T7">
                    <a:pos x="T2" y="T3"/>
                  </a:cxn>
                  <a:cxn ang="T8">
                    <a:pos x="T4" y="T5"/>
                  </a:cxn>
                </a:cxnLst>
                <a:rect l="T9" t="T10" r="T11" b="T12"/>
                <a:pathLst>
                  <a:path w="960" h="720">
                    <a:moveTo>
                      <a:pt x="960" y="720"/>
                    </a:moveTo>
                    <a:lnTo>
                      <a:pt x="960" y="0"/>
                    </a:lnTo>
                    <a:lnTo>
                      <a:pt x="0" y="0"/>
                    </a:lnTo>
                  </a:path>
                </a:pathLst>
              </a:custGeom>
              <a:noFill/>
              <a:ln w="38100">
                <a:solidFill>
                  <a:schemeClr val="folHlink"/>
                </a:solidFill>
                <a:prstDash val="dash"/>
                <a:rou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9" name="Freeform 31"/>
              <p:cNvSpPr/>
              <p:nvPr/>
            </p:nvSpPr>
            <p:spPr bwMode="auto">
              <a:xfrm>
                <a:off x="3312" y="1584"/>
                <a:ext cx="1296" cy="816"/>
              </a:xfrm>
              <a:custGeom>
                <a:avLst/>
                <a:gdLst>
                  <a:gd name="T0" fmla="*/ 0 w 1296"/>
                  <a:gd name="T1" fmla="*/ 0 h 816"/>
                  <a:gd name="T2" fmla="*/ 1296 w 1296"/>
                  <a:gd name="T3" fmla="*/ 0 h 816"/>
                  <a:gd name="T4" fmla="*/ 1296 w 1296"/>
                  <a:gd name="T5" fmla="*/ 816 h 816"/>
                  <a:gd name="T6" fmla="*/ 0 60000 65536"/>
                  <a:gd name="T7" fmla="*/ 0 60000 65536"/>
                  <a:gd name="T8" fmla="*/ 0 60000 65536"/>
                  <a:gd name="T9" fmla="*/ 0 w 1296"/>
                  <a:gd name="T10" fmla="*/ 0 h 816"/>
                  <a:gd name="T11" fmla="*/ 1296 w 1296"/>
                  <a:gd name="T12" fmla="*/ 816 h 816"/>
                </a:gdLst>
                <a:ahLst/>
                <a:cxnLst>
                  <a:cxn ang="T6">
                    <a:pos x="T0" y="T1"/>
                  </a:cxn>
                  <a:cxn ang="T7">
                    <a:pos x="T2" y="T3"/>
                  </a:cxn>
                  <a:cxn ang="T8">
                    <a:pos x="T4" y="T5"/>
                  </a:cxn>
                </a:cxnLst>
                <a:rect l="T9" t="T10" r="T11" b="T12"/>
                <a:pathLst>
                  <a:path w="1296" h="816">
                    <a:moveTo>
                      <a:pt x="0" y="0"/>
                    </a:moveTo>
                    <a:lnTo>
                      <a:pt x="1296" y="0"/>
                    </a:lnTo>
                    <a:lnTo>
                      <a:pt x="1296" y="816"/>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4610" name="Text Box 32"/>
              <p:cNvSpPr txBox="1">
                <a:spLocks noChangeArrowheads="1"/>
              </p:cNvSpPr>
              <p:nvPr/>
            </p:nvSpPr>
            <p:spPr bwMode="auto">
              <a:xfrm>
                <a:off x="144" y="2172"/>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数据</a:t>
                </a:r>
                <a:endParaRPr lang="zh-CN" altLang="en-US" sz="3200"/>
              </a:p>
            </p:txBody>
          </p:sp>
          <p:sp>
            <p:nvSpPr>
              <p:cNvPr id="24611" name="Text Box 33"/>
              <p:cNvSpPr txBox="1">
                <a:spLocks noChangeArrowheads="1"/>
              </p:cNvSpPr>
              <p:nvPr/>
            </p:nvSpPr>
            <p:spPr bwMode="auto">
              <a:xfrm>
                <a:off x="4944" y="2649"/>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结果</a:t>
                </a:r>
                <a:endParaRPr lang="zh-CN" altLang="en-US" sz="2800"/>
              </a:p>
            </p:txBody>
          </p:sp>
          <p:sp>
            <p:nvSpPr>
              <p:cNvPr id="24612" name="Text Box 34"/>
              <p:cNvSpPr txBox="1">
                <a:spLocks noChangeArrowheads="1"/>
              </p:cNvSpPr>
              <p:nvPr/>
            </p:nvSpPr>
            <p:spPr bwMode="auto">
              <a:xfrm>
                <a:off x="4944" y="2172"/>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计算</a:t>
                </a:r>
                <a:endParaRPr lang="zh-CN" altLang="en-US" sz="2800"/>
              </a:p>
            </p:txBody>
          </p:sp>
        </p:grpSp>
        <p:sp>
          <p:nvSpPr>
            <p:cNvPr id="24584" name="Freeform 35"/>
            <p:cNvSpPr/>
            <p:nvPr/>
          </p:nvSpPr>
          <p:spPr bwMode="auto">
            <a:xfrm>
              <a:off x="183" y="2547"/>
              <a:ext cx="1" cy="78"/>
            </a:xfrm>
            <a:custGeom>
              <a:avLst/>
              <a:gdLst>
                <a:gd name="T0" fmla="*/ 0 w 1"/>
                <a:gd name="T1" fmla="*/ 0 h 78"/>
                <a:gd name="T2" fmla="*/ 0 w 1"/>
                <a:gd name="T3" fmla="*/ 78 h 78"/>
                <a:gd name="T4" fmla="*/ 0 60000 65536"/>
                <a:gd name="T5" fmla="*/ 0 60000 65536"/>
                <a:gd name="T6" fmla="*/ 0 w 1"/>
                <a:gd name="T7" fmla="*/ 0 h 78"/>
                <a:gd name="T8" fmla="*/ 1 w 1"/>
                <a:gd name="T9" fmla="*/ 78 h 78"/>
              </a:gdLst>
              <a:ahLst/>
              <a:cxnLst>
                <a:cxn ang="T4">
                  <a:pos x="T0" y="T1"/>
                </a:cxn>
                <a:cxn ang="T5">
                  <a:pos x="T2" y="T3"/>
                </a:cxn>
              </a:cxnLst>
              <a:rect l="T6" t="T7" r="T8" b="T9"/>
              <a:pathLst>
                <a:path w="1" h="78">
                  <a:moveTo>
                    <a:pt x="0" y="0"/>
                  </a:moveTo>
                  <a:lnTo>
                    <a:pt x="0" y="78"/>
                  </a:lnTo>
                </a:path>
              </a:pathLst>
            </a:custGeom>
            <a:noFill/>
            <a:ln w="38100">
              <a:solidFill>
                <a:srgbClr val="0033D8"/>
              </a:solidFill>
              <a:rou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sp>
        <p:nvSpPr>
          <p:cNvPr id="24582" name="AutoShape 38">
            <a:hlinkClick r:id="rId1"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309" name="Group 181"/>
          <p:cNvGraphicFramePr>
            <a:graphicFrameLocks noGrp="1"/>
          </p:cNvGraphicFramePr>
          <p:nvPr/>
        </p:nvGraphicFramePr>
        <p:xfrm>
          <a:off x="611188" y="838200"/>
          <a:ext cx="7920037" cy="5943600"/>
        </p:xfrm>
        <a:graphic>
          <a:graphicData uri="http://schemas.openxmlformats.org/drawingml/2006/table">
            <a:tbl>
              <a:tblPr/>
              <a:tblGrid>
                <a:gridCol w="2051050"/>
                <a:gridCol w="1023937"/>
                <a:gridCol w="1538288"/>
                <a:gridCol w="3306762"/>
              </a:tblGrid>
              <a:tr h="271463">
                <a:tc row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指令和数据存于主存单元的地址</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指令</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注释</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vMerge="1">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操作码</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地址码</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000001</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0000001000</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取数</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至</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000100</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0000001001</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乘</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得</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ax</a:t>
                      </a:r>
                      <a:r>
                        <a:rPr kumimoji="1" lang="en-US" altLang="zh-CN" sz="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存于</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000011</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0000001010</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加</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得</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ax</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存于</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000100</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0000001000</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乘</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得（</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ax</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存于</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4</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000011</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0000001011</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加</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得</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ax</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bx</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1" lang="en-US" altLang="zh-CN" sz="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存于</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5</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000010</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0000001100</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将</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ax</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bx</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1" lang="en-US" altLang="zh-CN" sz="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存于主存单元</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6</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000101</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0000001100</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打印</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7</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000110</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停机</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8</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endPar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原始数据</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endPar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9</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原始数据</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10</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原始数据</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11</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原始数据</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12</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存放结果</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286" name="Rectangle 158"/>
          <p:cNvSpPr>
            <a:spLocks noChangeArrowheads="1"/>
          </p:cNvSpPr>
          <p:nvPr/>
        </p:nvSpPr>
        <p:spPr bwMode="auto">
          <a:xfrm>
            <a:off x="7696200" y="152400"/>
            <a:ext cx="1143000" cy="838200"/>
          </a:xfrm>
          <a:prstGeom prst="rect">
            <a:avLst/>
          </a:prstGeom>
          <a:noFill/>
          <a:ln w="9525">
            <a:noFill/>
            <a:miter lim="800000"/>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panose="020B0604020202020204" pitchFamily="34" charset="0"/>
              </a:rPr>
              <a:t>1.2</a:t>
            </a:r>
            <a:endParaRPr lang="zh-CN" altLang="en-US" sz="4400">
              <a:solidFill>
                <a:schemeClr val="tx2"/>
              </a:solidFill>
              <a:effectLst>
                <a:outerShdw blurRad="38100" dist="38100" dir="2700000" algn="tl">
                  <a:srgbClr val="000000"/>
                </a:outerShdw>
              </a:effectLst>
              <a:latin typeface="Arial" panose="020B0604020202020204" pitchFamily="34" charset="0"/>
            </a:endParaRPr>
          </a:p>
        </p:txBody>
      </p:sp>
      <p:sp>
        <p:nvSpPr>
          <p:cNvPr id="29773" name="Text Box 159"/>
          <p:cNvSpPr txBox="1">
            <a:spLocks noChangeArrowheads="1"/>
          </p:cNvSpPr>
          <p:nvPr/>
        </p:nvSpPr>
        <p:spPr bwMode="auto">
          <a:xfrm>
            <a:off x="288925" y="120650"/>
            <a:ext cx="5527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计算 </a:t>
            </a:r>
            <a:r>
              <a:rPr lang="en-US" altLang="zh-CN" sz="3600" i="1">
                <a:latin typeface="Times New Roman" panose="02020603050405020304" pitchFamily="18" charset="0"/>
              </a:rPr>
              <a:t>ax</a:t>
            </a:r>
            <a:r>
              <a:rPr lang="en-US" altLang="zh-CN" sz="3600" baseline="30000">
                <a:latin typeface="Times New Roman" panose="02020603050405020304" pitchFamily="18" charset="0"/>
              </a:rPr>
              <a:t>2</a:t>
            </a:r>
            <a:r>
              <a:rPr lang="en-US" altLang="zh-CN" sz="3600">
                <a:latin typeface="Times New Roman" panose="02020603050405020304" pitchFamily="18" charset="0"/>
                <a:cs typeface="Times New Roman" panose="02020603050405020304" pitchFamily="18" charset="0"/>
              </a:rPr>
              <a:t> + </a:t>
            </a:r>
            <a:r>
              <a:rPr lang="en-US" altLang="zh-CN" sz="3600" i="1">
                <a:latin typeface="Times New Roman" panose="02020603050405020304" pitchFamily="18" charset="0"/>
              </a:rPr>
              <a:t>bx</a:t>
            </a:r>
            <a:r>
              <a:rPr lang="en-US" altLang="zh-CN" sz="3600">
                <a:latin typeface="Times New Roman" panose="02020603050405020304" pitchFamily="18" charset="0"/>
                <a:cs typeface="Times New Roman" panose="02020603050405020304" pitchFamily="18" charset="0"/>
              </a:rPr>
              <a:t> + </a:t>
            </a:r>
            <a:r>
              <a:rPr lang="en-US" altLang="zh-CN" sz="3600" i="1">
                <a:latin typeface="Times New Roman" panose="02020603050405020304" pitchFamily="18" charset="0"/>
              </a:rPr>
              <a:t>c</a:t>
            </a:r>
            <a:r>
              <a:rPr lang="en-US" altLang="zh-CN" sz="3600">
                <a:latin typeface="Times New Roman" panose="02020603050405020304" pitchFamily="18" charset="0"/>
              </a:rPr>
              <a:t>  </a:t>
            </a:r>
            <a:r>
              <a:rPr lang="zh-CN" altLang="en-US" sz="3600">
                <a:latin typeface="Times New Roman" panose="02020603050405020304" pitchFamily="18" charset="0"/>
              </a:rPr>
              <a:t>程序清单</a:t>
            </a:r>
            <a:endParaRPr lang="zh-CN" altLang="en-US" sz="3600">
              <a:latin typeface="Times New Roman" panose="02020603050405020304" pitchFamily="18" charset="0"/>
            </a:endParaRPr>
          </a:p>
        </p:txBody>
      </p:sp>
      <p:sp>
        <p:nvSpPr>
          <p:cNvPr id="29774" name="AutoShape 184">
            <a:hlinkClick r:id="rId1"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552950" y="4518025"/>
            <a:ext cx="1085850" cy="519113"/>
            <a:chOff x="2868" y="2846"/>
            <a:chExt cx="684" cy="327"/>
          </a:xfrm>
        </p:grpSpPr>
        <p:sp>
          <p:nvSpPr>
            <p:cNvPr id="39016" name="Freeform 3"/>
            <p:cNvSpPr/>
            <p:nvPr/>
          </p:nvSpPr>
          <p:spPr bwMode="auto">
            <a:xfrm>
              <a:off x="2868" y="3150"/>
              <a:ext cx="684" cy="1"/>
            </a:xfrm>
            <a:custGeom>
              <a:avLst/>
              <a:gdLst>
                <a:gd name="T0" fmla="*/ 0 w 684"/>
                <a:gd name="T1" fmla="*/ 0 h 1"/>
                <a:gd name="T2" fmla="*/ 684 w 684"/>
                <a:gd name="T3" fmla="*/ 0 h 1"/>
                <a:gd name="T4" fmla="*/ 0 60000 65536"/>
                <a:gd name="T5" fmla="*/ 0 60000 65536"/>
                <a:gd name="T6" fmla="*/ 0 w 684"/>
                <a:gd name="T7" fmla="*/ 0 h 1"/>
                <a:gd name="T8" fmla="*/ 684 w 684"/>
                <a:gd name="T9" fmla="*/ 1 h 1"/>
              </a:gdLst>
              <a:ahLst/>
              <a:cxnLst>
                <a:cxn ang="T4">
                  <a:pos x="T0" y="T1"/>
                </a:cxn>
                <a:cxn ang="T5">
                  <a:pos x="T2" y="T3"/>
                </a:cxn>
              </a:cxnLst>
              <a:rect l="T6" t="T7" r="T8" b="T9"/>
              <a:pathLst>
                <a:path w="684" h="1">
                  <a:moveTo>
                    <a:pt x="0" y="0"/>
                  </a:moveTo>
                  <a:lnTo>
                    <a:pt x="684" y="0"/>
                  </a:lnTo>
                </a:path>
              </a:pathLst>
            </a:custGeom>
            <a:noFill/>
            <a:ln w="28575">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017" name="Text Box 4"/>
            <p:cNvSpPr txBox="1">
              <a:spLocks noChangeArrowheads="1"/>
            </p:cNvSpPr>
            <p:nvPr/>
          </p:nvSpPr>
          <p:spPr bwMode="auto">
            <a:xfrm>
              <a:off x="3168" y="284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zh-CN" altLang="en-US" sz="2800">
                  <a:solidFill>
                    <a:schemeClr val="folHlink"/>
                  </a:solidFill>
                  <a:latin typeface="Times New Roman" panose="02020603050405020304" pitchFamily="18" charset="0"/>
                </a:rPr>
                <a:t>1</a:t>
              </a:r>
              <a:endParaRPr lang="zh-CN" altLang="en-US" sz="2800">
                <a:solidFill>
                  <a:schemeClr val="folHlink"/>
                </a:solidFill>
                <a:latin typeface="Times New Roman" panose="02020603050405020304" pitchFamily="18" charset="0"/>
              </a:endParaRPr>
            </a:p>
          </p:txBody>
        </p:sp>
      </p:grpSp>
      <p:grpSp>
        <p:nvGrpSpPr>
          <p:cNvPr id="3" name="Group 5"/>
          <p:cNvGrpSpPr/>
          <p:nvPr/>
        </p:nvGrpSpPr>
        <p:grpSpPr bwMode="auto">
          <a:xfrm>
            <a:off x="5810250" y="3581400"/>
            <a:ext cx="361950" cy="914400"/>
            <a:chOff x="3660" y="2256"/>
            <a:chExt cx="228" cy="576"/>
          </a:xfrm>
        </p:grpSpPr>
        <p:sp>
          <p:nvSpPr>
            <p:cNvPr id="39014" name="Line 6"/>
            <p:cNvSpPr>
              <a:spLocks noChangeShapeType="1"/>
            </p:cNvSpPr>
            <p:nvPr/>
          </p:nvSpPr>
          <p:spPr bwMode="auto">
            <a:xfrm flipV="1">
              <a:off x="3840" y="2256"/>
              <a:ext cx="0" cy="576"/>
            </a:xfrm>
            <a:prstGeom prst="line">
              <a:avLst/>
            </a:prstGeom>
            <a:noFill/>
            <a:ln w="28575">
              <a:solidFill>
                <a:schemeClr val="folHlink"/>
              </a:solidFill>
              <a:rou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15" name="Text Box 7"/>
            <p:cNvSpPr txBox="1">
              <a:spLocks noChangeArrowheads="1"/>
            </p:cNvSpPr>
            <p:nvPr/>
          </p:nvSpPr>
          <p:spPr bwMode="auto">
            <a:xfrm>
              <a:off x="3660" y="23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zh-CN" altLang="en-US" sz="2800">
                  <a:solidFill>
                    <a:schemeClr val="folHlink"/>
                  </a:solidFill>
                  <a:latin typeface="Times New Roman" panose="02020603050405020304" pitchFamily="18" charset="0"/>
                </a:rPr>
                <a:t>2</a:t>
              </a:r>
              <a:endParaRPr lang="zh-CN" altLang="en-US" sz="2800">
                <a:solidFill>
                  <a:schemeClr val="folHlink"/>
                </a:solidFill>
                <a:latin typeface="Times New Roman" panose="02020603050405020304" pitchFamily="18" charset="0"/>
              </a:endParaRPr>
            </a:p>
          </p:txBody>
        </p:sp>
      </p:grpSp>
      <p:grpSp>
        <p:nvGrpSpPr>
          <p:cNvPr id="4" name="Group 8"/>
          <p:cNvGrpSpPr/>
          <p:nvPr/>
        </p:nvGrpSpPr>
        <p:grpSpPr bwMode="auto">
          <a:xfrm>
            <a:off x="6800850" y="3581400"/>
            <a:ext cx="361950" cy="914400"/>
            <a:chOff x="4284" y="2256"/>
            <a:chExt cx="228" cy="576"/>
          </a:xfrm>
        </p:grpSpPr>
        <p:sp>
          <p:nvSpPr>
            <p:cNvPr id="39012" name="Line 9"/>
            <p:cNvSpPr>
              <a:spLocks noChangeShapeType="1"/>
            </p:cNvSpPr>
            <p:nvPr/>
          </p:nvSpPr>
          <p:spPr bwMode="auto">
            <a:xfrm>
              <a:off x="4464" y="2256"/>
              <a:ext cx="0" cy="576"/>
            </a:xfrm>
            <a:prstGeom prst="line">
              <a:avLst/>
            </a:prstGeom>
            <a:noFill/>
            <a:ln w="28575">
              <a:solidFill>
                <a:schemeClr val="folHlink"/>
              </a:solidFill>
              <a:rou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13" name="Text Box 10"/>
            <p:cNvSpPr txBox="1">
              <a:spLocks noChangeArrowheads="1"/>
            </p:cNvSpPr>
            <p:nvPr/>
          </p:nvSpPr>
          <p:spPr bwMode="auto">
            <a:xfrm>
              <a:off x="4284" y="23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zh-CN" altLang="en-US" sz="2800">
                  <a:solidFill>
                    <a:schemeClr val="folHlink"/>
                  </a:solidFill>
                  <a:latin typeface="Times New Roman" panose="02020603050405020304" pitchFamily="18" charset="0"/>
                </a:rPr>
                <a:t>3</a:t>
              </a:r>
              <a:endParaRPr lang="zh-CN" altLang="en-US" sz="2800">
                <a:solidFill>
                  <a:schemeClr val="folHlink"/>
                </a:solidFill>
                <a:latin typeface="Times New Roman" panose="02020603050405020304" pitchFamily="18" charset="0"/>
              </a:endParaRPr>
            </a:p>
          </p:txBody>
        </p:sp>
      </p:grpSp>
      <p:sp>
        <p:nvSpPr>
          <p:cNvPr id="117771" name="Line 11"/>
          <p:cNvSpPr>
            <a:spLocks noChangeShapeType="1"/>
          </p:cNvSpPr>
          <p:nvPr/>
        </p:nvSpPr>
        <p:spPr bwMode="auto">
          <a:xfrm flipV="1">
            <a:off x="4038600" y="3124200"/>
            <a:ext cx="0" cy="76200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12"/>
          <p:cNvGrpSpPr/>
          <p:nvPr/>
        </p:nvGrpSpPr>
        <p:grpSpPr bwMode="auto">
          <a:xfrm>
            <a:off x="3429000" y="2627313"/>
            <a:ext cx="609600" cy="519112"/>
            <a:chOff x="2160" y="1655"/>
            <a:chExt cx="384" cy="327"/>
          </a:xfrm>
        </p:grpSpPr>
        <p:sp>
          <p:nvSpPr>
            <p:cNvPr id="39010" name="Line 13"/>
            <p:cNvSpPr>
              <a:spLocks noChangeShapeType="1"/>
            </p:cNvSpPr>
            <p:nvPr/>
          </p:nvSpPr>
          <p:spPr bwMode="auto">
            <a:xfrm flipH="1">
              <a:off x="2160" y="1968"/>
              <a:ext cx="384" cy="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11" name="Text Box 14"/>
            <p:cNvSpPr txBox="1">
              <a:spLocks noChangeArrowheads="1"/>
            </p:cNvSpPr>
            <p:nvPr/>
          </p:nvSpPr>
          <p:spPr bwMode="auto">
            <a:xfrm>
              <a:off x="2238" y="165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zh-CN" altLang="en-US" sz="2800">
                  <a:solidFill>
                    <a:schemeClr val="folHlink"/>
                  </a:solidFill>
                  <a:latin typeface="Times New Roman" panose="02020603050405020304" pitchFamily="18" charset="0"/>
                </a:rPr>
                <a:t>5</a:t>
              </a:r>
              <a:endParaRPr lang="zh-CN" altLang="en-US" sz="2800">
                <a:solidFill>
                  <a:schemeClr val="folHlink"/>
                </a:solidFill>
                <a:latin typeface="Times New Roman" panose="02020603050405020304" pitchFamily="18" charset="0"/>
              </a:endParaRPr>
            </a:p>
          </p:txBody>
        </p:sp>
      </p:grpSp>
      <p:sp>
        <p:nvSpPr>
          <p:cNvPr id="117775" name="Line 15"/>
          <p:cNvSpPr>
            <a:spLocks noChangeShapeType="1"/>
          </p:cNvSpPr>
          <p:nvPr/>
        </p:nvSpPr>
        <p:spPr bwMode="auto">
          <a:xfrm>
            <a:off x="5791200" y="3733800"/>
            <a:ext cx="0" cy="762000"/>
          </a:xfrm>
          <a:prstGeom prst="line">
            <a:avLst/>
          </a:prstGeom>
          <a:noFill/>
          <a:ln w="28575">
            <a:solidFill>
              <a:schemeClr val="folHlink"/>
            </a:solidFill>
            <a:rou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 name="Group 16"/>
          <p:cNvGrpSpPr/>
          <p:nvPr/>
        </p:nvGrpSpPr>
        <p:grpSpPr bwMode="auto">
          <a:xfrm>
            <a:off x="4267200" y="3236913"/>
            <a:ext cx="1524000" cy="519112"/>
            <a:chOff x="2688" y="2039"/>
            <a:chExt cx="960" cy="327"/>
          </a:xfrm>
        </p:grpSpPr>
        <p:sp>
          <p:nvSpPr>
            <p:cNvPr id="39008" name="Line 17"/>
            <p:cNvSpPr>
              <a:spLocks noChangeShapeType="1"/>
            </p:cNvSpPr>
            <p:nvPr/>
          </p:nvSpPr>
          <p:spPr bwMode="auto">
            <a:xfrm>
              <a:off x="2688" y="2352"/>
              <a:ext cx="960" cy="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9" name="Text Box 18"/>
            <p:cNvSpPr txBox="1">
              <a:spLocks noChangeArrowheads="1"/>
            </p:cNvSpPr>
            <p:nvPr/>
          </p:nvSpPr>
          <p:spPr bwMode="auto">
            <a:xfrm>
              <a:off x="3180" y="203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zh-CN" altLang="en-US" sz="2800">
                  <a:solidFill>
                    <a:schemeClr val="folHlink"/>
                  </a:solidFill>
                  <a:latin typeface="Times New Roman" panose="02020603050405020304" pitchFamily="18" charset="0"/>
                </a:rPr>
                <a:t>6</a:t>
              </a:r>
              <a:endParaRPr lang="zh-CN" altLang="en-US" sz="2800">
                <a:solidFill>
                  <a:schemeClr val="folHlink"/>
                </a:solidFill>
                <a:latin typeface="Times New Roman" panose="02020603050405020304" pitchFamily="18" charset="0"/>
              </a:endParaRPr>
            </a:p>
          </p:txBody>
        </p:sp>
      </p:grpSp>
      <p:grpSp>
        <p:nvGrpSpPr>
          <p:cNvPr id="7" name="Group 19"/>
          <p:cNvGrpSpPr/>
          <p:nvPr/>
        </p:nvGrpSpPr>
        <p:grpSpPr bwMode="auto">
          <a:xfrm>
            <a:off x="6115050" y="3581400"/>
            <a:ext cx="361950" cy="914400"/>
            <a:chOff x="3852" y="2256"/>
            <a:chExt cx="228" cy="576"/>
          </a:xfrm>
        </p:grpSpPr>
        <p:sp>
          <p:nvSpPr>
            <p:cNvPr id="39006" name="Line 20"/>
            <p:cNvSpPr>
              <a:spLocks noChangeShapeType="1"/>
            </p:cNvSpPr>
            <p:nvPr/>
          </p:nvSpPr>
          <p:spPr bwMode="auto">
            <a:xfrm flipV="1">
              <a:off x="4032" y="2256"/>
              <a:ext cx="0" cy="576"/>
            </a:xfrm>
            <a:prstGeom prst="line">
              <a:avLst/>
            </a:prstGeom>
            <a:noFill/>
            <a:ln w="28575">
              <a:solidFill>
                <a:schemeClr val="folHlink"/>
              </a:solidFill>
              <a:rou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7" name="Text Box 21"/>
            <p:cNvSpPr txBox="1">
              <a:spLocks noChangeArrowheads="1"/>
            </p:cNvSpPr>
            <p:nvPr/>
          </p:nvSpPr>
          <p:spPr bwMode="auto">
            <a:xfrm>
              <a:off x="3852" y="23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zh-CN" altLang="en-US" sz="2800">
                  <a:solidFill>
                    <a:schemeClr val="folHlink"/>
                  </a:solidFill>
                  <a:latin typeface="Times New Roman" panose="02020603050405020304" pitchFamily="18" charset="0"/>
                </a:rPr>
                <a:t>7</a:t>
              </a:r>
              <a:endParaRPr lang="zh-CN" altLang="en-US" sz="2800">
                <a:solidFill>
                  <a:schemeClr val="folHlink"/>
                </a:solidFill>
                <a:latin typeface="Times New Roman" panose="02020603050405020304" pitchFamily="18" charset="0"/>
              </a:endParaRPr>
            </a:p>
          </p:txBody>
        </p:sp>
      </p:grpSp>
      <p:grpSp>
        <p:nvGrpSpPr>
          <p:cNvPr id="8" name="Group 22"/>
          <p:cNvGrpSpPr/>
          <p:nvPr/>
        </p:nvGrpSpPr>
        <p:grpSpPr bwMode="auto">
          <a:xfrm>
            <a:off x="7239000" y="3581400"/>
            <a:ext cx="361950" cy="914400"/>
            <a:chOff x="4560" y="2256"/>
            <a:chExt cx="228" cy="576"/>
          </a:xfrm>
        </p:grpSpPr>
        <p:sp>
          <p:nvSpPr>
            <p:cNvPr id="39004" name="Line 23"/>
            <p:cNvSpPr>
              <a:spLocks noChangeShapeType="1"/>
            </p:cNvSpPr>
            <p:nvPr/>
          </p:nvSpPr>
          <p:spPr bwMode="auto">
            <a:xfrm>
              <a:off x="4752" y="2256"/>
              <a:ext cx="0" cy="576"/>
            </a:xfrm>
            <a:prstGeom prst="line">
              <a:avLst/>
            </a:prstGeom>
            <a:noFill/>
            <a:ln w="28575">
              <a:solidFill>
                <a:schemeClr val="folHlink"/>
              </a:solidFill>
              <a:rou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5" name="Text Box 24"/>
            <p:cNvSpPr txBox="1">
              <a:spLocks noChangeArrowheads="1"/>
            </p:cNvSpPr>
            <p:nvPr/>
          </p:nvSpPr>
          <p:spPr bwMode="auto">
            <a:xfrm>
              <a:off x="4560" y="23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zh-CN" altLang="en-US" sz="2800">
                  <a:solidFill>
                    <a:schemeClr val="folHlink"/>
                  </a:solidFill>
                  <a:latin typeface="Times New Roman" panose="02020603050405020304" pitchFamily="18" charset="0"/>
                </a:rPr>
                <a:t>8</a:t>
              </a:r>
              <a:endParaRPr lang="zh-CN" altLang="en-US" sz="2800">
                <a:solidFill>
                  <a:schemeClr val="folHlink"/>
                </a:solidFill>
                <a:latin typeface="Times New Roman" panose="02020603050405020304" pitchFamily="18" charset="0"/>
              </a:endParaRPr>
            </a:p>
          </p:txBody>
        </p:sp>
      </p:grpSp>
      <p:sp>
        <p:nvSpPr>
          <p:cNvPr id="117785" name="Line 25"/>
          <p:cNvSpPr>
            <a:spLocks noChangeShapeType="1"/>
          </p:cNvSpPr>
          <p:nvPr/>
        </p:nvSpPr>
        <p:spPr bwMode="auto">
          <a:xfrm flipV="1">
            <a:off x="228600" y="3429000"/>
            <a:ext cx="0" cy="320040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6" name="Line 26"/>
          <p:cNvSpPr>
            <a:spLocks noChangeShapeType="1"/>
          </p:cNvSpPr>
          <p:nvPr/>
        </p:nvSpPr>
        <p:spPr bwMode="auto">
          <a:xfrm>
            <a:off x="228600" y="3429000"/>
            <a:ext cx="609600" cy="0"/>
          </a:xfrm>
          <a:prstGeom prst="line">
            <a:avLst/>
          </a:prstGeom>
          <a:noFill/>
          <a:ln w="28575">
            <a:solidFill>
              <a:schemeClr val="folHlink"/>
            </a:solidFill>
            <a:rou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 name="Group 27"/>
          <p:cNvGrpSpPr/>
          <p:nvPr/>
        </p:nvGrpSpPr>
        <p:grpSpPr bwMode="auto">
          <a:xfrm>
            <a:off x="7772400" y="4724400"/>
            <a:ext cx="304800" cy="1905000"/>
            <a:chOff x="4896" y="2976"/>
            <a:chExt cx="192" cy="1200"/>
          </a:xfrm>
        </p:grpSpPr>
        <p:sp>
          <p:nvSpPr>
            <p:cNvPr id="39002" name="Line 28"/>
            <p:cNvSpPr>
              <a:spLocks noChangeShapeType="1"/>
            </p:cNvSpPr>
            <p:nvPr/>
          </p:nvSpPr>
          <p:spPr bwMode="auto">
            <a:xfrm>
              <a:off x="5088" y="2976"/>
              <a:ext cx="0" cy="120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3" name="Line 29"/>
            <p:cNvSpPr>
              <a:spLocks noChangeShapeType="1"/>
            </p:cNvSpPr>
            <p:nvPr/>
          </p:nvSpPr>
          <p:spPr bwMode="auto">
            <a:xfrm flipH="1">
              <a:off x="4896" y="2976"/>
              <a:ext cx="192" cy="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30"/>
          <p:cNvGrpSpPr/>
          <p:nvPr/>
        </p:nvGrpSpPr>
        <p:grpSpPr bwMode="auto">
          <a:xfrm>
            <a:off x="228600" y="6118225"/>
            <a:ext cx="7848600" cy="519113"/>
            <a:chOff x="144" y="3854"/>
            <a:chExt cx="4944" cy="327"/>
          </a:xfrm>
        </p:grpSpPr>
        <p:sp>
          <p:nvSpPr>
            <p:cNvPr id="38999" name="Line 31"/>
            <p:cNvSpPr>
              <a:spLocks noChangeShapeType="1"/>
            </p:cNvSpPr>
            <p:nvPr/>
          </p:nvSpPr>
          <p:spPr bwMode="auto">
            <a:xfrm flipH="1">
              <a:off x="2496" y="4176"/>
              <a:ext cx="2592" cy="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0" name="Line 32"/>
            <p:cNvSpPr>
              <a:spLocks noChangeShapeType="1"/>
            </p:cNvSpPr>
            <p:nvPr/>
          </p:nvSpPr>
          <p:spPr bwMode="auto">
            <a:xfrm flipH="1">
              <a:off x="144" y="4176"/>
              <a:ext cx="2400" cy="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001" name="Text Box 33"/>
            <p:cNvSpPr txBox="1">
              <a:spLocks noChangeArrowheads="1"/>
            </p:cNvSpPr>
            <p:nvPr/>
          </p:nvSpPr>
          <p:spPr bwMode="auto">
            <a:xfrm>
              <a:off x="3180" y="385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zh-CN" altLang="en-US" sz="2800">
                  <a:solidFill>
                    <a:schemeClr val="folHlink"/>
                  </a:solidFill>
                  <a:latin typeface="Times New Roman" panose="02020603050405020304" pitchFamily="18" charset="0"/>
                </a:rPr>
                <a:t>9</a:t>
              </a:r>
              <a:endParaRPr lang="zh-CN" altLang="en-US" sz="2800">
                <a:solidFill>
                  <a:schemeClr val="folHlink"/>
                </a:solidFill>
                <a:latin typeface="Times New Roman" panose="02020603050405020304" pitchFamily="18" charset="0"/>
              </a:endParaRPr>
            </a:p>
          </p:txBody>
        </p:sp>
      </p:grpSp>
      <p:sp>
        <p:nvSpPr>
          <p:cNvPr id="117794" name="Text Box 34"/>
          <p:cNvSpPr txBox="1">
            <a:spLocks noChangeArrowheads="1"/>
          </p:cNvSpPr>
          <p:nvPr/>
        </p:nvSpPr>
        <p:spPr bwMode="auto">
          <a:xfrm>
            <a:off x="1066800" y="1066800"/>
            <a:ext cx="388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t>以取数指令为例</a:t>
            </a:r>
            <a:endParaRPr lang="zh-CN" altLang="en-US" sz="3200"/>
          </a:p>
        </p:txBody>
      </p:sp>
      <p:grpSp>
        <p:nvGrpSpPr>
          <p:cNvPr id="11" name="Group 35"/>
          <p:cNvGrpSpPr/>
          <p:nvPr/>
        </p:nvGrpSpPr>
        <p:grpSpPr bwMode="auto">
          <a:xfrm>
            <a:off x="7772400" y="5029200"/>
            <a:ext cx="76200" cy="685800"/>
            <a:chOff x="4944" y="4944"/>
            <a:chExt cx="48" cy="432"/>
          </a:xfrm>
        </p:grpSpPr>
        <p:sp>
          <p:nvSpPr>
            <p:cNvPr id="38997" name="Line 36"/>
            <p:cNvSpPr>
              <a:spLocks noChangeShapeType="1"/>
            </p:cNvSpPr>
            <p:nvPr/>
          </p:nvSpPr>
          <p:spPr bwMode="auto">
            <a:xfrm>
              <a:off x="4992" y="4944"/>
              <a:ext cx="0" cy="4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998" name="Line 37"/>
            <p:cNvSpPr>
              <a:spLocks noChangeShapeType="1"/>
            </p:cNvSpPr>
            <p:nvPr/>
          </p:nvSpPr>
          <p:spPr bwMode="auto">
            <a:xfrm>
              <a:off x="4944" y="4944"/>
              <a:ext cx="48" cy="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2" name="Group 38"/>
          <p:cNvGrpSpPr/>
          <p:nvPr/>
        </p:nvGrpSpPr>
        <p:grpSpPr bwMode="auto">
          <a:xfrm>
            <a:off x="3690938" y="5218113"/>
            <a:ext cx="4157662" cy="519112"/>
            <a:chOff x="2325" y="3287"/>
            <a:chExt cx="2619" cy="327"/>
          </a:xfrm>
        </p:grpSpPr>
        <p:sp>
          <p:nvSpPr>
            <p:cNvPr id="38995" name="Text Box 39"/>
            <p:cNvSpPr txBox="1">
              <a:spLocks noChangeArrowheads="1"/>
            </p:cNvSpPr>
            <p:nvPr/>
          </p:nvSpPr>
          <p:spPr bwMode="auto">
            <a:xfrm>
              <a:off x="3168" y="328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zh-CN" altLang="en-US" sz="2800">
                  <a:solidFill>
                    <a:schemeClr val="folHlink"/>
                  </a:solidFill>
                  <a:latin typeface="Times New Roman" panose="02020603050405020304" pitchFamily="18" charset="0"/>
                </a:rPr>
                <a:t>4</a:t>
              </a:r>
              <a:endParaRPr lang="zh-CN" altLang="en-US" sz="2800">
                <a:solidFill>
                  <a:schemeClr val="folHlink"/>
                </a:solidFill>
                <a:latin typeface="Times New Roman" panose="02020603050405020304" pitchFamily="18" charset="0"/>
              </a:endParaRPr>
            </a:p>
          </p:txBody>
        </p:sp>
        <p:sp>
          <p:nvSpPr>
            <p:cNvPr id="38996" name="Freeform 40"/>
            <p:cNvSpPr/>
            <p:nvPr/>
          </p:nvSpPr>
          <p:spPr bwMode="auto">
            <a:xfrm>
              <a:off x="2325" y="3597"/>
              <a:ext cx="2619" cy="3"/>
            </a:xfrm>
            <a:custGeom>
              <a:avLst/>
              <a:gdLst>
                <a:gd name="T0" fmla="*/ 2619 w 2619"/>
                <a:gd name="T1" fmla="*/ 3 h 3"/>
                <a:gd name="T2" fmla="*/ 0 w 2619"/>
                <a:gd name="T3" fmla="*/ 0 h 3"/>
                <a:gd name="T4" fmla="*/ 0 60000 65536"/>
                <a:gd name="T5" fmla="*/ 0 60000 65536"/>
                <a:gd name="T6" fmla="*/ 0 w 2619"/>
                <a:gd name="T7" fmla="*/ 0 h 3"/>
                <a:gd name="T8" fmla="*/ 2619 w 2619"/>
                <a:gd name="T9" fmla="*/ 3 h 3"/>
              </a:gdLst>
              <a:ahLst/>
              <a:cxnLst>
                <a:cxn ang="T4">
                  <a:pos x="T0" y="T1"/>
                </a:cxn>
                <a:cxn ang="T5">
                  <a:pos x="T2" y="T3"/>
                </a:cxn>
              </a:cxnLst>
              <a:rect l="T6" t="T7" r="T8" b="T9"/>
              <a:pathLst>
                <a:path w="2619" h="3">
                  <a:moveTo>
                    <a:pt x="2619" y="3"/>
                  </a:moveTo>
                  <a:lnTo>
                    <a:pt x="0" y="0"/>
                  </a:lnTo>
                </a:path>
              </a:pathLst>
            </a:custGeom>
            <a:noFill/>
            <a:ln w="28575">
              <a:solidFill>
                <a:schemeClr val="folHlink"/>
              </a:solidFill>
              <a:rou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38930" name="Text Box 41"/>
          <p:cNvSpPr txBox="1">
            <a:spLocks noChangeArrowheads="1"/>
          </p:cNvSpPr>
          <p:nvPr/>
        </p:nvSpPr>
        <p:spPr bwMode="auto">
          <a:xfrm>
            <a:off x="381000" y="409575"/>
            <a:ext cx="662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t>(</a:t>
            </a:r>
            <a:r>
              <a:rPr lang="zh-CN" altLang="en-US" sz="3600">
                <a:latin typeface="Times New Roman" panose="02020603050405020304" pitchFamily="18" charset="0"/>
              </a:rPr>
              <a:t>4</a:t>
            </a:r>
            <a:r>
              <a:rPr lang="zh-CN" altLang="en-US" sz="3600"/>
              <a:t>)主机完成一条指令的过程</a:t>
            </a:r>
            <a:endParaRPr lang="zh-CN" altLang="en-US" sz="3600"/>
          </a:p>
        </p:txBody>
      </p:sp>
      <p:sp>
        <p:nvSpPr>
          <p:cNvPr id="117802" name="Rectangle 42"/>
          <p:cNvSpPr>
            <a:spLocks noChangeArrowheads="1"/>
          </p:cNvSpPr>
          <p:nvPr/>
        </p:nvSpPr>
        <p:spPr bwMode="auto">
          <a:xfrm>
            <a:off x="7696200" y="152400"/>
            <a:ext cx="1143000" cy="838200"/>
          </a:xfrm>
          <a:prstGeom prst="rect">
            <a:avLst/>
          </a:prstGeom>
          <a:noFill/>
          <a:ln w="9525">
            <a:noFill/>
            <a:miter lim="800000"/>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panose="020B0604020202020204" pitchFamily="34" charset="0"/>
              </a:rPr>
              <a:t>1.2</a:t>
            </a:r>
            <a:endParaRPr lang="zh-CN" altLang="en-US" sz="4400">
              <a:solidFill>
                <a:schemeClr val="tx2"/>
              </a:solidFill>
              <a:effectLst>
                <a:outerShdw blurRad="38100" dist="38100" dir="2700000" algn="tl">
                  <a:srgbClr val="000000"/>
                </a:outerShdw>
              </a:effectLst>
              <a:latin typeface="Arial" panose="020B0604020202020204" pitchFamily="34" charset="0"/>
            </a:endParaRPr>
          </a:p>
        </p:txBody>
      </p:sp>
      <p:sp>
        <p:nvSpPr>
          <p:cNvPr id="38932" name="Rectangle 43"/>
          <p:cNvSpPr>
            <a:spLocks noChangeArrowheads="1"/>
          </p:cNvSpPr>
          <p:nvPr/>
        </p:nvSpPr>
        <p:spPr bwMode="auto">
          <a:xfrm>
            <a:off x="3205163" y="5410200"/>
            <a:ext cx="90963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0701">
                <a:solidFill>
                  <a:srgbClr val="000000"/>
                </a:solidFill>
                <a:miter lim="800000"/>
                <a:headEnd/>
                <a:tailEnd/>
              </a14:hiddenLine>
            </a:ext>
          </a:extLst>
        </p:spPr>
        <p:txBody>
          <a:bodyPr/>
          <a:lstStyle/>
          <a:p>
            <a:pPr>
              <a:spcBef>
                <a:spcPct val="20000"/>
              </a:spcBef>
            </a:pPr>
            <a:endParaRPr lang="zh-CN" altLang="en-US"/>
          </a:p>
        </p:txBody>
      </p:sp>
      <p:sp>
        <p:nvSpPr>
          <p:cNvPr id="117804" name="Line 44"/>
          <p:cNvSpPr>
            <a:spLocks noChangeShapeType="1"/>
          </p:cNvSpPr>
          <p:nvPr/>
        </p:nvSpPr>
        <p:spPr bwMode="auto">
          <a:xfrm>
            <a:off x="3429000" y="3124200"/>
            <a:ext cx="0" cy="304800"/>
          </a:xfrm>
          <a:prstGeom prst="line">
            <a:avLst/>
          </a:prstGeom>
          <a:noFill/>
          <a:ln w="28575">
            <a:solidFill>
              <a:schemeClr val="folHlink"/>
            </a:solidFill>
            <a:rou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5" name="Line 45"/>
          <p:cNvSpPr>
            <a:spLocks noChangeShapeType="1"/>
          </p:cNvSpPr>
          <p:nvPr/>
        </p:nvSpPr>
        <p:spPr bwMode="auto">
          <a:xfrm flipV="1">
            <a:off x="4267200" y="3733800"/>
            <a:ext cx="0" cy="15240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 name="Group 46"/>
          <p:cNvGrpSpPr/>
          <p:nvPr/>
        </p:nvGrpSpPr>
        <p:grpSpPr bwMode="auto">
          <a:xfrm>
            <a:off x="3706813" y="4114800"/>
            <a:ext cx="152400" cy="1600200"/>
            <a:chOff x="2352" y="2592"/>
            <a:chExt cx="96" cy="1008"/>
          </a:xfrm>
        </p:grpSpPr>
        <p:sp>
          <p:nvSpPr>
            <p:cNvPr id="38993" name="Line 47"/>
            <p:cNvSpPr>
              <a:spLocks noChangeShapeType="1"/>
            </p:cNvSpPr>
            <p:nvPr/>
          </p:nvSpPr>
          <p:spPr bwMode="auto">
            <a:xfrm>
              <a:off x="2352" y="2592"/>
              <a:ext cx="96" cy="0"/>
            </a:xfrm>
            <a:prstGeom prst="line">
              <a:avLst/>
            </a:prstGeom>
            <a:noFill/>
            <a:ln w="28575">
              <a:solidFill>
                <a:schemeClr val="folHlink"/>
              </a:solidFill>
              <a:rou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94" name="Line 48"/>
            <p:cNvSpPr>
              <a:spLocks noChangeShapeType="1"/>
            </p:cNvSpPr>
            <p:nvPr/>
          </p:nvSpPr>
          <p:spPr bwMode="auto">
            <a:xfrm flipV="1">
              <a:off x="2352" y="2592"/>
              <a:ext cx="0" cy="1008"/>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4" name="Group 111"/>
          <p:cNvGrpSpPr/>
          <p:nvPr/>
        </p:nvGrpSpPr>
        <p:grpSpPr bwMode="auto">
          <a:xfrm>
            <a:off x="463550" y="1905000"/>
            <a:ext cx="8459788" cy="4495800"/>
            <a:chOff x="292" y="1200"/>
            <a:chExt cx="5329" cy="2832"/>
          </a:xfrm>
        </p:grpSpPr>
        <p:sp>
          <p:nvSpPr>
            <p:cNvPr id="38938" name="Rectangle 50"/>
            <p:cNvSpPr>
              <a:spLocks noChangeArrowheads="1"/>
            </p:cNvSpPr>
            <p:nvPr/>
          </p:nvSpPr>
          <p:spPr bwMode="auto">
            <a:xfrm>
              <a:off x="1876" y="2246"/>
              <a:ext cx="5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2400">
                  <a:latin typeface="Times New Roman" panose="02020603050405020304" pitchFamily="18" charset="0"/>
                </a:rPr>
                <a:t>CU</a:t>
              </a:r>
              <a:endParaRPr lang="en-US" altLang="zh-CN" sz="2400"/>
            </a:p>
          </p:txBody>
        </p:sp>
        <p:sp>
          <p:nvSpPr>
            <p:cNvPr id="38939" name="Rectangle 51"/>
            <p:cNvSpPr>
              <a:spLocks noChangeArrowheads="1"/>
            </p:cNvSpPr>
            <p:nvPr/>
          </p:nvSpPr>
          <p:spPr bwMode="auto">
            <a:xfrm>
              <a:off x="1818" y="2636"/>
              <a:ext cx="5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400"/>
                <a:t>控制</a:t>
              </a:r>
              <a:endParaRPr lang="zh-CN" altLang="en-US" sz="2400"/>
            </a:p>
          </p:txBody>
        </p:sp>
        <p:sp>
          <p:nvSpPr>
            <p:cNvPr id="38940" name="Rectangle 52"/>
            <p:cNvSpPr>
              <a:spLocks noChangeArrowheads="1"/>
            </p:cNvSpPr>
            <p:nvPr/>
          </p:nvSpPr>
          <p:spPr bwMode="auto">
            <a:xfrm>
              <a:off x="1818" y="3045"/>
              <a:ext cx="5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400"/>
                <a:t>单元</a:t>
              </a:r>
              <a:endParaRPr lang="zh-CN" altLang="en-US" sz="2400"/>
            </a:p>
          </p:txBody>
        </p:sp>
        <p:grpSp>
          <p:nvGrpSpPr>
            <p:cNvPr id="38941" name="Group 110"/>
            <p:cNvGrpSpPr/>
            <p:nvPr/>
          </p:nvGrpSpPr>
          <p:grpSpPr bwMode="auto">
            <a:xfrm>
              <a:off x="292" y="1200"/>
              <a:ext cx="5329" cy="2832"/>
              <a:chOff x="292" y="1200"/>
              <a:chExt cx="5329" cy="2832"/>
            </a:xfrm>
          </p:grpSpPr>
          <p:grpSp>
            <p:nvGrpSpPr>
              <p:cNvPr id="38942" name="Group 54"/>
              <p:cNvGrpSpPr/>
              <p:nvPr/>
            </p:nvGrpSpPr>
            <p:grpSpPr bwMode="auto">
              <a:xfrm>
                <a:off x="3456" y="1200"/>
                <a:ext cx="1584" cy="2832"/>
                <a:chOff x="3456" y="1200"/>
                <a:chExt cx="1584" cy="2832"/>
              </a:xfrm>
            </p:grpSpPr>
            <p:sp>
              <p:nvSpPr>
                <p:cNvPr id="38981" name="Rectangle 55"/>
                <p:cNvSpPr>
                  <a:spLocks noChangeArrowheads="1"/>
                </p:cNvSpPr>
                <p:nvPr/>
              </p:nvSpPr>
              <p:spPr bwMode="auto">
                <a:xfrm>
                  <a:off x="3456" y="1200"/>
                  <a:ext cx="1584" cy="2832"/>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grpSp>
              <p:nvGrpSpPr>
                <p:cNvPr id="38982" name="Group 56"/>
                <p:cNvGrpSpPr/>
                <p:nvPr/>
              </p:nvGrpSpPr>
              <p:grpSpPr bwMode="auto">
                <a:xfrm>
                  <a:off x="3648" y="3667"/>
                  <a:ext cx="1216" cy="365"/>
                  <a:chOff x="3648" y="3667"/>
                  <a:chExt cx="1216" cy="365"/>
                </a:xfrm>
              </p:grpSpPr>
              <p:sp>
                <p:nvSpPr>
                  <p:cNvPr id="38991" name="Rectangle 57"/>
                  <p:cNvSpPr>
                    <a:spLocks noChangeArrowheads="1"/>
                  </p:cNvSpPr>
                  <p:nvPr/>
                </p:nvSpPr>
                <p:spPr bwMode="auto">
                  <a:xfrm>
                    <a:off x="3648" y="3667"/>
                    <a:ext cx="12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lstStyle/>
                  <a:p>
                    <a:pPr>
                      <a:spcBef>
                        <a:spcPct val="20000"/>
                      </a:spcBef>
                    </a:pPr>
                    <a:endParaRPr lang="zh-CN" altLang="en-US"/>
                  </a:p>
                </p:txBody>
              </p:sp>
              <p:sp>
                <p:nvSpPr>
                  <p:cNvPr id="38992" name="Rectangle 58"/>
                  <p:cNvSpPr>
                    <a:spLocks noChangeArrowheads="1"/>
                  </p:cNvSpPr>
                  <p:nvPr/>
                </p:nvSpPr>
                <p:spPr bwMode="auto">
                  <a:xfrm>
                    <a:off x="3797" y="3686"/>
                    <a:ext cx="10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800"/>
                      <a:t>主存储器</a:t>
                    </a:r>
                    <a:endParaRPr lang="zh-CN" altLang="en-US" sz="2800"/>
                  </a:p>
                </p:txBody>
              </p:sp>
            </p:grpSp>
            <p:grpSp>
              <p:nvGrpSpPr>
                <p:cNvPr id="38983" name="Group 59"/>
                <p:cNvGrpSpPr/>
                <p:nvPr/>
              </p:nvGrpSpPr>
              <p:grpSpPr bwMode="auto">
                <a:xfrm>
                  <a:off x="3552" y="2832"/>
                  <a:ext cx="1376" cy="576"/>
                  <a:chOff x="3552" y="2832"/>
                  <a:chExt cx="1376" cy="576"/>
                </a:xfrm>
              </p:grpSpPr>
              <p:sp>
                <p:nvSpPr>
                  <p:cNvPr id="38987" name="Rectangle 60"/>
                  <p:cNvSpPr>
                    <a:spLocks noChangeArrowheads="1"/>
                  </p:cNvSpPr>
                  <p:nvPr/>
                </p:nvSpPr>
                <p:spPr bwMode="auto">
                  <a:xfrm>
                    <a:off x="4266" y="2832"/>
                    <a:ext cx="630" cy="576"/>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88" name="Rectangle 61"/>
                  <p:cNvSpPr>
                    <a:spLocks noChangeArrowheads="1"/>
                  </p:cNvSpPr>
                  <p:nvPr/>
                </p:nvSpPr>
                <p:spPr bwMode="auto">
                  <a:xfrm>
                    <a:off x="4354" y="2985"/>
                    <a:ext cx="5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p>
                    <a:pPr>
                      <a:spcBef>
                        <a:spcPct val="20000"/>
                      </a:spcBef>
                    </a:pPr>
                    <a:r>
                      <a:rPr lang="en-US" altLang="zh-CN" sz="2400">
                        <a:latin typeface="Times New Roman" panose="02020603050405020304" pitchFamily="18" charset="0"/>
                      </a:rPr>
                      <a:t>MDR</a:t>
                    </a:r>
                    <a:endParaRPr lang="en-US" altLang="zh-CN" sz="2400"/>
                  </a:p>
                </p:txBody>
              </p:sp>
              <p:sp>
                <p:nvSpPr>
                  <p:cNvPr id="38989" name="Rectangle 62"/>
                  <p:cNvSpPr>
                    <a:spLocks noChangeArrowheads="1"/>
                  </p:cNvSpPr>
                  <p:nvPr/>
                </p:nvSpPr>
                <p:spPr bwMode="auto">
                  <a:xfrm>
                    <a:off x="3552" y="2832"/>
                    <a:ext cx="624" cy="576"/>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90" name="Rectangle 63"/>
                  <p:cNvSpPr>
                    <a:spLocks noChangeArrowheads="1"/>
                  </p:cNvSpPr>
                  <p:nvPr/>
                </p:nvSpPr>
                <p:spPr bwMode="auto">
                  <a:xfrm>
                    <a:off x="3631" y="2985"/>
                    <a:ext cx="6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p>
                    <a:pPr>
                      <a:spcBef>
                        <a:spcPct val="20000"/>
                      </a:spcBef>
                    </a:pPr>
                    <a:r>
                      <a:rPr lang="en-US" altLang="zh-CN" sz="2400">
                        <a:latin typeface="Times New Roman" panose="02020603050405020304" pitchFamily="18" charset="0"/>
                      </a:rPr>
                      <a:t>MAR</a:t>
                    </a:r>
                    <a:endParaRPr lang="en-US" altLang="zh-CN" sz="2400"/>
                  </a:p>
                </p:txBody>
              </p:sp>
            </p:grpSp>
            <p:grpSp>
              <p:nvGrpSpPr>
                <p:cNvPr id="38984" name="Group 64"/>
                <p:cNvGrpSpPr/>
                <p:nvPr/>
              </p:nvGrpSpPr>
              <p:grpSpPr bwMode="auto">
                <a:xfrm>
                  <a:off x="3552" y="1344"/>
                  <a:ext cx="1392" cy="912"/>
                  <a:chOff x="3552" y="1344"/>
                  <a:chExt cx="1392" cy="912"/>
                </a:xfrm>
              </p:grpSpPr>
              <p:sp>
                <p:nvSpPr>
                  <p:cNvPr id="38985" name="Rectangle 65"/>
                  <p:cNvSpPr>
                    <a:spLocks noChangeArrowheads="1"/>
                  </p:cNvSpPr>
                  <p:nvPr/>
                </p:nvSpPr>
                <p:spPr bwMode="auto">
                  <a:xfrm>
                    <a:off x="3552" y="1344"/>
                    <a:ext cx="1392" cy="912"/>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86" name="Text Box 66"/>
                  <p:cNvSpPr txBox="1">
                    <a:spLocks noChangeArrowheads="1"/>
                  </p:cNvSpPr>
                  <p:nvPr/>
                </p:nvSpPr>
                <p:spPr bwMode="auto">
                  <a:xfrm>
                    <a:off x="3820" y="1602"/>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zh-CN" altLang="en-US" sz="3200"/>
                      <a:t>存储体</a:t>
                    </a:r>
                    <a:endParaRPr lang="zh-CN" altLang="en-US" sz="3200"/>
                  </a:p>
                </p:txBody>
              </p:sp>
            </p:grpSp>
          </p:grpSp>
          <p:grpSp>
            <p:nvGrpSpPr>
              <p:cNvPr id="38943" name="Group 67"/>
              <p:cNvGrpSpPr/>
              <p:nvPr/>
            </p:nvGrpSpPr>
            <p:grpSpPr bwMode="auto">
              <a:xfrm>
                <a:off x="292" y="1200"/>
                <a:ext cx="2876" cy="2830"/>
                <a:chOff x="292" y="1200"/>
                <a:chExt cx="2876" cy="2830"/>
              </a:xfrm>
            </p:grpSpPr>
            <p:sp>
              <p:nvSpPr>
                <p:cNvPr id="38949" name="Rectangle 68"/>
                <p:cNvSpPr>
                  <a:spLocks noChangeArrowheads="1"/>
                </p:cNvSpPr>
                <p:nvPr/>
              </p:nvSpPr>
              <p:spPr bwMode="auto">
                <a:xfrm>
                  <a:off x="292" y="1200"/>
                  <a:ext cx="2828" cy="2830"/>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50" name="Rectangle 69"/>
                <p:cNvSpPr>
                  <a:spLocks noChangeArrowheads="1"/>
                </p:cNvSpPr>
                <p:nvPr/>
              </p:nvSpPr>
              <p:spPr bwMode="auto">
                <a:xfrm>
                  <a:off x="1360" y="1248"/>
                  <a:ext cx="52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en-US" altLang="zh-CN" sz="3200">
                      <a:latin typeface="Times New Roman" panose="02020603050405020304" pitchFamily="18" charset="0"/>
                    </a:rPr>
                    <a:t>CPU</a:t>
                  </a:r>
                  <a:endParaRPr lang="en-US" altLang="zh-CN" sz="3200"/>
                </a:p>
              </p:txBody>
            </p:sp>
            <p:grpSp>
              <p:nvGrpSpPr>
                <p:cNvPr id="38951" name="Group 70"/>
                <p:cNvGrpSpPr/>
                <p:nvPr/>
              </p:nvGrpSpPr>
              <p:grpSpPr bwMode="auto">
                <a:xfrm>
                  <a:off x="1680" y="1584"/>
                  <a:ext cx="1488" cy="2352"/>
                  <a:chOff x="1680" y="1584"/>
                  <a:chExt cx="1488" cy="2352"/>
                </a:xfrm>
              </p:grpSpPr>
              <p:grpSp>
                <p:nvGrpSpPr>
                  <p:cNvPr id="38969" name="Group 71"/>
                  <p:cNvGrpSpPr/>
                  <p:nvPr/>
                </p:nvGrpSpPr>
                <p:grpSpPr bwMode="auto">
                  <a:xfrm>
                    <a:off x="2427" y="2980"/>
                    <a:ext cx="741" cy="284"/>
                    <a:chOff x="2427" y="2980"/>
                    <a:chExt cx="741" cy="284"/>
                  </a:xfrm>
                </p:grpSpPr>
                <p:sp>
                  <p:nvSpPr>
                    <p:cNvPr id="38979" name="Rectangle 72"/>
                    <p:cNvSpPr>
                      <a:spLocks noChangeArrowheads="1"/>
                    </p:cNvSpPr>
                    <p:nvPr/>
                  </p:nvSpPr>
                  <p:spPr bwMode="auto">
                    <a:xfrm>
                      <a:off x="2427" y="2980"/>
                      <a:ext cx="438" cy="284"/>
                    </a:xfrm>
                    <a:prstGeom prst="rect">
                      <a:avLst/>
                    </a:prstGeom>
                    <a:noFill/>
                    <a:ln w="20701">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80" name="Rectangle 73"/>
                    <p:cNvSpPr>
                      <a:spLocks noChangeArrowheads="1"/>
                    </p:cNvSpPr>
                    <p:nvPr/>
                  </p:nvSpPr>
                  <p:spPr bwMode="auto">
                    <a:xfrm>
                      <a:off x="2511" y="2980"/>
                      <a:ext cx="65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2800">
                          <a:latin typeface="Times New Roman" panose="02020603050405020304" pitchFamily="18" charset="0"/>
                        </a:rPr>
                        <a:t>PC</a:t>
                      </a:r>
                      <a:endParaRPr lang="en-US" altLang="zh-CN" sz="2800"/>
                    </a:p>
                  </p:txBody>
                </p:sp>
              </p:grpSp>
              <p:sp>
                <p:nvSpPr>
                  <p:cNvPr id="38970" name="Rectangle 74"/>
                  <p:cNvSpPr>
                    <a:spLocks noChangeArrowheads="1"/>
                  </p:cNvSpPr>
                  <p:nvPr/>
                </p:nvSpPr>
                <p:spPr bwMode="auto">
                  <a:xfrm>
                    <a:off x="2064" y="3610"/>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400"/>
                      <a:t>控制器</a:t>
                    </a:r>
                    <a:endParaRPr lang="zh-CN" altLang="en-US" sz="2400"/>
                  </a:p>
                </p:txBody>
              </p:sp>
              <p:sp>
                <p:nvSpPr>
                  <p:cNvPr id="38971" name="Rectangle 75"/>
                  <p:cNvSpPr>
                    <a:spLocks noChangeArrowheads="1"/>
                  </p:cNvSpPr>
                  <p:nvPr/>
                </p:nvSpPr>
                <p:spPr bwMode="auto">
                  <a:xfrm>
                    <a:off x="1778" y="2160"/>
                    <a:ext cx="478" cy="1300"/>
                  </a:xfrm>
                  <a:prstGeom prst="rect">
                    <a:avLst/>
                  </a:prstGeom>
                  <a:noFill/>
                  <a:ln w="20701">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grpSp>
                <p:nvGrpSpPr>
                  <p:cNvPr id="38972" name="Group 76"/>
                  <p:cNvGrpSpPr/>
                  <p:nvPr/>
                </p:nvGrpSpPr>
                <p:grpSpPr bwMode="auto">
                  <a:xfrm>
                    <a:off x="2427" y="2453"/>
                    <a:ext cx="693" cy="283"/>
                    <a:chOff x="2427" y="2453"/>
                    <a:chExt cx="693" cy="283"/>
                  </a:xfrm>
                </p:grpSpPr>
                <p:sp>
                  <p:nvSpPr>
                    <p:cNvPr id="38977" name="Rectangle 77"/>
                    <p:cNvSpPr>
                      <a:spLocks noChangeArrowheads="1"/>
                    </p:cNvSpPr>
                    <p:nvPr/>
                  </p:nvSpPr>
                  <p:spPr bwMode="auto">
                    <a:xfrm>
                      <a:off x="2427" y="2453"/>
                      <a:ext cx="438" cy="283"/>
                    </a:xfrm>
                    <a:prstGeom prst="rect">
                      <a:avLst/>
                    </a:prstGeom>
                    <a:noFill/>
                    <a:ln w="20701">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78" name="Rectangle 78"/>
                    <p:cNvSpPr>
                      <a:spLocks noChangeArrowheads="1"/>
                    </p:cNvSpPr>
                    <p:nvPr/>
                  </p:nvSpPr>
                  <p:spPr bwMode="auto">
                    <a:xfrm>
                      <a:off x="2520" y="2453"/>
                      <a:ext cx="6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2800">
                          <a:latin typeface="Times New Roman" panose="02020603050405020304" pitchFamily="18" charset="0"/>
                        </a:rPr>
                        <a:t>IR</a:t>
                      </a:r>
                      <a:endParaRPr lang="en-US" altLang="zh-CN" sz="2800"/>
                    </a:p>
                  </p:txBody>
                </p:sp>
              </p:grpSp>
              <p:sp>
                <p:nvSpPr>
                  <p:cNvPr id="38973" name="Rectangle 79"/>
                  <p:cNvSpPr>
                    <a:spLocks noChangeArrowheads="1"/>
                  </p:cNvSpPr>
                  <p:nvPr/>
                </p:nvSpPr>
                <p:spPr bwMode="auto">
                  <a:xfrm>
                    <a:off x="1680" y="1584"/>
                    <a:ext cx="1296" cy="2352"/>
                  </a:xfrm>
                  <a:prstGeom prst="rect">
                    <a:avLst/>
                  </a:prstGeom>
                  <a:noFill/>
                  <a:ln w="28575">
                    <a:solidFill>
                      <a:schemeClr val="folHlink"/>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sp>
                <p:nvSpPr>
                  <p:cNvPr id="38974" name="Line 80"/>
                  <p:cNvSpPr>
                    <a:spLocks noChangeShapeType="1"/>
                  </p:cNvSpPr>
                  <p:nvPr/>
                </p:nvSpPr>
                <p:spPr bwMode="auto">
                  <a:xfrm flipV="1">
                    <a:off x="1848" y="1584"/>
                    <a:ext cx="0" cy="576"/>
                  </a:xfrm>
                  <a:prstGeom prst="line">
                    <a:avLst/>
                  </a:prstGeom>
                  <a:noFill/>
                  <a:ln w="28575">
                    <a:solidFill>
                      <a:schemeClr val="folHlink"/>
                    </a:solidFill>
                    <a:rou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75" name="Line 81"/>
                  <p:cNvSpPr>
                    <a:spLocks noChangeShapeType="1"/>
                  </p:cNvSpPr>
                  <p:nvPr/>
                </p:nvSpPr>
                <p:spPr bwMode="auto">
                  <a:xfrm flipV="1">
                    <a:off x="2064" y="1584"/>
                    <a:ext cx="0" cy="576"/>
                  </a:xfrm>
                  <a:prstGeom prst="line">
                    <a:avLst/>
                  </a:prstGeom>
                  <a:noFill/>
                  <a:ln w="28575">
                    <a:solidFill>
                      <a:schemeClr val="folHlink"/>
                    </a:solidFill>
                    <a:rou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8976" name="Text Box 82"/>
                  <p:cNvSpPr txBox="1">
                    <a:spLocks noChangeArrowheads="1"/>
                  </p:cNvSpPr>
                  <p:nvPr/>
                </p:nvSpPr>
                <p:spPr bwMode="auto">
                  <a:xfrm>
                    <a:off x="1814" y="175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400">
                        <a:solidFill>
                          <a:schemeClr val="folHlink"/>
                        </a:solidFill>
                        <a:latin typeface="Times New Roman" panose="02020603050405020304" pitchFamily="18" charset="0"/>
                      </a:rPr>
                      <a:t>…</a:t>
                    </a:r>
                    <a:endParaRPr lang="zh-CN" altLang="en-US" sz="2400">
                      <a:solidFill>
                        <a:schemeClr val="folHlink"/>
                      </a:solidFill>
                    </a:endParaRPr>
                  </a:p>
                </p:txBody>
              </p:sp>
            </p:grpSp>
            <p:grpSp>
              <p:nvGrpSpPr>
                <p:cNvPr id="38952" name="Group 83"/>
                <p:cNvGrpSpPr/>
                <p:nvPr/>
              </p:nvGrpSpPr>
              <p:grpSpPr bwMode="auto">
                <a:xfrm>
                  <a:off x="384" y="1584"/>
                  <a:ext cx="1209" cy="2352"/>
                  <a:chOff x="384" y="1584"/>
                  <a:chExt cx="1209" cy="2352"/>
                </a:xfrm>
              </p:grpSpPr>
              <p:sp>
                <p:nvSpPr>
                  <p:cNvPr id="38953" name="Rectangle 84"/>
                  <p:cNvSpPr>
                    <a:spLocks noChangeArrowheads="1"/>
                  </p:cNvSpPr>
                  <p:nvPr/>
                </p:nvSpPr>
                <p:spPr bwMode="auto">
                  <a:xfrm>
                    <a:off x="779" y="3486"/>
                    <a:ext cx="49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lstStyle/>
                  <a:p>
                    <a:pPr>
                      <a:spcBef>
                        <a:spcPct val="20000"/>
                      </a:spcBef>
                    </a:pPr>
                    <a:endParaRPr lang="zh-CN" altLang="en-US"/>
                  </a:p>
                </p:txBody>
              </p:sp>
              <p:sp>
                <p:nvSpPr>
                  <p:cNvPr id="38954" name="Rectangle 85"/>
                  <p:cNvSpPr>
                    <a:spLocks noChangeArrowheads="1"/>
                  </p:cNvSpPr>
                  <p:nvPr/>
                </p:nvSpPr>
                <p:spPr bwMode="auto">
                  <a:xfrm>
                    <a:off x="698" y="3601"/>
                    <a:ext cx="7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2400"/>
                      <a:t>运算器</a:t>
                    </a:r>
                    <a:endParaRPr lang="zh-CN" altLang="en-US" sz="2400"/>
                  </a:p>
                </p:txBody>
              </p:sp>
              <p:sp>
                <p:nvSpPr>
                  <p:cNvPr id="38955" name="Rectangle 86"/>
                  <p:cNvSpPr>
                    <a:spLocks noChangeArrowheads="1"/>
                  </p:cNvSpPr>
                  <p:nvPr/>
                </p:nvSpPr>
                <p:spPr bwMode="auto">
                  <a:xfrm>
                    <a:off x="1117" y="1988"/>
                    <a:ext cx="374" cy="282"/>
                  </a:xfrm>
                  <a:prstGeom prst="rect">
                    <a:avLst/>
                  </a:prstGeom>
                  <a:noFill/>
                  <a:ln w="20701">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56" name="Rectangle 87"/>
                  <p:cNvSpPr>
                    <a:spLocks noChangeArrowheads="1"/>
                  </p:cNvSpPr>
                  <p:nvPr/>
                </p:nvSpPr>
                <p:spPr bwMode="auto">
                  <a:xfrm>
                    <a:off x="1178" y="2038"/>
                    <a:ext cx="41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1800">
                        <a:latin typeface="Times New Roman" panose="02020603050405020304" pitchFamily="18" charset="0"/>
                      </a:rPr>
                      <a:t>MQ</a:t>
                    </a:r>
                    <a:endParaRPr lang="en-US" altLang="zh-CN" sz="4000"/>
                  </a:p>
                </p:txBody>
              </p:sp>
              <p:sp>
                <p:nvSpPr>
                  <p:cNvPr id="38957" name="Freeform 88"/>
                  <p:cNvSpPr/>
                  <p:nvPr/>
                </p:nvSpPr>
                <p:spPr bwMode="auto">
                  <a:xfrm>
                    <a:off x="772" y="2272"/>
                    <a:ext cx="94" cy="317"/>
                  </a:xfrm>
                  <a:custGeom>
                    <a:avLst/>
                    <a:gdLst>
                      <a:gd name="T0" fmla="*/ 0 w 120"/>
                      <a:gd name="T1" fmla="*/ 102 h 315"/>
                      <a:gd name="T2" fmla="*/ 2 w 120"/>
                      <a:gd name="T3" fmla="*/ 102 h 315"/>
                      <a:gd name="T4" fmla="*/ 2 w 120"/>
                      <a:gd name="T5" fmla="*/ 359 h 315"/>
                      <a:gd name="T6" fmla="*/ 2 w 120"/>
                      <a:gd name="T7" fmla="*/ 359 h 315"/>
                      <a:gd name="T8" fmla="*/ 2 w 120"/>
                      <a:gd name="T9" fmla="*/ 102 h 315"/>
                      <a:gd name="T10" fmla="*/ 2 w 120"/>
                      <a:gd name="T11" fmla="*/ 102 h 315"/>
                      <a:gd name="T12" fmla="*/ 2 w 120"/>
                      <a:gd name="T13" fmla="*/ 0 h 315"/>
                      <a:gd name="T14" fmla="*/ 0 w 120"/>
                      <a:gd name="T15" fmla="*/ 102 h 315"/>
                      <a:gd name="T16" fmla="*/ 0 60000 65536"/>
                      <a:gd name="T17" fmla="*/ 0 60000 65536"/>
                      <a:gd name="T18" fmla="*/ 0 60000 65536"/>
                      <a:gd name="T19" fmla="*/ 0 60000 65536"/>
                      <a:gd name="T20" fmla="*/ 0 60000 65536"/>
                      <a:gd name="T21" fmla="*/ 0 60000 65536"/>
                      <a:gd name="T22" fmla="*/ 0 60000 65536"/>
                      <a:gd name="T23" fmla="*/ 0 60000 65536"/>
                      <a:gd name="T24" fmla="*/ 0 w 120"/>
                      <a:gd name="T25" fmla="*/ 0 h 315"/>
                      <a:gd name="T26" fmla="*/ 120 w 120"/>
                      <a:gd name="T27" fmla="*/ 315 h 3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 h="315">
                        <a:moveTo>
                          <a:pt x="0" y="80"/>
                        </a:moveTo>
                        <a:lnTo>
                          <a:pt x="30" y="80"/>
                        </a:lnTo>
                        <a:lnTo>
                          <a:pt x="30" y="315"/>
                        </a:lnTo>
                        <a:lnTo>
                          <a:pt x="89" y="315"/>
                        </a:lnTo>
                        <a:lnTo>
                          <a:pt x="89" y="80"/>
                        </a:lnTo>
                        <a:lnTo>
                          <a:pt x="120" y="80"/>
                        </a:lnTo>
                        <a:lnTo>
                          <a:pt x="59" y="0"/>
                        </a:lnTo>
                        <a:lnTo>
                          <a:pt x="0" y="80"/>
                        </a:lnTo>
                        <a:close/>
                      </a:path>
                    </a:pathLst>
                  </a:custGeom>
                  <a:noFill/>
                  <a:ln w="15875">
                    <a:solidFill>
                      <a:schemeClr val="folHlink"/>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8" name="Rectangle 89"/>
                  <p:cNvSpPr>
                    <a:spLocks noChangeArrowheads="1"/>
                  </p:cNvSpPr>
                  <p:nvPr/>
                </p:nvSpPr>
                <p:spPr bwMode="auto">
                  <a:xfrm>
                    <a:off x="542" y="1988"/>
                    <a:ext cx="373" cy="282"/>
                  </a:xfrm>
                  <a:prstGeom prst="rect">
                    <a:avLst/>
                  </a:prstGeom>
                  <a:noFill/>
                  <a:ln w="20701">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59" name="Rectangle 90"/>
                  <p:cNvSpPr>
                    <a:spLocks noChangeArrowheads="1"/>
                  </p:cNvSpPr>
                  <p:nvPr/>
                </p:nvSpPr>
                <p:spPr bwMode="auto">
                  <a:xfrm>
                    <a:off x="578" y="2039"/>
                    <a:ext cx="5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1800">
                        <a:latin typeface="Times New Roman" panose="02020603050405020304" pitchFamily="18" charset="0"/>
                      </a:rPr>
                      <a:t>ACC</a:t>
                    </a:r>
                    <a:endParaRPr lang="en-US" altLang="zh-CN" sz="4000"/>
                  </a:p>
                </p:txBody>
              </p:sp>
              <p:sp>
                <p:nvSpPr>
                  <p:cNvPr id="38960" name="Rectangle 91"/>
                  <p:cNvSpPr>
                    <a:spLocks noChangeArrowheads="1"/>
                  </p:cNvSpPr>
                  <p:nvPr/>
                </p:nvSpPr>
                <p:spPr bwMode="auto">
                  <a:xfrm>
                    <a:off x="542" y="2591"/>
                    <a:ext cx="373" cy="281"/>
                  </a:xfrm>
                  <a:prstGeom prst="rect">
                    <a:avLst/>
                  </a:prstGeom>
                  <a:noFill/>
                  <a:ln w="20701">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61" name="Rectangle 92"/>
                  <p:cNvSpPr>
                    <a:spLocks noChangeArrowheads="1"/>
                  </p:cNvSpPr>
                  <p:nvPr/>
                </p:nvSpPr>
                <p:spPr bwMode="auto">
                  <a:xfrm>
                    <a:off x="575" y="2641"/>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en-US" altLang="zh-CN" sz="1800">
                        <a:latin typeface="Times New Roman" panose="02020603050405020304" pitchFamily="18" charset="0"/>
                      </a:rPr>
                      <a:t>ALU</a:t>
                    </a:r>
                    <a:endParaRPr lang="en-US" altLang="zh-CN" sz="4000"/>
                  </a:p>
                </p:txBody>
              </p:sp>
              <p:sp>
                <p:nvSpPr>
                  <p:cNvPr id="38962" name="Rectangle 93"/>
                  <p:cNvSpPr>
                    <a:spLocks noChangeArrowheads="1"/>
                  </p:cNvSpPr>
                  <p:nvPr/>
                </p:nvSpPr>
                <p:spPr bwMode="auto">
                  <a:xfrm>
                    <a:off x="539" y="3198"/>
                    <a:ext cx="373" cy="281"/>
                  </a:xfrm>
                  <a:prstGeom prst="rect">
                    <a:avLst/>
                  </a:prstGeom>
                  <a:noFill/>
                  <a:ln w="20701">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38963" name="Rectangle 94"/>
                  <p:cNvSpPr>
                    <a:spLocks noChangeArrowheads="1"/>
                  </p:cNvSpPr>
                  <p:nvPr/>
                </p:nvSpPr>
                <p:spPr bwMode="auto">
                  <a:xfrm>
                    <a:off x="680" y="3246"/>
                    <a:ext cx="2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en-US" altLang="zh-CN" sz="1800">
                        <a:latin typeface="Times New Roman" panose="02020603050405020304" pitchFamily="18" charset="0"/>
                      </a:rPr>
                      <a:t>X</a:t>
                    </a:r>
                    <a:endParaRPr lang="en-US" altLang="zh-CN" sz="4000"/>
                  </a:p>
                </p:txBody>
              </p:sp>
              <p:sp>
                <p:nvSpPr>
                  <p:cNvPr id="38964" name="Freeform 95"/>
                  <p:cNvSpPr/>
                  <p:nvPr/>
                </p:nvSpPr>
                <p:spPr bwMode="auto">
                  <a:xfrm>
                    <a:off x="682" y="2880"/>
                    <a:ext cx="92" cy="316"/>
                  </a:xfrm>
                  <a:custGeom>
                    <a:avLst/>
                    <a:gdLst>
                      <a:gd name="T0" fmla="*/ 0 w 119"/>
                      <a:gd name="T1" fmla="*/ 99 h 313"/>
                      <a:gd name="T2" fmla="*/ 2 w 119"/>
                      <a:gd name="T3" fmla="*/ 99 h 313"/>
                      <a:gd name="T4" fmla="*/ 2 w 119"/>
                      <a:gd name="T5" fmla="*/ 383 h 313"/>
                      <a:gd name="T6" fmla="*/ 2 w 119"/>
                      <a:gd name="T7" fmla="*/ 383 h 313"/>
                      <a:gd name="T8" fmla="*/ 2 w 119"/>
                      <a:gd name="T9" fmla="*/ 99 h 313"/>
                      <a:gd name="T10" fmla="*/ 2 w 119"/>
                      <a:gd name="T11" fmla="*/ 99 h 313"/>
                      <a:gd name="T12" fmla="*/ 2 w 119"/>
                      <a:gd name="T13" fmla="*/ 0 h 313"/>
                      <a:gd name="T14" fmla="*/ 0 w 119"/>
                      <a:gd name="T15" fmla="*/ 99 h 313"/>
                      <a:gd name="T16" fmla="*/ 0 60000 65536"/>
                      <a:gd name="T17" fmla="*/ 0 60000 65536"/>
                      <a:gd name="T18" fmla="*/ 0 60000 65536"/>
                      <a:gd name="T19" fmla="*/ 0 60000 65536"/>
                      <a:gd name="T20" fmla="*/ 0 60000 65536"/>
                      <a:gd name="T21" fmla="*/ 0 60000 65536"/>
                      <a:gd name="T22" fmla="*/ 0 60000 65536"/>
                      <a:gd name="T23" fmla="*/ 0 60000 65536"/>
                      <a:gd name="T24" fmla="*/ 0 w 119"/>
                      <a:gd name="T25" fmla="*/ 0 h 313"/>
                      <a:gd name="T26" fmla="*/ 119 w 119"/>
                      <a:gd name="T27" fmla="*/ 313 h 3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9" h="313">
                        <a:moveTo>
                          <a:pt x="0" y="77"/>
                        </a:moveTo>
                        <a:lnTo>
                          <a:pt x="30" y="77"/>
                        </a:lnTo>
                        <a:lnTo>
                          <a:pt x="30" y="313"/>
                        </a:lnTo>
                        <a:lnTo>
                          <a:pt x="89" y="313"/>
                        </a:lnTo>
                        <a:lnTo>
                          <a:pt x="89" y="77"/>
                        </a:lnTo>
                        <a:lnTo>
                          <a:pt x="119" y="77"/>
                        </a:lnTo>
                        <a:lnTo>
                          <a:pt x="60" y="0"/>
                        </a:lnTo>
                        <a:lnTo>
                          <a:pt x="0" y="77"/>
                        </a:lnTo>
                        <a:close/>
                      </a:path>
                    </a:pathLst>
                  </a:custGeom>
                  <a:noFill/>
                  <a:ln w="15875">
                    <a:solidFill>
                      <a:schemeClr val="folHlink"/>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5" name="Rectangle 96"/>
                  <p:cNvSpPr>
                    <a:spLocks noChangeArrowheads="1"/>
                  </p:cNvSpPr>
                  <p:nvPr/>
                </p:nvSpPr>
                <p:spPr bwMode="auto">
                  <a:xfrm>
                    <a:off x="384" y="1584"/>
                    <a:ext cx="1200" cy="2352"/>
                  </a:xfrm>
                  <a:prstGeom prst="rect">
                    <a:avLst/>
                  </a:prstGeom>
                  <a:noFill/>
                  <a:ln w="28575">
                    <a:solidFill>
                      <a:schemeClr val="folHlink"/>
                    </a:solidFill>
                    <a:prstDash val="lgDashDot"/>
                    <a:miter lim="800000"/>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38966" name="Freeform 97"/>
                  <p:cNvSpPr/>
                  <p:nvPr/>
                </p:nvSpPr>
                <p:spPr bwMode="auto">
                  <a:xfrm rot="10800000">
                    <a:off x="576" y="2275"/>
                    <a:ext cx="94" cy="317"/>
                  </a:xfrm>
                  <a:custGeom>
                    <a:avLst/>
                    <a:gdLst>
                      <a:gd name="T0" fmla="*/ 0 w 120"/>
                      <a:gd name="T1" fmla="*/ 102 h 315"/>
                      <a:gd name="T2" fmla="*/ 2 w 120"/>
                      <a:gd name="T3" fmla="*/ 102 h 315"/>
                      <a:gd name="T4" fmla="*/ 2 w 120"/>
                      <a:gd name="T5" fmla="*/ 359 h 315"/>
                      <a:gd name="T6" fmla="*/ 2 w 120"/>
                      <a:gd name="T7" fmla="*/ 359 h 315"/>
                      <a:gd name="T8" fmla="*/ 2 w 120"/>
                      <a:gd name="T9" fmla="*/ 102 h 315"/>
                      <a:gd name="T10" fmla="*/ 2 w 120"/>
                      <a:gd name="T11" fmla="*/ 102 h 315"/>
                      <a:gd name="T12" fmla="*/ 2 w 120"/>
                      <a:gd name="T13" fmla="*/ 0 h 315"/>
                      <a:gd name="T14" fmla="*/ 0 w 120"/>
                      <a:gd name="T15" fmla="*/ 102 h 315"/>
                      <a:gd name="T16" fmla="*/ 0 60000 65536"/>
                      <a:gd name="T17" fmla="*/ 0 60000 65536"/>
                      <a:gd name="T18" fmla="*/ 0 60000 65536"/>
                      <a:gd name="T19" fmla="*/ 0 60000 65536"/>
                      <a:gd name="T20" fmla="*/ 0 60000 65536"/>
                      <a:gd name="T21" fmla="*/ 0 60000 65536"/>
                      <a:gd name="T22" fmla="*/ 0 60000 65536"/>
                      <a:gd name="T23" fmla="*/ 0 60000 65536"/>
                      <a:gd name="T24" fmla="*/ 0 w 120"/>
                      <a:gd name="T25" fmla="*/ 0 h 315"/>
                      <a:gd name="T26" fmla="*/ 120 w 120"/>
                      <a:gd name="T27" fmla="*/ 315 h 3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 h="315">
                        <a:moveTo>
                          <a:pt x="0" y="80"/>
                        </a:moveTo>
                        <a:lnTo>
                          <a:pt x="30" y="80"/>
                        </a:lnTo>
                        <a:lnTo>
                          <a:pt x="30" y="315"/>
                        </a:lnTo>
                        <a:lnTo>
                          <a:pt x="89" y="315"/>
                        </a:lnTo>
                        <a:lnTo>
                          <a:pt x="89" y="80"/>
                        </a:lnTo>
                        <a:lnTo>
                          <a:pt x="120" y="80"/>
                        </a:lnTo>
                        <a:lnTo>
                          <a:pt x="59" y="0"/>
                        </a:lnTo>
                        <a:lnTo>
                          <a:pt x="0" y="80"/>
                        </a:lnTo>
                        <a:close/>
                      </a:path>
                    </a:pathLst>
                  </a:custGeom>
                  <a:noFill/>
                  <a:ln w="15875">
                    <a:solidFill>
                      <a:schemeClr val="folHlink"/>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7" name="Freeform 98"/>
                  <p:cNvSpPr/>
                  <p:nvPr/>
                </p:nvSpPr>
                <p:spPr bwMode="auto">
                  <a:xfrm>
                    <a:off x="915" y="2064"/>
                    <a:ext cx="200" cy="1"/>
                  </a:xfrm>
                  <a:custGeom>
                    <a:avLst/>
                    <a:gdLst>
                      <a:gd name="T0" fmla="*/ 0 w 200"/>
                      <a:gd name="T1" fmla="*/ 0 h 1"/>
                      <a:gd name="T2" fmla="*/ 200 w 200"/>
                      <a:gd name="T3" fmla="*/ 0 h 1"/>
                      <a:gd name="T4" fmla="*/ 0 60000 65536"/>
                      <a:gd name="T5" fmla="*/ 0 60000 65536"/>
                      <a:gd name="T6" fmla="*/ 0 w 200"/>
                      <a:gd name="T7" fmla="*/ 0 h 1"/>
                      <a:gd name="T8" fmla="*/ 200 w 200"/>
                      <a:gd name="T9" fmla="*/ 1 h 1"/>
                    </a:gdLst>
                    <a:ahLst/>
                    <a:cxnLst>
                      <a:cxn ang="T4">
                        <a:pos x="T0" y="T1"/>
                      </a:cxn>
                      <a:cxn ang="T5">
                        <a:pos x="T2" y="T3"/>
                      </a:cxn>
                    </a:cxnLst>
                    <a:rect l="T6" t="T7" r="T8" b="T9"/>
                    <a:pathLst>
                      <a:path w="200" h="1">
                        <a:moveTo>
                          <a:pt x="0" y="0"/>
                        </a:moveTo>
                        <a:lnTo>
                          <a:pt x="200" y="0"/>
                        </a:lnTo>
                      </a:path>
                    </a:pathLst>
                  </a:custGeom>
                  <a:noFill/>
                  <a:ln w="28575">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38968" name="Freeform 99"/>
                  <p:cNvSpPr/>
                  <p:nvPr/>
                </p:nvSpPr>
                <p:spPr bwMode="auto">
                  <a:xfrm>
                    <a:off x="915" y="2184"/>
                    <a:ext cx="203" cy="1"/>
                  </a:xfrm>
                  <a:custGeom>
                    <a:avLst/>
                    <a:gdLst>
                      <a:gd name="T0" fmla="*/ 203 w 203"/>
                      <a:gd name="T1" fmla="*/ 0 h 1"/>
                      <a:gd name="T2" fmla="*/ 0 w 203"/>
                      <a:gd name="T3" fmla="*/ 0 h 1"/>
                      <a:gd name="T4" fmla="*/ 0 60000 65536"/>
                      <a:gd name="T5" fmla="*/ 0 60000 65536"/>
                      <a:gd name="T6" fmla="*/ 0 w 203"/>
                      <a:gd name="T7" fmla="*/ 0 h 1"/>
                      <a:gd name="T8" fmla="*/ 203 w 203"/>
                      <a:gd name="T9" fmla="*/ 1 h 1"/>
                    </a:gdLst>
                    <a:ahLst/>
                    <a:cxnLst>
                      <a:cxn ang="T4">
                        <a:pos x="T0" y="T1"/>
                      </a:cxn>
                      <a:cxn ang="T5">
                        <a:pos x="T2" y="T3"/>
                      </a:cxn>
                    </a:cxnLst>
                    <a:rect l="T6" t="T7" r="T8" b="T9"/>
                    <a:pathLst>
                      <a:path w="203" h="1">
                        <a:moveTo>
                          <a:pt x="203" y="0"/>
                        </a:moveTo>
                        <a:lnTo>
                          <a:pt x="0" y="0"/>
                        </a:lnTo>
                      </a:path>
                    </a:pathLst>
                  </a:custGeom>
                  <a:noFill/>
                  <a:ln w="28575">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grpSp>
          <p:grpSp>
            <p:nvGrpSpPr>
              <p:cNvPr id="38944" name="Group 109"/>
              <p:cNvGrpSpPr/>
              <p:nvPr/>
            </p:nvGrpSpPr>
            <p:grpSpPr bwMode="auto">
              <a:xfrm>
                <a:off x="5232" y="1200"/>
                <a:ext cx="389" cy="2832"/>
                <a:chOff x="5232" y="1200"/>
                <a:chExt cx="389" cy="2832"/>
              </a:xfrm>
            </p:grpSpPr>
            <p:grpSp>
              <p:nvGrpSpPr>
                <p:cNvPr id="38945" name="Group 108"/>
                <p:cNvGrpSpPr/>
                <p:nvPr/>
              </p:nvGrpSpPr>
              <p:grpSpPr bwMode="auto">
                <a:xfrm>
                  <a:off x="5232" y="1200"/>
                  <a:ext cx="389" cy="2832"/>
                  <a:chOff x="5232" y="1200"/>
                  <a:chExt cx="389" cy="2832"/>
                </a:xfrm>
              </p:grpSpPr>
              <p:sp>
                <p:nvSpPr>
                  <p:cNvPr id="38947" name="Rectangle 102"/>
                  <p:cNvSpPr>
                    <a:spLocks noChangeArrowheads="1"/>
                  </p:cNvSpPr>
                  <p:nvPr/>
                </p:nvSpPr>
                <p:spPr bwMode="auto">
                  <a:xfrm>
                    <a:off x="5232" y="1200"/>
                    <a:ext cx="389"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spcBef>
                        <a:spcPct val="20000"/>
                      </a:spcBef>
                    </a:pPr>
                    <a:endParaRPr lang="zh-CN" altLang="en-US"/>
                  </a:p>
                </p:txBody>
              </p:sp>
              <p:sp>
                <p:nvSpPr>
                  <p:cNvPr id="38948" name="Rectangle 103"/>
                  <p:cNvSpPr>
                    <a:spLocks noChangeArrowheads="1"/>
                  </p:cNvSpPr>
                  <p:nvPr/>
                </p:nvSpPr>
                <p:spPr bwMode="auto">
                  <a:xfrm>
                    <a:off x="5324" y="2341"/>
                    <a:ext cx="243"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pPr algn="ctr">
                      <a:spcBef>
                        <a:spcPct val="20000"/>
                      </a:spcBef>
                    </a:pPr>
                    <a:r>
                      <a:rPr lang="en-US" altLang="zh-CN" sz="2100">
                        <a:latin typeface="Times New Roman" panose="02020603050405020304" pitchFamily="18" charset="0"/>
                      </a:rPr>
                      <a:t>I/O</a:t>
                    </a:r>
                    <a:endParaRPr lang="en-US" altLang="zh-CN" sz="2100">
                      <a:latin typeface="Times New Roman" panose="02020603050405020304" pitchFamily="18" charset="0"/>
                    </a:endParaRPr>
                  </a:p>
                  <a:p>
                    <a:pPr algn="ctr">
                      <a:spcBef>
                        <a:spcPct val="20000"/>
                      </a:spcBef>
                    </a:pPr>
                    <a:r>
                      <a:rPr lang="zh-CN" altLang="en-US" sz="2100">
                        <a:latin typeface="Times New Roman" panose="02020603050405020304" pitchFamily="18" charset="0"/>
                      </a:rPr>
                      <a:t>设</a:t>
                    </a:r>
                    <a:endParaRPr lang="zh-CN" altLang="en-US" sz="2100">
                      <a:latin typeface="Times New Roman" panose="02020603050405020304" pitchFamily="18" charset="0"/>
                    </a:endParaRPr>
                  </a:p>
                  <a:p>
                    <a:pPr algn="ctr">
                      <a:spcBef>
                        <a:spcPct val="20000"/>
                      </a:spcBef>
                    </a:pPr>
                    <a:r>
                      <a:rPr lang="zh-CN" altLang="en-US" sz="2100">
                        <a:latin typeface="Times New Roman" panose="02020603050405020304" pitchFamily="18" charset="0"/>
                      </a:rPr>
                      <a:t>备</a:t>
                    </a:r>
                    <a:endParaRPr lang="zh-CN" altLang="en-US" sz="4000"/>
                  </a:p>
                </p:txBody>
              </p:sp>
            </p:grpSp>
            <p:sp>
              <p:nvSpPr>
                <p:cNvPr id="38946" name="Rectangle 104"/>
                <p:cNvSpPr>
                  <a:spLocks noChangeArrowheads="1"/>
                </p:cNvSpPr>
                <p:nvPr/>
              </p:nvSpPr>
              <p:spPr bwMode="auto">
                <a:xfrm>
                  <a:off x="5232" y="1200"/>
                  <a:ext cx="384" cy="2832"/>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grpSp>
        </p:grpSp>
      </p:grpSp>
      <p:sp>
        <p:nvSpPr>
          <p:cNvPr id="38937" name="AutoShape 107">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94"/>
                                        </p:tgtEl>
                                        <p:attrNameLst>
                                          <p:attrName>style.visibility</p:attrName>
                                        </p:attrNameLst>
                                      </p:cBhvr>
                                      <p:to>
                                        <p:strVal val="visible"/>
                                      </p:to>
                                    </p:set>
                                    <p:animEffect transition="in" filter="blinds(horizontal)">
                                      <p:cBhvr>
                                        <p:cTn id="7" dur="500"/>
                                        <p:tgtEl>
                                          <p:spTgt spid="11779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Bottom)">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lide(fromTo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trips(downRight)">
                                      <p:cBhvr>
                                        <p:cTn id="32" dur="500"/>
                                        <p:tgtEl>
                                          <p:spTgt spid="11"/>
                                        </p:tgtEl>
                                      </p:cBhvr>
                                    </p:animEffect>
                                  </p:childTnLst>
                                </p:cTn>
                              </p:par>
                            </p:childTnLst>
                          </p:cTn>
                        </p:par>
                        <p:par>
                          <p:cTn id="33" fill="hold">
                            <p:stCondLst>
                              <p:cond delay="500"/>
                            </p:stCondLst>
                            <p:childTnLst>
                              <p:par>
                                <p:cTn id="34" presetID="18" presetClass="entr" presetSubtype="9"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strips(upLeft)">
                                      <p:cBhvr>
                                        <p:cTn id="36" dur="500"/>
                                        <p:tgtEl>
                                          <p:spTgt spid="12"/>
                                        </p:tgtEl>
                                      </p:cBhvr>
                                    </p:animEffect>
                                  </p:childTnLst>
                                </p:cTn>
                              </p:par>
                            </p:childTnLst>
                          </p:cTn>
                        </p:par>
                        <p:par>
                          <p:cTn id="37" fill="hold">
                            <p:stCondLst>
                              <p:cond delay="1000"/>
                            </p:stCondLst>
                            <p:childTnLst>
                              <p:par>
                                <p:cTn id="38" presetID="18" presetClass="entr" presetSubtype="9"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strips(upLef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17771"/>
                                        </p:tgtEl>
                                        <p:attrNameLst>
                                          <p:attrName>style.visibility</p:attrName>
                                        </p:attrNameLst>
                                      </p:cBhvr>
                                      <p:to>
                                        <p:strVal val="visible"/>
                                      </p:to>
                                    </p:set>
                                    <p:animEffect transition="in" filter="slide(fromBottom)">
                                      <p:cBhvr>
                                        <p:cTn id="45" dur="500"/>
                                        <p:tgtEl>
                                          <p:spTgt spid="117771"/>
                                        </p:tgtEl>
                                      </p:cBhvr>
                                    </p:animEffect>
                                  </p:childTnLst>
                                </p:cTn>
                              </p:par>
                            </p:childTnLst>
                          </p:cTn>
                        </p:par>
                        <p:par>
                          <p:cTn id="46" fill="hold">
                            <p:stCondLst>
                              <p:cond delay="500"/>
                            </p:stCondLst>
                            <p:childTnLst>
                              <p:par>
                                <p:cTn id="47" presetID="18" presetClass="entr" presetSubtype="9"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strips(upLeft)">
                                      <p:cBhvr>
                                        <p:cTn id="49" dur="500"/>
                                        <p:tgtEl>
                                          <p:spTgt spid="5"/>
                                        </p:tgtEl>
                                      </p:cBhvr>
                                    </p:animEffect>
                                  </p:childTnLst>
                                </p:cTn>
                              </p:par>
                            </p:childTnLst>
                          </p:cTn>
                        </p:par>
                        <p:par>
                          <p:cTn id="50" fill="hold">
                            <p:stCondLst>
                              <p:cond delay="1000"/>
                            </p:stCondLst>
                            <p:childTnLst>
                              <p:par>
                                <p:cTn id="51" presetID="18" presetClass="entr" presetSubtype="12" fill="hold" grpId="0" nodeType="afterEffect">
                                  <p:stCondLst>
                                    <p:cond delay="0"/>
                                  </p:stCondLst>
                                  <p:childTnLst>
                                    <p:set>
                                      <p:cBhvr>
                                        <p:cTn id="52" dur="1" fill="hold">
                                          <p:stCondLst>
                                            <p:cond delay="0"/>
                                          </p:stCondLst>
                                        </p:cTn>
                                        <p:tgtEl>
                                          <p:spTgt spid="117804"/>
                                        </p:tgtEl>
                                        <p:attrNameLst>
                                          <p:attrName>style.visibility</p:attrName>
                                        </p:attrNameLst>
                                      </p:cBhvr>
                                      <p:to>
                                        <p:strVal val="visible"/>
                                      </p:to>
                                    </p:set>
                                    <p:animEffect transition="in" filter="strips(downLeft)">
                                      <p:cBhvr>
                                        <p:cTn id="53" dur="500"/>
                                        <p:tgtEl>
                                          <p:spTgt spid="117804"/>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117805"/>
                                        </p:tgtEl>
                                        <p:attrNameLst>
                                          <p:attrName>style.visibility</p:attrName>
                                        </p:attrNameLst>
                                      </p:cBhvr>
                                      <p:to>
                                        <p:strVal val="visible"/>
                                      </p:to>
                                    </p:set>
                                    <p:animEffect transition="in" filter="slide(fromBottom)">
                                      <p:cBhvr>
                                        <p:cTn id="58" dur="500"/>
                                        <p:tgtEl>
                                          <p:spTgt spid="117805"/>
                                        </p:tgtEl>
                                      </p:cBhvr>
                                    </p:animEffect>
                                  </p:childTnLst>
                                </p:cTn>
                              </p:par>
                            </p:childTnLst>
                          </p:cTn>
                        </p:par>
                        <p:par>
                          <p:cTn id="59" fill="hold">
                            <p:stCondLst>
                              <p:cond delay="500"/>
                            </p:stCondLst>
                            <p:childTnLst>
                              <p:par>
                                <p:cTn id="60" presetID="18" presetClass="entr" presetSubtype="6"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strips(downRight)">
                                      <p:cBhvr>
                                        <p:cTn id="62" dur="500"/>
                                        <p:tgtEl>
                                          <p:spTgt spid="6"/>
                                        </p:tgtEl>
                                      </p:cBhvr>
                                    </p:animEffect>
                                  </p:childTnLst>
                                </p:cTn>
                              </p:par>
                            </p:childTnLst>
                          </p:cTn>
                        </p:par>
                        <p:par>
                          <p:cTn id="63" fill="hold">
                            <p:stCondLst>
                              <p:cond delay="1000"/>
                            </p:stCondLst>
                            <p:childTnLst>
                              <p:par>
                                <p:cTn id="64" presetID="18" presetClass="entr" presetSubtype="6" fill="hold" grpId="0" nodeType="afterEffect">
                                  <p:stCondLst>
                                    <p:cond delay="0"/>
                                  </p:stCondLst>
                                  <p:childTnLst>
                                    <p:set>
                                      <p:cBhvr>
                                        <p:cTn id="65" dur="1" fill="hold">
                                          <p:stCondLst>
                                            <p:cond delay="0"/>
                                          </p:stCondLst>
                                        </p:cTn>
                                        <p:tgtEl>
                                          <p:spTgt spid="117775"/>
                                        </p:tgtEl>
                                        <p:attrNameLst>
                                          <p:attrName>style.visibility</p:attrName>
                                        </p:attrNameLst>
                                      </p:cBhvr>
                                      <p:to>
                                        <p:strVal val="visible"/>
                                      </p:to>
                                    </p:set>
                                    <p:animEffect transition="in" filter="strips(downRight)">
                                      <p:cBhvr>
                                        <p:cTn id="66" dur="500"/>
                                        <p:tgtEl>
                                          <p:spTgt spid="117775"/>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slide(fromBottom)">
                                      <p:cBhvr>
                                        <p:cTn id="71" dur="5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1"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slide(fromTop)">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strips(downRight)">
                                      <p:cBhvr>
                                        <p:cTn id="81" dur="500"/>
                                        <p:tgtEl>
                                          <p:spTgt spid="9"/>
                                        </p:tgtEl>
                                      </p:cBhvr>
                                    </p:animEffect>
                                  </p:childTnLst>
                                </p:cTn>
                              </p:par>
                            </p:childTnLst>
                          </p:cTn>
                        </p:par>
                        <p:par>
                          <p:cTn id="82" fill="hold">
                            <p:stCondLst>
                              <p:cond delay="500"/>
                            </p:stCondLst>
                            <p:childTnLst>
                              <p:par>
                                <p:cTn id="83" presetID="18" presetClass="entr" presetSubtype="12" fill="hold"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strips(downLeft)">
                                      <p:cBhvr>
                                        <p:cTn id="85" dur="500"/>
                                        <p:tgtEl>
                                          <p:spTgt spid="10"/>
                                        </p:tgtEl>
                                      </p:cBhvr>
                                    </p:animEffect>
                                  </p:childTnLst>
                                </p:cTn>
                              </p:par>
                            </p:childTnLst>
                          </p:cTn>
                        </p:par>
                        <p:par>
                          <p:cTn id="86" fill="hold">
                            <p:stCondLst>
                              <p:cond delay="1000"/>
                            </p:stCondLst>
                            <p:childTnLst>
                              <p:par>
                                <p:cTn id="87" presetID="18" presetClass="entr" presetSubtype="9" fill="hold" grpId="0" nodeType="afterEffect">
                                  <p:stCondLst>
                                    <p:cond delay="0"/>
                                  </p:stCondLst>
                                  <p:childTnLst>
                                    <p:set>
                                      <p:cBhvr>
                                        <p:cTn id="88" dur="1" fill="hold">
                                          <p:stCondLst>
                                            <p:cond delay="0"/>
                                          </p:stCondLst>
                                        </p:cTn>
                                        <p:tgtEl>
                                          <p:spTgt spid="117785"/>
                                        </p:tgtEl>
                                        <p:attrNameLst>
                                          <p:attrName>style.visibility</p:attrName>
                                        </p:attrNameLst>
                                      </p:cBhvr>
                                      <p:to>
                                        <p:strVal val="visible"/>
                                      </p:to>
                                    </p:set>
                                    <p:animEffect transition="in" filter="strips(upLeft)">
                                      <p:cBhvr>
                                        <p:cTn id="89" dur="500"/>
                                        <p:tgtEl>
                                          <p:spTgt spid="117785"/>
                                        </p:tgtEl>
                                      </p:cBhvr>
                                    </p:animEffect>
                                  </p:childTnLst>
                                </p:cTn>
                              </p:par>
                            </p:childTnLst>
                          </p:cTn>
                        </p:par>
                        <p:par>
                          <p:cTn id="90" fill="hold">
                            <p:stCondLst>
                              <p:cond delay="1500"/>
                            </p:stCondLst>
                            <p:childTnLst>
                              <p:par>
                                <p:cTn id="91" presetID="18" presetClass="entr" presetSubtype="3" fill="hold" grpId="0" nodeType="afterEffect">
                                  <p:stCondLst>
                                    <p:cond delay="0"/>
                                  </p:stCondLst>
                                  <p:childTnLst>
                                    <p:set>
                                      <p:cBhvr>
                                        <p:cTn id="92" dur="1" fill="hold">
                                          <p:stCondLst>
                                            <p:cond delay="0"/>
                                          </p:stCondLst>
                                        </p:cTn>
                                        <p:tgtEl>
                                          <p:spTgt spid="117786"/>
                                        </p:tgtEl>
                                        <p:attrNameLst>
                                          <p:attrName>style.visibility</p:attrName>
                                        </p:attrNameLst>
                                      </p:cBhvr>
                                      <p:to>
                                        <p:strVal val="visible"/>
                                      </p:to>
                                    </p:set>
                                    <p:animEffect transition="in" filter="strips(upRight)">
                                      <p:cBhvr>
                                        <p:cTn id="93" dur="500"/>
                                        <p:tgtEl>
                                          <p:spTgt spid="117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1" grpId="0" animBg="1"/>
      <p:bldP spid="117775" grpId="0" animBg="1"/>
      <p:bldP spid="117785" grpId="0" animBg="1"/>
      <p:bldP spid="117786" grpId="0" animBg="1"/>
      <p:bldP spid="117794" grpId="0" autoUpdateAnimBg="0"/>
      <p:bldP spid="117804" grpId="0" animBg="1"/>
      <p:bldP spid="11780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152400"/>
            <a:ext cx="8229600" cy="1143000"/>
          </a:xfrm>
        </p:spPr>
        <p:txBody>
          <a:bodyPr/>
          <a:lstStyle/>
          <a:p>
            <a:pPr eaLnBrk="1" hangingPunct="1"/>
            <a:r>
              <a:rPr lang="zh-CN" altLang="en-US" b="1" dirty="0"/>
              <a:t>1.3 计算机硬件的主要技术指标</a:t>
            </a:r>
            <a:endParaRPr lang="en-US" altLang="zh-CN" b="1" dirty="0"/>
          </a:p>
        </p:txBody>
      </p:sp>
      <p:sp>
        <p:nvSpPr>
          <p:cNvPr id="120835" name="Text Box 3"/>
          <p:cNvSpPr txBox="1">
            <a:spLocks noChangeArrowheads="1"/>
          </p:cNvSpPr>
          <p:nvPr/>
        </p:nvSpPr>
        <p:spPr bwMode="auto">
          <a:xfrm>
            <a:off x="236538" y="1450975"/>
            <a:ext cx="27352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latin typeface="Times New Roman" panose="02020603050405020304" pitchFamily="18" charset="0"/>
              </a:rPr>
              <a:t>1</a:t>
            </a:r>
            <a:r>
              <a:rPr lang="zh-CN" altLang="en-US" sz="3200"/>
              <a:t>.机器字长</a:t>
            </a:r>
            <a:endParaRPr lang="zh-CN" altLang="en-US" sz="3200"/>
          </a:p>
        </p:txBody>
      </p:sp>
      <p:sp>
        <p:nvSpPr>
          <p:cNvPr id="120836" name="Text Box 4"/>
          <p:cNvSpPr txBox="1">
            <a:spLocks noChangeArrowheads="1"/>
          </p:cNvSpPr>
          <p:nvPr/>
        </p:nvSpPr>
        <p:spPr bwMode="auto">
          <a:xfrm>
            <a:off x="201613" y="4057650"/>
            <a:ext cx="29225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latin typeface="Times New Roman" panose="02020603050405020304" pitchFamily="18" charset="0"/>
              </a:rPr>
              <a:t>2</a:t>
            </a:r>
            <a:r>
              <a:rPr lang="zh-CN" altLang="en-US" sz="3200"/>
              <a:t>.运算速度</a:t>
            </a:r>
            <a:endParaRPr lang="zh-CN" altLang="en-US" sz="3200"/>
          </a:p>
        </p:txBody>
      </p:sp>
      <p:sp>
        <p:nvSpPr>
          <p:cNvPr id="120837" name="AutoShape 5"/>
          <p:cNvSpPr/>
          <p:nvPr/>
        </p:nvSpPr>
        <p:spPr bwMode="auto">
          <a:xfrm>
            <a:off x="2438400" y="2971800"/>
            <a:ext cx="228600" cy="3124200"/>
          </a:xfrm>
          <a:prstGeom prst="leftBrace">
            <a:avLst>
              <a:gd name="adj1" fmla="val 113889"/>
              <a:gd name="adj2" fmla="val 45477"/>
            </a:avLst>
          </a:prstGeom>
          <a:noFill/>
          <a:ln w="38100">
            <a:solidFill>
              <a:schemeClr val="folHlink"/>
            </a:solidFill>
            <a:rou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120838" name="Text Box 6"/>
          <p:cNvSpPr txBox="1">
            <a:spLocks noChangeArrowheads="1"/>
          </p:cNvSpPr>
          <p:nvPr/>
        </p:nvSpPr>
        <p:spPr bwMode="auto">
          <a:xfrm>
            <a:off x="2667000" y="1347788"/>
            <a:ext cx="5757863"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800">
                <a:latin typeface="Times New Roman" panose="02020603050405020304" pitchFamily="18" charset="0"/>
              </a:rPr>
              <a:t>CPU</a:t>
            </a:r>
            <a:r>
              <a:rPr lang="en-US" altLang="zh-CN" sz="1400"/>
              <a:t> </a:t>
            </a:r>
            <a:r>
              <a:rPr lang="zh-CN" altLang="en-US" sz="2800"/>
              <a:t>一次能处理数据的位数</a:t>
            </a:r>
            <a:endParaRPr lang="zh-CN" altLang="en-US" sz="2800"/>
          </a:p>
          <a:p>
            <a:pPr eaLnBrk="1" hangingPunct="1">
              <a:spcBef>
                <a:spcPct val="20000"/>
              </a:spcBef>
            </a:pPr>
            <a:r>
              <a:rPr lang="zh-CN" altLang="en-US" sz="2800"/>
              <a:t>与</a:t>
            </a:r>
            <a:r>
              <a:rPr lang="zh-CN" altLang="en-US" sz="1400"/>
              <a:t> </a:t>
            </a:r>
            <a:r>
              <a:rPr lang="en-US" altLang="zh-CN" sz="2800">
                <a:latin typeface="Times New Roman" panose="02020603050405020304" pitchFamily="18" charset="0"/>
              </a:rPr>
              <a:t>CPU</a:t>
            </a:r>
            <a:r>
              <a:rPr lang="en-US" altLang="zh-CN" sz="1400"/>
              <a:t> </a:t>
            </a:r>
            <a:r>
              <a:rPr lang="zh-CN" altLang="en-US" sz="2800"/>
              <a:t>中的</a:t>
            </a:r>
            <a:r>
              <a:rPr lang="zh-CN" altLang="en-US" sz="1400"/>
              <a:t> </a:t>
            </a:r>
            <a:r>
              <a:rPr lang="zh-CN" altLang="en-US" sz="2800">
                <a:solidFill>
                  <a:schemeClr val="folHlink"/>
                </a:solidFill>
              </a:rPr>
              <a:t>寄存器位数</a:t>
            </a:r>
            <a:r>
              <a:rPr lang="zh-CN" altLang="en-US" sz="1400">
                <a:solidFill>
                  <a:schemeClr val="folHlink"/>
                </a:solidFill>
              </a:rPr>
              <a:t> </a:t>
            </a:r>
            <a:r>
              <a:rPr lang="zh-CN" altLang="en-US" sz="2800"/>
              <a:t>有关</a:t>
            </a:r>
            <a:endParaRPr lang="zh-CN" altLang="en-US" sz="2800"/>
          </a:p>
        </p:txBody>
      </p:sp>
      <p:sp>
        <p:nvSpPr>
          <p:cNvPr id="41991" name="Rectangle 10"/>
          <p:cNvSpPr>
            <a:spLocks noChangeArrowheads="1"/>
          </p:cNvSpPr>
          <p:nvPr/>
        </p:nvSpPr>
        <p:spPr bwMode="auto">
          <a:xfrm>
            <a:off x="5040313" y="3378200"/>
            <a:ext cx="609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endParaRPr lang="zh-CN" altLang="en-US" sz="3200"/>
          </a:p>
        </p:txBody>
      </p:sp>
      <p:sp>
        <p:nvSpPr>
          <p:cNvPr id="120849" name="Text Box 17"/>
          <p:cNvSpPr txBox="1">
            <a:spLocks noChangeArrowheads="1"/>
          </p:cNvSpPr>
          <p:nvPr/>
        </p:nvSpPr>
        <p:spPr bwMode="auto">
          <a:xfrm>
            <a:off x="2667000" y="2667000"/>
            <a:ext cx="226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主频</a:t>
            </a:r>
            <a:endParaRPr lang="zh-CN" altLang="en-US" sz="2800"/>
          </a:p>
        </p:txBody>
      </p:sp>
      <p:grpSp>
        <p:nvGrpSpPr>
          <p:cNvPr id="2" name="Group 18"/>
          <p:cNvGrpSpPr/>
          <p:nvPr/>
        </p:nvGrpSpPr>
        <p:grpSpPr bwMode="auto">
          <a:xfrm>
            <a:off x="2686050" y="4130675"/>
            <a:ext cx="5924550" cy="579438"/>
            <a:chOff x="1692" y="2602"/>
            <a:chExt cx="3732" cy="365"/>
          </a:xfrm>
        </p:grpSpPr>
        <p:sp>
          <p:nvSpPr>
            <p:cNvPr id="42002" name="Text Box 19"/>
            <p:cNvSpPr txBox="1">
              <a:spLocks noChangeArrowheads="1"/>
            </p:cNvSpPr>
            <p:nvPr/>
          </p:nvSpPr>
          <p:spPr bwMode="auto">
            <a:xfrm>
              <a:off x="2618" y="2617"/>
              <a:ext cx="28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每秒执行百万条指令</a:t>
              </a:r>
              <a:endParaRPr lang="zh-CN" altLang="en-US" sz="2800"/>
            </a:p>
          </p:txBody>
        </p:sp>
        <p:sp>
          <p:nvSpPr>
            <p:cNvPr id="42003" name="Text Box 20"/>
            <p:cNvSpPr txBox="1">
              <a:spLocks noChangeArrowheads="1"/>
            </p:cNvSpPr>
            <p:nvPr/>
          </p:nvSpPr>
          <p:spPr bwMode="auto">
            <a:xfrm>
              <a:off x="1692" y="2602"/>
              <a:ext cx="8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3200">
                  <a:latin typeface="Times New Roman" panose="02020603050405020304" pitchFamily="18" charset="0"/>
                </a:rPr>
                <a:t>MIPS</a:t>
              </a:r>
              <a:endParaRPr lang="zh-CN" altLang="en-US" sz="3200">
                <a:latin typeface="Times New Roman" panose="02020603050405020304" pitchFamily="18" charset="0"/>
              </a:endParaRPr>
            </a:p>
          </p:txBody>
        </p:sp>
      </p:grpSp>
      <p:grpSp>
        <p:nvGrpSpPr>
          <p:cNvPr id="3" name="Group 21"/>
          <p:cNvGrpSpPr/>
          <p:nvPr/>
        </p:nvGrpSpPr>
        <p:grpSpPr bwMode="auto">
          <a:xfrm>
            <a:off x="2641600" y="4922838"/>
            <a:ext cx="6361113" cy="625475"/>
            <a:chOff x="1771" y="3129"/>
            <a:chExt cx="4007" cy="394"/>
          </a:xfrm>
        </p:grpSpPr>
        <p:sp>
          <p:nvSpPr>
            <p:cNvPr id="42000" name="Text Box 22"/>
            <p:cNvSpPr txBox="1">
              <a:spLocks noChangeArrowheads="1"/>
            </p:cNvSpPr>
            <p:nvPr/>
          </p:nvSpPr>
          <p:spPr bwMode="auto">
            <a:xfrm>
              <a:off x="2724" y="3129"/>
              <a:ext cx="30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zh-CN" altLang="en-US" sz="2800"/>
                <a:t>执行一条指令所需时钟周期数</a:t>
              </a:r>
              <a:endParaRPr lang="zh-CN" altLang="en-US" sz="2800"/>
            </a:p>
          </p:txBody>
        </p:sp>
        <p:sp>
          <p:nvSpPr>
            <p:cNvPr id="42001" name="Text Box 23"/>
            <p:cNvSpPr txBox="1">
              <a:spLocks noChangeArrowheads="1"/>
            </p:cNvSpPr>
            <p:nvPr/>
          </p:nvSpPr>
          <p:spPr bwMode="auto">
            <a:xfrm>
              <a:off x="1771" y="3158"/>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pPr>
              <a:r>
                <a:rPr lang="en-US" altLang="zh-CN" sz="3200">
                  <a:latin typeface="Times New Roman" panose="02020603050405020304" pitchFamily="18" charset="0"/>
                </a:rPr>
                <a:t>CPI</a:t>
              </a:r>
              <a:endParaRPr lang="zh-CN" altLang="en-US" sz="3200">
                <a:latin typeface="Times New Roman" panose="02020603050405020304" pitchFamily="18" charset="0"/>
              </a:endParaRPr>
            </a:p>
          </p:txBody>
        </p:sp>
      </p:grpSp>
      <p:grpSp>
        <p:nvGrpSpPr>
          <p:cNvPr id="4" name="Group 24"/>
          <p:cNvGrpSpPr/>
          <p:nvPr/>
        </p:nvGrpSpPr>
        <p:grpSpPr bwMode="auto">
          <a:xfrm>
            <a:off x="2686050" y="5718175"/>
            <a:ext cx="5695950" cy="596900"/>
            <a:chOff x="1692" y="3602"/>
            <a:chExt cx="3588" cy="376"/>
          </a:xfrm>
        </p:grpSpPr>
        <p:sp>
          <p:nvSpPr>
            <p:cNvPr id="41998" name="Text Box 25"/>
            <p:cNvSpPr txBox="1">
              <a:spLocks noChangeArrowheads="1"/>
            </p:cNvSpPr>
            <p:nvPr/>
          </p:nvSpPr>
          <p:spPr bwMode="auto">
            <a:xfrm>
              <a:off x="2610" y="3602"/>
              <a:ext cx="26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每秒浮点运算次数</a:t>
              </a:r>
              <a:endParaRPr lang="zh-CN" altLang="en-US" sz="2800"/>
            </a:p>
          </p:txBody>
        </p:sp>
        <p:sp>
          <p:nvSpPr>
            <p:cNvPr id="41999" name="Text Box 26"/>
            <p:cNvSpPr txBox="1">
              <a:spLocks noChangeArrowheads="1"/>
            </p:cNvSpPr>
            <p:nvPr/>
          </p:nvSpPr>
          <p:spPr bwMode="auto">
            <a:xfrm>
              <a:off x="1692" y="3613"/>
              <a:ext cx="10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3200">
                  <a:latin typeface="Times New Roman" panose="02020603050405020304" pitchFamily="18" charset="0"/>
                </a:rPr>
                <a:t>FLOPS</a:t>
              </a:r>
              <a:endParaRPr lang="zh-CN" altLang="en-US" sz="3200">
                <a:latin typeface="Times New Roman" panose="02020603050405020304" pitchFamily="18" charset="0"/>
              </a:endParaRPr>
            </a:p>
          </p:txBody>
        </p:sp>
      </p:grpSp>
      <p:sp>
        <p:nvSpPr>
          <p:cNvPr id="41996" name="AutoShape 29">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
        <p:nvSpPr>
          <p:cNvPr id="31" name="Text Box 6"/>
          <p:cNvSpPr txBox="1">
            <a:spLocks noRot="1" noChangeAspect="1" noMove="1" noResize="1" noEditPoints="1" noAdjustHandles="1" noChangeArrowheads="1" noChangeShapeType="1" noTextEdit="1"/>
          </p:cNvSpPr>
          <p:nvPr/>
        </p:nvSpPr>
        <p:spPr bwMode="auto">
          <a:xfrm>
            <a:off x="2708746" y="3378200"/>
            <a:ext cx="5757863" cy="1087092"/>
          </a:xfrm>
          <a:prstGeom prst="rect">
            <a:avLst/>
          </a:prstGeom>
          <a:blipFill rotWithShape="1">
            <a:blip r:embed="rId1"/>
            <a:stretch>
              <a:fillRect l="-2116" t="-7865"/>
            </a:stretch>
          </a:blipFill>
          <a:ln w="9525">
            <a:noFill/>
            <a:miter lim="800000"/>
          </a:ln>
        </p:spPr>
        <p:txBody>
          <a:bodyPr/>
          <a:lstStyle/>
          <a:p>
            <a:pPr>
              <a:defRPr/>
            </a:pPr>
            <a:r>
              <a:rPr lang="zh-CN" altLang="en-US">
                <a:noFill/>
                <a:latin typeface="宋体" panose="02010600030101010101" pitchFamily="2" charset="-122"/>
                <a:ea typeface="宋体" panose="02010600030101010101" pitchFamily="2" charset="-122"/>
              </a:rPr>
              <a:t> </a:t>
            </a:r>
            <a:endParaRPr lang="zh-CN" altLang="en-US">
              <a:no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blinds(horizontal)">
                                      <p:cBhvr>
                                        <p:cTn id="7" dur="500"/>
                                        <p:tgtEl>
                                          <p:spTgt spid="1208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838"/>
                                        </p:tgtEl>
                                        <p:attrNameLst>
                                          <p:attrName>style.visibility</p:attrName>
                                        </p:attrNameLst>
                                      </p:cBhvr>
                                      <p:to>
                                        <p:strVal val="visible"/>
                                      </p:to>
                                    </p:set>
                                    <p:animEffect transition="in" filter="blinds(horizontal)">
                                      <p:cBhvr>
                                        <p:cTn id="12" dur="500"/>
                                        <p:tgtEl>
                                          <p:spTgt spid="1208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836"/>
                                        </p:tgtEl>
                                        <p:attrNameLst>
                                          <p:attrName>style.visibility</p:attrName>
                                        </p:attrNameLst>
                                      </p:cBhvr>
                                      <p:to>
                                        <p:strVal val="visible"/>
                                      </p:to>
                                    </p:set>
                                    <p:animEffect transition="in" filter="blinds(horizontal)">
                                      <p:cBhvr>
                                        <p:cTn id="17" dur="500"/>
                                        <p:tgtEl>
                                          <p:spTgt spid="120836"/>
                                        </p:tgtEl>
                                      </p:cBhvr>
                                    </p:animEffect>
                                  </p:childTnLst>
                                </p:cTn>
                              </p:par>
                            </p:childTnLst>
                          </p:cTn>
                        </p:par>
                        <p:par>
                          <p:cTn id="18" fill="hold">
                            <p:stCondLst>
                              <p:cond delay="500"/>
                            </p:stCondLst>
                            <p:childTnLst>
                              <p:par>
                                <p:cTn id="19" presetID="16" presetClass="entr" presetSubtype="42" fill="hold" grpId="0" nodeType="afterEffect">
                                  <p:stCondLst>
                                    <p:cond delay="0"/>
                                  </p:stCondLst>
                                  <p:childTnLst>
                                    <p:set>
                                      <p:cBhvr>
                                        <p:cTn id="20" dur="1" fill="hold">
                                          <p:stCondLst>
                                            <p:cond delay="0"/>
                                          </p:stCondLst>
                                        </p:cTn>
                                        <p:tgtEl>
                                          <p:spTgt spid="120837"/>
                                        </p:tgtEl>
                                        <p:attrNameLst>
                                          <p:attrName>style.visibility</p:attrName>
                                        </p:attrNameLst>
                                      </p:cBhvr>
                                      <p:to>
                                        <p:strVal val="visible"/>
                                      </p:to>
                                    </p:set>
                                    <p:animEffect transition="in" filter="barn(outHorizontal)">
                                      <p:cBhvr>
                                        <p:cTn id="21" dur="500"/>
                                        <p:tgtEl>
                                          <p:spTgt spid="12083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0849"/>
                                        </p:tgtEl>
                                        <p:attrNameLst>
                                          <p:attrName>style.visibility</p:attrName>
                                        </p:attrNameLst>
                                      </p:cBhvr>
                                      <p:to>
                                        <p:strVal val="visible"/>
                                      </p:to>
                                    </p:set>
                                    <p:animEffect transition="in" filter="blinds(horizontal)">
                                      <p:cBhvr>
                                        <p:cTn id="26" dur="500"/>
                                        <p:tgtEl>
                                          <p:spTgt spid="12084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linds(horizontal)">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linds(horizontal)">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utoUpdateAnimBg="0"/>
      <p:bldP spid="120836" grpId="0" autoUpdateAnimBg="0"/>
      <p:bldP spid="120837" grpId="0" animBg="1"/>
      <p:bldP spid="120838" grpId="0" autoUpdateAnimBg="0"/>
      <p:bldP spid="12084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4594225" y="4821238"/>
            <a:ext cx="2597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latin typeface="Times New Roman" panose="02020603050405020304" pitchFamily="18" charset="0"/>
              </a:rPr>
              <a:t>2</a:t>
            </a:r>
            <a:r>
              <a:rPr lang="en-US" altLang="zh-CN" sz="2800" baseline="45000">
                <a:latin typeface="Times New Roman" panose="02020603050405020304" pitchFamily="18" charset="0"/>
              </a:rPr>
              <a:t>21</a:t>
            </a:r>
            <a:r>
              <a:rPr lang="en-US" altLang="zh-CN" sz="2800" baseline="30000">
                <a:latin typeface="Times New Roman" panose="02020603050405020304" pitchFamily="18" charset="0"/>
              </a:rPr>
              <a:t>  </a:t>
            </a:r>
            <a:r>
              <a:rPr lang="zh-CN" altLang="en-US" sz="2800"/>
              <a:t>=</a:t>
            </a:r>
            <a:r>
              <a:rPr lang="zh-CN" altLang="en-US" sz="1000"/>
              <a:t> </a:t>
            </a:r>
            <a:r>
              <a:rPr lang="zh-CN" altLang="en-US" sz="2800">
                <a:latin typeface="Times New Roman" panose="02020603050405020304" pitchFamily="18" charset="0"/>
              </a:rPr>
              <a:t>256</a:t>
            </a:r>
            <a:r>
              <a:rPr lang="zh-CN" altLang="en-US">
                <a:latin typeface="Times New Roman" panose="02020603050405020304" pitchFamily="18" charset="0"/>
              </a:rPr>
              <a:t>    </a:t>
            </a:r>
            <a:r>
              <a:rPr lang="en-US" altLang="zh-CN" sz="2800">
                <a:latin typeface="Times New Roman" panose="02020603050405020304" pitchFamily="18" charset="0"/>
              </a:rPr>
              <a:t>KB</a:t>
            </a:r>
            <a:endParaRPr lang="en-US" altLang="zh-CN" sz="2800">
              <a:latin typeface="Times New Roman" panose="02020603050405020304" pitchFamily="18" charset="0"/>
            </a:endParaRPr>
          </a:p>
        </p:txBody>
      </p:sp>
      <p:grpSp>
        <p:nvGrpSpPr>
          <p:cNvPr id="2" name="Group 3"/>
          <p:cNvGrpSpPr/>
          <p:nvPr/>
        </p:nvGrpSpPr>
        <p:grpSpPr bwMode="auto">
          <a:xfrm>
            <a:off x="3657600" y="4267200"/>
            <a:ext cx="3505200" cy="585788"/>
            <a:chOff x="2304" y="2688"/>
            <a:chExt cx="2208" cy="369"/>
          </a:xfrm>
        </p:grpSpPr>
        <p:sp>
          <p:nvSpPr>
            <p:cNvPr id="43037" name="Text Box 4"/>
            <p:cNvSpPr txBox="1">
              <a:spLocks noChangeArrowheads="1"/>
            </p:cNvSpPr>
            <p:nvPr/>
          </p:nvSpPr>
          <p:spPr bwMode="auto">
            <a:xfrm>
              <a:off x="2894" y="2730"/>
              <a:ext cx="16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latin typeface="Times New Roman" panose="02020603050405020304" pitchFamily="18" charset="0"/>
                </a:rPr>
                <a:t>2</a:t>
              </a:r>
              <a:r>
                <a:rPr lang="en-US" altLang="zh-CN" sz="2800" baseline="45000">
                  <a:latin typeface="Times New Roman" panose="02020603050405020304" pitchFamily="18" charset="0"/>
                </a:rPr>
                <a:t>13</a:t>
              </a:r>
              <a:r>
                <a:rPr lang="en-US" altLang="zh-CN" sz="2800" baseline="40000">
                  <a:latin typeface="Times New Roman" panose="02020603050405020304" pitchFamily="18" charset="0"/>
                </a:rPr>
                <a:t>  </a:t>
              </a:r>
              <a:r>
                <a:rPr lang="zh-CN" altLang="en-US" sz="2800"/>
                <a:t>=</a:t>
              </a:r>
              <a:r>
                <a:rPr lang="zh-CN" altLang="en-US" sz="1000"/>
                <a:t> </a:t>
              </a:r>
              <a:r>
                <a:rPr lang="zh-CN" altLang="en-US" sz="2800">
                  <a:latin typeface="Times New Roman" panose="02020603050405020304" pitchFamily="18" charset="0"/>
                </a:rPr>
                <a:t>1</a:t>
              </a:r>
              <a:r>
                <a:rPr lang="zh-CN" altLang="en-US">
                  <a:latin typeface="Times New Roman" panose="02020603050405020304" pitchFamily="18" charset="0"/>
                </a:rPr>
                <a:t>    </a:t>
              </a:r>
              <a:r>
                <a:rPr lang="en-US" altLang="zh-CN" sz="2800">
                  <a:latin typeface="Times New Roman" panose="02020603050405020304" pitchFamily="18" charset="0"/>
                </a:rPr>
                <a:t>KB</a:t>
              </a:r>
              <a:endParaRPr lang="zh-CN" altLang="en-US" sz="2800">
                <a:latin typeface="Times New Roman" panose="02020603050405020304" pitchFamily="18" charset="0"/>
              </a:endParaRPr>
            </a:p>
          </p:txBody>
        </p:sp>
        <p:sp>
          <p:nvSpPr>
            <p:cNvPr id="43038" name="Text Box 5"/>
            <p:cNvSpPr txBox="1">
              <a:spLocks noChangeArrowheads="1"/>
            </p:cNvSpPr>
            <p:nvPr/>
          </p:nvSpPr>
          <p:spPr bwMode="auto">
            <a:xfrm>
              <a:off x="2304" y="2688"/>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如</a:t>
              </a:r>
              <a:endParaRPr lang="zh-CN" altLang="en-US" sz="3200"/>
            </a:p>
          </p:txBody>
        </p:sp>
      </p:grpSp>
      <p:sp>
        <p:nvSpPr>
          <p:cNvPr id="43012" name="Text Box 6"/>
          <p:cNvSpPr txBox="1">
            <a:spLocks noChangeArrowheads="1"/>
          </p:cNvSpPr>
          <p:nvPr/>
        </p:nvSpPr>
        <p:spPr bwMode="auto">
          <a:xfrm>
            <a:off x="474663" y="609600"/>
            <a:ext cx="31829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latin typeface="Times New Roman" panose="02020603050405020304" pitchFamily="18" charset="0"/>
              </a:rPr>
              <a:t>3</a:t>
            </a:r>
            <a:r>
              <a:rPr lang="zh-CN" altLang="en-US" sz="3200"/>
              <a:t>.存储容量</a:t>
            </a:r>
            <a:endParaRPr lang="zh-CN" altLang="en-US" sz="3200"/>
          </a:p>
        </p:txBody>
      </p:sp>
      <p:sp>
        <p:nvSpPr>
          <p:cNvPr id="121863" name="AutoShape 7"/>
          <p:cNvSpPr/>
          <p:nvPr/>
        </p:nvSpPr>
        <p:spPr bwMode="auto">
          <a:xfrm>
            <a:off x="457200" y="3048000"/>
            <a:ext cx="304800" cy="2667000"/>
          </a:xfrm>
          <a:prstGeom prst="leftBrace">
            <a:avLst>
              <a:gd name="adj1" fmla="val 72917"/>
              <a:gd name="adj2" fmla="val 50000"/>
            </a:avLst>
          </a:prstGeom>
          <a:noFill/>
          <a:ln w="3810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20000"/>
              </a:spcBef>
            </a:pPr>
            <a:endParaRPr lang="zh-CN" altLang="en-US"/>
          </a:p>
        </p:txBody>
      </p:sp>
      <p:sp>
        <p:nvSpPr>
          <p:cNvPr id="121864" name="Text Box 8"/>
          <p:cNvSpPr txBox="1">
            <a:spLocks noChangeArrowheads="1"/>
          </p:cNvSpPr>
          <p:nvPr/>
        </p:nvSpPr>
        <p:spPr bwMode="auto">
          <a:xfrm>
            <a:off x="762000" y="2719388"/>
            <a:ext cx="2441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t>主存容量</a:t>
            </a:r>
            <a:endParaRPr lang="zh-CN" altLang="en-US" sz="3200"/>
          </a:p>
        </p:txBody>
      </p:sp>
      <p:sp>
        <p:nvSpPr>
          <p:cNvPr id="121865" name="Text Box 9"/>
          <p:cNvSpPr txBox="1">
            <a:spLocks noChangeArrowheads="1"/>
          </p:cNvSpPr>
          <p:nvPr/>
        </p:nvSpPr>
        <p:spPr bwMode="auto">
          <a:xfrm>
            <a:off x="762000" y="5507038"/>
            <a:ext cx="2297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t>辅存容量</a:t>
            </a:r>
            <a:endParaRPr lang="zh-CN" altLang="en-US" sz="3200"/>
          </a:p>
        </p:txBody>
      </p:sp>
      <p:sp>
        <p:nvSpPr>
          <p:cNvPr id="121866" name="AutoShape 10"/>
          <p:cNvSpPr/>
          <p:nvPr/>
        </p:nvSpPr>
        <p:spPr bwMode="auto">
          <a:xfrm>
            <a:off x="2667000" y="1847850"/>
            <a:ext cx="304800" cy="2286000"/>
          </a:xfrm>
          <a:prstGeom prst="leftBrace">
            <a:avLst>
              <a:gd name="adj1" fmla="val 62500"/>
              <a:gd name="adj2" fmla="val 50000"/>
            </a:avLst>
          </a:prstGeom>
          <a:noFill/>
          <a:ln w="3810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sp>
        <p:nvSpPr>
          <p:cNvPr id="121867" name="Text Box 11"/>
          <p:cNvSpPr txBox="1">
            <a:spLocks noChangeArrowheads="1"/>
          </p:cNvSpPr>
          <p:nvPr/>
        </p:nvSpPr>
        <p:spPr bwMode="auto">
          <a:xfrm>
            <a:off x="3048000" y="1576388"/>
            <a:ext cx="510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存储单元个数</a:t>
            </a:r>
            <a:r>
              <a:rPr lang="zh-CN" altLang="en-US" sz="900"/>
              <a:t> </a:t>
            </a:r>
            <a:r>
              <a:rPr lang="en-US" altLang="zh-CN" sz="2800">
                <a:latin typeface="Times New Roman" panose="02020603050405020304" pitchFamily="18" charset="0"/>
                <a:cs typeface="Times New Roman" panose="02020603050405020304" pitchFamily="18" charset="0"/>
              </a:rPr>
              <a:t>×</a:t>
            </a:r>
            <a:r>
              <a:rPr lang="en-US" altLang="zh-CN" sz="900">
                <a:latin typeface="Times New Roman" panose="02020603050405020304" pitchFamily="18" charset="0"/>
                <a:cs typeface="Times New Roman" panose="02020603050405020304" pitchFamily="18" charset="0"/>
              </a:rPr>
              <a:t> </a:t>
            </a:r>
            <a:r>
              <a:rPr lang="zh-CN" altLang="en-US" sz="2800"/>
              <a:t>存储字长</a:t>
            </a:r>
            <a:endParaRPr lang="zh-CN" altLang="en-US" sz="2800"/>
          </a:p>
        </p:txBody>
      </p:sp>
      <p:sp>
        <p:nvSpPr>
          <p:cNvPr id="121868" name="Text Box 12"/>
          <p:cNvSpPr txBox="1">
            <a:spLocks noChangeArrowheads="1"/>
          </p:cNvSpPr>
          <p:nvPr/>
        </p:nvSpPr>
        <p:spPr bwMode="auto">
          <a:xfrm>
            <a:off x="3048000" y="3840163"/>
            <a:ext cx="2100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字节数</a:t>
            </a:r>
            <a:endParaRPr lang="zh-CN" altLang="en-US" sz="2800"/>
          </a:p>
        </p:txBody>
      </p:sp>
      <p:sp>
        <p:nvSpPr>
          <p:cNvPr id="121869" name="Text Box 13"/>
          <p:cNvSpPr txBox="1">
            <a:spLocks noChangeArrowheads="1"/>
          </p:cNvSpPr>
          <p:nvPr/>
        </p:nvSpPr>
        <p:spPr bwMode="auto">
          <a:xfrm>
            <a:off x="3048000" y="5508625"/>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字节数    </a:t>
            </a:r>
            <a:r>
              <a:rPr lang="zh-CN" altLang="en-US" sz="2800">
                <a:latin typeface="Times New Roman" panose="02020603050405020304" pitchFamily="18" charset="0"/>
              </a:rPr>
              <a:t>80 </a:t>
            </a:r>
            <a:r>
              <a:rPr lang="en-US" altLang="zh-CN" sz="2800">
                <a:latin typeface="Times New Roman" panose="02020603050405020304" pitchFamily="18" charset="0"/>
              </a:rPr>
              <a:t>GB</a:t>
            </a:r>
            <a:endParaRPr lang="en-US" altLang="zh-CN" sz="2800">
              <a:latin typeface="Times New Roman" panose="02020603050405020304" pitchFamily="18" charset="0"/>
            </a:endParaRPr>
          </a:p>
        </p:txBody>
      </p:sp>
      <p:sp>
        <p:nvSpPr>
          <p:cNvPr id="121870" name="Text Box 14"/>
          <p:cNvSpPr txBox="1">
            <a:spLocks noChangeArrowheads="1"/>
          </p:cNvSpPr>
          <p:nvPr/>
        </p:nvSpPr>
        <p:spPr bwMode="auto">
          <a:xfrm>
            <a:off x="3589338" y="2133600"/>
            <a:ext cx="5249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如  </a:t>
            </a:r>
            <a:r>
              <a:rPr lang="en-US" altLang="zh-CN" sz="2800">
                <a:latin typeface="Times New Roman" panose="02020603050405020304" pitchFamily="18" charset="0"/>
              </a:rPr>
              <a:t>MAR   MDR</a:t>
            </a:r>
            <a:r>
              <a:rPr lang="en-US" altLang="zh-CN" sz="2800"/>
              <a:t>   </a:t>
            </a:r>
            <a:r>
              <a:rPr lang="zh-CN" altLang="en-US" sz="2800"/>
              <a:t>容量</a:t>
            </a:r>
            <a:endParaRPr lang="en-US" altLang="zh-CN" sz="2800"/>
          </a:p>
        </p:txBody>
      </p:sp>
      <p:sp>
        <p:nvSpPr>
          <p:cNvPr id="121871" name="Text Box 15"/>
          <p:cNvSpPr txBox="1">
            <a:spLocks noChangeArrowheads="1"/>
          </p:cNvSpPr>
          <p:nvPr/>
        </p:nvSpPr>
        <p:spPr bwMode="auto">
          <a:xfrm>
            <a:off x="4267200" y="25908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latin typeface="Times New Roman" panose="02020603050405020304" pitchFamily="18" charset="0"/>
              </a:rPr>
              <a:t>   10</a:t>
            </a:r>
            <a:r>
              <a:rPr lang="zh-CN" altLang="en-US" sz="2800"/>
              <a:t>     </a:t>
            </a:r>
            <a:r>
              <a:rPr lang="zh-CN" altLang="en-US" sz="2800">
                <a:latin typeface="Times New Roman" panose="02020603050405020304" pitchFamily="18" charset="0"/>
              </a:rPr>
              <a:t>8</a:t>
            </a:r>
            <a:endParaRPr lang="zh-CN" altLang="en-US" sz="2800">
              <a:latin typeface="Times New Roman" panose="02020603050405020304" pitchFamily="18" charset="0"/>
            </a:endParaRPr>
          </a:p>
        </p:txBody>
      </p:sp>
      <p:sp>
        <p:nvSpPr>
          <p:cNvPr id="121872" name="Text Box 16"/>
          <p:cNvSpPr txBox="1">
            <a:spLocks noChangeArrowheads="1"/>
          </p:cNvSpPr>
          <p:nvPr/>
        </p:nvSpPr>
        <p:spPr bwMode="auto">
          <a:xfrm>
            <a:off x="4267200" y="3070225"/>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latin typeface="Times New Roman" panose="02020603050405020304" pitchFamily="18" charset="0"/>
              </a:rPr>
              <a:t>   16</a:t>
            </a:r>
            <a:r>
              <a:rPr lang="zh-CN" altLang="en-US" sz="2800"/>
              <a:t>    </a:t>
            </a:r>
            <a:r>
              <a:rPr lang="zh-CN" altLang="en-US"/>
              <a:t>  </a:t>
            </a:r>
            <a:r>
              <a:rPr lang="zh-CN" altLang="en-US" sz="2800">
                <a:latin typeface="Times New Roman" panose="02020603050405020304" pitchFamily="18" charset="0"/>
              </a:rPr>
              <a:t>32</a:t>
            </a:r>
            <a:endParaRPr lang="zh-CN" altLang="en-US" sz="2800">
              <a:latin typeface="Times New Roman" panose="02020603050405020304" pitchFamily="18" charset="0"/>
            </a:endParaRPr>
          </a:p>
        </p:txBody>
      </p:sp>
      <p:sp>
        <p:nvSpPr>
          <p:cNvPr id="121873" name="Text Box 17"/>
          <p:cNvSpPr txBox="1">
            <a:spLocks noChangeArrowheads="1"/>
          </p:cNvSpPr>
          <p:nvPr/>
        </p:nvSpPr>
        <p:spPr bwMode="auto">
          <a:xfrm>
            <a:off x="3048000" y="6096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a:t>存放二进制信息的总位数</a:t>
            </a:r>
            <a:endParaRPr lang="zh-CN" altLang="en-US" sz="2800"/>
          </a:p>
        </p:txBody>
      </p:sp>
      <p:sp>
        <p:nvSpPr>
          <p:cNvPr id="121874" name="Rectangle 18"/>
          <p:cNvSpPr>
            <a:spLocks noChangeArrowheads="1"/>
          </p:cNvSpPr>
          <p:nvPr/>
        </p:nvSpPr>
        <p:spPr bwMode="auto">
          <a:xfrm>
            <a:off x="7696200" y="152400"/>
            <a:ext cx="1143000" cy="838200"/>
          </a:xfrm>
          <a:prstGeom prst="rect">
            <a:avLst/>
          </a:prstGeom>
          <a:noFill/>
          <a:ln w="9525">
            <a:noFill/>
            <a:miter lim="800000"/>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panose="020B0604020202020204" pitchFamily="34" charset="0"/>
              </a:rPr>
              <a:t>1.3</a:t>
            </a:r>
            <a:endParaRPr lang="zh-CN" altLang="en-US" sz="4400">
              <a:solidFill>
                <a:schemeClr val="tx2"/>
              </a:solidFill>
              <a:effectLst>
                <a:outerShdw blurRad="38100" dist="38100" dir="2700000" algn="tl">
                  <a:srgbClr val="000000"/>
                </a:outerShdw>
              </a:effectLst>
              <a:latin typeface="Arial" panose="020B0604020202020204" pitchFamily="34" charset="0"/>
            </a:endParaRPr>
          </a:p>
        </p:txBody>
      </p:sp>
      <p:grpSp>
        <p:nvGrpSpPr>
          <p:cNvPr id="3" name="Group 19"/>
          <p:cNvGrpSpPr/>
          <p:nvPr/>
        </p:nvGrpSpPr>
        <p:grpSpPr bwMode="auto">
          <a:xfrm>
            <a:off x="6781800" y="3733800"/>
            <a:ext cx="1893888" cy="457200"/>
            <a:chOff x="4272" y="2352"/>
            <a:chExt cx="1248" cy="288"/>
          </a:xfrm>
        </p:grpSpPr>
        <p:sp>
          <p:nvSpPr>
            <p:cNvPr id="43035" name="AutoShape 20"/>
            <p:cNvSpPr>
              <a:spLocks noChangeArrowheads="1"/>
            </p:cNvSpPr>
            <p:nvPr/>
          </p:nvSpPr>
          <p:spPr bwMode="auto">
            <a:xfrm>
              <a:off x="4272" y="2352"/>
              <a:ext cx="912" cy="288"/>
            </a:xfrm>
            <a:prstGeom prst="wedgeRoundRectCallout">
              <a:avLst>
                <a:gd name="adj1" fmla="val -32894"/>
                <a:gd name="adj2" fmla="val -96528"/>
                <a:gd name="adj3" fmla="val 16667"/>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pPr>
              <a:endParaRPr lang="zh-CN" altLang="en-US" sz="3200"/>
            </a:p>
          </p:txBody>
        </p:sp>
        <p:sp>
          <p:nvSpPr>
            <p:cNvPr id="43036" name="Text Box 21"/>
            <p:cNvSpPr txBox="1">
              <a:spLocks noChangeArrowheads="1"/>
            </p:cNvSpPr>
            <p:nvPr/>
          </p:nvSpPr>
          <p:spPr bwMode="auto">
            <a:xfrm>
              <a:off x="4320" y="2352"/>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400">
                  <a:latin typeface="Times New Roman" panose="02020603050405020304" pitchFamily="18" charset="0"/>
                </a:rPr>
                <a:t>1</a:t>
              </a:r>
              <a:r>
                <a:rPr lang="en-US" altLang="zh-CN" sz="2400">
                  <a:latin typeface="Times New Roman" panose="02020603050405020304" pitchFamily="18" charset="0"/>
                </a:rPr>
                <a:t>K = 2</a:t>
              </a:r>
              <a:r>
                <a:rPr lang="en-US" altLang="zh-CN" sz="2000" baseline="45000">
                  <a:latin typeface="Times New Roman" panose="02020603050405020304" pitchFamily="18" charset="0"/>
                </a:rPr>
                <a:t>10</a:t>
              </a:r>
              <a:endParaRPr lang="zh-CN" altLang="en-US" sz="2000" baseline="45000">
                <a:latin typeface="Times New Roman" panose="02020603050405020304" pitchFamily="18" charset="0"/>
              </a:endParaRPr>
            </a:p>
          </p:txBody>
        </p:sp>
      </p:grpSp>
      <p:grpSp>
        <p:nvGrpSpPr>
          <p:cNvPr id="4" name="Group 22"/>
          <p:cNvGrpSpPr/>
          <p:nvPr/>
        </p:nvGrpSpPr>
        <p:grpSpPr bwMode="auto">
          <a:xfrm>
            <a:off x="6886575" y="4419600"/>
            <a:ext cx="2438400" cy="457200"/>
            <a:chOff x="4224" y="2880"/>
            <a:chExt cx="1536" cy="288"/>
          </a:xfrm>
        </p:grpSpPr>
        <p:sp>
          <p:nvSpPr>
            <p:cNvPr id="43033" name="Text Box 23"/>
            <p:cNvSpPr txBox="1">
              <a:spLocks noChangeArrowheads="1"/>
            </p:cNvSpPr>
            <p:nvPr/>
          </p:nvSpPr>
          <p:spPr bwMode="auto">
            <a:xfrm>
              <a:off x="4272" y="2880"/>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a:latin typeface="Times New Roman" panose="02020603050405020304" pitchFamily="18" charset="0"/>
                </a:rPr>
                <a:t>    </a:t>
              </a:r>
              <a:r>
                <a:rPr lang="zh-CN" altLang="en-US" sz="2400">
                  <a:latin typeface="Times New Roman" panose="02020603050405020304" pitchFamily="18" charset="0"/>
                </a:rPr>
                <a:t>1</a:t>
              </a:r>
              <a:r>
                <a:rPr lang="en-US" altLang="zh-CN" sz="2400">
                  <a:latin typeface="Times New Roman" panose="02020603050405020304" pitchFamily="18" charset="0"/>
                </a:rPr>
                <a:t>B = 2</a:t>
              </a:r>
              <a:r>
                <a:rPr lang="en-US" altLang="zh-CN" sz="2000" baseline="45000">
                  <a:latin typeface="Times New Roman" panose="02020603050405020304" pitchFamily="18" charset="0"/>
                </a:rPr>
                <a:t>3</a:t>
              </a:r>
              <a:r>
                <a:rPr lang="en-US" altLang="zh-CN" sz="2000">
                  <a:latin typeface="Times New Roman" panose="02020603050405020304" pitchFamily="18" charset="0"/>
                </a:rPr>
                <a:t>b</a:t>
              </a:r>
              <a:endParaRPr lang="zh-CN" altLang="en-US" sz="2000">
                <a:latin typeface="Times New Roman" panose="02020603050405020304" pitchFamily="18" charset="0"/>
              </a:endParaRPr>
            </a:p>
          </p:txBody>
        </p:sp>
        <p:sp>
          <p:nvSpPr>
            <p:cNvPr id="43034" name="AutoShape 24"/>
            <p:cNvSpPr>
              <a:spLocks noChangeArrowheads="1"/>
            </p:cNvSpPr>
            <p:nvPr/>
          </p:nvSpPr>
          <p:spPr bwMode="auto">
            <a:xfrm>
              <a:off x="4224" y="2880"/>
              <a:ext cx="1008" cy="288"/>
            </a:xfrm>
            <a:prstGeom prst="wedgeRoundRectCallout">
              <a:avLst>
                <a:gd name="adj1" fmla="val -79764"/>
                <a:gd name="adj2" fmla="val 3472"/>
                <a:gd name="adj3" fmla="val 16667"/>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pPr>
              <a:endParaRPr lang="zh-CN" altLang="en-US" sz="3200"/>
            </a:p>
          </p:txBody>
        </p:sp>
      </p:grpSp>
      <p:grpSp>
        <p:nvGrpSpPr>
          <p:cNvPr id="5" name="Group 25"/>
          <p:cNvGrpSpPr/>
          <p:nvPr/>
        </p:nvGrpSpPr>
        <p:grpSpPr bwMode="auto">
          <a:xfrm>
            <a:off x="5867400" y="6096000"/>
            <a:ext cx="2376488" cy="457200"/>
            <a:chOff x="3552" y="3888"/>
            <a:chExt cx="1296" cy="288"/>
          </a:xfrm>
        </p:grpSpPr>
        <p:sp>
          <p:nvSpPr>
            <p:cNvPr id="43031" name="AutoShape 26"/>
            <p:cNvSpPr>
              <a:spLocks noChangeArrowheads="1"/>
            </p:cNvSpPr>
            <p:nvPr/>
          </p:nvSpPr>
          <p:spPr bwMode="auto">
            <a:xfrm>
              <a:off x="3552" y="3888"/>
              <a:ext cx="912" cy="288"/>
            </a:xfrm>
            <a:prstGeom prst="wedgeRoundRectCallout">
              <a:avLst>
                <a:gd name="adj1" fmla="val -72370"/>
                <a:gd name="adj2" fmla="val -71528"/>
                <a:gd name="adj3" fmla="val 16667"/>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p>
              <a:pPr algn="ctr">
                <a:spcBef>
                  <a:spcPct val="20000"/>
                </a:spcBef>
              </a:pPr>
              <a:endParaRPr lang="zh-CN" altLang="en-US" sz="3200"/>
            </a:p>
          </p:txBody>
        </p:sp>
        <p:sp>
          <p:nvSpPr>
            <p:cNvPr id="43032" name="Text Box 27"/>
            <p:cNvSpPr txBox="1">
              <a:spLocks noChangeArrowheads="1"/>
            </p:cNvSpPr>
            <p:nvPr/>
          </p:nvSpPr>
          <p:spPr bwMode="auto">
            <a:xfrm>
              <a:off x="3648" y="3888"/>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400">
                  <a:latin typeface="Times New Roman" panose="02020603050405020304" pitchFamily="18" charset="0"/>
                </a:rPr>
                <a:t>1</a:t>
              </a:r>
              <a:r>
                <a:rPr lang="en-US" altLang="zh-CN" sz="2400">
                  <a:latin typeface="Times New Roman" panose="02020603050405020304" pitchFamily="18" charset="0"/>
                </a:rPr>
                <a:t>GB = 2</a:t>
              </a:r>
              <a:r>
                <a:rPr lang="en-US" altLang="zh-CN" sz="2000" baseline="45000">
                  <a:latin typeface="Times New Roman" panose="02020603050405020304" pitchFamily="18" charset="0"/>
                </a:rPr>
                <a:t>30</a:t>
              </a:r>
              <a:r>
                <a:rPr lang="en-US" altLang="zh-CN" sz="2000">
                  <a:latin typeface="Times New Roman" panose="02020603050405020304" pitchFamily="18" charset="0"/>
                </a:rPr>
                <a:t>B</a:t>
              </a:r>
              <a:endParaRPr lang="zh-CN" altLang="en-US" sz="2000">
                <a:latin typeface="Times New Roman" panose="02020603050405020304" pitchFamily="18" charset="0"/>
              </a:endParaRPr>
            </a:p>
          </p:txBody>
        </p:sp>
      </p:grpSp>
      <p:sp>
        <p:nvSpPr>
          <p:cNvPr id="121884" name="Text Box 28"/>
          <p:cNvSpPr txBox="1">
            <a:spLocks noChangeArrowheads="1"/>
          </p:cNvSpPr>
          <p:nvPr/>
        </p:nvSpPr>
        <p:spPr bwMode="auto">
          <a:xfrm>
            <a:off x="6580188" y="259080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latin typeface="Times New Roman" panose="02020603050405020304" pitchFamily="18" charset="0"/>
              </a:rPr>
              <a:t>1</a:t>
            </a:r>
            <a:r>
              <a:rPr lang="zh-CN" altLang="en-US">
                <a:latin typeface="Times New Roman" panose="02020603050405020304" pitchFamily="18" charset="0"/>
              </a:rPr>
              <a:t>   </a:t>
            </a:r>
            <a:r>
              <a:rPr lang="en-US" altLang="zh-CN" sz="2800">
                <a:latin typeface="Times New Roman" panose="02020603050405020304" pitchFamily="18" charset="0"/>
              </a:rPr>
              <a:t>K</a:t>
            </a:r>
            <a:r>
              <a:rPr lang="en-US" altLang="zh-CN" sz="900">
                <a:latin typeface="Times New Roman" panose="02020603050405020304" pitchFamily="18" charset="0"/>
              </a:rPr>
              <a:t> </a:t>
            </a:r>
            <a:r>
              <a:rPr lang="en-US" altLang="zh-CN" sz="2600">
                <a:latin typeface="Times New Roman" panose="02020603050405020304" pitchFamily="18" charset="0"/>
                <a:cs typeface="Times New Roman" panose="02020603050405020304" pitchFamily="18" charset="0"/>
              </a:rPr>
              <a:t>×</a:t>
            </a:r>
            <a:r>
              <a:rPr lang="en-US" altLang="zh-CN" sz="9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rPr>
              <a:t>8</a:t>
            </a:r>
            <a:r>
              <a:rPr lang="zh-CN" altLang="en-US" sz="2800">
                <a:latin typeface="Times New Roman" panose="02020603050405020304" pitchFamily="18" charset="0"/>
              </a:rPr>
              <a:t>位</a:t>
            </a:r>
            <a:endParaRPr lang="zh-CN" altLang="en-US" sz="2800">
              <a:latin typeface="Times New Roman" panose="02020603050405020304" pitchFamily="18" charset="0"/>
            </a:endParaRPr>
          </a:p>
        </p:txBody>
      </p:sp>
      <p:sp>
        <p:nvSpPr>
          <p:cNvPr id="121885" name="Text Box 29"/>
          <p:cNvSpPr txBox="1">
            <a:spLocks noChangeArrowheads="1"/>
          </p:cNvSpPr>
          <p:nvPr/>
        </p:nvSpPr>
        <p:spPr bwMode="auto">
          <a:xfrm>
            <a:off x="6400800" y="3070225"/>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latin typeface="Times New Roman" panose="02020603050405020304" pitchFamily="18" charset="0"/>
              </a:rPr>
              <a:t>64</a:t>
            </a:r>
            <a:r>
              <a:rPr lang="zh-CN" altLang="en-US">
                <a:latin typeface="Times New Roman" panose="02020603050405020304" pitchFamily="18" charset="0"/>
              </a:rPr>
              <a:t>   </a:t>
            </a:r>
            <a:r>
              <a:rPr lang="en-US" altLang="zh-CN" sz="2800">
                <a:latin typeface="Times New Roman" panose="02020603050405020304" pitchFamily="18" charset="0"/>
              </a:rPr>
              <a:t>K</a:t>
            </a:r>
            <a:r>
              <a:rPr lang="en-US" altLang="zh-CN" sz="900">
                <a:latin typeface="Times New Roman" panose="02020603050405020304" pitchFamily="18" charset="0"/>
              </a:rPr>
              <a:t> </a:t>
            </a:r>
            <a:r>
              <a:rPr lang="en-US" altLang="zh-CN" sz="2600">
                <a:latin typeface="Times New Roman" panose="02020603050405020304" pitchFamily="18" charset="0"/>
                <a:cs typeface="Times New Roman" panose="02020603050405020304" pitchFamily="18" charset="0"/>
              </a:rPr>
              <a:t>×</a:t>
            </a:r>
            <a:r>
              <a:rPr lang="en-US" altLang="zh-CN" sz="9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rPr>
              <a:t>32</a:t>
            </a:r>
            <a:r>
              <a:rPr lang="zh-CN" altLang="en-US" sz="2800">
                <a:latin typeface="Times New Roman" panose="02020603050405020304" pitchFamily="18" charset="0"/>
              </a:rPr>
              <a:t>位</a:t>
            </a:r>
            <a:endParaRPr lang="zh-CN" altLang="en-US" sz="2800">
              <a:latin typeface="Times New Roman" panose="02020603050405020304" pitchFamily="18" charset="0"/>
            </a:endParaRPr>
          </a:p>
        </p:txBody>
      </p:sp>
      <p:sp>
        <p:nvSpPr>
          <p:cNvPr id="43030" name="AutoShape 32">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73"/>
                                        </p:tgtEl>
                                        <p:attrNameLst>
                                          <p:attrName>style.visibility</p:attrName>
                                        </p:attrNameLst>
                                      </p:cBhvr>
                                      <p:to>
                                        <p:strVal val="visible"/>
                                      </p:to>
                                    </p:set>
                                    <p:animEffect transition="in" filter="blinds(horizontal)">
                                      <p:cBhvr>
                                        <p:cTn id="7" dur="500"/>
                                        <p:tgtEl>
                                          <p:spTgt spid="12187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1863"/>
                                        </p:tgtEl>
                                        <p:attrNameLst>
                                          <p:attrName>style.visibility</p:attrName>
                                        </p:attrNameLst>
                                      </p:cBhvr>
                                      <p:to>
                                        <p:strVal val="visible"/>
                                      </p:to>
                                    </p:set>
                                    <p:animEffect transition="in" filter="barn(outHorizontal)">
                                      <p:cBhvr>
                                        <p:cTn id="12" dur="500"/>
                                        <p:tgtEl>
                                          <p:spTgt spid="12186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21864"/>
                                        </p:tgtEl>
                                        <p:attrNameLst>
                                          <p:attrName>style.visibility</p:attrName>
                                        </p:attrNameLst>
                                      </p:cBhvr>
                                      <p:to>
                                        <p:strVal val="visible"/>
                                      </p:to>
                                    </p:set>
                                    <p:animEffect transition="in" filter="blinds(horizontal)">
                                      <p:cBhvr>
                                        <p:cTn id="16" dur="500"/>
                                        <p:tgtEl>
                                          <p:spTgt spid="121864"/>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21865"/>
                                        </p:tgtEl>
                                        <p:attrNameLst>
                                          <p:attrName>style.visibility</p:attrName>
                                        </p:attrNameLst>
                                      </p:cBhvr>
                                      <p:to>
                                        <p:strVal val="visible"/>
                                      </p:to>
                                    </p:set>
                                    <p:animEffect transition="in" filter="blinds(horizontal)">
                                      <p:cBhvr>
                                        <p:cTn id="20" dur="500"/>
                                        <p:tgtEl>
                                          <p:spTgt spid="12186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21866"/>
                                        </p:tgtEl>
                                        <p:attrNameLst>
                                          <p:attrName>style.visibility</p:attrName>
                                        </p:attrNameLst>
                                      </p:cBhvr>
                                      <p:to>
                                        <p:strVal val="visible"/>
                                      </p:to>
                                    </p:set>
                                    <p:animEffect transition="in" filter="barn(outHorizontal)">
                                      <p:cBhvr>
                                        <p:cTn id="25" dur="500"/>
                                        <p:tgtEl>
                                          <p:spTgt spid="12186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1867"/>
                                        </p:tgtEl>
                                        <p:attrNameLst>
                                          <p:attrName>style.visibility</p:attrName>
                                        </p:attrNameLst>
                                      </p:cBhvr>
                                      <p:to>
                                        <p:strVal val="visible"/>
                                      </p:to>
                                    </p:set>
                                    <p:animEffect transition="in" filter="blinds(horizontal)">
                                      <p:cBhvr>
                                        <p:cTn id="30" dur="500"/>
                                        <p:tgtEl>
                                          <p:spTgt spid="12186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1870"/>
                                        </p:tgtEl>
                                        <p:attrNameLst>
                                          <p:attrName>style.visibility</p:attrName>
                                        </p:attrNameLst>
                                      </p:cBhvr>
                                      <p:to>
                                        <p:strVal val="visible"/>
                                      </p:to>
                                    </p:set>
                                    <p:animEffect transition="in" filter="blinds(horizontal)">
                                      <p:cBhvr>
                                        <p:cTn id="35" dur="500"/>
                                        <p:tgtEl>
                                          <p:spTgt spid="12187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21871"/>
                                        </p:tgtEl>
                                        <p:attrNameLst>
                                          <p:attrName>style.visibility</p:attrName>
                                        </p:attrNameLst>
                                      </p:cBhvr>
                                      <p:to>
                                        <p:strVal val="visible"/>
                                      </p:to>
                                    </p:set>
                                    <p:animEffect transition="in" filter="blinds(horizontal)">
                                      <p:cBhvr>
                                        <p:cTn id="40" dur="500"/>
                                        <p:tgtEl>
                                          <p:spTgt spid="12187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21884"/>
                                        </p:tgtEl>
                                        <p:attrNameLst>
                                          <p:attrName>style.visibility</p:attrName>
                                        </p:attrNameLst>
                                      </p:cBhvr>
                                      <p:to>
                                        <p:strVal val="visible"/>
                                      </p:to>
                                    </p:set>
                                    <p:animEffect transition="in" filter="blinds(horizontal)">
                                      <p:cBhvr>
                                        <p:cTn id="45" dur="500"/>
                                        <p:tgtEl>
                                          <p:spTgt spid="12188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21872"/>
                                        </p:tgtEl>
                                        <p:attrNameLst>
                                          <p:attrName>style.visibility</p:attrName>
                                        </p:attrNameLst>
                                      </p:cBhvr>
                                      <p:to>
                                        <p:strVal val="visible"/>
                                      </p:to>
                                    </p:set>
                                    <p:animEffect transition="in" filter="blinds(horizontal)">
                                      <p:cBhvr>
                                        <p:cTn id="50" dur="500"/>
                                        <p:tgtEl>
                                          <p:spTgt spid="12187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21885"/>
                                        </p:tgtEl>
                                        <p:attrNameLst>
                                          <p:attrName>style.visibility</p:attrName>
                                        </p:attrNameLst>
                                      </p:cBhvr>
                                      <p:to>
                                        <p:strVal val="visible"/>
                                      </p:to>
                                    </p:set>
                                    <p:animEffect transition="in" filter="blinds(horizontal)">
                                      <p:cBhvr>
                                        <p:cTn id="55" dur="500"/>
                                        <p:tgtEl>
                                          <p:spTgt spid="12188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blinds(horizontal)">
                                      <p:cBhvr>
                                        <p:cTn id="60" dur="500"/>
                                        <p:tgtEl>
                                          <p:spTgt spid="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21868"/>
                                        </p:tgtEl>
                                        <p:attrNameLst>
                                          <p:attrName>style.visibility</p:attrName>
                                        </p:attrNameLst>
                                      </p:cBhvr>
                                      <p:to>
                                        <p:strVal val="visible"/>
                                      </p:to>
                                    </p:set>
                                    <p:animEffect transition="in" filter="blinds(horizontal)">
                                      <p:cBhvr>
                                        <p:cTn id="65" dur="500"/>
                                        <p:tgtEl>
                                          <p:spTgt spid="12186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blinds(horizontal)">
                                      <p:cBhvr>
                                        <p:cTn id="70" dur="500"/>
                                        <p:tgtEl>
                                          <p:spTgt spid="2"/>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blinds(horizontal)">
                                      <p:cBhvr>
                                        <p:cTn id="75" dur="500"/>
                                        <p:tgtEl>
                                          <p:spTgt spid="4"/>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21858"/>
                                        </p:tgtEl>
                                        <p:attrNameLst>
                                          <p:attrName>style.visibility</p:attrName>
                                        </p:attrNameLst>
                                      </p:cBhvr>
                                      <p:to>
                                        <p:strVal val="visible"/>
                                      </p:to>
                                    </p:set>
                                    <p:animEffect transition="in" filter="blinds(horizontal)">
                                      <p:cBhvr>
                                        <p:cTn id="80" dur="500"/>
                                        <p:tgtEl>
                                          <p:spTgt spid="121858"/>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21869"/>
                                        </p:tgtEl>
                                        <p:attrNameLst>
                                          <p:attrName>style.visibility</p:attrName>
                                        </p:attrNameLst>
                                      </p:cBhvr>
                                      <p:to>
                                        <p:strVal val="visible"/>
                                      </p:to>
                                    </p:set>
                                    <p:animEffect transition="in" filter="blinds(horizontal)">
                                      <p:cBhvr>
                                        <p:cTn id="85" dur="500"/>
                                        <p:tgtEl>
                                          <p:spTgt spid="12186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blinds(horizontal)">
                                      <p:cBhvr>
                                        <p:cTn id="9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P spid="121863" grpId="0" animBg="1"/>
      <p:bldP spid="121864" grpId="0" autoUpdateAnimBg="0"/>
      <p:bldP spid="121865" grpId="0" autoUpdateAnimBg="0"/>
      <p:bldP spid="121866" grpId="0" animBg="1"/>
      <p:bldP spid="121867" grpId="0" autoUpdateAnimBg="0"/>
      <p:bldP spid="121868" grpId="0" autoUpdateAnimBg="0"/>
      <p:bldP spid="121869" grpId="0" autoUpdateAnimBg="0"/>
      <p:bldP spid="121870" grpId="0" autoUpdateAnimBg="0"/>
      <p:bldP spid="121871" grpId="0" autoUpdateAnimBg="0"/>
      <p:bldP spid="121872" grpId="0" autoUpdateAnimBg="0"/>
      <p:bldP spid="121873" grpId="0" autoUpdateAnimBg="0"/>
      <p:bldP spid="121884" grpId="0" autoUpdateAnimBg="0"/>
      <p:bldP spid="12188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4914</Words>
  <Application>WPS 演示</Application>
  <PresentationFormat>全屏显示(4:3)</PresentationFormat>
  <Paragraphs>610</Paragraphs>
  <Slides>27</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9" baseType="lpstr">
      <vt:lpstr>Arial</vt:lpstr>
      <vt:lpstr>宋体</vt:lpstr>
      <vt:lpstr>Wingdings</vt:lpstr>
      <vt:lpstr>Calibri</vt:lpstr>
      <vt:lpstr>Times New Roman</vt:lpstr>
      <vt:lpstr>微软雅黑</vt:lpstr>
      <vt:lpstr>Arial Unicode MS</vt:lpstr>
      <vt:lpstr>Verdana</vt:lpstr>
      <vt:lpstr>华文中宋</vt:lpstr>
      <vt:lpstr>MS PGothic</vt:lpstr>
      <vt:lpstr>Office 主题​​</vt:lpstr>
      <vt:lpstr>Word.Picture.8</vt:lpstr>
      <vt:lpstr>计算机组织与体系结构</vt:lpstr>
      <vt:lpstr>Quiz 1 结果统计</vt:lpstr>
      <vt:lpstr>Recap</vt:lpstr>
      <vt:lpstr>PowerPoint 演示文稿</vt:lpstr>
      <vt:lpstr>PowerPoint 演示文稿</vt:lpstr>
      <vt:lpstr>PowerPoint 演示文稿</vt:lpstr>
      <vt:lpstr>PowerPoint 演示文稿</vt:lpstr>
      <vt:lpstr>1.3 计算机硬件的主要技术指标</vt:lpstr>
      <vt:lpstr>PowerPoint 演示文稿</vt:lpstr>
      <vt:lpstr>第 1 章  计算机系统概论</vt:lpstr>
      <vt:lpstr>第２章  计算机系统量化分析基础 </vt:lpstr>
      <vt:lpstr>2.1.1 计算机体系结构的概念</vt:lpstr>
      <vt:lpstr>程序员所看到的计算机的属性</vt:lpstr>
      <vt:lpstr>What is Computer Architecture?</vt:lpstr>
      <vt:lpstr>The art of architecture</vt:lpstr>
      <vt:lpstr>ISA vs. Microarchitecture</vt:lpstr>
      <vt:lpstr>2.1.2 计算机体系结构、组成和实现</vt:lpstr>
      <vt:lpstr>计算机组成</vt:lpstr>
      <vt:lpstr>计算机的实现</vt:lpstr>
      <vt:lpstr>不同年代计算机体系结构研究的变化</vt:lpstr>
      <vt:lpstr>2.1.3 系列机和兼容</vt:lpstr>
      <vt:lpstr>系列机(Family machine)</vt:lpstr>
      <vt:lpstr>软件兼容</vt:lpstr>
      <vt:lpstr>兼容机</vt:lpstr>
      <vt:lpstr>兼容性</vt:lpstr>
      <vt:lpstr>兼容对体系结构的影响</vt:lpstr>
      <vt:lpstr>Intel公司的x86系列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烂柯人</cp:lastModifiedBy>
  <cp:revision>1680</cp:revision>
  <cp:lastPrinted>2018-09-06T02:46:00Z</cp:lastPrinted>
  <dcterms:created xsi:type="dcterms:W3CDTF">2113-01-01T00:00:00Z</dcterms:created>
  <dcterms:modified xsi:type="dcterms:W3CDTF">2019-09-06T06:30:55Z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