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6"/>
  </p:handoutMasterIdLst>
  <p:sldIdLst>
    <p:sldId id="256" r:id="rId3"/>
    <p:sldId id="1851" r:id="rId5"/>
    <p:sldId id="1975" r:id="rId6"/>
    <p:sldId id="1852" r:id="rId7"/>
    <p:sldId id="1914" r:id="rId8"/>
    <p:sldId id="1915" r:id="rId9"/>
    <p:sldId id="1916" r:id="rId10"/>
    <p:sldId id="1917" r:id="rId11"/>
    <p:sldId id="1918" r:id="rId12"/>
    <p:sldId id="1919" r:id="rId13"/>
    <p:sldId id="1976" r:id="rId14"/>
    <p:sldId id="1920" r:id="rId15"/>
    <p:sldId id="1921" r:id="rId16"/>
    <p:sldId id="1922" r:id="rId17"/>
    <p:sldId id="1923" r:id="rId18"/>
    <p:sldId id="1924" r:id="rId19"/>
    <p:sldId id="1925" r:id="rId20"/>
    <p:sldId id="1926" r:id="rId21"/>
    <p:sldId id="1927" r:id="rId22"/>
    <p:sldId id="1928" r:id="rId23"/>
    <p:sldId id="1929" r:id="rId24"/>
    <p:sldId id="1930" r:id="rId25"/>
    <p:sldId id="1931" r:id="rId26"/>
    <p:sldId id="1932" r:id="rId27"/>
    <p:sldId id="1933" r:id="rId28"/>
    <p:sldId id="1934" r:id="rId29"/>
    <p:sldId id="1935" r:id="rId30"/>
    <p:sldId id="1980" r:id="rId31"/>
    <p:sldId id="1981" r:id="rId32"/>
    <p:sldId id="1936" r:id="rId33"/>
    <p:sldId id="1937" r:id="rId34"/>
    <p:sldId id="1938" r:id="rId35"/>
    <p:sldId id="1939" r:id="rId36"/>
    <p:sldId id="1940" r:id="rId37"/>
    <p:sldId id="1941" r:id="rId38"/>
    <p:sldId id="1942" r:id="rId39"/>
    <p:sldId id="1995" r:id="rId40"/>
    <p:sldId id="1996" r:id="rId41"/>
    <p:sldId id="1948" r:id="rId42"/>
    <p:sldId id="1949" r:id="rId43"/>
    <p:sldId id="1950" r:id="rId44"/>
    <p:sldId id="1985" r:id="rId45"/>
    <p:sldId id="1982" r:id="rId46"/>
    <p:sldId id="1984" r:id="rId47"/>
    <p:sldId id="1951" r:id="rId48"/>
    <p:sldId id="1994" r:id="rId49"/>
    <p:sldId id="1954" r:id="rId50"/>
    <p:sldId id="1955" r:id="rId51"/>
    <p:sldId id="1956" r:id="rId52"/>
    <p:sldId id="1957" r:id="rId53"/>
    <p:sldId id="1987" r:id="rId54"/>
    <p:sldId id="1989" r:id="rId55"/>
    <p:sldId id="1990" r:id="rId56"/>
    <p:sldId id="1958" r:id="rId57"/>
    <p:sldId id="1959" r:id="rId58"/>
    <p:sldId id="1991" r:id="rId59"/>
    <p:sldId id="1962" r:id="rId60"/>
    <p:sldId id="1963" r:id="rId61"/>
    <p:sldId id="1993" r:id="rId62"/>
    <p:sldId id="1964" r:id="rId63"/>
    <p:sldId id="1997" r:id="rId64"/>
    <p:sldId id="1913" r:id="rId65"/>
  </p:sldIdLst>
  <p:sldSz cx="9144000" cy="6858000" type="screen4x3"/>
  <p:notesSz cx="6797675" cy="9874250"/>
  <p:kinsoku lang="zh-CN" invalStChars="!),.:;?]}、。—ˇ¨〃々～‖…’”〕〉》」』〗】∶！＂＇），．：；？］｀｜｝·" invalEndChars="([{‘“〔〈《「『〖【（［｛．·"/>
  <p:defaultTextStyle>
    <a:defPPr>
      <a:defRPr lang="en-US"/>
    </a:defPPr>
    <a:lvl1pPr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33CC"/>
    <a:srgbClr val="003399"/>
    <a:srgbClr val="3366FF"/>
    <a:srgbClr val="C28F3E"/>
    <a:srgbClr val="BC7D3E"/>
    <a:srgbClr val="B0753A"/>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82886" autoAdjust="0"/>
  </p:normalViewPr>
  <p:slideViewPr>
    <p:cSldViewPr>
      <p:cViewPr varScale="1">
        <p:scale>
          <a:sx n="58" d="100"/>
          <a:sy n="58" d="100"/>
        </p:scale>
        <p:origin x="1520" y="52"/>
      </p:cViewPr>
      <p:guideLst>
        <p:guide orient="horz" pos="2160"/>
        <p:guide pos="285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3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handoutMaster" Target="handoutMasters/handoutMaster1.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45862" cy="493176"/>
          </a:xfrm>
          <a:prstGeom prst="rect">
            <a:avLst/>
          </a:prstGeom>
        </p:spPr>
        <p:txBody>
          <a:bodyPr vert="horz" lIns="95263" tIns="47631" rIns="95263" bIns="47631" rtlCol="0"/>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3850294" y="1"/>
            <a:ext cx="2945862" cy="493176"/>
          </a:xfrm>
          <a:prstGeom prst="rect">
            <a:avLst/>
          </a:prstGeom>
        </p:spPr>
        <p:txBody>
          <a:bodyPr vert="horz" lIns="95263" tIns="47631" rIns="95263" bIns="47631" rtlCol="0"/>
          <a:lstStyle>
            <a:lvl1pPr algn="r">
              <a:defRPr sz="1300">
                <a:latin typeface="宋体" panose="02010600030101010101" pitchFamily="2" charset="-122"/>
                <a:ea typeface="宋体" panose="02010600030101010101" pitchFamily="2" charset="-122"/>
              </a:defRPr>
            </a:lvl1pPr>
          </a:lstStyle>
          <a:p>
            <a:pPr>
              <a:defRPr/>
            </a:pPr>
            <a:fld id="{5C9833CB-0817-44DC-BDA6-97E8269B2A4B}" type="datetimeFigureOut">
              <a:rPr lang="zh-CN" altLang="en-US"/>
            </a:fld>
            <a:endParaRPr lang="zh-CN" altLang="en-US"/>
          </a:p>
        </p:txBody>
      </p:sp>
      <p:sp>
        <p:nvSpPr>
          <p:cNvPr id="4" name="页脚占位符 3"/>
          <p:cNvSpPr>
            <a:spLocks noGrp="1"/>
          </p:cNvSpPr>
          <p:nvPr>
            <p:ph type="ftr" sz="quarter" idx="2"/>
          </p:nvPr>
        </p:nvSpPr>
        <p:spPr>
          <a:xfrm>
            <a:off x="0" y="9379543"/>
            <a:ext cx="2945862" cy="493176"/>
          </a:xfrm>
          <a:prstGeom prst="rect">
            <a:avLst/>
          </a:prstGeom>
        </p:spPr>
        <p:txBody>
          <a:bodyPr vert="horz" lIns="95263" tIns="47631" rIns="95263" bIns="47631" rtlCol="0" anchor="b"/>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3850294" y="9379543"/>
            <a:ext cx="2945862" cy="493176"/>
          </a:xfrm>
          <a:prstGeom prst="rect">
            <a:avLst/>
          </a:prstGeom>
        </p:spPr>
        <p:txBody>
          <a:bodyPr vert="horz" lIns="95263" tIns="47631" rIns="95263" bIns="47631" rtlCol="0" anchor="b"/>
          <a:lstStyle>
            <a:lvl1pPr algn="r">
              <a:defRPr sz="1300">
                <a:latin typeface="宋体" panose="02010600030101010101" pitchFamily="2" charset="-122"/>
                <a:ea typeface="宋体" panose="02010600030101010101" pitchFamily="2" charset="-122"/>
              </a:defRPr>
            </a:lvl1pPr>
          </a:lstStyle>
          <a:p>
            <a:pPr>
              <a:defRPr/>
            </a:pPr>
            <a:fld id="{78BBD55E-9969-4143-865D-25DDD65926A5}"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1"/>
            <a:ext cx="2945862" cy="493176"/>
          </a:xfrm>
          <a:prstGeom prst="rect">
            <a:avLst/>
          </a:prstGeom>
          <a:noFill/>
          <a:ln w="9525">
            <a:noFill/>
            <a:miter lim="800000"/>
          </a:ln>
          <a:effectLst/>
        </p:spPr>
        <p:txBody>
          <a:bodyPr vert="horz" wrap="square" lIns="95263" tIns="47631" rIns="95263" bIns="47631" numCol="1" anchor="t"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zh-CN" altLang="en-US"/>
          </a:p>
        </p:txBody>
      </p:sp>
      <p:sp>
        <p:nvSpPr>
          <p:cNvPr id="51203" name="Rectangle 3"/>
          <p:cNvSpPr>
            <a:spLocks noGrp="1" noChangeArrowheads="1"/>
          </p:cNvSpPr>
          <p:nvPr>
            <p:ph type="dt" idx="1"/>
          </p:nvPr>
        </p:nvSpPr>
        <p:spPr bwMode="auto">
          <a:xfrm>
            <a:off x="3851814" y="1"/>
            <a:ext cx="2945862" cy="493176"/>
          </a:xfrm>
          <a:prstGeom prst="rect">
            <a:avLst/>
          </a:prstGeom>
          <a:noFill/>
          <a:ln w="9525">
            <a:noFill/>
            <a:miter lim="800000"/>
          </a:ln>
          <a:effectLst/>
        </p:spPr>
        <p:txBody>
          <a:bodyPr vert="horz" wrap="square" lIns="95263" tIns="47631" rIns="95263" bIns="47631" numCol="1" anchor="t"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44036" name="Rectangle 4"/>
          <p:cNvSpPr>
            <a:spLocks noGrp="1" noRot="1" noChangeAspect="1" noChangeArrowheads="1" noTextEdit="1"/>
          </p:cNvSpPr>
          <p:nvPr>
            <p:ph type="sldImg" idx="2"/>
          </p:nvPr>
        </p:nvSpPr>
        <p:spPr bwMode="auto">
          <a:xfrm>
            <a:off x="930275" y="739775"/>
            <a:ext cx="4937125" cy="370363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5" name="Rectangle 5"/>
          <p:cNvSpPr>
            <a:spLocks noGrp="1" noChangeArrowheads="1"/>
          </p:cNvSpPr>
          <p:nvPr>
            <p:ph type="body" sz="quarter" idx="3"/>
          </p:nvPr>
        </p:nvSpPr>
        <p:spPr bwMode="auto">
          <a:xfrm>
            <a:off x="905952" y="4689772"/>
            <a:ext cx="4985773" cy="4443183"/>
          </a:xfrm>
          <a:prstGeom prst="rect">
            <a:avLst/>
          </a:prstGeom>
          <a:noFill/>
          <a:ln w="9525">
            <a:noFill/>
            <a:miter lim="800000"/>
          </a:ln>
          <a:effectLst/>
        </p:spPr>
        <p:txBody>
          <a:bodyPr vert="horz" wrap="square" lIns="95263" tIns="47631" rIns="95263" bIns="47631"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51206" name="Rectangle 6"/>
          <p:cNvSpPr>
            <a:spLocks noGrp="1" noChangeArrowheads="1"/>
          </p:cNvSpPr>
          <p:nvPr>
            <p:ph type="ftr" sz="quarter" idx="4"/>
          </p:nvPr>
        </p:nvSpPr>
        <p:spPr bwMode="auto">
          <a:xfrm>
            <a:off x="0" y="9381074"/>
            <a:ext cx="2945862" cy="493176"/>
          </a:xfrm>
          <a:prstGeom prst="rect">
            <a:avLst/>
          </a:prstGeom>
          <a:noFill/>
          <a:ln w="9525">
            <a:noFill/>
            <a:miter lim="800000"/>
          </a:ln>
          <a:effectLst/>
        </p:spPr>
        <p:txBody>
          <a:bodyPr vert="horz" wrap="square" lIns="95263" tIns="47631" rIns="95263" bIns="47631" numCol="1" anchor="b"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51207" name="Rectangle 7"/>
          <p:cNvSpPr>
            <a:spLocks noGrp="1" noChangeArrowheads="1"/>
          </p:cNvSpPr>
          <p:nvPr>
            <p:ph type="sldNum" sz="quarter" idx="5"/>
          </p:nvPr>
        </p:nvSpPr>
        <p:spPr bwMode="auto">
          <a:xfrm>
            <a:off x="3851814" y="9381074"/>
            <a:ext cx="2945862" cy="493176"/>
          </a:xfrm>
          <a:prstGeom prst="rect">
            <a:avLst/>
          </a:prstGeom>
          <a:noFill/>
          <a:ln w="9525">
            <a:noFill/>
            <a:miter lim="800000"/>
          </a:ln>
          <a:effectLst/>
        </p:spPr>
        <p:txBody>
          <a:bodyPr vert="horz" wrap="square" lIns="95263" tIns="47631" rIns="95263" bIns="47631" numCol="1" anchor="b"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fld id="{E900B983-0E40-4C29-87BA-CE566D420E2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A4409743-6688-4327-9264-4DEC91CCB6E4}"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预取深度和硬件有关。</a:t>
            </a:r>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59920BE8-1BD1-4155-9F99-E5058910E4BB}"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注意题目的假设，预取可以被重叠才有意义。</a:t>
            </a:r>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F7CD2723-5D49-4256-B907-2A4AF934CD81}"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优化和编译预取都属于编译技术，但后者更广泛。</a:t>
            </a:r>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4E25CA64-B70D-4C7C-BEA7-9E8A24943C3F}"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p:sp>
      <p:sp>
        <p:nvSpPr>
          <p:cNvPr id="563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成对使用的数据紧凑进</a:t>
            </a:r>
            <a:r>
              <a:rPr lang="en-US" altLang="zh-CN" smtClean="0"/>
              <a:t>cache</a:t>
            </a:r>
            <a:r>
              <a:rPr lang="zh-CN" altLang="en-US" smtClean="0"/>
              <a:t>。</a:t>
            </a:r>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92242181-0280-432B-80A6-A84179A87983}"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数据访问的顺序和存放的顺序相匹配。</a:t>
            </a:r>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28B560ED-0CC9-4E0C-AE7F-260F682FBAFF}"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数据访问的顺序和存放的顺序相匹配。</a:t>
            </a:r>
            <a:endParaRPr lang="zh-CN" altLang="en-US" smtClean="0"/>
          </a:p>
          <a:p>
            <a:pPr eaLnBrk="1" hangingPunct="1"/>
            <a:endParaRPr lang="en-US"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D1E1FCA7-28EF-42EF-8570-ACE1CA086D9A}"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分块也是一种在大数据集时使数据的访问顺序和存放顺序尽量一致的方法。</a:t>
            </a:r>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30BBD616-739F-4045-BD47-8F8DCD8B75D3}"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p:sp>
      <p:sp>
        <p:nvSpPr>
          <p:cNvPr id="604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失效结果可以从执行过程或程序循环组织两方面计算。</a:t>
            </a:r>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F5CD347D-F89F-4D26-A1E9-3743BEB42359}"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X: N*B * N/B * N/B =N**3/B      Y: N**2 * N/B =N**3/B   Z: B**2 * N/B * N/B =N**2</a:t>
            </a:r>
            <a:endParaRPr lang="en-US"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幻灯片图像占位符 1"/>
          <p:cNvSpPr>
            <a:spLocks noGrp="1" noRot="1" noChangeAspect="1" noTextEdit="1"/>
          </p:cNvSpPr>
          <p:nvPr>
            <p:ph type="sldImg"/>
          </p:nvPr>
        </p:nvSpPr>
        <p:spPr/>
      </p:sp>
      <p:sp>
        <p:nvSpPr>
          <p:cNvPr id="2457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a:t>
            </a:r>
            <a:r>
              <a:rPr lang="zh-CN" altLang="en-US" smtClean="0"/>
              <a:t>是有优势</a:t>
            </a:r>
            <a:endParaRPr lang="zh-CN" altLang="en-US" smtClean="0"/>
          </a:p>
        </p:txBody>
      </p:sp>
      <p:sp>
        <p:nvSpPr>
          <p:cNvPr id="24576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806450" indent="-309245">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241425" indent="-247015">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738630" indent="-247015">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236470" indent="-247015">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694940" indent="-24701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154045" indent="-24701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613150" indent="-24701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4072255" indent="-24701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92AFF89-050F-4AA1-82E0-73CF0656A85E}" type="slidenum">
              <a:rPr lang="en-US" altLang="zh-CN" sz="1300"/>
            </a:fld>
            <a:endParaRPr lang="en-US" altLang="zh-CN"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p:sp>
      <p:sp>
        <p:nvSpPr>
          <p:cNvPr id="204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回顾</a:t>
            </a:r>
            <a:endParaRPr lang="zh-CN" altLang="en-US" smtClean="0"/>
          </a:p>
        </p:txBody>
      </p:sp>
      <p:sp>
        <p:nvSpPr>
          <p:cNvPr id="2048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1AB62BE5-AE06-45DB-AA8F-0AA7FC7ACAE8}"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E553F6F1-71B5-4B33-8E6A-78F8D6EF77FC}"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本章的重点是两部分：</a:t>
            </a:r>
            <a:r>
              <a:rPr lang="en-US" altLang="zh-CN" smtClean="0"/>
              <a:t>cache</a:t>
            </a:r>
            <a:r>
              <a:rPr lang="zh-CN" altLang="en-US" smtClean="0"/>
              <a:t>和主存</a:t>
            </a:r>
            <a:endParaRPr lang="zh-CN" altLang="en-US" smtClean="0"/>
          </a:p>
          <a:p>
            <a:pPr eaLnBrk="1" hangingPunct="1"/>
            <a:r>
              <a:rPr lang="zh-CN" altLang="en-US" smtClean="0"/>
              <a:t>也是单机存储层次中最重要的两层。</a:t>
            </a:r>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ACE46232-4557-4C58-8390-AAB37A4C42EA}"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34819" name="Rectangle 2"/>
          <p:cNvSpPr>
            <a:spLocks noGrp="1" noRot="1" noChangeAspect="1" noChangeArrowheads="1" noTextEdit="1"/>
          </p:cNvSpPr>
          <p:nvPr>
            <p:ph type="sldImg"/>
          </p:nvPr>
        </p:nvSpPr>
        <p:spPr/>
      </p:sp>
      <p:sp>
        <p:nvSpPr>
          <p:cNvPr id="348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000" dirty="0"/>
              <a:t>怎样理解：子块失效开销小于完整块的失效开销？</a:t>
            </a:r>
            <a:endParaRPr lang="zh-CN" altLang="en-US" sz="1000" dirty="0"/>
          </a:p>
          <a:p>
            <a:pPr eaLnBrk="1" hangingPunct="1"/>
            <a:endParaRPr lang="zh-CN" altLang="en-US" sz="1000" dirty="0"/>
          </a:p>
          <a:p>
            <a:pPr eaLnBrk="1" hangingPunct="1"/>
            <a:r>
              <a:rPr lang="zh-CN" altLang="en-US" sz="1000" dirty="0"/>
              <a:t>在写直达策略里：</a:t>
            </a:r>
            <a:endParaRPr lang="zh-CN" altLang="en-US" sz="1000" dirty="0"/>
          </a:p>
          <a:p>
            <a:pPr eaLnBrk="1" hangingPunct="1"/>
            <a:r>
              <a:rPr lang="en-US" altLang="zh-CN" sz="1000" dirty="0"/>
              <a:t>1</a:t>
            </a:r>
            <a:r>
              <a:rPr lang="zh-CN" altLang="en-US" sz="1000" dirty="0"/>
              <a:t>。对子块读失效，要作废块里的所有有效子块，读回新的一个子块，更新</a:t>
            </a:r>
            <a:r>
              <a:rPr lang="en-US" altLang="zh-CN" sz="1000" dirty="0"/>
              <a:t>tag</a:t>
            </a:r>
            <a:r>
              <a:rPr lang="zh-CN" altLang="en-US" sz="1000" dirty="0"/>
              <a:t>；</a:t>
            </a:r>
            <a:endParaRPr lang="zh-CN" altLang="en-US" sz="1000" dirty="0"/>
          </a:p>
          <a:p>
            <a:pPr eaLnBrk="1" hangingPunct="1"/>
            <a:r>
              <a:rPr lang="zh-CN" altLang="en-US" sz="1000" dirty="0"/>
              <a:t> －－如果子块大小是原来块大小的</a:t>
            </a:r>
            <a:r>
              <a:rPr lang="en-US" altLang="zh-CN" sz="1000" dirty="0"/>
              <a:t>1/n</a:t>
            </a:r>
            <a:r>
              <a:rPr lang="zh-CN" altLang="en-US" sz="1000" dirty="0"/>
              <a:t>，可能增大失效率 （可能把其它子块也作废了）</a:t>
            </a:r>
            <a:endParaRPr lang="zh-CN" altLang="en-US" sz="1000" dirty="0"/>
          </a:p>
          <a:p>
            <a:pPr eaLnBrk="1" hangingPunct="1"/>
            <a:r>
              <a:rPr lang="en-US" altLang="zh-CN" sz="1000" dirty="0"/>
              <a:t>2</a:t>
            </a:r>
            <a:r>
              <a:rPr lang="zh-CN" altLang="en-US" sz="1000" dirty="0"/>
              <a:t>。对子块写失效，要作废块里的所有有效子块，写一个新的子块，更新</a:t>
            </a:r>
            <a:r>
              <a:rPr lang="en-US" altLang="zh-CN" sz="1000" dirty="0"/>
              <a:t>tag</a:t>
            </a:r>
            <a:r>
              <a:rPr lang="zh-CN" altLang="en-US" sz="1000" dirty="0"/>
              <a:t>，并把子块写回主存；                           </a:t>
            </a:r>
            <a:endParaRPr lang="zh-CN" altLang="en-US" sz="1000" dirty="0"/>
          </a:p>
          <a:p>
            <a:pPr eaLnBrk="1" hangingPunct="1"/>
            <a:r>
              <a:rPr lang="zh-CN" altLang="en-US" sz="1000" dirty="0"/>
              <a:t>－－如果子块大小是原来块大小的</a:t>
            </a:r>
            <a:r>
              <a:rPr lang="en-US" altLang="zh-CN" sz="1000" dirty="0"/>
              <a:t>1/n</a:t>
            </a:r>
            <a:r>
              <a:rPr lang="zh-CN" altLang="en-US" sz="1000" dirty="0"/>
              <a:t>，可能增大失效率（可能把其它子块也作废了，失效开销还是写回一个子块的开销）</a:t>
            </a:r>
            <a:endParaRPr lang="zh-CN" altLang="en-US" sz="1000" dirty="0"/>
          </a:p>
          <a:p>
            <a:pPr eaLnBrk="1" hangingPunct="1"/>
            <a:endParaRPr lang="zh-CN" altLang="en-US" sz="1000" dirty="0"/>
          </a:p>
          <a:p>
            <a:pPr eaLnBrk="1" hangingPunct="1"/>
            <a:r>
              <a:rPr lang="zh-CN" altLang="en-US" sz="1000" dirty="0"/>
              <a:t>在写回策略里：   </a:t>
            </a:r>
            <a:endParaRPr lang="zh-CN" altLang="en-US" sz="1000" dirty="0"/>
          </a:p>
          <a:p>
            <a:pPr eaLnBrk="1" hangingPunct="1"/>
            <a:r>
              <a:rPr lang="en-US" altLang="zh-CN" sz="1000" dirty="0"/>
              <a:t>1</a:t>
            </a:r>
            <a:r>
              <a:rPr lang="zh-CN" altLang="en-US" sz="1000" dirty="0"/>
              <a:t>。对子块读失效，要作废并写回所有有效子块，读回新的一个子块，更新</a:t>
            </a:r>
            <a:r>
              <a:rPr lang="en-US" altLang="zh-CN" sz="1000" dirty="0"/>
              <a:t>tag</a:t>
            </a:r>
            <a:r>
              <a:rPr lang="zh-CN" altLang="en-US" sz="1000" dirty="0"/>
              <a:t>；</a:t>
            </a:r>
            <a:endParaRPr lang="zh-CN" altLang="en-US" sz="1000" dirty="0"/>
          </a:p>
          <a:p>
            <a:pPr eaLnBrk="1" hangingPunct="1"/>
            <a:r>
              <a:rPr lang="zh-CN" altLang="en-US" sz="1000" dirty="0"/>
              <a:t>－－可能增大失效率，如子块大小等于原来的块大小，失效开销就是原来几倍块写回的开销，如果子块大小是原来块大小的</a:t>
            </a:r>
            <a:r>
              <a:rPr lang="en-US" altLang="zh-CN" sz="1000" dirty="0"/>
              <a:t>1/n</a:t>
            </a:r>
            <a:r>
              <a:rPr lang="zh-CN" altLang="en-US" sz="1000" dirty="0"/>
              <a:t>，失效开销就是原来的</a:t>
            </a:r>
            <a:r>
              <a:rPr lang="en-US" altLang="zh-CN" sz="1000" dirty="0"/>
              <a:t>x/n</a:t>
            </a:r>
            <a:endParaRPr lang="en-US" altLang="zh-CN" sz="1000" dirty="0"/>
          </a:p>
          <a:p>
            <a:pPr eaLnBrk="1" hangingPunct="1"/>
            <a:r>
              <a:rPr lang="en-US" altLang="zh-CN" sz="1000" dirty="0"/>
              <a:t>2</a:t>
            </a:r>
            <a:r>
              <a:rPr lang="zh-CN" altLang="en-US" sz="1000" dirty="0"/>
              <a:t>。对子块写失效，要作废并写回所有有效子块，写一个新的子块，更新</a:t>
            </a:r>
            <a:r>
              <a:rPr lang="en-US" altLang="zh-CN" sz="1000" dirty="0"/>
              <a:t>tag</a:t>
            </a:r>
            <a:r>
              <a:rPr lang="zh-CN" altLang="en-US" sz="1000" dirty="0"/>
              <a:t>；</a:t>
            </a:r>
            <a:endParaRPr lang="zh-CN" altLang="en-US" sz="1000" dirty="0"/>
          </a:p>
          <a:p>
            <a:pPr eaLnBrk="1" hangingPunct="1"/>
            <a:r>
              <a:rPr lang="zh-CN" altLang="en-US" sz="1000" dirty="0"/>
              <a:t>同上</a:t>
            </a:r>
            <a:endParaRPr lang="zh-CN" altLang="en-US" sz="10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幻灯片图像占位符 1"/>
          <p:cNvSpPr>
            <a:spLocks noGrp="1" noRot="1" noChangeAspect="1" noTextEdit="1"/>
          </p:cNvSpPr>
          <p:nvPr>
            <p:ph type="sldImg"/>
          </p:nvPr>
        </p:nvSpPr>
        <p:spPr/>
      </p:sp>
      <p:sp>
        <p:nvSpPr>
          <p:cNvPr id="2129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缓冲区有四个条目，每一个条目包括</a:t>
            </a:r>
            <a:r>
              <a:rPr lang="en-US" altLang="zh-CN" smtClean="0"/>
              <a:t>4</a:t>
            </a:r>
            <a:r>
              <a:rPr lang="zh-CN" altLang="en-US" smtClean="0"/>
              <a:t>个</a:t>
            </a:r>
            <a:r>
              <a:rPr lang="en-US" altLang="zh-CN" smtClean="0"/>
              <a:t>64</a:t>
            </a:r>
            <a:r>
              <a:rPr lang="zh-CN" altLang="en-US" smtClean="0"/>
              <a:t>位的字，项地址在图的左边，有效位“</a:t>
            </a:r>
            <a:r>
              <a:rPr lang="en-US" altLang="zh-CN" smtClean="0"/>
              <a:t>V</a:t>
            </a:r>
            <a:r>
              <a:rPr lang="zh-CN" altLang="en-US" smtClean="0"/>
              <a:t>”指明后</a:t>
            </a:r>
            <a:r>
              <a:rPr lang="en-US" altLang="zh-CN" smtClean="0"/>
              <a:t>8</a:t>
            </a:r>
            <a:r>
              <a:rPr lang="zh-CN" altLang="en-US" smtClean="0"/>
              <a:t>个字节是否已经使用（不采用写合并时，图的上半部分中的每一项右边的几个字</a:t>
            </a:r>
            <a:r>
              <a:rPr lang="zh-CN" altLang="en-US" b="1" smtClean="0"/>
              <a:t>只有被一次写多个字的指令使用</a:t>
            </a:r>
            <a:r>
              <a:rPr lang="zh-CN" altLang="en-US" smtClean="0"/>
              <a:t>）。写合并将四次写合并到缓冲区的一个存储字中；不采用写合并时，缓冲区被填满，即令每一项的</a:t>
            </a:r>
            <a:r>
              <a:rPr lang="en-US" altLang="zh-CN" smtClean="0"/>
              <a:t>3</a:t>
            </a:r>
            <a:r>
              <a:rPr lang="zh-CN" altLang="en-US" smtClean="0"/>
              <a:t>／</a:t>
            </a:r>
            <a:r>
              <a:rPr lang="en-US" altLang="zh-CN" smtClean="0"/>
              <a:t>4</a:t>
            </a:r>
            <a:r>
              <a:rPr lang="zh-CN" altLang="en-US" smtClean="0"/>
              <a:t>被浪费掉了。</a:t>
            </a:r>
            <a:endParaRPr lang="zh-CN" altLang="en-US" smtClean="0"/>
          </a:p>
        </p:txBody>
      </p:sp>
      <p:sp>
        <p:nvSpPr>
          <p:cNvPr id="2129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806450" indent="-309245">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241425" indent="-247015">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738630" indent="-247015">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236470" indent="-247015">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694940" indent="-24701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154045" indent="-24701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613150" indent="-24701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4072255" indent="-24701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60501E5-77E8-4221-95FF-D62B32B2E864}" type="slidenum">
              <a:rPr lang="en-US" altLang="zh-CN" sz="1300"/>
            </a:fld>
            <a:endParaRPr lang="en-US" altLang="zh-CN" sz="13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0A3CD05D-F5FA-4C7B-A9D4-2BA2AD8863C4}"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引入写缓冲时的优化策略。</a:t>
            </a:r>
            <a:endParaRPr lang="zh-CN" altLang="en-US" smtClean="0"/>
          </a:p>
          <a:p>
            <a:pPr eaLnBrk="1" hangingPunct="1"/>
            <a:r>
              <a:rPr lang="zh-CN" altLang="en-US" smtClean="0"/>
              <a:t>为防止乱序访存，要查找或等待写缓冲。</a:t>
            </a:r>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D94AD7BD-FC7F-49DE-A4B1-4BBF92B811AE}"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尽早启动的性能增益和后续访问模式有很大关系。</a:t>
            </a:r>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6A283DC9-A5A0-43BF-B6F9-712D79395967}"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注意失效率所对应的级别。</a:t>
            </a:r>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71CEEC52-AF25-4DC8-AA6F-20408109EF0C}"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p:sp>
      <p:sp>
        <p:nvSpPr>
          <p:cNvPr id="39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局部失效率适于评价局部某一级的性能，不能评价全局。</a:t>
            </a:r>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74089F03-D2B8-458F-BA09-956B97E0C601}"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40963" name="Rectangle 2"/>
          <p:cNvSpPr>
            <a:spLocks noGrp="1" noRot="1" noChangeAspect="1" noChangeArrowheads="1" noTextEdit="1"/>
          </p:cNvSpPr>
          <p:nvPr>
            <p:ph type="sldImg"/>
          </p:nvPr>
        </p:nvSpPr>
        <p:spPr/>
      </p:sp>
      <p:sp>
        <p:nvSpPr>
          <p:cNvPr id="409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二级</a:t>
            </a:r>
            <a:r>
              <a:rPr lang="en-US" altLang="zh-CN" smtClean="0"/>
              <a:t>cache</a:t>
            </a:r>
            <a:r>
              <a:rPr lang="zh-CN" altLang="en-US" smtClean="0"/>
              <a:t>中的问题和一级</a:t>
            </a:r>
            <a:r>
              <a:rPr lang="en-US" altLang="zh-CN" smtClean="0"/>
              <a:t>cache</a:t>
            </a:r>
            <a:r>
              <a:rPr lang="zh-CN" altLang="en-US" smtClean="0"/>
              <a:t>一样，但侧重点不同。</a:t>
            </a:r>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7D9BBC3B-AAF0-4C83-B101-027CE3EF6AB8}"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p:sp>
      <p:sp>
        <p:nvSpPr>
          <p:cNvPr id="430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这种方法大大加大了硬件的开销，但广泛采用。</a:t>
            </a:r>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幻灯片图像占位符 1"/>
          <p:cNvSpPr>
            <a:spLocks noGrp="1" noRot="1" noChangeAspect="1" noTextEdit="1"/>
          </p:cNvSpPr>
          <p:nvPr>
            <p:ph type="sldImg"/>
          </p:nvPr>
        </p:nvSpPr>
        <p:spPr/>
      </p:sp>
      <p:sp>
        <p:nvSpPr>
          <p:cNvPr id="2191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2011</a:t>
            </a:r>
            <a:r>
              <a:rPr lang="zh-CN" altLang="en-US" dirty="0" smtClean="0"/>
              <a:t>年有最新的研究结果，由于缓存容量的增加和</a:t>
            </a:r>
            <a:r>
              <a:rPr lang="en-US" altLang="zh-CN" dirty="0" smtClean="0"/>
              <a:t>L3</a:t>
            </a:r>
            <a:r>
              <a:rPr lang="zh-CN" altLang="en-US" dirty="0" smtClean="0"/>
              <a:t>的使用，这种优势更加不明显，整型</a:t>
            </a:r>
            <a:r>
              <a:rPr lang="en-US" altLang="zh-CN" dirty="0" smtClean="0"/>
              <a:t>9%</a:t>
            </a:r>
            <a:r>
              <a:rPr lang="zh-CN" altLang="en-US" dirty="0" smtClean="0"/>
              <a:t>，浮点</a:t>
            </a:r>
            <a:r>
              <a:rPr lang="en-US" altLang="zh-CN" dirty="0" smtClean="0"/>
              <a:t>12.5%</a:t>
            </a:r>
            <a:endParaRPr lang="en-US" altLang="zh-CN" dirty="0" smtClean="0"/>
          </a:p>
          <a:p>
            <a:endParaRPr lang="en-US" altLang="zh-CN" dirty="0" smtClean="0"/>
          </a:p>
          <a:p>
            <a:r>
              <a:rPr lang="zh-CN" altLang="en-US" dirty="0" smtClean="0"/>
              <a:t>对非阻塞</a:t>
            </a:r>
            <a:r>
              <a:rPr lang="en-US" altLang="zh-CN" dirty="0" smtClean="0"/>
              <a:t>cache</a:t>
            </a:r>
            <a:r>
              <a:rPr lang="zh-CN" altLang="en-US" dirty="0" smtClean="0"/>
              <a:t>的性能评价很难，因为存在重叠停顿时间</a:t>
            </a:r>
            <a:endParaRPr lang="zh-CN" altLang="en-US" dirty="0" smtClean="0"/>
          </a:p>
        </p:txBody>
      </p:sp>
      <p:sp>
        <p:nvSpPr>
          <p:cNvPr id="2191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806450" indent="-309245">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241425" indent="-247015">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738630" indent="-247015">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236470" indent="-247015">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694940" indent="-24701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154045" indent="-24701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613150" indent="-24701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4072255" indent="-24701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FE2DCD7-EA92-4CE9-8644-F135985BFCD9}" type="slidenum">
              <a:rPr lang="en-US" altLang="zh-CN" sz="1300"/>
            </a:fld>
            <a:endParaRPr lang="en-US" altLang="zh-CN"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08F7E0A0-FA26-4313-A67C-C297B8D22092}"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本章的重点是两部分：</a:t>
            </a:r>
            <a:r>
              <a:rPr lang="en-US" altLang="zh-CN" smtClean="0"/>
              <a:t>cache</a:t>
            </a:r>
            <a:r>
              <a:rPr lang="zh-CN" altLang="en-US" smtClean="0"/>
              <a:t>和主存</a:t>
            </a:r>
            <a:endParaRPr lang="zh-CN" altLang="en-US" smtClean="0"/>
          </a:p>
          <a:p>
            <a:pPr eaLnBrk="1" hangingPunct="1"/>
            <a:r>
              <a:rPr lang="zh-CN" altLang="en-US" smtClean="0"/>
              <a:t>也是单机存储层次中最重要的两层。</a:t>
            </a:r>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850D708B-44C0-40C6-8504-83371CB2ED35}"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前提：在</a:t>
            </a:r>
            <a:r>
              <a:rPr lang="en-US" altLang="zh-CN" dirty="0" smtClean="0"/>
              <a:t>cache</a:t>
            </a:r>
            <a:r>
              <a:rPr lang="zh-CN" altLang="en-US" dirty="0" smtClean="0"/>
              <a:t>中失效而在预取缓冲里命中也算命中，所以这是一种减少失效率的方法；</a:t>
            </a:r>
            <a:endParaRPr lang="zh-CN" altLang="en-US" dirty="0" smtClean="0"/>
          </a:p>
          <a:p>
            <a:pPr eaLnBrk="1" hangingPunct="1"/>
            <a:r>
              <a:rPr lang="zh-CN" altLang="en-US" dirty="0" smtClean="0"/>
              <a:t>如果把在预取缓冲里命中而在</a:t>
            </a:r>
            <a:r>
              <a:rPr lang="en-US" altLang="zh-CN" dirty="0" smtClean="0"/>
              <a:t>cache</a:t>
            </a:r>
            <a:r>
              <a:rPr lang="zh-CN" altLang="en-US" dirty="0" smtClean="0"/>
              <a:t>中失效看成失效，则这是一种减小失效开销的方法。</a:t>
            </a:r>
            <a:endParaRPr lang="zh-CN" alt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62F03433-70AA-4869-B653-33E9DF637C30}"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效果十分明显，硬件预取通常是下一个或几个相邻的块，</a:t>
            </a:r>
            <a:r>
              <a:rPr lang="en-US" altLang="zh-CN" smtClean="0"/>
              <a:t>trace</a:t>
            </a:r>
            <a:r>
              <a:rPr lang="zh-CN" altLang="en-US" smtClean="0"/>
              <a:t>比较简单。</a:t>
            </a:r>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DBB40D8C-E6CB-413A-8A87-D550321F2C3B}"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p:sp>
      <p:sp>
        <p:nvSpPr>
          <p:cNvPr id="49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编译预取更加智能，故障状态需要很多回退处理。</a:t>
            </a:r>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53F7DCF8-4CD5-49B3-9C56-B8783F036791}"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编译优化所限，主要针对循环，得到的好处也最大，因为是数据密集计算。</a:t>
            </a:r>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FC03E771-87D9-4413-9326-89C14A3CD0B8}"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p:sp>
      <p:sp>
        <p:nvSpPr>
          <p:cNvPr id="512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注意</a:t>
            </a:r>
            <a:r>
              <a:rPr lang="en-US" altLang="zh-CN" smtClean="0"/>
              <a:t>b</a:t>
            </a:r>
            <a:r>
              <a:rPr lang="zh-CN" altLang="en-US" smtClean="0"/>
              <a:t>数组的后面两行并未使用，但用于占据</a:t>
            </a:r>
            <a:r>
              <a:rPr lang="en-US" altLang="zh-CN" smtClean="0"/>
              <a:t>cache</a:t>
            </a:r>
            <a:r>
              <a:rPr lang="zh-CN" altLang="en-US" smtClean="0"/>
              <a:t>空间。</a:t>
            </a:r>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6125" indent="-287020" eaLnBrk="0" hangingPunct="0">
              <a:defRPr b="1">
                <a:solidFill>
                  <a:schemeClr val="tx1"/>
                </a:solidFill>
                <a:latin typeface="Verdana" panose="020B0604030504040204" pitchFamily="34" charset="0"/>
                <a:ea typeface="宋体" panose="02010600030101010101" pitchFamily="2" charset="-122"/>
              </a:defRPr>
            </a:lvl2pPr>
            <a:lvl3pPr marL="1147445" indent="-229235" eaLnBrk="0" hangingPunct="0">
              <a:defRPr b="1">
                <a:solidFill>
                  <a:schemeClr val="tx1"/>
                </a:solidFill>
                <a:latin typeface="Verdana" panose="020B0604030504040204" pitchFamily="34" charset="0"/>
                <a:ea typeface="宋体" panose="02010600030101010101" pitchFamily="2" charset="-122"/>
              </a:defRPr>
            </a:lvl3pPr>
            <a:lvl4pPr marL="1606550" indent="-229235" eaLnBrk="0" hangingPunct="0">
              <a:defRPr b="1">
                <a:solidFill>
                  <a:schemeClr val="tx1"/>
                </a:solidFill>
                <a:latin typeface="Verdana" panose="020B0604030504040204" pitchFamily="34" charset="0"/>
                <a:ea typeface="宋体" panose="02010600030101010101" pitchFamily="2" charset="-122"/>
              </a:defRPr>
            </a:lvl4pPr>
            <a:lvl5pPr marL="2065655" indent="-229235" eaLnBrk="0" hangingPunct="0">
              <a:defRPr b="1">
                <a:solidFill>
                  <a:schemeClr val="tx1"/>
                </a:solidFill>
                <a:latin typeface="Verdana" panose="020B0604030504040204" pitchFamily="34" charset="0"/>
                <a:ea typeface="宋体" panose="02010600030101010101" pitchFamily="2" charset="-122"/>
              </a:defRPr>
            </a:lvl5pPr>
            <a:lvl6pPr marL="252476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865"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97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440" indent="-229235"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B8CEC0BF-81AA-4C49-8C57-481393E8ACDE}" type="slidenum">
              <a:rPr lang="en-US" altLang="zh-CN" b="0">
                <a:latin typeface="Times New Roman" panose="02020603050405020304" pitchFamily="18" charset="0"/>
              </a:rPr>
            </a:fld>
            <a:endParaRPr lang="en-US" altLang="zh-CN" b="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失效次数和程序运行情况有关。</a:t>
            </a:r>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5AE633C-541A-4E3F-A22A-3C4C63E8EF5F}"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739E446-6F6B-46FF-A641-54E99657CB0F}"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295BA35-14E5-4401-B968-D9FCFD45D966}"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showMasterSp="0">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886200" y="247650"/>
            <a:ext cx="5105400" cy="381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685800" y="1219200"/>
            <a:ext cx="7772400" cy="4953000"/>
          </a:xfrm>
        </p:spPr>
        <p:txBody>
          <a:bodyPr/>
          <a:lstStyle/>
          <a:p>
            <a:pPr lvl="0"/>
            <a:endParaRPr lang="zh-CN" altLang="en-US" noProof="0"/>
          </a:p>
        </p:txBody>
      </p:sp>
    </p:spTree>
  </p:cSld>
  <p:clrMapOvr>
    <a:masterClrMapping/>
  </p:clrMapOvr>
  <p:transition>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showMasterSp="0">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247650"/>
            <a:ext cx="8305800" cy="59245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8BCAC33D-D29A-48B3-BCD6-381D3D720D26}"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836AFD5-B4CE-4309-A85F-E56CFD431173}"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B3CCC3E9-608E-4023-AA79-77ECC6312F57}"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CD980664-B5A2-458D-9781-BDBB3E444617}"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3342FEDC-7E89-472C-BFD5-D857A9C78A6E}"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65B7EA61-351E-4105-9AD9-76D38C6E9934}"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AFC75736-67D3-4C0D-9AD3-EBB1133B7A15}"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6B43B5C7-14AB-4EB9-8E35-9962854618D2}"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fld id="{2CE38698-3FD2-4DD5-AB6F-61E8F41EBC15}"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slide" Target="slide23.xml"/><Relationship Id="rId3" Type="http://schemas.openxmlformats.org/officeDocument/2006/relationships/hyperlink" Target="ppt/slides/ppt/slides/ppt/slides/ppt/slides/player/Play.exe%20nta/arch5309.nta%200%200%200%20800%20600%200%200%200%20314" TargetMode="External"/><Relationship Id="rId2" Type="http://schemas.openxmlformats.org/officeDocument/2006/relationships/slide" Target="slide19.xml"/><Relationship Id="rId1" Type="http://schemas.openxmlformats.org/officeDocument/2006/relationships/slide" Target="slide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slide" Target="slide13.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slide" Target="slide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hyperlink" Target="ppt/slides/ppt/slides/ppt/slides/ppt/slides/player/Play.exe%20nta/arch5311.nta%200%200%200%20800%20600%200%200%200%20314" TargetMode="Externa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hyperlink" Target="ppt/slides/ppt/slides/ppt/slides/ppt/slides/player/Play.exe%20nta/arch5312.nta%200%200%200%20800%20600%200%200%200%20314" TargetMode="Externa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2.xml"/><Relationship Id="rId1" Type="http://schemas.openxmlformats.org/officeDocument/2006/relationships/image" Target="../media/image17.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slide" Target="slide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slide" Target="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slide" Target="slide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hyperlink" Target="ppt/slides/ppt/slides/ppt/slides/ppt/slides/player/Play.exe%20nta/tu518.nta%200%200%200%20800%20600%200%200%200%20314"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ppt/slides/ppt/slides/ppt/slides/ppt/slides/player/Play.exe%20nta/tu520.nta%200%200%200%20800%20600%200%200%200%20314"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55650" y="1341438"/>
            <a:ext cx="7704138" cy="1143000"/>
          </a:xfrm>
        </p:spPr>
        <p:txBody>
          <a:bodyPr/>
          <a:lstStyle/>
          <a:p>
            <a:pPr algn="dist" eaLnBrk="1" hangingPunct="1"/>
            <a:r>
              <a:rPr lang="zh-CN" altLang="en-US" sz="5400" b="1" smtClean="0"/>
              <a:t>计算机组织与体系结构</a:t>
            </a:r>
            <a:endParaRPr lang="zh-CN" altLang="en-US" sz="5400" b="1" smtClean="0"/>
          </a:p>
        </p:txBody>
      </p:sp>
      <p:sp>
        <p:nvSpPr>
          <p:cNvPr id="2051" name="Text Box 7"/>
          <p:cNvSpPr txBox="1">
            <a:spLocks noChangeArrowheads="1"/>
          </p:cNvSpPr>
          <p:nvPr/>
        </p:nvSpPr>
        <p:spPr bwMode="auto">
          <a:xfrm>
            <a:off x="3714750" y="5072063"/>
            <a:ext cx="2951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dirty="0"/>
              <a:t> </a:t>
            </a:r>
            <a:r>
              <a:rPr lang="zh-CN" altLang="en-US" sz="2800" dirty="0" smtClean="0"/>
              <a:t>张展</a:t>
            </a:r>
            <a:endParaRPr lang="zh-CN" altLang="en-US" sz="2800" dirty="0"/>
          </a:p>
        </p:txBody>
      </p:sp>
      <p:sp>
        <p:nvSpPr>
          <p:cNvPr id="2052" name="Text Box 7"/>
          <p:cNvSpPr txBox="1">
            <a:spLocks noChangeArrowheads="1"/>
          </p:cNvSpPr>
          <p:nvPr/>
        </p:nvSpPr>
        <p:spPr bwMode="auto">
          <a:xfrm>
            <a:off x="2571750" y="4500563"/>
            <a:ext cx="4357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t> 计算机科学与技术学院</a:t>
            </a:r>
            <a:endParaRPr lang="zh-CN" altLang="en-US" sz="2800"/>
          </a:p>
        </p:txBody>
      </p:sp>
      <p:sp>
        <p:nvSpPr>
          <p:cNvPr id="5" name="Rectangle 2"/>
          <p:cNvSpPr txBox="1">
            <a:spLocks noChangeArrowheads="1"/>
          </p:cNvSpPr>
          <p:nvPr/>
        </p:nvSpPr>
        <p:spPr bwMode="auto">
          <a:xfrm>
            <a:off x="1714500" y="3071813"/>
            <a:ext cx="5673725" cy="1143000"/>
          </a:xfrm>
          <a:prstGeom prst="rect">
            <a:avLst/>
          </a:prstGeom>
          <a:noFill/>
          <a:ln w="9525">
            <a:noFill/>
            <a:miter lim="800000"/>
          </a:ln>
          <a:effectLst/>
        </p:spPr>
        <p:txBody>
          <a:bodyPr lIns="92075" tIns="46038" rIns="92075" bIns="46038" anchor="ctr"/>
          <a:lstStyle/>
          <a:p>
            <a:pPr algn="ctr">
              <a:defRPr/>
            </a:pPr>
            <a:r>
              <a:rPr lang="zh-CN" altLang="en-US" sz="4000" kern="0" dirty="0" smtClean="0">
                <a:effectLst>
                  <a:outerShdw blurRad="38100" dist="38100" dir="2700000" algn="tl">
                    <a:srgbClr val="000000"/>
                  </a:outerShdw>
                </a:effectLst>
                <a:latin typeface="+mj-lt"/>
                <a:ea typeface="+mj-ea"/>
                <a:cs typeface="+mj-cs"/>
              </a:rPr>
              <a:t>第二十</a:t>
            </a:r>
            <a:r>
              <a:rPr lang="zh-CN" altLang="en-US" sz="4000" kern="0" dirty="0">
                <a:effectLst>
                  <a:outerShdw blurRad="38100" dist="38100" dir="2700000" algn="tl">
                    <a:srgbClr val="000000"/>
                  </a:outerShdw>
                </a:effectLst>
                <a:latin typeface="+mj-lt"/>
                <a:ea typeface="+mj-ea"/>
                <a:cs typeface="+mj-cs"/>
              </a:rPr>
              <a:t>一</a:t>
            </a:r>
            <a:r>
              <a:rPr lang="zh-CN" altLang="en-US" sz="4000" kern="0" dirty="0" smtClean="0">
                <a:effectLst>
                  <a:outerShdw blurRad="38100" dist="38100" dir="2700000" algn="tl">
                    <a:srgbClr val="000000"/>
                  </a:outerShdw>
                </a:effectLst>
                <a:latin typeface="+mj-lt"/>
                <a:ea typeface="+mj-ea"/>
                <a:cs typeface="+mj-cs"/>
              </a:rPr>
              <a:t>讲</a:t>
            </a:r>
            <a:endParaRPr lang="zh-CN" altLang="en-US" sz="4000" kern="0" dirty="0">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3"/>
          <p:cNvSpPr txBox="1">
            <a:spLocks noChangeArrowheads="1"/>
          </p:cNvSpPr>
          <p:nvPr/>
        </p:nvSpPr>
        <p:spPr bwMode="auto">
          <a:xfrm>
            <a:off x="827088" y="1302866"/>
            <a:ext cx="7345362"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30000"/>
              </a:lnSpc>
              <a:spcBef>
                <a:spcPct val="50000"/>
              </a:spcBef>
            </a:pPr>
            <a:r>
              <a:rPr kumimoji="1" lang="en-US" altLang="zh-CN" sz="2800" dirty="0">
                <a:solidFill>
                  <a:srgbClr val="003366"/>
                </a:solidFill>
                <a:latin typeface="Times New Roman" panose="02020603050405020304" pitchFamily="18" charset="0"/>
                <a:ea typeface="华文中宋" panose="02010600040101010101" pitchFamily="2" charset="-122"/>
              </a:rPr>
              <a:t>2. </a:t>
            </a:r>
            <a:r>
              <a:rPr kumimoji="1" lang="zh-CN" altLang="en-US" sz="2800" dirty="0">
                <a:solidFill>
                  <a:srgbClr val="003366"/>
                </a:solidFill>
                <a:latin typeface="Times New Roman" panose="02020603050405020304" pitchFamily="18" charset="0"/>
                <a:ea typeface="华文中宋" panose="02010600040101010101" pitchFamily="2" charset="-122"/>
              </a:rPr>
              <a:t>在预取数据的同时，处理器应能继续执行</a:t>
            </a:r>
            <a:endParaRPr kumimoji="1" lang="zh-CN" altLang="en-US" sz="2800" b="0" dirty="0">
              <a:solidFill>
                <a:srgbClr val="003366"/>
              </a:solidFill>
              <a:latin typeface="Times New Roman" panose="02020603050405020304" pitchFamily="18" charset="0"/>
              <a:ea typeface="华文中宋" panose="02010600040101010101" pitchFamily="2" charset="-122"/>
            </a:endParaRPr>
          </a:p>
          <a:p>
            <a:pPr eaLnBrk="1" hangingPunct="1">
              <a:lnSpc>
                <a:spcPct val="130000"/>
              </a:lnSpc>
              <a:spcBef>
                <a:spcPct val="50000"/>
              </a:spcBef>
            </a:pPr>
            <a:r>
              <a:rPr kumimoji="1" lang="zh-CN" altLang="en-US" sz="2400"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chemeClr val="accent2"/>
                </a:solidFill>
                <a:latin typeface="Times New Roman" panose="02020603050405020304" pitchFamily="18" charset="0"/>
                <a:ea typeface="华文中宋" panose="02010600040101010101" pitchFamily="2" charset="-122"/>
              </a:rPr>
              <a:t>只有这样，预取才有意义。</a:t>
            </a:r>
            <a:endParaRPr kumimoji="1" lang="zh-CN" altLang="en-US" sz="2400" dirty="0">
              <a:solidFill>
                <a:schemeClr val="accent2"/>
              </a:solidFill>
              <a:latin typeface="Times New Roman" panose="02020603050405020304" pitchFamily="18" charset="0"/>
              <a:ea typeface="华文中宋" panose="02010600040101010101" pitchFamily="2" charset="-122"/>
            </a:endParaRPr>
          </a:p>
          <a:p>
            <a:pPr eaLnBrk="1" hangingPunct="1">
              <a:lnSpc>
                <a:spcPct val="130000"/>
              </a:lnSpc>
              <a:spcBef>
                <a:spcPct val="50000"/>
              </a:spcBef>
            </a:pPr>
            <a:r>
              <a:rPr kumimoji="1" lang="zh-CN" altLang="en-US" sz="2400" dirty="0">
                <a:solidFill>
                  <a:schemeClr val="accent2"/>
                </a:solidFill>
                <a:latin typeface="Times New Roman" panose="02020603050405020304" pitchFamily="18" charset="0"/>
                <a:ea typeface="华文中宋" panose="02010600040101010101" pitchFamily="2" charset="-122"/>
              </a:rPr>
              <a:t>       非阻塞</a:t>
            </a:r>
            <a:r>
              <a:rPr kumimoji="1" lang="en-US" altLang="zh-CN" sz="2400" dirty="0">
                <a:solidFill>
                  <a:schemeClr val="accent2"/>
                </a:solidFill>
                <a:latin typeface="Times New Roman" panose="02020603050405020304" pitchFamily="18" charset="0"/>
                <a:ea typeface="华文中宋" panose="02010600040101010101" pitchFamily="2" charset="-122"/>
              </a:rPr>
              <a:t>Cache (</a:t>
            </a:r>
            <a:r>
              <a:rPr kumimoji="1" lang="zh-CN" altLang="en-US" sz="2400" dirty="0">
                <a:solidFill>
                  <a:schemeClr val="accent2"/>
                </a:solidFill>
                <a:latin typeface="Times New Roman" panose="02020603050405020304" pitchFamily="18" charset="0"/>
                <a:ea typeface="华文中宋" panose="02010600040101010101" pitchFamily="2" charset="-122"/>
              </a:rPr>
              <a:t>非锁定</a:t>
            </a:r>
            <a:r>
              <a:rPr kumimoji="1" lang="en-US" altLang="zh-CN" sz="2400" dirty="0">
                <a:solidFill>
                  <a:schemeClr val="accent2"/>
                </a:solidFill>
                <a:latin typeface="Times New Roman" panose="02020603050405020304" pitchFamily="18" charset="0"/>
                <a:ea typeface="华文中宋" panose="02010600040101010101" pitchFamily="2" charset="-122"/>
              </a:rPr>
              <a:t>Cache)</a:t>
            </a:r>
            <a:endParaRPr kumimoji="1" lang="en-US" altLang="zh-CN" sz="2400" b="0" dirty="0">
              <a:solidFill>
                <a:schemeClr val="accent2"/>
              </a:solidFill>
              <a:latin typeface="Times New Roman" panose="02020603050405020304" pitchFamily="18" charset="0"/>
              <a:ea typeface="华文中宋" panose="02010600040101010101" pitchFamily="2" charset="-122"/>
            </a:endParaRPr>
          </a:p>
        </p:txBody>
      </p:sp>
      <p:sp>
        <p:nvSpPr>
          <p:cNvPr id="12291" name="Text Box 4"/>
          <p:cNvSpPr txBox="1">
            <a:spLocks noChangeArrowheads="1"/>
          </p:cNvSpPr>
          <p:nvPr/>
        </p:nvSpPr>
        <p:spPr bwMode="auto">
          <a:xfrm>
            <a:off x="827088" y="3411066"/>
            <a:ext cx="655320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30000"/>
              </a:lnSpc>
              <a:spcBef>
                <a:spcPct val="50000"/>
              </a:spcBef>
            </a:pPr>
            <a:r>
              <a:rPr kumimoji="1" lang="en-US" altLang="zh-CN" sz="2800" dirty="0">
                <a:solidFill>
                  <a:srgbClr val="003366"/>
                </a:solidFill>
                <a:latin typeface="Times New Roman" panose="02020603050405020304" pitchFamily="18" charset="0"/>
                <a:ea typeface="华文中宋" panose="02010600040101010101" pitchFamily="2" charset="-122"/>
              </a:rPr>
              <a:t>3. </a:t>
            </a:r>
            <a:r>
              <a:rPr kumimoji="1" lang="zh-CN" altLang="en-US" sz="2800" dirty="0">
                <a:solidFill>
                  <a:srgbClr val="003366"/>
                </a:solidFill>
                <a:latin typeface="Times New Roman" panose="02020603050405020304" pitchFamily="18" charset="0"/>
                <a:ea typeface="华文中宋" panose="02010600040101010101" pitchFamily="2" charset="-122"/>
              </a:rPr>
              <a:t>循环是预取优化的主要对象</a:t>
            </a:r>
            <a:endParaRPr kumimoji="1" lang="zh-CN" altLang="en-US" sz="2800" dirty="0">
              <a:solidFill>
                <a:srgbClr val="003366"/>
              </a:solidFill>
              <a:latin typeface="Times New Roman" panose="02020603050405020304" pitchFamily="18" charset="0"/>
              <a:ea typeface="华文中宋" panose="02010600040101010101" pitchFamily="2" charset="-122"/>
            </a:endParaRPr>
          </a:p>
          <a:p>
            <a:pPr eaLnBrk="1" hangingPunct="1">
              <a:lnSpc>
                <a:spcPct val="130000"/>
              </a:lnSpc>
              <a:spcBef>
                <a:spcPct val="50000"/>
              </a:spcBef>
            </a:pPr>
            <a:r>
              <a:rPr kumimoji="1" lang="zh-CN" altLang="en-US" sz="2400"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chemeClr val="accent2"/>
                </a:solidFill>
                <a:latin typeface="Times New Roman" panose="02020603050405020304" pitchFamily="18" charset="0"/>
                <a:ea typeface="华文中宋" panose="02010600040101010101" pitchFamily="2" charset="-122"/>
              </a:rPr>
              <a:t>失效开销小时：循环体展开</a:t>
            </a:r>
            <a:r>
              <a:rPr kumimoji="1" lang="en-US" altLang="zh-CN" sz="2400" dirty="0">
                <a:solidFill>
                  <a:schemeClr val="accent2"/>
                </a:solidFill>
                <a:latin typeface="Times New Roman" panose="02020603050405020304" pitchFamily="18" charset="0"/>
                <a:ea typeface="华文中宋" panose="02010600040101010101" pitchFamily="2" charset="-122"/>
              </a:rPr>
              <a:t>1</a:t>
            </a:r>
            <a:r>
              <a:rPr kumimoji="1" lang="zh-CN" altLang="en-US" sz="2400" dirty="0">
                <a:solidFill>
                  <a:schemeClr val="accent2"/>
                </a:solidFill>
                <a:latin typeface="Times New Roman" panose="02020603050405020304" pitchFamily="18" charset="0"/>
                <a:ea typeface="华文中宋" panose="02010600040101010101" pitchFamily="2" charset="-122"/>
              </a:rPr>
              <a:t>～</a:t>
            </a:r>
            <a:r>
              <a:rPr kumimoji="1" lang="en-US" altLang="zh-CN" sz="2400" dirty="0">
                <a:solidFill>
                  <a:schemeClr val="accent2"/>
                </a:solidFill>
                <a:latin typeface="Times New Roman" panose="02020603050405020304" pitchFamily="18" charset="0"/>
                <a:ea typeface="华文中宋" panose="02010600040101010101" pitchFamily="2" charset="-122"/>
              </a:rPr>
              <a:t>2</a:t>
            </a:r>
            <a:r>
              <a:rPr kumimoji="1" lang="zh-CN" altLang="en-US" sz="2400" dirty="0">
                <a:solidFill>
                  <a:schemeClr val="accent2"/>
                </a:solidFill>
                <a:latin typeface="Times New Roman" panose="02020603050405020304" pitchFamily="18" charset="0"/>
                <a:ea typeface="华文中宋" panose="02010600040101010101" pitchFamily="2" charset="-122"/>
              </a:rPr>
              <a:t>次</a:t>
            </a:r>
            <a:endParaRPr kumimoji="1" lang="zh-CN" altLang="en-US" sz="2400" dirty="0">
              <a:solidFill>
                <a:schemeClr val="accent2"/>
              </a:solidFill>
              <a:latin typeface="Times New Roman" panose="02020603050405020304" pitchFamily="18" charset="0"/>
              <a:ea typeface="华文中宋" panose="02010600040101010101" pitchFamily="2" charset="-122"/>
            </a:endParaRPr>
          </a:p>
          <a:p>
            <a:pPr eaLnBrk="1" hangingPunct="1">
              <a:lnSpc>
                <a:spcPct val="130000"/>
              </a:lnSpc>
              <a:spcBef>
                <a:spcPct val="50000"/>
              </a:spcBef>
            </a:pPr>
            <a:r>
              <a:rPr kumimoji="1" lang="zh-CN" altLang="en-US" sz="2400" dirty="0">
                <a:solidFill>
                  <a:schemeClr val="accent2"/>
                </a:solidFill>
                <a:latin typeface="Times New Roman" panose="02020603050405020304" pitchFamily="18" charset="0"/>
                <a:ea typeface="华文中宋" panose="02010600040101010101" pitchFamily="2" charset="-122"/>
              </a:rPr>
              <a:t>       失效开销大时：循环体展开许多次</a:t>
            </a:r>
            <a:endParaRPr kumimoji="1" lang="zh-CN" altLang="en-US" sz="2400" dirty="0">
              <a:solidFill>
                <a:schemeClr val="accent2"/>
              </a:solidFill>
              <a:latin typeface="Times New Roman" panose="02020603050405020304" pitchFamily="18" charset="0"/>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9552" y="2872212"/>
            <a:ext cx="7776864" cy="2573012"/>
          </a:xfrm>
          <a:prstGeom prst="rect">
            <a:avLst/>
          </a:prstGeom>
        </p:spPr>
        <p:txBody>
          <a:bodyPr wrap="square">
            <a:spAutoFit/>
          </a:bodyPr>
          <a:lstStyle/>
          <a:p>
            <a:pPr marL="177800" eaLnBrk="0" hangingPunct="0">
              <a:lnSpc>
                <a:spcPct val="130000"/>
              </a:lnSpc>
              <a:spcBef>
                <a:spcPct val="50000"/>
              </a:spcBef>
              <a:buClr>
                <a:srgbClr val="40458C"/>
              </a:buClr>
            </a:pPr>
            <a:r>
              <a:rPr lang="en-US" altLang="zh-CN" sz="2800" dirty="0" smtClean="0">
                <a:solidFill>
                  <a:srgbClr val="003366"/>
                </a:solidFill>
                <a:latin typeface="Times New Roman" panose="02020603050405020304" pitchFamily="18" charset="0"/>
                <a:ea typeface="华文中宋" panose="02010600040101010101" pitchFamily="2" charset="-122"/>
              </a:rPr>
              <a:t> 5. </a:t>
            </a:r>
            <a:r>
              <a:rPr lang="zh-CN" altLang="en-US" sz="2800" dirty="0" smtClean="0">
                <a:solidFill>
                  <a:srgbClr val="003366"/>
                </a:solidFill>
                <a:latin typeface="Times New Roman" panose="02020603050405020304" pitchFamily="18" charset="0"/>
                <a:ea typeface="华文中宋" panose="02010600040101010101" pitchFamily="2" charset="-122"/>
              </a:rPr>
              <a:t>每次</a:t>
            </a:r>
            <a:r>
              <a:rPr lang="zh-CN" altLang="en-US" sz="2800" dirty="0">
                <a:solidFill>
                  <a:srgbClr val="003366"/>
                </a:solidFill>
                <a:latin typeface="Times New Roman" panose="02020603050405020304" pitchFamily="18" charset="0"/>
                <a:ea typeface="华文中宋" panose="02010600040101010101" pitchFamily="2" charset="-122"/>
              </a:rPr>
              <a:t>预取需要花费一条指令的开销</a:t>
            </a:r>
            <a:endParaRPr lang="zh-CN" altLang="en-US" sz="2800" dirty="0">
              <a:solidFill>
                <a:srgbClr val="003366"/>
              </a:solidFill>
              <a:latin typeface="Times New Roman" panose="02020603050405020304" pitchFamily="18" charset="0"/>
              <a:ea typeface="华文中宋" panose="02010600040101010101" pitchFamily="2" charset="-122"/>
            </a:endParaRPr>
          </a:p>
          <a:p>
            <a:pPr marL="1085850" lvl="1" indent="-457200" eaLnBrk="0" hangingPunct="0">
              <a:lnSpc>
                <a:spcPct val="120000"/>
              </a:lnSpc>
              <a:spcBef>
                <a:spcPct val="20000"/>
              </a:spcBef>
              <a:buClr>
                <a:srgbClr val="40458C"/>
              </a:buClr>
              <a:buSzPct val="90000"/>
              <a:buFont typeface="Wingdings" panose="05000000000000000000" pitchFamily="2" charset="2"/>
              <a:buChar char="Ø"/>
            </a:pPr>
            <a:r>
              <a:rPr lang="zh-CN" altLang="en-US" sz="2400" dirty="0">
                <a:solidFill>
                  <a:schemeClr val="accent2"/>
                </a:solidFill>
                <a:latin typeface="Times New Roman" panose="02020603050405020304" pitchFamily="18" charset="0"/>
                <a:ea typeface="华文中宋" panose="02010600040101010101" pitchFamily="2" charset="-122"/>
              </a:rPr>
              <a:t>保证这种开销不超过预取所带来的收益</a:t>
            </a:r>
            <a:endParaRPr lang="zh-CN" altLang="en-US" sz="2400" dirty="0">
              <a:solidFill>
                <a:schemeClr val="accent2"/>
              </a:solidFill>
              <a:latin typeface="Times New Roman" panose="02020603050405020304" pitchFamily="18" charset="0"/>
              <a:ea typeface="华文中宋" panose="02010600040101010101" pitchFamily="2" charset="-122"/>
            </a:endParaRPr>
          </a:p>
          <a:p>
            <a:pPr marL="1085850" lvl="1" indent="-457200" eaLnBrk="0" hangingPunct="0">
              <a:lnSpc>
                <a:spcPct val="120000"/>
              </a:lnSpc>
              <a:spcBef>
                <a:spcPct val="20000"/>
              </a:spcBef>
              <a:buClr>
                <a:srgbClr val="40458C"/>
              </a:buClr>
              <a:buSzPct val="90000"/>
              <a:buFont typeface="Wingdings" panose="05000000000000000000" pitchFamily="2" charset="2"/>
              <a:buChar char="Ø"/>
            </a:pPr>
            <a:r>
              <a:rPr lang="zh-CN" altLang="en-US" sz="2400" dirty="0">
                <a:solidFill>
                  <a:schemeClr val="accent2"/>
                </a:solidFill>
                <a:latin typeface="Times New Roman" panose="02020603050405020304" pitchFamily="18" charset="0"/>
                <a:ea typeface="华文中宋" panose="02010600040101010101" pitchFamily="2" charset="-122"/>
              </a:rPr>
              <a:t>编译器可以通过把重点放在那些可能会导致不命中的访问上，使程序避免不必要的预取，从而较大程度地减少平均访存时间。</a:t>
            </a:r>
            <a:endParaRPr lang="zh-CN" altLang="en-US" sz="2400" dirty="0">
              <a:solidFill>
                <a:schemeClr val="accent2"/>
              </a:solidFill>
              <a:latin typeface="Times New Roman" panose="02020603050405020304" pitchFamily="18" charset="0"/>
              <a:ea typeface="华文中宋" panose="02010600040101010101" pitchFamily="2" charset="-122"/>
            </a:endParaRPr>
          </a:p>
        </p:txBody>
      </p:sp>
      <p:sp>
        <p:nvSpPr>
          <p:cNvPr id="4" name="矩形 3"/>
          <p:cNvSpPr/>
          <p:nvPr/>
        </p:nvSpPr>
        <p:spPr>
          <a:xfrm>
            <a:off x="899592" y="1360044"/>
            <a:ext cx="5905152" cy="1289584"/>
          </a:xfrm>
          <a:prstGeom prst="rect">
            <a:avLst/>
          </a:prstGeom>
        </p:spPr>
        <p:txBody>
          <a:bodyPr wrap="square">
            <a:spAutoFit/>
          </a:bodyPr>
          <a:lstStyle/>
          <a:p>
            <a:pPr lvl="0">
              <a:lnSpc>
                <a:spcPct val="130000"/>
              </a:lnSpc>
              <a:spcBef>
                <a:spcPct val="50000"/>
              </a:spcBef>
              <a:buClr>
                <a:srgbClr val="40458C"/>
              </a:buClr>
            </a:pPr>
            <a:r>
              <a:rPr lang="en-US" altLang="zh-CN" sz="2800" dirty="0" smtClean="0">
                <a:solidFill>
                  <a:srgbClr val="003366"/>
                </a:solidFill>
                <a:latin typeface="Times New Roman" panose="02020603050405020304" pitchFamily="18" charset="0"/>
                <a:ea typeface="华文中宋" panose="02010600040101010101" pitchFamily="2" charset="-122"/>
              </a:rPr>
              <a:t>4. </a:t>
            </a:r>
            <a:r>
              <a:rPr lang="zh-CN" altLang="en-US" sz="2800" dirty="0" smtClean="0">
                <a:solidFill>
                  <a:srgbClr val="003366"/>
                </a:solidFill>
                <a:latin typeface="Times New Roman" panose="02020603050405020304" pitchFamily="18" charset="0"/>
                <a:ea typeface="华文中宋" panose="02010600040101010101" pitchFamily="2" charset="-122"/>
              </a:rPr>
              <a:t>编译器</a:t>
            </a:r>
            <a:r>
              <a:rPr lang="zh-CN" altLang="en-US" sz="2800" dirty="0">
                <a:solidFill>
                  <a:srgbClr val="003366"/>
                </a:solidFill>
                <a:latin typeface="Times New Roman" panose="02020603050405020304" pitchFamily="18" charset="0"/>
                <a:ea typeface="华文中宋" panose="02010600040101010101" pitchFamily="2" charset="-122"/>
              </a:rPr>
              <a:t>控制预取的</a:t>
            </a:r>
            <a:r>
              <a:rPr lang="zh-CN" altLang="en-US" sz="2800" dirty="0" smtClean="0">
                <a:solidFill>
                  <a:srgbClr val="003366"/>
                </a:solidFill>
                <a:latin typeface="Times New Roman" panose="02020603050405020304" pitchFamily="18" charset="0"/>
                <a:ea typeface="华文中宋" panose="02010600040101010101" pitchFamily="2" charset="-122"/>
              </a:rPr>
              <a:t>目的</a:t>
            </a:r>
            <a:endParaRPr lang="en-US" altLang="zh-CN" sz="2800" dirty="0" smtClean="0">
              <a:solidFill>
                <a:srgbClr val="003366"/>
              </a:solidFill>
              <a:latin typeface="Times New Roman" panose="02020603050405020304" pitchFamily="18" charset="0"/>
              <a:ea typeface="华文中宋" panose="02010600040101010101" pitchFamily="2" charset="-122"/>
            </a:endParaRPr>
          </a:p>
          <a:p>
            <a:pPr lvl="0">
              <a:lnSpc>
                <a:spcPct val="130000"/>
              </a:lnSpc>
              <a:spcBef>
                <a:spcPts val="600"/>
              </a:spcBef>
              <a:buClr>
                <a:srgbClr val="40458C"/>
              </a:buClr>
            </a:pPr>
            <a:r>
              <a:rPr lang="en-US" altLang="zh-CN" sz="2800" kern="0" dirty="0">
                <a:solidFill>
                  <a:srgbClr val="003366"/>
                </a:solidFill>
                <a:latin typeface="Times New Roman" panose="02020603050405020304" pitchFamily="18" charset="0"/>
                <a:ea typeface="华文中宋" panose="02010600040101010101" pitchFamily="2" charset="-122"/>
              </a:rPr>
              <a:t> </a:t>
            </a:r>
            <a:r>
              <a:rPr lang="en-US" altLang="zh-CN" sz="2800" kern="0" dirty="0" smtClean="0">
                <a:solidFill>
                  <a:srgbClr val="003366"/>
                </a:solidFill>
                <a:latin typeface="Times New Roman" panose="02020603050405020304" pitchFamily="18" charset="0"/>
                <a:ea typeface="华文中宋" panose="02010600040101010101" pitchFamily="2" charset="-122"/>
              </a:rPr>
              <a:t>    </a:t>
            </a:r>
            <a:r>
              <a:rPr lang="zh-CN" altLang="en-US" sz="2000" kern="0" dirty="0" smtClean="0">
                <a:solidFill>
                  <a:srgbClr val="000000"/>
                </a:solidFill>
                <a:latin typeface="Tahoma" panose="020B0604030504040204"/>
              </a:rPr>
              <a:t> </a:t>
            </a:r>
            <a:r>
              <a:rPr lang="zh-CN" altLang="en-US" sz="2400" dirty="0" smtClean="0">
                <a:solidFill>
                  <a:schemeClr val="accent2"/>
                </a:solidFill>
                <a:latin typeface="Times New Roman" panose="02020603050405020304" pitchFamily="18" charset="0"/>
                <a:ea typeface="华文中宋" panose="02010600040101010101" pitchFamily="2" charset="-122"/>
              </a:rPr>
              <a:t>使执行指令和读取数据能重叠执行。 </a:t>
            </a:r>
            <a:endParaRPr lang="zh-CN" altLang="en-US" sz="2400" dirty="0">
              <a:solidFill>
                <a:schemeClr val="accent2"/>
              </a:solidFill>
              <a:latin typeface="Times New Roman" panose="02020603050405020304" pitchFamily="18" charset="0"/>
              <a:ea typeface="华文中宋" panose="0201060004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684213" y="1196975"/>
            <a:ext cx="7559675" cy="388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15000"/>
              </a:lnSpc>
            </a:pPr>
            <a:r>
              <a:rPr kumimoji="1" lang="zh-CN" altLang="en-US" sz="2400" dirty="0" smtClean="0">
                <a:solidFill>
                  <a:schemeClr val="accent2"/>
                </a:solidFill>
                <a:latin typeface="Times New Roman" panose="02020603050405020304" pitchFamily="18" charset="0"/>
                <a:ea typeface="华文中宋" panose="02010600040101010101" pitchFamily="2" charset="-122"/>
              </a:rPr>
              <a:t>例</a:t>
            </a:r>
            <a:r>
              <a:rPr kumimoji="1" lang="en-US" altLang="zh-CN" sz="2400" dirty="0" smtClean="0">
                <a:solidFill>
                  <a:schemeClr val="accent2"/>
                </a:solidFill>
                <a:latin typeface="Times New Roman" panose="02020603050405020304" pitchFamily="18" charset="0"/>
                <a:ea typeface="华文中宋" panose="02010600040101010101" pitchFamily="2" charset="-122"/>
              </a:rPr>
              <a:t>8.7</a:t>
            </a:r>
            <a:r>
              <a:rPr kumimoji="1" lang="en-US" altLang="zh-CN" sz="2400" dirty="0" smtClean="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rgbClr val="003366"/>
                </a:solidFill>
                <a:latin typeface="Times New Roman" panose="02020603050405020304" pitchFamily="18" charset="0"/>
                <a:ea typeface="华文中宋" panose="02010600040101010101" pitchFamily="2" charset="-122"/>
              </a:rPr>
              <a:t>对于下面的程序，判断哪些访问可能会导致数据</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失效。然后，加入预取指令以减少失效。最后，计算所执行的预取指令的条数以及通过预取避免的失效次数。假定：</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eaLnBrk="1" hangingPunct="1">
              <a:lnSpc>
                <a:spcPct val="115000"/>
              </a:lnSpc>
            </a:pPr>
            <a:r>
              <a:rPr kumimoji="1" lang="zh-CN" altLang="en-US" sz="2400" dirty="0">
                <a:solidFill>
                  <a:srgbClr val="003366"/>
                </a:solidFill>
                <a:latin typeface="Times New Roman" panose="02020603050405020304" pitchFamily="18" charset="0"/>
                <a:ea typeface="华文中宋" panose="02010600040101010101" pitchFamily="2" charset="-122"/>
              </a:rPr>
              <a:t>    </a:t>
            </a:r>
            <a:r>
              <a:rPr kumimoji="1" lang="en-US" altLang="zh-CN" sz="2400" dirty="0">
                <a:solidFill>
                  <a:srgbClr val="003366"/>
                </a:solidFill>
                <a:latin typeface="Times New Roman" panose="02020603050405020304" pitchFamily="18" charset="0"/>
                <a:ea typeface="华文中宋" panose="02010600040101010101" pitchFamily="2" charset="-122"/>
              </a:rPr>
              <a:t>(1) </a:t>
            </a:r>
            <a:r>
              <a:rPr kumimoji="1" lang="zh-CN" altLang="en-US" sz="2400" dirty="0">
                <a:solidFill>
                  <a:srgbClr val="003366"/>
                </a:solidFill>
                <a:latin typeface="Times New Roman" panose="02020603050405020304" pitchFamily="18" charset="0"/>
                <a:ea typeface="华文中宋" panose="02010600040101010101" pitchFamily="2" charset="-122"/>
              </a:rPr>
              <a:t>我们用的是一个容量为</a:t>
            </a:r>
            <a:r>
              <a:rPr kumimoji="1" lang="en-US" altLang="zh-CN" sz="2400" dirty="0">
                <a:solidFill>
                  <a:srgbClr val="003366"/>
                </a:solidFill>
                <a:latin typeface="Times New Roman" panose="02020603050405020304" pitchFamily="18" charset="0"/>
                <a:ea typeface="华文中宋" panose="02010600040101010101" pitchFamily="2" charset="-122"/>
              </a:rPr>
              <a:t>8KB</a:t>
            </a:r>
            <a:r>
              <a:rPr kumimoji="1" lang="zh-CN" altLang="en-US" sz="2400" dirty="0">
                <a:solidFill>
                  <a:srgbClr val="003366"/>
                </a:solidFill>
                <a:latin typeface="Times New Roman" panose="02020603050405020304" pitchFamily="18" charset="0"/>
                <a:ea typeface="华文中宋" panose="02010600040101010101" pitchFamily="2" charset="-122"/>
              </a:rPr>
              <a:t>、块大小为</a:t>
            </a:r>
            <a:r>
              <a:rPr kumimoji="1" lang="en-US" altLang="zh-CN" sz="2400" dirty="0">
                <a:solidFill>
                  <a:srgbClr val="003366"/>
                </a:solidFill>
                <a:latin typeface="Times New Roman" panose="02020603050405020304" pitchFamily="18" charset="0"/>
                <a:ea typeface="华文中宋" panose="02010600040101010101" pitchFamily="2" charset="-122"/>
              </a:rPr>
              <a:t>16B</a:t>
            </a:r>
            <a:r>
              <a:rPr kumimoji="1" lang="zh-CN" altLang="en-US" sz="2400" dirty="0">
                <a:solidFill>
                  <a:srgbClr val="003366"/>
                </a:solidFill>
                <a:latin typeface="Times New Roman" panose="02020603050405020304" pitchFamily="18" charset="0"/>
                <a:ea typeface="华文中宋" panose="02010600040101010101" pitchFamily="2" charset="-122"/>
              </a:rPr>
              <a:t>的直接  </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eaLnBrk="1" hangingPunct="1">
              <a:lnSpc>
                <a:spcPct val="115000"/>
              </a:lnSpc>
            </a:pPr>
            <a:r>
              <a:rPr kumimoji="1" lang="zh-CN" altLang="en-US" sz="2400" dirty="0">
                <a:solidFill>
                  <a:srgbClr val="003366"/>
                </a:solidFill>
                <a:latin typeface="Times New Roman" panose="02020603050405020304" pitchFamily="18" charset="0"/>
                <a:ea typeface="华文中宋" panose="02010600040101010101" pitchFamily="2" charset="-122"/>
              </a:rPr>
              <a:t>          映象</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，它采用写回法并且按写分配。</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eaLnBrk="1" hangingPunct="1">
              <a:lnSpc>
                <a:spcPct val="115000"/>
              </a:lnSpc>
            </a:pPr>
            <a:r>
              <a:rPr kumimoji="1" lang="zh-CN" altLang="en-US" sz="2400" dirty="0">
                <a:solidFill>
                  <a:srgbClr val="003366"/>
                </a:solidFill>
                <a:latin typeface="Times New Roman" panose="02020603050405020304" pitchFamily="18" charset="0"/>
                <a:ea typeface="华文中宋" panose="02010600040101010101" pitchFamily="2" charset="-122"/>
              </a:rPr>
              <a:t>    </a:t>
            </a:r>
            <a:r>
              <a:rPr kumimoji="1" lang="en-US" altLang="zh-CN" sz="2400" dirty="0">
                <a:solidFill>
                  <a:srgbClr val="003366"/>
                </a:solidFill>
                <a:latin typeface="Times New Roman" panose="02020603050405020304" pitchFamily="18" charset="0"/>
                <a:ea typeface="华文中宋" panose="02010600040101010101" pitchFamily="2" charset="-122"/>
              </a:rPr>
              <a:t>(2) a</a:t>
            </a:r>
            <a:r>
              <a:rPr kumimoji="1" lang="zh-CN" altLang="en-US" sz="2400" dirty="0">
                <a:solidFill>
                  <a:srgbClr val="003366"/>
                </a:solidFill>
                <a:latin typeface="Times New Roman" panose="02020603050405020304" pitchFamily="18" charset="0"/>
                <a:ea typeface="华文中宋" panose="02010600040101010101" pitchFamily="2" charset="-122"/>
              </a:rPr>
              <a:t>、</a:t>
            </a:r>
            <a:r>
              <a:rPr kumimoji="1" lang="en-US" altLang="zh-CN" sz="2400" dirty="0">
                <a:solidFill>
                  <a:srgbClr val="003366"/>
                </a:solidFill>
                <a:latin typeface="Times New Roman" panose="02020603050405020304" pitchFamily="18" charset="0"/>
                <a:ea typeface="华文中宋" panose="02010600040101010101" pitchFamily="2" charset="-122"/>
              </a:rPr>
              <a:t>b</a:t>
            </a:r>
            <a:r>
              <a:rPr kumimoji="1" lang="zh-CN" altLang="en-US" sz="2400" dirty="0">
                <a:solidFill>
                  <a:srgbClr val="003366"/>
                </a:solidFill>
                <a:latin typeface="Times New Roman" panose="02020603050405020304" pitchFamily="18" charset="0"/>
                <a:ea typeface="华文中宋" panose="02010600040101010101" pitchFamily="2" charset="-122"/>
              </a:rPr>
              <a:t>分别为</a:t>
            </a:r>
            <a:r>
              <a:rPr kumimoji="1" lang="en-US" altLang="zh-CN" sz="2400" dirty="0">
                <a:solidFill>
                  <a:srgbClr val="003366"/>
                </a:solidFill>
                <a:latin typeface="Times New Roman" panose="02020603050405020304" pitchFamily="18" charset="0"/>
                <a:ea typeface="华文中宋" panose="02010600040101010101" pitchFamily="2" charset="-122"/>
              </a:rPr>
              <a:t>3×100(3</a:t>
            </a:r>
            <a:r>
              <a:rPr kumimoji="1" lang="zh-CN" altLang="en-US" sz="2400" dirty="0">
                <a:solidFill>
                  <a:srgbClr val="003366"/>
                </a:solidFill>
                <a:latin typeface="Times New Roman" panose="02020603050405020304" pitchFamily="18" charset="0"/>
                <a:ea typeface="华文中宋" panose="02010600040101010101" pitchFamily="2" charset="-122"/>
              </a:rPr>
              <a:t>行</a:t>
            </a:r>
            <a:r>
              <a:rPr kumimoji="1" lang="en-US" altLang="zh-CN" sz="2400" dirty="0">
                <a:solidFill>
                  <a:srgbClr val="003366"/>
                </a:solidFill>
                <a:latin typeface="Times New Roman" panose="02020603050405020304" pitchFamily="18" charset="0"/>
                <a:ea typeface="华文中宋" panose="02010600040101010101" pitchFamily="2" charset="-122"/>
              </a:rPr>
              <a:t>100</a:t>
            </a:r>
            <a:r>
              <a:rPr kumimoji="1" lang="zh-CN" altLang="en-US" sz="2400" dirty="0">
                <a:solidFill>
                  <a:srgbClr val="003366"/>
                </a:solidFill>
                <a:latin typeface="Times New Roman" panose="02020603050405020304" pitchFamily="18" charset="0"/>
                <a:ea typeface="华文中宋" panose="02010600040101010101" pitchFamily="2" charset="-122"/>
              </a:rPr>
              <a:t>列</a:t>
            </a:r>
            <a:r>
              <a:rPr kumimoji="1" lang="en-US" altLang="zh-CN" sz="2400" dirty="0">
                <a:solidFill>
                  <a:srgbClr val="003366"/>
                </a:solidFill>
                <a:latin typeface="Times New Roman" panose="02020603050405020304" pitchFamily="18" charset="0"/>
                <a:ea typeface="华文中宋" panose="02010600040101010101" pitchFamily="2" charset="-122"/>
              </a:rPr>
              <a:t>)</a:t>
            </a:r>
            <a:r>
              <a:rPr kumimoji="1" lang="zh-CN" altLang="en-US" sz="2400" dirty="0">
                <a:solidFill>
                  <a:srgbClr val="003366"/>
                </a:solidFill>
                <a:latin typeface="Times New Roman" panose="02020603050405020304" pitchFamily="18" charset="0"/>
                <a:ea typeface="华文中宋" panose="02010600040101010101" pitchFamily="2" charset="-122"/>
              </a:rPr>
              <a:t>和</a:t>
            </a:r>
            <a:r>
              <a:rPr kumimoji="1" lang="en-US" altLang="zh-CN" sz="2400" dirty="0">
                <a:solidFill>
                  <a:srgbClr val="003366"/>
                </a:solidFill>
                <a:latin typeface="Times New Roman" panose="02020603050405020304" pitchFamily="18" charset="0"/>
                <a:ea typeface="华文中宋" panose="02010600040101010101" pitchFamily="2" charset="-122"/>
              </a:rPr>
              <a:t>101×3</a:t>
            </a:r>
            <a:r>
              <a:rPr kumimoji="1" lang="zh-CN" altLang="en-US" sz="2400" dirty="0">
                <a:solidFill>
                  <a:srgbClr val="003366"/>
                </a:solidFill>
                <a:latin typeface="Times New Roman" panose="02020603050405020304" pitchFamily="18" charset="0"/>
                <a:ea typeface="华文中宋" panose="02010600040101010101" pitchFamily="2" charset="-122"/>
              </a:rPr>
              <a:t>的双精度浮</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eaLnBrk="1" hangingPunct="1">
              <a:lnSpc>
                <a:spcPct val="115000"/>
              </a:lnSpc>
            </a:pPr>
            <a:r>
              <a:rPr kumimoji="1" lang="zh-CN" altLang="en-US" sz="2400" dirty="0">
                <a:solidFill>
                  <a:srgbClr val="003366"/>
                </a:solidFill>
                <a:latin typeface="Times New Roman" panose="02020603050405020304" pitchFamily="18" charset="0"/>
                <a:ea typeface="华文中宋" panose="02010600040101010101" pitchFamily="2" charset="-122"/>
              </a:rPr>
              <a:t>         点数组，每个元素都是</a:t>
            </a:r>
            <a:r>
              <a:rPr kumimoji="1" lang="en-US" altLang="zh-CN" sz="2400" dirty="0">
                <a:solidFill>
                  <a:srgbClr val="003366"/>
                </a:solidFill>
                <a:latin typeface="Times New Roman" panose="02020603050405020304" pitchFamily="18" charset="0"/>
                <a:ea typeface="华文中宋" panose="02010600040101010101" pitchFamily="2" charset="-122"/>
              </a:rPr>
              <a:t>8</a:t>
            </a:r>
            <a:r>
              <a:rPr kumimoji="1" lang="zh-CN" altLang="en-US" sz="2400" dirty="0">
                <a:solidFill>
                  <a:srgbClr val="003366"/>
                </a:solidFill>
                <a:latin typeface="Times New Roman" panose="02020603050405020304" pitchFamily="18" charset="0"/>
                <a:ea typeface="华文中宋" panose="02010600040101010101" pitchFamily="2" charset="-122"/>
              </a:rPr>
              <a:t>个字节。当程序开始执行</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eaLnBrk="1" hangingPunct="1">
              <a:lnSpc>
                <a:spcPct val="115000"/>
              </a:lnSpc>
            </a:pPr>
            <a:r>
              <a:rPr kumimoji="1" lang="zh-CN" altLang="en-US" sz="2400" dirty="0">
                <a:solidFill>
                  <a:srgbClr val="003366"/>
                </a:solidFill>
                <a:latin typeface="Times New Roman" panose="02020603050405020304" pitchFamily="18" charset="0"/>
                <a:ea typeface="华文中宋" panose="02010600040101010101" pitchFamily="2" charset="-122"/>
              </a:rPr>
              <a:t>         时，这些数据都不在</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内。</a:t>
            </a:r>
            <a:endParaRPr kumimoji="1" lang="zh-CN" altLang="en-US" sz="2400" dirty="0">
              <a:solidFill>
                <a:srgbClr val="003366"/>
              </a:solidFill>
              <a:latin typeface="Times New Roman" panose="02020603050405020304" pitchFamily="18" charset="0"/>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258888" y="1268413"/>
            <a:ext cx="6534150"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10000"/>
              </a:lnSpc>
            </a:pPr>
            <a:r>
              <a:rPr kumimoji="1" lang="en-US" altLang="zh-CN" sz="2400">
                <a:solidFill>
                  <a:srgbClr val="003366"/>
                </a:solidFill>
                <a:latin typeface="楷体_GB2312" pitchFamily="49" charset="-122"/>
                <a:ea typeface="楷体_GB2312" pitchFamily="49" charset="-122"/>
              </a:rPr>
              <a:t>for (i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0 ; i &lt; 3 ; 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1 )</a:t>
            </a:r>
            <a:endParaRPr kumimoji="1" lang="en-US" altLang="zh-CN" sz="2400">
              <a:solidFill>
                <a:srgbClr val="003366"/>
              </a:solidFill>
              <a:latin typeface="楷体_GB2312" pitchFamily="49" charset="-122"/>
              <a:ea typeface="楷体_GB2312" pitchFamily="49" charset="-122"/>
            </a:endParaRPr>
          </a:p>
          <a:p>
            <a:pPr eaLnBrk="1" hangingPunct="1">
              <a:lnSpc>
                <a:spcPct val="110000"/>
              </a:lnSpc>
            </a:pPr>
            <a:r>
              <a:rPr kumimoji="1" lang="en-US" altLang="zh-CN" sz="2400">
                <a:solidFill>
                  <a:srgbClr val="003366"/>
                </a:solidFill>
                <a:latin typeface="楷体_GB2312" pitchFamily="49" charset="-122"/>
                <a:ea typeface="楷体_GB2312" pitchFamily="49" charset="-122"/>
              </a:rPr>
              <a:t>    for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0 ; j &lt; 100 ;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1 )</a:t>
            </a:r>
            <a:endParaRPr kumimoji="1" lang="en-US" altLang="zh-CN" sz="2400">
              <a:solidFill>
                <a:srgbClr val="003366"/>
              </a:solidFill>
              <a:latin typeface="楷体_GB2312" pitchFamily="49" charset="-122"/>
              <a:ea typeface="楷体_GB2312" pitchFamily="49" charset="-122"/>
            </a:endParaRPr>
          </a:p>
          <a:p>
            <a:pPr eaLnBrk="1" hangingPunct="1">
              <a:lnSpc>
                <a:spcPct val="110000"/>
              </a:lnSpc>
            </a:pPr>
            <a:r>
              <a:rPr kumimoji="1" lang="en-US" altLang="zh-CN" sz="2400">
                <a:solidFill>
                  <a:srgbClr val="003366"/>
                </a:solidFill>
                <a:latin typeface="楷体_GB2312" pitchFamily="49" charset="-122"/>
                <a:ea typeface="楷体_GB2312" pitchFamily="49" charset="-122"/>
              </a:rPr>
              <a:t>        a[i][j]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b[j][0]×b[j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1][0];</a:t>
            </a:r>
            <a:endParaRPr kumimoji="1" lang="en-US" altLang="zh-CN" sz="2400">
              <a:solidFill>
                <a:srgbClr val="003366"/>
              </a:solidFill>
              <a:latin typeface="楷体_GB2312" pitchFamily="49" charset="-122"/>
              <a:ea typeface="楷体_GB2312" pitchFamily="49" charset="-122"/>
            </a:endParaRPr>
          </a:p>
        </p:txBody>
      </p:sp>
      <p:sp>
        <p:nvSpPr>
          <p:cNvPr id="14339" name="Text Box 3"/>
          <p:cNvSpPr txBox="1">
            <a:spLocks noChangeArrowheads="1"/>
          </p:cNvSpPr>
          <p:nvPr/>
        </p:nvSpPr>
        <p:spPr bwMode="auto">
          <a:xfrm>
            <a:off x="611188" y="2636838"/>
            <a:ext cx="64770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zh-CN" altLang="en-US" sz="2400">
                <a:solidFill>
                  <a:schemeClr val="accent2"/>
                </a:solidFill>
                <a:latin typeface="楷体_GB2312" pitchFamily="49" charset="-122"/>
                <a:ea typeface="楷体_GB2312" pitchFamily="49" charset="-122"/>
              </a:rPr>
              <a:t>解：</a:t>
            </a:r>
            <a:endParaRPr kumimoji="1" lang="zh-CN" altLang="en-US" sz="2400" b="0">
              <a:solidFill>
                <a:schemeClr val="accent2"/>
              </a:solidFill>
              <a:latin typeface="楷体_GB2312" pitchFamily="49" charset="-122"/>
              <a:ea typeface="楷体_GB2312" pitchFamily="49" charset="-122"/>
            </a:endParaRPr>
          </a:p>
          <a:p>
            <a:pPr eaLnBrk="1" hangingPunct="1">
              <a:lnSpc>
                <a:spcPct val="120000"/>
              </a:lnSpc>
            </a:pPr>
            <a:r>
              <a:rPr kumimoji="1" lang="zh-CN" altLang="en-US" sz="2400">
                <a:solidFill>
                  <a:srgbClr val="003366"/>
                </a:solidFill>
                <a:latin typeface="楷体_GB2312" pitchFamily="49" charset="-122"/>
                <a:ea typeface="楷体_GB2312" pitchFamily="49" charset="-122"/>
              </a:rPr>
              <a:t>   </a:t>
            </a:r>
            <a:r>
              <a:rPr kumimoji="1" lang="en-US" altLang="zh-CN" sz="2400">
                <a:solidFill>
                  <a:srgbClr val="003366"/>
                </a:solidFill>
                <a:latin typeface="楷体_GB2312" pitchFamily="49" charset="-122"/>
                <a:ea typeface="楷体_GB2312" pitchFamily="49" charset="-122"/>
              </a:rPr>
              <a:t>(1) </a:t>
            </a:r>
            <a:r>
              <a:rPr kumimoji="1" lang="zh-CN" altLang="en-US" sz="2400">
                <a:solidFill>
                  <a:srgbClr val="003366"/>
                </a:solidFill>
                <a:latin typeface="楷体_GB2312" pitchFamily="49" charset="-122"/>
                <a:ea typeface="楷体_GB2312" pitchFamily="49" charset="-122"/>
                <a:hlinkClick r:id="rId1" action="ppaction://hlinksldjump"/>
              </a:rPr>
              <a:t>计算过程</a:t>
            </a:r>
            <a:endParaRPr kumimoji="1" lang="zh-CN" altLang="en-US" sz="2400">
              <a:solidFill>
                <a:srgbClr val="003366"/>
              </a:solidFill>
              <a:latin typeface="楷体_GB2312" pitchFamily="49" charset="-122"/>
              <a:ea typeface="楷体_GB2312" pitchFamily="49" charset="-122"/>
            </a:endParaRPr>
          </a:p>
          <a:p>
            <a:pPr eaLnBrk="1" hangingPunct="1">
              <a:lnSpc>
                <a:spcPct val="120000"/>
              </a:lnSpc>
            </a:pPr>
            <a:r>
              <a:rPr kumimoji="1" lang="zh-CN" altLang="en-US" sz="2400">
                <a:solidFill>
                  <a:srgbClr val="003366"/>
                </a:solidFill>
                <a:latin typeface="楷体_GB2312" pitchFamily="49" charset="-122"/>
                <a:ea typeface="楷体_GB2312" pitchFamily="49" charset="-122"/>
              </a:rPr>
              <a:t>   </a:t>
            </a:r>
            <a:r>
              <a:rPr kumimoji="1" lang="en-US" altLang="zh-CN" sz="2400">
                <a:solidFill>
                  <a:srgbClr val="003366"/>
                </a:solidFill>
                <a:latin typeface="楷体_GB2312" pitchFamily="49" charset="-122"/>
                <a:ea typeface="楷体_GB2312" pitchFamily="49" charset="-122"/>
              </a:rPr>
              <a:t>(2) </a:t>
            </a:r>
            <a:r>
              <a:rPr kumimoji="1" lang="zh-CN" altLang="en-US" sz="2400">
                <a:solidFill>
                  <a:srgbClr val="003366"/>
                </a:solidFill>
                <a:latin typeface="楷体_GB2312" pitchFamily="49" charset="-122"/>
                <a:ea typeface="楷体_GB2312" pitchFamily="49" charset="-122"/>
                <a:hlinkClick r:id="rId2" action="ppaction://hlinksldjump"/>
              </a:rPr>
              <a:t>失效情况</a:t>
            </a:r>
            <a:endParaRPr kumimoji="1" lang="zh-CN" altLang="en-US" sz="2400">
              <a:solidFill>
                <a:srgbClr val="003366"/>
              </a:solidFill>
              <a:latin typeface="楷体_GB2312" pitchFamily="49" charset="-122"/>
              <a:ea typeface="楷体_GB2312" pitchFamily="49" charset="-122"/>
              <a:hlinkClick r:id="rId3" action="ppaction://program"/>
            </a:endParaRPr>
          </a:p>
          <a:p>
            <a:pPr eaLnBrk="1" hangingPunct="1">
              <a:lnSpc>
                <a:spcPct val="120000"/>
              </a:lnSpc>
            </a:pPr>
            <a:r>
              <a:rPr kumimoji="1" lang="zh-CN" altLang="en-US" sz="2400">
                <a:solidFill>
                  <a:srgbClr val="003366"/>
                </a:solidFill>
                <a:latin typeface="楷体_GB2312" pitchFamily="49" charset="-122"/>
                <a:ea typeface="楷体_GB2312" pitchFamily="49" charset="-122"/>
              </a:rPr>
              <a:t>           总的失效次数＝</a:t>
            </a:r>
            <a:r>
              <a:rPr kumimoji="1" lang="en-US" altLang="zh-CN" sz="2400">
                <a:solidFill>
                  <a:srgbClr val="003366"/>
                </a:solidFill>
                <a:latin typeface="楷体_GB2312" pitchFamily="49" charset="-122"/>
                <a:ea typeface="楷体_GB2312" pitchFamily="49" charset="-122"/>
              </a:rPr>
              <a:t>251</a:t>
            </a:r>
            <a:r>
              <a:rPr kumimoji="1" lang="zh-CN" altLang="en-US" sz="2400">
                <a:solidFill>
                  <a:srgbClr val="003366"/>
                </a:solidFill>
                <a:latin typeface="楷体_GB2312" pitchFamily="49" charset="-122"/>
                <a:ea typeface="楷体_GB2312" pitchFamily="49" charset="-122"/>
              </a:rPr>
              <a:t>次 </a:t>
            </a:r>
            <a:br>
              <a:rPr kumimoji="1" lang="zh-CN" altLang="en-US" sz="2400">
                <a:solidFill>
                  <a:srgbClr val="003366"/>
                </a:solidFill>
                <a:latin typeface="楷体_GB2312" pitchFamily="49" charset="-122"/>
                <a:ea typeface="楷体_GB2312" pitchFamily="49" charset="-122"/>
              </a:rPr>
            </a:br>
            <a:r>
              <a:rPr kumimoji="1" lang="zh-CN" altLang="en-US" sz="2400">
                <a:solidFill>
                  <a:srgbClr val="003366"/>
                </a:solidFill>
                <a:latin typeface="楷体_GB2312" pitchFamily="49" charset="-122"/>
                <a:ea typeface="楷体_GB2312" pitchFamily="49" charset="-122"/>
              </a:rPr>
              <a:t>   </a:t>
            </a:r>
            <a:r>
              <a:rPr kumimoji="1" lang="en-US" altLang="zh-CN" sz="2400">
                <a:solidFill>
                  <a:srgbClr val="003366"/>
                </a:solidFill>
                <a:latin typeface="楷体_GB2312" pitchFamily="49" charset="-122"/>
                <a:ea typeface="楷体_GB2312" pitchFamily="49" charset="-122"/>
              </a:rPr>
              <a:t>(3) </a:t>
            </a:r>
            <a:r>
              <a:rPr kumimoji="1" lang="zh-CN" altLang="en-US" sz="2400">
                <a:solidFill>
                  <a:srgbClr val="003366"/>
                </a:solidFill>
                <a:latin typeface="楷体_GB2312" pitchFamily="49" charset="-122"/>
                <a:ea typeface="楷体_GB2312" pitchFamily="49" charset="-122"/>
              </a:rPr>
              <a:t>改进后的程序</a:t>
            </a:r>
            <a:endParaRPr kumimoji="1" lang="zh-CN" altLang="en-US" sz="2400">
              <a:solidFill>
                <a:srgbClr val="003366"/>
              </a:solidFill>
              <a:latin typeface="楷体_GB2312" pitchFamily="49" charset="-122"/>
              <a:ea typeface="楷体_GB2312" pitchFamily="49" charset="-122"/>
            </a:endParaRPr>
          </a:p>
        </p:txBody>
      </p:sp>
      <p:sp>
        <p:nvSpPr>
          <p:cNvPr id="14340" name="Text Box 4"/>
          <p:cNvSpPr txBox="1">
            <a:spLocks noChangeArrowheads="1"/>
          </p:cNvSpPr>
          <p:nvPr/>
        </p:nvSpPr>
        <p:spPr bwMode="auto">
          <a:xfrm>
            <a:off x="1692275" y="4941888"/>
            <a:ext cx="44196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30000"/>
              </a:lnSpc>
            </a:pPr>
            <a:r>
              <a:rPr kumimoji="1" lang="zh-CN" altLang="en-US" sz="2400">
                <a:solidFill>
                  <a:srgbClr val="003366"/>
                </a:solidFill>
                <a:latin typeface="楷体_GB2312" pitchFamily="49" charset="-122"/>
                <a:ea typeface="楷体_GB2312" pitchFamily="49" charset="-122"/>
                <a:hlinkClick r:id="rId4" action="ppaction://hlinksldjump"/>
              </a:rPr>
              <a:t>失效情况</a:t>
            </a:r>
            <a:endParaRPr kumimoji="1" lang="zh-CN" altLang="en-US" sz="2400">
              <a:solidFill>
                <a:srgbClr val="003366"/>
              </a:solidFill>
              <a:latin typeface="楷体_GB2312" pitchFamily="49" charset="-122"/>
              <a:ea typeface="楷体_GB2312" pitchFamily="49" charset="-122"/>
            </a:endParaRPr>
          </a:p>
          <a:p>
            <a:pPr eaLnBrk="1" hangingPunct="1">
              <a:lnSpc>
                <a:spcPct val="130000"/>
              </a:lnSpc>
            </a:pPr>
            <a:r>
              <a:rPr kumimoji="1" lang="zh-CN" altLang="en-US" sz="2400" b="0">
                <a:solidFill>
                  <a:srgbClr val="003366"/>
                </a:solidFill>
                <a:latin typeface="宋体" panose="02010600030101010101" pitchFamily="2" charset="-122"/>
              </a:rPr>
              <a:t>    </a:t>
            </a:r>
            <a:r>
              <a:rPr kumimoji="1" lang="zh-CN" altLang="en-US" sz="2400">
                <a:solidFill>
                  <a:srgbClr val="003366"/>
                </a:solidFill>
                <a:latin typeface="楷体_GB2312" pitchFamily="49" charset="-122"/>
                <a:ea typeface="楷体_GB2312" pitchFamily="49" charset="-122"/>
              </a:rPr>
              <a:t>总的失效次数＝</a:t>
            </a:r>
            <a:r>
              <a:rPr kumimoji="1" lang="en-US" altLang="zh-CN" sz="2400">
                <a:solidFill>
                  <a:srgbClr val="003366"/>
                </a:solidFill>
                <a:latin typeface="楷体_GB2312" pitchFamily="49" charset="-122"/>
                <a:ea typeface="楷体_GB2312" pitchFamily="49" charset="-122"/>
              </a:rPr>
              <a:t>19</a:t>
            </a:r>
            <a:r>
              <a:rPr kumimoji="1" lang="zh-CN" altLang="en-US" sz="2400">
                <a:solidFill>
                  <a:srgbClr val="003366"/>
                </a:solidFill>
                <a:latin typeface="楷体_GB2312" pitchFamily="49" charset="-122"/>
                <a:ea typeface="楷体_GB2312" pitchFamily="49" charset="-122"/>
              </a:rPr>
              <a:t>次</a:t>
            </a:r>
            <a:endParaRPr kumimoji="1" lang="zh-CN" altLang="en-US" sz="2400">
              <a:solidFill>
                <a:srgbClr val="003366"/>
              </a:solidFill>
              <a:latin typeface="楷体_GB2312" pitchFamily="49" charset="-122"/>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647700"/>
            <a:ext cx="9144000" cy="558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836613"/>
            <a:ext cx="91440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981075"/>
            <a:ext cx="91440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981075"/>
            <a:ext cx="91440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5175"/>
            <a:ext cx="91440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6"/>
          <p:cNvGrpSpPr/>
          <p:nvPr/>
        </p:nvGrpSpPr>
        <p:grpSpPr bwMode="auto">
          <a:xfrm>
            <a:off x="0" y="0"/>
            <a:ext cx="9144000" cy="5013325"/>
            <a:chOff x="0" y="527"/>
            <a:chExt cx="5760" cy="3039"/>
          </a:xfrm>
        </p:grpSpPr>
        <p:pic>
          <p:nvPicPr>
            <p:cNvPr id="2048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27"/>
              <a:ext cx="5760" cy="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 y="618"/>
              <a:ext cx="226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649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13325"/>
            <a:ext cx="91440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4904"/>
                                        </p:tgtEl>
                                        <p:attrNameLst>
                                          <p:attrName>style.visibility</p:attrName>
                                        </p:attrNameLst>
                                      </p:cBhvr>
                                      <p:to>
                                        <p:strVal val="visible"/>
                                      </p:to>
                                    </p:set>
                                    <p:anim calcmode="lin" valueType="num">
                                      <p:cBhvr additive="base">
                                        <p:cTn id="7" dur="500" fill="hold"/>
                                        <p:tgtEl>
                                          <p:spTgt spid="464904"/>
                                        </p:tgtEl>
                                        <p:attrNameLst>
                                          <p:attrName>ppt_x</p:attrName>
                                        </p:attrNameLst>
                                      </p:cBhvr>
                                      <p:tavLst>
                                        <p:tav tm="0">
                                          <p:val>
                                            <p:strVal val="#ppt_x"/>
                                          </p:val>
                                        </p:tav>
                                        <p:tav tm="100000">
                                          <p:val>
                                            <p:strVal val="#ppt_x"/>
                                          </p:val>
                                        </p:tav>
                                      </p:tavLst>
                                    </p:anim>
                                    <p:anim calcmode="lin" valueType="num">
                                      <p:cBhvr additive="base">
                                        <p:cTn id="8" dur="500" fill="hold"/>
                                        <p:tgtEl>
                                          <p:spTgt spid="4649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6" name="Rectangle 6"/>
          <p:cNvSpPr>
            <a:spLocks noGrp="1" noChangeArrowheads="1"/>
          </p:cNvSpPr>
          <p:nvPr>
            <p:ph type="ctrTitle"/>
          </p:nvPr>
        </p:nvSpPr>
        <p:spPr/>
        <p:txBody>
          <a:bodyPr/>
          <a:lstStyle/>
          <a:p>
            <a:pPr eaLnBrk="1" hangingPunct="1">
              <a:defRPr/>
            </a:pPr>
            <a:r>
              <a:rPr lang="zh-CN" altLang="en-US" sz="4800" dirty="0" smtClean="0">
                <a:effectLst>
                  <a:outerShdw blurRad="38100" dist="38100" dir="2700000" algn="tl">
                    <a:srgbClr val="C0C0C0"/>
                  </a:outerShdw>
                </a:effectLst>
                <a:latin typeface="幼圆" panose="02010509060101010101" pitchFamily="49" charset="-122"/>
              </a:rPr>
              <a:t>第八章   存储层次</a:t>
            </a:r>
            <a:endParaRPr lang="zh-CN" altLang="en-US" sz="4800" dirty="0" smtClean="0">
              <a:effectLst>
                <a:outerShdw blurRad="38100" dist="38100" dir="2700000" algn="tl">
                  <a:srgbClr val="C0C0C0"/>
                </a:outerShdw>
              </a:effectLst>
              <a:latin typeface="幼圆" panose="02010509060101010101" pitchFamily="49" charset="-122"/>
            </a:endParaRPr>
          </a:p>
        </p:txBody>
      </p:sp>
      <p:sp>
        <p:nvSpPr>
          <p:cNvPr id="5123" name="Rectangle 7"/>
          <p:cNvSpPr>
            <a:spLocks noGrp="1" noChangeArrowheads="1"/>
          </p:cNvSpPr>
          <p:nvPr>
            <p:ph type="subTitle" idx="1"/>
          </p:nvPr>
        </p:nvSpPr>
        <p:spPr>
          <a:xfrm>
            <a:off x="1403350" y="3140075"/>
            <a:ext cx="7010400" cy="2160588"/>
          </a:xfrm>
          <a:noFill/>
        </p:spPr>
        <p:txBody>
          <a:bodyPr/>
          <a:lstStyle/>
          <a:p>
            <a:pPr eaLnBrk="1" hangingPunct="1"/>
            <a:endParaRPr lang="en-US" altLang="zh-CN" sz="2400" smtClean="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1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333375"/>
            <a:ext cx="9144000" cy="609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250"/>
            <a:ext cx="9144000" cy="563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928688" y="1104900"/>
            <a:ext cx="7315200" cy="521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08000"/>
              </a:lnSpc>
            </a:pPr>
            <a:r>
              <a:rPr kumimoji="1" lang="en-US" altLang="zh-CN" sz="2400">
                <a:solidFill>
                  <a:srgbClr val="003366"/>
                </a:solidFill>
                <a:latin typeface="楷体_GB2312" pitchFamily="49" charset="-122"/>
                <a:ea typeface="楷体_GB2312" pitchFamily="49" charset="-122"/>
              </a:rPr>
              <a:t>for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0</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100</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 </a:t>
            </a:r>
            <a:r>
              <a:rPr kumimoji="1" lang="en-US" altLang="zh-CN" sz="2400">
                <a:solidFill>
                  <a:srgbClr val="003366"/>
                </a:solidFill>
                <a:latin typeface="宋体" panose="02010600030101010101" pitchFamily="2" charset="-122"/>
              </a:rPr>
              <a:t>{</a:t>
            </a:r>
            <a:endParaRPr kumimoji="1" lang="en-US" altLang="zh-CN" sz="2400">
              <a:solidFill>
                <a:srgbClr val="003366"/>
              </a:solidFill>
              <a:latin typeface="楷体_GB2312" pitchFamily="49" charset="-122"/>
              <a:ea typeface="楷体_GB2312" pitchFamily="49" charset="-122"/>
            </a:endParaRPr>
          </a:p>
          <a:p>
            <a:pPr eaLnBrk="1" hangingPunct="1">
              <a:lnSpc>
                <a:spcPct val="108000"/>
              </a:lnSpc>
            </a:pPr>
            <a:r>
              <a:rPr kumimoji="1" lang="en-US" altLang="zh-CN" sz="2400">
                <a:solidFill>
                  <a:srgbClr val="003366"/>
                </a:solidFill>
                <a:latin typeface="楷体_GB2312" pitchFamily="49" charset="-122"/>
                <a:ea typeface="楷体_GB2312" pitchFamily="49" charset="-122"/>
              </a:rPr>
              <a:t>     prefetch (b[j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7][0]); </a:t>
            </a:r>
            <a:br>
              <a:rPr kumimoji="1" lang="en-US" altLang="zh-CN" sz="2400">
                <a:solidFill>
                  <a:srgbClr val="003366"/>
                </a:solidFill>
                <a:latin typeface="楷体_GB2312" pitchFamily="49" charset="-122"/>
                <a:ea typeface="楷体_GB2312" pitchFamily="49" charset="-122"/>
              </a:rPr>
            </a:br>
            <a:r>
              <a:rPr kumimoji="1" lang="en-US" altLang="zh-CN" sz="2400">
                <a:solidFill>
                  <a:srgbClr val="003366"/>
                </a:solidFill>
                <a:latin typeface="楷体_GB2312" pitchFamily="49" charset="-122"/>
                <a:ea typeface="楷体_GB2312" pitchFamily="49" charset="-122"/>
              </a:rPr>
              <a:t>      </a:t>
            </a:r>
            <a:r>
              <a:rPr kumimoji="1" lang="en-US" altLang="zh-CN" sz="2400">
                <a:solidFill>
                  <a:srgbClr val="3333FF"/>
                </a:solidFill>
                <a:latin typeface="楷体_GB2312" pitchFamily="49" charset="-122"/>
                <a:ea typeface="楷体_GB2312" pitchFamily="49" charset="-122"/>
              </a:rPr>
              <a:t>/</a:t>
            </a:r>
            <a:r>
              <a:rPr kumimoji="1" lang="en-US" altLang="zh-CN" sz="2400">
                <a:solidFill>
                  <a:srgbClr val="3333FF"/>
                </a:solidFill>
                <a:latin typeface="宋体" panose="02010600030101010101" pitchFamily="2" charset="-122"/>
              </a:rPr>
              <a:t>*</a:t>
            </a:r>
            <a:r>
              <a:rPr kumimoji="1" lang="en-US" altLang="zh-CN" sz="2400">
                <a:solidFill>
                  <a:srgbClr val="3333FF"/>
                </a:solidFill>
                <a:latin typeface="楷体_GB2312" pitchFamily="49" charset="-122"/>
                <a:ea typeface="楷体_GB2312" pitchFamily="49" charset="-122"/>
              </a:rPr>
              <a:t> </a:t>
            </a:r>
            <a:r>
              <a:rPr kumimoji="1" lang="zh-CN" altLang="en-US" sz="2400">
                <a:solidFill>
                  <a:srgbClr val="3333FF"/>
                </a:solidFill>
                <a:latin typeface="楷体_GB2312" pitchFamily="49" charset="-122"/>
                <a:ea typeface="楷体_GB2312" pitchFamily="49" charset="-122"/>
              </a:rPr>
              <a:t>预取</a:t>
            </a:r>
            <a:r>
              <a:rPr kumimoji="1" lang="en-US" altLang="zh-CN" sz="2400">
                <a:solidFill>
                  <a:srgbClr val="3333FF"/>
                </a:solidFill>
                <a:latin typeface="楷体_GB2312" pitchFamily="49" charset="-122"/>
                <a:ea typeface="楷体_GB2312" pitchFamily="49" charset="-122"/>
              </a:rPr>
              <a:t>7</a:t>
            </a:r>
            <a:r>
              <a:rPr kumimoji="1" lang="zh-CN" altLang="en-US" sz="2400">
                <a:solidFill>
                  <a:srgbClr val="3333FF"/>
                </a:solidFill>
                <a:latin typeface="楷体_GB2312" pitchFamily="49" charset="-122"/>
                <a:ea typeface="楷体_GB2312" pitchFamily="49" charset="-122"/>
              </a:rPr>
              <a:t>次循环后所需的</a:t>
            </a:r>
            <a:r>
              <a:rPr kumimoji="1" lang="en-US" altLang="zh-CN" sz="2400">
                <a:solidFill>
                  <a:srgbClr val="3333FF"/>
                </a:solidFill>
                <a:latin typeface="楷体_GB2312" pitchFamily="49" charset="-122"/>
                <a:ea typeface="楷体_GB2312" pitchFamily="49" charset="-122"/>
              </a:rPr>
              <a:t>b(j,0) </a:t>
            </a:r>
            <a:r>
              <a:rPr kumimoji="1" lang="en-US" altLang="zh-CN" sz="2400">
                <a:solidFill>
                  <a:srgbClr val="3333FF"/>
                </a:solidFill>
                <a:latin typeface="宋体" panose="02010600030101010101" pitchFamily="2" charset="-122"/>
              </a:rPr>
              <a:t>*</a:t>
            </a:r>
            <a:r>
              <a:rPr kumimoji="1" lang="en-US" altLang="zh-CN" sz="2400">
                <a:solidFill>
                  <a:srgbClr val="3333FF"/>
                </a:solidFill>
                <a:latin typeface="楷体_GB2312" pitchFamily="49" charset="-122"/>
                <a:ea typeface="楷体_GB2312" pitchFamily="49" charset="-122"/>
              </a:rPr>
              <a:t>/</a:t>
            </a:r>
            <a:endParaRPr kumimoji="1" lang="en-US" altLang="zh-CN" sz="2400">
              <a:solidFill>
                <a:srgbClr val="3333FF"/>
              </a:solidFill>
              <a:latin typeface="楷体_GB2312" pitchFamily="49" charset="-122"/>
              <a:ea typeface="楷体_GB2312" pitchFamily="49" charset="-122"/>
            </a:endParaRPr>
          </a:p>
          <a:p>
            <a:pPr eaLnBrk="1" hangingPunct="1">
              <a:lnSpc>
                <a:spcPct val="108000"/>
              </a:lnSpc>
            </a:pPr>
            <a:r>
              <a:rPr kumimoji="1" lang="en-US" altLang="zh-CN" sz="2400">
                <a:solidFill>
                  <a:srgbClr val="003366"/>
                </a:solidFill>
                <a:latin typeface="楷体_GB2312" pitchFamily="49" charset="-122"/>
                <a:ea typeface="楷体_GB2312" pitchFamily="49" charset="-122"/>
              </a:rPr>
              <a:t>     prefetch (a[0][j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7]); </a:t>
            </a:r>
            <a:br>
              <a:rPr kumimoji="1" lang="en-US" altLang="zh-CN" sz="2400">
                <a:solidFill>
                  <a:srgbClr val="003366"/>
                </a:solidFill>
                <a:latin typeface="楷体_GB2312" pitchFamily="49" charset="-122"/>
                <a:ea typeface="楷体_GB2312" pitchFamily="49" charset="-122"/>
              </a:rPr>
            </a:br>
            <a:r>
              <a:rPr kumimoji="1" lang="en-US" altLang="zh-CN" sz="2400">
                <a:solidFill>
                  <a:srgbClr val="003366"/>
                </a:solidFill>
                <a:latin typeface="楷体_GB2312" pitchFamily="49" charset="-122"/>
                <a:ea typeface="楷体_GB2312" pitchFamily="49" charset="-122"/>
              </a:rPr>
              <a:t>      </a:t>
            </a:r>
            <a:r>
              <a:rPr kumimoji="1" lang="en-US" altLang="zh-CN" sz="2400">
                <a:solidFill>
                  <a:srgbClr val="3333FF"/>
                </a:solidFill>
                <a:latin typeface="楷体_GB2312" pitchFamily="49" charset="-122"/>
                <a:ea typeface="楷体_GB2312" pitchFamily="49" charset="-122"/>
              </a:rPr>
              <a:t>/</a:t>
            </a:r>
            <a:r>
              <a:rPr kumimoji="1" lang="en-US" altLang="zh-CN" sz="2400">
                <a:solidFill>
                  <a:srgbClr val="3333FF"/>
                </a:solidFill>
                <a:latin typeface="宋体" panose="02010600030101010101" pitchFamily="2" charset="-122"/>
              </a:rPr>
              <a:t>*</a:t>
            </a:r>
            <a:r>
              <a:rPr kumimoji="1" lang="en-US" altLang="zh-CN" sz="2400">
                <a:solidFill>
                  <a:srgbClr val="3333FF"/>
                </a:solidFill>
                <a:latin typeface="楷体_GB2312" pitchFamily="49" charset="-122"/>
                <a:ea typeface="楷体_GB2312" pitchFamily="49" charset="-122"/>
              </a:rPr>
              <a:t> </a:t>
            </a:r>
            <a:r>
              <a:rPr kumimoji="1" lang="zh-CN" altLang="en-US" sz="2400">
                <a:solidFill>
                  <a:srgbClr val="3333FF"/>
                </a:solidFill>
                <a:latin typeface="楷体_GB2312" pitchFamily="49" charset="-122"/>
                <a:ea typeface="楷体_GB2312" pitchFamily="49" charset="-122"/>
              </a:rPr>
              <a:t>预取</a:t>
            </a:r>
            <a:r>
              <a:rPr kumimoji="1" lang="en-US" altLang="zh-CN" sz="2400">
                <a:solidFill>
                  <a:srgbClr val="3333FF"/>
                </a:solidFill>
                <a:latin typeface="楷体_GB2312" pitchFamily="49" charset="-122"/>
                <a:ea typeface="楷体_GB2312" pitchFamily="49" charset="-122"/>
              </a:rPr>
              <a:t>7</a:t>
            </a:r>
            <a:r>
              <a:rPr kumimoji="1" lang="zh-CN" altLang="en-US" sz="2400">
                <a:solidFill>
                  <a:srgbClr val="3333FF"/>
                </a:solidFill>
                <a:latin typeface="楷体_GB2312" pitchFamily="49" charset="-122"/>
                <a:ea typeface="楷体_GB2312" pitchFamily="49" charset="-122"/>
              </a:rPr>
              <a:t>次循环后所需的</a:t>
            </a:r>
            <a:r>
              <a:rPr kumimoji="1" lang="en-US" altLang="zh-CN" sz="2400">
                <a:solidFill>
                  <a:srgbClr val="3333FF"/>
                </a:solidFill>
                <a:latin typeface="楷体_GB2312" pitchFamily="49" charset="-122"/>
                <a:ea typeface="楷体_GB2312" pitchFamily="49" charset="-122"/>
              </a:rPr>
              <a:t>a(0,j) </a:t>
            </a:r>
            <a:r>
              <a:rPr kumimoji="1" lang="en-US" altLang="zh-CN" sz="2400">
                <a:solidFill>
                  <a:srgbClr val="3333FF"/>
                </a:solidFill>
                <a:latin typeface="宋体" panose="02010600030101010101" pitchFamily="2" charset="-122"/>
              </a:rPr>
              <a:t>*</a:t>
            </a:r>
            <a:r>
              <a:rPr kumimoji="1" lang="en-US" altLang="zh-CN" sz="2400">
                <a:solidFill>
                  <a:srgbClr val="3333FF"/>
                </a:solidFill>
                <a:latin typeface="楷体_GB2312" pitchFamily="49" charset="-122"/>
                <a:ea typeface="楷体_GB2312" pitchFamily="49" charset="-122"/>
              </a:rPr>
              <a:t>/</a:t>
            </a:r>
            <a:endParaRPr kumimoji="1" lang="en-US" altLang="zh-CN" sz="2400">
              <a:solidFill>
                <a:srgbClr val="3333FF"/>
              </a:solidFill>
              <a:latin typeface="楷体_GB2312" pitchFamily="49" charset="-122"/>
              <a:ea typeface="楷体_GB2312" pitchFamily="49" charset="-122"/>
            </a:endParaRPr>
          </a:p>
          <a:p>
            <a:pPr eaLnBrk="1" hangingPunct="1">
              <a:lnSpc>
                <a:spcPct val="108000"/>
              </a:lnSpc>
            </a:pPr>
            <a:r>
              <a:rPr kumimoji="1" lang="en-US" altLang="zh-CN" sz="2400">
                <a:solidFill>
                  <a:srgbClr val="003366"/>
                </a:solidFill>
                <a:latin typeface="楷体_GB2312" pitchFamily="49" charset="-122"/>
                <a:ea typeface="楷体_GB2312" pitchFamily="49" charset="-122"/>
              </a:rPr>
              <a:t>     a[0][j]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b[j ][0] </a:t>
            </a:r>
            <a:r>
              <a:rPr kumimoji="1" lang="en-US" altLang="zh-CN" sz="2400">
                <a:solidFill>
                  <a:srgbClr val="003366"/>
                </a:solidFill>
                <a:latin typeface="宋体" panose="02010600030101010101" pitchFamily="2" charset="-122"/>
              </a:rPr>
              <a:t>* </a:t>
            </a:r>
            <a:r>
              <a:rPr kumimoji="1" lang="en-US" altLang="zh-CN" sz="2400">
                <a:solidFill>
                  <a:srgbClr val="003366"/>
                </a:solidFill>
                <a:latin typeface="楷体_GB2312" pitchFamily="49" charset="-122"/>
                <a:ea typeface="楷体_GB2312" pitchFamily="49" charset="-122"/>
              </a:rPr>
              <a:t>b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1][0]</a:t>
            </a:r>
            <a:endParaRPr kumimoji="1" lang="en-US" altLang="zh-CN" sz="2400" u="sng">
              <a:solidFill>
                <a:srgbClr val="003366"/>
              </a:solidFill>
              <a:latin typeface="楷体_GB2312" pitchFamily="49" charset="-122"/>
              <a:ea typeface="楷体_GB2312" pitchFamily="49" charset="-122"/>
            </a:endParaRPr>
          </a:p>
          <a:p>
            <a:pPr eaLnBrk="1" hangingPunct="1">
              <a:lnSpc>
                <a:spcPct val="108000"/>
              </a:lnSpc>
            </a:pPr>
            <a:r>
              <a:rPr kumimoji="1" lang="en-US" altLang="zh-CN" sz="2400">
                <a:solidFill>
                  <a:srgbClr val="003366"/>
                </a:solidFill>
                <a:latin typeface="楷体_GB2312" pitchFamily="49" charset="-122"/>
                <a:ea typeface="楷体_GB2312" pitchFamily="49" charset="-122"/>
              </a:rPr>
              <a:t>     </a:t>
            </a:r>
            <a:r>
              <a:rPr kumimoji="1" lang="en-US" altLang="zh-CN" sz="2400">
                <a:solidFill>
                  <a:srgbClr val="003366"/>
                </a:solidFill>
                <a:latin typeface="宋体" panose="02010600030101010101" pitchFamily="2" charset="-122"/>
              </a:rPr>
              <a:t>}</a:t>
            </a:r>
            <a:endParaRPr kumimoji="1" lang="en-US" altLang="zh-CN" sz="2400">
              <a:solidFill>
                <a:srgbClr val="003366"/>
              </a:solidFill>
              <a:latin typeface="楷体_GB2312" pitchFamily="49" charset="-122"/>
              <a:ea typeface="楷体_GB2312" pitchFamily="49" charset="-122"/>
            </a:endParaRPr>
          </a:p>
          <a:p>
            <a:pPr eaLnBrk="1" hangingPunct="1">
              <a:lnSpc>
                <a:spcPct val="108000"/>
              </a:lnSpc>
            </a:pPr>
            <a:r>
              <a:rPr kumimoji="1" lang="en-US" altLang="zh-CN" sz="2400">
                <a:solidFill>
                  <a:srgbClr val="003366"/>
                </a:solidFill>
                <a:latin typeface="楷体_GB2312" pitchFamily="49" charset="-122"/>
                <a:ea typeface="楷体_GB2312" pitchFamily="49" charset="-122"/>
              </a:rPr>
              <a:t>     for (i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 i &lt; 3; 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 </a:t>
            </a:r>
            <a:r>
              <a:rPr kumimoji="1" lang="en-US" altLang="zh-CN" sz="2400">
                <a:solidFill>
                  <a:srgbClr val="003366"/>
                </a:solidFill>
                <a:latin typeface="宋体" panose="02010600030101010101" pitchFamily="2" charset="-122"/>
              </a:rPr>
              <a:t>{</a:t>
            </a:r>
            <a:endParaRPr kumimoji="1" lang="en-US" altLang="zh-CN" sz="2400">
              <a:solidFill>
                <a:srgbClr val="003366"/>
              </a:solidFill>
              <a:latin typeface="楷体_GB2312" pitchFamily="49" charset="-122"/>
              <a:ea typeface="楷体_GB2312" pitchFamily="49" charset="-122"/>
            </a:endParaRPr>
          </a:p>
          <a:p>
            <a:pPr eaLnBrk="1" hangingPunct="1">
              <a:lnSpc>
                <a:spcPct val="108000"/>
              </a:lnSpc>
            </a:pPr>
            <a:r>
              <a:rPr kumimoji="1" lang="en-US" altLang="zh-CN" sz="2400">
                <a:solidFill>
                  <a:srgbClr val="003366"/>
                </a:solidFill>
                <a:latin typeface="楷体_GB2312" pitchFamily="49" charset="-122"/>
                <a:ea typeface="楷体_GB2312" pitchFamily="49" charset="-122"/>
              </a:rPr>
              <a:t>     for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0; j &lt; 100;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a:t>
            </a:r>
            <a:endParaRPr kumimoji="1" lang="en-US" altLang="zh-CN" sz="2400">
              <a:solidFill>
                <a:srgbClr val="003366"/>
              </a:solidFill>
              <a:latin typeface="楷体_GB2312" pitchFamily="49" charset="-122"/>
              <a:ea typeface="楷体_GB2312" pitchFamily="49" charset="-122"/>
            </a:endParaRPr>
          </a:p>
          <a:p>
            <a:pPr eaLnBrk="1" hangingPunct="1">
              <a:lnSpc>
                <a:spcPct val="108000"/>
              </a:lnSpc>
            </a:pPr>
            <a:r>
              <a:rPr kumimoji="1" lang="en-US" altLang="zh-CN" sz="2400">
                <a:solidFill>
                  <a:srgbClr val="003366"/>
                </a:solidFill>
                <a:latin typeface="楷体_GB2312" pitchFamily="49" charset="-122"/>
                <a:ea typeface="楷体_GB2312" pitchFamily="49" charset="-122"/>
              </a:rPr>
              <a:t>         prefetch(a[i][j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7]);</a:t>
            </a:r>
            <a:endParaRPr kumimoji="1" lang="en-US" altLang="zh-CN" sz="2400">
              <a:solidFill>
                <a:srgbClr val="003366"/>
              </a:solidFill>
              <a:latin typeface="楷体_GB2312" pitchFamily="49" charset="-122"/>
              <a:ea typeface="楷体_GB2312" pitchFamily="49" charset="-122"/>
            </a:endParaRPr>
          </a:p>
          <a:p>
            <a:pPr eaLnBrk="1" hangingPunct="1">
              <a:lnSpc>
                <a:spcPct val="108000"/>
              </a:lnSpc>
            </a:pPr>
            <a:r>
              <a:rPr kumimoji="1" lang="en-US" altLang="zh-CN" sz="2400">
                <a:solidFill>
                  <a:srgbClr val="003366"/>
                </a:solidFill>
                <a:latin typeface="楷体_GB2312" pitchFamily="49" charset="-122"/>
                <a:ea typeface="楷体_GB2312" pitchFamily="49" charset="-122"/>
              </a:rPr>
              <a:t>         </a:t>
            </a:r>
            <a:r>
              <a:rPr kumimoji="1" lang="en-US" altLang="zh-CN" sz="2400">
                <a:solidFill>
                  <a:srgbClr val="3333FF"/>
                </a:solidFill>
                <a:latin typeface="楷体_GB2312" pitchFamily="49" charset="-122"/>
                <a:ea typeface="楷体_GB2312" pitchFamily="49" charset="-122"/>
              </a:rPr>
              <a:t>/</a:t>
            </a:r>
            <a:r>
              <a:rPr kumimoji="1" lang="en-US" altLang="zh-CN" sz="2400">
                <a:solidFill>
                  <a:srgbClr val="3333FF"/>
                </a:solidFill>
                <a:latin typeface="宋体" panose="02010600030101010101" pitchFamily="2" charset="-122"/>
              </a:rPr>
              <a:t>*</a:t>
            </a:r>
            <a:r>
              <a:rPr kumimoji="1" lang="en-US" altLang="zh-CN" sz="2400">
                <a:solidFill>
                  <a:srgbClr val="3333FF"/>
                </a:solidFill>
                <a:latin typeface="楷体_GB2312" pitchFamily="49" charset="-122"/>
                <a:ea typeface="楷体_GB2312" pitchFamily="49" charset="-122"/>
              </a:rPr>
              <a:t> </a:t>
            </a:r>
            <a:r>
              <a:rPr kumimoji="1" lang="zh-CN" altLang="en-US" sz="2400">
                <a:solidFill>
                  <a:srgbClr val="3333FF"/>
                </a:solidFill>
                <a:latin typeface="楷体_GB2312" pitchFamily="49" charset="-122"/>
                <a:ea typeface="楷体_GB2312" pitchFamily="49" charset="-122"/>
              </a:rPr>
              <a:t>预取</a:t>
            </a:r>
            <a:r>
              <a:rPr kumimoji="1" lang="en-US" altLang="zh-CN" sz="2400">
                <a:solidFill>
                  <a:srgbClr val="3333FF"/>
                </a:solidFill>
                <a:latin typeface="楷体_GB2312" pitchFamily="49" charset="-122"/>
                <a:ea typeface="楷体_GB2312" pitchFamily="49" charset="-122"/>
              </a:rPr>
              <a:t>7</a:t>
            </a:r>
            <a:r>
              <a:rPr kumimoji="1" lang="zh-CN" altLang="en-US" sz="2400">
                <a:solidFill>
                  <a:srgbClr val="3333FF"/>
                </a:solidFill>
                <a:latin typeface="楷体_GB2312" pitchFamily="49" charset="-122"/>
                <a:ea typeface="楷体_GB2312" pitchFamily="49" charset="-122"/>
              </a:rPr>
              <a:t>次循环后所需的</a:t>
            </a:r>
            <a:r>
              <a:rPr kumimoji="1" lang="en-US" altLang="zh-CN" sz="2400">
                <a:solidFill>
                  <a:srgbClr val="3333FF"/>
                </a:solidFill>
                <a:latin typeface="楷体_GB2312" pitchFamily="49" charset="-122"/>
                <a:ea typeface="楷体_GB2312" pitchFamily="49" charset="-122"/>
              </a:rPr>
              <a:t>a(i,j</a:t>
            </a:r>
            <a:r>
              <a:rPr kumimoji="1" lang="en-US" altLang="zh-CN" sz="2400">
                <a:solidFill>
                  <a:srgbClr val="3333FF"/>
                </a:solidFill>
                <a:latin typeface="宋体" panose="02010600030101010101" pitchFamily="2" charset="-122"/>
              </a:rPr>
              <a:t>) */</a:t>
            </a:r>
            <a:endParaRPr kumimoji="1" lang="en-US" altLang="zh-CN" sz="2400">
              <a:solidFill>
                <a:srgbClr val="3333FF"/>
              </a:solidFill>
              <a:latin typeface="楷体_GB2312" pitchFamily="49" charset="-122"/>
              <a:ea typeface="楷体_GB2312" pitchFamily="49" charset="-122"/>
            </a:endParaRPr>
          </a:p>
          <a:p>
            <a:pPr eaLnBrk="1" hangingPunct="1">
              <a:lnSpc>
                <a:spcPct val="108000"/>
              </a:lnSpc>
            </a:pPr>
            <a:r>
              <a:rPr kumimoji="1" lang="en-US" altLang="zh-CN" sz="2400">
                <a:solidFill>
                  <a:srgbClr val="003366"/>
                </a:solidFill>
                <a:latin typeface="楷体_GB2312" pitchFamily="49" charset="-122"/>
                <a:ea typeface="楷体_GB2312" pitchFamily="49" charset="-122"/>
              </a:rPr>
              <a:t>         a[i][j]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b[j][0] </a:t>
            </a:r>
            <a:r>
              <a:rPr kumimoji="1" lang="en-US" altLang="zh-CN" sz="2400">
                <a:solidFill>
                  <a:srgbClr val="003366"/>
                </a:solidFill>
                <a:latin typeface="宋体" panose="02010600030101010101" pitchFamily="2" charset="-122"/>
              </a:rPr>
              <a:t>*</a:t>
            </a:r>
            <a:r>
              <a:rPr kumimoji="1" lang="en-US" altLang="zh-CN" sz="2400">
                <a:solidFill>
                  <a:srgbClr val="003366"/>
                </a:solidFill>
                <a:latin typeface="楷体_GB2312" pitchFamily="49" charset="-122"/>
                <a:ea typeface="楷体_GB2312" pitchFamily="49" charset="-122"/>
              </a:rPr>
              <a:t> b[j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1][0];</a:t>
            </a:r>
            <a:endParaRPr kumimoji="1" lang="en-US" altLang="zh-CN" sz="2400">
              <a:solidFill>
                <a:srgbClr val="003366"/>
              </a:solidFill>
              <a:latin typeface="楷体_GB2312" pitchFamily="49" charset="-122"/>
              <a:ea typeface="楷体_GB2312" pitchFamily="49" charset="-122"/>
            </a:endParaRPr>
          </a:p>
          <a:p>
            <a:pPr eaLnBrk="1" hangingPunct="1">
              <a:lnSpc>
                <a:spcPct val="108000"/>
              </a:lnSpc>
            </a:pPr>
            <a:r>
              <a:rPr kumimoji="1" lang="en-US" altLang="zh-CN" sz="2400">
                <a:solidFill>
                  <a:srgbClr val="003366"/>
                </a:solidFill>
                <a:latin typeface="楷体_GB2312" pitchFamily="49" charset="-122"/>
                <a:ea typeface="楷体_GB2312" pitchFamily="49" charset="-122"/>
              </a:rPr>
              <a:t>     </a:t>
            </a:r>
            <a:r>
              <a:rPr kumimoji="1" lang="en-US" altLang="zh-CN" sz="2400">
                <a:solidFill>
                  <a:srgbClr val="003366"/>
                </a:solidFill>
                <a:latin typeface="宋体" panose="02010600030101010101" pitchFamily="2" charset="-122"/>
              </a:rPr>
              <a:t>}</a:t>
            </a:r>
            <a:endParaRPr kumimoji="1" lang="en-US" altLang="zh-CN" sz="2400">
              <a:solidFill>
                <a:srgbClr val="003366"/>
              </a:solidFill>
              <a:latin typeface="楷体_GB2312" pitchFamily="49" charset="-122"/>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844675"/>
            <a:ext cx="91440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755650" y="404813"/>
            <a:ext cx="7488238" cy="456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zh-CN" altLang="en-US" sz="2400" dirty="0" smtClean="0">
                <a:solidFill>
                  <a:schemeClr val="accent2"/>
                </a:solidFill>
                <a:latin typeface="Times New Roman" panose="02020603050405020304" pitchFamily="18" charset="0"/>
                <a:ea typeface="华文中宋" panose="02010600040101010101" pitchFamily="2" charset="-122"/>
              </a:rPr>
              <a:t>例</a:t>
            </a:r>
            <a:r>
              <a:rPr kumimoji="1" lang="en-US" altLang="zh-CN" sz="2400" dirty="0" smtClean="0">
                <a:solidFill>
                  <a:schemeClr val="accent2"/>
                </a:solidFill>
                <a:latin typeface="Times New Roman" panose="02020603050405020304" pitchFamily="18" charset="0"/>
                <a:ea typeface="华文中宋" panose="02010600040101010101" pitchFamily="2" charset="-122"/>
              </a:rPr>
              <a:t>8.8 </a:t>
            </a:r>
            <a:endParaRPr kumimoji="1" lang="en-US" altLang="zh-CN" sz="2400" dirty="0">
              <a:solidFill>
                <a:schemeClr val="accent2"/>
              </a:solidFill>
              <a:latin typeface="Times New Roman" panose="02020603050405020304" pitchFamily="18" charset="0"/>
              <a:ea typeface="华文中宋" panose="02010600040101010101" pitchFamily="2" charset="-122"/>
            </a:endParaRPr>
          </a:p>
          <a:p>
            <a:pPr eaLnBrk="1" hangingPunct="1">
              <a:lnSpc>
                <a:spcPct val="120000"/>
              </a:lnSpc>
              <a:spcBef>
                <a:spcPct val="80000"/>
              </a:spcBef>
            </a:pPr>
            <a:r>
              <a:rPr kumimoji="1" lang="en-US" altLang="zh-CN" sz="2400"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rgbClr val="003366"/>
                </a:solidFill>
                <a:latin typeface="Times New Roman" panose="02020603050405020304" pitchFamily="18" charset="0"/>
                <a:ea typeface="华文中宋" panose="02010600040101010101" pitchFamily="2" charset="-122"/>
              </a:rPr>
              <a:t>在以下条件下，计算</a:t>
            </a:r>
            <a:r>
              <a:rPr kumimoji="1" lang="zh-CN" altLang="en-US" sz="2400" dirty="0" smtClean="0">
                <a:solidFill>
                  <a:srgbClr val="003366"/>
                </a:solidFill>
                <a:latin typeface="Times New Roman" panose="02020603050405020304" pitchFamily="18" charset="0"/>
                <a:ea typeface="华文中宋" panose="02010600040101010101" pitchFamily="2" charset="-122"/>
              </a:rPr>
              <a:t>例</a:t>
            </a:r>
            <a:r>
              <a:rPr kumimoji="1" lang="en-US" altLang="zh-CN" sz="2400" dirty="0" smtClean="0">
                <a:solidFill>
                  <a:srgbClr val="003366"/>
                </a:solidFill>
                <a:latin typeface="Times New Roman" panose="02020603050405020304" pitchFamily="18" charset="0"/>
                <a:ea typeface="华文中宋" panose="02010600040101010101" pitchFamily="2" charset="-122"/>
              </a:rPr>
              <a:t>8.7</a:t>
            </a:r>
            <a:r>
              <a:rPr kumimoji="1" lang="zh-CN" altLang="en-US" sz="2400" dirty="0">
                <a:solidFill>
                  <a:srgbClr val="003366"/>
                </a:solidFill>
                <a:latin typeface="Times New Roman" panose="02020603050405020304" pitchFamily="18" charset="0"/>
                <a:ea typeface="华文中宋" panose="02010600040101010101" pitchFamily="2" charset="-122"/>
              </a:rPr>
              <a:t>中所节约的时间：</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eaLnBrk="1" hangingPunct="1">
              <a:lnSpc>
                <a:spcPct val="120000"/>
              </a:lnSpc>
              <a:spcBef>
                <a:spcPct val="20000"/>
              </a:spcBef>
            </a:pPr>
            <a:r>
              <a:rPr kumimoji="1" lang="zh-CN" altLang="en-US" sz="2400" dirty="0">
                <a:solidFill>
                  <a:srgbClr val="003366"/>
                </a:solidFill>
                <a:latin typeface="Times New Roman" panose="02020603050405020304" pitchFamily="18" charset="0"/>
                <a:ea typeface="华文中宋" panose="02010600040101010101" pitchFamily="2" charset="-122"/>
              </a:rPr>
              <a:t>    </a:t>
            </a:r>
            <a:r>
              <a:rPr kumimoji="1" lang="en-US" altLang="zh-CN" sz="2400" dirty="0">
                <a:solidFill>
                  <a:srgbClr val="003366"/>
                </a:solidFill>
                <a:latin typeface="Times New Roman" panose="02020603050405020304" pitchFamily="18" charset="0"/>
                <a:ea typeface="华文中宋" panose="02010600040101010101" pitchFamily="2" charset="-122"/>
              </a:rPr>
              <a:t>(1) </a:t>
            </a:r>
            <a:r>
              <a:rPr kumimoji="1" lang="zh-CN" altLang="en-US" sz="2400" dirty="0">
                <a:solidFill>
                  <a:srgbClr val="003366"/>
                </a:solidFill>
                <a:latin typeface="Times New Roman" panose="02020603050405020304" pitchFamily="18" charset="0"/>
                <a:ea typeface="华文中宋" panose="02010600040101010101" pitchFamily="2" charset="-122"/>
              </a:rPr>
              <a:t>假设预取可以被重叠或与</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失效重叠执         </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eaLnBrk="1" hangingPunct="1">
              <a:lnSpc>
                <a:spcPct val="120000"/>
              </a:lnSpc>
            </a:pPr>
            <a:r>
              <a:rPr kumimoji="1" lang="zh-CN" altLang="en-US" sz="2400" dirty="0">
                <a:solidFill>
                  <a:srgbClr val="003366"/>
                </a:solidFill>
                <a:latin typeface="Times New Roman" panose="02020603050405020304" pitchFamily="18" charset="0"/>
                <a:ea typeface="华文中宋" panose="02010600040101010101" pitchFamily="2" charset="-122"/>
              </a:rPr>
              <a:t>         行，从而能以最大的存储带宽传送数据。</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eaLnBrk="1" hangingPunct="1">
              <a:lnSpc>
                <a:spcPct val="120000"/>
              </a:lnSpc>
              <a:spcBef>
                <a:spcPct val="20000"/>
              </a:spcBef>
            </a:pPr>
            <a:r>
              <a:rPr kumimoji="1" lang="zh-CN" altLang="en-US" sz="2400" dirty="0">
                <a:solidFill>
                  <a:srgbClr val="003366"/>
                </a:solidFill>
                <a:latin typeface="Times New Roman" panose="02020603050405020304" pitchFamily="18" charset="0"/>
                <a:ea typeface="华文中宋" panose="02010600040101010101" pitchFamily="2" charset="-122"/>
              </a:rPr>
              <a:t>    </a:t>
            </a:r>
            <a:r>
              <a:rPr kumimoji="1" lang="en-US" altLang="zh-CN" sz="2400" dirty="0">
                <a:solidFill>
                  <a:srgbClr val="003366"/>
                </a:solidFill>
                <a:latin typeface="Times New Roman" panose="02020603050405020304" pitchFamily="18" charset="0"/>
                <a:ea typeface="华文中宋" panose="02010600040101010101" pitchFamily="2" charset="-122"/>
              </a:rPr>
              <a:t>(2) </a:t>
            </a:r>
            <a:r>
              <a:rPr kumimoji="1" lang="zh-CN" altLang="en-US" sz="2400" dirty="0">
                <a:solidFill>
                  <a:srgbClr val="003366"/>
                </a:solidFill>
                <a:latin typeface="Times New Roman" panose="02020603050405020304" pitchFamily="18" charset="0"/>
                <a:ea typeface="华文中宋" panose="02010600040101010101" pitchFamily="2" charset="-122"/>
              </a:rPr>
              <a:t>不考虑</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失效时，修改前的循环每</a:t>
            </a:r>
            <a:r>
              <a:rPr kumimoji="1" lang="en-US" altLang="zh-CN" sz="2400" dirty="0">
                <a:solidFill>
                  <a:srgbClr val="003366"/>
                </a:solidFill>
                <a:latin typeface="Times New Roman" panose="02020603050405020304" pitchFamily="18" charset="0"/>
                <a:ea typeface="华文中宋" panose="02010600040101010101" pitchFamily="2" charset="-122"/>
              </a:rPr>
              <a:t>7</a:t>
            </a:r>
            <a:r>
              <a:rPr kumimoji="1" lang="zh-CN" altLang="en-US" sz="2400" dirty="0">
                <a:solidFill>
                  <a:srgbClr val="003366"/>
                </a:solidFill>
                <a:latin typeface="Times New Roman" panose="02020603050405020304" pitchFamily="18" charset="0"/>
                <a:ea typeface="华文中宋" panose="02010600040101010101" pitchFamily="2" charset="-122"/>
              </a:rPr>
              <a:t>个时钟周</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eaLnBrk="1" hangingPunct="1">
              <a:lnSpc>
                <a:spcPct val="120000"/>
              </a:lnSpc>
            </a:pPr>
            <a:r>
              <a:rPr kumimoji="1" lang="zh-CN" altLang="en-US" sz="2400" dirty="0">
                <a:solidFill>
                  <a:srgbClr val="003366"/>
                </a:solidFill>
                <a:latin typeface="Times New Roman" panose="02020603050405020304" pitchFamily="18" charset="0"/>
                <a:ea typeface="华文中宋" panose="02010600040101010101" pitchFamily="2" charset="-122"/>
              </a:rPr>
              <a:t>         期循环一次。修改后的程序中，第一个预取循环</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eaLnBrk="1" hangingPunct="1">
              <a:lnSpc>
                <a:spcPct val="120000"/>
              </a:lnSpc>
            </a:pPr>
            <a:r>
              <a:rPr kumimoji="1" lang="zh-CN" altLang="en-US" sz="2400" dirty="0">
                <a:solidFill>
                  <a:srgbClr val="003366"/>
                </a:solidFill>
                <a:latin typeface="Times New Roman" panose="02020603050405020304" pitchFamily="18" charset="0"/>
                <a:ea typeface="华文中宋" panose="02010600040101010101" pitchFamily="2" charset="-122"/>
              </a:rPr>
              <a:t>         每</a:t>
            </a:r>
            <a:r>
              <a:rPr kumimoji="1" lang="en-US" altLang="zh-CN" sz="2400" dirty="0">
                <a:solidFill>
                  <a:srgbClr val="003366"/>
                </a:solidFill>
                <a:latin typeface="Times New Roman" panose="02020603050405020304" pitchFamily="18" charset="0"/>
                <a:ea typeface="华文中宋" panose="02010600040101010101" pitchFamily="2" charset="-122"/>
              </a:rPr>
              <a:t>9</a:t>
            </a:r>
            <a:r>
              <a:rPr kumimoji="1" lang="zh-CN" altLang="en-US" sz="2400" dirty="0">
                <a:solidFill>
                  <a:srgbClr val="003366"/>
                </a:solidFill>
                <a:latin typeface="Times New Roman" panose="02020603050405020304" pitchFamily="18" charset="0"/>
                <a:ea typeface="华文中宋" panose="02010600040101010101" pitchFamily="2" charset="-122"/>
              </a:rPr>
              <a:t>个时钟周期循环一次，而第二个预取循环每</a:t>
            </a:r>
            <a:r>
              <a:rPr kumimoji="1" lang="en-US" altLang="zh-CN" sz="2400" dirty="0">
                <a:solidFill>
                  <a:srgbClr val="003366"/>
                </a:solidFill>
                <a:latin typeface="Times New Roman" panose="02020603050405020304" pitchFamily="18" charset="0"/>
                <a:ea typeface="华文中宋" panose="02010600040101010101" pitchFamily="2" charset="-122"/>
              </a:rPr>
              <a:t>8</a:t>
            </a:r>
            <a:endParaRPr kumimoji="1" lang="en-US" altLang="zh-CN" sz="2400" dirty="0">
              <a:solidFill>
                <a:srgbClr val="003366"/>
              </a:solidFill>
              <a:latin typeface="Times New Roman" panose="02020603050405020304" pitchFamily="18" charset="0"/>
              <a:ea typeface="华文中宋" panose="02010600040101010101" pitchFamily="2" charset="-122"/>
            </a:endParaRPr>
          </a:p>
          <a:p>
            <a:pPr eaLnBrk="1" hangingPunct="1">
              <a:lnSpc>
                <a:spcPct val="120000"/>
              </a:lnSpc>
            </a:pPr>
            <a:r>
              <a:rPr kumimoji="1" lang="en-US" altLang="zh-CN" sz="2400"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rgbClr val="003366"/>
                </a:solidFill>
                <a:latin typeface="Times New Roman" panose="02020603050405020304" pitchFamily="18" charset="0"/>
                <a:ea typeface="华文中宋" panose="02010600040101010101" pitchFamily="2" charset="-122"/>
              </a:rPr>
              <a:t>个时钟周期循环一次</a:t>
            </a:r>
            <a:r>
              <a:rPr kumimoji="1" lang="en-US" altLang="zh-CN" sz="2400" dirty="0">
                <a:solidFill>
                  <a:srgbClr val="003366"/>
                </a:solidFill>
                <a:latin typeface="Times New Roman" panose="02020603050405020304" pitchFamily="18" charset="0"/>
                <a:ea typeface="华文中宋" panose="02010600040101010101" pitchFamily="2" charset="-122"/>
              </a:rPr>
              <a:t>(</a:t>
            </a:r>
            <a:r>
              <a:rPr kumimoji="1" lang="zh-CN" altLang="en-US" sz="2400" dirty="0">
                <a:solidFill>
                  <a:srgbClr val="003366"/>
                </a:solidFill>
                <a:latin typeface="Times New Roman" panose="02020603050405020304" pitchFamily="18" charset="0"/>
                <a:ea typeface="华文中宋" panose="02010600040101010101" pitchFamily="2" charset="-122"/>
              </a:rPr>
              <a:t>包括外层</a:t>
            </a:r>
            <a:r>
              <a:rPr kumimoji="1" lang="en-US" altLang="zh-CN" sz="2400" dirty="0">
                <a:solidFill>
                  <a:srgbClr val="003366"/>
                </a:solidFill>
                <a:latin typeface="Times New Roman" panose="02020603050405020304" pitchFamily="18" charset="0"/>
                <a:ea typeface="华文中宋" panose="02010600040101010101" pitchFamily="2" charset="-122"/>
              </a:rPr>
              <a:t>for</a:t>
            </a:r>
            <a:r>
              <a:rPr kumimoji="1" lang="zh-CN" altLang="en-US" sz="2400" dirty="0">
                <a:solidFill>
                  <a:srgbClr val="003366"/>
                </a:solidFill>
                <a:latin typeface="Times New Roman" panose="02020603050405020304" pitchFamily="18" charset="0"/>
                <a:ea typeface="华文中宋" panose="02010600040101010101" pitchFamily="2" charset="-122"/>
              </a:rPr>
              <a:t>循环的开销</a:t>
            </a:r>
            <a:r>
              <a:rPr kumimoji="1" lang="en-US" altLang="zh-CN" sz="2400" dirty="0">
                <a:solidFill>
                  <a:srgbClr val="003366"/>
                </a:solidFill>
                <a:latin typeface="Times New Roman" panose="02020603050405020304" pitchFamily="18" charset="0"/>
                <a:ea typeface="华文中宋" panose="02010600040101010101" pitchFamily="2" charset="-122"/>
              </a:rPr>
              <a:t>)</a:t>
            </a:r>
            <a:r>
              <a:rPr kumimoji="1" lang="zh-CN" altLang="en-US" sz="2400" dirty="0">
                <a:solidFill>
                  <a:srgbClr val="003366"/>
                </a:solidFill>
                <a:latin typeface="Times New Roman" panose="02020603050405020304" pitchFamily="18" charset="0"/>
                <a:ea typeface="华文中宋" panose="02010600040101010101" pitchFamily="2" charset="-122"/>
              </a:rPr>
              <a:t>。</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eaLnBrk="1" hangingPunct="1">
              <a:lnSpc>
                <a:spcPct val="120000"/>
              </a:lnSpc>
              <a:spcBef>
                <a:spcPct val="20000"/>
              </a:spcBef>
            </a:pPr>
            <a:r>
              <a:rPr kumimoji="1" lang="zh-CN" altLang="en-US" sz="2400" dirty="0">
                <a:solidFill>
                  <a:srgbClr val="003366"/>
                </a:solidFill>
                <a:latin typeface="Times New Roman" panose="02020603050405020304" pitchFamily="18" charset="0"/>
                <a:ea typeface="华文中宋" panose="02010600040101010101" pitchFamily="2" charset="-122"/>
              </a:rPr>
              <a:t>     </a:t>
            </a:r>
            <a:r>
              <a:rPr kumimoji="1" lang="en-US" altLang="zh-CN" sz="2400" dirty="0">
                <a:solidFill>
                  <a:srgbClr val="003366"/>
                </a:solidFill>
                <a:latin typeface="Times New Roman" panose="02020603050405020304" pitchFamily="18" charset="0"/>
                <a:ea typeface="华文中宋" panose="02010600040101010101" pitchFamily="2" charset="-122"/>
              </a:rPr>
              <a:t>(3) </a:t>
            </a:r>
            <a:r>
              <a:rPr kumimoji="1" lang="zh-CN" altLang="en-US" sz="2400" dirty="0">
                <a:solidFill>
                  <a:srgbClr val="003366"/>
                </a:solidFill>
                <a:latin typeface="Times New Roman" panose="02020603050405020304" pitchFamily="18" charset="0"/>
                <a:ea typeface="华文中宋" panose="02010600040101010101" pitchFamily="2" charset="-122"/>
              </a:rPr>
              <a:t>一次失效需</a:t>
            </a:r>
            <a:r>
              <a:rPr kumimoji="1" lang="en-US" altLang="zh-CN" sz="2400" dirty="0">
                <a:solidFill>
                  <a:srgbClr val="003366"/>
                </a:solidFill>
                <a:latin typeface="Times New Roman" panose="02020603050405020304" pitchFamily="18" charset="0"/>
                <a:ea typeface="华文中宋" panose="02010600040101010101" pitchFamily="2" charset="-122"/>
              </a:rPr>
              <a:t>100</a:t>
            </a:r>
            <a:r>
              <a:rPr kumimoji="1" lang="zh-CN" altLang="en-US" sz="2400" dirty="0">
                <a:solidFill>
                  <a:srgbClr val="003366"/>
                </a:solidFill>
                <a:latin typeface="Times New Roman" panose="02020603050405020304" pitchFamily="18" charset="0"/>
                <a:ea typeface="华文中宋" panose="02010600040101010101" pitchFamily="2" charset="-122"/>
              </a:rPr>
              <a:t>个时钟周期。</a:t>
            </a:r>
            <a:endParaRPr kumimoji="1" lang="zh-CN" altLang="en-US" sz="2400" dirty="0">
              <a:solidFill>
                <a:srgbClr val="003366"/>
              </a:solidFill>
              <a:latin typeface="Times New Roman" panose="02020603050405020304" pitchFamily="18" charset="0"/>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684213" y="1196975"/>
            <a:ext cx="74168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zh-CN" altLang="en-US" sz="2400">
                <a:solidFill>
                  <a:schemeClr val="accent2"/>
                </a:solidFill>
                <a:latin typeface="楷体_GB2312" pitchFamily="49" charset="-122"/>
                <a:ea typeface="楷体_GB2312" pitchFamily="49" charset="-122"/>
              </a:rPr>
              <a:t>解：</a:t>
            </a:r>
            <a:endParaRPr kumimoji="1" lang="zh-CN" altLang="en-US" sz="2400" b="0">
              <a:solidFill>
                <a:schemeClr val="accent2"/>
              </a:solidFill>
              <a:latin typeface="楷体_GB2312" pitchFamily="49" charset="-122"/>
              <a:ea typeface="楷体_GB2312" pitchFamily="49" charset="-122"/>
            </a:endParaRPr>
          </a:p>
          <a:p>
            <a:pPr eaLnBrk="1" hangingPunct="1">
              <a:lnSpc>
                <a:spcPct val="120000"/>
              </a:lnSpc>
            </a:pPr>
            <a:r>
              <a:rPr kumimoji="1" lang="zh-CN" altLang="en-US" sz="2400" b="0">
                <a:solidFill>
                  <a:srgbClr val="003366"/>
                </a:solidFill>
                <a:latin typeface="楷体_GB2312" pitchFamily="49" charset="-122"/>
                <a:ea typeface="楷体_GB2312" pitchFamily="49" charset="-122"/>
              </a:rPr>
              <a:t>    </a:t>
            </a:r>
            <a:r>
              <a:rPr kumimoji="1" lang="zh-CN" altLang="en-US" sz="2400">
                <a:solidFill>
                  <a:srgbClr val="3333FF"/>
                </a:solidFill>
                <a:latin typeface="楷体_GB2312" pitchFamily="49" charset="-122"/>
                <a:ea typeface="楷体_GB2312" pitchFamily="49" charset="-122"/>
              </a:rPr>
              <a:t>修改前：</a:t>
            </a:r>
            <a:endParaRPr kumimoji="1" lang="zh-CN" altLang="en-US" sz="2400">
              <a:solidFill>
                <a:srgbClr val="3333FF"/>
              </a:solidFill>
              <a:latin typeface="楷体_GB2312" pitchFamily="49" charset="-122"/>
              <a:ea typeface="楷体_GB2312" pitchFamily="49" charset="-122"/>
            </a:endParaRPr>
          </a:p>
          <a:p>
            <a:pPr eaLnBrk="1" hangingPunct="1">
              <a:lnSpc>
                <a:spcPct val="120000"/>
              </a:lnSpc>
            </a:pPr>
            <a:r>
              <a:rPr kumimoji="1" lang="zh-CN" altLang="en-US" sz="2400">
                <a:solidFill>
                  <a:srgbClr val="003366"/>
                </a:solidFill>
                <a:latin typeface="楷体_GB2312" pitchFamily="49" charset="-122"/>
                <a:ea typeface="楷体_GB2312" pitchFamily="49" charset="-122"/>
              </a:rPr>
              <a:t>        循环时间＝</a:t>
            </a:r>
            <a:r>
              <a:rPr kumimoji="1" lang="en-US" altLang="zh-CN" sz="2400">
                <a:solidFill>
                  <a:srgbClr val="003366"/>
                </a:solidFill>
                <a:latin typeface="楷体_GB2312" pitchFamily="49" charset="-122"/>
                <a:ea typeface="楷体_GB2312" pitchFamily="49" charset="-122"/>
              </a:rPr>
              <a:t>300×7 </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2100</a:t>
            </a:r>
            <a:endParaRPr kumimoji="1" lang="en-US" altLang="zh-CN" sz="2400">
              <a:solidFill>
                <a:srgbClr val="003366"/>
              </a:solidFill>
              <a:latin typeface="楷体_GB2312" pitchFamily="49" charset="-122"/>
              <a:ea typeface="楷体_GB2312" pitchFamily="49" charset="-122"/>
            </a:endParaRPr>
          </a:p>
          <a:p>
            <a:pPr eaLnBrk="1" hangingPunct="1">
              <a:lnSpc>
                <a:spcPct val="120000"/>
              </a:lnSpc>
            </a:pPr>
            <a:r>
              <a:rPr kumimoji="1" lang="en-US" altLang="zh-CN" sz="2400">
                <a:solidFill>
                  <a:srgbClr val="003366"/>
                </a:solidFill>
                <a:latin typeface="楷体_GB2312" pitchFamily="49" charset="-122"/>
                <a:ea typeface="楷体_GB2312" pitchFamily="49" charset="-122"/>
              </a:rPr>
              <a:t>        </a:t>
            </a:r>
            <a:r>
              <a:rPr kumimoji="1" lang="zh-CN" altLang="en-US" sz="2400">
                <a:solidFill>
                  <a:srgbClr val="003366"/>
                </a:solidFill>
                <a:latin typeface="楷体_GB2312" pitchFamily="49" charset="-122"/>
                <a:ea typeface="楷体_GB2312" pitchFamily="49" charset="-122"/>
              </a:rPr>
              <a:t>失效开销＝</a:t>
            </a:r>
            <a:r>
              <a:rPr kumimoji="1" lang="en-US" altLang="zh-CN" sz="2400">
                <a:solidFill>
                  <a:srgbClr val="003366"/>
                </a:solidFill>
                <a:latin typeface="楷体_GB2312" pitchFamily="49" charset="-122"/>
                <a:ea typeface="楷体_GB2312" pitchFamily="49" charset="-122"/>
              </a:rPr>
              <a:t>251×100</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25100</a:t>
            </a:r>
            <a:endParaRPr kumimoji="1" lang="en-US" altLang="zh-CN" sz="2400">
              <a:solidFill>
                <a:srgbClr val="003366"/>
              </a:solidFill>
              <a:latin typeface="楷体_GB2312" pitchFamily="49" charset="-122"/>
              <a:ea typeface="楷体_GB2312" pitchFamily="49" charset="-122"/>
            </a:endParaRPr>
          </a:p>
          <a:p>
            <a:pPr eaLnBrk="1" hangingPunct="1">
              <a:lnSpc>
                <a:spcPct val="120000"/>
              </a:lnSpc>
            </a:pPr>
            <a:r>
              <a:rPr kumimoji="1" lang="en-US" altLang="zh-CN" sz="2400">
                <a:solidFill>
                  <a:srgbClr val="003366"/>
                </a:solidFill>
                <a:latin typeface="楷体_GB2312" pitchFamily="49" charset="-122"/>
                <a:ea typeface="楷体_GB2312" pitchFamily="49" charset="-122"/>
              </a:rPr>
              <a:t>        2100</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25100</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27200</a:t>
            </a:r>
            <a:endParaRPr kumimoji="1" lang="en-US" altLang="zh-CN" sz="2400">
              <a:solidFill>
                <a:srgbClr val="003366"/>
              </a:solidFill>
              <a:latin typeface="楷体_GB2312" pitchFamily="49" charset="-122"/>
              <a:ea typeface="楷体_GB2312" pitchFamily="49" charset="-122"/>
            </a:endParaRPr>
          </a:p>
        </p:txBody>
      </p:sp>
      <p:sp>
        <p:nvSpPr>
          <p:cNvPr id="27651" name="Text Box 4"/>
          <p:cNvSpPr txBox="1">
            <a:spLocks noChangeArrowheads="1"/>
          </p:cNvSpPr>
          <p:nvPr/>
        </p:nvSpPr>
        <p:spPr bwMode="auto">
          <a:xfrm>
            <a:off x="684213" y="3522663"/>
            <a:ext cx="7416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2400">
                <a:solidFill>
                  <a:srgbClr val="3333FF"/>
                </a:solidFill>
                <a:latin typeface="楷体_GB2312" pitchFamily="49" charset="-122"/>
                <a:ea typeface="楷体_GB2312" pitchFamily="49" charset="-122"/>
              </a:rPr>
              <a:t>    </a:t>
            </a:r>
            <a:r>
              <a:rPr kumimoji="1" lang="zh-CN" altLang="en-US" sz="2400">
                <a:solidFill>
                  <a:srgbClr val="3333FF"/>
                </a:solidFill>
                <a:latin typeface="楷体_GB2312" pitchFamily="49" charset="-122"/>
                <a:ea typeface="楷体_GB2312" pitchFamily="49" charset="-122"/>
              </a:rPr>
              <a:t>修改后：</a:t>
            </a:r>
            <a:endParaRPr kumimoji="1" lang="zh-CN" altLang="en-US" sz="2400">
              <a:solidFill>
                <a:srgbClr val="3333FF"/>
              </a:solidFill>
              <a:latin typeface="楷体_GB2312" pitchFamily="49" charset="-122"/>
              <a:ea typeface="楷体_GB2312" pitchFamily="49" charset="-122"/>
            </a:endParaRPr>
          </a:p>
          <a:p>
            <a:pPr eaLnBrk="1" hangingPunct="1">
              <a:lnSpc>
                <a:spcPct val="120000"/>
              </a:lnSpc>
            </a:pPr>
            <a:r>
              <a:rPr kumimoji="1" lang="zh-CN" altLang="en-US" sz="2400">
                <a:solidFill>
                  <a:srgbClr val="003366"/>
                </a:solidFill>
                <a:latin typeface="楷体_GB2312" pitchFamily="49" charset="-122"/>
                <a:ea typeface="楷体_GB2312" pitchFamily="49" charset="-122"/>
              </a:rPr>
              <a:t>        循环时间＝</a:t>
            </a:r>
            <a:r>
              <a:rPr kumimoji="1" lang="en-US" altLang="zh-CN" sz="2400">
                <a:solidFill>
                  <a:srgbClr val="003366"/>
                </a:solidFill>
                <a:latin typeface="楷体_GB2312" pitchFamily="49" charset="-122"/>
                <a:ea typeface="楷体_GB2312" pitchFamily="49" charset="-122"/>
              </a:rPr>
              <a:t>100×9</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200×8</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2500</a:t>
            </a:r>
            <a:endParaRPr kumimoji="1" lang="en-US" altLang="zh-CN" sz="2400">
              <a:solidFill>
                <a:srgbClr val="003366"/>
              </a:solidFill>
              <a:latin typeface="楷体_GB2312" pitchFamily="49" charset="-122"/>
              <a:ea typeface="楷体_GB2312" pitchFamily="49" charset="-122"/>
            </a:endParaRPr>
          </a:p>
          <a:p>
            <a:pPr eaLnBrk="1" hangingPunct="1">
              <a:lnSpc>
                <a:spcPct val="120000"/>
              </a:lnSpc>
            </a:pPr>
            <a:r>
              <a:rPr kumimoji="1" lang="en-US" altLang="zh-CN" sz="2400">
                <a:solidFill>
                  <a:srgbClr val="003366"/>
                </a:solidFill>
                <a:latin typeface="楷体_GB2312" pitchFamily="49" charset="-122"/>
                <a:ea typeface="楷体_GB2312" pitchFamily="49" charset="-122"/>
              </a:rPr>
              <a:t>        </a:t>
            </a:r>
            <a:r>
              <a:rPr kumimoji="1" lang="zh-CN" altLang="en-US" sz="2400">
                <a:solidFill>
                  <a:srgbClr val="003366"/>
                </a:solidFill>
                <a:latin typeface="楷体_GB2312" pitchFamily="49" charset="-122"/>
                <a:ea typeface="楷体_GB2312" pitchFamily="49" charset="-122"/>
              </a:rPr>
              <a:t>失效时间＝</a:t>
            </a:r>
            <a:r>
              <a:rPr kumimoji="1" lang="en-US" altLang="zh-CN" sz="2400">
                <a:solidFill>
                  <a:srgbClr val="003366"/>
                </a:solidFill>
                <a:latin typeface="楷体_GB2312" pitchFamily="49" charset="-122"/>
                <a:ea typeface="楷体_GB2312" pitchFamily="49" charset="-122"/>
              </a:rPr>
              <a:t>(4+7)</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100+8</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100</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1900</a:t>
            </a:r>
            <a:endParaRPr kumimoji="1" lang="en-US" altLang="zh-CN" sz="2400">
              <a:solidFill>
                <a:srgbClr val="003366"/>
              </a:solidFill>
              <a:latin typeface="楷体_GB2312" pitchFamily="49" charset="-122"/>
              <a:ea typeface="楷体_GB2312" pitchFamily="49" charset="-122"/>
            </a:endParaRPr>
          </a:p>
          <a:p>
            <a:pPr eaLnBrk="1" hangingPunct="1">
              <a:lnSpc>
                <a:spcPct val="120000"/>
              </a:lnSpc>
            </a:pPr>
            <a:r>
              <a:rPr kumimoji="1" lang="en-US" altLang="zh-CN" sz="2400">
                <a:solidFill>
                  <a:srgbClr val="003366"/>
                </a:solidFill>
                <a:latin typeface="楷体_GB2312" pitchFamily="49" charset="-122"/>
                <a:ea typeface="楷体_GB2312" pitchFamily="49" charset="-122"/>
              </a:rPr>
              <a:t>        2500</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1900</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4400</a:t>
            </a:r>
            <a:endParaRPr kumimoji="1" lang="en-US" altLang="zh-CN" sz="2400">
              <a:solidFill>
                <a:srgbClr val="003366"/>
              </a:solidFill>
              <a:latin typeface="楷体_GB2312" pitchFamily="49" charset="-122"/>
              <a:ea typeface="楷体_GB2312" pitchFamily="49" charset="-122"/>
            </a:endParaRPr>
          </a:p>
          <a:p>
            <a:pPr eaLnBrk="1" hangingPunct="1">
              <a:lnSpc>
                <a:spcPct val="120000"/>
              </a:lnSpc>
            </a:pPr>
            <a:r>
              <a:rPr kumimoji="1" lang="en-US" altLang="zh-CN" sz="2400">
                <a:solidFill>
                  <a:srgbClr val="003366"/>
                </a:solidFill>
                <a:latin typeface="楷体_GB2312" pitchFamily="49" charset="-122"/>
                <a:ea typeface="楷体_GB2312" pitchFamily="49" charset="-122"/>
              </a:rPr>
              <a:t>        </a:t>
            </a:r>
            <a:r>
              <a:rPr kumimoji="1" lang="zh-CN" altLang="en-US" sz="2400">
                <a:solidFill>
                  <a:srgbClr val="003366"/>
                </a:solidFill>
                <a:latin typeface="楷体_GB2312" pitchFamily="49" charset="-122"/>
                <a:ea typeface="楷体_GB2312" pitchFamily="49" charset="-122"/>
              </a:rPr>
              <a:t>加速比＝</a:t>
            </a:r>
            <a:r>
              <a:rPr kumimoji="1" lang="en-US" altLang="zh-CN" sz="2400">
                <a:solidFill>
                  <a:srgbClr val="003366"/>
                </a:solidFill>
                <a:latin typeface="楷体_GB2312" pitchFamily="49" charset="-122"/>
                <a:ea typeface="楷体_GB2312" pitchFamily="49" charset="-122"/>
              </a:rPr>
              <a:t>27200/4400</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6.2</a:t>
            </a:r>
            <a:endParaRPr kumimoji="1" lang="en-US" altLang="zh-CN" sz="2400">
              <a:solidFill>
                <a:srgbClr val="003366"/>
              </a:solidFill>
              <a:latin typeface="楷体_GB2312" pitchFamily="49" charset="-122"/>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4"/>
          <p:cNvSpPr txBox="1">
            <a:spLocks noChangeArrowheads="1"/>
          </p:cNvSpPr>
          <p:nvPr/>
        </p:nvSpPr>
        <p:spPr bwMode="auto">
          <a:xfrm>
            <a:off x="684213" y="1125538"/>
            <a:ext cx="67056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30000"/>
              </a:lnSpc>
            </a:pPr>
            <a:r>
              <a:rPr kumimoji="1" lang="en-US" altLang="zh-CN" sz="2400">
                <a:solidFill>
                  <a:srgbClr val="003366"/>
                </a:solidFill>
                <a:latin typeface="Times New Roman" panose="02020603050405020304" pitchFamily="18" charset="0"/>
                <a:ea typeface="华文中宋" panose="02010600040101010101" pitchFamily="2" charset="-122"/>
              </a:rPr>
              <a:t>1. </a:t>
            </a:r>
            <a:r>
              <a:rPr kumimoji="1" lang="zh-CN" altLang="en-US" sz="2400">
                <a:solidFill>
                  <a:srgbClr val="003366"/>
                </a:solidFill>
                <a:latin typeface="Times New Roman" panose="02020603050405020304" pitchFamily="18" charset="0"/>
                <a:ea typeface="华文中宋" panose="02010600040101010101" pitchFamily="2" charset="-122"/>
              </a:rPr>
              <a:t>基本思想</a:t>
            </a:r>
            <a:endParaRPr kumimoji="1" lang="zh-CN" altLang="en-US" sz="2400" b="0">
              <a:solidFill>
                <a:srgbClr val="003366"/>
              </a:solidFill>
              <a:latin typeface="Times New Roman" panose="02020603050405020304" pitchFamily="18" charset="0"/>
              <a:ea typeface="华文中宋" panose="02010600040101010101" pitchFamily="2" charset="-122"/>
            </a:endParaRPr>
          </a:p>
        </p:txBody>
      </p:sp>
      <p:sp>
        <p:nvSpPr>
          <p:cNvPr id="28676" name="Text Box 5"/>
          <p:cNvSpPr txBox="1">
            <a:spLocks noChangeArrowheads="1"/>
          </p:cNvSpPr>
          <p:nvPr/>
        </p:nvSpPr>
        <p:spPr bwMode="auto">
          <a:xfrm>
            <a:off x="1338263" y="1595438"/>
            <a:ext cx="705008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30000"/>
              </a:lnSpc>
            </a:pPr>
            <a:r>
              <a:rPr kumimoji="1" lang="zh-CN" altLang="en-US" sz="2400" dirty="0">
                <a:solidFill>
                  <a:schemeClr val="accent2"/>
                </a:solidFill>
                <a:latin typeface="Times New Roman" panose="02020603050405020304" pitchFamily="18" charset="0"/>
                <a:ea typeface="华文中宋" panose="02010600040101010101" pitchFamily="2" charset="-122"/>
              </a:rPr>
              <a:t>在编译时，对程序中的指令和数据进行重新组织，以降低</a:t>
            </a:r>
            <a:r>
              <a:rPr kumimoji="1" lang="en-US" altLang="zh-CN" sz="2400" dirty="0">
                <a:solidFill>
                  <a:schemeClr val="accent2"/>
                </a:solidFill>
                <a:latin typeface="Times New Roman" panose="02020603050405020304" pitchFamily="18" charset="0"/>
                <a:ea typeface="华文中宋" panose="02010600040101010101" pitchFamily="2" charset="-122"/>
              </a:rPr>
              <a:t>Cache</a:t>
            </a:r>
            <a:r>
              <a:rPr kumimoji="1" lang="zh-CN" altLang="en-US" sz="2400" dirty="0">
                <a:solidFill>
                  <a:schemeClr val="accent2"/>
                </a:solidFill>
                <a:latin typeface="Times New Roman" panose="02020603050405020304" pitchFamily="18" charset="0"/>
                <a:ea typeface="华文中宋" panose="02010600040101010101" pitchFamily="2" charset="-122"/>
              </a:rPr>
              <a:t>失效率。</a:t>
            </a:r>
            <a:endParaRPr kumimoji="1" lang="zh-CN" altLang="en-US" sz="2400" b="0" dirty="0">
              <a:solidFill>
                <a:schemeClr val="accent2"/>
              </a:solidFill>
              <a:latin typeface="Times New Roman" panose="02020603050405020304" pitchFamily="18" charset="0"/>
              <a:ea typeface="华文中宋" panose="02010600040101010101" pitchFamily="2" charset="-122"/>
            </a:endParaRPr>
          </a:p>
        </p:txBody>
      </p:sp>
      <p:sp>
        <p:nvSpPr>
          <p:cNvPr id="62471" name="Rectangle 7"/>
          <p:cNvSpPr>
            <a:spLocks noChangeArrowheads="1"/>
          </p:cNvSpPr>
          <p:nvPr/>
        </p:nvSpPr>
        <p:spPr bwMode="auto">
          <a:xfrm>
            <a:off x="646113" y="231775"/>
            <a:ext cx="7381875" cy="676275"/>
          </a:xfrm>
          <a:prstGeom prst="rect">
            <a:avLst/>
          </a:prstGeom>
          <a:noFill/>
          <a:ln>
            <a:noFill/>
          </a:ln>
          <a:effectLst/>
        </p:spPr>
        <p:txBody>
          <a:bodyPr anchor="b"/>
          <a:lstStyle/>
          <a:p>
            <a:pPr>
              <a:defRPr/>
            </a:pPr>
            <a:r>
              <a:rPr lang="en-US" altLang="zh-CN" sz="3600" dirty="0" smtClean="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8.3.7 </a:t>
            </a:r>
            <a:r>
              <a:rPr lang="zh-CN" altLang="en-US" sz="36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编译器优化</a:t>
            </a:r>
            <a:endParaRPr lang="zh-CN" altLang="en-US" sz="36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
        <p:nvSpPr>
          <p:cNvPr id="3" name="矩形 2"/>
          <p:cNvSpPr/>
          <p:nvPr/>
        </p:nvSpPr>
        <p:spPr>
          <a:xfrm>
            <a:off x="0" y="2636838"/>
            <a:ext cx="8775314" cy="4856714"/>
          </a:xfrm>
          <a:prstGeom prst="rect">
            <a:avLst/>
          </a:prstGeom>
        </p:spPr>
        <p:txBody>
          <a:bodyPr wrap="square">
            <a:spAutoFit/>
          </a:bodyPr>
          <a:lstStyle/>
          <a:p>
            <a:pPr marL="1085850" lvl="1" indent="-457200">
              <a:lnSpc>
                <a:spcPct val="140000"/>
              </a:lnSpc>
            </a:pPr>
            <a:r>
              <a:rPr lang="en-US" altLang="zh-CN" sz="2400" dirty="0" smtClean="0">
                <a:solidFill>
                  <a:srgbClr val="003366"/>
                </a:solidFill>
                <a:latin typeface="Times New Roman" panose="02020603050405020304" pitchFamily="18" charset="0"/>
                <a:ea typeface="华文中宋" panose="02010600040101010101" pitchFamily="2" charset="-122"/>
              </a:rPr>
              <a:t>2. </a:t>
            </a:r>
            <a:r>
              <a:rPr lang="zh-CN" altLang="en-US" sz="2400" dirty="0" smtClean="0">
                <a:solidFill>
                  <a:srgbClr val="003366"/>
                </a:solidFill>
                <a:latin typeface="Times New Roman" panose="02020603050405020304" pitchFamily="18" charset="0"/>
                <a:ea typeface="华文中宋" panose="02010600040101010101" pitchFamily="2" charset="-122"/>
              </a:rPr>
              <a:t>可以</a:t>
            </a:r>
            <a:r>
              <a:rPr lang="zh-CN" altLang="en-US" sz="2400" dirty="0">
                <a:solidFill>
                  <a:srgbClr val="003366"/>
                </a:solidFill>
                <a:latin typeface="Times New Roman" panose="02020603050405020304" pitchFamily="18" charset="0"/>
                <a:ea typeface="华文中宋" panose="02010600040101010101" pitchFamily="2" charset="-122"/>
              </a:rPr>
              <a:t>重新组织程序而不影响程序的正确性</a:t>
            </a:r>
            <a:endParaRPr lang="zh-CN" altLang="en-US" sz="2400" dirty="0">
              <a:solidFill>
                <a:srgbClr val="003366"/>
              </a:solidFill>
              <a:latin typeface="Times New Roman" panose="02020603050405020304" pitchFamily="18" charset="0"/>
              <a:ea typeface="华文中宋" panose="02010600040101010101" pitchFamily="2" charset="-122"/>
            </a:endParaRPr>
          </a:p>
          <a:p>
            <a:pPr marL="1257300" lvl="2" indent="-342900">
              <a:lnSpc>
                <a:spcPct val="140000"/>
              </a:lnSpc>
              <a:buFont typeface="Wingdings" panose="05000000000000000000" pitchFamily="2" charset="2"/>
              <a:buChar char="Ø"/>
            </a:pPr>
            <a:r>
              <a:rPr lang="zh-CN" altLang="en-US" sz="2000" dirty="0">
                <a:solidFill>
                  <a:srgbClr val="003366"/>
                </a:solidFill>
                <a:latin typeface="Times New Roman" panose="02020603050405020304" pitchFamily="18" charset="0"/>
                <a:ea typeface="华文中宋" panose="02010600040101010101" pitchFamily="2" charset="-122"/>
              </a:rPr>
              <a:t>把一个程序中的过程重新排序，就可能会减少冲突不命中，从而降低指令不命中率</a:t>
            </a:r>
            <a:r>
              <a:rPr lang="zh-CN" altLang="en-US" sz="2000" dirty="0" smtClean="0">
                <a:solidFill>
                  <a:srgbClr val="003366"/>
                </a:solidFill>
                <a:latin typeface="Times New Roman" panose="02020603050405020304" pitchFamily="18" charset="0"/>
                <a:ea typeface="华文中宋" panose="02010600040101010101" pitchFamily="2" charset="-122"/>
              </a:rPr>
              <a:t>。</a:t>
            </a:r>
            <a:endParaRPr lang="en-US" altLang="zh-CN" sz="2000" dirty="0" smtClean="0">
              <a:solidFill>
                <a:srgbClr val="003366"/>
              </a:solidFill>
              <a:latin typeface="Times New Roman" panose="02020603050405020304" pitchFamily="18" charset="0"/>
              <a:ea typeface="华文中宋" panose="02010600040101010101" pitchFamily="2" charset="-122"/>
            </a:endParaRPr>
          </a:p>
          <a:p>
            <a:pPr marL="1714500" lvl="3" indent="-342900" eaLnBrk="1" hangingPunct="1">
              <a:buFont typeface="Wingdings" panose="05000000000000000000" pitchFamily="2" charset="2"/>
              <a:buChar char="l"/>
            </a:pPr>
            <a:r>
              <a:rPr lang="en-US" altLang="zh-CN" sz="2000" dirty="0" err="1">
                <a:latin typeface="Times New Roman" panose="02020603050405020304" pitchFamily="18" charset="0"/>
              </a:rPr>
              <a:t>McFarling</a:t>
            </a:r>
            <a:r>
              <a:rPr lang="zh-CN" altLang="en-US" sz="2000" dirty="0">
                <a:latin typeface="Times New Roman" panose="02020603050405020304" pitchFamily="18" charset="0"/>
              </a:rPr>
              <a:t>研究了如何使用配置文件（</a:t>
            </a:r>
            <a:r>
              <a:rPr lang="en-US" altLang="zh-CN" sz="2000" dirty="0">
                <a:latin typeface="Times New Roman" panose="02020603050405020304" pitchFamily="18" charset="0"/>
              </a:rPr>
              <a:t>profile</a:t>
            </a:r>
            <a:r>
              <a:rPr lang="zh-CN" altLang="en-US" sz="2000" dirty="0">
                <a:latin typeface="Times New Roman" panose="02020603050405020304" pitchFamily="18" charset="0"/>
              </a:rPr>
              <a:t>）来进行这种优化。</a:t>
            </a:r>
            <a:endParaRPr lang="en-US" altLang="zh-CN" sz="2000" dirty="0">
              <a:latin typeface="Times New Roman" panose="02020603050405020304" pitchFamily="18" charset="0"/>
            </a:endParaRPr>
          </a:p>
          <a:p>
            <a:pPr marL="1714500" lvl="3" indent="-342900" eaLnBrk="1" hangingPunct="1">
              <a:buFont typeface="Wingdings" panose="05000000000000000000" pitchFamily="2" charset="2"/>
              <a:buChar char="l"/>
            </a:pPr>
            <a:r>
              <a:rPr lang="zh-CN" altLang="en-US" sz="2000" dirty="0"/>
              <a:t>若</a:t>
            </a:r>
            <a:r>
              <a:rPr lang="en-US" altLang="zh-CN" sz="2000" dirty="0"/>
              <a:t>Cache</a:t>
            </a:r>
            <a:r>
              <a:rPr lang="zh-CN" altLang="en-US" sz="2000" dirty="0"/>
              <a:t>容量为</a:t>
            </a:r>
            <a:r>
              <a:rPr lang="en-US" altLang="zh-CN" sz="2000" dirty="0"/>
              <a:t>8K</a:t>
            </a:r>
            <a:r>
              <a:rPr lang="zh-CN" altLang="en-US" sz="2000" dirty="0"/>
              <a:t>字节，则缺失率降低</a:t>
            </a:r>
            <a:r>
              <a:rPr lang="en-US" altLang="zh-CN" sz="2000" dirty="0"/>
              <a:t>75</a:t>
            </a:r>
            <a:r>
              <a:rPr lang="zh-CN" altLang="en-US" sz="2000" dirty="0" smtClean="0"/>
              <a:t>％</a:t>
            </a:r>
            <a:endParaRPr lang="en-US" altLang="zh-CN" sz="2000" dirty="0" smtClean="0"/>
          </a:p>
          <a:p>
            <a:pPr marL="1257300" lvl="2" indent="-342900">
              <a:lnSpc>
                <a:spcPct val="140000"/>
              </a:lnSpc>
              <a:buFont typeface="Wingdings" panose="05000000000000000000" pitchFamily="2" charset="2"/>
              <a:buChar char="Ø"/>
            </a:pPr>
            <a:r>
              <a:rPr lang="zh-CN" altLang="en-US" sz="2000" dirty="0">
                <a:solidFill>
                  <a:srgbClr val="003366"/>
                </a:solidFill>
                <a:latin typeface="Times New Roman" panose="02020603050405020304" pitchFamily="18" charset="0"/>
                <a:ea typeface="华文中宋" panose="02010600040101010101" pitchFamily="2" charset="-122"/>
              </a:rPr>
              <a:t>把基本块对齐，使得程序的入口点与</a:t>
            </a:r>
            <a:r>
              <a:rPr lang="en-US" altLang="zh-CN" sz="2000" dirty="0">
                <a:solidFill>
                  <a:srgbClr val="003366"/>
                </a:solidFill>
                <a:latin typeface="Times New Roman" panose="02020603050405020304" pitchFamily="18" charset="0"/>
                <a:ea typeface="华文中宋" panose="02010600040101010101" pitchFamily="2" charset="-122"/>
              </a:rPr>
              <a:t>Cache</a:t>
            </a:r>
            <a:r>
              <a:rPr lang="zh-CN" altLang="en-US" sz="2000" dirty="0">
                <a:solidFill>
                  <a:srgbClr val="003366"/>
                </a:solidFill>
                <a:latin typeface="Times New Roman" panose="02020603050405020304" pitchFamily="18" charset="0"/>
                <a:ea typeface="华文中宋" panose="02010600040101010101" pitchFamily="2" charset="-122"/>
              </a:rPr>
              <a:t>块的起始位置对齐，就可以减少顺序代码执行时所发生的</a:t>
            </a:r>
            <a:r>
              <a:rPr lang="en-US" altLang="zh-CN" sz="2000" dirty="0">
                <a:solidFill>
                  <a:srgbClr val="003366"/>
                </a:solidFill>
                <a:latin typeface="Times New Roman" panose="02020603050405020304" pitchFamily="18" charset="0"/>
                <a:ea typeface="华文中宋" panose="02010600040101010101" pitchFamily="2" charset="-122"/>
              </a:rPr>
              <a:t>Cache</a:t>
            </a:r>
            <a:r>
              <a:rPr lang="zh-CN" altLang="en-US" sz="2000" dirty="0">
                <a:solidFill>
                  <a:srgbClr val="003366"/>
                </a:solidFill>
                <a:latin typeface="Times New Roman" panose="02020603050405020304" pitchFamily="18" charset="0"/>
                <a:ea typeface="华文中宋" panose="02010600040101010101" pitchFamily="2" charset="-122"/>
              </a:rPr>
              <a:t>不命中的可能性。 </a:t>
            </a:r>
            <a:endParaRPr lang="zh-CN" altLang="en-US" sz="2000" dirty="0">
              <a:solidFill>
                <a:srgbClr val="003366"/>
              </a:solidFill>
              <a:latin typeface="Times New Roman" panose="02020603050405020304" pitchFamily="18" charset="0"/>
              <a:ea typeface="华文中宋" panose="02010600040101010101" pitchFamily="2" charset="-122"/>
            </a:endParaRPr>
          </a:p>
          <a:p>
            <a:pPr marL="1257300" lvl="2" indent="-342900">
              <a:lnSpc>
                <a:spcPct val="140000"/>
              </a:lnSpc>
              <a:buFont typeface="Wingdings" panose="05000000000000000000" pitchFamily="2" charset="2"/>
              <a:buChar char="Ø"/>
            </a:pPr>
            <a:r>
              <a:rPr lang="zh-CN" altLang="en-US" sz="2000" dirty="0">
                <a:solidFill>
                  <a:srgbClr val="003366"/>
                </a:solidFill>
                <a:latin typeface="Times New Roman" panose="02020603050405020304" pitchFamily="18" charset="0"/>
                <a:ea typeface="华文中宋" panose="02010600040101010101" pitchFamily="2" charset="-122"/>
              </a:rPr>
              <a:t> 起始位置对齐，就可以减少顺序代码执行时所发生的</a:t>
            </a:r>
            <a:r>
              <a:rPr lang="en-US" altLang="zh-CN" sz="2000" dirty="0">
                <a:solidFill>
                  <a:srgbClr val="003366"/>
                </a:solidFill>
                <a:latin typeface="Times New Roman" panose="02020603050405020304" pitchFamily="18" charset="0"/>
                <a:ea typeface="华文中宋" panose="02010600040101010101" pitchFamily="2" charset="-122"/>
              </a:rPr>
              <a:t>Cache</a:t>
            </a:r>
            <a:r>
              <a:rPr lang="zh-CN" altLang="en-US" sz="2000" dirty="0">
                <a:solidFill>
                  <a:srgbClr val="003366"/>
                </a:solidFill>
                <a:latin typeface="Times New Roman" panose="02020603050405020304" pitchFamily="18" charset="0"/>
                <a:ea typeface="华文中宋" panose="02010600040101010101" pitchFamily="2" charset="-122"/>
              </a:rPr>
              <a:t>不命中的可能性。 </a:t>
            </a:r>
            <a:endParaRPr lang="zh-CN" altLang="en-US" sz="2000" dirty="0">
              <a:solidFill>
                <a:srgbClr val="003366"/>
              </a:solidFill>
              <a:latin typeface="Times New Roman" panose="02020603050405020304" pitchFamily="18" charset="0"/>
              <a:ea typeface="华文中宋" panose="02010600040101010101" pitchFamily="2" charset="-122"/>
            </a:endParaRPr>
          </a:p>
          <a:p>
            <a:pPr marL="1714500" lvl="3" indent="-342900" eaLnBrk="1" hangingPunct="1">
              <a:buFont typeface="Wingdings" panose="05000000000000000000" pitchFamily="2" charset="2"/>
              <a:buChar char="l"/>
            </a:pPr>
            <a:endParaRPr lang="zh-CN" altLang="en-US" sz="2000" dirty="0">
              <a:latin typeface="Times New Roman" panose="02020603050405020304" pitchFamily="18" charset="0"/>
            </a:endParaRPr>
          </a:p>
          <a:p>
            <a:pPr marL="1257300" lvl="2" indent="-342900">
              <a:lnSpc>
                <a:spcPct val="140000"/>
              </a:lnSpc>
              <a:buFont typeface="Wingdings" panose="05000000000000000000" pitchFamily="2" charset="2"/>
              <a:buChar char="Ø"/>
            </a:pPr>
            <a:endParaRPr lang="zh-CN" altLang="en-US" sz="2000" dirty="0">
              <a:solidFill>
                <a:srgbClr val="003366"/>
              </a:solidFill>
              <a:latin typeface="Times New Roman" panose="02020603050405020304" pitchFamily="18" charset="0"/>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p:cNvSpPr txBox="1">
            <a:spLocks noChangeArrowheads="1"/>
          </p:cNvSpPr>
          <p:nvPr/>
        </p:nvSpPr>
        <p:spPr>
          <a:xfrm>
            <a:off x="539552" y="692696"/>
            <a:ext cx="7847013" cy="56388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57300" lvl="2" indent="-342900" eaLnBrk="1" hangingPunct="1">
              <a:lnSpc>
                <a:spcPct val="140000"/>
              </a:lnSpc>
              <a:spcBef>
                <a:spcPct val="0"/>
              </a:spcBef>
              <a:buFont typeface="Wingdings" panose="05000000000000000000" pitchFamily="2" charset="2"/>
              <a:buChar char="Ø"/>
            </a:pPr>
            <a:r>
              <a:rPr lang="zh-CN" altLang="en-US" sz="2000" dirty="0">
                <a:solidFill>
                  <a:srgbClr val="003366"/>
                </a:solidFill>
                <a:latin typeface="Times New Roman" panose="02020603050405020304" pitchFamily="18" charset="0"/>
                <a:ea typeface="华文中宋" panose="02010600040101010101" pitchFamily="2" charset="-122"/>
              </a:rPr>
              <a:t>如果编译器知道一个分支指令很可能会成功转移，那么它就可以通过以下两步来改善空间局部性：</a:t>
            </a:r>
            <a:endParaRPr lang="zh-CN" altLang="en-US" sz="2000" dirty="0">
              <a:solidFill>
                <a:srgbClr val="003366"/>
              </a:solidFill>
              <a:latin typeface="Times New Roman" panose="02020603050405020304" pitchFamily="18" charset="0"/>
              <a:ea typeface="华文中宋" panose="02010600040101010101" pitchFamily="2" charset="-122"/>
            </a:endParaRPr>
          </a:p>
          <a:p>
            <a:pPr marL="1714500" lvl="3" indent="-342900" eaLnBrk="1" hangingPunct="1">
              <a:lnSpc>
                <a:spcPct val="140000"/>
              </a:lnSpc>
              <a:spcBef>
                <a:spcPct val="0"/>
              </a:spcBef>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rPr>
              <a:t>将转移目标处的基本块和紧跟着该分支指令后的基本块进行对调；</a:t>
            </a:r>
            <a:endParaRPr lang="zh-CN" altLang="en-US" dirty="0">
              <a:latin typeface="Times New Roman" panose="02020603050405020304" pitchFamily="18" charset="0"/>
              <a:ea typeface="宋体" panose="02010600030101010101" pitchFamily="2" charset="-122"/>
            </a:endParaRPr>
          </a:p>
          <a:p>
            <a:pPr marL="1714500" lvl="3" indent="-342900" eaLnBrk="1" hangingPunct="1">
              <a:lnSpc>
                <a:spcPct val="140000"/>
              </a:lnSpc>
              <a:spcBef>
                <a:spcPct val="0"/>
              </a:spcBef>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rPr>
              <a:t>把该分支指令换为操作语义相反的分支指令。</a:t>
            </a:r>
            <a:endParaRPr lang="zh-CN" altLang="en-US" dirty="0">
              <a:latin typeface="Times New Roman" panose="02020603050405020304" pitchFamily="18" charset="0"/>
              <a:ea typeface="宋体" panose="02010600030101010101" pitchFamily="2" charset="-122"/>
            </a:endParaRPr>
          </a:p>
          <a:p>
            <a:pPr eaLnBrk="1" hangingPunct="1"/>
            <a:endParaRPr kumimoji="0" lang="en-US" altLang="zh-CN" sz="2000" b="0" dirty="0" smtClean="0">
              <a:latin typeface="Times New Roman" panose="02020603050405020304" pitchFamily="18" charset="0"/>
            </a:endParaRPr>
          </a:p>
        </p:txBody>
      </p:sp>
      <p:sp>
        <p:nvSpPr>
          <p:cNvPr id="3" name="Text Box 8"/>
          <p:cNvSpPr txBox="1">
            <a:spLocks noChangeArrowheads="1"/>
          </p:cNvSpPr>
          <p:nvPr/>
        </p:nvSpPr>
        <p:spPr bwMode="auto">
          <a:xfrm>
            <a:off x="509414" y="3284984"/>
            <a:ext cx="755967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5000"/>
              </a:lnSpc>
            </a:pPr>
            <a:r>
              <a:rPr kumimoji="1" lang="en-US" altLang="zh-CN" sz="2400" dirty="0">
                <a:solidFill>
                  <a:srgbClr val="003366"/>
                </a:solidFill>
                <a:latin typeface="Times New Roman" panose="02020603050405020304" pitchFamily="18" charset="0"/>
                <a:ea typeface="华文中宋" panose="02010600040101010101" pitchFamily="2" charset="-122"/>
              </a:rPr>
              <a:t>3. </a:t>
            </a:r>
            <a:r>
              <a:rPr kumimoji="1" lang="zh-CN" altLang="en-US" sz="2400" dirty="0">
                <a:solidFill>
                  <a:srgbClr val="003366"/>
                </a:solidFill>
                <a:latin typeface="Times New Roman" panose="02020603050405020304" pitchFamily="18" charset="0"/>
                <a:ea typeface="华文中宋" panose="02010600040101010101" pitchFamily="2" charset="-122"/>
              </a:rPr>
              <a:t>数据对存储位置的限制比指令的少，因此更便于优化</a:t>
            </a:r>
            <a:br>
              <a:rPr kumimoji="1" lang="zh-CN" altLang="en-US" sz="2400" dirty="0">
                <a:solidFill>
                  <a:srgbClr val="003366"/>
                </a:solidFill>
                <a:latin typeface="Times New Roman" panose="02020603050405020304" pitchFamily="18" charset="0"/>
                <a:ea typeface="华文中宋" panose="02010600040101010101" pitchFamily="2" charset="-122"/>
              </a:rPr>
            </a:br>
            <a:r>
              <a:rPr kumimoji="1" lang="zh-CN" altLang="en-US" sz="2400" b="0"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chemeClr val="accent2"/>
                </a:solidFill>
                <a:latin typeface="Times New Roman" panose="02020603050405020304" pitchFamily="18" charset="0"/>
                <a:ea typeface="华文中宋" panose="02010600040101010101" pitchFamily="2" charset="-122"/>
              </a:rPr>
              <a:t>通过把数据重新组织，使一块数据被从</a:t>
            </a:r>
            <a:r>
              <a:rPr kumimoji="1" lang="en-US" altLang="zh-CN" sz="2400" dirty="0">
                <a:solidFill>
                  <a:schemeClr val="accent2"/>
                </a:solidFill>
                <a:latin typeface="Times New Roman" panose="02020603050405020304" pitchFamily="18" charset="0"/>
                <a:ea typeface="华文中宋" panose="02010600040101010101" pitchFamily="2" charset="-122"/>
              </a:rPr>
              <a:t>Cache</a:t>
            </a:r>
            <a:r>
              <a:rPr kumimoji="1" lang="zh-CN" altLang="en-US" sz="2400" dirty="0">
                <a:solidFill>
                  <a:schemeClr val="accent2"/>
                </a:solidFill>
                <a:latin typeface="Times New Roman" panose="02020603050405020304" pitchFamily="18" charset="0"/>
                <a:ea typeface="华文中宋" panose="02010600040101010101" pitchFamily="2" charset="-122"/>
              </a:rPr>
              <a:t>替换出</a:t>
            </a:r>
            <a:endParaRPr kumimoji="1" lang="zh-CN" altLang="en-US" sz="2400" dirty="0">
              <a:solidFill>
                <a:schemeClr val="accent2"/>
              </a:solidFill>
              <a:latin typeface="Times New Roman" panose="02020603050405020304" pitchFamily="18" charset="0"/>
              <a:ea typeface="华文中宋" panose="02010600040101010101" pitchFamily="2" charset="-122"/>
            </a:endParaRPr>
          </a:p>
          <a:p>
            <a:pPr eaLnBrk="1" hangingPunct="1">
              <a:lnSpc>
                <a:spcPct val="125000"/>
              </a:lnSpc>
            </a:pPr>
            <a:r>
              <a:rPr kumimoji="1" lang="zh-CN" altLang="en-US" sz="2400" dirty="0">
                <a:solidFill>
                  <a:schemeClr val="accent2"/>
                </a:solidFill>
                <a:latin typeface="Times New Roman" panose="02020603050405020304" pitchFamily="18" charset="0"/>
                <a:ea typeface="华文中宋" panose="02010600040101010101" pitchFamily="2" charset="-122"/>
              </a:rPr>
              <a:t>     去之前，能最大限度利用其中的数据</a:t>
            </a:r>
            <a:r>
              <a:rPr kumimoji="1" lang="en-US" altLang="zh-CN" sz="2400" dirty="0">
                <a:solidFill>
                  <a:schemeClr val="accent2"/>
                </a:solidFill>
                <a:latin typeface="Times New Roman" panose="02020603050405020304" pitchFamily="18" charset="0"/>
                <a:ea typeface="华文中宋" panose="02010600040101010101" pitchFamily="2" charset="-122"/>
              </a:rPr>
              <a:t>(</a:t>
            </a:r>
            <a:r>
              <a:rPr kumimoji="1" lang="zh-CN" altLang="en-US" sz="2400" dirty="0">
                <a:solidFill>
                  <a:schemeClr val="accent2"/>
                </a:solidFill>
                <a:latin typeface="Times New Roman" panose="02020603050405020304" pitchFamily="18" charset="0"/>
                <a:ea typeface="华文中宋" panose="02010600040101010101" pitchFamily="2" charset="-122"/>
              </a:rPr>
              <a:t>访问次数最多</a:t>
            </a:r>
            <a:r>
              <a:rPr kumimoji="1" lang="en-US" altLang="zh-CN" sz="2400" dirty="0">
                <a:solidFill>
                  <a:schemeClr val="accent2"/>
                </a:solidFill>
                <a:latin typeface="Times New Roman" panose="02020603050405020304" pitchFamily="18" charset="0"/>
                <a:ea typeface="华文中宋" panose="02010600040101010101" pitchFamily="2" charset="-122"/>
              </a:rPr>
              <a:t>)</a:t>
            </a:r>
            <a:endParaRPr kumimoji="1" lang="en-US" altLang="zh-CN" sz="2400" dirty="0">
              <a:solidFill>
                <a:srgbClr val="003366"/>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260648"/>
            <a:ext cx="8280921" cy="6120715"/>
          </a:xfrm>
          <a:prstGeom prst="rect">
            <a:avLst/>
          </a:prstGeom>
        </p:spPr>
        <p:txBody>
          <a:bodyPr wrap="square">
            <a:spAutoFit/>
          </a:bodyPr>
          <a:lstStyle/>
          <a:p>
            <a:pPr marL="1085850" lvl="1" indent="-457200" eaLnBrk="1" hangingPunct="1">
              <a:lnSpc>
                <a:spcPct val="150000"/>
              </a:lnSpc>
            </a:pPr>
            <a:r>
              <a:rPr lang="zh-CN" altLang="en-US" sz="2400" dirty="0">
                <a:solidFill>
                  <a:srgbClr val="003366"/>
                </a:solidFill>
                <a:latin typeface="Times New Roman" panose="02020603050405020304" pitchFamily="18" charset="0"/>
                <a:ea typeface="华文中宋" panose="02010600040101010101" pitchFamily="2" charset="-122"/>
              </a:rPr>
              <a:t>针对数据的编译优化技术</a:t>
            </a:r>
            <a:r>
              <a:rPr lang="zh-CN" altLang="en-US" sz="2400" dirty="0" smtClean="0">
                <a:solidFill>
                  <a:srgbClr val="003366"/>
                </a:solidFill>
                <a:latin typeface="Times New Roman" panose="02020603050405020304" pitchFamily="18" charset="0"/>
                <a:ea typeface="华文中宋" panose="02010600040101010101" pitchFamily="2" charset="-122"/>
              </a:rPr>
              <a:t>包括</a:t>
            </a:r>
            <a:r>
              <a:rPr lang="en-US" altLang="zh-CN" sz="2400" dirty="0" smtClean="0">
                <a:solidFill>
                  <a:srgbClr val="003366"/>
                </a:solidFill>
                <a:latin typeface="Times New Roman" panose="02020603050405020304" pitchFamily="18" charset="0"/>
                <a:ea typeface="华文中宋" panose="02010600040101010101" pitchFamily="2" charset="-122"/>
              </a:rPr>
              <a:t>:</a:t>
            </a:r>
            <a:endParaRPr lang="zh-CN" altLang="en-US" sz="2400" dirty="0">
              <a:solidFill>
                <a:srgbClr val="003366"/>
              </a:solidFill>
              <a:latin typeface="Times New Roman" panose="02020603050405020304" pitchFamily="18" charset="0"/>
              <a:ea typeface="华文中宋" panose="02010600040101010101" pitchFamily="2" charset="-122"/>
            </a:endParaRPr>
          </a:p>
          <a:p>
            <a:pPr marL="1257300" lvl="2" indent="-342900" eaLnBrk="1" hangingPunct="1">
              <a:lnSpc>
                <a:spcPct val="150000"/>
              </a:lnSpc>
              <a:buFont typeface="Wingdings" panose="05000000000000000000" pitchFamily="2" charset="2"/>
              <a:buChar char="Ø"/>
            </a:pPr>
            <a:r>
              <a:rPr lang="zh-CN" altLang="en-US" sz="2400" dirty="0">
                <a:solidFill>
                  <a:schemeClr val="accent2"/>
                </a:solidFill>
                <a:latin typeface="Times New Roman" panose="02020603050405020304" pitchFamily="18" charset="0"/>
                <a:ea typeface="华文中宋" panose="02010600040101010101" pitchFamily="2" charset="-122"/>
              </a:rPr>
              <a:t>数组合并</a:t>
            </a:r>
            <a:endParaRPr lang="zh-CN" altLang="en-US" sz="2400" dirty="0">
              <a:solidFill>
                <a:schemeClr val="accent2"/>
              </a:solidFill>
              <a:latin typeface="Times New Roman" panose="02020603050405020304" pitchFamily="18" charset="0"/>
              <a:ea typeface="华文中宋" panose="02010600040101010101" pitchFamily="2" charset="-122"/>
            </a:endParaRPr>
          </a:p>
          <a:p>
            <a:pPr marL="1085850" lvl="1" indent="-457200">
              <a:lnSpc>
                <a:spcPct val="150000"/>
              </a:lnSpc>
            </a:pPr>
            <a:r>
              <a:rPr lang="zh-CN" altLang="en-US" sz="2400" dirty="0" smtClean="0">
                <a:solidFill>
                  <a:srgbClr val="003366"/>
                </a:solidFill>
                <a:latin typeface="Times New Roman" panose="02020603050405020304" pitchFamily="18" charset="0"/>
                <a:ea typeface="华文中宋" panose="02010600040101010101" pitchFamily="2" charset="-122"/>
              </a:rPr>
              <a:t>      将</a:t>
            </a:r>
            <a:r>
              <a:rPr lang="zh-CN" altLang="en-US" sz="2400" dirty="0">
                <a:solidFill>
                  <a:srgbClr val="003366"/>
                </a:solidFill>
                <a:latin typeface="Times New Roman" panose="02020603050405020304" pitchFamily="18" charset="0"/>
                <a:ea typeface="华文中宋" panose="02010600040101010101" pitchFamily="2" charset="-122"/>
              </a:rPr>
              <a:t>本来相互独立的多个数组合并成为一个复合数组，以提高访问它们的局部性。</a:t>
            </a:r>
            <a:endParaRPr lang="zh-CN" altLang="en-US" sz="2400" dirty="0">
              <a:solidFill>
                <a:srgbClr val="003366"/>
              </a:solidFill>
              <a:latin typeface="Times New Roman" panose="02020603050405020304" pitchFamily="18" charset="0"/>
              <a:ea typeface="华文中宋" panose="02010600040101010101" pitchFamily="2" charset="-122"/>
            </a:endParaRPr>
          </a:p>
          <a:p>
            <a:pPr marL="1257300" lvl="2" indent="-342900">
              <a:lnSpc>
                <a:spcPct val="150000"/>
              </a:lnSpc>
              <a:buFont typeface="Wingdings" panose="05000000000000000000" pitchFamily="2" charset="2"/>
              <a:buChar char="Ø"/>
            </a:pPr>
            <a:r>
              <a:rPr lang="zh-CN" altLang="en-US" sz="2400" dirty="0">
                <a:solidFill>
                  <a:schemeClr val="accent2"/>
                </a:solidFill>
                <a:latin typeface="Times New Roman" panose="02020603050405020304" pitchFamily="18" charset="0"/>
                <a:ea typeface="华文中宋" panose="02010600040101010101" pitchFamily="2" charset="-122"/>
              </a:rPr>
              <a:t>内外循环交换</a:t>
            </a:r>
            <a:endParaRPr lang="zh-CN" altLang="en-US" sz="2400" dirty="0">
              <a:solidFill>
                <a:schemeClr val="accent2"/>
              </a:solidFill>
              <a:latin typeface="Times New Roman" panose="02020603050405020304" pitchFamily="18" charset="0"/>
              <a:ea typeface="华文中宋" panose="02010600040101010101" pitchFamily="2" charset="-122"/>
            </a:endParaRPr>
          </a:p>
          <a:p>
            <a:pPr marL="1257300" lvl="2" indent="-342900">
              <a:lnSpc>
                <a:spcPct val="150000"/>
              </a:lnSpc>
              <a:buFont typeface="Wingdings" panose="05000000000000000000" pitchFamily="2" charset="2"/>
              <a:buChar char="Ø"/>
            </a:pPr>
            <a:r>
              <a:rPr lang="zh-CN" altLang="en-US" sz="2400" dirty="0">
                <a:solidFill>
                  <a:schemeClr val="accent2"/>
                </a:solidFill>
                <a:latin typeface="Times New Roman" panose="02020603050405020304" pitchFamily="18" charset="0"/>
                <a:ea typeface="华文中宋" panose="02010600040101010101" pitchFamily="2" charset="-122"/>
              </a:rPr>
              <a:t>循环融合</a:t>
            </a:r>
            <a:endParaRPr lang="zh-CN" altLang="en-US" sz="2400" dirty="0">
              <a:solidFill>
                <a:schemeClr val="accent2"/>
              </a:solidFill>
              <a:latin typeface="Times New Roman" panose="02020603050405020304" pitchFamily="18" charset="0"/>
              <a:ea typeface="华文中宋" panose="02010600040101010101" pitchFamily="2" charset="-122"/>
            </a:endParaRPr>
          </a:p>
          <a:p>
            <a:pPr marL="1085850" lvl="1" indent="-457200">
              <a:lnSpc>
                <a:spcPct val="150000"/>
              </a:lnSpc>
            </a:pPr>
            <a:r>
              <a:rPr lang="zh-CN" altLang="en-US" sz="2400" dirty="0" smtClean="0">
                <a:solidFill>
                  <a:srgbClr val="003366"/>
                </a:solidFill>
                <a:latin typeface="Times New Roman" panose="02020603050405020304" pitchFamily="18" charset="0"/>
                <a:ea typeface="华文中宋" panose="02010600040101010101" pitchFamily="2" charset="-122"/>
              </a:rPr>
              <a:t>      将</a:t>
            </a:r>
            <a:r>
              <a:rPr lang="zh-CN" altLang="en-US" sz="2400" dirty="0">
                <a:solidFill>
                  <a:srgbClr val="003366"/>
                </a:solidFill>
                <a:latin typeface="Times New Roman" panose="02020603050405020304" pitchFamily="18" charset="0"/>
                <a:ea typeface="华文中宋" panose="02010600040101010101" pitchFamily="2" charset="-122"/>
              </a:rPr>
              <a:t>若干个独立的循环融合为单个的循环。这些循环访问同样的数组，对相同的数据作不同的运算。这样能使得读入</a:t>
            </a:r>
            <a:r>
              <a:rPr lang="en-US" altLang="zh-CN" sz="2400" dirty="0">
                <a:solidFill>
                  <a:srgbClr val="003366"/>
                </a:solidFill>
                <a:latin typeface="Times New Roman" panose="02020603050405020304" pitchFamily="18" charset="0"/>
                <a:ea typeface="华文中宋" panose="02010600040101010101" pitchFamily="2" charset="-122"/>
              </a:rPr>
              <a:t>Cache</a:t>
            </a:r>
            <a:r>
              <a:rPr lang="zh-CN" altLang="en-US" sz="2400" dirty="0">
                <a:solidFill>
                  <a:srgbClr val="003366"/>
                </a:solidFill>
                <a:latin typeface="Times New Roman" panose="02020603050405020304" pitchFamily="18" charset="0"/>
                <a:ea typeface="华文中宋" panose="02010600040101010101" pitchFamily="2" charset="-122"/>
              </a:rPr>
              <a:t>的数据在被替换出去之前，能得到反复的使用 。</a:t>
            </a:r>
            <a:endParaRPr lang="zh-CN" altLang="en-US" sz="2400" dirty="0">
              <a:solidFill>
                <a:srgbClr val="003366"/>
              </a:solidFill>
              <a:latin typeface="Times New Roman" panose="02020603050405020304" pitchFamily="18" charset="0"/>
              <a:ea typeface="华文中宋" panose="02010600040101010101" pitchFamily="2" charset="-122"/>
            </a:endParaRPr>
          </a:p>
          <a:p>
            <a:pPr marL="1257300" lvl="2" indent="-342900">
              <a:lnSpc>
                <a:spcPct val="150000"/>
              </a:lnSpc>
              <a:buFont typeface="Wingdings" panose="05000000000000000000" pitchFamily="2" charset="2"/>
              <a:buChar char="Ø"/>
            </a:pPr>
            <a:r>
              <a:rPr lang="zh-CN" altLang="en-US" sz="2400" dirty="0">
                <a:solidFill>
                  <a:schemeClr val="accent2"/>
                </a:solidFill>
                <a:latin typeface="Times New Roman" panose="02020603050405020304" pitchFamily="18" charset="0"/>
                <a:ea typeface="华文中宋" panose="02010600040101010101" pitchFamily="2" charset="-122"/>
              </a:rPr>
              <a:t>分块</a:t>
            </a:r>
            <a:endParaRPr lang="zh-CN" altLang="en-US" sz="2400" dirty="0">
              <a:solidFill>
                <a:schemeClr val="accent2"/>
              </a:solidFill>
              <a:latin typeface="Times New Roman" panose="02020603050405020304" pitchFamily="18" charset="0"/>
              <a:ea typeface="华文中宋" panose="020106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388" y="765175"/>
            <a:ext cx="42100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7918" y="180023"/>
            <a:ext cx="3679825"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4221163"/>
            <a:ext cx="4608512"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5652120" y="6093296"/>
            <a:ext cx="2040943" cy="461665"/>
          </a:xfrm>
          <a:prstGeom prst="rect">
            <a:avLst/>
          </a:prstGeom>
          <a:solidFill>
            <a:srgbClr val="00FFFF"/>
          </a:solidFill>
        </p:spPr>
        <p:txBody>
          <a:bodyPr wrap="none">
            <a:spAutoFit/>
          </a:bodyPr>
          <a:lstStyle/>
          <a:p>
            <a:pPr>
              <a:defRPr/>
            </a:pPr>
            <a:r>
              <a:rPr lang="zh-CN" altLang="en-US" sz="2400" dirty="0">
                <a:ln>
                  <a:solidFill>
                    <a:srgbClr val="000000"/>
                  </a:solidFill>
                </a:ln>
                <a:solidFill>
                  <a:srgbClr val="000000"/>
                </a:solidFill>
              </a:rPr>
              <a:t>减少命中时间</a:t>
            </a:r>
            <a:endParaRPr lang="zh-CN" altLang="en-US" sz="2400" dirty="0">
              <a:ln>
                <a:solidFill>
                  <a:srgbClr val="000000"/>
                </a:solidFill>
              </a:ln>
              <a:solidFill>
                <a:srgbClr val="000000"/>
              </a:solidFill>
            </a:endParaRPr>
          </a:p>
        </p:txBody>
      </p:sp>
      <p:sp>
        <p:nvSpPr>
          <p:cNvPr id="6" name="TextBox 5"/>
          <p:cNvSpPr txBox="1"/>
          <p:nvPr/>
        </p:nvSpPr>
        <p:spPr>
          <a:xfrm>
            <a:off x="1187624" y="5013176"/>
            <a:ext cx="1943161" cy="461665"/>
          </a:xfrm>
          <a:prstGeom prst="rect">
            <a:avLst/>
          </a:prstGeom>
          <a:solidFill>
            <a:srgbClr val="FFCCCC"/>
          </a:solidFill>
        </p:spPr>
        <p:txBody>
          <a:bodyPr wrap="none">
            <a:spAutoFit/>
          </a:bodyPr>
          <a:lstStyle/>
          <a:p>
            <a:pPr>
              <a:defRPr/>
            </a:pPr>
            <a:r>
              <a:rPr lang="zh-CN" altLang="en-US" sz="2400" dirty="0">
                <a:ln>
                  <a:solidFill>
                    <a:srgbClr val="000000"/>
                  </a:solidFill>
                </a:ln>
                <a:solidFill>
                  <a:srgbClr val="000000"/>
                </a:solidFill>
              </a:rPr>
              <a:t>降低失效率  </a:t>
            </a:r>
            <a:endParaRPr lang="zh-CN" altLang="en-US" sz="2400" dirty="0">
              <a:ln>
                <a:solidFill>
                  <a:srgbClr val="000000"/>
                </a:solidFill>
              </a:ln>
              <a:solidFill>
                <a:srgbClr val="000000"/>
              </a:solidFill>
            </a:endParaRPr>
          </a:p>
        </p:txBody>
      </p:sp>
      <p:sp>
        <p:nvSpPr>
          <p:cNvPr id="7" name="TextBox 6"/>
          <p:cNvSpPr txBox="1"/>
          <p:nvPr/>
        </p:nvSpPr>
        <p:spPr>
          <a:xfrm>
            <a:off x="5724128" y="3501008"/>
            <a:ext cx="2088232" cy="461665"/>
          </a:xfrm>
          <a:prstGeom prst="rect">
            <a:avLst/>
          </a:prstGeom>
          <a:solidFill>
            <a:srgbClr val="FFFF99"/>
          </a:solidFill>
        </p:spPr>
        <p:txBody>
          <a:bodyPr>
            <a:spAutoFit/>
          </a:bodyPr>
          <a:lstStyle/>
          <a:p>
            <a:pPr>
              <a:defRPr/>
            </a:pPr>
            <a:r>
              <a:rPr lang="zh-CN" altLang="en-US" sz="2400" dirty="0">
                <a:ln>
                  <a:solidFill>
                    <a:srgbClr val="000000"/>
                  </a:solidFill>
                </a:ln>
                <a:solidFill>
                  <a:srgbClr val="000000"/>
                </a:solidFill>
              </a:rPr>
              <a:t>减少失效开销  </a:t>
            </a:r>
            <a:endParaRPr lang="zh-CN" altLang="en-US" sz="2400" dirty="0">
              <a:ln>
                <a:solidFill>
                  <a:srgbClr val="000000"/>
                </a:solidFill>
              </a:ln>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684213" y="1196975"/>
            <a:ext cx="7559675"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5000"/>
              </a:lnSpc>
            </a:pPr>
            <a:r>
              <a:rPr kumimoji="1" lang="en-US" altLang="zh-CN" sz="2400" dirty="0">
                <a:solidFill>
                  <a:srgbClr val="003366"/>
                </a:solidFill>
                <a:latin typeface="Times New Roman" panose="02020603050405020304" pitchFamily="18" charset="0"/>
                <a:ea typeface="华文中宋" panose="02010600040101010101" pitchFamily="2" charset="-122"/>
              </a:rPr>
              <a:t>   </a:t>
            </a:r>
            <a:r>
              <a:rPr kumimoji="1" lang="en-US" altLang="zh-CN" sz="2400" dirty="0">
                <a:solidFill>
                  <a:srgbClr val="3333FF"/>
                </a:solidFill>
                <a:latin typeface="Times New Roman" panose="02020603050405020304" pitchFamily="18" charset="0"/>
                <a:ea typeface="华文中宋" panose="02010600040101010101" pitchFamily="2" charset="-122"/>
              </a:rPr>
              <a:t>(1) </a:t>
            </a:r>
            <a:r>
              <a:rPr kumimoji="1" lang="zh-CN" altLang="en-US" sz="2400" dirty="0">
                <a:solidFill>
                  <a:srgbClr val="3333FF"/>
                </a:solidFill>
                <a:latin typeface="Times New Roman" panose="02020603050405020304" pitchFamily="18" charset="0"/>
                <a:ea typeface="华文中宋" panose="02010600040101010101" pitchFamily="2" charset="-122"/>
              </a:rPr>
              <a:t>数组合并</a:t>
            </a:r>
            <a:br>
              <a:rPr kumimoji="1" lang="zh-CN" altLang="en-US" sz="2400" dirty="0">
                <a:solidFill>
                  <a:srgbClr val="003366"/>
                </a:solidFill>
                <a:latin typeface="Times New Roman" panose="02020603050405020304" pitchFamily="18" charset="0"/>
                <a:ea typeface="华文中宋" panose="02010600040101010101" pitchFamily="2" charset="-122"/>
              </a:rPr>
            </a:br>
            <a:r>
              <a:rPr kumimoji="1" lang="zh-CN" altLang="en-US" sz="2400"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chemeClr val="accent2"/>
                </a:solidFill>
                <a:latin typeface="Times New Roman" panose="02020603050405020304" pitchFamily="18" charset="0"/>
                <a:ea typeface="华文中宋" panose="02010600040101010101" pitchFamily="2" charset="-122"/>
              </a:rPr>
              <a:t>举例：</a:t>
            </a:r>
            <a:endParaRPr kumimoji="1" lang="zh-CN" altLang="en-US" sz="2400" dirty="0">
              <a:solidFill>
                <a:schemeClr val="accent2"/>
              </a:solidFill>
              <a:latin typeface="Times New Roman" panose="02020603050405020304" pitchFamily="18" charset="0"/>
              <a:ea typeface="华文中宋" panose="02010600040101010101" pitchFamily="2" charset="-122"/>
            </a:endParaRPr>
          </a:p>
          <a:p>
            <a:pPr lvl="2" eaLnBrk="1" hangingPunct="1">
              <a:lnSpc>
                <a:spcPct val="125000"/>
              </a:lnSpc>
            </a:pPr>
            <a:r>
              <a:rPr kumimoji="1" lang="zh-CN" altLang="en-US" sz="2400" dirty="0">
                <a:solidFill>
                  <a:srgbClr val="3333FF"/>
                </a:solidFill>
                <a:latin typeface="楷体_GB2312" pitchFamily="49" charset="-122"/>
                <a:ea typeface="楷体_GB2312" pitchFamily="49" charset="-122"/>
              </a:rPr>
              <a:t>   </a:t>
            </a:r>
            <a:r>
              <a:rPr kumimoji="1" lang="en-US" altLang="zh-CN" sz="2400" dirty="0">
                <a:solidFill>
                  <a:srgbClr val="3333FF"/>
                </a:solidFill>
                <a:latin typeface="楷体_GB2312" pitchFamily="49" charset="-122"/>
                <a:ea typeface="楷体_GB2312" pitchFamily="49" charset="-122"/>
              </a:rPr>
              <a:t>/* </a:t>
            </a:r>
            <a:r>
              <a:rPr kumimoji="1" lang="zh-CN" altLang="en-US" sz="2400" dirty="0">
                <a:solidFill>
                  <a:srgbClr val="3333FF"/>
                </a:solidFill>
                <a:latin typeface="楷体_GB2312" pitchFamily="49" charset="-122"/>
                <a:ea typeface="楷体_GB2312" pitchFamily="49" charset="-122"/>
              </a:rPr>
              <a:t>修改前 *</a:t>
            </a:r>
            <a:r>
              <a:rPr kumimoji="1" lang="en-US" altLang="zh-CN" sz="2400" dirty="0">
                <a:solidFill>
                  <a:srgbClr val="3333FF"/>
                </a:solidFill>
                <a:latin typeface="楷体_GB2312" pitchFamily="49" charset="-122"/>
                <a:ea typeface="楷体_GB2312" pitchFamily="49" charset="-122"/>
              </a:rPr>
              <a:t>/</a:t>
            </a:r>
            <a:endParaRPr kumimoji="1" lang="en-US" altLang="zh-CN" sz="2400" dirty="0">
              <a:solidFill>
                <a:srgbClr val="3333FF"/>
              </a:solidFill>
              <a:latin typeface="楷体_GB2312" pitchFamily="49" charset="-122"/>
              <a:ea typeface="楷体_GB2312" pitchFamily="49" charset="-122"/>
            </a:endParaRPr>
          </a:p>
          <a:p>
            <a:pPr eaLnBrk="1" hangingPunct="1">
              <a:lnSpc>
                <a:spcPct val="125000"/>
              </a:lnSpc>
            </a:pPr>
            <a:r>
              <a:rPr kumimoji="1" lang="en-US" altLang="zh-CN" sz="2400" dirty="0">
                <a:solidFill>
                  <a:srgbClr val="003366"/>
                </a:solidFill>
                <a:latin typeface="Times New Roman" panose="02020603050405020304" pitchFamily="18" charset="0"/>
                <a:ea typeface="华文中宋" panose="02010600040101010101" pitchFamily="2" charset="-122"/>
              </a:rPr>
              <a:t>          </a:t>
            </a:r>
            <a:r>
              <a:rPr kumimoji="1" lang="en-US" altLang="zh-CN" sz="2400" dirty="0" err="1">
                <a:solidFill>
                  <a:srgbClr val="003366"/>
                </a:solidFill>
                <a:latin typeface="楷体_GB2312" pitchFamily="49" charset="-122"/>
                <a:ea typeface="楷体_GB2312" pitchFamily="49" charset="-122"/>
              </a:rPr>
              <a:t>int</a:t>
            </a:r>
            <a:r>
              <a:rPr kumimoji="1" lang="en-US" altLang="zh-CN" sz="2400" dirty="0">
                <a:solidFill>
                  <a:srgbClr val="003366"/>
                </a:solidFill>
                <a:latin typeface="楷体_GB2312" pitchFamily="49" charset="-122"/>
                <a:ea typeface="楷体_GB2312" pitchFamily="49" charset="-122"/>
              </a:rPr>
              <a:t>  </a:t>
            </a:r>
            <a:r>
              <a:rPr kumimoji="1" lang="en-US" altLang="zh-CN" sz="2400" dirty="0" err="1">
                <a:solidFill>
                  <a:srgbClr val="003366"/>
                </a:solidFill>
                <a:latin typeface="楷体_GB2312" pitchFamily="49" charset="-122"/>
                <a:ea typeface="楷体_GB2312" pitchFamily="49" charset="-122"/>
              </a:rPr>
              <a:t>val</a:t>
            </a:r>
            <a:r>
              <a:rPr kumimoji="1" lang="en-US" altLang="zh-CN" sz="2400" dirty="0">
                <a:solidFill>
                  <a:srgbClr val="003366"/>
                </a:solidFill>
                <a:latin typeface="楷体_GB2312" pitchFamily="49" charset="-122"/>
                <a:ea typeface="楷体_GB2312" pitchFamily="49" charset="-122"/>
              </a:rPr>
              <a:t> [SIZE];</a:t>
            </a:r>
            <a:endParaRPr kumimoji="1" lang="en-US" altLang="zh-CN" sz="2400" dirty="0">
              <a:solidFill>
                <a:srgbClr val="003366"/>
              </a:solidFill>
              <a:latin typeface="楷体_GB2312" pitchFamily="49" charset="-122"/>
              <a:ea typeface="楷体_GB2312" pitchFamily="49" charset="-122"/>
            </a:endParaRPr>
          </a:p>
          <a:p>
            <a:pPr eaLnBrk="1" hangingPunct="1">
              <a:lnSpc>
                <a:spcPct val="125000"/>
              </a:lnSpc>
            </a:pPr>
            <a:r>
              <a:rPr kumimoji="1" lang="en-US" altLang="zh-CN" sz="2400" dirty="0">
                <a:solidFill>
                  <a:srgbClr val="003366"/>
                </a:solidFill>
                <a:latin typeface="楷体_GB2312" pitchFamily="49" charset="-122"/>
                <a:ea typeface="楷体_GB2312" pitchFamily="49" charset="-122"/>
              </a:rPr>
              <a:t>     </a:t>
            </a:r>
            <a:r>
              <a:rPr kumimoji="1" lang="en-US" altLang="zh-CN" sz="2400" dirty="0" err="1">
                <a:solidFill>
                  <a:srgbClr val="003366"/>
                </a:solidFill>
                <a:latin typeface="楷体_GB2312" pitchFamily="49" charset="-122"/>
                <a:ea typeface="楷体_GB2312" pitchFamily="49" charset="-122"/>
              </a:rPr>
              <a:t>int</a:t>
            </a:r>
            <a:r>
              <a:rPr kumimoji="1" lang="en-US" altLang="zh-CN" sz="2400" dirty="0">
                <a:solidFill>
                  <a:srgbClr val="003366"/>
                </a:solidFill>
                <a:latin typeface="楷体_GB2312" pitchFamily="49" charset="-122"/>
                <a:ea typeface="楷体_GB2312" pitchFamily="49" charset="-122"/>
              </a:rPr>
              <a:t>  key [SIZE];</a:t>
            </a:r>
            <a:endParaRPr kumimoji="1" lang="en-US" altLang="zh-CN" sz="2400" dirty="0">
              <a:solidFill>
                <a:srgbClr val="003366"/>
              </a:solidFill>
              <a:latin typeface="楷体_GB2312" pitchFamily="49" charset="-122"/>
              <a:ea typeface="楷体_GB2312" pitchFamily="49" charset="-122"/>
            </a:endParaRPr>
          </a:p>
        </p:txBody>
      </p:sp>
      <p:sp>
        <p:nvSpPr>
          <p:cNvPr id="29699" name="Text Box 3"/>
          <p:cNvSpPr txBox="1">
            <a:spLocks noChangeArrowheads="1"/>
          </p:cNvSpPr>
          <p:nvPr/>
        </p:nvSpPr>
        <p:spPr bwMode="auto">
          <a:xfrm>
            <a:off x="781050" y="3590925"/>
            <a:ext cx="6096000"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10000"/>
              </a:lnSpc>
            </a:pPr>
            <a:r>
              <a:rPr kumimoji="1" lang="en-US" altLang="zh-CN" sz="2400">
                <a:solidFill>
                  <a:srgbClr val="003366"/>
                </a:solidFill>
                <a:latin typeface="楷体_GB2312" pitchFamily="49" charset="-122"/>
                <a:ea typeface="楷体_GB2312" pitchFamily="49" charset="-122"/>
              </a:rPr>
              <a:t>        </a:t>
            </a:r>
            <a:r>
              <a:rPr kumimoji="1" lang="en-US" altLang="zh-CN" sz="2400">
                <a:solidFill>
                  <a:srgbClr val="3333FF"/>
                </a:solidFill>
                <a:latin typeface="楷体_GB2312" pitchFamily="49" charset="-122"/>
                <a:ea typeface="楷体_GB2312" pitchFamily="49" charset="-122"/>
              </a:rPr>
              <a:t>/</a:t>
            </a:r>
            <a:r>
              <a:rPr kumimoji="1" lang="en-US" altLang="zh-CN" sz="2400">
                <a:solidFill>
                  <a:srgbClr val="3333FF"/>
                </a:solidFill>
                <a:latin typeface="宋体" panose="02010600030101010101" pitchFamily="2" charset="-122"/>
              </a:rPr>
              <a:t>* </a:t>
            </a:r>
            <a:r>
              <a:rPr kumimoji="1" lang="zh-CN" altLang="en-US" sz="2400">
                <a:solidFill>
                  <a:srgbClr val="3333FF"/>
                </a:solidFill>
                <a:latin typeface="楷体_GB2312" pitchFamily="49" charset="-122"/>
                <a:ea typeface="楷体_GB2312" pitchFamily="49" charset="-122"/>
              </a:rPr>
              <a:t>修改后 </a:t>
            </a:r>
            <a:r>
              <a:rPr kumimoji="1" lang="zh-CN" altLang="en-US" sz="2400">
                <a:solidFill>
                  <a:srgbClr val="3333FF"/>
                </a:solidFill>
                <a:latin typeface="宋体" panose="02010600030101010101" pitchFamily="2" charset="-122"/>
              </a:rPr>
              <a:t>*</a:t>
            </a:r>
            <a:r>
              <a:rPr kumimoji="1" lang="en-US" altLang="zh-CN" sz="2400">
                <a:solidFill>
                  <a:srgbClr val="3333FF"/>
                </a:solidFill>
                <a:latin typeface="楷体_GB2312" pitchFamily="49" charset="-122"/>
                <a:ea typeface="楷体_GB2312" pitchFamily="49" charset="-122"/>
              </a:rPr>
              <a:t>/</a:t>
            </a:r>
            <a:endParaRPr kumimoji="1" lang="en-US" altLang="zh-CN" sz="2400">
              <a:solidFill>
                <a:srgbClr val="3333FF"/>
              </a:solidFill>
              <a:latin typeface="楷体_GB2312" pitchFamily="49" charset="-122"/>
              <a:ea typeface="楷体_GB2312" pitchFamily="49" charset="-122"/>
            </a:endParaRPr>
          </a:p>
          <a:p>
            <a:pPr eaLnBrk="1" hangingPunct="1">
              <a:lnSpc>
                <a:spcPct val="110000"/>
              </a:lnSpc>
            </a:pPr>
            <a:r>
              <a:rPr kumimoji="1" lang="en-US" altLang="zh-CN" sz="2400">
                <a:solidFill>
                  <a:srgbClr val="003366"/>
                </a:solidFill>
                <a:latin typeface="楷体_GB2312" pitchFamily="49" charset="-122"/>
                <a:ea typeface="楷体_GB2312" pitchFamily="49" charset="-122"/>
              </a:rPr>
              <a:t>    struct merge </a:t>
            </a:r>
            <a:r>
              <a:rPr kumimoji="1" lang="en-US" altLang="zh-CN" sz="2400">
                <a:solidFill>
                  <a:srgbClr val="003366"/>
                </a:solidFill>
                <a:latin typeface="宋体" panose="02010600030101010101" pitchFamily="2" charset="-122"/>
              </a:rPr>
              <a:t>{</a:t>
            </a:r>
            <a:endParaRPr kumimoji="1" lang="en-US" altLang="zh-CN" sz="2400">
              <a:solidFill>
                <a:srgbClr val="003366"/>
              </a:solidFill>
              <a:latin typeface="宋体" panose="02010600030101010101" pitchFamily="2" charset="-122"/>
            </a:endParaRPr>
          </a:p>
          <a:p>
            <a:pPr eaLnBrk="1" hangingPunct="1">
              <a:lnSpc>
                <a:spcPct val="110000"/>
              </a:lnSpc>
            </a:pPr>
            <a:r>
              <a:rPr kumimoji="1" lang="en-US" altLang="zh-CN" sz="2400">
                <a:solidFill>
                  <a:srgbClr val="003366"/>
                </a:solidFill>
                <a:latin typeface="楷体_GB2312" pitchFamily="49" charset="-122"/>
                <a:ea typeface="楷体_GB2312" pitchFamily="49" charset="-122"/>
              </a:rPr>
              <a:t>    int val ;</a:t>
            </a:r>
            <a:endParaRPr kumimoji="1" lang="en-US" altLang="zh-CN" sz="2400">
              <a:solidFill>
                <a:srgbClr val="003366"/>
              </a:solidFill>
              <a:latin typeface="楷体_GB2312" pitchFamily="49" charset="-122"/>
              <a:ea typeface="楷体_GB2312" pitchFamily="49" charset="-122"/>
            </a:endParaRPr>
          </a:p>
          <a:p>
            <a:pPr eaLnBrk="1" hangingPunct="1">
              <a:lnSpc>
                <a:spcPct val="110000"/>
              </a:lnSpc>
            </a:pPr>
            <a:r>
              <a:rPr kumimoji="1" lang="en-US" altLang="zh-CN" sz="2400">
                <a:solidFill>
                  <a:srgbClr val="003366"/>
                </a:solidFill>
                <a:latin typeface="楷体_GB2312" pitchFamily="49" charset="-122"/>
                <a:ea typeface="楷体_GB2312" pitchFamily="49" charset="-122"/>
              </a:rPr>
              <a:t>    int key ;</a:t>
            </a:r>
            <a:endParaRPr kumimoji="1" lang="en-US" altLang="zh-CN" sz="2400">
              <a:solidFill>
                <a:srgbClr val="003366"/>
              </a:solidFill>
              <a:latin typeface="楷体_GB2312" pitchFamily="49" charset="-122"/>
              <a:ea typeface="楷体_GB2312" pitchFamily="49" charset="-122"/>
            </a:endParaRPr>
          </a:p>
          <a:p>
            <a:pPr eaLnBrk="1" hangingPunct="1">
              <a:lnSpc>
                <a:spcPct val="110000"/>
              </a:lnSpc>
            </a:pPr>
            <a:r>
              <a:rPr kumimoji="1" lang="en-US" altLang="zh-CN" sz="2400">
                <a:solidFill>
                  <a:srgbClr val="003366"/>
                </a:solidFill>
                <a:latin typeface="楷体_GB2312" pitchFamily="49" charset="-122"/>
                <a:ea typeface="楷体_GB2312" pitchFamily="49" charset="-122"/>
              </a:rPr>
              <a:t>    </a:t>
            </a:r>
            <a:r>
              <a:rPr kumimoji="1" lang="en-US" altLang="zh-CN" sz="2400">
                <a:solidFill>
                  <a:srgbClr val="003366"/>
                </a:solidFill>
                <a:latin typeface="宋体" panose="02010600030101010101" pitchFamily="2" charset="-122"/>
              </a:rPr>
              <a:t>}</a:t>
            </a:r>
            <a:r>
              <a:rPr kumimoji="1" lang="en-US" altLang="zh-CN" sz="2400">
                <a:solidFill>
                  <a:srgbClr val="003366"/>
                </a:solidFill>
                <a:latin typeface="楷体_GB2312" pitchFamily="49" charset="-122"/>
                <a:ea typeface="楷体_GB2312" pitchFamily="49" charset="-122"/>
              </a:rPr>
              <a:t> ;</a:t>
            </a:r>
            <a:endParaRPr kumimoji="1" lang="en-US" altLang="zh-CN" sz="2400">
              <a:solidFill>
                <a:srgbClr val="003366"/>
              </a:solidFill>
              <a:latin typeface="楷体_GB2312" pitchFamily="49" charset="-122"/>
              <a:ea typeface="楷体_GB2312" pitchFamily="49" charset="-122"/>
            </a:endParaRPr>
          </a:p>
          <a:p>
            <a:pPr eaLnBrk="1" hangingPunct="1">
              <a:lnSpc>
                <a:spcPct val="110000"/>
              </a:lnSpc>
            </a:pPr>
            <a:r>
              <a:rPr kumimoji="1" lang="en-US" altLang="zh-CN" sz="2400">
                <a:solidFill>
                  <a:srgbClr val="003366"/>
                </a:solidFill>
                <a:latin typeface="楷体_GB2312" pitchFamily="49" charset="-122"/>
                <a:ea typeface="楷体_GB2312" pitchFamily="49" charset="-122"/>
              </a:rPr>
              <a:t>    struct merge merged_array[size];</a:t>
            </a:r>
            <a:endParaRPr kumimoji="1" lang="en-US" altLang="zh-CN" sz="2400">
              <a:solidFill>
                <a:srgbClr val="003366"/>
              </a:solidFill>
              <a:latin typeface="楷体_GB2312" pitchFamily="49" charset="-122"/>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900113" y="1214438"/>
            <a:ext cx="6877050"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10000"/>
              </a:lnSpc>
            </a:pPr>
            <a:r>
              <a:rPr kumimoji="1" lang="en-US" altLang="zh-CN" sz="2400">
                <a:solidFill>
                  <a:srgbClr val="3333FF"/>
                </a:solidFill>
                <a:latin typeface="华文中宋" panose="02010600040101010101" pitchFamily="2" charset="-122"/>
                <a:ea typeface="华文中宋" panose="02010600040101010101" pitchFamily="2" charset="-122"/>
              </a:rPr>
              <a:t>(2) </a:t>
            </a:r>
            <a:r>
              <a:rPr kumimoji="1" lang="zh-CN" altLang="en-US" sz="2400">
                <a:solidFill>
                  <a:srgbClr val="3333FF"/>
                </a:solidFill>
                <a:latin typeface="华文中宋" panose="02010600040101010101" pitchFamily="2" charset="-122"/>
                <a:ea typeface="华文中宋" panose="02010600040101010101" pitchFamily="2" charset="-122"/>
              </a:rPr>
              <a:t>内外循环交换</a:t>
            </a:r>
            <a:endParaRPr kumimoji="1" lang="zh-CN" altLang="en-US" sz="2400">
              <a:solidFill>
                <a:srgbClr val="3333FF"/>
              </a:solidFill>
              <a:latin typeface="华文中宋" panose="02010600040101010101" pitchFamily="2" charset="-122"/>
              <a:ea typeface="华文中宋" panose="02010600040101010101" pitchFamily="2" charset="-122"/>
            </a:endParaRPr>
          </a:p>
          <a:p>
            <a:pPr eaLnBrk="1" hangingPunct="1">
              <a:lnSpc>
                <a:spcPct val="110000"/>
              </a:lnSpc>
            </a:pPr>
            <a:r>
              <a:rPr kumimoji="1" lang="zh-CN" altLang="en-US" sz="2400">
                <a:solidFill>
                  <a:srgbClr val="003366"/>
                </a:solidFill>
                <a:latin typeface="华文中宋" panose="02010600040101010101" pitchFamily="2" charset="-122"/>
                <a:ea typeface="华文中宋" panose="02010600040101010101" pitchFamily="2" charset="-122"/>
              </a:rPr>
              <a:t>    </a:t>
            </a:r>
            <a:r>
              <a:rPr kumimoji="1" lang="zh-CN" altLang="en-US" sz="2400">
                <a:solidFill>
                  <a:schemeClr val="accent2"/>
                </a:solidFill>
                <a:latin typeface="华文中宋" panose="02010600040101010101" pitchFamily="2" charset="-122"/>
                <a:ea typeface="华文中宋" panose="02010600040101010101" pitchFamily="2" charset="-122"/>
              </a:rPr>
              <a:t>举例：</a:t>
            </a:r>
            <a:endParaRPr kumimoji="1" lang="zh-CN" altLang="en-US" sz="2400">
              <a:solidFill>
                <a:schemeClr val="accent2"/>
              </a:solidFill>
              <a:latin typeface="华文中宋" panose="02010600040101010101" pitchFamily="2" charset="-122"/>
              <a:ea typeface="华文中宋" panose="02010600040101010101" pitchFamily="2" charset="-122"/>
            </a:endParaRPr>
          </a:p>
          <a:p>
            <a:pPr eaLnBrk="1" hangingPunct="1">
              <a:lnSpc>
                <a:spcPct val="110000"/>
              </a:lnSpc>
            </a:pPr>
            <a:r>
              <a:rPr kumimoji="1" lang="zh-CN" altLang="en-US" sz="2400">
                <a:solidFill>
                  <a:srgbClr val="3333FF"/>
                </a:solidFill>
                <a:latin typeface="楷体_GB2312" pitchFamily="49" charset="-122"/>
                <a:ea typeface="楷体_GB2312" pitchFamily="49" charset="-122"/>
              </a:rPr>
              <a:t>       </a:t>
            </a:r>
            <a:r>
              <a:rPr kumimoji="1" lang="en-US" altLang="zh-CN" sz="2400">
                <a:solidFill>
                  <a:srgbClr val="3333FF"/>
                </a:solidFill>
                <a:latin typeface="楷体_GB2312" pitchFamily="49" charset="-122"/>
                <a:ea typeface="楷体_GB2312" pitchFamily="49" charset="-122"/>
              </a:rPr>
              <a:t>/</a:t>
            </a:r>
            <a:r>
              <a:rPr kumimoji="1" lang="en-US" altLang="zh-CN" sz="2400">
                <a:solidFill>
                  <a:srgbClr val="3333FF"/>
                </a:solidFill>
                <a:latin typeface="宋体" panose="02010600030101010101" pitchFamily="2" charset="-122"/>
              </a:rPr>
              <a:t>*</a:t>
            </a:r>
            <a:r>
              <a:rPr kumimoji="1" lang="en-US" altLang="zh-CN" sz="2400">
                <a:solidFill>
                  <a:srgbClr val="3333FF"/>
                </a:solidFill>
                <a:latin typeface="楷体_GB2312" pitchFamily="49" charset="-122"/>
                <a:ea typeface="楷体_GB2312" pitchFamily="49" charset="-122"/>
              </a:rPr>
              <a:t> </a:t>
            </a:r>
            <a:r>
              <a:rPr kumimoji="1" lang="zh-CN" altLang="en-US" sz="2400">
                <a:solidFill>
                  <a:srgbClr val="3333FF"/>
                </a:solidFill>
                <a:latin typeface="楷体_GB2312" pitchFamily="49" charset="-122"/>
                <a:ea typeface="楷体_GB2312" pitchFamily="49" charset="-122"/>
              </a:rPr>
              <a:t>修改前 </a:t>
            </a:r>
            <a:r>
              <a:rPr kumimoji="1" lang="zh-CN" altLang="en-US" sz="2400">
                <a:solidFill>
                  <a:srgbClr val="3333FF"/>
                </a:solidFill>
                <a:latin typeface="宋体" panose="02010600030101010101" pitchFamily="2" charset="-122"/>
              </a:rPr>
              <a:t>*</a:t>
            </a:r>
            <a:r>
              <a:rPr kumimoji="1" lang="en-US" altLang="zh-CN" sz="2400">
                <a:solidFill>
                  <a:srgbClr val="3333FF"/>
                </a:solidFill>
                <a:latin typeface="楷体_GB2312" pitchFamily="49" charset="-122"/>
                <a:ea typeface="楷体_GB2312" pitchFamily="49" charset="-122"/>
              </a:rPr>
              <a:t>/</a:t>
            </a:r>
            <a:endParaRPr kumimoji="1" lang="en-US" altLang="zh-CN" sz="2400">
              <a:solidFill>
                <a:srgbClr val="3333FF"/>
              </a:solidFill>
              <a:latin typeface="楷体_GB2312" pitchFamily="49" charset="-122"/>
              <a:ea typeface="楷体_GB2312" pitchFamily="49" charset="-122"/>
            </a:endParaRPr>
          </a:p>
          <a:p>
            <a:pPr eaLnBrk="1" hangingPunct="1">
              <a:lnSpc>
                <a:spcPct val="110000"/>
              </a:lnSpc>
            </a:pPr>
            <a:r>
              <a:rPr kumimoji="1" lang="en-US" altLang="zh-CN" sz="2400">
                <a:solidFill>
                  <a:srgbClr val="003366"/>
                </a:solidFill>
                <a:latin typeface="楷体_GB2312" pitchFamily="49" charset="-122"/>
                <a:ea typeface="楷体_GB2312" pitchFamily="49" charset="-122"/>
              </a:rPr>
              <a:t>      for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0 ;j&lt;100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a:t>
            </a:r>
            <a:endParaRPr kumimoji="1" lang="en-US" altLang="zh-CN" sz="2400">
              <a:solidFill>
                <a:srgbClr val="003366"/>
              </a:solidFill>
              <a:latin typeface="楷体_GB2312" pitchFamily="49" charset="-122"/>
              <a:ea typeface="楷体_GB2312" pitchFamily="49" charset="-122"/>
            </a:endParaRPr>
          </a:p>
          <a:p>
            <a:pPr eaLnBrk="1" hangingPunct="1">
              <a:lnSpc>
                <a:spcPct val="110000"/>
              </a:lnSpc>
            </a:pPr>
            <a:r>
              <a:rPr kumimoji="1" lang="en-US" altLang="zh-CN" sz="2400">
                <a:solidFill>
                  <a:srgbClr val="003366"/>
                </a:solidFill>
                <a:latin typeface="楷体_GB2312" pitchFamily="49" charset="-122"/>
                <a:ea typeface="楷体_GB2312" pitchFamily="49" charset="-122"/>
              </a:rPr>
              <a:t>          for (i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0 ;i&lt;5000 ;i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a:t>
            </a:r>
            <a:endParaRPr kumimoji="1" lang="en-US" altLang="zh-CN" sz="2400">
              <a:solidFill>
                <a:srgbClr val="003366"/>
              </a:solidFill>
              <a:latin typeface="楷体_GB2312" pitchFamily="49" charset="-122"/>
              <a:ea typeface="楷体_GB2312" pitchFamily="49" charset="-122"/>
            </a:endParaRPr>
          </a:p>
          <a:p>
            <a:pPr eaLnBrk="1" hangingPunct="1">
              <a:lnSpc>
                <a:spcPct val="110000"/>
              </a:lnSpc>
            </a:pPr>
            <a:r>
              <a:rPr kumimoji="1" lang="en-US" altLang="zh-CN" sz="2400">
                <a:solidFill>
                  <a:srgbClr val="003366"/>
                </a:solidFill>
                <a:latin typeface="楷体_GB2312" pitchFamily="49" charset="-122"/>
                <a:ea typeface="楷体_GB2312" pitchFamily="49" charset="-122"/>
              </a:rPr>
              <a:t>              x[i][j]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2</a:t>
            </a:r>
            <a:r>
              <a:rPr kumimoji="1" lang="en-US" altLang="zh-CN" sz="2400">
                <a:solidFill>
                  <a:srgbClr val="003366"/>
                </a:solidFill>
                <a:latin typeface="宋体" panose="02010600030101010101" pitchFamily="2" charset="-122"/>
              </a:rPr>
              <a:t>*</a:t>
            </a:r>
            <a:r>
              <a:rPr kumimoji="1" lang="en-US" altLang="zh-CN" sz="2400">
                <a:solidFill>
                  <a:srgbClr val="003366"/>
                </a:solidFill>
                <a:latin typeface="楷体_GB2312" pitchFamily="49" charset="-122"/>
                <a:ea typeface="楷体_GB2312" pitchFamily="49" charset="-122"/>
              </a:rPr>
              <a:t>x[i][j];</a:t>
            </a:r>
            <a:endParaRPr kumimoji="1" lang="en-US" altLang="zh-CN" sz="2400">
              <a:solidFill>
                <a:srgbClr val="003366"/>
              </a:solidFill>
              <a:latin typeface="楷体_GB2312" pitchFamily="49" charset="-122"/>
              <a:ea typeface="楷体_GB2312" pitchFamily="49" charset="-122"/>
            </a:endParaRPr>
          </a:p>
        </p:txBody>
      </p:sp>
      <p:sp>
        <p:nvSpPr>
          <p:cNvPr id="30723" name="Text Box 4"/>
          <p:cNvSpPr txBox="1">
            <a:spLocks noChangeArrowheads="1"/>
          </p:cNvSpPr>
          <p:nvPr/>
        </p:nvSpPr>
        <p:spPr bwMode="auto">
          <a:xfrm>
            <a:off x="790575" y="3817938"/>
            <a:ext cx="6877050"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10000"/>
              </a:lnSpc>
            </a:pPr>
            <a:r>
              <a:rPr kumimoji="1" lang="en-US" altLang="zh-CN" sz="2400">
                <a:solidFill>
                  <a:srgbClr val="003366"/>
                </a:solidFill>
                <a:latin typeface="楷体_GB2312" pitchFamily="49" charset="-122"/>
                <a:ea typeface="楷体_GB2312" pitchFamily="49" charset="-122"/>
              </a:rPr>
              <a:t>       </a:t>
            </a:r>
            <a:r>
              <a:rPr kumimoji="1" lang="en-US" altLang="zh-CN" sz="2400">
                <a:solidFill>
                  <a:srgbClr val="3333FF"/>
                </a:solidFill>
                <a:latin typeface="楷体_GB2312" pitchFamily="49" charset="-122"/>
                <a:ea typeface="楷体_GB2312" pitchFamily="49" charset="-122"/>
              </a:rPr>
              <a:t>/</a:t>
            </a:r>
            <a:r>
              <a:rPr kumimoji="1" lang="en-US" altLang="zh-CN" sz="2400">
                <a:solidFill>
                  <a:srgbClr val="3333FF"/>
                </a:solidFill>
                <a:latin typeface="宋体" panose="02010600030101010101" pitchFamily="2" charset="-122"/>
              </a:rPr>
              <a:t>*</a:t>
            </a:r>
            <a:r>
              <a:rPr kumimoji="1" lang="en-US" altLang="zh-CN" sz="2400">
                <a:solidFill>
                  <a:srgbClr val="3333FF"/>
                </a:solidFill>
                <a:latin typeface="楷体_GB2312" pitchFamily="49" charset="-122"/>
                <a:ea typeface="楷体_GB2312" pitchFamily="49" charset="-122"/>
              </a:rPr>
              <a:t> </a:t>
            </a:r>
            <a:r>
              <a:rPr kumimoji="1" lang="zh-CN" altLang="en-US" sz="2400">
                <a:solidFill>
                  <a:srgbClr val="3333FF"/>
                </a:solidFill>
                <a:latin typeface="楷体_GB2312" pitchFamily="49" charset="-122"/>
                <a:ea typeface="楷体_GB2312" pitchFamily="49" charset="-122"/>
              </a:rPr>
              <a:t>修改后 </a:t>
            </a:r>
            <a:r>
              <a:rPr kumimoji="1" lang="zh-CN" altLang="en-US" sz="2400">
                <a:solidFill>
                  <a:srgbClr val="3333FF"/>
                </a:solidFill>
                <a:latin typeface="宋体" panose="02010600030101010101" pitchFamily="2" charset="-122"/>
              </a:rPr>
              <a:t>*</a:t>
            </a:r>
            <a:r>
              <a:rPr kumimoji="1" lang="en-US" altLang="zh-CN" sz="2400">
                <a:solidFill>
                  <a:srgbClr val="3333FF"/>
                </a:solidFill>
                <a:latin typeface="楷体_GB2312" pitchFamily="49" charset="-122"/>
                <a:ea typeface="楷体_GB2312" pitchFamily="49" charset="-122"/>
              </a:rPr>
              <a:t>/</a:t>
            </a:r>
            <a:endParaRPr kumimoji="1" lang="en-US" altLang="zh-CN" sz="2400">
              <a:solidFill>
                <a:srgbClr val="3333FF"/>
              </a:solidFill>
              <a:latin typeface="楷体_GB2312" pitchFamily="49" charset="-122"/>
              <a:ea typeface="楷体_GB2312" pitchFamily="49" charset="-122"/>
            </a:endParaRPr>
          </a:p>
          <a:p>
            <a:pPr eaLnBrk="1" hangingPunct="1">
              <a:lnSpc>
                <a:spcPct val="110000"/>
              </a:lnSpc>
            </a:pPr>
            <a:r>
              <a:rPr kumimoji="1" lang="en-US" altLang="zh-CN" sz="2400">
                <a:solidFill>
                  <a:srgbClr val="003366"/>
                </a:solidFill>
                <a:latin typeface="楷体_GB2312" pitchFamily="49" charset="-122"/>
                <a:ea typeface="楷体_GB2312" pitchFamily="49" charset="-122"/>
              </a:rPr>
              <a:t>      for (i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0 ;i&lt;100 ;i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a:t>
            </a:r>
            <a:endParaRPr kumimoji="1" lang="en-US" altLang="zh-CN" sz="2400">
              <a:solidFill>
                <a:srgbClr val="003366"/>
              </a:solidFill>
              <a:latin typeface="楷体_GB2312" pitchFamily="49" charset="-122"/>
              <a:ea typeface="楷体_GB2312" pitchFamily="49" charset="-122"/>
            </a:endParaRPr>
          </a:p>
          <a:p>
            <a:pPr eaLnBrk="1" hangingPunct="1">
              <a:lnSpc>
                <a:spcPct val="110000"/>
              </a:lnSpc>
            </a:pPr>
            <a:r>
              <a:rPr kumimoji="1" lang="en-US" altLang="zh-CN" sz="2400">
                <a:solidFill>
                  <a:srgbClr val="003366"/>
                </a:solidFill>
                <a:latin typeface="楷体_GB2312" pitchFamily="49" charset="-122"/>
                <a:ea typeface="楷体_GB2312" pitchFamily="49" charset="-122"/>
              </a:rPr>
              <a:t>          for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0 ;j&lt;5000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a:t>
            </a:r>
            <a:endParaRPr kumimoji="1" lang="en-US" altLang="zh-CN" sz="2400">
              <a:solidFill>
                <a:srgbClr val="003366"/>
              </a:solidFill>
              <a:latin typeface="楷体_GB2312" pitchFamily="49" charset="-122"/>
              <a:ea typeface="楷体_GB2312" pitchFamily="49" charset="-122"/>
            </a:endParaRPr>
          </a:p>
          <a:p>
            <a:pPr eaLnBrk="1" hangingPunct="1">
              <a:lnSpc>
                <a:spcPct val="110000"/>
              </a:lnSpc>
            </a:pPr>
            <a:r>
              <a:rPr kumimoji="1" lang="en-US" altLang="zh-CN" sz="2400">
                <a:solidFill>
                  <a:srgbClr val="003366"/>
                </a:solidFill>
                <a:latin typeface="楷体_GB2312" pitchFamily="49" charset="-122"/>
                <a:ea typeface="楷体_GB2312" pitchFamily="49" charset="-122"/>
              </a:rPr>
              <a:t>              x[i][j]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2</a:t>
            </a:r>
            <a:r>
              <a:rPr kumimoji="1" lang="en-US" altLang="zh-CN" sz="2400">
                <a:solidFill>
                  <a:srgbClr val="003366"/>
                </a:solidFill>
                <a:latin typeface="宋体" panose="02010600030101010101" pitchFamily="2" charset="-122"/>
              </a:rPr>
              <a:t>*</a:t>
            </a:r>
            <a:r>
              <a:rPr kumimoji="1" lang="en-US" altLang="zh-CN" sz="2400">
                <a:solidFill>
                  <a:srgbClr val="003366"/>
                </a:solidFill>
                <a:latin typeface="楷体_GB2312" pitchFamily="49" charset="-122"/>
                <a:ea typeface="楷体_GB2312" pitchFamily="49" charset="-122"/>
              </a:rPr>
              <a:t>x[i][j];</a:t>
            </a:r>
            <a:endParaRPr kumimoji="1" lang="en-US" altLang="zh-CN" sz="2400">
              <a:solidFill>
                <a:srgbClr val="003366"/>
              </a:solidFill>
              <a:latin typeface="楷体_GB2312" pitchFamily="49" charset="-122"/>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827088" y="1196975"/>
            <a:ext cx="6534150"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2400">
                <a:solidFill>
                  <a:srgbClr val="3333FF"/>
                </a:solidFill>
                <a:latin typeface="华文中宋" panose="02010600040101010101" pitchFamily="2" charset="-122"/>
                <a:ea typeface="华文中宋" panose="02010600040101010101" pitchFamily="2" charset="-122"/>
              </a:rPr>
              <a:t>(3) </a:t>
            </a:r>
            <a:r>
              <a:rPr kumimoji="1" lang="zh-CN" altLang="en-US" sz="2400">
                <a:solidFill>
                  <a:srgbClr val="3333FF"/>
                </a:solidFill>
                <a:latin typeface="华文中宋" panose="02010600040101010101" pitchFamily="2" charset="-122"/>
                <a:ea typeface="华文中宋" panose="02010600040101010101" pitchFamily="2" charset="-122"/>
              </a:rPr>
              <a:t>循环融合</a:t>
            </a:r>
            <a:endParaRPr kumimoji="1" lang="zh-CN" altLang="en-US" sz="2400">
              <a:solidFill>
                <a:srgbClr val="3333FF"/>
              </a:solidFill>
              <a:latin typeface="华文中宋" panose="02010600040101010101" pitchFamily="2" charset="-122"/>
              <a:ea typeface="华文中宋" panose="02010600040101010101" pitchFamily="2" charset="-122"/>
            </a:endParaRPr>
          </a:p>
          <a:p>
            <a:pPr eaLnBrk="1" hangingPunct="1">
              <a:lnSpc>
                <a:spcPct val="120000"/>
              </a:lnSpc>
            </a:pPr>
            <a:r>
              <a:rPr kumimoji="1" lang="zh-CN" altLang="en-US" sz="2400">
                <a:solidFill>
                  <a:srgbClr val="003366"/>
                </a:solidFill>
                <a:latin typeface="华文中宋" panose="02010600040101010101" pitchFamily="2" charset="-122"/>
                <a:ea typeface="华文中宋" panose="02010600040101010101" pitchFamily="2" charset="-122"/>
              </a:rPr>
              <a:t>    </a:t>
            </a:r>
            <a:r>
              <a:rPr kumimoji="1" lang="zh-CN" altLang="en-US" sz="2400">
                <a:solidFill>
                  <a:schemeClr val="accent2"/>
                </a:solidFill>
                <a:latin typeface="华文中宋" panose="02010600040101010101" pitchFamily="2" charset="-122"/>
                <a:ea typeface="华文中宋" panose="02010600040101010101" pitchFamily="2" charset="-122"/>
              </a:rPr>
              <a:t>举例：</a:t>
            </a:r>
            <a:r>
              <a:rPr kumimoji="1" lang="zh-CN" altLang="en-US" sz="2400">
                <a:solidFill>
                  <a:srgbClr val="003366"/>
                </a:solidFill>
                <a:latin typeface="楷体_GB2312" pitchFamily="49" charset="-122"/>
                <a:ea typeface="楷体_GB2312" pitchFamily="49" charset="-122"/>
              </a:rPr>
              <a:t> </a:t>
            </a:r>
            <a:endParaRPr kumimoji="1" lang="zh-CN" altLang="en-US" sz="2400">
              <a:solidFill>
                <a:srgbClr val="003366"/>
              </a:solidFill>
              <a:latin typeface="楷体_GB2312" pitchFamily="49" charset="-122"/>
              <a:ea typeface="楷体_GB2312" pitchFamily="49" charset="-122"/>
            </a:endParaRPr>
          </a:p>
          <a:p>
            <a:pPr eaLnBrk="1" hangingPunct="1">
              <a:lnSpc>
                <a:spcPct val="120000"/>
              </a:lnSpc>
            </a:pPr>
            <a:r>
              <a:rPr kumimoji="1" lang="zh-CN" altLang="en-US" sz="2400">
                <a:solidFill>
                  <a:srgbClr val="3333FF"/>
                </a:solidFill>
                <a:latin typeface="楷体_GB2312" pitchFamily="49" charset="-122"/>
                <a:ea typeface="楷体_GB2312" pitchFamily="49" charset="-122"/>
              </a:rPr>
              <a:t>        </a:t>
            </a:r>
            <a:r>
              <a:rPr kumimoji="1" lang="en-US" altLang="zh-CN" sz="2400">
                <a:solidFill>
                  <a:srgbClr val="3333FF"/>
                </a:solidFill>
                <a:latin typeface="楷体_GB2312" pitchFamily="49" charset="-122"/>
                <a:ea typeface="楷体_GB2312" pitchFamily="49" charset="-122"/>
              </a:rPr>
              <a:t>/</a:t>
            </a:r>
            <a:r>
              <a:rPr kumimoji="1" lang="en-US" altLang="zh-CN" sz="2400">
                <a:solidFill>
                  <a:srgbClr val="3333FF"/>
                </a:solidFill>
                <a:latin typeface="宋体" panose="02010600030101010101" pitchFamily="2" charset="-122"/>
              </a:rPr>
              <a:t>*</a:t>
            </a:r>
            <a:r>
              <a:rPr kumimoji="1" lang="en-US" altLang="zh-CN" sz="2400">
                <a:solidFill>
                  <a:srgbClr val="3333FF"/>
                </a:solidFill>
                <a:latin typeface="楷体_GB2312" pitchFamily="49" charset="-122"/>
                <a:ea typeface="楷体_GB2312" pitchFamily="49" charset="-122"/>
              </a:rPr>
              <a:t> </a:t>
            </a:r>
            <a:r>
              <a:rPr kumimoji="1" lang="zh-CN" altLang="en-US" sz="2400">
                <a:solidFill>
                  <a:srgbClr val="3333FF"/>
                </a:solidFill>
                <a:latin typeface="楷体_GB2312" pitchFamily="49" charset="-122"/>
                <a:ea typeface="楷体_GB2312" pitchFamily="49" charset="-122"/>
              </a:rPr>
              <a:t>修改前 *</a:t>
            </a:r>
            <a:r>
              <a:rPr kumimoji="1" lang="en-US" altLang="zh-CN" sz="2400">
                <a:solidFill>
                  <a:srgbClr val="3333FF"/>
                </a:solidFill>
                <a:latin typeface="楷体_GB2312" pitchFamily="49" charset="-122"/>
                <a:ea typeface="楷体_GB2312" pitchFamily="49" charset="-122"/>
              </a:rPr>
              <a:t>/</a:t>
            </a:r>
            <a:endParaRPr kumimoji="1" lang="en-US" altLang="zh-CN" sz="2400">
              <a:solidFill>
                <a:srgbClr val="3333FF"/>
              </a:solidFill>
              <a:latin typeface="楷体_GB2312" pitchFamily="49" charset="-122"/>
              <a:ea typeface="楷体_GB2312" pitchFamily="49" charset="-122"/>
            </a:endParaRPr>
          </a:p>
          <a:p>
            <a:pPr eaLnBrk="1" hangingPunct="1">
              <a:lnSpc>
                <a:spcPct val="120000"/>
              </a:lnSpc>
            </a:pPr>
            <a:r>
              <a:rPr kumimoji="1" lang="en-US" altLang="zh-CN" sz="2400">
                <a:solidFill>
                  <a:srgbClr val="003366"/>
                </a:solidFill>
                <a:latin typeface="楷体_GB2312" pitchFamily="49" charset="-122"/>
                <a:ea typeface="楷体_GB2312" pitchFamily="49" charset="-122"/>
              </a:rPr>
              <a:t>      for (i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0 ; i&lt;N ;i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a:t>
            </a:r>
            <a:endParaRPr kumimoji="1" lang="en-US" altLang="zh-CN" sz="2400">
              <a:solidFill>
                <a:srgbClr val="003366"/>
              </a:solidFill>
              <a:latin typeface="楷体_GB2312" pitchFamily="49" charset="-122"/>
              <a:ea typeface="楷体_GB2312" pitchFamily="49" charset="-122"/>
            </a:endParaRPr>
          </a:p>
          <a:p>
            <a:pPr eaLnBrk="1" hangingPunct="1">
              <a:lnSpc>
                <a:spcPct val="120000"/>
              </a:lnSpc>
            </a:pPr>
            <a:r>
              <a:rPr kumimoji="1" lang="en-US" altLang="zh-CN" sz="2400">
                <a:solidFill>
                  <a:srgbClr val="003366"/>
                </a:solidFill>
                <a:latin typeface="楷体_GB2312" pitchFamily="49" charset="-122"/>
                <a:ea typeface="楷体_GB2312" pitchFamily="49" charset="-122"/>
              </a:rPr>
              <a:t>          for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0 ; j&lt;N ;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a:t>
            </a:r>
            <a:endParaRPr kumimoji="1" lang="en-US" altLang="zh-CN" sz="2400">
              <a:solidFill>
                <a:srgbClr val="003366"/>
              </a:solidFill>
              <a:latin typeface="楷体_GB2312" pitchFamily="49" charset="-122"/>
              <a:ea typeface="楷体_GB2312" pitchFamily="49" charset="-122"/>
            </a:endParaRPr>
          </a:p>
          <a:p>
            <a:pPr eaLnBrk="1" hangingPunct="1">
              <a:lnSpc>
                <a:spcPct val="120000"/>
              </a:lnSpc>
            </a:pPr>
            <a:r>
              <a:rPr kumimoji="1" lang="en-US" altLang="zh-CN" sz="2400">
                <a:solidFill>
                  <a:srgbClr val="003366"/>
                </a:solidFill>
                <a:latin typeface="楷体_GB2312" pitchFamily="49" charset="-122"/>
                <a:ea typeface="楷体_GB2312" pitchFamily="49" charset="-122"/>
              </a:rPr>
              <a:t>              a[i][j]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1/b[i][j]</a:t>
            </a:r>
            <a:r>
              <a:rPr kumimoji="1" lang="en-US" altLang="zh-CN" sz="2400">
                <a:solidFill>
                  <a:srgbClr val="003366"/>
                </a:solidFill>
                <a:latin typeface="宋体" panose="02010600030101010101" pitchFamily="2" charset="-122"/>
              </a:rPr>
              <a:t>*</a:t>
            </a:r>
            <a:r>
              <a:rPr kumimoji="1" lang="en-US" altLang="zh-CN" sz="2400">
                <a:solidFill>
                  <a:srgbClr val="003366"/>
                </a:solidFill>
                <a:latin typeface="楷体_GB2312" pitchFamily="49" charset="-122"/>
                <a:ea typeface="楷体_GB2312" pitchFamily="49" charset="-122"/>
              </a:rPr>
              <a:t>c[i][j];</a:t>
            </a:r>
            <a:endParaRPr kumimoji="1" lang="en-US" altLang="zh-CN" sz="2400">
              <a:solidFill>
                <a:srgbClr val="003366"/>
              </a:solidFill>
              <a:latin typeface="楷体_GB2312" pitchFamily="49" charset="-122"/>
              <a:ea typeface="楷体_GB2312" pitchFamily="49" charset="-122"/>
            </a:endParaRPr>
          </a:p>
        </p:txBody>
      </p:sp>
      <p:sp>
        <p:nvSpPr>
          <p:cNvPr id="31747" name="Text Box 5"/>
          <p:cNvSpPr txBox="1">
            <a:spLocks noChangeArrowheads="1"/>
          </p:cNvSpPr>
          <p:nvPr/>
        </p:nvSpPr>
        <p:spPr bwMode="auto">
          <a:xfrm>
            <a:off x="827088" y="3894138"/>
            <a:ext cx="653415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2400">
                <a:solidFill>
                  <a:srgbClr val="003366"/>
                </a:solidFill>
                <a:latin typeface="楷体_GB2312" pitchFamily="49" charset="-122"/>
                <a:ea typeface="楷体_GB2312" pitchFamily="49" charset="-122"/>
              </a:rPr>
              <a:t>      for (i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0 ;i&lt;N ;i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a:t>
            </a:r>
            <a:endParaRPr kumimoji="1" lang="en-US" altLang="zh-CN" sz="2400">
              <a:solidFill>
                <a:srgbClr val="003366"/>
              </a:solidFill>
              <a:latin typeface="楷体_GB2312" pitchFamily="49" charset="-122"/>
              <a:ea typeface="楷体_GB2312" pitchFamily="49" charset="-122"/>
            </a:endParaRPr>
          </a:p>
          <a:p>
            <a:pPr eaLnBrk="1" hangingPunct="1">
              <a:lnSpc>
                <a:spcPct val="120000"/>
              </a:lnSpc>
            </a:pPr>
            <a:r>
              <a:rPr kumimoji="1" lang="en-US" altLang="zh-CN" sz="2400">
                <a:solidFill>
                  <a:srgbClr val="003366"/>
                </a:solidFill>
                <a:latin typeface="楷体_GB2312" pitchFamily="49" charset="-122"/>
                <a:ea typeface="楷体_GB2312" pitchFamily="49" charset="-122"/>
              </a:rPr>
              <a:t>          for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0 ; j&lt;N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a:t>
            </a:r>
            <a:endParaRPr kumimoji="1" lang="en-US" altLang="zh-CN" sz="2400">
              <a:solidFill>
                <a:srgbClr val="003366"/>
              </a:solidFill>
              <a:latin typeface="楷体_GB2312" pitchFamily="49" charset="-122"/>
              <a:ea typeface="楷体_GB2312" pitchFamily="49" charset="-122"/>
            </a:endParaRPr>
          </a:p>
          <a:p>
            <a:pPr eaLnBrk="1" hangingPunct="1">
              <a:lnSpc>
                <a:spcPct val="120000"/>
              </a:lnSpc>
            </a:pPr>
            <a:r>
              <a:rPr kumimoji="1" lang="en-US" altLang="zh-CN" sz="2400">
                <a:solidFill>
                  <a:srgbClr val="003366"/>
                </a:solidFill>
                <a:latin typeface="楷体_GB2312" pitchFamily="49" charset="-122"/>
                <a:ea typeface="楷体_GB2312" pitchFamily="49" charset="-122"/>
              </a:rPr>
              <a:t>              d[i][j]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a[i][j]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c[i][j];</a:t>
            </a:r>
            <a:endParaRPr kumimoji="1" lang="en-US" altLang="zh-CN" sz="2400">
              <a:solidFill>
                <a:srgbClr val="003366"/>
              </a:solidFill>
              <a:latin typeface="楷体_GB2312" pitchFamily="49" charset="-122"/>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5"/>
          <p:cNvSpPr txBox="1">
            <a:spLocks noChangeArrowheads="1"/>
          </p:cNvSpPr>
          <p:nvPr/>
        </p:nvSpPr>
        <p:spPr bwMode="auto">
          <a:xfrm>
            <a:off x="1187450" y="1484313"/>
            <a:ext cx="6057900"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2400" b="0">
                <a:solidFill>
                  <a:srgbClr val="003366"/>
                </a:solidFill>
                <a:latin typeface="宋体" panose="02010600030101010101" pitchFamily="2" charset="-122"/>
              </a:rPr>
              <a:t>  </a:t>
            </a:r>
            <a:r>
              <a:rPr kumimoji="1" lang="en-US" altLang="zh-CN" sz="2400">
                <a:solidFill>
                  <a:srgbClr val="3333FF"/>
                </a:solidFill>
                <a:latin typeface="楷体_GB2312" pitchFamily="49" charset="-122"/>
                <a:ea typeface="楷体_GB2312" pitchFamily="49" charset="-122"/>
              </a:rPr>
              <a:t>/</a:t>
            </a:r>
            <a:r>
              <a:rPr kumimoji="1" lang="en-US" altLang="zh-CN" sz="2400">
                <a:solidFill>
                  <a:srgbClr val="3333FF"/>
                </a:solidFill>
                <a:latin typeface="宋体" panose="02010600030101010101" pitchFamily="2" charset="-122"/>
              </a:rPr>
              <a:t>*</a:t>
            </a:r>
            <a:r>
              <a:rPr kumimoji="1" lang="en-US" altLang="zh-CN" sz="2400">
                <a:solidFill>
                  <a:srgbClr val="3333FF"/>
                </a:solidFill>
                <a:latin typeface="楷体_GB2312" pitchFamily="49" charset="-122"/>
                <a:ea typeface="楷体_GB2312" pitchFamily="49" charset="-122"/>
              </a:rPr>
              <a:t> </a:t>
            </a:r>
            <a:r>
              <a:rPr kumimoji="1" lang="zh-CN" altLang="en-US" sz="2400">
                <a:solidFill>
                  <a:srgbClr val="3333FF"/>
                </a:solidFill>
                <a:latin typeface="楷体_GB2312" pitchFamily="49" charset="-122"/>
                <a:ea typeface="楷体_GB2312" pitchFamily="49" charset="-122"/>
              </a:rPr>
              <a:t>修改后 </a:t>
            </a:r>
            <a:r>
              <a:rPr kumimoji="1" lang="zh-CN" altLang="en-US" sz="2400">
                <a:solidFill>
                  <a:srgbClr val="3333FF"/>
                </a:solidFill>
                <a:latin typeface="宋体" panose="02010600030101010101" pitchFamily="2" charset="-122"/>
              </a:rPr>
              <a:t>*</a:t>
            </a:r>
            <a:r>
              <a:rPr kumimoji="1" lang="en-US" altLang="zh-CN" sz="2400">
                <a:solidFill>
                  <a:srgbClr val="3333FF"/>
                </a:solidFill>
                <a:latin typeface="楷体_GB2312" pitchFamily="49" charset="-122"/>
                <a:ea typeface="楷体_GB2312" pitchFamily="49" charset="-122"/>
              </a:rPr>
              <a:t>/</a:t>
            </a:r>
            <a:endParaRPr kumimoji="1" lang="en-US" altLang="zh-CN" sz="2400">
              <a:solidFill>
                <a:srgbClr val="3333FF"/>
              </a:solidFill>
              <a:latin typeface="楷体_GB2312" pitchFamily="49" charset="-122"/>
              <a:ea typeface="楷体_GB2312" pitchFamily="49" charset="-122"/>
            </a:endParaRPr>
          </a:p>
          <a:p>
            <a:pPr eaLnBrk="1" hangingPunct="1">
              <a:lnSpc>
                <a:spcPct val="120000"/>
              </a:lnSpc>
            </a:pPr>
            <a:r>
              <a:rPr kumimoji="1" lang="en-US" altLang="zh-CN" sz="2400">
                <a:solidFill>
                  <a:srgbClr val="003366"/>
                </a:solidFill>
                <a:latin typeface="楷体_GB2312" pitchFamily="49" charset="-122"/>
                <a:ea typeface="楷体_GB2312" pitchFamily="49" charset="-122"/>
              </a:rPr>
              <a:t> for (i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0 ;i &lt; N ;i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a:t>
            </a:r>
            <a:endParaRPr kumimoji="1" lang="en-US" altLang="zh-CN" sz="2400">
              <a:solidFill>
                <a:srgbClr val="003366"/>
              </a:solidFill>
              <a:latin typeface="楷体_GB2312" pitchFamily="49" charset="-122"/>
              <a:ea typeface="楷体_GB2312" pitchFamily="49" charset="-122"/>
            </a:endParaRPr>
          </a:p>
          <a:p>
            <a:pPr eaLnBrk="1" hangingPunct="1">
              <a:lnSpc>
                <a:spcPct val="120000"/>
              </a:lnSpc>
            </a:pPr>
            <a:r>
              <a:rPr kumimoji="1" lang="en-US" altLang="zh-CN" sz="2400">
                <a:solidFill>
                  <a:srgbClr val="003366"/>
                </a:solidFill>
                <a:latin typeface="楷体_GB2312" pitchFamily="49" charset="-122"/>
                <a:ea typeface="楷体_GB2312" pitchFamily="49" charset="-122"/>
              </a:rPr>
              <a:t>     for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0 ;j &lt; N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  </a:t>
            </a:r>
            <a:r>
              <a:rPr kumimoji="1" lang="en-US" altLang="zh-CN" sz="2400">
                <a:solidFill>
                  <a:srgbClr val="003366"/>
                </a:solidFill>
                <a:latin typeface="宋体" panose="02010600030101010101" pitchFamily="2" charset="-122"/>
              </a:rPr>
              <a:t>{</a:t>
            </a:r>
            <a:br>
              <a:rPr kumimoji="1" lang="en-US" altLang="zh-CN" sz="2400">
                <a:solidFill>
                  <a:srgbClr val="003366"/>
                </a:solidFill>
                <a:latin typeface="楷体_GB2312" pitchFamily="49" charset="-122"/>
                <a:ea typeface="楷体_GB2312" pitchFamily="49" charset="-122"/>
              </a:rPr>
            </a:br>
            <a:r>
              <a:rPr kumimoji="1" lang="en-US" altLang="zh-CN" sz="2400">
                <a:solidFill>
                  <a:srgbClr val="003366"/>
                </a:solidFill>
                <a:latin typeface="楷体_GB2312" pitchFamily="49" charset="-122"/>
                <a:ea typeface="楷体_GB2312" pitchFamily="49" charset="-122"/>
              </a:rPr>
              <a:t>         a[i][j]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1/b[i][j]</a:t>
            </a:r>
            <a:r>
              <a:rPr kumimoji="1" lang="en-US" altLang="zh-CN" sz="2400">
                <a:solidFill>
                  <a:srgbClr val="003366"/>
                </a:solidFill>
                <a:latin typeface="宋体" panose="02010600030101010101" pitchFamily="2" charset="-122"/>
              </a:rPr>
              <a:t>*</a:t>
            </a:r>
            <a:r>
              <a:rPr kumimoji="1" lang="en-US" altLang="zh-CN" sz="2400">
                <a:solidFill>
                  <a:srgbClr val="003366"/>
                </a:solidFill>
                <a:latin typeface="楷体_GB2312" pitchFamily="49" charset="-122"/>
                <a:ea typeface="楷体_GB2312" pitchFamily="49" charset="-122"/>
              </a:rPr>
              <a:t>c[i][j];</a:t>
            </a:r>
            <a:endParaRPr kumimoji="1" lang="en-US" altLang="zh-CN" sz="2400">
              <a:solidFill>
                <a:srgbClr val="003366"/>
              </a:solidFill>
              <a:latin typeface="楷体_GB2312" pitchFamily="49" charset="-122"/>
              <a:ea typeface="楷体_GB2312" pitchFamily="49" charset="-122"/>
            </a:endParaRPr>
          </a:p>
          <a:p>
            <a:pPr eaLnBrk="1" hangingPunct="1">
              <a:lnSpc>
                <a:spcPct val="120000"/>
              </a:lnSpc>
            </a:pPr>
            <a:r>
              <a:rPr kumimoji="1" lang="en-US" altLang="zh-CN" sz="2400">
                <a:solidFill>
                  <a:srgbClr val="003366"/>
                </a:solidFill>
                <a:latin typeface="楷体_GB2312" pitchFamily="49" charset="-122"/>
                <a:ea typeface="楷体_GB2312" pitchFamily="49" charset="-122"/>
              </a:rPr>
              <a:t>         d[i][j]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a[i][j]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c[i][j];</a:t>
            </a:r>
            <a:endParaRPr kumimoji="1" lang="en-US" altLang="zh-CN" sz="2400">
              <a:solidFill>
                <a:srgbClr val="003366"/>
              </a:solidFill>
              <a:latin typeface="楷体_GB2312" pitchFamily="49" charset="-122"/>
              <a:ea typeface="楷体_GB2312" pitchFamily="49" charset="-122"/>
            </a:endParaRPr>
          </a:p>
          <a:p>
            <a:pPr eaLnBrk="1" hangingPunct="1">
              <a:lnSpc>
                <a:spcPct val="120000"/>
              </a:lnSpc>
            </a:pPr>
            <a:r>
              <a:rPr kumimoji="1" lang="en-US" altLang="zh-CN" sz="2400">
                <a:solidFill>
                  <a:srgbClr val="003366"/>
                </a:solidFill>
                <a:latin typeface="宋体" panose="02010600030101010101" pitchFamily="2" charset="-122"/>
              </a:rPr>
              <a:t>  }</a:t>
            </a:r>
            <a:endParaRPr kumimoji="1" lang="en-US" altLang="zh-CN" sz="2400">
              <a:solidFill>
                <a:srgbClr val="003366"/>
              </a:solidFill>
              <a:latin typeface="楷体_GB2312" pitchFamily="49" charset="-122"/>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717550" y="1120332"/>
            <a:ext cx="7239000"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15000"/>
              </a:lnSpc>
            </a:pPr>
            <a:r>
              <a:rPr kumimoji="1" lang="en-US" altLang="zh-CN" sz="2400" dirty="0">
                <a:solidFill>
                  <a:srgbClr val="003366"/>
                </a:solidFill>
                <a:latin typeface="楷体_GB2312" pitchFamily="49" charset="-122"/>
                <a:ea typeface="楷体_GB2312" pitchFamily="49" charset="-122"/>
              </a:rPr>
              <a:t>       </a:t>
            </a:r>
            <a:r>
              <a:rPr kumimoji="1" lang="zh-CN" altLang="en-US" sz="2400" dirty="0">
                <a:solidFill>
                  <a:schemeClr val="accent2"/>
                </a:solidFill>
                <a:latin typeface="楷体_GB2312" pitchFamily="49" charset="-122"/>
                <a:ea typeface="楷体_GB2312" pitchFamily="49" charset="-122"/>
              </a:rPr>
              <a:t>举例：</a:t>
            </a:r>
            <a:endParaRPr kumimoji="1" lang="zh-CN" altLang="en-US" sz="2400" dirty="0">
              <a:solidFill>
                <a:schemeClr val="accent2"/>
              </a:solidFill>
              <a:latin typeface="楷体_GB2312" pitchFamily="49" charset="-122"/>
              <a:ea typeface="楷体_GB2312" pitchFamily="49" charset="-122"/>
            </a:endParaRPr>
          </a:p>
          <a:p>
            <a:pPr eaLnBrk="1" hangingPunct="1">
              <a:lnSpc>
                <a:spcPct val="115000"/>
              </a:lnSpc>
            </a:pPr>
            <a:r>
              <a:rPr kumimoji="1" lang="zh-CN" altLang="en-US" sz="2400" dirty="0">
                <a:solidFill>
                  <a:srgbClr val="003366"/>
                </a:solidFill>
                <a:latin typeface="楷体_GB2312" pitchFamily="49" charset="-122"/>
                <a:ea typeface="楷体_GB2312" pitchFamily="49" charset="-122"/>
              </a:rPr>
              <a:t>            </a:t>
            </a:r>
            <a:r>
              <a:rPr kumimoji="1" lang="en-US" altLang="zh-CN" sz="2400" dirty="0">
                <a:solidFill>
                  <a:srgbClr val="3333FF"/>
                </a:solidFill>
                <a:latin typeface="楷体_GB2312" pitchFamily="49" charset="-122"/>
                <a:ea typeface="楷体_GB2312" pitchFamily="49" charset="-122"/>
              </a:rPr>
              <a:t>/</a:t>
            </a:r>
            <a:r>
              <a:rPr kumimoji="1" lang="en-US" altLang="zh-CN" sz="2400" dirty="0">
                <a:solidFill>
                  <a:srgbClr val="3333FF"/>
                </a:solidFill>
                <a:latin typeface="宋体" panose="02010600030101010101" pitchFamily="2" charset="-122"/>
              </a:rPr>
              <a:t>*</a:t>
            </a:r>
            <a:r>
              <a:rPr kumimoji="1" lang="en-US" altLang="zh-CN" sz="2400" dirty="0">
                <a:solidFill>
                  <a:srgbClr val="3333FF"/>
                </a:solidFill>
                <a:latin typeface="楷体_GB2312" pitchFamily="49" charset="-122"/>
                <a:ea typeface="楷体_GB2312" pitchFamily="49" charset="-122"/>
              </a:rPr>
              <a:t>  </a:t>
            </a:r>
            <a:r>
              <a:rPr kumimoji="1" lang="zh-CN" altLang="en-US" sz="2400" dirty="0">
                <a:solidFill>
                  <a:srgbClr val="3333FF"/>
                </a:solidFill>
                <a:latin typeface="楷体_GB2312" pitchFamily="49" charset="-122"/>
                <a:ea typeface="楷体_GB2312" pitchFamily="49" charset="-122"/>
              </a:rPr>
              <a:t>修改前  </a:t>
            </a:r>
            <a:r>
              <a:rPr kumimoji="1" lang="zh-CN" altLang="en-US" sz="2400" dirty="0">
                <a:solidFill>
                  <a:srgbClr val="3333FF"/>
                </a:solidFill>
                <a:latin typeface="宋体" panose="02010600030101010101" pitchFamily="2" charset="-122"/>
              </a:rPr>
              <a:t>*</a:t>
            </a:r>
            <a:r>
              <a:rPr kumimoji="1" lang="en-US" altLang="zh-CN" sz="2400" dirty="0">
                <a:solidFill>
                  <a:srgbClr val="3333FF"/>
                </a:solidFill>
                <a:latin typeface="楷体_GB2312" pitchFamily="49" charset="-122"/>
                <a:ea typeface="楷体_GB2312" pitchFamily="49" charset="-122"/>
              </a:rPr>
              <a:t>/</a:t>
            </a:r>
            <a:endParaRPr kumimoji="1" lang="en-US" altLang="zh-CN" sz="2400" dirty="0">
              <a:solidFill>
                <a:srgbClr val="3333FF"/>
              </a:solidFill>
              <a:latin typeface="楷体_GB2312" pitchFamily="49" charset="-122"/>
              <a:ea typeface="楷体_GB2312" pitchFamily="49" charset="-122"/>
            </a:endParaRPr>
          </a:p>
          <a:p>
            <a:pPr eaLnBrk="1" hangingPunct="1">
              <a:lnSpc>
                <a:spcPct val="115000"/>
              </a:lnSpc>
            </a:pPr>
            <a:r>
              <a:rPr kumimoji="1" lang="en-US" altLang="zh-CN" sz="2400" dirty="0">
                <a:solidFill>
                  <a:srgbClr val="003366"/>
                </a:solidFill>
                <a:latin typeface="楷体_GB2312" pitchFamily="49" charset="-122"/>
                <a:ea typeface="楷体_GB2312" pitchFamily="49" charset="-122"/>
              </a:rPr>
              <a:t>           for (</a:t>
            </a:r>
            <a:r>
              <a:rPr kumimoji="1" lang="en-US" altLang="zh-CN" sz="2400" dirty="0" err="1">
                <a:solidFill>
                  <a:srgbClr val="003366"/>
                </a:solidFill>
                <a:latin typeface="楷体_GB2312" pitchFamily="49" charset="-122"/>
                <a:ea typeface="楷体_GB2312" pitchFamily="49" charset="-122"/>
              </a:rPr>
              <a:t>i</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0; </a:t>
            </a:r>
            <a:r>
              <a:rPr kumimoji="1" lang="en-US" altLang="zh-CN" sz="2400" dirty="0" err="1">
                <a:solidFill>
                  <a:srgbClr val="003366"/>
                </a:solidFill>
                <a:latin typeface="楷体_GB2312" pitchFamily="49" charset="-122"/>
                <a:ea typeface="楷体_GB2312" pitchFamily="49" charset="-122"/>
              </a:rPr>
              <a:t>i</a:t>
            </a:r>
            <a:r>
              <a:rPr kumimoji="1" lang="en-US" altLang="zh-CN" sz="2400" dirty="0">
                <a:solidFill>
                  <a:srgbClr val="003366"/>
                </a:solidFill>
                <a:latin typeface="楷体_GB2312" pitchFamily="49" charset="-122"/>
                <a:ea typeface="楷体_GB2312" pitchFamily="49" charset="-122"/>
              </a:rPr>
              <a:t> &lt; N; </a:t>
            </a:r>
            <a:r>
              <a:rPr kumimoji="1" lang="en-US" altLang="zh-CN" sz="2400" dirty="0" err="1">
                <a:solidFill>
                  <a:srgbClr val="003366"/>
                </a:solidFill>
                <a:latin typeface="楷体_GB2312" pitchFamily="49" charset="-122"/>
                <a:ea typeface="楷体_GB2312" pitchFamily="49" charset="-122"/>
              </a:rPr>
              <a:t>i</a:t>
            </a:r>
            <a:r>
              <a:rPr kumimoji="1" lang="zh-CN" altLang="en-US" sz="2400" dirty="0">
                <a:solidFill>
                  <a:srgbClr val="003366"/>
                </a:solidFill>
                <a:latin typeface="楷体_GB2312" pitchFamily="49" charset="-122"/>
                <a:ea typeface="楷体_GB2312" pitchFamily="49" charset="-122"/>
              </a:rPr>
              <a:t>＝</a:t>
            </a:r>
            <a:r>
              <a:rPr kumimoji="1" lang="en-US" altLang="zh-CN" sz="2400" dirty="0" err="1">
                <a:solidFill>
                  <a:srgbClr val="003366"/>
                </a:solidFill>
                <a:latin typeface="楷体_GB2312" pitchFamily="49" charset="-122"/>
                <a:ea typeface="楷体_GB2312" pitchFamily="49" charset="-122"/>
              </a:rPr>
              <a:t>i</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1)</a:t>
            </a:r>
            <a:endParaRPr kumimoji="1" lang="en-US" altLang="zh-CN" sz="2400" dirty="0">
              <a:solidFill>
                <a:srgbClr val="003366"/>
              </a:solidFill>
              <a:latin typeface="楷体_GB2312" pitchFamily="49" charset="-122"/>
              <a:ea typeface="楷体_GB2312" pitchFamily="49" charset="-122"/>
            </a:endParaRPr>
          </a:p>
          <a:p>
            <a:pPr eaLnBrk="1" hangingPunct="1">
              <a:lnSpc>
                <a:spcPct val="115000"/>
              </a:lnSpc>
            </a:pPr>
            <a:r>
              <a:rPr kumimoji="1" lang="en-US" altLang="zh-CN" sz="2400" dirty="0">
                <a:solidFill>
                  <a:srgbClr val="003366"/>
                </a:solidFill>
                <a:latin typeface="楷体_GB2312" pitchFamily="49" charset="-122"/>
                <a:ea typeface="楷体_GB2312" pitchFamily="49" charset="-122"/>
              </a:rPr>
              <a:t>           for (j</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0; j &lt; N; j</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j</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1) </a:t>
            </a:r>
            <a:r>
              <a:rPr kumimoji="1" lang="en-US" altLang="zh-CN" sz="2400" dirty="0">
                <a:solidFill>
                  <a:srgbClr val="003366"/>
                </a:solidFill>
                <a:latin typeface="宋体" panose="02010600030101010101" pitchFamily="2" charset="-122"/>
              </a:rPr>
              <a:t>{</a:t>
            </a:r>
            <a:endParaRPr kumimoji="1" lang="en-US" altLang="zh-CN" sz="2400" dirty="0">
              <a:solidFill>
                <a:srgbClr val="003366"/>
              </a:solidFill>
              <a:latin typeface="宋体" panose="02010600030101010101" pitchFamily="2" charset="-122"/>
            </a:endParaRPr>
          </a:p>
          <a:p>
            <a:pPr eaLnBrk="1" hangingPunct="1">
              <a:lnSpc>
                <a:spcPct val="115000"/>
              </a:lnSpc>
            </a:pPr>
            <a:r>
              <a:rPr kumimoji="1" lang="en-US" altLang="zh-CN" sz="2400" dirty="0">
                <a:solidFill>
                  <a:srgbClr val="003366"/>
                </a:solidFill>
                <a:latin typeface="楷体_GB2312" pitchFamily="49" charset="-122"/>
                <a:ea typeface="楷体_GB2312" pitchFamily="49" charset="-122"/>
              </a:rPr>
              <a:t>           r</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0;</a:t>
            </a:r>
            <a:endParaRPr kumimoji="1" lang="en-US" altLang="zh-CN" sz="2400" dirty="0">
              <a:solidFill>
                <a:srgbClr val="003366"/>
              </a:solidFill>
              <a:latin typeface="楷体_GB2312" pitchFamily="49" charset="-122"/>
              <a:ea typeface="楷体_GB2312" pitchFamily="49" charset="-122"/>
            </a:endParaRPr>
          </a:p>
          <a:p>
            <a:pPr eaLnBrk="1" hangingPunct="1">
              <a:lnSpc>
                <a:spcPct val="115000"/>
              </a:lnSpc>
            </a:pPr>
            <a:r>
              <a:rPr kumimoji="1" lang="en-US" altLang="zh-CN" sz="2400" dirty="0">
                <a:solidFill>
                  <a:srgbClr val="003366"/>
                </a:solidFill>
                <a:latin typeface="楷体_GB2312" pitchFamily="49" charset="-122"/>
                <a:ea typeface="楷体_GB2312" pitchFamily="49" charset="-122"/>
              </a:rPr>
              <a:t>           for (k</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0; k &lt; N; k</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k</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1) </a:t>
            </a:r>
            <a:r>
              <a:rPr kumimoji="1" lang="en-US" altLang="zh-CN" sz="2400" dirty="0">
                <a:solidFill>
                  <a:srgbClr val="003366"/>
                </a:solidFill>
                <a:latin typeface="宋体" panose="02010600030101010101" pitchFamily="2" charset="-122"/>
              </a:rPr>
              <a:t>{</a:t>
            </a:r>
            <a:endParaRPr kumimoji="1" lang="en-US" altLang="zh-CN" sz="2400" dirty="0">
              <a:solidFill>
                <a:srgbClr val="003366"/>
              </a:solidFill>
              <a:latin typeface="楷体_GB2312" pitchFamily="49" charset="-122"/>
              <a:ea typeface="楷体_GB2312" pitchFamily="49" charset="-122"/>
            </a:endParaRPr>
          </a:p>
          <a:p>
            <a:pPr eaLnBrk="1" hangingPunct="1">
              <a:lnSpc>
                <a:spcPct val="115000"/>
              </a:lnSpc>
            </a:pPr>
            <a:r>
              <a:rPr kumimoji="1" lang="en-US" altLang="zh-CN" sz="2400" dirty="0">
                <a:solidFill>
                  <a:srgbClr val="003366"/>
                </a:solidFill>
                <a:latin typeface="楷体_GB2312" pitchFamily="49" charset="-122"/>
                <a:ea typeface="楷体_GB2312" pitchFamily="49" charset="-122"/>
              </a:rPr>
              <a:t>              r</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r</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y[</a:t>
            </a:r>
            <a:r>
              <a:rPr kumimoji="1" lang="en-US" altLang="zh-CN" sz="2400" dirty="0" err="1">
                <a:solidFill>
                  <a:srgbClr val="003366"/>
                </a:solidFill>
                <a:latin typeface="楷体_GB2312" pitchFamily="49" charset="-122"/>
                <a:ea typeface="楷体_GB2312" pitchFamily="49" charset="-122"/>
              </a:rPr>
              <a:t>i</a:t>
            </a:r>
            <a:r>
              <a:rPr kumimoji="1" lang="en-US" altLang="zh-CN" sz="2400" dirty="0">
                <a:solidFill>
                  <a:srgbClr val="003366"/>
                </a:solidFill>
                <a:latin typeface="楷体_GB2312" pitchFamily="49" charset="-122"/>
                <a:ea typeface="楷体_GB2312" pitchFamily="49" charset="-122"/>
              </a:rPr>
              <a:t>][k]</a:t>
            </a:r>
            <a:r>
              <a:rPr kumimoji="1" lang="en-US" altLang="zh-CN" sz="2400" dirty="0">
                <a:solidFill>
                  <a:srgbClr val="003366"/>
                </a:solidFill>
                <a:latin typeface="宋体" panose="02010600030101010101" pitchFamily="2" charset="-122"/>
              </a:rPr>
              <a:t>*</a:t>
            </a:r>
            <a:r>
              <a:rPr kumimoji="1" lang="en-US" altLang="zh-CN" sz="2400" dirty="0">
                <a:solidFill>
                  <a:srgbClr val="003366"/>
                </a:solidFill>
                <a:latin typeface="楷体_GB2312" pitchFamily="49" charset="-122"/>
                <a:ea typeface="楷体_GB2312" pitchFamily="49" charset="-122"/>
              </a:rPr>
              <a:t>z[k][j];</a:t>
            </a:r>
            <a:endParaRPr kumimoji="1" lang="en-US" altLang="zh-CN" sz="2400" dirty="0">
              <a:solidFill>
                <a:srgbClr val="003366"/>
              </a:solidFill>
              <a:latin typeface="楷体_GB2312" pitchFamily="49" charset="-122"/>
              <a:ea typeface="楷体_GB2312" pitchFamily="49" charset="-122"/>
            </a:endParaRPr>
          </a:p>
          <a:p>
            <a:pPr eaLnBrk="1" hangingPunct="1">
              <a:lnSpc>
                <a:spcPct val="115000"/>
              </a:lnSpc>
            </a:pPr>
            <a:r>
              <a:rPr kumimoji="1" lang="en-US" altLang="zh-CN" sz="2400" dirty="0">
                <a:solidFill>
                  <a:srgbClr val="003366"/>
                </a:solidFill>
                <a:latin typeface="楷体_GB2312" pitchFamily="49" charset="-122"/>
                <a:ea typeface="楷体_GB2312" pitchFamily="49" charset="-122"/>
              </a:rPr>
              <a:t>              </a:t>
            </a:r>
            <a:r>
              <a:rPr kumimoji="1" lang="en-US" altLang="zh-CN" sz="2400" dirty="0">
                <a:solidFill>
                  <a:srgbClr val="003366"/>
                </a:solidFill>
                <a:latin typeface="宋体" panose="02010600030101010101" pitchFamily="2" charset="-122"/>
              </a:rPr>
              <a:t>}</a:t>
            </a:r>
            <a:endParaRPr kumimoji="1" lang="en-US" altLang="zh-CN" sz="2400" dirty="0">
              <a:solidFill>
                <a:srgbClr val="003366"/>
              </a:solidFill>
              <a:latin typeface="楷体_GB2312" pitchFamily="49" charset="-122"/>
              <a:ea typeface="楷体_GB2312" pitchFamily="49" charset="-122"/>
            </a:endParaRPr>
          </a:p>
          <a:p>
            <a:pPr eaLnBrk="1" hangingPunct="1">
              <a:lnSpc>
                <a:spcPct val="115000"/>
              </a:lnSpc>
            </a:pPr>
            <a:r>
              <a:rPr kumimoji="1" lang="en-US" altLang="zh-CN" sz="2400" dirty="0">
                <a:solidFill>
                  <a:srgbClr val="003366"/>
                </a:solidFill>
                <a:latin typeface="楷体_GB2312" pitchFamily="49" charset="-122"/>
                <a:ea typeface="楷体_GB2312" pitchFamily="49" charset="-122"/>
              </a:rPr>
              <a:t>              x[</a:t>
            </a:r>
            <a:r>
              <a:rPr kumimoji="1" lang="en-US" altLang="zh-CN" sz="2400" dirty="0" err="1">
                <a:solidFill>
                  <a:srgbClr val="003366"/>
                </a:solidFill>
                <a:latin typeface="楷体_GB2312" pitchFamily="49" charset="-122"/>
                <a:ea typeface="楷体_GB2312" pitchFamily="49" charset="-122"/>
              </a:rPr>
              <a:t>i</a:t>
            </a:r>
            <a:r>
              <a:rPr kumimoji="1" lang="en-US" altLang="zh-CN" sz="2400" dirty="0">
                <a:solidFill>
                  <a:srgbClr val="003366"/>
                </a:solidFill>
                <a:latin typeface="楷体_GB2312" pitchFamily="49" charset="-122"/>
                <a:ea typeface="楷体_GB2312" pitchFamily="49" charset="-122"/>
              </a:rPr>
              <a:t>][j]</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r;</a:t>
            </a:r>
            <a:endParaRPr kumimoji="1" lang="en-US" altLang="zh-CN" sz="2400" dirty="0">
              <a:solidFill>
                <a:srgbClr val="003366"/>
              </a:solidFill>
              <a:latin typeface="楷体_GB2312" pitchFamily="49" charset="-122"/>
              <a:ea typeface="楷体_GB2312" pitchFamily="49" charset="-122"/>
            </a:endParaRPr>
          </a:p>
          <a:p>
            <a:pPr eaLnBrk="1" hangingPunct="1">
              <a:lnSpc>
                <a:spcPct val="115000"/>
              </a:lnSpc>
            </a:pPr>
            <a:r>
              <a:rPr kumimoji="1" lang="en-US" altLang="zh-CN" sz="2400" dirty="0">
                <a:solidFill>
                  <a:srgbClr val="003366"/>
                </a:solidFill>
                <a:latin typeface="楷体_GB2312" pitchFamily="49" charset="-122"/>
                <a:ea typeface="楷体_GB2312" pitchFamily="49" charset="-122"/>
              </a:rPr>
              <a:t>            </a:t>
            </a:r>
            <a:r>
              <a:rPr kumimoji="1" lang="en-US" altLang="zh-CN" sz="2400" dirty="0">
                <a:solidFill>
                  <a:srgbClr val="003366"/>
                </a:solidFill>
                <a:latin typeface="宋体" panose="02010600030101010101" pitchFamily="2" charset="-122"/>
              </a:rPr>
              <a:t>}</a:t>
            </a:r>
            <a:endParaRPr kumimoji="1" lang="en-US" altLang="zh-CN" sz="2400" dirty="0">
              <a:solidFill>
                <a:srgbClr val="003366"/>
              </a:solidFill>
              <a:latin typeface="楷体_GB2312" pitchFamily="49" charset="-122"/>
              <a:ea typeface="楷体_GB2312" pitchFamily="49" charset="-122"/>
            </a:endParaRPr>
          </a:p>
        </p:txBody>
      </p:sp>
      <p:sp>
        <p:nvSpPr>
          <p:cNvPr id="67587" name="Text Box 3"/>
          <p:cNvSpPr txBox="1">
            <a:spLocks noChangeArrowheads="1"/>
          </p:cNvSpPr>
          <p:nvPr/>
        </p:nvSpPr>
        <p:spPr bwMode="auto">
          <a:xfrm>
            <a:off x="1331640" y="5454479"/>
            <a:ext cx="48006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15000"/>
              </a:lnSpc>
            </a:pPr>
            <a:r>
              <a:rPr kumimoji="1" lang="zh-CN" altLang="en-US" sz="2400" dirty="0">
                <a:solidFill>
                  <a:srgbClr val="003366"/>
                </a:solidFill>
                <a:latin typeface="楷体_GB2312" pitchFamily="49" charset="-122"/>
                <a:ea typeface="楷体_GB2312" pitchFamily="49" charset="-122"/>
                <a:hlinkClick r:id="rId1" action="ppaction://program"/>
              </a:rPr>
              <a:t>计算过程</a:t>
            </a:r>
            <a:endParaRPr kumimoji="1" lang="zh-CN" altLang="en-US" sz="2400" dirty="0">
              <a:solidFill>
                <a:srgbClr val="003366"/>
              </a:solidFill>
              <a:latin typeface="楷体_GB2312" pitchFamily="49" charset="-122"/>
              <a:ea typeface="楷体_GB2312" pitchFamily="49" charset="-122"/>
            </a:endParaRPr>
          </a:p>
          <a:p>
            <a:pPr eaLnBrk="1" hangingPunct="1">
              <a:lnSpc>
                <a:spcPct val="115000"/>
              </a:lnSpc>
            </a:pPr>
            <a:r>
              <a:rPr kumimoji="1" lang="zh-CN" altLang="en-US" sz="2400" dirty="0">
                <a:solidFill>
                  <a:srgbClr val="003366"/>
                </a:solidFill>
                <a:latin typeface="楷体_GB2312" pitchFamily="49" charset="-122"/>
                <a:ea typeface="楷体_GB2312" pitchFamily="49" charset="-122"/>
              </a:rPr>
              <a:t>        </a:t>
            </a:r>
            <a:r>
              <a:rPr kumimoji="1" lang="zh-CN" altLang="en-US" sz="2400" dirty="0">
                <a:solidFill>
                  <a:schemeClr val="accent2"/>
                </a:solidFill>
                <a:latin typeface="楷体_GB2312" pitchFamily="49" charset="-122"/>
                <a:ea typeface="楷体_GB2312" pitchFamily="49" charset="-122"/>
              </a:rPr>
              <a:t>失效次数：</a:t>
            </a:r>
            <a:r>
              <a:rPr kumimoji="1" lang="en-US" altLang="zh-CN" sz="2400" dirty="0">
                <a:solidFill>
                  <a:schemeClr val="accent2"/>
                </a:solidFill>
                <a:latin typeface="楷体_GB2312" pitchFamily="49" charset="-122"/>
                <a:ea typeface="楷体_GB2312" pitchFamily="49" charset="-122"/>
              </a:rPr>
              <a:t>2N</a:t>
            </a:r>
            <a:r>
              <a:rPr kumimoji="1" lang="en-US" altLang="zh-CN" sz="2400" baseline="30000" dirty="0">
                <a:solidFill>
                  <a:schemeClr val="accent2"/>
                </a:solidFill>
                <a:latin typeface="楷体_GB2312" pitchFamily="49" charset="-122"/>
                <a:ea typeface="楷体_GB2312" pitchFamily="49" charset="-122"/>
              </a:rPr>
              <a:t>3</a:t>
            </a:r>
            <a:r>
              <a:rPr kumimoji="1" lang="zh-CN" altLang="en-US" sz="2400" dirty="0">
                <a:solidFill>
                  <a:schemeClr val="accent2"/>
                </a:solidFill>
                <a:latin typeface="楷体_GB2312" pitchFamily="49" charset="-122"/>
                <a:ea typeface="楷体_GB2312" pitchFamily="49" charset="-122"/>
              </a:rPr>
              <a:t>＋</a:t>
            </a:r>
            <a:r>
              <a:rPr kumimoji="1" lang="en-US" altLang="zh-CN" sz="2400" dirty="0">
                <a:solidFill>
                  <a:schemeClr val="accent2"/>
                </a:solidFill>
                <a:latin typeface="楷体_GB2312" pitchFamily="49" charset="-122"/>
                <a:ea typeface="楷体_GB2312" pitchFamily="49" charset="-122"/>
              </a:rPr>
              <a:t>N</a:t>
            </a:r>
            <a:r>
              <a:rPr kumimoji="1" lang="en-US" altLang="zh-CN" sz="2400" baseline="30000" dirty="0">
                <a:solidFill>
                  <a:schemeClr val="accent2"/>
                </a:solidFill>
                <a:latin typeface="楷体_GB2312" pitchFamily="49" charset="-122"/>
                <a:ea typeface="楷体_GB2312" pitchFamily="49" charset="-122"/>
              </a:rPr>
              <a:t>2</a:t>
            </a:r>
            <a:endParaRPr kumimoji="1" lang="en-US" altLang="zh-CN" sz="2400" b="0" baseline="30000" dirty="0">
              <a:solidFill>
                <a:schemeClr val="accent2"/>
              </a:solidFill>
              <a:latin typeface="宋体" panose="02010600030101010101" pitchFamily="2" charset="-122"/>
            </a:endParaRPr>
          </a:p>
        </p:txBody>
      </p:sp>
      <p:sp>
        <p:nvSpPr>
          <p:cNvPr id="4" name="Text Box 4"/>
          <p:cNvSpPr txBox="1">
            <a:spLocks noChangeArrowheads="1"/>
          </p:cNvSpPr>
          <p:nvPr/>
        </p:nvSpPr>
        <p:spPr bwMode="auto">
          <a:xfrm>
            <a:off x="696972" y="172297"/>
            <a:ext cx="72390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2400" dirty="0">
                <a:solidFill>
                  <a:srgbClr val="3333FF"/>
                </a:solidFill>
                <a:latin typeface="华文中宋" panose="02010600040101010101" pitchFamily="2" charset="-122"/>
                <a:ea typeface="华文中宋" panose="02010600040101010101" pitchFamily="2" charset="-122"/>
              </a:rPr>
              <a:t>(4) </a:t>
            </a:r>
            <a:r>
              <a:rPr kumimoji="1" lang="zh-CN" altLang="en-US" sz="2400" dirty="0">
                <a:solidFill>
                  <a:srgbClr val="3333FF"/>
                </a:solidFill>
                <a:latin typeface="华文中宋" panose="02010600040101010101" pitchFamily="2" charset="-122"/>
                <a:ea typeface="华文中宋" panose="02010600040101010101" pitchFamily="2" charset="-122"/>
              </a:rPr>
              <a:t>分块</a:t>
            </a:r>
            <a:endParaRPr kumimoji="1" lang="zh-CN" altLang="en-US" sz="2400" dirty="0">
              <a:solidFill>
                <a:srgbClr val="3333FF"/>
              </a:solidFill>
              <a:latin typeface="华文中宋" panose="02010600040101010101" pitchFamily="2" charset="-122"/>
              <a:ea typeface="华文中宋" panose="02010600040101010101" pitchFamily="2" charset="-122"/>
            </a:endParaRPr>
          </a:p>
          <a:p>
            <a:pPr lvl="2" eaLnBrk="1" hangingPunct="1">
              <a:lnSpc>
                <a:spcPct val="120000"/>
              </a:lnSpc>
            </a:pPr>
            <a:r>
              <a:rPr kumimoji="1" lang="zh-CN" altLang="en-US" sz="2400" dirty="0">
                <a:solidFill>
                  <a:srgbClr val="003366"/>
                </a:solidFill>
                <a:latin typeface="华文中宋" panose="02010600040101010101" pitchFamily="2" charset="-122"/>
                <a:ea typeface="华文中宋" panose="02010600040101010101" pitchFamily="2" charset="-122"/>
              </a:rPr>
              <a:t> 把对数组的整行或整列访问改为按块进行。</a:t>
            </a:r>
            <a:endParaRPr kumimoji="1" lang="zh-CN" altLang="en-US" sz="2400" dirty="0">
              <a:solidFill>
                <a:srgbClr val="003366"/>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587">
                                            <p:txEl>
                                              <p:pRg st="1" end="1"/>
                                            </p:txEl>
                                          </p:spTgt>
                                        </p:tgtEl>
                                        <p:attrNameLst>
                                          <p:attrName>style.visibility</p:attrName>
                                        </p:attrNameLst>
                                      </p:cBhvr>
                                      <p:to>
                                        <p:strVal val="visible"/>
                                      </p:to>
                                    </p:set>
                                    <p:anim calcmode="lin" valueType="num">
                                      <p:cBhvr additive="base">
                                        <p:cTn id="7" dur="500" fill="hold"/>
                                        <p:tgtEl>
                                          <p:spTgt spid="675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58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984250" y="1052513"/>
            <a:ext cx="7620000" cy="451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10000"/>
              </a:lnSpc>
            </a:pPr>
            <a:r>
              <a:rPr kumimoji="1" lang="en-US" altLang="zh-CN" sz="2400" dirty="0">
                <a:solidFill>
                  <a:srgbClr val="003366"/>
                </a:solidFill>
                <a:latin typeface="楷体_GB2312" pitchFamily="49" charset="-122"/>
                <a:ea typeface="楷体_GB2312" pitchFamily="49" charset="-122"/>
              </a:rPr>
              <a:t> </a:t>
            </a:r>
            <a:r>
              <a:rPr kumimoji="1" lang="en-US" altLang="zh-CN" sz="2400" dirty="0">
                <a:solidFill>
                  <a:srgbClr val="3333FF"/>
                </a:solidFill>
                <a:latin typeface="楷体_GB2312" pitchFamily="49" charset="-122"/>
                <a:ea typeface="楷体_GB2312" pitchFamily="49" charset="-122"/>
              </a:rPr>
              <a:t>/</a:t>
            </a:r>
            <a:r>
              <a:rPr kumimoji="1" lang="en-US" altLang="zh-CN" sz="2400" dirty="0">
                <a:solidFill>
                  <a:srgbClr val="3333FF"/>
                </a:solidFill>
                <a:latin typeface="宋体" panose="02010600030101010101" pitchFamily="2" charset="-122"/>
              </a:rPr>
              <a:t>*</a:t>
            </a:r>
            <a:r>
              <a:rPr kumimoji="1" lang="en-US" altLang="zh-CN" sz="2400" dirty="0">
                <a:solidFill>
                  <a:srgbClr val="3333FF"/>
                </a:solidFill>
                <a:latin typeface="楷体_GB2312" pitchFamily="49" charset="-122"/>
                <a:ea typeface="楷体_GB2312" pitchFamily="49" charset="-122"/>
              </a:rPr>
              <a:t> </a:t>
            </a:r>
            <a:r>
              <a:rPr kumimoji="1" lang="zh-CN" altLang="en-US" sz="2400" dirty="0">
                <a:solidFill>
                  <a:srgbClr val="3333FF"/>
                </a:solidFill>
                <a:latin typeface="楷体_GB2312" pitchFamily="49" charset="-122"/>
                <a:ea typeface="楷体_GB2312" pitchFamily="49" charset="-122"/>
              </a:rPr>
              <a:t>修改后 </a:t>
            </a:r>
            <a:r>
              <a:rPr kumimoji="1" lang="zh-CN" altLang="en-US" sz="2400" dirty="0">
                <a:solidFill>
                  <a:srgbClr val="3333FF"/>
                </a:solidFill>
                <a:latin typeface="宋体" panose="02010600030101010101" pitchFamily="2" charset="-122"/>
              </a:rPr>
              <a:t>*</a:t>
            </a:r>
            <a:r>
              <a:rPr kumimoji="1" lang="en-US" altLang="zh-CN" sz="2400" dirty="0">
                <a:solidFill>
                  <a:srgbClr val="3333FF"/>
                </a:solidFill>
                <a:latin typeface="楷体_GB2312" pitchFamily="49" charset="-122"/>
                <a:ea typeface="楷体_GB2312" pitchFamily="49" charset="-122"/>
              </a:rPr>
              <a:t>/</a:t>
            </a:r>
            <a:endParaRPr kumimoji="1" lang="en-US" altLang="zh-CN" sz="2400" dirty="0">
              <a:solidFill>
                <a:srgbClr val="3333FF"/>
              </a:solidFill>
              <a:latin typeface="楷体_GB2312" pitchFamily="49" charset="-122"/>
              <a:ea typeface="楷体_GB2312" pitchFamily="49" charset="-122"/>
            </a:endParaRPr>
          </a:p>
          <a:p>
            <a:pPr eaLnBrk="1" hangingPunct="1">
              <a:lnSpc>
                <a:spcPct val="110000"/>
              </a:lnSpc>
            </a:pPr>
            <a:r>
              <a:rPr kumimoji="1" lang="en-US" altLang="zh-CN" sz="2400" dirty="0">
                <a:solidFill>
                  <a:srgbClr val="003366"/>
                </a:solidFill>
                <a:latin typeface="楷体_GB2312" pitchFamily="49" charset="-122"/>
                <a:ea typeface="楷体_GB2312" pitchFamily="49" charset="-122"/>
              </a:rPr>
              <a:t>for (</a:t>
            </a:r>
            <a:r>
              <a:rPr kumimoji="1" lang="en-US" altLang="zh-CN" sz="2400" dirty="0" err="1">
                <a:solidFill>
                  <a:srgbClr val="003366"/>
                </a:solidFill>
                <a:latin typeface="楷体_GB2312" pitchFamily="49" charset="-122"/>
                <a:ea typeface="楷体_GB2312" pitchFamily="49" charset="-122"/>
              </a:rPr>
              <a:t>jj</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0; </a:t>
            </a:r>
            <a:r>
              <a:rPr kumimoji="1" lang="en-US" altLang="zh-CN" sz="2400" dirty="0" err="1">
                <a:solidFill>
                  <a:srgbClr val="003366"/>
                </a:solidFill>
                <a:latin typeface="楷体_GB2312" pitchFamily="49" charset="-122"/>
                <a:ea typeface="楷体_GB2312" pitchFamily="49" charset="-122"/>
              </a:rPr>
              <a:t>jj</a:t>
            </a:r>
            <a:r>
              <a:rPr kumimoji="1" lang="en-US" altLang="zh-CN" sz="2400" dirty="0">
                <a:solidFill>
                  <a:srgbClr val="003366"/>
                </a:solidFill>
                <a:latin typeface="楷体_GB2312" pitchFamily="49" charset="-122"/>
                <a:ea typeface="楷体_GB2312" pitchFamily="49" charset="-122"/>
              </a:rPr>
              <a:t> &lt; N; </a:t>
            </a:r>
            <a:r>
              <a:rPr kumimoji="1" lang="en-US" altLang="zh-CN" sz="2400" dirty="0" err="1">
                <a:solidFill>
                  <a:srgbClr val="003366"/>
                </a:solidFill>
                <a:latin typeface="楷体_GB2312" pitchFamily="49" charset="-122"/>
                <a:ea typeface="楷体_GB2312" pitchFamily="49" charset="-122"/>
              </a:rPr>
              <a:t>jj</a:t>
            </a:r>
            <a:r>
              <a:rPr kumimoji="1" lang="zh-CN" altLang="en-US" sz="2400" dirty="0">
                <a:solidFill>
                  <a:srgbClr val="003366"/>
                </a:solidFill>
                <a:latin typeface="楷体_GB2312" pitchFamily="49" charset="-122"/>
                <a:ea typeface="楷体_GB2312" pitchFamily="49" charset="-122"/>
              </a:rPr>
              <a:t>＝</a:t>
            </a:r>
            <a:r>
              <a:rPr kumimoji="1" lang="en-US" altLang="zh-CN" sz="2400" dirty="0" err="1">
                <a:solidFill>
                  <a:srgbClr val="003366"/>
                </a:solidFill>
                <a:latin typeface="楷体_GB2312" pitchFamily="49" charset="-122"/>
                <a:ea typeface="楷体_GB2312" pitchFamily="49" charset="-122"/>
              </a:rPr>
              <a:t>jj</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B)</a:t>
            </a:r>
            <a:endParaRPr kumimoji="1" lang="en-US" altLang="zh-CN" sz="2400" dirty="0">
              <a:solidFill>
                <a:srgbClr val="003366"/>
              </a:solidFill>
              <a:latin typeface="楷体_GB2312" pitchFamily="49" charset="-122"/>
              <a:ea typeface="楷体_GB2312" pitchFamily="49" charset="-122"/>
            </a:endParaRPr>
          </a:p>
          <a:p>
            <a:pPr eaLnBrk="1" hangingPunct="1">
              <a:lnSpc>
                <a:spcPct val="110000"/>
              </a:lnSpc>
            </a:pPr>
            <a:r>
              <a:rPr kumimoji="1" lang="en-US" altLang="zh-CN" sz="2400" dirty="0">
                <a:solidFill>
                  <a:srgbClr val="003366"/>
                </a:solidFill>
                <a:latin typeface="楷体_GB2312" pitchFamily="49" charset="-122"/>
                <a:ea typeface="楷体_GB2312" pitchFamily="49" charset="-122"/>
              </a:rPr>
              <a:t>for (</a:t>
            </a:r>
            <a:r>
              <a:rPr kumimoji="1" lang="en-US" altLang="zh-CN" sz="2400" dirty="0" err="1">
                <a:solidFill>
                  <a:srgbClr val="003366"/>
                </a:solidFill>
                <a:latin typeface="楷体_GB2312" pitchFamily="49" charset="-122"/>
                <a:ea typeface="楷体_GB2312" pitchFamily="49" charset="-122"/>
              </a:rPr>
              <a:t>kk</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0; </a:t>
            </a:r>
            <a:r>
              <a:rPr kumimoji="1" lang="en-US" altLang="zh-CN" sz="2400" dirty="0" err="1">
                <a:solidFill>
                  <a:srgbClr val="003366"/>
                </a:solidFill>
                <a:latin typeface="楷体_GB2312" pitchFamily="49" charset="-122"/>
                <a:ea typeface="楷体_GB2312" pitchFamily="49" charset="-122"/>
              </a:rPr>
              <a:t>kk</a:t>
            </a:r>
            <a:r>
              <a:rPr kumimoji="1" lang="en-US" altLang="zh-CN" sz="2400" dirty="0">
                <a:solidFill>
                  <a:srgbClr val="003366"/>
                </a:solidFill>
                <a:latin typeface="楷体_GB2312" pitchFamily="49" charset="-122"/>
                <a:ea typeface="楷体_GB2312" pitchFamily="49" charset="-122"/>
              </a:rPr>
              <a:t> &lt; N; </a:t>
            </a:r>
            <a:r>
              <a:rPr kumimoji="1" lang="en-US" altLang="zh-CN" sz="2400" dirty="0" err="1">
                <a:solidFill>
                  <a:srgbClr val="003366"/>
                </a:solidFill>
                <a:latin typeface="楷体_GB2312" pitchFamily="49" charset="-122"/>
                <a:ea typeface="楷体_GB2312" pitchFamily="49" charset="-122"/>
              </a:rPr>
              <a:t>kk</a:t>
            </a:r>
            <a:r>
              <a:rPr kumimoji="1" lang="zh-CN" altLang="en-US" sz="2400" dirty="0">
                <a:solidFill>
                  <a:srgbClr val="003366"/>
                </a:solidFill>
                <a:latin typeface="楷体_GB2312" pitchFamily="49" charset="-122"/>
                <a:ea typeface="楷体_GB2312" pitchFamily="49" charset="-122"/>
              </a:rPr>
              <a:t>＝</a:t>
            </a:r>
            <a:r>
              <a:rPr kumimoji="1" lang="en-US" altLang="zh-CN" sz="2400" dirty="0" err="1">
                <a:solidFill>
                  <a:srgbClr val="003366"/>
                </a:solidFill>
                <a:latin typeface="楷体_GB2312" pitchFamily="49" charset="-122"/>
                <a:ea typeface="楷体_GB2312" pitchFamily="49" charset="-122"/>
              </a:rPr>
              <a:t>kk</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B)</a:t>
            </a:r>
            <a:endParaRPr kumimoji="1" lang="en-US" altLang="zh-CN" sz="2400" dirty="0">
              <a:solidFill>
                <a:srgbClr val="003366"/>
              </a:solidFill>
              <a:latin typeface="楷体_GB2312" pitchFamily="49" charset="-122"/>
              <a:ea typeface="楷体_GB2312" pitchFamily="49" charset="-122"/>
            </a:endParaRPr>
          </a:p>
          <a:p>
            <a:pPr eaLnBrk="1" hangingPunct="1">
              <a:lnSpc>
                <a:spcPct val="110000"/>
              </a:lnSpc>
            </a:pPr>
            <a:r>
              <a:rPr kumimoji="1" lang="en-US" altLang="zh-CN" sz="2400" dirty="0">
                <a:solidFill>
                  <a:srgbClr val="003366"/>
                </a:solidFill>
                <a:latin typeface="楷体_GB2312" pitchFamily="49" charset="-122"/>
                <a:ea typeface="楷体_GB2312" pitchFamily="49" charset="-122"/>
              </a:rPr>
              <a:t>for (</a:t>
            </a:r>
            <a:r>
              <a:rPr kumimoji="1" lang="en-US" altLang="zh-CN" sz="2400" dirty="0" err="1">
                <a:solidFill>
                  <a:srgbClr val="003366"/>
                </a:solidFill>
                <a:latin typeface="楷体_GB2312" pitchFamily="49" charset="-122"/>
                <a:ea typeface="楷体_GB2312" pitchFamily="49" charset="-122"/>
              </a:rPr>
              <a:t>i</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0; </a:t>
            </a:r>
            <a:r>
              <a:rPr kumimoji="1" lang="en-US" altLang="zh-CN" sz="2400" dirty="0" err="1">
                <a:solidFill>
                  <a:srgbClr val="003366"/>
                </a:solidFill>
                <a:latin typeface="楷体_GB2312" pitchFamily="49" charset="-122"/>
                <a:ea typeface="楷体_GB2312" pitchFamily="49" charset="-122"/>
              </a:rPr>
              <a:t>i</a:t>
            </a:r>
            <a:r>
              <a:rPr kumimoji="1" lang="en-US" altLang="zh-CN" sz="2400" dirty="0">
                <a:solidFill>
                  <a:srgbClr val="003366"/>
                </a:solidFill>
                <a:latin typeface="楷体_GB2312" pitchFamily="49" charset="-122"/>
                <a:ea typeface="楷体_GB2312" pitchFamily="49" charset="-122"/>
              </a:rPr>
              <a:t> &lt; N; </a:t>
            </a:r>
            <a:r>
              <a:rPr kumimoji="1" lang="en-US" altLang="zh-CN" sz="2400" dirty="0" err="1">
                <a:solidFill>
                  <a:srgbClr val="003366"/>
                </a:solidFill>
                <a:latin typeface="楷体_GB2312" pitchFamily="49" charset="-122"/>
                <a:ea typeface="楷体_GB2312" pitchFamily="49" charset="-122"/>
              </a:rPr>
              <a:t>i</a:t>
            </a:r>
            <a:r>
              <a:rPr kumimoji="1" lang="zh-CN" altLang="en-US" sz="2400" dirty="0">
                <a:solidFill>
                  <a:srgbClr val="003366"/>
                </a:solidFill>
                <a:latin typeface="楷体_GB2312" pitchFamily="49" charset="-122"/>
                <a:ea typeface="楷体_GB2312" pitchFamily="49" charset="-122"/>
              </a:rPr>
              <a:t>＝</a:t>
            </a:r>
            <a:r>
              <a:rPr kumimoji="1" lang="en-US" altLang="zh-CN" sz="2400" dirty="0" err="1">
                <a:solidFill>
                  <a:srgbClr val="003366"/>
                </a:solidFill>
                <a:latin typeface="楷体_GB2312" pitchFamily="49" charset="-122"/>
                <a:ea typeface="楷体_GB2312" pitchFamily="49" charset="-122"/>
              </a:rPr>
              <a:t>i</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1)</a:t>
            </a:r>
            <a:endParaRPr kumimoji="1" lang="en-US" altLang="zh-CN" sz="2400" dirty="0">
              <a:solidFill>
                <a:srgbClr val="003366"/>
              </a:solidFill>
              <a:latin typeface="楷体_GB2312" pitchFamily="49" charset="-122"/>
              <a:ea typeface="楷体_GB2312" pitchFamily="49" charset="-122"/>
            </a:endParaRPr>
          </a:p>
          <a:p>
            <a:pPr eaLnBrk="1" hangingPunct="1">
              <a:lnSpc>
                <a:spcPct val="110000"/>
              </a:lnSpc>
            </a:pPr>
            <a:r>
              <a:rPr kumimoji="1" lang="en-US" altLang="zh-CN" sz="2400" dirty="0">
                <a:solidFill>
                  <a:srgbClr val="003366"/>
                </a:solidFill>
                <a:latin typeface="楷体_GB2312" pitchFamily="49" charset="-122"/>
                <a:ea typeface="楷体_GB2312" pitchFamily="49" charset="-122"/>
              </a:rPr>
              <a:t>for (j</a:t>
            </a:r>
            <a:r>
              <a:rPr kumimoji="1" lang="zh-CN" altLang="en-US" sz="2400" dirty="0">
                <a:solidFill>
                  <a:srgbClr val="003366"/>
                </a:solidFill>
                <a:latin typeface="楷体_GB2312" pitchFamily="49" charset="-122"/>
                <a:ea typeface="楷体_GB2312" pitchFamily="49" charset="-122"/>
              </a:rPr>
              <a:t>＝</a:t>
            </a:r>
            <a:r>
              <a:rPr kumimoji="1" lang="en-US" altLang="zh-CN" sz="2400" dirty="0" err="1">
                <a:solidFill>
                  <a:srgbClr val="003366"/>
                </a:solidFill>
                <a:latin typeface="楷体_GB2312" pitchFamily="49" charset="-122"/>
                <a:ea typeface="楷体_GB2312" pitchFamily="49" charset="-122"/>
              </a:rPr>
              <a:t>jj</a:t>
            </a:r>
            <a:r>
              <a:rPr kumimoji="1" lang="en-US" altLang="zh-CN" sz="2400" dirty="0">
                <a:solidFill>
                  <a:srgbClr val="003366"/>
                </a:solidFill>
                <a:latin typeface="楷体_GB2312" pitchFamily="49" charset="-122"/>
                <a:ea typeface="楷体_GB2312" pitchFamily="49" charset="-122"/>
              </a:rPr>
              <a:t>; j &lt; min(</a:t>
            </a:r>
            <a:r>
              <a:rPr kumimoji="1" lang="en-US" altLang="zh-CN" sz="2400" dirty="0" err="1">
                <a:solidFill>
                  <a:srgbClr val="003366"/>
                </a:solidFill>
                <a:latin typeface="楷体_GB2312" pitchFamily="49" charset="-122"/>
                <a:ea typeface="楷体_GB2312" pitchFamily="49" charset="-122"/>
              </a:rPr>
              <a:t>jj</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B</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1,N); j</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j</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1) </a:t>
            </a:r>
            <a:r>
              <a:rPr kumimoji="1" lang="en-US" altLang="zh-CN" sz="2400" dirty="0">
                <a:solidFill>
                  <a:srgbClr val="003366"/>
                </a:solidFill>
                <a:latin typeface="宋体" panose="02010600030101010101" pitchFamily="2" charset="-122"/>
              </a:rPr>
              <a:t>{</a:t>
            </a:r>
            <a:endParaRPr kumimoji="1" lang="en-US" altLang="zh-CN" sz="2400" dirty="0">
              <a:solidFill>
                <a:srgbClr val="003366"/>
              </a:solidFill>
              <a:latin typeface="楷体_GB2312" pitchFamily="49" charset="-122"/>
              <a:ea typeface="楷体_GB2312" pitchFamily="49" charset="-122"/>
            </a:endParaRPr>
          </a:p>
          <a:p>
            <a:pPr eaLnBrk="1" hangingPunct="1">
              <a:lnSpc>
                <a:spcPct val="110000"/>
              </a:lnSpc>
            </a:pPr>
            <a:r>
              <a:rPr kumimoji="1" lang="en-US" altLang="zh-CN" sz="2400" dirty="0">
                <a:solidFill>
                  <a:srgbClr val="003366"/>
                </a:solidFill>
                <a:latin typeface="楷体_GB2312" pitchFamily="49" charset="-122"/>
                <a:ea typeface="楷体_GB2312" pitchFamily="49" charset="-122"/>
              </a:rPr>
              <a:t>    r</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0;</a:t>
            </a:r>
            <a:endParaRPr kumimoji="1" lang="en-US" altLang="zh-CN" sz="2400" dirty="0">
              <a:solidFill>
                <a:srgbClr val="003366"/>
              </a:solidFill>
              <a:latin typeface="楷体_GB2312" pitchFamily="49" charset="-122"/>
              <a:ea typeface="楷体_GB2312" pitchFamily="49" charset="-122"/>
            </a:endParaRPr>
          </a:p>
          <a:p>
            <a:pPr eaLnBrk="1" hangingPunct="1">
              <a:lnSpc>
                <a:spcPct val="110000"/>
              </a:lnSpc>
            </a:pPr>
            <a:r>
              <a:rPr kumimoji="1" lang="en-US" altLang="zh-CN" sz="2400" dirty="0">
                <a:solidFill>
                  <a:srgbClr val="003366"/>
                </a:solidFill>
                <a:latin typeface="楷体_GB2312" pitchFamily="49" charset="-122"/>
                <a:ea typeface="楷体_GB2312" pitchFamily="49" charset="-122"/>
              </a:rPr>
              <a:t>    for (k</a:t>
            </a:r>
            <a:r>
              <a:rPr kumimoji="1" lang="zh-CN" altLang="en-US" sz="2400" dirty="0">
                <a:solidFill>
                  <a:srgbClr val="003366"/>
                </a:solidFill>
                <a:latin typeface="楷体_GB2312" pitchFamily="49" charset="-122"/>
                <a:ea typeface="楷体_GB2312" pitchFamily="49" charset="-122"/>
              </a:rPr>
              <a:t>＝</a:t>
            </a:r>
            <a:r>
              <a:rPr kumimoji="1" lang="en-US" altLang="zh-CN" sz="2400" dirty="0" err="1">
                <a:solidFill>
                  <a:srgbClr val="003366"/>
                </a:solidFill>
                <a:latin typeface="楷体_GB2312" pitchFamily="49" charset="-122"/>
                <a:ea typeface="楷体_GB2312" pitchFamily="49" charset="-122"/>
              </a:rPr>
              <a:t>kk</a:t>
            </a:r>
            <a:r>
              <a:rPr kumimoji="1" lang="en-US" altLang="zh-CN" sz="2400" dirty="0">
                <a:solidFill>
                  <a:srgbClr val="003366"/>
                </a:solidFill>
                <a:latin typeface="楷体_GB2312" pitchFamily="49" charset="-122"/>
                <a:ea typeface="楷体_GB2312" pitchFamily="49" charset="-122"/>
              </a:rPr>
              <a:t>; k &lt; min(</a:t>
            </a:r>
            <a:r>
              <a:rPr kumimoji="1" lang="en-US" altLang="zh-CN" sz="2400" dirty="0" err="1">
                <a:solidFill>
                  <a:srgbClr val="003366"/>
                </a:solidFill>
                <a:latin typeface="楷体_GB2312" pitchFamily="49" charset="-122"/>
                <a:ea typeface="楷体_GB2312" pitchFamily="49" charset="-122"/>
              </a:rPr>
              <a:t>kk</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B</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1,N); k</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k</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1) </a:t>
            </a:r>
            <a:r>
              <a:rPr kumimoji="1" lang="en-US" altLang="zh-CN" sz="2400" dirty="0">
                <a:solidFill>
                  <a:srgbClr val="003366"/>
                </a:solidFill>
                <a:latin typeface="宋体" panose="02010600030101010101" pitchFamily="2" charset="-122"/>
              </a:rPr>
              <a:t>{</a:t>
            </a:r>
            <a:endParaRPr kumimoji="1" lang="en-US" altLang="zh-CN" sz="2400" dirty="0">
              <a:solidFill>
                <a:srgbClr val="003366"/>
              </a:solidFill>
              <a:latin typeface="楷体_GB2312" pitchFamily="49" charset="-122"/>
              <a:ea typeface="楷体_GB2312" pitchFamily="49" charset="-122"/>
            </a:endParaRPr>
          </a:p>
          <a:p>
            <a:pPr eaLnBrk="1" hangingPunct="1">
              <a:lnSpc>
                <a:spcPct val="110000"/>
              </a:lnSpc>
            </a:pPr>
            <a:r>
              <a:rPr kumimoji="1" lang="en-US" altLang="zh-CN" sz="2400" dirty="0">
                <a:solidFill>
                  <a:srgbClr val="003366"/>
                </a:solidFill>
                <a:latin typeface="楷体_GB2312" pitchFamily="49" charset="-122"/>
                <a:ea typeface="楷体_GB2312" pitchFamily="49" charset="-122"/>
              </a:rPr>
              <a:t>       </a:t>
            </a:r>
            <a:r>
              <a:rPr kumimoji="1" lang="zh-CN" altLang="en-US" sz="2400" dirty="0">
                <a:solidFill>
                  <a:srgbClr val="003366"/>
                </a:solidFill>
                <a:latin typeface="楷体_GB2312" pitchFamily="49" charset="-122"/>
                <a:ea typeface="楷体_GB2312" pitchFamily="49" charset="-122"/>
              </a:rPr>
              <a:t>　</a:t>
            </a:r>
            <a:r>
              <a:rPr kumimoji="1" lang="en-US" altLang="zh-CN" sz="2400" dirty="0">
                <a:solidFill>
                  <a:srgbClr val="003366"/>
                </a:solidFill>
                <a:latin typeface="楷体_GB2312" pitchFamily="49" charset="-122"/>
                <a:ea typeface="楷体_GB2312" pitchFamily="49" charset="-122"/>
              </a:rPr>
              <a:t>r</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r</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y[</a:t>
            </a:r>
            <a:r>
              <a:rPr kumimoji="1" lang="en-US" altLang="zh-CN" sz="2400" dirty="0" err="1">
                <a:solidFill>
                  <a:srgbClr val="003366"/>
                </a:solidFill>
                <a:latin typeface="楷体_GB2312" pitchFamily="49" charset="-122"/>
                <a:ea typeface="楷体_GB2312" pitchFamily="49" charset="-122"/>
              </a:rPr>
              <a:t>i</a:t>
            </a:r>
            <a:r>
              <a:rPr kumimoji="1" lang="en-US" altLang="zh-CN" sz="2400" dirty="0">
                <a:solidFill>
                  <a:srgbClr val="003366"/>
                </a:solidFill>
                <a:latin typeface="楷体_GB2312" pitchFamily="49" charset="-122"/>
                <a:ea typeface="楷体_GB2312" pitchFamily="49" charset="-122"/>
              </a:rPr>
              <a:t>][k]</a:t>
            </a:r>
            <a:r>
              <a:rPr kumimoji="1" lang="en-US" altLang="zh-CN" sz="2400" dirty="0">
                <a:solidFill>
                  <a:srgbClr val="003366"/>
                </a:solidFill>
                <a:latin typeface="宋体" panose="02010600030101010101" pitchFamily="2" charset="-122"/>
              </a:rPr>
              <a:t>*</a:t>
            </a:r>
            <a:r>
              <a:rPr kumimoji="1" lang="en-US" altLang="zh-CN" sz="2400" dirty="0">
                <a:solidFill>
                  <a:srgbClr val="003366"/>
                </a:solidFill>
                <a:latin typeface="楷体_GB2312" pitchFamily="49" charset="-122"/>
                <a:ea typeface="楷体_GB2312" pitchFamily="49" charset="-122"/>
              </a:rPr>
              <a:t>z[k][j];</a:t>
            </a:r>
            <a:endParaRPr kumimoji="1" lang="en-US" altLang="zh-CN" sz="2400" dirty="0">
              <a:solidFill>
                <a:srgbClr val="003366"/>
              </a:solidFill>
              <a:latin typeface="楷体_GB2312" pitchFamily="49" charset="-122"/>
              <a:ea typeface="楷体_GB2312" pitchFamily="49" charset="-122"/>
            </a:endParaRPr>
          </a:p>
          <a:p>
            <a:pPr eaLnBrk="1" hangingPunct="1">
              <a:lnSpc>
                <a:spcPct val="110000"/>
              </a:lnSpc>
            </a:pPr>
            <a:r>
              <a:rPr kumimoji="1" lang="en-US" altLang="zh-CN" sz="2400" dirty="0">
                <a:solidFill>
                  <a:srgbClr val="003366"/>
                </a:solidFill>
                <a:latin typeface="楷体_GB2312" pitchFamily="49" charset="-122"/>
                <a:ea typeface="楷体_GB2312" pitchFamily="49" charset="-122"/>
              </a:rPr>
              <a:t>   </a:t>
            </a:r>
            <a:r>
              <a:rPr kumimoji="1" lang="en-US" altLang="zh-CN" sz="2400" dirty="0">
                <a:solidFill>
                  <a:srgbClr val="003366"/>
                </a:solidFill>
                <a:latin typeface="宋体" panose="02010600030101010101" pitchFamily="2" charset="-122"/>
              </a:rPr>
              <a:t> }</a:t>
            </a:r>
            <a:endParaRPr kumimoji="1" lang="en-US" altLang="zh-CN" sz="2400" dirty="0">
              <a:solidFill>
                <a:srgbClr val="003366"/>
              </a:solidFill>
              <a:latin typeface="宋体" panose="02010600030101010101" pitchFamily="2" charset="-122"/>
            </a:endParaRPr>
          </a:p>
          <a:p>
            <a:pPr eaLnBrk="1" hangingPunct="1">
              <a:lnSpc>
                <a:spcPct val="110000"/>
              </a:lnSpc>
            </a:pPr>
            <a:r>
              <a:rPr kumimoji="1" lang="en-US" altLang="zh-CN" sz="2400" dirty="0">
                <a:solidFill>
                  <a:srgbClr val="003366"/>
                </a:solidFill>
                <a:latin typeface="楷体_GB2312" pitchFamily="49" charset="-122"/>
                <a:ea typeface="楷体_GB2312" pitchFamily="49" charset="-122"/>
              </a:rPr>
              <a:t>    x[</a:t>
            </a:r>
            <a:r>
              <a:rPr kumimoji="1" lang="en-US" altLang="zh-CN" sz="2400" dirty="0" err="1">
                <a:solidFill>
                  <a:srgbClr val="003366"/>
                </a:solidFill>
                <a:latin typeface="楷体_GB2312" pitchFamily="49" charset="-122"/>
                <a:ea typeface="楷体_GB2312" pitchFamily="49" charset="-122"/>
              </a:rPr>
              <a:t>i</a:t>
            </a:r>
            <a:r>
              <a:rPr kumimoji="1" lang="en-US" altLang="zh-CN" sz="2400" dirty="0">
                <a:solidFill>
                  <a:srgbClr val="003366"/>
                </a:solidFill>
                <a:latin typeface="楷体_GB2312" pitchFamily="49" charset="-122"/>
                <a:ea typeface="楷体_GB2312" pitchFamily="49" charset="-122"/>
              </a:rPr>
              <a:t>][j]</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x[</a:t>
            </a:r>
            <a:r>
              <a:rPr kumimoji="1" lang="en-US" altLang="zh-CN" sz="2400" dirty="0" err="1">
                <a:solidFill>
                  <a:srgbClr val="003366"/>
                </a:solidFill>
                <a:latin typeface="楷体_GB2312" pitchFamily="49" charset="-122"/>
                <a:ea typeface="楷体_GB2312" pitchFamily="49" charset="-122"/>
              </a:rPr>
              <a:t>i</a:t>
            </a:r>
            <a:r>
              <a:rPr kumimoji="1" lang="en-US" altLang="zh-CN" sz="2400" dirty="0">
                <a:solidFill>
                  <a:srgbClr val="003366"/>
                </a:solidFill>
                <a:latin typeface="楷体_GB2312" pitchFamily="49" charset="-122"/>
                <a:ea typeface="楷体_GB2312" pitchFamily="49" charset="-122"/>
              </a:rPr>
              <a:t>][j]</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r;</a:t>
            </a:r>
            <a:endParaRPr kumimoji="1" lang="en-US" altLang="zh-CN" sz="2400" dirty="0">
              <a:solidFill>
                <a:srgbClr val="003366"/>
              </a:solidFill>
              <a:latin typeface="楷体_GB2312" pitchFamily="49" charset="-122"/>
              <a:ea typeface="楷体_GB2312" pitchFamily="49" charset="-122"/>
            </a:endParaRPr>
          </a:p>
          <a:p>
            <a:pPr eaLnBrk="1" hangingPunct="1">
              <a:lnSpc>
                <a:spcPct val="110000"/>
              </a:lnSpc>
            </a:pPr>
            <a:r>
              <a:rPr kumimoji="1" lang="en-US" altLang="zh-CN" sz="2400" dirty="0">
                <a:solidFill>
                  <a:srgbClr val="003366"/>
                </a:solidFill>
                <a:latin typeface="宋体" panose="02010600030101010101" pitchFamily="2" charset="-122"/>
              </a:rPr>
              <a:t>}</a:t>
            </a:r>
            <a:endParaRPr kumimoji="1" lang="en-US" altLang="zh-CN" sz="2400" b="0" dirty="0">
              <a:solidFill>
                <a:srgbClr val="003366"/>
              </a:solidFill>
              <a:latin typeface="Times New Roman" panose="02020603050405020304" pitchFamily="18" charset="0"/>
            </a:endParaRPr>
          </a:p>
        </p:txBody>
      </p:sp>
      <p:sp>
        <p:nvSpPr>
          <p:cNvPr id="68611" name="Text Box 3"/>
          <p:cNvSpPr txBox="1">
            <a:spLocks noChangeArrowheads="1"/>
          </p:cNvSpPr>
          <p:nvPr/>
        </p:nvSpPr>
        <p:spPr bwMode="auto">
          <a:xfrm>
            <a:off x="1403350" y="5300663"/>
            <a:ext cx="72009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15000"/>
              </a:lnSpc>
            </a:pPr>
            <a:r>
              <a:rPr kumimoji="1" lang="zh-CN" altLang="en-US" sz="2400">
                <a:solidFill>
                  <a:srgbClr val="003366"/>
                </a:solidFill>
                <a:latin typeface="楷体_GB2312" pitchFamily="49" charset="-122"/>
                <a:ea typeface="楷体_GB2312" pitchFamily="49" charset="-122"/>
                <a:hlinkClick r:id="rId1" action="ppaction://program"/>
              </a:rPr>
              <a:t>计算过程</a:t>
            </a:r>
            <a:endParaRPr kumimoji="1" lang="zh-CN" altLang="en-US" sz="2400">
              <a:solidFill>
                <a:srgbClr val="003366"/>
              </a:solidFill>
              <a:latin typeface="楷体_GB2312" pitchFamily="49" charset="-122"/>
              <a:ea typeface="楷体_GB2312" pitchFamily="49" charset="-122"/>
            </a:endParaRPr>
          </a:p>
          <a:p>
            <a:pPr eaLnBrk="1" hangingPunct="1">
              <a:lnSpc>
                <a:spcPct val="115000"/>
              </a:lnSpc>
            </a:pPr>
            <a:r>
              <a:rPr kumimoji="1" lang="zh-CN" altLang="en-US" sz="2400">
                <a:solidFill>
                  <a:schemeClr val="accent2"/>
                </a:solidFill>
                <a:latin typeface="楷体_GB2312" pitchFamily="49" charset="-122"/>
                <a:ea typeface="楷体_GB2312" pitchFamily="49" charset="-122"/>
              </a:rPr>
              <a:t>失效次数：</a:t>
            </a:r>
            <a:r>
              <a:rPr kumimoji="1" lang="en-US" altLang="zh-CN" sz="2400">
                <a:solidFill>
                  <a:schemeClr val="accent2"/>
                </a:solidFill>
                <a:latin typeface="楷体_GB2312" pitchFamily="49" charset="-122"/>
                <a:ea typeface="楷体_GB2312" pitchFamily="49" charset="-122"/>
              </a:rPr>
              <a:t>(N/B)×(N/B)×N×(2B)</a:t>
            </a:r>
            <a:r>
              <a:rPr kumimoji="1" lang="en-US" altLang="zh-CN" sz="2400" baseline="30000">
                <a:solidFill>
                  <a:schemeClr val="accent2"/>
                </a:solidFill>
                <a:latin typeface="楷体_GB2312" pitchFamily="49" charset="-122"/>
                <a:ea typeface="楷体_GB2312" pitchFamily="49" charset="-122"/>
              </a:rPr>
              <a:t> </a:t>
            </a:r>
            <a:r>
              <a:rPr kumimoji="1" lang="zh-CN" altLang="en-US" sz="2400">
                <a:solidFill>
                  <a:schemeClr val="accent2"/>
                </a:solidFill>
                <a:latin typeface="楷体_GB2312" pitchFamily="49" charset="-122"/>
                <a:ea typeface="楷体_GB2312" pitchFamily="49" charset="-122"/>
              </a:rPr>
              <a:t>＋</a:t>
            </a:r>
            <a:r>
              <a:rPr kumimoji="1" lang="en-US" altLang="zh-CN" sz="2400">
                <a:solidFill>
                  <a:schemeClr val="accent2"/>
                </a:solidFill>
                <a:latin typeface="楷体_GB2312" pitchFamily="49" charset="-122"/>
                <a:ea typeface="楷体_GB2312" pitchFamily="49" charset="-122"/>
              </a:rPr>
              <a:t>N</a:t>
            </a:r>
            <a:r>
              <a:rPr kumimoji="1" lang="en-US" altLang="zh-CN" sz="2400" baseline="30000">
                <a:solidFill>
                  <a:schemeClr val="accent2"/>
                </a:solidFill>
                <a:latin typeface="楷体_GB2312" pitchFamily="49" charset="-122"/>
                <a:ea typeface="楷体_GB2312" pitchFamily="49" charset="-122"/>
              </a:rPr>
              <a:t>2 </a:t>
            </a:r>
            <a:r>
              <a:rPr kumimoji="1" lang="en-US" altLang="zh-CN" sz="2400">
                <a:solidFill>
                  <a:schemeClr val="accent2"/>
                </a:solidFill>
                <a:latin typeface="楷体_GB2312" pitchFamily="49" charset="-122"/>
                <a:ea typeface="楷体_GB2312" pitchFamily="49" charset="-122"/>
              </a:rPr>
              <a:t>= 2N</a:t>
            </a:r>
            <a:r>
              <a:rPr kumimoji="1" lang="en-US" altLang="zh-CN" sz="2400" baseline="30000">
                <a:solidFill>
                  <a:schemeClr val="accent2"/>
                </a:solidFill>
                <a:latin typeface="楷体_GB2312" pitchFamily="49" charset="-122"/>
                <a:ea typeface="楷体_GB2312" pitchFamily="49" charset="-122"/>
              </a:rPr>
              <a:t>3</a:t>
            </a:r>
            <a:r>
              <a:rPr kumimoji="1" lang="en-US" altLang="zh-CN" sz="2400">
                <a:solidFill>
                  <a:schemeClr val="accent2"/>
                </a:solidFill>
                <a:latin typeface="楷体_GB2312" pitchFamily="49" charset="-122"/>
                <a:ea typeface="楷体_GB2312" pitchFamily="49" charset="-122"/>
              </a:rPr>
              <a:t>/B+N</a:t>
            </a:r>
            <a:r>
              <a:rPr kumimoji="1" lang="en-US" altLang="zh-CN" sz="2400" baseline="30000">
                <a:solidFill>
                  <a:schemeClr val="accent2"/>
                </a:solidFill>
                <a:latin typeface="楷体_GB2312" pitchFamily="49" charset="-122"/>
                <a:ea typeface="楷体_GB2312" pitchFamily="49" charset="-122"/>
              </a:rPr>
              <a:t>2</a:t>
            </a:r>
            <a:endParaRPr kumimoji="1" lang="en-US" altLang="zh-CN" sz="2400" baseline="30000">
              <a:solidFill>
                <a:schemeClr val="accent2"/>
              </a:solidFill>
              <a:latin typeface="楷体_GB2312" pitchFamily="49" charset="-122"/>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anim calcmode="lin" valueType="num">
                                      <p:cBhvr additive="base">
                                        <p:cTn id="7" dur="500" fill="hold"/>
                                        <p:tgtEl>
                                          <p:spTgt spid="686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765175"/>
            <a:ext cx="9144000"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20"/>
          <p:cNvGrpSpPr/>
          <p:nvPr/>
        </p:nvGrpSpPr>
        <p:grpSpPr bwMode="auto">
          <a:xfrm>
            <a:off x="1979613" y="1989138"/>
            <a:ext cx="7081837" cy="1182687"/>
            <a:chOff x="1247" y="1253"/>
            <a:chExt cx="4461" cy="745"/>
          </a:xfrm>
        </p:grpSpPr>
        <p:sp>
          <p:nvSpPr>
            <p:cNvPr id="35845" name="Rectangle 5" descr="横虚线"/>
            <p:cNvSpPr>
              <a:spLocks noChangeArrowheads="1"/>
            </p:cNvSpPr>
            <p:nvPr/>
          </p:nvSpPr>
          <p:spPr bwMode="auto">
            <a:xfrm>
              <a:off x="1247" y="1253"/>
              <a:ext cx="227" cy="227"/>
            </a:xfrm>
            <a:prstGeom prst="rect">
              <a:avLst/>
            </a:prstGeom>
            <a:pattFill prst="dashHorz">
              <a:fgClr>
                <a:srgbClr val="003399"/>
              </a:fgClr>
              <a:bgClr>
                <a:schemeClr val="bg1"/>
              </a:bgClr>
            </a:pattFill>
            <a:ln w="9525">
              <a:solidFill>
                <a:schemeClr val="folHlink"/>
              </a:solidFill>
              <a:miter lim="800000"/>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5846" name="Rectangle 6" descr="横虚线"/>
            <p:cNvSpPr>
              <a:spLocks noChangeArrowheads="1"/>
            </p:cNvSpPr>
            <p:nvPr/>
          </p:nvSpPr>
          <p:spPr bwMode="auto">
            <a:xfrm>
              <a:off x="5012" y="1253"/>
              <a:ext cx="227" cy="227"/>
            </a:xfrm>
            <a:prstGeom prst="rect">
              <a:avLst/>
            </a:prstGeom>
            <a:pattFill prst="dashHorz">
              <a:fgClr>
                <a:srgbClr val="003399"/>
              </a:fgClr>
              <a:bgClr>
                <a:schemeClr val="bg1"/>
              </a:bgClr>
            </a:pattFill>
            <a:ln w="9525">
              <a:solidFill>
                <a:schemeClr val="folHlink"/>
              </a:solidFill>
              <a:miter lim="800000"/>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5847" name="Rectangle 7" descr="横虚线"/>
            <p:cNvSpPr>
              <a:spLocks noChangeArrowheads="1"/>
            </p:cNvSpPr>
            <p:nvPr/>
          </p:nvSpPr>
          <p:spPr bwMode="auto">
            <a:xfrm>
              <a:off x="5012" y="1512"/>
              <a:ext cx="227" cy="227"/>
            </a:xfrm>
            <a:prstGeom prst="rect">
              <a:avLst/>
            </a:prstGeom>
            <a:pattFill prst="dashHorz">
              <a:fgClr>
                <a:srgbClr val="003399"/>
              </a:fgClr>
              <a:bgClr>
                <a:schemeClr val="bg1"/>
              </a:bgClr>
            </a:pattFill>
            <a:ln w="9525">
              <a:solidFill>
                <a:schemeClr val="folHlink"/>
              </a:solidFill>
              <a:miter lim="800000"/>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5848" name="Rectangle 8" descr="横虚线"/>
            <p:cNvSpPr>
              <a:spLocks noChangeArrowheads="1"/>
            </p:cNvSpPr>
            <p:nvPr/>
          </p:nvSpPr>
          <p:spPr bwMode="auto">
            <a:xfrm>
              <a:off x="5012" y="1771"/>
              <a:ext cx="227" cy="227"/>
            </a:xfrm>
            <a:prstGeom prst="rect">
              <a:avLst/>
            </a:prstGeom>
            <a:pattFill prst="dashHorz">
              <a:fgClr>
                <a:srgbClr val="003399"/>
              </a:fgClr>
              <a:bgClr>
                <a:schemeClr val="bg1"/>
              </a:bgClr>
            </a:pattFill>
            <a:ln w="9525">
              <a:solidFill>
                <a:schemeClr val="folHlink"/>
              </a:solidFill>
              <a:miter lim="800000"/>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5849" name="Rectangle 9" descr="对角砖形"/>
            <p:cNvSpPr>
              <a:spLocks noChangeArrowheads="1"/>
            </p:cNvSpPr>
            <p:nvPr/>
          </p:nvSpPr>
          <p:spPr bwMode="auto">
            <a:xfrm>
              <a:off x="2426" y="1253"/>
              <a:ext cx="227" cy="227"/>
            </a:xfrm>
            <a:prstGeom prst="rect">
              <a:avLst/>
            </a:prstGeom>
            <a:pattFill prst="diagBrick">
              <a:fgClr>
                <a:srgbClr val="003399"/>
              </a:fgClr>
              <a:bgClr>
                <a:schemeClr val="bg1"/>
              </a:bgClr>
            </a:pattFill>
            <a:ln w="9525">
              <a:solidFill>
                <a:schemeClr val="folHlink"/>
              </a:solidFill>
              <a:miter lim="800000"/>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algn="ctr" eaLnBrk="1" hangingPunct="1"/>
              <a:endParaRPr lang="en-US" altLang="zh-CN"/>
            </a:p>
          </p:txBody>
        </p:sp>
        <p:sp>
          <p:nvSpPr>
            <p:cNvPr id="35850" name="Rectangle 10" descr="对角砖形"/>
            <p:cNvSpPr>
              <a:spLocks noChangeArrowheads="1"/>
            </p:cNvSpPr>
            <p:nvPr/>
          </p:nvSpPr>
          <p:spPr bwMode="auto">
            <a:xfrm>
              <a:off x="2653" y="1253"/>
              <a:ext cx="227" cy="227"/>
            </a:xfrm>
            <a:prstGeom prst="rect">
              <a:avLst/>
            </a:prstGeom>
            <a:pattFill prst="diagBrick">
              <a:fgClr>
                <a:srgbClr val="003399"/>
              </a:fgClr>
              <a:bgClr>
                <a:schemeClr val="bg1"/>
              </a:bgClr>
            </a:pattFill>
            <a:ln w="9525" algn="ctr">
              <a:solidFill>
                <a:schemeClr val="folHlink"/>
              </a:solidFill>
              <a:miter lim="800000"/>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algn="ctr" eaLnBrk="1" hangingPunct="1"/>
              <a:endParaRPr lang="en-US" altLang="zh-CN"/>
            </a:p>
          </p:txBody>
        </p:sp>
        <p:sp>
          <p:nvSpPr>
            <p:cNvPr id="35851" name="Rectangle 11" descr="对角砖形"/>
            <p:cNvSpPr>
              <a:spLocks noChangeArrowheads="1"/>
            </p:cNvSpPr>
            <p:nvPr/>
          </p:nvSpPr>
          <p:spPr bwMode="auto">
            <a:xfrm>
              <a:off x="2893" y="1253"/>
              <a:ext cx="227" cy="227"/>
            </a:xfrm>
            <a:prstGeom prst="rect">
              <a:avLst/>
            </a:prstGeom>
            <a:pattFill prst="diagBrick">
              <a:fgClr>
                <a:srgbClr val="003399"/>
              </a:fgClr>
              <a:bgClr>
                <a:schemeClr val="bg1"/>
              </a:bgClr>
            </a:pattFill>
            <a:ln w="9525" algn="ctr">
              <a:solidFill>
                <a:schemeClr val="folHlink"/>
              </a:solidFill>
              <a:miter lim="800000"/>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algn="ctr" eaLnBrk="1" hangingPunct="1"/>
              <a:endParaRPr lang="en-US" altLang="zh-CN"/>
            </a:p>
          </p:txBody>
        </p:sp>
        <p:sp>
          <p:nvSpPr>
            <p:cNvPr id="35852" name="Rectangle 12" descr="小网格"/>
            <p:cNvSpPr>
              <a:spLocks noChangeArrowheads="1"/>
            </p:cNvSpPr>
            <p:nvPr/>
          </p:nvSpPr>
          <p:spPr bwMode="auto">
            <a:xfrm>
              <a:off x="5239" y="1253"/>
              <a:ext cx="227" cy="227"/>
            </a:xfrm>
            <a:prstGeom prst="rect">
              <a:avLst/>
            </a:prstGeom>
            <a:pattFill prst="smGrid">
              <a:fgClr>
                <a:srgbClr val="003399"/>
              </a:fgClr>
              <a:bgClr>
                <a:schemeClr val="bg1"/>
              </a:bgClr>
            </a:pattFill>
            <a:ln w="9525">
              <a:solidFill>
                <a:schemeClr val="folHlink"/>
              </a:solidFill>
              <a:miter lim="800000"/>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5853" name="Rectangle 13" descr="小网格"/>
            <p:cNvSpPr>
              <a:spLocks noChangeArrowheads="1"/>
            </p:cNvSpPr>
            <p:nvPr/>
          </p:nvSpPr>
          <p:spPr bwMode="auto">
            <a:xfrm>
              <a:off x="5239" y="1512"/>
              <a:ext cx="227" cy="227"/>
            </a:xfrm>
            <a:prstGeom prst="rect">
              <a:avLst/>
            </a:prstGeom>
            <a:pattFill prst="smGrid">
              <a:fgClr>
                <a:srgbClr val="003399"/>
              </a:fgClr>
              <a:bgClr>
                <a:schemeClr val="bg1"/>
              </a:bgClr>
            </a:pattFill>
            <a:ln w="9525">
              <a:solidFill>
                <a:schemeClr val="folHlink"/>
              </a:solidFill>
              <a:miter lim="800000"/>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5854" name="Rectangle 14" descr="小网格"/>
            <p:cNvSpPr>
              <a:spLocks noChangeArrowheads="1"/>
            </p:cNvSpPr>
            <p:nvPr/>
          </p:nvSpPr>
          <p:spPr bwMode="auto">
            <a:xfrm>
              <a:off x="5239" y="1771"/>
              <a:ext cx="227" cy="227"/>
            </a:xfrm>
            <a:prstGeom prst="rect">
              <a:avLst/>
            </a:prstGeom>
            <a:pattFill prst="smGrid">
              <a:fgClr>
                <a:srgbClr val="003399"/>
              </a:fgClr>
              <a:bgClr>
                <a:schemeClr val="bg1"/>
              </a:bgClr>
            </a:pattFill>
            <a:ln w="9525">
              <a:solidFill>
                <a:schemeClr val="folHlink"/>
              </a:solidFill>
              <a:miter lim="800000"/>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5855" name="Rectangle 15" descr="草皮"/>
            <p:cNvSpPr>
              <a:spLocks noChangeArrowheads="1"/>
            </p:cNvSpPr>
            <p:nvPr/>
          </p:nvSpPr>
          <p:spPr bwMode="auto">
            <a:xfrm>
              <a:off x="5481" y="1253"/>
              <a:ext cx="227" cy="227"/>
            </a:xfrm>
            <a:prstGeom prst="rect">
              <a:avLst/>
            </a:prstGeom>
            <a:pattFill prst="divot">
              <a:fgClr>
                <a:srgbClr val="003399"/>
              </a:fgClr>
              <a:bgClr>
                <a:schemeClr val="bg1"/>
              </a:bgClr>
            </a:pattFill>
            <a:ln w="9525">
              <a:solidFill>
                <a:schemeClr val="folHlink"/>
              </a:solidFill>
              <a:miter lim="800000"/>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5856" name="Rectangle 16" descr="草皮"/>
            <p:cNvSpPr>
              <a:spLocks noChangeArrowheads="1"/>
            </p:cNvSpPr>
            <p:nvPr/>
          </p:nvSpPr>
          <p:spPr bwMode="auto">
            <a:xfrm>
              <a:off x="5481" y="1512"/>
              <a:ext cx="227" cy="227"/>
            </a:xfrm>
            <a:prstGeom prst="rect">
              <a:avLst/>
            </a:prstGeom>
            <a:pattFill prst="divot">
              <a:fgClr>
                <a:srgbClr val="003399"/>
              </a:fgClr>
              <a:bgClr>
                <a:schemeClr val="bg1"/>
              </a:bgClr>
            </a:pattFill>
            <a:ln w="9525">
              <a:solidFill>
                <a:schemeClr val="folHlink"/>
              </a:solidFill>
              <a:miter lim="800000"/>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5857" name="Rectangle 17" descr="草皮"/>
            <p:cNvSpPr>
              <a:spLocks noChangeArrowheads="1"/>
            </p:cNvSpPr>
            <p:nvPr/>
          </p:nvSpPr>
          <p:spPr bwMode="auto">
            <a:xfrm>
              <a:off x="5481" y="1771"/>
              <a:ext cx="227" cy="227"/>
            </a:xfrm>
            <a:prstGeom prst="rect">
              <a:avLst/>
            </a:prstGeom>
            <a:pattFill prst="divot">
              <a:fgClr>
                <a:srgbClr val="003399"/>
              </a:fgClr>
              <a:bgClr>
                <a:schemeClr val="bg1"/>
              </a:bgClr>
            </a:pattFill>
            <a:ln w="9525">
              <a:solidFill>
                <a:schemeClr val="folHlink"/>
              </a:solidFill>
              <a:miter lim="800000"/>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5858" name="Rectangle 18" descr="小网格"/>
            <p:cNvSpPr>
              <a:spLocks noChangeArrowheads="1"/>
            </p:cNvSpPr>
            <p:nvPr/>
          </p:nvSpPr>
          <p:spPr bwMode="auto">
            <a:xfrm>
              <a:off x="1474" y="1253"/>
              <a:ext cx="227" cy="227"/>
            </a:xfrm>
            <a:prstGeom prst="rect">
              <a:avLst/>
            </a:prstGeom>
            <a:pattFill prst="smGrid">
              <a:fgClr>
                <a:srgbClr val="003399"/>
              </a:fgClr>
              <a:bgClr>
                <a:schemeClr val="bg1"/>
              </a:bgClr>
            </a:pattFill>
            <a:ln w="9525">
              <a:solidFill>
                <a:schemeClr val="folHlink"/>
              </a:solidFill>
              <a:miter lim="800000"/>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5859" name="Rectangle 19" descr="草皮"/>
            <p:cNvSpPr>
              <a:spLocks noChangeArrowheads="1"/>
            </p:cNvSpPr>
            <p:nvPr/>
          </p:nvSpPr>
          <p:spPr bwMode="auto">
            <a:xfrm>
              <a:off x="1701" y="1253"/>
              <a:ext cx="227" cy="227"/>
            </a:xfrm>
            <a:prstGeom prst="rect">
              <a:avLst/>
            </a:prstGeom>
            <a:pattFill prst="divot">
              <a:fgClr>
                <a:srgbClr val="003399"/>
              </a:fgClr>
              <a:bgClr>
                <a:schemeClr val="bg1"/>
              </a:bgClr>
            </a:pattFill>
            <a:ln w="9525">
              <a:solidFill>
                <a:schemeClr val="folHlink"/>
              </a:solidFill>
              <a:miter lim="800000"/>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sp>
        <p:nvSpPr>
          <p:cNvPr id="35844" name="AutoShape 24">
            <a:hlinkClick r:id="rId2" action="ppaction://hlinksldjump" highlightClick="1"/>
          </p:cNvPr>
          <p:cNvSpPr>
            <a:spLocks noChangeArrowheads="1"/>
          </p:cNvSpPr>
          <p:nvPr/>
        </p:nvSpPr>
        <p:spPr bwMode="auto">
          <a:xfrm>
            <a:off x="7812088" y="6021388"/>
            <a:ext cx="685800" cy="304800"/>
          </a:xfrm>
          <a:prstGeom prst="actionButtonReturn">
            <a:avLst/>
          </a:prstGeom>
          <a:solidFill>
            <a:srgbClr val="FFCCFF"/>
          </a:solidFill>
          <a:ln w="9525">
            <a:solidFill>
              <a:srgbClr val="FFFF00"/>
            </a:solidFill>
            <a:miter lim="800000"/>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7250" y="1285875"/>
            <a:ext cx="42100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
          <p:cNvSpPr>
            <a:spLocks noChangeArrowheads="1"/>
          </p:cNvSpPr>
          <p:nvPr/>
        </p:nvSpPr>
        <p:spPr bwMode="auto">
          <a:xfrm>
            <a:off x="646113" y="231775"/>
            <a:ext cx="7381875" cy="676275"/>
          </a:xfrm>
          <a:prstGeom prst="rect">
            <a:avLst/>
          </a:prstGeom>
          <a:noFill/>
          <a:ln>
            <a:noFill/>
          </a:ln>
          <a:effectLst/>
        </p:spPr>
        <p:txBody>
          <a:bodyPr anchor="b"/>
          <a:lstStyle/>
          <a:p>
            <a:pPr>
              <a:defRPr/>
            </a:pPr>
            <a:r>
              <a:rPr lang="en-US" altLang="zh-CN" sz="3600" dirty="0" smtClean="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8.3 </a:t>
            </a:r>
            <a:r>
              <a:rPr lang="zh-CN" altLang="en-US" sz="36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降低</a:t>
            </a:r>
            <a:r>
              <a:rPr lang="en-US" altLang="zh-CN" sz="36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Cache</a:t>
            </a:r>
            <a:r>
              <a:rPr lang="zh-CN" altLang="en-US" sz="36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失效率的方法</a:t>
            </a:r>
            <a:endParaRPr lang="zh-CN" altLang="en-US" sz="36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9804" name="Group 124"/>
          <p:cNvGraphicFramePr>
            <a:graphicFrameLocks noGrp="1"/>
          </p:cNvGraphicFramePr>
          <p:nvPr>
            <p:ph idx="1"/>
          </p:nvPr>
        </p:nvGraphicFramePr>
        <p:xfrm>
          <a:off x="179388" y="548680"/>
          <a:ext cx="8713787" cy="6191912"/>
        </p:xfrm>
        <a:graphic>
          <a:graphicData uri="http://schemas.openxmlformats.org/drawingml/2006/table">
            <a:tbl>
              <a:tblPr/>
              <a:tblGrid>
                <a:gridCol w="2089150"/>
                <a:gridCol w="790575"/>
                <a:gridCol w="1008062"/>
                <a:gridCol w="720725"/>
                <a:gridCol w="1079500"/>
                <a:gridCol w="3025775"/>
              </a:tblGrid>
              <a:tr h="728096">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dirty="0" smtClean="0">
                          <a:ln>
                            <a:noFill/>
                          </a:ln>
                          <a:solidFill>
                            <a:srgbClr val="E24C05"/>
                          </a:solidFill>
                          <a:effectLst/>
                          <a:latin typeface="Tahoma" panose="020B0604030504040204" pitchFamily="34" charset="0"/>
                          <a:ea typeface="黑体" panose="02010609060101010101" pitchFamily="49" charset="-122"/>
                        </a:rPr>
                        <a:t>优化技术 </a:t>
                      </a:r>
                      <a:endParaRPr kumimoji="1" lang="zh-CN" altLang="en-US" sz="2000" b="0" i="0" u="none" strike="noStrike" cap="none" normalizeH="0" baseline="0" dirty="0" smtClean="0">
                        <a:ln>
                          <a:noFill/>
                        </a:ln>
                        <a:solidFill>
                          <a:srgbClr val="E24C05"/>
                        </a:solidFill>
                        <a:effectLst/>
                        <a:latin typeface="Tahoma" panose="020B0604030504040204" pitchFamily="34" charset="0"/>
                        <a:ea typeface="黑体" panose="02010609060101010101" pitchFamily="49"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rPr>
                        <a:t>不命中率 </a:t>
                      </a:r>
                      <a:endParaRPr kumimoji="1" lang="zh-CN" altLang="en-US"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rPr>
                        <a:t>不命中</a:t>
                      </a:r>
                      <a:endParaRPr kumimoji="1" lang="zh-CN" altLang="en-US"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rPr>
                        <a:t>开销 </a:t>
                      </a:r>
                      <a:endParaRPr kumimoji="1" lang="zh-CN" altLang="en-US"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rPr>
                        <a:t>命中</a:t>
                      </a:r>
                      <a:endParaRPr kumimoji="1" lang="zh-CN" altLang="en-US"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rPr>
                        <a:t>时间 </a:t>
                      </a:r>
                      <a:endParaRPr kumimoji="1" lang="zh-CN" altLang="en-US"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rPr>
                        <a:t>硬件</a:t>
                      </a:r>
                      <a:endParaRPr kumimoji="1" lang="zh-CN" altLang="en-US"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rPr>
                        <a:t>复杂度 </a:t>
                      </a:r>
                      <a:endParaRPr kumimoji="1" lang="zh-CN" altLang="en-US"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rPr>
                        <a:t>说 明 </a:t>
                      </a:r>
                      <a:endParaRPr kumimoji="1" lang="zh-CN" altLang="en-US"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6172">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23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smtClean="0">
                          <a:ln>
                            <a:noFill/>
                          </a:ln>
                          <a:solidFill>
                            <a:srgbClr val="0000CC"/>
                          </a:solidFill>
                          <a:effectLst/>
                          <a:latin typeface="黑体" panose="02010609060101010101" pitchFamily="49" charset="-122"/>
                          <a:ea typeface="黑体" panose="02010609060101010101" pitchFamily="49" charset="-122"/>
                        </a:rPr>
                        <a:t>增加块大小 </a:t>
                      </a:r>
                      <a:endParaRPr kumimoji="1" lang="zh-CN" altLang="en-US" sz="2000" b="0" i="0" u="none" strike="noStrike" cap="none" normalizeH="0" baseline="0" smtClean="0">
                        <a:ln>
                          <a:noFill/>
                        </a:ln>
                        <a:solidFill>
                          <a:srgbClr val="0000CC"/>
                        </a:solidFill>
                        <a:effectLst/>
                        <a:latin typeface="黑体" panose="02010609060101010101" pitchFamily="49" charset="-122"/>
                        <a:ea typeface="黑体" panose="02010609060101010101" pitchFamily="49"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23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 </a:t>
                      </a:r>
                      <a:endPar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230000"/>
                        </a:lnSpc>
                        <a:spcBef>
                          <a:spcPct val="20000"/>
                        </a:spcBef>
                        <a:spcAft>
                          <a:spcPct val="0"/>
                        </a:spcAft>
                        <a:buClr>
                          <a:schemeClr val="tx1"/>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 </a:t>
                      </a:r>
                      <a:endPar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230000"/>
                        </a:lnSpc>
                        <a:spcBef>
                          <a:spcPct val="20000"/>
                        </a:spcBef>
                        <a:spcAft>
                          <a:spcPct val="0"/>
                        </a:spcAft>
                        <a:buClr>
                          <a:schemeClr val="tx1"/>
                        </a:buClr>
                        <a:buSzTx/>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23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0 </a:t>
                      </a:r>
                      <a:endPar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1"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实现容易；</a:t>
                      </a:r>
                      <a:r>
                        <a:rPr kumimoji="1" lang="en-US" altLang="zh-CN"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Pentium 4 </a:t>
                      </a:r>
                      <a:r>
                        <a:rPr kumimoji="1"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的第二级</a:t>
                      </a:r>
                      <a:r>
                        <a:rPr kumimoji="1" lang="en-US" altLang="zh-CN"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Cache</a:t>
                      </a:r>
                      <a:r>
                        <a:rPr kumimoji="1"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采用了</a:t>
                      </a:r>
                      <a:r>
                        <a:rPr kumimoji="1" lang="en-US" altLang="zh-CN"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128</a:t>
                      </a:r>
                      <a:r>
                        <a:rPr kumimoji="1"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字节的块 </a:t>
                      </a:r>
                      <a:endParaRPr kumimoji="1"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4224">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dirty="0" smtClean="0">
                          <a:ln>
                            <a:noFill/>
                          </a:ln>
                          <a:solidFill>
                            <a:srgbClr val="0000CC"/>
                          </a:solidFill>
                          <a:effectLst/>
                          <a:latin typeface="黑体" panose="02010609060101010101" pitchFamily="49" charset="-122"/>
                          <a:ea typeface="黑体" panose="02010609060101010101" pitchFamily="49" charset="-122"/>
                        </a:rPr>
                        <a:t>提高相联度 </a:t>
                      </a:r>
                      <a:endParaRPr kumimoji="1" lang="zh-CN" altLang="en-US" sz="2000" b="0" i="0" u="none" strike="noStrike" cap="none" normalizeH="0" baseline="0" dirty="0" smtClean="0">
                        <a:ln>
                          <a:noFill/>
                        </a:ln>
                        <a:solidFill>
                          <a:srgbClr val="0000CC"/>
                        </a:solidFill>
                        <a:effectLst/>
                        <a:latin typeface="黑体" panose="02010609060101010101" pitchFamily="49" charset="-122"/>
                        <a:ea typeface="黑体" panose="02010609060101010101" pitchFamily="49"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 </a:t>
                      </a:r>
                      <a:endPar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 </a:t>
                      </a:r>
                      <a:endPar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1 </a:t>
                      </a:r>
                      <a:endPar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None/>
                      </a:pPr>
                      <a:r>
                        <a:rPr kumimoji="1"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被广泛采用 </a:t>
                      </a:r>
                      <a:endParaRPr kumimoji="1"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413">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smtClean="0">
                          <a:ln>
                            <a:noFill/>
                          </a:ln>
                          <a:solidFill>
                            <a:srgbClr val="0000CC"/>
                          </a:solidFill>
                          <a:effectLst/>
                          <a:latin typeface="黑体" panose="02010609060101010101" pitchFamily="49" charset="-122"/>
                          <a:ea typeface="黑体" panose="02010609060101010101" pitchFamily="49" charset="-122"/>
                        </a:rPr>
                        <a:t>牺牲</a:t>
                      </a:r>
                      <a:r>
                        <a:rPr kumimoji="1" lang="en-US" altLang="zh-CN" sz="2000" b="1" i="0" u="none" strike="noStrike" cap="none" normalizeH="0" baseline="0" smtClean="0">
                          <a:ln>
                            <a:noFill/>
                          </a:ln>
                          <a:solidFill>
                            <a:srgbClr val="0000CC"/>
                          </a:solidFill>
                          <a:effectLst/>
                          <a:latin typeface="黑体" panose="02010609060101010101" pitchFamily="49" charset="-122"/>
                          <a:ea typeface="黑体" panose="02010609060101010101" pitchFamily="49" charset="-122"/>
                        </a:rPr>
                        <a:t>Cache</a:t>
                      </a:r>
                      <a:r>
                        <a:rPr kumimoji="1" lang="en-US" altLang="zh-CN" sz="2000" b="0" i="0" u="none" strike="noStrike" cap="none" normalizeH="0" baseline="0" smtClean="0">
                          <a:ln>
                            <a:noFill/>
                          </a:ln>
                          <a:solidFill>
                            <a:srgbClr val="0000CC"/>
                          </a:solidFill>
                          <a:effectLst/>
                          <a:latin typeface="黑体" panose="02010609060101010101" pitchFamily="49" charset="-122"/>
                          <a:ea typeface="黑体" panose="02010609060101010101" pitchFamily="49" charset="-122"/>
                        </a:rPr>
                        <a:t> </a:t>
                      </a:r>
                      <a:endParaRPr kumimoji="1" lang="en-US" altLang="zh-CN" sz="2000" b="0" i="0" u="none" strike="noStrike" cap="none" normalizeH="0" baseline="0" smtClean="0">
                        <a:ln>
                          <a:noFill/>
                        </a:ln>
                        <a:solidFill>
                          <a:srgbClr val="0000CC"/>
                        </a:solidFill>
                        <a:effectLst/>
                        <a:latin typeface="黑体" panose="02010609060101010101" pitchFamily="49" charset="-122"/>
                        <a:ea typeface="黑体" panose="02010609060101010101" pitchFamily="49"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 </a:t>
                      </a:r>
                      <a:endParaRPr kumimoji="1"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2 </a:t>
                      </a:r>
                      <a:endPar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1" lang="en-US" altLang="zh-CN"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AMD Athlon</a:t>
                      </a:r>
                      <a:r>
                        <a:rPr kumimoji="1"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采用了</a:t>
                      </a:r>
                      <a:r>
                        <a:rPr kumimoji="1" lang="en-US" altLang="zh-CN"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8</a:t>
                      </a:r>
                      <a:r>
                        <a:rPr kumimoji="1"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个项的</a:t>
                      </a:r>
                      <a:r>
                        <a:rPr kumimoji="1" lang="en-US" altLang="zh-CN"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Victim Cache</a:t>
                      </a:r>
                      <a:endParaRPr kumimoji="1" lang="en-US" altLang="zh-CN"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6338">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smtClean="0">
                          <a:ln>
                            <a:noFill/>
                          </a:ln>
                          <a:solidFill>
                            <a:srgbClr val="0000CC"/>
                          </a:solidFill>
                          <a:effectLst/>
                          <a:latin typeface="黑体" panose="02010609060101010101" pitchFamily="49" charset="-122"/>
                          <a:ea typeface="黑体" panose="02010609060101010101" pitchFamily="49" charset="-122"/>
                        </a:rPr>
                        <a:t>伪相联</a:t>
                      </a:r>
                      <a:r>
                        <a:rPr kumimoji="1" lang="en-US" altLang="zh-CN" sz="2000" b="0" i="0" u="none" strike="noStrike" cap="none" normalizeH="0" baseline="0" smtClean="0">
                          <a:ln>
                            <a:noFill/>
                          </a:ln>
                          <a:solidFill>
                            <a:srgbClr val="0000CC"/>
                          </a:solidFill>
                          <a:effectLst/>
                          <a:latin typeface="黑体" panose="02010609060101010101" pitchFamily="49" charset="-122"/>
                          <a:ea typeface="黑体" panose="02010609060101010101" pitchFamily="49" charset="-122"/>
                        </a:rPr>
                        <a:t>Cache </a:t>
                      </a:r>
                      <a:endParaRPr kumimoji="1" lang="en-US" altLang="zh-CN" sz="2000" b="0" i="0" u="none" strike="noStrike" cap="none" normalizeH="0" baseline="0" smtClean="0">
                        <a:ln>
                          <a:noFill/>
                        </a:ln>
                        <a:solidFill>
                          <a:srgbClr val="0000CC"/>
                        </a:solidFill>
                        <a:effectLst/>
                        <a:latin typeface="黑体" panose="02010609060101010101" pitchFamily="49" charset="-122"/>
                        <a:ea typeface="黑体" panose="02010609060101010101" pitchFamily="49"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 </a:t>
                      </a:r>
                      <a:endPar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2 </a:t>
                      </a:r>
                      <a:endPar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1" lang="en-US" altLang="zh-CN"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MIPS R10000</a:t>
                      </a:r>
                      <a:r>
                        <a:rPr kumimoji="1"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的第二级</a:t>
                      </a:r>
                      <a:r>
                        <a:rPr kumimoji="1" lang="en-US" altLang="zh-CN"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Cache</a:t>
                      </a:r>
                      <a:r>
                        <a:rPr kumimoji="1"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采用 </a:t>
                      </a:r>
                      <a:endParaRPr kumimoji="1"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4595">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smtClean="0">
                          <a:ln>
                            <a:noFill/>
                          </a:ln>
                          <a:solidFill>
                            <a:srgbClr val="0000CC"/>
                          </a:solidFill>
                          <a:effectLst/>
                          <a:latin typeface="黑体" panose="02010609060101010101" pitchFamily="49" charset="-122"/>
                          <a:ea typeface="黑体" panose="02010609060101010101" pitchFamily="49" charset="-122"/>
                        </a:rPr>
                        <a:t>硬件预取指令</a:t>
                      </a:r>
                      <a:endParaRPr kumimoji="1" lang="zh-CN" altLang="en-US" sz="2000" b="0" i="0" u="none" strike="noStrike" cap="none" normalizeH="0" baseline="0" smtClean="0">
                        <a:ln>
                          <a:noFill/>
                        </a:ln>
                        <a:solidFill>
                          <a:srgbClr val="0000CC"/>
                        </a:solidFill>
                        <a:effectLst/>
                        <a:latin typeface="黑体" panose="02010609060101010101" pitchFamily="49" charset="-122"/>
                        <a:ea typeface="黑体" panose="02010609060101010101" pitchFamily="49" charset="-122"/>
                      </a:endParaRPr>
                    </a:p>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smtClean="0">
                          <a:ln>
                            <a:noFill/>
                          </a:ln>
                          <a:solidFill>
                            <a:srgbClr val="0000CC"/>
                          </a:solidFill>
                          <a:effectLst/>
                          <a:latin typeface="黑体" panose="02010609060101010101" pitchFamily="49" charset="-122"/>
                          <a:ea typeface="黑体" panose="02010609060101010101" pitchFamily="49" charset="-122"/>
                        </a:rPr>
                        <a:t>和数据 </a:t>
                      </a:r>
                      <a:endParaRPr kumimoji="1" lang="zh-CN" altLang="en-US" sz="2000" b="0" i="0" u="none" strike="noStrike" cap="none" normalizeH="0" baseline="0" smtClean="0">
                        <a:ln>
                          <a:noFill/>
                        </a:ln>
                        <a:solidFill>
                          <a:srgbClr val="0000CC"/>
                        </a:solidFill>
                        <a:effectLst/>
                        <a:latin typeface="黑体" panose="02010609060101010101" pitchFamily="49" charset="-122"/>
                        <a:ea typeface="黑体" panose="02010609060101010101" pitchFamily="49"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 </a:t>
                      </a:r>
                      <a:endParaRPr kumimoji="1"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
                          <a:schemeClr val="tx1"/>
                        </a:buClr>
                        <a:buSzTx/>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
                          <a:schemeClr val="tx1"/>
                        </a:buClr>
                        <a:buSzTx/>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2</a:t>
                      </a:r>
                      <a:r>
                        <a:rPr kumimoji="1" lang="zh-CN" altLang="en-US"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a:t>
                      </a:r>
                      <a:r>
                        <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3 </a:t>
                      </a:r>
                      <a:endPar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1"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许多机器预取指令，</a:t>
                      </a:r>
                      <a:r>
                        <a:rPr kumimoji="1" lang="en-US" altLang="zh-CN" sz="1600" b="1"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rPr>
                        <a:t>UltraSPARC</a:t>
                      </a:r>
                      <a:r>
                        <a:rPr kumimoji="1" lang="en-US" altLang="zh-CN"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Ⅲ</a:t>
                      </a:r>
                      <a:r>
                        <a:rPr kumimoji="1"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预取数据 </a:t>
                      </a:r>
                      <a:endParaRPr kumimoji="1"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31923">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dirty="0" smtClean="0">
                          <a:ln>
                            <a:noFill/>
                          </a:ln>
                          <a:solidFill>
                            <a:srgbClr val="0000CC"/>
                          </a:solidFill>
                          <a:effectLst/>
                          <a:latin typeface="黑体" panose="02010609060101010101" pitchFamily="49" charset="-122"/>
                          <a:ea typeface="黑体" panose="02010609060101010101" pitchFamily="49" charset="-122"/>
                        </a:rPr>
                        <a:t>编译器控制</a:t>
                      </a:r>
                      <a:endParaRPr kumimoji="1" lang="zh-CN" altLang="en-US" sz="2000" b="0" i="0" u="none" strike="noStrike" cap="none" normalizeH="0" baseline="0" dirty="0" smtClean="0">
                        <a:ln>
                          <a:noFill/>
                        </a:ln>
                        <a:solidFill>
                          <a:srgbClr val="0000CC"/>
                        </a:solidFill>
                        <a:effectLst/>
                        <a:latin typeface="黑体" panose="02010609060101010101" pitchFamily="49" charset="-122"/>
                        <a:ea typeface="黑体" panose="02010609060101010101" pitchFamily="49" charset="-122"/>
                      </a:endParaRPr>
                    </a:p>
                    <a:p>
                      <a:pPr marL="0" marR="0" lvl="0" indent="0" algn="ctr"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dirty="0" smtClean="0">
                          <a:ln>
                            <a:noFill/>
                          </a:ln>
                          <a:solidFill>
                            <a:srgbClr val="0000CC"/>
                          </a:solidFill>
                          <a:effectLst/>
                          <a:latin typeface="黑体" panose="02010609060101010101" pitchFamily="49" charset="-122"/>
                          <a:ea typeface="黑体" panose="02010609060101010101" pitchFamily="49" charset="-122"/>
                        </a:rPr>
                        <a:t>的预取 </a:t>
                      </a:r>
                      <a:endParaRPr kumimoji="1" lang="zh-CN" altLang="en-US" sz="2000" b="0" i="0" u="none" strike="noStrike" cap="none" normalizeH="0" baseline="0" dirty="0" smtClean="0">
                        <a:ln>
                          <a:noFill/>
                        </a:ln>
                        <a:solidFill>
                          <a:srgbClr val="0000CC"/>
                        </a:solidFill>
                        <a:effectLst/>
                        <a:latin typeface="黑体" panose="02010609060101010101" pitchFamily="49" charset="-122"/>
                        <a:ea typeface="黑体" panose="02010609060101010101" pitchFamily="49" charset="-122"/>
                      </a:endParaRP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23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 </a:t>
                      </a:r>
                      <a:endParaRPr kumimoji="1"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23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 </a:t>
                      </a:r>
                      <a:endParaRPr kumimoji="1"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230000"/>
                        </a:lnSpc>
                        <a:spcBef>
                          <a:spcPct val="20000"/>
                        </a:spcBef>
                        <a:spcAft>
                          <a:spcPct val="0"/>
                        </a:spcAft>
                        <a:buClr>
                          <a:schemeClr val="tx1"/>
                        </a:buClr>
                        <a:buSzTx/>
                        <a:buFont typeface="Wingdings" panose="05000000000000000000" pitchFamily="2" charset="2"/>
                        <a:buNone/>
                      </a:pPr>
                      <a:endParaRPr kumimoji="1" lang="zh-CN"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23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3  </a:t>
                      </a:r>
                      <a:endParaRPr kumimoji="1"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anose="05000000000000000000" pitchFamily="2" charset="2"/>
                        <a:buNone/>
                      </a:pPr>
                      <a:r>
                        <a:rPr kumimoji="1"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需同时采用非阻塞</a:t>
                      </a:r>
                      <a:r>
                        <a:rPr kumimoji="1" lang="en-US" altLang="zh-CN"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Cache</a:t>
                      </a:r>
                      <a:r>
                        <a:rPr kumimoji="1"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；有几种微处理器提供了对这种预取的支持 </a:t>
                      </a:r>
                      <a:endParaRPr kumimoji="1"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4853">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dirty="0" smtClean="0">
                          <a:ln>
                            <a:noFill/>
                          </a:ln>
                          <a:solidFill>
                            <a:srgbClr val="0000CC"/>
                          </a:solidFill>
                          <a:effectLst/>
                          <a:latin typeface="黑体" panose="02010609060101010101" pitchFamily="49" charset="-122"/>
                          <a:ea typeface="黑体" panose="02010609060101010101" pitchFamily="49" charset="-122"/>
                        </a:rPr>
                        <a:t>用编译技术减少</a:t>
                      </a:r>
                      <a:r>
                        <a:rPr kumimoji="1" lang="en-US" altLang="zh-CN" sz="2000" b="0" i="0" u="none" strike="noStrike" cap="none" normalizeH="0" baseline="0" dirty="0" smtClean="0">
                          <a:ln>
                            <a:noFill/>
                          </a:ln>
                          <a:solidFill>
                            <a:srgbClr val="0000CC"/>
                          </a:solidFill>
                          <a:effectLst/>
                          <a:latin typeface="黑体" panose="02010609060101010101" pitchFamily="49" charset="-122"/>
                          <a:ea typeface="黑体" panose="02010609060101010101" pitchFamily="49" charset="-122"/>
                        </a:rPr>
                        <a:t>Cache</a:t>
                      </a:r>
                      <a:r>
                        <a:rPr kumimoji="1" lang="zh-CN" altLang="en-US" sz="2000" b="0" i="0" u="none" strike="noStrike" cap="none" normalizeH="0" baseline="0" dirty="0" smtClean="0">
                          <a:ln>
                            <a:noFill/>
                          </a:ln>
                          <a:solidFill>
                            <a:srgbClr val="0000CC"/>
                          </a:solidFill>
                          <a:effectLst/>
                          <a:latin typeface="黑体" panose="02010609060101010101" pitchFamily="49" charset="-122"/>
                          <a:ea typeface="黑体" panose="02010609060101010101" pitchFamily="49" charset="-122"/>
                        </a:rPr>
                        <a:t>不命中次数 </a:t>
                      </a:r>
                      <a:endParaRPr kumimoji="1" lang="zh-CN" altLang="en-US" sz="2000" b="0" i="0" u="none" strike="noStrike" cap="none" normalizeH="0" baseline="0" dirty="0" smtClean="0">
                        <a:ln>
                          <a:noFill/>
                        </a:ln>
                        <a:solidFill>
                          <a:srgbClr val="0000CC"/>
                        </a:solidFill>
                        <a:effectLst/>
                        <a:latin typeface="黑体" panose="02010609060101010101" pitchFamily="49" charset="-122"/>
                        <a:ea typeface="黑体" panose="02010609060101010101" pitchFamily="49" charset="-122"/>
                      </a:endParaRP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 </a:t>
                      </a:r>
                      <a:endParaRPr kumimoji="1"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pPr>
                      <a:endParaRPr kumimoji="1" lang="zh-CN"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pPr>
                      <a:endParaRPr kumimoji="1" lang="zh-CN"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0 </a:t>
                      </a:r>
                      <a:endParaRPr kumimoji="1"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1"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向软件提出了新要求；有些机器提供了编译器选项 </a:t>
                      </a:r>
                      <a:endParaRPr kumimoji="1"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4796" name="Text Box 80"/>
          <p:cNvSpPr txBox="1">
            <a:spLocks noChangeArrowheads="1"/>
          </p:cNvSpPr>
          <p:nvPr/>
        </p:nvSpPr>
        <p:spPr bwMode="auto">
          <a:xfrm>
            <a:off x="2915816" y="-15570"/>
            <a:ext cx="3814539" cy="47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9pPr>
          </a:lstStyle>
          <a:p>
            <a:pPr>
              <a:buNone/>
              <a:defRPr/>
            </a:pPr>
            <a:r>
              <a:rPr lang="zh-CN" altLang="en-US"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降低</a:t>
            </a:r>
            <a:r>
              <a:rPr lang="en-US" altLang="zh-CN"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Cache</a:t>
            </a:r>
            <a:r>
              <a:rPr lang="zh-CN" altLang="en-US"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失效率的方法</a:t>
            </a:r>
            <a:endParaRPr lang="zh-CN" altLang="en-US"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Tree>
  </p:cSld>
  <p:clrMapOvr>
    <a:masterClrMapping/>
  </p:clrMapOvr>
  <p:transition>
    <p:pull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6"/>
          <p:cNvSpPr txBox="1">
            <a:spLocks noChangeArrowheads="1"/>
          </p:cNvSpPr>
          <p:nvPr/>
        </p:nvSpPr>
        <p:spPr bwMode="auto">
          <a:xfrm>
            <a:off x="1349375" y="2012950"/>
            <a:ext cx="5029200" cy="519113"/>
          </a:xfrm>
          <a:prstGeom prst="rect">
            <a:avLst/>
          </a:prstGeom>
          <a:noFill/>
          <a:ln>
            <a:noFill/>
          </a:ln>
          <a:effec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8.2</a:t>
            </a:r>
            <a:r>
              <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　</a:t>
            </a:r>
            <a:r>
              <a:rPr kumimoji="1" lang="en-US" altLang="zh-CN"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Cache</a:t>
            </a:r>
            <a:r>
              <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基本知识</a:t>
            </a:r>
            <a:endPar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
        <p:nvSpPr>
          <p:cNvPr id="3079" name="Text Box 7"/>
          <p:cNvSpPr txBox="1">
            <a:spLocks noChangeArrowheads="1"/>
          </p:cNvSpPr>
          <p:nvPr/>
        </p:nvSpPr>
        <p:spPr bwMode="auto">
          <a:xfrm>
            <a:off x="1349375" y="2546350"/>
            <a:ext cx="5743575" cy="519113"/>
          </a:xfrm>
          <a:prstGeom prst="rect">
            <a:avLst/>
          </a:prstGeom>
          <a:noFill/>
          <a:ln>
            <a:noFill/>
          </a:ln>
          <a:effec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8.3    </a:t>
            </a:r>
            <a:r>
              <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降低</a:t>
            </a:r>
            <a:r>
              <a:rPr kumimoji="1" lang="en-US" altLang="zh-CN"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Cache</a:t>
            </a:r>
            <a:r>
              <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失效率的方法</a:t>
            </a:r>
            <a:endPar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
        <p:nvSpPr>
          <p:cNvPr id="3082" name="Text Box 10"/>
          <p:cNvSpPr txBox="1">
            <a:spLocks noChangeArrowheads="1"/>
          </p:cNvSpPr>
          <p:nvPr/>
        </p:nvSpPr>
        <p:spPr bwMode="auto">
          <a:xfrm>
            <a:off x="1349375" y="3079750"/>
            <a:ext cx="5226050" cy="519113"/>
          </a:xfrm>
          <a:prstGeom prst="rect">
            <a:avLst/>
          </a:prstGeom>
          <a:noFill/>
          <a:ln>
            <a:noFill/>
          </a:ln>
          <a:effectLst/>
        </p:spPr>
        <p:txBody>
          <a:bodyPr>
            <a:spAutoFit/>
          </a:bodyPr>
          <a:lstStyle/>
          <a:p>
            <a:pPr>
              <a:spcBef>
                <a:spcPct val="50000"/>
              </a:spcBef>
              <a:defRPr/>
            </a:pPr>
            <a:r>
              <a:rPr kumimoji="1" lang="en-US" altLang="zh-CN" sz="2800" dirty="0" smtClean="0">
                <a:solidFill>
                  <a:srgbClr val="0000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8.4</a:t>
            </a:r>
            <a:r>
              <a:rPr kumimoji="1" lang="zh-CN" altLang="en-US" sz="2800" dirty="0">
                <a:solidFill>
                  <a:srgbClr val="0000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　减少</a:t>
            </a:r>
            <a:r>
              <a:rPr kumimoji="1" lang="en-US" altLang="zh-CN" sz="2800" dirty="0">
                <a:solidFill>
                  <a:srgbClr val="0000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Cache</a:t>
            </a:r>
            <a:r>
              <a:rPr kumimoji="1" lang="zh-CN" altLang="en-US" sz="2800" dirty="0">
                <a:solidFill>
                  <a:srgbClr val="0000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失效开销</a:t>
            </a:r>
            <a:endParaRPr kumimoji="1" lang="zh-CN" altLang="en-US" sz="2800" dirty="0">
              <a:solidFill>
                <a:srgbClr val="0000FF"/>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
        <p:nvSpPr>
          <p:cNvPr id="3084" name="Text Box 12"/>
          <p:cNvSpPr txBox="1">
            <a:spLocks noChangeArrowheads="1"/>
          </p:cNvSpPr>
          <p:nvPr/>
        </p:nvSpPr>
        <p:spPr bwMode="auto">
          <a:xfrm>
            <a:off x="1349375" y="1479550"/>
            <a:ext cx="4832350" cy="519113"/>
          </a:xfrm>
          <a:prstGeom prst="rect">
            <a:avLst/>
          </a:prstGeom>
          <a:noFill/>
          <a:ln>
            <a:noFill/>
          </a:ln>
          <a:effec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8.1</a:t>
            </a:r>
            <a:r>
              <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　存储器的层次结构</a:t>
            </a:r>
            <a:endPar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hlinkClick r:id="rId1" action="ppaction://hlinksldjump"/>
            </a:endParaRPr>
          </a:p>
        </p:txBody>
      </p:sp>
      <p:sp>
        <p:nvSpPr>
          <p:cNvPr id="3085" name="Text Box 13"/>
          <p:cNvSpPr txBox="1">
            <a:spLocks noChangeArrowheads="1"/>
          </p:cNvSpPr>
          <p:nvPr/>
        </p:nvSpPr>
        <p:spPr bwMode="auto">
          <a:xfrm>
            <a:off x="1368425" y="3613150"/>
            <a:ext cx="5226050" cy="519113"/>
          </a:xfrm>
          <a:prstGeom prst="rect">
            <a:avLst/>
          </a:prstGeom>
          <a:noFill/>
          <a:ln>
            <a:noFill/>
          </a:ln>
          <a:effectLst/>
        </p:spPr>
        <p:txBody>
          <a:bodyPr>
            <a:spAutoFit/>
          </a:bodyPr>
          <a:lstStyle/>
          <a:p>
            <a:pPr>
              <a:spcBef>
                <a:spcPct val="50000"/>
              </a:spcBef>
              <a:defRPr/>
            </a:pPr>
            <a:r>
              <a:rPr kumimoji="1" lang="en-US" altLang="zh-CN" sz="2800" dirty="0" smtClean="0">
                <a:solidFill>
                  <a:srgbClr val="0000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8.5</a:t>
            </a:r>
            <a:r>
              <a:rPr kumimoji="1" lang="zh-CN" altLang="en-US" sz="2800" dirty="0">
                <a:solidFill>
                  <a:srgbClr val="0000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　减少命中时间</a:t>
            </a:r>
            <a:endParaRPr kumimoji="1" lang="zh-CN" altLang="en-US" sz="2800" dirty="0">
              <a:solidFill>
                <a:srgbClr val="0000FF"/>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
        <p:nvSpPr>
          <p:cNvPr id="3086" name="Text Box 14"/>
          <p:cNvSpPr txBox="1">
            <a:spLocks noChangeArrowheads="1"/>
          </p:cNvSpPr>
          <p:nvPr/>
        </p:nvSpPr>
        <p:spPr bwMode="auto">
          <a:xfrm>
            <a:off x="1368425" y="4146550"/>
            <a:ext cx="5226050" cy="519113"/>
          </a:xfrm>
          <a:prstGeom prst="rect">
            <a:avLst/>
          </a:prstGeom>
          <a:noFill/>
          <a:ln>
            <a:noFill/>
          </a:ln>
          <a:effec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8.6</a:t>
            </a:r>
            <a:r>
              <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　主存</a:t>
            </a:r>
            <a:endPar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
        <p:nvSpPr>
          <p:cNvPr id="3087" name="Text Box 15"/>
          <p:cNvSpPr txBox="1">
            <a:spLocks noChangeArrowheads="1"/>
          </p:cNvSpPr>
          <p:nvPr/>
        </p:nvSpPr>
        <p:spPr bwMode="auto">
          <a:xfrm>
            <a:off x="1368425" y="4679950"/>
            <a:ext cx="5226050" cy="519113"/>
          </a:xfrm>
          <a:prstGeom prst="rect">
            <a:avLst/>
          </a:prstGeom>
          <a:noFill/>
          <a:ln>
            <a:noFill/>
          </a:ln>
          <a:effec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8.7</a:t>
            </a:r>
            <a:r>
              <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　虚拟存储器</a:t>
            </a:r>
            <a:endPar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hlinkClick r:id="" action="ppaction://noaction"/>
            </a:endParaRPr>
          </a:p>
        </p:txBody>
      </p:sp>
      <p:sp>
        <p:nvSpPr>
          <p:cNvPr id="4105" name="Rectangle 23"/>
          <p:cNvSpPr>
            <a:spLocks noChangeArrowheads="1"/>
          </p:cNvSpPr>
          <p:nvPr/>
        </p:nvSpPr>
        <p:spPr bwMode="auto">
          <a:xfrm>
            <a:off x="574675" y="304800"/>
            <a:ext cx="59420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r>
              <a:rPr lang="zh-CN" altLang="en-US" sz="3600">
                <a:solidFill>
                  <a:srgbClr val="003366"/>
                </a:solidFill>
                <a:latin typeface="黑体" panose="02010609060101010101" pitchFamily="49" charset="-122"/>
                <a:ea typeface="黑体" panose="02010609060101010101" pitchFamily="49" charset="-122"/>
              </a:rPr>
              <a:t>本章内容</a:t>
            </a:r>
            <a:endParaRPr lang="zh-CN" altLang="en-US" sz="3600">
              <a:solidFill>
                <a:srgbClr val="003366"/>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6"/>
          <p:cNvSpPr txBox="1">
            <a:spLocks noChangeArrowheads="1"/>
          </p:cNvSpPr>
          <p:nvPr/>
        </p:nvSpPr>
        <p:spPr bwMode="auto">
          <a:xfrm>
            <a:off x="1349375" y="2012950"/>
            <a:ext cx="5029200" cy="519113"/>
          </a:xfrm>
          <a:prstGeom prst="rect">
            <a:avLst/>
          </a:prstGeom>
          <a:noFill/>
          <a:ln>
            <a:noFill/>
          </a:ln>
          <a:effectLst/>
        </p:spPr>
        <p:txBody>
          <a:bodyPr>
            <a:spAutoFit/>
          </a:bodyPr>
          <a:lstStyle/>
          <a:p>
            <a:pPr>
              <a:spcBef>
                <a:spcPct val="50000"/>
              </a:spcBef>
              <a:defRPr/>
            </a:pPr>
            <a:r>
              <a:rPr lang="en-US" altLang="zh-CN" sz="2800" dirty="0" smtClean="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8.2</a:t>
            </a:r>
            <a:r>
              <a:rPr lang="zh-CN" altLang="en-US" sz="2800" dirty="0">
                <a:solidFill>
                  <a:srgbClr val="0000FF"/>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rPr>
              <a:t>　</a:t>
            </a:r>
            <a:r>
              <a:rPr lang="en-US" altLang="zh-CN"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Cache</a:t>
            </a:r>
            <a:r>
              <a:rPr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基本知识</a:t>
            </a:r>
            <a:endParaRPr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
        <p:nvSpPr>
          <p:cNvPr id="3079" name="Text Box 7"/>
          <p:cNvSpPr txBox="1">
            <a:spLocks noChangeArrowheads="1"/>
          </p:cNvSpPr>
          <p:nvPr/>
        </p:nvSpPr>
        <p:spPr bwMode="auto">
          <a:xfrm>
            <a:off x="1349375" y="2546350"/>
            <a:ext cx="5743575" cy="519113"/>
          </a:xfrm>
          <a:prstGeom prst="rect">
            <a:avLst/>
          </a:prstGeom>
          <a:noFill/>
          <a:ln>
            <a:noFill/>
          </a:ln>
          <a:effectLst/>
        </p:spPr>
        <p:txBody>
          <a:bodyPr>
            <a:spAutoFit/>
          </a:bodyPr>
          <a:lstStyle/>
          <a:p>
            <a:pPr>
              <a:spcBef>
                <a:spcPct val="50000"/>
              </a:spcBef>
              <a:defRPr/>
            </a:pPr>
            <a:r>
              <a:rPr kumimoji="1" lang="en-US" altLang="zh-CN" sz="2800" dirty="0" smtClean="0">
                <a:solidFill>
                  <a:srgbClr val="0000FF"/>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rPr>
              <a:t>8.3    </a:t>
            </a:r>
            <a:r>
              <a:rPr kumimoji="1" lang="zh-CN" altLang="en-US" sz="2800" dirty="0">
                <a:solidFill>
                  <a:srgbClr val="0000FF"/>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rPr>
              <a:t>降低</a:t>
            </a:r>
            <a:r>
              <a:rPr kumimoji="1" lang="en-US" altLang="zh-CN" sz="2800" dirty="0">
                <a:solidFill>
                  <a:srgbClr val="0000FF"/>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rPr>
              <a:t>Cache</a:t>
            </a:r>
            <a:r>
              <a:rPr kumimoji="1" lang="zh-CN" altLang="en-US" sz="2800" dirty="0">
                <a:solidFill>
                  <a:srgbClr val="0000FF"/>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rPr>
              <a:t>失效率的方法</a:t>
            </a:r>
            <a:endParaRPr kumimoji="1" lang="zh-CN" altLang="en-US" sz="2800" dirty="0">
              <a:solidFill>
                <a:srgbClr val="0000FF"/>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endParaRPr>
          </a:p>
        </p:txBody>
      </p:sp>
      <p:sp>
        <p:nvSpPr>
          <p:cNvPr id="3082" name="Text Box 10"/>
          <p:cNvSpPr txBox="1">
            <a:spLocks noChangeArrowheads="1"/>
          </p:cNvSpPr>
          <p:nvPr/>
        </p:nvSpPr>
        <p:spPr bwMode="auto">
          <a:xfrm>
            <a:off x="1349375" y="3079750"/>
            <a:ext cx="5226050" cy="519113"/>
          </a:xfrm>
          <a:prstGeom prst="rect">
            <a:avLst/>
          </a:prstGeom>
          <a:noFill/>
          <a:ln>
            <a:noFill/>
          </a:ln>
          <a:effec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8.4</a:t>
            </a:r>
            <a:r>
              <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　减少</a:t>
            </a:r>
            <a:r>
              <a:rPr kumimoji="1" lang="en-US" altLang="zh-CN"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Cache</a:t>
            </a:r>
            <a:r>
              <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失效开销</a:t>
            </a:r>
            <a:endPar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
        <p:nvSpPr>
          <p:cNvPr id="3084" name="Text Box 12"/>
          <p:cNvSpPr txBox="1">
            <a:spLocks noChangeArrowheads="1"/>
          </p:cNvSpPr>
          <p:nvPr/>
        </p:nvSpPr>
        <p:spPr bwMode="auto">
          <a:xfrm>
            <a:off x="1349375" y="1479550"/>
            <a:ext cx="4832350" cy="519113"/>
          </a:xfrm>
          <a:prstGeom prst="rect">
            <a:avLst/>
          </a:prstGeom>
          <a:noFill/>
          <a:ln>
            <a:noFill/>
          </a:ln>
          <a:effec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8.1</a:t>
            </a:r>
            <a:r>
              <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　存储器的层次结构</a:t>
            </a:r>
            <a:endPar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hlinkClick r:id="rId1" action="ppaction://hlinksldjump"/>
            </a:endParaRPr>
          </a:p>
        </p:txBody>
      </p:sp>
      <p:sp>
        <p:nvSpPr>
          <p:cNvPr id="3085" name="Text Box 13"/>
          <p:cNvSpPr txBox="1">
            <a:spLocks noChangeArrowheads="1"/>
          </p:cNvSpPr>
          <p:nvPr/>
        </p:nvSpPr>
        <p:spPr bwMode="auto">
          <a:xfrm>
            <a:off x="1368425" y="3613150"/>
            <a:ext cx="5226050" cy="519113"/>
          </a:xfrm>
          <a:prstGeom prst="rect">
            <a:avLst/>
          </a:prstGeom>
          <a:noFill/>
          <a:ln>
            <a:noFill/>
          </a:ln>
          <a:effec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8.5</a:t>
            </a:r>
            <a:r>
              <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　减少命中时间</a:t>
            </a:r>
            <a:endPar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
        <p:nvSpPr>
          <p:cNvPr id="3086" name="Text Box 14"/>
          <p:cNvSpPr txBox="1">
            <a:spLocks noChangeArrowheads="1"/>
          </p:cNvSpPr>
          <p:nvPr/>
        </p:nvSpPr>
        <p:spPr bwMode="auto">
          <a:xfrm>
            <a:off x="1368425" y="4146550"/>
            <a:ext cx="5226050" cy="519113"/>
          </a:xfrm>
          <a:prstGeom prst="rect">
            <a:avLst/>
          </a:prstGeom>
          <a:noFill/>
          <a:ln>
            <a:noFill/>
          </a:ln>
          <a:effec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8.6</a:t>
            </a:r>
            <a:r>
              <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　主存</a:t>
            </a:r>
            <a:endPar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
        <p:nvSpPr>
          <p:cNvPr id="3087" name="Text Box 15"/>
          <p:cNvSpPr txBox="1">
            <a:spLocks noChangeArrowheads="1"/>
          </p:cNvSpPr>
          <p:nvPr/>
        </p:nvSpPr>
        <p:spPr bwMode="auto">
          <a:xfrm>
            <a:off x="1368425" y="4679950"/>
            <a:ext cx="5226050" cy="519113"/>
          </a:xfrm>
          <a:prstGeom prst="rect">
            <a:avLst/>
          </a:prstGeom>
          <a:noFill/>
          <a:ln>
            <a:noFill/>
          </a:ln>
          <a:effec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8.7</a:t>
            </a:r>
            <a:r>
              <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　虚拟存储器</a:t>
            </a:r>
            <a:endParaRPr kumimoji="1" lang="zh-CN" altLang="en-US" sz="2800" dirty="0">
              <a:solidFill>
                <a:srgbClr val="003366"/>
              </a:solidFill>
              <a:effectLst>
                <a:outerShdw blurRad="38100" dist="38100" dir="2700000" algn="tl">
                  <a:srgbClr val="C0C0C0"/>
                </a:outerShdw>
              </a:effectLst>
              <a:latin typeface="Times New Roman" panose="02020603050405020304" pitchFamily="18" charset="0"/>
              <a:ea typeface="华文中宋" panose="02010600040101010101" pitchFamily="2" charset="-122"/>
              <a:hlinkClick r:id="" action="ppaction://noaction"/>
            </a:endParaRPr>
          </a:p>
        </p:txBody>
      </p:sp>
      <p:sp>
        <p:nvSpPr>
          <p:cNvPr id="5129" name="Rectangle 23"/>
          <p:cNvSpPr>
            <a:spLocks noChangeArrowheads="1"/>
          </p:cNvSpPr>
          <p:nvPr/>
        </p:nvSpPr>
        <p:spPr bwMode="auto">
          <a:xfrm>
            <a:off x="574675" y="304800"/>
            <a:ext cx="59420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r>
              <a:rPr lang="zh-CN" altLang="en-US" sz="3600">
                <a:solidFill>
                  <a:srgbClr val="003366"/>
                </a:solidFill>
                <a:latin typeface="黑体" panose="02010609060101010101" pitchFamily="49" charset="-122"/>
                <a:ea typeface="黑体" panose="02010609060101010101" pitchFamily="49" charset="-122"/>
              </a:rPr>
              <a:t>本章内容</a:t>
            </a:r>
            <a:endParaRPr lang="zh-CN" altLang="en-US" sz="3600">
              <a:solidFill>
                <a:srgbClr val="003366"/>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en-US" altLang="zh-CN" b="1" dirty="0" smtClean="0">
                <a:solidFill>
                  <a:schemeClr val="tx2"/>
                </a:solidFill>
              </a:rPr>
              <a:t>8.4 </a:t>
            </a:r>
            <a:r>
              <a:rPr lang="zh-CN" altLang="en-US" b="1" dirty="0" smtClean="0">
                <a:solidFill>
                  <a:schemeClr val="tx2"/>
                </a:solidFill>
              </a:rPr>
              <a:t>减少</a:t>
            </a:r>
            <a:r>
              <a:rPr lang="en-US" altLang="zh-CN" b="1" dirty="0" smtClean="0">
                <a:solidFill>
                  <a:schemeClr val="tx2"/>
                </a:solidFill>
              </a:rPr>
              <a:t>Cache</a:t>
            </a:r>
            <a:r>
              <a:rPr lang="zh-CN" altLang="en-US" b="1" dirty="0" smtClean="0">
                <a:solidFill>
                  <a:schemeClr val="tx2"/>
                </a:solidFill>
              </a:rPr>
              <a:t>失效开销</a:t>
            </a:r>
            <a:endParaRPr lang="zh-CN" altLang="en-US" b="1" dirty="0" smtClean="0">
              <a:solidFill>
                <a:schemeClr val="tx2"/>
              </a:solidFill>
            </a:endParaRPr>
          </a:p>
        </p:txBody>
      </p:sp>
      <p:sp>
        <p:nvSpPr>
          <p:cNvPr id="5123" name="内容占位符 2"/>
          <p:cNvSpPr>
            <a:spLocks noGrp="1"/>
          </p:cNvSpPr>
          <p:nvPr>
            <p:ph idx="1"/>
          </p:nvPr>
        </p:nvSpPr>
        <p:spPr/>
        <p:txBody>
          <a:bodyPr/>
          <a:lstStyle/>
          <a:p>
            <a:r>
              <a:rPr lang="zh-CN" altLang="en-US" sz="2800" b="1" dirty="0" smtClean="0"/>
              <a:t>写缓冲及写合并</a:t>
            </a:r>
            <a:endParaRPr lang="en-US" altLang="zh-CN" sz="2800" b="1" dirty="0" smtClean="0"/>
          </a:p>
          <a:p>
            <a:r>
              <a:rPr lang="zh-CN" altLang="en-US" sz="2800" b="1" dirty="0" smtClean="0"/>
              <a:t>让读失效优先于写</a:t>
            </a:r>
            <a:endParaRPr lang="en-US" altLang="zh-CN" sz="2800" b="1" dirty="0" smtClean="0"/>
          </a:p>
          <a:p>
            <a:r>
              <a:rPr lang="zh-CN" altLang="en-US" sz="2800" b="1" smtClean="0"/>
              <a:t>请求</a:t>
            </a:r>
            <a:r>
              <a:rPr lang="zh-CN" altLang="en-US" sz="2800" b="1" dirty="0" smtClean="0"/>
              <a:t>字处理技术</a:t>
            </a:r>
            <a:endParaRPr lang="en-US" altLang="zh-CN" sz="2800" b="1" dirty="0" smtClean="0"/>
          </a:p>
          <a:p>
            <a:r>
              <a:rPr lang="zh-CN" altLang="en-US" sz="2800" b="1" dirty="0" smtClean="0"/>
              <a:t>多级</a:t>
            </a:r>
            <a:r>
              <a:rPr lang="en-US" altLang="zh-CN" sz="2800" b="1" dirty="0" smtClean="0"/>
              <a:t>Cache</a:t>
            </a:r>
            <a:endParaRPr lang="en-US" altLang="zh-CN" sz="2800" b="1" dirty="0" smtClean="0"/>
          </a:p>
          <a:p>
            <a:r>
              <a:rPr lang="zh-CN" altLang="en-US" sz="2800" b="1" dirty="0" smtClean="0"/>
              <a:t>非阻塞</a:t>
            </a:r>
            <a:r>
              <a:rPr lang="en-US" altLang="zh-CN" sz="2800" b="1" dirty="0" smtClean="0"/>
              <a:t>Cache</a:t>
            </a:r>
            <a:r>
              <a:rPr lang="zh-CN" altLang="en-US" sz="2800" b="1" dirty="0" smtClean="0"/>
              <a:t>技术</a:t>
            </a:r>
            <a:endParaRPr lang="en-US" altLang="zh-CN" b="1"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Text Box 3"/>
          <p:cNvSpPr txBox="1">
            <a:spLocks noChangeArrowheads="1"/>
          </p:cNvSpPr>
          <p:nvPr/>
        </p:nvSpPr>
        <p:spPr bwMode="auto">
          <a:xfrm>
            <a:off x="755576" y="1096238"/>
            <a:ext cx="7297738"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buFontTx/>
              <a:buAutoNum type="arabicPeriod"/>
            </a:pPr>
            <a:r>
              <a:rPr kumimoji="1" lang="zh-CN" altLang="en-US" sz="2800" dirty="0">
                <a:solidFill>
                  <a:srgbClr val="003366"/>
                </a:solidFill>
                <a:latin typeface="Times New Roman" panose="02020603050405020304" pitchFamily="18" charset="0"/>
                <a:ea typeface="华文中宋" panose="02010600040101010101" pitchFamily="2" charset="-122"/>
              </a:rPr>
              <a:t>写直达</a:t>
            </a:r>
            <a:r>
              <a:rPr kumimoji="1" lang="en-US" altLang="zh-CN" sz="2800" dirty="0">
                <a:solidFill>
                  <a:srgbClr val="003366"/>
                </a:solidFill>
                <a:latin typeface="Times New Roman" panose="02020603050405020304" pitchFamily="18" charset="0"/>
                <a:ea typeface="华文中宋" panose="02010600040101010101" pitchFamily="2" charset="-122"/>
              </a:rPr>
              <a:t>Cache</a:t>
            </a:r>
            <a:r>
              <a:rPr kumimoji="1" lang="zh-CN" altLang="en-US" sz="2800" dirty="0">
                <a:solidFill>
                  <a:srgbClr val="003366"/>
                </a:solidFill>
                <a:latin typeface="Times New Roman" panose="02020603050405020304" pitchFamily="18" charset="0"/>
                <a:ea typeface="华文中宋" panose="02010600040101010101" pitchFamily="2" charset="-122"/>
              </a:rPr>
              <a:t>中，因为所有的写请求都必须发送到下级存储层次中，所以经常使用一个写缓冲来降低失效开销</a:t>
            </a:r>
            <a:r>
              <a:rPr kumimoji="1" lang="zh-CN" altLang="en-US" sz="2800" dirty="0" smtClean="0">
                <a:solidFill>
                  <a:srgbClr val="003366"/>
                </a:solidFill>
                <a:latin typeface="Times New Roman" panose="02020603050405020304" pitchFamily="18" charset="0"/>
                <a:ea typeface="华文中宋" panose="02010600040101010101" pitchFamily="2" charset="-122"/>
              </a:rPr>
              <a:t>。</a:t>
            </a:r>
            <a:endParaRPr kumimoji="1" lang="zh-CN" altLang="en-US" sz="2800" dirty="0">
              <a:solidFill>
                <a:srgbClr val="003366"/>
              </a:solidFill>
              <a:latin typeface="Times New Roman" panose="02020603050405020304" pitchFamily="18" charset="0"/>
              <a:ea typeface="华文中宋" panose="02010600040101010101" pitchFamily="2" charset="-122"/>
            </a:endParaRPr>
          </a:p>
        </p:txBody>
      </p:sp>
      <p:sp>
        <p:nvSpPr>
          <p:cNvPr id="70662" name="Rectangle 6"/>
          <p:cNvSpPr>
            <a:spLocks noChangeArrowheads="1"/>
          </p:cNvSpPr>
          <p:nvPr/>
        </p:nvSpPr>
        <p:spPr bwMode="auto">
          <a:xfrm>
            <a:off x="646113" y="231775"/>
            <a:ext cx="7381875" cy="676275"/>
          </a:xfrm>
          <a:prstGeom prst="rect">
            <a:avLst/>
          </a:prstGeom>
          <a:noFill/>
          <a:ln>
            <a:noFill/>
          </a:ln>
          <a:effectLst/>
        </p:spPr>
        <p:txBody>
          <a:bodyPr anchor="b"/>
          <a:lstStyle/>
          <a:p>
            <a:pPr>
              <a:defRPr/>
            </a:pPr>
            <a:r>
              <a:rPr lang="en-US" altLang="zh-CN" sz="3600" dirty="0" smtClean="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8.4.1 </a:t>
            </a:r>
            <a:r>
              <a:rPr lang="zh-CN" altLang="en-US" sz="36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写缓冲及写合并</a:t>
            </a:r>
            <a:endParaRPr lang="zh-CN" altLang="en-US" sz="36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
        <p:nvSpPr>
          <p:cNvPr id="3" name="矩形 2"/>
          <p:cNvSpPr/>
          <p:nvPr/>
        </p:nvSpPr>
        <p:spPr>
          <a:xfrm>
            <a:off x="784506" y="3140968"/>
            <a:ext cx="8064896" cy="2406813"/>
          </a:xfrm>
          <a:prstGeom prst="rect">
            <a:avLst/>
          </a:prstGeom>
        </p:spPr>
        <p:txBody>
          <a:bodyPr wrap="square">
            <a:spAutoFit/>
          </a:bodyPr>
          <a:lstStyle/>
          <a:p>
            <a:pPr lvl="0"/>
            <a:r>
              <a:rPr lang="zh-CN" altLang="en-US" sz="2800" dirty="0">
                <a:solidFill>
                  <a:srgbClr val="FF0000"/>
                </a:solidFill>
                <a:latin typeface="黑体" panose="02010609060101010101" pitchFamily="49" charset="-122"/>
                <a:ea typeface="黑体" panose="02010609060101010101" pitchFamily="49" charset="-122"/>
              </a:rPr>
              <a:t>写直达</a:t>
            </a:r>
            <a:r>
              <a:rPr lang="en-US" altLang="zh-CN" sz="2800" dirty="0">
                <a:solidFill>
                  <a:srgbClr val="FF0000"/>
                </a:solidFill>
                <a:latin typeface="黑体" panose="02010609060101010101" pitchFamily="49" charset="-122"/>
                <a:ea typeface="黑体" panose="02010609060101010101" pitchFamily="49" charset="-122"/>
              </a:rPr>
              <a:t>Cache</a:t>
            </a:r>
            <a:endParaRPr lang="en-US" altLang="zh-CN" sz="2800" dirty="0">
              <a:solidFill>
                <a:srgbClr val="FF0000"/>
              </a:solidFill>
              <a:latin typeface="黑体" panose="02010609060101010101" pitchFamily="49" charset="-122"/>
              <a:ea typeface="黑体" panose="02010609060101010101" pitchFamily="49" charset="-122"/>
            </a:endParaRPr>
          </a:p>
          <a:p>
            <a:pPr marL="0" lvl="1">
              <a:lnSpc>
                <a:spcPct val="120000"/>
              </a:lnSpc>
              <a:spcBef>
                <a:spcPct val="50000"/>
              </a:spcBef>
            </a:pPr>
            <a:r>
              <a:rPr lang="zh-CN" altLang="en-US" sz="2400" dirty="0">
                <a:solidFill>
                  <a:srgbClr val="003366"/>
                </a:solidFill>
                <a:latin typeface="Times New Roman" panose="02020603050405020304" pitchFamily="18" charset="0"/>
                <a:ea typeface="华文中宋" panose="02010600040101010101" pitchFamily="2" charset="-122"/>
              </a:rPr>
              <a:t>依靠写缓冲来减少对下一级存储器写操作的时间。</a:t>
            </a:r>
            <a:endParaRPr lang="zh-CN" altLang="en-US" sz="2400" dirty="0">
              <a:solidFill>
                <a:srgbClr val="003366"/>
              </a:solidFill>
              <a:latin typeface="Times New Roman" panose="02020603050405020304" pitchFamily="18" charset="0"/>
              <a:ea typeface="华文中宋" panose="02010600040101010101" pitchFamily="2" charset="-122"/>
            </a:endParaRPr>
          </a:p>
          <a:p>
            <a:pPr marL="0" lvl="1">
              <a:lnSpc>
                <a:spcPct val="120000"/>
              </a:lnSpc>
              <a:spcBef>
                <a:spcPct val="50000"/>
              </a:spcBef>
            </a:pPr>
            <a:r>
              <a:rPr lang="zh-CN" altLang="en-US" sz="2400" dirty="0">
                <a:solidFill>
                  <a:srgbClr val="003366"/>
                </a:solidFill>
                <a:latin typeface="Times New Roman" panose="02020603050405020304" pitchFamily="18" charset="0"/>
                <a:ea typeface="华文中宋" panose="02010600040101010101" pitchFamily="2" charset="-122"/>
              </a:rPr>
              <a:t>如果写缓冲器为空，就把数据和相应地址写入该缓冲器。</a:t>
            </a:r>
            <a:endParaRPr lang="zh-CN" altLang="en-US" sz="2400" dirty="0">
              <a:solidFill>
                <a:srgbClr val="003366"/>
              </a:solidFill>
              <a:latin typeface="Times New Roman" panose="02020603050405020304" pitchFamily="18" charset="0"/>
              <a:ea typeface="华文中宋" panose="02010600040101010101" pitchFamily="2" charset="-122"/>
            </a:endParaRPr>
          </a:p>
          <a:p>
            <a:pPr marL="0" lvl="2">
              <a:lnSpc>
                <a:spcPct val="120000"/>
              </a:lnSpc>
              <a:spcBef>
                <a:spcPct val="50000"/>
              </a:spcBef>
            </a:pPr>
            <a:r>
              <a:rPr lang="zh-CN" altLang="en-US" sz="2400" dirty="0" smtClean="0">
                <a:solidFill>
                  <a:srgbClr val="003366"/>
                </a:solidFill>
                <a:latin typeface="Times New Roman" panose="02020603050405020304" pitchFamily="18" charset="0"/>
                <a:ea typeface="华文中宋" panose="02010600040101010101" pitchFamily="2" charset="-122"/>
              </a:rPr>
              <a:t>从</a:t>
            </a:r>
            <a:r>
              <a:rPr lang="en-US" altLang="zh-CN" sz="2400" dirty="0">
                <a:solidFill>
                  <a:srgbClr val="003366"/>
                </a:solidFill>
                <a:latin typeface="Times New Roman" panose="02020603050405020304" pitchFamily="18" charset="0"/>
                <a:ea typeface="华文中宋" panose="02010600040101010101" pitchFamily="2" charset="-122"/>
              </a:rPr>
              <a:t>CPU</a:t>
            </a:r>
            <a:r>
              <a:rPr lang="zh-CN" altLang="en-US" sz="2400" dirty="0">
                <a:solidFill>
                  <a:srgbClr val="003366"/>
                </a:solidFill>
                <a:latin typeface="Times New Roman" panose="02020603050405020304" pitchFamily="18" charset="0"/>
                <a:ea typeface="华文中宋" panose="02010600040101010101" pitchFamily="2" charset="-122"/>
              </a:rPr>
              <a:t>的角度来看，该写操作就算是完成了。</a:t>
            </a:r>
            <a:endParaRPr lang="zh-CN" altLang="en-US" sz="2400" dirty="0">
              <a:solidFill>
                <a:srgbClr val="003366"/>
              </a:solidFill>
              <a:latin typeface="Times New Roman" panose="02020603050405020304" pitchFamily="18" charset="0"/>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 calcmode="lin" valueType="num">
                                      <p:cBhvr additive="base">
                                        <p:cTn id="7" dur="500" fill="hold"/>
                                        <p:tgtEl>
                                          <p:spTgt spid="706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065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1349" name="Picture 5">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41349"/>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49" presetClass="path" presetSubtype="0" accel="50000" decel="50000" fill="hold" nodeType="clickEffect">
                                  <p:stCondLst>
                                    <p:cond delay="0"/>
                                  </p:stCondLst>
                                  <p:childTnLst>
                                    <p:animMotion origin="layout" path="M 0 0  L 0.25 0.33279  E" pathEditMode="relative" ptsTypes="">
                                      <p:cBhvr>
                                        <p:cTn id="10" dur="2000" fill="hold"/>
                                        <p:tgtEl>
                                          <p:spTgt spid="44134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827584" y="188640"/>
            <a:ext cx="7381875" cy="676275"/>
          </a:xfrm>
          <a:prstGeom prst="rect">
            <a:avLst/>
          </a:prstGeom>
          <a:noFill/>
          <a:ln>
            <a:noFill/>
          </a:ln>
          <a:effectLst/>
        </p:spPr>
        <p:txBody>
          <a:bodyPr anchor="b"/>
          <a:lstStyle/>
          <a:p>
            <a:pPr>
              <a:defRPr/>
            </a:pPr>
            <a:r>
              <a:rPr lang="en-US" altLang="zh-CN" sz="3600" dirty="0" smtClean="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8.4.1 </a:t>
            </a:r>
            <a:r>
              <a:rPr lang="zh-CN" altLang="en-US" sz="36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写缓冲及写合并</a:t>
            </a:r>
            <a:endParaRPr lang="zh-CN" altLang="en-US" sz="36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
        <p:nvSpPr>
          <p:cNvPr id="3" name="Text Box 4"/>
          <p:cNvSpPr txBox="1">
            <a:spLocks noChangeArrowheads="1"/>
          </p:cNvSpPr>
          <p:nvPr/>
        </p:nvSpPr>
        <p:spPr bwMode="auto">
          <a:xfrm>
            <a:off x="1043608" y="911870"/>
            <a:ext cx="7956426" cy="2274469"/>
          </a:xfrm>
          <a:prstGeom prst="rect">
            <a:avLst/>
          </a:prstGeom>
          <a:noFill/>
          <a:ln>
            <a:noFill/>
          </a:ln>
          <a:effectLst/>
        </p:spPr>
        <p:txBody>
          <a:bodyPr wrap="square">
            <a:spAutoFit/>
          </a:bodyPr>
          <a:lstStyle/>
          <a:p>
            <a:pPr marL="457200" indent="-457200">
              <a:lnSpc>
                <a:spcPct val="120000"/>
              </a:lnSpc>
              <a:spcBef>
                <a:spcPct val="50000"/>
              </a:spcBef>
              <a:buFontTx/>
              <a:buAutoNum type="arabicPeriod" startAt="2"/>
              <a:defRPr/>
            </a:pPr>
            <a:r>
              <a:rPr kumimoji="1" lang="zh-CN" altLang="en-US" sz="2800" dirty="0">
                <a:solidFill>
                  <a:srgbClr val="003366"/>
                </a:solidFill>
                <a:latin typeface="Times New Roman" panose="02020603050405020304" pitchFamily="18" charset="0"/>
                <a:ea typeface="华文中宋" panose="02010600040101010101" pitchFamily="2" charset="-122"/>
              </a:rPr>
              <a:t>如何提高写缓冲的效率和利用率？</a:t>
            </a:r>
            <a:endParaRPr kumimoji="1" lang="en-US" altLang="zh-CN" sz="2800" dirty="0">
              <a:solidFill>
                <a:srgbClr val="003366"/>
              </a:solidFill>
              <a:latin typeface="Times New Roman" panose="02020603050405020304" pitchFamily="18" charset="0"/>
              <a:ea typeface="华文中宋" panose="02010600040101010101" pitchFamily="2" charset="-122"/>
            </a:endParaRPr>
          </a:p>
          <a:p>
            <a:pPr>
              <a:lnSpc>
                <a:spcPct val="120000"/>
              </a:lnSpc>
              <a:spcBef>
                <a:spcPts val="600"/>
              </a:spcBef>
              <a:defRPr/>
            </a:pPr>
            <a:r>
              <a:rPr kumimoji="1" lang="zh-CN" altLang="en-US" sz="2800" dirty="0">
                <a:solidFill>
                  <a:srgbClr val="003366"/>
                </a:solidFill>
                <a:latin typeface="Times New Roman" panose="02020603050405020304" pitchFamily="18" charset="0"/>
                <a:ea typeface="华文中宋" panose="02010600040101010101" pitchFamily="2" charset="-122"/>
              </a:rPr>
              <a:t>      </a:t>
            </a:r>
            <a:r>
              <a:rPr kumimoji="1" lang="zh-CN" altLang="en-US" sz="2800" dirty="0">
                <a:solidFill>
                  <a:srgbClr val="FF0000"/>
                </a:solidFill>
                <a:latin typeface="Times New Roman" panose="02020603050405020304" pitchFamily="18" charset="0"/>
                <a:ea typeface="华文中宋" panose="02010600040101010101" pitchFamily="2" charset="-122"/>
              </a:rPr>
              <a:t>写</a:t>
            </a:r>
            <a:r>
              <a:rPr kumimoji="1" lang="zh-CN" altLang="en-US" sz="2800" dirty="0" smtClean="0">
                <a:solidFill>
                  <a:srgbClr val="FF0000"/>
                </a:solidFill>
                <a:latin typeface="Times New Roman" panose="02020603050405020304" pitchFamily="18" charset="0"/>
                <a:ea typeface="华文中宋" panose="02010600040101010101" pitchFamily="2" charset="-122"/>
              </a:rPr>
              <a:t>合并</a:t>
            </a:r>
            <a:endParaRPr kumimoji="1" lang="en-US" altLang="zh-CN" sz="2800" dirty="0" smtClean="0">
              <a:solidFill>
                <a:srgbClr val="FF0000"/>
              </a:solidFill>
              <a:latin typeface="Times New Roman" panose="02020603050405020304" pitchFamily="18" charset="0"/>
              <a:ea typeface="华文中宋" panose="02010600040101010101" pitchFamily="2" charset="-122"/>
            </a:endParaRPr>
          </a:p>
          <a:p>
            <a:pPr>
              <a:lnSpc>
                <a:spcPct val="120000"/>
              </a:lnSpc>
              <a:spcBef>
                <a:spcPct val="50000"/>
              </a:spcBef>
              <a:defRPr/>
            </a:pPr>
            <a:r>
              <a:rPr kumimoji="0" lang="zh-CN" altLang="en-US" sz="2400" dirty="0" smtClean="0">
                <a:solidFill>
                  <a:schemeClr val="tx2"/>
                </a:solidFill>
              </a:rPr>
              <a:t>    </a:t>
            </a:r>
            <a:r>
              <a:rPr kumimoji="0" lang="zh-CN" altLang="en-US" sz="2400" dirty="0" smtClean="0">
                <a:solidFill>
                  <a:srgbClr val="C00000"/>
                </a:solidFill>
              </a:rPr>
              <a:t>提高</a:t>
            </a:r>
            <a:r>
              <a:rPr kumimoji="0" lang="zh-CN" altLang="en-US" sz="2400" dirty="0">
                <a:solidFill>
                  <a:srgbClr val="C00000"/>
                </a:solidFill>
              </a:rPr>
              <a:t>了写缓冲器的空间利用率，而且还能减少因写缓冲器满而要进行的等待时间。</a:t>
            </a:r>
            <a:endParaRPr kumimoji="1" lang="zh-CN" altLang="en-US" sz="2400" dirty="0">
              <a:solidFill>
                <a:srgbClr val="C00000"/>
              </a:solidFill>
              <a:latin typeface="Times New Roman" panose="02020603050405020304" pitchFamily="18" charset="0"/>
              <a:ea typeface="华文中宋" panose="02010600040101010101" pitchFamily="2" charset="-122"/>
            </a:endParaRPr>
          </a:p>
        </p:txBody>
      </p:sp>
      <p:sp>
        <p:nvSpPr>
          <p:cNvPr id="5" name="Rectangle 3" descr="Rectangle: Click to edit Master text styles&#10;Second level&#10;Third level&#10;Fourth level&#10;Fifth level"/>
          <p:cNvSpPr txBox="1">
            <a:spLocks noChangeArrowheads="1"/>
          </p:cNvSpPr>
          <p:nvPr/>
        </p:nvSpPr>
        <p:spPr>
          <a:xfrm>
            <a:off x="107504" y="3233294"/>
            <a:ext cx="9286312" cy="192389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485900" lvl="2" indent="-457200" eaLnBrk="1" hangingPunct="1">
              <a:lnSpc>
                <a:spcPct val="110000"/>
              </a:lnSpc>
              <a:buFont typeface="Wingdings" panose="05000000000000000000" pitchFamily="2" charset="2"/>
              <a:buChar char="Ø"/>
            </a:pPr>
            <a:r>
              <a:rPr kumimoji="0" lang="zh-CN" altLang="en-US" sz="2000" dirty="0" smtClean="0">
                <a:solidFill>
                  <a:schemeClr val="tx2"/>
                </a:solidFill>
              </a:rPr>
              <a:t>如果写缓冲器中已经有了待写入的数据，就要把这次的写入地址与写缓冲器中已有的所有地址进行比较，看是否有匹配的项。如果有地址匹配而对应的位置又是空闲的，就把这次要写入的数据与该项合并。这就叫写缓冲合并。</a:t>
            </a:r>
            <a:endParaRPr kumimoji="0" lang="en-US" altLang="zh-CN" sz="2000" dirty="0" smtClean="0">
              <a:solidFill>
                <a:schemeClr val="tx2"/>
              </a:solidFill>
            </a:endParaRPr>
          </a:p>
          <a:p>
            <a:pPr marL="1485900" lvl="2" indent="-457200" eaLnBrk="1" hangingPunct="1">
              <a:lnSpc>
                <a:spcPct val="110000"/>
              </a:lnSpc>
              <a:buFont typeface="Wingdings" panose="05000000000000000000" pitchFamily="2" charset="2"/>
              <a:buChar char="Ø"/>
            </a:pPr>
            <a:r>
              <a:rPr kumimoji="0" lang="zh-CN" altLang="en-US" sz="2000" dirty="0" smtClean="0">
                <a:solidFill>
                  <a:schemeClr val="tx2"/>
                </a:solidFill>
              </a:rPr>
              <a:t>如果写缓冲器满且又没有能进行写合并的项，就必须等待。 </a:t>
            </a:r>
            <a:endParaRPr kumimoji="0" lang="zh-CN" altLang="en-US" sz="2000" dirty="0" smtClean="0">
              <a:solidFill>
                <a:schemeClr val="tx2"/>
              </a:solidFill>
            </a:endParaRPr>
          </a:p>
          <a:p>
            <a:pPr marL="1085850" lvl="1" indent="-457200" eaLnBrk="1" hangingPunct="1">
              <a:lnSpc>
                <a:spcPct val="110000"/>
              </a:lnSpc>
              <a:buFont typeface="Wingdings" panose="05000000000000000000" pitchFamily="2" charset="2"/>
              <a:buNone/>
            </a:pPr>
            <a:r>
              <a:rPr kumimoji="0" lang="zh-CN" altLang="en-US" b="0" dirty="0" smtClean="0"/>
              <a:t>      </a:t>
            </a:r>
            <a:endParaRPr kumimoji="0" lang="zh-CN" altLang="en-US" sz="2000" b="1" dirty="0" smtClean="0">
              <a:solidFill>
                <a:srgbClr val="E24C05"/>
              </a:solidFill>
              <a:ea typeface="宋体" panose="02010600030101010101" pitchFamily="2" charset="-122"/>
            </a:endParaRPr>
          </a:p>
        </p:txBody>
      </p:sp>
      <p:sp>
        <p:nvSpPr>
          <p:cNvPr id="6" name="Text Box 6"/>
          <p:cNvSpPr txBox="1">
            <a:spLocks noChangeArrowheads="1"/>
          </p:cNvSpPr>
          <p:nvPr/>
        </p:nvSpPr>
        <p:spPr bwMode="auto">
          <a:xfrm>
            <a:off x="931863" y="5344442"/>
            <a:ext cx="7497762"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pPr>
            <a:r>
              <a:rPr kumimoji="1" lang="en-US" altLang="zh-CN" sz="2800" dirty="0">
                <a:solidFill>
                  <a:srgbClr val="003366"/>
                </a:solidFill>
                <a:latin typeface="华文中宋" panose="02010600040101010101" pitchFamily="2" charset="-122"/>
                <a:ea typeface="华文中宋" panose="02010600040101010101" pitchFamily="2" charset="-122"/>
              </a:rPr>
              <a:t>3. </a:t>
            </a:r>
            <a:r>
              <a:rPr kumimoji="1" lang="zh-CN" altLang="en-US" sz="2800" dirty="0">
                <a:solidFill>
                  <a:srgbClr val="003366"/>
                </a:solidFill>
                <a:latin typeface="华文中宋" panose="02010600040101010101" pitchFamily="2" charset="-122"/>
                <a:ea typeface="华文中宋" panose="02010600040101010101" pitchFamily="2" charset="-122"/>
              </a:rPr>
              <a:t>在写回法</a:t>
            </a:r>
            <a:r>
              <a:rPr kumimoji="1" lang="en-US" altLang="zh-CN" sz="2800" dirty="0">
                <a:solidFill>
                  <a:srgbClr val="003366"/>
                </a:solidFill>
                <a:latin typeface="华文中宋" panose="02010600040101010101" pitchFamily="2" charset="-122"/>
                <a:ea typeface="华文中宋" panose="02010600040101010101" pitchFamily="2" charset="-122"/>
              </a:rPr>
              <a:t>Cache</a:t>
            </a:r>
            <a:r>
              <a:rPr kumimoji="1" lang="zh-CN" altLang="en-US" sz="2800" dirty="0">
                <a:solidFill>
                  <a:srgbClr val="003366"/>
                </a:solidFill>
                <a:latin typeface="华文中宋" panose="02010600040101010101" pitchFamily="2" charset="-122"/>
                <a:ea typeface="华文中宋" panose="02010600040101010101" pitchFamily="2" charset="-122"/>
              </a:rPr>
              <a:t>中，也可采用写缓冲器</a:t>
            </a:r>
            <a:endParaRPr kumimoji="1" lang="zh-CN" altLang="en-US" sz="2800" dirty="0">
              <a:solidFill>
                <a:srgbClr val="003366"/>
              </a:solidFill>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1971" name="Object 2"/>
          <p:cNvGraphicFramePr>
            <a:graphicFrameLocks noGrp="1" noChangeAspect="1"/>
          </p:cNvGraphicFramePr>
          <p:nvPr>
            <p:ph idx="1"/>
          </p:nvPr>
        </p:nvGraphicFramePr>
        <p:xfrm>
          <a:off x="1187450" y="1214438"/>
          <a:ext cx="6626225" cy="4899025"/>
        </p:xfrm>
        <a:graphic>
          <a:graphicData uri="http://schemas.openxmlformats.org/presentationml/2006/ole">
            <mc:AlternateContent xmlns:mc="http://schemas.openxmlformats.org/markup-compatibility/2006">
              <mc:Choice xmlns:v="urn:schemas-microsoft-com:vml" Requires="v">
                <p:oleObj spid="_x0000_s2061" name="图片" r:id="rId1" imgW="3794760" imgH="2811780" progId="Word.Picture.8">
                  <p:embed/>
                </p:oleObj>
              </mc:Choice>
              <mc:Fallback>
                <p:oleObj name="图片" r:id="rId1" imgW="3794760" imgH="2811780" progId="Word.Picture.8">
                  <p:embed/>
                  <p:pic>
                    <p:nvPicPr>
                      <p:cNvPr id="0" name="图片 20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214438"/>
                        <a:ext cx="6626225" cy="4899025"/>
                      </a:xfrm>
                      <a:prstGeom prst="rect">
                        <a:avLst/>
                      </a:prstGeom>
                      <a:solidFill>
                        <a:srgbClr val="EAEAE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755650" y="1227138"/>
            <a:ext cx="749776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pPr>
            <a:r>
              <a:rPr kumimoji="1" lang="en-US" altLang="zh-CN" sz="2800">
                <a:solidFill>
                  <a:srgbClr val="003366"/>
                </a:solidFill>
                <a:latin typeface="华文中宋" panose="02010600040101010101" pitchFamily="2" charset="-122"/>
                <a:ea typeface="华文中宋" panose="02010600040101010101" pitchFamily="2" charset="-122"/>
              </a:rPr>
              <a:t>1. Cache</a:t>
            </a:r>
            <a:r>
              <a:rPr kumimoji="1" lang="zh-CN" altLang="en-US" sz="2800">
                <a:solidFill>
                  <a:srgbClr val="003366"/>
                </a:solidFill>
                <a:latin typeface="华文中宋" panose="02010600040101010101" pitchFamily="2" charset="-122"/>
                <a:ea typeface="华文中宋" panose="02010600040101010101" pitchFamily="2" charset="-122"/>
              </a:rPr>
              <a:t>中的写缓冲器导致对存储器访问的</a:t>
            </a:r>
            <a:br>
              <a:rPr kumimoji="1" lang="zh-CN" altLang="en-US" sz="2800">
                <a:solidFill>
                  <a:srgbClr val="003366"/>
                </a:solidFill>
                <a:latin typeface="华文中宋" panose="02010600040101010101" pitchFamily="2" charset="-122"/>
                <a:ea typeface="华文中宋" panose="02010600040101010101" pitchFamily="2" charset="-122"/>
              </a:rPr>
            </a:br>
            <a:r>
              <a:rPr kumimoji="1" lang="zh-CN" altLang="en-US" sz="2800">
                <a:solidFill>
                  <a:srgbClr val="003366"/>
                </a:solidFill>
                <a:latin typeface="华文中宋" panose="02010600040101010101" pitchFamily="2" charset="-122"/>
                <a:ea typeface="华文中宋" panose="02010600040101010101" pitchFamily="2" charset="-122"/>
              </a:rPr>
              <a:t>   复杂化</a:t>
            </a:r>
            <a:endParaRPr kumimoji="1" lang="zh-CN" altLang="en-US" sz="2800">
              <a:solidFill>
                <a:srgbClr val="003366"/>
              </a:solidFill>
              <a:latin typeface="华文中宋" panose="02010600040101010101" pitchFamily="2" charset="-122"/>
              <a:ea typeface="华文中宋" panose="02010600040101010101" pitchFamily="2" charset="-122"/>
            </a:endParaRPr>
          </a:p>
        </p:txBody>
      </p:sp>
      <p:sp>
        <p:nvSpPr>
          <p:cNvPr id="69639" name="Rectangle 7"/>
          <p:cNvSpPr>
            <a:spLocks noChangeArrowheads="1"/>
          </p:cNvSpPr>
          <p:nvPr/>
        </p:nvSpPr>
        <p:spPr bwMode="auto">
          <a:xfrm>
            <a:off x="646113" y="231775"/>
            <a:ext cx="7381875" cy="676275"/>
          </a:xfrm>
          <a:prstGeom prst="rect">
            <a:avLst/>
          </a:prstGeom>
          <a:noFill/>
          <a:ln>
            <a:noFill/>
          </a:ln>
          <a:effectLst/>
        </p:spPr>
        <p:txBody>
          <a:bodyPr anchor="b"/>
          <a:lstStyle/>
          <a:p>
            <a:pPr>
              <a:defRPr/>
            </a:pPr>
            <a:r>
              <a:rPr lang="en-US" altLang="zh-CN" sz="3600" dirty="0" smtClean="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8.4.2 </a:t>
            </a:r>
            <a:r>
              <a:rPr lang="zh-CN" altLang="en-US" sz="36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让读失效优先于写</a:t>
            </a:r>
            <a:endParaRPr lang="zh-CN" altLang="en-US" sz="36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l="57393" t="38571" r="7851" b="8571"/>
          <a:stretch>
            <a:fillRect/>
          </a:stretch>
        </p:blipFill>
        <p:spPr bwMode="auto">
          <a:xfrm>
            <a:off x="253999" y="2420888"/>
            <a:ext cx="8501063" cy="413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611560" y="1124744"/>
            <a:ext cx="78486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pPr>
            <a:r>
              <a:rPr kumimoji="1" lang="en-US" altLang="zh-CN" sz="2800" dirty="0">
                <a:solidFill>
                  <a:srgbClr val="003366"/>
                </a:solidFill>
                <a:latin typeface="华文中宋" panose="02010600040101010101" pitchFamily="2" charset="-122"/>
                <a:ea typeface="华文中宋" panose="02010600040101010101" pitchFamily="2" charset="-122"/>
              </a:rPr>
              <a:t>2. </a:t>
            </a:r>
            <a:r>
              <a:rPr kumimoji="1" lang="zh-CN" altLang="en-US" sz="2800" dirty="0">
                <a:solidFill>
                  <a:srgbClr val="003366"/>
                </a:solidFill>
                <a:latin typeface="华文中宋" panose="02010600040101010101" pitchFamily="2" charset="-122"/>
                <a:ea typeface="华文中宋" panose="02010600040101010101" pitchFamily="2" charset="-122"/>
              </a:rPr>
              <a:t>解决问题的方法</a:t>
            </a:r>
            <a:r>
              <a:rPr kumimoji="1" lang="en-US" altLang="zh-CN" sz="2800" dirty="0">
                <a:solidFill>
                  <a:srgbClr val="003366"/>
                </a:solidFill>
                <a:latin typeface="华文中宋" panose="02010600040101010101" pitchFamily="2" charset="-122"/>
                <a:ea typeface="华文中宋" panose="02010600040101010101" pitchFamily="2" charset="-122"/>
              </a:rPr>
              <a:t>(</a:t>
            </a:r>
            <a:r>
              <a:rPr kumimoji="1" lang="zh-CN" altLang="en-US" sz="2800" dirty="0">
                <a:solidFill>
                  <a:srgbClr val="003366"/>
                </a:solidFill>
                <a:latin typeface="华文中宋" panose="02010600040101010101" pitchFamily="2" charset="-122"/>
                <a:ea typeface="华文中宋" panose="02010600040101010101" pitchFamily="2" charset="-122"/>
              </a:rPr>
              <a:t>读失效的处理</a:t>
            </a:r>
            <a:r>
              <a:rPr kumimoji="1" lang="en-US" altLang="zh-CN" sz="2800" dirty="0">
                <a:solidFill>
                  <a:srgbClr val="003366"/>
                </a:solidFill>
                <a:latin typeface="华文中宋" panose="02010600040101010101" pitchFamily="2" charset="-122"/>
                <a:ea typeface="华文中宋" panose="02010600040101010101" pitchFamily="2" charset="-122"/>
              </a:rPr>
              <a:t>)</a:t>
            </a:r>
            <a:endParaRPr kumimoji="1" lang="en-US" altLang="zh-CN" sz="2800" dirty="0">
              <a:solidFill>
                <a:srgbClr val="003366"/>
              </a:solidFill>
              <a:latin typeface="华文中宋" panose="02010600040101010101" pitchFamily="2" charset="-122"/>
              <a:ea typeface="华文中宋" panose="02010600040101010101" pitchFamily="2" charset="-122"/>
            </a:endParaRPr>
          </a:p>
          <a:p>
            <a:pPr lvl="1" eaLnBrk="1" hangingPunct="1">
              <a:lnSpc>
                <a:spcPct val="120000"/>
              </a:lnSpc>
              <a:buSzPct val="60000"/>
              <a:buFont typeface="Wingdings" panose="05000000000000000000" pitchFamily="2" charset="2"/>
              <a:buChar char="u"/>
            </a:pPr>
            <a:r>
              <a:rPr kumimoji="1" lang="en-US" altLang="zh-CN" sz="2800" dirty="0">
                <a:solidFill>
                  <a:srgbClr val="003366"/>
                </a:solidFill>
                <a:latin typeface="华文中宋" panose="02010600040101010101" pitchFamily="2" charset="-122"/>
                <a:ea typeface="华文中宋" panose="02010600040101010101" pitchFamily="2" charset="-122"/>
              </a:rPr>
              <a:t>   </a:t>
            </a:r>
            <a:r>
              <a:rPr kumimoji="1" lang="zh-CN" altLang="en-US" sz="2800" dirty="0">
                <a:solidFill>
                  <a:srgbClr val="003366"/>
                </a:solidFill>
                <a:latin typeface="华文中宋" panose="02010600040101010101" pitchFamily="2" charset="-122"/>
                <a:ea typeface="华文中宋" panose="02010600040101010101" pitchFamily="2" charset="-122"/>
              </a:rPr>
              <a:t>推迟对读失效的处理及到写缓冲排空</a:t>
            </a:r>
            <a:endParaRPr kumimoji="1" lang="zh-CN" altLang="en-US" sz="2800" dirty="0">
              <a:solidFill>
                <a:srgbClr val="003366"/>
              </a:solidFill>
              <a:latin typeface="华文中宋" panose="02010600040101010101" pitchFamily="2" charset="-122"/>
              <a:ea typeface="华文中宋" panose="02010600040101010101" pitchFamily="2" charset="-122"/>
            </a:endParaRPr>
          </a:p>
          <a:p>
            <a:pPr eaLnBrk="1" hangingPunct="1">
              <a:lnSpc>
                <a:spcPct val="120000"/>
              </a:lnSpc>
            </a:pPr>
            <a:r>
              <a:rPr kumimoji="1" lang="zh-CN" altLang="en-US" sz="2800" dirty="0">
                <a:solidFill>
                  <a:srgbClr val="003366"/>
                </a:solidFill>
                <a:latin typeface="华文中宋" panose="02010600040101010101" pitchFamily="2" charset="-122"/>
                <a:ea typeface="华文中宋" panose="02010600040101010101" pitchFamily="2" charset="-122"/>
              </a:rPr>
              <a:t>         </a:t>
            </a:r>
            <a:r>
              <a:rPr kumimoji="1" lang="en-US" altLang="zh-CN" sz="2800" dirty="0">
                <a:solidFill>
                  <a:srgbClr val="003366"/>
                </a:solidFill>
                <a:latin typeface="华文中宋" panose="02010600040101010101" pitchFamily="2" charset="-122"/>
                <a:ea typeface="华文中宋" panose="02010600040101010101" pitchFamily="2" charset="-122"/>
              </a:rPr>
              <a:t>(</a:t>
            </a:r>
            <a:r>
              <a:rPr kumimoji="1" lang="zh-CN" altLang="en-US" sz="2800" dirty="0">
                <a:solidFill>
                  <a:srgbClr val="003366"/>
                </a:solidFill>
                <a:latin typeface="华文中宋" panose="02010600040101010101" pitchFamily="2" charset="-122"/>
                <a:ea typeface="华文中宋" panose="02010600040101010101" pitchFamily="2" charset="-122"/>
              </a:rPr>
              <a:t>缺点：读失效的开销增加</a:t>
            </a:r>
            <a:r>
              <a:rPr kumimoji="1" lang="en-US" altLang="zh-CN" sz="2800" dirty="0">
                <a:solidFill>
                  <a:srgbClr val="003366"/>
                </a:solidFill>
                <a:latin typeface="华文中宋" panose="02010600040101010101" pitchFamily="2" charset="-122"/>
                <a:ea typeface="华文中宋" panose="02010600040101010101" pitchFamily="2" charset="-122"/>
              </a:rPr>
              <a:t>)</a:t>
            </a:r>
            <a:endParaRPr kumimoji="1" lang="en-US" altLang="zh-CN" sz="2800" dirty="0">
              <a:solidFill>
                <a:srgbClr val="003366"/>
              </a:solidFill>
              <a:latin typeface="华文中宋" panose="02010600040101010101" pitchFamily="2" charset="-122"/>
              <a:ea typeface="华文中宋" panose="02010600040101010101" pitchFamily="2" charset="-122"/>
            </a:endParaRPr>
          </a:p>
          <a:p>
            <a:pPr lvl="1" eaLnBrk="1" hangingPunct="1">
              <a:lnSpc>
                <a:spcPct val="120000"/>
              </a:lnSpc>
              <a:buSzPct val="60000"/>
              <a:buFont typeface="Wingdings" panose="05000000000000000000" pitchFamily="2" charset="2"/>
              <a:buChar char="u"/>
            </a:pPr>
            <a:r>
              <a:rPr kumimoji="1" lang="zh-CN" altLang="en-US" sz="2800" dirty="0" smtClean="0">
                <a:solidFill>
                  <a:srgbClr val="003366"/>
                </a:solidFill>
                <a:latin typeface="华文中宋" panose="02010600040101010101" pitchFamily="2" charset="-122"/>
                <a:ea typeface="华文中宋" panose="02010600040101010101" pitchFamily="2" charset="-122"/>
              </a:rPr>
              <a:t>   优先读操作</a:t>
            </a:r>
            <a:endParaRPr kumimoji="1" lang="en-US" altLang="zh-CN" sz="2800" dirty="0" smtClean="0">
              <a:solidFill>
                <a:srgbClr val="003366"/>
              </a:solidFill>
              <a:latin typeface="华文中宋" panose="02010600040101010101" pitchFamily="2" charset="-122"/>
              <a:ea typeface="华文中宋" panose="02010600040101010101" pitchFamily="2" charset="-122"/>
            </a:endParaRPr>
          </a:p>
          <a:p>
            <a:pPr lvl="1" eaLnBrk="1" hangingPunct="1">
              <a:lnSpc>
                <a:spcPct val="120000"/>
              </a:lnSpc>
              <a:buSzPct val="60000"/>
            </a:pPr>
            <a:r>
              <a:rPr lang="zh-CN" altLang="en-US" sz="2800" dirty="0" smtClean="0">
                <a:solidFill>
                  <a:srgbClr val="003366"/>
                </a:solidFill>
                <a:latin typeface="华文中宋" panose="02010600040101010101" pitchFamily="2" charset="-122"/>
                <a:ea typeface="华文中宋" panose="02010600040101010101" pitchFamily="2" charset="-122"/>
              </a:rPr>
              <a:t>    检查</a:t>
            </a:r>
            <a:r>
              <a:rPr lang="zh-CN" altLang="en-US" sz="2800" dirty="0">
                <a:solidFill>
                  <a:srgbClr val="003366"/>
                </a:solidFill>
                <a:latin typeface="华文中宋" panose="02010600040101010101" pitchFamily="2" charset="-122"/>
                <a:ea typeface="华文中宋" panose="02010600040101010101" pitchFamily="2" charset="-122"/>
              </a:rPr>
              <a:t>写缓冲器中的</a:t>
            </a:r>
            <a:r>
              <a:rPr lang="zh-CN" altLang="en-US" sz="2800" dirty="0" smtClean="0">
                <a:solidFill>
                  <a:srgbClr val="003366"/>
                </a:solidFill>
                <a:latin typeface="华文中宋" panose="02010600040101010101" pitchFamily="2" charset="-122"/>
                <a:ea typeface="华文中宋" panose="02010600040101010101" pitchFamily="2" charset="-122"/>
              </a:rPr>
              <a:t>内容：</a:t>
            </a:r>
            <a:r>
              <a:rPr kumimoji="1" lang="zh-CN" altLang="en-US" sz="2800" dirty="0" smtClean="0">
                <a:solidFill>
                  <a:srgbClr val="003366"/>
                </a:solidFill>
                <a:latin typeface="华文中宋" panose="02010600040101010101" pitchFamily="2" charset="-122"/>
                <a:ea typeface="华文中宋" panose="02010600040101010101" pitchFamily="2" charset="-122"/>
              </a:rPr>
              <a:t>增加</a:t>
            </a:r>
            <a:r>
              <a:rPr kumimoji="1" lang="zh-CN" altLang="en-US" sz="2800" dirty="0">
                <a:solidFill>
                  <a:srgbClr val="003366"/>
                </a:solidFill>
                <a:latin typeface="华文中宋" panose="02010600040101010101" pitchFamily="2" charset="-122"/>
                <a:ea typeface="华文中宋" panose="02010600040101010101" pitchFamily="2" charset="-122"/>
              </a:rPr>
              <a:t>硬件</a:t>
            </a:r>
            <a:endParaRPr kumimoji="1" lang="zh-CN" altLang="en-US" sz="2800" dirty="0">
              <a:solidFill>
                <a:srgbClr val="003366"/>
              </a:solidFill>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611188" y="1268413"/>
            <a:ext cx="7561262"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pPr>
            <a:r>
              <a:rPr kumimoji="1" lang="en-US" altLang="zh-CN" sz="2400">
                <a:solidFill>
                  <a:srgbClr val="003366"/>
                </a:solidFill>
                <a:latin typeface="华文中宋" panose="02010600040101010101" pitchFamily="2" charset="-122"/>
                <a:ea typeface="华文中宋" panose="02010600040101010101" pitchFamily="2" charset="-122"/>
              </a:rPr>
              <a:t>1. </a:t>
            </a:r>
            <a:r>
              <a:rPr kumimoji="1" lang="zh-CN" altLang="en-US" sz="2400">
                <a:solidFill>
                  <a:srgbClr val="003366"/>
                </a:solidFill>
                <a:latin typeface="华文中宋" panose="02010600040101010101" pitchFamily="2" charset="-122"/>
                <a:ea typeface="华文中宋" panose="02010600040101010101" pitchFamily="2" charset="-122"/>
              </a:rPr>
              <a:t>请求字</a:t>
            </a:r>
            <a:endParaRPr kumimoji="1" lang="zh-CN" altLang="en-US" sz="2400">
              <a:solidFill>
                <a:srgbClr val="003366"/>
              </a:solidFill>
              <a:latin typeface="华文中宋" panose="02010600040101010101" pitchFamily="2" charset="-122"/>
              <a:ea typeface="华文中宋" panose="02010600040101010101" pitchFamily="2" charset="-122"/>
            </a:endParaRPr>
          </a:p>
          <a:p>
            <a:pPr eaLnBrk="1" hangingPunct="1">
              <a:lnSpc>
                <a:spcPct val="120000"/>
              </a:lnSpc>
            </a:pPr>
            <a:r>
              <a:rPr kumimoji="1" lang="zh-CN" altLang="en-US" sz="2400" b="0">
                <a:solidFill>
                  <a:srgbClr val="003366"/>
                </a:solidFill>
                <a:latin typeface="华文中宋" panose="02010600040101010101" pitchFamily="2" charset="-122"/>
                <a:ea typeface="华文中宋" panose="02010600040101010101" pitchFamily="2" charset="-122"/>
              </a:rPr>
              <a:t>    </a:t>
            </a:r>
            <a:r>
              <a:rPr kumimoji="1" lang="zh-CN" altLang="en-US" sz="2400">
                <a:solidFill>
                  <a:srgbClr val="003366"/>
                </a:solidFill>
                <a:latin typeface="华文中宋" panose="02010600040101010101" pitchFamily="2" charset="-122"/>
                <a:ea typeface="华文中宋" panose="02010600040101010101" pitchFamily="2" charset="-122"/>
              </a:rPr>
              <a:t>从下一级存储器调入</a:t>
            </a:r>
            <a:r>
              <a:rPr kumimoji="1" lang="en-US" altLang="zh-CN" sz="2400">
                <a:solidFill>
                  <a:srgbClr val="003366"/>
                </a:solidFill>
                <a:latin typeface="华文中宋" panose="02010600040101010101" pitchFamily="2" charset="-122"/>
                <a:ea typeface="华文中宋" panose="02010600040101010101" pitchFamily="2" charset="-122"/>
              </a:rPr>
              <a:t>Cache</a:t>
            </a:r>
            <a:r>
              <a:rPr kumimoji="1" lang="zh-CN" altLang="en-US" sz="2400">
                <a:solidFill>
                  <a:srgbClr val="003366"/>
                </a:solidFill>
                <a:latin typeface="华文中宋" panose="02010600040101010101" pitchFamily="2" charset="-122"/>
                <a:ea typeface="华文中宋" panose="02010600040101010101" pitchFamily="2" charset="-122"/>
              </a:rPr>
              <a:t>的块中，只有一个字是立即需要的。这个字称为</a:t>
            </a:r>
            <a:r>
              <a:rPr kumimoji="1" lang="zh-CN" altLang="en-US" sz="2400">
                <a:solidFill>
                  <a:schemeClr val="accent2"/>
                </a:solidFill>
                <a:latin typeface="华文中宋" panose="02010600040101010101" pitchFamily="2" charset="-122"/>
                <a:ea typeface="华文中宋" panose="02010600040101010101" pitchFamily="2" charset="-122"/>
              </a:rPr>
              <a:t>请求字</a:t>
            </a:r>
            <a:r>
              <a:rPr kumimoji="1" lang="zh-CN" altLang="en-US" sz="2400">
                <a:solidFill>
                  <a:srgbClr val="003366"/>
                </a:solidFill>
                <a:latin typeface="华文中宋" panose="02010600040101010101" pitchFamily="2" charset="-122"/>
                <a:ea typeface="华文中宋" panose="02010600040101010101" pitchFamily="2" charset="-122"/>
              </a:rPr>
              <a:t>。 </a:t>
            </a:r>
            <a:endParaRPr kumimoji="1" lang="zh-CN" altLang="en-US" sz="2400">
              <a:solidFill>
                <a:srgbClr val="003366"/>
              </a:solidFill>
              <a:latin typeface="华文中宋" panose="02010600040101010101" pitchFamily="2" charset="-122"/>
              <a:ea typeface="华文中宋" panose="02010600040101010101" pitchFamily="2" charset="-122"/>
            </a:endParaRPr>
          </a:p>
        </p:txBody>
      </p:sp>
      <p:sp>
        <p:nvSpPr>
          <p:cNvPr id="71684" name="Text Box 4"/>
          <p:cNvSpPr txBox="1">
            <a:spLocks noChangeArrowheads="1"/>
          </p:cNvSpPr>
          <p:nvPr/>
        </p:nvSpPr>
        <p:spPr bwMode="auto">
          <a:xfrm>
            <a:off x="611188" y="3068638"/>
            <a:ext cx="7777162" cy="315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pPr>
            <a:r>
              <a:rPr kumimoji="1" lang="en-US" altLang="zh-CN" sz="2400" dirty="0">
                <a:solidFill>
                  <a:srgbClr val="003366"/>
                </a:solidFill>
                <a:latin typeface="华文中宋" panose="02010600040101010101" pitchFamily="2" charset="-122"/>
                <a:ea typeface="华文中宋" panose="02010600040101010101" pitchFamily="2" charset="-122"/>
              </a:rPr>
              <a:t>2. </a:t>
            </a:r>
            <a:r>
              <a:rPr kumimoji="1" lang="zh-CN" altLang="en-US" sz="2400" dirty="0">
                <a:solidFill>
                  <a:srgbClr val="003366"/>
                </a:solidFill>
                <a:latin typeface="华文中宋" panose="02010600040101010101" pitchFamily="2" charset="-122"/>
                <a:ea typeface="华文中宋" panose="02010600040101010101" pitchFamily="2" charset="-122"/>
              </a:rPr>
              <a:t>应尽早把请求字发送给</a:t>
            </a:r>
            <a:r>
              <a:rPr kumimoji="1" lang="en-US" altLang="zh-CN" sz="2400" dirty="0">
                <a:solidFill>
                  <a:srgbClr val="003366"/>
                </a:solidFill>
                <a:latin typeface="华文中宋" panose="02010600040101010101" pitchFamily="2" charset="-122"/>
                <a:ea typeface="华文中宋" panose="02010600040101010101" pitchFamily="2" charset="-122"/>
              </a:rPr>
              <a:t>CPU</a:t>
            </a:r>
            <a:endParaRPr kumimoji="1" lang="en-US" altLang="zh-CN" sz="2400" b="0" dirty="0">
              <a:solidFill>
                <a:srgbClr val="003366"/>
              </a:solidFill>
              <a:latin typeface="华文中宋" panose="02010600040101010101" pitchFamily="2" charset="-122"/>
              <a:ea typeface="华文中宋" panose="02010600040101010101" pitchFamily="2" charset="-122"/>
            </a:endParaRPr>
          </a:p>
          <a:p>
            <a:pPr lvl="1" eaLnBrk="1" hangingPunct="1">
              <a:lnSpc>
                <a:spcPct val="120000"/>
              </a:lnSpc>
              <a:buSzPct val="60000"/>
              <a:buFont typeface="Wingdings" panose="05000000000000000000" pitchFamily="2" charset="2"/>
              <a:buChar char="u"/>
            </a:pPr>
            <a:r>
              <a:rPr kumimoji="1" lang="en-US" altLang="zh-CN" sz="2400" dirty="0">
                <a:solidFill>
                  <a:schemeClr val="accent2"/>
                </a:solidFill>
                <a:latin typeface="华文中宋" panose="02010600040101010101" pitchFamily="2" charset="-122"/>
                <a:ea typeface="华文中宋" panose="02010600040101010101" pitchFamily="2" charset="-122"/>
              </a:rPr>
              <a:t> </a:t>
            </a:r>
            <a:r>
              <a:rPr kumimoji="1" lang="zh-CN" altLang="en-US" sz="2400" dirty="0">
                <a:solidFill>
                  <a:schemeClr val="accent2"/>
                </a:solidFill>
                <a:latin typeface="华文中宋" panose="02010600040101010101" pitchFamily="2" charset="-122"/>
                <a:ea typeface="华文中宋" panose="02010600040101010101" pitchFamily="2" charset="-122"/>
              </a:rPr>
              <a:t>尽早重启动</a:t>
            </a:r>
            <a:r>
              <a:rPr kumimoji="1" lang="zh-CN" altLang="en-US" sz="2400" dirty="0">
                <a:solidFill>
                  <a:srgbClr val="003366"/>
                </a:solidFill>
                <a:latin typeface="华文中宋" panose="02010600040101010101" pitchFamily="2" charset="-122"/>
                <a:ea typeface="华文中宋" panose="02010600040101010101" pitchFamily="2" charset="-122"/>
              </a:rPr>
              <a:t>：调块时，从块的起始位置开始读起。一旦请求字到达，就立即发送给</a:t>
            </a:r>
            <a:r>
              <a:rPr kumimoji="1" lang="en-US" altLang="zh-CN" sz="2400" dirty="0">
                <a:solidFill>
                  <a:srgbClr val="003366"/>
                </a:solidFill>
                <a:latin typeface="华文中宋" panose="02010600040101010101" pitchFamily="2" charset="-122"/>
                <a:ea typeface="华文中宋" panose="02010600040101010101" pitchFamily="2" charset="-122"/>
              </a:rPr>
              <a:t>CPU</a:t>
            </a:r>
            <a:r>
              <a:rPr kumimoji="1" lang="zh-CN" altLang="en-US" sz="2400" dirty="0">
                <a:solidFill>
                  <a:srgbClr val="003366"/>
                </a:solidFill>
                <a:latin typeface="华文中宋" panose="02010600040101010101" pitchFamily="2" charset="-122"/>
                <a:ea typeface="华文中宋" panose="02010600040101010101" pitchFamily="2" charset="-122"/>
              </a:rPr>
              <a:t>，让</a:t>
            </a:r>
            <a:r>
              <a:rPr kumimoji="1" lang="en-US" altLang="zh-CN" sz="2400" dirty="0">
                <a:solidFill>
                  <a:srgbClr val="003366"/>
                </a:solidFill>
                <a:latin typeface="华文中宋" panose="02010600040101010101" pitchFamily="2" charset="-122"/>
                <a:ea typeface="华文中宋" panose="02010600040101010101" pitchFamily="2" charset="-122"/>
              </a:rPr>
              <a:t>CPU</a:t>
            </a:r>
            <a:r>
              <a:rPr kumimoji="1" lang="zh-CN" altLang="en-US" sz="2400" dirty="0">
                <a:solidFill>
                  <a:srgbClr val="003366"/>
                </a:solidFill>
                <a:latin typeface="华文中宋" panose="02010600040101010101" pitchFamily="2" charset="-122"/>
                <a:ea typeface="华文中宋" panose="02010600040101010101" pitchFamily="2" charset="-122"/>
              </a:rPr>
              <a:t>继续执行。</a:t>
            </a:r>
            <a:endParaRPr kumimoji="1" lang="zh-CN" altLang="en-US" sz="2400" dirty="0">
              <a:solidFill>
                <a:srgbClr val="003366"/>
              </a:solidFill>
              <a:latin typeface="华文中宋" panose="02010600040101010101" pitchFamily="2" charset="-122"/>
              <a:ea typeface="华文中宋" panose="02010600040101010101" pitchFamily="2" charset="-122"/>
            </a:endParaRPr>
          </a:p>
          <a:p>
            <a:pPr lvl="1" eaLnBrk="1" hangingPunct="1">
              <a:lnSpc>
                <a:spcPct val="120000"/>
              </a:lnSpc>
              <a:buSzPct val="60000"/>
              <a:buFont typeface="Wingdings" panose="05000000000000000000" pitchFamily="2" charset="2"/>
              <a:buChar char="u"/>
            </a:pPr>
            <a:r>
              <a:rPr kumimoji="1" lang="zh-CN" altLang="en-US" sz="2400" dirty="0">
                <a:solidFill>
                  <a:schemeClr val="accent2"/>
                </a:solidFill>
                <a:latin typeface="华文中宋" panose="02010600040101010101" pitchFamily="2" charset="-122"/>
                <a:ea typeface="华文中宋" panose="02010600040101010101" pitchFamily="2" charset="-122"/>
              </a:rPr>
              <a:t> 请求字优先</a:t>
            </a:r>
            <a:r>
              <a:rPr kumimoji="1" lang="zh-CN" altLang="en-US" sz="2400" dirty="0">
                <a:solidFill>
                  <a:srgbClr val="003366"/>
                </a:solidFill>
                <a:latin typeface="华文中宋" panose="02010600040101010101" pitchFamily="2" charset="-122"/>
                <a:ea typeface="华文中宋" panose="02010600040101010101" pitchFamily="2" charset="-122"/>
              </a:rPr>
              <a:t>：调块时，从请求字所在的位置读起。这样，第一个读出的字便是请求字。将之立即发送给</a:t>
            </a:r>
            <a:r>
              <a:rPr kumimoji="1" lang="en-US" altLang="zh-CN" sz="2400" dirty="0">
                <a:solidFill>
                  <a:srgbClr val="003366"/>
                </a:solidFill>
                <a:latin typeface="华文中宋" panose="02010600040101010101" pitchFamily="2" charset="-122"/>
                <a:ea typeface="华文中宋" panose="02010600040101010101" pitchFamily="2" charset="-122"/>
              </a:rPr>
              <a:t>CPU</a:t>
            </a:r>
            <a:r>
              <a:rPr kumimoji="1" lang="zh-CN" altLang="en-US" sz="2400" dirty="0">
                <a:solidFill>
                  <a:srgbClr val="003366"/>
                </a:solidFill>
                <a:latin typeface="华文中宋" panose="02010600040101010101" pitchFamily="2" charset="-122"/>
                <a:ea typeface="华文中宋" panose="02010600040101010101" pitchFamily="2" charset="-122"/>
              </a:rPr>
              <a:t>。</a:t>
            </a:r>
            <a:endParaRPr kumimoji="1" lang="zh-CN" altLang="en-US" sz="2400" dirty="0">
              <a:solidFill>
                <a:srgbClr val="003366"/>
              </a:solidFill>
              <a:latin typeface="华文中宋" panose="02010600040101010101" pitchFamily="2" charset="-122"/>
              <a:ea typeface="华文中宋" panose="02010600040101010101" pitchFamily="2" charset="-122"/>
            </a:endParaRPr>
          </a:p>
        </p:txBody>
      </p:sp>
      <p:sp>
        <p:nvSpPr>
          <p:cNvPr id="71685" name="Rectangle 5"/>
          <p:cNvSpPr>
            <a:spLocks noChangeArrowheads="1"/>
          </p:cNvSpPr>
          <p:nvPr/>
        </p:nvSpPr>
        <p:spPr bwMode="auto">
          <a:xfrm>
            <a:off x="646113" y="231775"/>
            <a:ext cx="7381875" cy="676275"/>
          </a:xfrm>
          <a:prstGeom prst="rect">
            <a:avLst/>
          </a:prstGeom>
          <a:noFill/>
          <a:ln>
            <a:noFill/>
          </a:ln>
          <a:effectLst/>
        </p:spPr>
        <p:txBody>
          <a:bodyPr anchor="b"/>
          <a:lstStyle/>
          <a:p>
            <a:pPr>
              <a:defRPr/>
            </a:pPr>
            <a:r>
              <a:rPr lang="en-US" altLang="zh-CN" sz="3600" dirty="0" smtClean="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8.4.3 </a:t>
            </a:r>
            <a:r>
              <a:rPr lang="zh-CN" altLang="en-US" sz="36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请求字处理技术</a:t>
            </a:r>
            <a:endParaRPr lang="zh-CN" altLang="en-US" sz="36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4"/>
                                        </p:tgtEl>
                                        <p:attrNameLst>
                                          <p:attrName>style.visibility</p:attrName>
                                        </p:attrNameLst>
                                      </p:cBhvr>
                                      <p:to>
                                        <p:strVal val="visible"/>
                                      </p:to>
                                    </p:set>
                                    <p:anim calcmode="lin" valueType="num">
                                      <p:cBhvr additive="base">
                                        <p:cTn id="7" dur="500" fill="hold"/>
                                        <p:tgtEl>
                                          <p:spTgt spid="71684"/>
                                        </p:tgtEl>
                                        <p:attrNameLst>
                                          <p:attrName>ppt_x</p:attrName>
                                        </p:attrNameLst>
                                      </p:cBhvr>
                                      <p:tavLst>
                                        <p:tav tm="0">
                                          <p:val>
                                            <p:strVal val="0-#ppt_w/2"/>
                                          </p:val>
                                        </p:tav>
                                        <p:tav tm="100000">
                                          <p:val>
                                            <p:strVal val="#ppt_x"/>
                                          </p:val>
                                        </p:tav>
                                      </p:tavLst>
                                    </p:anim>
                                    <p:anim calcmode="lin" valueType="num">
                                      <p:cBhvr additive="base">
                                        <p:cTn id="8" dur="500" fill="hold"/>
                                        <p:tgtEl>
                                          <p:spTgt spid="716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755650" y="1484313"/>
            <a:ext cx="7488238"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30000"/>
              </a:lnSpc>
              <a:spcBef>
                <a:spcPct val="50000"/>
              </a:spcBef>
            </a:pPr>
            <a:r>
              <a:rPr kumimoji="1" lang="en-US" altLang="zh-CN" sz="2400">
                <a:solidFill>
                  <a:srgbClr val="003366"/>
                </a:solidFill>
                <a:latin typeface="华文中宋" panose="02010600040101010101" pitchFamily="2" charset="-122"/>
                <a:ea typeface="华文中宋" panose="02010600040101010101" pitchFamily="2" charset="-122"/>
              </a:rPr>
              <a:t>3. </a:t>
            </a:r>
            <a:r>
              <a:rPr kumimoji="1" lang="zh-CN" altLang="en-US" sz="2400">
                <a:solidFill>
                  <a:srgbClr val="003366"/>
                </a:solidFill>
                <a:latin typeface="华文中宋" panose="02010600040101010101" pitchFamily="2" charset="-122"/>
                <a:ea typeface="华文中宋" panose="02010600040101010101" pitchFamily="2" charset="-122"/>
              </a:rPr>
              <a:t>这种技术在以下情况下效果不大：</a:t>
            </a:r>
            <a:endParaRPr kumimoji="1" lang="zh-CN" altLang="en-US" sz="2400">
              <a:solidFill>
                <a:srgbClr val="003366"/>
              </a:solidFill>
              <a:latin typeface="华文中宋" panose="02010600040101010101" pitchFamily="2" charset="-122"/>
              <a:ea typeface="华文中宋" panose="02010600040101010101" pitchFamily="2" charset="-122"/>
            </a:endParaRPr>
          </a:p>
          <a:p>
            <a:pPr lvl="1" eaLnBrk="1" hangingPunct="1">
              <a:lnSpc>
                <a:spcPct val="130000"/>
              </a:lnSpc>
              <a:buSzPct val="60000"/>
              <a:buFont typeface="Wingdings" panose="05000000000000000000" pitchFamily="2" charset="2"/>
              <a:buChar char="u"/>
            </a:pPr>
            <a:r>
              <a:rPr kumimoji="1" lang="zh-CN" altLang="en-US" sz="2400">
                <a:solidFill>
                  <a:srgbClr val="003366"/>
                </a:solidFill>
                <a:latin typeface="华文中宋" panose="02010600040101010101" pitchFamily="2" charset="-122"/>
                <a:ea typeface="华文中宋" panose="02010600040101010101" pitchFamily="2" charset="-122"/>
              </a:rPr>
              <a:t> </a:t>
            </a:r>
            <a:r>
              <a:rPr kumimoji="1" lang="en-US" altLang="zh-CN" sz="2400">
                <a:solidFill>
                  <a:srgbClr val="003366"/>
                </a:solidFill>
                <a:latin typeface="华文中宋" panose="02010600040101010101" pitchFamily="2" charset="-122"/>
                <a:ea typeface="华文中宋" panose="02010600040101010101" pitchFamily="2" charset="-122"/>
              </a:rPr>
              <a:t>Cache</a:t>
            </a:r>
            <a:r>
              <a:rPr kumimoji="1" lang="zh-CN" altLang="en-US" sz="2400">
                <a:solidFill>
                  <a:srgbClr val="003366"/>
                </a:solidFill>
                <a:latin typeface="华文中宋" panose="02010600040101010101" pitchFamily="2" charset="-122"/>
                <a:ea typeface="华文中宋" panose="02010600040101010101" pitchFamily="2" charset="-122"/>
              </a:rPr>
              <a:t>块较小</a:t>
            </a:r>
            <a:endParaRPr kumimoji="1" lang="zh-CN" altLang="en-US" sz="2400">
              <a:solidFill>
                <a:srgbClr val="003366"/>
              </a:solidFill>
              <a:latin typeface="华文中宋" panose="02010600040101010101" pitchFamily="2" charset="-122"/>
              <a:ea typeface="华文中宋" panose="02010600040101010101" pitchFamily="2" charset="-122"/>
            </a:endParaRPr>
          </a:p>
          <a:p>
            <a:pPr lvl="1" eaLnBrk="1" hangingPunct="1">
              <a:lnSpc>
                <a:spcPct val="130000"/>
              </a:lnSpc>
              <a:buSzPct val="60000"/>
              <a:buFont typeface="Wingdings" panose="05000000000000000000" pitchFamily="2" charset="2"/>
              <a:buChar char="u"/>
            </a:pPr>
            <a:r>
              <a:rPr kumimoji="1" lang="zh-CN" altLang="en-US" sz="2400" b="0">
                <a:solidFill>
                  <a:srgbClr val="003366"/>
                </a:solidFill>
                <a:latin typeface="华文中宋" panose="02010600040101010101" pitchFamily="2" charset="-122"/>
                <a:ea typeface="华文中宋" panose="02010600040101010101" pitchFamily="2" charset="-122"/>
              </a:rPr>
              <a:t> </a:t>
            </a:r>
            <a:r>
              <a:rPr kumimoji="1" lang="zh-CN" altLang="en-US" sz="2400">
                <a:solidFill>
                  <a:srgbClr val="003366"/>
                </a:solidFill>
                <a:latin typeface="华文中宋" panose="02010600040101010101" pitchFamily="2" charset="-122"/>
                <a:ea typeface="华文中宋" panose="02010600040101010101" pitchFamily="2" charset="-122"/>
              </a:rPr>
              <a:t>下一条指令正好访问同一</a:t>
            </a:r>
            <a:r>
              <a:rPr kumimoji="1" lang="en-US" altLang="zh-CN" sz="2400">
                <a:solidFill>
                  <a:srgbClr val="003366"/>
                </a:solidFill>
                <a:latin typeface="华文中宋" panose="02010600040101010101" pitchFamily="2" charset="-122"/>
                <a:ea typeface="华文中宋" panose="02010600040101010101" pitchFamily="2" charset="-122"/>
              </a:rPr>
              <a:t>Cache</a:t>
            </a:r>
            <a:r>
              <a:rPr kumimoji="1" lang="zh-CN" altLang="en-US" sz="2400">
                <a:solidFill>
                  <a:srgbClr val="003366"/>
                </a:solidFill>
                <a:latin typeface="华文中宋" panose="02010600040101010101" pitchFamily="2" charset="-122"/>
                <a:ea typeface="华文中宋" panose="02010600040101010101" pitchFamily="2" charset="-122"/>
              </a:rPr>
              <a:t>块的另一部分。</a:t>
            </a:r>
            <a:endParaRPr kumimoji="1" lang="zh-CN" altLang="en-US" sz="2400">
              <a:solidFill>
                <a:srgbClr val="003366"/>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ext Box 3"/>
          <p:cNvSpPr txBox="1">
            <a:spLocks noChangeArrowheads="1"/>
          </p:cNvSpPr>
          <p:nvPr/>
        </p:nvSpPr>
        <p:spPr bwMode="auto">
          <a:xfrm>
            <a:off x="755649" y="1341438"/>
            <a:ext cx="7381133" cy="334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pPr>
            <a:r>
              <a:rPr kumimoji="1" lang="en-US" altLang="zh-CN" sz="2800" dirty="0">
                <a:solidFill>
                  <a:srgbClr val="003366"/>
                </a:solidFill>
                <a:latin typeface="Times New Roman" panose="02020603050405020304" pitchFamily="18" charset="0"/>
                <a:ea typeface="华文中宋" panose="02010600040101010101" pitchFamily="2" charset="-122"/>
              </a:rPr>
              <a:t>1. </a:t>
            </a:r>
            <a:r>
              <a:rPr kumimoji="1" lang="zh-CN" altLang="en-US" sz="2800" dirty="0">
                <a:solidFill>
                  <a:srgbClr val="003366"/>
                </a:solidFill>
                <a:latin typeface="Times New Roman" panose="02020603050405020304" pitchFamily="18" charset="0"/>
                <a:ea typeface="华文中宋" panose="02010600040101010101" pitchFamily="2" charset="-122"/>
              </a:rPr>
              <a:t>应把</a:t>
            </a:r>
            <a:r>
              <a:rPr kumimoji="1" lang="en-US" altLang="zh-CN" sz="2800" dirty="0">
                <a:solidFill>
                  <a:srgbClr val="003366"/>
                </a:solidFill>
                <a:latin typeface="Times New Roman" panose="02020603050405020304" pitchFamily="18" charset="0"/>
                <a:ea typeface="华文中宋" panose="02010600040101010101" pitchFamily="2" charset="-122"/>
              </a:rPr>
              <a:t>Cache</a:t>
            </a:r>
            <a:r>
              <a:rPr kumimoji="1" lang="zh-CN" altLang="en-US" sz="2800" dirty="0">
                <a:solidFill>
                  <a:srgbClr val="003366"/>
                </a:solidFill>
                <a:latin typeface="Times New Roman" panose="02020603050405020304" pitchFamily="18" charset="0"/>
                <a:ea typeface="华文中宋" panose="02010600040101010101" pitchFamily="2" charset="-122"/>
              </a:rPr>
              <a:t>做得更快？还是更大？</a:t>
            </a:r>
            <a:endParaRPr kumimoji="1" lang="zh-CN" altLang="en-US" sz="2800" b="0" dirty="0">
              <a:solidFill>
                <a:srgbClr val="003366"/>
              </a:solidFill>
              <a:latin typeface="Times New Roman" panose="02020603050405020304" pitchFamily="18" charset="0"/>
              <a:ea typeface="华文中宋" panose="02010600040101010101" pitchFamily="2" charset="-122"/>
            </a:endParaRPr>
          </a:p>
          <a:p>
            <a:pPr eaLnBrk="1" hangingPunct="1">
              <a:lnSpc>
                <a:spcPct val="120000"/>
              </a:lnSpc>
              <a:spcBef>
                <a:spcPct val="20000"/>
              </a:spcBef>
            </a:pPr>
            <a:r>
              <a:rPr kumimoji="1" lang="zh-CN" altLang="en-US" sz="2400"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chemeClr val="accent2"/>
                </a:solidFill>
                <a:latin typeface="Times New Roman" panose="02020603050405020304" pitchFamily="18" charset="0"/>
                <a:ea typeface="华文中宋" panose="02010600040101010101" pitchFamily="2" charset="-122"/>
              </a:rPr>
              <a:t>答案：二者兼顾，再增加一级</a:t>
            </a:r>
            <a:r>
              <a:rPr kumimoji="1" lang="en-US" altLang="zh-CN" sz="2400" dirty="0">
                <a:solidFill>
                  <a:schemeClr val="accent2"/>
                </a:solidFill>
                <a:latin typeface="Times New Roman" panose="02020603050405020304" pitchFamily="18" charset="0"/>
                <a:ea typeface="华文中宋" panose="02010600040101010101" pitchFamily="2" charset="-122"/>
              </a:rPr>
              <a:t>Cache</a:t>
            </a:r>
            <a:endParaRPr kumimoji="1" lang="en-US" altLang="zh-CN" sz="2400" dirty="0">
              <a:solidFill>
                <a:schemeClr val="accent2"/>
              </a:solidFill>
              <a:latin typeface="Times New Roman" panose="02020603050405020304" pitchFamily="18" charset="0"/>
              <a:ea typeface="华文中宋" panose="02010600040101010101" pitchFamily="2" charset="-122"/>
            </a:endParaRPr>
          </a:p>
          <a:p>
            <a:pPr lvl="1" eaLnBrk="1" hangingPunct="1">
              <a:lnSpc>
                <a:spcPct val="120000"/>
              </a:lnSpc>
              <a:buSzPct val="60000"/>
              <a:buFont typeface="Wingdings" panose="05000000000000000000" pitchFamily="2" charset="2"/>
              <a:buChar char="u"/>
            </a:pPr>
            <a:r>
              <a:rPr kumimoji="1" lang="en-US" altLang="zh-CN" sz="2400" dirty="0">
                <a:solidFill>
                  <a:srgbClr val="3333FF"/>
                </a:solidFill>
                <a:latin typeface="Times New Roman" panose="02020603050405020304" pitchFamily="18" charset="0"/>
                <a:ea typeface="华文中宋" panose="02010600040101010101" pitchFamily="2" charset="-122"/>
              </a:rPr>
              <a:t> </a:t>
            </a:r>
            <a:r>
              <a:rPr kumimoji="1" lang="zh-CN" altLang="en-US" sz="2400" dirty="0">
                <a:solidFill>
                  <a:srgbClr val="3333FF"/>
                </a:solidFill>
                <a:latin typeface="Times New Roman" panose="02020603050405020304" pitchFamily="18" charset="0"/>
                <a:ea typeface="华文中宋" panose="02010600040101010101" pitchFamily="2" charset="-122"/>
              </a:rPr>
              <a:t>第一级</a:t>
            </a:r>
            <a:r>
              <a:rPr kumimoji="1" lang="en-US" altLang="zh-CN" sz="2400" dirty="0">
                <a:solidFill>
                  <a:srgbClr val="3333FF"/>
                </a:solidFill>
                <a:latin typeface="Times New Roman" panose="02020603050405020304" pitchFamily="18" charset="0"/>
                <a:ea typeface="华文中宋" panose="02010600040101010101" pitchFamily="2" charset="-122"/>
              </a:rPr>
              <a:t>Cache(L1)</a:t>
            </a:r>
            <a:r>
              <a:rPr kumimoji="1" lang="zh-CN" altLang="en-US" sz="2400" dirty="0">
                <a:solidFill>
                  <a:srgbClr val="3333FF"/>
                </a:solidFill>
                <a:latin typeface="Times New Roman" panose="02020603050405020304" pitchFamily="18" charset="0"/>
                <a:ea typeface="华文中宋" panose="02010600040101010101" pitchFamily="2" charset="-122"/>
              </a:rPr>
              <a:t>小而</a:t>
            </a:r>
            <a:r>
              <a:rPr kumimoji="1" lang="zh-CN" altLang="en-US" sz="2400" dirty="0" smtClean="0">
                <a:solidFill>
                  <a:srgbClr val="3333FF"/>
                </a:solidFill>
                <a:latin typeface="Times New Roman" panose="02020603050405020304" pitchFamily="18" charset="0"/>
                <a:ea typeface="华文中宋" panose="02010600040101010101" pitchFamily="2" charset="-122"/>
              </a:rPr>
              <a:t>快</a:t>
            </a:r>
            <a:endParaRPr kumimoji="1" lang="en-US" altLang="zh-CN" sz="2400" dirty="0" smtClean="0">
              <a:solidFill>
                <a:srgbClr val="3333FF"/>
              </a:solidFill>
              <a:latin typeface="Times New Roman" panose="02020603050405020304" pitchFamily="18" charset="0"/>
              <a:ea typeface="华文中宋" panose="02010600040101010101" pitchFamily="2" charset="-122"/>
            </a:endParaRPr>
          </a:p>
          <a:p>
            <a:pPr lvl="2" eaLnBrk="1" hangingPunct="1">
              <a:lnSpc>
                <a:spcPct val="120000"/>
              </a:lnSpc>
              <a:buSzPct val="60000"/>
              <a:buFont typeface="Wingdings" panose="05000000000000000000" pitchFamily="2" charset="2"/>
              <a:buChar char="u"/>
            </a:pPr>
            <a:r>
              <a:rPr lang="zh-CN" altLang="en-US" sz="2400" dirty="0" smtClean="0"/>
              <a:t>与</a:t>
            </a:r>
            <a:r>
              <a:rPr lang="zh-CN" altLang="en-US" sz="2400" dirty="0"/>
              <a:t>快速的</a:t>
            </a:r>
            <a:r>
              <a:rPr lang="en-US" altLang="zh-CN" sz="2400" dirty="0"/>
              <a:t>CPU</a:t>
            </a:r>
            <a:r>
              <a:rPr lang="zh-CN" altLang="en-US" sz="2400" dirty="0"/>
              <a:t>运行时钟周期时间相匹配</a:t>
            </a:r>
            <a:endParaRPr kumimoji="1" lang="zh-CN" altLang="en-US" sz="2400" dirty="0">
              <a:solidFill>
                <a:srgbClr val="3333FF"/>
              </a:solidFill>
              <a:latin typeface="Times New Roman" panose="02020603050405020304" pitchFamily="18" charset="0"/>
              <a:ea typeface="华文中宋" panose="02010600040101010101" pitchFamily="2" charset="-122"/>
            </a:endParaRPr>
          </a:p>
          <a:p>
            <a:pPr lvl="1" eaLnBrk="1" hangingPunct="1">
              <a:lnSpc>
                <a:spcPct val="120000"/>
              </a:lnSpc>
              <a:buSzPct val="60000"/>
              <a:buFont typeface="Wingdings" panose="05000000000000000000" pitchFamily="2" charset="2"/>
              <a:buChar char="u"/>
            </a:pPr>
            <a:r>
              <a:rPr kumimoji="1" lang="zh-CN" altLang="en-US" sz="2400" dirty="0">
                <a:solidFill>
                  <a:srgbClr val="3333FF"/>
                </a:solidFill>
                <a:latin typeface="Times New Roman" panose="02020603050405020304" pitchFamily="18" charset="0"/>
                <a:ea typeface="华文中宋" panose="02010600040101010101" pitchFamily="2" charset="-122"/>
              </a:rPr>
              <a:t> 第二级</a:t>
            </a:r>
            <a:r>
              <a:rPr kumimoji="1" lang="en-US" altLang="zh-CN" sz="2400" dirty="0">
                <a:solidFill>
                  <a:srgbClr val="3333FF"/>
                </a:solidFill>
                <a:latin typeface="Times New Roman" panose="02020603050405020304" pitchFamily="18" charset="0"/>
                <a:ea typeface="华文中宋" panose="02010600040101010101" pitchFamily="2" charset="-122"/>
              </a:rPr>
              <a:t>Cache(L2)</a:t>
            </a:r>
            <a:r>
              <a:rPr kumimoji="1" lang="zh-CN" altLang="en-US" sz="2400" dirty="0">
                <a:solidFill>
                  <a:srgbClr val="3333FF"/>
                </a:solidFill>
                <a:latin typeface="Times New Roman" panose="02020603050405020304" pitchFamily="18" charset="0"/>
                <a:ea typeface="华文中宋" panose="02010600040101010101" pitchFamily="2" charset="-122"/>
              </a:rPr>
              <a:t>容量</a:t>
            </a:r>
            <a:r>
              <a:rPr kumimoji="1" lang="zh-CN" altLang="en-US" sz="2400" dirty="0" smtClean="0">
                <a:solidFill>
                  <a:srgbClr val="3333FF"/>
                </a:solidFill>
                <a:latin typeface="Times New Roman" panose="02020603050405020304" pitchFamily="18" charset="0"/>
                <a:ea typeface="华文中宋" panose="02010600040101010101" pitchFamily="2" charset="-122"/>
              </a:rPr>
              <a:t>大</a:t>
            </a:r>
            <a:endParaRPr kumimoji="1" lang="en-US" altLang="zh-CN" sz="2400" dirty="0" smtClean="0">
              <a:solidFill>
                <a:srgbClr val="3333FF"/>
              </a:solidFill>
              <a:latin typeface="Times New Roman" panose="02020603050405020304" pitchFamily="18" charset="0"/>
              <a:ea typeface="华文中宋" panose="02010600040101010101" pitchFamily="2" charset="-122"/>
            </a:endParaRPr>
          </a:p>
          <a:p>
            <a:pPr lvl="2" eaLnBrk="1" hangingPunct="1">
              <a:lnSpc>
                <a:spcPct val="120000"/>
              </a:lnSpc>
              <a:buSzPct val="60000"/>
              <a:buFont typeface="Wingdings" panose="05000000000000000000" pitchFamily="2" charset="2"/>
              <a:buChar char="u"/>
            </a:pPr>
            <a:r>
              <a:rPr lang="zh-CN" altLang="en-US" sz="2400" dirty="0" smtClean="0"/>
              <a:t>捕捉</a:t>
            </a:r>
            <a:r>
              <a:rPr lang="zh-CN" altLang="en-US" sz="2400" dirty="0"/>
              <a:t>到对主存进行的大多数访问</a:t>
            </a:r>
            <a:endParaRPr lang="zh-CN" altLang="en-US" sz="2400" dirty="0"/>
          </a:p>
          <a:p>
            <a:pPr lvl="1" eaLnBrk="1" hangingPunct="1">
              <a:lnSpc>
                <a:spcPct val="120000"/>
              </a:lnSpc>
              <a:buSzPct val="60000"/>
              <a:buFont typeface="Wingdings" panose="05000000000000000000" pitchFamily="2" charset="2"/>
              <a:buChar char="u"/>
            </a:pPr>
            <a:endParaRPr kumimoji="1" lang="zh-CN" altLang="en-US" sz="2400" dirty="0">
              <a:solidFill>
                <a:srgbClr val="3333FF"/>
              </a:solidFill>
              <a:latin typeface="Times New Roman" panose="02020603050405020304" pitchFamily="18" charset="0"/>
              <a:ea typeface="华文中宋" panose="02010600040101010101" pitchFamily="2" charset="-122"/>
            </a:endParaRPr>
          </a:p>
        </p:txBody>
      </p:sp>
      <p:sp>
        <p:nvSpPr>
          <p:cNvPr id="75780" name="Text Box 4"/>
          <p:cNvSpPr txBox="1">
            <a:spLocks noChangeArrowheads="1"/>
          </p:cNvSpPr>
          <p:nvPr/>
        </p:nvSpPr>
        <p:spPr bwMode="auto">
          <a:xfrm>
            <a:off x="648545" y="4293096"/>
            <a:ext cx="7488237" cy="199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pPr>
            <a:r>
              <a:rPr kumimoji="1" lang="en-US" altLang="zh-CN" sz="2800" dirty="0">
                <a:solidFill>
                  <a:srgbClr val="003366"/>
                </a:solidFill>
                <a:latin typeface="Times New Roman" panose="02020603050405020304" pitchFamily="18" charset="0"/>
                <a:ea typeface="华文中宋" panose="02010600040101010101" pitchFamily="2" charset="-122"/>
              </a:rPr>
              <a:t>2. </a:t>
            </a:r>
            <a:r>
              <a:rPr kumimoji="1" lang="zh-CN" altLang="en-US" sz="2800" dirty="0">
                <a:solidFill>
                  <a:srgbClr val="003366"/>
                </a:solidFill>
                <a:latin typeface="Times New Roman" panose="02020603050405020304" pitchFamily="18" charset="0"/>
                <a:ea typeface="华文中宋" panose="02010600040101010101" pitchFamily="2" charset="-122"/>
              </a:rPr>
              <a:t>性能分析</a:t>
            </a:r>
            <a:endParaRPr kumimoji="1" lang="zh-CN" altLang="en-US" sz="2800" dirty="0">
              <a:solidFill>
                <a:srgbClr val="003366"/>
              </a:solidFill>
              <a:latin typeface="Times New Roman" panose="02020603050405020304" pitchFamily="18" charset="0"/>
              <a:ea typeface="华文中宋" panose="02010600040101010101" pitchFamily="2" charset="-122"/>
            </a:endParaRPr>
          </a:p>
          <a:p>
            <a:pPr eaLnBrk="1" hangingPunct="1">
              <a:lnSpc>
                <a:spcPct val="120000"/>
              </a:lnSpc>
              <a:spcBef>
                <a:spcPct val="20000"/>
              </a:spcBef>
            </a:pPr>
            <a:r>
              <a:rPr kumimoji="1" lang="zh-CN" altLang="en-US" sz="2400" b="0"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chemeClr val="accent2"/>
                </a:solidFill>
                <a:latin typeface="Times New Roman" panose="02020603050405020304" pitchFamily="18" charset="0"/>
                <a:ea typeface="华文中宋" panose="02010600040101010101" pitchFamily="2" charset="-122"/>
              </a:rPr>
              <a:t>平均访问时间＝</a:t>
            </a:r>
            <a:r>
              <a:rPr kumimoji="1" lang="zh-CN" altLang="en-US" sz="2400" dirty="0">
                <a:solidFill>
                  <a:srgbClr val="003366"/>
                </a:solidFill>
                <a:latin typeface="Times New Roman" panose="02020603050405020304" pitchFamily="18" charset="0"/>
                <a:ea typeface="华文中宋" panose="02010600040101010101" pitchFamily="2" charset="-122"/>
              </a:rPr>
              <a:t>命中时间</a:t>
            </a:r>
            <a:r>
              <a:rPr kumimoji="1" lang="en-US" altLang="zh-CN" sz="2400" baseline="-25000" dirty="0">
                <a:solidFill>
                  <a:srgbClr val="003366"/>
                </a:solidFill>
                <a:latin typeface="Times New Roman" panose="02020603050405020304" pitchFamily="18" charset="0"/>
                <a:ea typeface="华文中宋" panose="02010600040101010101" pitchFamily="2" charset="-122"/>
              </a:rPr>
              <a:t>L1</a:t>
            </a:r>
            <a:r>
              <a:rPr kumimoji="1" lang="zh-CN" altLang="en-US" sz="2400" dirty="0">
                <a:solidFill>
                  <a:srgbClr val="003366"/>
                </a:solidFill>
                <a:latin typeface="Times New Roman" panose="02020603050405020304" pitchFamily="18" charset="0"/>
                <a:ea typeface="华文中宋" panose="02010600040101010101" pitchFamily="2" charset="-122"/>
              </a:rPr>
              <a:t>＋失效率</a:t>
            </a:r>
            <a:r>
              <a:rPr kumimoji="1" lang="en-US" altLang="zh-CN" sz="2400" baseline="-25000" dirty="0">
                <a:solidFill>
                  <a:srgbClr val="003366"/>
                </a:solidFill>
                <a:latin typeface="Times New Roman" panose="02020603050405020304" pitchFamily="18" charset="0"/>
                <a:ea typeface="华文中宋" panose="02010600040101010101" pitchFamily="2" charset="-122"/>
              </a:rPr>
              <a:t>L1</a:t>
            </a:r>
            <a:r>
              <a:rPr kumimoji="1" lang="en-US" altLang="zh-CN" sz="2400" dirty="0">
                <a:solidFill>
                  <a:srgbClr val="003366"/>
                </a:solidFill>
                <a:latin typeface="Times New Roman" panose="02020603050405020304" pitchFamily="18" charset="0"/>
                <a:ea typeface="华文中宋" panose="02010600040101010101" pitchFamily="2" charset="-122"/>
              </a:rPr>
              <a:t>×</a:t>
            </a:r>
            <a:r>
              <a:rPr kumimoji="1" lang="zh-CN" altLang="en-US" sz="2400" dirty="0">
                <a:solidFill>
                  <a:srgbClr val="003366"/>
                </a:solidFill>
                <a:latin typeface="Times New Roman" panose="02020603050405020304" pitchFamily="18" charset="0"/>
                <a:ea typeface="华文中宋" panose="02010600040101010101" pitchFamily="2" charset="-122"/>
              </a:rPr>
              <a:t>失效开销</a:t>
            </a:r>
            <a:r>
              <a:rPr kumimoji="1" lang="en-US" altLang="zh-CN" sz="2400" baseline="-25000" dirty="0">
                <a:solidFill>
                  <a:srgbClr val="003366"/>
                </a:solidFill>
                <a:latin typeface="Times New Roman" panose="02020603050405020304" pitchFamily="18" charset="0"/>
                <a:ea typeface="华文中宋" panose="02010600040101010101" pitchFamily="2" charset="-122"/>
              </a:rPr>
              <a:t>L1</a:t>
            </a:r>
            <a:endParaRPr kumimoji="1" lang="en-US" altLang="zh-CN" sz="2400" dirty="0">
              <a:solidFill>
                <a:srgbClr val="003366"/>
              </a:solidFill>
              <a:latin typeface="Times New Roman" panose="02020603050405020304" pitchFamily="18" charset="0"/>
              <a:ea typeface="华文中宋" panose="02010600040101010101" pitchFamily="2" charset="-122"/>
            </a:endParaRPr>
          </a:p>
          <a:p>
            <a:pPr eaLnBrk="1" hangingPunct="1">
              <a:lnSpc>
                <a:spcPct val="120000"/>
              </a:lnSpc>
            </a:pPr>
            <a:r>
              <a:rPr kumimoji="1" lang="en-US" altLang="zh-CN" sz="2400"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rgbClr val="003366"/>
                </a:solidFill>
                <a:latin typeface="Times New Roman" panose="02020603050405020304" pitchFamily="18" charset="0"/>
                <a:ea typeface="华文中宋" panose="02010600040101010101" pitchFamily="2" charset="-122"/>
              </a:rPr>
              <a:t>＝命中时间</a:t>
            </a:r>
            <a:r>
              <a:rPr kumimoji="1" lang="en-US" altLang="zh-CN" sz="2400" baseline="-25000" dirty="0">
                <a:solidFill>
                  <a:srgbClr val="003366"/>
                </a:solidFill>
                <a:latin typeface="Times New Roman" panose="02020603050405020304" pitchFamily="18" charset="0"/>
                <a:ea typeface="华文中宋" panose="02010600040101010101" pitchFamily="2" charset="-122"/>
              </a:rPr>
              <a:t>L1</a:t>
            </a:r>
            <a:r>
              <a:rPr kumimoji="1" lang="zh-CN" altLang="en-US" sz="2400" dirty="0">
                <a:solidFill>
                  <a:srgbClr val="003366"/>
                </a:solidFill>
                <a:latin typeface="Times New Roman" panose="02020603050405020304" pitchFamily="18" charset="0"/>
                <a:ea typeface="华文中宋" panose="02010600040101010101" pitchFamily="2" charset="-122"/>
              </a:rPr>
              <a:t>＋失效率</a:t>
            </a:r>
            <a:r>
              <a:rPr kumimoji="1" lang="en-US" altLang="zh-CN" sz="2400" baseline="-25000" dirty="0">
                <a:solidFill>
                  <a:srgbClr val="003366"/>
                </a:solidFill>
                <a:latin typeface="Times New Roman" panose="02020603050405020304" pitchFamily="18" charset="0"/>
                <a:ea typeface="华文中宋" panose="02010600040101010101" pitchFamily="2" charset="-122"/>
              </a:rPr>
              <a:t>L1</a:t>
            </a:r>
            <a:r>
              <a:rPr kumimoji="1" lang="en-US" altLang="zh-CN" sz="2400" dirty="0">
                <a:solidFill>
                  <a:srgbClr val="003366"/>
                </a:solidFill>
                <a:latin typeface="Times New Roman" panose="02020603050405020304" pitchFamily="18" charset="0"/>
                <a:ea typeface="华文中宋" panose="02010600040101010101" pitchFamily="2" charset="-122"/>
              </a:rPr>
              <a:t>×</a:t>
            </a:r>
            <a:br>
              <a:rPr kumimoji="1" lang="en-US" altLang="zh-CN" sz="2400" dirty="0">
                <a:solidFill>
                  <a:srgbClr val="003366"/>
                </a:solidFill>
                <a:latin typeface="Times New Roman" panose="02020603050405020304" pitchFamily="18" charset="0"/>
                <a:ea typeface="华文中宋" panose="02010600040101010101" pitchFamily="2" charset="-122"/>
              </a:rPr>
            </a:br>
            <a:r>
              <a:rPr kumimoji="1" lang="en-US" altLang="zh-CN" sz="2400"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rgbClr val="003366"/>
                </a:solidFill>
                <a:latin typeface="Times New Roman" panose="02020603050405020304" pitchFamily="18" charset="0"/>
                <a:ea typeface="华文中宋" panose="02010600040101010101" pitchFamily="2" charset="-122"/>
              </a:rPr>
              <a:t>命中时间</a:t>
            </a:r>
            <a:r>
              <a:rPr kumimoji="1" lang="en-US" altLang="zh-CN" sz="2400" baseline="-25000" dirty="0">
                <a:solidFill>
                  <a:srgbClr val="003366"/>
                </a:solidFill>
                <a:latin typeface="Times New Roman" panose="02020603050405020304" pitchFamily="18" charset="0"/>
                <a:ea typeface="华文中宋" panose="02010600040101010101" pitchFamily="2" charset="-122"/>
              </a:rPr>
              <a:t>L2</a:t>
            </a:r>
            <a:r>
              <a:rPr kumimoji="1" lang="zh-CN" altLang="en-US" sz="2400" dirty="0">
                <a:solidFill>
                  <a:srgbClr val="003366"/>
                </a:solidFill>
                <a:latin typeface="Times New Roman" panose="02020603050405020304" pitchFamily="18" charset="0"/>
                <a:ea typeface="华文中宋" panose="02010600040101010101" pitchFamily="2" charset="-122"/>
              </a:rPr>
              <a:t>＋失效率</a:t>
            </a:r>
            <a:r>
              <a:rPr kumimoji="1" lang="en-US" altLang="zh-CN" sz="2400" baseline="-25000" dirty="0">
                <a:solidFill>
                  <a:srgbClr val="003366"/>
                </a:solidFill>
                <a:latin typeface="Times New Roman" panose="02020603050405020304" pitchFamily="18" charset="0"/>
                <a:ea typeface="华文中宋" panose="02010600040101010101" pitchFamily="2" charset="-122"/>
              </a:rPr>
              <a:t>L2</a:t>
            </a:r>
            <a:r>
              <a:rPr kumimoji="1" lang="en-US" altLang="zh-CN" sz="2400" dirty="0">
                <a:solidFill>
                  <a:srgbClr val="003366"/>
                </a:solidFill>
                <a:latin typeface="Times New Roman" panose="02020603050405020304" pitchFamily="18" charset="0"/>
                <a:ea typeface="华文中宋" panose="02010600040101010101" pitchFamily="2" charset="-122"/>
              </a:rPr>
              <a:t>×</a:t>
            </a:r>
            <a:r>
              <a:rPr kumimoji="1" lang="zh-CN" altLang="en-US" sz="2400" dirty="0">
                <a:solidFill>
                  <a:srgbClr val="003366"/>
                </a:solidFill>
                <a:latin typeface="Times New Roman" panose="02020603050405020304" pitchFamily="18" charset="0"/>
                <a:ea typeface="华文中宋" panose="02010600040101010101" pitchFamily="2" charset="-122"/>
              </a:rPr>
              <a:t>失效开销</a:t>
            </a:r>
            <a:r>
              <a:rPr kumimoji="1" lang="en-US" altLang="zh-CN" sz="2400" baseline="-25000" dirty="0">
                <a:solidFill>
                  <a:srgbClr val="003366"/>
                </a:solidFill>
                <a:latin typeface="Times New Roman" panose="02020603050405020304" pitchFamily="18" charset="0"/>
                <a:ea typeface="华文中宋" panose="02010600040101010101" pitchFamily="2" charset="-122"/>
              </a:rPr>
              <a:t>L2</a:t>
            </a:r>
            <a:r>
              <a:rPr kumimoji="1" lang="en-US" altLang="zh-CN" sz="2400" dirty="0">
                <a:solidFill>
                  <a:srgbClr val="003366"/>
                </a:solidFill>
                <a:latin typeface="Times New Roman" panose="02020603050405020304" pitchFamily="18" charset="0"/>
                <a:ea typeface="华文中宋" panose="02010600040101010101" pitchFamily="2" charset="-122"/>
              </a:rPr>
              <a:t>)</a:t>
            </a:r>
            <a:endParaRPr kumimoji="1" lang="en-US" altLang="zh-CN" sz="2400" dirty="0">
              <a:solidFill>
                <a:srgbClr val="003366"/>
              </a:solidFill>
              <a:latin typeface="Times New Roman" panose="02020603050405020304" pitchFamily="18" charset="0"/>
              <a:ea typeface="华文中宋" panose="02010600040101010101" pitchFamily="2" charset="-122"/>
            </a:endParaRPr>
          </a:p>
        </p:txBody>
      </p:sp>
      <p:sp>
        <p:nvSpPr>
          <p:cNvPr id="75781" name="Rectangle 5"/>
          <p:cNvSpPr>
            <a:spLocks noChangeArrowheads="1"/>
          </p:cNvSpPr>
          <p:nvPr/>
        </p:nvSpPr>
        <p:spPr bwMode="auto">
          <a:xfrm>
            <a:off x="646113" y="231775"/>
            <a:ext cx="7381875" cy="676275"/>
          </a:xfrm>
          <a:prstGeom prst="rect">
            <a:avLst/>
          </a:prstGeom>
          <a:noFill/>
          <a:ln>
            <a:noFill/>
          </a:ln>
          <a:effectLst/>
        </p:spPr>
        <p:txBody>
          <a:bodyPr anchor="b"/>
          <a:lstStyle/>
          <a:p>
            <a:pPr>
              <a:defRPr/>
            </a:pPr>
            <a:r>
              <a:rPr lang="en-US" altLang="zh-CN" sz="3600" dirty="0" smtClean="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8.4.4 </a:t>
            </a:r>
            <a:r>
              <a:rPr lang="zh-CN" altLang="en-US" sz="36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多级</a:t>
            </a:r>
            <a:r>
              <a:rPr lang="en-US" altLang="zh-CN" sz="36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Cache</a:t>
            </a:r>
            <a:endParaRPr lang="en-US" altLang="zh-CN" sz="36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5779">
                                            <p:txEl>
                                              <p:pRg st="1" end="1"/>
                                            </p:txEl>
                                          </p:spTgt>
                                        </p:tgtEl>
                                        <p:attrNameLst>
                                          <p:attrName>style.visibility</p:attrName>
                                        </p:attrNameLst>
                                      </p:cBhvr>
                                      <p:to>
                                        <p:strVal val="visible"/>
                                      </p:to>
                                    </p:set>
                                    <p:anim calcmode="lin" valueType="num">
                                      <p:cBhvr additive="base">
                                        <p:cTn id="7" dur="500" fill="hold"/>
                                        <p:tgtEl>
                                          <p:spTgt spid="7577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5779">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5779">
                                            <p:txEl>
                                              <p:pRg st="2" end="2"/>
                                            </p:txEl>
                                          </p:spTgt>
                                        </p:tgtEl>
                                        <p:attrNameLst>
                                          <p:attrName>style.visibility</p:attrName>
                                        </p:attrNameLst>
                                      </p:cBhvr>
                                      <p:to>
                                        <p:strVal val="visible"/>
                                      </p:to>
                                    </p:set>
                                    <p:anim calcmode="lin" valueType="num">
                                      <p:cBhvr additive="base">
                                        <p:cTn id="11" dur="500" fill="hold"/>
                                        <p:tgtEl>
                                          <p:spTgt spid="75779">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5779">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5779">
                                            <p:txEl>
                                              <p:pRg st="3" end="3"/>
                                            </p:txEl>
                                          </p:spTgt>
                                        </p:tgtEl>
                                        <p:attrNameLst>
                                          <p:attrName>style.visibility</p:attrName>
                                        </p:attrNameLst>
                                      </p:cBhvr>
                                      <p:to>
                                        <p:strVal val="visible"/>
                                      </p:to>
                                    </p:set>
                                    <p:anim calcmode="lin" valueType="num">
                                      <p:cBhvr additive="base">
                                        <p:cTn id="15" dur="500" fill="hold"/>
                                        <p:tgtEl>
                                          <p:spTgt spid="75779">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5779">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5779">
                                            <p:txEl>
                                              <p:pRg st="4" end="4"/>
                                            </p:txEl>
                                          </p:spTgt>
                                        </p:tgtEl>
                                        <p:attrNameLst>
                                          <p:attrName>style.visibility</p:attrName>
                                        </p:attrNameLst>
                                      </p:cBhvr>
                                      <p:to>
                                        <p:strVal val="visible"/>
                                      </p:to>
                                    </p:set>
                                    <p:anim calcmode="lin" valueType="num">
                                      <p:cBhvr additive="base">
                                        <p:cTn id="19" dur="500" fill="hold"/>
                                        <p:tgtEl>
                                          <p:spTgt spid="7577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5779">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5779">
                                            <p:txEl>
                                              <p:pRg st="5" end="5"/>
                                            </p:txEl>
                                          </p:spTgt>
                                        </p:tgtEl>
                                        <p:attrNameLst>
                                          <p:attrName>style.visibility</p:attrName>
                                        </p:attrNameLst>
                                      </p:cBhvr>
                                      <p:to>
                                        <p:strVal val="visible"/>
                                      </p:to>
                                    </p:set>
                                    <p:anim calcmode="lin" valueType="num">
                                      <p:cBhvr additive="base">
                                        <p:cTn id="23" dur="500" fill="hold"/>
                                        <p:tgtEl>
                                          <p:spTgt spid="75779">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57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5780"/>
                                        </p:tgtEl>
                                        <p:attrNameLst>
                                          <p:attrName>style.visibility</p:attrName>
                                        </p:attrNameLst>
                                      </p:cBhvr>
                                      <p:to>
                                        <p:strVal val="visible"/>
                                      </p:to>
                                    </p:set>
                                    <p:anim calcmode="lin" valueType="num">
                                      <p:cBhvr additive="base">
                                        <p:cTn id="29" dur="500" fill="hold"/>
                                        <p:tgtEl>
                                          <p:spTgt spid="75780"/>
                                        </p:tgtEl>
                                        <p:attrNameLst>
                                          <p:attrName>ppt_x</p:attrName>
                                        </p:attrNameLst>
                                      </p:cBhvr>
                                      <p:tavLst>
                                        <p:tav tm="0">
                                          <p:val>
                                            <p:strVal val="0-#ppt_w/2"/>
                                          </p:val>
                                        </p:tav>
                                        <p:tav tm="100000">
                                          <p:val>
                                            <p:strVal val="#ppt_x"/>
                                          </p:val>
                                        </p:tav>
                                      </p:tavLst>
                                    </p:anim>
                                    <p:anim calcmode="lin" valueType="num">
                                      <p:cBhvr additive="base">
                                        <p:cTn id="30" dur="500" fill="hold"/>
                                        <p:tgtEl>
                                          <p:spTgt spid="757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7250" y="1285875"/>
            <a:ext cx="42100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
          <p:cNvSpPr>
            <a:spLocks noChangeArrowheads="1"/>
          </p:cNvSpPr>
          <p:nvPr/>
        </p:nvSpPr>
        <p:spPr bwMode="auto">
          <a:xfrm>
            <a:off x="646113" y="231775"/>
            <a:ext cx="7381875" cy="676275"/>
          </a:xfrm>
          <a:prstGeom prst="rect">
            <a:avLst/>
          </a:prstGeom>
          <a:noFill/>
          <a:ln>
            <a:noFill/>
          </a:ln>
          <a:effectLst/>
        </p:spPr>
        <p:txBody>
          <a:bodyPr anchor="b"/>
          <a:lstStyle/>
          <a:p>
            <a:pPr>
              <a:defRPr/>
            </a:pPr>
            <a:r>
              <a:rPr lang="en-US" altLang="zh-CN" sz="3600" dirty="0" smtClean="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8.3 </a:t>
            </a:r>
            <a:r>
              <a:rPr lang="zh-CN" altLang="en-US" sz="36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降低</a:t>
            </a:r>
            <a:r>
              <a:rPr lang="en-US" altLang="zh-CN" sz="36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Cache</a:t>
            </a:r>
            <a:r>
              <a:rPr lang="zh-CN" altLang="en-US" sz="36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失效率的方法</a:t>
            </a:r>
            <a:endParaRPr lang="zh-CN" altLang="en-US" sz="36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611560" y="188640"/>
            <a:ext cx="777716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pPr>
            <a:r>
              <a:rPr kumimoji="1" lang="en-US" altLang="zh-CN" sz="2400" dirty="0">
                <a:solidFill>
                  <a:srgbClr val="003366"/>
                </a:solidFill>
                <a:latin typeface="Times New Roman" panose="02020603050405020304" pitchFamily="18" charset="0"/>
                <a:ea typeface="华文中宋" panose="02010600040101010101" pitchFamily="2" charset="-122"/>
              </a:rPr>
              <a:t>3. </a:t>
            </a:r>
            <a:r>
              <a:rPr kumimoji="1" lang="zh-CN" altLang="en-US" sz="2400" dirty="0">
                <a:solidFill>
                  <a:srgbClr val="003366"/>
                </a:solidFill>
                <a:latin typeface="Times New Roman" panose="02020603050405020304" pitchFamily="18" charset="0"/>
                <a:ea typeface="华文中宋" panose="02010600040101010101" pitchFamily="2" charset="-122"/>
              </a:rPr>
              <a:t>局部失效率与全局失效率</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eaLnBrk="1" hangingPunct="1">
              <a:lnSpc>
                <a:spcPct val="120000"/>
              </a:lnSpc>
            </a:pPr>
            <a:r>
              <a:rPr kumimoji="1" lang="zh-CN" altLang="en-US" sz="2400"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rgbClr val="3333FF"/>
                </a:solidFill>
                <a:latin typeface="Times New Roman" panose="02020603050405020304" pitchFamily="18" charset="0"/>
                <a:ea typeface="华文中宋" panose="02010600040101010101" pitchFamily="2" charset="-122"/>
              </a:rPr>
              <a:t>局部失效率＝该级</a:t>
            </a:r>
            <a:r>
              <a:rPr kumimoji="1" lang="en-US" altLang="zh-CN" sz="2400" dirty="0">
                <a:solidFill>
                  <a:srgbClr val="3333FF"/>
                </a:solidFill>
                <a:latin typeface="Times New Roman" panose="02020603050405020304" pitchFamily="18" charset="0"/>
                <a:ea typeface="华文中宋" panose="02010600040101010101" pitchFamily="2" charset="-122"/>
              </a:rPr>
              <a:t>Cache</a:t>
            </a:r>
            <a:r>
              <a:rPr kumimoji="1" lang="zh-CN" altLang="en-US" sz="2400" dirty="0">
                <a:solidFill>
                  <a:srgbClr val="3333FF"/>
                </a:solidFill>
                <a:latin typeface="Times New Roman" panose="02020603050405020304" pitchFamily="18" charset="0"/>
                <a:ea typeface="华文中宋" panose="02010600040101010101" pitchFamily="2" charset="-122"/>
              </a:rPr>
              <a:t>的失效次数</a:t>
            </a:r>
            <a:r>
              <a:rPr kumimoji="1" lang="en-US" altLang="zh-CN" sz="2400" dirty="0">
                <a:solidFill>
                  <a:srgbClr val="3333FF"/>
                </a:solidFill>
                <a:latin typeface="Times New Roman" panose="02020603050405020304" pitchFamily="18" charset="0"/>
                <a:ea typeface="华文中宋" panose="02010600040101010101" pitchFamily="2" charset="-122"/>
              </a:rPr>
              <a:t>/</a:t>
            </a:r>
            <a:r>
              <a:rPr kumimoji="1" lang="zh-CN" altLang="en-US" sz="2400" dirty="0">
                <a:solidFill>
                  <a:srgbClr val="3333FF"/>
                </a:solidFill>
                <a:latin typeface="Times New Roman" panose="02020603050405020304" pitchFamily="18" charset="0"/>
                <a:ea typeface="华文中宋" panose="02010600040101010101" pitchFamily="2" charset="-122"/>
              </a:rPr>
              <a:t>到达该级</a:t>
            </a:r>
            <a:r>
              <a:rPr kumimoji="1" lang="en-US" altLang="zh-CN" sz="2400" dirty="0">
                <a:solidFill>
                  <a:srgbClr val="3333FF"/>
                </a:solidFill>
                <a:latin typeface="Times New Roman" panose="02020603050405020304" pitchFamily="18" charset="0"/>
                <a:ea typeface="华文中宋" panose="02010600040101010101" pitchFamily="2" charset="-122"/>
              </a:rPr>
              <a:t>Cache</a:t>
            </a:r>
            <a:endParaRPr kumimoji="1" lang="en-US" altLang="zh-CN" sz="2400" dirty="0">
              <a:solidFill>
                <a:srgbClr val="3333FF"/>
              </a:solidFill>
              <a:latin typeface="Times New Roman" panose="02020603050405020304" pitchFamily="18" charset="0"/>
              <a:ea typeface="华文中宋" panose="02010600040101010101" pitchFamily="2" charset="-122"/>
            </a:endParaRPr>
          </a:p>
          <a:p>
            <a:pPr eaLnBrk="1" hangingPunct="1">
              <a:lnSpc>
                <a:spcPct val="120000"/>
              </a:lnSpc>
            </a:pPr>
            <a:r>
              <a:rPr kumimoji="1" lang="en-US" altLang="zh-CN" sz="2400" dirty="0">
                <a:solidFill>
                  <a:srgbClr val="3333FF"/>
                </a:solidFill>
                <a:latin typeface="Times New Roman" panose="02020603050405020304" pitchFamily="18" charset="0"/>
                <a:ea typeface="华文中宋" panose="02010600040101010101" pitchFamily="2" charset="-122"/>
              </a:rPr>
              <a:t>                           </a:t>
            </a:r>
            <a:r>
              <a:rPr kumimoji="1" lang="zh-CN" altLang="en-US" sz="2400" dirty="0">
                <a:solidFill>
                  <a:srgbClr val="3333FF"/>
                </a:solidFill>
                <a:latin typeface="Times New Roman" panose="02020603050405020304" pitchFamily="18" charset="0"/>
                <a:ea typeface="华文中宋" panose="02010600040101010101" pitchFamily="2" charset="-122"/>
              </a:rPr>
              <a:t>的访问次数</a:t>
            </a:r>
            <a:endParaRPr kumimoji="1" lang="zh-CN" altLang="en-US" sz="2400" dirty="0">
              <a:solidFill>
                <a:srgbClr val="3333FF"/>
              </a:solidFill>
              <a:latin typeface="Times New Roman" panose="02020603050405020304" pitchFamily="18" charset="0"/>
              <a:ea typeface="华文中宋" panose="02010600040101010101" pitchFamily="2" charset="-122"/>
            </a:endParaRPr>
          </a:p>
          <a:p>
            <a:pPr eaLnBrk="1" hangingPunct="1">
              <a:lnSpc>
                <a:spcPct val="120000"/>
              </a:lnSpc>
            </a:pPr>
            <a:r>
              <a:rPr kumimoji="1" lang="zh-CN" altLang="en-US" sz="2400" dirty="0">
                <a:solidFill>
                  <a:srgbClr val="003366"/>
                </a:solidFill>
                <a:latin typeface="Times New Roman" panose="02020603050405020304" pitchFamily="18" charset="0"/>
                <a:ea typeface="华文中宋" panose="02010600040101010101" pitchFamily="2" charset="-122"/>
              </a:rPr>
              <a:t>   例如：上述式子中的失效率</a:t>
            </a:r>
            <a:r>
              <a:rPr kumimoji="1" lang="en-US" altLang="zh-CN" sz="2400" baseline="-25000" dirty="0">
                <a:solidFill>
                  <a:srgbClr val="003366"/>
                </a:solidFill>
                <a:latin typeface="Times New Roman" panose="02020603050405020304" pitchFamily="18" charset="0"/>
                <a:ea typeface="华文中宋" panose="02010600040101010101" pitchFamily="2" charset="-122"/>
              </a:rPr>
              <a:t>L2</a:t>
            </a:r>
            <a:endParaRPr kumimoji="1" lang="en-US" altLang="zh-CN" sz="2400" dirty="0">
              <a:solidFill>
                <a:srgbClr val="003366"/>
              </a:solidFill>
              <a:latin typeface="Times New Roman" panose="02020603050405020304" pitchFamily="18" charset="0"/>
              <a:ea typeface="华文中宋" panose="02010600040101010101" pitchFamily="2" charset="-122"/>
            </a:endParaRPr>
          </a:p>
          <a:p>
            <a:pPr eaLnBrk="1" hangingPunct="1">
              <a:lnSpc>
                <a:spcPct val="120000"/>
              </a:lnSpc>
            </a:pPr>
            <a:r>
              <a:rPr kumimoji="1" lang="en-US" altLang="zh-CN" sz="2400"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chemeClr val="accent2"/>
                </a:solidFill>
                <a:latin typeface="Times New Roman" panose="02020603050405020304" pitchFamily="18" charset="0"/>
                <a:ea typeface="华文中宋" panose="02010600040101010101" pitchFamily="2" charset="-122"/>
              </a:rPr>
              <a:t>全局失效率＝</a:t>
            </a:r>
            <a:r>
              <a:rPr kumimoji="1" lang="zh-CN" altLang="en-US" sz="2400" dirty="0">
                <a:solidFill>
                  <a:srgbClr val="003366"/>
                </a:solidFill>
                <a:latin typeface="Times New Roman" panose="02020603050405020304" pitchFamily="18" charset="0"/>
                <a:ea typeface="华文中宋" panose="02010600040101010101" pitchFamily="2" charset="-122"/>
              </a:rPr>
              <a:t>该级</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的失效次数</a:t>
            </a:r>
            <a:r>
              <a:rPr kumimoji="1" lang="en-US" altLang="zh-CN" sz="2400" dirty="0">
                <a:solidFill>
                  <a:srgbClr val="003366"/>
                </a:solidFill>
                <a:latin typeface="Times New Roman" panose="02020603050405020304" pitchFamily="18" charset="0"/>
                <a:ea typeface="华文中宋" panose="02010600040101010101" pitchFamily="2" charset="-122"/>
              </a:rPr>
              <a:t>/CPU</a:t>
            </a:r>
            <a:r>
              <a:rPr kumimoji="1" lang="zh-CN" altLang="en-US" sz="2400" dirty="0">
                <a:solidFill>
                  <a:srgbClr val="003366"/>
                </a:solidFill>
                <a:latin typeface="Times New Roman" panose="02020603050405020304" pitchFamily="18" charset="0"/>
                <a:ea typeface="华文中宋" panose="02010600040101010101" pitchFamily="2" charset="-122"/>
              </a:rPr>
              <a:t>发出的访存 </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eaLnBrk="1" hangingPunct="1">
              <a:lnSpc>
                <a:spcPct val="120000"/>
              </a:lnSpc>
            </a:pPr>
            <a:r>
              <a:rPr kumimoji="1" lang="zh-CN" altLang="en-US" sz="2400" dirty="0">
                <a:solidFill>
                  <a:srgbClr val="003366"/>
                </a:solidFill>
                <a:latin typeface="Times New Roman" panose="02020603050405020304" pitchFamily="18" charset="0"/>
                <a:ea typeface="华文中宋" panose="02010600040101010101" pitchFamily="2" charset="-122"/>
              </a:rPr>
              <a:t>                           的总次数</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eaLnBrk="1" hangingPunct="1">
              <a:lnSpc>
                <a:spcPct val="120000"/>
              </a:lnSpc>
            </a:pPr>
            <a:r>
              <a:rPr kumimoji="1" lang="zh-CN" altLang="en-US" sz="2400"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chemeClr val="accent2"/>
                </a:solidFill>
                <a:latin typeface="Times New Roman" panose="02020603050405020304" pitchFamily="18" charset="0"/>
                <a:ea typeface="华文中宋" panose="02010600040101010101" pitchFamily="2" charset="-122"/>
              </a:rPr>
              <a:t>全局失效率＝</a:t>
            </a:r>
            <a:r>
              <a:rPr kumimoji="1" lang="zh-CN" altLang="en-US" sz="2400" dirty="0">
                <a:solidFill>
                  <a:srgbClr val="003366"/>
                </a:solidFill>
                <a:latin typeface="Times New Roman" panose="02020603050405020304" pitchFamily="18" charset="0"/>
                <a:ea typeface="华文中宋" panose="02010600040101010101" pitchFamily="2" charset="-122"/>
              </a:rPr>
              <a:t>失效率</a:t>
            </a:r>
            <a:r>
              <a:rPr kumimoji="1" lang="en-US" altLang="zh-CN" sz="2400" baseline="-25000" dirty="0">
                <a:solidFill>
                  <a:srgbClr val="003366"/>
                </a:solidFill>
                <a:latin typeface="Times New Roman" panose="02020603050405020304" pitchFamily="18" charset="0"/>
                <a:ea typeface="华文中宋" panose="02010600040101010101" pitchFamily="2" charset="-122"/>
              </a:rPr>
              <a:t>L1</a:t>
            </a:r>
            <a:r>
              <a:rPr kumimoji="1" lang="en-US" altLang="zh-CN" sz="2400" dirty="0">
                <a:solidFill>
                  <a:srgbClr val="003366"/>
                </a:solidFill>
                <a:latin typeface="Times New Roman" panose="02020603050405020304" pitchFamily="18" charset="0"/>
                <a:ea typeface="华文中宋" panose="02010600040101010101" pitchFamily="2" charset="-122"/>
              </a:rPr>
              <a:t>×</a:t>
            </a:r>
            <a:r>
              <a:rPr kumimoji="1" lang="zh-CN" altLang="en-US" sz="2400" dirty="0">
                <a:solidFill>
                  <a:srgbClr val="003366"/>
                </a:solidFill>
                <a:latin typeface="Times New Roman" panose="02020603050405020304" pitchFamily="18" charset="0"/>
                <a:ea typeface="华文中宋" panose="02010600040101010101" pitchFamily="2" charset="-122"/>
              </a:rPr>
              <a:t>失效率</a:t>
            </a:r>
            <a:r>
              <a:rPr kumimoji="1" lang="en-US" altLang="zh-CN" sz="2400" baseline="-25000" dirty="0">
                <a:solidFill>
                  <a:srgbClr val="003366"/>
                </a:solidFill>
                <a:latin typeface="Times New Roman" panose="02020603050405020304" pitchFamily="18" charset="0"/>
                <a:ea typeface="华文中宋" panose="02010600040101010101" pitchFamily="2" charset="-122"/>
              </a:rPr>
              <a:t>L2</a:t>
            </a:r>
            <a:endParaRPr kumimoji="1" lang="en-US" altLang="zh-CN" sz="2400" dirty="0">
              <a:solidFill>
                <a:srgbClr val="003366"/>
              </a:solidFill>
              <a:latin typeface="Times New Roman" panose="02020603050405020304" pitchFamily="18" charset="0"/>
              <a:ea typeface="华文中宋" panose="02010600040101010101" pitchFamily="2" charset="-122"/>
            </a:endParaRPr>
          </a:p>
          <a:p>
            <a:pPr eaLnBrk="1" hangingPunct="1">
              <a:lnSpc>
                <a:spcPct val="120000"/>
              </a:lnSpc>
            </a:pPr>
            <a:r>
              <a:rPr kumimoji="1" lang="en-US" altLang="zh-CN" sz="2400"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rgbClr val="003366"/>
                </a:solidFill>
                <a:latin typeface="Times New Roman" panose="02020603050405020304" pitchFamily="18" charset="0"/>
                <a:ea typeface="华文中宋" panose="02010600040101010101" pitchFamily="2" charset="-122"/>
              </a:rPr>
              <a:t>评价多级</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时，应使用全局失效率这个指标</a:t>
            </a:r>
            <a:r>
              <a:rPr kumimoji="1" lang="zh-CN" altLang="en-US" sz="2400" dirty="0">
                <a:solidFill>
                  <a:srgbClr val="003366"/>
                </a:solidFill>
                <a:latin typeface="Times New Roman" panose="02020603050405020304" pitchFamily="18" charset="0"/>
                <a:ea typeface="华文中宋" panose="02010600040101010101" pitchFamily="2" charset="-122"/>
                <a:hlinkClick r:id="rId1" action="ppaction://program"/>
              </a:rPr>
              <a:t> </a:t>
            </a:r>
            <a:endParaRPr kumimoji="1" lang="en-US" altLang="zh-CN" sz="2400" dirty="0" smtClean="0">
              <a:solidFill>
                <a:srgbClr val="003366"/>
              </a:solidFill>
              <a:latin typeface="Times New Roman" panose="02020603050405020304" pitchFamily="18" charset="0"/>
              <a:ea typeface="华文中宋" panose="02010600040101010101" pitchFamily="2" charset="-122"/>
            </a:endParaRPr>
          </a:p>
          <a:p>
            <a:pPr eaLnBrk="1" hangingPunct="1">
              <a:lnSpc>
                <a:spcPct val="120000"/>
              </a:lnSpc>
            </a:pPr>
            <a:r>
              <a:rPr lang="zh-CN" altLang="en-US" sz="2400" dirty="0" smtClean="0">
                <a:solidFill>
                  <a:srgbClr val="003366"/>
                </a:solidFill>
                <a:latin typeface="Times New Roman" panose="02020603050405020304" pitchFamily="18" charset="0"/>
                <a:ea typeface="华文中宋" panose="02010600040101010101" pitchFamily="2" charset="-122"/>
              </a:rPr>
              <a:t>   它</a:t>
            </a:r>
            <a:r>
              <a:rPr lang="zh-CN" altLang="en-US" sz="2400" dirty="0">
                <a:solidFill>
                  <a:srgbClr val="003366"/>
                </a:solidFill>
                <a:latin typeface="Times New Roman" panose="02020603050405020304" pitchFamily="18" charset="0"/>
                <a:ea typeface="华文中宋" panose="02010600040101010101" pitchFamily="2" charset="-122"/>
              </a:rPr>
              <a:t>指出了在</a:t>
            </a:r>
            <a:r>
              <a:rPr lang="en-US" altLang="zh-CN" sz="2400" dirty="0">
                <a:solidFill>
                  <a:srgbClr val="003366"/>
                </a:solidFill>
                <a:latin typeface="Times New Roman" panose="02020603050405020304" pitchFamily="18" charset="0"/>
                <a:ea typeface="华文中宋" panose="02010600040101010101" pitchFamily="2" charset="-122"/>
              </a:rPr>
              <a:t>CPU</a:t>
            </a:r>
            <a:r>
              <a:rPr lang="zh-CN" altLang="en-US" sz="2400" dirty="0">
                <a:solidFill>
                  <a:srgbClr val="003366"/>
                </a:solidFill>
                <a:latin typeface="Times New Roman" panose="02020603050405020304" pitchFamily="18" charset="0"/>
                <a:ea typeface="华文中宋" panose="02010600040101010101" pitchFamily="2" charset="-122"/>
              </a:rPr>
              <a:t>发出的访存中，究竟有多大比例是</a:t>
            </a:r>
            <a:r>
              <a:rPr lang="zh-CN" altLang="en-US" sz="2400" dirty="0" smtClean="0">
                <a:solidFill>
                  <a:srgbClr val="003366"/>
                </a:solidFill>
                <a:latin typeface="Times New Roman" panose="02020603050405020304" pitchFamily="18" charset="0"/>
                <a:ea typeface="华文中宋" panose="02010600040101010101" pitchFamily="2" charset="-122"/>
              </a:rPr>
              <a:t>穿过  </a:t>
            </a:r>
            <a:endParaRPr lang="en-US" altLang="zh-CN" sz="2400" dirty="0" smtClean="0">
              <a:solidFill>
                <a:srgbClr val="003366"/>
              </a:solidFill>
              <a:latin typeface="Times New Roman" panose="02020603050405020304" pitchFamily="18" charset="0"/>
              <a:ea typeface="华文中宋" panose="02010600040101010101" pitchFamily="2" charset="-122"/>
            </a:endParaRPr>
          </a:p>
          <a:p>
            <a:pPr eaLnBrk="1" hangingPunct="1">
              <a:lnSpc>
                <a:spcPct val="120000"/>
              </a:lnSpc>
            </a:pPr>
            <a:r>
              <a:rPr lang="en-US" altLang="zh-CN" sz="2400" dirty="0" smtClean="0">
                <a:solidFill>
                  <a:srgbClr val="003366"/>
                </a:solidFill>
                <a:latin typeface="Times New Roman" panose="02020603050405020304" pitchFamily="18" charset="0"/>
                <a:ea typeface="华文中宋" panose="02010600040101010101" pitchFamily="2" charset="-122"/>
              </a:rPr>
              <a:t>   </a:t>
            </a:r>
            <a:r>
              <a:rPr lang="zh-CN" altLang="en-US" sz="2400" dirty="0" smtClean="0">
                <a:solidFill>
                  <a:srgbClr val="003366"/>
                </a:solidFill>
                <a:latin typeface="Times New Roman" panose="02020603050405020304" pitchFamily="18" charset="0"/>
                <a:ea typeface="华文中宋" panose="02010600040101010101" pitchFamily="2" charset="-122"/>
              </a:rPr>
              <a:t>各级</a:t>
            </a:r>
            <a:r>
              <a:rPr lang="en-US" altLang="zh-CN" sz="2400" dirty="0">
                <a:solidFill>
                  <a:srgbClr val="003366"/>
                </a:solidFill>
                <a:latin typeface="Times New Roman" panose="02020603050405020304" pitchFamily="18" charset="0"/>
                <a:ea typeface="华文中宋" panose="02010600040101010101" pitchFamily="2" charset="-122"/>
              </a:rPr>
              <a:t>Cache</a:t>
            </a:r>
            <a:r>
              <a:rPr lang="zh-CN" altLang="en-US" sz="2400" dirty="0">
                <a:solidFill>
                  <a:srgbClr val="003366"/>
                </a:solidFill>
                <a:latin typeface="Times New Roman" panose="02020603050405020304" pitchFamily="18" charset="0"/>
                <a:ea typeface="华文中宋" panose="02010600040101010101" pitchFamily="2" charset="-122"/>
              </a:rPr>
              <a:t>，最终到达存储器的</a:t>
            </a:r>
            <a:endParaRPr lang="zh-CN" altLang="en-US" sz="2400" dirty="0">
              <a:solidFill>
                <a:srgbClr val="003366"/>
              </a:solidFill>
              <a:latin typeface="Times New Roman" panose="02020603050405020304" pitchFamily="18" charset="0"/>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6802">
                                            <p:txEl>
                                              <p:pRg st="1" end="1"/>
                                            </p:txEl>
                                          </p:spTgt>
                                        </p:tgtEl>
                                        <p:attrNameLst>
                                          <p:attrName>style.visibility</p:attrName>
                                        </p:attrNameLst>
                                      </p:cBhvr>
                                      <p:to>
                                        <p:strVal val="visible"/>
                                      </p:to>
                                    </p:set>
                                    <p:anim calcmode="lin" valueType="num">
                                      <p:cBhvr additive="base">
                                        <p:cTn id="7" dur="500" fill="hold"/>
                                        <p:tgtEl>
                                          <p:spTgt spid="76802">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802">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6802">
                                            <p:txEl>
                                              <p:pRg st="2" end="2"/>
                                            </p:txEl>
                                          </p:spTgt>
                                        </p:tgtEl>
                                        <p:attrNameLst>
                                          <p:attrName>style.visibility</p:attrName>
                                        </p:attrNameLst>
                                      </p:cBhvr>
                                      <p:to>
                                        <p:strVal val="visible"/>
                                      </p:to>
                                    </p:set>
                                    <p:anim calcmode="lin" valueType="num">
                                      <p:cBhvr additive="base">
                                        <p:cTn id="11" dur="500" fill="hold"/>
                                        <p:tgtEl>
                                          <p:spTgt spid="76802">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6802">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6802">
                                            <p:txEl>
                                              <p:pRg st="3" end="3"/>
                                            </p:txEl>
                                          </p:spTgt>
                                        </p:tgtEl>
                                        <p:attrNameLst>
                                          <p:attrName>style.visibility</p:attrName>
                                        </p:attrNameLst>
                                      </p:cBhvr>
                                      <p:to>
                                        <p:strVal val="visible"/>
                                      </p:to>
                                    </p:set>
                                    <p:anim calcmode="lin" valueType="num">
                                      <p:cBhvr additive="base">
                                        <p:cTn id="15" dur="500" fill="hold"/>
                                        <p:tgtEl>
                                          <p:spTgt spid="76802">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680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76802">
                                            <p:txEl>
                                              <p:pRg st="4" end="4"/>
                                            </p:txEl>
                                          </p:spTgt>
                                        </p:tgtEl>
                                        <p:attrNameLst>
                                          <p:attrName>style.visibility</p:attrName>
                                        </p:attrNameLst>
                                      </p:cBhvr>
                                      <p:to>
                                        <p:strVal val="visible"/>
                                      </p:to>
                                    </p:set>
                                    <p:anim calcmode="lin" valueType="num">
                                      <p:cBhvr additive="base">
                                        <p:cTn id="21" dur="500" fill="hold"/>
                                        <p:tgtEl>
                                          <p:spTgt spid="76802">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76802">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76802">
                                            <p:txEl>
                                              <p:pRg st="5" end="5"/>
                                            </p:txEl>
                                          </p:spTgt>
                                        </p:tgtEl>
                                        <p:attrNameLst>
                                          <p:attrName>style.visibility</p:attrName>
                                        </p:attrNameLst>
                                      </p:cBhvr>
                                      <p:to>
                                        <p:strVal val="visible"/>
                                      </p:to>
                                    </p:set>
                                    <p:anim calcmode="lin" valueType="num">
                                      <p:cBhvr additive="base">
                                        <p:cTn id="25" dur="500" fill="hold"/>
                                        <p:tgtEl>
                                          <p:spTgt spid="76802">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6802">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76802">
                                            <p:txEl>
                                              <p:pRg st="6" end="6"/>
                                            </p:txEl>
                                          </p:spTgt>
                                        </p:tgtEl>
                                        <p:attrNameLst>
                                          <p:attrName>style.visibility</p:attrName>
                                        </p:attrNameLst>
                                      </p:cBhvr>
                                      <p:to>
                                        <p:strVal val="visible"/>
                                      </p:to>
                                    </p:set>
                                    <p:anim calcmode="lin" valueType="num">
                                      <p:cBhvr additive="base">
                                        <p:cTn id="29" dur="500" fill="hold"/>
                                        <p:tgtEl>
                                          <p:spTgt spid="76802">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6802">
                                            <p:txEl>
                                              <p:pRg st="6" end="6"/>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76802">
                                            <p:txEl>
                                              <p:pRg st="7" end="7"/>
                                            </p:txEl>
                                          </p:spTgt>
                                        </p:tgtEl>
                                        <p:attrNameLst>
                                          <p:attrName>style.visibility</p:attrName>
                                        </p:attrNameLst>
                                      </p:cBhvr>
                                      <p:to>
                                        <p:strVal val="visible"/>
                                      </p:to>
                                    </p:set>
                                    <p:anim calcmode="lin" valueType="num">
                                      <p:cBhvr additive="base">
                                        <p:cTn id="33" dur="500" fill="hold"/>
                                        <p:tgtEl>
                                          <p:spTgt spid="76802">
                                            <p:txEl>
                                              <p:pRg st="7" end="7"/>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76802">
                                            <p:txEl>
                                              <p:pRg st="7" end="7"/>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76802">
                                            <p:txEl>
                                              <p:pRg st="8" end="8"/>
                                            </p:txEl>
                                          </p:spTgt>
                                        </p:tgtEl>
                                        <p:attrNameLst>
                                          <p:attrName>style.visibility</p:attrName>
                                        </p:attrNameLst>
                                      </p:cBhvr>
                                      <p:to>
                                        <p:strVal val="visible"/>
                                      </p:to>
                                    </p:set>
                                    <p:anim calcmode="lin" valueType="num">
                                      <p:cBhvr additive="base">
                                        <p:cTn id="37" dur="500" fill="hold"/>
                                        <p:tgtEl>
                                          <p:spTgt spid="76802">
                                            <p:txEl>
                                              <p:pRg st="8" end="8"/>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6802">
                                            <p:txEl>
                                              <p:pRg st="8" end="8"/>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76802">
                                            <p:txEl>
                                              <p:pRg st="9" end="9"/>
                                            </p:txEl>
                                          </p:spTgt>
                                        </p:tgtEl>
                                        <p:attrNameLst>
                                          <p:attrName>style.visibility</p:attrName>
                                        </p:attrNameLst>
                                      </p:cBhvr>
                                      <p:to>
                                        <p:strVal val="visible"/>
                                      </p:to>
                                    </p:set>
                                    <p:anim calcmode="lin" valueType="num">
                                      <p:cBhvr additive="base">
                                        <p:cTn id="41" dur="500" fill="hold"/>
                                        <p:tgtEl>
                                          <p:spTgt spid="76802">
                                            <p:txEl>
                                              <p:pRg st="9" end="9"/>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76802">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p:cNvSpPr txBox="1">
            <a:spLocks noChangeArrowheads="1"/>
          </p:cNvSpPr>
          <p:nvPr/>
        </p:nvSpPr>
        <p:spPr>
          <a:xfrm>
            <a:off x="493424" y="2204864"/>
            <a:ext cx="7773988" cy="444182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eaLnBrk="1" hangingPunct="1">
              <a:lnSpc>
                <a:spcPct val="140000"/>
              </a:lnSpc>
              <a:buFont typeface="Wingdings" panose="05000000000000000000" pitchFamily="2" charset="2"/>
              <a:buNone/>
            </a:pPr>
            <a:endParaRPr lang="en-US" altLang="zh-CN" sz="2000" dirty="0" smtClean="0">
              <a:latin typeface="Times New Roman" panose="02020603050405020304" pitchFamily="18" charset="0"/>
            </a:endParaRPr>
          </a:p>
          <a:p>
            <a:pPr marL="457200" indent="-457200" eaLnBrk="1" hangingPunct="1">
              <a:lnSpc>
                <a:spcPct val="140000"/>
              </a:lnSpc>
              <a:buFont typeface="Wingdings" panose="05000000000000000000" pitchFamily="2" charset="2"/>
              <a:buNone/>
            </a:pPr>
            <a:r>
              <a:rPr lang="zh-CN" altLang="en-US" sz="2000" dirty="0" smtClean="0">
                <a:latin typeface="Times New Roman" panose="02020603050405020304" pitchFamily="18" charset="0"/>
              </a:rPr>
              <a:t>例 </a:t>
            </a:r>
            <a:r>
              <a:rPr lang="en-US" altLang="zh-CN" sz="2000" dirty="0" smtClean="0">
                <a:latin typeface="Times New Roman" panose="02020603050405020304" pitchFamily="18" charset="0"/>
              </a:rPr>
              <a:t> </a:t>
            </a:r>
            <a:r>
              <a:rPr lang="zh-CN" altLang="en-US" sz="2000" dirty="0">
                <a:solidFill>
                  <a:srgbClr val="000000"/>
                </a:solidFill>
                <a:latin typeface="Times New Roman" panose="02020603050405020304" pitchFamily="18" charset="0"/>
              </a:rPr>
              <a:t>考虑某一两级</a:t>
            </a:r>
            <a:r>
              <a:rPr lang="en-US" altLang="zh-CN" sz="2000" dirty="0">
                <a:solidFill>
                  <a:srgbClr val="000000"/>
                </a:solidFill>
                <a:latin typeface="Times New Roman" panose="02020603050405020304" pitchFamily="18" charset="0"/>
              </a:rPr>
              <a:t>Cache</a:t>
            </a:r>
            <a:r>
              <a:rPr lang="zh-CN" altLang="en-US" sz="2000" dirty="0">
                <a:solidFill>
                  <a:srgbClr val="000000"/>
                </a:solidFill>
                <a:latin typeface="Times New Roman" panose="02020603050405020304" pitchFamily="18" charset="0"/>
              </a:rPr>
              <a:t>：第一级</a:t>
            </a:r>
            <a:r>
              <a:rPr lang="en-US" altLang="zh-CN" sz="2000" dirty="0">
                <a:solidFill>
                  <a:srgbClr val="000000"/>
                </a:solidFill>
                <a:latin typeface="Times New Roman" panose="02020603050405020304" pitchFamily="18" charset="0"/>
              </a:rPr>
              <a:t>Cache</a:t>
            </a:r>
            <a:r>
              <a:rPr lang="zh-CN" altLang="en-US" sz="2000" dirty="0">
                <a:solidFill>
                  <a:srgbClr val="000000"/>
                </a:solidFill>
                <a:latin typeface="Times New Roman" panose="02020603050405020304" pitchFamily="18" charset="0"/>
              </a:rPr>
              <a:t>为</a:t>
            </a:r>
            <a:r>
              <a:rPr lang="en-US" altLang="zh-CN" sz="2000" dirty="0">
                <a:solidFill>
                  <a:srgbClr val="9933FF"/>
                </a:solidFill>
                <a:latin typeface="Times New Roman" panose="02020603050405020304" pitchFamily="18" charset="0"/>
              </a:rPr>
              <a:t>L1</a:t>
            </a:r>
            <a:r>
              <a:rPr lang="zh-CN" altLang="en-US" sz="2000" dirty="0">
                <a:solidFill>
                  <a:srgbClr val="000000"/>
                </a:solidFill>
                <a:latin typeface="Times New Roman" panose="02020603050405020304" pitchFamily="18" charset="0"/>
              </a:rPr>
              <a:t>，第二级</a:t>
            </a:r>
            <a:r>
              <a:rPr lang="en-US" altLang="zh-CN" sz="2000" dirty="0">
                <a:solidFill>
                  <a:srgbClr val="000000"/>
                </a:solidFill>
                <a:latin typeface="Times New Roman" panose="02020603050405020304" pitchFamily="18" charset="0"/>
              </a:rPr>
              <a:t>Cache</a:t>
            </a:r>
            <a:r>
              <a:rPr lang="zh-CN" altLang="en-US" sz="2000" dirty="0">
                <a:solidFill>
                  <a:srgbClr val="000000"/>
                </a:solidFill>
                <a:latin typeface="Times New Roman" panose="02020603050405020304" pitchFamily="18" charset="0"/>
              </a:rPr>
              <a:t>为</a:t>
            </a:r>
            <a:r>
              <a:rPr lang="en-US" altLang="zh-CN" sz="2000" dirty="0">
                <a:solidFill>
                  <a:srgbClr val="9933FF"/>
                </a:solidFill>
                <a:latin typeface="Times New Roman" panose="02020603050405020304" pitchFamily="18" charset="0"/>
              </a:rPr>
              <a:t>L2</a:t>
            </a:r>
            <a:r>
              <a:rPr lang="zh-CN" altLang="en-US" sz="2000" dirty="0">
                <a:solidFill>
                  <a:srgbClr val="000000"/>
                </a:solidFill>
                <a:latin typeface="Times New Roman" panose="02020603050405020304" pitchFamily="18" charset="0"/>
              </a:rPr>
              <a:t>。 </a:t>
            </a:r>
            <a:endParaRPr lang="zh-CN" altLang="en-US" sz="2000" dirty="0">
              <a:solidFill>
                <a:srgbClr val="000000"/>
              </a:solidFill>
              <a:latin typeface="Times New Roman" panose="02020603050405020304" pitchFamily="18" charset="0"/>
            </a:endParaRPr>
          </a:p>
          <a:p>
            <a:pPr marL="457200" indent="-457200" eaLnBrk="1" hangingPunct="1">
              <a:lnSpc>
                <a:spcPct val="110000"/>
              </a:lnSpc>
              <a:buFont typeface="Wingdings" panose="05000000000000000000" pitchFamily="2" charset="2"/>
              <a:buNone/>
            </a:pPr>
            <a:r>
              <a:rPr lang="zh-CN" altLang="en-US" sz="2000" dirty="0">
                <a:solidFill>
                  <a:srgbClr val="000000"/>
                </a:solidFill>
                <a:latin typeface="Times New Roman" panose="02020603050405020304" pitchFamily="18" charset="0"/>
              </a:rPr>
              <a:t>       </a:t>
            </a:r>
            <a:r>
              <a:rPr lang="zh-CN" altLang="en-US" sz="2000" dirty="0" smtClean="0">
                <a:solidFill>
                  <a:srgbClr val="000000"/>
                </a:solidFill>
                <a:latin typeface="Times New Roman" panose="02020603050405020304" pitchFamily="18" charset="0"/>
              </a:rPr>
              <a:t>（</a:t>
            </a:r>
            <a:r>
              <a:rPr lang="en-US" altLang="zh-CN" sz="2000" dirty="0">
                <a:solidFill>
                  <a:srgbClr val="000000"/>
                </a:solidFill>
                <a:latin typeface="Times New Roman" panose="02020603050405020304" pitchFamily="18" charset="0"/>
              </a:rPr>
              <a:t>1</a:t>
            </a:r>
            <a:r>
              <a:rPr lang="zh-CN" altLang="en-US" sz="2000" dirty="0">
                <a:solidFill>
                  <a:srgbClr val="000000"/>
                </a:solidFill>
                <a:latin typeface="Times New Roman" panose="02020603050405020304" pitchFamily="18" charset="0"/>
              </a:rPr>
              <a:t>）假设在</a:t>
            </a:r>
            <a:r>
              <a:rPr lang="en-US" altLang="zh-CN" sz="2000" dirty="0">
                <a:solidFill>
                  <a:srgbClr val="9933FF"/>
                </a:solidFill>
                <a:latin typeface="Times New Roman" panose="02020603050405020304" pitchFamily="18" charset="0"/>
              </a:rPr>
              <a:t>1000</a:t>
            </a:r>
            <a:r>
              <a:rPr lang="zh-CN" altLang="en-US" sz="2000" dirty="0">
                <a:solidFill>
                  <a:srgbClr val="000000"/>
                </a:solidFill>
                <a:latin typeface="Times New Roman" panose="02020603050405020304" pitchFamily="18" charset="0"/>
              </a:rPr>
              <a:t>次访存中，</a:t>
            </a:r>
            <a:r>
              <a:rPr lang="en-US" altLang="zh-CN" sz="2000" dirty="0">
                <a:solidFill>
                  <a:srgbClr val="000000"/>
                </a:solidFill>
                <a:latin typeface="Times New Roman" panose="02020603050405020304" pitchFamily="18" charset="0"/>
              </a:rPr>
              <a:t>L1</a:t>
            </a:r>
            <a:r>
              <a:rPr lang="zh-CN" altLang="en-US" sz="2000" dirty="0">
                <a:solidFill>
                  <a:srgbClr val="000000"/>
                </a:solidFill>
                <a:latin typeface="Times New Roman" panose="02020603050405020304" pitchFamily="18" charset="0"/>
              </a:rPr>
              <a:t>的不命中是</a:t>
            </a:r>
            <a:r>
              <a:rPr lang="en-US" altLang="zh-CN" sz="2000" dirty="0">
                <a:solidFill>
                  <a:srgbClr val="9933FF"/>
                </a:solidFill>
                <a:latin typeface="Times New Roman" panose="02020603050405020304" pitchFamily="18" charset="0"/>
              </a:rPr>
              <a:t>40</a:t>
            </a:r>
            <a:r>
              <a:rPr lang="zh-CN" altLang="en-US" sz="2000" dirty="0">
                <a:solidFill>
                  <a:srgbClr val="000000"/>
                </a:solidFill>
                <a:latin typeface="Times New Roman" panose="02020603050405020304" pitchFamily="18" charset="0"/>
              </a:rPr>
              <a:t>次，</a:t>
            </a:r>
            <a:r>
              <a:rPr lang="en-US" altLang="zh-CN" sz="2000" dirty="0">
                <a:solidFill>
                  <a:srgbClr val="000000"/>
                </a:solidFill>
                <a:latin typeface="Times New Roman" panose="02020603050405020304" pitchFamily="18" charset="0"/>
              </a:rPr>
              <a:t>L2</a:t>
            </a:r>
            <a:r>
              <a:rPr lang="zh-CN" altLang="en-US" sz="2000" dirty="0">
                <a:solidFill>
                  <a:srgbClr val="000000"/>
                </a:solidFill>
                <a:latin typeface="Times New Roman" panose="02020603050405020304" pitchFamily="18" charset="0"/>
              </a:rPr>
              <a:t>的不命中是</a:t>
            </a:r>
            <a:r>
              <a:rPr lang="en-US" altLang="zh-CN" sz="2000" dirty="0">
                <a:solidFill>
                  <a:srgbClr val="9933FF"/>
                </a:solidFill>
                <a:latin typeface="Times New Roman" panose="02020603050405020304" pitchFamily="18" charset="0"/>
              </a:rPr>
              <a:t>20</a:t>
            </a:r>
            <a:r>
              <a:rPr lang="zh-CN" altLang="en-US" sz="2000" dirty="0">
                <a:solidFill>
                  <a:srgbClr val="000000"/>
                </a:solidFill>
                <a:latin typeface="Times New Roman" panose="02020603050405020304" pitchFamily="18" charset="0"/>
              </a:rPr>
              <a:t>次。求各种局部不命中率和全局不命中率。</a:t>
            </a:r>
            <a:endParaRPr lang="zh-CN" altLang="en-US" sz="2000" dirty="0">
              <a:solidFill>
                <a:srgbClr val="000000"/>
              </a:solidFill>
              <a:latin typeface="Times New Roman" panose="02020603050405020304" pitchFamily="18" charset="0"/>
            </a:endParaRPr>
          </a:p>
          <a:p>
            <a:pPr marL="457200" indent="-457200" eaLnBrk="1" hangingPunct="1">
              <a:lnSpc>
                <a:spcPct val="110000"/>
              </a:lnSpc>
              <a:buFont typeface="Wingdings" panose="05000000000000000000" pitchFamily="2" charset="2"/>
              <a:buNone/>
            </a:pPr>
            <a:r>
              <a:rPr lang="zh-CN" altLang="en-US" sz="2000" dirty="0">
                <a:solidFill>
                  <a:srgbClr val="000000"/>
                </a:solidFill>
                <a:latin typeface="Times New Roman" panose="02020603050405020304" pitchFamily="18" charset="0"/>
              </a:rPr>
              <a:t>       </a:t>
            </a:r>
            <a:r>
              <a:rPr lang="zh-CN" altLang="en-US" sz="2000" dirty="0" smtClean="0">
                <a:solidFill>
                  <a:srgbClr val="000000"/>
                </a:solidFill>
                <a:latin typeface="Times New Roman" panose="02020603050405020304" pitchFamily="18" charset="0"/>
              </a:rPr>
              <a:t>（</a:t>
            </a:r>
            <a:r>
              <a:rPr lang="en-US" altLang="zh-CN" sz="2000" dirty="0">
                <a:solidFill>
                  <a:srgbClr val="000000"/>
                </a:solidFill>
                <a:latin typeface="Times New Roman" panose="02020603050405020304" pitchFamily="18" charset="0"/>
              </a:rPr>
              <a:t>2</a:t>
            </a:r>
            <a:r>
              <a:rPr lang="zh-CN" altLang="en-US" sz="2000" dirty="0">
                <a:solidFill>
                  <a:srgbClr val="000000"/>
                </a:solidFill>
                <a:latin typeface="Times New Roman" panose="02020603050405020304" pitchFamily="18" charset="0"/>
              </a:rPr>
              <a:t>）假设</a:t>
            </a:r>
            <a:r>
              <a:rPr lang="en-US" altLang="zh-CN" sz="2000" dirty="0">
                <a:solidFill>
                  <a:srgbClr val="000000"/>
                </a:solidFill>
                <a:latin typeface="Times New Roman" panose="02020603050405020304" pitchFamily="18" charset="0"/>
              </a:rPr>
              <a:t>L2</a:t>
            </a:r>
            <a:r>
              <a:rPr lang="zh-CN" altLang="en-US" sz="2000" dirty="0">
                <a:solidFill>
                  <a:srgbClr val="000000"/>
                </a:solidFill>
                <a:latin typeface="Times New Roman" panose="02020603050405020304" pitchFamily="18" charset="0"/>
              </a:rPr>
              <a:t>的命中时间是</a:t>
            </a:r>
            <a:r>
              <a:rPr lang="en-US" altLang="zh-CN" sz="2000" dirty="0">
                <a:solidFill>
                  <a:srgbClr val="9933FF"/>
                </a:solidFill>
                <a:latin typeface="Times New Roman" panose="02020603050405020304" pitchFamily="18" charset="0"/>
              </a:rPr>
              <a:t>10</a:t>
            </a:r>
            <a:r>
              <a:rPr lang="zh-CN" altLang="en-US" sz="2000" dirty="0">
                <a:solidFill>
                  <a:srgbClr val="000000"/>
                </a:solidFill>
                <a:latin typeface="Times New Roman" panose="02020603050405020304" pitchFamily="18" charset="0"/>
              </a:rPr>
              <a:t>个时钟周期，</a:t>
            </a:r>
            <a:r>
              <a:rPr lang="en-US" altLang="zh-CN" sz="2000" dirty="0">
                <a:solidFill>
                  <a:srgbClr val="000000"/>
                </a:solidFill>
                <a:latin typeface="Times New Roman" panose="02020603050405020304" pitchFamily="18" charset="0"/>
              </a:rPr>
              <a:t>L2</a:t>
            </a:r>
            <a:r>
              <a:rPr lang="zh-CN" altLang="en-US" sz="2000" dirty="0">
                <a:solidFill>
                  <a:srgbClr val="000000"/>
                </a:solidFill>
                <a:latin typeface="Times New Roman" panose="02020603050405020304" pitchFamily="18" charset="0"/>
              </a:rPr>
              <a:t>的不命中开销是</a:t>
            </a:r>
            <a:r>
              <a:rPr lang="en-US" altLang="zh-CN" sz="2000" dirty="0">
                <a:solidFill>
                  <a:srgbClr val="9933FF"/>
                </a:solidFill>
                <a:latin typeface="Times New Roman" panose="02020603050405020304" pitchFamily="18" charset="0"/>
              </a:rPr>
              <a:t>100</a:t>
            </a:r>
            <a:r>
              <a:rPr lang="zh-CN" altLang="en-US" sz="2000" dirty="0">
                <a:solidFill>
                  <a:srgbClr val="000000"/>
                </a:solidFill>
                <a:latin typeface="Times New Roman" panose="02020603050405020304" pitchFamily="18" charset="0"/>
              </a:rPr>
              <a:t>时钟周期，</a:t>
            </a:r>
            <a:r>
              <a:rPr lang="en-US" altLang="zh-CN" sz="2000" dirty="0">
                <a:solidFill>
                  <a:srgbClr val="000000"/>
                </a:solidFill>
                <a:latin typeface="Times New Roman" panose="02020603050405020304" pitchFamily="18" charset="0"/>
              </a:rPr>
              <a:t>L1</a:t>
            </a:r>
            <a:r>
              <a:rPr lang="zh-CN" altLang="en-US" sz="2000" dirty="0">
                <a:solidFill>
                  <a:srgbClr val="000000"/>
                </a:solidFill>
                <a:latin typeface="Times New Roman" panose="02020603050405020304" pitchFamily="18" charset="0"/>
              </a:rPr>
              <a:t>的命中时间是</a:t>
            </a:r>
            <a:r>
              <a:rPr lang="en-US" altLang="zh-CN" sz="2000" dirty="0">
                <a:solidFill>
                  <a:srgbClr val="9933FF"/>
                </a:solidFill>
                <a:latin typeface="Times New Roman" panose="02020603050405020304" pitchFamily="18" charset="0"/>
              </a:rPr>
              <a:t>1</a:t>
            </a:r>
            <a:r>
              <a:rPr lang="zh-CN" altLang="en-US" sz="2000" dirty="0">
                <a:solidFill>
                  <a:srgbClr val="000000"/>
                </a:solidFill>
                <a:latin typeface="Times New Roman" panose="02020603050405020304" pitchFamily="18" charset="0"/>
              </a:rPr>
              <a:t>个时钟周期，平均每条指令访存</a:t>
            </a:r>
            <a:r>
              <a:rPr lang="en-US" altLang="zh-CN" sz="2000" dirty="0">
                <a:solidFill>
                  <a:srgbClr val="9933FF"/>
                </a:solidFill>
                <a:latin typeface="Times New Roman" panose="02020603050405020304" pitchFamily="18" charset="0"/>
              </a:rPr>
              <a:t>1.5</a:t>
            </a:r>
            <a:r>
              <a:rPr lang="zh-CN" altLang="en-US" sz="2000" dirty="0">
                <a:solidFill>
                  <a:srgbClr val="000000"/>
                </a:solidFill>
                <a:latin typeface="Times New Roman" panose="02020603050405020304" pitchFamily="18" charset="0"/>
              </a:rPr>
              <a:t>次，不考虑写操作的影响。问：平均访存时间是多少？每条指令的平均停顿时间是多少个时钟周期？</a:t>
            </a:r>
            <a:r>
              <a:rPr lang="zh-CN" altLang="en-US" sz="1800" dirty="0">
                <a:latin typeface="宋体" panose="02010600030101010101" pitchFamily="2" charset="-122"/>
              </a:rPr>
              <a:t>   </a:t>
            </a:r>
            <a:endParaRPr lang="zh-CN" altLang="en-US" sz="1800" dirty="0">
              <a:latin typeface="宋体" panose="02010600030101010101" pitchFamily="2" charset="-122"/>
            </a:endParaRPr>
          </a:p>
          <a:p>
            <a:pPr marL="1085850" lvl="1" indent="-457200" eaLnBrk="1" hangingPunct="1">
              <a:buFont typeface="Wingdings" panose="05000000000000000000" pitchFamily="2" charset="2"/>
              <a:buNone/>
            </a:pPr>
            <a:endParaRPr kumimoji="0" lang="en-US" altLang="zh-CN" sz="2000" b="1" baseline="-25000" dirty="0" smtClean="0">
              <a:latin typeface="Times New Roman" panose="02020603050405020304" pitchFamily="18" charset="0"/>
              <a:ea typeface="宋体" panose="02010600030101010101" pitchFamily="2" charset="-122"/>
            </a:endParaRPr>
          </a:p>
          <a:p>
            <a:pPr marL="1085850" lvl="1" indent="-457200" eaLnBrk="1" hangingPunct="1">
              <a:lnSpc>
                <a:spcPct val="140000"/>
              </a:lnSpc>
              <a:buFont typeface="Wingdings" panose="05000000000000000000" pitchFamily="2" charset="2"/>
              <a:buNone/>
            </a:pPr>
            <a:endParaRPr kumimoji="0" lang="en-US" altLang="zh-CN" sz="2000" b="1" dirty="0" smtClean="0">
              <a:latin typeface="Times New Roman" panose="02020603050405020304" pitchFamily="18" charset="0"/>
              <a:ea typeface="宋体" panose="02010600030101010101" pitchFamily="2" charset="-122"/>
            </a:endParaRPr>
          </a:p>
        </p:txBody>
      </p:sp>
      <p:sp>
        <p:nvSpPr>
          <p:cNvPr id="3" name="矩形 2"/>
          <p:cNvSpPr/>
          <p:nvPr/>
        </p:nvSpPr>
        <p:spPr>
          <a:xfrm>
            <a:off x="493424" y="601987"/>
            <a:ext cx="7128792" cy="1458861"/>
          </a:xfrm>
          <a:prstGeom prst="rect">
            <a:avLst/>
          </a:prstGeom>
        </p:spPr>
        <p:txBody>
          <a:bodyPr wrap="square">
            <a:spAutoFit/>
          </a:bodyPr>
          <a:lstStyle/>
          <a:p>
            <a:pPr marL="0" indent="0" eaLnBrk="1" hangingPunct="1">
              <a:lnSpc>
                <a:spcPct val="120000"/>
              </a:lnSpc>
              <a:spcBef>
                <a:spcPct val="50000"/>
              </a:spcBef>
              <a:buNone/>
            </a:pPr>
            <a:r>
              <a:rPr lang="en-US" altLang="zh-CN" sz="2400" dirty="0">
                <a:solidFill>
                  <a:srgbClr val="003366"/>
                </a:solidFill>
                <a:latin typeface="Times New Roman" panose="02020603050405020304" pitchFamily="18" charset="0"/>
                <a:ea typeface="华文中宋" panose="02010600040101010101" pitchFamily="2" charset="-122"/>
              </a:rPr>
              <a:t>4. </a:t>
            </a:r>
            <a:r>
              <a:rPr lang="zh-CN" altLang="en-US" sz="2400" dirty="0">
                <a:solidFill>
                  <a:srgbClr val="003366"/>
                </a:solidFill>
                <a:latin typeface="Times New Roman" panose="02020603050405020304" pitchFamily="18" charset="0"/>
                <a:ea typeface="华文中宋" panose="02010600040101010101" pitchFamily="2" charset="-122"/>
              </a:rPr>
              <a:t>采用两级</a:t>
            </a:r>
            <a:r>
              <a:rPr lang="en-US" altLang="zh-CN" sz="2400" dirty="0">
                <a:solidFill>
                  <a:srgbClr val="003366"/>
                </a:solidFill>
                <a:latin typeface="Times New Roman" panose="02020603050405020304" pitchFamily="18" charset="0"/>
                <a:ea typeface="华文中宋" panose="02010600040101010101" pitchFamily="2" charset="-122"/>
              </a:rPr>
              <a:t>Cache</a:t>
            </a:r>
            <a:r>
              <a:rPr lang="zh-CN" altLang="en-US" sz="2400" dirty="0">
                <a:solidFill>
                  <a:srgbClr val="003366"/>
                </a:solidFill>
                <a:latin typeface="Times New Roman" panose="02020603050405020304" pitchFamily="18" charset="0"/>
                <a:ea typeface="华文中宋" panose="02010600040101010101" pitchFamily="2" charset="-122"/>
              </a:rPr>
              <a:t>时，每条指令的平均访存停顿时间：</a:t>
            </a:r>
            <a:endParaRPr lang="zh-CN" altLang="en-US" sz="2400" dirty="0">
              <a:solidFill>
                <a:srgbClr val="003366"/>
              </a:solidFill>
              <a:latin typeface="Times New Roman" panose="02020603050405020304" pitchFamily="18" charset="0"/>
              <a:ea typeface="华文中宋" panose="02010600040101010101" pitchFamily="2" charset="-122"/>
            </a:endParaRPr>
          </a:p>
          <a:p>
            <a:pPr marL="1085850" lvl="1" indent="-457200" eaLnBrk="1" hangingPunct="1">
              <a:buFont typeface="Wingdings" panose="05000000000000000000" pitchFamily="2" charset="2"/>
              <a:buNone/>
            </a:pPr>
            <a:r>
              <a:rPr kumimoji="0" lang="zh-CN" altLang="en-US" sz="2000" dirty="0">
                <a:latin typeface="Times New Roman" panose="02020603050405020304" pitchFamily="18" charset="0"/>
              </a:rPr>
              <a:t>每条指令的平均访存停顿时间</a:t>
            </a:r>
            <a:endParaRPr kumimoji="0" lang="zh-CN" altLang="en-US" sz="2000" dirty="0">
              <a:latin typeface="Times New Roman" panose="02020603050405020304" pitchFamily="18" charset="0"/>
            </a:endParaRPr>
          </a:p>
          <a:p>
            <a:pPr marL="1085850" lvl="1" indent="-457200" eaLnBrk="1" hangingPunct="1">
              <a:buFont typeface="Wingdings" panose="05000000000000000000" pitchFamily="2" charset="2"/>
              <a:buNone/>
            </a:pPr>
            <a:r>
              <a:rPr kumimoji="0" lang="zh-CN" altLang="en-US" sz="2000" dirty="0">
                <a:latin typeface="Times New Roman" panose="02020603050405020304" pitchFamily="18" charset="0"/>
              </a:rPr>
              <a:t>        ＝ 每条指令的平均不命中次数</a:t>
            </a:r>
            <a:r>
              <a:rPr kumimoji="0" lang="en-US" altLang="zh-CN" sz="2000" baseline="-25000" dirty="0">
                <a:latin typeface="Times New Roman" panose="02020603050405020304" pitchFamily="18" charset="0"/>
              </a:rPr>
              <a:t>L1</a:t>
            </a:r>
            <a:r>
              <a:rPr kumimoji="0" lang="en-US" altLang="zh-CN" sz="2000" dirty="0">
                <a:latin typeface="Times New Roman" panose="02020603050405020304" pitchFamily="18" charset="0"/>
              </a:rPr>
              <a:t>×</a:t>
            </a:r>
            <a:r>
              <a:rPr kumimoji="0" lang="zh-CN" altLang="en-US" sz="2000" dirty="0">
                <a:latin typeface="Times New Roman" panose="02020603050405020304" pitchFamily="18" charset="0"/>
              </a:rPr>
              <a:t>命中时间</a:t>
            </a:r>
            <a:r>
              <a:rPr kumimoji="0" lang="en-US" altLang="zh-CN" sz="2000" baseline="-25000" dirty="0">
                <a:latin typeface="Times New Roman" panose="02020603050405020304" pitchFamily="18" charset="0"/>
              </a:rPr>
              <a:t>L2</a:t>
            </a:r>
            <a:r>
              <a:rPr kumimoji="0" lang="zh-CN" altLang="en-US" sz="2000" dirty="0">
                <a:latin typeface="Times New Roman" panose="02020603050405020304" pitchFamily="18" charset="0"/>
              </a:rPr>
              <a:t>＋</a:t>
            </a:r>
            <a:endParaRPr kumimoji="0" lang="zh-CN" altLang="en-US" sz="2000" dirty="0">
              <a:latin typeface="Times New Roman" panose="02020603050405020304" pitchFamily="18" charset="0"/>
            </a:endParaRPr>
          </a:p>
          <a:p>
            <a:pPr marL="1085850" lvl="1" indent="-457200" eaLnBrk="1" hangingPunct="1">
              <a:buFont typeface="Wingdings" panose="05000000000000000000" pitchFamily="2" charset="2"/>
              <a:buNone/>
            </a:pPr>
            <a:r>
              <a:rPr kumimoji="0" lang="zh-CN" altLang="en-US" sz="2000" dirty="0">
                <a:latin typeface="Times New Roman" panose="02020603050405020304" pitchFamily="18" charset="0"/>
              </a:rPr>
              <a:t>             每条指令的平均不命中次数</a:t>
            </a:r>
            <a:r>
              <a:rPr kumimoji="0" lang="en-US" altLang="zh-CN" sz="2000" baseline="-25000" dirty="0">
                <a:latin typeface="Times New Roman" panose="02020603050405020304" pitchFamily="18" charset="0"/>
              </a:rPr>
              <a:t>L2</a:t>
            </a:r>
            <a:r>
              <a:rPr kumimoji="0" lang="en-US" altLang="zh-CN" sz="2000" dirty="0">
                <a:latin typeface="Times New Roman" panose="02020603050405020304" pitchFamily="18" charset="0"/>
              </a:rPr>
              <a:t>×</a:t>
            </a:r>
            <a:r>
              <a:rPr kumimoji="0" lang="zh-CN" altLang="en-US" sz="2000" dirty="0">
                <a:latin typeface="Times New Roman" panose="02020603050405020304" pitchFamily="18" charset="0"/>
              </a:rPr>
              <a:t>不命中开销</a:t>
            </a:r>
            <a:r>
              <a:rPr kumimoji="0" lang="en-US" altLang="zh-CN" sz="2000" baseline="-25000" dirty="0">
                <a:latin typeface="Times New Roman" panose="02020603050405020304" pitchFamily="18" charset="0"/>
              </a:rPr>
              <a:t>L2</a:t>
            </a:r>
            <a:endParaRPr kumimoji="0" lang="en-US" altLang="zh-CN" sz="2000" baseline="-25000" dirty="0">
              <a:latin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Rectangle 3" descr="Rectangle: Click to edit Master text styles&#10;Second level&#10;Third level&#10;Fourth level&#10;Fifth level"/>
          <p:cNvSpPr>
            <a:spLocks noGrp="1" noChangeArrowheads="1"/>
          </p:cNvSpPr>
          <p:nvPr>
            <p:ph type="body" idx="1"/>
          </p:nvPr>
        </p:nvSpPr>
        <p:spPr>
          <a:xfrm>
            <a:off x="611560" y="2492896"/>
            <a:ext cx="7772400" cy="3938587"/>
          </a:xfrm>
        </p:spPr>
        <p:txBody>
          <a:bodyPr/>
          <a:lstStyle/>
          <a:p>
            <a:pPr marL="457200" indent="-457200" eaLnBrk="1" hangingPunct="1">
              <a:buFont typeface="Wingdings" panose="05000000000000000000" pitchFamily="2" charset="2"/>
              <a:buNone/>
            </a:pPr>
            <a:r>
              <a:rPr lang="zh-CN" altLang="en-US" sz="2000" b="1" dirty="0" smtClean="0">
                <a:latin typeface="Times New Roman" panose="02020603050405020304" pitchFamily="18" charset="0"/>
                <a:ea typeface="宋体" panose="02010600030101010101" pitchFamily="2" charset="-122"/>
              </a:rPr>
              <a:t>（</a:t>
            </a:r>
            <a:r>
              <a:rPr lang="en-US" altLang="zh-CN" sz="2000" b="1" dirty="0" smtClean="0">
                <a:latin typeface="Times New Roman" panose="02020603050405020304" pitchFamily="18" charset="0"/>
                <a:ea typeface="宋体" panose="02010600030101010101" pitchFamily="2" charset="-122"/>
              </a:rPr>
              <a:t>2</a:t>
            </a:r>
            <a:r>
              <a:rPr lang="zh-CN" altLang="en-US" sz="2000" b="1" dirty="0" smtClean="0">
                <a:latin typeface="Times New Roman" panose="02020603050405020304" pitchFamily="18" charset="0"/>
                <a:ea typeface="宋体" panose="02010600030101010101" pitchFamily="2" charset="-122"/>
              </a:rPr>
              <a:t>）</a:t>
            </a:r>
            <a:r>
              <a:rPr lang="zh-CN" altLang="en-US" sz="2000" b="1" dirty="0" smtClean="0">
                <a:solidFill>
                  <a:schemeClr val="tx1"/>
                </a:solidFill>
                <a:latin typeface="Times New Roman" panose="02020603050405020304" pitchFamily="18" charset="0"/>
                <a:ea typeface="宋体" panose="02010600030101010101" pitchFamily="2" charset="-122"/>
              </a:rPr>
              <a:t>平均访存时间＝命中时间</a:t>
            </a:r>
            <a:r>
              <a:rPr lang="en-US" altLang="zh-CN" sz="2000" b="1" baseline="-25000" dirty="0" smtClean="0">
                <a:solidFill>
                  <a:schemeClr val="tx1"/>
                </a:solidFill>
                <a:latin typeface="Times New Roman" panose="02020603050405020304" pitchFamily="18" charset="0"/>
                <a:ea typeface="宋体" panose="02010600030101010101" pitchFamily="2" charset="-122"/>
              </a:rPr>
              <a:t>L1</a:t>
            </a:r>
            <a:r>
              <a:rPr lang="zh-CN" altLang="en-US" sz="2000" b="1" dirty="0" smtClean="0">
                <a:solidFill>
                  <a:schemeClr val="tx1"/>
                </a:solidFill>
                <a:latin typeface="Times New Roman" panose="02020603050405020304" pitchFamily="18" charset="0"/>
                <a:ea typeface="宋体" panose="02010600030101010101" pitchFamily="2" charset="-122"/>
              </a:rPr>
              <a:t>＋不命中率</a:t>
            </a:r>
            <a:r>
              <a:rPr lang="en-US" altLang="zh-CN" sz="2000" b="1" baseline="-25000" dirty="0" smtClean="0">
                <a:solidFill>
                  <a:schemeClr val="tx1"/>
                </a:solidFill>
                <a:latin typeface="Times New Roman" panose="02020603050405020304" pitchFamily="18" charset="0"/>
                <a:ea typeface="宋体" panose="02010600030101010101" pitchFamily="2" charset="-122"/>
              </a:rPr>
              <a:t>L1</a:t>
            </a:r>
            <a:r>
              <a:rPr lang="en-US" altLang="zh-CN" sz="2000" b="1" dirty="0" smtClean="0">
                <a:solidFill>
                  <a:schemeClr val="tx1"/>
                </a:solidFill>
                <a:latin typeface="Times New Roman" panose="02020603050405020304" pitchFamily="18" charset="0"/>
                <a:ea typeface="宋体" panose="02010600030101010101" pitchFamily="2" charset="-122"/>
              </a:rPr>
              <a:t>×</a:t>
            </a:r>
            <a:r>
              <a:rPr lang="zh-CN" altLang="en-US" sz="2000" b="1" dirty="0" smtClean="0">
                <a:solidFill>
                  <a:schemeClr val="tx1"/>
                </a:solidFill>
                <a:latin typeface="Times New Roman" panose="02020603050405020304" pitchFamily="18" charset="0"/>
                <a:ea typeface="宋体" panose="02010600030101010101" pitchFamily="2" charset="-122"/>
              </a:rPr>
              <a:t>（命中时间</a:t>
            </a:r>
            <a:r>
              <a:rPr lang="en-US" altLang="zh-CN" sz="2000" b="1" baseline="-25000" dirty="0" smtClean="0">
                <a:solidFill>
                  <a:schemeClr val="tx1"/>
                </a:solidFill>
                <a:latin typeface="Times New Roman" panose="02020603050405020304" pitchFamily="18" charset="0"/>
                <a:ea typeface="宋体" panose="02010600030101010101" pitchFamily="2" charset="-122"/>
              </a:rPr>
              <a:t>L2</a:t>
            </a:r>
            <a:r>
              <a:rPr lang="zh-CN" altLang="en-US" sz="2000" b="1" dirty="0" smtClean="0">
                <a:solidFill>
                  <a:schemeClr val="tx1"/>
                </a:solidFill>
                <a:latin typeface="Times New Roman" panose="02020603050405020304" pitchFamily="18" charset="0"/>
                <a:ea typeface="宋体" panose="02010600030101010101" pitchFamily="2" charset="-122"/>
              </a:rPr>
              <a:t>＋</a:t>
            </a:r>
            <a:endParaRPr lang="zh-CN" altLang="en-US" sz="2000" b="1" dirty="0" smtClean="0">
              <a:solidFill>
                <a:schemeClr val="tx1"/>
              </a:solidFill>
              <a:latin typeface="Times New Roman" panose="02020603050405020304" pitchFamily="18" charset="0"/>
              <a:ea typeface="宋体" panose="02010600030101010101" pitchFamily="2" charset="-122"/>
            </a:endParaRPr>
          </a:p>
          <a:p>
            <a:pPr marL="457200" indent="-457200" eaLnBrk="1" hangingPunct="1">
              <a:buFont typeface="Wingdings" panose="05000000000000000000" pitchFamily="2" charset="2"/>
              <a:buNone/>
            </a:pPr>
            <a:r>
              <a:rPr lang="zh-CN" altLang="en-US" sz="2000" b="1" dirty="0" smtClean="0">
                <a:solidFill>
                  <a:schemeClr val="tx1"/>
                </a:solidFill>
                <a:latin typeface="Times New Roman" panose="02020603050405020304" pitchFamily="18" charset="0"/>
                <a:ea typeface="宋体" panose="02010600030101010101" pitchFamily="2" charset="-122"/>
              </a:rPr>
              <a:t>                                      不命中率</a:t>
            </a:r>
            <a:r>
              <a:rPr lang="en-US" altLang="zh-CN" sz="2000" b="1" baseline="-25000" dirty="0" smtClean="0">
                <a:solidFill>
                  <a:schemeClr val="tx1"/>
                </a:solidFill>
                <a:latin typeface="Times New Roman" panose="02020603050405020304" pitchFamily="18" charset="0"/>
                <a:ea typeface="宋体" panose="02010600030101010101" pitchFamily="2" charset="-122"/>
              </a:rPr>
              <a:t>L2</a:t>
            </a:r>
            <a:r>
              <a:rPr lang="en-US" altLang="zh-CN" sz="2000" b="1" dirty="0" smtClean="0">
                <a:solidFill>
                  <a:schemeClr val="tx1"/>
                </a:solidFill>
                <a:latin typeface="Times New Roman" panose="02020603050405020304" pitchFamily="18" charset="0"/>
                <a:ea typeface="宋体" panose="02010600030101010101" pitchFamily="2" charset="-122"/>
              </a:rPr>
              <a:t>×</a:t>
            </a:r>
            <a:r>
              <a:rPr lang="zh-CN" altLang="en-US" sz="2000" b="1" dirty="0" smtClean="0">
                <a:solidFill>
                  <a:schemeClr val="tx1"/>
                </a:solidFill>
                <a:latin typeface="Times New Roman" panose="02020603050405020304" pitchFamily="18" charset="0"/>
                <a:ea typeface="宋体" panose="02010600030101010101" pitchFamily="2" charset="-122"/>
              </a:rPr>
              <a:t>不命中开销</a:t>
            </a:r>
            <a:r>
              <a:rPr lang="en-US" altLang="zh-CN" sz="2000" b="1" baseline="-25000" dirty="0" smtClean="0">
                <a:solidFill>
                  <a:schemeClr val="tx1"/>
                </a:solidFill>
                <a:latin typeface="Times New Roman" panose="02020603050405020304" pitchFamily="18" charset="0"/>
                <a:ea typeface="宋体" panose="02010600030101010101" pitchFamily="2" charset="-122"/>
              </a:rPr>
              <a:t>L2</a:t>
            </a:r>
            <a:r>
              <a:rPr lang="zh-CN" altLang="en-US" sz="2000" b="1" dirty="0" smtClean="0">
                <a:solidFill>
                  <a:schemeClr val="tx1"/>
                </a:solidFill>
                <a:latin typeface="Times New Roman" panose="02020603050405020304" pitchFamily="18" charset="0"/>
                <a:ea typeface="宋体" panose="02010600030101010101" pitchFamily="2" charset="-122"/>
              </a:rPr>
              <a:t>）</a:t>
            </a:r>
            <a:endParaRPr lang="zh-CN" altLang="en-US" sz="2000" b="1" dirty="0" smtClean="0">
              <a:solidFill>
                <a:schemeClr val="tx1"/>
              </a:solidFill>
              <a:latin typeface="Times New Roman" panose="02020603050405020304" pitchFamily="18" charset="0"/>
              <a:ea typeface="宋体" panose="02010600030101010101" pitchFamily="2" charset="-122"/>
            </a:endParaRPr>
          </a:p>
          <a:p>
            <a:pPr marL="457200" indent="-457200" eaLnBrk="1" hangingPunct="1">
              <a:buFont typeface="Wingdings" panose="05000000000000000000" pitchFamily="2" charset="2"/>
              <a:buNone/>
            </a:pPr>
            <a:r>
              <a:rPr lang="zh-CN" altLang="en-US" sz="2000" b="1" dirty="0" smtClean="0">
                <a:solidFill>
                  <a:schemeClr val="tx1"/>
                </a:solidFill>
                <a:latin typeface="Times New Roman" panose="02020603050405020304" pitchFamily="18" charset="0"/>
                <a:ea typeface="宋体" panose="02010600030101010101" pitchFamily="2" charset="-122"/>
              </a:rPr>
              <a:t>                                   ＝</a:t>
            </a:r>
            <a:r>
              <a:rPr lang="en-US" altLang="zh-CN" sz="2000" b="1" dirty="0" smtClean="0">
                <a:solidFill>
                  <a:schemeClr val="tx1"/>
                </a:solidFill>
                <a:latin typeface="Times New Roman" panose="02020603050405020304" pitchFamily="18" charset="0"/>
                <a:ea typeface="宋体" panose="02010600030101010101" pitchFamily="2" charset="-122"/>
              </a:rPr>
              <a:t>1</a:t>
            </a:r>
            <a:r>
              <a:rPr lang="zh-CN" altLang="en-US" sz="2000" b="1" dirty="0" smtClean="0">
                <a:solidFill>
                  <a:schemeClr val="tx1"/>
                </a:solidFill>
                <a:latin typeface="Times New Roman" panose="02020603050405020304" pitchFamily="18" charset="0"/>
                <a:ea typeface="宋体" panose="02010600030101010101" pitchFamily="2" charset="-122"/>
              </a:rPr>
              <a:t>＋</a:t>
            </a:r>
            <a:r>
              <a:rPr lang="en-US" altLang="zh-CN" sz="2000" b="1" dirty="0" smtClean="0">
                <a:solidFill>
                  <a:schemeClr val="tx1"/>
                </a:solidFill>
                <a:latin typeface="Times New Roman" panose="02020603050405020304" pitchFamily="18" charset="0"/>
                <a:ea typeface="宋体" panose="02010600030101010101" pitchFamily="2" charset="-122"/>
              </a:rPr>
              <a:t>4%×</a:t>
            </a:r>
            <a:r>
              <a:rPr lang="zh-CN" altLang="en-US" sz="2000" b="1" dirty="0" smtClean="0">
                <a:solidFill>
                  <a:schemeClr val="tx1"/>
                </a:solidFill>
                <a:latin typeface="Times New Roman" panose="02020603050405020304" pitchFamily="18" charset="0"/>
                <a:ea typeface="宋体" panose="02010600030101010101" pitchFamily="2" charset="-122"/>
              </a:rPr>
              <a:t>（</a:t>
            </a:r>
            <a:r>
              <a:rPr lang="en-US" altLang="zh-CN" sz="2000" b="1" dirty="0" smtClean="0">
                <a:solidFill>
                  <a:schemeClr val="tx1"/>
                </a:solidFill>
                <a:latin typeface="Times New Roman" panose="02020603050405020304" pitchFamily="18" charset="0"/>
                <a:ea typeface="宋体" panose="02010600030101010101" pitchFamily="2" charset="-122"/>
              </a:rPr>
              <a:t>10</a:t>
            </a:r>
            <a:r>
              <a:rPr lang="zh-CN" altLang="en-US" sz="2000" b="1" dirty="0" smtClean="0">
                <a:solidFill>
                  <a:schemeClr val="tx1"/>
                </a:solidFill>
                <a:latin typeface="Times New Roman" panose="02020603050405020304" pitchFamily="18" charset="0"/>
                <a:ea typeface="宋体" panose="02010600030101010101" pitchFamily="2" charset="-122"/>
              </a:rPr>
              <a:t>＋</a:t>
            </a:r>
            <a:r>
              <a:rPr lang="en-US" altLang="zh-CN" sz="2000" b="1" dirty="0" smtClean="0">
                <a:solidFill>
                  <a:schemeClr val="tx1"/>
                </a:solidFill>
                <a:latin typeface="Times New Roman" panose="02020603050405020304" pitchFamily="18" charset="0"/>
                <a:ea typeface="宋体" panose="02010600030101010101" pitchFamily="2" charset="-122"/>
              </a:rPr>
              <a:t>50%×100</a:t>
            </a:r>
            <a:r>
              <a:rPr lang="zh-CN" altLang="en-US" sz="2000" b="1" dirty="0" smtClean="0">
                <a:solidFill>
                  <a:schemeClr val="tx1"/>
                </a:solidFill>
                <a:latin typeface="Times New Roman" panose="02020603050405020304" pitchFamily="18" charset="0"/>
                <a:ea typeface="宋体" panose="02010600030101010101" pitchFamily="2" charset="-122"/>
              </a:rPr>
              <a:t>）</a:t>
            </a:r>
            <a:endParaRPr lang="zh-CN" altLang="en-US" sz="2000" b="1" dirty="0" smtClean="0">
              <a:solidFill>
                <a:schemeClr val="tx1"/>
              </a:solidFill>
              <a:latin typeface="Times New Roman" panose="02020603050405020304" pitchFamily="18" charset="0"/>
              <a:ea typeface="宋体" panose="02010600030101010101" pitchFamily="2" charset="-122"/>
            </a:endParaRPr>
          </a:p>
          <a:p>
            <a:pPr marL="457200" indent="-457200" eaLnBrk="1" hangingPunct="1">
              <a:buFont typeface="Wingdings" panose="05000000000000000000" pitchFamily="2" charset="2"/>
              <a:buNone/>
            </a:pPr>
            <a:r>
              <a:rPr lang="zh-CN" altLang="en-US" sz="2000" b="1" dirty="0" smtClean="0">
                <a:solidFill>
                  <a:schemeClr val="tx1"/>
                </a:solidFill>
                <a:latin typeface="Times New Roman" panose="02020603050405020304" pitchFamily="18" charset="0"/>
                <a:ea typeface="宋体" panose="02010600030101010101" pitchFamily="2" charset="-122"/>
              </a:rPr>
              <a:t>                                   ＝</a:t>
            </a:r>
            <a:r>
              <a:rPr lang="en-US" altLang="zh-CN" sz="2000" b="1" dirty="0" smtClean="0">
                <a:solidFill>
                  <a:schemeClr val="tx1"/>
                </a:solidFill>
                <a:latin typeface="Times New Roman" panose="02020603050405020304" pitchFamily="18" charset="0"/>
                <a:ea typeface="宋体" panose="02010600030101010101" pitchFamily="2" charset="-122"/>
              </a:rPr>
              <a:t>1</a:t>
            </a:r>
            <a:r>
              <a:rPr lang="zh-CN" altLang="en-US" sz="2000" b="1" dirty="0" smtClean="0">
                <a:solidFill>
                  <a:schemeClr val="tx1"/>
                </a:solidFill>
                <a:latin typeface="Times New Roman" panose="02020603050405020304" pitchFamily="18" charset="0"/>
                <a:ea typeface="宋体" panose="02010600030101010101" pitchFamily="2" charset="-122"/>
              </a:rPr>
              <a:t>＋</a:t>
            </a:r>
            <a:r>
              <a:rPr lang="en-US" altLang="zh-CN" sz="2000" b="1" dirty="0" smtClean="0">
                <a:solidFill>
                  <a:schemeClr val="tx1"/>
                </a:solidFill>
                <a:latin typeface="Times New Roman" panose="02020603050405020304" pitchFamily="18" charset="0"/>
                <a:ea typeface="宋体" panose="02010600030101010101" pitchFamily="2" charset="-122"/>
              </a:rPr>
              <a:t>4%×60</a:t>
            </a:r>
            <a:r>
              <a:rPr lang="zh-CN" altLang="en-US" sz="2000" b="1" dirty="0" smtClean="0">
                <a:solidFill>
                  <a:schemeClr val="tx1"/>
                </a:solidFill>
                <a:latin typeface="Times New Roman" panose="02020603050405020304" pitchFamily="18" charset="0"/>
                <a:ea typeface="宋体" panose="02010600030101010101" pitchFamily="2" charset="-122"/>
              </a:rPr>
              <a:t>＝</a:t>
            </a:r>
            <a:r>
              <a:rPr lang="en-US" altLang="zh-CN" sz="2000" b="1" dirty="0" smtClean="0">
                <a:solidFill>
                  <a:srgbClr val="9933FF"/>
                </a:solidFill>
                <a:latin typeface="Times New Roman" panose="02020603050405020304" pitchFamily="18" charset="0"/>
                <a:ea typeface="宋体" panose="02010600030101010101" pitchFamily="2" charset="-122"/>
              </a:rPr>
              <a:t>3.4</a:t>
            </a:r>
            <a:r>
              <a:rPr lang="zh-CN" altLang="en-US" sz="2000" b="1" dirty="0" smtClean="0">
                <a:solidFill>
                  <a:schemeClr val="tx1"/>
                </a:solidFill>
                <a:latin typeface="Times New Roman" panose="02020603050405020304" pitchFamily="18" charset="0"/>
                <a:ea typeface="宋体" panose="02010600030101010101" pitchFamily="2" charset="-122"/>
              </a:rPr>
              <a:t>个时钟周期</a:t>
            </a:r>
            <a:endParaRPr lang="zh-CN" altLang="en-US" sz="2000" b="1" dirty="0" smtClean="0">
              <a:solidFill>
                <a:schemeClr val="tx1"/>
              </a:solidFill>
              <a:latin typeface="Times New Roman" panose="02020603050405020304" pitchFamily="18" charset="0"/>
              <a:ea typeface="宋体" panose="02010600030101010101" pitchFamily="2" charset="-122"/>
            </a:endParaRPr>
          </a:p>
          <a:p>
            <a:pPr marL="457200" indent="-457200" eaLnBrk="1" hangingPunct="1">
              <a:buFont typeface="Wingdings" panose="05000000000000000000" pitchFamily="2" charset="2"/>
              <a:buNone/>
            </a:pPr>
            <a:r>
              <a:rPr lang="zh-CN" altLang="en-US" sz="2000" b="1" dirty="0" smtClean="0">
                <a:solidFill>
                  <a:srgbClr val="000000"/>
                </a:solidFill>
                <a:latin typeface="Times New Roman" panose="02020603050405020304" pitchFamily="18" charset="0"/>
                <a:ea typeface="宋体" panose="02010600030101010101" pitchFamily="2" charset="-122"/>
              </a:rPr>
              <a:t>        由于平均每条指令访存</a:t>
            </a:r>
            <a:r>
              <a:rPr lang="en-US" altLang="zh-CN" sz="2000" b="1" dirty="0" smtClean="0">
                <a:solidFill>
                  <a:srgbClr val="9933FF"/>
                </a:solidFill>
                <a:latin typeface="Times New Roman" panose="02020603050405020304" pitchFamily="18" charset="0"/>
                <a:ea typeface="宋体" panose="02010600030101010101" pitchFamily="2" charset="-122"/>
              </a:rPr>
              <a:t>1.5</a:t>
            </a:r>
            <a:r>
              <a:rPr lang="zh-CN" altLang="en-US" sz="2000" b="1" dirty="0" smtClean="0">
                <a:solidFill>
                  <a:srgbClr val="000000"/>
                </a:solidFill>
                <a:latin typeface="Times New Roman" panose="02020603050405020304" pitchFamily="18" charset="0"/>
                <a:ea typeface="宋体" panose="02010600030101010101" pitchFamily="2" charset="-122"/>
              </a:rPr>
              <a:t>次，且每次访存的平均停顿时间为：</a:t>
            </a:r>
            <a:endParaRPr lang="zh-CN" altLang="en-US" sz="2000" b="1" dirty="0" smtClean="0">
              <a:solidFill>
                <a:srgbClr val="000000"/>
              </a:solidFill>
              <a:latin typeface="Times New Roman" panose="02020603050405020304" pitchFamily="18" charset="0"/>
              <a:ea typeface="宋体" panose="02010600030101010101" pitchFamily="2" charset="-122"/>
            </a:endParaRPr>
          </a:p>
          <a:p>
            <a:pPr marL="457200" indent="-457200" eaLnBrk="1" hangingPunct="1">
              <a:buFont typeface="Wingdings" panose="05000000000000000000" pitchFamily="2" charset="2"/>
              <a:buNone/>
            </a:pPr>
            <a:r>
              <a:rPr lang="zh-CN" altLang="en-US" sz="2000" b="1" dirty="0" smtClean="0">
                <a:solidFill>
                  <a:srgbClr val="000000"/>
                </a:solidFill>
                <a:latin typeface="Times New Roman" panose="02020603050405020304" pitchFamily="18" charset="0"/>
                <a:ea typeface="宋体" panose="02010600030101010101" pitchFamily="2" charset="-122"/>
              </a:rPr>
              <a:t>                           </a:t>
            </a:r>
            <a:r>
              <a:rPr lang="en-US" altLang="zh-CN" sz="2000" b="1" dirty="0" smtClean="0">
                <a:solidFill>
                  <a:schemeClr val="tx1"/>
                </a:solidFill>
                <a:latin typeface="Times New Roman" panose="02020603050405020304" pitchFamily="18" charset="0"/>
                <a:ea typeface="宋体" panose="02010600030101010101" pitchFamily="2" charset="-122"/>
              </a:rPr>
              <a:t>3.4</a:t>
            </a:r>
            <a:r>
              <a:rPr lang="zh-CN" altLang="en-US" sz="2000" b="1" dirty="0" smtClean="0">
                <a:solidFill>
                  <a:schemeClr val="tx1"/>
                </a:solidFill>
                <a:latin typeface="Times New Roman" panose="02020603050405020304" pitchFamily="18" charset="0"/>
                <a:ea typeface="宋体" panose="02010600030101010101" pitchFamily="2" charset="-122"/>
              </a:rPr>
              <a:t>－</a:t>
            </a:r>
            <a:r>
              <a:rPr lang="en-US" altLang="zh-CN" sz="2000" b="1" dirty="0" smtClean="0">
                <a:solidFill>
                  <a:schemeClr val="tx1"/>
                </a:solidFill>
                <a:latin typeface="Times New Roman" panose="02020603050405020304" pitchFamily="18" charset="0"/>
                <a:ea typeface="宋体" panose="02010600030101010101" pitchFamily="2" charset="-122"/>
              </a:rPr>
              <a:t>1.0</a:t>
            </a:r>
            <a:r>
              <a:rPr lang="zh-CN" altLang="en-US" sz="2000" b="1" dirty="0" smtClean="0">
                <a:solidFill>
                  <a:schemeClr val="tx1"/>
                </a:solidFill>
                <a:latin typeface="Times New Roman" panose="02020603050405020304" pitchFamily="18" charset="0"/>
                <a:ea typeface="宋体" panose="02010600030101010101" pitchFamily="2" charset="-122"/>
              </a:rPr>
              <a:t>＝</a:t>
            </a:r>
            <a:r>
              <a:rPr lang="en-US" altLang="zh-CN" sz="2000" b="1" dirty="0" smtClean="0">
                <a:solidFill>
                  <a:schemeClr val="tx1"/>
                </a:solidFill>
                <a:latin typeface="Times New Roman" panose="02020603050405020304" pitchFamily="18" charset="0"/>
                <a:ea typeface="宋体" panose="02010600030101010101" pitchFamily="2" charset="-122"/>
              </a:rPr>
              <a:t>2.4</a:t>
            </a:r>
            <a:endParaRPr lang="en-US" altLang="zh-CN" sz="2000" b="1" dirty="0" smtClean="0">
              <a:solidFill>
                <a:schemeClr val="tx1"/>
              </a:solidFill>
              <a:latin typeface="Times New Roman" panose="02020603050405020304" pitchFamily="18" charset="0"/>
              <a:ea typeface="宋体" panose="02010600030101010101" pitchFamily="2" charset="-122"/>
            </a:endParaRPr>
          </a:p>
          <a:p>
            <a:pPr marL="457200" indent="-457200" eaLnBrk="1" hangingPunct="1">
              <a:buFont typeface="Wingdings" panose="05000000000000000000" pitchFamily="2" charset="2"/>
              <a:buNone/>
            </a:pPr>
            <a:r>
              <a:rPr lang="zh-CN" altLang="en-US" sz="2000" b="1" dirty="0" smtClean="0">
                <a:solidFill>
                  <a:srgbClr val="000000"/>
                </a:solidFill>
                <a:latin typeface="Times New Roman" panose="02020603050405020304" pitchFamily="18" charset="0"/>
                <a:ea typeface="宋体" panose="02010600030101010101" pitchFamily="2" charset="-122"/>
              </a:rPr>
              <a:t>所以：</a:t>
            </a:r>
            <a:endParaRPr lang="zh-CN" altLang="en-US" sz="2000" b="1" dirty="0" smtClean="0">
              <a:solidFill>
                <a:srgbClr val="000000"/>
              </a:solidFill>
              <a:latin typeface="Times New Roman" panose="02020603050405020304" pitchFamily="18" charset="0"/>
              <a:ea typeface="宋体" panose="02010600030101010101" pitchFamily="2" charset="-122"/>
            </a:endParaRPr>
          </a:p>
          <a:p>
            <a:pPr marL="457200" indent="-457200" eaLnBrk="1" hangingPunct="1">
              <a:buFont typeface="Wingdings" panose="05000000000000000000" pitchFamily="2" charset="2"/>
              <a:buNone/>
            </a:pPr>
            <a:r>
              <a:rPr lang="zh-CN" altLang="en-US" sz="2000" b="1" dirty="0" smtClean="0">
                <a:solidFill>
                  <a:schemeClr val="tx1"/>
                </a:solidFill>
                <a:latin typeface="Times New Roman" panose="02020603050405020304" pitchFamily="18" charset="0"/>
                <a:ea typeface="宋体" panose="02010600030101010101" pitchFamily="2" charset="-122"/>
              </a:rPr>
              <a:t>              每条指令的平均停顿时间＝</a:t>
            </a:r>
            <a:r>
              <a:rPr lang="en-US" altLang="zh-CN" sz="2000" b="1" dirty="0" smtClean="0">
                <a:solidFill>
                  <a:srgbClr val="9933FF"/>
                </a:solidFill>
                <a:latin typeface="Times New Roman" panose="02020603050405020304" pitchFamily="18" charset="0"/>
                <a:ea typeface="宋体" panose="02010600030101010101" pitchFamily="2" charset="-122"/>
              </a:rPr>
              <a:t>2.4×1.5</a:t>
            </a:r>
            <a:r>
              <a:rPr lang="zh-CN" altLang="en-US" sz="2000" b="1" dirty="0" smtClean="0">
                <a:solidFill>
                  <a:srgbClr val="9933FF"/>
                </a:solidFill>
                <a:latin typeface="Times New Roman" panose="02020603050405020304" pitchFamily="18" charset="0"/>
                <a:ea typeface="宋体" panose="02010600030101010101" pitchFamily="2" charset="-122"/>
              </a:rPr>
              <a:t>＝</a:t>
            </a:r>
            <a:r>
              <a:rPr lang="en-US" altLang="zh-CN" sz="2000" b="1" dirty="0" smtClean="0">
                <a:solidFill>
                  <a:srgbClr val="9933FF"/>
                </a:solidFill>
                <a:latin typeface="Times New Roman" panose="02020603050405020304" pitchFamily="18" charset="0"/>
                <a:ea typeface="宋体" panose="02010600030101010101" pitchFamily="2" charset="-122"/>
              </a:rPr>
              <a:t>3.6</a:t>
            </a:r>
            <a:r>
              <a:rPr lang="zh-CN" altLang="en-US" sz="2000" b="1" dirty="0" smtClean="0">
                <a:solidFill>
                  <a:schemeClr val="tx1"/>
                </a:solidFill>
                <a:latin typeface="Times New Roman" panose="02020603050405020304" pitchFamily="18" charset="0"/>
                <a:ea typeface="宋体" panose="02010600030101010101" pitchFamily="2" charset="-122"/>
              </a:rPr>
              <a:t>个时钟周期</a:t>
            </a:r>
            <a:endParaRPr lang="zh-CN" altLang="en-US" sz="2000" b="1" dirty="0" smtClean="0">
              <a:solidFill>
                <a:schemeClr val="tx1"/>
              </a:solidFill>
              <a:latin typeface="Times New Roman" panose="02020603050405020304" pitchFamily="18" charset="0"/>
              <a:ea typeface="宋体" panose="02010600030101010101" pitchFamily="2" charset="-122"/>
            </a:endParaRPr>
          </a:p>
        </p:txBody>
      </p:sp>
      <p:sp>
        <p:nvSpPr>
          <p:cNvPr id="4" name="矩形 3"/>
          <p:cNvSpPr/>
          <p:nvPr/>
        </p:nvSpPr>
        <p:spPr>
          <a:xfrm>
            <a:off x="467544" y="548680"/>
            <a:ext cx="7848872" cy="1815882"/>
          </a:xfrm>
          <a:prstGeom prst="rect">
            <a:avLst/>
          </a:prstGeom>
        </p:spPr>
        <p:txBody>
          <a:bodyPr wrap="square">
            <a:spAutoFit/>
          </a:bodyPr>
          <a:lstStyle/>
          <a:p>
            <a:pPr marL="457200" lvl="0" indent="-457200">
              <a:lnSpc>
                <a:spcPct val="110000"/>
              </a:lnSpc>
              <a:spcBef>
                <a:spcPct val="20000"/>
              </a:spcBef>
            </a:pPr>
            <a:r>
              <a:rPr kumimoji="0" lang="zh-CN" altLang="en-US" sz="2000" dirty="0">
                <a:solidFill>
                  <a:prstClr val="black"/>
                </a:solidFill>
              </a:rPr>
              <a:t>解 </a:t>
            </a:r>
            <a:r>
              <a:rPr kumimoji="0" lang="en-US" altLang="zh-CN" sz="2000" dirty="0">
                <a:solidFill>
                  <a:prstClr val="black"/>
                </a:solidFill>
              </a:rPr>
              <a:t>(1)</a:t>
            </a:r>
            <a:r>
              <a:rPr kumimoji="0" lang="en-US" altLang="zh-CN" sz="2000" dirty="0">
                <a:solidFill>
                  <a:srgbClr val="000000"/>
                </a:solidFill>
              </a:rPr>
              <a:t> </a:t>
            </a:r>
            <a:endParaRPr kumimoji="0" lang="en-US" altLang="zh-CN" sz="2000" dirty="0">
              <a:solidFill>
                <a:srgbClr val="000000"/>
              </a:solidFill>
            </a:endParaRPr>
          </a:p>
          <a:p>
            <a:pPr marL="457200" lvl="0" indent="-457200">
              <a:lnSpc>
                <a:spcPct val="140000"/>
              </a:lnSpc>
              <a:spcBef>
                <a:spcPct val="20000"/>
              </a:spcBef>
            </a:pPr>
            <a:r>
              <a:rPr kumimoji="0" lang="en-US" altLang="zh-CN" sz="2000" dirty="0">
                <a:solidFill>
                  <a:srgbClr val="000000"/>
                </a:solidFill>
              </a:rPr>
              <a:t>       </a:t>
            </a:r>
            <a:r>
              <a:rPr kumimoji="0" lang="zh-CN" altLang="en-US" sz="2000" dirty="0">
                <a:solidFill>
                  <a:srgbClr val="000000"/>
                </a:solidFill>
              </a:rPr>
              <a:t>第一级</a:t>
            </a:r>
            <a:r>
              <a:rPr kumimoji="0" lang="en-US" altLang="zh-CN" sz="2000" dirty="0">
                <a:solidFill>
                  <a:srgbClr val="000000"/>
                </a:solidFill>
              </a:rPr>
              <a:t>Cache</a:t>
            </a:r>
            <a:r>
              <a:rPr kumimoji="0" lang="zh-CN" altLang="en-US" sz="2000" dirty="0">
                <a:solidFill>
                  <a:srgbClr val="000000"/>
                </a:solidFill>
              </a:rPr>
              <a:t>的不命中率（全局和局部）是</a:t>
            </a:r>
            <a:r>
              <a:rPr kumimoji="0" lang="en-US" altLang="zh-CN" sz="2000" dirty="0">
                <a:solidFill>
                  <a:srgbClr val="9933FF"/>
                </a:solidFill>
              </a:rPr>
              <a:t>40/1000</a:t>
            </a:r>
            <a:r>
              <a:rPr kumimoji="0" lang="zh-CN" altLang="en-US" sz="2000" dirty="0">
                <a:solidFill>
                  <a:srgbClr val="000000"/>
                </a:solidFill>
              </a:rPr>
              <a:t>，即</a:t>
            </a:r>
            <a:r>
              <a:rPr kumimoji="0" lang="en-US" altLang="zh-CN" sz="2000" dirty="0">
                <a:solidFill>
                  <a:srgbClr val="9933FF"/>
                </a:solidFill>
              </a:rPr>
              <a:t>4%</a:t>
            </a:r>
            <a:r>
              <a:rPr kumimoji="0" lang="zh-CN" altLang="en-US" sz="2000" dirty="0">
                <a:solidFill>
                  <a:srgbClr val="000000"/>
                </a:solidFill>
              </a:rPr>
              <a:t>；</a:t>
            </a:r>
            <a:endParaRPr kumimoji="0" lang="zh-CN" altLang="en-US" sz="2000" dirty="0">
              <a:solidFill>
                <a:srgbClr val="000000"/>
              </a:solidFill>
            </a:endParaRPr>
          </a:p>
          <a:p>
            <a:pPr marL="457200" lvl="0" indent="-457200">
              <a:lnSpc>
                <a:spcPct val="140000"/>
              </a:lnSpc>
              <a:spcBef>
                <a:spcPct val="20000"/>
              </a:spcBef>
            </a:pPr>
            <a:r>
              <a:rPr kumimoji="0" lang="zh-CN" altLang="en-US" sz="2000" dirty="0">
                <a:solidFill>
                  <a:srgbClr val="000000"/>
                </a:solidFill>
              </a:rPr>
              <a:t>       第二级</a:t>
            </a:r>
            <a:r>
              <a:rPr kumimoji="0" lang="en-US" altLang="zh-CN" sz="2000" dirty="0">
                <a:solidFill>
                  <a:srgbClr val="000000"/>
                </a:solidFill>
              </a:rPr>
              <a:t>Cache</a:t>
            </a:r>
            <a:r>
              <a:rPr kumimoji="0" lang="zh-CN" altLang="en-US" sz="2000" dirty="0">
                <a:solidFill>
                  <a:srgbClr val="000000"/>
                </a:solidFill>
              </a:rPr>
              <a:t>的局部不命中率是</a:t>
            </a:r>
            <a:r>
              <a:rPr kumimoji="0" lang="en-US" altLang="zh-CN" sz="2000" dirty="0">
                <a:solidFill>
                  <a:srgbClr val="9933FF"/>
                </a:solidFill>
              </a:rPr>
              <a:t>20/40</a:t>
            </a:r>
            <a:r>
              <a:rPr kumimoji="0" lang="zh-CN" altLang="en-US" sz="2000" dirty="0">
                <a:solidFill>
                  <a:srgbClr val="000000"/>
                </a:solidFill>
              </a:rPr>
              <a:t>，即</a:t>
            </a:r>
            <a:r>
              <a:rPr kumimoji="0" lang="en-US" altLang="zh-CN" sz="2000" dirty="0">
                <a:solidFill>
                  <a:srgbClr val="9933FF"/>
                </a:solidFill>
              </a:rPr>
              <a:t>50%</a:t>
            </a:r>
            <a:r>
              <a:rPr kumimoji="0" lang="zh-CN" altLang="en-US" sz="2000" dirty="0">
                <a:solidFill>
                  <a:srgbClr val="000000"/>
                </a:solidFill>
              </a:rPr>
              <a:t>；</a:t>
            </a:r>
            <a:endParaRPr kumimoji="0" lang="zh-CN" altLang="en-US" sz="2000" dirty="0">
              <a:solidFill>
                <a:srgbClr val="000000"/>
              </a:solidFill>
            </a:endParaRPr>
          </a:p>
          <a:p>
            <a:pPr marL="457200" lvl="0" indent="-457200">
              <a:lnSpc>
                <a:spcPct val="110000"/>
              </a:lnSpc>
              <a:spcBef>
                <a:spcPct val="20000"/>
              </a:spcBef>
            </a:pPr>
            <a:r>
              <a:rPr kumimoji="0" lang="zh-CN" altLang="en-US" sz="2000" dirty="0">
                <a:solidFill>
                  <a:srgbClr val="000000"/>
                </a:solidFill>
              </a:rPr>
              <a:t>       第二级</a:t>
            </a:r>
            <a:r>
              <a:rPr kumimoji="0" lang="en-US" altLang="zh-CN" sz="2000" dirty="0">
                <a:solidFill>
                  <a:srgbClr val="000000"/>
                </a:solidFill>
              </a:rPr>
              <a:t>Cache</a:t>
            </a:r>
            <a:r>
              <a:rPr kumimoji="0" lang="zh-CN" altLang="en-US" sz="2000" dirty="0">
                <a:solidFill>
                  <a:srgbClr val="000000"/>
                </a:solidFill>
              </a:rPr>
              <a:t>的全局不命中率是</a:t>
            </a:r>
            <a:r>
              <a:rPr kumimoji="0" lang="en-US" altLang="zh-CN" sz="2000" dirty="0">
                <a:solidFill>
                  <a:srgbClr val="9933FF"/>
                </a:solidFill>
              </a:rPr>
              <a:t>20/1000</a:t>
            </a:r>
            <a:r>
              <a:rPr kumimoji="0" lang="zh-CN" altLang="en-US" sz="2000" dirty="0">
                <a:solidFill>
                  <a:srgbClr val="000000"/>
                </a:solidFill>
              </a:rPr>
              <a:t>，即</a:t>
            </a:r>
            <a:r>
              <a:rPr kumimoji="0" lang="en-US" altLang="zh-CN" sz="2000" dirty="0">
                <a:solidFill>
                  <a:srgbClr val="9933FF"/>
                </a:solidFill>
              </a:rPr>
              <a:t>2%</a:t>
            </a:r>
            <a:r>
              <a:rPr kumimoji="0" lang="zh-CN" altLang="en-US" sz="2000" dirty="0">
                <a:solidFill>
                  <a:srgbClr val="000000"/>
                </a:solidFill>
              </a:rPr>
              <a:t>。 </a:t>
            </a:r>
            <a:endParaRPr kumimoji="0" lang="zh-CN" altLang="en-US" sz="2000" dirty="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539552" y="620688"/>
            <a:ext cx="7848600"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2400" dirty="0" smtClean="0">
                <a:solidFill>
                  <a:srgbClr val="003366"/>
                </a:solidFill>
                <a:latin typeface="Times New Roman" panose="02020603050405020304" pitchFamily="18" charset="0"/>
                <a:ea typeface="华文中宋" panose="02010600040101010101" pitchFamily="2" charset="-122"/>
              </a:rPr>
              <a:t>5. </a:t>
            </a:r>
            <a:r>
              <a:rPr kumimoji="1" lang="zh-CN" altLang="en-US" sz="2400" dirty="0">
                <a:solidFill>
                  <a:srgbClr val="003366"/>
                </a:solidFill>
                <a:latin typeface="Times New Roman" panose="02020603050405020304" pitchFamily="18" charset="0"/>
                <a:ea typeface="华文中宋" panose="02010600040101010101" pitchFamily="2" charset="-122"/>
              </a:rPr>
              <a:t>当第二级</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比第一级</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大得多时，两级</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的 </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eaLnBrk="1" hangingPunct="1">
              <a:lnSpc>
                <a:spcPct val="120000"/>
              </a:lnSpc>
            </a:pPr>
            <a:r>
              <a:rPr kumimoji="1" lang="zh-CN" altLang="en-US" sz="2400" dirty="0">
                <a:solidFill>
                  <a:srgbClr val="003366"/>
                </a:solidFill>
                <a:latin typeface="Times New Roman" panose="02020603050405020304" pitchFamily="18" charset="0"/>
                <a:ea typeface="华文中宋" panose="02010600040101010101" pitchFamily="2" charset="-122"/>
              </a:rPr>
              <a:t>    全局失效率与容量和第二级</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en-US" altLang="zh-CN" b="0" dirty="0"/>
              <a:t> </a:t>
            </a:r>
            <a:r>
              <a:rPr kumimoji="1" lang="zh-CN" altLang="en-US" sz="2400" dirty="0">
                <a:solidFill>
                  <a:srgbClr val="003366"/>
                </a:solidFill>
                <a:latin typeface="Times New Roman" panose="02020603050405020304" pitchFamily="18" charset="0"/>
                <a:ea typeface="华文中宋" panose="02010600040101010101" pitchFamily="2" charset="-122"/>
              </a:rPr>
              <a:t>相同的单级</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的</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eaLnBrk="1" hangingPunct="1">
              <a:lnSpc>
                <a:spcPct val="120000"/>
              </a:lnSpc>
            </a:pPr>
            <a:r>
              <a:rPr kumimoji="1" lang="zh-CN" altLang="en-US" sz="2400" dirty="0">
                <a:solidFill>
                  <a:srgbClr val="003366"/>
                </a:solidFill>
                <a:latin typeface="Times New Roman" panose="02020603050405020304" pitchFamily="18" charset="0"/>
                <a:ea typeface="华文中宋" panose="02010600040101010101" pitchFamily="2" charset="-122"/>
              </a:rPr>
              <a:t>    失效率非常接近。</a:t>
            </a:r>
            <a:endParaRPr kumimoji="1" lang="zh-CN" altLang="en-US" sz="2400" dirty="0">
              <a:solidFill>
                <a:srgbClr val="003366"/>
              </a:solidFill>
              <a:latin typeface="Times New Roman" panose="02020603050405020304" pitchFamily="18" charset="0"/>
              <a:ea typeface="华文中宋" panose="02010600040101010101" pitchFamily="2" charset="-122"/>
            </a:endParaRPr>
          </a:p>
        </p:txBody>
      </p:sp>
      <p:pic>
        <p:nvPicPr>
          <p:cNvPr id="6" name="Picture 2" descr="Ch5-fig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063" y="2276872"/>
            <a:ext cx="8160089"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Text Box 3"/>
          <p:cNvSpPr txBox="1">
            <a:spLocks noChangeArrowheads="1"/>
          </p:cNvSpPr>
          <p:nvPr/>
        </p:nvSpPr>
        <p:spPr bwMode="auto">
          <a:xfrm>
            <a:off x="827584" y="260648"/>
            <a:ext cx="7561263" cy="5866221"/>
          </a:xfrm>
          <a:prstGeom prst="rect">
            <a:avLst/>
          </a:prstGeom>
          <a:noFill/>
          <a:ln w="9525">
            <a:noFill/>
            <a:miter lim="800000"/>
          </a:ln>
        </p:spPr>
        <p:txBody>
          <a:bodyPr>
            <a:spAutoFit/>
          </a:bodyPr>
          <a:lstStyle/>
          <a:p>
            <a:pPr>
              <a:lnSpc>
                <a:spcPct val="120000"/>
              </a:lnSpc>
              <a:spcBef>
                <a:spcPct val="50000"/>
              </a:spcBef>
              <a:defRPr/>
            </a:pPr>
            <a:r>
              <a:rPr lang="en-US" altLang="zh-CN" sz="2400" dirty="0">
                <a:solidFill>
                  <a:srgbClr val="003366"/>
                </a:solidFill>
                <a:latin typeface="Times New Roman" panose="02020603050405020304" pitchFamily="18" charset="0"/>
                <a:ea typeface="华文中宋" panose="02010600040101010101" pitchFamily="2" charset="-122"/>
              </a:rPr>
              <a:t>6</a:t>
            </a:r>
            <a:r>
              <a:rPr kumimoji="1" lang="en-US" altLang="zh-CN" sz="2400" dirty="0" smtClean="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rgbClr val="003366"/>
                </a:solidFill>
                <a:latin typeface="Times New Roman" panose="02020603050405020304" pitchFamily="18" charset="0"/>
                <a:ea typeface="华文中宋" panose="02010600040101010101" pitchFamily="2" charset="-122"/>
              </a:rPr>
              <a:t>第二级</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的参数</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a:lnSpc>
                <a:spcPct val="120000"/>
              </a:lnSpc>
              <a:spcBef>
                <a:spcPct val="50000"/>
              </a:spcBef>
              <a:defRPr/>
            </a:pPr>
            <a:r>
              <a:rPr kumimoji="1" lang="zh-CN" altLang="en-US" sz="2400" dirty="0">
                <a:solidFill>
                  <a:srgbClr val="003366"/>
                </a:solidFill>
                <a:latin typeface="Times New Roman" panose="02020603050405020304" pitchFamily="18" charset="0"/>
                <a:ea typeface="华文中宋" panose="02010600040101010101" pitchFamily="2" charset="-122"/>
              </a:rPr>
              <a:t>   第二级</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不会影响</a:t>
            </a:r>
            <a:r>
              <a:rPr kumimoji="1" lang="en-US" altLang="zh-CN" sz="2400" dirty="0">
                <a:solidFill>
                  <a:srgbClr val="003366"/>
                </a:solidFill>
                <a:latin typeface="Times New Roman" panose="02020603050405020304" pitchFamily="18" charset="0"/>
                <a:ea typeface="华文中宋" panose="02010600040101010101" pitchFamily="2" charset="-122"/>
              </a:rPr>
              <a:t>CPU</a:t>
            </a:r>
            <a:r>
              <a:rPr kumimoji="1" lang="zh-CN" altLang="en-US" sz="2400" dirty="0">
                <a:solidFill>
                  <a:srgbClr val="003366"/>
                </a:solidFill>
                <a:latin typeface="Times New Roman" panose="02020603050405020304" pitchFamily="18" charset="0"/>
                <a:ea typeface="华文中宋" panose="02010600040101010101" pitchFamily="2" charset="-122"/>
              </a:rPr>
              <a:t>的时钟频率，因此其设计</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a:lnSpc>
                <a:spcPct val="120000"/>
              </a:lnSpc>
              <a:defRPr/>
            </a:pPr>
            <a:r>
              <a:rPr kumimoji="1" lang="zh-CN" altLang="en-US" sz="2400" dirty="0">
                <a:solidFill>
                  <a:srgbClr val="003366"/>
                </a:solidFill>
                <a:latin typeface="Times New Roman" panose="02020603050405020304" pitchFamily="18" charset="0"/>
                <a:ea typeface="华文中宋" panose="02010600040101010101" pitchFamily="2" charset="-122"/>
              </a:rPr>
              <a:t>   有更大的考虑空间。</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a:lnSpc>
                <a:spcPct val="120000"/>
              </a:lnSpc>
              <a:spcBef>
                <a:spcPct val="50000"/>
              </a:spcBef>
              <a:defRPr/>
            </a:pPr>
            <a:r>
              <a:rPr kumimoji="1" lang="zh-CN" altLang="en-US" sz="2400" dirty="0">
                <a:solidFill>
                  <a:srgbClr val="3333FF"/>
                </a:solidFill>
                <a:latin typeface="Times New Roman" panose="02020603050405020304" pitchFamily="18" charset="0"/>
                <a:ea typeface="华文中宋" panose="02010600040101010101" pitchFamily="2" charset="-122"/>
              </a:rPr>
              <a:t>   两个问题：</a:t>
            </a:r>
            <a:endParaRPr kumimoji="1" lang="zh-CN" altLang="en-US" sz="2400" dirty="0">
              <a:solidFill>
                <a:srgbClr val="3333FF"/>
              </a:solidFill>
              <a:latin typeface="Times New Roman" panose="02020603050405020304" pitchFamily="18" charset="0"/>
              <a:ea typeface="华文中宋" panose="02010600040101010101" pitchFamily="2" charset="-122"/>
            </a:endParaRPr>
          </a:p>
          <a:p>
            <a:pPr lvl="2">
              <a:lnSpc>
                <a:spcPct val="120000"/>
              </a:lnSpc>
              <a:buSzPct val="60000"/>
              <a:buFont typeface="Wingdings" panose="05000000000000000000" pitchFamily="2" charset="2"/>
              <a:buChar char="u"/>
              <a:defRPr/>
            </a:pPr>
            <a:r>
              <a:rPr kumimoji="1" lang="zh-CN" altLang="en-US" sz="2400" dirty="0">
                <a:solidFill>
                  <a:srgbClr val="003366"/>
                </a:solidFill>
                <a:latin typeface="Times New Roman" panose="02020603050405020304" pitchFamily="18" charset="0"/>
                <a:ea typeface="华文中宋" panose="02010600040101010101" pitchFamily="2" charset="-122"/>
              </a:rPr>
              <a:t> 能否降低</a:t>
            </a:r>
            <a:r>
              <a:rPr kumimoji="1" lang="en-US" altLang="zh-CN" sz="2400" dirty="0">
                <a:solidFill>
                  <a:srgbClr val="003366"/>
                </a:solidFill>
                <a:latin typeface="Times New Roman" panose="02020603050405020304" pitchFamily="18" charset="0"/>
                <a:ea typeface="华文中宋" panose="02010600040101010101" pitchFamily="2" charset="-122"/>
              </a:rPr>
              <a:t>CPI</a:t>
            </a:r>
            <a:r>
              <a:rPr kumimoji="1" lang="zh-CN" altLang="en-US" sz="2400" dirty="0">
                <a:solidFill>
                  <a:srgbClr val="003366"/>
                </a:solidFill>
                <a:latin typeface="Times New Roman" panose="02020603050405020304" pitchFamily="18" charset="0"/>
                <a:ea typeface="华文中宋" panose="02010600040101010101" pitchFamily="2" charset="-122"/>
              </a:rPr>
              <a:t>中的平均访存时间部分？</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lvl="2">
              <a:lnSpc>
                <a:spcPct val="120000"/>
              </a:lnSpc>
              <a:buSzPct val="60000"/>
              <a:buFont typeface="Wingdings" panose="05000000000000000000" pitchFamily="2" charset="2"/>
              <a:buChar char="u"/>
              <a:defRPr/>
            </a:pPr>
            <a:r>
              <a:rPr kumimoji="1" lang="zh-CN" altLang="en-US" sz="2400" dirty="0">
                <a:solidFill>
                  <a:srgbClr val="003366"/>
                </a:solidFill>
                <a:latin typeface="Times New Roman" panose="02020603050405020304" pitchFamily="18" charset="0"/>
                <a:ea typeface="华文中宋" panose="02010600040101010101" pitchFamily="2" charset="-122"/>
              </a:rPr>
              <a:t> 成本是多少？</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lvl="1">
              <a:lnSpc>
                <a:spcPct val="120000"/>
              </a:lnSpc>
              <a:spcBef>
                <a:spcPct val="50000"/>
              </a:spcBef>
              <a:buSzPct val="60000"/>
              <a:buFont typeface="Wingdings" panose="05000000000000000000" pitchFamily="2" charset="2"/>
              <a:buNone/>
              <a:defRPr/>
            </a:pPr>
            <a:r>
              <a:rPr kumimoji="1" lang="en-US" altLang="zh-CN" sz="2400" dirty="0">
                <a:solidFill>
                  <a:srgbClr val="3333FF"/>
                </a:solidFill>
                <a:latin typeface="Times New Roman" panose="02020603050405020304" pitchFamily="18" charset="0"/>
                <a:ea typeface="华文中宋" panose="02010600040101010101" pitchFamily="2" charset="-122"/>
              </a:rPr>
              <a:t>(1) </a:t>
            </a:r>
            <a:r>
              <a:rPr kumimoji="1" lang="zh-CN" altLang="en-US" sz="2400" dirty="0">
                <a:solidFill>
                  <a:srgbClr val="3333FF"/>
                </a:solidFill>
                <a:latin typeface="Times New Roman" panose="02020603050405020304" pitchFamily="18" charset="0"/>
                <a:ea typeface="华文中宋" panose="02010600040101010101" pitchFamily="2" charset="-122"/>
              </a:rPr>
              <a:t>容量 </a:t>
            </a:r>
            <a:r>
              <a:rPr kumimoji="1" lang="zh-CN" altLang="en-US" sz="2400" dirty="0">
                <a:solidFill>
                  <a:srgbClr val="003366"/>
                </a:solidFill>
                <a:latin typeface="Times New Roman" panose="02020603050405020304" pitchFamily="18" charset="0"/>
                <a:ea typeface="华文中宋" panose="02010600040101010101" pitchFamily="2" charset="-122"/>
              </a:rPr>
              <a:t>      第二级</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的容量一般比第一级的大</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lvl="1">
              <a:lnSpc>
                <a:spcPct val="120000"/>
              </a:lnSpc>
              <a:buSzPct val="60000"/>
              <a:buFont typeface="Wingdings" panose="05000000000000000000" pitchFamily="2" charset="2"/>
              <a:buNone/>
              <a:defRPr/>
            </a:pPr>
            <a:r>
              <a:rPr kumimoji="1" lang="zh-CN" altLang="en-US" sz="2400" dirty="0">
                <a:solidFill>
                  <a:srgbClr val="003366"/>
                </a:solidFill>
                <a:latin typeface="Times New Roman" panose="02020603050405020304" pitchFamily="18" charset="0"/>
                <a:ea typeface="华文中宋" panose="02010600040101010101" pitchFamily="2" charset="-122"/>
              </a:rPr>
              <a:t>                     许多，如</a:t>
            </a:r>
            <a:r>
              <a:rPr kumimoji="1" lang="en-US" altLang="zh-CN" sz="2400" dirty="0">
                <a:solidFill>
                  <a:srgbClr val="003366"/>
                </a:solidFill>
                <a:latin typeface="Times New Roman" panose="02020603050405020304" pitchFamily="18" charset="0"/>
                <a:ea typeface="华文中宋" panose="02010600040101010101" pitchFamily="2" charset="-122"/>
              </a:rPr>
              <a:t>512KB  </a:t>
            </a:r>
            <a:endParaRPr kumimoji="1" lang="en-US" altLang="zh-CN" sz="2400" dirty="0" smtClean="0">
              <a:solidFill>
                <a:srgbClr val="003366"/>
              </a:solidFill>
              <a:latin typeface="Times New Roman" panose="02020603050405020304" pitchFamily="18" charset="0"/>
              <a:ea typeface="华文中宋" panose="02010600040101010101" pitchFamily="2" charset="-122"/>
            </a:endParaRPr>
          </a:p>
          <a:p>
            <a:pPr marL="2275205" lvl="3" indent="-381000">
              <a:lnSpc>
                <a:spcPct val="120000"/>
              </a:lnSpc>
              <a:spcBef>
                <a:spcPct val="20000"/>
              </a:spcBef>
              <a:buClr>
                <a:srgbClr val="006600"/>
              </a:buClr>
              <a:buSzPct val="65000"/>
            </a:pPr>
            <a:r>
              <a:rPr lang="zh-CN" altLang="en-US" sz="2000" kern="0" dirty="0">
                <a:solidFill>
                  <a:srgbClr val="40458C"/>
                </a:solidFill>
                <a:latin typeface="Tahoma" panose="020B0604030504040204"/>
              </a:rPr>
              <a:t>大容量意味着第二级</a:t>
            </a:r>
            <a:r>
              <a:rPr lang="en-US" altLang="zh-CN" sz="2000" kern="0" dirty="0">
                <a:solidFill>
                  <a:srgbClr val="40458C"/>
                </a:solidFill>
                <a:latin typeface="Times New Roman" panose="02020603050405020304" pitchFamily="18" charset="0"/>
              </a:rPr>
              <a:t>Cache</a:t>
            </a:r>
            <a:r>
              <a:rPr lang="zh-CN" altLang="en-US" sz="2000" kern="0" dirty="0">
                <a:solidFill>
                  <a:srgbClr val="40458C"/>
                </a:solidFill>
                <a:latin typeface="Times New Roman" panose="02020603050405020304" pitchFamily="18" charset="0"/>
              </a:rPr>
              <a:t>可能实际上没有容量</a:t>
            </a:r>
            <a:endParaRPr lang="zh-CN" altLang="en-US" sz="2000" kern="0" dirty="0">
              <a:solidFill>
                <a:srgbClr val="40458C"/>
              </a:solidFill>
              <a:latin typeface="Times New Roman" panose="02020603050405020304" pitchFamily="18" charset="0"/>
            </a:endParaRPr>
          </a:p>
          <a:p>
            <a:pPr marL="2275205" lvl="3" indent="-381000">
              <a:lnSpc>
                <a:spcPct val="120000"/>
              </a:lnSpc>
              <a:spcBef>
                <a:spcPct val="20000"/>
              </a:spcBef>
              <a:buClr>
                <a:srgbClr val="006600"/>
              </a:buClr>
              <a:buSzPct val="65000"/>
            </a:pPr>
            <a:r>
              <a:rPr lang="zh-CN" altLang="en-US" sz="2000" kern="0" dirty="0">
                <a:solidFill>
                  <a:srgbClr val="40458C"/>
                </a:solidFill>
                <a:latin typeface="Times New Roman" panose="02020603050405020304" pitchFamily="18" charset="0"/>
              </a:rPr>
              <a:t>不命中，只剩下一些强制性不</a:t>
            </a:r>
            <a:r>
              <a:rPr lang="zh-CN" altLang="en-US" sz="2000" kern="0" dirty="0">
                <a:solidFill>
                  <a:srgbClr val="40458C"/>
                </a:solidFill>
                <a:latin typeface="Tahoma" panose="020B0604030504040204"/>
              </a:rPr>
              <a:t>命中和冲突不命中。 </a:t>
            </a:r>
            <a:endParaRPr lang="zh-CN" altLang="en-US" sz="2000" kern="0" dirty="0">
              <a:solidFill>
                <a:srgbClr val="40458C"/>
              </a:solidFill>
            </a:endParaRPr>
          </a:p>
          <a:p>
            <a:pPr lvl="1">
              <a:lnSpc>
                <a:spcPct val="120000"/>
              </a:lnSpc>
              <a:buSzPct val="60000"/>
              <a:buFont typeface="Wingdings" panose="05000000000000000000" pitchFamily="2" charset="2"/>
              <a:buNone/>
              <a:defRPr/>
            </a:pPr>
            <a:r>
              <a:rPr kumimoji="1" lang="en-US" altLang="zh-CN" sz="2400" dirty="0" smtClean="0">
                <a:solidFill>
                  <a:srgbClr val="003366"/>
                </a:solidFill>
                <a:latin typeface="Times New Roman" panose="02020603050405020304" pitchFamily="18" charset="0"/>
                <a:ea typeface="华文中宋" panose="02010600040101010101" pitchFamily="2" charset="-122"/>
              </a:rPr>
              <a:t> </a:t>
            </a:r>
            <a:r>
              <a:rPr kumimoji="1" lang="en-US" altLang="zh-CN" sz="2400" dirty="0" smtClean="0">
                <a:solidFill>
                  <a:srgbClr val="3333FF"/>
                </a:solidFill>
                <a:latin typeface="Times New Roman" panose="02020603050405020304" pitchFamily="18" charset="0"/>
                <a:ea typeface="华文中宋" panose="02010600040101010101" pitchFamily="2" charset="-122"/>
              </a:rPr>
              <a:t> </a:t>
            </a:r>
            <a:r>
              <a:rPr kumimoji="1" lang="en-US" altLang="zh-CN" sz="2400" dirty="0">
                <a:solidFill>
                  <a:srgbClr val="3333FF"/>
                </a:solidFill>
                <a:latin typeface="Times New Roman" panose="02020603050405020304" pitchFamily="18" charset="0"/>
                <a:ea typeface="华文中宋" panose="02010600040101010101" pitchFamily="2" charset="-122"/>
              </a:rPr>
              <a:t>(2) </a:t>
            </a:r>
            <a:r>
              <a:rPr kumimoji="1" lang="zh-CN" altLang="en-US" sz="2400" dirty="0">
                <a:solidFill>
                  <a:srgbClr val="3333FF"/>
                </a:solidFill>
                <a:latin typeface="Times New Roman" panose="02020603050405020304" pitchFamily="18" charset="0"/>
                <a:ea typeface="华文中宋" panose="02010600040101010101" pitchFamily="2" charset="-122"/>
              </a:rPr>
              <a:t>相联度</a:t>
            </a:r>
            <a:r>
              <a:rPr kumimoji="1" lang="zh-CN" altLang="en-US" sz="2400" dirty="0">
                <a:solidFill>
                  <a:srgbClr val="003366"/>
                </a:solidFill>
                <a:latin typeface="Times New Roman" panose="02020603050405020304" pitchFamily="18" charset="0"/>
                <a:ea typeface="华文中宋" panose="02010600040101010101" pitchFamily="2" charset="-122"/>
              </a:rPr>
              <a:t>   第二级</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可采用</a:t>
            </a:r>
            <a:r>
              <a:rPr kumimoji="1" lang="zh-CN" altLang="en-US" sz="2400" dirty="0">
                <a:solidFill>
                  <a:srgbClr val="003366"/>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rPr>
              <a:t>较高的相联度或伪</a:t>
            </a:r>
            <a:endParaRPr kumimoji="1" lang="zh-CN" altLang="en-US" sz="2400" dirty="0">
              <a:solidFill>
                <a:srgbClr val="003366"/>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endParaRPr>
          </a:p>
          <a:p>
            <a:pPr>
              <a:defRPr/>
            </a:pPr>
            <a:r>
              <a:rPr kumimoji="1" lang="zh-CN" altLang="en-US" sz="2400" dirty="0">
                <a:solidFill>
                  <a:srgbClr val="003366"/>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rPr>
              <a:t>                           相联方法</a:t>
            </a:r>
            <a:endParaRPr kumimoji="1" lang="zh-CN" altLang="en-US" sz="2400" dirty="0">
              <a:solidFill>
                <a:srgbClr val="003366"/>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7827">
                                            <p:txEl>
                                              <p:pRg st="3" end="3"/>
                                            </p:txEl>
                                          </p:spTgt>
                                        </p:tgtEl>
                                        <p:attrNameLst>
                                          <p:attrName>style.visibility</p:attrName>
                                        </p:attrNameLst>
                                      </p:cBhvr>
                                      <p:to>
                                        <p:strVal val="visible"/>
                                      </p:to>
                                    </p:set>
                                    <p:anim calcmode="lin" valueType="num">
                                      <p:cBhvr additive="base">
                                        <p:cTn id="7" dur="500" fill="hold"/>
                                        <p:tgtEl>
                                          <p:spTgt spid="77827">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827">
                                            <p:txEl>
                                              <p:pRg st="3" end="3"/>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7827">
                                            <p:txEl>
                                              <p:pRg st="4" end="4"/>
                                            </p:txEl>
                                          </p:spTgt>
                                        </p:tgtEl>
                                        <p:attrNameLst>
                                          <p:attrName>style.visibility</p:attrName>
                                        </p:attrNameLst>
                                      </p:cBhvr>
                                      <p:to>
                                        <p:strVal val="visible"/>
                                      </p:to>
                                    </p:set>
                                    <p:anim calcmode="lin" valueType="num">
                                      <p:cBhvr additive="base">
                                        <p:cTn id="11" dur="500" fill="hold"/>
                                        <p:tgtEl>
                                          <p:spTgt spid="77827">
                                            <p:txEl>
                                              <p:pRg st="4" end="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7827">
                                            <p:txEl>
                                              <p:pRg st="4" end="4"/>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7827">
                                            <p:txEl>
                                              <p:pRg st="5" end="5"/>
                                            </p:txEl>
                                          </p:spTgt>
                                        </p:tgtEl>
                                        <p:attrNameLst>
                                          <p:attrName>style.visibility</p:attrName>
                                        </p:attrNameLst>
                                      </p:cBhvr>
                                      <p:to>
                                        <p:strVal val="visible"/>
                                      </p:to>
                                    </p:set>
                                    <p:anim calcmode="lin" valueType="num">
                                      <p:cBhvr additive="base">
                                        <p:cTn id="15" dur="500" fill="hold"/>
                                        <p:tgtEl>
                                          <p:spTgt spid="77827">
                                            <p:txEl>
                                              <p:pRg st="5" end="5"/>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782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77827">
                                            <p:txEl>
                                              <p:pRg st="6" end="6"/>
                                            </p:txEl>
                                          </p:spTgt>
                                        </p:tgtEl>
                                        <p:attrNameLst>
                                          <p:attrName>style.visibility</p:attrName>
                                        </p:attrNameLst>
                                      </p:cBhvr>
                                      <p:to>
                                        <p:strVal val="visible"/>
                                      </p:to>
                                    </p:set>
                                    <p:anim calcmode="lin" valueType="num">
                                      <p:cBhvr additive="base">
                                        <p:cTn id="21" dur="500" fill="hold"/>
                                        <p:tgtEl>
                                          <p:spTgt spid="77827">
                                            <p:txEl>
                                              <p:pRg st="6" end="6"/>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77827">
                                            <p:txEl>
                                              <p:pRg st="6" end="6"/>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77827">
                                            <p:txEl>
                                              <p:pRg st="7" end="7"/>
                                            </p:txEl>
                                          </p:spTgt>
                                        </p:tgtEl>
                                        <p:attrNameLst>
                                          <p:attrName>style.visibility</p:attrName>
                                        </p:attrNameLst>
                                      </p:cBhvr>
                                      <p:to>
                                        <p:strVal val="visible"/>
                                      </p:to>
                                    </p:set>
                                    <p:anim calcmode="lin" valueType="num">
                                      <p:cBhvr additive="base">
                                        <p:cTn id="25" dur="500" fill="hold"/>
                                        <p:tgtEl>
                                          <p:spTgt spid="77827">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7827">
                                            <p:txEl>
                                              <p:pRg st="7" end="7"/>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77827">
                                            <p:txEl>
                                              <p:pRg st="10" end="10"/>
                                            </p:txEl>
                                          </p:spTgt>
                                        </p:tgtEl>
                                        <p:attrNameLst>
                                          <p:attrName>style.visibility</p:attrName>
                                        </p:attrNameLst>
                                      </p:cBhvr>
                                      <p:to>
                                        <p:strVal val="visible"/>
                                      </p:to>
                                    </p:set>
                                    <p:anim calcmode="lin" valueType="num">
                                      <p:cBhvr additive="base">
                                        <p:cTn id="29" dur="500" fill="hold"/>
                                        <p:tgtEl>
                                          <p:spTgt spid="77827">
                                            <p:txEl>
                                              <p:pRg st="10" end="1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7827">
                                            <p:txEl>
                                              <p:pRg st="10" end="10"/>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77827">
                                            <p:txEl>
                                              <p:pRg st="8" end="8"/>
                                            </p:txEl>
                                          </p:spTgt>
                                        </p:tgtEl>
                                        <p:attrNameLst>
                                          <p:attrName>style.visibility</p:attrName>
                                        </p:attrNameLst>
                                      </p:cBhvr>
                                      <p:to>
                                        <p:strVal val="visible"/>
                                      </p:to>
                                    </p:set>
                                    <p:anim calcmode="lin" valueType="num">
                                      <p:cBhvr additive="base">
                                        <p:cTn id="33" dur="500" fill="hold"/>
                                        <p:tgtEl>
                                          <p:spTgt spid="77827">
                                            <p:txEl>
                                              <p:pRg st="8" end="8"/>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77827">
                                            <p:txEl>
                                              <p:pRg st="8" end="8"/>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77827">
                                            <p:txEl>
                                              <p:pRg st="9" end="9"/>
                                            </p:txEl>
                                          </p:spTgt>
                                        </p:tgtEl>
                                        <p:attrNameLst>
                                          <p:attrName>style.visibility</p:attrName>
                                        </p:attrNameLst>
                                      </p:cBhvr>
                                      <p:to>
                                        <p:strVal val="visible"/>
                                      </p:to>
                                    </p:set>
                                    <p:anim calcmode="lin" valueType="num">
                                      <p:cBhvr additive="base">
                                        <p:cTn id="37" dur="500" fill="hold"/>
                                        <p:tgtEl>
                                          <p:spTgt spid="77827">
                                            <p:txEl>
                                              <p:pRg st="9" end="9"/>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7827">
                                            <p:txEl>
                                              <p:pRg st="9" end="9"/>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77827">
                                            <p:txEl>
                                              <p:pRg st="11" end="11"/>
                                            </p:txEl>
                                          </p:spTgt>
                                        </p:tgtEl>
                                        <p:attrNameLst>
                                          <p:attrName>style.visibility</p:attrName>
                                        </p:attrNameLst>
                                      </p:cBhvr>
                                      <p:to>
                                        <p:strVal val="visible"/>
                                      </p:to>
                                    </p:set>
                                    <p:anim calcmode="lin" valueType="num">
                                      <p:cBhvr additive="base">
                                        <p:cTn id="41" dur="500" fill="hold"/>
                                        <p:tgtEl>
                                          <p:spTgt spid="77827">
                                            <p:txEl>
                                              <p:pRg st="11" end="11"/>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77827">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611188" y="1268413"/>
            <a:ext cx="7993062" cy="408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zh-CN" altLang="en-US" sz="2400" dirty="0" smtClean="0">
                <a:solidFill>
                  <a:schemeClr val="accent2"/>
                </a:solidFill>
                <a:latin typeface="Times New Roman" panose="02020603050405020304" pitchFamily="18" charset="0"/>
                <a:ea typeface="华文中宋" panose="02010600040101010101" pitchFamily="2" charset="-122"/>
              </a:rPr>
              <a:t>例</a:t>
            </a:r>
            <a:r>
              <a:rPr kumimoji="1" lang="en-US" altLang="zh-CN" sz="2400" dirty="0" smtClean="0">
                <a:solidFill>
                  <a:schemeClr val="accent2"/>
                </a:solidFill>
                <a:latin typeface="Times New Roman" panose="02020603050405020304" pitchFamily="18" charset="0"/>
                <a:ea typeface="华文中宋" panose="02010600040101010101" pitchFamily="2" charset="-122"/>
              </a:rPr>
              <a:t>8.12</a:t>
            </a:r>
            <a:endParaRPr kumimoji="1" lang="en-US" altLang="zh-CN" sz="2400" dirty="0">
              <a:solidFill>
                <a:schemeClr val="accent2"/>
              </a:solidFill>
              <a:latin typeface="Times New Roman" panose="02020603050405020304" pitchFamily="18" charset="0"/>
              <a:ea typeface="华文中宋" panose="02010600040101010101" pitchFamily="2" charset="-122"/>
            </a:endParaRPr>
          </a:p>
          <a:p>
            <a:pPr eaLnBrk="1" hangingPunct="1">
              <a:lnSpc>
                <a:spcPct val="120000"/>
              </a:lnSpc>
            </a:pPr>
            <a:r>
              <a:rPr kumimoji="1" lang="en-US" altLang="zh-CN" sz="2400"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rgbClr val="003366"/>
                </a:solidFill>
                <a:latin typeface="Times New Roman" panose="02020603050405020304" pitchFamily="18" charset="0"/>
                <a:ea typeface="华文中宋" panose="02010600040101010101" pitchFamily="2" charset="-122"/>
              </a:rPr>
              <a:t>给出有关第二级</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的以下数据：</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eaLnBrk="1" hangingPunct="1">
              <a:lnSpc>
                <a:spcPct val="120000"/>
              </a:lnSpc>
            </a:pPr>
            <a:r>
              <a:rPr kumimoji="1" lang="zh-CN" altLang="en-US" sz="2400" dirty="0">
                <a:solidFill>
                  <a:srgbClr val="003366"/>
                </a:solidFill>
                <a:latin typeface="Times New Roman" panose="02020603050405020304" pitchFamily="18" charset="0"/>
                <a:ea typeface="华文中宋" panose="02010600040101010101" pitchFamily="2" charset="-122"/>
              </a:rPr>
              <a:t>    ⑴对于直接映象，命中时间</a:t>
            </a:r>
            <a:r>
              <a:rPr kumimoji="1" lang="en-US" altLang="zh-CN" sz="2400" baseline="-25000" dirty="0">
                <a:solidFill>
                  <a:srgbClr val="003366"/>
                </a:solidFill>
                <a:latin typeface="Times New Roman" panose="02020603050405020304" pitchFamily="18" charset="0"/>
                <a:ea typeface="华文中宋" panose="02010600040101010101" pitchFamily="2" charset="-122"/>
              </a:rPr>
              <a:t>L2</a:t>
            </a:r>
            <a:r>
              <a:rPr kumimoji="1" lang="zh-CN" altLang="en-US" sz="2400" dirty="0">
                <a:solidFill>
                  <a:srgbClr val="003366"/>
                </a:solidFill>
                <a:latin typeface="Times New Roman" panose="02020603050405020304" pitchFamily="18" charset="0"/>
                <a:ea typeface="华文中宋" panose="02010600040101010101" pitchFamily="2" charset="-122"/>
              </a:rPr>
              <a:t>＝</a:t>
            </a:r>
            <a:r>
              <a:rPr kumimoji="1" lang="en-US" altLang="zh-CN" sz="2400" dirty="0">
                <a:solidFill>
                  <a:srgbClr val="003366"/>
                </a:solidFill>
                <a:latin typeface="Times New Roman" panose="02020603050405020304" pitchFamily="18" charset="0"/>
                <a:ea typeface="华文中宋" panose="02010600040101010101" pitchFamily="2" charset="-122"/>
              </a:rPr>
              <a:t>10</a:t>
            </a:r>
            <a:r>
              <a:rPr kumimoji="1" lang="zh-CN" altLang="en-US" sz="2400" dirty="0">
                <a:solidFill>
                  <a:srgbClr val="003366"/>
                </a:solidFill>
                <a:latin typeface="Times New Roman" panose="02020603050405020304" pitchFamily="18" charset="0"/>
                <a:ea typeface="华文中宋" panose="02010600040101010101" pitchFamily="2" charset="-122"/>
              </a:rPr>
              <a:t>个时钟周期</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eaLnBrk="1" hangingPunct="1">
              <a:lnSpc>
                <a:spcPct val="120000"/>
              </a:lnSpc>
            </a:pPr>
            <a:r>
              <a:rPr kumimoji="1" lang="zh-CN" altLang="en-US" sz="2400" dirty="0">
                <a:solidFill>
                  <a:srgbClr val="003366"/>
                </a:solidFill>
                <a:latin typeface="Times New Roman" panose="02020603050405020304" pitchFamily="18" charset="0"/>
                <a:ea typeface="华文中宋" panose="02010600040101010101" pitchFamily="2" charset="-122"/>
              </a:rPr>
              <a:t>    </a:t>
            </a:r>
            <a:r>
              <a:rPr kumimoji="1" lang="zh-CN" altLang="en-US" sz="2400" dirty="0" smtClean="0">
                <a:solidFill>
                  <a:srgbClr val="003366"/>
                </a:solidFill>
                <a:latin typeface="Times New Roman" panose="02020603050405020304" pitchFamily="18" charset="0"/>
                <a:ea typeface="华文中宋" panose="02010600040101010101" pitchFamily="2" charset="-122"/>
              </a:rPr>
              <a:t>⑵</a:t>
            </a:r>
            <a:r>
              <a:rPr lang="zh-CN" altLang="en-US" sz="2400" dirty="0">
                <a:solidFill>
                  <a:srgbClr val="003366"/>
                </a:solidFill>
                <a:latin typeface="Times New Roman" panose="02020603050405020304" pitchFamily="18" charset="0"/>
                <a:ea typeface="华文中宋" panose="02010600040101010101" pitchFamily="2" charset="-122"/>
              </a:rPr>
              <a:t>两路组相联使命中时间增加</a:t>
            </a:r>
            <a:r>
              <a:rPr lang="en-US" altLang="zh-CN" sz="2400" dirty="0">
                <a:solidFill>
                  <a:srgbClr val="003366"/>
                </a:solidFill>
                <a:latin typeface="Times New Roman" panose="02020603050405020304" pitchFamily="18" charset="0"/>
                <a:ea typeface="华文中宋" panose="02010600040101010101" pitchFamily="2" charset="-122"/>
              </a:rPr>
              <a:t>0.1</a:t>
            </a:r>
            <a:r>
              <a:rPr lang="zh-CN" altLang="en-US" sz="2400" dirty="0">
                <a:solidFill>
                  <a:srgbClr val="003366"/>
                </a:solidFill>
                <a:latin typeface="Times New Roman" panose="02020603050405020304" pitchFamily="18" charset="0"/>
                <a:ea typeface="华文中宋" panose="02010600040101010101" pitchFamily="2" charset="-122"/>
              </a:rPr>
              <a:t>个时钟周期，即为</a:t>
            </a:r>
            <a:r>
              <a:rPr lang="en-US" altLang="zh-CN" sz="2400" dirty="0">
                <a:solidFill>
                  <a:srgbClr val="003366"/>
                </a:solidFill>
                <a:latin typeface="Times New Roman" panose="02020603050405020304" pitchFamily="18" charset="0"/>
                <a:ea typeface="华文中宋" panose="02010600040101010101" pitchFamily="2" charset="-122"/>
              </a:rPr>
              <a:t>10.1</a:t>
            </a:r>
            <a:r>
              <a:rPr lang="zh-CN" altLang="en-US" sz="2400" dirty="0">
                <a:solidFill>
                  <a:srgbClr val="003366"/>
                </a:solidFill>
                <a:latin typeface="Times New Roman" panose="02020603050405020304" pitchFamily="18" charset="0"/>
                <a:ea typeface="华文中宋" panose="02010600040101010101" pitchFamily="2" charset="-122"/>
              </a:rPr>
              <a:t>个时钟周期。   </a:t>
            </a:r>
            <a:endParaRPr lang="en-US" altLang="zh-CN" sz="2400" dirty="0" smtClean="0">
              <a:solidFill>
                <a:srgbClr val="003366"/>
              </a:solidFill>
              <a:latin typeface="Times New Roman" panose="02020603050405020304" pitchFamily="18" charset="0"/>
              <a:ea typeface="华文中宋" panose="02010600040101010101" pitchFamily="2" charset="-122"/>
            </a:endParaRPr>
          </a:p>
          <a:p>
            <a:pPr eaLnBrk="1" hangingPunct="1">
              <a:lnSpc>
                <a:spcPct val="120000"/>
              </a:lnSpc>
            </a:pPr>
            <a:r>
              <a:rPr lang="en-US" altLang="zh-CN" sz="2400" dirty="0">
                <a:solidFill>
                  <a:srgbClr val="003366"/>
                </a:solidFill>
                <a:latin typeface="Times New Roman" panose="02020603050405020304" pitchFamily="18" charset="0"/>
                <a:ea typeface="华文中宋" panose="02010600040101010101" pitchFamily="2" charset="-122"/>
              </a:rPr>
              <a:t> </a:t>
            </a:r>
            <a:r>
              <a:rPr lang="en-US" altLang="zh-CN" sz="2400" dirty="0" smtClean="0">
                <a:solidFill>
                  <a:srgbClr val="003366"/>
                </a:solidFill>
                <a:latin typeface="Times New Roman" panose="02020603050405020304" pitchFamily="18" charset="0"/>
                <a:ea typeface="华文中宋" panose="02010600040101010101" pitchFamily="2" charset="-122"/>
              </a:rPr>
              <a:t>  </a:t>
            </a:r>
            <a:r>
              <a:rPr lang="zh-CN" altLang="en-US" sz="2400" dirty="0" smtClean="0">
                <a:solidFill>
                  <a:srgbClr val="003366"/>
                </a:solidFill>
                <a:latin typeface="Times New Roman" panose="02020603050405020304" pitchFamily="18" charset="0"/>
                <a:ea typeface="华文中宋" panose="02010600040101010101" pitchFamily="2" charset="-122"/>
              </a:rPr>
              <a:t> </a:t>
            </a:r>
            <a:r>
              <a:rPr kumimoji="1" lang="zh-CN" altLang="en-US" sz="2400" dirty="0" smtClean="0">
                <a:solidFill>
                  <a:srgbClr val="003366"/>
                </a:solidFill>
                <a:latin typeface="Times New Roman" panose="02020603050405020304" pitchFamily="18" charset="0"/>
                <a:ea typeface="华文中宋" panose="02010600040101010101" pitchFamily="2" charset="-122"/>
              </a:rPr>
              <a:t>⑶ 对于直接映象，局部失效率</a:t>
            </a:r>
            <a:r>
              <a:rPr kumimoji="1" lang="en-US" altLang="zh-CN" sz="2400" baseline="-25000" dirty="0" smtClean="0">
                <a:solidFill>
                  <a:srgbClr val="003366"/>
                </a:solidFill>
                <a:latin typeface="Times New Roman" panose="02020603050405020304" pitchFamily="18" charset="0"/>
                <a:ea typeface="华文中宋" panose="02010600040101010101" pitchFamily="2" charset="-122"/>
              </a:rPr>
              <a:t>L2</a:t>
            </a:r>
            <a:r>
              <a:rPr kumimoji="1" lang="zh-CN" altLang="en-US" sz="2400" dirty="0" smtClean="0">
                <a:solidFill>
                  <a:srgbClr val="003366"/>
                </a:solidFill>
                <a:latin typeface="Times New Roman" panose="02020603050405020304" pitchFamily="18" charset="0"/>
                <a:ea typeface="华文中宋" panose="02010600040101010101" pitchFamily="2" charset="-122"/>
              </a:rPr>
              <a:t>＝</a:t>
            </a:r>
            <a:r>
              <a:rPr kumimoji="1" lang="en-US" altLang="zh-CN" sz="2400" dirty="0" smtClean="0">
                <a:solidFill>
                  <a:srgbClr val="003366"/>
                </a:solidFill>
                <a:latin typeface="Times New Roman" panose="02020603050405020304" pitchFamily="18" charset="0"/>
                <a:ea typeface="华文中宋" panose="02010600040101010101" pitchFamily="2" charset="-122"/>
              </a:rPr>
              <a:t>25%</a:t>
            </a:r>
            <a:endParaRPr kumimoji="1" lang="en-US" altLang="zh-CN" sz="2400" dirty="0" smtClean="0">
              <a:solidFill>
                <a:srgbClr val="003366"/>
              </a:solidFill>
              <a:latin typeface="Times New Roman" panose="02020603050405020304" pitchFamily="18" charset="0"/>
              <a:ea typeface="华文中宋" panose="02010600040101010101" pitchFamily="2" charset="-122"/>
            </a:endParaRPr>
          </a:p>
          <a:p>
            <a:pPr eaLnBrk="1" hangingPunct="1">
              <a:lnSpc>
                <a:spcPct val="120000"/>
              </a:lnSpc>
            </a:pPr>
            <a:r>
              <a:rPr kumimoji="1" lang="en-US" altLang="zh-CN" sz="2400" dirty="0" smtClean="0">
                <a:solidFill>
                  <a:srgbClr val="003366"/>
                </a:solidFill>
                <a:latin typeface="Times New Roman" panose="02020603050405020304" pitchFamily="18" charset="0"/>
                <a:ea typeface="华文中宋" panose="02010600040101010101" pitchFamily="2" charset="-122"/>
              </a:rPr>
              <a:t>    </a:t>
            </a:r>
            <a:r>
              <a:rPr kumimoji="1" lang="en-US" altLang="zh-CN" sz="2400" dirty="0">
                <a:solidFill>
                  <a:srgbClr val="003366"/>
                </a:solidFill>
                <a:latin typeface="Times New Roman" panose="02020603050405020304" pitchFamily="18" charset="0"/>
                <a:ea typeface="华文中宋" panose="02010600040101010101" pitchFamily="2" charset="-122"/>
              </a:rPr>
              <a:t>⑷ </a:t>
            </a:r>
            <a:r>
              <a:rPr kumimoji="1" lang="zh-CN" altLang="en-US" sz="2400" dirty="0">
                <a:solidFill>
                  <a:srgbClr val="003366"/>
                </a:solidFill>
                <a:latin typeface="Times New Roman" panose="02020603050405020304" pitchFamily="18" charset="0"/>
                <a:ea typeface="华文中宋" panose="02010600040101010101" pitchFamily="2" charset="-122"/>
              </a:rPr>
              <a:t>对于两路组相联，局部失效率</a:t>
            </a:r>
            <a:r>
              <a:rPr kumimoji="1" lang="en-US" altLang="zh-CN" sz="2400" baseline="-25000" dirty="0">
                <a:solidFill>
                  <a:srgbClr val="003366"/>
                </a:solidFill>
                <a:latin typeface="Times New Roman" panose="02020603050405020304" pitchFamily="18" charset="0"/>
                <a:ea typeface="华文中宋" panose="02010600040101010101" pitchFamily="2" charset="-122"/>
              </a:rPr>
              <a:t>L2</a:t>
            </a:r>
            <a:r>
              <a:rPr kumimoji="1" lang="zh-CN" altLang="en-US" sz="2400" dirty="0">
                <a:solidFill>
                  <a:srgbClr val="003366"/>
                </a:solidFill>
                <a:latin typeface="Times New Roman" panose="02020603050405020304" pitchFamily="18" charset="0"/>
                <a:ea typeface="华文中宋" panose="02010600040101010101" pitchFamily="2" charset="-122"/>
              </a:rPr>
              <a:t>＝</a:t>
            </a:r>
            <a:r>
              <a:rPr kumimoji="1" lang="en-US" altLang="zh-CN" sz="2400" dirty="0">
                <a:solidFill>
                  <a:srgbClr val="003366"/>
                </a:solidFill>
                <a:latin typeface="Times New Roman" panose="02020603050405020304" pitchFamily="18" charset="0"/>
                <a:ea typeface="华文中宋" panose="02010600040101010101" pitchFamily="2" charset="-122"/>
              </a:rPr>
              <a:t>20%</a:t>
            </a:r>
            <a:endParaRPr kumimoji="1" lang="en-US" altLang="zh-CN" sz="2400" dirty="0">
              <a:solidFill>
                <a:srgbClr val="003366"/>
              </a:solidFill>
              <a:latin typeface="Times New Roman" panose="02020603050405020304" pitchFamily="18" charset="0"/>
              <a:ea typeface="华文中宋" panose="02010600040101010101" pitchFamily="2" charset="-122"/>
            </a:endParaRPr>
          </a:p>
          <a:p>
            <a:pPr eaLnBrk="1" hangingPunct="1">
              <a:lnSpc>
                <a:spcPct val="120000"/>
              </a:lnSpc>
            </a:pPr>
            <a:r>
              <a:rPr kumimoji="1" lang="en-US" altLang="zh-CN" sz="2400" dirty="0">
                <a:solidFill>
                  <a:srgbClr val="003366"/>
                </a:solidFill>
                <a:latin typeface="Times New Roman" panose="02020603050405020304" pitchFamily="18" charset="0"/>
                <a:ea typeface="华文中宋" panose="02010600040101010101" pitchFamily="2" charset="-122"/>
              </a:rPr>
              <a:t>    ⑸ </a:t>
            </a:r>
            <a:r>
              <a:rPr kumimoji="1" lang="zh-CN" altLang="en-US" sz="2400" dirty="0">
                <a:solidFill>
                  <a:srgbClr val="003366"/>
                </a:solidFill>
                <a:latin typeface="Times New Roman" panose="02020603050405020304" pitchFamily="18" charset="0"/>
                <a:ea typeface="华文中宋" panose="02010600040101010101" pitchFamily="2" charset="-122"/>
              </a:rPr>
              <a:t>失效开销</a:t>
            </a:r>
            <a:r>
              <a:rPr kumimoji="1" lang="en-US" altLang="zh-CN" sz="2400" baseline="-25000" dirty="0">
                <a:solidFill>
                  <a:srgbClr val="003366"/>
                </a:solidFill>
                <a:latin typeface="Times New Roman" panose="02020603050405020304" pitchFamily="18" charset="0"/>
                <a:ea typeface="华文中宋" panose="02010600040101010101" pitchFamily="2" charset="-122"/>
              </a:rPr>
              <a:t>L2</a:t>
            </a:r>
            <a:r>
              <a:rPr kumimoji="1" lang="zh-CN" altLang="en-US" sz="2400" dirty="0" smtClean="0">
                <a:solidFill>
                  <a:srgbClr val="003366"/>
                </a:solidFill>
                <a:latin typeface="Times New Roman" panose="02020603050405020304" pitchFamily="18" charset="0"/>
                <a:ea typeface="华文中宋" panose="02010600040101010101" pitchFamily="2" charset="-122"/>
              </a:rPr>
              <a:t>＝</a:t>
            </a:r>
            <a:r>
              <a:rPr kumimoji="1" lang="en-US" altLang="zh-CN" sz="2400" dirty="0" smtClean="0">
                <a:solidFill>
                  <a:srgbClr val="003366"/>
                </a:solidFill>
                <a:latin typeface="Times New Roman" panose="02020603050405020304" pitchFamily="18" charset="0"/>
                <a:ea typeface="华文中宋" panose="02010600040101010101" pitchFamily="2" charset="-122"/>
              </a:rPr>
              <a:t>200</a:t>
            </a:r>
            <a:r>
              <a:rPr kumimoji="1" lang="zh-CN" altLang="en-US" sz="2400" dirty="0" smtClean="0">
                <a:solidFill>
                  <a:srgbClr val="003366"/>
                </a:solidFill>
                <a:latin typeface="Times New Roman" panose="02020603050405020304" pitchFamily="18" charset="0"/>
                <a:ea typeface="华文中宋" panose="02010600040101010101" pitchFamily="2" charset="-122"/>
              </a:rPr>
              <a:t>个</a:t>
            </a:r>
            <a:r>
              <a:rPr kumimoji="1" lang="zh-CN" altLang="en-US" sz="2400" dirty="0">
                <a:solidFill>
                  <a:srgbClr val="003366"/>
                </a:solidFill>
                <a:latin typeface="Times New Roman" panose="02020603050405020304" pitchFamily="18" charset="0"/>
                <a:ea typeface="华文中宋" panose="02010600040101010101" pitchFamily="2" charset="-122"/>
              </a:rPr>
              <a:t>时钟周期</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eaLnBrk="1" hangingPunct="1">
              <a:lnSpc>
                <a:spcPct val="120000"/>
              </a:lnSpc>
            </a:pPr>
            <a:r>
              <a:rPr kumimoji="1" lang="zh-CN" altLang="en-US" sz="2400" dirty="0">
                <a:solidFill>
                  <a:srgbClr val="003366"/>
                </a:solidFill>
                <a:latin typeface="Times New Roman" panose="02020603050405020304" pitchFamily="18" charset="0"/>
                <a:ea typeface="华文中宋" panose="02010600040101010101" pitchFamily="2" charset="-122"/>
              </a:rPr>
              <a:t>    试问第二级</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的相联度对失效开销的影响如何？</a:t>
            </a:r>
            <a:endParaRPr kumimoji="1" lang="zh-CN" altLang="en-US" sz="2400" dirty="0">
              <a:solidFill>
                <a:srgbClr val="003366"/>
              </a:solidFill>
              <a:latin typeface="Times New Roman" panose="02020603050405020304" pitchFamily="18" charset="0"/>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p:cNvSpPr txBox="1">
            <a:spLocks noChangeArrowheads="1"/>
          </p:cNvSpPr>
          <p:nvPr/>
        </p:nvSpPr>
        <p:spPr>
          <a:xfrm>
            <a:off x="395536" y="692696"/>
            <a:ext cx="7704138" cy="53784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eaLnBrk="1" hangingPunct="1">
              <a:lnSpc>
                <a:spcPct val="130000"/>
              </a:lnSpc>
              <a:buFont typeface="Wingdings" panose="05000000000000000000" pitchFamily="2" charset="2"/>
              <a:buNone/>
            </a:pPr>
            <a:r>
              <a:rPr kumimoji="0" lang="en-US" altLang="zh-CN" b="1" dirty="0" smtClean="0">
                <a:latin typeface="宋体" panose="02010600030101010101" pitchFamily="2" charset="-122"/>
                <a:ea typeface="宋体" panose="02010600030101010101" pitchFamily="2" charset="-122"/>
              </a:rPr>
              <a:t>   </a:t>
            </a:r>
            <a:r>
              <a:rPr kumimoji="0" lang="zh-CN" altLang="en-US" sz="2000" b="1" dirty="0" smtClean="0">
                <a:latin typeface="宋体" panose="02010600030101010101" pitchFamily="2" charset="-122"/>
                <a:ea typeface="宋体" panose="02010600030101010101" pitchFamily="2" charset="-122"/>
              </a:rPr>
              <a:t>解 </a:t>
            </a:r>
            <a:r>
              <a:rPr kumimoji="0" lang="zh-CN" altLang="en-US" sz="2000" b="1" dirty="0" smtClean="0">
                <a:solidFill>
                  <a:srgbClr val="000000"/>
                </a:solidFill>
                <a:latin typeface="宋体" panose="02010600030101010101" pitchFamily="2" charset="-122"/>
                <a:ea typeface="宋体" panose="02010600030101010101" pitchFamily="2" charset="-122"/>
              </a:rPr>
              <a:t>对一个直接映象的第二级</a:t>
            </a:r>
            <a:r>
              <a:rPr kumimoji="0" lang="en-US" altLang="zh-CN" sz="2000" b="1" dirty="0" smtClean="0">
                <a:solidFill>
                  <a:srgbClr val="000000"/>
                </a:solidFill>
                <a:latin typeface="宋体" panose="02010600030101010101" pitchFamily="2" charset="-122"/>
                <a:ea typeface="宋体" panose="02010600030101010101" pitchFamily="2" charset="-122"/>
              </a:rPr>
              <a:t>Cache</a:t>
            </a:r>
            <a:r>
              <a:rPr kumimoji="0" lang="zh-CN" altLang="en-US" sz="2000" b="1" dirty="0" smtClean="0">
                <a:solidFill>
                  <a:srgbClr val="000000"/>
                </a:solidFill>
                <a:latin typeface="宋体" panose="02010600030101010101" pitchFamily="2" charset="-122"/>
                <a:ea typeface="宋体" panose="02010600030101010101" pitchFamily="2" charset="-122"/>
              </a:rPr>
              <a:t>来说，第一级</a:t>
            </a:r>
            <a:r>
              <a:rPr kumimoji="0" lang="en-US" altLang="zh-CN" sz="2000" b="1" dirty="0" smtClean="0">
                <a:solidFill>
                  <a:srgbClr val="000000"/>
                </a:solidFill>
                <a:latin typeface="宋体" panose="02010600030101010101" pitchFamily="2" charset="-122"/>
                <a:ea typeface="宋体" panose="02010600030101010101" pitchFamily="2" charset="-122"/>
              </a:rPr>
              <a:t>Cache</a:t>
            </a:r>
            <a:r>
              <a:rPr kumimoji="0" lang="zh-CN" altLang="en-US" sz="2000" b="1" dirty="0" smtClean="0">
                <a:solidFill>
                  <a:srgbClr val="000000"/>
                </a:solidFill>
                <a:latin typeface="宋体" panose="02010600030101010101" pitchFamily="2" charset="-122"/>
                <a:ea typeface="宋体" panose="02010600030101010101" pitchFamily="2" charset="-122"/>
              </a:rPr>
              <a:t>的不命中开销为：</a:t>
            </a:r>
            <a:endParaRPr kumimoji="0" lang="zh-CN" altLang="en-US" sz="2000" b="1" dirty="0" smtClean="0">
              <a:solidFill>
                <a:srgbClr val="000000"/>
              </a:solidFill>
              <a:latin typeface="宋体" panose="02010600030101010101" pitchFamily="2" charset="-122"/>
              <a:ea typeface="宋体" panose="02010600030101010101" pitchFamily="2" charset="-122"/>
            </a:endParaRPr>
          </a:p>
          <a:p>
            <a:pPr marL="457200" indent="-457200" eaLnBrk="1" hangingPunct="1">
              <a:lnSpc>
                <a:spcPct val="130000"/>
              </a:lnSpc>
              <a:buFont typeface="Wingdings" panose="05000000000000000000" pitchFamily="2" charset="2"/>
              <a:buNone/>
            </a:pPr>
            <a:r>
              <a:rPr kumimoji="0" lang="zh-CN" altLang="en-US" sz="2000" b="1" dirty="0" smtClean="0">
                <a:solidFill>
                  <a:srgbClr val="000000"/>
                </a:solidFill>
                <a:latin typeface="宋体" panose="02010600030101010101" pitchFamily="2" charset="-122"/>
                <a:ea typeface="宋体" panose="02010600030101010101" pitchFamily="2" charset="-122"/>
              </a:rPr>
              <a:t>      </a:t>
            </a:r>
            <a:r>
              <a:rPr kumimoji="0" lang="zh-CN" altLang="en-US" sz="2000" b="1" dirty="0" smtClean="0">
                <a:latin typeface="宋体" panose="02010600030101010101" pitchFamily="2" charset="-122"/>
                <a:ea typeface="宋体" panose="02010600030101010101" pitchFamily="2" charset="-122"/>
              </a:rPr>
              <a:t>不命中开销</a:t>
            </a:r>
            <a:r>
              <a:rPr kumimoji="0" lang="zh-CN" altLang="en-US" sz="2000" b="1" baseline="-25000" dirty="0" smtClean="0">
                <a:latin typeface="宋体" panose="02010600030101010101" pitchFamily="2" charset="-122"/>
                <a:ea typeface="宋体" panose="02010600030101010101" pitchFamily="2" charset="-122"/>
              </a:rPr>
              <a:t>直接映象，</a:t>
            </a:r>
            <a:r>
              <a:rPr kumimoji="0" lang="en-US" altLang="zh-CN" sz="2000" b="1" baseline="-25000" dirty="0" smtClean="0">
                <a:latin typeface="宋体" panose="02010600030101010101" pitchFamily="2" charset="-122"/>
                <a:ea typeface="宋体" panose="02010600030101010101" pitchFamily="2" charset="-122"/>
              </a:rPr>
              <a:t>L1</a:t>
            </a:r>
            <a:r>
              <a:rPr kumimoji="0" lang="en-US" altLang="zh-CN" sz="2000" b="1" dirty="0" smtClean="0">
                <a:latin typeface="宋体" panose="02010600030101010101" pitchFamily="2" charset="-122"/>
                <a:ea typeface="宋体" panose="02010600030101010101" pitchFamily="2" charset="-122"/>
              </a:rPr>
              <a:t> </a:t>
            </a:r>
            <a:r>
              <a:rPr kumimoji="0" lang="zh-CN" altLang="en-US" sz="2000" b="1" dirty="0" smtClean="0">
                <a:latin typeface="宋体" panose="02010600030101010101" pitchFamily="2" charset="-122"/>
                <a:ea typeface="宋体" panose="02010600030101010101" pitchFamily="2" charset="-122"/>
              </a:rPr>
              <a:t>＝ </a:t>
            </a:r>
            <a:r>
              <a:rPr kumimoji="0" lang="en-US" altLang="zh-CN" sz="2000" b="1" dirty="0" smtClean="0">
                <a:latin typeface="宋体" panose="02010600030101010101" pitchFamily="2" charset="-122"/>
                <a:ea typeface="宋体" panose="02010600030101010101" pitchFamily="2" charset="-122"/>
              </a:rPr>
              <a:t>10</a:t>
            </a:r>
            <a:r>
              <a:rPr kumimoji="0" lang="zh-CN" altLang="en-US" sz="2000" b="1" dirty="0" smtClean="0">
                <a:latin typeface="宋体" panose="02010600030101010101" pitchFamily="2" charset="-122"/>
                <a:ea typeface="宋体" panose="02010600030101010101" pitchFamily="2" charset="-122"/>
              </a:rPr>
              <a:t>＋</a:t>
            </a:r>
            <a:r>
              <a:rPr kumimoji="0" lang="en-US" altLang="zh-CN" sz="2000" b="1" dirty="0" smtClean="0">
                <a:latin typeface="宋体" panose="02010600030101010101" pitchFamily="2" charset="-122"/>
                <a:ea typeface="宋体" panose="02010600030101010101" pitchFamily="2" charset="-122"/>
              </a:rPr>
              <a:t>25%×200 </a:t>
            </a:r>
            <a:r>
              <a:rPr kumimoji="0" lang="zh-CN" altLang="en-US" sz="2000" b="1" dirty="0" smtClean="0">
                <a:latin typeface="宋体" panose="02010600030101010101" pitchFamily="2" charset="-122"/>
                <a:ea typeface="宋体" panose="02010600030101010101" pitchFamily="2" charset="-122"/>
              </a:rPr>
              <a:t>＝ </a:t>
            </a:r>
            <a:r>
              <a:rPr kumimoji="0" lang="en-US" altLang="zh-CN" sz="2000" b="1" dirty="0" smtClean="0">
                <a:latin typeface="宋体" panose="02010600030101010101" pitchFamily="2" charset="-122"/>
                <a:ea typeface="宋体" panose="02010600030101010101" pitchFamily="2" charset="-122"/>
              </a:rPr>
              <a:t>60 </a:t>
            </a:r>
            <a:r>
              <a:rPr kumimoji="0" lang="zh-CN" altLang="en-US" sz="2000" b="1" dirty="0" smtClean="0">
                <a:latin typeface="宋体" panose="02010600030101010101" pitchFamily="2" charset="-122"/>
                <a:ea typeface="宋体" panose="02010600030101010101" pitchFamily="2" charset="-122"/>
              </a:rPr>
              <a:t>个时钟周期</a:t>
            </a:r>
            <a:endParaRPr kumimoji="0" lang="zh-CN" altLang="en-US" sz="2000" b="1" dirty="0" smtClean="0">
              <a:latin typeface="宋体" panose="02010600030101010101" pitchFamily="2" charset="-122"/>
              <a:ea typeface="宋体" panose="02010600030101010101" pitchFamily="2" charset="-122"/>
            </a:endParaRPr>
          </a:p>
          <a:p>
            <a:pPr marL="457200" indent="-457200" eaLnBrk="1" hangingPunct="1">
              <a:lnSpc>
                <a:spcPct val="130000"/>
              </a:lnSpc>
              <a:buFont typeface="Wingdings" panose="05000000000000000000" pitchFamily="2" charset="2"/>
              <a:buNone/>
            </a:pPr>
            <a:r>
              <a:rPr kumimoji="0" lang="zh-CN" altLang="en-US" sz="2000" b="1" dirty="0" smtClean="0">
                <a:solidFill>
                  <a:srgbClr val="000000"/>
                </a:solidFill>
                <a:latin typeface="宋体" panose="02010600030101010101" pitchFamily="2" charset="-122"/>
                <a:ea typeface="宋体" panose="02010600030101010101" pitchFamily="2" charset="-122"/>
              </a:rPr>
              <a:t>       对于两路组相联第二级</a:t>
            </a:r>
            <a:r>
              <a:rPr kumimoji="0" lang="en-US" altLang="zh-CN" sz="2000" b="1" dirty="0" smtClean="0">
                <a:solidFill>
                  <a:srgbClr val="000000"/>
                </a:solidFill>
                <a:latin typeface="宋体" panose="02010600030101010101" pitchFamily="2" charset="-122"/>
                <a:ea typeface="宋体" panose="02010600030101010101" pitchFamily="2" charset="-122"/>
              </a:rPr>
              <a:t>Cache</a:t>
            </a:r>
            <a:r>
              <a:rPr kumimoji="0" lang="zh-CN" altLang="en-US" sz="2000" b="1" dirty="0" smtClean="0">
                <a:solidFill>
                  <a:srgbClr val="000000"/>
                </a:solidFill>
                <a:latin typeface="宋体" panose="02010600030101010101" pitchFamily="2" charset="-122"/>
                <a:ea typeface="宋体" panose="02010600030101010101" pitchFamily="2" charset="-122"/>
              </a:rPr>
              <a:t>来说，命中时间增加了</a:t>
            </a:r>
            <a:r>
              <a:rPr kumimoji="0" lang="en-US" altLang="zh-CN" sz="2000" b="1" dirty="0" smtClean="0">
                <a:solidFill>
                  <a:srgbClr val="000000"/>
                </a:solidFill>
                <a:latin typeface="宋体" panose="02010600030101010101" pitchFamily="2" charset="-122"/>
                <a:ea typeface="宋体" panose="02010600030101010101" pitchFamily="2" charset="-122"/>
              </a:rPr>
              <a:t>10%</a:t>
            </a:r>
            <a:r>
              <a:rPr kumimoji="0" lang="zh-CN" altLang="en-US" sz="2000" b="1" dirty="0" smtClean="0">
                <a:solidFill>
                  <a:srgbClr val="000000"/>
                </a:solidFill>
                <a:latin typeface="宋体" panose="02010600030101010101" pitchFamily="2" charset="-122"/>
                <a:ea typeface="宋体" panose="02010600030101010101" pitchFamily="2" charset="-122"/>
              </a:rPr>
              <a:t>（</a:t>
            </a:r>
            <a:r>
              <a:rPr kumimoji="0" lang="en-US" altLang="zh-CN" sz="2000" b="1" dirty="0" smtClean="0">
                <a:solidFill>
                  <a:srgbClr val="000000"/>
                </a:solidFill>
                <a:latin typeface="宋体" panose="02010600030101010101" pitchFamily="2" charset="-122"/>
                <a:ea typeface="宋体" panose="02010600030101010101" pitchFamily="2" charset="-122"/>
              </a:rPr>
              <a:t>0.1</a:t>
            </a:r>
            <a:r>
              <a:rPr kumimoji="0" lang="zh-CN" altLang="en-US" sz="2000" b="1" dirty="0" smtClean="0">
                <a:solidFill>
                  <a:srgbClr val="000000"/>
                </a:solidFill>
                <a:latin typeface="宋体" panose="02010600030101010101" pitchFamily="2" charset="-122"/>
                <a:ea typeface="宋体" panose="02010600030101010101" pitchFamily="2" charset="-122"/>
              </a:rPr>
              <a:t>）个时钟周期，故第一级</a:t>
            </a:r>
            <a:r>
              <a:rPr kumimoji="0" lang="en-US" altLang="zh-CN" sz="2000" b="1" dirty="0" smtClean="0">
                <a:solidFill>
                  <a:srgbClr val="000000"/>
                </a:solidFill>
                <a:latin typeface="宋体" panose="02010600030101010101" pitchFamily="2" charset="-122"/>
                <a:ea typeface="宋体" panose="02010600030101010101" pitchFamily="2" charset="-122"/>
              </a:rPr>
              <a:t>Cache</a:t>
            </a:r>
            <a:r>
              <a:rPr kumimoji="0" lang="zh-CN" altLang="en-US" sz="2000" b="1" dirty="0" smtClean="0">
                <a:solidFill>
                  <a:srgbClr val="000000"/>
                </a:solidFill>
                <a:latin typeface="宋体" panose="02010600030101010101" pitchFamily="2" charset="-122"/>
                <a:ea typeface="宋体" panose="02010600030101010101" pitchFamily="2" charset="-122"/>
              </a:rPr>
              <a:t>的不命中开销为：</a:t>
            </a:r>
            <a:endParaRPr kumimoji="0" lang="zh-CN" altLang="en-US" sz="2000" b="1" dirty="0" smtClean="0">
              <a:solidFill>
                <a:srgbClr val="000000"/>
              </a:solidFill>
              <a:latin typeface="宋体" panose="02010600030101010101" pitchFamily="2" charset="-122"/>
              <a:ea typeface="宋体" panose="02010600030101010101" pitchFamily="2" charset="-122"/>
            </a:endParaRPr>
          </a:p>
          <a:p>
            <a:pPr marL="457200" indent="-457200" eaLnBrk="1" hangingPunct="1">
              <a:lnSpc>
                <a:spcPct val="130000"/>
              </a:lnSpc>
              <a:buFont typeface="Wingdings" panose="05000000000000000000" pitchFamily="2" charset="2"/>
              <a:buNone/>
            </a:pPr>
            <a:r>
              <a:rPr kumimoji="0" lang="zh-CN" altLang="en-US" sz="2000" b="1" dirty="0" smtClean="0">
                <a:solidFill>
                  <a:srgbClr val="000000"/>
                </a:solidFill>
                <a:latin typeface="宋体" panose="02010600030101010101" pitchFamily="2" charset="-122"/>
                <a:ea typeface="宋体" panose="02010600030101010101" pitchFamily="2" charset="-122"/>
              </a:rPr>
              <a:t>   </a:t>
            </a:r>
            <a:r>
              <a:rPr kumimoji="0" lang="zh-CN" altLang="en-US" sz="2000" b="1" dirty="0" smtClean="0">
                <a:latin typeface="宋体" panose="02010600030101010101" pitchFamily="2" charset="-122"/>
                <a:ea typeface="宋体" panose="02010600030101010101" pitchFamily="2" charset="-122"/>
              </a:rPr>
              <a:t>不命中开销</a:t>
            </a:r>
            <a:r>
              <a:rPr kumimoji="0" lang="zh-CN" altLang="en-US" sz="2000" b="1" baseline="-25000" dirty="0" smtClean="0">
                <a:latin typeface="宋体" panose="02010600030101010101" pitchFamily="2" charset="-122"/>
                <a:ea typeface="宋体" panose="02010600030101010101" pitchFamily="2" charset="-122"/>
              </a:rPr>
              <a:t>两路组相联，</a:t>
            </a:r>
            <a:r>
              <a:rPr kumimoji="0" lang="en-US" altLang="zh-CN" sz="2000" b="1" baseline="-25000" dirty="0" smtClean="0">
                <a:latin typeface="宋体" panose="02010600030101010101" pitchFamily="2" charset="-122"/>
                <a:ea typeface="宋体" panose="02010600030101010101" pitchFamily="2" charset="-122"/>
              </a:rPr>
              <a:t>L1</a:t>
            </a:r>
            <a:r>
              <a:rPr kumimoji="0" lang="en-US" altLang="zh-CN" sz="2000" b="1" dirty="0" smtClean="0">
                <a:latin typeface="宋体" panose="02010600030101010101" pitchFamily="2" charset="-122"/>
                <a:ea typeface="宋体" panose="02010600030101010101" pitchFamily="2" charset="-122"/>
              </a:rPr>
              <a:t> </a:t>
            </a:r>
            <a:r>
              <a:rPr kumimoji="0" lang="zh-CN" altLang="en-US" sz="2000" b="1" dirty="0" smtClean="0">
                <a:latin typeface="宋体" panose="02010600030101010101" pitchFamily="2" charset="-122"/>
                <a:ea typeface="宋体" panose="02010600030101010101" pitchFamily="2" charset="-122"/>
              </a:rPr>
              <a:t>＝ </a:t>
            </a:r>
            <a:r>
              <a:rPr kumimoji="0" lang="en-US" altLang="zh-CN" sz="2000" b="1" dirty="0" smtClean="0">
                <a:latin typeface="宋体" panose="02010600030101010101" pitchFamily="2" charset="-122"/>
                <a:ea typeface="宋体" panose="02010600030101010101" pitchFamily="2" charset="-122"/>
              </a:rPr>
              <a:t>10.1</a:t>
            </a:r>
            <a:r>
              <a:rPr kumimoji="0" lang="zh-CN" altLang="en-US" sz="2000" b="1" dirty="0" smtClean="0">
                <a:latin typeface="宋体" panose="02010600030101010101" pitchFamily="2" charset="-122"/>
                <a:ea typeface="宋体" panose="02010600030101010101" pitchFamily="2" charset="-122"/>
              </a:rPr>
              <a:t>＋</a:t>
            </a:r>
            <a:r>
              <a:rPr kumimoji="0" lang="en-US" altLang="zh-CN" sz="2000" b="1" dirty="0" smtClean="0">
                <a:latin typeface="宋体" panose="02010600030101010101" pitchFamily="2" charset="-122"/>
                <a:ea typeface="宋体" panose="02010600030101010101" pitchFamily="2" charset="-122"/>
              </a:rPr>
              <a:t>20%×200 </a:t>
            </a:r>
            <a:r>
              <a:rPr kumimoji="0" lang="zh-CN" altLang="en-US" sz="2000" b="1" dirty="0" smtClean="0">
                <a:latin typeface="宋体" panose="02010600030101010101" pitchFamily="2" charset="-122"/>
                <a:ea typeface="宋体" panose="02010600030101010101" pitchFamily="2" charset="-122"/>
              </a:rPr>
              <a:t>＝ </a:t>
            </a:r>
            <a:r>
              <a:rPr kumimoji="0" lang="en-US" altLang="zh-CN" sz="2000" b="1" dirty="0" smtClean="0">
                <a:latin typeface="宋体" panose="02010600030101010101" pitchFamily="2" charset="-122"/>
                <a:ea typeface="宋体" panose="02010600030101010101" pitchFamily="2" charset="-122"/>
              </a:rPr>
              <a:t>50.1</a:t>
            </a:r>
            <a:r>
              <a:rPr kumimoji="0" lang="zh-CN" altLang="en-US" sz="2000" b="1" dirty="0" smtClean="0">
                <a:latin typeface="宋体" panose="02010600030101010101" pitchFamily="2" charset="-122"/>
                <a:ea typeface="宋体" panose="02010600030101010101" pitchFamily="2" charset="-122"/>
              </a:rPr>
              <a:t>个时钟周期</a:t>
            </a:r>
            <a:endParaRPr kumimoji="0" lang="zh-CN" altLang="en-US" sz="2000" b="1" dirty="0" smtClean="0">
              <a:latin typeface="宋体" panose="02010600030101010101" pitchFamily="2" charset="-122"/>
              <a:ea typeface="宋体" panose="02010600030101010101" pitchFamily="2" charset="-122"/>
            </a:endParaRPr>
          </a:p>
          <a:p>
            <a:pPr marL="457200" indent="-457200" eaLnBrk="1" hangingPunct="1">
              <a:lnSpc>
                <a:spcPct val="130000"/>
              </a:lnSpc>
              <a:buFont typeface="Wingdings" panose="05000000000000000000" pitchFamily="2" charset="2"/>
              <a:buNone/>
            </a:pPr>
            <a:r>
              <a:rPr kumimoji="0" lang="zh-CN" altLang="en-US" sz="2000" b="1" dirty="0" smtClean="0">
                <a:solidFill>
                  <a:srgbClr val="000000"/>
                </a:solidFill>
                <a:latin typeface="宋体" panose="02010600030101010101" pitchFamily="2" charset="-122"/>
                <a:ea typeface="宋体" panose="02010600030101010101" pitchFamily="2" charset="-122"/>
              </a:rPr>
              <a:t>    把第二级</a:t>
            </a:r>
            <a:r>
              <a:rPr kumimoji="0" lang="en-US" altLang="zh-CN" sz="2000" b="1" dirty="0" smtClean="0">
                <a:solidFill>
                  <a:srgbClr val="000000"/>
                </a:solidFill>
                <a:latin typeface="宋体" panose="02010600030101010101" pitchFamily="2" charset="-122"/>
                <a:ea typeface="宋体" panose="02010600030101010101" pitchFamily="2" charset="-122"/>
              </a:rPr>
              <a:t>Cache</a:t>
            </a:r>
            <a:r>
              <a:rPr kumimoji="0" lang="zh-CN" altLang="en-US" sz="2000" b="1" dirty="0" smtClean="0">
                <a:solidFill>
                  <a:srgbClr val="000000"/>
                </a:solidFill>
                <a:latin typeface="宋体" panose="02010600030101010101" pitchFamily="2" charset="-122"/>
                <a:ea typeface="宋体" panose="02010600030101010101" pitchFamily="2" charset="-122"/>
              </a:rPr>
              <a:t>的命中时间取整，得</a:t>
            </a:r>
            <a:r>
              <a:rPr kumimoji="0" lang="en-US" altLang="zh-CN" sz="2000" b="1" dirty="0" smtClean="0">
                <a:solidFill>
                  <a:srgbClr val="000000"/>
                </a:solidFill>
                <a:latin typeface="宋体" panose="02010600030101010101" pitchFamily="2" charset="-122"/>
                <a:ea typeface="宋体" panose="02010600030101010101" pitchFamily="2" charset="-122"/>
              </a:rPr>
              <a:t>10</a:t>
            </a:r>
            <a:r>
              <a:rPr kumimoji="0" lang="zh-CN" altLang="en-US" sz="2000" b="1" dirty="0" smtClean="0">
                <a:solidFill>
                  <a:srgbClr val="000000"/>
                </a:solidFill>
                <a:latin typeface="宋体" panose="02010600030101010101" pitchFamily="2" charset="-122"/>
                <a:ea typeface="宋体" panose="02010600030101010101" pitchFamily="2" charset="-122"/>
              </a:rPr>
              <a:t>或</a:t>
            </a:r>
            <a:r>
              <a:rPr kumimoji="0" lang="en-US" altLang="zh-CN" sz="2000" b="1" dirty="0" smtClean="0">
                <a:solidFill>
                  <a:srgbClr val="000000"/>
                </a:solidFill>
                <a:latin typeface="宋体" panose="02010600030101010101" pitchFamily="2" charset="-122"/>
                <a:ea typeface="宋体" panose="02010600030101010101" pitchFamily="2" charset="-122"/>
              </a:rPr>
              <a:t>11</a:t>
            </a:r>
            <a:r>
              <a:rPr kumimoji="0" lang="zh-CN" altLang="en-US" sz="2000" b="1" dirty="0" smtClean="0">
                <a:solidFill>
                  <a:srgbClr val="000000"/>
                </a:solidFill>
                <a:latin typeface="宋体" panose="02010600030101010101" pitchFamily="2" charset="-122"/>
                <a:ea typeface="宋体" panose="02010600030101010101" pitchFamily="2" charset="-122"/>
              </a:rPr>
              <a:t>，则：</a:t>
            </a:r>
            <a:endParaRPr kumimoji="0" lang="zh-CN" altLang="en-US" sz="2000" b="1" dirty="0" smtClean="0">
              <a:solidFill>
                <a:srgbClr val="000000"/>
              </a:solidFill>
              <a:latin typeface="宋体" panose="02010600030101010101" pitchFamily="2" charset="-122"/>
              <a:ea typeface="宋体" panose="02010600030101010101" pitchFamily="2" charset="-122"/>
            </a:endParaRPr>
          </a:p>
          <a:p>
            <a:pPr marL="457200" indent="-457200" eaLnBrk="1" hangingPunct="1">
              <a:lnSpc>
                <a:spcPct val="130000"/>
              </a:lnSpc>
              <a:buFont typeface="Wingdings" panose="05000000000000000000" pitchFamily="2" charset="2"/>
              <a:buNone/>
            </a:pPr>
            <a:r>
              <a:rPr kumimoji="0" lang="zh-CN" altLang="en-US" sz="2000" b="1" dirty="0" smtClean="0">
                <a:latin typeface="宋体" panose="02010600030101010101" pitchFamily="2" charset="-122"/>
                <a:ea typeface="宋体" panose="02010600030101010101" pitchFamily="2" charset="-122"/>
              </a:rPr>
              <a:t>     不命中开销</a:t>
            </a:r>
            <a:r>
              <a:rPr kumimoji="0" lang="zh-CN" altLang="en-US" sz="2000" b="1" baseline="-25000" dirty="0" smtClean="0">
                <a:latin typeface="宋体" panose="02010600030101010101" pitchFamily="2" charset="-122"/>
                <a:ea typeface="宋体" panose="02010600030101010101" pitchFamily="2" charset="-122"/>
              </a:rPr>
              <a:t>两路组相联，</a:t>
            </a:r>
            <a:r>
              <a:rPr kumimoji="0" lang="en-US" altLang="zh-CN" sz="2000" b="1" baseline="-25000" dirty="0" smtClean="0">
                <a:latin typeface="宋体" panose="02010600030101010101" pitchFamily="2" charset="-122"/>
                <a:ea typeface="宋体" panose="02010600030101010101" pitchFamily="2" charset="-122"/>
              </a:rPr>
              <a:t>L1</a:t>
            </a:r>
            <a:r>
              <a:rPr kumimoji="0" lang="en-US" altLang="zh-CN" sz="2000" b="1" dirty="0" smtClean="0">
                <a:latin typeface="宋体" panose="02010600030101010101" pitchFamily="2" charset="-122"/>
                <a:ea typeface="宋体" panose="02010600030101010101" pitchFamily="2" charset="-122"/>
              </a:rPr>
              <a:t> </a:t>
            </a:r>
            <a:r>
              <a:rPr kumimoji="0" lang="zh-CN" altLang="en-US" sz="2000" b="1" dirty="0" smtClean="0">
                <a:latin typeface="宋体" panose="02010600030101010101" pitchFamily="2" charset="-122"/>
                <a:ea typeface="宋体" panose="02010600030101010101" pitchFamily="2" charset="-122"/>
              </a:rPr>
              <a:t>＝ </a:t>
            </a:r>
            <a:r>
              <a:rPr kumimoji="0" lang="en-US" altLang="zh-CN" sz="2000" b="1" dirty="0" smtClean="0">
                <a:latin typeface="宋体" panose="02010600030101010101" pitchFamily="2" charset="-122"/>
                <a:ea typeface="宋体" panose="02010600030101010101" pitchFamily="2" charset="-122"/>
              </a:rPr>
              <a:t>10</a:t>
            </a:r>
            <a:r>
              <a:rPr kumimoji="0" lang="zh-CN" altLang="en-US" sz="2000" b="1" dirty="0" smtClean="0">
                <a:latin typeface="宋体" panose="02010600030101010101" pitchFamily="2" charset="-122"/>
                <a:ea typeface="宋体" panose="02010600030101010101" pitchFamily="2" charset="-122"/>
              </a:rPr>
              <a:t>＋</a:t>
            </a:r>
            <a:r>
              <a:rPr kumimoji="0" lang="en-US" altLang="zh-CN" sz="2000" b="1" dirty="0" smtClean="0">
                <a:latin typeface="宋体" panose="02010600030101010101" pitchFamily="2" charset="-122"/>
                <a:ea typeface="宋体" panose="02010600030101010101" pitchFamily="2" charset="-122"/>
              </a:rPr>
              <a:t>20%×200 </a:t>
            </a:r>
            <a:r>
              <a:rPr kumimoji="0" lang="zh-CN" altLang="en-US" sz="2000" b="1" dirty="0" smtClean="0">
                <a:latin typeface="宋体" panose="02010600030101010101" pitchFamily="2" charset="-122"/>
                <a:ea typeface="宋体" panose="02010600030101010101" pitchFamily="2" charset="-122"/>
              </a:rPr>
              <a:t>＝ </a:t>
            </a:r>
            <a:r>
              <a:rPr kumimoji="0" lang="en-US" altLang="zh-CN" sz="2000" b="1" dirty="0" smtClean="0">
                <a:latin typeface="宋体" panose="02010600030101010101" pitchFamily="2" charset="-122"/>
                <a:ea typeface="宋体" panose="02010600030101010101" pitchFamily="2" charset="-122"/>
              </a:rPr>
              <a:t>50</a:t>
            </a:r>
            <a:r>
              <a:rPr kumimoji="0" lang="zh-CN" altLang="en-US" sz="2000" b="1" dirty="0" smtClean="0">
                <a:latin typeface="宋体" panose="02010600030101010101" pitchFamily="2" charset="-122"/>
                <a:ea typeface="宋体" panose="02010600030101010101" pitchFamily="2" charset="-122"/>
              </a:rPr>
              <a:t>个时钟周期</a:t>
            </a:r>
            <a:endParaRPr kumimoji="0" lang="zh-CN" altLang="en-US" sz="2000" b="1" dirty="0" smtClean="0">
              <a:latin typeface="宋体" panose="02010600030101010101" pitchFamily="2" charset="-122"/>
              <a:ea typeface="宋体" panose="02010600030101010101" pitchFamily="2" charset="-122"/>
            </a:endParaRPr>
          </a:p>
          <a:p>
            <a:pPr marL="457200" indent="-457200" eaLnBrk="1" hangingPunct="1">
              <a:lnSpc>
                <a:spcPct val="130000"/>
              </a:lnSpc>
              <a:buFont typeface="Wingdings" panose="05000000000000000000" pitchFamily="2" charset="2"/>
              <a:buNone/>
            </a:pPr>
            <a:r>
              <a:rPr kumimoji="0" lang="zh-CN" altLang="en-US" sz="2000" b="1" dirty="0" smtClean="0">
                <a:latin typeface="宋体" panose="02010600030101010101" pitchFamily="2" charset="-122"/>
                <a:ea typeface="宋体" panose="02010600030101010101" pitchFamily="2" charset="-122"/>
              </a:rPr>
              <a:t>     不命中开销</a:t>
            </a:r>
            <a:r>
              <a:rPr kumimoji="0" lang="zh-CN" altLang="en-US" sz="2000" b="1" baseline="-25000" dirty="0" smtClean="0">
                <a:latin typeface="宋体" panose="02010600030101010101" pitchFamily="2" charset="-122"/>
                <a:ea typeface="宋体" panose="02010600030101010101" pitchFamily="2" charset="-122"/>
              </a:rPr>
              <a:t>两路组相联，</a:t>
            </a:r>
            <a:r>
              <a:rPr kumimoji="0" lang="en-US" altLang="zh-CN" sz="2000" b="1" baseline="-25000" dirty="0" smtClean="0">
                <a:latin typeface="宋体" panose="02010600030101010101" pitchFamily="2" charset="-122"/>
                <a:ea typeface="宋体" panose="02010600030101010101" pitchFamily="2" charset="-122"/>
              </a:rPr>
              <a:t>L1</a:t>
            </a:r>
            <a:r>
              <a:rPr kumimoji="0" lang="en-US" altLang="zh-CN" sz="2000" b="1" dirty="0" smtClean="0">
                <a:latin typeface="宋体" panose="02010600030101010101" pitchFamily="2" charset="-122"/>
                <a:ea typeface="宋体" panose="02010600030101010101" pitchFamily="2" charset="-122"/>
              </a:rPr>
              <a:t> </a:t>
            </a:r>
            <a:r>
              <a:rPr kumimoji="0" lang="zh-CN" altLang="en-US" sz="2000" b="1" dirty="0" smtClean="0">
                <a:latin typeface="宋体" panose="02010600030101010101" pitchFamily="2" charset="-122"/>
                <a:ea typeface="宋体" panose="02010600030101010101" pitchFamily="2" charset="-122"/>
              </a:rPr>
              <a:t>＝ </a:t>
            </a:r>
            <a:r>
              <a:rPr kumimoji="0" lang="en-US" altLang="zh-CN" sz="2000" b="1" dirty="0" smtClean="0">
                <a:latin typeface="宋体" panose="02010600030101010101" pitchFamily="2" charset="-122"/>
                <a:ea typeface="宋体" panose="02010600030101010101" pitchFamily="2" charset="-122"/>
              </a:rPr>
              <a:t>11</a:t>
            </a:r>
            <a:r>
              <a:rPr kumimoji="0" lang="zh-CN" altLang="en-US" sz="2000" b="1" dirty="0" smtClean="0">
                <a:latin typeface="宋体" panose="02010600030101010101" pitchFamily="2" charset="-122"/>
                <a:ea typeface="宋体" panose="02010600030101010101" pitchFamily="2" charset="-122"/>
              </a:rPr>
              <a:t>＋</a:t>
            </a:r>
            <a:r>
              <a:rPr kumimoji="0" lang="en-US" altLang="zh-CN" sz="2000" b="1" dirty="0" smtClean="0">
                <a:latin typeface="宋体" panose="02010600030101010101" pitchFamily="2" charset="-122"/>
                <a:ea typeface="宋体" panose="02010600030101010101" pitchFamily="2" charset="-122"/>
              </a:rPr>
              <a:t>20%×200 </a:t>
            </a:r>
            <a:r>
              <a:rPr kumimoji="0" lang="zh-CN" altLang="en-US" sz="2000" b="1" dirty="0" smtClean="0">
                <a:latin typeface="宋体" panose="02010600030101010101" pitchFamily="2" charset="-122"/>
                <a:ea typeface="宋体" panose="02010600030101010101" pitchFamily="2" charset="-122"/>
              </a:rPr>
              <a:t>＝ </a:t>
            </a:r>
            <a:r>
              <a:rPr kumimoji="0" lang="en-US" altLang="zh-CN" sz="2000" b="1" dirty="0" smtClean="0">
                <a:latin typeface="宋体" panose="02010600030101010101" pitchFamily="2" charset="-122"/>
                <a:ea typeface="宋体" panose="02010600030101010101" pitchFamily="2" charset="-122"/>
              </a:rPr>
              <a:t>51 </a:t>
            </a:r>
            <a:r>
              <a:rPr kumimoji="0" lang="zh-CN" altLang="en-US" sz="2000" b="1" dirty="0" smtClean="0">
                <a:latin typeface="宋体" panose="02010600030101010101" pitchFamily="2" charset="-122"/>
                <a:ea typeface="宋体" panose="02010600030101010101" pitchFamily="2" charset="-122"/>
              </a:rPr>
              <a:t>个时钟周期</a:t>
            </a:r>
            <a:endParaRPr kumimoji="0" lang="zh-CN" altLang="en-US" sz="2000" b="1" dirty="0" smtClean="0">
              <a:latin typeface="宋体" panose="02010600030101010101" pitchFamily="2" charset="-122"/>
              <a:ea typeface="宋体" panose="02010600030101010101" pitchFamily="2" charset="-122"/>
            </a:endParaRPr>
          </a:p>
          <a:p>
            <a:pPr marL="457200" indent="-457200" eaLnBrk="1" hangingPunct="1">
              <a:lnSpc>
                <a:spcPct val="130000"/>
              </a:lnSpc>
              <a:buFont typeface="Wingdings" panose="05000000000000000000" pitchFamily="2" charset="2"/>
              <a:buNone/>
            </a:pPr>
            <a:r>
              <a:rPr kumimoji="0" lang="zh-CN" altLang="en-US" sz="2000" b="1" dirty="0" smtClean="0">
                <a:latin typeface="宋体" panose="02010600030101010101" pitchFamily="2" charset="-122"/>
                <a:ea typeface="宋体" panose="02010600030101010101" pitchFamily="2" charset="-122"/>
              </a:rPr>
              <a:t>    故对于第二级</a:t>
            </a:r>
            <a:r>
              <a:rPr kumimoji="0" lang="en-US" altLang="zh-CN" sz="2000" b="1" dirty="0" smtClean="0">
                <a:latin typeface="宋体" panose="02010600030101010101" pitchFamily="2" charset="-122"/>
                <a:ea typeface="宋体" panose="02010600030101010101" pitchFamily="2" charset="-122"/>
              </a:rPr>
              <a:t>Cache</a:t>
            </a:r>
            <a:r>
              <a:rPr kumimoji="0" lang="zh-CN" altLang="en-US" sz="2000" b="1" dirty="0" smtClean="0">
                <a:latin typeface="宋体" panose="02010600030101010101" pitchFamily="2" charset="-122"/>
                <a:ea typeface="宋体" panose="02010600030101010101" pitchFamily="2" charset="-122"/>
              </a:rPr>
              <a:t>来说，两路组相联优于直接映象。</a:t>
            </a:r>
            <a:endParaRPr kumimoji="0"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30000"/>
              </a:lnSpc>
              <a:buFont typeface="Wingdings" panose="05000000000000000000" pitchFamily="2" charset="2"/>
              <a:buNone/>
            </a:pPr>
            <a:r>
              <a:rPr kumimoji="0" lang="en-US" altLang="zh-CN" sz="2000" b="1" dirty="0" smtClean="0">
                <a:latin typeface="宋体" panose="02010600030101010101" pitchFamily="2" charset="-122"/>
                <a:ea typeface="宋体" panose="02010600030101010101" pitchFamily="2" charset="-122"/>
              </a:rPr>
              <a:t>	</a:t>
            </a:r>
            <a:r>
              <a:rPr kumimoji="0" lang="zh-CN" altLang="en-US" sz="2400" dirty="0" smtClean="0">
                <a:solidFill>
                  <a:srgbClr val="C00000"/>
                </a:solidFill>
              </a:rPr>
              <a:t>减少第二级</a:t>
            </a:r>
            <a:r>
              <a:rPr kumimoji="0" lang="en-US" altLang="zh-CN" sz="2400" dirty="0" smtClean="0">
                <a:solidFill>
                  <a:srgbClr val="C00000"/>
                </a:solidFill>
              </a:rPr>
              <a:t>Cache</a:t>
            </a:r>
            <a:r>
              <a:rPr kumimoji="0" lang="zh-CN" altLang="en-US" sz="2400" dirty="0" smtClean="0">
                <a:solidFill>
                  <a:srgbClr val="C00000"/>
                </a:solidFill>
              </a:rPr>
              <a:t>的缺失率，可以降低缺失代价</a:t>
            </a:r>
            <a:endParaRPr kumimoji="0" lang="zh-CN" altLang="en-US" sz="2400" dirty="0" smtClean="0">
              <a:solidFill>
                <a:srgbClr val="C00000"/>
              </a:solidFill>
              <a:latin typeface="宋体" panose="02010600030101010101" pitchFamily="2" charset="-122"/>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827584" y="836712"/>
            <a:ext cx="7344816" cy="5543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15000"/>
              </a:lnSpc>
            </a:pPr>
            <a:r>
              <a:rPr lang="zh-CN" altLang="en-US" sz="2800" dirty="0">
                <a:solidFill>
                  <a:srgbClr val="3333FF"/>
                </a:solidFill>
                <a:latin typeface="楷体_GB2312" pitchFamily="49" charset="-122"/>
                <a:ea typeface="楷体_GB2312" pitchFamily="49" charset="-122"/>
              </a:rPr>
              <a:t>（</a:t>
            </a:r>
            <a:r>
              <a:rPr lang="en-US" altLang="zh-CN" sz="2800" dirty="0">
                <a:solidFill>
                  <a:srgbClr val="3333FF"/>
                </a:solidFill>
                <a:latin typeface="楷体_GB2312" pitchFamily="49" charset="-122"/>
                <a:ea typeface="楷体_GB2312" pitchFamily="49" charset="-122"/>
              </a:rPr>
              <a:t>3</a:t>
            </a:r>
            <a:r>
              <a:rPr lang="zh-CN" altLang="en-US" sz="2800" dirty="0">
                <a:solidFill>
                  <a:srgbClr val="3333FF"/>
                </a:solidFill>
                <a:latin typeface="楷体_GB2312" pitchFamily="49" charset="-122"/>
                <a:ea typeface="楷体_GB2312" pitchFamily="49" charset="-122"/>
              </a:rPr>
              <a:t>）多级包容和多级互斥  </a:t>
            </a:r>
            <a:endParaRPr lang="en-US" altLang="zh-CN" sz="2800" dirty="0">
              <a:solidFill>
                <a:srgbClr val="3333FF"/>
              </a:solidFill>
              <a:latin typeface="楷体_GB2312" pitchFamily="49" charset="-122"/>
              <a:ea typeface="楷体_GB2312" pitchFamily="49" charset="-122"/>
            </a:endParaRPr>
          </a:p>
          <a:p>
            <a:pPr eaLnBrk="1" hangingPunct="1">
              <a:lnSpc>
                <a:spcPct val="115000"/>
              </a:lnSpc>
            </a:pPr>
            <a:r>
              <a:rPr lang="en-US" altLang="zh-CN" sz="2400" dirty="0">
                <a:solidFill>
                  <a:srgbClr val="003366"/>
                </a:solidFill>
                <a:latin typeface="楷体_GB2312" pitchFamily="49" charset="-122"/>
                <a:ea typeface="楷体_GB2312" pitchFamily="49" charset="-122"/>
              </a:rPr>
              <a:t> </a:t>
            </a:r>
            <a:r>
              <a:rPr lang="en-US" altLang="zh-CN" sz="2400" dirty="0" smtClean="0">
                <a:solidFill>
                  <a:srgbClr val="003366"/>
                </a:solidFill>
                <a:latin typeface="楷体_GB2312" pitchFamily="49" charset="-122"/>
                <a:ea typeface="楷体_GB2312" pitchFamily="49" charset="-122"/>
              </a:rPr>
              <a:t>  </a:t>
            </a:r>
            <a:r>
              <a:rPr lang="zh-CN" altLang="en-US" sz="2400" dirty="0" smtClean="0">
                <a:solidFill>
                  <a:srgbClr val="003366"/>
                </a:solidFill>
                <a:latin typeface="楷体_GB2312" pitchFamily="49" charset="-122"/>
                <a:ea typeface="楷体_GB2312" pitchFamily="49" charset="-122"/>
              </a:rPr>
              <a:t>需要</a:t>
            </a:r>
            <a:r>
              <a:rPr lang="zh-CN" altLang="en-US" sz="2400" dirty="0">
                <a:solidFill>
                  <a:srgbClr val="003366"/>
                </a:solidFill>
                <a:latin typeface="楷体_GB2312" pitchFamily="49" charset="-122"/>
                <a:ea typeface="楷体_GB2312" pitchFamily="49" charset="-122"/>
              </a:rPr>
              <a:t>考虑的另一个问题</a:t>
            </a:r>
            <a:r>
              <a:rPr lang="zh-CN" altLang="en-US" sz="2400" dirty="0" smtClean="0">
                <a:solidFill>
                  <a:srgbClr val="003366"/>
                </a:solidFill>
                <a:latin typeface="楷体_GB2312" pitchFamily="49" charset="-122"/>
                <a:ea typeface="楷体_GB2312" pitchFamily="49" charset="-122"/>
              </a:rPr>
              <a:t>：</a:t>
            </a:r>
            <a:endParaRPr lang="en-US" altLang="zh-CN" sz="2400" dirty="0" smtClean="0">
              <a:solidFill>
                <a:srgbClr val="003366"/>
              </a:solidFill>
              <a:latin typeface="楷体_GB2312" pitchFamily="49" charset="-122"/>
              <a:ea typeface="楷体_GB2312" pitchFamily="49" charset="-122"/>
            </a:endParaRPr>
          </a:p>
          <a:p>
            <a:pPr eaLnBrk="1" hangingPunct="1">
              <a:lnSpc>
                <a:spcPct val="115000"/>
              </a:lnSpc>
            </a:pPr>
            <a:r>
              <a:rPr lang="en-US" altLang="zh-CN" sz="2400" dirty="0">
                <a:solidFill>
                  <a:srgbClr val="003366"/>
                </a:solidFill>
                <a:latin typeface="楷体_GB2312" pitchFamily="49" charset="-122"/>
                <a:ea typeface="楷体_GB2312" pitchFamily="49" charset="-122"/>
              </a:rPr>
              <a:t> </a:t>
            </a:r>
            <a:r>
              <a:rPr lang="en-US" altLang="zh-CN" sz="2400" dirty="0" smtClean="0">
                <a:solidFill>
                  <a:srgbClr val="003366"/>
                </a:solidFill>
                <a:latin typeface="楷体_GB2312" pitchFamily="49" charset="-122"/>
                <a:ea typeface="楷体_GB2312" pitchFamily="49" charset="-122"/>
              </a:rPr>
              <a:t>  </a:t>
            </a:r>
            <a:r>
              <a:rPr lang="zh-CN" altLang="en-US" sz="2400" dirty="0" smtClean="0">
                <a:solidFill>
                  <a:srgbClr val="003366"/>
                </a:solidFill>
                <a:latin typeface="楷体_GB2312" pitchFamily="49" charset="-122"/>
                <a:ea typeface="楷体_GB2312" pitchFamily="49" charset="-122"/>
              </a:rPr>
              <a:t>第</a:t>
            </a:r>
            <a:r>
              <a:rPr lang="zh-CN" altLang="en-US" sz="2400" dirty="0">
                <a:solidFill>
                  <a:srgbClr val="003366"/>
                </a:solidFill>
                <a:latin typeface="楷体_GB2312" pitchFamily="49" charset="-122"/>
                <a:ea typeface="楷体_GB2312" pitchFamily="49" charset="-122"/>
              </a:rPr>
              <a:t>一级</a:t>
            </a:r>
            <a:r>
              <a:rPr lang="en-US" altLang="zh-CN" sz="2400" dirty="0">
                <a:solidFill>
                  <a:srgbClr val="003366"/>
                </a:solidFill>
                <a:latin typeface="楷体_GB2312" pitchFamily="49" charset="-122"/>
                <a:ea typeface="楷体_GB2312" pitchFamily="49" charset="-122"/>
              </a:rPr>
              <a:t>Cache</a:t>
            </a:r>
            <a:r>
              <a:rPr lang="zh-CN" altLang="en-US" sz="2400" dirty="0">
                <a:solidFill>
                  <a:srgbClr val="003366"/>
                </a:solidFill>
                <a:latin typeface="楷体_GB2312" pitchFamily="49" charset="-122"/>
                <a:ea typeface="楷体_GB2312" pitchFamily="49" charset="-122"/>
              </a:rPr>
              <a:t>中的数据是否总是同时存在</a:t>
            </a:r>
            <a:r>
              <a:rPr lang="zh-CN" altLang="en-US" sz="2400" dirty="0" smtClean="0">
                <a:solidFill>
                  <a:srgbClr val="003366"/>
                </a:solidFill>
                <a:latin typeface="楷体_GB2312" pitchFamily="49" charset="-122"/>
                <a:ea typeface="楷体_GB2312" pitchFamily="49" charset="-122"/>
              </a:rPr>
              <a:t>于</a:t>
            </a:r>
            <a:r>
              <a:rPr lang="zh-CN" altLang="en-US" sz="2400" dirty="0">
                <a:solidFill>
                  <a:srgbClr val="003366"/>
                </a:solidFill>
                <a:latin typeface="楷体_GB2312" pitchFamily="49" charset="-122"/>
                <a:ea typeface="楷体_GB2312" pitchFamily="49" charset="-122"/>
              </a:rPr>
              <a:t>第</a:t>
            </a:r>
            <a:r>
              <a:rPr lang="zh-CN" altLang="en-US" sz="2400" dirty="0" smtClean="0">
                <a:solidFill>
                  <a:srgbClr val="003366"/>
                </a:solidFill>
                <a:latin typeface="楷体_GB2312" pitchFamily="49" charset="-122"/>
                <a:ea typeface="楷体_GB2312" pitchFamily="49" charset="-122"/>
              </a:rPr>
              <a:t>二</a:t>
            </a:r>
            <a:r>
              <a:rPr lang="zh-CN" altLang="en-US" sz="2400" dirty="0">
                <a:solidFill>
                  <a:srgbClr val="003366"/>
                </a:solidFill>
                <a:latin typeface="楷体_GB2312" pitchFamily="49" charset="-122"/>
                <a:ea typeface="楷体_GB2312" pitchFamily="49" charset="-122"/>
              </a:rPr>
              <a:t>级</a:t>
            </a:r>
            <a:r>
              <a:rPr lang="en-US" altLang="zh-CN" sz="2400" dirty="0">
                <a:solidFill>
                  <a:srgbClr val="003366"/>
                </a:solidFill>
                <a:latin typeface="楷体_GB2312" pitchFamily="49" charset="-122"/>
                <a:ea typeface="楷体_GB2312" pitchFamily="49" charset="-122"/>
              </a:rPr>
              <a:t>Cache</a:t>
            </a:r>
            <a:r>
              <a:rPr lang="zh-CN" altLang="en-US" sz="2400" dirty="0">
                <a:solidFill>
                  <a:srgbClr val="003366"/>
                </a:solidFill>
                <a:latin typeface="楷体_GB2312" pitchFamily="49" charset="-122"/>
                <a:ea typeface="楷体_GB2312" pitchFamily="49" charset="-122"/>
              </a:rPr>
              <a:t>中</a:t>
            </a:r>
            <a:r>
              <a:rPr lang="zh-CN" altLang="en-US" sz="2400" dirty="0" smtClean="0">
                <a:solidFill>
                  <a:srgbClr val="003366"/>
                </a:solidFill>
                <a:latin typeface="楷体_GB2312" pitchFamily="49" charset="-122"/>
                <a:ea typeface="楷体_GB2312" pitchFamily="49" charset="-122"/>
              </a:rPr>
              <a:t>。</a:t>
            </a:r>
            <a:endParaRPr lang="en-US" altLang="zh-CN" sz="2400" dirty="0">
              <a:solidFill>
                <a:srgbClr val="003366"/>
              </a:solidFill>
              <a:latin typeface="楷体_GB2312" pitchFamily="49" charset="-122"/>
              <a:ea typeface="楷体_GB2312" pitchFamily="49" charset="-122"/>
            </a:endParaRPr>
          </a:p>
          <a:p>
            <a:pPr eaLnBrk="1" hangingPunct="1">
              <a:lnSpc>
                <a:spcPct val="115000"/>
              </a:lnSpc>
            </a:pPr>
            <a:r>
              <a:rPr lang="en-US" altLang="zh-CN" sz="2800" dirty="0" smtClean="0">
                <a:solidFill>
                  <a:srgbClr val="3333FF"/>
                </a:solidFill>
                <a:latin typeface="楷体_GB2312" pitchFamily="49" charset="-122"/>
                <a:ea typeface="楷体_GB2312" pitchFamily="49" charset="-122"/>
              </a:rPr>
              <a:t>(4)</a:t>
            </a:r>
            <a:r>
              <a:rPr lang="zh-CN" altLang="en-US" sz="2800" dirty="0">
                <a:solidFill>
                  <a:srgbClr val="3333FF"/>
                </a:solidFill>
                <a:latin typeface="楷体_GB2312" pitchFamily="49" charset="-122"/>
                <a:ea typeface="楷体_GB2312" pitchFamily="49" charset="-122"/>
              </a:rPr>
              <a:t>块大小</a:t>
            </a:r>
            <a:endParaRPr lang="zh-CN" altLang="en-US" sz="2800" dirty="0">
              <a:solidFill>
                <a:srgbClr val="3333FF"/>
              </a:solidFill>
              <a:latin typeface="楷体_GB2312" pitchFamily="49" charset="-122"/>
              <a:ea typeface="楷体_GB2312" pitchFamily="49" charset="-122"/>
            </a:endParaRPr>
          </a:p>
          <a:p>
            <a:pPr marL="342900" indent="-342900" eaLnBrk="1" hangingPunct="1">
              <a:lnSpc>
                <a:spcPct val="115000"/>
              </a:lnSpc>
              <a:buFont typeface="Wingdings" panose="05000000000000000000" pitchFamily="2" charset="2"/>
              <a:buChar char="Ø"/>
            </a:pPr>
            <a:r>
              <a:rPr lang="zh-CN" altLang="en-US" sz="2800" dirty="0">
                <a:solidFill>
                  <a:srgbClr val="003366"/>
                </a:solidFill>
                <a:latin typeface="楷体_GB2312" pitchFamily="49" charset="-122"/>
                <a:ea typeface="楷体_GB2312" pitchFamily="49" charset="-122"/>
              </a:rPr>
              <a:t>第二级</a:t>
            </a:r>
            <a:r>
              <a:rPr lang="en-US" altLang="zh-CN" sz="2800" dirty="0">
                <a:solidFill>
                  <a:srgbClr val="003366"/>
                </a:solidFill>
                <a:latin typeface="楷体_GB2312" pitchFamily="49" charset="-122"/>
                <a:ea typeface="楷体_GB2312" pitchFamily="49" charset="-122"/>
              </a:rPr>
              <a:t>Cache</a:t>
            </a:r>
            <a:r>
              <a:rPr lang="zh-CN" altLang="en-US" sz="2800" dirty="0">
                <a:solidFill>
                  <a:srgbClr val="003366"/>
                </a:solidFill>
                <a:latin typeface="楷体_GB2312" pitchFamily="49" charset="-122"/>
                <a:ea typeface="楷体_GB2312" pitchFamily="49" charset="-122"/>
              </a:rPr>
              <a:t>可采用较大的块，如 </a:t>
            </a:r>
            <a:r>
              <a:rPr lang="en-US" altLang="zh-CN" sz="2800" dirty="0">
                <a:solidFill>
                  <a:srgbClr val="003366"/>
                </a:solidFill>
                <a:latin typeface="楷体_GB2312" pitchFamily="49" charset="-122"/>
                <a:ea typeface="楷体_GB2312" pitchFamily="49" charset="-122"/>
              </a:rPr>
              <a:t>64</a:t>
            </a:r>
            <a:r>
              <a:rPr lang="zh-CN" altLang="en-US" sz="2800" dirty="0">
                <a:solidFill>
                  <a:srgbClr val="003366"/>
                </a:solidFill>
                <a:latin typeface="楷体_GB2312" pitchFamily="49" charset="-122"/>
                <a:ea typeface="楷体_GB2312" pitchFamily="49" charset="-122"/>
              </a:rPr>
              <a:t>、</a:t>
            </a:r>
            <a:r>
              <a:rPr lang="en-US" altLang="zh-CN" sz="2800" dirty="0">
                <a:solidFill>
                  <a:srgbClr val="003366"/>
                </a:solidFill>
                <a:latin typeface="楷体_GB2312" pitchFamily="49" charset="-122"/>
                <a:ea typeface="楷体_GB2312" pitchFamily="49" charset="-122"/>
              </a:rPr>
              <a:t>128</a:t>
            </a:r>
            <a:r>
              <a:rPr lang="zh-CN" altLang="en-US" sz="2800" dirty="0">
                <a:solidFill>
                  <a:srgbClr val="003366"/>
                </a:solidFill>
                <a:latin typeface="楷体_GB2312" pitchFamily="49" charset="-122"/>
                <a:ea typeface="楷体_GB2312" pitchFamily="49" charset="-122"/>
              </a:rPr>
              <a:t>、</a:t>
            </a:r>
            <a:r>
              <a:rPr lang="en-US" altLang="zh-CN" sz="2800" dirty="0">
                <a:solidFill>
                  <a:srgbClr val="003366"/>
                </a:solidFill>
                <a:latin typeface="楷体_GB2312" pitchFamily="49" charset="-122"/>
                <a:ea typeface="楷体_GB2312" pitchFamily="49" charset="-122"/>
              </a:rPr>
              <a:t>256</a:t>
            </a:r>
            <a:r>
              <a:rPr lang="zh-CN" altLang="en-US" sz="2800" dirty="0">
                <a:solidFill>
                  <a:srgbClr val="003366"/>
                </a:solidFill>
                <a:latin typeface="楷体_GB2312" pitchFamily="49" charset="-122"/>
                <a:ea typeface="楷体_GB2312" pitchFamily="49" charset="-122"/>
              </a:rPr>
              <a:t>字节。     </a:t>
            </a:r>
            <a:endParaRPr lang="en-US" altLang="zh-CN" sz="2800" dirty="0">
              <a:solidFill>
                <a:srgbClr val="003366"/>
              </a:solidFill>
              <a:latin typeface="楷体_GB2312" pitchFamily="49" charset="-122"/>
              <a:ea typeface="楷体_GB2312" pitchFamily="49" charset="-122"/>
              <a:hlinkClick r:id="rId1" action="ppaction://program"/>
            </a:endParaRPr>
          </a:p>
          <a:p>
            <a:pPr eaLnBrk="1" hangingPunct="1">
              <a:lnSpc>
                <a:spcPct val="115000"/>
              </a:lnSpc>
            </a:pPr>
            <a:r>
              <a:rPr lang="en-US" altLang="zh-CN" sz="2800" dirty="0">
                <a:solidFill>
                  <a:srgbClr val="003366"/>
                </a:solidFill>
                <a:latin typeface="楷体_GB2312" pitchFamily="49" charset="-122"/>
                <a:ea typeface="楷体_GB2312" pitchFamily="49" charset="-122"/>
              </a:rPr>
              <a:t>   </a:t>
            </a:r>
            <a:r>
              <a:rPr lang="zh-CN" altLang="en-US" sz="2400" dirty="0">
                <a:solidFill>
                  <a:srgbClr val="003366"/>
                </a:solidFill>
                <a:latin typeface="楷体_GB2312" pitchFamily="49" charset="-122"/>
                <a:ea typeface="楷体_GB2312" pitchFamily="49" charset="-122"/>
              </a:rPr>
              <a:t>为减少平均访存时间，可以让容量较小的第一级</a:t>
            </a:r>
            <a:r>
              <a:rPr lang="en-US" altLang="zh-CN" sz="2400" dirty="0">
                <a:solidFill>
                  <a:srgbClr val="003366"/>
                </a:solidFill>
                <a:latin typeface="楷体_GB2312" pitchFamily="49" charset="-122"/>
                <a:ea typeface="楷体_GB2312" pitchFamily="49" charset="-122"/>
              </a:rPr>
              <a:t>Cache</a:t>
            </a:r>
            <a:r>
              <a:rPr lang="zh-CN" altLang="en-US" sz="2400" dirty="0">
                <a:solidFill>
                  <a:srgbClr val="003366"/>
                </a:solidFill>
                <a:latin typeface="楷体_GB2312" pitchFamily="49" charset="-122"/>
                <a:ea typeface="楷体_GB2312" pitchFamily="49" charset="-122"/>
              </a:rPr>
              <a:t>采用较小的块，而让容量较大的第二级</a:t>
            </a:r>
            <a:r>
              <a:rPr lang="en-US" altLang="zh-CN" sz="2400" dirty="0">
                <a:solidFill>
                  <a:srgbClr val="003366"/>
                </a:solidFill>
                <a:latin typeface="楷体_GB2312" pitchFamily="49" charset="-122"/>
                <a:ea typeface="楷体_GB2312" pitchFamily="49" charset="-122"/>
              </a:rPr>
              <a:t>Cache</a:t>
            </a:r>
            <a:r>
              <a:rPr lang="zh-CN" altLang="en-US" sz="2400" dirty="0">
                <a:solidFill>
                  <a:srgbClr val="003366"/>
                </a:solidFill>
                <a:latin typeface="楷体_GB2312" pitchFamily="49" charset="-122"/>
                <a:ea typeface="楷体_GB2312" pitchFamily="49" charset="-122"/>
              </a:rPr>
              <a:t>采用较大的块。</a:t>
            </a:r>
            <a:endParaRPr lang="en-US" altLang="zh-CN" sz="2400" dirty="0">
              <a:solidFill>
                <a:srgbClr val="003366"/>
              </a:solidFill>
              <a:latin typeface="楷体_GB2312" pitchFamily="49" charset="-122"/>
              <a:ea typeface="楷体_GB2312" pitchFamily="49" charset="-122"/>
            </a:endParaRPr>
          </a:p>
          <a:p>
            <a:pPr eaLnBrk="1" hangingPunct="1">
              <a:lnSpc>
                <a:spcPct val="115000"/>
              </a:lnSpc>
            </a:pPr>
            <a:endParaRPr lang="zh-CN" altLang="en-US" sz="2400" dirty="0">
              <a:solidFill>
                <a:srgbClr val="C00000"/>
              </a:solidFill>
              <a:latin typeface="楷体_GB2312" pitchFamily="49" charset="-122"/>
              <a:ea typeface="楷体_GB2312" pitchFamily="49" charset="-122"/>
            </a:endParaRPr>
          </a:p>
          <a:p>
            <a:pPr eaLnBrk="1" hangingPunct="1">
              <a:lnSpc>
                <a:spcPct val="115000"/>
              </a:lnSpc>
            </a:pPr>
            <a:endParaRPr kumimoji="1" lang="zh-CN" altLang="en-US" sz="2400" dirty="0">
              <a:solidFill>
                <a:srgbClr val="003366"/>
              </a:solidFill>
              <a:latin typeface="楷体_GB2312" pitchFamily="49" charset="-122"/>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3"/>
          <p:cNvSpPr txBox="1">
            <a:spLocks noChangeArrowheads="1"/>
          </p:cNvSpPr>
          <p:nvPr/>
        </p:nvSpPr>
        <p:spPr bwMode="auto">
          <a:xfrm>
            <a:off x="755650" y="1352550"/>
            <a:ext cx="7488238"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buFontTx/>
              <a:buAutoNum type="arabicPeriod"/>
            </a:pPr>
            <a:r>
              <a:rPr kumimoji="1" lang="zh-CN" altLang="en-US" sz="2800">
                <a:solidFill>
                  <a:srgbClr val="003366"/>
                </a:solidFill>
                <a:latin typeface="Times New Roman" panose="02020603050405020304" pitchFamily="18" charset="0"/>
                <a:ea typeface="华文中宋" panose="02010600040101010101" pitchFamily="2" charset="-122"/>
              </a:rPr>
              <a:t>非阻塞</a:t>
            </a:r>
            <a:r>
              <a:rPr kumimoji="1" lang="en-US" altLang="zh-CN" sz="2800">
                <a:solidFill>
                  <a:srgbClr val="003366"/>
                </a:solidFill>
                <a:latin typeface="Times New Roman" panose="02020603050405020304" pitchFamily="18" charset="0"/>
                <a:ea typeface="华文中宋" panose="02010600040101010101" pitchFamily="2" charset="-122"/>
              </a:rPr>
              <a:t>Cache</a:t>
            </a:r>
            <a:r>
              <a:rPr kumimoji="1" lang="zh-CN" altLang="en-US" sz="2800">
                <a:solidFill>
                  <a:srgbClr val="003366"/>
                </a:solidFill>
                <a:latin typeface="Times New Roman" panose="02020603050405020304" pitchFamily="18" charset="0"/>
                <a:ea typeface="华文中宋" panose="02010600040101010101" pitchFamily="2" charset="-122"/>
              </a:rPr>
              <a:t>：</a:t>
            </a:r>
            <a:r>
              <a:rPr kumimoji="1" lang="en-US" altLang="zh-CN" sz="2800">
                <a:solidFill>
                  <a:srgbClr val="003366"/>
                </a:solidFill>
                <a:latin typeface="Times New Roman" panose="02020603050405020304" pitchFamily="18" charset="0"/>
                <a:ea typeface="华文中宋" panose="02010600040101010101" pitchFamily="2" charset="-122"/>
              </a:rPr>
              <a:t>Cache</a:t>
            </a:r>
            <a:r>
              <a:rPr kumimoji="1" lang="zh-CN" altLang="en-US" sz="2800">
                <a:solidFill>
                  <a:srgbClr val="003366"/>
                </a:solidFill>
                <a:latin typeface="Times New Roman" panose="02020603050405020304" pitchFamily="18" charset="0"/>
                <a:ea typeface="华文中宋" panose="02010600040101010101" pitchFamily="2" charset="-122"/>
              </a:rPr>
              <a:t>失效时仍允许</a:t>
            </a:r>
            <a:r>
              <a:rPr kumimoji="1" lang="en-US" altLang="zh-CN" sz="2800">
                <a:solidFill>
                  <a:srgbClr val="003366"/>
                </a:solidFill>
                <a:latin typeface="Times New Roman" panose="02020603050405020304" pitchFamily="18" charset="0"/>
                <a:ea typeface="华文中宋" panose="02010600040101010101" pitchFamily="2" charset="-122"/>
              </a:rPr>
              <a:t>CPU</a:t>
            </a:r>
            <a:r>
              <a:rPr kumimoji="1" lang="zh-CN" altLang="en-US" sz="2800">
                <a:solidFill>
                  <a:srgbClr val="003366"/>
                </a:solidFill>
                <a:latin typeface="Times New Roman" panose="02020603050405020304" pitchFamily="18" charset="0"/>
                <a:ea typeface="华文中宋" panose="02010600040101010101" pitchFamily="2" charset="-122"/>
              </a:rPr>
              <a:t>进行其它的命中访问。即允许“失效下命中”</a:t>
            </a:r>
            <a:endParaRPr kumimoji="1" lang="zh-CN" altLang="en-US" sz="2800">
              <a:solidFill>
                <a:srgbClr val="003366"/>
              </a:solidFill>
              <a:latin typeface="Times New Roman" panose="02020603050405020304" pitchFamily="18" charset="0"/>
              <a:ea typeface="华文中宋" panose="02010600040101010101" pitchFamily="2" charset="-122"/>
            </a:endParaRPr>
          </a:p>
        </p:txBody>
      </p:sp>
      <p:sp>
        <p:nvSpPr>
          <p:cNvPr id="19459" name="Text Box 4"/>
          <p:cNvSpPr txBox="1">
            <a:spLocks noChangeArrowheads="1"/>
          </p:cNvSpPr>
          <p:nvPr/>
        </p:nvSpPr>
        <p:spPr bwMode="auto">
          <a:xfrm>
            <a:off x="755650" y="2549525"/>
            <a:ext cx="75565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buFontTx/>
              <a:buAutoNum type="arabicPeriod" startAt="2"/>
            </a:pPr>
            <a:r>
              <a:rPr kumimoji="1" lang="zh-CN" altLang="en-US" sz="2800" dirty="0">
                <a:solidFill>
                  <a:srgbClr val="003366"/>
                </a:solidFill>
                <a:latin typeface="Times New Roman" panose="02020603050405020304" pitchFamily="18" charset="0"/>
                <a:ea typeface="华文中宋" panose="02010600040101010101" pitchFamily="2" charset="-122"/>
              </a:rPr>
              <a:t>进一步提高性能：多重失效下命中</a:t>
            </a:r>
            <a:endParaRPr kumimoji="1" lang="en-US" altLang="zh-CN" sz="2800" dirty="0">
              <a:solidFill>
                <a:srgbClr val="003366"/>
              </a:solidFill>
              <a:latin typeface="Times New Roman" panose="02020603050405020304" pitchFamily="18" charset="0"/>
              <a:ea typeface="华文中宋" panose="02010600040101010101" pitchFamily="2" charset="-122"/>
            </a:endParaRPr>
          </a:p>
          <a:p>
            <a:pPr marL="1085850" lvl="1" indent="-457200" eaLnBrk="1" hangingPunct="1">
              <a:lnSpc>
                <a:spcPct val="120000"/>
              </a:lnSpc>
              <a:spcBef>
                <a:spcPct val="20000"/>
              </a:spcBef>
              <a:buClr>
                <a:srgbClr val="40458C"/>
              </a:buClr>
              <a:buFont typeface="Wingdings" panose="05000000000000000000" pitchFamily="2" charset="2"/>
              <a:buChar char="Ø"/>
            </a:pPr>
            <a:r>
              <a:rPr lang="zh-CN" altLang="en-US" sz="2400" b="0" kern="0" dirty="0" smtClean="0">
                <a:solidFill>
                  <a:srgbClr val="40458C"/>
                </a:solidFill>
                <a:latin typeface="Times New Roman" panose="02020603050405020304" pitchFamily="18" charset="0"/>
                <a:ea typeface="黑体" panose="02010609060101010101" pitchFamily="49" charset="-122"/>
              </a:rPr>
              <a:t>“</a:t>
            </a:r>
            <a:r>
              <a:rPr lang="zh-CN" altLang="en-US" sz="2400" b="0" kern="0" dirty="0" smtClean="0">
                <a:solidFill>
                  <a:srgbClr val="40458C"/>
                </a:solidFill>
                <a:latin typeface="Tahoma" panose="020B0604030504040204"/>
                <a:ea typeface="黑体" panose="02010609060101010101" pitchFamily="49" charset="-122"/>
              </a:rPr>
              <a:t>多重失效下命中</a:t>
            </a:r>
            <a:r>
              <a:rPr lang="zh-CN" altLang="en-US" sz="2400" b="0" kern="0" dirty="0" smtClean="0">
                <a:solidFill>
                  <a:srgbClr val="40458C"/>
                </a:solidFill>
                <a:latin typeface="Times New Roman" panose="02020603050405020304" pitchFamily="18" charset="0"/>
                <a:ea typeface="黑体" panose="02010609060101010101" pitchFamily="49" charset="-122"/>
              </a:rPr>
              <a:t>”</a:t>
            </a:r>
            <a:endParaRPr lang="zh-CN" altLang="en-US" sz="2400" b="0" kern="0" dirty="0">
              <a:solidFill>
                <a:srgbClr val="40458C"/>
              </a:solidFill>
              <a:latin typeface="Tahoma" panose="020B0604030504040204"/>
              <a:ea typeface="黑体" panose="02010609060101010101" pitchFamily="49" charset="-122"/>
            </a:endParaRPr>
          </a:p>
          <a:p>
            <a:pPr marL="1085850" lvl="1" indent="-457200" eaLnBrk="1" hangingPunct="1">
              <a:lnSpc>
                <a:spcPct val="120000"/>
              </a:lnSpc>
              <a:spcBef>
                <a:spcPct val="20000"/>
              </a:spcBef>
              <a:buClr>
                <a:srgbClr val="40458C"/>
              </a:buClr>
              <a:buFont typeface="Wingdings" panose="05000000000000000000" pitchFamily="2" charset="2"/>
              <a:buChar char="Ø"/>
            </a:pPr>
            <a:r>
              <a:rPr lang="zh-CN" altLang="en-US" sz="2400" b="0" kern="0" dirty="0">
                <a:solidFill>
                  <a:srgbClr val="40458C"/>
                </a:solidFill>
                <a:latin typeface="Tahoma" panose="020B0604030504040204"/>
                <a:ea typeface="黑体" panose="02010609060101010101" pitchFamily="49" charset="-122"/>
              </a:rPr>
              <a:t> </a:t>
            </a:r>
            <a:r>
              <a:rPr lang="zh-CN" altLang="en-US" sz="2400" b="0" kern="0" dirty="0" smtClean="0">
                <a:solidFill>
                  <a:srgbClr val="40458C"/>
                </a:solidFill>
                <a:latin typeface="Times New Roman" panose="02020603050405020304" pitchFamily="18" charset="0"/>
                <a:ea typeface="黑体" panose="02010609060101010101" pitchFamily="49" charset="-122"/>
              </a:rPr>
              <a:t>“失效</a:t>
            </a:r>
            <a:r>
              <a:rPr lang="zh-CN" altLang="en-US" sz="2400" b="0" kern="0" dirty="0" smtClean="0">
                <a:solidFill>
                  <a:srgbClr val="40458C"/>
                </a:solidFill>
                <a:latin typeface="Tahoma" panose="020B0604030504040204"/>
                <a:ea typeface="黑体" panose="02010609060101010101" pitchFamily="49" charset="-122"/>
              </a:rPr>
              <a:t>下失效</a:t>
            </a:r>
            <a:r>
              <a:rPr lang="zh-CN" altLang="en-US" sz="2400" b="0" kern="0" dirty="0" smtClean="0">
                <a:solidFill>
                  <a:srgbClr val="40458C"/>
                </a:solidFill>
                <a:latin typeface="Times New Roman" panose="02020603050405020304" pitchFamily="18" charset="0"/>
                <a:ea typeface="黑体" panose="02010609060101010101" pitchFamily="49" charset="-122"/>
              </a:rPr>
              <a:t>”</a:t>
            </a:r>
            <a:endParaRPr lang="zh-CN" altLang="en-US" sz="2400" b="0" kern="0" dirty="0">
              <a:solidFill>
                <a:srgbClr val="40458C"/>
              </a:solidFill>
              <a:latin typeface="Tahoma" panose="020B0604030504040204"/>
              <a:ea typeface="黑体" panose="02010609060101010101" pitchFamily="49" charset="-122"/>
            </a:endParaRPr>
          </a:p>
          <a:p>
            <a:pPr marL="1714500" lvl="2" indent="-457200" eaLnBrk="1" hangingPunct="1">
              <a:lnSpc>
                <a:spcPct val="120000"/>
              </a:lnSpc>
              <a:spcBef>
                <a:spcPct val="20000"/>
              </a:spcBef>
              <a:buClr>
                <a:srgbClr val="40458C"/>
              </a:buClr>
            </a:pPr>
            <a:r>
              <a:rPr lang="zh-CN" altLang="en-US" sz="2000" kern="0" dirty="0">
                <a:solidFill>
                  <a:srgbClr val="000000"/>
                </a:solidFill>
                <a:latin typeface="Tahoma" panose="020B0604030504040204"/>
              </a:rPr>
              <a:t>      （存储器必须能够处理多个不命中）</a:t>
            </a:r>
            <a:endParaRPr lang="zh-CN" altLang="en-US" sz="2000" kern="0" dirty="0">
              <a:solidFill>
                <a:srgbClr val="000000"/>
              </a:solidFill>
              <a:latin typeface="Tahoma" panose="020B0604030504040204"/>
            </a:endParaRPr>
          </a:p>
          <a:p>
            <a:pPr lvl="0" eaLnBrk="1" hangingPunct="1">
              <a:lnSpc>
                <a:spcPct val="120000"/>
              </a:lnSpc>
              <a:spcBef>
                <a:spcPct val="50000"/>
              </a:spcBef>
              <a:buClr>
                <a:srgbClr val="40458C"/>
              </a:buClr>
              <a:buFontTx/>
              <a:buAutoNum type="arabicPeriod" startAt="2"/>
            </a:pPr>
            <a:r>
              <a:rPr lang="zh-CN" altLang="en-US" sz="2800" dirty="0">
                <a:solidFill>
                  <a:srgbClr val="003366"/>
                </a:solidFill>
                <a:latin typeface="Times New Roman" panose="02020603050405020304" pitchFamily="18" charset="0"/>
                <a:ea typeface="华文中宋" panose="02010600040101010101" pitchFamily="2" charset="-122"/>
              </a:rPr>
              <a:t>可以同时处理的不命中次数越多，所能带来的性能上的提高就越大。</a:t>
            </a:r>
            <a:endParaRPr lang="zh-CN" altLang="en-US" sz="2800" dirty="0">
              <a:solidFill>
                <a:srgbClr val="003366"/>
              </a:solidFill>
              <a:latin typeface="Times New Roman" panose="02020603050405020304" pitchFamily="18" charset="0"/>
              <a:ea typeface="华文中宋" panose="02010600040101010101" pitchFamily="2" charset="-122"/>
            </a:endParaRPr>
          </a:p>
        </p:txBody>
      </p:sp>
      <p:sp>
        <p:nvSpPr>
          <p:cNvPr id="73734" name="Rectangle 6"/>
          <p:cNvSpPr>
            <a:spLocks noChangeArrowheads="1"/>
          </p:cNvSpPr>
          <p:nvPr/>
        </p:nvSpPr>
        <p:spPr bwMode="auto">
          <a:xfrm>
            <a:off x="646113" y="231775"/>
            <a:ext cx="7381875" cy="676275"/>
          </a:xfrm>
          <a:prstGeom prst="rect">
            <a:avLst/>
          </a:prstGeom>
          <a:noFill/>
          <a:ln>
            <a:noFill/>
          </a:ln>
          <a:effectLst/>
        </p:spPr>
        <p:txBody>
          <a:bodyPr anchor="b"/>
          <a:lstStyle/>
          <a:p>
            <a:pPr>
              <a:defRPr/>
            </a:pPr>
            <a:r>
              <a:rPr lang="en-US" altLang="zh-CN" sz="3600" dirty="0" smtClean="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8.4.5 </a:t>
            </a:r>
            <a:r>
              <a:rPr lang="zh-CN" altLang="en-US" sz="36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非阻塞</a:t>
            </a:r>
            <a:r>
              <a:rPr lang="en-US" altLang="zh-CN" sz="36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Cache</a:t>
            </a:r>
            <a:r>
              <a:rPr lang="zh-CN" altLang="en-US" sz="36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技术</a:t>
            </a:r>
            <a:endParaRPr lang="zh-CN" altLang="en-US" sz="36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descr="Rectangle: Click to edit Master text styles&#10;Second level&#10;Third level&#10;Fourth level&#10;Fifth level"/>
          <p:cNvSpPr>
            <a:spLocks noGrp="1" noChangeArrowheads="1"/>
          </p:cNvSpPr>
          <p:nvPr>
            <p:ph type="body" idx="1"/>
          </p:nvPr>
        </p:nvSpPr>
        <p:spPr>
          <a:xfrm>
            <a:off x="2116" y="908720"/>
            <a:ext cx="8892480" cy="5832648"/>
          </a:xfrm>
        </p:spPr>
        <p:txBody>
          <a:bodyPr/>
          <a:lstStyle/>
          <a:p>
            <a:pPr marL="0" lvl="1" indent="0" eaLnBrk="1" hangingPunct="1">
              <a:lnSpc>
                <a:spcPct val="120000"/>
              </a:lnSpc>
              <a:spcBef>
                <a:spcPct val="50000"/>
              </a:spcBef>
              <a:buNone/>
            </a:pPr>
            <a:r>
              <a:rPr kumimoji="1" lang="en-US" altLang="zh-CN" b="1" dirty="0" smtClean="0">
                <a:solidFill>
                  <a:srgbClr val="003366"/>
                </a:solidFill>
                <a:latin typeface="Times New Roman" panose="02020603050405020304" pitchFamily="18" charset="0"/>
                <a:ea typeface="华文中宋" panose="02010600040101010101" pitchFamily="2" charset="-122"/>
              </a:rPr>
              <a:t>      4. </a:t>
            </a:r>
            <a:r>
              <a:rPr kumimoji="1" lang="zh-CN" altLang="en-US" b="1" dirty="0" smtClean="0">
                <a:solidFill>
                  <a:srgbClr val="003366"/>
                </a:solidFill>
                <a:latin typeface="Times New Roman" panose="02020603050405020304" pitchFamily="18" charset="0"/>
                <a:ea typeface="华文中宋" panose="02010600040101010101" pitchFamily="2" charset="-122"/>
              </a:rPr>
              <a:t>模拟</a:t>
            </a:r>
            <a:r>
              <a:rPr kumimoji="1" lang="zh-CN" altLang="en-US" b="1" dirty="0">
                <a:solidFill>
                  <a:srgbClr val="003366"/>
                </a:solidFill>
                <a:latin typeface="Times New Roman" panose="02020603050405020304" pitchFamily="18" charset="0"/>
                <a:ea typeface="华文中宋" panose="02010600040101010101" pitchFamily="2" charset="-122"/>
              </a:rPr>
              <a:t>研究</a:t>
            </a:r>
            <a:endParaRPr kumimoji="1" lang="zh-CN" altLang="en-US" b="1" dirty="0">
              <a:solidFill>
                <a:srgbClr val="003366"/>
              </a:solidFill>
              <a:latin typeface="Times New Roman" panose="02020603050405020304" pitchFamily="18" charset="0"/>
              <a:ea typeface="华文中宋" panose="02010600040101010101" pitchFamily="2" charset="-122"/>
            </a:endParaRPr>
          </a:p>
          <a:p>
            <a:pPr lvl="2" eaLnBrk="1" hangingPunct="1">
              <a:buFont typeface="Wingdings" panose="05000000000000000000" pitchFamily="2" charset="2"/>
              <a:buNone/>
            </a:pPr>
            <a:r>
              <a:rPr lang="zh-CN" altLang="en-US" dirty="0" smtClean="0">
                <a:solidFill>
                  <a:schemeClr val="tx2"/>
                </a:solidFill>
                <a:latin typeface="Times New Roman" panose="02020603050405020304" pitchFamily="18" charset="0"/>
              </a:rPr>
              <a:t>   非阻塞</a:t>
            </a:r>
            <a:r>
              <a:rPr lang="en-US" altLang="zh-CN" dirty="0" smtClean="0">
                <a:solidFill>
                  <a:schemeClr val="tx2"/>
                </a:solidFill>
                <a:latin typeface="Times New Roman" panose="02020603050405020304" pitchFamily="18" charset="0"/>
              </a:rPr>
              <a:t>Cache</a:t>
            </a:r>
            <a:r>
              <a:rPr lang="zh-CN" altLang="en-US" dirty="0" smtClean="0">
                <a:solidFill>
                  <a:schemeClr val="tx2"/>
                </a:solidFill>
                <a:latin typeface="Times New Roman" panose="02020603050405020304" pitchFamily="18" charset="0"/>
              </a:rPr>
              <a:t>的平均存储器等待时间（以周期为单位）与阻塞</a:t>
            </a:r>
            <a:r>
              <a:rPr lang="en-US" altLang="zh-CN" dirty="0" smtClean="0">
                <a:solidFill>
                  <a:schemeClr val="tx2"/>
                </a:solidFill>
                <a:latin typeface="Times New Roman" panose="02020603050405020304" pitchFamily="18" charset="0"/>
              </a:rPr>
              <a:t>Cache</a:t>
            </a:r>
            <a:r>
              <a:rPr lang="zh-CN" altLang="en-US" dirty="0" smtClean="0">
                <a:solidFill>
                  <a:schemeClr val="tx2"/>
                </a:solidFill>
                <a:latin typeface="Times New Roman" panose="02020603050405020304" pitchFamily="18" charset="0"/>
              </a:rPr>
              <a:t>平均存储器等待时间的比值</a:t>
            </a:r>
            <a:endParaRPr lang="zh-CN" altLang="en-US" dirty="0" smtClean="0">
              <a:solidFill>
                <a:schemeClr val="tx2"/>
              </a:solidFill>
              <a:latin typeface="Times New Roman" panose="02020603050405020304" pitchFamily="18" charset="0"/>
            </a:endParaRPr>
          </a:p>
          <a:p>
            <a:pPr lvl="2" eaLnBrk="1" hangingPunct="1"/>
            <a:r>
              <a:rPr lang="zh-CN" altLang="en-US" dirty="0" smtClean="0">
                <a:latin typeface="Times New Roman" panose="02020603050405020304" pitchFamily="18" charset="0"/>
              </a:rPr>
              <a:t>测试条件：</a:t>
            </a:r>
            <a:r>
              <a:rPr lang="en-US" altLang="zh-CN" dirty="0" smtClean="0">
                <a:solidFill>
                  <a:srgbClr val="9933FF"/>
                </a:solidFill>
                <a:latin typeface="Times New Roman" panose="02020603050405020304" pitchFamily="18" charset="0"/>
              </a:rPr>
              <a:t>8K</a:t>
            </a:r>
            <a:r>
              <a:rPr lang="zh-CN" altLang="en-US" dirty="0" smtClean="0">
                <a:latin typeface="Times New Roman" panose="02020603050405020304" pitchFamily="18" charset="0"/>
              </a:rPr>
              <a:t>直接映象</a:t>
            </a:r>
            <a:r>
              <a:rPr lang="en-US" altLang="zh-CN" dirty="0" smtClean="0">
                <a:latin typeface="Times New Roman" panose="02020603050405020304" pitchFamily="18" charset="0"/>
              </a:rPr>
              <a:t>Cache</a:t>
            </a:r>
            <a:r>
              <a:rPr lang="zh-CN" altLang="en-US" dirty="0" smtClean="0">
                <a:latin typeface="Times New Roman" panose="02020603050405020304" pitchFamily="18" charset="0"/>
              </a:rPr>
              <a:t>，块大小为</a:t>
            </a:r>
            <a:r>
              <a:rPr lang="en-US" altLang="zh-CN" dirty="0" smtClean="0">
                <a:solidFill>
                  <a:srgbClr val="9933FF"/>
                </a:solidFill>
                <a:latin typeface="Times New Roman" panose="02020603050405020304" pitchFamily="18" charset="0"/>
              </a:rPr>
              <a:t>32</a:t>
            </a:r>
            <a:r>
              <a:rPr lang="zh-CN" altLang="en-US" dirty="0" smtClean="0">
                <a:latin typeface="Times New Roman" panose="02020603050405020304" pitchFamily="18" charset="0"/>
              </a:rPr>
              <a:t>字节</a:t>
            </a:r>
            <a:endParaRPr lang="zh-CN" altLang="en-US" dirty="0" smtClean="0">
              <a:latin typeface="Times New Roman" panose="02020603050405020304" pitchFamily="18" charset="0"/>
            </a:endParaRPr>
          </a:p>
          <a:p>
            <a:pPr lvl="2" eaLnBrk="1" hangingPunct="1"/>
            <a:r>
              <a:rPr lang="zh-CN" altLang="en-US" dirty="0" smtClean="0">
                <a:latin typeface="Times New Roman" panose="02020603050405020304" pitchFamily="18" charset="0"/>
              </a:rPr>
              <a:t>测试程序：</a:t>
            </a:r>
            <a:r>
              <a:rPr lang="en-US" altLang="zh-CN" dirty="0" smtClean="0">
                <a:solidFill>
                  <a:srgbClr val="9933FF"/>
                </a:solidFill>
                <a:latin typeface="Times New Roman" panose="02020603050405020304" pitchFamily="18" charset="0"/>
              </a:rPr>
              <a:t>SPEC92</a:t>
            </a:r>
            <a:r>
              <a:rPr lang="zh-CN" altLang="en-US" dirty="0" smtClean="0">
                <a:latin typeface="Times New Roman" panose="02020603050405020304" pitchFamily="18" charset="0"/>
              </a:rPr>
              <a:t>（</a:t>
            </a:r>
            <a:r>
              <a:rPr lang="en-US" altLang="zh-CN" dirty="0" smtClean="0">
                <a:solidFill>
                  <a:srgbClr val="9933FF"/>
                </a:solidFill>
                <a:latin typeface="Times New Roman" panose="02020603050405020304" pitchFamily="18" charset="0"/>
              </a:rPr>
              <a:t>14</a:t>
            </a:r>
            <a:r>
              <a:rPr lang="zh-CN" altLang="en-US" dirty="0" smtClean="0">
                <a:latin typeface="Times New Roman" panose="02020603050405020304" pitchFamily="18" charset="0"/>
              </a:rPr>
              <a:t>个浮点程序，</a:t>
            </a:r>
            <a:r>
              <a:rPr lang="en-US" altLang="zh-CN" dirty="0" smtClean="0">
                <a:solidFill>
                  <a:srgbClr val="9933FF"/>
                </a:solidFill>
                <a:latin typeface="Times New Roman" panose="02020603050405020304" pitchFamily="18" charset="0"/>
              </a:rPr>
              <a:t>4</a:t>
            </a:r>
            <a:r>
              <a:rPr lang="zh-CN" altLang="en-US" dirty="0" smtClean="0">
                <a:latin typeface="Times New Roman" panose="02020603050405020304" pitchFamily="18" charset="0"/>
              </a:rPr>
              <a:t>个整数程序）</a:t>
            </a:r>
            <a:endParaRPr lang="zh-CN" altLang="en-US" dirty="0" smtClean="0">
              <a:latin typeface="Times New Roman" panose="02020603050405020304" pitchFamily="18" charset="0"/>
            </a:endParaRPr>
          </a:p>
          <a:p>
            <a:pPr lvl="2" eaLnBrk="1" hangingPunct="1"/>
            <a:r>
              <a:rPr lang="zh-CN" altLang="en-US" dirty="0" smtClean="0">
                <a:solidFill>
                  <a:srgbClr val="D60093"/>
                </a:solidFill>
                <a:latin typeface="Times New Roman" panose="02020603050405020304" pitchFamily="18" charset="0"/>
              </a:rPr>
              <a:t>结果表明</a:t>
            </a:r>
            <a:endParaRPr lang="zh-CN" altLang="en-US" dirty="0" smtClean="0">
              <a:solidFill>
                <a:srgbClr val="D60093"/>
              </a:solidFill>
              <a:latin typeface="Times New Roman" panose="02020603050405020304" pitchFamily="18" charset="0"/>
            </a:endParaRPr>
          </a:p>
          <a:p>
            <a:pPr lvl="3" eaLnBrk="1" hangingPunct="1">
              <a:buFont typeface="Wingdings" panose="05000000000000000000" pitchFamily="2" charset="2"/>
              <a:buNone/>
            </a:pPr>
            <a:r>
              <a:rPr lang="zh-CN" altLang="en-US" dirty="0" smtClean="0">
                <a:latin typeface="Times New Roman" panose="02020603050405020304" pitchFamily="18" charset="0"/>
              </a:rPr>
              <a:t>       在重叠不命中个数为</a:t>
            </a:r>
            <a:r>
              <a:rPr lang="en-US" altLang="zh-CN" dirty="0" smtClean="0">
                <a:solidFill>
                  <a:srgbClr val="9933FF"/>
                </a:solidFill>
                <a:latin typeface="Times New Roman" panose="02020603050405020304" pitchFamily="18" charset="0"/>
              </a:rPr>
              <a:t>1</a:t>
            </a:r>
            <a:r>
              <a:rPr lang="zh-CN" altLang="en-US" dirty="0" smtClean="0">
                <a:solidFill>
                  <a:srgbClr val="9933FF"/>
                </a:solidFill>
                <a:latin typeface="Times New Roman" panose="02020603050405020304" pitchFamily="18" charset="0"/>
              </a:rPr>
              <a:t>、</a:t>
            </a:r>
            <a:r>
              <a:rPr lang="en-US" altLang="zh-CN" dirty="0" smtClean="0">
                <a:solidFill>
                  <a:srgbClr val="9933FF"/>
                </a:solidFill>
                <a:latin typeface="Times New Roman" panose="02020603050405020304" pitchFamily="18" charset="0"/>
              </a:rPr>
              <a:t>2</a:t>
            </a:r>
            <a:r>
              <a:rPr lang="zh-CN" altLang="en-US" dirty="0" smtClean="0">
                <a:latin typeface="Times New Roman" panose="02020603050405020304" pitchFamily="18" charset="0"/>
              </a:rPr>
              <a:t>和</a:t>
            </a:r>
            <a:r>
              <a:rPr lang="en-US" altLang="zh-CN" dirty="0" smtClean="0">
                <a:solidFill>
                  <a:srgbClr val="9933FF"/>
                </a:solidFill>
                <a:latin typeface="Times New Roman" panose="02020603050405020304" pitchFamily="18" charset="0"/>
              </a:rPr>
              <a:t>64</a:t>
            </a:r>
            <a:r>
              <a:rPr lang="zh-CN" altLang="en-US" dirty="0" smtClean="0">
                <a:latin typeface="Times New Roman" panose="02020603050405020304" pitchFamily="18" charset="0"/>
              </a:rPr>
              <a:t>的情况下</a:t>
            </a:r>
            <a:endParaRPr lang="zh-CN" altLang="en-US" dirty="0" smtClean="0">
              <a:latin typeface="Times New Roman" panose="02020603050405020304" pitchFamily="18" charset="0"/>
            </a:endParaRPr>
          </a:p>
          <a:p>
            <a:pPr lvl="3" eaLnBrk="1" hangingPunct="1">
              <a:buFont typeface="Wingdings" panose="05000000000000000000" pitchFamily="2" charset="2"/>
              <a:buNone/>
            </a:pPr>
            <a:r>
              <a:rPr lang="zh-CN" altLang="en-US" dirty="0" smtClean="0">
                <a:latin typeface="Times New Roman" panose="02020603050405020304" pitchFamily="18" charset="0"/>
              </a:rPr>
              <a:t>浮点程序的平均比值分别为：</a:t>
            </a:r>
            <a:r>
              <a:rPr lang="en-US" altLang="zh-CN" dirty="0" smtClean="0">
                <a:solidFill>
                  <a:srgbClr val="9933FF"/>
                </a:solidFill>
                <a:latin typeface="Times New Roman" panose="02020603050405020304" pitchFamily="18" charset="0"/>
              </a:rPr>
              <a:t>76%</a:t>
            </a:r>
            <a:r>
              <a:rPr lang="zh-CN" altLang="en-US" dirty="0" smtClean="0">
                <a:solidFill>
                  <a:srgbClr val="9933FF"/>
                </a:solidFill>
                <a:latin typeface="Times New Roman" panose="02020603050405020304" pitchFamily="18" charset="0"/>
              </a:rPr>
              <a:t>、</a:t>
            </a:r>
            <a:r>
              <a:rPr lang="en-US" altLang="zh-CN" dirty="0" smtClean="0">
                <a:solidFill>
                  <a:srgbClr val="9933FF"/>
                </a:solidFill>
                <a:latin typeface="Times New Roman" panose="02020603050405020304" pitchFamily="18" charset="0"/>
              </a:rPr>
              <a:t>51%</a:t>
            </a:r>
            <a:r>
              <a:rPr lang="zh-CN" altLang="en-US" dirty="0" smtClean="0">
                <a:solidFill>
                  <a:srgbClr val="9933FF"/>
                </a:solidFill>
                <a:latin typeface="Times New Roman" panose="02020603050405020304" pitchFamily="18" charset="0"/>
              </a:rPr>
              <a:t>和</a:t>
            </a:r>
            <a:r>
              <a:rPr lang="en-US" altLang="zh-CN" dirty="0" smtClean="0">
                <a:solidFill>
                  <a:srgbClr val="9933FF"/>
                </a:solidFill>
                <a:latin typeface="Times New Roman" panose="02020603050405020304" pitchFamily="18" charset="0"/>
              </a:rPr>
              <a:t>39%</a:t>
            </a:r>
            <a:endParaRPr lang="en-US" altLang="zh-CN" dirty="0" smtClean="0">
              <a:solidFill>
                <a:srgbClr val="9933FF"/>
              </a:solidFill>
              <a:latin typeface="Times New Roman" panose="02020603050405020304" pitchFamily="18" charset="0"/>
            </a:endParaRPr>
          </a:p>
          <a:p>
            <a:pPr lvl="3" eaLnBrk="1" hangingPunct="1">
              <a:buFont typeface="Wingdings" panose="05000000000000000000" pitchFamily="2" charset="2"/>
              <a:buNone/>
            </a:pPr>
            <a:r>
              <a:rPr lang="zh-CN" altLang="en-US" dirty="0" smtClean="0">
                <a:latin typeface="Times New Roman" panose="02020603050405020304" pitchFamily="18" charset="0"/>
              </a:rPr>
              <a:t>整数程序的平均比值则分别为：</a:t>
            </a:r>
            <a:r>
              <a:rPr lang="en-US" altLang="zh-CN" dirty="0" smtClean="0">
                <a:solidFill>
                  <a:srgbClr val="9933FF"/>
                </a:solidFill>
                <a:latin typeface="Times New Roman" panose="02020603050405020304" pitchFamily="18" charset="0"/>
              </a:rPr>
              <a:t>81%</a:t>
            </a:r>
            <a:r>
              <a:rPr lang="zh-CN" altLang="en-US" dirty="0" smtClean="0">
                <a:solidFill>
                  <a:srgbClr val="9933FF"/>
                </a:solidFill>
                <a:latin typeface="Times New Roman" panose="02020603050405020304" pitchFamily="18" charset="0"/>
              </a:rPr>
              <a:t>、</a:t>
            </a:r>
            <a:r>
              <a:rPr lang="en-US" altLang="zh-CN" dirty="0" smtClean="0">
                <a:solidFill>
                  <a:srgbClr val="9933FF"/>
                </a:solidFill>
                <a:latin typeface="Times New Roman" panose="02020603050405020304" pitchFamily="18" charset="0"/>
              </a:rPr>
              <a:t>78%</a:t>
            </a:r>
            <a:r>
              <a:rPr lang="zh-CN" altLang="en-US" dirty="0" smtClean="0">
                <a:solidFill>
                  <a:srgbClr val="9933FF"/>
                </a:solidFill>
                <a:latin typeface="Times New Roman" panose="02020603050405020304" pitchFamily="18" charset="0"/>
              </a:rPr>
              <a:t>和</a:t>
            </a:r>
            <a:r>
              <a:rPr lang="en-US" altLang="zh-CN" dirty="0" smtClean="0">
                <a:solidFill>
                  <a:srgbClr val="9933FF"/>
                </a:solidFill>
                <a:latin typeface="Times New Roman" panose="02020603050405020304" pitchFamily="18" charset="0"/>
              </a:rPr>
              <a:t>78%</a:t>
            </a:r>
            <a:endParaRPr lang="en-US" altLang="zh-CN" dirty="0" smtClean="0">
              <a:solidFill>
                <a:srgbClr val="9933FF"/>
              </a:solidFill>
              <a:latin typeface="Times New Roman" panose="02020603050405020304" pitchFamily="18" charset="0"/>
            </a:endParaRPr>
          </a:p>
          <a:p>
            <a:pPr lvl="2" eaLnBrk="1" hangingPunct="1">
              <a:buFont typeface="Wingdings" panose="05000000000000000000" pitchFamily="2" charset="2"/>
              <a:buNone/>
            </a:pPr>
            <a:r>
              <a:rPr lang="zh-CN" altLang="en-US" dirty="0" smtClean="0">
                <a:solidFill>
                  <a:srgbClr val="E24C05"/>
                </a:solidFill>
                <a:latin typeface="Times New Roman" panose="02020603050405020304" pitchFamily="18" charset="0"/>
              </a:rPr>
              <a:t>对于整数程序来说，重叠次数对性能提高影响不大，简</a:t>
            </a:r>
            <a:endParaRPr lang="zh-CN" altLang="en-US" dirty="0" smtClean="0">
              <a:solidFill>
                <a:srgbClr val="E24C05"/>
              </a:solidFill>
              <a:latin typeface="Times New Roman" panose="02020603050405020304" pitchFamily="18" charset="0"/>
            </a:endParaRPr>
          </a:p>
          <a:p>
            <a:pPr lvl="2" eaLnBrk="1" hangingPunct="1">
              <a:buFont typeface="Wingdings" panose="05000000000000000000" pitchFamily="2" charset="2"/>
              <a:buNone/>
            </a:pPr>
            <a:r>
              <a:rPr lang="zh-CN" altLang="en-US" dirty="0" smtClean="0">
                <a:solidFill>
                  <a:srgbClr val="E24C05"/>
                </a:solidFill>
                <a:latin typeface="Times New Roman" panose="02020603050405020304" pitchFamily="18" charset="0"/>
              </a:rPr>
              <a:t>单的“一次不命中下命中”就几乎可以得到所有的好处。</a:t>
            </a:r>
            <a:endParaRPr lang="zh-CN" altLang="en-US" dirty="0" smtClean="0">
              <a:solidFill>
                <a:srgbClr val="E24C05"/>
              </a:solidFill>
              <a:latin typeface="Times New Roman" panose="02020603050405020304" pitchFamily="18" charset="0"/>
            </a:endParaRPr>
          </a:p>
          <a:p>
            <a:pPr marL="457200" indent="-457200" eaLnBrk="1" hangingPunct="1"/>
            <a:r>
              <a:rPr lang="zh-CN" altLang="en-US" sz="2800" dirty="0"/>
              <a:t>对非阻塞</a:t>
            </a:r>
            <a:r>
              <a:rPr lang="en-US" altLang="zh-CN" sz="2800" dirty="0"/>
              <a:t>cache</a:t>
            </a:r>
            <a:r>
              <a:rPr lang="zh-CN" altLang="en-US" sz="2800" dirty="0"/>
              <a:t>的性能评价很难，因为存在重叠停顿时间</a:t>
            </a:r>
            <a:endParaRPr lang="zh-CN" altLang="en-US" sz="2800" dirty="0"/>
          </a:p>
          <a:p>
            <a:pPr marL="457200" indent="-457200" eaLnBrk="1" hangingPunct="1"/>
            <a:endParaRPr lang="en-US" altLang="zh-CN" dirty="0" smtClean="0"/>
          </a:p>
        </p:txBody>
      </p:sp>
      <p:sp>
        <p:nvSpPr>
          <p:cNvPr id="5" name="Text Box 5"/>
          <p:cNvSpPr txBox="1">
            <a:spLocks noChangeArrowheads="1"/>
          </p:cNvSpPr>
          <p:nvPr/>
        </p:nvSpPr>
        <p:spPr bwMode="auto">
          <a:xfrm>
            <a:off x="971600" y="188640"/>
            <a:ext cx="7218363"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pPr>
            <a:r>
              <a:rPr kumimoji="1" lang="en-US" altLang="zh-CN" sz="2800" dirty="0">
                <a:solidFill>
                  <a:srgbClr val="003366"/>
                </a:solidFill>
                <a:latin typeface="Times New Roman" panose="02020603050405020304" pitchFamily="18" charset="0"/>
                <a:ea typeface="华文中宋" panose="02010600040101010101" pitchFamily="2" charset="-122"/>
              </a:rPr>
              <a:t>3. </a:t>
            </a:r>
            <a:r>
              <a:rPr kumimoji="1" lang="zh-CN" altLang="en-US" sz="2800" dirty="0">
                <a:solidFill>
                  <a:srgbClr val="003366"/>
                </a:solidFill>
                <a:latin typeface="Times New Roman" panose="02020603050405020304" pitchFamily="18" charset="0"/>
                <a:ea typeface="华文中宋" panose="02010600040101010101" pitchFamily="2" charset="-122"/>
              </a:rPr>
              <a:t>重叠失效个数对平均访问时间的影响</a:t>
            </a:r>
            <a:endParaRPr kumimoji="1" lang="zh-CN" altLang="en-US" sz="2800" u="sng" dirty="0">
              <a:solidFill>
                <a:srgbClr val="003366"/>
              </a:solidFill>
              <a:latin typeface="Times New Roman" panose="02020603050405020304" pitchFamily="18" charset="0"/>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
          <p:cNvSpPr txBox="1">
            <a:spLocks noChangeArrowheads="1"/>
          </p:cNvSpPr>
          <p:nvPr/>
        </p:nvSpPr>
        <p:spPr bwMode="auto">
          <a:xfrm>
            <a:off x="755650" y="1268413"/>
            <a:ext cx="592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400">
                <a:solidFill>
                  <a:srgbClr val="003366"/>
                </a:solidFill>
                <a:latin typeface="Times New Roman" panose="02020603050405020304" pitchFamily="18" charset="0"/>
                <a:ea typeface="华文中宋" panose="02010600040101010101" pitchFamily="2" charset="-122"/>
              </a:rPr>
              <a:t>1. </a:t>
            </a:r>
            <a:r>
              <a:rPr kumimoji="1" lang="zh-CN" altLang="en-US" sz="2400">
                <a:solidFill>
                  <a:srgbClr val="003366"/>
                </a:solidFill>
                <a:latin typeface="Times New Roman" panose="02020603050405020304" pitchFamily="18" charset="0"/>
                <a:ea typeface="华文中宋" panose="02010600040101010101" pitchFamily="2" charset="-122"/>
              </a:rPr>
              <a:t>指令和数据都可以预取</a:t>
            </a:r>
            <a:endParaRPr kumimoji="1" lang="zh-CN" altLang="en-US" sz="2400">
              <a:solidFill>
                <a:srgbClr val="003366"/>
              </a:solidFill>
              <a:latin typeface="Times New Roman" panose="02020603050405020304" pitchFamily="18" charset="0"/>
              <a:ea typeface="华文中宋" panose="02010600040101010101" pitchFamily="2" charset="-122"/>
            </a:endParaRPr>
          </a:p>
        </p:txBody>
      </p:sp>
      <p:sp>
        <p:nvSpPr>
          <p:cNvPr id="9219" name="Text Box 4"/>
          <p:cNvSpPr txBox="1">
            <a:spLocks noChangeArrowheads="1"/>
          </p:cNvSpPr>
          <p:nvPr/>
        </p:nvSpPr>
        <p:spPr bwMode="auto">
          <a:xfrm>
            <a:off x="755650" y="1863725"/>
            <a:ext cx="7345363"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30000"/>
              </a:lnSpc>
            </a:pPr>
            <a:r>
              <a:rPr kumimoji="1" lang="en-US" altLang="zh-CN" sz="2400">
                <a:solidFill>
                  <a:srgbClr val="003366"/>
                </a:solidFill>
                <a:latin typeface="Times New Roman" panose="02020603050405020304" pitchFamily="18" charset="0"/>
                <a:ea typeface="华文中宋" panose="02010600040101010101" pitchFamily="2" charset="-122"/>
              </a:rPr>
              <a:t>2. </a:t>
            </a:r>
            <a:r>
              <a:rPr kumimoji="1" lang="zh-CN" altLang="en-US" sz="2400">
                <a:solidFill>
                  <a:srgbClr val="003366"/>
                </a:solidFill>
                <a:latin typeface="Times New Roman" panose="02020603050405020304" pitchFamily="18" charset="0"/>
                <a:ea typeface="华文中宋" panose="02010600040101010101" pitchFamily="2" charset="-122"/>
              </a:rPr>
              <a:t>预取内容既可放入</a:t>
            </a:r>
            <a:r>
              <a:rPr kumimoji="1" lang="en-US" altLang="zh-CN" sz="2400">
                <a:solidFill>
                  <a:srgbClr val="003366"/>
                </a:solidFill>
                <a:latin typeface="Times New Roman" panose="02020603050405020304" pitchFamily="18" charset="0"/>
                <a:ea typeface="华文中宋" panose="02010600040101010101" pitchFamily="2" charset="-122"/>
              </a:rPr>
              <a:t>Cache</a:t>
            </a:r>
            <a:r>
              <a:rPr kumimoji="1" lang="zh-CN" altLang="en-US" sz="2400">
                <a:solidFill>
                  <a:srgbClr val="003366"/>
                </a:solidFill>
                <a:latin typeface="Times New Roman" panose="02020603050405020304" pitchFamily="18" charset="0"/>
                <a:ea typeface="华文中宋" panose="02010600040101010101" pitchFamily="2" charset="-122"/>
              </a:rPr>
              <a:t>，也可放在外缓冲器中</a:t>
            </a:r>
            <a:endParaRPr kumimoji="1" lang="zh-CN" altLang="en-US" sz="2400">
              <a:solidFill>
                <a:srgbClr val="003366"/>
              </a:solidFill>
              <a:latin typeface="Times New Roman" panose="02020603050405020304" pitchFamily="18" charset="0"/>
              <a:ea typeface="华文中宋" panose="02010600040101010101" pitchFamily="2" charset="-122"/>
            </a:endParaRPr>
          </a:p>
          <a:p>
            <a:pPr eaLnBrk="1" hangingPunct="1">
              <a:lnSpc>
                <a:spcPct val="130000"/>
              </a:lnSpc>
            </a:pPr>
            <a:r>
              <a:rPr kumimoji="1" lang="zh-CN" altLang="en-US" sz="2400" b="0">
                <a:solidFill>
                  <a:srgbClr val="003366"/>
                </a:solidFill>
                <a:latin typeface="Times New Roman" panose="02020603050405020304" pitchFamily="18" charset="0"/>
                <a:ea typeface="华文中宋" panose="02010600040101010101" pitchFamily="2" charset="-122"/>
              </a:rPr>
              <a:t>   </a:t>
            </a:r>
            <a:r>
              <a:rPr kumimoji="1" lang="zh-CN" altLang="en-US" sz="2400">
                <a:solidFill>
                  <a:srgbClr val="003366"/>
                </a:solidFill>
                <a:latin typeface="Times New Roman" panose="02020603050405020304" pitchFamily="18" charset="0"/>
                <a:ea typeface="华文中宋" panose="02010600040101010101" pitchFamily="2" charset="-122"/>
              </a:rPr>
              <a:t>例如：指令流缓冲器</a:t>
            </a:r>
            <a:endParaRPr kumimoji="1" lang="zh-CN" altLang="en-US" sz="2400">
              <a:solidFill>
                <a:srgbClr val="003366"/>
              </a:solidFill>
              <a:latin typeface="Times New Roman" panose="02020603050405020304" pitchFamily="18" charset="0"/>
              <a:ea typeface="华文中宋" panose="02010600040101010101" pitchFamily="2" charset="-122"/>
            </a:endParaRPr>
          </a:p>
        </p:txBody>
      </p:sp>
      <p:sp>
        <p:nvSpPr>
          <p:cNvPr id="9220" name="Text Box 5"/>
          <p:cNvSpPr txBox="1">
            <a:spLocks noChangeArrowheads="1"/>
          </p:cNvSpPr>
          <p:nvPr/>
        </p:nvSpPr>
        <p:spPr bwMode="auto">
          <a:xfrm>
            <a:off x="755650" y="2997200"/>
            <a:ext cx="7848600"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30000"/>
              </a:lnSpc>
            </a:pPr>
            <a:r>
              <a:rPr kumimoji="1" lang="en-US" altLang="zh-CN" sz="2400">
                <a:solidFill>
                  <a:srgbClr val="003366"/>
                </a:solidFill>
                <a:latin typeface="Times New Roman" panose="02020603050405020304" pitchFamily="18" charset="0"/>
                <a:ea typeface="华文中宋" panose="02010600040101010101" pitchFamily="2" charset="-122"/>
              </a:rPr>
              <a:t>3. </a:t>
            </a:r>
            <a:r>
              <a:rPr kumimoji="1" lang="zh-CN" altLang="en-US" sz="2400">
                <a:solidFill>
                  <a:srgbClr val="003366"/>
                </a:solidFill>
                <a:latin typeface="Times New Roman" panose="02020603050405020304" pitchFamily="18" charset="0"/>
                <a:ea typeface="华文中宋" panose="02010600040101010101" pitchFamily="2" charset="-122"/>
              </a:rPr>
              <a:t>预取效果</a:t>
            </a:r>
            <a:br>
              <a:rPr kumimoji="1" lang="zh-CN" altLang="en-US" sz="2400">
                <a:solidFill>
                  <a:srgbClr val="003366"/>
                </a:solidFill>
                <a:latin typeface="Times New Roman" panose="02020603050405020304" pitchFamily="18" charset="0"/>
                <a:ea typeface="华文中宋" panose="02010600040101010101" pitchFamily="2" charset="-122"/>
              </a:rPr>
            </a:br>
            <a:r>
              <a:rPr kumimoji="1" lang="zh-CN" altLang="en-US" sz="2400">
                <a:solidFill>
                  <a:srgbClr val="003366"/>
                </a:solidFill>
                <a:latin typeface="Times New Roman" panose="02020603050405020304" pitchFamily="18" charset="0"/>
                <a:ea typeface="华文中宋" panose="02010600040101010101" pitchFamily="2" charset="-122"/>
              </a:rPr>
              <a:t>   </a:t>
            </a:r>
            <a:r>
              <a:rPr kumimoji="1" lang="en-US" altLang="zh-CN" sz="2400">
                <a:solidFill>
                  <a:srgbClr val="003366"/>
                </a:solidFill>
                <a:latin typeface="Times New Roman" panose="02020603050405020304" pitchFamily="18" charset="0"/>
                <a:ea typeface="华文中宋" panose="02010600040101010101" pitchFamily="2" charset="-122"/>
              </a:rPr>
              <a:t>(1) Joppi</a:t>
            </a:r>
            <a:r>
              <a:rPr kumimoji="1" lang="zh-CN" altLang="en-US" sz="2400">
                <a:solidFill>
                  <a:srgbClr val="003366"/>
                </a:solidFill>
                <a:latin typeface="Times New Roman" panose="02020603050405020304" pitchFamily="18" charset="0"/>
                <a:ea typeface="华文中宋" panose="02010600040101010101" pitchFamily="2" charset="-122"/>
              </a:rPr>
              <a:t>的研究结果</a:t>
            </a:r>
            <a:endParaRPr kumimoji="1" lang="zh-CN" altLang="en-US" sz="2400">
              <a:solidFill>
                <a:srgbClr val="003366"/>
              </a:solidFill>
              <a:latin typeface="Times New Roman" panose="02020603050405020304" pitchFamily="18" charset="0"/>
              <a:ea typeface="华文中宋" panose="02010600040101010101" pitchFamily="2" charset="-122"/>
            </a:endParaRPr>
          </a:p>
          <a:p>
            <a:pPr lvl="1" eaLnBrk="1" hangingPunct="1">
              <a:lnSpc>
                <a:spcPct val="130000"/>
              </a:lnSpc>
              <a:buSzPct val="60000"/>
              <a:buFont typeface="Wingdings" panose="05000000000000000000" pitchFamily="2" charset="2"/>
              <a:buChar char="u"/>
            </a:pPr>
            <a:r>
              <a:rPr kumimoji="1" lang="zh-CN" altLang="en-US" sz="2400">
                <a:solidFill>
                  <a:srgbClr val="003366"/>
                </a:solidFill>
                <a:latin typeface="Times New Roman" panose="02020603050405020304" pitchFamily="18" charset="0"/>
                <a:ea typeface="华文中宋" panose="02010600040101010101" pitchFamily="2" charset="-122"/>
              </a:rPr>
              <a:t> 指令预取：</a:t>
            </a:r>
            <a:r>
              <a:rPr kumimoji="1" lang="en-US" altLang="zh-CN" sz="2400">
                <a:solidFill>
                  <a:srgbClr val="003366"/>
                </a:solidFill>
                <a:latin typeface="Times New Roman" panose="02020603050405020304" pitchFamily="18" charset="0"/>
                <a:ea typeface="华文中宋" panose="02010600040101010101" pitchFamily="2" charset="-122"/>
              </a:rPr>
              <a:t>(4KB</a:t>
            </a:r>
            <a:r>
              <a:rPr kumimoji="1" lang="zh-CN" altLang="en-US" sz="2400">
                <a:solidFill>
                  <a:srgbClr val="003366"/>
                </a:solidFill>
                <a:latin typeface="Times New Roman" panose="02020603050405020304" pitchFamily="18" charset="0"/>
                <a:ea typeface="华文中宋" panose="02010600040101010101" pitchFamily="2" charset="-122"/>
              </a:rPr>
              <a:t>，直接映象</a:t>
            </a:r>
            <a:r>
              <a:rPr kumimoji="1" lang="en-US" altLang="zh-CN" sz="2400">
                <a:solidFill>
                  <a:srgbClr val="003366"/>
                </a:solidFill>
                <a:latin typeface="Times New Roman" panose="02020603050405020304" pitchFamily="18" charset="0"/>
                <a:ea typeface="华文中宋" panose="02010600040101010101" pitchFamily="2" charset="-122"/>
              </a:rPr>
              <a:t>Cache,</a:t>
            </a:r>
            <a:r>
              <a:rPr kumimoji="1" lang="zh-CN" altLang="en-US" sz="2400">
                <a:solidFill>
                  <a:srgbClr val="003366"/>
                </a:solidFill>
                <a:latin typeface="Times New Roman" panose="02020603050405020304" pitchFamily="18" charset="0"/>
                <a:ea typeface="华文中宋" panose="02010600040101010101" pitchFamily="2" charset="-122"/>
              </a:rPr>
              <a:t>块大小＝</a:t>
            </a:r>
            <a:r>
              <a:rPr kumimoji="1" lang="en-US" altLang="zh-CN" sz="2400">
                <a:solidFill>
                  <a:srgbClr val="003366"/>
                </a:solidFill>
                <a:latin typeface="Times New Roman" panose="02020603050405020304" pitchFamily="18" charset="0"/>
                <a:ea typeface="华文中宋" panose="02010600040101010101" pitchFamily="2" charset="-122"/>
              </a:rPr>
              <a:t>16</a:t>
            </a:r>
            <a:r>
              <a:rPr kumimoji="1" lang="zh-CN" altLang="en-US" sz="2400">
                <a:solidFill>
                  <a:srgbClr val="003366"/>
                </a:solidFill>
                <a:latin typeface="Times New Roman" panose="02020603050405020304" pitchFamily="18" charset="0"/>
                <a:ea typeface="华文中宋" panose="02010600040101010101" pitchFamily="2" charset="-122"/>
              </a:rPr>
              <a:t>字节</a:t>
            </a:r>
            <a:r>
              <a:rPr kumimoji="1" lang="en-US" altLang="zh-CN" sz="2400">
                <a:solidFill>
                  <a:srgbClr val="003366"/>
                </a:solidFill>
                <a:latin typeface="Times New Roman" panose="02020603050405020304" pitchFamily="18" charset="0"/>
                <a:ea typeface="华文中宋" panose="02010600040101010101" pitchFamily="2" charset="-122"/>
              </a:rPr>
              <a:t>)</a:t>
            </a:r>
            <a:endParaRPr kumimoji="1" lang="en-US" altLang="zh-CN" sz="2400">
              <a:solidFill>
                <a:srgbClr val="003366"/>
              </a:solidFill>
              <a:latin typeface="Times New Roman" panose="02020603050405020304" pitchFamily="18" charset="0"/>
              <a:ea typeface="华文中宋" panose="02010600040101010101" pitchFamily="2" charset="-122"/>
            </a:endParaRPr>
          </a:p>
          <a:p>
            <a:pPr eaLnBrk="1" hangingPunct="1">
              <a:lnSpc>
                <a:spcPct val="130000"/>
              </a:lnSpc>
            </a:pPr>
            <a:r>
              <a:rPr kumimoji="1" lang="en-US" altLang="zh-CN" sz="2400">
                <a:solidFill>
                  <a:srgbClr val="003366"/>
                </a:solidFill>
                <a:latin typeface="Times New Roman" panose="02020603050405020304" pitchFamily="18" charset="0"/>
                <a:ea typeface="华文中宋" panose="02010600040101010101" pitchFamily="2" charset="-122"/>
              </a:rPr>
              <a:t>          1</a:t>
            </a:r>
            <a:r>
              <a:rPr kumimoji="1" lang="zh-CN" altLang="en-US" sz="2400">
                <a:solidFill>
                  <a:srgbClr val="003366"/>
                </a:solidFill>
                <a:latin typeface="Times New Roman" panose="02020603050405020304" pitchFamily="18" charset="0"/>
                <a:ea typeface="华文中宋" panose="02010600040101010101" pitchFamily="2" charset="-122"/>
              </a:rPr>
              <a:t>个块的指令流缓冲器： </a:t>
            </a:r>
            <a:r>
              <a:rPr kumimoji="1" lang="zh-CN" altLang="en-US" sz="2400">
                <a:solidFill>
                  <a:schemeClr val="accent2"/>
                </a:solidFill>
                <a:latin typeface="Times New Roman" panose="02020603050405020304" pitchFamily="18" charset="0"/>
                <a:ea typeface="华文中宋" panose="02010600040101010101" pitchFamily="2" charset="-122"/>
              </a:rPr>
              <a:t>捕获</a:t>
            </a:r>
            <a:r>
              <a:rPr kumimoji="1" lang="en-US" altLang="zh-CN" sz="2400">
                <a:solidFill>
                  <a:schemeClr val="accent2"/>
                </a:solidFill>
                <a:latin typeface="Times New Roman" panose="02020603050405020304" pitchFamily="18" charset="0"/>
                <a:ea typeface="华文中宋" panose="02010600040101010101" pitchFamily="2" charset="-122"/>
              </a:rPr>
              <a:t>15</a:t>
            </a:r>
            <a:r>
              <a:rPr kumimoji="1" lang="zh-CN" altLang="en-US" sz="2400">
                <a:solidFill>
                  <a:schemeClr val="accent2"/>
                </a:solidFill>
                <a:latin typeface="Times New Roman" panose="02020603050405020304" pitchFamily="18" charset="0"/>
                <a:ea typeface="华文中宋" panose="02010600040101010101" pitchFamily="2" charset="-122"/>
              </a:rPr>
              <a:t>％～</a:t>
            </a:r>
            <a:r>
              <a:rPr kumimoji="1" lang="en-US" altLang="zh-CN" sz="2400">
                <a:solidFill>
                  <a:schemeClr val="accent2"/>
                </a:solidFill>
                <a:latin typeface="Times New Roman" panose="02020603050405020304" pitchFamily="18" charset="0"/>
                <a:ea typeface="华文中宋" panose="02010600040101010101" pitchFamily="2" charset="-122"/>
              </a:rPr>
              <a:t>25</a:t>
            </a:r>
            <a:r>
              <a:rPr kumimoji="1" lang="zh-CN" altLang="en-US" sz="2400">
                <a:solidFill>
                  <a:schemeClr val="accent2"/>
                </a:solidFill>
                <a:latin typeface="Times New Roman" panose="02020603050405020304" pitchFamily="18" charset="0"/>
                <a:ea typeface="华文中宋" panose="02010600040101010101" pitchFamily="2" charset="-122"/>
              </a:rPr>
              <a:t>％的失效</a:t>
            </a:r>
            <a:endParaRPr kumimoji="1" lang="zh-CN" altLang="en-US" sz="2400">
              <a:solidFill>
                <a:schemeClr val="accent2"/>
              </a:solidFill>
              <a:latin typeface="Times New Roman" panose="02020603050405020304" pitchFamily="18" charset="0"/>
              <a:ea typeface="华文中宋" panose="02010600040101010101" pitchFamily="2" charset="-122"/>
            </a:endParaRPr>
          </a:p>
          <a:p>
            <a:pPr eaLnBrk="1" hangingPunct="1">
              <a:lnSpc>
                <a:spcPct val="130000"/>
              </a:lnSpc>
            </a:pPr>
            <a:r>
              <a:rPr kumimoji="1" lang="zh-CN" altLang="en-US" sz="2400">
                <a:solidFill>
                  <a:srgbClr val="003366"/>
                </a:solidFill>
                <a:latin typeface="Times New Roman" panose="02020603050405020304" pitchFamily="18" charset="0"/>
                <a:ea typeface="华文中宋" panose="02010600040101010101" pitchFamily="2" charset="-122"/>
              </a:rPr>
              <a:t>          </a:t>
            </a:r>
            <a:r>
              <a:rPr kumimoji="1" lang="en-US" altLang="zh-CN" sz="2400">
                <a:solidFill>
                  <a:srgbClr val="003366"/>
                </a:solidFill>
                <a:latin typeface="Times New Roman" panose="02020603050405020304" pitchFamily="18" charset="0"/>
                <a:ea typeface="华文中宋" panose="02010600040101010101" pitchFamily="2" charset="-122"/>
              </a:rPr>
              <a:t>4</a:t>
            </a:r>
            <a:r>
              <a:rPr kumimoji="1" lang="zh-CN" altLang="en-US" sz="2400">
                <a:solidFill>
                  <a:srgbClr val="003366"/>
                </a:solidFill>
                <a:latin typeface="Times New Roman" panose="02020603050405020304" pitchFamily="18" charset="0"/>
                <a:ea typeface="华文中宋" panose="02010600040101010101" pitchFamily="2" charset="-122"/>
              </a:rPr>
              <a:t>个块的指令流缓冲器： </a:t>
            </a:r>
            <a:r>
              <a:rPr kumimoji="1" lang="zh-CN" altLang="en-US" sz="2400">
                <a:solidFill>
                  <a:schemeClr val="accent2"/>
                </a:solidFill>
                <a:latin typeface="Times New Roman" panose="02020603050405020304" pitchFamily="18" charset="0"/>
                <a:ea typeface="华文中宋" panose="02010600040101010101" pitchFamily="2" charset="-122"/>
              </a:rPr>
              <a:t>捕获</a:t>
            </a:r>
            <a:r>
              <a:rPr kumimoji="1" lang="en-US" altLang="zh-CN" sz="2400">
                <a:solidFill>
                  <a:schemeClr val="accent2"/>
                </a:solidFill>
                <a:latin typeface="Times New Roman" panose="02020603050405020304" pitchFamily="18" charset="0"/>
                <a:ea typeface="华文中宋" panose="02010600040101010101" pitchFamily="2" charset="-122"/>
              </a:rPr>
              <a:t>50</a:t>
            </a:r>
            <a:r>
              <a:rPr kumimoji="1" lang="zh-CN" altLang="en-US" sz="2400">
                <a:solidFill>
                  <a:schemeClr val="accent2"/>
                </a:solidFill>
                <a:latin typeface="Times New Roman" panose="02020603050405020304" pitchFamily="18" charset="0"/>
                <a:ea typeface="华文中宋" panose="02010600040101010101" pitchFamily="2" charset="-122"/>
              </a:rPr>
              <a:t>％</a:t>
            </a:r>
            <a:endParaRPr kumimoji="1" lang="zh-CN" altLang="en-US" sz="2400">
              <a:solidFill>
                <a:schemeClr val="accent2"/>
              </a:solidFill>
              <a:latin typeface="Times New Roman" panose="02020603050405020304" pitchFamily="18" charset="0"/>
              <a:ea typeface="华文中宋" panose="02010600040101010101" pitchFamily="2" charset="-122"/>
            </a:endParaRPr>
          </a:p>
          <a:p>
            <a:pPr eaLnBrk="1" hangingPunct="1">
              <a:lnSpc>
                <a:spcPct val="130000"/>
              </a:lnSpc>
            </a:pPr>
            <a:r>
              <a:rPr kumimoji="1" lang="zh-CN" altLang="en-US" sz="2400">
                <a:solidFill>
                  <a:srgbClr val="003366"/>
                </a:solidFill>
                <a:latin typeface="Times New Roman" panose="02020603050405020304" pitchFamily="18" charset="0"/>
                <a:ea typeface="华文中宋" panose="02010600040101010101" pitchFamily="2" charset="-122"/>
              </a:rPr>
              <a:t>          </a:t>
            </a:r>
            <a:r>
              <a:rPr kumimoji="1" lang="en-US" altLang="zh-CN" sz="2400">
                <a:solidFill>
                  <a:srgbClr val="003366"/>
                </a:solidFill>
                <a:latin typeface="Times New Roman" panose="02020603050405020304" pitchFamily="18" charset="0"/>
                <a:ea typeface="华文中宋" panose="02010600040101010101" pitchFamily="2" charset="-122"/>
              </a:rPr>
              <a:t>16</a:t>
            </a:r>
            <a:r>
              <a:rPr kumimoji="1" lang="zh-CN" altLang="en-US" sz="2400">
                <a:solidFill>
                  <a:srgbClr val="003366"/>
                </a:solidFill>
                <a:latin typeface="Times New Roman" panose="02020603050405020304" pitchFamily="18" charset="0"/>
                <a:ea typeface="华文中宋" panose="02010600040101010101" pitchFamily="2" charset="-122"/>
              </a:rPr>
              <a:t>个块的指令流缓冲器：</a:t>
            </a:r>
            <a:r>
              <a:rPr kumimoji="1" lang="zh-CN" altLang="en-US" sz="2400">
                <a:solidFill>
                  <a:schemeClr val="accent2"/>
                </a:solidFill>
                <a:latin typeface="Times New Roman" panose="02020603050405020304" pitchFamily="18" charset="0"/>
                <a:ea typeface="华文中宋" panose="02010600040101010101" pitchFamily="2" charset="-122"/>
              </a:rPr>
              <a:t>捕获</a:t>
            </a:r>
            <a:r>
              <a:rPr kumimoji="1" lang="en-US" altLang="zh-CN" sz="2400">
                <a:solidFill>
                  <a:schemeClr val="accent2"/>
                </a:solidFill>
                <a:latin typeface="Times New Roman" panose="02020603050405020304" pitchFamily="18" charset="0"/>
                <a:ea typeface="华文中宋" panose="02010600040101010101" pitchFamily="2" charset="-122"/>
              </a:rPr>
              <a:t>72</a:t>
            </a:r>
            <a:r>
              <a:rPr kumimoji="1" lang="zh-CN" altLang="en-US" sz="2400">
                <a:solidFill>
                  <a:schemeClr val="accent2"/>
                </a:solidFill>
                <a:latin typeface="Times New Roman" panose="02020603050405020304" pitchFamily="18" charset="0"/>
                <a:ea typeface="华文中宋" panose="02010600040101010101" pitchFamily="2" charset="-122"/>
              </a:rPr>
              <a:t>％</a:t>
            </a:r>
            <a:endParaRPr kumimoji="1" lang="zh-CN" altLang="en-US" sz="2400">
              <a:solidFill>
                <a:schemeClr val="accent2"/>
              </a:solidFill>
              <a:latin typeface="Times New Roman" panose="02020603050405020304" pitchFamily="18" charset="0"/>
              <a:ea typeface="华文中宋" panose="02010600040101010101" pitchFamily="2" charset="-122"/>
            </a:endParaRPr>
          </a:p>
        </p:txBody>
      </p:sp>
      <p:sp>
        <p:nvSpPr>
          <p:cNvPr id="49158" name="Rectangle 6"/>
          <p:cNvSpPr>
            <a:spLocks noChangeArrowheads="1"/>
          </p:cNvSpPr>
          <p:nvPr/>
        </p:nvSpPr>
        <p:spPr bwMode="auto">
          <a:xfrm>
            <a:off x="646113" y="231775"/>
            <a:ext cx="7381875" cy="676275"/>
          </a:xfrm>
          <a:prstGeom prst="rect">
            <a:avLst/>
          </a:prstGeom>
          <a:noFill/>
          <a:ln>
            <a:noFill/>
          </a:ln>
          <a:effectLst/>
        </p:spPr>
        <p:txBody>
          <a:bodyPr anchor="b"/>
          <a:lstStyle/>
          <a:p>
            <a:pPr>
              <a:defRPr/>
            </a:pPr>
            <a:r>
              <a:rPr lang="en-US" altLang="zh-CN" sz="3600" dirty="0" smtClean="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8.3.4 </a:t>
            </a:r>
            <a:r>
              <a:rPr lang="zh-CN" altLang="en-US" sz="36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硬件预取技术</a:t>
            </a:r>
            <a:endParaRPr lang="zh-CN" altLang="en-US" sz="36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0832" name="Group 128"/>
          <p:cNvGraphicFramePr>
            <a:graphicFrameLocks noGrp="1"/>
          </p:cNvGraphicFramePr>
          <p:nvPr>
            <p:ph/>
          </p:nvPr>
        </p:nvGraphicFramePr>
        <p:xfrm>
          <a:off x="179388" y="603250"/>
          <a:ext cx="8713787" cy="5016695"/>
        </p:xfrm>
        <a:graphic>
          <a:graphicData uri="http://schemas.openxmlformats.org/drawingml/2006/table">
            <a:tbl>
              <a:tblPr/>
              <a:tblGrid>
                <a:gridCol w="2160587"/>
                <a:gridCol w="792163"/>
                <a:gridCol w="1008062"/>
                <a:gridCol w="719138"/>
                <a:gridCol w="1008062"/>
                <a:gridCol w="3025775"/>
              </a:tblGrid>
              <a:tr h="822873">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dirty="0" smtClean="0">
                          <a:ln>
                            <a:noFill/>
                          </a:ln>
                          <a:solidFill>
                            <a:srgbClr val="E24C05"/>
                          </a:solidFill>
                          <a:effectLst/>
                          <a:latin typeface="Tahoma" panose="020B0604030504040204" pitchFamily="34" charset="0"/>
                          <a:ea typeface="黑体" panose="02010609060101010101" pitchFamily="49" charset="-122"/>
                        </a:rPr>
                        <a:t>优化技术 </a:t>
                      </a:r>
                      <a:endParaRPr kumimoji="1" lang="zh-CN" altLang="en-US" sz="2000" b="0" i="0" u="none" strike="noStrike" cap="none" normalizeH="0" baseline="0" dirty="0" smtClean="0">
                        <a:ln>
                          <a:noFill/>
                        </a:ln>
                        <a:solidFill>
                          <a:srgbClr val="E24C05"/>
                        </a:solidFill>
                        <a:effectLst/>
                        <a:latin typeface="Tahoma" panose="020B0604030504040204" pitchFamily="34" charset="0"/>
                        <a:ea typeface="黑体" panose="02010609060101010101" pitchFamily="49" charset="-122"/>
                      </a:endParaRP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rPr>
                        <a:t>不命中率 </a:t>
                      </a:r>
                      <a:endParaRPr kumimoji="1" lang="zh-CN" altLang="en-US"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rPr>
                        <a:t>不命中</a:t>
                      </a:r>
                      <a:endParaRPr kumimoji="1" lang="zh-CN" altLang="en-US"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p>
                      <a:pPr marL="0" marR="0" lvl="0" indent="0" algn="ctr"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rPr>
                        <a:t>开销 </a:t>
                      </a:r>
                      <a:endParaRPr kumimoji="1" lang="zh-CN" altLang="en-US"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rPr>
                        <a:t>命中</a:t>
                      </a:r>
                      <a:endParaRPr kumimoji="1" lang="zh-CN" altLang="en-US"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p>
                      <a:pPr marL="0" marR="0" lvl="0" indent="0" algn="ctr"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rPr>
                        <a:t>时间 </a:t>
                      </a:r>
                      <a:endParaRPr kumimoji="1" lang="zh-CN" altLang="en-US"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rPr>
                        <a:t>硬件</a:t>
                      </a:r>
                      <a:endParaRPr kumimoji="1" lang="zh-CN" altLang="en-US"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p>
                      <a:pPr marL="0" marR="0" lvl="0" indent="0" algn="ctr"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rPr>
                        <a:t>复杂度 </a:t>
                      </a:r>
                      <a:endParaRPr kumimoji="1" lang="zh-CN" altLang="en-US"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9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rPr>
                        <a:t>说 明 </a:t>
                      </a:r>
                      <a:endParaRPr kumimoji="1" lang="zh-CN" altLang="en-US"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1740">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dirty="0" smtClean="0">
                          <a:ln>
                            <a:noFill/>
                          </a:ln>
                          <a:solidFill>
                            <a:srgbClr val="0000CC"/>
                          </a:solidFill>
                          <a:effectLst/>
                          <a:latin typeface="黑体" panose="02010609060101010101" pitchFamily="49" charset="-122"/>
                          <a:ea typeface="黑体" panose="02010609060101010101" pitchFamily="49" charset="-122"/>
                        </a:rPr>
                        <a:t>使读不命中</a:t>
                      </a:r>
                      <a:endParaRPr kumimoji="1" lang="zh-CN" altLang="en-US" sz="2000" b="0" i="0" u="none" strike="noStrike" cap="none" normalizeH="0" baseline="0" dirty="0" smtClean="0">
                        <a:ln>
                          <a:noFill/>
                        </a:ln>
                        <a:solidFill>
                          <a:srgbClr val="0000CC"/>
                        </a:solidFill>
                        <a:effectLst/>
                        <a:latin typeface="黑体" panose="02010609060101010101" pitchFamily="49" charset="-122"/>
                        <a:ea typeface="黑体" panose="02010609060101010101" pitchFamily="49" charset="-122"/>
                      </a:endParaRPr>
                    </a:p>
                    <a:p>
                      <a:pPr marL="0" marR="0" lvl="0" indent="0" algn="ctr"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dirty="0" smtClean="0">
                          <a:ln>
                            <a:noFill/>
                          </a:ln>
                          <a:solidFill>
                            <a:srgbClr val="0000CC"/>
                          </a:solidFill>
                          <a:effectLst/>
                          <a:latin typeface="黑体" panose="02010609060101010101" pitchFamily="49" charset="-122"/>
                          <a:ea typeface="黑体" panose="02010609060101010101" pitchFamily="49" charset="-122"/>
                        </a:rPr>
                        <a:t>优先于写 </a:t>
                      </a:r>
                      <a:endParaRPr kumimoji="1" lang="zh-CN" altLang="en-US" sz="2000" b="0" i="0" u="none" strike="noStrike" cap="none" normalizeH="0" baseline="0" dirty="0" smtClean="0">
                        <a:ln>
                          <a:noFill/>
                        </a:ln>
                        <a:solidFill>
                          <a:srgbClr val="0000CC"/>
                        </a:solidFill>
                        <a:effectLst/>
                        <a:latin typeface="黑体" panose="02010609060101010101" pitchFamily="49" charset="-122"/>
                        <a:ea typeface="黑体" panose="02010609060101010101" pitchFamily="49" charset="-122"/>
                      </a:endParaRP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 </a:t>
                      </a:r>
                      <a:endPar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a:t>
                      </a:r>
                      <a:endPar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
                          <a:schemeClr val="tx1"/>
                        </a:buClr>
                        <a:buSzTx/>
                        <a:buFont typeface="Wingdings" panose="05000000000000000000" pitchFamily="2" charset="2"/>
                        <a:buNone/>
                      </a:pPr>
                      <a:r>
                        <a:rPr kumimoji="1" lang="en-US" altLang="zh-CN" sz="20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sym typeface="Symbol" panose="05050102010706020507" pitchFamily="18" charset="2"/>
                        </a:rPr>
                        <a:t></a:t>
                      </a:r>
                      <a:r>
                        <a:rPr kumimoji="1" lang="en-US" altLang="zh-CN" sz="20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 </a:t>
                      </a:r>
                      <a:endParaRPr kumimoji="1" lang="en-US" altLang="zh-CN" sz="20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1 </a:t>
                      </a:r>
                      <a:endPar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在单处理机上实现容易，被广泛采用 </a:t>
                      </a:r>
                      <a:endParaRPr kumimoji="1"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311">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9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dirty="0" smtClean="0">
                          <a:ln>
                            <a:noFill/>
                          </a:ln>
                          <a:solidFill>
                            <a:srgbClr val="0000CC"/>
                          </a:solidFill>
                          <a:effectLst/>
                          <a:latin typeface="黑体" panose="02010609060101010101" pitchFamily="49" charset="-122"/>
                          <a:ea typeface="黑体" panose="02010609060101010101" pitchFamily="49" charset="-122"/>
                        </a:rPr>
                        <a:t>写缓冲写合并 </a:t>
                      </a:r>
                      <a:endParaRPr kumimoji="1" lang="zh-CN" altLang="en-US" sz="2000" b="0" i="0" u="none" strike="noStrike" cap="none" normalizeH="0" baseline="0" dirty="0" smtClean="0">
                        <a:ln>
                          <a:noFill/>
                        </a:ln>
                        <a:solidFill>
                          <a:srgbClr val="0000CC"/>
                        </a:solidFill>
                        <a:effectLst/>
                        <a:latin typeface="黑体" panose="02010609060101010101" pitchFamily="49" charset="-122"/>
                        <a:ea typeface="黑体" panose="02010609060101010101" pitchFamily="49" charset="-122"/>
                      </a:endParaRP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90000"/>
                        </a:lnSpc>
                        <a:spcBef>
                          <a:spcPct val="20000"/>
                        </a:spcBef>
                        <a:spcAft>
                          <a:spcPct val="0"/>
                        </a:spcAft>
                        <a:buClr>
                          <a:schemeClr val="tx1"/>
                        </a:buClr>
                        <a:buSzTx/>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9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a:t>
                      </a:r>
                      <a:endPar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90000"/>
                        </a:lnSpc>
                        <a:spcBef>
                          <a:spcPct val="20000"/>
                        </a:spcBef>
                        <a:spcAft>
                          <a:spcPct val="0"/>
                        </a:spcAft>
                        <a:buClr>
                          <a:schemeClr val="tx1"/>
                        </a:buClr>
                        <a:buSzTx/>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9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1  </a:t>
                      </a:r>
                      <a:endPar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与写直达合用，广泛应用，例如</a:t>
                      </a: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21164</a:t>
                      </a:r>
                      <a:r>
                        <a:rPr kumimoji="1"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UltraSPARC Ⅲ </a:t>
                      </a:r>
                      <a:endPar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9043">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dirty="0" smtClean="0">
                          <a:ln>
                            <a:noFill/>
                          </a:ln>
                          <a:solidFill>
                            <a:srgbClr val="0000CC"/>
                          </a:solidFill>
                          <a:effectLst/>
                          <a:latin typeface="黑体" panose="02010609060101010101" pitchFamily="49" charset="-122"/>
                          <a:ea typeface="黑体" panose="02010609060101010101" pitchFamily="49" charset="-122"/>
                        </a:rPr>
                        <a:t>尽早重启动</a:t>
                      </a:r>
                      <a:endParaRPr kumimoji="1" lang="zh-CN" altLang="en-US" sz="2000" b="0" i="0" u="none" strike="noStrike" cap="none" normalizeH="0" baseline="0" dirty="0" smtClean="0">
                        <a:ln>
                          <a:noFill/>
                        </a:ln>
                        <a:solidFill>
                          <a:srgbClr val="0000CC"/>
                        </a:solidFill>
                        <a:effectLst/>
                        <a:latin typeface="黑体" panose="02010609060101010101" pitchFamily="49" charset="-122"/>
                        <a:ea typeface="黑体" panose="02010609060101010101" pitchFamily="49" charset="-122"/>
                      </a:endParaRPr>
                    </a:p>
                    <a:p>
                      <a:pPr marL="0" marR="0" lvl="0" indent="0" algn="ctr"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dirty="0" smtClean="0">
                          <a:ln>
                            <a:noFill/>
                          </a:ln>
                          <a:solidFill>
                            <a:srgbClr val="0000CC"/>
                          </a:solidFill>
                          <a:effectLst/>
                          <a:latin typeface="黑体" panose="02010609060101010101" pitchFamily="49" charset="-122"/>
                          <a:ea typeface="黑体" panose="02010609060101010101" pitchFamily="49" charset="-122"/>
                        </a:rPr>
                        <a:t>和请求字优先 </a:t>
                      </a:r>
                      <a:endParaRPr kumimoji="1" lang="zh-CN" altLang="en-US" sz="2000" b="0" i="0" u="none" strike="noStrike" cap="none" normalizeH="0" baseline="0" dirty="0" smtClean="0">
                        <a:ln>
                          <a:noFill/>
                        </a:ln>
                        <a:solidFill>
                          <a:srgbClr val="0000CC"/>
                        </a:solidFill>
                        <a:effectLst/>
                        <a:latin typeface="黑体" panose="02010609060101010101" pitchFamily="49" charset="-122"/>
                        <a:ea typeface="黑体" panose="02010609060101010101" pitchFamily="49" charset="-122"/>
                      </a:endParaRP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a:t>
                      </a:r>
                      <a:endPar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pPr>
                      <a:endParaRPr kumimoji="1" lang="zh-CN"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2 </a:t>
                      </a:r>
                      <a:endPar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60000"/>
                        </a:lnSpc>
                        <a:spcBef>
                          <a:spcPct val="20000"/>
                        </a:spcBef>
                        <a:spcAft>
                          <a:spcPct val="0"/>
                        </a:spcAft>
                        <a:buClr>
                          <a:schemeClr val="tx1"/>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被广泛采用 </a:t>
                      </a:r>
                      <a:endParaRPr kumimoji="1"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873">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smtClean="0">
                          <a:ln>
                            <a:noFill/>
                          </a:ln>
                          <a:solidFill>
                            <a:srgbClr val="0000CC"/>
                          </a:solidFill>
                          <a:effectLst/>
                          <a:latin typeface="黑体" panose="02010609060101010101" pitchFamily="49" charset="-122"/>
                          <a:ea typeface="黑体" panose="02010609060101010101" pitchFamily="49" charset="-122"/>
                        </a:rPr>
                        <a:t>非阻塞</a:t>
                      </a:r>
                      <a:r>
                        <a:rPr kumimoji="1" lang="en-US" altLang="zh-CN" sz="2000" b="0" i="0" u="none" strike="noStrike" cap="none" normalizeH="0" baseline="0" smtClean="0">
                          <a:ln>
                            <a:noFill/>
                          </a:ln>
                          <a:solidFill>
                            <a:srgbClr val="0000CC"/>
                          </a:solidFill>
                          <a:effectLst/>
                          <a:latin typeface="黑体" panose="02010609060101010101" pitchFamily="49" charset="-122"/>
                          <a:ea typeface="黑体" panose="02010609060101010101" pitchFamily="49" charset="-122"/>
                        </a:rPr>
                        <a:t>Cache </a:t>
                      </a:r>
                      <a:endParaRPr kumimoji="1" lang="en-US" altLang="zh-CN" sz="2000" b="0" i="0" u="none" strike="noStrike" cap="none" normalizeH="0" baseline="0" smtClean="0">
                        <a:ln>
                          <a:noFill/>
                        </a:ln>
                        <a:solidFill>
                          <a:srgbClr val="0000CC"/>
                        </a:solidFill>
                        <a:effectLst/>
                        <a:latin typeface="黑体" panose="02010609060101010101" pitchFamily="49" charset="-122"/>
                        <a:ea typeface="黑体" panose="02010609060101010101" pitchFamily="49" charset="-122"/>
                      </a:endParaRP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 </a:t>
                      </a:r>
                      <a:endParaRPr kumimoji="1"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a:t>
                      </a:r>
                      <a:endPar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
                          <a:schemeClr val="tx1"/>
                        </a:buClr>
                        <a:buSzTx/>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3 </a:t>
                      </a:r>
                      <a:endParaRPr kumimoji="1"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在支持乱序执行的</a:t>
                      </a:r>
                      <a:r>
                        <a:rPr kumimoji="1"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CPU</a:t>
                      </a:r>
                      <a:r>
                        <a:rPr kumimoji="1"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中使用 </a:t>
                      </a:r>
                      <a:endParaRPr kumimoji="1"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873">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230000"/>
                        </a:lnSpc>
                        <a:spcBef>
                          <a:spcPct val="20000"/>
                        </a:spcBef>
                        <a:spcAft>
                          <a:spcPct val="0"/>
                        </a:spcAft>
                        <a:buClr>
                          <a:schemeClr val="tx1"/>
                        </a:buClr>
                        <a:buSzTx/>
                        <a:buFont typeface="Wingdings" panose="05000000000000000000" pitchFamily="2" charset="2"/>
                        <a:buNone/>
                      </a:pPr>
                      <a:r>
                        <a:rPr kumimoji="1" lang="zh-CN" altLang="en-US" sz="2000" b="0" i="0" u="none" strike="noStrike" cap="none" normalizeH="0" baseline="0" dirty="0" smtClean="0">
                          <a:ln>
                            <a:noFill/>
                          </a:ln>
                          <a:solidFill>
                            <a:srgbClr val="0000CC"/>
                          </a:solidFill>
                          <a:effectLst/>
                          <a:latin typeface="黑体" panose="02010609060101010101" pitchFamily="49" charset="-122"/>
                          <a:ea typeface="黑体" panose="02010609060101010101" pitchFamily="49" charset="-122"/>
                        </a:rPr>
                        <a:t>两级</a:t>
                      </a:r>
                      <a:r>
                        <a:rPr kumimoji="1" lang="en-US" altLang="zh-CN" sz="2000" b="0" i="0" u="none" strike="noStrike" cap="none" normalizeH="0" baseline="0" dirty="0" smtClean="0">
                          <a:ln>
                            <a:noFill/>
                          </a:ln>
                          <a:solidFill>
                            <a:srgbClr val="0000CC"/>
                          </a:solidFill>
                          <a:effectLst/>
                          <a:latin typeface="黑体" panose="02010609060101010101" pitchFamily="49" charset="-122"/>
                          <a:ea typeface="黑体" panose="02010609060101010101" pitchFamily="49" charset="-122"/>
                        </a:rPr>
                        <a:t>Cache </a:t>
                      </a:r>
                      <a:endParaRPr kumimoji="1" lang="en-US" altLang="zh-CN" sz="2000" b="0" i="0" u="none" strike="noStrike" cap="none" normalizeH="0" baseline="0" dirty="0" smtClean="0">
                        <a:ln>
                          <a:noFill/>
                        </a:ln>
                        <a:solidFill>
                          <a:srgbClr val="0000CC"/>
                        </a:solidFill>
                        <a:effectLst/>
                        <a:latin typeface="黑体" panose="02010609060101010101" pitchFamily="49" charset="-122"/>
                        <a:ea typeface="黑体" panose="02010609060101010101" pitchFamily="49" charset="-122"/>
                      </a:endParaRP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23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 </a:t>
                      </a:r>
                      <a:endParaRPr kumimoji="1"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23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a:t>
                      </a:r>
                      <a:endParaRPr kumimoji="1"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230000"/>
                        </a:lnSpc>
                        <a:spcBef>
                          <a:spcPct val="20000"/>
                        </a:spcBef>
                        <a:spcAft>
                          <a:spcPct val="0"/>
                        </a:spcAft>
                        <a:buClr>
                          <a:schemeClr val="tx1"/>
                        </a:buClr>
                        <a:buSzTx/>
                        <a:buFont typeface="Wingdings" panose="05000000000000000000" pitchFamily="2" charset="2"/>
                        <a:buNone/>
                      </a:pPr>
                      <a:endParaRPr kumimoji="1"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23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2 </a:t>
                      </a:r>
                      <a:endParaRPr kumimoji="1"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硬件代价大；两级</a:t>
                      </a:r>
                      <a:r>
                        <a:rPr kumimoji="1"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Cache</a:t>
                      </a:r>
                      <a:r>
                        <a:rPr kumimoji="1"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的块大小不同时实现困难；被广泛采用 </a:t>
                      </a:r>
                      <a:endParaRPr kumimoji="1"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pull dir="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850" y="1341438"/>
            <a:ext cx="8569325" cy="4608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987" name="标题 3"/>
          <p:cNvSpPr>
            <a:spLocks noGrp="1"/>
          </p:cNvSpPr>
          <p:nvPr>
            <p:ph type="ctrTitle"/>
          </p:nvPr>
        </p:nvSpPr>
        <p:spPr>
          <a:xfrm>
            <a:off x="831850" y="2390775"/>
            <a:ext cx="7772400" cy="1470025"/>
          </a:xfrm>
        </p:spPr>
        <p:txBody>
          <a:bodyPr/>
          <a:lstStyle/>
          <a:p>
            <a:pPr algn="ctr"/>
            <a:r>
              <a:rPr lang="zh-CN" altLang="en-US" sz="6000" smtClean="0">
                <a:solidFill>
                  <a:srgbClr val="FF0000"/>
                </a:solidFill>
              </a:rPr>
              <a:t>谢谢！</a:t>
            </a:r>
            <a:endParaRPr lang="zh-CN" altLang="en-US" sz="6000" smtClean="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1042988" y="1341438"/>
            <a:ext cx="712946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50000"/>
              </a:lnSpc>
              <a:buSzPct val="60000"/>
              <a:buFont typeface="Wingdings" panose="05000000000000000000" pitchFamily="2" charset="2"/>
              <a:buChar char="u"/>
            </a:pPr>
            <a:r>
              <a:rPr kumimoji="1" lang="en-US" altLang="zh-CN" sz="2400">
                <a:solidFill>
                  <a:srgbClr val="003366"/>
                </a:solidFill>
                <a:latin typeface="Times New Roman" panose="02020603050405020304" pitchFamily="18" charset="0"/>
                <a:ea typeface="华文中宋" panose="02010600040101010101" pitchFamily="2" charset="-122"/>
              </a:rPr>
              <a:t> </a:t>
            </a:r>
            <a:r>
              <a:rPr kumimoji="1" lang="zh-CN" altLang="en-US" sz="2400">
                <a:solidFill>
                  <a:srgbClr val="003366"/>
                </a:solidFill>
                <a:latin typeface="Times New Roman" panose="02020603050405020304" pitchFamily="18" charset="0"/>
                <a:ea typeface="华文中宋" panose="02010600040101010101" pitchFamily="2" charset="-122"/>
              </a:rPr>
              <a:t>数据预取：</a:t>
            </a:r>
            <a:r>
              <a:rPr kumimoji="1" lang="en-US" altLang="zh-CN" sz="2400">
                <a:solidFill>
                  <a:srgbClr val="003366"/>
                </a:solidFill>
                <a:latin typeface="Times New Roman" panose="02020603050405020304" pitchFamily="18" charset="0"/>
                <a:ea typeface="华文中宋" panose="02010600040101010101" pitchFamily="2" charset="-122"/>
              </a:rPr>
              <a:t>(4KB,</a:t>
            </a:r>
            <a:r>
              <a:rPr kumimoji="1" lang="zh-CN" altLang="en-US" sz="2400">
                <a:solidFill>
                  <a:srgbClr val="003366"/>
                </a:solidFill>
                <a:latin typeface="Times New Roman" panose="02020603050405020304" pitchFamily="18" charset="0"/>
                <a:ea typeface="华文中宋" panose="02010600040101010101" pitchFamily="2" charset="-122"/>
              </a:rPr>
              <a:t>直接映象</a:t>
            </a:r>
            <a:r>
              <a:rPr kumimoji="1" lang="en-US" altLang="zh-CN" sz="2400">
                <a:solidFill>
                  <a:srgbClr val="003366"/>
                </a:solidFill>
                <a:latin typeface="Times New Roman" panose="02020603050405020304" pitchFamily="18" charset="0"/>
                <a:ea typeface="华文中宋" panose="02010600040101010101" pitchFamily="2" charset="-122"/>
              </a:rPr>
              <a:t>Cache)1</a:t>
            </a:r>
            <a:r>
              <a:rPr kumimoji="1" lang="zh-CN" altLang="en-US" sz="2400">
                <a:solidFill>
                  <a:srgbClr val="003366"/>
                </a:solidFill>
                <a:latin typeface="Times New Roman" panose="02020603050405020304" pitchFamily="18" charset="0"/>
                <a:ea typeface="华文中宋" panose="02010600040101010101" pitchFamily="2" charset="-122"/>
              </a:rPr>
              <a:t>个数据流缓冲器：</a:t>
            </a:r>
            <a:r>
              <a:rPr kumimoji="1" lang="zh-CN" altLang="en-US" sz="2400">
                <a:solidFill>
                  <a:schemeClr val="accent2"/>
                </a:solidFill>
                <a:latin typeface="Times New Roman" panose="02020603050405020304" pitchFamily="18" charset="0"/>
                <a:ea typeface="华文中宋" panose="02010600040101010101" pitchFamily="2" charset="-122"/>
              </a:rPr>
              <a:t>捕获</a:t>
            </a:r>
            <a:r>
              <a:rPr kumimoji="1" lang="en-US" altLang="zh-CN" sz="2400">
                <a:solidFill>
                  <a:schemeClr val="accent2"/>
                </a:solidFill>
                <a:latin typeface="Times New Roman" panose="02020603050405020304" pitchFamily="18" charset="0"/>
                <a:ea typeface="华文中宋" panose="02010600040101010101" pitchFamily="2" charset="-122"/>
              </a:rPr>
              <a:t>25</a:t>
            </a:r>
            <a:r>
              <a:rPr kumimoji="1" lang="zh-CN" altLang="en-US" sz="2400">
                <a:solidFill>
                  <a:schemeClr val="accent2"/>
                </a:solidFill>
                <a:latin typeface="Times New Roman" panose="02020603050405020304" pitchFamily="18" charset="0"/>
                <a:ea typeface="华文中宋" panose="02010600040101010101" pitchFamily="2" charset="-122"/>
              </a:rPr>
              <a:t>％的失效</a:t>
            </a:r>
            <a:r>
              <a:rPr kumimoji="1" lang="en-US" altLang="zh-CN" sz="2400">
                <a:solidFill>
                  <a:schemeClr val="accent2"/>
                </a:solidFill>
                <a:latin typeface="Times New Roman" panose="02020603050405020304" pitchFamily="18" charset="0"/>
                <a:ea typeface="华文中宋" panose="02010600040101010101" pitchFamily="2" charset="-122"/>
              </a:rPr>
              <a:t>,</a:t>
            </a:r>
            <a:r>
              <a:rPr kumimoji="1" lang="zh-CN" altLang="en-US" sz="2400">
                <a:solidFill>
                  <a:srgbClr val="003366"/>
                </a:solidFill>
                <a:latin typeface="Times New Roman" panose="02020603050405020304" pitchFamily="18" charset="0"/>
                <a:ea typeface="华文中宋" panose="02010600040101010101" pitchFamily="2" charset="-122"/>
              </a:rPr>
              <a:t>还可以采用多个数据流缓冲器</a:t>
            </a:r>
            <a:endParaRPr kumimoji="1" lang="zh-CN" altLang="en-US" sz="2400">
              <a:solidFill>
                <a:srgbClr val="003366"/>
              </a:solidFill>
              <a:latin typeface="Times New Roman" panose="02020603050405020304" pitchFamily="18" charset="0"/>
              <a:ea typeface="华文中宋" panose="02010600040101010101" pitchFamily="2" charset="-122"/>
            </a:endParaRPr>
          </a:p>
        </p:txBody>
      </p:sp>
      <p:sp>
        <p:nvSpPr>
          <p:cNvPr id="10243" name="Text Box 4"/>
          <p:cNvSpPr txBox="1">
            <a:spLocks noChangeArrowheads="1"/>
          </p:cNvSpPr>
          <p:nvPr/>
        </p:nvSpPr>
        <p:spPr bwMode="auto">
          <a:xfrm>
            <a:off x="755650" y="2801938"/>
            <a:ext cx="69342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50000"/>
              </a:lnSpc>
            </a:pPr>
            <a:r>
              <a:rPr kumimoji="1" lang="en-US" altLang="zh-CN" sz="2400" dirty="0">
                <a:solidFill>
                  <a:srgbClr val="003366"/>
                </a:solidFill>
                <a:latin typeface="Times New Roman" panose="02020603050405020304" pitchFamily="18" charset="0"/>
                <a:ea typeface="华文中宋" panose="02010600040101010101" pitchFamily="2" charset="-122"/>
              </a:rPr>
              <a:t>(2) </a:t>
            </a:r>
            <a:r>
              <a:rPr kumimoji="1" lang="en-US" altLang="zh-CN" sz="2400" dirty="0" err="1">
                <a:solidFill>
                  <a:srgbClr val="003366"/>
                </a:solidFill>
                <a:latin typeface="Times New Roman" panose="02020603050405020304" pitchFamily="18" charset="0"/>
                <a:ea typeface="华文中宋" panose="02010600040101010101" pitchFamily="2" charset="-122"/>
              </a:rPr>
              <a:t>Palacharla</a:t>
            </a:r>
            <a:r>
              <a:rPr kumimoji="1" lang="zh-CN" altLang="en-US" sz="2400" dirty="0">
                <a:solidFill>
                  <a:srgbClr val="003366"/>
                </a:solidFill>
                <a:latin typeface="Times New Roman" panose="02020603050405020304" pitchFamily="18" charset="0"/>
                <a:ea typeface="华文中宋" panose="02010600040101010101" pitchFamily="2" charset="-122"/>
              </a:rPr>
              <a:t>和</a:t>
            </a:r>
            <a:r>
              <a:rPr kumimoji="1" lang="en-US" altLang="zh-CN" sz="2400" dirty="0">
                <a:solidFill>
                  <a:srgbClr val="003366"/>
                </a:solidFill>
                <a:latin typeface="Times New Roman" panose="02020603050405020304" pitchFamily="18" charset="0"/>
                <a:ea typeface="华文中宋" panose="02010600040101010101" pitchFamily="2" charset="-122"/>
              </a:rPr>
              <a:t>Kessler</a:t>
            </a:r>
            <a:r>
              <a:rPr kumimoji="1" lang="zh-CN" altLang="en-US" sz="2400" dirty="0">
                <a:solidFill>
                  <a:srgbClr val="003366"/>
                </a:solidFill>
                <a:latin typeface="Times New Roman" panose="02020603050405020304" pitchFamily="18" charset="0"/>
                <a:ea typeface="华文中宋" panose="02010600040101010101" pitchFamily="2" charset="-122"/>
              </a:rPr>
              <a:t>的研究结果</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eaLnBrk="1" hangingPunct="1">
              <a:lnSpc>
                <a:spcPct val="150000"/>
              </a:lnSpc>
            </a:pPr>
            <a:r>
              <a:rPr kumimoji="1" lang="zh-CN" altLang="en-US" sz="2400" dirty="0">
                <a:solidFill>
                  <a:srgbClr val="003366"/>
                </a:solidFill>
                <a:latin typeface="Times New Roman" panose="02020603050405020304" pitchFamily="18" charset="0"/>
                <a:ea typeface="华文中宋" panose="02010600040101010101" pitchFamily="2" charset="-122"/>
              </a:rPr>
              <a:t>     流缓冲器：既能预取指令又能预取数据</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eaLnBrk="1" hangingPunct="1">
              <a:lnSpc>
                <a:spcPct val="150000"/>
              </a:lnSpc>
            </a:pPr>
            <a:r>
              <a:rPr kumimoji="1" lang="zh-CN" altLang="en-US" sz="2400" dirty="0">
                <a:solidFill>
                  <a:srgbClr val="003366"/>
                </a:solidFill>
                <a:latin typeface="Times New Roman" panose="02020603050405020304" pitchFamily="18" charset="0"/>
                <a:ea typeface="华文中宋" panose="02010600040101010101" pitchFamily="2" charset="-122"/>
              </a:rPr>
              <a:t>     对于两个</a:t>
            </a:r>
            <a:r>
              <a:rPr kumimoji="1" lang="en-US" altLang="zh-CN" sz="2400" dirty="0">
                <a:solidFill>
                  <a:srgbClr val="003366"/>
                </a:solidFill>
                <a:latin typeface="Times New Roman" panose="02020603050405020304" pitchFamily="18" charset="0"/>
                <a:ea typeface="华文中宋" panose="02010600040101010101" pitchFamily="2" charset="-122"/>
              </a:rPr>
              <a:t>64KB</a:t>
            </a:r>
            <a:r>
              <a:rPr kumimoji="1" lang="zh-CN" altLang="en-US" sz="2400" dirty="0">
                <a:solidFill>
                  <a:srgbClr val="003366"/>
                </a:solidFill>
                <a:latin typeface="Times New Roman" panose="02020603050405020304" pitchFamily="18" charset="0"/>
                <a:ea typeface="华文中宋" panose="02010600040101010101" pitchFamily="2" charset="-122"/>
              </a:rPr>
              <a:t>四路组相联</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来说：</a:t>
            </a:r>
            <a:endParaRPr kumimoji="1" lang="zh-CN" altLang="en-US" sz="2400" dirty="0">
              <a:solidFill>
                <a:srgbClr val="003366"/>
              </a:solidFill>
              <a:latin typeface="Times New Roman" panose="02020603050405020304" pitchFamily="18" charset="0"/>
              <a:ea typeface="华文中宋" panose="02010600040101010101" pitchFamily="2" charset="-122"/>
            </a:endParaRPr>
          </a:p>
          <a:p>
            <a:pPr eaLnBrk="1" hangingPunct="1">
              <a:lnSpc>
                <a:spcPct val="150000"/>
              </a:lnSpc>
            </a:pPr>
            <a:r>
              <a:rPr kumimoji="1" lang="zh-CN" altLang="en-US" sz="2400" dirty="0">
                <a:solidFill>
                  <a:srgbClr val="003366"/>
                </a:solidFill>
                <a:latin typeface="Times New Roman" panose="02020603050405020304" pitchFamily="18" charset="0"/>
                <a:ea typeface="华文中宋" panose="02010600040101010101" pitchFamily="2" charset="-122"/>
              </a:rPr>
              <a:t>     </a:t>
            </a:r>
            <a:r>
              <a:rPr kumimoji="1" lang="en-US" altLang="zh-CN" sz="2400" dirty="0">
                <a:solidFill>
                  <a:srgbClr val="003366"/>
                </a:solidFill>
                <a:latin typeface="Times New Roman" panose="02020603050405020304" pitchFamily="18" charset="0"/>
                <a:ea typeface="华文中宋" panose="02010600040101010101" pitchFamily="2" charset="-122"/>
              </a:rPr>
              <a:t>8</a:t>
            </a:r>
            <a:r>
              <a:rPr kumimoji="1" lang="zh-CN" altLang="en-US" sz="2400" dirty="0">
                <a:solidFill>
                  <a:srgbClr val="003366"/>
                </a:solidFill>
                <a:latin typeface="Times New Roman" panose="02020603050405020304" pitchFamily="18" charset="0"/>
                <a:ea typeface="华文中宋" panose="02010600040101010101" pitchFamily="2" charset="-122"/>
              </a:rPr>
              <a:t>个流缓冲器能</a:t>
            </a:r>
            <a:r>
              <a:rPr kumimoji="1" lang="zh-CN" altLang="en-US" sz="2400" dirty="0">
                <a:solidFill>
                  <a:schemeClr val="accent2"/>
                </a:solidFill>
                <a:latin typeface="Times New Roman" panose="02020603050405020304" pitchFamily="18" charset="0"/>
                <a:ea typeface="华文中宋" panose="02010600040101010101" pitchFamily="2" charset="-122"/>
              </a:rPr>
              <a:t>捕获</a:t>
            </a:r>
            <a:r>
              <a:rPr kumimoji="1" lang="en-US" altLang="zh-CN" sz="2400" dirty="0">
                <a:solidFill>
                  <a:schemeClr val="accent2"/>
                </a:solidFill>
                <a:latin typeface="Times New Roman" panose="02020603050405020304" pitchFamily="18" charset="0"/>
                <a:ea typeface="华文中宋" panose="02010600040101010101" pitchFamily="2" charset="-122"/>
              </a:rPr>
              <a:t>50</a:t>
            </a:r>
            <a:r>
              <a:rPr kumimoji="1" lang="zh-CN" altLang="en-US" sz="2400" dirty="0">
                <a:solidFill>
                  <a:schemeClr val="accent2"/>
                </a:solidFill>
                <a:latin typeface="Times New Roman" panose="02020603050405020304" pitchFamily="18" charset="0"/>
                <a:ea typeface="华文中宋" panose="02010600040101010101" pitchFamily="2" charset="-122"/>
              </a:rPr>
              <a:t>％～</a:t>
            </a:r>
            <a:r>
              <a:rPr kumimoji="1" lang="en-US" altLang="zh-CN" sz="2400" dirty="0">
                <a:solidFill>
                  <a:schemeClr val="accent2"/>
                </a:solidFill>
                <a:latin typeface="Times New Roman" panose="02020603050405020304" pitchFamily="18" charset="0"/>
                <a:ea typeface="华文中宋" panose="02010600040101010101" pitchFamily="2" charset="-122"/>
              </a:rPr>
              <a:t>70</a:t>
            </a:r>
            <a:r>
              <a:rPr kumimoji="1" lang="zh-CN" altLang="en-US" sz="2400" dirty="0">
                <a:solidFill>
                  <a:schemeClr val="accent2"/>
                </a:solidFill>
                <a:latin typeface="Times New Roman" panose="02020603050405020304" pitchFamily="18" charset="0"/>
                <a:ea typeface="华文中宋" panose="02010600040101010101" pitchFamily="2" charset="-122"/>
              </a:rPr>
              <a:t>％的失效</a:t>
            </a:r>
            <a:r>
              <a:rPr kumimoji="1" lang="zh-CN" altLang="en-US" sz="2400" dirty="0">
                <a:solidFill>
                  <a:srgbClr val="003366"/>
                </a:solidFill>
                <a:latin typeface="Times New Roman" panose="02020603050405020304" pitchFamily="18" charset="0"/>
                <a:ea typeface="华文中宋" panose="02010600040101010101" pitchFamily="2" charset="-122"/>
              </a:rPr>
              <a:t>。</a:t>
            </a:r>
            <a:endParaRPr kumimoji="1" lang="zh-CN" altLang="en-US" sz="2400" b="0" dirty="0">
              <a:solidFill>
                <a:srgbClr val="003366"/>
              </a:solidFill>
              <a:latin typeface="Times New Roman" panose="02020603050405020304" pitchFamily="18" charset="0"/>
              <a:ea typeface="华文中宋" panose="02010600040101010101" pitchFamily="2" charset="-122"/>
            </a:endParaRPr>
          </a:p>
        </p:txBody>
      </p:sp>
      <p:sp>
        <p:nvSpPr>
          <p:cNvPr id="3" name="矩形 2"/>
          <p:cNvSpPr/>
          <p:nvPr/>
        </p:nvSpPr>
        <p:spPr>
          <a:xfrm>
            <a:off x="0" y="5090750"/>
            <a:ext cx="8028384" cy="1200329"/>
          </a:xfrm>
          <a:prstGeom prst="rect">
            <a:avLst/>
          </a:prstGeom>
        </p:spPr>
        <p:txBody>
          <a:bodyPr wrap="square">
            <a:spAutoFit/>
          </a:bodyPr>
          <a:lstStyle/>
          <a:p>
            <a:pPr marL="628650" lvl="1">
              <a:lnSpc>
                <a:spcPct val="150000"/>
              </a:lnSpc>
              <a:buClr>
                <a:srgbClr val="40458C"/>
              </a:buClr>
              <a:buSzPct val="90000"/>
            </a:pPr>
            <a:r>
              <a:rPr lang="zh-CN" altLang="en-US" sz="2400" dirty="0" smtClean="0">
                <a:solidFill>
                  <a:srgbClr val="003366"/>
                </a:solidFill>
                <a:latin typeface="Times New Roman" panose="02020603050405020304" pitchFamily="18" charset="0"/>
                <a:ea typeface="华文中宋" panose="02010600040101010101" pitchFamily="2" charset="-122"/>
              </a:rPr>
              <a:t>（</a:t>
            </a:r>
            <a:r>
              <a:rPr lang="en-US" altLang="zh-CN" sz="2400" dirty="0" smtClean="0">
                <a:solidFill>
                  <a:srgbClr val="003366"/>
                </a:solidFill>
                <a:latin typeface="Times New Roman" panose="02020603050405020304" pitchFamily="18" charset="0"/>
                <a:ea typeface="华文中宋" panose="02010600040101010101" pitchFamily="2" charset="-122"/>
              </a:rPr>
              <a:t>3</a:t>
            </a:r>
            <a:r>
              <a:rPr lang="zh-CN" altLang="en-US" sz="2400" dirty="0" smtClean="0">
                <a:solidFill>
                  <a:srgbClr val="003366"/>
                </a:solidFill>
                <a:latin typeface="Times New Roman" panose="02020603050405020304" pitchFamily="18" charset="0"/>
                <a:ea typeface="华文中宋" panose="02010600040101010101" pitchFamily="2" charset="-122"/>
              </a:rPr>
              <a:t>）预</a:t>
            </a:r>
            <a:r>
              <a:rPr lang="zh-CN" altLang="en-US" sz="2400" dirty="0">
                <a:solidFill>
                  <a:srgbClr val="003366"/>
                </a:solidFill>
                <a:latin typeface="Times New Roman" panose="02020603050405020304" pitchFamily="18" charset="0"/>
                <a:ea typeface="华文中宋" panose="02010600040101010101" pitchFamily="2" charset="-122"/>
              </a:rPr>
              <a:t>取应利用存储器的空闲带宽，不能影响对</a:t>
            </a:r>
            <a:r>
              <a:rPr lang="zh-CN" altLang="en-US" sz="2400" dirty="0" smtClean="0">
                <a:solidFill>
                  <a:srgbClr val="003366"/>
                </a:solidFill>
                <a:latin typeface="Times New Roman" panose="02020603050405020304" pitchFamily="18" charset="0"/>
                <a:ea typeface="华文中宋" panose="02010600040101010101" pitchFamily="2" charset="-122"/>
              </a:rPr>
              <a:t>正   </a:t>
            </a:r>
            <a:endParaRPr lang="en-US" altLang="zh-CN" sz="2400" dirty="0">
              <a:solidFill>
                <a:srgbClr val="003366"/>
              </a:solidFill>
              <a:latin typeface="Times New Roman" panose="02020603050405020304" pitchFamily="18" charset="0"/>
              <a:ea typeface="华文中宋" panose="02010600040101010101" pitchFamily="2" charset="-122"/>
            </a:endParaRPr>
          </a:p>
          <a:p>
            <a:pPr marL="628650" lvl="1">
              <a:lnSpc>
                <a:spcPct val="150000"/>
              </a:lnSpc>
              <a:buClr>
                <a:srgbClr val="40458C"/>
              </a:buClr>
              <a:buSzPct val="90000"/>
            </a:pPr>
            <a:r>
              <a:rPr lang="en-US" altLang="zh-CN" sz="2400" dirty="0">
                <a:solidFill>
                  <a:srgbClr val="003366"/>
                </a:solidFill>
                <a:latin typeface="Times New Roman" panose="02020603050405020304" pitchFamily="18" charset="0"/>
                <a:ea typeface="华文中宋" panose="02010600040101010101" pitchFamily="2" charset="-122"/>
              </a:rPr>
              <a:t> </a:t>
            </a:r>
            <a:r>
              <a:rPr lang="en-US" altLang="zh-CN" sz="2400" dirty="0" smtClean="0">
                <a:solidFill>
                  <a:srgbClr val="003366"/>
                </a:solidFill>
                <a:latin typeface="Times New Roman" panose="02020603050405020304" pitchFamily="18" charset="0"/>
                <a:ea typeface="华文中宋" panose="02010600040101010101" pitchFamily="2" charset="-122"/>
              </a:rPr>
              <a:t>      </a:t>
            </a:r>
            <a:r>
              <a:rPr lang="zh-CN" altLang="en-US" sz="2400" dirty="0" smtClean="0">
                <a:solidFill>
                  <a:srgbClr val="003366"/>
                </a:solidFill>
                <a:latin typeface="Times New Roman" panose="02020603050405020304" pitchFamily="18" charset="0"/>
                <a:ea typeface="华文中宋" panose="02010600040101010101" pitchFamily="2" charset="-122"/>
              </a:rPr>
              <a:t>常</a:t>
            </a:r>
            <a:r>
              <a:rPr lang="zh-CN" altLang="en-US" sz="2400" dirty="0">
                <a:solidFill>
                  <a:srgbClr val="003366"/>
                </a:solidFill>
                <a:latin typeface="Times New Roman" panose="02020603050405020304" pitchFamily="18" charset="0"/>
                <a:ea typeface="华文中宋" panose="02010600040101010101" pitchFamily="2" charset="-122"/>
              </a:rPr>
              <a:t>不命中的处理，否则可能会降低性能。 </a:t>
            </a:r>
            <a:endParaRPr lang="zh-CN" altLang="en-US" sz="2400" dirty="0">
              <a:solidFill>
                <a:srgbClr val="003366"/>
              </a:solidFill>
              <a:latin typeface="Times New Roman" panose="02020603050405020304" pitchFamily="18" charset="0"/>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a:xfrm>
            <a:off x="571500" y="476672"/>
            <a:ext cx="8001000" cy="1223962"/>
          </a:xfrm>
        </p:spPr>
        <p:txBody>
          <a:bodyPr/>
          <a:lstStyle/>
          <a:p>
            <a:pPr eaLnBrk="1" hangingPunct="1">
              <a:lnSpc>
                <a:spcPct val="90000"/>
              </a:lnSpc>
            </a:pPr>
            <a:r>
              <a:rPr lang="zh-CN" altLang="en-US" dirty="0" smtClean="0"/>
              <a:t>一组利用硬件预取后整体性能得到较大提高的</a:t>
            </a:r>
            <a:r>
              <a:rPr lang="en-US" altLang="zh-CN" dirty="0" smtClean="0"/>
              <a:t>SPEC2000</a:t>
            </a:r>
            <a:r>
              <a:rPr lang="zh-CN" altLang="en-US" dirty="0" smtClean="0"/>
              <a:t>程序的性能增益</a:t>
            </a:r>
            <a:endParaRPr lang="zh-CN" altLang="en-US" dirty="0" smtClean="0"/>
          </a:p>
          <a:p>
            <a:pPr eaLnBrk="1" hangingPunct="1">
              <a:lnSpc>
                <a:spcPct val="90000"/>
              </a:lnSpc>
              <a:buFont typeface="Wingdings" panose="05000000000000000000" pitchFamily="2" charset="2"/>
              <a:buNone/>
            </a:pPr>
            <a:r>
              <a:rPr lang="zh-CN" altLang="en-US" dirty="0" smtClean="0"/>
              <a:t>  （前</a:t>
            </a:r>
            <a:r>
              <a:rPr lang="en-US" altLang="zh-CN" dirty="0" smtClean="0"/>
              <a:t>2</a:t>
            </a:r>
            <a:r>
              <a:rPr lang="zh-CN" altLang="en-US" dirty="0" smtClean="0"/>
              <a:t>个为定点程序，其余为</a:t>
            </a:r>
            <a:r>
              <a:rPr lang="en-US" altLang="zh-CN" dirty="0" smtClean="0"/>
              <a:t>10</a:t>
            </a:r>
            <a:r>
              <a:rPr lang="zh-CN" altLang="en-US" dirty="0" smtClean="0"/>
              <a:t>个浮点程序）。 </a:t>
            </a:r>
            <a:endParaRPr lang="zh-CN" altLang="en-US" dirty="0" smtClean="0"/>
          </a:p>
        </p:txBody>
      </p:sp>
      <p:sp>
        <p:nvSpPr>
          <p:cNvPr id="102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1026" name="Object 4"/>
          <p:cNvGraphicFramePr>
            <a:graphicFrameLocks noChangeAspect="1"/>
          </p:cNvGraphicFramePr>
          <p:nvPr/>
        </p:nvGraphicFramePr>
        <p:xfrm>
          <a:off x="0" y="2492375"/>
          <a:ext cx="9144000" cy="3503613"/>
        </p:xfrm>
        <a:graphic>
          <a:graphicData uri="http://schemas.openxmlformats.org/presentationml/2006/ole">
            <mc:AlternateContent xmlns:mc="http://schemas.openxmlformats.org/markup-compatibility/2006">
              <mc:Choice xmlns:v="urn:schemas-microsoft-com:vml" Requires="v">
                <p:oleObj spid="_x0000_s1038" name="图表" r:id="rId1" imgW="6570345" imgH="2178685" progId="MSGraph.Chart.8">
                  <p:embed/>
                </p:oleObj>
              </mc:Choice>
              <mc:Fallback>
                <p:oleObj name="图表" r:id="rId1" imgW="6570345" imgH="2178685" progId="MSGraph.Chart.8">
                  <p:embed/>
                  <p:pic>
                    <p:nvPicPr>
                      <p:cNvPr id="0" name="图片 10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92375"/>
                        <a:ext cx="9144000" cy="350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684213" y="1989138"/>
            <a:ext cx="7537450" cy="411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b="1">
                <a:solidFill>
                  <a:schemeClr val="tx1"/>
                </a:solidFill>
                <a:latin typeface="Verdana" panose="020B0604030504040204" pitchFamily="34" charset="0"/>
                <a:ea typeface="宋体" panose="02010600030101010101" pitchFamily="2" charset="-122"/>
              </a:defRPr>
            </a:lvl1pPr>
            <a:lvl2pPr marL="914400" indent="-45720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30000"/>
              </a:spcBef>
              <a:buFontTx/>
              <a:buAutoNum type="arabicPeriod"/>
            </a:pPr>
            <a:r>
              <a:rPr kumimoji="1" lang="zh-CN" altLang="en-US" sz="2800">
                <a:solidFill>
                  <a:srgbClr val="003366"/>
                </a:solidFill>
                <a:latin typeface="Times New Roman" panose="02020603050405020304" pitchFamily="18" charset="0"/>
                <a:ea typeface="华文中宋" panose="02010600040101010101" pitchFamily="2" charset="-122"/>
              </a:rPr>
              <a:t>预取的类型</a:t>
            </a:r>
            <a:endParaRPr kumimoji="1" lang="zh-CN" altLang="en-US" sz="2800">
              <a:solidFill>
                <a:srgbClr val="003366"/>
              </a:solidFill>
              <a:latin typeface="Times New Roman" panose="02020603050405020304" pitchFamily="18" charset="0"/>
              <a:ea typeface="华文中宋" panose="02010600040101010101" pitchFamily="2" charset="-122"/>
            </a:endParaRPr>
          </a:p>
          <a:p>
            <a:pPr lvl="1" eaLnBrk="1" hangingPunct="1">
              <a:lnSpc>
                <a:spcPct val="120000"/>
              </a:lnSpc>
              <a:spcBef>
                <a:spcPct val="30000"/>
              </a:spcBef>
              <a:buSzPct val="60000"/>
              <a:buFont typeface="Wingdings" panose="05000000000000000000" pitchFamily="2" charset="2"/>
              <a:buChar char="u"/>
            </a:pPr>
            <a:r>
              <a:rPr kumimoji="1" lang="zh-CN" altLang="en-US" sz="2400">
                <a:solidFill>
                  <a:schemeClr val="accent2"/>
                </a:solidFill>
                <a:latin typeface="Times New Roman" panose="02020603050405020304" pitchFamily="18" charset="0"/>
                <a:ea typeface="华文中宋" panose="02010600040101010101" pitchFamily="2" charset="-122"/>
              </a:rPr>
              <a:t>寄存器预取</a:t>
            </a:r>
            <a:r>
              <a:rPr kumimoji="1" lang="zh-CN" altLang="en-US" sz="2400">
                <a:solidFill>
                  <a:srgbClr val="003366"/>
                </a:solidFill>
                <a:latin typeface="Times New Roman" panose="02020603050405020304" pitchFamily="18" charset="0"/>
                <a:ea typeface="华文中宋" panose="02010600040101010101" pitchFamily="2" charset="-122"/>
              </a:rPr>
              <a:t>：把数据取到寄存器中</a:t>
            </a:r>
            <a:endParaRPr kumimoji="1" lang="zh-CN" altLang="en-US" sz="2400">
              <a:solidFill>
                <a:srgbClr val="003366"/>
              </a:solidFill>
              <a:latin typeface="Times New Roman" panose="02020603050405020304" pitchFamily="18" charset="0"/>
              <a:ea typeface="华文中宋" panose="02010600040101010101" pitchFamily="2" charset="-122"/>
            </a:endParaRPr>
          </a:p>
          <a:p>
            <a:pPr lvl="1" eaLnBrk="1" hangingPunct="1">
              <a:lnSpc>
                <a:spcPct val="120000"/>
              </a:lnSpc>
              <a:spcBef>
                <a:spcPct val="30000"/>
              </a:spcBef>
              <a:buSzPct val="60000"/>
              <a:buFont typeface="Wingdings" panose="05000000000000000000" pitchFamily="2" charset="2"/>
              <a:buChar char="u"/>
            </a:pPr>
            <a:r>
              <a:rPr kumimoji="1" lang="zh-CN" altLang="en-US" sz="2400">
                <a:solidFill>
                  <a:schemeClr val="accent2"/>
                </a:solidFill>
                <a:latin typeface="Times New Roman" panose="02020603050405020304" pitchFamily="18" charset="0"/>
                <a:ea typeface="华文中宋" panose="02010600040101010101" pitchFamily="2" charset="-122"/>
              </a:rPr>
              <a:t> </a:t>
            </a:r>
            <a:r>
              <a:rPr kumimoji="1" lang="en-US" altLang="zh-CN" sz="2400">
                <a:solidFill>
                  <a:schemeClr val="accent2"/>
                </a:solidFill>
                <a:latin typeface="Times New Roman" panose="02020603050405020304" pitchFamily="18" charset="0"/>
                <a:ea typeface="华文中宋" panose="02010600040101010101" pitchFamily="2" charset="-122"/>
              </a:rPr>
              <a:t>Cache</a:t>
            </a:r>
            <a:r>
              <a:rPr kumimoji="1" lang="zh-CN" altLang="en-US" sz="2400">
                <a:solidFill>
                  <a:schemeClr val="accent2"/>
                </a:solidFill>
                <a:latin typeface="Times New Roman" panose="02020603050405020304" pitchFamily="18" charset="0"/>
                <a:ea typeface="华文中宋" panose="02010600040101010101" pitchFamily="2" charset="-122"/>
              </a:rPr>
              <a:t>预取</a:t>
            </a:r>
            <a:r>
              <a:rPr kumimoji="1" lang="zh-CN" altLang="en-US" sz="2400">
                <a:solidFill>
                  <a:srgbClr val="003366"/>
                </a:solidFill>
                <a:latin typeface="Times New Roman" panose="02020603050405020304" pitchFamily="18" charset="0"/>
                <a:ea typeface="华文中宋" panose="02010600040101010101" pitchFamily="2" charset="-122"/>
              </a:rPr>
              <a:t>： 只将数据取到</a:t>
            </a:r>
            <a:r>
              <a:rPr kumimoji="1" lang="en-US" altLang="zh-CN" sz="2400">
                <a:solidFill>
                  <a:srgbClr val="003366"/>
                </a:solidFill>
                <a:latin typeface="Times New Roman" panose="02020603050405020304" pitchFamily="18" charset="0"/>
                <a:ea typeface="华文中宋" panose="02010600040101010101" pitchFamily="2" charset="-122"/>
              </a:rPr>
              <a:t>Cache</a:t>
            </a:r>
            <a:r>
              <a:rPr kumimoji="1" lang="zh-CN" altLang="en-US" sz="2400">
                <a:solidFill>
                  <a:srgbClr val="003366"/>
                </a:solidFill>
                <a:latin typeface="Times New Roman" panose="02020603050405020304" pitchFamily="18" charset="0"/>
                <a:ea typeface="华文中宋" panose="02010600040101010101" pitchFamily="2" charset="-122"/>
              </a:rPr>
              <a:t>中</a:t>
            </a:r>
            <a:endParaRPr kumimoji="1" lang="zh-CN" altLang="en-US" sz="2400">
              <a:solidFill>
                <a:srgbClr val="003366"/>
              </a:solidFill>
              <a:latin typeface="Times New Roman" panose="02020603050405020304" pitchFamily="18" charset="0"/>
              <a:ea typeface="华文中宋" panose="02010600040101010101" pitchFamily="2" charset="-122"/>
            </a:endParaRPr>
          </a:p>
          <a:p>
            <a:pPr lvl="1" eaLnBrk="1" hangingPunct="1">
              <a:lnSpc>
                <a:spcPct val="120000"/>
              </a:lnSpc>
              <a:spcBef>
                <a:spcPct val="30000"/>
              </a:spcBef>
              <a:buSzPct val="60000"/>
              <a:buFont typeface="Wingdings" panose="05000000000000000000" pitchFamily="2" charset="2"/>
              <a:buChar char="u"/>
            </a:pPr>
            <a:r>
              <a:rPr kumimoji="1" lang="zh-CN" altLang="en-US" sz="2400">
                <a:solidFill>
                  <a:schemeClr val="accent2"/>
                </a:solidFill>
                <a:latin typeface="Times New Roman" panose="02020603050405020304" pitchFamily="18" charset="0"/>
                <a:ea typeface="华文中宋" panose="02010600040101010101" pitchFamily="2" charset="-122"/>
              </a:rPr>
              <a:t>故障性预取</a:t>
            </a:r>
            <a:r>
              <a:rPr kumimoji="1" lang="zh-CN" altLang="en-US" sz="2400">
                <a:solidFill>
                  <a:srgbClr val="003366"/>
                </a:solidFill>
                <a:latin typeface="Times New Roman" panose="02020603050405020304" pitchFamily="18" charset="0"/>
                <a:ea typeface="华文中宋" panose="02010600040101010101" pitchFamily="2" charset="-122"/>
              </a:rPr>
              <a:t>：预取时，若出现虚地址故障或违反访问权限，就会发生异常。</a:t>
            </a:r>
            <a:endParaRPr kumimoji="1" lang="zh-CN" altLang="en-US" sz="2400">
              <a:solidFill>
                <a:srgbClr val="003366"/>
              </a:solidFill>
              <a:latin typeface="Times New Roman" panose="02020603050405020304" pitchFamily="18" charset="0"/>
              <a:ea typeface="华文中宋" panose="02010600040101010101" pitchFamily="2" charset="-122"/>
            </a:endParaRPr>
          </a:p>
          <a:p>
            <a:pPr lvl="1" eaLnBrk="1" hangingPunct="1">
              <a:lnSpc>
                <a:spcPct val="120000"/>
              </a:lnSpc>
              <a:spcBef>
                <a:spcPct val="30000"/>
              </a:spcBef>
              <a:buSzPct val="60000"/>
              <a:buFont typeface="Wingdings" panose="05000000000000000000" pitchFamily="2" charset="2"/>
              <a:buChar char="u"/>
            </a:pPr>
            <a:r>
              <a:rPr kumimoji="1" lang="zh-CN" altLang="en-US" sz="2400">
                <a:solidFill>
                  <a:schemeClr val="accent2"/>
                </a:solidFill>
                <a:latin typeface="Times New Roman" panose="02020603050405020304" pitchFamily="18" charset="0"/>
                <a:ea typeface="华文中宋" panose="02010600040101010101" pitchFamily="2" charset="-122"/>
              </a:rPr>
              <a:t>非故障性预取</a:t>
            </a:r>
            <a:r>
              <a:rPr kumimoji="1" lang="zh-CN" altLang="en-US" sz="2400">
                <a:solidFill>
                  <a:srgbClr val="003366"/>
                </a:solidFill>
                <a:latin typeface="Times New Roman" panose="02020603050405020304" pitchFamily="18" charset="0"/>
                <a:ea typeface="华文中宋" panose="02010600040101010101" pitchFamily="2" charset="-122"/>
              </a:rPr>
              <a:t>：预取时，若出现虚地址故障或违反访问权限，并不会导致异常，只是转变为“不预取”。</a:t>
            </a:r>
            <a:endParaRPr kumimoji="1" lang="zh-CN" altLang="en-US" sz="2400">
              <a:solidFill>
                <a:srgbClr val="003366"/>
              </a:solidFill>
              <a:latin typeface="Times New Roman" panose="02020603050405020304" pitchFamily="18" charset="0"/>
              <a:ea typeface="华文中宋" panose="02010600040101010101" pitchFamily="2" charset="-122"/>
            </a:endParaRPr>
          </a:p>
        </p:txBody>
      </p:sp>
      <p:sp>
        <p:nvSpPr>
          <p:cNvPr id="11267" name="Text Box 4"/>
          <p:cNvSpPr txBox="1">
            <a:spLocks noChangeArrowheads="1"/>
          </p:cNvSpPr>
          <p:nvPr/>
        </p:nvSpPr>
        <p:spPr bwMode="auto">
          <a:xfrm>
            <a:off x="611188" y="1268413"/>
            <a:ext cx="820896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pPr>
            <a:r>
              <a:rPr kumimoji="1" lang="zh-CN" altLang="en-US" sz="2400">
                <a:solidFill>
                  <a:srgbClr val="3333FF"/>
                </a:solidFill>
                <a:latin typeface="Times New Roman" panose="02020603050405020304" pitchFamily="18" charset="0"/>
                <a:ea typeface="华文中宋" panose="02010600040101010101" pitchFamily="2" charset="-122"/>
              </a:rPr>
              <a:t>由编译器加入预取指令，在数据被用到之前发出预取请求。</a:t>
            </a:r>
            <a:endParaRPr kumimoji="1" lang="zh-CN" altLang="en-US" sz="2400">
              <a:solidFill>
                <a:srgbClr val="3333FF"/>
              </a:solidFill>
              <a:latin typeface="Times New Roman" panose="02020603050405020304" pitchFamily="18" charset="0"/>
              <a:ea typeface="华文中宋" panose="02010600040101010101" pitchFamily="2" charset="-122"/>
            </a:endParaRPr>
          </a:p>
        </p:txBody>
      </p:sp>
      <p:sp>
        <p:nvSpPr>
          <p:cNvPr id="54277" name="Rectangle 5"/>
          <p:cNvSpPr>
            <a:spLocks noChangeArrowheads="1"/>
          </p:cNvSpPr>
          <p:nvPr/>
        </p:nvSpPr>
        <p:spPr bwMode="auto">
          <a:xfrm>
            <a:off x="646113" y="231775"/>
            <a:ext cx="7381875" cy="676275"/>
          </a:xfrm>
          <a:prstGeom prst="rect">
            <a:avLst/>
          </a:prstGeom>
          <a:noFill/>
          <a:ln>
            <a:noFill/>
          </a:ln>
          <a:effectLst/>
        </p:spPr>
        <p:txBody>
          <a:bodyPr anchor="b"/>
          <a:lstStyle/>
          <a:p>
            <a:pPr>
              <a:defRPr/>
            </a:pPr>
            <a:r>
              <a:rPr lang="en-US" altLang="zh-CN" sz="3600" dirty="0" smtClean="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8.3.5 </a:t>
            </a:r>
            <a:r>
              <a:rPr lang="zh-CN" altLang="en-US" sz="36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rPr>
              <a:t>由编译器控制的预取</a:t>
            </a:r>
            <a:endParaRPr lang="zh-CN" altLang="en-US" sz="3600" dirty="0">
              <a:solidFill>
                <a:srgbClr val="000066"/>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8312</Words>
  <Application>WPS 演示</Application>
  <PresentationFormat>全屏显示(4:3)</PresentationFormat>
  <Paragraphs>580</Paragraphs>
  <Slides>62</Slides>
  <Notes>29</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62</vt:i4>
      </vt:variant>
    </vt:vector>
  </HeadingPairs>
  <TitlesOfParts>
    <vt:vector size="81" baseType="lpstr">
      <vt:lpstr>Arial</vt:lpstr>
      <vt:lpstr>宋体</vt:lpstr>
      <vt:lpstr>Wingdings</vt:lpstr>
      <vt:lpstr>Calibri</vt:lpstr>
      <vt:lpstr>Times New Roman</vt:lpstr>
      <vt:lpstr>幼圆</vt:lpstr>
      <vt:lpstr>Verdana</vt:lpstr>
      <vt:lpstr>华文中宋</vt:lpstr>
      <vt:lpstr>黑体</vt:lpstr>
      <vt:lpstr>微软雅黑</vt:lpstr>
      <vt:lpstr>Arial Unicode MS</vt:lpstr>
      <vt:lpstr>Tahoma</vt:lpstr>
      <vt:lpstr>楷体_GB2312</vt:lpstr>
      <vt:lpstr>新宋体</vt:lpstr>
      <vt:lpstr>Tahoma</vt:lpstr>
      <vt:lpstr>Symbol</vt:lpstr>
      <vt:lpstr>Office 主题​​</vt:lpstr>
      <vt:lpstr>MSGraph.Chart.8</vt:lpstr>
      <vt:lpstr>Word.Picture.8</vt:lpstr>
      <vt:lpstr>计算机组织与体系结构</vt:lpstr>
      <vt:lpstr>第八章   存储层次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8.4 减少Cache失效开销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suzi</dc:creator>
  <cp:lastModifiedBy>烂柯人</cp:lastModifiedBy>
  <cp:revision>2041</cp:revision>
  <cp:lastPrinted>2018-11-20T11:15:00Z</cp:lastPrinted>
  <dcterms:created xsi:type="dcterms:W3CDTF">2113-01-01T00:00:00Z</dcterms:created>
  <dcterms:modified xsi:type="dcterms:W3CDTF">2019-12-28T14:09:57Z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