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256" r:id="rId3"/>
    <p:sldId id="1851" r:id="rId5"/>
    <p:sldId id="2004" r:id="rId6"/>
    <p:sldId id="2001" r:id="rId7"/>
    <p:sldId id="2002" r:id="rId8"/>
    <p:sldId id="2003" r:id="rId9"/>
    <p:sldId id="2038" r:id="rId10"/>
    <p:sldId id="1965" r:id="rId11"/>
    <p:sldId id="1966" r:id="rId12"/>
    <p:sldId id="1967" r:id="rId13"/>
    <p:sldId id="2022" r:id="rId14"/>
    <p:sldId id="2023" r:id="rId15"/>
    <p:sldId id="1968" r:id="rId16"/>
    <p:sldId id="1969" r:id="rId17"/>
    <p:sldId id="1971" r:id="rId18"/>
    <p:sldId id="2026" r:id="rId19"/>
    <p:sldId id="1976" r:id="rId20"/>
    <p:sldId id="1977" r:id="rId21"/>
    <p:sldId id="2035" r:id="rId22"/>
    <p:sldId id="2032" r:id="rId23"/>
    <p:sldId id="2039" r:id="rId24"/>
    <p:sldId id="2040" r:id="rId25"/>
    <p:sldId id="2041" r:id="rId26"/>
    <p:sldId id="2036" r:id="rId27"/>
    <p:sldId id="2027" r:id="rId28"/>
    <p:sldId id="2037" r:id="rId29"/>
    <p:sldId id="2028" r:id="rId30"/>
    <p:sldId id="2029" r:id="rId31"/>
    <p:sldId id="1978" r:id="rId32"/>
    <p:sldId id="1979" r:id="rId33"/>
    <p:sldId id="1980" r:id="rId34"/>
    <p:sldId id="1981" r:id="rId35"/>
    <p:sldId id="1982" r:id="rId36"/>
    <p:sldId id="1983" r:id="rId37"/>
    <p:sldId id="1984" r:id="rId38"/>
    <p:sldId id="1985" r:id="rId39"/>
    <p:sldId id="1986" r:id="rId40"/>
    <p:sldId id="1987" r:id="rId41"/>
    <p:sldId id="1988" r:id="rId42"/>
    <p:sldId id="2042" r:id="rId43"/>
    <p:sldId id="1989" r:id="rId44"/>
    <p:sldId id="1990" r:id="rId45"/>
    <p:sldId id="1991" r:id="rId46"/>
    <p:sldId id="1992" r:id="rId47"/>
    <p:sldId id="1993" r:id="rId48"/>
    <p:sldId id="1994" r:id="rId49"/>
    <p:sldId id="1995" r:id="rId50"/>
    <p:sldId id="1913" r:id="rId51"/>
  </p:sldIdLst>
  <p:sldSz cx="9144000" cy="6858000" type="screen4x3"/>
  <p:notesSz cx="6797675" cy="987425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886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6"/>
          </a:xfrm>
          <a:prstGeom prst="rect">
            <a:avLst/>
          </a:prstGeom>
        </p:spPr>
        <p:txBody>
          <a:bodyPr vert="horz" lIns="95263" tIns="47631" rIns="95263" bIns="4763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3" cy="4443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63" tIns="47631" rIns="95263" bIns="4763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9C107E-BBBC-4607-89BE-494D49DB4D4F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smtClean="0"/>
              <a:t>一个容量为</a:t>
            </a:r>
            <a:r>
              <a:rPr kumimoji="1" lang="en-US" altLang="zh-CN" smtClean="0"/>
              <a:t>2G</a:t>
            </a:r>
            <a:r>
              <a:rPr kumimoji="1" lang="zh-CN" altLang="en-US" smtClean="0"/>
              <a:t>的主存系统由</a:t>
            </a:r>
            <a:r>
              <a:rPr kumimoji="1" lang="en-US" altLang="zh-CN" smtClean="0"/>
              <a:t>256</a:t>
            </a:r>
            <a:r>
              <a:rPr kumimoji="1" lang="zh-CN" altLang="en-US" smtClean="0"/>
              <a:t>片</a:t>
            </a:r>
            <a:r>
              <a:rPr kumimoji="1" lang="en-US" altLang="zh-CN" smtClean="0"/>
              <a:t>64Mbit</a:t>
            </a:r>
            <a:r>
              <a:rPr kumimoji="1" lang="zh-CN" altLang="en-US" smtClean="0"/>
              <a:t>（</a:t>
            </a:r>
            <a:r>
              <a:rPr kumimoji="1" lang="en-US" altLang="zh-CN" smtClean="0"/>
              <a:t>16M×4bits</a:t>
            </a:r>
            <a:r>
              <a:rPr kumimoji="1" lang="zh-CN" altLang="en-US" smtClean="0"/>
              <a:t>）构成，则该系统可以很容易利用多个芯片构建成由</a:t>
            </a:r>
            <a:r>
              <a:rPr kumimoji="1" lang="en-US" altLang="zh-CN" smtClean="0"/>
              <a:t>16</a:t>
            </a:r>
            <a:r>
              <a:rPr kumimoji="1" lang="zh-CN" altLang="en-US" smtClean="0"/>
              <a:t>个</a:t>
            </a:r>
            <a:r>
              <a:rPr kumimoji="1" lang="en-US" altLang="zh-CN" smtClean="0"/>
              <a:t>64bit</a:t>
            </a:r>
            <a:r>
              <a:rPr kumimoji="1" lang="zh-CN" altLang="en-US" smtClean="0"/>
              <a:t>宽的体（</a:t>
            </a:r>
            <a:r>
              <a:rPr kumimoji="1" lang="en-US" altLang="zh-CN" smtClean="0"/>
              <a:t>16</a:t>
            </a:r>
            <a:r>
              <a:rPr kumimoji="1" lang="zh-CN" altLang="en-US" smtClean="0"/>
              <a:t>片）组成的系统，而如果该</a:t>
            </a:r>
            <a:r>
              <a:rPr kumimoji="1" lang="en-US" altLang="zh-CN" smtClean="0"/>
              <a:t>2G</a:t>
            </a:r>
            <a:r>
              <a:rPr kumimoji="1" lang="zh-CN" altLang="en-US" smtClean="0"/>
              <a:t>系统由由</a:t>
            </a:r>
            <a:r>
              <a:rPr kumimoji="1" lang="en-US" altLang="zh-CN" smtClean="0"/>
              <a:t>16</a:t>
            </a:r>
            <a:r>
              <a:rPr kumimoji="1" lang="zh-CN" altLang="en-US" smtClean="0"/>
              <a:t>片</a:t>
            </a:r>
            <a:r>
              <a:rPr kumimoji="1" lang="en-US" altLang="zh-CN" smtClean="0"/>
              <a:t>256M×4bits</a:t>
            </a:r>
            <a:r>
              <a:rPr kumimoji="1" lang="zh-CN" altLang="en-US" smtClean="0"/>
              <a:t>的芯片构成，则只能构建为一个</a:t>
            </a:r>
            <a:r>
              <a:rPr kumimoji="1" lang="en-US" altLang="zh-CN" smtClean="0"/>
              <a:t>64bit</a:t>
            </a:r>
            <a:r>
              <a:rPr kumimoji="1" lang="zh-CN" altLang="en-US" smtClean="0"/>
              <a:t>宽的体。</a:t>
            </a:r>
            <a:endParaRPr kumimoji="1" lang="zh-CN" altLang="en-US" smtClean="0"/>
          </a:p>
          <a:p>
            <a:pPr eaLnBrk="1" hangingPunct="1"/>
            <a:endParaRPr kumimoji="1" lang="zh-CN" altLang="en-US" smtClean="0"/>
          </a:p>
          <a:p>
            <a:pPr eaLnBrk="1" hangingPunct="1"/>
            <a:r>
              <a:rPr kumimoji="1" lang="zh-CN" altLang="en-US" smtClean="0"/>
              <a:t>（如可保存</a:t>
            </a:r>
            <a:r>
              <a:rPr kumimoji="1" lang="en-US" altLang="zh-CN" smtClean="0"/>
              <a:t>1024~2048</a:t>
            </a:r>
            <a:r>
              <a:rPr kumimoji="1" lang="zh-CN" altLang="en-US" smtClean="0"/>
              <a:t>位数据）。不需行访问时间而允许对行缓冲的反复访问可以提高带宽。</a:t>
            </a:r>
            <a:endParaRPr kumimoji="1" lang="zh-CN" altLang="en-US" smtClean="0"/>
          </a:p>
          <a:p>
            <a:pPr eaLnBrk="1" hangingPunct="1"/>
            <a:r>
              <a:rPr kumimoji="1" lang="zh-CN" altLang="en-US" smtClean="0"/>
              <a:t>传统的</a:t>
            </a:r>
            <a:r>
              <a:rPr kumimoji="1" lang="en-US" altLang="zh-CN" smtClean="0"/>
              <a:t>DRAM</a:t>
            </a:r>
            <a:r>
              <a:rPr kumimoji="1" lang="zh-CN" altLang="en-US" smtClean="0"/>
              <a:t>与存储器控制器的接口是异步的，这使得每次数据传输都需要控制信号的同步时间。</a:t>
            </a:r>
            <a:endParaRPr kumimoji="1"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1ABFB3-D0B2-4875-95E1-A646562E8A4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B195EF-55C2-4FE2-AB6A-23BFCF6C60B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存储字长增加为原来的两倍，容量最少也要增加到原来的两倍。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写入复杂：多字纠错。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CA3B4C-A352-448F-A9B8-2B47EAD7FD37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存储字长增加为原来的两倍，容量最少也要增加到原来的两倍。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写入复杂：多字纠错。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5F41CC-308C-4699-9BFE-8B7516924DA7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791C2B-73BC-4C1B-98DF-48380D8ED8E1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6F55D1-5132-4474-B848-3B65641CB369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0C37CF-292B-4F9A-B752-B838869BEC7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E1010F-0030-4F65-B293-9C658BD8D905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544D73-3754-4573-94DC-C25012A2BD49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回顾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62BE5-AE06-45DB-AA8F-0AA7FC7ACAE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73B88B-A9B8-44F2-A6CC-E4F1AE8F5639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低位和高位交叉的作用有何不同？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3AC319-4C86-43D4-9412-AEE85F779D07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性能基本上随着总线宽度和交叉技术的应用程比例增长。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这是一个相对简单直观的例子。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DC6FDF-6668-4A49-A821-1F8DAD9D1C3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每个提都有独立的读写电路和控制通路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zh-CN" altLang="en-US" smtClean="0"/>
              <a:t>这是和多体技术的本质不同。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8665" indent="-28829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5189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1290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73910" indent="-23050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3492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95930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5630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17315" indent="-23050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9BBC3B-AAF0-4C83-B101-027CE3EF6AB8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这种方法大大加大了硬件的开销，但广泛采用。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9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2011</a:t>
            </a:r>
            <a:r>
              <a:rPr lang="zh-CN" altLang="en-US" dirty="0" smtClean="0"/>
              <a:t>年有最新的研究结果，由于缓存容量的增加和</a:t>
            </a:r>
            <a:r>
              <a:rPr lang="en-US" altLang="zh-CN" dirty="0" smtClean="0"/>
              <a:t>L3</a:t>
            </a:r>
            <a:r>
              <a:rPr lang="zh-CN" altLang="en-US" dirty="0" smtClean="0"/>
              <a:t>的使用，这种优势更加不明显，整型</a:t>
            </a:r>
            <a:r>
              <a:rPr lang="en-US" altLang="zh-CN" dirty="0" smtClean="0"/>
              <a:t>9%</a:t>
            </a:r>
            <a:r>
              <a:rPr lang="zh-CN" altLang="en-US" dirty="0" smtClean="0"/>
              <a:t>，浮点</a:t>
            </a:r>
            <a:r>
              <a:rPr lang="en-US" altLang="zh-CN" dirty="0" smtClean="0"/>
              <a:t>12.5%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对非阻塞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的性能评价很难，因为存在重叠停顿时间</a:t>
            </a:r>
            <a:endParaRPr lang="zh-CN" altLang="en-US" dirty="0" smtClean="0"/>
          </a:p>
        </p:txBody>
      </p:sp>
      <p:sp>
        <p:nvSpPr>
          <p:cNvPr id="2191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9625" indent="-31051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4650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45615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45360" indent="-24828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0573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6674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2775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765" indent="-24828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2DCD7-EA92-4CE9-8644-F135985BFCD9}" type="slidenum">
              <a:rPr lang="en-US" altLang="zh-CN" sz="130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22790F-8BAD-421D-B909-5801BC75D620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命中时间的影响太大。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A7E488-A75B-4316-8368-680F4937331A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本章的重点是两部分：</a:t>
            </a:r>
            <a:r>
              <a:rPr lang="en-US" altLang="zh-CN" smtClean="0"/>
              <a:t>cache</a:t>
            </a:r>
            <a:r>
              <a:rPr lang="zh-CN" altLang="en-US" smtClean="0"/>
              <a:t>和主存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也是单机存储层次中最重要的两层。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BDDEA3-264D-437F-989C-D0D1423E792F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性能参数决定一切。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容量和速度两方面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发展的一个变化是容量增长变慢，在曾经的</a:t>
            </a:r>
            <a:r>
              <a:rPr lang="en-US" altLang="zh-CN" smtClean="0"/>
              <a:t>20</a:t>
            </a:r>
            <a:r>
              <a:rPr lang="zh-CN" altLang="en-US" smtClean="0"/>
              <a:t>年间</a:t>
            </a:r>
            <a:r>
              <a:rPr lang="en-US" altLang="zh-CN" smtClean="0"/>
              <a:t>DRAM</a:t>
            </a:r>
            <a:r>
              <a:rPr lang="zh-CN" altLang="en-US" smtClean="0"/>
              <a:t>容量的增长规律为每三年增长</a:t>
            </a:r>
            <a:r>
              <a:rPr lang="en-US" altLang="zh-CN" smtClean="0"/>
              <a:t>4</a:t>
            </a:r>
            <a:r>
              <a:rPr lang="zh-CN" altLang="en-US" smtClean="0"/>
              <a:t>倍，随着对</a:t>
            </a:r>
            <a:r>
              <a:rPr lang="en-US" altLang="zh-CN" smtClean="0"/>
              <a:t>DRAM</a:t>
            </a:r>
            <a:r>
              <a:rPr lang="zh-CN" altLang="en-US" smtClean="0"/>
              <a:t>容量增长需求的降低，从</a:t>
            </a:r>
            <a:r>
              <a:rPr lang="en-US" altLang="zh-CN" smtClean="0"/>
              <a:t>1998</a:t>
            </a:r>
            <a:r>
              <a:rPr lang="zh-CN" altLang="en-US" smtClean="0"/>
              <a:t>开始，</a:t>
            </a:r>
            <a:r>
              <a:rPr lang="en-US" altLang="zh-CN" smtClean="0"/>
              <a:t>DRAM</a:t>
            </a:r>
            <a:r>
              <a:rPr lang="zh-CN" altLang="en-US" smtClean="0"/>
              <a:t>芯片的容量每两年才增长一倍，到</a:t>
            </a:r>
            <a:r>
              <a:rPr lang="en-US" altLang="zh-CN" smtClean="0"/>
              <a:t>2006</a:t>
            </a:r>
            <a:r>
              <a:rPr lang="zh-CN" altLang="en-US" smtClean="0"/>
              <a:t>年，容量增长以出现了更缓慢的趋势。 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6125" indent="-28702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744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6550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65655" indent="-229235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2476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83865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4297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01440" indent="-22923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DE37C2-65EE-4556-A4EC-D189A270B84D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性能参数决定一切。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容量和速度两方面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DRAM</a:t>
            </a:r>
            <a:r>
              <a:rPr lang="zh-CN" altLang="en-US" dirty="0" smtClean="0"/>
              <a:t>发展的一个变化是容量增长变慢，在曾经的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年间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容量的增长规律为每三年增长</a:t>
            </a:r>
            <a:r>
              <a:rPr lang="en-US" altLang="zh-CN" dirty="0" smtClean="0"/>
              <a:t>4</a:t>
            </a:r>
            <a:r>
              <a:rPr lang="zh-CN" altLang="en-US" dirty="0" smtClean="0"/>
              <a:t>倍，随着对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容量增长需求的降低，从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芯片的容量每两年才增长一倍，到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年，容量增长以出现了更缓慢的趋势。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341438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47650"/>
            <a:ext cx="8305800" cy="5924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ppt/slides/ppt/slides/ppt/slides/player/Play.exe%20nta/arch5501.nta%200%200%200%20800%20600%200%200%200%2031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ppt/slides/ppt/slides/ppt/slides/player/Play.exe%20nta/arch5601.nta%200%200%200%20800%20600%200%200%200%20314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hyperlink" Target="ppt/slides/ppt/slides/ppt/slides/player/Play.exe%20nta/arch5604.nta%200%200%200%20800%20600%200%200%200%20314" TargetMode="Externa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hyperlink" Target="ppt/slides/ppt/slides/ppt/slides/player/Play.exe%20nta/arch5604.nta%200%200%200%20800%20600%200%200%200%20314" TargetMode="Externa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hyperlink" Target="ppt/slides/ppt/slides/ppt/slides/player/Play.exe%20nta/arch5604.nta%200%200%200%20800%20600%200%200%200%20314" TargetMode="Externa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hyperlink" Target="ppt/slides/ppt/slides/ppt/slides/player/Play.exe%20nta/arch5605.nta%200%200%200%20800%20600%200%200%200%20314" TargetMode="Externa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hyperlink" Target="ppt/slides/ppt/slides/ppt/slides/player/Play.exe%20nta/arch5607.nta%200%200%200%20800%20600%200%200%200%2031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  <a:endParaRPr lang="zh-CN" altLang="en-US" sz="5400" b="1" smtClean="0"/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张展</a:t>
            </a:r>
            <a:endParaRPr lang="zh-CN" altLang="en-US" sz="2800" dirty="0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  <a:endParaRPr lang="zh-CN" altLang="en-US" sz="28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第二十二讲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38200" y="333375"/>
            <a:ext cx="596582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8.5.2 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虚拟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Cache</a:t>
            </a:r>
            <a:endParaRPr lang="en-US" altLang="zh-CN" sz="2800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015365" y="1090505"/>
            <a:ext cx="770255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9580" indent="-44958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900430" indent="-27178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charset="-122"/>
              </a:rPr>
              <a:t>物理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charset="-122"/>
              </a:rPr>
              <a:t>Cache</a:t>
            </a:r>
            <a:endParaRPr lang="en-US" altLang="zh-CN" sz="2800" dirty="0">
              <a:solidFill>
                <a:schemeClr val="tx1"/>
              </a:solidFill>
              <a:latin typeface="黑体" panose="02010609060101010101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8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使用物理地址进行访问的传统</a:t>
            </a:r>
            <a:r>
              <a:rPr lang="en-US" altLang="zh-CN" sz="28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28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标识存储器中存放的是物理地址，进行地址检测也是用物理地址。</a:t>
            </a:r>
            <a:endParaRPr lang="zh-CN" altLang="en-US" sz="2800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solidFill>
                <a:srgbClr val="E24C05"/>
              </a:solidFill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85800" y="3284984"/>
            <a:ext cx="8062913" cy="1057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kumimoji="0" lang="zh-CN" altLang="en-US" b="0" dirty="0" smtClean="0">
                <a:solidFill>
                  <a:srgbClr val="D60093"/>
                </a:solidFill>
              </a:rPr>
              <a:t>缺点</a:t>
            </a:r>
            <a:r>
              <a:rPr kumimoji="0" lang="zh-CN" altLang="en-US" b="0" dirty="0" smtClean="0"/>
              <a:t>：</a:t>
            </a:r>
            <a:r>
              <a:rPr kumimoji="0" lang="zh-CN" altLang="en-US" b="0" dirty="0" smtClean="0">
                <a:latin typeface="Times New Roman" panose="02020603050405020304" pitchFamily="18" charset="0"/>
              </a:rPr>
              <a:t>地址转换和访问</a:t>
            </a:r>
            <a:r>
              <a:rPr kumimoji="0" lang="en-US" altLang="zh-CN" b="0" dirty="0" smtClean="0">
                <a:latin typeface="Times New Roman" panose="02020603050405020304" pitchFamily="18" charset="0"/>
              </a:rPr>
              <a:t>Cache</a:t>
            </a:r>
            <a:r>
              <a:rPr kumimoji="0" lang="zh-CN" altLang="en-US" b="0" dirty="0" smtClean="0">
                <a:latin typeface="Times New Roman" panose="02020603050405020304" pitchFamily="18" charset="0"/>
              </a:rPr>
              <a:t>串行进行，访问速度很慢。</a:t>
            </a:r>
            <a:endParaRPr kumimoji="0" lang="zh-CN" altLang="en-US" b="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403350" y="4399682"/>
          <a:ext cx="6551613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图片" r:id="rId1" imgW="3557270" imgH="792480" progId="Word.Picture.8">
                  <p:embed/>
                </p:oleObj>
              </mc:Choice>
              <mc:Fallback>
                <p:oleObj name="图片" r:id="rId1" imgW="3557270" imgH="792480" progId="Word.Picture.8">
                  <p:embed/>
                  <p:pic>
                    <p:nvPicPr>
                      <p:cNvPr id="0" name="图片 6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99682"/>
                        <a:ext cx="6551613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563938" y="6128469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物理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存储系统 </a:t>
            </a:r>
            <a:endParaRPr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404664"/>
            <a:ext cx="2355132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2. 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虚拟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Cache</a:t>
            </a:r>
            <a:endParaRPr lang="en-US" altLang="zh-CN" sz="2800" dirty="0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83568" y="1020992"/>
            <a:ext cx="7847013" cy="4730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0430" lvl="1" indent="-27178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可以直接用虚拟地址进行访问的</a:t>
            </a:r>
            <a:r>
              <a:rPr lang="en-US" altLang="zh-CN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。标识存储器中存放的是虚拟地址，进行地址检测用的也是虚拟地址。 </a:t>
            </a:r>
            <a:endParaRPr lang="zh-CN" altLang="en-US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kumimoji="0" lang="zh-CN" altLang="en-US" b="0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优点：</a:t>
            </a:r>
            <a:endParaRPr kumimoji="0" lang="zh-CN" altLang="en-US" b="0" dirty="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0" lang="zh-CN" altLang="en-US" b="0" dirty="0" smtClean="0">
                <a:latin typeface="Times New Roman" panose="02020603050405020304" pitchFamily="18" charset="0"/>
              </a:rPr>
              <a:t>在命中时不需要地址转换，省去了地址转换的时间。即使不命中，</a:t>
            </a:r>
            <a:r>
              <a:rPr kumimoji="0"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地址转换和访问</a:t>
            </a:r>
            <a:r>
              <a:rPr kumimoji="0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Cache</a:t>
            </a:r>
            <a:r>
              <a:rPr kumimoji="0"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也是并行进行的，其速度比物理</a:t>
            </a:r>
            <a:r>
              <a:rPr kumimoji="0"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Cache</a:t>
            </a:r>
            <a:r>
              <a:rPr kumimoji="0"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快很多</a:t>
            </a:r>
            <a:r>
              <a:rPr kumimoji="0" lang="zh-CN" altLang="en-US" b="0" dirty="0" smtClean="0">
                <a:latin typeface="Times New Roman" panose="02020603050405020304" pitchFamily="18" charset="0"/>
              </a:rPr>
              <a:t>。</a:t>
            </a:r>
            <a:r>
              <a:rPr kumimoji="0" lang="zh-CN" altLang="en-US" sz="1800" b="0" dirty="0" smtClean="0"/>
              <a:t> </a:t>
            </a:r>
            <a:endParaRPr kumimoji="0" lang="zh-CN" altLang="en-US" sz="1800" b="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39752" y="4725144"/>
          <a:ext cx="475138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图片" r:id="rId1" imgW="2956560" imgH="948055" progId="Word.Picture.8">
                  <p:embed/>
                </p:oleObj>
              </mc:Choice>
              <mc:Fallback>
                <p:oleObj name="图片" r:id="rId1" imgW="2956560" imgH="948055" progId="Word.Picture.8">
                  <p:embed/>
                  <p:pic>
                    <p:nvPicPr>
                      <p:cNvPr id="0" name="图片 7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25144"/>
                        <a:ext cx="475138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755576" y="332656"/>
            <a:ext cx="8136904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AutoNum type="arabicPeriod" startAt="3"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并非都采用虚拟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Cache(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为什么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charset="-122"/>
                <a:ea typeface="黑体" panose="02010609060101010101" charset="-122"/>
              </a:rPr>
              <a:t>?)</a:t>
            </a:r>
            <a:endParaRPr lang="en-US" altLang="zh-CN" sz="2800" dirty="0">
              <a:solidFill>
                <a:prstClr val="black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900430" lvl="1" indent="-27178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</a:t>
            </a:r>
            <a:r>
              <a:rPr lang="en-US" altLang="zh-CN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的清空问题（进程切换）</a:t>
            </a:r>
            <a:endParaRPr lang="zh-CN" altLang="en-US" dirty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kumimoji="0" lang="zh-CN" altLang="en-US" dirty="0" smtClean="0">
                <a:latin typeface="宋体" panose="02010600030101010101" pitchFamily="2" charset="-122"/>
              </a:rPr>
              <a:t>解决方法：在地址标识中增加</a:t>
            </a:r>
            <a:r>
              <a:rPr kumimoji="0" lang="en-US" altLang="zh-CN" dirty="0" smtClean="0">
                <a:latin typeface="宋体" panose="02010600030101010101" pitchFamily="2" charset="-122"/>
              </a:rPr>
              <a:t>PID</a:t>
            </a:r>
            <a:r>
              <a:rPr kumimoji="0" lang="zh-CN" altLang="en-US" dirty="0" smtClean="0">
                <a:latin typeface="宋体" panose="02010600030101010101" pitchFamily="2" charset="-122"/>
              </a:rPr>
              <a:t>字段</a:t>
            </a:r>
            <a:r>
              <a:rPr kumimoji="0" lang="en-US" altLang="zh-CN" dirty="0" smtClean="0">
                <a:latin typeface="宋体" panose="02010600030101010101" pitchFamily="2" charset="-122"/>
              </a:rPr>
              <a:t>(</a:t>
            </a:r>
            <a:r>
              <a:rPr kumimoji="0" lang="zh-CN" altLang="en-US" dirty="0" smtClean="0">
                <a:latin typeface="宋体" panose="02010600030101010101" pitchFamily="2" charset="-122"/>
              </a:rPr>
              <a:t>进程标识符</a:t>
            </a:r>
            <a:r>
              <a:rPr kumimoji="0" lang="en-US" altLang="zh-CN" dirty="0" smtClean="0">
                <a:latin typeface="宋体" panose="02010600030101010101" pitchFamily="2" charset="-122"/>
              </a:rPr>
              <a:t>)</a:t>
            </a:r>
            <a:endParaRPr kumimoji="0" lang="en-US" altLang="zh-CN" dirty="0" smtClean="0">
              <a:latin typeface="宋体" panose="02010600030101010101" pitchFamily="2" charset="-122"/>
            </a:endParaRPr>
          </a:p>
          <a:p>
            <a:pPr lvl="2" eaLnBrk="1" hangingPunct="1"/>
            <a:r>
              <a:rPr kumimoji="0" lang="zh-CN" altLang="en-US" b="0" dirty="0" smtClean="0">
                <a:solidFill>
                  <a:srgbClr val="FFFF66"/>
                </a:solidFill>
                <a:hlinkClick r:id="rId1" action="ppaction://program"/>
              </a:rPr>
              <a:t>三种情况下不命中率的比较</a:t>
            </a:r>
            <a:endParaRPr kumimoji="0" lang="zh-CN" altLang="en-US" b="0" dirty="0" smtClean="0">
              <a:latin typeface="宋体" panose="02010600030101010101" pitchFamily="2" charset="-122"/>
            </a:endParaRPr>
          </a:p>
          <a:p>
            <a:pPr lvl="3" eaLnBrk="1" hangingPunct="1"/>
            <a:r>
              <a:rPr kumimoji="0" lang="zh-CN" altLang="en-US" dirty="0" smtClean="0">
                <a:latin typeface="宋体" panose="02010600030101010101" pitchFamily="2" charset="-122"/>
              </a:rPr>
              <a:t>单进程，</a:t>
            </a:r>
            <a:r>
              <a:rPr kumimoji="0" lang="en-US" altLang="zh-CN" dirty="0" smtClean="0">
                <a:latin typeface="宋体" panose="02010600030101010101" pitchFamily="2" charset="-122"/>
              </a:rPr>
              <a:t>PIDs</a:t>
            </a:r>
            <a:r>
              <a:rPr kumimoji="0" lang="zh-CN" altLang="en-US" dirty="0" smtClean="0">
                <a:latin typeface="宋体" panose="02010600030101010101" pitchFamily="2" charset="-122"/>
              </a:rPr>
              <a:t>，清空</a:t>
            </a:r>
            <a:endParaRPr kumimoji="0" lang="zh-CN" altLang="en-US" dirty="0" smtClean="0">
              <a:latin typeface="宋体" panose="02010600030101010101" pitchFamily="2" charset="-122"/>
            </a:endParaRPr>
          </a:p>
          <a:p>
            <a:pPr lvl="3" eaLnBrk="1" hangingPunct="1"/>
            <a:r>
              <a:rPr kumimoji="0" lang="en-US" altLang="zh-CN" dirty="0" smtClean="0">
                <a:latin typeface="宋体" panose="02010600030101010101" pitchFamily="2" charset="-122"/>
              </a:rPr>
              <a:t>PIDs</a:t>
            </a:r>
            <a:r>
              <a:rPr kumimoji="0" lang="zh-CN" altLang="en-US" dirty="0" smtClean="0">
                <a:latin typeface="宋体" panose="02010600030101010101" pitchFamily="2" charset="-122"/>
              </a:rPr>
              <a:t>与单进程相比：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＋</a:t>
            </a:r>
            <a:r>
              <a:rPr kumimoji="0"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0.3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％～＋</a:t>
            </a:r>
            <a:r>
              <a:rPr kumimoji="0"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0.6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％</a:t>
            </a:r>
            <a:endParaRPr kumimoji="0" lang="zh-CN" altLang="en-US" dirty="0" smtClean="0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lvl="3" eaLnBrk="1" hangingPunct="1"/>
            <a:r>
              <a:rPr kumimoji="0" lang="en-US" altLang="zh-CN" dirty="0" smtClean="0">
                <a:latin typeface="宋体" panose="02010600030101010101" pitchFamily="2" charset="-122"/>
              </a:rPr>
              <a:t>PIDs</a:t>
            </a:r>
            <a:r>
              <a:rPr kumimoji="0" lang="zh-CN" altLang="en-US" dirty="0" smtClean="0">
                <a:latin typeface="宋体" panose="02010600030101010101" pitchFamily="2" charset="-122"/>
              </a:rPr>
              <a:t>与清空相比：  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－</a:t>
            </a:r>
            <a:r>
              <a:rPr kumimoji="0"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0.6</a:t>
            </a:r>
            <a:r>
              <a:rPr kumimoji="0" lang="zh-CN" altLang="en-US" dirty="0" smtClean="0">
                <a:solidFill>
                  <a:srgbClr val="9933FF"/>
                </a:solidFill>
                <a:latin typeface="宋体" panose="02010600030101010101" pitchFamily="2" charset="-122"/>
              </a:rPr>
              <a:t>％～－</a:t>
            </a:r>
            <a:r>
              <a:rPr kumimoji="0"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4.3%</a:t>
            </a:r>
            <a:endParaRPr kumimoji="0" lang="en-US" altLang="zh-CN" dirty="0" smtClean="0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marL="900430" lvl="1" indent="-27178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同义和</a:t>
            </a:r>
            <a:r>
              <a:rPr lang="zh-CN" altLang="en-US" dirty="0" smtClean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别名</a:t>
            </a:r>
            <a:endParaRPr lang="en-US" altLang="zh-CN" dirty="0" smtClean="0">
              <a:solidFill>
                <a:srgbClr val="00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  <a:buClr>
                <a:schemeClr val="tx1"/>
              </a:buClr>
              <a:buSzPct val="90000"/>
            </a:pPr>
            <a:r>
              <a:rPr kumimoji="0" lang="zh-CN" altLang="en-US" dirty="0">
                <a:latin typeface="宋体" panose="02010600030101010101" pitchFamily="2" charset="-122"/>
              </a:rPr>
              <a:t>操作系统和用户程序为了共享某些空间，对于同一个物理地址可能采用两种以上不同形式的虚拟地址来访问，这些地址称为同义（</a:t>
            </a:r>
            <a:r>
              <a:rPr kumimoji="0" lang="en-US" altLang="zh-CN" dirty="0">
                <a:latin typeface="宋体" panose="02010600030101010101" pitchFamily="2" charset="-122"/>
              </a:rPr>
              <a:t>synonym</a:t>
            </a:r>
            <a:r>
              <a:rPr kumimoji="0" lang="zh-CN" altLang="en-US" dirty="0">
                <a:latin typeface="宋体" panose="02010600030101010101" pitchFamily="2" charset="-122"/>
              </a:rPr>
              <a:t>）或别名</a:t>
            </a:r>
            <a:r>
              <a:rPr kumimoji="0" lang="en-US" altLang="zh-CN" dirty="0">
                <a:latin typeface="宋体" panose="02010600030101010101" pitchFamily="2" charset="-122"/>
              </a:rPr>
              <a:t>(alias)</a:t>
            </a:r>
            <a:endParaRPr kumimoji="0"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0" lang="zh-CN" altLang="en-US" dirty="0" smtClean="0">
                <a:solidFill>
                  <a:srgbClr val="D60093"/>
                </a:solidFill>
              </a:rPr>
              <a:t>解决方法：</a:t>
            </a:r>
            <a:endParaRPr kumimoji="0" lang="en-US" altLang="zh-CN" dirty="0" smtClean="0">
              <a:solidFill>
                <a:srgbClr val="D60093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kumimoji="0" lang="zh-CN" altLang="en-US" dirty="0" smtClean="0"/>
              <a:t>页着色</a:t>
            </a:r>
            <a:r>
              <a:rPr kumimoji="0" lang="en-US" altLang="zh-CN" dirty="0" smtClean="0"/>
              <a:t>:</a:t>
            </a:r>
            <a:r>
              <a:rPr kumimoji="0" lang="zh-CN" altLang="en-US" dirty="0" smtClean="0"/>
              <a:t>通过软件强制别名的某些位相同</a:t>
            </a:r>
            <a:endParaRPr kumimoji="0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5-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77813"/>
            <a:ext cx="7643812" cy="624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827584" y="188640"/>
            <a:ext cx="7429500" cy="3452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黑体" panose="02010609060101010101" charset="-122"/>
                <a:ea typeface="黑体" panose="02010609060101010101" charset="-122"/>
              </a:rPr>
              <a:t>5. 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虚拟索引＋物理标识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利用虚拟地址找到索引读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，同时进行虚实地址转换：</a:t>
            </a:r>
            <a:r>
              <a:rPr lang="zh-CN" altLang="en-US" sz="2800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前提是虚拟索引</a:t>
            </a:r>
            <a:r>
              <a:rPr lang="en-US" altLang="zh-CN" sz="2800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物理索引</a:t>
            </a:r>
            <a:endParaRPr lang="en-US" altLang="zh-CN" sz="2800" u="sng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而：页内位移在虚实地址变换时不变</a:t>
            </a:r>
            <a:endParaRPr lang="en-US" altLang="zh-CN" sz="28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优点：兼得虚拟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和物理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的好处</a:t>
            </a:r>
            <a:endParaRPr lang="zh-CN" altLang="en-US" sz="28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局限性：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容量受限≤页大小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相联度</a:t>
            </a:r>
            <a:endParaRPr lang="en-US" altLang="zh-CN" sz="28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42900" y="3573016"/>
            <a:ext cx="742950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</a:rPr>
              <a:t>6</a:t>
            </a:r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. 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举例：</a:t>
            </a:r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IBM3033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Cache</a:t>
            </a:r>
            <a:endParaRPr lang="en-US" altLang="zh-CN" sz="2800" dirty="0">
              <a:latin typeface="黑体" panose="02010609060101010101" charset="-122"/>
              <a:ea typeface="黑体" panose="02010609060101010101" charset="-122"/>
            </a:endParaRP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页大小＝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4KB      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相联度＝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endParaRPr lang="en-US" altLang="zh-CN" sz="28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81213" y="5290964"/>
            <a:ext cx="2667000" cy="762000"/>
          </a:xfrm>
          <a:prstGeom prst="rect">
            <a:avLst/>
          </a:prstGeom>
          <a:solidFill>
            <a:srgbClr val="FCFDCD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48213" y="5290964"/>
            <a:ext cx="2667000" cy="762000"/>
          </a:xfrm>
          <a:prstGeom prst="rect">
            <a:avLst/>
          </a:prstGeom>
          <a:solidFill>
            <a:srgbClr val="FCFDCD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254750" y="56719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708275" y="5354464"/>
            <a:ext cx="1676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页地址</a:t>
            </a:r>
            <a:b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地址标识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416550" y="5359226"/>
            <a:ext cx="1628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页内位移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035550" y="5689426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  引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4750" y="5722764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块内位移</a:t>
            </a:r>
            <a:endParaRPr lang="zh-CN" altLang="en-US" sz="20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14538" y="5014739"/>
            <a:ext cx="6858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225925" y="5003626"/>
            <a:ext cx="1295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12  11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107238" y="5003626"/>
            <a:ext cx="4667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  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1805282" y="6177606"/>
            <a:ext cx="5158785" cy="57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容量＝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16×4KB</a:t>
            </a:r>
            <a:r>
              <a:rPr lang="zh-CN" altLang="en-US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64KB</a:t>
            </a:r>
            <a:endParaRPr lang="en-US" altLang="zh-CN" sz="28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43608" y="54868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rPr>
              <a:t>8.5.3 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charset="-122"/>
              </a:rPr>
              <a:t>Cache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charset="-122"/>
              </a:rPr>
              <a:t>访问流水化</a:t>
            </a:r>
            <a:endParaRPr lang="zh-CN" altLang="en-US" sz="2800" dirty="0">
              <a:solidFill>
                <a:schemeClr val="tx2"/>
              </a:solidFill>
              <a:latin typeface="黑体" panose="02010609060101010101" charset="-122"/>
            </a:endParaRPr>
          </a:p>
        </p:txBody>
      </p:sp>
      <p:sp>
        <p:nvSpPr>
          <p:cNvPr id="5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95559" y="1404324"/>
            <a:ext cx="77724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1085850" indent="-4572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714500" indent="-4572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对第一级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的访问按流水方式组织</a:t>
            </a:r>
            <a:endParaRPr lang="zh-CN" altLang="en-US" sz="28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访问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需要多个时钟周期才可以完成</a:t>
            </a:r>
            <a:endParaRPr lang="zh-CN" altLang="en-US" sz="28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charset="-122"/>
              </a:rPr>
              <a:t>例如</a:t>
            </a:r>
            <a:endParaRPr lang="zh-CN" altLang="en-US" dirty="0">
              <a:latin typeface="黑体" panose="02010609060101010101" charset="-122"/>
            </a:endParaRP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Pentium</a:t>
            </a:r>
            <a:r>
              <a:rPr lang="zh-CN" altLang="en-US" dirty="0">
                <a:latin typeface="宋体" panose="02010600030101010101" pitchFamily="2" charset="-122"/>
              </a:rPr>
              <a:t>访问指令</a:t>
            </a:r>
            <a:r>
              <a:rPr lang="en-US" altLang="zh-CN" dirty="0">
                <a:latin typeface="宋体" panose="02010600030101010101" pitchFamily="2" charset="-122"/>
              </a:rPr>
              <a:t>Cache</a:t>
            </a:r>
            <a:r>
              <a:rPr lang="zh-CN" altLang="en-US" dirty="0">
                <a:latin typeface="宋体" panose="02010600030101010101" pitchFamily="2" charset="-122"/>
              </a:rPr>
              <a:t>需要</a:t>
            </a:r>
            <a:r>
              <a:rPr lang="zh-CN" altLang="en-US" dirty="0">
                <a:solidFill>
                  <a:srgbClr val="9933FF"/>
                </a:solidFill>
                <a:latin typeface="宋体" panose="02010600030101010101" pitchFamily="2" charset="-122"/>
              </a:rPr>
              <a:t>一个</a:t>
            </a:r>
            <a:r>
              <a:rPr lang="zh-CN" altLang="en-US" dirty="0">
                <a:latin typeface="宋体" panose="02010600030101010101" pitchFamily="2" charset="-122"/>
              </a:rPr>
              <a:t>时钟周期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Pentium Pro</a:t>
            </a:r>
            <a:r>
              <a:rPr lang="zh-CN" altLang="en-US" dirty="0">
                <a:latin typeface="宋体" panose="02010600030101010101" pitchFamily="2" charset="-122"/>
              </a:rPr>
              <a:t>到</a:t>
            </a:r>
            <a:r>
              <a:rPr lang="en-US" altLang="zh-CN" dirty="0">
                <a:latin typeface="宋体" panose="02010600030101010101" pitchFamily="2" charset="-122"/>
              </a:rPr>
              <a:t>Pentium Ⅲ</a:t>
            </a:r>
            <a:r>
              <a:rPr lang="zh-CN" altLang="en-US" dirty="0">
                <a:latin typeface="宋体" panose="02010600030101010101" pitchFamily="2" charset="-122"/>
              </a:rPr>
              <a:t>需要</a:t>
            </a:r>
            <a:r>
              <a:rPr lang="zh-CN" altLang="en-US" dirty="0">
                <a:solidFill>
                  <a:srgbClr val="9933FF"/>
                </a:solidFill>
                <a:latin typeface="宋体" panose="02010600030101010101" pitchFamily="2" charset="-122"/>
              </a:rPr>
              <a:t>两个</a:t>
            </a:r>
            <a:r>
              <a:rPr lang="zh-CN" altLang="en-US" dirty="0">
                <a:latin typeface="宋体" panose="02010600030101010101" pitchFamily="2" charset="-122"/>
              </a:rPr>
              <a:t>时钟周期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宋体" panose="02010600030101010101" pitchFamily="2" charset="-122"/>
              </a:rPr>
              <a:t>Pentium 4 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Core i7</a:t>
            </a:r>
            <a:r>
              <a:rPr lang="zh-CN" altLang="en-US" dirty="0">
                <a:latin typeface="宋体" panose="02010600030101010101" pitchFamily="2" charset="-122"/>
              </a:rPr>
              <a:t>则需要</a:t>
            </a:r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9933FF"/>
                </a:solidFill>
                <a:latin typeface="宋体" panose="02010600030101010101" pitchFamily="2" charset="-122"/>
              </a:rPr>
              <a:t>个</a:t>
            </a:r>
            <a:r>
              <a:rPr lang="zh-CN" altLang="en-US" dirty="0">
                <a:latin typeface="宋体" panose="02010600030101010101" pitchFamily="2" charset="-122"/>
              </a:rPr>
              <a:t>时钟周期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559" y="4581128"/>
            <a:ext cx="7632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访问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周期数的增加使得流水线的站数也增加了，进一步增加了分支预测失败的代价，也增加了从</a:t>
            </a:r>
            <a:r>
              <a:rPr lang="en-US" altLang="zh-CN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load</a:t>
            </a:r>
            <a:r>
              <a:rPr lang="zh-CN" alt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指令发射到使用该数据间的时间间隔</a:t>
            </a:r>
            <a:endParaRPr lang="zh-CN" altLang="en-US" sz="28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1838" name="Group 110"/>
          <p:cNvGraphicFramePr>
            <a:graphicFrameLocks noGrp="1"/>
          </p:cNvGraphicFramePr>
          <p:nvPr>
            <p:ph/>
          </p:nvPr>
        </p:nvGraphicFramePr>
        <p:xfrm>
          <a:off x="323528" y="1124744"/>
          <a:ext cx="8642350" cy="3672113"/>
        </p:xfrm>
        <a:graphic>
          <a:graphicData uri="http://schemas.openxmlformats.org/drawingml/2006/table">
            <a:tbl>
              <a:tblPr/>
              <a:tblGrid>
                <a:gridCol w="2089150"/>
                <a:gridCol w="792163"/>
                <a:gridCol w="1008062"/>
                <a:gridCol w="719138"/>
                <a:gridCol w="1008062"/>
                <a:gridCol w="3025775"/>
              </a:tblGrid>
              <a:tr h="86190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优化技术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不命中率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不命中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开销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命中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时间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硬件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复杂度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说 明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1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容量小且结构简单的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Cache 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0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实现容易，被广泛采用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8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对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Cache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进行索引时不必进行地址变换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2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对于小容量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来说实现容易，已被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Alpha 21164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UltraSPARC Ⅲ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41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流水化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Cache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访问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1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80"/>
          <p:cNvSpPr txBox="1">
            <a:spLocks noChangeArrowheads="1"/>
          </p:cNvSpPr>
          <p:nvPr/>
        </p:nvSpPr>
        <p:spPr bwMode="auto">
          <a:xfrm>
            <a:off x="2915816" y="332656"/>
            <a:ext cx="3814539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减小命中时间的方法</a:t>
            </a:r>
            <a:endParaRPr lang="zh-CN" altLang="en-US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49375" y="2012950"/>
            <a:ext cx="50292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8.2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基本知识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349375" y="2546350"/>
            <a:ext cx="57435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8.3    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降低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失效率的方法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49375" y="30797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8.4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减少</a:t>
            </a:r>
            <a:r>
              <a:rPr kumimoji="1" lang="en-US" altLang="zh-CN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失效开销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349375" y="1479550"/>
            <a:ext cx="48323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8.1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存储器的层次结构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hlinkClick r:id="rId1" action="ppaction://hlinksldjump"/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68425" y="3613150"/>
            <a:ext cx="5226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8.5</a:t>
            </a:r>
            <a:r>
              <a:rPr kumimoji="1" lang="zh-CN" altLang="en-US" sz="28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减少命中时间</a:t>
            </a:r>
            <a:endParaRPr kumimoji="1" lang="zh-CN" altLang="en-US" sz="28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368425" y="4146550"/>
            <a:ext cx="5226050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8.6</a:t>
            </a: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　</a:t>
            </a:r>
            <a:r>
              <a:rPr kumimoji="1"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主存</a:t>
            </a:r>
            <a:endParaRPr kumimoji="1" lang="en-US" altLang="zh-CN" sz="28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8.6.1 </a:t>
            </a:r>
            <a:r>
              <a:rPr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存储器芯片技术</a:t>
            </a:r>
            <a:endParaRPr lang="en-US" altLang="zh-CN" sz="2800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kumimoji="1"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8.6.2 </a:t>
            </a:r>
            <a:r>
              <a:rPr kumimoji="1"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存储器组织技术</a:t>
            </a:r>
            <a:endParaRPr kumimoji="1" lang="zh-CN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201" name="Rectangle 23"/>
          <p:cNvSpPr>
            <a:spLocks noChangeArrowheads="1"/>
          </p:cNvSpPr>
          <p:nvPr/>
        </p:nvSpPr>
        <p:spPr bwMode="auto">
          <a:xfrm>
            <a:off x="574675" y="304800"/>
            <a:ext cx="5942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3366"/>
                </a:solidFill>
                <a:latin typeface="黑体" panose="02010609060101010101" charset="-122"/>
                <a:ea typeface="黑体" panose="02010609060101010101" charset="-122"/>
              </a:rPr>
              <a:t>本章内容</a:t>
            </a:r>
            <a:endParaRPr lang="zh-CN" altLang="en-US" sz="3600">
              <a:solidFill>
                <a:srgbClr val="00336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7993063" cy="2087562"/>
          </a:xfrm>
        </p:spPr>
        <p:txBody>
          <a:bodyPr/>
          <a:lstStyle/>
          <a:p>
            <a:pPr eaLnBrk="1" hangingPunct="1"/>
            <a:r>
              <a:rPr lang="zh-CN" altLang="en-US" smtClean="0"/>
              <a:t>存储层次的性价比特征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速度越快，每位价格就越高；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容量越大，每位价格就越低；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容量越大，速度越慢。</a:t>
            </a:r>
            <a:endParaRPr lang="zh-CN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39750" y="3671888"/>
          <a:ext cx="8135938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1" imgW="6084570" imgH="1885315" progId="Visio.Drawing.11">
                  <p:embed/>
                </p:oleObj>
              </mc:Choice>
              <mc:Fallback>
                <p:oleObj name="Visio" r:id="rId1" imgW="6084570" imgH="1885315" progId="Visio.Drawing.11">
                  <p:embed/>
                  <p:pic>
                    <p:nvPicPr>
                      <p:cNvPr id="0" name="图片 3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71888"/>
                        <a:ext cx="8135938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主存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16491" name="Group 75"/>
          <p:cNvGraphicFramePr>
            <a:graphicFrameLocks noGrp="1"/>
          </p:cNvGraphicFramePr>
          <p:nvPr>
            <p:ph sz="half" idx="2"/>
          </p:nvPr>
        </p:nvGraphicFramePr>
        <p:xfrm>
          <a:off x="395288" y="1125538"/>
          <a:ext cx="8569325" cy="5053013"/>
        </p:xfrm>
        <a:graphic>
          <a:graphicData uri="http://schemas.openxmlformats.org/drawingml/2006/table">
            <a:tbl>
              <a:tblPr/>
              <a:tblGrid>
                <a:gridCol w="1684337"/>
                <a:gridCol w="1720850"/>
                <a:gridCol w="1722438"/>
                <a:gridCol w="1716087"/>
                <a:gridCol w="1725613"/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寄存器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Cache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主存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磁盘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典型大小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&lt;1KB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&lt;16MB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&lt;512G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&gt;1TB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实现技术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定制多端口存储器，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CMOS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片上或片外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CMOS SRAM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CMOS DRAM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磁介质盘</a:t>
                      </a:r>
                      <a:endParaRPr kumimoji="1" lang="zh-CN" alt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访问时间（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0.25-0.5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0.5-25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50-250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5,000,000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带宽（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MB/s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50,000-500,000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5000-20,000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2500-10,000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50-500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管理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编译器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硬件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操作系统</a:t>
                      </a:r>
                      <a:endParaRPr kumimoji="1" lang="zh-CN" alt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操作系统和用户</a:t>
                      </a:r>
                      <a:endParaRPr kumimoji="1" lang="zh-CN" alt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后备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Cache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主存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磁盘</a:t>
                      </a:r>
                      <a:endParaRPr kumimoji="1" lang="zh-CN" altLang="pt-B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kumimoji="1" lang="zh-CN" alt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或磁带</a:t>
                      </a:r>
                      <a:endParaRPr kumimoji="1" lang="zh-CN" altLang="pt-B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6188075" y="4741640"/>
            <a:ext cx="23463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芯片容量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574675" y="1196752"/>
            <a:ext cx="512832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</a:rPr>
              <a:t>半导体</a:t>
            </a:r>
            <a:r>
              <a:rPr lang="zh-CN" altLang="en-US" sz="3200" dirty="0">
                <a:latin typeface="Times New Roman" panose="02020603050405020304" pitchFamily="18" charset="0"/>
              </a:rPr>
              <a:t>存储芯片的基本结构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268538" y="1984152"/>
            <a:ext cx="4624387" cy="2471738"/>
            <a:chOff x="1429" y="1300"/>
            <a:chExt cx="2913" cy="1557"/>
          </a:xfrm>
        </p:grpSpPr>
        <p:sp>
          <p:nvSpPr>
            <p:cNvPr id="29742" name="Rectangle 6"/>
            <p:cNvSpPr>
              <a:spLocks noChangeArrowheads="1"/>
            </p:cNvSpPr>
            <p:nvPr/>
          </p:nvSpPr>
          <p:spPr bwMode="auto">
            <a:xfrm>
              <a:off x="1429" y="1300"/>
              <a:ext cx="2913" cy="155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3" name="Rectangle 7"/>
            <p:cNvSpPr>
              <a:spLocks noChangeArrowheads="1"/>
            </p:cNvSpPr>
            <p:nvPr/>
          </p:nvSpPr>
          <p:spPr bwMode="auto">
            <a:xfrm>
              <a:off x="1584" y="1513"/>
              <a:ext cx="461" cy="11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4" name="Rectangle 8"/>
            <p:cNvSpPr>
              <a:spLocks noChangeArrowheads="1"/>
            </p:cNvSpPr>
            <p:nvPr/>
          </p:nvSpPr>
          <p:spPr bwMode="auto">
            <a:xfrm>
              <a:off x="2196" y="1512"/>
              <a:ext cx="1379" cy="11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5" name="Rectangle 9"/>
            <p:cNvSpPr>
              <a:spLocks noChangeArrowheads="1"/>
            </p:cNvSpPr>
            <p:nvPr/>
          </p:nvSpPr>
          <p:spPr bwMode="auto">
            <a:xfrm>
              <a:off x="3726" y="1502"/>
              <a:ext cx="461" cy="112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9746" name="Text Box 10"/>
            <p:cNvSpPr txBox="1">
              <a:spLocks noChangeArrowheads="1"/>
            </p:cNvSpPr>
            <p:nvPr/>
          </p:nvSpPr>
          <p:spPr bwMode="auto">
            <a:xfrm>
              <a:off x="1652" y="1549"/>
              <a:ext cx="325" cy="10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anose="02020603050405020304" pitchFamily="18" charset="0"/>
                </a:rPr>
                <a:t>译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码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驱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动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29747" name="Text Box 11"/>
            <p:cNvSpPr txBox="1">
              <a:spLocks noChangeArrowheads="1"/>
            </p:cNvSpPr>
            <p:nvPr/>
          </p:nvSpPr>
          <p:spPr bwMode="auto">
            <a:xfrm>
              <a:off x="2715" y="1548"/>
              <a:ext cx="341" cy="10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00">
                  <a:latin typeface="Times New Roman" panose="02020603050405020304" pitchFamily="18" charset="0"/>
                </a:rPr>
                <a:t>存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储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矩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阵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29748" name="Text Box 12"/>
            <p:cNvSpPr txBox="1">
              <a:spLocks noChangeArrowheads="1"/>
            </p:cNvSpPr>
            <p:nvPr/>
          </p:nvSpPr>
          <p:spPr bwMode="auto">
            <a:xfrm>
              <a:off x="3794" y="1537"/>
              <a:ext cx="325" cy="10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anose="02020603050405020304" pitchFamily="18" charset="0"/>
                </a:rPr>
                <a:t>读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写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电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路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</p:grp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6248400" y="5219477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K×4</a:t>
            </a:r>
            <a:r>
              <a:rPr lang="zh-CN" altLang="en-US" sz="2400">
                <a:latin typeface="Times New Roman" panose="02020603050405020304" pitchFamily="18" charset="0"/>
              </a:rPr>
              <a:t>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096000" y="5690965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16</a:t>
            </a:r>
            <a:r>
              <a:rPr lang="en-US" altLang="zh-CN" sz="2400">
                <a:latin typeface="Times New Roman" panose="02020603050405020304" pitchFamily="18" charset="0"/>
              </a:rPr>
              <a:t>K×1</a:t>
            </a:r>
            <a:r>
              <a:rPr lang="zh-CN" altLang="en-US" sz="2400">
                <a:latin typeface="Times New Roman" panose="02020603050405020304" pitchFamily="18" charset="0"/>
              </a:rPr>
              <a:t>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248400" y="6191027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8</a:t>
            </a:r>
            <a:r>
              <a:rPr lang="en-US" altLang="zh-CN" sz="2400">
                <a:latin typeface="Times New Roman" panose="02020603050405020304" pitchFamily="18" charset="0"/>
              </a:rPr>
              <a:t>K×8</a:t>
            </a:r>
            <a:r>
              <a:rPr lang="zh-CN" altLang="en-US" sz="2400">
                <a:latin typeface="Times New Roman" panose="02020603050405020304" pitchFamily="18" charset="0"/>
              </a:rPr>
              <a:t>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422275" y="3930427"/>
            <a:ext cx="1863725" cy="488950"/>
            <a:chOff x="266" y="2526"/>
            <a:chExt cx="1174" cy="308"/>
          </a:xfrm>
        </p:grpSpPr>
        <p:sp>
          <p:nvSpPr>
            <p:cNvPr id="29740" name="Text Box 17"/>
            <p:cNvSpPr txBox="1">
              <a:spLocks noChangeArrowheads="1"/>
            </p:cNvSpPr>
            <p:nvPr/>
          </p:nvSpPr>
          <p:spPr bwMode="auto">
            <a:xfrm>
              <a:off x="266" y="2526"/>
              <a:ext cx="743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anose="02020603050405020304" pitchFamily="18" charset="0"/>
                </a:rPr>
                <a:t>片选线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29741" name="Line 18"/>
            <p:cNvSpPr>
              <a:spLocks noChangeShapeType="1"/>
            </p:cNvSpPr>
            <p:nvPr/>
          </p:nvSpPr>
          <p:spPr bwMode="auto">
            <a:xfrm>
              <a:off x="960" y="26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6877050" y="4155852"/>
            <a:ext cx="2068513" cy="488950"/>
            <a:chOff x="4332" y="2668"/>
            <a:chExt cx="1303" cy="308"/>
          </a:xfrm>
        </p:grpSpPr>
        <p:sp>
          <p:nvSpPr>
            <p:cNvPr id="29738" name="Text Box 20"/>
            <p:cNvSpPr txBox="1">
              <a:spLocks noChangeArrowheads="1"/>
            </p:cNvSpPr>
            <p:nvPr/>
          </p:nvSpPr>
          <p:spPr bwMode="auto">
            <a:xfrm>
              <a:off x="4416" y="2668"/>
              <a:ext cx="1219" cy="3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anose="02020603050405020304" pitchFamily="18" charset="0"/>
                </a:rPr>
                <a:t>读/写控制线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29739" name="Line 21"/>
            <p:cNvSpPr>
              <a:spLocks noChangeShapeType="1"/>
            </p:cNvSpPr>
            <p:nvPr/>
          </p:nvSpPr>
          <p:spPr bwMode="auto">
            <a:xfrm rot="10800000">
              <a:off x="4332" y="26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3"/>
          <p:cNvGrpSpPr/>
          <p:nvPr/>
        </p:nvGrpSpPr>
        <p:grpSpPr bwMode="auto">
          <a:xfrm>
            <a:off x="688975" y="2258790"/>
            <a:ext cx="1597025" cy="1547812"/>
            <a:chOff x="434" y="1473"/>
            <a:chExt cx="1006" cy="975"/>
          </a:xfrm>
        </p:grpSpPr>
        <p:sp>
          <p:nvSpPr>
            <p:cNvPr id="29731" name="Freeform 23"/>
            <p:cNvSpPr/>
            <p:nvPr/>
          </p:nvSpPr>
          <p:spPr bwMode="auto">
            <a:xfrm>
              <a:off x="790" y="1473"/>
              <a:ext cx="133" cy="954"/>
            </a:xfrm>
            <a:custGeom>
              <a:avLst/>
              <a:gdLst>
                <a:gd name="T0" fmla="*/ 67889 w 61"/>
                <a:gd name="T1" fmla="*/ 0 h 930"/>
                <a:gd name="T2" fmla="*/ 54602 w 61"/>
                <a:gd name="T3" fmla="*/ 9 h 930"/>
                <a:gd name="T4" fmla="*/ 45418 w 61"/>
                <a:gd name="T5" fmla="*/ 34 h 930"/>
                <a:gd name="T6" fmla="*/ 36767 w 61"/>
                <a:gd name="T7" fmla="*/ 58 h 930"/>
                <a:gd name="T8" fmla="*/ 32131 w 61"/>
                <a:gd name="T9" fmla="*/ 96 h 930"/>
                <a:gd name="T10" fmla="*/ 32131 w 61"/>
                <a:gd name="T11" fmla="*/ 488 h 930"/>
                <a:gd name="T12" fmla="*/ 32131 w 61"/>
                <a:gd name="T13" fmla="*/ 525 h 930"/>
                <a:gd name="T14" fmla="*/ 23412 w 61"/>
                <a:gd name="T15" fmla="*/ 555 h 930"/>
                <a:gd name="T16" fmla="*/ 13311 w 61"/>
                <a:gd name="T17" fmla="*/ 574 h 930"/>
                <a:gd name="T18" fmla="*/ 0 w 61"/>
                <a:gd name="T19" fmla="*/ 585 h 930"/>
                <a:gd name="T20" fmla="*/ 13311 w 61"/>
                <a:gd name="T21" fmla="*/ 590 h 930"/>
                <a:gd name="T22" fmla="*/ 23412 w 61"/>
                <a:gd name="T23" fmla="*/ 612 h 930"/>
                <a:gd name="T24" fmla="*/ 32131 w 61"/>
                <a:gd name="T25" fmla="*/ 641 h 930"/>
                <a:gd name="T26" fmla="*/ 32131 w 61"/>
                <a:gd name="T27" fmla="*/ 683 h 930"/>
                <a:gd name="T28" fmla="*/ 32131 w 61"/>
                <a:gd name="T29" fmla="*/ 1073 h 930"/>
                <a:gd name="T30" fmla="*/ 36767 w 61"/>
                <a:gd name="T31" fmla="*/ 1109 h 930"/>
                <a:gd name="T32" fmla="*/ 45418 w 61"/>
                <a:gd name="T33" fmla="*/ 1140 h 930"/>
                <a:gd name="T34" fmla="*/ 54602 w 61"/>
                <a:gd name="T35" fmla="*/ 1159 h 930"/>
                <a:gd name="T36" fmla="*/ 67889 w 61"/>
                <a:gd name="T37" fmla="*/ 1170 h 9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1"/>
                <a:gd name="T58" fmla="*/ 0 h 930"/>
                <a:gd name="T59" fmla="*/ 61 w 61"/>
                <a:gd name="T60" fmla="*/ 930 h 9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1" h="930">
                  <a:moveTo>
                    <a:pt x="61" y="0"/>
                  </a:moveTo>
                  <a:lnTo>
                    <a:pt x="49" y="9"/>
                  </a:lnTo>
                  <a:lnTo>
                    <a:pt x="41" y="25"/>
                  </a:lnTo>
                  <a:lnTo>
                    <a:pt x="33" y="49"/>
                  </a:lnTo>
                  <a:lnTo>
                    <a:pt x="29" y="78"/>
                  </a:lnTo>
                  <a:lnTo>
                    <a:pt x="29" y="388"/>
                  </a:lnTo>
                  <a:lnTo>
                    <a:pt x="29" y="417"/>
                  </a:lnTo>
                  <a:lnTo>
                    <a:pt x="21" y="441"/>
                  </a:lnTo>
                  <a:lnTo>
                    <a:pt x="12" y="457"/>
                  </a:lnTo>
                  <a:lnTo>
                    <a:pt x="0" y="465"/>
                  </a:lnTo>
                  <a:lnTo>
                    <a:pt x="12" y="470"/>
                  </a:lnTo>
                  <a:lnTo>
                    <a:pt x="21" y="486"/>
                  </a:lnTo>
                  <a:lnTo>
                    <a:pt x="29" y="510"/>
                  </a:lnTo>
                  <a:lnTo>
                    <a:pt x="29" y="543"/>
                  </a:lnTo>
                  <a:lnTo>
                    <a:pt x="29" y="853"/>
                  </a:lnTo>
                  <a:lnTo>
                    <a:pt x="33" y="881"/>
                  </a:lnTo>
                  <a:lnTo>
                    <a:pt x="41" y="906"/>
                  </a:lnTo>
                  <a:lnTo>
                    <a:pt x="49" y="922"/>
                  </a:lnTo>
                  <a:lnTo>
                    <a:pt x="61" y="93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Text Box 24"/>
            <p:cNvSpPr txBox="1">
              <a:spLocks noChangeArrowheads="1"/>
            </p:cNvSpPr>
            <p:nvPr/>
          </p:nvSpPr>
          <p:spPr bwMode="auto">
            <a:xfrm>
              <a:off x="434" y="1544"/>
              <a:ext cx="309" cy="8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600">
                  <a:latin typeface="Times New Roman" panose="02020603050405020304" pitchFamily="18" charset="0"/>
                </a:rPr>
                <a:t>地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址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线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29733" name="Line 25"/>
            <p:cNvSpPr>
              <a:spLocks noChangeShapeType="1"/>
            </p:cNvSpPr>
            <p:nvPr/>
          </p:nvSpPr>
          <p:spPr bwMode="auto">
            <a:xfrm>
              <a:off x="960" y="14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4" name="Line 26"/>
            <p:cNvSpPr>
              <a:spLocks noChangeShapeType="1"/>
            </p:cNvSpPr>
            <p:nvPr/>
          </p:nvSpPr>
          <p:spPr bwMode="auto">
            <a:xfrm>
              <a:off x="960" y="1632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5" name="Line 27"/>
            <p:cNvSpPr>
              <a:spLocks noChangeShapeType="1"/>
            </p:cNvSpPr>
            <p:nvPr/>
          </p:nvSpPr>
          <p:spPr bwMode="auto">
            <a:xfrm>
              <a:off x="960" y="230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6" name="Line 28"/>
            <p:cNvSpPr>
              <a:spLocks noChangeShapeType="1"/>
            </p:cNvSpPr>
            <p:nvPr/>
          </p:nvSpPr>
          <p:spPr bwMode="auto">
            <a:xfrm>
              <a:off x="960" y="244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7" name="Text Box 29"/>
            <p:cNvSpPr txBox="1">
              <a:spLocks noChangeArrowheads="1"/>
            </p:cNvSpPr>
            <p:nvPr/>
          </p:nvSpPr>
          <p:spPr bwMode="auto">
            <a:xfrm>
              <a:off x="1017" y="1791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52"/>
          <p:cNvGrpSpPr/>
          <p:nvPr/>
        </p:nvGrpSpPr>
        <p:grpSpPr bwMode="auto">
          <a:xfrm>
            <a:off x="6877050" y="2282602"/>
            <a:ext cx="1547813" cy="1528763"/>
            <a:chOff x="4332" y="1488"/>
            <a:chExt cx="975" cy="963"/>
          </a:xfrm>
        </p:grpSpPr>
        <p:sp>
          <p:nvSpPr>
            <p:cNvPr id="29724" name="Freeform 31"/>
            <p:cNvSpPr/>
            <p:nvPr/>
          </p:nvSpPr>
          <p:spPr bwMode="auto">
            <a:xfrm>
              <a:off x="4852" y="1525"/>
              <a:ext cx="101" cy="926"/>
            </a:xfrm>
            <a:custGeom>
              <a:avLst/>
              <a:gdLst>
                <a:gd name="T0" fmla="*/ 0 w 53"/>
                <a:gd name="T1" fmla="*/ 0 h 926"/>
                <a:gd name="T2" fmla="*/ 4021 w 53"/>
                <a:gd name="T3" fmla="*/ 4 h 926"/>
                <a:gd name="T4" fmla="*/ 6555 w 53"/>
                <a:gd name="T5" fmla="*/ 20 h 926"/>
                <a:gd name="T6" fmla="*/ 9576 w 53"/>
                <a:gd name="T7" fmla="*/ 45 h 926"/>
                <a:gd name="T8" fmla="*/ 9576 w 53"/>
                <a:gd name="T9" fmla="*/ 78 h 926"/>
                <a:gd name="T10" fmla="*/ 9576 w 53"/>
                <a:gd name="T11" fmla="*/ 388 h 926"/>
                <a:gd name="T12" fmla="*/ 9576 w 53"/>
                <a:gd name="T13" fmla="*/ 416 h 926"/>
                <a:gd name="T14" fmla="*/ 12318 w 53"/>
                <a:gd name="T15" fmla="*/ 441 h 926"/>
                <a:gd name="T16" fmla="*/ 13601 w 53"/>
                <a:gd name="T17" fmla="*/ 457 h 926"/>
                <a:gd name="T18" fmla="*/ 17515 w 53"/>
                <a:gd name="T19" fmla="*/ 465 h 926"/>
                <a:gd name="T20" fmla="*/ 13601 w 53"/>
                <a:gd name="T21" fmla="*/ 469 h 926"/>
                <a:gd name="T22" fmla="*/ 12318 w 53"/>
                <a:gd name="T23" fmla="*/ 485 h 926"/>
                <a:gd name="T24" fmla="*/ 9576 w 53"/>
                <a:gd name="T25" fmla="*/ 510 h 926"/>
                <a:gd name="T26" fmla="*/ 9576 w 53"/>
                <a:gd name="T27" fmla="*/ 543 h 926"/>
                <a:gd name="T28" fmla="*/ 9576 w 53"/>
                <a:gd name="T29" fmla="*/ 848 h 926"/>
                <a:gd name="T30" fmla="*/ 9576 w 53"/>
                <a:gd name="T31" fmla="*/ 881 h 926"/>
                <a:gd name="T32" fmla="*/ 6555 w 53"/>
                <a:gd name="T33" fmla="*/ 906 h 926"/>
                <a:gd name="T34" fmla="*/ 4021 w 53"/>
                <a:gd name="T35" fmla="*/ 922 h 926"/>
                <a:gd name="T36" fmla="*/ 0 w 53"/>
                <a:gd name="T37" fmla="*/ 926 h 9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3"/>
                <a:gd name="T58" fmla="*/ 0 h 926"/>
                <a:gd name="T59" fmla="*/ 53 w 53"/>
                <a:gd name="T60" fmla="*/ 926 h 9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3" h="926">
                  <a:moveTo>
                    <a:pt x="0" y="0"/>
                  </a:moveTo>
                  <a:lnTo>
                    <a:pt x="12" y="4"/>
                  </a:lnTo>
                  <a:lnTo>
                    <a:pt x="20" y="20"/>
                  </a:lnTo>
                  <a:lnTo>
                    <a:pt x="29" y="45"/>
                  </a:lnTo>
                  <a:lnTo>
                    <a:pt x="29" y="78"/>
                  </a:lnTo>
                  <a:lnTo>
                    <a:pt x="29" y="388"/>
                  </a:lnTo>
                  <a:lnTo>
                    <a:pt x="29" y="416"/>
                  </a:lnTo>
                  <a:lnTo>
                    <a:pt x="37" y="441"/>
                  </a:lnTo>
                  <a:lnTo>
                    <a:pt x="41" y="457"/>
                  </a:lnTo>
                  <a:lnTo>
                    <a:pt x="53" y="465"/>
                  </a:lnTo>
                  <a:lnTo>
                    <a:pt x="41" y="469"/>
                  </a:lnTo>
                  <a:lnTo>
                    <a:pt x="37" y="485"/>
                  </a:lnTo>
                  <a:lnTo>
                    <a:pt x="29" y="510"/>
                  </a:lnTo>
                  <a:lnTo>
                    <a:pt x="29" y="543"/>
                  </a:lnTo>
                  <a:lnTo>
                    <a:pt x="29" y="848"/>
                  </a:lnTo>
                  <a:lnTo>
                    <a:pt x="29" y="881"/>
                  </a:lnTo>
                  <a:lnTo>
                    <a:pt x="20" y="906"/>
                  </a:lnTo>
                  <a:lnTo>
                    <a:pt x="12" y="922"/>
                  </a:lnTo>
                  <a:lnTo>
                    <a:pt x="0" y="926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Text Box 32"/>
            <p:cNvSpPr txBox="1">
              <a:spLocks noChangeArrowheads="1"/>
            </p:cNvSpPr>
            <p:nvPr/>
          </p:nvSpPr>
          <p:spPr bwMode="auto">
            <a:xfrm>
              <a:off x="4982" y="1592"/>
              <a:ext cx="325" cy="8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Times New Roman" panose="02020603050405020304" pitchFamily="18" charset="0"/>
                </a:rPr>
                <a:t>数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据</a:t>
              </a:r>
              <a:endParaRPr lang="zh-CN" altLang="en-US" sz="2600">
                <a:latin typeface="Times New Roman" panose="02020603050405020304" pitchFamily="18" charset="0"/>
              </a:endParaRPr>
            </a:p>
            <a:p>
              <a:r>
                <a:rPr lang="zh-CN" altLang="en-US" sz="2600">
                  <a:latin typeface="Times New Roman" panose="02020603050405020304" pitchFamily="18" charset="0"/>
                </a:rPr>
                <a:t>线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sp>
          <p:nvSpPr>
            <p:cNvPr id="29726" name="Line 33"/>
            <p:cNvSpPr>
              <a:spLocks noChangeShapeType="1"/>
            </p:cNvSpPr>
            <p:nvPr/>
          </p:nvSpPr>
          <p:spPr bwMode="auto">
            <a:xfrm rot="10800000">
              <a:off x="4332" y="244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7" name="Line 34"/>
            <p:cNvSpPr>
              <a:spLocks noChangeShapeType="1"/>
            </p:cNvSpPr>
            <p:nvPr/>
          </p:nvSpPr>
          <p:spPr bwMode="auto">
            <a:xfrm rot="10800000">
              <a:off x="4332" y="230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8" name="Line 35"/>
            <p:cNvSpPr>
              <a:spLocks noChangeShapeType="1"/>
            </p:cNvSpPr>
            <p:nvPr/>
          </p:nvSpPr>
          <p:spPr bwMode="auto">
            <a:xfrm rot="10800000">
              <a:off x="4332" y="1632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Line 36"/>
            <p:cNvSpPr>
              <a:spLocks noChangeShapeType="1"/>
            </p:cNvSpPr>
            <p:nvPr/>
          </p:nvSpPr>
          <p:spPr bwMode="auto">
            <a:xfrm rot="10800000">
              <a:off x="4332" y="14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0" name="Text Box 37"/>
            <p:cNvSpPr txBox="1">
              <a:spLocks noChangeArrowheads="1"/>
            </p:cNvSpPr>
            <p:nvPr/>
          </p:nvSpPr>
          <p:spPr bwMode="auto">
            <a:xfrm>
              <a:off x="4425" y="1791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3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8"/>
          <p:cNvGrpSpPr/>
          <p:nvPr/>
        </p:nvGrpSpPr>
        <p:grpSpPr bwMode="auto">
          <a:xfrm>
            <a:off x="1371600" y="4741640"/>
            <a:ext cx="2271713" cy="457200"/>
            <a:chOff x="864" y="3037"/>
            <a:chExt cx="1431" cy="288"/>
          </a:xfrm>
        </p:grpSpPr>
        <p:sp>
          <p:nvSpPr>
            <p:cNvPr id="29722" name="Text Box 39"/>
            <p:cNvSpPr txBox="1">
              <a:spLocks noChangeArrowheads="1"/>
            </p:cNvSpPr>
            <p:nvPr/>
          </p:nvSpPr>
          <p:spPr bwMode="auto">
            <a:xfrm>
              <a:off x="864" y="3037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</a:rPr>
                <a:t>地址线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3" name="Text Box 40"/>
            <p:cNvSpPr txBox="1">
              <a:spLocks noChangeArrowheads="1"/>
            </p:cNvSpPr>
            <p:nvPr/>
          </p:nvSpPr>
          <p:spPr bwMode="auto">
            <a:xfrm>
              <a:off x="1411" y="3037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</a:rPr>
                <a:t>（单向）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1"/>
          <p:cNvGrpSpPr/>
          <p:nvPr/>
        </p:nvGrpSpPr>
        <p:grpSpPr bwMode="auto">
          <a:xfrm>
            <a:off x="3746500" y="4741640"/>
            <a:ext cx="2654300" cy="457200"/>
            <a:chOff x="2360" y="3037"/>
            <a:chExt cx="1672" cy="288"/>
          </a:xfrm>
        </p:grpSpPr>
        <p:sp>
          <p:nvSpPr>
            <p:cNvPr id="29720" name="Text Box 42"/>
            <p:cNvSpPr txBox="1">
              <a:spLocks noChangeArrowheads="1"/>
            </p:cNvSpPr>
            <p:nvPr/>
          </p:nvSpPr>
          <p:spPr bwMode="auto">
            <a:xfrm>
              <a:off x="2360" y="3037"/>
              <a:ext cx="114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</a:rPr>
                <a:t>数据线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21" name="Text Box 43"/>
            <p:cNvSpPr txBox="1">
              <a:spLocks noChangeArrowheads="1"/>
            </p:cNvSpPr>
            <p:nvPr/>
          </p:nvSpPr>
          <p:spPr bwMode="auto">
            <a:xfrm>
              <a:off x="2908" y="3037"/>
              <a:ext cx="112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</a:rPr>
                <a:t>（双向）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03820" name="Text Box 44"/>
          <p:cNvSpPr txBox="1">
            <a:spLocks noChangeArrowheads="1"/>
          </p:cNvSpPr>
          <p:nvPr/>
        </p:nvSpPr>
        <p:spPr bwMode="auto">
          <a:xfrm>
            <a:off x="2041525" y="5219477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3821" name="Text Box 45"/>
          <p:cNvSpPr txBox="1">
            <a:spLocks noChangeArrowheads="1"/>
          </p:cNvSpPr>
          <p:nvPr/>
        </p:nvSpPr>
        <p:spPr bwMode="auto">
          <a:xfrm>
            <a:off x="4387850" y="5219477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2041525" y="5690965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14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4387850" y="569096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2041525" y="6191027"/>
            <a:ext cx="4889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13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4387850" y="6191027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</a:rPr>
              <a:t>8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79512" y="239667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存储器芯片技术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6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</a:rPr>
              <a:t>第八章   存储层次</a:t>
            </a:r>
            <a:endParaRPr lang="zh-CN" altLang="en-US" sz="4800" dirty="0" smtClean="0"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0075"/>
            <a:ext cx="7010400" cy="2160588"/>
          </a:xfrm>
          <a:noFill/>
        </p:spPr>
        <p:txBody>
          <a:bodyPr/>
          <a:lstStyle/>
          <a:p>
            <a:pPr eaLnBrk="1" hangingPunct="1"/>
            <a:endParaRPr lang="en-US" altLang="zh-CN" sz="24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755650" y="404664"/>
            <a:ext cx="457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</a:rPr>
              <a:t>静态 </a:t>
            </a:r>
            <a:r>
              <a:rPr lang="en-US" altLang="zh-CN" sz="3200" dirty="0">
                <a:latin typeface="Times New Roman" panose="02020603050405020304" pitchFamily="18" charset="0"/>
              </a:rPr>
              <a:t>RAM (SRAM) 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219200" y="1090464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 (1) 静态 </a:t>
            </a:r>
            <a:r>
              <a:rPr lang="en-US" altLang="zh-CN" sz="2800">
                <a:latin typeface="Times New Roman" panose="02020603050405020304" pitchFamily="18" charset="0"/>
              </a:rPr>
              <a:t>RAM </a:t>
            </a:r>
            <a:r>
              <a:rPr lang="zh-CN" altLang="en-US" sz="2800">
                <a:latin typeface="Times New Roman" panose="02020603050405020304" pitchFamily="18" charset="0"/>
              </a:rPr>
              <a:t>基本电路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6461125" y="5546577"/>
            <a:ext cx="216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´ </a:t>
            </a:r>
            <a:r>
              <a:rPr lang="zh-CN" altLang="en-US" sz="2400">
                <a:latin typeface="Times New Roman" panose="02020603050405020304" pitchFamily="18" charset="0"/>
              </a:rPr>
              <a:t>触发器非端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6324600" y="1669902"/>
            <a:ext cx="2301875" cy="481012"/>
            <a:chOff x="4070" y="1034"/>
            <a:chExt cx="1450" cy="303"/>
          </a:xfrm>
        </p:grpSpPr>
        <p:grpSp>
          <p:nvGrpSpPr>
            <p:cNvPr id="34915" name="Group 7"/>
            <p:cNvGrpSpPr/>
            <p:nvPr/>
          </p:nvGrpSpPr>
          <p:grpSpPr bwMode="auto">
            <a:xfrm>
              <a:off x="4070" y="1034"/>
              <a:ext cx="338" cy="297"/>
              <a:chOff x="4070" y="1034"/>
              <a:chExt cx="338" cy="297"/>
            </a:xfrm>
          </p:grpSpPr>
          <p:sp>
            <p:nvSpPr>
              <p:cNvPr id="34921" name="Rectangle 8"/>
              <p:cNvSpPr>
                <a:spLocks noChangeArrowheads="1"/>
              </p:cNvSpPr>
              <p:nvPr/>
            </p:nvSpPr>
            <p:spPr bwMode="auto">
              <a:xfrm>
                <a:off x="4228" y="111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1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22" name="Text Box 9"/>
              <p:cNvSpPr txBox="1">
                <a:spLocks noChangeArrowheads="1"/>
              </p:cNvSpPr>
              <p:nvPr/>
            </p:nvSpPr>
            <p:spPr bwMode="auto">
              <a:xfrm>
                <a:off x="4070" y="103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916" name="Group 10"/>
            <p:cNvGrpSpPr/>
            <p:nvPr/>
          </p:nvGrpSpPr>
          <p:grpSpPr bwMode="auto">
            <a:xfrm>
              <a:off x="4502" y="1040"/>
              <a:ext cx="338" cy="297"/>
              <a:chOff x="4070" y="1034"/>
              <a:chExt cx="338" cy="297"/>
            </a:xfrm>
          </p:grpSpPr>
          <p:sp>
            <p:nvSpPr>
              <p:cNvPr id="34919" name="Rectangle 11"/>
              <p:cNvSpPr>
                <a:spLocks noChangeArrowheads="1"/>
              </p:cNvSpPr>
              <p:nvPr/>
            </p:nvSpPr>
            <p:spPr bwMode="auto">
              <a:xfrm>
                <a:off x="4228" y="1119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4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20" name="Text Box 12"/>
              <p:cNvSpPr txBox="1">
                <a:spLocks noChangeArrowheads="1"/>
              </p:cNvSpPr>
              <p:nvPr/>
            </p:nvSpPr>
            <p:spPr bwMode="auto">
              <a:xfrm>
                <a:off x="4070" y="103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917" name="Text Box 13"/>
            <p:cNvSpPr txBox="1">
              <a:spLocks noChangeArrowheads="1"/>
            </p:cNvSpPr>
            <p:nvPr/>
          </p:nvSpPr>
          <p:spPr bwMode="auto">
            <a:xfrm>
              <a:off x="4358" y="1034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latin typeface="Times New Roman" panose="02020603050405020304" pitchFamily="18" charset="0"/>
                </a:rPr>
                <a:t>~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918" name="Text Box 14"/>
            <p:cNvSpPr txBox="1">
              <a:spLocks noChangeArrowheads="1"/>
            </p:cNvSpPr>
            <p:nvPr/>
          </p:nvSpPr>
          <p:spPr bwMode="auto">
            <a:xfrm>
              <a:off x="4825" y="104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触发器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6324600" y="2414439"/>
            <a:ext cx="2322513" cy="474663"/>
            <a:chOff x="5881" y="1761"/>
            <a:chExt cx="1463" cy="299"/>
          </a:xfrm>
        </p:grpSpPr>
        <p:grpSp>
          <p:nvGrpSpPr>
            <p:cNvPr id="34907" name="Group 16"/>
            <p:cNvGrpSpPr/>
            <p:nvPr/>
          </p:nvGrpSpPr>
          <p:grpSpPr bwMode="auto">
            <a:xfrm>
              <a:off x="5881" y="1769"/>
              <a:ext cx="338" cy="288"/>
              <a:chOff x="4032" y="1337"/>
              <a:chExt cx="338" cy="288"/>
            </a:xfrm>
          </p:grpSpPr>
          <p:sp>
            <p:nvSpPr>
              <p:cNvPr id="34913" name="Rectangle 17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5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4" name="Text Box 18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908" name="Group 19"/>
            <p:cNvGrpSpPr/>
            <p:nvPr/>
          </p:nvGrpSpPr>
          <p:grpSpPr bwMode="auto">
            <a:xfrm>
              <a:off x="6323" y="1769"/>
              <a:ext cx="338" cy="291"/>
              <a:chOff x="4464" y="1337"/>
              <a:chExt cx="338" cy="291"/>
            </a:xfrm>
          </p:grpSpPr>
          <p:sp>
            <p:nvSpPr>
              <p:cNvPr id="34911" name="Text Box 20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12" name="Rectangle 21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6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909" name="Text Box 22"/>
            <p:cNvSpPr txBox="1">
              <a:spLocks noChangeArrowheads="1"/>
            </p:cNvSpPr>
            <p:nvPr/>
          </p:nvSpPr>
          <p:spPr bwMode="auto">
            <a:xfrm>
              <a:off x="6169" y="177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latin typeface="Times New Roman" panose="02020603050405020304" pitchFamily="18" charset="0"/>
                </a:rPr>
                <a:t>、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910" name="Text Box 23"/>
            <p:cNvSpPr txBox="1">
              <a:spLocks noChangeArrowheads="1"/>
            </p:cNvSpPr>
            <p:nvPr/>
          </p:nvSpPr>
          <p:spPr bwMode="auto">
            <a:xfrm>
              <a:off x="6649" y="1761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行开关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4"/>
          <p:cNvGrpSpPr/>
          <p:nvPr/>
        </p:nvGrpSpPr>
        <p:grpSpPr bwMode="auto">
          <a:xfrm>
            <a:off x="6324600" y="3128814"/>
            <a:ext cx="2322513" cy="474663"/>
            <a:chOff x="4201" y="1857"/>
            <a:chExt cx="1463" cy="299"/>
          </a:xfrm>
        </p:grpSpPr>
        <p:grpSp>
          <p:nvGrpSpPr>
            <p:cNvPr id="34899" name="Group 25"/>
            <p:cNvGrpSpPr/>
            <p:nvPr/>
          </p:nvGrpSpPr>
          <p:grpSpPr bwMode="auto">
            <a:xfrm>
              <a:off x="4201" y="1865"/>
              <a:ext cx="338" cy="288"/>
              <a:chOff x="4032" y="1337"/>
              <a:chExt cx="338" cy="288"/>
            </a:xfrm>
          </p:grpSpPr>
          <p:sp>
            <p:nvSpPr>
              <p:cNvPr id="34905" name="Rectangle 26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7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06" name="Text Box 27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900" name="Group 28"/>
            <p:cNvGrpSpPr/>
            <p:nvPr/>
          </p:nvGrpSpPr>
          <p:grpSpPr bwMode="auto">
            <a:xfrm>
              <a:off x="4643" y="1865"/>
              <a:ext cx="338" cy="291"/>
              <a:chOff x="4464" y="1337"/>
              <a:chExt cx="338" cy="291"/>
            </a:xfrm>
          </p:grpSpPr>
          <p:sp>
            <p:nvSpPr>
              <p:cNvPr id="34903" name="Text Box 29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04" name="Rectangle 30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8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901" name="Text Box 31"/>
            <p:cNvSpPr txBox="1">
              <a:spLocks noChangeArrowheads="1"/>
            </p:cNvSpPr>
            <p:nvPr/>
          </p:nvSpPr>
          <p:spPr bwMode="auto">
            <a:xfrm>
              <a:off x="4489" y="186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latin typeface="Times New Roman" panose="02020603050405020304" pitchFamily="18" charset="0"/>
                </a:rPr>
                <a:t>、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902" name="Text Box 32"/>
            <p:cNvSpPr txBox="1">
              <a:spLocks noChangeArrowheads="1"/>
            </p:cNvSpPr>
            <p:nvPr/>
          </p:nvSpPr>
          <p:spPr bwMode="auto">
            <a:xfrm>
              <a:off x="4969" y="1857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列开关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3"/>
          <p:cNvGrpSpPr/>
          <p:nvPr/>
        </p:nvGrpSpPr>
        <p:grpSpPr bwMode="auto">
          <a:xfrm>
            <a:off x="6324600" y="3843189"/>
            <a:ext cx="2628900" cy="474663"/>
            <a:chOff x="4176" y="2193"/>
            <a:chExt cx="1656" cy="299"/>
          </a:xfrm>
        </p:grpSpPr>
        <p:grpSp>
          <p:nvGrpSpPr>
            <p:cNvPr id="34891" name="Group 34"/>
            <p:cNvGrpSpPr/>
            <p:nvPr/>
          </p:nvGrpSpPr>
          <p:grpSpPr bwMode="auto">
            <a:xfrm>
              <a:off x="4176" y="2201"/>
              <a:ext cx="338" cy="288"/>
              <a:chOff x="4032" y="1337"/>
              <a:chExt cx="338" cy="288"/>
            </a:xfrm>
          </p:grpSpPr>
          <p:sp>
            <p:nvSpPr>
              <p:cNvPr id="34897" name="Rectangle 35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7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98" name="Text Box 36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892" name="Group 37"/>
            <p:cNvGrpSpPr/>
            <p:nvPr/>
          </p:nvGrpSpPr>
          <p:grpSpPr bwMode="auto">
            <a:xfrm>
              <a:off x="4618" y="2201"/>
              <a:ext cx="338" cy="291"/>
              <a:chOff x="4464" y="1337"/>
              <a:chExt cx="338" cy="291"/>
            </a:xfrm>
          </p:grpSpPr>
          <p:sp>
            <p:nvSpPr>
              <p:cNvPr id="34895" name="Text Box 38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96" name="Rectangle 39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8</a:t>
                </a:r>
                <a:endParaRPr lang="zh-CN" altLang="en-US" sz="16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893" name="Text Box 40"/>
            <p:cNvSpPr txBox="1">
              <a:spLocks noChangeArrowheads="1"/>
            </p:cNvSpPr>
            <p:nvPr/>
          </p:nvSpPr>
          <p:spPr bwMode="auto">
            <a:xfrm>
              <a:off x="4464" y="220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>
                  <a:latin typeface="Times New Roman" panose="02020603050405020304" pitchFamily="18" charset="0"/>
                </a:rPr>
                <a:t>、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34894" name="Text Box 41"/>
            <p:cNvSpPr txBox="1">
              <a:spLocks noChangeArrowheads="1"/>
            </p:cNvSpPr>
            <p:nvPr/>
          </p:nvSpPr>
          <p:spPr bwMode="auto">
            <a:xfrm>
              <a:off x="4944" y="2193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Times New Roman" panose="02020603050405020304" pitchFamily="18" charset="0"/>
                </a:rPr>
                <a:t>一列共用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08938" name="Text Box 42"/>
          <p:cNvSpPr txBox="1">
            <a:spLocks noChangeArrowheads="1"/>
          </p:cNvSpPr>
          <p:nvPr/>
        </p:nvSpPr>
        <p:spPr bwMode="auto">
          <a:xfrm>
            <a:off x="6461125" y="4798864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A </a:t>
            </a:r>
            <a:r>
              <a:rPr lang="en-US" altLang="zh-CN" sz="2400" b="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触发器原端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14" name="Group 43"/>
          <p:cNvGrpSpPr/>
          <p:nvPr/>
        </p:nvGrpSpPr>
        <p:grpSpPr bwMode="auto">
          <a:xfrm>
            <a:off x="46038" y="1795314"/>
            <a:ext cx="6592887" cy="4278313"/>
            <a:chOff x="29" y="1548"/>
            <a:chExt cx="4153" cy="2695"/>
          </a:xfrm>
        </p:grpSpPr>
        <p:sp>
          <p:nvSpPr>
            <p:cNvPr id="34832" name="Rectangle 44"/>
            <p:cNvSpPr>
              <a:spLocks noChangeArrowheads="1"/>
            </p:cNvSpPr>
            <p:nvPr/>
          </p:nvSpPr>
          <p:spPr bwMode="auto">
            <a:xfrm>
              <a:off x="1431" y="1728"/>
              <a:ext cx="960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33" name="Text Box 45"/>
            <p:cNvSpPr txBox="1">
              <a:spLocks noChangeArrowheads="1"/>
            </p:cNvSpPr>
            <p:nvPr/>
          </p:nvSpPr>
          <p:spPr bwMode="auto">
            <a:xfrm>
              <a:off x="1526" y="1776"/>
              <a:ext cx="7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400" b="0">
                  <a:latin typeface="Times New Roman" panose="02020603050405020304" pitchFamily="18" charset="0"/>
                </a:rPr>
                <a:t>   ~  </a:t>
              </a: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4834" name="Freeform 46"/>
            <p:cNvSpPr/>
            <p:nvPr/>
          </p:nvSpPr>
          <p:spPr bwMode="auto">
            <a:xfrm>
              <a:off x="2391" y="1920"/>
              <a:ext cx="318" cy="141"/>
            </a:xfrm>
            <a:custGeom>
              <a:avLst/>
              <a:gdLst>
                <a:gd name="T0" fmla="*/ 0 w 318"/>
                <a:gd name="T1" fmla="*/ 0 h 141"/>
                <a:gd name="T2" fmla="*/ 315 w 318"/>
                <a:gd name="T3" fmla="*/ 0 h 141"/>
                <a:gd name="T4" fmla="*/ 318 w 318"/>
                <a:gd name="T5" fmla="*/ 141 h 141"/>
                <a:gd name="T6" fmla="*/ 0 60000 65536"/>
                <a:gd name="T7" fmla="*/ 0 60000 65536"/>
                <a:gd name="T8" fmla="*/ 0 60000 65536"/>
                <a:gd name="T9" fmla="*/ 0 w 318"/>
                <a:gd name="T10" fmla="*/ 0 h 141"/>
                <a:gd name="T11" fmla="*/ 318 w 318"/>
                <a:gd name="T12" fmla="*/ 141 h 1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141">
                  <a:moveTo>
                    <a:pt x="0" y="0"/>
                  </a:moveTo>
                  <a:lnTo>
                    <a:pt x="315" y="0"/>
                  </a:lnTo>
                  <a:lnTo>
                    <a:pt x="318" y="14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5" name="Freeform 47"/>
            <p:cNvSpPr/>
            <p:nvPr/>
          </p:nvSpPr>
          <p:spPr bwMode="auto">
            <a:xfrm>
              <a:off x="1104" y="1920"/>
              <a:ext cx="327" cy="144"/>
            </a:xfrm>
            <a:custGeom>
              <a:avLst/>
              <a:gdLst>
                <a:gd name="T0" fmla="*/ 327 w 327"/>
                <a:gd name="T1" fmla="*/ 0 h 144"/>
                <a:gd name="T2" fmla="*/ 0 w 327"/>
                <a:gd name="T3" fmla="*/ 0 h 144"/>
                <a:gd name="T4" fmla="*/ 0 w 327"/>
                <a:gd name="T5" fmla="*/ 144 h 144"/>
                <a:gd name="T6" fmla="*/ 0 60000 65536"/>
                <a:gd name="T7" fmla="*/ 0 60000 65536"/>
                <a:gd name="T8" fmla="*/ 0 60000 65536"/>
                <a:gd name="T9" fmla="*/ 0 w 327"/>
                <a:gd name="T10" fmla="*/ 0 h 144"/>
                <a:gd name="T11" fmla="*/ 327 w 327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7" h="144">
                  <a:moveTo>
                    <a:pt x="327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4836" name="Group 48"/>
            <p:cNvGrpSpPr/>
            <p:nvPr/>
          </p:nvGrpSpPr>
          <p:grpSpPr bwMode="auto">
            <a:xfrm>
              <a:off x="2634" y="2064"/>
              <a:ext cx="243" cy="48"/>
              <a:chOff x="3459" y="1296"/>
              <a:chExt cx="243" cy="48"/>
            </a:xfrm>
          </p:grpSpPr>
          <p:sp>
            <p:nvSpPr>
              <p:cNvPr id="34889" name="Line 4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90" name="Line 5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37" name="Group 51"/>
            <p:cNvGrpSpPr/>
            <p:nvPr/>
          </p:nvGrpSpPr>
          <p:grpSpPr bwMode="auto">
            <a:xfrm>
              <a:off x="948" y="2064"/>
              <a:ext cx="243" cy="48"/>
              <a:chOff x="3459" y="1296"/>
              <a:chExt cx="243" cy="48"/>
            </a:xfrm>
          </p:grpSpPr>
          <p:sp>
            <p:nvSpPr>
              <p:cNvPr id="34887" name="Line 5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8" name="Line 5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38" name="Group 54"/>
            <p:cNvGrpSpPr/>
            <p:nvPr/>
          </p:nvGrpSpPr>
          <p:grpSpPr bwMode="auto">
            <a:xfrm rot="5400000">
              <a:off x="2917" y="2772"/>
              <a:ext cx="243" cy="48"/>
              <a:chOff x="3459" y="1296"/>
              <a:chExt cx="243" cy="48"/>
            </a:xfrm>
          </p:grpSpPr>
          <p:sp>
            <p:nvSpPr>
              <p:cNvPr id="34885" name="Line 55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6" name="Line 56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39" name="Group 57"/>
            <p:cNvGrpSpPr/>
            <p:nvPr/>
          </p:nvGrpSpPr>
          <p:grpSpPr bwMode="auto">
            <a:xfrm rot="-5400000">
              <a:off x="709" y="2772"/>
              <a:ext cx="243" cy="48"/>
              <a:chOff x="3459" y="1296"/>
              <a:chExt cx="243" cy="48"/>
            </a:xfrm>
          </p:grpSpPr>
          <p:sp>
            <p:nvSpPr>
              <p:cNvPr id="34883" name="Line 58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4" name="Line 59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40" name="Line 60"/>
            <p:cNvSpPr>
              <a:spLocks noChangeShapeType="1"/>
            </p:cNvSpPr>
            <p:nvPr/>
          </p:nvSpPr>
          <p:spPr bwMode="auto">
            <a:xfrm>
              <a:off x="855" y="2784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1" name="Freeform 61"/>
            <p:cNvSpPr/>
            <p:nvPr/>
          </p:nvSpPr>
          <p:spPr bwMode="auto">
            <a:xfrm>
              <a:off x="3063" y="2832"/>
              <a:ext cx="192" cy="672"/>
            </a:xfrm>
            <a:custGeom>
              <a:avLst/>
              <a:gdLst>
                <a:gd name="T0" fmla="*/ 0 w 192"/>
                <a:gd name="T1" fmla="*/ 0 h 672"/>
                <a:gd name="T2" fmla="*/ 192 w 192"/>
                <a:gd name="T3" fmla="*/ 0 h 672"/>
                <a:gd name="T4" fmla="*/ 192 w 192"/>
                <a:gd name="T5" fmla="*/ 672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2" name="AutoShape 62"/>
            <p:cNvSpPr>
              <a:spLocks noChangeArrowheads="1"/>
            </p:cNvSpPr>
            <p:nvPr/>
          </p:nvSpPr>
          <p:spPr bwMode="auto">
            <a:xfrm rot="5400000">
              <a:off x="2055" y="3360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grpSp>
          <p:nvGrpSpPr>
            <p:cNvPr id="34843" name="Group 63"/>
            <p:cNvGrpSpPr/>
            <p:nvPr/>
          </p:nvGrpSpPr>
          <p:grpSpPr bwMode="auto">
            <a:xfrm rot="10800000">
              <a:off x="1335" y="3360"/>
              <a:ext cx="384" cy="288"/>
              <a:chOff x="1248" y="3648"/>
              <a:chExt cx="384" cy="288"/>
            </a:xfrm>
          </p:grpSpPr>
          <p:sp>
            <p:nvSpPr>
              <p:cNvPr id="34881" name="AutoShape 64"/>
              <p:cNvSpPr>
                <a:spLocks noChangeArrowheads="1"/>
              </p:cNvSpPr>
              <p:nvPr/>
            </p:nvSpPr>
            <p:spPr bwMode="auto">
              <a:xfrm rot="5400000">
                <a:off x="1248" y="3648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34882" name="Oval 65"/>
              <p:cNvSpPr>
                <a:spLocks noChangeArrowheads="1"/>
              </p:cNvSpPr>
              <p:nvPr/>
            </p:nvSpPr>
            <p:spPr bwMode="auto">
              <a:xfrm>
                <a:off x="1536" y="374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34844" name="Line 66"/>
            <p:cNvSpPr>
              <a:spLocks noChangeShapeType="1"/>
            </p:cNvSpPr>
            <p:nvPr/>
          </p:nvSpPr>
          <p:spPr bwMode="auto">
            <a:xfrm>
              <a:off x="2343" y="350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5" name="AutoShape 67"/>
            <p:cNvSpPr>
              <a:spLocks noChangeArrowheads="1"/>
            </p:cNvSpPr>
            <p:nvPr/>
          </p:nvSpPr>
          <p:spPr bwMode="auto">
            <a:xfrm rot="5400000">
              <a:off x="3447" y="3360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34846" name="Line 68"/>
            <p:cNvSpPr>
              <a:spLocks noChangeShapeType="1"/>
            </p:cNvSpPr>
            <p:nvPr/>
          </p:nvSpPr>
          <p:spPr bwMode="auto">
            <a:xfrm>
              <a:off x="3735" y="35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7" name="Line 69"/>
            <p:cNvSpPr>
              <a:spLocks noChangeShapeType="1"/>
            </p:cNvSpPr>
            <p:nvPr/>
          </p:nvSpPr>
          <p:spPr bwMode="auto">
            <a:xfrm>
              <a:off x="1719" y="35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Line 70"/>
            <p:cNvSpPr>
              <a:spLocks noChangeShapeType="1"/>
            </p:cNvSpPr>
            <p:nvPr/>
          </p:nvSpPr>
          <p:spPr bwMode="auto">
            <a:xfrm>
              <a:off x="1888" y="350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9" name="Line 71"/>
            <p:cNvSpPr>
              <a:spLocks noChangeShapeType="1"/>
            </p:cNvSpPr>
            <p:nvPr/>
          </p:nvSpPr>
          <p:spPr bwMode="auto">
            <a:xfrm flipV="1">
              <a:off x="2199" y="357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0" name="Freeform 72"/>
            <p:cNvSpPr/>
            <p:nvPr/>
          </p:nvSpPr>
          <p:spPr bwMode="auto">
            <a:xfrm>
              <a:off x="1575" y="3586"/>
              <a:ext cx="624" cy="314"/>
            </a:xfrm>
            <a:custGeom>
              <a:avLst/>
              <a:gdLst>
                <a:gd name="T0" fmla="*/ 2 w 576"/>
                <a:gd name="T1" fmla="*/ 0 h 314"/>
                <a:gd name="T2" fmla="*/ 0 w 576"/>
                <a:gd name="T3" fmla="*/ 314 h 314"/>
                <a:gd name="T4" fmla="*/ 1184 w 576"/>
                <a:gd name="T5" fmla="*/ 314 h 314"/>
                <a:gd name="T6" fmla="*/ 0 60000 65536"/>
                <a:gd name="T7" fmla="*/ 0 60000 65536"/>
                <a:gd name="T8" fmla="*/ 0 60000 65536"/>
                <a:gd name="T9" fmla="*/ 0 w 576"/>
                <a:gd name="T10" fmla="*/ 0 h 314"/>
                <a:gd name="T11" fmla="*/ 576 w 576"/>
                <a:gd name="T12" fmla="*/ 314 h 3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314">
                  <a:moveTo>
                    <a:pt x="2" y="0"/>
                  </a:moveTo>
                  <a:lnTo>
                    <a:pt x="0" y="314"/>
                  </a:lnTo>
                  <a:lnTo>
                    <a:pt x="576" y="3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1" name="Freeform 73"/>
            <p:cNvSpPr/>
            <p:nvPr/>
          </p:nvSpPr>
          <p:spPr bwMode="auto">
            <a:xfrm>
              <a:off x="567" y="2832"/>
              <a:ext cx="768" cy="672"/>
            </a:xfrm>
            <a:custGeom>
              <a:avLst/>
              <a:gdLst>
                <a:gd name="T0" fmla="*/ 240 w 768"/>
                <a:gd name="T1" fmla="*/ 0 h 720"/>
                <a:gd name="T2" fmla="*/ 0 w 768"/>
                <a:gd name="T3" fmla="*/ 0 h 720"/>
                <a:gd name="T4" fmla="*/ 0 w 768"/>
                <a:gd name="T5" fmla="*/ 386 h 720"/>
                <a:gd name="T6" fmla="*/ 768 w 768"/>
                <a:gd name="T7" fmla="*/ 386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720"/>
                <a:gd name="T14" fmla="*/ 768 w 768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720">
                  <a:moveTo>
                    <a:pt x="240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768" y="7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Freeform 74"/>
            <p:cNvSpPr/>
            <p:nvPr/>
          </p:nvSpPr>
          <p:spPr bwMode="auto">
            <a:xfrm>
              <a:off x="327" y="2112"/>
              <a:ext cx="2425" cy="384"/>
            </a:xfrm>
            <a:custGeom>
              <a:avLst/>
              <a:gdLst>
                <a:gd name="T0" fmla="*/ 923 w 2736"/>
                <a:gd name="T1" fmla="*/ 0 h 240"/>
                <a:gd name="T2" fmla="*/ 923 w 2736"/>
                <a:gd name="T3" fmla="*/ 16474 h 240"/>
                <a:gd name="T4" fmla="*/ 0 w 2736"/>
                <a:gd name="T5" fmla="*/ 16474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3" name="Freeform 75"/>
            <p:cNvSpPr/>
            <p:nvPr/>
          </p:nvSpPr>
          <p:spPr bwMode="auto">
            <a:xfrm>
              <a:off x="1059" y="2112"/>
              <a:ext cx="2" cy="383"/>
            </a:xfrm>
            <a:custGeom>
              <a:avLst/>
              <a:gdLst>
                <a:gd name="T0" fmla="*/ 0 w 2"/>
                <a:gd name="T1" fmla="*/ 0 h 383"/>
                <a:gd name="T2" fmla="*/ 2 w 2"/>
                <a:gd name="T3" fmla="*/ 383 h 383"/>
                <a:gd name="T4" fmla="*/ 0 60000 65536"/>
                <a:gd name="T5" fmla="*/ 0 60000 65536"/>
                <a:gd name="T6" fmla="*/ 0 w 2"/>
                <a:gd name="T7" fmla="*/ 0 h 383"/>
                <a:gd name="T8" fmla="*/ 2 w 2"/>
                <a:gd name="T9" fmla="*/ 383 h 3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83">
                  <a:moveTo>
                    <a:pt x="0" y="0"/>
                  </a:moveTo>
                  <a:lnTo>
                    <a:pt x="2" y="38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4" name="Freeform 76"/>
            <p:cNvSpPr/>
            <p:nvPr/>
          </p:nvSpPr>
          <p:spPr bwMode="auto">
            <a:xfrm>
              <a:off x="375" y="2784"/>
              <a:ext cx="1536" cy="384"/>
            </a:xfrm>
            <a:custGeom>
              <a:avLst/>
              <a:gdLst>
                <a:gd name="T0" fmla="*/ 316 w 1872"/>
                <a:gd name="T1" fmla="*/ 0 h 384"/>
                <a:gd name="T2" fmla="*/ 316 w 1872"/>
                <a:gd name="T3" fmla="*/ 384 h 384"/>
                <a:gd name="T4" fmla="*/ 0 w 1872"/>
                <a:gd name="T5" fmla="*/ 384 h 384"/>
                <a:gd name="T6" fmla="*/ 0 60000 65536"/>
                <a:gd name="T7" fmla="*/ 0 60000 65536"/>
                <a:gd name="T8" fmla="*/ 0 60000 65536"/>
                <a:gd name="T9" fmla="*/ 0 w 1872"/>
                <a:gd name="T10" fmla="*/ 0 h 384"/>
                <a:gd name="T11" fmla="*/ 1872 w 187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5" name="Line 77"/>
            <p:cNvSpPr>
              <a:spLocks noChangeShapeType="1"/>
            </p:cNvSpPr>
            <p:nvPr/>
          </p:nvSpPr>
          <p:spPr bwMode="auto">
            <a:xfrm flipV="1">
              <a:off x="3591" y="358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6" name="Freeform 78"/>
            <p:cNvSpPr/>
            <p:nvPr/>
          </p:nvSpPr>
          <p:spPr bwMode="auto">
            <a:xfrm>
              <a:off x="567" y="1920"/>
              <a:ext cx="459" cy="816"/>
            </a:xfrm>
            <a:custGeom>
              <a:avLst/>
              <a:gdLst>
                <a:gd name="T0" fmla="*/ 459 w 459"/>
                <a:gd name="T1" fmla="*/ 144 h 816"/>
                <a:gd name="T2" fmla="*/ 459 w 459"/>
                <a:gd name="T3" fmla="*/ 0 h 816"/>
                <a:gd name="T4" fmla="*/ 0 w 459"/>
                <a:gd name="T5" fmla="*/ 0 h 816"/>
                <a:gd name="T6" fmla="*/ 0 w 459"/>
                <a:gd name="T7" fmla="*/ 816 h 816"/>
                <a:gd name="T8" fmla="*/ 240 w 459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9"/>
                <a:gd name="T16" fmla="*/ 0 h 816"/>
                <a:gd name="T17" fmla="*/ 459 w 459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9" h="816">
                  <a:moveTo>
                    <a:pt x="459" y="144"/>
                  </a:moveTo>
                  <a:lnTo>
                    <a:pt x="459" y="0"/>
                  </a:lnTo>
                  <a:lnTo>
                    <a:pt x="0" y="0"/>
                  </a:lnTo>
                  <a:lnTo>
                    <a:pt x="0" y="816"/>
                  </a:lnTo>
                  <a:lnTo>
                    <a:pt x="240" y="81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7" name="Freeform 79"/>
            <p:cNvSpPr/>
            <p:nvPr/>
          </p:nvSpPr>
          <p:spPr bwMode="auto">
            <a:xfrm>
              <a:off x="2793" y="1920"/>
              <a:ext cx="462" cy="818"/>
            </a:xfrm>
            <a:custGeom>
              <a:avLst/>
              <a:gdLst>
                <a:gd name="T0" fmla="*/ 3 w 462"/>
                <a:gd name="T1" fmla="*/ 144 h 818"/>
                <a:gd name="T2" fmla="*/ 0 w 462"/>
                <a:gd name="T3" fmla="*/ 0 h 818"/>
                <a:gd name="T4" fmla="*/ 462 w 462"/>
                <a:gd name="T5" fmla="*/ 0 h 818"/>
                <a:gd name="T6" fmla="*/ 462 w 462"/>
                <a:gd name="T7" fmla="*/ 816 h 818"/>
                <a:gd name="T8" fmla="*/ 272 w 462"/>
                <a:gd name="T9" fmla="*/ 818 h 8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2"/>
                <a:gd name="T16" fmla="*/ 0 h 818"/>
                <a:gd name="T17" fmla="*/ 462 w 462"/>
                <a:gd name="T18" fmla="*/ 818 h 8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2" h="818">
                  <a:moveTo>
                    <a:pt x="3" y="144"/>
                  </a:moveTo>
                  <a:lnTo>
                    <a:pt x="0" y="0"/>
                  </a:lnTo>
                  <a:lnTo>
                    <a:pt x="462" y="0"/>
                  </a:lnTo>
                  <a:lnTo>
                    <a:pt x="462" y="816"/>
                  </a:lnTo>
                  <a:lnTo>
                    <a:pt x="272" y="81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8" name="Text Box 80"/>
            <p:cNvSpPr txBox="1">
              <a:spLocks noChangeArrowheads="1"/>
            </p:cNvSpPr>
            <p:nvPr/>
          </p:nvSpPr>
          <p:spPr bwMode="auto">
            <a:xfrm>
              <a:off x="733" y="1910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5</a:t>
              </a:r>
              <a:endParaRPr lang="zh-CN" altLang="en-US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34859" name="Text Box 81"/>
            <p:cNvSpPr txBox="1">
              <a:spLocks noChangeArrowheads="1"/>
            </p:cNvSpPr>
            <p:nvPr/>
          </p:nvSpPr>
          <p:spPr bwMode="auto">
            <a:xfrm>
              <a:off x="2825" y="1910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15000">
                  <a:latin typeface="Times New Roman" panose="02020603050405020304" pitchFamily="18" charset="0"/>
                </a:rPr>
                <a:t>6</a:t>
              </a:r>
              <a:endParaRPr lang="zh-CN" altLang="en-US" sz="2000" baseline="-15000">
                <a:latin typeface="Times New Roman" panose="02020603050405020304" pitchFamily="18" charset="0"/>
              </a:endParaRPr>
            </a:p>
          </p:txBody>
        </p:sp>
        <p:sp>
          <p:nvSpPr>
            <p:cNvPr id="34860" name="Text Box 82"/>
            <p:cNvSpPr txBox="1">
              <a:spLocks noChangeArrowheads="1"/>
            </p:cNvSpPr>
            <p:nvPr/>
          </p:nvSpPr>
          <p:spPr bwMode="auto">
            <a:xfrm>
              <a:off x="816" y="254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1" name="Text Box 83"/>
            <p:cNvSpPr txBox="1">
              <a:spLocks noChangeArrowheads="1"/>
            </p:cNvSpPr>
            <p:nvPr/>
          </p:nvSpPr>
          <p:spPr bwMode="auto">
            <a:xfrm>
              <a:off x="912" y="262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Times New Roman" panose="02020603050405020304" pitchFamily="18" charset="0"/>
                </a:rPr>
                <a:t>7</a:t>
              </a:r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4862" name="Text Box 84"/>
            <p:cNvSpPr txBox="1">
              <a:spLocks noChangeArrowheads="1"/>
            </p:cNvSpPr>
            <p:nvPr/>
          </p:nvSpPr>
          <p:spPr bwMode="auto">
            <a:xfrm>
              <a:off x="2753" y="254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3" name="Text Box 85"/>
            <p:cNvSpPr txBox="1">
              <a:spLocks noChangeArrowheads="1"/>
            </p:cNvSpPr>
            <p:nvPr/>
          </p:nvSpPr>
          <p:spPr bwMode="auto">
            <a:xfrm>
              <a:off x="2875" y="2624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Times New Roman" panose="02020603050405020304" pitchFamily="18" charset="0"/>
                </a:rPr>
                <a:t>8</a:t>
              </a:r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4864" name="Text Box 86"/>
            <p:cNvSpPr txBox="1">
              <a:spLocks noChangeArrowheads="1"/>
            </p:cNvSpPr>
            <p:nvPr/>
          </p:nvSpPr>
          <p:spPr bwMode="auto">
            <a:xfrm>
              <a:off x="1200" y="1680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65" name="Text Box 87"/>
            <p:cNvSpPr txBox="1">
              <a:spLocks noChangeArrowheads="1"/>
            </p:cNvSpPr>
            <p:nvPr/>
          </p:nvSpPr>
          <p:spPr bwMode="auto">
            <a:xfrm>
              <a:off x="2360" y="168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866" name="Text Box 88"/>
            <p:cNvSpPr txBox="1">
              <a:spLocks noChangeArrowheads="1"/>
            </p:cNvSpPr>
            <p:nvPr/>
          </p:nvSpPr>
          <p:spPr bwMode="auto">
            <a:xfrm>
              <a:off x="927" y="322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写放大器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67" name="Text Box 89"/>
            <p:cNvSpPr txBox="1">
              <a:spLocks noChangeArrowheads="1"/>
            </p:cNvSpPr>
            <p:nvPr/>
          </p:nvSpPr>
          <p:spPr bwMode="auto">
            <a:xfrm>
              <a:off x="2151" y="322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写放大器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68" name="Text Box 90"/>
            <p:cNvSpPr txBox="1">
              <a:spLocks noChangeArrowheads="1"/>
            </p:cNvSpPr>
            <p:nvPr/>
          </p:nvSpPr>
          <p:spPr bwMode="auto">
            <a:xfrm>
              <a:off x="1726" y="3993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IN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4869" name="Text Box 91"/>
            <p:cNvSpPr txBox="1">
              <a:spLocks noChangeArrowheads="1"/>
            </p:cNvSpPr>
            <p:nvPr/>
          </p:nvSpPr>
          <p:spPr bwMode="auto">
            <a:xfrm>
              <a:off x="2176" y="393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70" name="Text Box 92"/>
            <p:cNvSpPr txBox="1">
              <a:spLocks noChangeArrowheads="1"/>
            </p:cNvSpPr>
            <p:nvPr/>
          </p:nvSpPr>
          <p:spPr bwMode="auto">
            <a:xfrm>
              <a:off x="3040" y="3945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读选择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71" name="Text Box 93"/>
            <p:cNvSpPr txBox="1">
              <a:spLocks noChangeArrowheads="1"/>
            </p:cNvSpPr>
            <p:nvPr/>
          </p:nvSpPr>
          <p:spPr bwMode="auto">
            <a:xfrm>
              <a:off x="3725" y="3177"/>
              <a:ext cx="4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OUT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4872" name="Text Box 94"/>
            <p:cNvSpPr txBox="1">
              <a:spLocks noChangeArrowheads="1"/>
            </p:cNvSpPr>
            <p:nvPr/>
          </p:nvSpPr>
          <p:spPr bwMode="auto">
            <a:xfrm>
              <a:off x="3377" y="312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读放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73" name="Text Box 95"/>
            <p:cNvSpPr txBox="1">
              <a:spLocks noChangeArrowheads="1"/>
            </p:cNvSpPr>
            <p:nvPr/>
          </p:nvSpPr>
          <p:spPr bwMode="auto">
            <a:xfrm>
              <a:off x="3351" y="1680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位线</a:t>
              </a:r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4874" name="Freeform 96"/>
            <p:cNvSpPr/>
            <p:nvPr/>
          </p:nvSpPr>
          <p:spPr bwMode="auto">
            <a:xfrm>
              <a:off x="3284" y="1900"/>
              <a:ext cx="259" cy="260"/>
            </a:xfrm>
            <a:custGeom>
              <a:avLst/>
              <a:gdLst>
                <a:gd name="T0" fmla="*/ 259 w 259"/>
                <a:gd name="T1" fmla="*/ 0 h 260"/>
                <a:gd name="T2" fmla="*/ 0 w 259"/>
                <a:gd name="T3" fmla="*/ 260 h 260"/>
                <a:gd name="T4" fmla="*/ 0 60000 65536"/>
                <a:gd name="T5" fmla="*/ 0 60000 65536"/>
                <a:gd name="T6" fmla="*/ 0 w 259"/>
                <a:gd name="T7" fmla="*/ 0 h 260"/>
                <a:gd name="T8" fmla="*/ 259 w 259"/>
                <a:gd name="T9" fmla="*/ 260 h 2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260">
                  <a:moveTo>
                    <a:pt x="259" y="0"/>
                  </a:moveTo>
                  <a:lnTo>
                    <a:pt x="0" y="26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5" name="Text Box 97"/>
            <p:cNvSpPr txBox="1">
              <a:spLocks noChangeArrowheads="1"/>
            </p:cNvSpPr>
            <p:nvPr/>
          </p:nvSpPr>
          <p:spPr bwMode="auto">
            <a:xfrm>
              <a:off x="29" y="1680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位线</a:t>
              </a:r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76" name="Text Box 98"/>
            <p:cNvSpPr txBox="1">
              <a:spLocks noChangeArrowheads="1"/>
            </p:cNvSpPr>
            <p:nvPr/>
          </p:nvSpPr>
          <p:spPr bwMode="auto">
            <a:xfrm>
              <a:off x="413" y="1603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77" name="Line 99"/>
            <p:cNvSpPr>
              <a:spLocks noChangeShapeType="1"/>
            </p:cNvSpPr>
            <p:nvPr/>
          </p:nvSpPr>
          <p:spPr bwMode="auto">
            <a:xfrm>
              <a:off x="279" y="192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8" name="Text Box 100"/>
            <p:cNvSpPr txBox="1">
              <a:spLocks noChangeArrowheads="1"/>
            </p:cNvSpPr>
            <p:nvPr/>
          </p:nvSpPr>
          <p:spPr bwMode="auto">
            <a:xfrm>
              <a:off x="734" y="2937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列地址选择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79" name="Text Box 101"/>
            <p:cNvSpPr txBox="1">
              <a:spLocks noChangeArrowheads="1"/>
            </p:cNvSpPr>
            <p:nvPr/>
          </p:nvSpPr>
          <p:spPr bwMode="auto">
            <a:xfrm>
              <a:off x="1325" y="2256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行地址选择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34880" name="Rectangle 102"/>
            <p:cNvSpPr>
              <a:spLocks noChangeArrowheads="1"/>
            </p:cNvSpPr>
            <p:nvPr/>
          </p:nvSpPr>
          <p:spPr bwMode="auto">
            <a:xfrm>
              <a:off x="708" y="1548"/>
              <a:ext cx="240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sp>
        <p:nvSpPr>
          <p:cNvPr id="209000" name="Text Box 104"/>
          <p:cNvSpPr txBox="1">
            <a:spLocks noChangeArrowheads="1"/>
          </p:cNvSpPr>
          <p:nvPr/>
        </p:nvSpPr>
        <p:spPr bwMode="auto">
          <a:xfrm>
            <a:off x="2422525" y="2157264"/>
            <a:ext cx="123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0">
                <a:solidFill>
                  <a:schemeClr val="folHlink"/>
                </a:solidFill>
                <a:latin typeface="Times New Roman" panose="02020603050405020304" pitchFamily="18" charset="0"/>
              </a:rPr>
              <a:t>   ~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endParaRPr lang="zh-CN" altLang="en-US" sz="2000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>
          <a:xfrm>
            <a:off x="3028950" y="5694214"/>
            <a:ext cx="3086100" cy="365125"/>
          </a:xfrm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0CF4830-EF4B-4790-BC3E-CAACBF4E6DBC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1066800"/>
            <a:ext cx="7388225" cy="5872163"/>
            <a:chOff x="0" y="672"/>
            <a:chExt cx="4654" cy="3699"/>
          </a:xfrm>
        </p:grpSpPr>
        <p:sp>
          <p:nvSpPr>
            <p:cNvPr id="23608" name="Text Box 3"/>
            <p:cNvSpPr txBox="1">
              <a:spLocks noChangeArrowheads="1"/>
            </p:cNvSpPr>
            <p:nvPr/>
          </p:nvSpPr>
          <p:spPr bwMode="auto">
            <a:xfrm>
              <a:off x="1148" y="739"/>
              <a:ext cx="3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09" name="Rectangle 4"/>
            <p:cNvSpPr>
              <a:spLocks noChangeArrowheads="1"/>
            </p:cNvSpPr>
            <p:nvPr/>
          </p:nvSpPr>
          <p:spPr bwMode="auto">
            <a:xfrm>
              <a:off x="1452" y="866"/>
              <a:ext cx="1046" cy="4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610" name="Text Box 5"/>
            <p:cNvSpPr txBox="1">
              <a:spLocks noChangeArrowheads="1"/>
            </p:cNvSpPr>
            <p:nvPr/>
          </p:nvSpPr>
          <p:spPr bwMode="auto">
            <a:xfrm>
              <a:off x="1536" y="906"/>
              <a:ext cx="11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b="0">
                  <a:latin typeface="Times New Roman" panose="02020603050405020304" pitchFamily="18" charset="0"/>
                </a:rPr>
                <a:t>  ~  </a:t>
              </a: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4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611" name="Freeform 6"/>
            <p:cNvSpPr/>
            <p:nvPr/>
          </p:nvSpPr>
          <p:spPr bwMode="auto">
            <a:xfrm>
              <a:off x="2498" y="1109"/>
              <a:ext cx="343" cy="213"/>
            </a:xfrm>
            <a:custGeom>
              <a:avLst/>
              <a:gdLst>
                <a:gd name="T0" fmla="*/ 0 w 336"/>
                <a:gd name="T1" fmla="*/ 0 h 144"/>
                <a:gd name="T2" fmla="*/ 396 w 336"/>
                <a:gd name="T3" fmla="*/ 0 h 144"/>
                <a:gd name="T4" fmla="*/ 396 w 336"/>
                <a:gd name="T5" fmla="*/ 3297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0"/>
                  </a:moveTo>
                  <a:lnTo>
                    <a:pt x="336" y="0"/>
                  </a:lnTo>
                  <a:lnTo>
                    <a:pt x="336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2" name="Freeform 7"/>
            <p:cNvSpPr/>
            <p:nvPr/>
          </p:nvSpPr>
          <p:spPr bwMode="auto">
            <a:xfrm>
              <a:off x="1105" y="1102"/>
              <a:ext cx="331" cy="226"/>
            </a:xfrm>
            <a:custGeom>
              <a:avLst/>
              <a:gdLst>
                <a:gd name="T0" fmla="*/ 427 w 319"/>
                <a:gd name="T1" fmla="*/ 0 h 184"/>
                <a:gd name="T2" fmla="*/ 0 w 319"/>
                <a:gd name="T3" fmla="*/ 0 h 184"/>
                <a:gd name="T4" fmla="*/ 0 w 319"/>
                <a:gd name="T5" fmla="*/ 954 h 184"/>
                <a:gd name="T6" fmla="*/ 0 60000 65536"/>
                <a:gd name="T7" fmla="*/ 0 60000 65536"/>
                <a:gd name="T8" fmla="*/ 0 60000 65536"/>
                <a:gd name="T9" fmla="*/ 0 w 319"/>
                <a:gd name="T10" fmla="*/ 0 h 184"/>
                <a:gd name="T11" fmla="*/ 319 w 319"/>
                <a:gd name="T12" fmla="*/ 184 h 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184">
                  <a:moveTo>
                    <a:pt x="319" y="0"/>
                  </a:moveTo>
                  <a:lnTo>
                    <a:pt x="0" y="0"/>
                  </a:lnTo>
                  <a:lnTo>
                    <a:pt x="0" y="1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613" name="Group 8"/>
            <p:cNvGrpSpPr/>
            <p:nvPr/>
          </p:nvGrpSpPr>
          <p:grpSpPr bwMode="auto">
            <a:xfrm>
              <a:off x="2770" y="1328"/>
              <a:ext cx="265" cy="74"/>
              <a:chOff x="3459" y="1296"/>
              <a:chExt cx="243" cy="48"/>
            </a:xfrm>
          </p:grpSpPr>
          <p:sp>
            <p:nvSpPr>
              <p:cNvPr id="23662" name="Line 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63" name="Line 1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14" name="Group 11"/>
            <p:cNvGrpSpPr/>
            <p:nvPr/>
          </p:nvGrpSpPr>
          <p:grpSpPr bwMode="auto">
            <a:xfrm>
              <a:off x="933" y="1328"/>
              <a:ext cx="264" cy="74"/>
              <a:chOff x="3459" y="1296"/>
              <a:chExt cx="243" cy="48"/>
            </a:xfrm>
          </p:grpSpPr>
          <p:sp>
            <p:nvSpPr>
              <p:cNvPr id="23660" name="Line 1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61" name="Line 1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15" name="Group 14"/>
            <p:cNvGrpSpPr/>
            <p:nvPr/>
          </p:nvGrpSpPr>
          <p:grpSpPr bwMode="auto">
            <a:xfrm>
              <a:off x="3143" y="2256"/>
              <a:ext cx="76" cy="369"/>
              <a:chOff x="3143" y="2256"/>
              <a:chExt cx="76" cy="369"/>
            </a:xfrm>
          </p:grpSpPr>
          <p:sp>
            <p:nvSpPr>
              <p:cNvPr id="23658" name="Line 15"/>
              <p:cNvSpPr>
                <a:spLocks noChangeShapeType="1"/>
              </p:cNvSpPr>
              <p:nvPr/>
            </p:nvSpPr>
            <p:spPr bwMode="auto">
              <a:xfrm rot="5400000">
                <a:off x="3034" y="2441"/>
                <a:ext cx="3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59" name="Line 16"/>
              <p:cNvSpPr>
                <a:spLocks noChangeShapeType="1"/>
              </p:cNvSpPr>
              <p:nvPr/>
            </p:nvSpPr>
            <p:spPr bwMode="auto">
              <a:xfrm rot="5400000">
                <a:off x="3031" y="2436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16" name="Group 17"/>
            <p:cNvGrpSpPr/>
            <p:nvPr/>
          </p:nvGrpSpPr>
          <p:grpSpPr bwMode="auto">
            <a:xfrm>
              <a:off x="771" y="2256"/>
              <a:ext cx="76" cy="369"/>
              <a:chOff x="771" y="2256"/>
              <a:chExt cx="76" cy="369"/>
            </a:xfrm>
          </p:grpSpPr>
          <p:sp>
            <p:nvSpPr>
              <p:cNvPr id="23656" name="Line 18"/>
              <p:cNvSpPr>
                <a:spLocks noChangeShapeType="1"/>
              </p:cNvSpPr>
              <p:nvPr/>
            </p:nvSpPr>
            <p:spPr bwMode="auto">
              <a:xfrm rot="-5400000">
                <a:off x="586" y="2441"/>
                <a:ext cx="3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57" name="Line 19"/>
              <p:cNvSpPr>
                <a:spLocks noChangeShapeType="1"/>
              </p:cNvSpPr>
              <p:nvPr/>
            </p:nvSpPr>
            <p:spPr bwMode="auto">
              <a:xfrm rot="-5400000">
                <a:off x="735" y="2446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617" name="Freeform 20"/>
            <p:cNvSpPr/>
            <p:nvPr/>
          </p:nvSpPr>
          <p:spPr bwMode="auto">
            <a:xfrm>
              <a:off x="860" y="2423"/>
              <a:ext cx="2272" cy="1"/>
            </a:xfrm>
            <a:custGeom>
              <a:avLst/>
              <a:gdLst>
                <a:gd name="T0" fmla="*/ 0 w 2272"/>
                <a:gd name="T1" fmla="*/ 0 h 1"/>
                <a:gd name="T2" fmla="*/ 2272 w 2272"/>
                <a:gd name="T3" fmla="*/ 1 h 1"/>
                <a:gd name="T4" fmla="*/ 0 60000 65536"/>
                <a:gd name="T5" fmla="*/ 0 60000 65536"/>
                <a:gd name="T6" fmla="*/ 0 w 2272"/>
                <a:gd name="T7" fmla="*/ 0 h 1"/>
                <a:gd name="T8" fmla="*/ 2272 w 22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72" h="1">
                  <a:moveTo>
                    <a:pt x="0" y="0"/>
                  </a:moveTo>
                  <a:lnTo>
                    <a:pt x="2272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8" name="Freeform 21"/>
            <p:cNvSpPr/>
            <p:nvPr/>
          </p:nvSpPr>
          <p:spPr bwMode="auto">
            <a:xfrm>
              <a:off x="3230" y="2495"/>
              <a:ext cx="210" cy="1023"/>
            </a:xfrm>
            <a:custGeom>
              <a:avLst/>
              <a:gdLst>
                <a:gd name="T0" fmla="*/ 0 w 192"/>
                <a:gd name="T1" fmla="*/ 0 h 672"/>
                <a:gd name="T2" fmla="*/ 395 w 192"/>
                <a:gd name="T3" fmla="*/ 0 h 672"/>
                <a:gd name="T4" fmla="*/ 395 w 192"/>
                <a:gd name="T5" fmla="*/ 19379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9" name="AutoShape 22"/>
            <p:cNvSpPr>
              <a:spLocks noChangeArrowheads="1"/>
            </p:cNvSpPr>
            <p:nvPr/>
          </p:nvSpPr>
          <p:spPr bwMode="auto">
            <a:xfrm rot="5400000">
              <a:off x="2070" y="3361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620" name="AutoShape 23"/>
            <p:cNvSpPr>
              <a:spLocks noChangeArrowheads="1"/>
            </p:cNvSpPr>
            <p:nvPr/>
          </p:nvSpPr>
          <p:spPr bwMode="auto">
            <a:xfrm rot="-5400000">
              <a:off x="1389" y="3360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621" name="Oval 24"/>
            <p:cNvSpPr>
              <a:spLocks noChangeArrowheads="1"/>
            </p:cNvSpPr>
            <p:nvPr/>
          </p:nvSpPr>
          <p:spPr bwMode="auto">
            <a:xfrm rot="10800000">
              <a:off x="1380" y="3484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622" name="Line 25"/>
            <p:cNvSpPr>
              <a:spLocks noChangeShapeType="1"/>
            </p:cNvSpPr>
            <p:nvPr/>
          </p:nvSpPr>
          <p:spPr bwMode="auto">
            <a:xfrm>
              <a:off x="2446" y="3518"/>
              <a:ext cx="1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3" name="AutoShape 26"/>
            <p:cNvSpPr>
              <a:spLocks noChangeArrowheads="1"/>
            </p:cNvSpPr>
            <p:nvPr/>
          </p:nvSpPr>
          <p:spPr bwMode="auto">
            <a:xfrm rot="5400000">
              <a:off x="3587" y="3361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3624" name="Line 27"/>
            <p:cNvSpPr>
              <a:spLocks noChangeShapeType="1"/>
            </p:cNvSpPr>
            <p:nvPr/>
          </p:nvSpPr>
          <p:spPr bwMode="auto">
            <a:xfrm>
              <a:off x="3963" y="3518"/>
              <a:ext cx="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5" name="Line 28"/>
            <p:cNvSpPr>
              <a:spLocks noChangeShapeType="1"/>
            </p:cNvSpPr>
            <p:nvPr/>
          </p:nvSpPr>
          <p:spPr bwMode="auto">
            <a:xfrm>
              <a:off x="1766" y="3518"/>
              <a:ext cx="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6" name="Freeform 29"/>
            <p:cNvSpPr/>
            <p:nvPr/>
          </p:nvSpPr>
          <p:spPr bwMode="auto">
            <a:xfrm>
              <a:off x="1951" y="3518"/>
              <a:ext cx="1" cy="622"/>
            </a:xfrm>
            <a:custGeom>
              <a:avLst/>
              <a:gdLst>
                <a:gd name="T0" fmla="*/ 0 w 1"/>
                <a:gd name="T1" fmla="*/ 0 h 622"/>
                <a:gd name="T2" fmla="*/ 1 w 1"/>
                <a:gd name="T3" fmla="*/ 622 h 622"/>
                <a:gd name="T4" fmla="*/ 0 60000 65536"/>
                <a:gd name="T5" fmla="*/ 0 60000 65536"/>
                <a:gd name="T6" fmla="*/ 0 w 1"/>
                <a:gd name="T7" fmla="*/ 0 h 622"/>
                <a:gd name="T8" fmla="*/ 1 w 1"/>
                <a:gd name="T9" fmla="*/ 622 h 6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22">
                  <a:moveTo>
                    <a:pt x="0" y="0"/>
                  </a:moveTo>
                  <a:lnTo>
                    <a:pt x="1" y="62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7" name="Freeform 30"/>
            <p:cNvSpPr/>
            <p:nvPr/>
          </p:nvSpPr>
          <p:spPr bwMode="auto">
            <a:xfrm>
              <a:off x="2267" y="3639"/>
              <a:ext cx="6" cy="498"/>
            </a:xfrm>
            <a:custGeom>
              <a:avLst/>
              <a:gdLst>
                <a:gd name="T0" fmla="*/ 4 w 6"/>
                <a:gd name="T1" fmla="*/ 498 h 498"/>
                <a:gd name="T2" fmla="*/ 0 w 6"/>
                <a:gd name="T3" fmla="*/ 9 h 498"/>
                <a:gd name="T4" fmla="*/ 6 w 6"/>
                <a:gd name="T5" fmla="*/ 0 h 498"/>
                <a:gd name="T6" fmla="*/ 6 w 6"/>
                <a:gd name="T7" fmla="*/ 2 h 4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498"/>
                <a:gd name="T14" fmla="*/ 6 w 6"/>
                <a:gd name="T15" fmla="*/ 498 h 4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498">
                  <a:moveTo>
                    <a:pt x="4" y="498"/>
                  </a:moveTo>
                  <a:lnTo>
                    <a:pt x="0" y="9"/>
                  </a:lnTo>
                  <a:lnTo>
                    <a:pt x="6" y="0"/>
                  </a:lnTo>
                  <a:lnTo>
                    <a:pt x="6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8" name="Freeform 31"/>
            <p:cNvSpPr/>
            <p:nvPr/>
          </p:nvSpPr>
          <p:spPr bwMode="auto">
            <a:xfrm>
              <a:off x="1596" y="3624"/>
              <a:ext cx="677" cy="312"/>
            </a:xfrm>
            <a:custGeom>
              <a:avLst/>
              <a:gdLst>
                <a:gd name="T0" fmla="*/ 0 w 677"/>
                <a:gd name="T1" fmla="*/ 0 h 312"/>
                <a:gd name="T2" fmla="*/ 0 w 677"/>
                <a:gd name="T3" fmla="*/ 306 h 312"/>
                <a:gd name="T4" fmla="*/ 677 w 677"/>
                <a:gd name="T5" fmla="*/ 312 h 312"/>
                <a:gd name="T6" fmla="*/ 0 60000 65536"/>
                <a:gd name="T7" fmla="*/ 0 60000 65536"/>
                <a:gd name="T8" fmla="*/ 0 60000 65536"/>
                <a:gd name="T9" fmla="*/ 0 w 677"/>
                <a:gd name="T10" fmla="*/ 0 h 312"/>
                <a:gd name="T11" fmla="*/ 677 w 677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7" h="312">
                  <a:moveTo>
                    <a:pt x="0" y="0"/>
                  </a:moveTo>
                  <a:lnTo>
                    <a:pt x="0" y="306"/>
                  </a:lnTo>
                  <a:lnTo>
                    <a:pt x="677" y="31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lg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9" name="Freeform 32"/>
            <p:cNvSpPr/>
            <p:nvPr/>
          </p:nvSpPr>
          <p:spPr bwMode="auto">
            <a:xfrm>
              <a:off x="510" y="2495"/>
              <a:ext cx="862" cy="1023"/>
            </a:xfrm>
            <a:custGeom>
              <a:avLst/>
              <a:gdLst>
                <a:gd name="T0" fmla="*/ 262 w 862"/>
                <a:gd name="T1" fmla="*/ 0 h 1023"/>
                <a:gd name="T2" fmla="*/ 0 w 862"/>
                <a:gd name="T3" fmla="*/ 0 h 1023"/>
                <a:gd name="T4" fmla="*/ 0 w 862"/>
                <a:gd name="T5" fmla="*/ 1023 h 1023"/>
                <a:gd name="T6" fmla="*/ 862 w 862"/>
                <a:gd name="T7" fmla="*/ 1023 h 1023"/>
                <a:gd name="T8" fmla="*/ 838 w 862"/>
                <a:gd name="T9" fmla="*/ 1023 h 10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023"/>
                <a:gd name="T17" fmla="*/ 862 w 862"/>
                <a:gd name="T18" fmla="*/ 1023 h 10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023">
                  <a:moveTo>
                    <a:pt x="262" y="0"/>
                  </a:moveTo>
                  <a:lnTo>
                    <a:pt x="0" y="0"/>
                  </a:lnTo>
                  <a:lnTo>
                    <a:pt x="0" y="1023"/>
                  </a:lnTo>
                  <a:lnTo>
                    <a:pt x="862" y="1023"/>
                  </a:lnTo>
                  <a:lnTo>
                    <a:pt x="838" y="102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0" name="Freeform 33"/>
            <p:cNvSpPr/>
            <p:nvPr/>
          </p:nvSpPr>
          <p:spPr bwMode="auto">
            <a:xfrm>
              <a:off x="301" y="2423"/>
              <a:ext cx="1674" cy="583"/>
            </a:xfrm>
            <a:custGeom>
              <a:avLst/>
              <a:gdLst>
                <a:gd name="T0" fmla="*/ 765 w 1872"/>
                <a:gd name="T1" fmla="*/ 0 h 384"/>
                <a:gd name="T2" fmla="*/ 765 w 1872"/>
                <a:gd name="T3" fmla="*/ 10845 h 384"/>
                <a:gd name="T4" fmla="*/ 0 w 1872"/>
                <a:gd name="T5" fmla="*/ 10845 h 384"/>
                <a:gd name="T6" fmla="*/ 0 60000 65536"/>
                <a:gd name="T7" fmla="*/ 0 60000 65536"/>
                <a:gd name="T8" fmla="*/ 0 60000 65536"/>
                <a:gd name="T9" fmla="*/ 0 w 1872"/>
                <a:gd name="T10" fmla="*/ 0 h 384"/>
                <a:gd name="T11" fmla="*/ 1872 w 187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1" name="Line 34"/>
            <p:cNvSpPr>
              <a:spLocks noChangeShapeType="1"/>
            </p:cNvSpPr>
            <p:nvPr/>
          </p:nvSpPr>
          <p:spPr bwMode="auto">
            <a:xfrm flipV="1">
              <a:off x="3806" y="3641"/>
              <a:ext cx="0" cy="7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2" name="Freeform 35"/>
            <p:cNvSpPr/>
            <p:nvPr/>
          </p:nvSpPr>
          <p:spPr bwMode="auto">
            <a:xfrm>
              <a:off x="510" y="1091"/>
              <a:ext cx="492" cy="1259"/>
            </a:xfrm>
            <a:custGeom>
              <a:avLst/>
              <a:gdLst>
                <a:gd name="T0" fmla="*/ 492 w 492"/>
                <a:gd name="T1" fmla="*/ 233 h 1259"/>
                <a:gd name="T2" fmla="*/ 492 w 492"/>
                <a:gd name="T3" fmla="*/ 0 h 1259"/>
                <a:gd name="T4" fmla="*/ 1 w 492"/>
                <a:gd name="T5" fmla="*/ 0 h 1259"/>
                <a:gd name="T6" fmla="*/ 0 w 492"/>
                <a:gd name="T7" fmla="*/ 1259 h 1259"/>
                <a:gd name="T8" fmla="*/ 262 w 492"/>
                <a:gd name="T9" fmla="*/ 1259 h 1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1259"/>
                <a:gd name="T17" fmla="*/ 492 w 492"/>
                <a:gd name="T18" fmla="*/ 1259 h 1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1259">
                  <a:moveTo>
                    <a:pt x="492" y="233"/>
                  </a:moveTo>
                  <a:lnTo>
                    <a:pt x="492" y="0"/>
                  </a:lnTo>
                  <a:lnTo>
                    <a:pt x="1" y="0"/>
                  </a:lnTo>
                  <a:lnTo>
                    <a:pt x="0" y="1259"/>
                  </a:lnTo>
                  <a:lnTo>
                    <a:pt x="262" y="12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3" name="Freeform 36"/>
            <p:cNvSpPr/>
            <p:nvPr/>
          </p:nvSpPr>
          <p:spPr bwMode="auto">
            <a:xfrm>
              <a:off x="2942" y="1109"/>
              <a:ext cx="523" cy="1244"/>
            </a:xfrm>
            <a:custGeom>
              <a:avLst/>
              <a:gdLst>
                <a:gd name="T0" fmla="*/ 0 w 523"/>
                <a:gd name="T1" fmla="*/ 219 h 1244"/>
                <a:gd name="T2" fmla="*/ 0 w 523"/>
                <a:gd name="T3" fmla="*/ 0 h 1244"/>
                <a:gd name="T4" fmla="*/ 523 w 523"/>
                <a:gd name="T5" fmla="*/ 0 h 1244"/>
                <a:gd name="T6" fmla="*/ 523 w 523"/>
                <a:gd name="T7" fmla="*/ 1244 h 1244"/>
                <a:gd name="T8" fmla="*/ 278 w 523"/>
                <a:gd name="T9" fmla="*/ 1244 h 1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3"/>
                <a:gd name="T16" fmla="*/ 0 h 1244"/>
                <a:gd name="T17" fmla="*/ 523 w 523"/>
                <a:gd name="T18" fmla="*/ 1244 h 12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3" h="1244">
                  <a:moveTo>
                    <a:pt x="0" y="219"/>
                  </a:moveTo>
                  <a:lnTo>
                    <a:pt x="0" y="0"/>
                  </a:lnTo>
                  <a:lnTo>
                    <a:pt x="523" y="0"/>
                  </a:lnTo>
                  <a:lnTo>
                    <a:pt x="523" y="1244"/>
                  </a:lnTo>
                  <a:lnTo>
                    <a:pt x="278" y="12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4" name="Text Box 37"/>
            <p:cNvSpPr txBox="1">
              <a:spLocks noChangeArrowheads="1"/>
            </p:cNvSpPr>
            <p:nvPr/>
          </p:nvSpPr>
          <p:spPr bwMode="auto">
            <a:xfrm>
              <a:off x="685" y="1231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5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635" name="Text Box 38"/>
            <p:cNvSpPr txBox="1">
              <a:spLocks noChangeArrowheads="1"/>
            </p:cNvSpPr>
            <p:nvPr/>
          </p:nvSpPr>
          <p:spPr bwMode="auto">
            <a:xfrm>
              <a:off x="3037" y="1231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636" name="Text Box 39"/>
            <p:cNvSpPr txBox="1">
              <a:spLocks noChangeArrowheads="1"/>
            </p:cNvSpPr>
            <p:nvPr/>
          </p:nvSpPr>
          <p:spPr bwMode="auto">
            <a:xfrm>
              <a:off x="824" y="2150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7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637" name="Text Box 40"/>
            <p:cNvSpPr txBox="1">
              <a:spLocks noChangeArrowheads="1"/>
            </p:cNvSpPr>
            <p:nvPr/>
          </p:nvSpPr>
          <p:spPr bwMode="auto">
            <a:xfrm>
              <a:off x="2864" y="2150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8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638" name="Text Box 41"/>
            <p:cNvSpPr txBox="1">
              <a:spLocks noChangeArrowheads="1"/>
            </p:cNvSpPr>
            <p:nvPr/>
          </p:nvSpPr>
          <p:spPr bwMode="auto">
            <a:xfrm>
              <a:off x="2540" y="81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39" name="Freeform 42"/>
            <p:cNvSpPr/>
            <p:nvPr/>
          </p:nvSpPr>
          <p:spPr bwMode="auto">
            <a:xfrm>
              <a:off x="249" y="1402"/>
              <a:ext cx="2642" cy="365"/>
            </a:xfrm>
            <a:custGeom>
              <a:avLst/>
              <a:gdLst>
                <a:gd name="T0" fmla="*/ 2067 w 2736"/>
                <a:gd name="T1" fmla="*/ 0 h 240"/>
                <a:gd name="T2" fmla="*/ 2067 w 2736"/>
                <a:gd name="T3" fmla="*/ 6870 h 240"/>
                <a:gd name="T4" fmla="*/ 0 w 2736"/>
                <a:gd name="T5" fmla="*/ 6870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0" name="Line 43"/>
            <p:cNvSpPr>
              <a:spLocks noChangeShapeType="1"/>
            </p:cNvSpPr>
            <p:nvPr/>
          </p:nvSpPr>
          <p:spPr bwMode="auto">
            <a:xfrm>
              <a:off x="1045" y="1402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1" name="Text Box 44"/>
            <p:cNvSpPr txBox="1">
              <a:spLocks noChangeArrowheads="1"/>
            </p:cNvSpPr>
            <p:nvPr/>
          </p:nvSpPr>
          <p:spPr bwMode="auto">
            <a:xfrm>
              <a:off x="907" y="3230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写放大器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42" name="Text Box 45"/>
            <p:cNvSpPr txBox="1">
              <a:spLocks noChangeArrowheads="1"/>
            </p:cNvSpPr>
            <p:nvPr/>
          </p:nvSpPr>
          <p:spPr bwMode="auto">
            <a:xfrm>
              <a:off x="2289" y="3225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写放大器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43" name="Text Box 46"/>
            <p:cNvSpPr txBox="1">
              <a:spLocks noChangeArrowheads="1"/>
            </p:cNvSpPr>
            <p:nvPr/>
          </p:nvSpPr>
          <p:spPr bwMode="auto">
            <a:xfrm>
              <a:off x="1449" y="3993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IN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644" name="Text Box 47"/>
            <p:cNvSpPr txBox="1">
              <a:spLocks noChangeArrowheads="1"/>
            </p:cNvSpPr>
            <p:nvPr/>
          </p:nvSpPr>
          <p:spPr bwMode="auto">
            <a:xfrm>
              <a:off x="2290" y="3984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45" name="Text Box 48"/>
            <p:cNvSpPr txBox="1">
              <a:spLocks noChangeArrowheads="1"/>
            </p:cNvSpPr>
            <p:nvPr/>
          </p:nvSpPr>
          <p:spPr bwMode="auto">
            <a:xfrm>
              <a:off x="3262" y="3993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读选择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46" name="Text Box 49"/>
            <p:cNvSpPr txBox="1">
              <a:spLocks noChangeArrowheads="1"/>
            </p:cNvSpPr>
            <p:nvPr/>
          </p:nvSpPr>
          <p:spPr bwMode="auto">
            <a:xfrm>
              <a:off x="3539" y="297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读放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47" name="Text Box 50"/>
            <p:cNvSpPr txBox="1">
              <a:spLocks noChangeArrowheads="1"/>
            </p:cNvSpPr>
            <p:nvPr/>
          </p:nvSpPr>
          <p:spPr bwMode="auto">
            <a:xfrm>
              <a:off x="3657" y="72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位线</a:t>
              </a:r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23648" name="Line 51"/>
            <p:cNvSpPr>
              <a:spLocks noChangeShapeType="1"/>
            </p:cNvSpPr>
            <p:nvPr/>
          </p:nvSpPr>
          <p:spPr bwMode="auto">
            <a:xfrm flipH="1">
              <a:off x="3513" y="912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649" name="Group 52"/>
            <p:cNvGrpSpPr/>
            <p:nvPr/>
          </p:nvGrpSpPr>
          <p:grpSpPr bwMode="auto">
            <a:xfrm>
              <a:off x="0" y="672"/>
              <a:ext cx="628" cy="365"/>
              <a:chOff x="-58" y="1603"/>
              <a:chExt cx="628" cy="365"/>
            </a:xfrm>
          </p:grpSpPr>
          <p:sp>
            <p:nvSpPr>
              <p:cNvPr id="23654" name="Text Box 53"/>
              <p:cNvSpPr txBox="1">
                <a:spLocks noChangeArrowheads="1"/>
              </p:cNvSpPr>
              <p:nvPr/>
            </p:nvSpPr>
            <p:spPr bwMode="auto">
              <a:xfrm>
                <a:off x="-58" y="1680"/>
                <a:ext cx="5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位线</a:t>
                </a:r>
                <a:r>
                  <a:rPr lang="en-US" altLang="zh-CN" sz="1800">
                    <a:latin typeface="Times New Roman" panose="02020603050405020304" pitchFamily="18" charset="0"/>
                  </a:rPr>
                  <a:t>A</a:t>
                </a:r>
                <a:endParaRPr lang="zh-CN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5" name="Text Box 54"/>
              <p:cNvSpPr txBox="1">
                <a:spLocks noChangeArrowheads="1"/>
              </p:cNvSpPr>
              <p:nvPr/>
            </p:nvSpPr>
            <p:spPr bwMode="auto">
              <a:xfrm>
                <a:off x="326" y="160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650" name="Line 55"/>
            <p:cNvSpPr>
              <a:spLocks noChangeShapeType="1"/>
            </p:cNvSpPr>
            <p:nvPr/>
          </p:nvSpPr>
          <p:spPr bwMode="auto">
            <a:xfrm>
              <a:off x="249" y="96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651" name="Text Box 56"/>
            <p:cNvSpPr txBox="1">
              <a:spLocks noChangeArrowheads="1"/>
            </p:cNvSpPr>
            <p:nvPr/>
          </p:nvSpPr>
          <p:spPr bwMode="auto">
            <a:xfrm>
              <a:off x="825" y="2736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列地址选择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52" name="Text Box 57"/>
            <p:cNvSpPr txBox="1">
              <a:spLocks noChangeArrowheads="1"/>
            </p:cNvSpPr>
            <p:nvPr/>
          </p:nvSpPr>
          <p:spPr bwMode="auto">
            <a:xfrm>
              <a:off x="1497" y="1488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行地址选择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3653" name="Text Box 58"/>
            <p:cNvSpPr txBox="1">
              <a:spLocks noChangeArrowheads="1"/>
            </p:cNvSpPr>
            <p:nvPr/>
          </p:nvSpPr>
          <p:spPr bwMode="auto">
            <a:xfrm>
              <a:off x="4122" y="3216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OUT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23555" name="Text Box 59"/>
          <p:cNvSpPr txBox="1">
            <a:spLocks noChangeArrowheads="1"/>
          </p:cNvSpPr>
          <p:nvPr/>
        </p:nvSpPr>
        <p:spPr bwMode="auto">
          <a:xfrm>
            <a:off x="533400" y="38100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① </a:t>
            </a:r>
            <a:r>
              <a:rPr lang="zh-CN" altLang="en-US" sz="3200">
                <a:latin typeface="Times New Roman" panose="02020603050405020304" pitchFamily="18" charset="0"/>
              </a:rPr>
              <a:t>静态 </a:t>
            </a:r>
            <a:r>
              <a:rPr lang="en-US" altLang="zh-CN" sz="3200">
                <a:latin typeface="Times New Roman" panose="02020603050405020304" pitchFamily="18" charset="0"/>
              </a:rPr>
              <a:t>RAM </a:t>
            </a:r>
            <a:r>
              <a:rPr lang="zh-CN" altLang="en-US" sz="3200">
                <a:latin typeface="Times New Roman" panose="02020603050405020304" pitchFamily="18" charset="0"/>
              </a:rPr>
              <a:t>基本电路的 </a:t>
            </a:r>
            <a:r>
              <a: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</a:rPr>
              <a:t>读</a:t>
            </a:r>
            <a:r>
              <a:rPr lang="zh-CN" altLang="en-US" sz="3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操作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09980" name="Freeform 60"/>
          <p:cNvSpPr/>
          <p:nvPr/>
        </p:nvSpPr>
        <p:spPr bwMode="auto">
          <a:xfrm>
            <a:off x="474663" y="3862388"/>
            <a:ext cx="2657475" cy="925512"/>
          </a:xfrm>
          <a:custGeom>
            <a:avLst/>
            <a:gdLst>
              <a:gd name="T0" fmla="*/ 2147483647 w 1872"/>
              <a:gd name="T1" fmla="*/ 0 h 384"/>
              <a:gd name="T2" fmla="*/ 2147483647 w 1872"/>
              <a:gd name="T3" fmla="*/ 2147483647 h 384"/>
              <a:gd name="T4" fmla="*/ 0 w 1872"/>
              <a:gd name="T5" fmla="*/ 2147483647 h 384"/>
              <a:gd name="T6" fmla="*/ 0 60000 65536"/>
              <a:gd name="T7" fmla="*/ 0 60000 65536"/>
              <a:gd name="T8" fmla="*/ 0 60000 65536"/>
              <a:gd name="T9" fmla="*/ 0 w 1872"/>
              <a:gd name="T10" fmla="*/ 0 h 384"/>
              <a:gd name="T11" fmla="*/ 1872 w 187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84">
                <a:moveTo>
                  <a:pt x="1872" y="0"/>
                </a:moveTo>
                <a:lnTo>
                  <a:pt x="1872" y="384"/>
                </a:lnTo>
                <a:lnTo>
                  <a:pt x="0" y="38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81" name="Freeform 61"/>
          <p:cNvSpPr/>
          <p:nvPr/>
        </p:nvSpPr>
        <p:spPr bwMode="auto">
          <a:xfrm>
            <a:off x="1331913" y="3867150"/>
            <a:ext cx="3640137" cy="3175"/>
          </a:xfrm>
          <a:custGeom>
            <a:avLst/>
            <a:gdLst>
              <a:gd name="T0" fmla="*/ 0 w 2293"/>
              <a:gd name="T1" fmla="*/ 2147483647 h 2"/>
              <a:gd name="T2" fmla="*/ 2147483647 w 2293"/>
              <a:gd name="T3" fmla="*/ 0 h 2"/>
              <a:gd name="T4" fmla="*/ 0 60000 65536"/>
              <a:gd name="T5" fmla="*/ 0 60000 65536"/>
              <a:gd name="T6" fmla="*/ 0 w 2293"/>
              <a:gd name="T7" fmla="*/ 0 h 2"/>
              <a:gd name="T8" fmla="*/ 2293 w 2293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93" h="2">
                <a:moveTo>
                  <a:pt x="0" y="2"/>
                </a:moveTo>
                <a:lnTo>
                  <a:pt x="2293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82" name="Freeform 62"/>
          <p:cNvSpPr/>
          <p:nvPr/>
        </p:nvSpPr>
        <p:spPr bwMode="auto">
          <a:xfrm>
            <a:off x="3952875" y="1752600"/>
            <a:ext cx="542925" cy="347663"/>
          </a:xfrm>
          <a:custGeom>
            <a:avLst/>
            <a:gdLst>
              <a:gd name="T0" fmla="*/ 0 w 342"/>
              <a:gd name="T1" fmla="*/ 0 h 219"/>
              <a:gd name="T2" fmla="*/ 2147483647 w 342"/>
              <a:gd name="T3" fmla="*/ 0 h 219"/>
              <a:gd name="T4" fmla="*/ 2147483647 w 342"/>
              <a:gd name="T5" fmla="*/ 2147483647 h 219"/>
              <a:gd name="T6" fmla="*/ 0 60000 65536"/>
              <a:gd name="T7" fmla="*/ 0 60000 65536"/>
              <a:gd name="T8" fmla="*/ 0 60000 65536"/>
              <a:gd name="T9" fmla="*/ 0 w 342"/>
              <a:gd name="T10" fmla="*/ 0 h 219"/>
              <a:gd name="T11" fmla="*/ 342 w 342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219">
                <a:moveTo>
                  <a:pt x="0" y="0"/>
                </a:moveTo>
                <a:lnTo>
                  <a:pt x="342" y="0"/>
                </a:lnTo>
                <a:lnTo>
                  <a:pt x="342" y="219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63"/>
          <p:cNvGrpSpPr/>
          <p:nvPr/>
        </p:nvGrpSpPr>
        <p:grpSpPr bwMode="auto">
          <a:xfrm>
            <a:off x="1219200" y="3581400"/>
            <a:ext cx="3886200" cy="585788"/>
            <a:chOff x="768" y="2256"/>
            <a:chExt cx="2448" cy="369"/>
          </a:xfrm>
        </p:grpSpPr>
        <p:grpSp>
          <p:nvGrpSpPr>
            <p:cNvPr id="23602" name="Group 64"/>
            <p:cNvGrpSpPr/>
            <p:nvPr/>
          </p:nvGrpSpPr>
          <p:grpSpPr bwMode="auto">
            <a:xfrm>
              <a:off x="768" y="2256"/>
              <a:ext cx="76" cy="369"/>
              <a:chOff x="768" y="2256"/>
              <a:chExt cx="76" cy="369"/>
            </a:xfrm>
          </p:grpSpPr>
          <p:sp>
            <p:nvSpPr>
              <p:cNvPr id="23606" name="Line 65"/>
              <p:cNvSpPr>
                <a:spLocks noChangeShapeType="1"/>
              </p:cNvSpPr>
              <p:nvPr/>
            </p:nvSpPr>
            <p:spPr bwMode="auto">
              <a:xfrm rot="-5400000">
                <a:off x="583" y="2441"/>
                <a:ext cx="369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07" name="Line 66"/>
              <p:cNvSpPr>
                <a:spLocks noChangeShapeType="1"/>
              </p:cNvSpPr>
              <p:nvPr/>
            </p:nvSpPr>
            <p:spPr bwMode="auto">
              <a:xfrm rot="-5400000">
                <a:off x="732" y="2446"/>
                <a:ext cx="2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603" name="Group 67"/>
            <p:cNvGrpSpPr/>
            <p:nvPr/>
          </p:nvGrpSpPr>
          <p:grpSpPr bwMode="auto">
            <a:xfrm>
              <a:off x="3140" y="2256"/>
              <a:ext cx="76" cy="369"/>
              <a:chOff x="3140" y="2256"/>
              <a:chExt cx="76" cy="369"/>
            </a:xfrm>
          </p:grpSpPr>
          <p:sp>
            <p:nvSpPr>
              <p:cNvPr id="23604" name="Line 68"/>
              <p:cNvSpPr>
                <a:spLocks noChangeShapeType="1"/>
              </p:cNvSpPr>
              <p:nvPr/>
            </p:nvSpPr>
            <p:spPr bwMode="auto">
              <a:xfrm rot="5400000">
                <a:off x="3031" y="2441"/>
                <a:ext cx="369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605" name="Line 69"/>
              <p:cNvSpPr>
                <a:spLocks noChangeShapeType="1"/>
              </p:cNvSpPr>
              <p:nvPr/>
            </p:nvSpPr>
            <p:spPr bwMode="auto">
              <a:xfrm rot="5400000">
                <a:off x="3028" y="2436"/>
                <a:ext cx="2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9990" name="Freeform 70"/>
          <p:cNvSpPr/>
          <p:nvPr/>
        </p:nvSpPr>
        <p:spPr bwMode="auto">
          <a:xfrm>
            <a:off x="5105400" y="3956050"/>
            <a:ext cx="333375" cy="1622425"/>
          </a:xfrm>
          <a:custGeom>
            <a:avLst/>
            <a:gdLst>
              <a:gd name="T0" fmla="*/ 0 w 192"/>
              <a:gd name="T1" fmla="*/ 0 h 672"/>
              <a:gd name="T2" fmla="*/ 2147483647 w 192"/>
              <a:gd name="T3" fmla="*/ 0 h 672"/>
              <a:gd name="T4" fmla="*/ 2147483647 w 192"/>
              <a:gd name="T5" fmla="*/ 2147483647 h 672"/>
              <a:gd name="T6" fmla="*/ 0 60000 65536"/>
              <a:gd name="T7" fmla="*/ 0 60000 65536"/>
              <a:gd name="T8" fmla="*/ 0 60000 65536"/>
              <a:gd name="T9" fmla="*/ 0 w 192"/>
              <a:gd name="T10" fmla="*/ 0 h 672"/>
              <a:gd name="T11" fmla="*/ 192 w 192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672">
                <a:moveTo>
                  <a:pt x="0" y="0"/>
                </a:moveTo>
                <a:lnTo>
                  <a:pt x="192" y="0"/>
                </a:lnTo>
                <a:lnTo>
                  <a:pt x="192" y="672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1" name="Line 71"/>
          <p:cNvSpPr>
            <a:spLocks noChangeShapeType="1"/>
          </p:cNvSpPr>
          <p:nvPr/>
        </p:nvSpPr>
        <p:spPr bwMode="auto">
          <a:xfrm>
            <a:off x="5449888" y="5562600"/>
            <a:ext cx="354012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2" name="Freeform 72"/>
          <p:cNvSpPr/>
          <p:nvPr/>
        </p:nvSpPr>
        <p:spPr bwMode="auto">
          <a:xfrm>
            <a:off x="6042025" y="5738813"/>
            <a:ext cx="3175" cy="1138237"/>
          </a:xfrm>
          <a:custGeom>
            <a:avLst/>
            <a:gdLst>
              <a:gd name="T0" fmla="*/ 2147483647 w 2"/>
              <a:gd name="T1" fmla="*/ 2147483647 h 717"/>
              <a:gd name="T2" fmla="*/ 0 w 2"/>
              <a:gd name="T3" fmla="*/ 0 h 717"/>
              <a:gd name="T4" fmla="*/ 0 60000 65536"/>
              <a:gd name="T5" fmla="*/ 0 60000 65536"/>
              <a:gd name="T6" fmla="*/ 0 w 2"/>
              <a:gd name="T7" fmla="*/ 0 h 717"/>
              <a:gd name="T8" fmla="*/ 2 w 2"/>
              <a:gd name="T9" fmla="*/ 717 h 7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717">
                <a:moveTo>
                  <a:pt x="2" y="717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3" name="AutoShape 73"/>
          <p:cNvSpPr>
            <a:spLocks noChangeArrowheads="1"/>
          </p:cNvSpPr>
          <p:nvPr/>
        </p:nvSpPr>
        <p:spPr bwMode="auto">
          <a:xfrm rot="5400000">
            <a:off x="5676900" y="5372100"/>
            <a:ext cx="685800" cy="457200"/>
          </a:xfrm>
          <a:prstGeom prst="triangle">
            <a:avLst>
              <a:gd name="adj" fmla="val 47912"/>
            </a:avLst>
          </a:prstGeom>
          <a:noFill/>
          <a:ln w="7620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209994" name="Freeform 74"/>
          <p:cNvSpPr/>
          <p:nvPr/>
        </p:nvSpPr>
        <p:spPr bwMode="auto">
          <a:xfrm>
            <a:off x="4648200" y="1743075"/>
            <a:ext cx="830263" cy="1984375"/>
          </a:xfrm>
          <a:custGeom>
            <a:avLst/>
            <a:gdLst>
              <a:gd name="T0" fmla="*/ 2147483647 w 523"/>
              <a:gd name="T1" fmla="*/ 0 h 1250"/>
              <a:gd name="T2" fmla="*/ 0 w 523"/>
              <a:gd name="T3" fmla="*/ 2147483647 h 1250"/>
              <a:gd name="T4" fmla="*/ 2147483647 w 523"/>
              <a:gd name="T5" fmla="*/ 2147483647 h 1250"/>
              <a:gd name="T6" fmla="*/ 2147483647 w 523"/>
              <a:gd name="T7" fmla="*/ 2147483647 h 1250"/>
              <a:gd name="T8" fmla="*/ 2147483647 w 523"/>
              <a:gd name="T9" fmla="*/ 2147483647 h 12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3"/>
              <a:gd name="T16" fmla="*/ 0 h 1250"/>
              <a:gd name="T17" fmla="*/ 523 w 523"/>
              <a:gd name="T18" fmla="*/ 1250 h 12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3" h="1250">
                <a:moveTo>
                  <a:pt x="3" y="0"/>
                </a:moveTo>
                <a:lnTo>
                  <a:pt x="0" y="6"/>
                </a:lnTo>
                <a:lnTo>
                  <a:pt x="523" y="6"/>
                </a:lnTo>
                <a:lnTo>
                  <a:pt x="523" y="1250"/>
                </a:lnTo>
                <a:lnTo>
                  <a:pt x="278" y="125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75"/>
          <p:cNvGrpSpPr/>
          <p:nvPr/>
        </p:nvGrpSpPr>
        <p:grpSpPr bwMode="auto">
          <a:xfrm>
            <a:off x="5668963" y="2060575"/>
            <a:ext cx="3155950" cy="579438"/>
            <a:chOff x="3552" y="1344"/>
            <a:chExt cx="1988" cy="365"/>
          </a:xfrm>
        </p:grpSpPr>
        <p:sp>
          <p:nvSpPr>
            <p:cNvPr id="23599" name="Text Box 76"/>
            <p:cNvSpPr txBox="1">
              <a:spLocks noChangeArrowheads="1"/>
            </p:cNvSpPr>
            <p:nvPr/>
          </p:nvSpPr>
          <p:spPr bwMode="auto">
            <a:xfrm>
              <a:off x="3552" y="1344"/>
              <a:ext cx="1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行选</a:t>
              </a:r>
              <a:r>
                <a:rPr lang="zh-CN" altLang="en-US" sz="3200">
                  <a:latin typeface="Times New Roman" panose="02020603050405020304" pitchFamily="18" charset="0"/>
                </a:rPr>
                <a:t>     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3600" name="Text Box 77"/>
            <p:cNvSpPr txBox="1">
              <a:spLocks noChangeArrowheads="1"/>
            </p:cNvSpPr>
            <p:nvPr/>
          </p:nvSpPr>
          <p:spPr bwMode="auto">
            <a:xfrm>
              <a:off x="4427" y="1382"/>
              <a:ext cx="11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2400">
                  <a:latin typeface="Times New Roman" panose="02020603050405020304" pitchFamily="18" charset="0"/>
                </a:rPr>
                <a:t>、T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6  </a:t>
              </a:r>
              <a:r>
                <a:rPr lang="zh-CN" altLang="en-US" sz="2400">
                  <a:latin typeface="Times New Roman" panose="02020603050405020304" pitchFamily="18" charset="0"/>
                </a:rPr>
                <a:t>开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01" name="Line 78"/>
            <p:cNvSpPr>
              <a:spLocks noChangeShapeType="1"/>
            </p:cNvSpPr>
            <p:nvPr/>
          </p:nvSpPr>
          <p:spPr bwMode="auto">
            <a:xfrm>
              <a:off x="4032" y="1536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9999" name="Freeform 79"/>
          <p:cNvSpPr/>
          <p:nvPr/>
        </p:nvSpPr>
        <p:spPr bwMode="auto">
          <a:xfrm>
            <a:off x="4643438" y="1714500"/>
            <a:ext cx="1587" cy="376238"/>
          </a:xfrm>
          <a:custGeom>
            <a:avLst/>
            <a:gdLst>
              <a:gd name="T0" fmla="*/ 0 w 1"/>
              <a:gd name="T1" fmla="*/ 2147483647 h 237"/>
              <a:gd name="T2" fmla="*/ 0 w 1"/>
              <a:gd name="T3" fmla="*/ 0 h 237"/>
              <a:gd name="T4" fmla="*/ 0 60000 65536"/>
              <a:gd name="T5" fmla="*/ 0 60000 65536"/>
              <a:gd name="T6" fmla="*/ 0 w 1"/>
              <a:gd name="T7" fmla="*/ 0 h 237"/>
              <a:gd name="T8" fmla="*/ 1 w 1"/>
              <a:gd name="T9" fmla="*/ 237 h 2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7">
                <a:moveTo>
                  <a:pt x="0" y="237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81"/>
          <p:cNvGrpSpPr/>
          <p:nvPr/>
        </p:nvGrpSpPr>
        <p:grpSpPr bwMode="auto">
          <a:xfrm>
            <a:off x="395288" y="2225675"/>
            <a:ext cx="4194175" cy="579438"/>
            <a:chOff x="249" y="1402"/>
            <a:chExt cx="2642" cy="365"/>
          </a:xfrm>
        </p:grpSpPr>
        <p:sp>
          <p:nvSpPr>
            <p:cNvPr id="23597" name="Freeform 82"/>
            <p:cNvSpPr/>
            <p:nvPr/>
          </p:nvSpPr>
          <p:spPr bwMode="auto">
            <a:xfrm>
              <a:off x="249" y="1402"/>
              <a:ext cx="2642" cy="365"/>
            </a:xfrm>
            <a:custGeom>
              <a:avLst/>
              <a:gdLst>
                <a:gd name="T0" fmla="*/ 2067 w 2736"/>
                <a:gd name="T1" fmla="*/ 0 h 240"/>
                <a:gd name="T2" fmla="*/ 2067 w 2736"/>
                <a:gd name="T3" fmla="*/ 6870 h 240"/>
                <a:gd name="T4" fmla="*/ 0 w 2736"/>
                <a:gd name="T5" fmla="*/ 6870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8" name="Line 83"/>
            <p:cNvSpPr>
              <a:spLocks noChangeShapeType="1"/>
            </p:cNvSpPr>
            <p:nvPr/>
          </p:nvSpPr>
          <p:spPr bwMode="auto">
            <a:xfrm>
              <a:off x="1056" y="1402"/>
              <a:ext cx="0" cy="3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84"/>
          <p:cNvGrpSpPr/>
          <p:nvPr/>
        </p:nvGrpSpPr>
        <p:grpSpPr bwMode="auto">
          <a:xfrm>
            <a:off x="1481138" y="2108200"/>
            <a:ext cx="3336925" cy="117475"/>
            <a:chOff x="933" y="1328"/>
            <a:chExt cx="2102" cy="74"/>
          </a:xfrm>
        </p:grpSpPr>
        <p:grpSp>
          <p:nvGrpSpPr>
            <p:cNvPr id="23591" name="Group 85"/>
            <p:cNvGrpSpPr/>
            <p:nvPr/>
          </p:nvGrpSpPr>
          <p:grpSpPr bwMode="auto">
            <a:xfrm>
              <a:off x="933" y="1328"/>
              <a:ext cx="264" cy="74"/>
              <a:chOff x="3459" y="1296"/>
              <a:chExt cx="243" cy="48"/>
            </a:xfrm>
          </p:grpSpPr>
          <p:sp>
            <p:nvSpPr>
              <p:cNvPr id="23595" name="Line 86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6" name="Line 87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92" name="Group 88"/>
            <p:cNvGrpSpPr/>
            <p:nvPr/>
          </p:nvGrpSpPr>
          <p:grpSpPr bwMode="auto">
            <a:xfrm>
              <a:off x="2770" y="1328"/>
              <a:ext cx="265" cy="74"/>
              <a:chOff x="3459" y="1296"/>
              <a:chExt cx="243" cy="48"/>
            </a:xfrm>
          </p:grpSpPr>
          <p:sp>
            <p:nvSpPr>
              <p:cNvPr id="23593" name="Line 8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94" name="Line 9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91"/>
          <p:cNvGrpSpPr/>
          <p:nvPr/>
        </p:nvGrpSpPr>
        <p:grpSpPr bwMode="auto">
          <a:xfrm>
            <a:off x="5745163" y="2746375"/>
            <a:ext cx="3079750" cy="457200"/>
            <a:chOff x="3600" y="1776"/>
            <a:chExt cx="1940" cy="288"/>
          </a:xfrm>
        </p:grpSpPr>
        <p:sp>
          <p:nvSpPr>
            <p:cNvPr id="23588" name="Text Box 92"/>
            <p:cNvSpPr txBox="1">
              <a:spLocks noChangeArrowheads="1"/>
            </p:cNvSpPr>
            <p:nvPr/>
          </p:nvSpPr>
          <p:spPr bwMode="auto">
            <a:xfrm>
              <a:off x="4427" y="1776"/>
              <a:ext cx="11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7</a:t>
              </a:r>
              <a:r>
                <a:rPr lang="en-US" altLang="zh-CN" sz="2400">
                  <a:latin typeface="Times New Roman" panose="02020603050405020304" pitchFamily="18" charset="0"/>
                </a:rPr>
                <a:t>、T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8  </a:t>
              </a:r>
              <a:r>
                <a:rPr lang="zh-CN" altLang="en-US" sz="2400">
                  <a:latin typeface="Times New Roman" panose="02020603050405020304" pitchFamily="18" charset="0"/>
                </a:rPr>
                <a:t>开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89" name="Text Box 93"/>
            <p:cNvSpPr txBox="1">
              <a:spLocks noChangeArrowheads="1"/>
            </p:cNvSpPr>
            <p:nvPr/>
          </p:nvSpPr>
          <p:spPr bwMode="auto">
            <a:xfrm>
              <a:off x="3600" y="177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列选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90" name="Line 94"/>
            <p:cNvSpPr>
              <a:spLocks noChangeShapeType="1"/>
            </p:cNvSpPr>
            <p:nvPr/>
          </p:nvSpPr>
          <p:spPr bwMode="auto">
            <a:xfrm>
              <a:off x="4032" y="1929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95"/>
          <p:cNvGrpSpPr/>
          <p:nvPr/>
        </p:nvGrpSpPr>
        <p:grpSpPr bwMode="auto">
          <a:xfrm>
            <a:off x="5734050" y="3871913"/>
            <a:ext cx="4132263" cy="1084262"/>
            <a:chOff x="3612" y="2149"/>
            <a:chExt cx="2603" cy="683"/>
          </a:xfrm>
        </p:grpSpPr>
        <p:sp>
          <p:nvSpPr>
            <p:cNvPr id="23578" name="Text Box 96"/>
            <p:cNvSpPr txBox="1">
              <a:spLocks noChangeArrowheads="1"/>
            </p:cNvSpPr>
            <p:nvPr/>
          </p:nvSpPr>
          <p:spPr bwMode="auto">
            <a:xfrm>
              <a:off x="4416" y="254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读放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79" name="Text Box 97"/>
            <p:cNvSpPr txBox="1">
              <a:spLocks noChangeArrowheads="1"/>
            </p:cNvSpPr>
            <p:nvPr/>
          </p:nvSpPr>
          <p:spPr bwMode="auto">
            <a:xfrm>
              <a:off x="5136" y="2544"/>
              <a:ext cx="10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OUT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80" name="Line 98"/>
            <p:cNvSpPr>
              <a:spLocks noChangeShapeType="1"/>
            </p:cNvSpPr>
            <p:nvPr/>
          </p:nvSpPr>
          <p:spPr bwMode="auto">
            <a:xfrm>
              <a:off x="4051" y="268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1" name="Line 99"/>
            <p:cNvSpPr>
              <a:spLocks noChangeShapeType="1"/>
            </p:cNvSpPr>
            <p:nvPr/>
          </p:nvSpPr>
          <p:spPr bwMode="auto">
            <a:xfrm>
              <a:off x="4850" y="268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582" name="Group 100"/>
            <p:cNvGrpSpPr/>
            <p:nvPr/>
          </p:nvGrpSpPr>
          <p:grpSpPr bwMode="auto">
            <a:xfrm>
              <a:off x="3612" y="2149"/>
              <a:ext cx="1832" cy="288"/>
              <a:chOff x="3612" y="2149"/>
              <a:chExt cx="1832" cy="288"/>
            </a:xfrm>
          </p:grpSpPr>
          <p:sp>
            <p:nvSpPr>
              <p:cNvPr id="23583" name="Text Box 101"/>
              <p:cNvSpPr txBox="1">
                <a:spLocks noChangeArrowheads="1"/>
              </p:cNvSpPr>
              <p:nvPr/>
            </p:nvSpPr>
            <p:spPr bwMode="auto">
              <a:xfrm>
                <a:off x="3612" y="2149"/>
                <a:ext cx="87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A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4" name="Line 102"/>
              <p:cNvSpPr>
                <a:spLocks noChangeShapeType="1"/>
              </p:cNvSpPr>
              <p:nvPr/>
            </p:nvSpPr>
            <p:spPr bwMode="auto">
              <a:xfrm>
                <a:off x="4051" y="2304"/>
                <a:ext cx="3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5" name="Line 103"/>
              <p:cNvSpPr>
                <a:spLocks noChangeShapeType="1"/>
              </p:cNvSpPr>
              <p:nvPr/>
            </p:nvSpPr>
            <p:spPr bwMode="auto">
              <a:xfrm>
                <a:off x="4850" y="2304"/>
                <a:ext cx="3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86" name="Rectangle 104"/>
              <p:cNvSpPr>
                <a:spLocks noChangeArrowheads="1"/>
              </p:cNvSpPr>
              <p:nvPr/>
            </p:nvSpPr>
            <p:spPr bwMode="auto">
              <a:xfrm>
                <a:off x="4446" y="214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6</a:t>
                </a:r>
                <a:endParaRPr lang="zh-CN" altLang="en-US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7" name="Rectangle 105"/>
              <p:cNvSpPr>
                <a:spLocks noChangeArrowheads="1"/>
              </p:cNvSpPr>
              <p:nvPr/>
            </p:nvSpPr>
            <p:spPr bwMode="auto">
              <a:xfrm>
                <a:off x="5136" y="214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8</a:t>
                </a:r>
                <a:endParaRPr lang="zh-CN" altLang="en-US" sz="2400" baseline="-25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" name="Group 106"/>
          <p:cNvGrpSpPr/>
          <p:nvPr/>
        </p:nvGrpSpPr>
        <p:grpSpPr bwMode="auto">
          <a:xfrm>
            <a:off x="6229350" y="5105400"/>
            <a:ext cx="1158875" cy="482600"/>
            <a:chOff x="3924" y="3216"/>
            <a:chExt cx="730" cy="304"/>
          </a:xfrm>
        </p:grpSpPr>
        <p:sp>
          <p:nvSpPr>
            <p:cNvPr id="23576" name="Freeform 107"/>
            <p:cNvSpPr/>
            <p:nvPr/>
          </p:nvSpPr>
          <p:spPr bwMode="auto">
            <a:xfrm>
              <a:off x="3924" y="3519"/>
              <a:ext cx="398" cy="1"/>
            </a:xfrm>
            <a:custGeom>
              <a:avLst/>
              <a:gdLst>
                <a:gd name="T0" fmla="*/ 0 w 398"/>
                <a:gd name="T1" fmla="*/ 0 h 1"/>
                <a:gd name="T2" fmla="*/ 398 w 398"/>
                <a:gd name="T3" fmla="*/ 0 h 1"/>
                <a:gd name="T4" fmla="*/ 0 60000 65536"/>
                <a:gd name="T5" fmla="*/ 0 60000 65536"/>
                <a:gd name="T6" fmla="*/ 0 w 398"/>
                <a:gd name="T7" fmla="*/ 0 h 1"/>
                <a:gd name="T8" fmla="*/ 398 w 3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8" h="1">
                  <a:moveTo>
                    <a:pt x="0" y="0"/>
                  </a:moveTo>
                  <a:lnTo>
                    <a:pt x="398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7" name="Text Box 108"/>
            <p:cNvSpPr txBox="1">
              <a:spLocks noChangeArrowheads="1"/>
            </p:cNvSpPr>
            <p:nvPr/>
          </p:nvSpPr>
          <p:spPr bwMode="auto">
            <a:xfrm>
              <a:off x="4122" y="3216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OUT</a:t>
              </a:r>
              <a:endParaRPr lang="en-US" altLang="zh-CN" sz="24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0029" name="Text Box 109"/>
          <p:cNvSpPr txBox="1">
            <a:spLocks noChangeArrowheads="1"/>
          </p:cNvSpPr>
          <p:nvPr/>
        </p:nvSpPr>
        <p:spPr bwMode="auto">
          <a:xfrm>
            <a:off x="5676900" y="3322638"/>
            <a:ext cx="266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读选择有效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" name="日期占位符 1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EE4EA8-6AAB-490A-BD66-A3690043F294}" type="datetime1">
              <a:rPr lang="zh-CN" altLang="en-US"/>
            </a:fld>
            <a:endParaRPr lang="en-US" altLang="zh-CN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D39C1E9-887C-48F8-9403-2E73C3A51B71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0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0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2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2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0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0" grpId="0" animBg="1"/>
      <p:bldP spid="209981" grpId="0" animBg="1"/>
      <p:bldP spid="209982" grpId="0" animBg="1"/>
      <p:bldP spid="209990" grpId="0" animBg="1"/>
      <p:bldP spid="209991" grpId="0" animBg="1"/>
      <p:bldP spid="209992" grpId="0" animBg="1"/>
      <p:bldP spid="209993" grpId="0" animBg="1"/>
      <p:bldP spid="209994" grpId="0" animBg="1"/>
      <p:bldP spid="209999" grpId="0" animBg="1"/>
      <p:bldP spid="2100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12725" y="1020763"/>
            <a:ext cx="7202488" cy="5257800"/>
            <a:chOff x="134" y="643"/>
            <a:chExt cx="4537" cy="3312"/>
          </a:xfrm>
        </p:grpSpPr>
        <p:sp>
          <p:nvSpPr>
            <p:cNvPr id="24663" name="Rectangle 3"/>
            <p:cNvSpPr>
              <a:spLocks noChangeArrowheads="1"/>
            </p:cNvSpPr>
            <p:nvPr/>
          </p:nvSpPr>
          <p:spPr bwMode="auto">
            <a:xfrm>
              <a:off x="1413" y="798"/>
              <a:ext cx="1009" cy="4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64" name="Text Box 4"/>
            <p:cNvSpPr txBox="1">
              <a:spLocks noChangeArrowheads="1"/>
            </p:cNvSpPr>
            <p:nvPr/>
          </p:nvSpPr>
          <p:spPr bwMode="auto">
            <a:xfrm>
              <a:off x="1451" y="801"/>
              <a:ext cx="9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0">
                  <a:latin typeface="Times New Roman" panose="02020603050405020304" pitchFamily="18" charset="0"/>
                </a:rPr>
                <a:t>   ~  </a:t>
              </a: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4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665" name="Freeform 5"/>
            <p:cNvSpPr/>
            <p:nvPr/>
          </p:nvSpPr>
          <p:spPr bwMode="auto">
            <a:xfrm>
              <a:off x="2422" y="1034"/>
              <a:ext cx="310" cy="171"/>
            </a:xfrm>
            <a:custGeom>
              <a:avLst/>
              <a:gdLst>
                <a:gd name="T0" fmla="*/ 0 w 310"/>
                <a:gd name="T1" fmla="*/ 1 h 171"/>
                <a:gd name="T2" fmla="*/ 308 w 310"/>
                <a:gd name="T3" fmla="*/ 0 h 171"/>
                <a:gd name="T4" fmla="*/ 310 w 310"/>
                <a:gd name="T5" fmla="*/ 171 h 171"/>
                <a:gd name="T6" fmla="*/ 0 60000 65536"/>
                <a:gd name="T7" fmla="*/ 0 60000 65536"/>
                <a:gd name="T8" fmla="*/ 0 60000 65536"/>
                <a:gd name="T9" fmla="*/ 0 w 310"/>
                <a:gd name="T10" fmla="*/ 0 h 171"/>
                <a:gd name="T11" fmla="*/ 310 w 310"/>
                <a:gd name="T12" fmla="*/ 171 h 1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" h="171">
                  <a:moveTo>
                    <a:pt x="0" y="1"/>
                  </a:moveTo>
                  <a:lnTo>
                    <a:pt x="308" y="0"/>
                  </a:lnTo>
                  <a:lnTo>
                    <a:pt x="310" y="17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6" name="Freeform 6"/>
            <p:cNvSpPr/>
            <p:nvPr/>
          </p:nvSpPr>
          <p:spPr bwMode="auto">
            <a:xfrm>
              <a:off x="1106" y="1029"/>
              <a:ext cx="291" cy="179"/>
            </a:xfrm>
            <a:custGeom>
              <a:avLst/>
              <a:gdLst>
                <a:gd name="T0" fmla="*/ 291 w 291"/>
                <a:gd name="T1" fmla="*/ 0 h 179"/>
                <a:gd name="T2" fmla="*/ 0 w 291"/>
                <a:gd name="T3" fmla="*/ 2 h 179"/>
                <a:gd name="T4" fmla="*/ 0 w 291"/>
                <a:gd name="T5" fmla="*/ 179 h 179"/>
                <a:gd name="T6" fmla="*/ 0 60000 65536"/>
                <a:gd name="T7" fmla="*/ 0 60000 65536"/>
                <a:gd name="T8" fmla="*/ 0 60000 65536"/>
                <a:gd name="T9" fmla="*/ 0 w 291"/>
                <a:gd name="T10" fmla="*/ 0 h 179"/>
                <a:gd name="T11" fmla="*/ 291 w 291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179">
                  <a:moveTo>
                    <a:pt x="291" y="0"/>
                  </a:moveTo>
                  <a:lnTo>
                    <a:pt x="0" y="2"/>
                  </a:lnTo>
                  <a:lnTo>
                    <a:pt x="0" y="17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4667" name="Group 7"/>
            <p:cNvGrpSpPr/>
            <p:nvPr/>
          </p:nvGrpSpPr>
          <p:grpSpPr bwMode="auto">
            <a:xfrm>
              <a:off x="2673" y="1213"/>
              <a:ext cx="256" cy="60"/>
              <a:chOff x="2673" y="1213"/>
              <a:chExt cx="256" cy="60"/>
            </a:xfrm>
          </p:grpSpPr>
          <p:sp>
            <p:nvSpPr>
              <p:cNvPr id="24715" name="Line 8"/>
              <p:cNvSpPr>
                <a:spLocks noChangeShapeType="1"/>
              </p:cNvSpPr>
              <p:nvPr/>
            </p:nvSpPr>
            <p:spPr bwMode="auto">
              <a:xfrm>
                <a:off x="2673" y="1213"/>
                <a:ext cx="2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16" name="Line 9"/>
              <p:cNvSpPr>
                <a:spLocks noChangeShapeType="1"/>
              </p:cNvSpPr>
              <p:nvPr/>
            </p:nvSpPr>
            <p:spPr bwMode="auto">
              <a:xfrm>
                <a:off x="2720" y="1273"/>
                <a:ext cx="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668" name="Group 10"/>
            <p:cNvGrpSpPr/>
            <p:nvPr/>
          </p:nvGrpSpPr>
          <p:grpSpPr bwMode="auto">
            <a:xfrm>
              <a:off x="941" y="1212"/>
              <a:ext cx="244" cy="62"/>
              <a:chOff x="941" y="1212"/>
              <a:chExt cx="244" cy="62"/>
            </a:xfrm>
          </p:grpSpPr>
          <p:sp>
            <p:nvSpPr>
              <p:cNvPr id="24713" name="Freeform 11"/>
              <p:cNvSpPr/>
              <p:nvPr/>
            </p:nvSpPr>
            <p:spPr bwMode="auto">
              <a:xfrm>
                <a:off x="941" y="1212"/>
                <a:ext cx="244" cy="1"/>
              </a:xfrm>
              <a:custGeom>
                <a:avLst/>
                <a:gdLst>
                  <a:gd name="T0" fmla="*/ 0 w 244"/>
                  <a:gd name="T1" fmla="*/ 1 h 1"/>
                  <a:gd name="T2" fmla="*/ 244 w 244"/>
                  <a:gd name="T3" fmla="*/ 0 h 1"/>
                  <a:gd name="T4" fmla="*/ 0 60000 65536"/>
                  <a:gd name="T5" fmla="*/ 0 60000 65536"/>
                  <a:gd name="T6" fmla="*/ 0 w 244"/>
                  <a:gd name="T7" fmla="*/ 0 h 1"/>
                  <a:gd name="T8" fmla="*/ 244 w 24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4" h="1">
                    <a:moveTo>
                      <a:pt x="0" y="1"/>
                    </a:moveTo>
                    <a:lnTo>
                      <a:pt x="24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14" name="Freeform 12"/>
              <p:cNvSpPr/>
              <p:nvPr/>
            </p:nvSpPr>
            <p:spPr bwMode="auto">
              <a:xfrm>
                <a:off x="988" y="1273"/>
                <a:ext cx="149" cy="1"/>
              </a:xfrm>
              <a:custGeom>
                <a:avLst/>
                <a:gdLst>
                  <a:gd name="T0" fmla="*/ 0 w 149"/>
                  <a:gd name="T1" fmla="*/ 0 h 1"/>
                  <a:gd name="T2" fmla="*/ 149 w 149"/>
                  <a:gd name="T3" fmla="*/ 1 h 1"/>
                  <a:gd name="T4" fmla="*/ 0 60000 65536"/>
                  <a:gd name="T5" fmla="*/ 0 60000 65536"/>
                  <a:gd name="T6" fmla="*/ 0 w 149"/>
                  <a:gd name="T7" fmla="*/ 0 h 1"/>
                  <a:gd name="T8" fmla="*/ 149 w 14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9" h="1">
                    <a:moveTo>
                      <a:pt x="0" y="0"/>
                    </a:moveTo>
                    <a:lnTo>
                      <a:pt x="149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669" name="Group 13"/>
            <p:cNvGrpSpPr/>
            <p:nvPr/>
          </p:nvGrpSpPr>
          <p:grpSpPr bwMode="auto">
            <a:xfrm>
              <a:off x="3045" y="1965"/>
              <a:ext cx="75" cy="303"/>
              <a:chOff x="3045" y="1965"/>
              <a:chExt cx="75" cy="303"/>
            </a:xfrm>
          </p:grpSpPr>
          <p:sp>
            <p:nvSpPr>
              <p:cNvPr id="24711" name="Freeform 14"/>
              <p:cNvSpPr/>
              <p:nvPr/>
            </p:nvSpPr>
            <p:spPr bwMode="auto">
              <a:xfrm>
                <a:off x="3119" y="1965"/>
                <a:ext cx="1" cy="303"/>
              </a:xfrm>
              <a:custGeom>
                <a:avLst/>
                <a:gdLst>
                  <a:gd name="T0" fmla="*/ 0 w 1"/>
                  <a:gd name="T1" fmla="*/ 0 h 303"/>
                  <a:gd name="T2" fmla="*/ 0 w 1"/>
                  <a:gd name="T3" fmla="*/ 303 h 303"/>
                  <a:gd name="T4" fmla="*/ 0 60000 65536"/>
                  <a:gd name="T5" fmla="*/ 0 60000 65536"/>
                  <a:gd name="T6" fmla="*/ 0 w 1"/>
                  <a:gd name="T7" fmla="*/ 0 h 303"/>
                  <a:gd name="T8" fmla="*/ 1 w 1"/>
                  <a:gd name="T9" fmla="*/ 303 h 3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03">
                    <a:moveTo>
                      <a:pt x="0" y="0"/>
                    </a:moveTo>
                    <a:lnTo>
                      <a:pt x="0" y="30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12" name="Freeform 15"/>
              <p:cNvSpPr/>
              <p:nvPr/>
            </p:nvSpPr>
            <p:spPr bwMode="auto">
              <a:xfrm>
                <a:off x="3045" y="2025"/>
                <a:ext cx="1" cy="179"/>
              </a:xfrm>
              <a:custGeom>
                <a:avLst/>
                <a:gdLst>
                  <a:gd name="T0" fmla="*/ 0 w 1"/>
                  <a:gd name="T1" fmla="*/ 0 h 179"/>
                  <a:gd name="T2" fmla="*/ 0 w 1"/>
                  <a:gd name="T3" fmla="*/ 179 h 179"/>
                  <a:gd name="T4" fmla="*/ 0 60000 65536"/>
                  <a:gd name="T5" fmla="*/ 0 60000 65536"/>
                  <a:gd name="T6" fmla="*/ 0 w 1"/>
                  <a:gd name="T7" fmla="*/ 0 h 179"/>
                  <a:gd name="T8" fmla="*/ 1 w 1"/>
                  <a:gd name="T9" fmla="*/ 179 h 1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79">
                    <a:moveTo>
                      <a:pt x="0" y="0"/>
                    </a:moveTo>
                    <a:lnTo>
                      <a:pt x="0" y="17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670" name="Group 16"/>
            <p:cNvGrpSpPr/>
            <p:nvPr/>
          </p:nvGrpSpPr>
          <p:grpSpPr bwMode="auto">
            <a:xfrm>
              <a:off x="747" y="1968"/>
              <a:ext cx="75" cy="297"/>
              <a:chOff x="747" y="1968"/>
              <a:chExt cx="75" cy="297"/>
            </a:xfrm>
          </p:grpSpPr>
          <p:sp>
            <p:nvSpPr>
              <p:cNvPr id="24709" name="Freeform 17"/>
              <p:cNvSpPr/>
              <p:nvPr/>
            </p:nvSpPr>
            <p:spPr bwMode="auto">
              <a:xfrm>
                <a:off x="747" y="1968"/>
                <a:ext cx="1" cy="297"/>
              </a:xfrm>
              <a:custGeom>
                <a:avLst/>
                <a:gdLst>
                  <a:gd name="T0" fmla="*/ 0 w 1"/>
                  <a:gd name="T1" fmla="*/ 297 h 297"/>
                  <a:gd name="T2" fmla="*/ 0 w 1"/>
                  <a:gd name="T3" fmla="*/ 0 h 297"/>
                  <a:gd name="T4" fmla="*/ 0 60000 65536"/>
                  <a:gd name="T5" fmla="*/ 0 60000 65536"/>
                  <a:gd name="T6" fmla="*/ 0 w 1"/>
                  <a:gd name="T7" fmla="*/ 0 h 297"/>
                  <a:gd name="T8" fmla="*/ 1 w 1"/>
                  <a:gd name="T9" fmla="*/ 297 h 2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7">
                    <a:moveTo>
                      <a:pt x="0" y="29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710" name="Freeform 18"/>
              <p:cNvSpPr/>
              <p:nvPr/>
            </p:nvSpPr>
            <p:spPr bwMode="auto">
              <a:xfrm>
                <a:off x="821" y="2033"/>
                <a:ext cx="1" cy="180"/>
              </a:xfrm>
              <a:custGeom>
                <a:avLst/>
                <a:gdLst>
                  <a:gd name="T0" fmla="*/ 0 w 1"/>
                  <a:gd name="T1" fmla="*/ 180 h 180"/>
                  <a:gd name="T2" fmla="*/ 1 w 1"/>
                  <a:gd name="T3" fmla="*/ 0 h 180"/>
                  <a:gd name="T4" fmla="*/ 0 60000 65536"/>
                  <a:gd name="T5" fmla="*/ 0 60000 65536"/>
                  <a:gd name="T6" fmla="*/ 0 w 1"/>
                  <a:gd name="T7" fmla="*/ 0 h 180"/>
                  <a:gd name="T8" fmla="*/ 1 w 1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80">
                    <a:moveTo>
                      <a:pt x="0" y="180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71" name="Freeform 19"/>
            <p:cNvSpPr/>
            <p:nvPr/>
          </p:nvSpPr>
          <p:spPr bwMode="auto">
            <a:xfrm>
              <a:off x="816" y="2112"/>
              <a:ext cx="2217" cy="3"/>
            </a:xfrm>
            <a:custGeom>
              <a:avLst/>
              <a:gdLst>
                <a:gd name="T0" fmla="*/ 0 w 2225"/>
                <a:gd name="T1" fmla="*/ 0 h 3"/>
                <a:gd name="T2" fmla="*/ 2161 w 2225"/>
                <a:gd name="T3" fmla="*/ 3 h 3"/>
                <a:gd name="T4" fmla="*/ 0 60000 65536"/>
                <a:gd name="T5" fmla="*/ 0 60000 65536"/>
                <a:gd name="T6" fmla="*/ 0 w 2225"/>
                <a:gd name="T7" fmla="*/ 0 h 3"/>
                <a:gd name="T8" fmla="*/ 2225 w 2225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5" h="3">
                  <a:moveTo>
                    <a:pt x="0" y="0"/>
                  </a:moveTo>
                  <a:lnTo>
                    <a:pt x="2225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2" name="Freeform 20"/>
            <p:cNvSpPr/>
            <p:nvPr/>
          </p:nvSpPr>
          <p:spPr bwMode="auto">
            <a:xfrm>
              <a:off x="3128" y="2163"/>
              <a:ext cx="202" cy="832"/>
            </a:xfrm>
            <a:custGeom>
              <a:avLst/>
              <a:gdLst>
                <a:gd name="T0" fmla="*/ 0 w 192"/>
                <a:gd name="T1" fmla="*/ 0 h 672"/>
                <a:gd name="T2" fmla="*/ 289 w 192"/>
                <a:gd name="T3" fmla="*/ 0 h 672"/>
                <a:gd name="T4" fmla="*/ 289 w 192"/>
                <a:gd name="T5" fmla="*/ 3709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3" name="AutoShape 21"/>
            <p:cNvSpPr>
              <a:spLocks noChangeArrowheads="1"/>
            </p:cNvSpPr>
            <p:nvPr/>
          </p:nvSpPr>
          <p:spPr bwMode="auto">
            <a:xfrm rot="5400000">
              <a:off x="2024" y="2840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74" name="AutoShape 22"/>
            <p:cNvSpPr>
              <a:spLocks noChangeArrowheads="1"/>
            </p:cNvSpPr>
            <p:nvPr/>
          </p:nvSpPr>
          <p:spPr bwMode="auto">
            <a:xfrm rot="-5400000">
              <a:off x="1404" y="2837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75" name="Oval 23"/>
            <p:cNvSpPr>
              <a:spLocks noChangeArrowheads="1"/>
            </p:cNvSpPr>
            <p:nvPr/>
          </p:nvSpPr>
          <p:spPr bwMode="auto">
            <a:xfrm rot="10800000">
              <a:off x="1343" y="295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76" name="Freeform 24"/>
            <p:cNvSpPr/>
            <p:nvPr/>
          </p:nvSpPr>
          <p:spPr bwMode="auto">
            <a:xfrm>
              <a:off x="2352" y="2987"/>
              <a:ext cx="1181" cy="1"/>
            </a:xfrm>
            <a:custGeom>
              <a:avLst/>
              <a:gdLst>
                <a:gd name="T0" fmla="*/ 0 w 1181"/>
                <a:gd name="T1" fmla="*/ 0 h 1"/>
                <a:gd name="T2" fmla="*/ 1181 w 1181"/>
                <a:gd name="T3" fmla="*/ 1 h 1"/>
                <a:gd name="T4" fmla="*/ 0 60000 65536"/>
                <a:gd name="T5" fmla="*/ 0 60000 65536"/>
                <a:gd name="T6" fmla="*/ 0 w 1181"/>
                <a:gd name="T7" fmla="*/ 0 h 1"/>
                <a:gd name="T8" fmla="*/ 1181 w 118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1" h="1">
                  <a:moveTo>
                    <a:pt x="0" y="0"/>
                  </a:moveTo>
                  <a:lnTo>
                    <a:pt x="1181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7" name="AutoShape 25"/>
            <p:cNvSpPr>
              <a:spLocks noChangeArrowheads="1"/>
            </p:cNvSpPr>
            <p:nvPr/>
          </p:nvSpPr>
          <p:spPr bwMode="auto">
            <a:xfrm rot="5400000">
              <a:off x="3506" y="2843"/>
              <a:ext cx="356" cy="303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4678" name="Line 26"/>
            <p:cNvSpPr>
              <a:spLocks noChangeShapeType="1"/>
            </p:cNvSpPr>
            <p:nvPr/>
          </p:nvSpPr>
          <p:spPr bwMode="auto">
            <a:xfrm>
              <a:off x="3835" y="2995"/>
              <a:ext cx="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" name="Freeform 27"/>
            <p:cNvSpPr/>
            <p:nvPr/>
          </p:nvSpPr>
          <p:spPr bwMode="auto">
            <a:xfrm>
              <a:off x="1731" y="2994"/>
              <a:ext cx="320" cy="2"/>
            </a:xfrm>
            <a:custGeom>
              <a:avLst/>
              <a:gdLst>
                <a:gd name="T0" fmla="*/ 0 w 320"/>
                <a:gd name="T1" fmla="*/ 0 h 2"/>
                <a:gd name="T2" fmla="*/ 320 w 320"/>
                <a:gd name="T3" fmla="*/ 2 h 2"/>
                <a:gd name="T4" fmla="*/ 0 60000 65536"/>
                <a:gd name="T5" fmla="*/ 0 60000 65536"/>
                <a:gd name="T6" fmla="*/ 0 w 320"/>
                <a:gd name="T7" fmla="*/ 0 h 2"/>
                <a:gd name="T8" fmla="*/ 320 w 320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0" h="2">
                  <a:moveTo>
                    <a:pt x="0" y="0"/>
                  </a:moveTo>
                  <a:lnTo>
                    <a:pt x="32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" name="Freeform 28"/>
            <p:cNvSpPr/>
            <p:nvPr/>
          </p:nvSpPr>
          <p:spPr bwMode="auto">
            <a:xfrm>
              <a:off x="1880" y="2996"/>
              <a:ext cx="1" cy="649"/>
            </a:xfrm>
            <a:custGeom>
              <a:avLst/>
              <a:gdLst>
                <a:gd name="T0" fmla="*/ 0 w 1"/>
                <a:gd name="T1" fmla="*/ 0 h 649"/>
                <a:gd name="T2" fmla="*/ 0 w 1"/>
                <a:gd name="T3" fmla="*/ 649 h 649"/>
                <a:gd name="T4" fmla="*/ 0 60000 65536"/>
                <a:gd name="T5" fmla="*/ 0 60000 65536"/>
                <a:gd name="T6" fmla="*/ 0 w 1"/>
                <a:gd name="T7" fmla="*/ 0 h 649"/>
                <a:gd name="T8" fmla="*/ 1 w 1"/>
                <a:gd name="T9" fmla="*/ 649 h 6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9">
                  <a:moveTo>
                    <a:pt x="0" y="0"/>
                  </a:moveTo>
                  <a:lnTo>
                    <a:pt x="0" y="64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1" name="Freeform 29"/>
            <p:cNvSpPr/>
            <p:nvPr/>
          </p:nvSpPr>
          <p:spPr bwMode="auto">
            <a:xfrm>
              <a:off x="2202" y="3074"/>
              <a:ext cx="2" cy="571"/>
            </a:xfrm>
            <a:custGeom>
              <a:avLst/>
              <a:gdLst>
                <a:gd name="T0" fmla="*/ 0 w 2"/>
                <a:gd name="T1" fmla="*/ 571 h 571"/>
                <a:gd name="T2" fmla="*/ 2 w 2"/>
                <a:gd name="T3" fmla="*/ 0 h 571"/>
                <a:gd name="T4" fmla="*/ 0 60000 65536"/>
                <a:gd name="T5" fmla="*/ 0 60000 65536"/>
                <a:gd name="T6" fmla="*/ 0 w 2"/>
                <a:gd name="T7" fmla="*/ 0 h 571"/>
                <a:gd name="T8" fmla="*/ 2 w 2"/>
                <a:gd name="T9" fmla="*/ 571 h 5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571">
                  <a:moveTo>
                    <a:pt x="0" y="571"/>
                  </a:moveTo>
                  <a:lnTo>
                    <a:pt x="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" name="Freeform 30"/>
            <p:cNvSpPr/>
            <p:nvPr/>
          </p:nvSpPr>
          <p:spPr bwMode="auto">
            <a:xfrm>
              <a:off x="1553" y="3043"/>
              <a:ext cx="652" cy="377"/>
            </a:xfrm>
            <a:custGeom>
              <a:avLst/>
              <a:gdLst>
                <a:gd name="T0" fmla="*/ 0 w 652"/>
                <a:gd name="T1" fmla="*/ 0 h 377"/>
                <a:gd name="T2" fmla="*/ 1 w 652"/>
                <a:gd name="T3" fmla="*/ 377 h 377"/>
                <a:gd name="T4" fmla="*/ 652 w 652"/>
                <a:gd name="T5" fmla="*/ 374 h 377"/>
                <a:gd name="T6" fmla="*/ 0 60000 65536"/>
                <a:gd name="T7" fmla="*/ 0 60000 65536"/>
                <a:gd name="T8" fmla="*/ 0 60000 65536"/>
                <a:gd name="T9" fmla="*/ 0 w 652"/>
                <a:gd name="T10" fmla="*/ 0 h 377"/>
                <a:gd name="T11" fmla="*/ 652 w 652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2" h="377">
                  <a:moveTo>
                    <a:pt x="0" y="0"/>
                  </a:moveTo>
                  <a:lnTo>
                    <a:pt x="1" y="377"/>
                  </a:lnTo>
                  <a:lnTo>
                    <a:pt x="652" y="3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lg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3" name="Freeform 31"/>
            <p:cNvSpPr/>
            <p:nvPr/>
          </p:nvSpPr>
          <p:spPr bwMode="auto">
            <a:xfrm>
              <a:off x="492" y="2159"/>
              <a:ext cx="858" cy="829"/>
            </a:xfrm>
            <a:custGeom>
              <a:avLst/>
              <a:gdLst>
                <a:gd name="T0" fmla="*/ 266 w 858"/>
                <a:gd name="T1" fmla="*/ 0 h 829"/>
                <a:gd name="T2" fmla="*/ 0 w 858"/>
                <a:gd name="T3" fmla="*/ 0 h 829"/>
                <a:gd name="T4" fmla="*/ 0 w 858"/>
                <a:gd name="T5" fmla="*/ 828 h 829"/>
                <a:gd name="T6" fmla="*/ 858 w 858"/>
                <a:gd name="T7" fmla="*/ 829 h 8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8"/>
                <a:gd name="T13" fmla="*/ 0 h 829"/>
                <a:gd name="T14" fmla="*/ 858 w 858"/>
                <a:gd name="T15" fmla="*/ 829 h 8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8" h="829">
                  <a:moveTo>
                    <a:pt x="266" y="0"/>
                  </a:moveTo>
                  <a:lnTo>
                    <a:pt x="0" y="0"/>
                  </a:lnTo>
                  <a:lnTo>
                    <a:pt x="0" y="828"/>
                  </a:lnTo>
                  <a:lnTo>
                    <a:pt x="858" y="82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4" name="Freeform 32"/>
            <p:cNvSpPr/>
            <p:nvPr/>
          </p:nvSpPr>
          <p:spPr bwMode="auto">
            <a:xfrm>
              <a:off x="302" y="2104"/>
              <a:ext cx="1615" cy="475"/>
            </a:xfrm>
            <a:custGeom>
              <a:avLst/>
              <a:gdLst>
                <a:gd name="T0" fmla="*/ 575 w 1872"/>
                <a:gd name="T1" fmla="*/ 0 h 384"/>
                <a:gd name="T2" fmla="*/ 575 w 1872"/>
                <a:gd name="T3" fmla="*/ 2105 h 384"/>
                <a:gd name="T4" fmla="*/ 0 w 1872"/>
                <a:gd name="T5" fmla="*/ 2105 h 384"/>
                <a:gd name="T6" fmla="*/ 0 60000 65536"/>
                <a:gd name="T7" fmla="*/ 0 60000 65536"/>
                <a:gd name="T8" fmla="*/ 0 60000 65536"/>
                <a:gd name="T9" fmla="*/ 0 w 1872"/>
                <a:gd name="T10" fmla="*/ 0 h 384"/>
                <a:gd name="T11" fmla="*/ 1872 w 187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5" name="Freeform 33"/>
            <p:cNvSpPr/>
            <p:nvPr/>
          </p:nvSpPr>
          <p:spPr bwMode="auto">
            <a:xfrm>
              <a:off x="3684" y="3072"/>
              <a:ext cx="1" cy="456"/>
            </a:xfrm>
            <a:custGeom>
              <a:avLst/>
              <a:gdLst>
                <a:gd name="T0" fmla="*/ 0 w 1"/>
                <a:gd name="T1" fmla="*/ 456 h 456"/>
                <a:gd name="T2" fmla="*/ 0 w 1"/>
                <a:gd name="T3" fmla="*/ 0 h 456"/>
                <a:gd name="T4" fmla="*/ 0 60000 65536"/>
                <a:gd name="T5" fmla="*/ 0 60000 65536"/>
                <a:gd name="T6" fmla="*/ 0 w 1"/>
                <a:gd name="T7" fmla="*/ 0 h 456"/>
                <a:gd name="T8" fmla="*/ 1 w 1"/>
                <a:gd name="T9" fmla="*/ 456 h 4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56">
                  <a:moveTo>
                    <a:pt x="0" y="45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6" name="Freeform 34"/>
            <p:cNvSpPr/>
            <p:nvPr/>
          </p:nvSpPr>
          <p:spPr bwMode="auto">
            <a:xfrm>
              <a:off x="491" y="1040"/>
              <a:ext cx="526" cy="1017"/>
            </a:xfrm>
            <a:custGeom>
              <a:avLst/>
              <a:gdLst>
                <a:gd name="T0" fmla="*/ 526 w 526"/>
                <a:gd name="T1" fmla="*/ 173 h 1017"/>
                <a:gd name="T2" fmla="*/ 526 w 526"/>
                <a:gd name="T3" fmla="*/ 0 h 1017"/>
                <a:gd name="T4" fmla="*/ 1 w 526"/>
                <a:gd name="T5" fmla="*/ 0 h 1017"/>
                <a:gd name="T6" fmla="*/ 0 w 526"/>
                <a:gd name="T7" fmla="*/ 1017 h 1017"/>
                <a:gd name="T8" fmla="*/ 264 w 526"/>
                <a:gd name="T9" fmla="*/ 1017 h 10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6"/>
                <a:gd name="T16" fmla="*/ 0 h 1017"/>
                <a:gd name="T17" fmla="*/ 526 w 526"/>
                <a:gd name="T18" fmla="*/ 1017 h 10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6" h="1017">
                  <a:moveTo>
                    <a:pt x="526" y="173"/>
                  </a:moveTo>
                  <a:lnTo>
                    <a:pt x="526" y="0"/>
                  </a:lnTo>
                  <a:lnTo>
                    <a:pt x="1" y="0"/>
                  </a:lnTo>
                  <a:lnTo>
                    <a:pt x="0" y="1017"/>
                  </a:lnTo>
                  <a:lnTo>
                    <a:pt x="264" y="101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7" name="Text Box 35"/>
            <p:cNvSpPr txBox="1">
              <a:spLocks noChangeArrowheads="1"/>
            </p:cNvSpPr>
            <p:nvPr/>
          </p:nvSpPr>
          <p:spPr bwMode="auto">
            <a:xfrm>
              <a:off x="685" y="1094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5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688" name="Text Box 36"/>
            <p:cNvSpPr txBox="1">
              <a:spLocks noChangeArrowheads="1"/>
            </p:cNvSpPr>
            <p:nvPr/>
          </p:nvSpPr>
          <p:spPr bwMode="auto">
            <a:xfrm>
              <a:off x="2941" y="1094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689" name="Text Box 37"/>
            <p:cNvSpPr txBox="1">
              <a:spLocks noChangeArrowheads="1"/>
            </p:cNvSpPr>
            <p:nvPr/>
          </p:nvSpPr>
          <p:spPr bwMode="auto">
            <a:xfrm>
              <a:off x="807" y="1838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7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690" name="Text Box 38"/>
            <p:cNvSpPr txBox="1">
              <a:spLocks noChangeArrowheads="1"/>
            </p:cNvSpPr>
            <p:nvPr/>
          </p:nvSpPr>
          <p:spPr bwMode="auto">
            <a:xfrm>
              <a:off x="2775" y="1838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8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691" name="Text Box 39"/>
            <p:cNvSpPr txBox="1">
              <a:spLocks noChangeArrowheads="1"/>
            </p:cNvSpPr>
            <p:nvPr/>
          </p:nvSpPr>
          <p:spPr bwMode="auto">
            <a:xfrm>
              <a:off x="1104" y="643"/>
              <a:ext cx="3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r>
                <a: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92" name="Text Box 40"/>
            <p:cNvSpPr txBox="1">
              <a:spLocks noChangeArrowheads="1"/>
            </p:cNvSpPr>
            <p:nvPr/>
          </p:nvSpPr>
          <p:spPr bwMode="auto">
            <a:xfrm>
              <a:off x="2462" y="71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93" name="Freeform 41"/>
            <p:cNvSpPr/>
            <p:nvPr/>
          </p:nvSpPr>
          <p:spPr bwMode="auto">
            <a:xfrm>
              <a:off x="240" y="1273"/>
              <a:ext cx="2549" cy="297"/>
            </a:xfrm>
            <a:custGeom>
              <a:avLst/>
              <a:gdLst>
                <a:gd name="T0" fmla="*/ 1554 w 2736"/>
                <a:gd name="T1" fmla="*/ 0 h 240"/>
                <a:gd name="T2" fmla="*/ 1554 w 2736"/>
                <a:gd name="T3" fmla="*/ 1322 h 240"/>
                <a:gd name="T4" fmla="*/ 0 w 2736"/>
                <a:gd name="T5" fmla="*/ 1322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94" name="Line 42"/>
            <p:cNvSpPr>
              <a:spLocks noChangeShapeType="1"/>
            </p:cNvSpPr>
            <p:nvPr/>
          </p:nvSpPr>
          <p:spPr bwMode="auto">
            <a:xfrm>
              <a:off x="1068" y="128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95" name="Freeform 43"/>
            <p:cNvSpPr/>
            <p:nvPr/>
          </p:nvSpPr>
          <p:spPr bwMode="auto">
            <a:xfrm>
              <a:off x="2844" y="1031"/>
              <a:ext cx="480" cy="1008"/>
            </a:xfrm>
            <a:custGeom>
              <a:avLst/>
              <a:gdLst>
                <a:gd name="T0" fmla="*/ 0 w 480"/>
                <a:gd name="T1" fmla="*/ 192 h 1008"/>
                <a:gd name="T2" fmla="*/ 0 w 480"/>
                <a:gd name="T3" fmla="*/ 0 h 1008"/>
                <a:gd name="T4" fmla="*/ 480 w 480"/>
                <a:gd name="T5" fmla="*/ 0 h 1008"/>
                <a:gd name="T6" fmla="*/ 480 w 480"/>
                <a:gd name="T7" fmla="*/ 1008 h 1008"/>
                <a:gd name="T8" fmla="*/ 288 w 480"/>
                <a:gd name="T9" fmla="*/ 1008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008"/>
                <a:gd name="T17" fmla="*/ 480 w 480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008">
                  <a:moveTo>
                    <a:pt x="0" y="192"/>
                  </a:moveTo>
                  <a:lnTo>
                    <a:pt x="0" y="0"/>
                  </a:lnTo>
                  <a:lnTo>
                    <a:pt x="480" y="0"/>
                  </a:lnTo>
                  <a:lnTo>
                    <a:pt x="480" y="1008"/>
                  </a:lnTo>
                  <a:lnTo>
                    <a:pt x="288" y="100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6" name="Text Box 44"/>
            <p:cNvSpPr txBox="1">
              <a:spLocks noChangeArrowheads="1"/>
            </p:cNvSpPr>
            <p:nvPr/>
          </p:nvSpPr>
          <p:spPr bwMode="auto">
            <a:xfrm>
              <a:off x="1670" y="3705"/>
              <a:ext cx="3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IN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697" name="Text Box 45"/>
            <p:cNvSpPr txBox="1">
              <a:spLocks noChangeArrowheads="1"/>
            </p:cNvSpPr>
            <p:nvPr/>
          </p:nvSpPr>
          <p:spPr bwMode="auto">
            <a:xfrm>
              <a:off x="3312" y="681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位线</a:t>
              </a:r>
              <a:r>
                <a:rPr lang="en-US" altLang="zh-CN" sz="1800">
                  <a:latin typeface="Times New Roman" panose="02020603050405020304" pitchFamily="18" charset="0"/>
                </a:rPr>
                <a:t>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24698" name="Freeform 46"/>
            <p:cNvSpPr/>
            <p:nvPr/>
          </p:nvSpPr>
          <p:spPr bwMode="auto">
            <a:xfrm>
              <a:off x="3360" y="927"/>
              <a:ext cx="221" cy="321"/>
            </a:xfrm>
            <a:custGeom>
              <a:avLst/>
              <a:gdLst>
                <a:gd name="T0" fmla="*/ 221 w 221"/>
                <a:gd name="T1" fmla="*/ 0 h 321"/>
                <a:gd name="T2" fmla="*/ 0 w 221"/>
                <a:gd name="T3" fmla="*/ 321 h 321"/>
                <a:gd name="T4" fmla="*/ 0 60000 65536"/>
                <a:gd name="T5" fmla="*/ 0 60000 65536"/>
                <a:gd name="T6" fmla="*/ 0 w 221"/>
                <a:gd name="T7" fmla="*/ 0 h 321"/>
                <a:gd name="T8" fmla="*/ 221 w 221"/>
                <a:gd name="T9" fmla="*/ 321 h 3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321">
                  <a:moveTo>
                    <a:pt x="221" y="0"/>
                  </a:moveTo>
                  <a:lnTo>
                    <a:pt x="0" y="32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99" name="Text Box 47"/>
            <p:cNvSpPr txBox="1">
              <a:spLocks noChangeArrowheads="1"/>
            </p:cNvSpPr>
            <p:nvPr/>
          </p:nvSpPr>
          <p:spPr bwMode="auto">
            <a:xfrm>
              <a:off x="134" y="666"/>
              <a:ext cx="6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位线</a:t>
              </a:r>
              <a:r>
                <a:rPr lang="en-US" altLang="zh-CN" sz="2000">
                  <a:latin typeface="Times New Roman" panose="02020603050405020304" pitchFamily="18" charset="0"/>
                </a:rPr>
                <a:t>A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00" name="Freeform 48"/>
            <p:cNvSpPr/>
            <p:nvPr/>
          </p:nvSpPr>
          <p:spPr bwMode="auto">
            <a:xfrm>
              <a:off x="297" y="900"/>
              <a:ext cx="176" cy="299"/>
            </a:xfrm>
            <a:custGeom>
              <a:avLst/>
              <a:gdLst>
                <a:gd name="T0" fmla="*/ 0 w 176"/>
                <a:gd name="T1" fmla="*/ 0 h 299"/>
                <a:gd name="T2" fmla="*/ 176 w 176"/>
                <a:gd name="T3" fmla="*/ 299 h 299"/>
                <a:gd name="T4" fmla="*/ 0 60000 65536"/>
                <a:gd name="T5" fmla="*/ 0 60000 65536"/>
                <a:gd name="T6" fmla="*/ 0 w 176"/>
                <a:gd name="T7" fmla="*/ 0 h 299"/>
                <a:gd name="T8" fmla="*/ 176 w 176"/>
                <a:gd name="T9" fmla="*/ 299 h 2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6" h="299">
                  <a:moveTo>
                    <a:pt x="0" y="0"/>
                  </a:moveTo>
                  <a:lnTo>
                    <a:pt x="176" y="29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701" name="Text Box 49"/>
            <p:cNvSpPr txBox="1">
              <a:spLocks noChangeArrowheads="1"/>
            </p:cNvSpPr>
            <p:nvPr/>
          </p:nvSpPr>
          <p:spPr bwMode="auto">
            <a:xfrm>
              <a:off x="902" y="2361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列地址选择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2" name="Text Box 50"/>
            <p:cNvSpPr txBox="1">
              <a:spLocks noChangeArrowheads="1"/>
            </p:cNvSpPr>
            <p:nvPr/>
          </p:nvSpPr>
          <p:spPr bwMode="auto">
            <a:xfrm>
              <a:off x="1574" y="1353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行地址选择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3" name="Text Box 51"/>
            <p:cNvSpPr txBox="1">
              <a:spLocks noChangeArrowheads="1"/>
            </p:cNvSpPr>
            <p:nvPr/>
          </p:nvSpPr>
          <p:spPr bwMode="auto">
            <a:xfrm>
              <a:off x="1200" y="26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写放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4" name="Text Box 52"/>
            <p:cNvSpPr txBox="1">
              <a:spLocks noChangeArrowheads="1"/>
            </p:cNvSpPr>
            <p:nvPr/>
          </p:nvSpPr>
          <p:spPr bwMode="auto">
            <a:xfrm>
              <a:off x="2138" y="26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写放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5" name="Text Box 53"/>
            <p:cNvSpPr txBox="1">
              <a:spLocks noChangeArrowheads="1"/>
            </p:cNvSpPr>
            <p:nvPr/>
          </p:nvSpPr>
          <p:spPr bwMode="auto">
            <a:xfrm>
              <a:off x="3578" y="26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读放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6" name="Text Box 54"/>
            <p:cNvSpPr txBox="1">
              <a:spLocks noChangeArrowheads="1"/>
            </p:cNvSpPr>
            <p:nvPr/>
          </p:nvSpPr>
          <p:spPr bwMode="auto">
            <a:xfrm>
              <a:off x="4214" y="3033"/>
              <a:ext cx="4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OUT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4707" name="Text Box 55"/>
            <p:cNvSpPr txBox="1">
              <a:spLocks noChangeArrowheads="1"/>
            </p:cNvSpPr>
            <p:nvPr/>
          </p:nvSpPr>
          <p:spPr bwMode="auto">
            <a:xfrm>
              <a:off x="2208" y="33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写选择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4708" name="Text Box 56"/>
            <p:cNvSpPr txBox="1">
              <a:spLocks noChangeArrowheads="1"/>
            </p:cNvSpPr>
            <p:nvPr/>
          </p:nvSpPr>
          <p:spPr bwMode="auto">
            <a:xfrm>
              <a:off x="3696" y="3326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pitchFamily="18" charset="0"/>
                </a:rPr>
                <a:t>读选择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24579" name="Text Box 57"/>
          <p:cNvSpPr txBox="1">
            <a:spLocks noChangeArrowheads="1"/>
          </p:cNvSpPr>
          <p:nvPr/>
        </p:nvSpPr>
        <p:spPr bwMode="auto">
          <a:xfrm>
            <a:off x="457200" y="381000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anose="02020603050405020304" pitchFamily="18" charset="0"/>
              </a:rPr>
              <a:t>静态 </a:t>
            </a:r>
            <a:r>
              <a:rPr lang="en-US" altLang="zh-CN" sz="3200">
                <a:latin typeface="Times New Roman" panose="02020603050405020304" pitchFamily="18" charset="0"/>
              </a:rPr>
              <a:t>RAM </a:t>
            </a:r>
            <a:r>
              <a:rPr lang="zh-CN" altLang="en-US" sz="3200">
                <a:latin typeface="Times New Roman" panose="02020603050405020304" pitchFamily="18" charset="0"/>
              </a:rPr>
              <a:t>基本电路的 </a:t>
            </a:r>
            <a:r>
              <a:rPr lang="zh-CN" altLang="en-US" sz="3600">
                <a:solidFill>
                  <a:schemeClr val="folHlink"/>
                </a:solidFill>
                <a:latin typeface="Times New Roman" panose="02020603050405020304" pitchFamily="18" charset="0"/>
              </a:rPr>
              <a:t>写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</a:rPr>
              <a:t>操作  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7" name="Group 58"/>
          <p:cNvGrpSpPr/>
          <p:nvPr/>
        </p:nvGrpSpPr>
        <p:grpSpPr bwMode="auto">
          <a:xfrm>
            <a:off x="381000" y="2039938"/>
            <a:ext cx="4046538" cy="474662"/>
            <a:chOff x="240" y="1285"/>
            <a:chExt cx="2549" cy="299"/>
          </a:xfrm>
        </p:grpSpPr>
        <p:sp>
          <p:nvSpPr>
            <p:cNvPr id="24661" name="Freeform 59"/>
            <p:cNvSpPr/>
            <p:nvPr/>
          </p:nvSpPr>
          <p:spPr bwMode="auto">
            <a:xfrm>
              <a:off x="240" y="1287"/>
              <a:ext cx="2549" cy="297"/>
            </a:xfrm>
            <a:custGeom>
              <a:avLst/>
              <a:gdLst>
                <a:gd name="T0" fmla="*/ 1554 w 2736"/>
                <a:gd name="T1" fmla="*/ 0 h 240"/>
                <a:gd name="T2" fmla="*/ 1554 w 2736"/>
                <a:gd name="T3" fmla="*/ 1322 h 240"/>
                <a:gd name="T4" fmla="*/ 0 w 2736"/>
                <a:gd name="T5" fmla="*/ 1322 h 240"/>
                <a:gd name="T6" fmla="*/ 0 60000 65536"/>
                <a:gd name="T7" fmla="*/ 0 60000 65536"/>
                <a:gd name="T8" fmla="*/ 0 60000 65536"/>
                <a:gd name="T9" fmla="*/ 0 w 2736"/>
                <a:gd name="T10" fmla="*/ 0 h 240"/>
                <a:gd name="T11" fmla="*/ 2736 w 273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62" name="Line 60"/>
            <p:cNvSpPr>
              <a:spLocks noChangeShapeType="1"/>
            </p:cNvSpPr>
            <p:nvPr/>
          </p:nvSpPr>
          <p:spPr bwMode="auto">
            <a:xfrm>
              <a:off x="1056" y="128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005" name="Freeform 61"/>
          <p:cNvSpPr/>
          <p:nvPr/>
        </p:nvSpPr>
        <p:spPr bwMode="auto">
          <a:xfrm>
            <a:off x="484188" y="3352800"/>
            <a:ext cx="2563812" cy="754063"/>
          </a:xfrm>
          <a:custGeom>
            <a:avLst/>
            <a:gdLst>
              <a:gd name="T0" fmla="*/ 2147483647 w 1872"/>
              <a:gd name="T1" fmla="*/ 0 h 384"/>
              <a:gd name="T2" fmla="*/ 2147483647 w 1872"/>
              <a:gd name="T3" fmla="*/ 2147483647 h 384"/>
              <a:gd name="T4" fmla="*/ 0 w 1872"/>
              <a:gd name="T5" fmla="*/ 2147483647 h 384"/>
              <a:gd name="T6" fmla="*/ 0 60000 65536"/>
              <a:gd name="T7" fmla="*/ 0 60000 65536"/>
              <a:gd name="T8" fmla="*/ 0 60000 65536"/>
              <a:gd name="T9" fmla="*/ 0 w 1872"/>
              <a:gd name="T10" fmla="*/ 0 h 384"/>
              <a:gd name="T11" fmla="*/ 1872 w 1872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84">
                <a:moveTo>
                  <a:pt x="1872" y="0"/>
                </a:moveTo>
                <a:lnTo>
                  <a:pt x="1872" y="384"/>
                </a:lnTo>
                <a:lnTo>
                  <a:pt x="0" y="38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06" name="Freeform 62"/>
          <p:cNvSpPr/>
          <p:nvPr/>
        </p:nvSpPr>
        <p:spPr bwMode="auto">
          <a:xfrm>
            <a:off x="1314450" y="3371850"/>
            <a:ext cx="3524250" cy="1588"/>
          </a:xfrm>
          <a:custGeom>
            <a:avLst/>
            <a:gdLst>
              <a:gd name="T0" fmla="*/ 0 w 2220"/>
              <a:gd name="T1" fmla="*/ 0 h 1"/>
              <a:gd name="T2" fmla="*/ 2147483647 w 2220"/>
              <a:gd name="T3" fmla="*/ 0 h 1"/>
              <a:gd name="T4" fmla="*/ 0 60000 65536"/>
              <a:gd name="T5" fmla="*/ 0 60000 65536"/>
              <a:gd name="T6" fmla="*/ 0 w 2220"/>
              <a:gd name="T7" fmla="*/ 0 h 1"/>
              <a:gd name="T8" fmla="*/ 2220 w 22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20" h="1">
                <a:moveTo>
                  <a:pt x="0" y="0"/>
                </a:moveTo>
                <a:lnTo>
                  <a:pt x="222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07" name="Line 63"/>
          <p:cNvSpPr>
            <a:spLocks noChangeShapeType="1"/>
          </p:cNvSpPr>
          <p:nvPr/>
        </p:nvSpPr>
        <p:spPr bwMode="auto">
          <a:xfrm>
            <a:off x="2984500" y="4752975"/>
            <a:ext cx="0" cy="1036638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64"/>
          <p:cNvGrpSpPr/>
          <p:nvPr/>
        </p:nvGrpSpPr>
        <p:grpSpPr bwMode="auto">
          <a:xfrm>
            <a:off x="2114550" y="4462463"/>
            <a:ext cx="1619250" cy="566737"/>
            <a:chOff x="1332" y="2811"/>
            <a:chExt cx="1020" cy="357"/>
          </a:xfrm>
        </p:grpSpPr>
        <p:grpSp>
          <p:nvGrpSpPr>
            <p:cNvPr id="24657" name="Group 65"/>
            <p:cNvGrpSpPr/>
            <p:nvPr/>
          </p:nvGrpSpPr>
          <p:grpSpPr bwMode="auto">
            <a:xfrm>
              <a:off x="1332" y="2811"/>
              <a:ext cx="396" cy="356"/>
              <a:chOff x="1332" y="2811"/>
              <a:chExt cx="396" cy="356"/>
            </a:xfrm>
          </p:grpSpPr>
          <p:sp>
            <p:nvSpPr>
              <p:cNvPr id="24659" name="AutoShape 66"/>
              <p:cNvSpPr>
                <a:spLocks noChangeArrowheads="1"/>
              </p:cNvSpPr>
              <p:nvPr/>
            </p:nvSpPr>
            <p:spPr bwMode="auto">
              <a:xfrm rot="-5400000">
                <a:off x="1399" y="2838"/>
                <a:ext cx="356" cy="302"/>
              </a:xfrm>
              <a:prstGeom prst="triangle">
                <a:avLst>
                  <a:gd name="adj" fmla="val 50000"/>
                </a:avLst>
              </a:prstGeom>
              <a:noFill/>
              <a:ln w="76200">
                <a:solidFill>
                  <a:schemeClr val="fol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4660" name="Oval 67"/>
              <p:cNvSpPr>
                <a:spLocks noChangeArrowheads="1"/>
              </p:cNvSpPr>
              <p:nvPr/>
            </p:nvSpPr>
            <p:spPr bwMode="auto">
              <a:xfrm rot="10800000">
                <a:off x="1332" y="2958"/>
                <a:ext cx="79" cy="79"/>
              </a:xfrm>
              <a:prstGeom prst="ellipse">
                <a:avLst/>
              </a:prstGeom>
              <a:noFill/>
              <a:ln w="7620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24658" name="AutoShape 68"/>
            <p:cNvSpPr>
              <a:spLocks noChangeArrowheads="1"/>
            </p:cNvSpPr>
            <p:nvPr/>
          </p:nvSpPr>
          <p:spPr bwMode="auto">
            <a:xfrm rot="5400000">
              <a:off x="2023" y="2839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762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</p:grpSp>
      <p:grpSp>
        <p:nvGrpSpPr>
          <p:cNvPr id="10" name="Group 69"/>
          <p:cNvGrpSpPr/>
          <p:nvPr/>
        </p:nvGrpSpPr>
        <p:grpSpPr bwMode="auto">
          <a:xfrm>
            <a:off x="742950" y="4741863"/>
            <a:ext cx="4522788" cy="1587"/>
            <a:chOff x="462" y="2987"/>
            <a:chExt cx="2849" cy="1"/>
          </a:xfrm>
        </p:grpSpPr>
        <p:sp>
          <p:nvSpPr>
            <p:cNvPr id="24655" name="Line 70"/>
            <p:cNvSpPr>
              <a:spLocks noChangeShapeType="1"/>
            </p:cNvSpPr>
            <p:nvPr/>
          </p:nvSpPr>
          <p:spPr bwMode="auto">
            <a:xfrm>
              <a:off x="2351" y="2987"/>
              <a:ext cx="96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56" name="Freeform 71"/>
            <p:cNvSpPr/>
            <p:nvPr/>
          </p:nvSpPr>
          <p:spPr bwMode="auto">
            <a:xfrm>
              <a:off x="462" y="2987"/>
              <a:ext cx="845" cy="1"/>
            </a:xfrm>
            <a:custGeom>
              <a:avLst/>
              <a:gdLst>
                <a:gd name="T0" fmla="*/ 833 w 845"/>
                <a:gd name="T1" fmla="*/ 0 h 1"/>
                <a:gd name="T2" fmla="*/ 845 w 845"/>
                <a:gd name="T3" fmla="*/ 1 h 1"/>
                <a:gd name="T4" fmla="*/ 0 w 845"/>
                <a:gd name="T5" fmla="*/ 1 h 1"/>
                <a:gd name="T6" fmla="*/ 0 60000 65536"/>
                <a:gd name="T7" fmla="*/ 0 60000 65536"/>
                <a:gd name="T8" fmla="*/ 0 60000 65536"/>
                <a:gd name="T9" fmla="*/ 0 w 845"/>
                <a:gd name="T10" fmla="*/ 0 h 1"/>
                <a:gd name="T11" fmla="*/ 845 w 84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5" h="1">
                  <a:moveTo>
                    <a:pt x="833" y="0"/>
                  </a:moveTo>
                  <a:lnTo>
                    <a:pt x="845" y="1"/>
                  </a:lnTo>
                  <a:lnTo>
                    <a:pt x="0" y="1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72"/>
          <p:cNvGrpSpPr/>
          <p:nvPr/>
        </p:nvGrpSpPr>
        <p:grpSpPr bwMode="auto">
          <a:xfrm>
            <a:off x="784225" y="1619250"/>
            <a:ext cx="4481513" cy="1685925"/>
            <a:chOff x="494" y="1020"/>
            <a:chExt cx="2823" cy="1062"/>
          </a:xfrm>
        </p:grpSpPr>
        <p:sp>
          <p:nvSpPr>
            <p:cNvPr id="24653" name="Freeform 73"/>
            <p:cNvSpPr/>
            <p:nvPr/>
          </p:nvSpPr>
          <p:spPr bwMode="auto">
            <a:xfrm>
              <a:off x="494" y="1043"/>
              <a:ext cx="515" cy="1039"/>
            </a:xfrm>
            <a:custGeom>
              <a:avLst/>
              <a:gdLst>
                <a:gd name="T0" fmla="*/ 1 w 515"/>
                <a:gd name="T1" fmla="*/ 1039 h 1039"/>
                <a:gd name="T2" fmla="*/ 0 w 515"/>
                <a:gd name="T3" fmla="*/ 0 h 1039"/>
                <a:gd name="T4" fmla="*/ 515 w 515"/>
                <a:gd name="T5" fmla="*/ 0 h 1039"/>
                <a:gd name="T6" fmla="*/ 515 w 515"/>
                <a:gd name="T7" fmla="*/ 164 h 10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5"/>
                <a:gd name="T13" fmla="*/ 0 h 1039"/>
                <a:gd name="T14" fmla="*/ 515 w 515"/>
                <a:gd name="T15" fmla="*/ 1039 h 10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5" h="1039">
                  <a:moveTo>
                    <a:pt x="1" y="1039"/>
                  </a:moveTo>
                  <a:lnTo>
                    <a:pt x="0" y="0"/>
                  </a:lnTo>
                  <a:lnTo>
                    <a:pt x="515" y="0"/>
                  </a:lnTo>
                  <a:lnTo>
                    <a:pt x="515" y="16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54" name="Freeform 74"/>
            <p:cNvSpPr/>
            <p:nvPr/>
          </p:nvSpPr>
          <p:spPr bwMode="auto">
            <a:xfrm>
              <a:off x="2835" y="1020"/>
              <a:ext cx="482" cy="1043"/>
            </a:xfrm>
            <a:custGeom>
              <a:avLst/>
              <a:gdLst>
                <a:gd name="T0" fmla="*/ 482 w 482"/>
                <a:gd name="T1" fmla="*/ 1043 h 1043"/>
                <a:gd name="T2" fmla="*/ 482 w 482"/>
                <a:gd name="T3" fmla="*/ 0 h 1043"/>
                <a:gd name="T4" fmla="*/ 0 w 482"/>
                <a:gd name="T5" fmla="*/ 0 h 1043"/>
                <a:gd name="T6" fmla="*/ 0 w 482"/>
                <a:gd name="T7" fmla="*/ 198 h 10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2"/>
                <a:gd name="T13" fmla="*/ 0 h 1043"/>
                <a:gd name="T14" fmla="*/ 482 w 482"/>
                <a:gd name="T15" fmla="*/ 1043 h 10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2" h="1043">
                  <a:moveTo>
                    <a:pt x="482" y="1043"/>
                  </a:moveTo>
                  <a:lnTo>
                    <a:pt x="482" y="0"/>
                  </a:lnTo>
                  <a:lnTo>
                    <a:pt x="0" y="0"/>
                  </a:lnTo>
                  <a:lnTo>
                    <a:pt x="0" y="198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75"/>
          <p:cNvGrpSpPr/>
          <p:nvPr/>
        </p:nvGrpSpPr>
        <p:grpSpPr bwMode="auto">
          <a:xfrm>
            <a:off x="1752600" y="1633538"/>
            <a:ext cx="2590800" cy="273050"/>
            <a:chOff x="924" y="1029"/>
            <a:chExt cx="1632" cy="172"/>
          </a:xfrm>
        </p:grpSpPr>
        <p:sp>
          <p:nvSpPr>
            <p:cNvPr id="24651" name="Freeform 76"/>
            <p:cNvSpPr/>
            <p:nvPr/>
          </p:nvSpPr>
          <p:spPr bwMode="auto">
            <a:xfrm>
              <a:off x="924" y="1029"/>
              <a:ext cx="281" cy="171"/>
            </a:xfrm>
            <a:custGeom>
              <a:avLst/>
              <a:gdLst>
                <a:gd name="T0" fmla="*/ 115 w 319"/>
                <a:gd name="T1" fmla="*/ 0 h 184"/>
                <a:gd name="T2" fmla="*/ 0 w 319"/>
                <a:gd name="T3" fmla="*/ 0 h 184"/>
                <a:gd name="T4" fmla="*/ 0 w 319"/>
                <a:gd name="T5" fmla="*/ 103 h 184"/>
                <a:gd name="T6" fmla="*/ 0 60000 65536"/>
                <a:gd name="T7" fmla="*/ 0 60000 65536"/>
                <a:gd name="T8" fmla="*/ 0 60000 65536"/>
                <a:gd name="T9" fmla="*/ 0 w 319"/>
                <a:gd name="T10" fmla="*/ 0 h 184"/>
                <a:gd name="T11" fmla="*/ 319 w 319"/>
                <a:gd name="T12" fmla="*/ 184 h 1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" h="184">
                  <a:moveTo>
                    <a:pt x="319" y="0"/>
                  </a:moveTo>
                  <a:lnTo>
                    <a:pt x="0" y="0"/>
                  </a:lnTo>
                  <a:lnTo>
                    <a:pt x="0" y="18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52" name="Freeform 77"/>
            <p:cNvSpPr/>
            <p:nvPr/>
          </p:nvSpPr>
          <p:spPr bwMode="auto">
            <a:xfrm>
              <a:off x="2230" y="1036"/>
              <a:ext cx="326" cy="165"/>
            </a:xfrm>
            <a:custGeom>
              <a:avLst/>
              <a:gdLst>
                <a:gd name="T0" fmla="*/ 0 w 336"/>
                <a:gd name="T1" fmla="*/ 0 h 144"/>
                <a:gd name="T2" fmla="*/ 264 w 336"/>
                <a:gd name="T3" fmla="*/ 0 h 144"/>
                <a:gd name="T4" fmla="*/ 264 w 336"/>
                <a:gd name="T5" fmla="*/ 430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0" y="0"/>
                  </a:moveTo>
                  <a:lnTo>
                    <a:pt x="336" y="0"/>
                  </a:lnTo>
                  <a:lnTo>
                    <a:pt x="336" y="144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022" name="Line 78"/>
          <p:cNvSpPr>
            <a:spLocks noChangeShapeType="1"/>
          </p:cNvSpPr>
          <p:nvPr/>
        </p:nvSpPr>
        <p:spPr bwMode="auto">
          <a:xfrm flipV="1">
            <a:off x="3494088" y="4879975"/>
            <a:ext cx="0" cy="94297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23" name="Freeform 79"/>
          <p:cNvSpPr/>
          <p:nvPr/>
        </p:nvSpPr>
        <p:spPr bwMode="auto">
          <a:xfrm>
            <a:off x="2747963" y="4748213"/>
            <a:ext cx="528637" cy="6350"/>
          </a:xfrm>
          <a:custGeom>
            <a:avLst/>
            <a:gdLst>
              <a:gd name="T0" fmla="*/ 0 w 333"/>
              <a:gd name="T1" fmla="*/ 0 h 4"/>
              <a:gd name="T2" fmla="*/ 2147483647 w 333"/>
              <a:gd name="T3" fmla="*/ 2147483647 h 4"/>
              <a:gd name="T4" fmla="*/ 0 60000 65536"/>
              <a:gd name="T5" fmla="*/ 0 60000 65536"/>
              <a:gd name="T6" fmla="*/ 0 w 333"/>
              <a:gd name="T7" fmla="*/ 0 h 4"/>
              <a:gd name="T8" fmla="*/ 333 w 333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3" h="4">
                <a:moveTo>
                  <a:pt x="0" y="0"/>
                </a:moveTo>
                <a:lnTo>
                  <a:pt x="333" y="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0"/>
          <p:cNvGrpSpPr/>
          <p:nvPr/>
        </p:nvGrpSpPr>
        <p:grpSpPr bwMode="auto">
          <a:xfrm>
            <a:off x="762000" y="3236913"/>
            <a:ext cx="4514850" cy="31750"/>
            <a:chOff x="288" y="2039"/>
            <a:chExt cx="2844" cy="20"/>
          </a:xfrm>
        </p:grpSpPr>
        <p:sp>
          <p:nvSpPr>
            <p:cNvPr id="24649" name="Freeform 81"/>
            <p:cNvSpPr/>
            <p:nvPr/>
          </p:nvSpPr>
          <p:spPr bwMode="auto">
            <a:xfrm>
              <a:off x="288" y="2058"/>
              <a:ext cx="276" cy="1"/>
            </a:xfrm>
            <a:custGeom>
              <a:avLst/>
              <a:gdLst>
                <a:gd name="T0" fmla="*/ 276 w 276"/>
                <a:gd name="T1" fmla="*/ 0 h 1"/>
                <a:gd name="T2" fmla="*/ 0 w 276"/>
                <a:gd name="T3" fmla="*/ 0 h 1"/>
                <a:gd name="T4" fmla="*/ 0 60000 65536"/>
                <a:gd name="T5" fmla="*/ 0 60000 65536"/>
                <a:gd name="T6" fmla="*/ 0 w 276"/>
                <a:gd name="T7" fmla="*/ 0 h 1"/>
                <a:gd name="T8" fmla="*/ 276 w 27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1">
                  <a:moveTo>
                    <a:pt x="276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50" name="Line 82"/>
            <p:cNvSpPr>
              <a:spLocks noChangeShapeType="1"/>
            </p:cNvSpPr>
            <p:nvPr/>
          </p:nvSpPr>
          <p:spPr bwMode="auto">
            <a:xfrm>
              <a:off x="2940" y="2039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83"/>
          <p:cNvGrpSpPr/>
          <p:nvPr/>
        </p:nvGrpSpPr>
        <p:grpSpPr bwMode="auto">
          <a:xfrm>
            <a:off x="1190625" y="3124200"/>
            <a:ext cx="3762375" cy="477838"/>
            <a:chOff x="750" y="1968"/>
            <a:chExt cx="2370" cy="301"/>
          </a:xfrm>
        </p:grpSpPr>
        <p:grpSp>
          <p:nvGrpSpPr>
            <p:cNvPr id="24643" name="Group 84"/>
            <p:cNvGrpSpPr/>
            <p:nvPr/>
          </p:nvGrpSpPr>
          <p:grpSpPr bwMode="auto">
            <a:xfrm>
              <a:off x="750" y="1968"/>
              <a:ext cx="74" cy="301"/>
              <a:chOff x="750" y="1968"/>
              <a:chExt cx="74" cy="301"/>
            </a:xfrm>
          </p:grpSpPr>
          <p:sp>
            <p:nvSpPr>
              <p:cNvPr id="24647" name="Line 85"/>
              <p:cNvSpPr>
                <a:spLocks noChangeShapeType="1"/>
              </p:cNvSpPr>
              <p:nvPr/>
            </p:nvSpPr>
            <p:spPr bwMode="auto">
              <a:xfrm rot="-5400000">
                <a:off x="599" y="2119"/>
                <a:ext cx="301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8" name="Line 86"/>
              <p:cNvSpPr>
                <a:spLocks noChangeShapeType="1"/>
              </p:cNvSpPr>
              <p:nvPr/>
            </p:nvSpPr>
            <p:spPr bwMode="auto">
              <a:xfrm rot="-5400000">
                <a:off x="733" y="2123"/>
                <a:ext cx="18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644" name="Group 87"/>
            <p:cNvGrpSpPr/>
            <p:nvPr/>
          </p:nvGrpSpPr>
          <p:grpSpPr bwMode="auto">
            <a:xfrm>
              <a:off x="3046" y="1968"/>
              <a:ext cx="74" cy="301"/>
              <a:chOff x="3046" y="1968"/>
              <a:chExt cx="74" cy="301"/>
            </a:xfrm>
          </p:grpSpPr>
          <p:sp>
            <p:nvSpPr>
              <p:cNvPr id="24645" name="Line 88"/>
              <p:cNvSpPr>
                <a:spLocks noChangeShapeType="1"/>
              </p:cNvSpPr>
              <p:nvPr/>
            </p:nvSpPr>
            <p:spPr bwMode="auto">
              <a:xfrm rot="5400000">
                <a:off x="2969" y="2119"/>
                <a:ext cx="301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6" name="Line 89"/>
              <p:cNvSpPr>
                <a:spLocks noChangeShapeType="1"/>
              </p:cNvSpPr>
              <p:nvPr/>
            </p:nvSpPr>
            <p:spPr bwMode="auto">
              <a:xfrm rot="5400000">
                <a:off x="2955" y="2115"/>
                <a:ext cx="18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90"/>
          <p:cNvGrpSpPr/>
          <p:nvPr/>
        </p:nvGrpSpPr>
        <p:grpSpPr bwMode="auto">
          <a:xfrm>
            <a:off x="1489075" y="1920875"/>
            <a:ext cx="3159125" cy="95250"/>
            <a:chOff x="929" y="1212"/>
            <a:chExt cx="1988" cy="60"/>
          </a:xfrm>
        </p:grpSpPr>
        <p:grpSp>
          <p:nvGrpSpPr>
            <p:cNvPr id="24637" name="Group 91"/>
            <p:cNvGrpSpPr/>
            <p:nvPr/>
          </p:nvGrpSpPr>
          <p:grpSpPr bwMode="auto">
            <a:xfrm>
              <a:off x="929" y="1212"/>
              <a:ext cx="255" cy="60"/>
              <a:chOff x="3459" y="1296"/>
              <a:chExt cx="243" cy="48"/>
            </a:xfrm>
          </p:grpSpPr>
          <p:sp>
            <p:nvSpPr>
              <p:cNvPr id="24641" name="Line 9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2" name="Line 9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638" name="Group 94"/>
            <p:cNvGrpSpPr/>
            <p:nvPr/>
          </p:nvGrpSpPr>
          <p:grpSpPr bwMode="auto">
            <a:xfrm>
              <a:off x="2661" y="1212"/>
              <a:ext cx="256" cy="60"/>
              <a:chOff x="3459" y="1296"/>
              <a:chExt cx="243" cy="48"/>
            </a:xfrm>
          </p:grpSpPr>
          <p:sp>
            <p:nvSpPr>
              <p:cNvPr id="24639" name="Line 95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40" name="Line 96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97"/>
          <p:cNvGrpSpPr/>
          <p:nvPr/>
        </p:nvGrpSpPr>
        <p:grpSpPr bwMode="auto">
          <a:xfrm>
            <a:off x="781050" y="3424238"/>
            <a:ext cx="4492625" cy="1341437"/>
            <a:chOff x="492" y="2157"/>
            <a:chExt cx="2830" cy="845"/>
          </a:xfrm>
        </p:grpSpPr>
        <p:sp>
          <p:nvSpPr>
            <p:cNvPr id="24635" name="Freeform 98"/>
            <p:cNvSpPr/>
            <p:nvPr/>
          </p:nvSpPr>
          <p:spPr bwMode="auto">
            <a:xfrm>
              <a:off x="492" y="2157"/>
              <a:ext cx="251" cy="845"/>
            </a:xfrm>
            <a:custGeom>
              <a:avLst/>
              <a:gdLst>
                <a:gd name="T0" fmla="*/ 251 w 251"/>
                <a:gd name="T1" fmla="*/ 0 h 845"/>
                <a:gd name="T2" fmla="*/ 0 w 251"/>
                <a:gd name="T3" fmla="*/ 0 h 845"/>
                <a:gd name="T4" fmla="*/ 0 w 251"/>
                <a:gd name="T5" fmla="*/ 845 h 845"/>
                <a:gd name="T6" fmla="*/ 0 60000 65536"/>
                <a:gd name="T7" fmla="*/ 0 60000 65536"/>
                <a:gd name="T8" fmla="*/ 0 60000 65536"/>
                <a:gd name="T9" fmla="*/ 0 w 251"/>
                <a:gd name="T10" fmla="*/ 0 h 845"/>
                <a:gd name="T11" fmla="*/ 251 w 251"/>
                <a:gd name="T12" fmla="*/ 845 h 8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1" h="845">
                  <a:moveTo>
                    <a:pt x="251" y="0"/>
                  </a:move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36" name="Freeform 99"/>
            <p:cNvSpPr/>
            <p:nvPr/>
          </p:nvSpPr>
          <p:spPr bwMode="auto">
            <a:xfrm>
              <a:off x="3120" y="2160"/>
              <a:ext cx="202" cy="832"/>
            </a:xfrm>
            <a:custGeom>
              <a:avLst/>
              <a:gdLst>
                <a:gd name="T0" fmla="*/ 0 w 192"/>
                <a:gd name="T1" fmla="*/ 0 h 672"/>
                <a:gd name="T2" fmla="*/ 289 w 192"/>
                <a:gd name="T3" fmla="*/ 0 h 672"/>
                <a:gd name="T4" fmla="*/ 289 w 192"/>
                <a:gd name="T5" fmla="*/ 3709 h 672"/>
                <a:gd name="T6" fmla="*/ 0 60000 65536"/>
                <a:gd name="T7" fmla="*/ 0 60000 65536"/>
                <a:gd name="T8" fmla="*/ 0 60000 65536"/>
                <a:gd name="T9" fmla="*/ 0 w 192"/>
                <a:gd name="T10" fmla="*/ 0 h 672"/>
                <a:gd name="T11" fmla="*/ 192 w 19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100"/>
          <p:cNvGrpSpPr/>
          <p:nvPr/>
        </p:nvGrpSpPr>
        <p:grpSpPr bwMode="auto">
          <a:xfrm>
            <a:off x="5775325" y="1949450"/>
            <a:ext cx="3368675" cy="457200"/>
            <a:chOff x="3638" y="1228"/>
            <a:chExt cx="2122" cy="288"/>
          </a:xfrm>
        </p:grpSpPr>
        <p:sp>
          <p:nvSpPr>
            <p:cNvPr id="24632" name="Text Box 101"/>
            <p:cNvSpPr txBox="1">
              <a:spLocks noChangeArrowheads="1"/>
            </p:cNvSpPr>
            <p:nvPr/>
          </p:nvSpPr>
          <p:spPr bwMode="auto">
            <a:xfrm>
              <a:off x="3638" y="1228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行选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3" name="Text Box 102"/>
            <p:cNvSpPr txBox="1">
              <a:spLocks noChangeArrowheads="1"/>
            </p:cNvSpPr>
            <p:nvPr/>
          </p:nvSpPr>
          <p:spPr bwMode="auto">
            <a:xfrm>
              <a:off x="4416" y="1228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2400">
                  <a:latin typeface="Times New Roman" panose="02020603050405020304" pitchFamily="18" charset="0"/>
                </a:rPr>
                <a:t>、T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6   </a:t>
              </a:r>
              <a:r>
                <a:rPr lang="zh-CN" altLang="en-US" sz="2400">
                  <a:latin typeface="Times New Roman" panose="02020603050405020304" pitchFamily="18" charset="0"/>
                </a:rPr>
                <a:t>开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4" name="Line 103"/>
            <p:cNvSpPr>
              <a:spLocks noChangeShapeType="1"/>
            </p:cNvSpPr>
            <p:nvPr/>
          </p:nvSpPr>
          <p:spPr bwMode="auto">
            <a:xfrm>
              <a:off x="4128" y="137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104"/>
          <p:cNvGrpSpPr/>
          <p:nvPr/>
        </p:nvGrpSpPr>
        <p:grpSpPr bwMode="auto">
          <a:xfrm>
            <a:off x="5775325" y="3692525"/>
            <a:ext cx="2759075" cy="457200"/>
            <a:chOff x="3638" y="2038"/>
            <a:chExt cx="1738" cy="288"/>
          </a:xfrm>
        </p:grpSpPr>
        <p:sp>
          <p:nvSpPr>
            <p:cNvPr id="24629" name="Text Box 105"/>
            <p:cNvSpPr txBox="1">
              <a:spLocks noChangeArrowheads="1"/>
            </p:cNvSpPr>
            <p:nvPr/>
          </p:nvSpPr>
          <p:spPr bwMode="auto">
            <a:xfrm>
              <a:off x="4368" y="203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 两个写放 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30" name="Line 106"/>
            <p:cNvSpPr>
              <a:spLocks noChangeShapeType="1"/>
            </p:cNvSpPr>
            <p:nvPr/>
          </p:nvSpPr>
          <p:spPr bwMode="auto">
            <a:xfrm>
              <a:off x="4128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1" name="Text Box 107"/>
            <p:cNvSpPr txBox="1">
              <a:spLocks noChangeArrowheads="1"/>
            </p:cNvSpPr>
            <p:nvPr/>
          </p:nvSpPr>
          <p:spPr bwMode="auto">
            <a:xfrm>
              <a:off x="3638" y="2038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IN</a:t>
              </a:r>
              <a:endParaRPr lang="en-US" altLang="zh-CN" sz="24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211053" name="Freeform 109"/>
          <p:cNvSpPr/>
          <p:nvPr/>
        </p:nvSpPr>
        <p:spPr bwMode="auto">
          <a:xfrm>
            <a:off x="2465388" y="4830763"/>
            <a:ext cx="1035050" cy="598487"/>
          </a:xfrm>
          <a:custGeom>
            <a:avLst/>
            <a:gdLst>
              <a:gd name="T0" fmla="*/ 0 w 652"/>
              <a:gd name="T1" fmla="*/ 0 h 377"/>
              <a:gd name="T2" fmla="*/ 2147483647 w 652"/>
              <a:gd name="T3" fmla="*/ 2147483647 h 377"/>
              <a:gd name="T4" fmla="*/ 2147483647 w 652"/>
              <a:gd name="T5" fmla="*/ 2147483647 h 377"/>
              <a:gd name="T6" fmla="*/ 0 60000 65536"/>
              <a:gd name="T7" fmla="*/ 0 60000 65536"/>
              <a:gd name="T8" fmla="*/ 0 60000 65536"/>
              <a:gd name="T9" fmla="*/ 0 w 652"/>
              <a:gd name="T10" fmla="*/ 0 h 377"/>
              <a:gd name="T11" fmla="*/ 652 w 652"/>
              <a:gd name="T12" fmla="*/ 377 h 3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2" h="377">
                <a:moveTo>
                  <a:pt x="0" y="0"/>
                </a:moveTo>
                <a:lnTo>
                  <a:pt x="1" y="377"/>
                </a:lnTo>
                <a:lnTo>
                  <a:pt x="652" y="37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stealth" w="med" len="lg"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" name="Group 110"/>
          <p:cNvGrpSpPr/>
          <p:nvPr/>
        </p:nvGrpSpPr>
        <p:grpSpPr bwMode="auto">
          <a:xfrm>
            <a:off x="5775325" y="2571750"/>
            <a:ext cx="3368675" cy="457200"/>
            <a:chOff x="3638" y="1620"/>
            <a:chExt cx="2122" cy="288"/>
          </a:xfrm>
        </p:grpSpPr>
        <p:grpSp>
          <p:nvGrpSpPr>
            <p:cNvPr id="24625" name="Group 111"/>
            <p:cNvGrpSpPr/>
            <p:nvPr/>
          </p:nvGrpSpPr>
          <p:grpSpPr bwMode="auto">
            <a:xfrm>
              <a:off x="3638" y="1620"/>
              <a:ext cx="720" cy="288"/>
              <a:chOff x="3638" y="1620"/>
              <a:chExt cx="720" cy="288"/>
            </a:xfrm>
          </p:grpSpPr>
          <p:sp>
            <p:nvSpPr>
              <p:cNvPr id="24627" name="Text Box 112"/>
              <p:cNvSpPr txBox="1">
                <a:spLocks noChangeArrowheads="1"/>
              </p:cNvSpPr>
              <p:nvPr/>
            </p:nvSpPr>
            <p:spPr bwMode="auto">
              <a:xfrm>
                <a:off x="3638" y="162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列选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8" name="Line 113"/>
              <p:cNvSpPr>
                <a:spLocks noChangeShapeType="1"/>
              </p:cNvSpPr>
              <p:nvPr/>
            </p:nvSpPr>
            <p:spPr bwMode="auto">
              <a:xfrm>
                <a:off x="4118" y="17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4626" name="Text Box 114"/>
            <p:cNvSpPr txBox="1">
              <a:spLocks noChangeArrowheads="1"/>
            </p:cNvSpPr>
            <p:nvPr/>
          </p:nvSpPr>
          <p:spPr bwMode="auto">
            <a:xfrm>
              <a:off x="4416" y="1620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7</a:t>
              </a:r>
              <a:r>
                <a:rPr lang="en-US" altLang="zh-CN" sz="2400">
                  <a:latin typeface="Times New Roman" panose="02020603050405020304" pitchFamily="18" charset="0"/>
                </a:rPr>
                <a:t>、T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8   </a:t>
              </a:r>
              <a:r>
                <a:rPr lang="zh-CN" altLang="en-US" sz="2400">
                  <a:latin typeface="Times New Roman" panose="02020603050405020304" pitchFamily="18" charset="0"/>
                </a:rPr>
                <a:t>开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" name="Group 115"/>
          <p:cNvGrpSpPr/>
          <p:nvPr/>
        </p:nvGrpSpPr>
        <p:grpSpPr bwMode="auto">
          <a:xfrm>
            <a:off x="3352800" y="5646738"/>
            <a:ext cx="5638800" cy="1038225"/>
            <a:chOff x="2112" y="3609"/>
            <a:chExt cx="3552" cy="654"/>
          </a:xfrm>
        </p:grpSpPr>
        <p:grpSp>
          <p:nvGrpSpPr>
            <p:cNvPr id="24606" name="Group 116"/>
            <p:cNvGrpSpPr/>
            <p:nvPr/>
          </p:nvGrpSpPr>
          <p:grpSpPr bwMode="auto">
            <a:xfrm>
              <a:off x="2112" y="3609"/>
              <a:ext cx="3552" cy="654"/>
              <a:chOff x="2112" y="3609"/>
              <a:chExt cx="3552" cy="654"/>
            </a:xfrm>
          </p:grpSpPr>
          <p:sp>
            <p:nvSpPr>
              <p:cNvPr id="24608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3609"/>
                <a:ext cx="91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（左）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9" name="Text Box 118"/>
              <p:cNvSpPr txBox="1">
                <a:spLocks noChangeArrowheads="1"/>
              </p:cNvSpPr>
              <p:nvPr/>
            </p:nvSpPr>
            <p:spPr bwMode="auto">
              <a:xfrm>
                <a:off x="3360" y="3628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反相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0" name="Line 119"/>
              <p:cNvSpPr>
                <a:spLocks noChangeShapeType="1"/>
              </p:cNvSpPr>
              <p:nvPr/>
            </p:nvSpPr>
            <p:spPr bwMode="auto">
              <a:xfrm>
                <a:off x="3120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1" name="Line 120"/>
              <p:cNvSpPr>
                <a:spLocks noChangeShapeType="1"/>
              </p:cNvSpPr>
              <p:nvPr/>
            </p:nvSpPr>
            <p:spPr bwMode="auto">
              <a:xfrm>
                <a:off x="3888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2" name="Line 121"/>
              <p:cNvSpPr>
                <a:spLocks noChangeShapeType="1"/>
              </p:cNvSpPr>
              <p:nvPr/>
            </p:nvSpPr>
            <p:spPr bwMode="auto">
              <a:xfrm>
                <a:off x="4464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3" name="Rectangle 122"/>
              <p:cNvSpPr>
                <a:spLocks noChangeArrowheads="1"/>
              </p:cNvSpPr>
              <p:nvPr/>
            </p:nvSpPr>
            <p:spPr bwMode="auto">
              <a:xfrm>
                <a:off x="4700" y="364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5</a:t>
                </a:r>
                <a:endParaRPr lang="zh-CN" altLang="en-US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4" name="Line 123"/>
              <p:cNvSpPr>
                <a:spLocks noChangeShapeType="1"/>
              </p:cNvSpPr>
              <p:nvPr/>
            </p:nvSpPr>
            <p:spPr bwMode="auto">
              <a:xfrm>
                <a:off x="5036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5" name="Text Box 124"/>
              <p:cNvSpPr txBox="1">
                <a:spLocks noChangeArrowheads="1"/>
              </p:cNvSpPr>
              <p:nvPr/>
            </p:nvSpPr>
            <p:spPr bwMode="auto">
              <a:xfrm>
                <a:off x="5324" y="360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6" name="Text Box 125"/>
              <p:cNvSpPr txBox="1">
                <a:spLocks noChangeArrowheads="1"/>
              </p:cNvSpPr>
              <p:nvPr/>
            </p:nvSpPr>
            <p:spPr bwMode="auto">
              <a:xfrm>
                <a:off x="2112" y="3936"/>
                <a:ext cx="8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（右）</a:t>
                </a:r>
                <a:r>
                  <a:rPr lang="zh-CN" altLang="en-US" sz="2800">
                    <a:latin typeface="Times New Roman" panose="02020603050405020304" pitchFamily="18" charset="0"/>
                  </a:rPr>
                  <a:t>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7" name="Freeform 126"/>
              <p:cNvSpPr/>
              <p:nvPr/>
            </p:nvSpPr>
            <p:spPr bwMode="auto">
              <a:xfrm>
                <a:off x="3120" y="4101"/>
                <a:ext cx="1014" cy="1"/>
              </a:xfrm>
              <a:custGeom>
                <a:avLst/>
                <a:gdLst>
                  <a:gd name="T0" fmla="*/ 0 w 1014"/>
                  <a:gd name="T1" fmla="*/ 0 h 1"/>
                  <a:gd name="T2" fmla="*/ 1014 w 1014"/>
                  <a:gd name="T3" fmla="*/ 0 h 1"/>
                  <a:gd name="T4" fmla="*/ 0 60000 65536"/>
                  <a:gd name="T5" fmla="*/ 0 60000 65536"/>
                  <a:gd name="T6" fmla="*/ 0 w 1014"/>
                  <a:gd name="T7" fmla="*/ 0 h 1"/>
                  <a:gd name="T8" fmla="*/ 1014 w 101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14" h="1">
                    <a:moveTo>
                      <a:pt x="0" y="0"/>
                    </a:moveTo>
                    <a:lnTo>
                      <a:pt x="101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18" name="Rectangle 127"/>
              <p:cNvSpPr>
                <a:spLocks noChangeArrowheads="1"/>
              </p:cNvSpPr>
              <p:nvPr/>
            </p:nvSpPr>
            <p:spPr bwMode="auto">
              <a:xfrm>
                <a:off x="4132" y="39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8</a:t>
                </a:r>
                <a:endParaRPr lang="zh-CN" altLang="en-US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9" name="Line 128"/>
              <p:cNvSpPr>
                <a:spLocks noChangeShapeType="1"/>
              </p:cNvSpPr>
              <p:nvPr/>
            </p:nvSpPr>
            <p:spPr bwMode="auto">
              <a:xfrm>
                <a:off x="4468" y="41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0" name="Rectangle 129"/>
              <p:cNvSpPr>
                <a:spLocks noChangeArrowheads="1"/>
              </p:cNvSpPr>
              <p:nvPr/>
            </p:nvSpPr>
            <p:spPr bwMode="auto">
              <a:xfrm>
                <a:off x="4704" y="393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6</a:t>
                </a:r>
                <a:endParaRPr lang="zh-CN" altLang="en-US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1" name="Line 130"/>
              <p:cNvSpPr>
                <a:spLocks noChangeShapeType="1"/>
              </p:cNvSpPr>
              <p:nvPr/>
            </p:nvSpPr>
            <p:spPr bwMode="auto">
              <a:xfrm>
                <a:off x="5040" y="41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622" name="Text Box 131"/>
              <p:cNvSpPr txBox="1">
                <a:spLocks noChangeArrowheads="1"/>
              </p:cNvSpPr>
              <p:nvPr/>
            </p:nvSpPr>
            <p:spPr bwMode="auto">
              <a:xfrm>
                <a:off x="5328" y="39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A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3" name="Text Box 132"/>
              <p:cNvSpPr txBox="1">
                <a:spLocks noChangeArrowheads="1"/>
              </p:cNvSpPr>
              <p:nvPr/>
            </p:nvSpPr>
            <p:spPr bwMode="auto">
              <a:xfrm>
                <a:off x="2736" y="3629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IN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4" name="Text Box 133"/>
              <p:cNvSpPr txBox="1">
                <a:spLocks noChangeArrowheads="1"/>
              </p:cNvSpPr>
              <p:nvPr/>
            </p:nvSpPr>
            <p:spPr bwMode="auto">
              <a:xfrm>
                <a:off x="2736" y="3964"/>
                <a:ext cx="3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IN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607" name="Rectangle 134"/>
            <p:cNvSpPr>
              <a:spLocks noChangeArrowheads="1"/>
            </p:cNvSpPr>
            <p:nvPr/>
          </p:nvSpPr>
          <p:spPr bwMode="auto">
            <a:xfrm>
              <a:off x="4156" y="364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7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211079" name="Text Box 135"/>
          <p:cNvSpPr txBox="1">
            <a:spLocks noChangeArrowheads="1"/>
          </p:cNvSpPr>
          <p:nvPr/>
        </p:nvSpPr>
        <p:spPr bwMode="auto">
          <a:xfrm>
            <a:off x="5676900" y="3141663"/>
            <a:ext cx="266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写选择有效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7" name="Group 136"/>
          <p:cNvGrpSpPr/>
          <p:nvPr/>
        </p:nvGrpSpPr>
        <p:grpSpPr bwMode="auto">
          <a:xfrm>
            <a:off x="2243138" y="1266825"/>
            <a:ext cx="1601787" cy="638175"/>
            <a:chOff x="1413" y="798"/>
            <a:chExt cx="1009" cy="402"/>
          </a:xfrm>
        </p:grpSpPr>
        <p:sp>
          <p:nvSpPr>
            <p:cNvPr id="24604" name="Rectangle 137"/>
            <p:cNvSpPr>
              <a:spLocks noChangeArrowheads="1"/>
            </p:cNvSpPr>
            <p:nvPr/>
          </p:nvSpPr>
          <p:spPr bwMode="auto">
            <a:xfrm>
              <a:off x="1413" y="798"/>
              <a:ext cx="1009" cy="402"/>
            </a:xfrm>
            <a:prstGeom prst="rect">
              <a:avLst/>
            </a:prstGeom>
            <a:noFill/>
            <a:ln w="762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5" name="Text Box 138"/>
            <p:cNvSpPr txBox="1">
              <a:spLocks noChangeArrowheads="1"/>
            </p:cNvSpPr>
            <p:nvPr/>
          </p:nvSpPr>
          <p:spPr bwMode="auto">
            <a:xfrm>
              <a:off x="1451" y="801"/>
              <a:ext cx="9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~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24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0" name="日期占位符 13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93D749-47DA-495A-93D5-794FE50DF056}" type="datetime1">
              <a:rPr lang="zh-CN" altLang="en-US"/>
            </a:fld>
            <a:endParaRPr lang="en-US" altLang="zh-CN"/>
          </a:p>
        </p:txBody>
      </p:sp>
      <p:sp>
        <p:nvSpPr>
          <p:cNvPr id="141" name="灯片编号占位符 140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1FC7BEF-0E8D-49E8-91B7-8E31ECC220F8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21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2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05" grpId="0" animBg="1"/>
      <p:bldP spid="211006" grpId="0" animBg="1"/>
      <p:bldP spid="211007" grpId="0" animBg="1"/>
      <p:bldP spid="211022" grpId="0" animBg="1"/>
      <p:bldP spid="211023" grpId="0" animBg="1"/>
      <p:bldP spid="211053" grpId="0" animBg="1"/>
      <p:bldP spid="2110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2700" y="1793875"/>
            <a:ext cx="5657850" cy="3784600"/>
            <a:chOff x="8" y="1130"/>
            <a:chExt cx="3564" cy="2384"/>
          </a:xfrm>
        </p:grpSpPr>
        <p:sp>
          <p:nvSpPr>
            <p:cNvPr id="49257" name="Text Box 3"/>
            <p:cNvSpPr txBox="1">
              <a:spLocks noChangeArrowheads="1"/>
            </p:cNvSpPr>
            <p:nvPr/>
          </p:nvSpPr>
          <p:spPr bwMode="auto">
            <a:xfrm>
              <a:off x="3328" y="1239"/>
              <a:ext cx="24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aseline="-25000">
                  <a:latin typeface="Times New Roman" panose="02020603050405020304" pitchFamily="18" charset="0"/>
                </a:rPr>
                <a:t>DD</a:t>
              </a:r>
              <a:endParaRPr lang="en-US" altLang="zh-CN" sz="16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258" name="Line 4"/>
            <p:cNvSpPr>
              <a:spLocks noChangeShapeType="1"/>
            </p:cNvSpPr>
            <p:nvPr/>
          </p:nvSpPr>
          <p:spPr bwMode="auto">
            <a:xfrm>
              <a:off x="384" y="1440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59" name="Freeform 5"/>
            <p:cNvSpPr/>
            <p:nvPr/>
          </p:nvSpPr>
          <p:spPr bwMode="auto">
            <a:xfrm>
              <a:off x="384" y="2922"/>
              <a:ext cx="2502" cy="3"/>
            </a:xfrm>
            <a:custGeom>
              <a:avLst/>
              <a:gdLst>
                <a:gd name="T0" fmla="*/ 0 w 2502"/>
                <a:gd name="T1" fmla="*/ 3 h 3"/>
                <a:gd name="T2" fmla="*/ 2502 w 2502"/>
                <a:gd name="T3" fmla="*/ 0 h 3"/>
                <a:gd name="T4" fmla="*/ 0 60000 65536"/>
                <a:gd name="T5" fmla="*/ 0 60000 65536"/>
                <a:gd name="T6" fmla="*/ 0 w 2502"/>
                <a:gd name="T7" fmla="*/ 0 h 3"/>
                <a:gd name="T8" fmla="*/ 2502 w 2502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02" h="3">
                  <a:moveTo>
                    <a:pt x="0" y="3"/>
                  </a:moveTo>
                  <a:lnTo>
                    <a:pt x="250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260" name="Group 6"/>
            <p:cNvGrpSpPr/>
            <p:nvPr/>
          </p:nvGrpSpPr>
          <p:grpSpPr bwMode="auto">
            <a:xfrm>
              <a:off x="1872" y="1632"/>
              <a:ext cx="49" cy="231"/>
              <a:chOff x="1872" y="1632"/>
              <a:chExt cx="49" cy="231"/>
            </a:xfrm>
          </p:grpSpPr>
          <p:sp>
            <p:nvSpPr>
              <p:cNvPr id="49301" name="Freeform 7"/>
              <p:cNvSpPr/>
              <p:nvPr/>
            </p:nvSpPr>
            <p:spPr bwMode="auto">
              <a:xfrm>
                <a:off x="1872" y="1690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302" name="Freeform 8"/>
              <p:cNvSpPr/>
              <p:nvPr/>
            </p:nvSpPr>
            <p:spPr bwMode="auto">
              <a:xfrm>
                <a:off x="1920" y="1632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261" name="Freeform 9"/>
            <p:cNvSpPr/>
            <p:nvPr/>
          </p:nvSpPr>
          <p:spPr bwMode="auto">
            <a:xfrm>
              <a:off x="1584" y="1440"/>
              <a:ext cx="291" cy="308"/>
            </a:xfrm>
            <a:custGeom>
              <a:avLst/>
              <a:gdLst>
                <a:gd name="T0" fmla="*/ 0 w 291"/>
                <a:gd name="T1" fmla="*/ 0 h 212"/>
                <a:gd name="T2" fmla="*/ 0 w 291"/>
                <a:gd name="T3" fmla="*/ 1990 h 212"/>
                <a:gd name="T4" fmla="*/ 291 w 291"/>
                <a:gd name="T5" fmla="*/ 1990 h 212"/>
                <a:gd name="T6" fmla="*/ 0 60000 65536"/>
                <a:gd name="T7" fmla="*/ 0 60000 65536"/>
                <a:gd name="T8" fmla="*/ 0 60000 65536"/>
                <a:gd name="T9" fmla="*/ 0 w 291"/>
                <a:gd name="T10" fmla="*/ 0 h 212"/>
                <a:gd name="T11" fmla="*/ 291 w 291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12">
                  <a:moveTo>
                    <a:pt x="0" y="0"/>
                  </a:moveTo>
                  <a:lnTo>
                    <a:pt x="0" y="212"/>
                  </a:lnTo>
                  <a:lnTo>
                    <a:pt x="291" y="21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2" name="Freeform 10"/>
            <p:cNvSpPr/>
            <p:nvPr/>
          </p:nvSpPr>
          <p:spPr bwMode="auto">
            <a:xfrm>
              <a:off x="2447" y="1248"/>
              <a:ext cx="1" cy="2027"/>
            </a:xfrm>
            <a:custGeom>
              <a:avLst/>
              <a:gdLst>
                <a:gd name="T0" fmla="*/ 1 w 1"/>
                <a:gd name="T1" fmla="*/ 0 h 2027"/>
                <a:gd name="T2" fmla="*/ 0 w 1"/>
                <a:gd name="T3" fmla="*/ 2027 h 2027"/>
                <a:gd name="T4" fmla="*/ 0 60000 65536"/>
                <a:gd name="T5" fmla="*/ 0 60000 65536"/>
                <a:gd name="T6" fmla="*/ 0 w 1"/>
                <a:gd name="T7" fmla="*/ 0 h 2027"/>
                <a:gd name="T8" fmla="*/ 1 w 1"/>
                <a:gd name="T9" fmla="*/ 2027 h 20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27">
                  <a:moveTo>
                    <a:pt x="1" y="0"/>
                  </a:moveTo>
                  <a:lnTo>
                    <a:pt x="0" y="202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3" name="Freeform 11"/>
            <p:cNvSpPr/>
            <p:nvPr/>
          </p:nvSpPr>
          <p:spPr bwMode="auto">
            <a:xfrm>
              <a:off x="1917" y="1697"/>
              <a:ext cx="536" cy="1"/>
            </a:xfrm>
            <a:custGeom>
              <a:avLst/>
              <a:gdLst>
                <a:gd name="T0" fmla="*/ 0 w 536"/>
                <a:gd name="T1" fmla="*/ 0 h 1"/>
                <a:gd name="T2" fmla="*/ 536 w 536"/>
                <a:gd name="T3" fmla="*/ 0 h 1"/>
                <a:gd name="T4" fmla="*/ 0 60000 65536"/>
                <a:gd name="T5" fmla="*/ 0 60000 65536"/>
                <a:gd name="T6" fmla="*/ 0 w 536"/>
                <a:gd name="T7" fmla="*/ 0 h 1"/>
                <a:gd name="T8" fmla="*/ 536 w 53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6" h="1">
                  <a:moveTo>
                    <a:pt x="0" y="0"/>
                  </a:moveTo>
                  <a:lnTo>
                    <a:pt x="536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264" name="Group 12"/>
            <p:cNvGrpSpPr/>
            <p:nvPr/>
          </p:nvGrpSpPr>
          <p:grpSpPr bwMode="auto">
            <a:xfrm>
              <a:off x="1872" y="2121"/>
              <a:ext cx="49" cy="231"/>
              <a:chOff x="1872" y="2121"/>
              <a:chExt cx="49" cy="231"/>
            </a:xfrm>
          </p:grpSpPr>
          <p:sp>
            <p:nvSpPr>
              <p:cNvPr id="49299" name="Freeform 13"/>
              <p:cNvSpPr/>
              <p:nvPr/>
            </p:nvSpPr>
            <p:spPr bwMode="auto">
              <a:xfrm>
                <a:off x="1872" y="2179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300" name="Freeform 14"/>
              <p:cNvSpPr/>
              <p:nvPr/>
            </p:nvSpPr>
            <p:spPr bwMode="auto">
              <a:xfrm>
                <a:off x="1920" y="2121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265" name="Freeform 15"/>
            <p:cNvSpPr/>
            <p:nvPr/>
          </p:nvSpPr>
          <p:spPr bwMode="auto">
            <a:xfrm>
              <a:off x="1917" y="1797"/>
              <a:ext cx="288" cy="395"/>
            </a:xfrm>
            <a:custGeom>
              <a:avLst/>
              <a:gdLst>
                <a:gd name="T0" fmla="*/ 0 w 288"/>
                <a:gd name="T1" fmla="*/ 2 h 395"/>
                <a:gd name="T2" fmla="*/ 288 w 288"/>
                <a:gd name="T3" fmla="*/ 0 h 395"/>
                <a:gd name="T4" fmla="*/ 287 w 288"/>
                <a:gd name="T5" fmla="*/ 395 h 395"/>
                <a:gd name="T6" fmla="*/ 6 w 288"/>
                <a:gd name="T7" fmla="*/ 395 h 3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95"/>
                <a:gd name="T14" fmla="*/ 288 w 288"/>
                <a:gd name="T15" fmla="*/ 395 h 3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95">
                  <a:moveTo>
                    <a:pt x="0" y="2"/>
                  </a:moveTo>
                  <a:lnTo>
                    <a:pt x="288" y="0"/>
                  </a:lnTo>
                  <a:lnTo>
                    <a:pt x="287" y="395"/>
                  </a:lnTo>
                  <a:lnTo>
                    <a:pt x="6" y="39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6" name="Freeform 16"/>
            <p:cNvSpPr/>
            <p:nvPr/>
          </p:nvSpPr>
          <p:spPr bwMode="auto">
            <a:xfrm>
              <a:off x="1917" y="2291"/>
              <a:ext cx="291" cy="253"/>
            </a:xfrm>
            <a:custGeom>
              <a:avLst/>
              <a:gdLst>
                <a:gd name="T0" fmla="*/ 0 w 291"/>
                <a:gd name="T1" fmla="*/ 0 h 253"/>
                <a:gd name="T2" fmla="*/ 290 w 291"/>
                <a:gd name="T3" fmla="*/ 0 h 253"/>
                <a:gd name="T4" fmla="*/ 291 w 291"/>
                <a:gd name="T5" fmla="*/ 253 h 253"/>
                <a:gd name="T6" fmla="*/ 0 60000 65536"/>
                <a:gd name="T7" fmla="*/ 0 60000 65536"/>
                <a:gd name="T8" fmla="*/ 0 60000 65536"/>
                <a:gd name="T9" fmla="*/ 0 w 291"/>
                <a:gd name="T10" fmla="*/ 0 h 253"/>
                <a:gd name="T11" fmla="*/ 291 w 291"/>
                <a:gd name="T12" fmla="*/ 253 h 2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53">
                  <a:moveTo>
                    <a:pt x="0" y="0"/>
                  </a:moveTo>
                  <a:lnTo>
                    <a:pt x="290" y="0"/>
                  </a:lnTo>
                  <a:lnTo>
                    <a:pt x="291" y="25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7" name="Line 17"/>
            <p:cNvSpPr>
              <a:spLocks noChangeShapeType="1"/>
            </p:cNvSpPr>
            <p:nvPr/>
          </p:nvSpPr>
          <p:spPr bwMode="auto">
            <a:xfrm>
              <a:off x="2112" y="25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68" name="Freeform 18"/>
            <p:cNvSpPr/>
            <p:nvPr/>
          </p:nvSpPr>
          <p:spPr bwMode="auto">
            <a:xfrm>
              <a:off x="768" y="1248"/>
              <a:ext cx="1" cy="2037"/>
            </a:xfrm>
            <a:custGeom>
              <a:avLst/>
              <a:gdLst>
                <a:gd name="T0" fmla="*/ 0 w 1"/>
                <a:gd name="T1" fmla="*/ 0 h 2037"/>
                <a:gd name="T2" fmla="*/ 0 w 1"/>
                <a:gd name="T3" fmla="*/ 2037 h 2037"/>
                <a:gd name="T4" fmla="*/ 0 60000 65536"/>
                <a:gd name="T5" fmla="*/ 0 60000 65536"/>
                <a:gd name="T6" fmla="*/ 0 w 1"/>
                <a:gd name="T7" fmla="*/ 0 h 2037"/>
                <a:gd name="T8" fmla="*/ 1 w 1"/>
                <a:gd name="T9" fmla="*/ 2037 h 20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037">
                  <a:moveTo>
                    <a:pt x="0" y="0"/>
                  </a:moveTo>
                  <a:lnTo>
                    <a:pt x="0" y="203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269" name="Group 19"/>
            <p:cNvGrpSpPr/>
            <p:nvPr/>
          </p:nvGrpSpPr>
          <p:grpSpPr bwMode="auto">
            <a:xfrm>
              <a:off x="1007" y="2398"/>
              <a:ext cx="231" cy="49"/>
              <a:chOff x="1007" y="2398"/>
              <a:chExt cx="231" cy="49"/>
            </a:xfrm>
          </p:grpSpPr>
          <p:sp>
            <p:nvSpPr>
              <p:cNvPr id="49297" name="Freeform 20"/>
              <p:cNvSpPr/>
              <p:nvPr/>
            </p:nvSpPr>
            <p:spPr bwMode="auto">
              <a:xfrm rot="-5400000">
                <a:off x="1124" y="2387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98" name="Freeform 21"/>
              <p:cNvSpPr/>
              <p:nvPr/>
            </p:nvSpPr>
            <p:spPr bwMode="auto">
              <a:xfrm rot="-5400000">
                <a:off x="1122" y="2283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270" name="Freeform 22"/>
            <p:cNvSpPr/>
            <p:nvPr/>
          </p:nvSpPr>
          <p:spPr bwMode="auto">
            <a:xfrm>
              <a:off x="1391" y="2495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1" name="Freeform 23"/>
            <p:cNvSpPr/>
            <p:nvPr/>
          </p:nvSpPr>
          <p:spPr bwMode="auto">
            <a:xfrm>
              <a:off x="1389" y="2591"/>
              <a:ext cx="284" cy="1"/>
            </a:xfrm>
            <a:custGeom>
              <a:avLst/>
              <a:gdLst>
                <a:gd name="T0" fmla="*/ 0 w 284"/>
                <a:gd name="T1" fmla="*/ 0 h 1"/>
                <a:gd name="T2" fmla="*/ 284 w 284"/>
                <a:gd name="T3" fmla="*/ 0 h 1"/>
                <a:gd name="T4" fmla="*/ 0 60000 65536"/>
                <a:gd name="T5" fmla="*/ 0 60000 65536"/>
                <a:gd name="T6" fmla="*/ 0 w 284"/>
                <a:gd name="T7" fmla="*/ 0 h 1"/>
                <a:gd name="T8" fmla="*/ 284 w 2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4" h="1">
                  <a:moveTo>
                    <a:pt x="0" y="0"/>
                  </a:moveTo>
                  <a:lnTo>
                    <a:pt x="28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2" name="Freeform 24"/>
            <p:cNvSpPr/>
            <p:nvPr/>
          </p:nvSpPr>
          <p:spPr bwMode="auto">
            <a:xfrm>
              <a:off x="1164" y="2235"/>
              <a:ext cx="707" cy="159"/>
            </a:xfrm>
            <a:custGeom>
              <a:avLst/>
              <a:gdLst>
                <a:gd name="T0" fmla="*/ 707 w 707"/>
                <a:gd name="T1" fmla="*/ 0 h 159"/>
                <a:gd name="T2" fmla="*/ 0 w 707"/>
                <a:gd name="T3" fmla="*/ 3 h 159"/>
                <a:gd name="T4" fmla="*/ 0 w 707"/>
                <a:gd name="T5" fmla="*/ 159 h 159"/>
                <a:gd name="T6" fmla="*/ 0 60000 65536"/>
                <a:gd name="T7" fmla="*/ 0 60000 65536"/>
                <a:gd name="T8" fmla="*/ 0 60000 65536"/>
                <a:gd name="T9" fmla="*/ 0 w 707"/>
                <a:gd name="T10" fmla="*/ 0 h 159"/>
                <a:gd name="T11" fmla="*/ 707 w 707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7" h="159">
                  <a:moveTo>
                    <a:pt x="707" y="0"/>
                  </a:moveTo>
                  <a:lnTo>
                    <a:pt x="0" y="3"/>
                  </a:lnTo>
                  <a:lnTo>
                    <a:pt x="0" y="1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3" name="Freeform 25"/>
            <p:cNvSpPr/>
            <p:nvPr/>
          </p:nvSpPr>
          <p:spPr bwMode="auto">
            <a:xfrm>
              <a:off x="1535" y="2237"/>
              <a:ext cx="1" cy="259"/>
            </a:xfrm>
            <a:custGeom>
              <a:avLst/>
              <a:gdLst>
                <a:gd name="T0" fmla="*/ 0 w 1"/>
                <a:gd name="T1" fmla="*/ 0 h 259"/>
                <a:gd name="T2" fmla="*/ 0 w 1"/>
                <a:gd name="T3" fmla="*/ 259 h 259"/>
                <a:gd name="T4" fmla="*/ 0 60000 65536"/>
                <a:gd name="T5" fmla="*/ 0 60000 65536"/>
                <a:gd name="T6" fmla="*/ 0 w 1"/>
                <a:gd name="T7" fmla="*/ 0 h 259"/>
                <a:gd name="T8" fmla="*/ 1 w 1"/>
                <a:gd name="T9" fmla="*/ 259 h 2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9">
                  <a:moveTo>
                    <a:pt x="0" y="0"/>
                  </a:moveTo>
                  <a:lnTo>
                    <a:pt x="0" y="25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4" name="Freeform 26"/>
            <p:cNvSpPr/>
            <p:nvPr/>
          </p:nvSpPr>
          <p:spPr bwMode="auto">
            <a:xfrm>
              <a:off x="1116" y="2454"/>
              <a:ext cx="3" cy="468"/>
            </a:xfrm>
            <a:custGeom>
              <a:avLst/>
              <a:gdLst>
                <a:gd name="T0" fmla="*/ 3 w 3"/>
                <a:gd name="T1" fmla="*/ 0 h 468"/>
                <a:gd name="T2" fmla="*/ 0 w 3"/>
                <a:gd name="T3" fmla="*/ 468 h 468"/>
                <a:gd name="T4" fmla="*/ 0 60000 65536"/>
                <a:gd name="T5" fmla="*/ 0 60000 65536"/>
                <a:gd name="T6" fmla="*/ 0 w 3"/>
                <a:gd name="T7" fmla="*/ 0 h 468"/>
                <a:gd name="T8" fmla="*/ 3 w 3"/>
                <a:gd name="T9" fmla="*/ 468 h 4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468">
                  <a:moveTo>
                    <a:pt x="3" y="0"/>
                  </a:moveTo>
                  <a:lnTo>
                    <a:pt x="0" y="46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5" name="Line 27"/>
            <p:cNvSpPr>
              <a:spLocks noChangeShapeType="1"/>
            </p:cNvSpPr>
            <p:nvPr/>
          </p:nvSpPr>
          <p:spPr bwMode="auto">
            <a:xfrm>
              <a:off x="1536" y="259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6" name="Line 28"/>
            <p:cNvSpPr>
              <a:spLocks noChangeShapeType="1"/>
            </p:cNvSpPr>
            <p:nvPr/>
          </p:nvSpPr>
          <p:spPr bwMode="auto">
            <a:xfrm>
              <a:off x="1440" y="27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77" name="Freeform 29"/>
            <p:cNvSpPr/>
            <p:nvPr/>
          </p:nvSpPr>
          <p:spPr bwMode="auto">
            <a:xfrm>
              <a:off x="771" y="2235"/>
              <a:ext cx="306" cy="162"/>
            </a:xfrm>
            <a:custGeom>
              <a:avLst/>
              <a:gdLst>
                <a:gd name="T0" fmla="*/ 306 w 306"/>
                <a:gd name="T1" fmla="*/ 162 h 162"/>
                <a:gd name="T2" fmla="*/ 306 w 306"/>
                <a:gd name="T3" fmla="*/ 0 h 162"/>
                <a:gd name="T4" fmla="*/ 0 w 306"/>
                <a:gd name="T5" fmla="*/ 0 h 162"/>
                <a:gd name="T6" fmla="*/ 0 60000 65536"/>
                <a:gd name="T7" fmla="*/ 0 60000 65536"/>
                <a:gd name="T8" fmla="*/ 0 60000 65536"/>
                <a:gd name="T9" fmla="*/ 0 w 306"/>
                <a:gd name="T10" fmla="*/ 0 h 162"/>
                <a:gd name="T11" fmla="*/ 306 w 306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" h="162">
                  <a:moveTo>
                    <a:pt x="306" y="162"/>
                  </a:moveTo>
                  <a:lnTo>
                    <a:pt x="306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278" name="Group 30"/>
            <p:cNvGrpSpPr/>
            <p:nvPr/>
          </p:nvGrpSpPr>
          <p:grpSpPr bwMode="auto">
            <a:xfrm>
              <a:off x="2600" y="1871"/>
              <a:ext cx="231" cy="49"/>
              <a:chOff x="2600" y="1871"/>
              <a:chExt cx="231" cy="49"/>
            </a:xfrm>
          </p:grpSpPr>
          <p:sp>
            <p:nvSpPr>
              <p:cNvPr id="49295" name="Freeform 31"/>
              <p:cNvSpPr/>
              <p:nvPr/>
            </p:nvSpPr>
            <p:spPr bwMode="auto">
              <a:xfrm rot="-5400000">
                <a:off x="2717" y="1860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96" name="Freeform 32"/>
              <p:cNvSpPr/>
              <p:nvPr/>
            </p:nvSpPr>
            <p:spPr bwMode="auto">
              <a:xfrm rot="-5400000">
                <a:off x="2715" y="1756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279" name="Freeform 33"/>
            <p:cNvSpPr/>
            <p:nvPr/>
          </p:nvSpPr>
          <p:spPr bwMode="auto">
            <a:xfrm>
              <a:off x="2457" y="1692"/>
              <a:ext cx="210" cy="183"/>
            </a:xfrm>
            <a:custGeom>
              <a:avLst/>
              <a:gdLst>
                <a:gd name="T0" fmla="*/ 0 w 210"/>
                <a:gd name="T1" fmla="*/ 0 h 183"/>
                <a:gd name="T2" fmla="*/ 210 w 210"/>
                <a:gd name="T3" fmla="*/ 0 h 183"/>
                <a:gd name="T4" fmla="*/ 210 w 210"/>
                <a:gd name="T5" fmla="*/ 183 h 183"/>
                <a:gd name="T6" fmla="*/ 0 60000 65536"/>
                <a:gd name="T7" fmla="*/ 0 60000 65536"/>
                <a:gd name="T8" fmla="*/ 0 60000 65536"/>
                <a:gd name="T9" fmla="*/ 0 w 210"/>
                <a:gd name="T10" fmla="*/ 0 h 183"/>
                <a:gd name="T11" fmla="*/ 210 w 210"/>
                <a:gd name="T12" fmla="*/ 183 h 1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83">
                  <a:moveTo>
                    <a:pt x="0" y="0"/>
                  </a:moveTo>
                  <a:lnTo>
                    <a:pt x="210" y="0"/>
                  </a:lnTo>
                  <a:lnTo>
                    <a:pt x="210" y="18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0" name="Freeform 34"/>
            <p:cNvSpPr/>
            <p:nvPr/>
          </p:nvSpPr>
          <p:spPr bwMode="auto">
            <a:xfrm>
              <a:off x="2769" y="1230"/>
              <a:ext cx="414" cy="639"/>
            </a:xfrm>
            <a:custGeom>
              <a:avLst/>
              <a:gdLst>
                <a:gd name="T0" fmla="*/ 0 w 414"/>
                <a:gd name="T1" fmla="*/ 639 h 639"/>
                <a:gd name="T2" fmla="*/ 0 w 414"/>
                <a:gd name="T3" fmla="*/ 465 h 639"/>
                <a:gd name="T4" fmla="*/ 414 w 414"/>
                <a:gd name="T5" fmla="*/ 465 h 639"/>
                <a:gd name="T6" fmla="*/ 414 w 414"/>
                <a:gd name="T7" fmla="*/ 0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4"/>
                <a:gd name="T13" fmla="*/ 0 h 639"/>
                <a:gd name="T14" fmla="*/ 414 w 414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4" h="639">
                  <a:moveTo>
                    <a:pt x="0" y="639"/>
                  </a:moveTo>
                  <a:lnTo>
                    <a:pt x="0" y="465"/>
                  </a:lnTo>
                  <a:lnTo>
                    <a:pt x="414" y="465"/>
                  </a:lnTo>
                  <a:lnTo>
                    <a:pt x="41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1" name="Freeform 35"/>
            <p:cNvSpPr/>
            <p:nvPr/>
          </p:nvSpPr>
          <p:spPr bwMode="auto">
            <a:xfrm>
              <a:off x="2721" y="1923"/>
              <a:ext cx="441" cy="186"/>
            </a:xfrm>
            <a:custGeom>
              <a:avLst/>
              <a:gdLst>
                <a:gd name="T0" fmla="*/ 0 w 441"/>
                <a:gd name="T1" fmla="*/ 0 h 186"/>
                <a:gd name="T2" fmla="*/ 0 w 441"/>
                <a:gd name="T3" fmla="*/ 186 h 186"/>
                <a:gd name="T4" fmla="*/ 441 w 441"/>
                <a:gd name="T5" fmla="*/ 186 h 186"/>
                <a:gd name="T6" fmla="*/ 0 60000 65536"/>
                <a:gd name="T7" fmla="*/ 0 60000 65536"/>
                <a:gd name="T8" fmla="*/ 0 60000 65536"/>
                <a:gd name="T9" fmla="*/ 0 w 441"/>
                <a:gd name="T10" fmla="*/ 0 h 186"/>
                <a:gd name="T11" fmla="*/ 441 w 441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1" h="186">
                  <a:moveTo>
                    <a:pt x="0" y="0"/>
                  </a:moveTo>
                  <a:lnTo>
                    <a:pt x="0" y="186"/>
                  </a:lnTo>
                  <a:lnTo>
                    <a:pt x="441" y="18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82" name="Text Box 36"/>
            <p:cNvSpPr txBox="1">
              <a:spLocks noChangeArrowheads="1"/>
            </p:cNvSpPr>
            <p:nvPr/>
          </p:nvSpPr>
          <p:spPr bwMode="auto">
            <a:xfrm>
              <a:off x="2487" y="2112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预充电信号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283" name="Text Box 37"/>
            <p:cNvSpPr txBox="1">
              <a:spLocks noChangeArrowheads="1"/>
            </p:cNvSpPr>
            <p:nvPr/>
          </p:nvSpPr>
          <p:spPr bwMode="auto">
            <a:xfrm>
              <a:off x="8" y="1440"/>
              <a:ext cx="7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读选择线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284" name="Text Box 38"/>
            <p:cNvSpPr txBox="1">
              <a:spLocks noChangeArrowheads="1"/>
            </p:cNvSpPr>
            <p:nvPr/>
          </p:nvSpPr>
          <p:spPr bwMode="auto">
            <a:xfrm>
              <a:off x="432" y="326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写数据线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285" name="Text Box 39"/>
            <p:cNvSpPr txBox="1">
              <a:spLocks noChangeArrowheads="1"/>
            </p:cNvSpPr>
            <p:nvPr/>
          </p:nvSpPr>
          <p:spPr bwMode="auto">
            <a:xfrm>
              <a:off x="8" y="2947"/>
              <a:ext cx="76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写选择线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286" name="Text Box 40"/>
            <p:cNvSpPr txBox="1">
              <a:spLocks noChangeArrowheads="1"/>
            </p:cNvSpPr>
            <p:nvPr/>
          </p:nvSpPr>
          <p:spPr bwMode="auto">
            <a:xfrm>
              <a:off x="1880" y="326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读数据线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287" name="Text Box 41"/>
            <p:cNvSpPr txBox="1">
              <a:spLocks noChangeArrowheads="1"/>
            </p:cNvSpPr>
            <p:nvPr/>
          </p:nvSpPr>
          <p:spPr bwMode="auto">
            <a:xfrm>
              <a:off x="3155" y="113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V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49288" name="Text Box 42"/>
            <p:cNvSpPr txBox="1">
              <a:spLocks noChangeArrowheads="1"/>
            </p:cNvSpPr>
            <p:nvPr/>
          </p:nvSpPr>
          <p:spPr bwMode="auto">
            <a:xfrm>
              <a:off x="1167" y="244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89" name="Text Box 43"/>
            <p:cNvSpPr txBox="1">
              <a:spLocks noChangeArrowheads="1"/>
            </p:cNvSpPr>
            <p:nvPr/>
          </p:nvSpPr>
          <p:spPr bwMode="auto">
            <a:xfrm>
              <a:off x="1283" y="251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90" name="Text Box 44"/>
            <p:cNvSpPr txBox="1">
              <a:spLocks noChangeArrowheads="1"/>
            </p:cNvSpPr>
            <p:nvPr/>
          </p:nvSpPr>
          <p:spPr bwMode="auto">
            <a:xfrm>
              <a:off x="2816" y="1807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291" name="Text Box 45"/>
            <p:cNvSpPr txBox="1">
              <a:spLocks noChangeArrowheads="1"/>
            </p:cNvSpPr>
            <p:nvPr/>
          </p:nvSpPr>
          <p:spPr bwMode="auto">
            <a:xfrm>
              <a:off x="2990" y="1835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292" name="Text Box 46"/>
            <p:cNvSpPr txBox="1">
              <a:spLocks noChangeArrowheads="1"/>
            </p:cNvSpPr>
            <p:nvPr/>
          </p:nvSpPr>
          <p:spPr bwMode="auto">
            <a:xfrm>
              <a:off x="829" y="2306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293" name="Text Box 47"/>
            <p:cNvSpPr txBox="1">
              <a:spLocks noChangeArrowheads="1"/>
            </p:cNvSpPr>
            <p:nvPr/>
          </p:nvSpPr>
          <p:spPr bwMode="auto">
            <a:xfrm>
              <a:off x="1632" y="1478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294" name="Text Box 48"/>
            <p:cNvSpPr txBox="1">
              <a:spLocks noChangeArrowheads="1"/>
            </p:cNvSpPr>
            <p:nvPr/>
          </p:nvSpPr>
          <p:spPr bwMode="auto">
            <a:xfrm>
              <a:off x="1632" y="1968"/>
              <a:ext cx="2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9"/>
          <p:cNvGrpSpPr/>
          <p:nvPr/>
        </p:nvGrpSpPr>
        <p:grpSpPr bwMode="auto">
          <a:xfrm>
            <a:off x="3886200" y="2667000"/>
            <a:ext cx="685800" cy="2532063"/>
            <a:chOff x="2448" y="1680"/>
            <a:chExt cx="432" cy="1595"/>
          </a:xfrm>
        </p:grpSpPr>
        <p:sp>
          <p:nvSpPr>
            <p:cNvPr id="49253" name="Freeform 50"/>
            <p:cNvSpPr/>
            <p:nvPr/>
          </p:nvSpPr>
          <p:spPr bwMode="auto">
            <a:xfrm>
              <a:off x="2448" y="1680"/>
              <a:ext cx="1" cy="1595"/>
            </a:xfrm>
            <a:custGeom>
              <a:avLst/>
              <a:gdLst>
                <a:gd name="T0" fmla="*/ 0 w 1"/>
                <a:gd name="T1" fmla="*/ 0 h 1595"/>
                <a:gd name="T2" fmla="*/ 0 w 1"/>
                <a:gd name="T3" fmla="*/ 1595 h 1595"/>
                <a:gd name="T4" fmla="*/ 0 60000 65536"/>
                <a:gd name="T5" fmla="*/ 0 60000 65536"/>
                <a:gd name="T6" fmla="*/ 0 w 1"/>
                <a:gd name="T7" fmla="*/ 0 h 1595"/>
                <a:gd name="T8" fmla="*/ 1 w 1"/>
                <a:gd name="T9" fmla="*/ 1595 h 15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95">
                  <a:moveTo>
                    <a:pt x="0" y="0"/>
                  </a:moveTo>
                  <a:lnTo>
                    <a:pt x="0" y="1595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254" name="Group 51"/>
            <p:cNvGrpSpPr/>
            <p:nvPr/>
          </p:nvGrpSpPr>
          <p:grpSpPr bwMode="auto">
            <a:xfrm>
              <a:off x="2544" y="2371"/>
              <a:ext cx="336" cy="365"/>
              <a:chOff x="1680" y="2371"/>
              <a:chExt cx="336" cy="365"/>
            </a:xfrm>
          </p:grpSpPr>
          <p:sp>
            <p:nvSpPr>
              <p:cNvPr id="49255" name="Rectangle 52"/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336" cy="3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49256" name="Text Box 53"/>
              <p:cNvSpPr txBox="1">
                <a:spLocks noChangeArrowheads="1"/>
              </p:cNvSpPr>
              <p:nvPr/>
            </p:nvSpPr>
            <p:spPr bwMode="auto">
              <a:xfrm>
                <a:off x="1728" y="237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3200">
                    <a:latin typeface="Times New Roman" panose="02020603050405020304" pitchFamily="18" charset="0"/>
                  </a:rPr>
                  <a:t>1</a:t>
                </a:r>
                <a:endParaRPr lang="zh-CN" altLang="en-US" sz="32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1066800" y="1143000"/>
            <a:ext cx="541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</a:rPr>
              <a:t> (1)  动态 </a:t>
            </a:r>
            <a:r>
              <a:rPr lang="en-US" altLang="zh-CN" sz="3200">
                <a:latin typeface="Times New Roman" panose="02020603050405020304" pitchFamily="18" charset="0"/>
              </a:rPr>
              <a:t>RAM </a:t>
            </a:r>
            <a:r>
              <a:rPr lang="zh-CN" altLang="en-US" sz="3200">
                <a:latin typeface="Times New Roman" panose="02020603050405020304" pitchFamily="18" charset="0"/>
              </a:rPr>
              <a:t>基本单元电路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9157" name="Text Box 55"/>
          <p:cNvSpPr txBox="1">
            <a:spLocks noChangeArrowheads="1"/>
          </p:cNvSpPr>
          <p:nvPr/>
        </p:nvSpPr>
        <p:spPr bwMode="auto">
          <a:xfrm>
            <a:off x="457200" y="457200"/>
            <a:ext cx="4421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 2. 动态 </a:t>
            </a:r>
            <a:r>
              <a:rPr lang="en-US" altLang="zh-CN" sz="3200">
                <a:latin typeface="Times New Roman" panose="02020603050405020304" pitchFamily="18" charset="0"/>
              </a:rPr>
              <a:t>RAM ( DRAM )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533400" y="561975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读出与原存信息相反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3529" name="Text Box 57"/>
          <p:cNvSpPr txBox="1">
            <a:spLocks noChangeArrowheads="1"/>
          </p:cNvSpPr>
          <p:nvPr/>
        </p:nvSpPr>
        <p:spPr bwMode="auto">
          <a:xfrm>
            <a:off x="4267200" y="561975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读出时数据线有电流 为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“1”</a:t>
            </a:r>
            <a:endParaRPr lang="zh-CN" altLang="en-US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58"/>
          <p:cNvGrpSpPr/>
          <p:nvPr/>
        </p:nvGrpSpPr>
        <p:grpSpPr bwMode="auto">
          <a:xfrm>
            <a:off x="5445125" y="1978025"/>
            <a:ext cx="3013075" cy="2987675"/>
            <a:chOff x="3430" y="1246"/>
            <a:chExt cx="1898" cy="1882"/>
          </a:xfrm>
        </p:grpSpPr>
        <p:sp>
          <p:nvSpPr>
            <p:cNvPr id="49236" name="Line 59"/>
            <p:cNvSpPr>
              <a:spLocks noChangeShapeType="1"/>
            </p:cNvSpPr>
            <p:nvPr/>
          </p:nvSpPr>
          <p:spPr bwMode="auto">
            <a:xfrm>
              <a:off x="3744" y="1536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7" name="Line 60"/>
            <p:cNvSpPr>
              <a:spLocks noChangeShapeType="1"/>
            </p:cNvSpPr>
            <p:nvPr/>
          </p:nvSpPr>
          <p:spPr bwMode="auto">
            <a:xfrm>
              <a:off x="3936" y="1248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8" name="Freeform 61"/>
            <p:cNvSpPr/>
            <p:nvPr/>
          </p:nvSpPr>
          <p:spPr bwMode="auto">
            <a:xfrm>
              <a:off x="4449" y="1536"/>
              <a:ext cx="351" cy="540"/>
            </a:xfrm>
            <a:custGeom>
              <a:avLst/>
              <a:gdLst>
                <a:gd name="T0" fmla="*/ 351 w 351"/>
                <a:gd name="T1" fmla="*/ 0 h 540"/>
                <a:gd name="T2" fmla="*/ 351 w 351"/>
                <a:gd name="T3" fmla="*/ 540 h 540"/>
                <a:gd name="T4" fmla="*/ 0 w 351"/>
                <a:gd name="T5" fmla="*/ 540 h 540"/>
                <a:gd name="T6" fmla="*/ 0 60000 65536"/>
                <a:gd name="T7" fmla="*/ 0 60000 65536"/>
                <a:gd name="T8" fmla="*/ 0 60000 65536"/>
                <a:gd name="T9" fmla="*/ 0 w 351"/>
                <a:gd name="T10" fmla="*/ 0 h 540"/>
                <a:gd name="T11" fmla="*/ 351 w 351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" h="540">
                  <a:moveTo>
                    <a:pt x="351" y="0"/>
                  </a:moveTo>
                  <a:lnTo>
                    <a:pt x="351" y="540"/>
                  </a:lnTo>
                  <a:lnTo>
                    <a:pt x="0" y="5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9239" name="Group 62"/>
            <p:cNvGrpSpPr/>
            <p:nvPr/>
          </p:nvGrpSpPr>
          <p:grpSpPr bwMode="auto">
            <a:xfrm>
              <a:off x="4397" y="2004"/>
              <a:ext cx="49" cy="231"/>
              <a:chOff x="1586" y="1334"/>
              <a:chExt cx="49" cy="231"/>
            </a:xfrm>
          </p:grpSpPr>
          <p:sp>
            <p:nvSpPr>
              <p:cNvPr id="49251" name="Freeform 63"/>
              <p:cNvSpPr/>
              <p:nvPr/>
            </p:nvSpPr>
            <p:spPr bwMode="auto">
              <a:xfrm>
                <a:off x="1586" y="1392"/>
                <a:ext cx="1" cy="120"/>
              </a:xfrm>
              <a:custGeom>
                <a:avLst/>
                <a:gdLst>
                  <a:gd name="T0" fmla="*/ 0 w 1"/>
                  <a:gd name="T1" fmla="*/ 0 h 120"/>
                  <a:gd name="T2" fmla="*/ 0 w 1"/>
                  <a:gd name="T3" fmla="*/ 120 h 120"/>
                  <a:gd name="T4" fmla="*/ 0 60000 65536"/>
                  <a:gd name="T5" fmla="*/ 0 60000 65536"/>
                  <a:gd name="T6" fmla="*/ 0 w 1"/>
                  <a:gd name="T7" fmla="*/ 0 h 120"/>
                  <a:gd name="T8" fmla="*/ 1 w 1"/>
                  <a:gd name="T9" fmla="*/ 120 h 12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20">
                    <a:moveTo>
                      <a:pt x="0" y="0"/>
                    </a:moveTo>
                    <a:lnTo>
                      <a:pt x="0" y="12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52" name="Freeform 64"/>
              <p:cNvSpPr/>
              <p:nvPr/>
            </p:nvSpPr>
            <p:spPr bwMode="auto">
              <a:xfrm>
                <a:off x="1634" y="1334"/>
                <a:ext cx="1" cy="231"/>
              </a:xfrm>
              <a:custGeom>
                <a:avLst/>
                <a:gdLst>
                  <a:gd name="T0" fmla="*/ 0 w 1"/>
                  <a:gd name="T1" fmla="*/ 0 h 231"/>
                  <a:gd name="T2" fmla="*/ 0 w 1"/>
                  <a:gd name="T3" fmla="*/ 231 h 231"/>
                  <a:gd name="T4" fmla="*/ 0 60000 65536"/>
                  <a:gd name="T5" fmla="*/ 0 60000 65536"/>
                  <a:gd name="T6" fmla="*/ 0 w 1"/>
                  <a:gd name="T7" fmla="*/ 0 h 231"/>
                  <a:gd name="T8" fmla="*/ 1 w 1"/>
                  <a:gd name="T9" fmla="*/ 231 h 23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31">
                    <a:moveTo>
                      <a:pt x="0" y="0"/>
                    </a:moveTo>
                    <a:lnTo>
                      <a:pt x="0" y="2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240" name="Freeform 65"/>
            <p:cNvSpPr/>
            <p:nvPr/>
          </p:nvSpPr>
          <p:spPr bwMode="auto">
            <a:xfrm rot="10800000">
              <a:off x="3936" y="2112"/>
              <a:ext cx="465" cy="1"/>
            </a:xfrm>
            <a:custGeom>
              <a:avLst/>
              <a:gdLst>
                <a:gd name="T0" fmla="*/ 465 w 465"/>
                <a:gd name="T1" fmla="*/ 0 h 1"/>
                <a:gd name="T2" fmla="*/ 0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465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1" name="Freeform 66"/>
            <p:cNvSpPr/>
            <p:nvPr/>
          </p:nvSpPr>
          <p:spPr bwMode="auto">
            <a:xfrm>
              <a:off x="4455" y="2163"/>
              <a:ext cx="342" cy="330"/>
            </a:xfrm>
            <a:custGeom>
              <a:avLst/>
              <a:gdLst>
                <a:gd name="T0" fmla="*/ 0 w 342"/>
                <a:gd name="T1" fmla="*/ 0 h 330"/>
                <a:gd name="T2" fmla="*/ 342 w 342"/>
                <a:gd name="T3" fmla="*/ 0 h 330"/>
                <a:gd name="T4" fmla="*/ 342 w 342"/>
                <a:gd name="T5" fmla="*/ 330 h 330"/>
                <a:gd name="T6" fmla="*/ 0 60000 65536"/>
                <a:gd name="T7" fmla="*/ 0 60000 65536"/>
                <a:gd name="T8" fmla="*/ 0 60000 65536"/>
                <a:gd name="T9" fmla="*/ 0 w 342"/>
                <a:gd name="T10" fmla="*/ 0 h 330"/>
                <a:gd name="T11" fmla="*/ 342 w 342"/>
                <a:gd name="T12" fmla="*/ 330 h 3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2" h="330">
                  <a:moveTo>
                    <a:pt x="0" y="0"/>
                  </a:moveTo>
                  <a:lnTo>
                    <a:pt x="342" y="0"/>
                  </a:lnTo>
                  <a:lnTo>
                    <a:pt x="342" y="33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2" name="Freeform 67"/>
            <p:cNvSpPr/>
            <p:nvPr/>
          </p:nvSpPr>
          <p:spPr bwMode="auto">
            <a:xfrm>
              <a:off x="4656" y="2496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3" name="Freeform 68"/>
            <p:cNvSpPr/>
            <p:nvPr/>
          </p:nvSpPr>
          <p:spPr bwMode="auto">
            <a:xfrm>
              <a:off x="4656" y="2591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4" name="Line 69"/>
            <p:cNvSpPr>
              <a:spLocks noChangeShapeType="1"/>
            </p:cNvSpPr>
            <p:nvPr/>
          </p:nvSpPr>
          <p:spPr bwMode="auto">
            <a:xfrm>
              <a:off x="4800" y="25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5" name="Line 70"/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46" name="Text Box 71"/>
            <p:cNvSpPr txBox="1">
              <a:spLocks noChangeArrowheads="1"/>
            </p:cNvSpPr>
            <p:nvPr/>
          </p:nvSpPr>
          <p:spPr bwMode="auto">
            <a:xfrm>
              <a:off x="4596" y="1246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数据线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9247" name="Text Box 72"/>
            <p:cNvSpPr txBox="1">
              <a:spLocks noChangeArrowheads="1"/>
            </p:cNvSpPr>
            <p:nvPr/>
          </p:nvSpPr>
          <p:spPr bwMode="auto">
            <a:xfrm>
              <a:off x="5007" y="243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48" name="Text Box 73"/>
            <p:cNvSpPr txBox="1">
              <a:spLocks noChangeArrowheads="1"/>
            </p:cNvSpPr>
            <p:nvPr/>
          </p:nvSpPr>
          <p:spPr bwMode="auto">
            <a:xfrm>
              <a:off x="5124" y="2470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49" name="Text Box 74"/>
            <p:cNvSpPr txBox="1">
              <a:spLocks noChangeArrowheads="1"/>
            </p:cNvSpPr>
            <p:nvPr/>
          </p:nvSpPr>
          <p:spPr bwMode="auto">
            <a:xfrm>
              <a:off x="4208" y="178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T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250" name="Text Box 75"/>
            <p:cNvSpPr txBox="1">
              <a:spLocks noChangeArrowheads="1"/>
            </p:cNvSpPr>
            <p:nvPr/>
          </p:nvSpPr>
          <p:spPr bwMode="auto">
            <a:xfrm>
              <a:off x="3430" y="287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字线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76"/>
          <p:cNvGrpSpPr/>
          <p:nvPr/>
        </p:nvGrpSpPr>
        <p:grpSpPr bwMode="auto">
          <a:xfrm rot="-5400000">
            <a:off x="4273550" y="2827338"/>
            <a:ext cx="77788" cy="366712"/>
            <a:chOff x="1586" y="1334"/>
            <a:chExt cx="49" cy="231"/>
          </a:xfrm>
        </p:grpSpPr>
        <p:sp>
          <p:nvSpPr>
            <p:cNvPr id="49234" name="Freeform 77"/>
            <p:cNvSpPr/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5" name="Freeform 78"/>
            <p:cNvSpPr/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51" name="Freeform 79"/>
          <p:cNvSpPr/>
          <p:nvPr/>
        </p:nvSpPr>
        <p:spPr bwMode="auto">
          <a:xfrm>
            <a:off x="4319588" y="3052763"/>
            <a:ext cx="700087" cy="295275"/>
          </a:xfrm>
          <a:custGeom>
            <a:avLst/>
            <a:gdLst>
              <a:gd name="T0" fmla="*/ 0 w 441"/>
              <a:gd name="T1" fmla="*/ 0 h 186"/>
              <a:gd name="T2" fmla="*/ 0 w 441"/>
              <a:gd name="T3" fmla="*/ 2147483647 h 186"/>
              <a:gd name="T4" fmla="*/ 2147483647 w 441"/>
              <a:gd name="T5" fmla="*/ 2147483647 h 186"/>
              <a:gd name="T6" fmla="*/ 0 60000 65536"/>
              <a:gd name="T7" fmla="*/ 0 60000 65536"/>
              <a:gd name="T8" fmla="*/ 0 60000 65536"/>
              <a:gd name="T9" fmla="*/ 0 w 441"/>
              <a:gd name="T10" fmla="*/ 0 h 186"/>
              <a:gd name="T11" fmla="*/ 441 w 441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" h="186">
                <a:moveTo>
                  <a:pt x="0" y="0"/>
                </a:moveTo>
                <a:lnTo>
                  <a:pt x="0" y="186"/>
                </a:lnTo>
                <a:lnTo>
                  <a:pt x="441" y="186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" name="Group 80"/>
          <p:cNvGrpSpPr/>
          <p:nvPr/>
        </p:nvGrpSpPr>
        <p:grpSpPr bwMode="auto">
          <a:xfrm>
            <a:off x="4395788" y="1787525"/>
            <a:ext cx="1274762" cy="1173163"/>
            <a:chOff x="2769" y="1133"/>
            <a:chExt cx="803" cy="739"/>
          </a:xfrm>
        </p:grpSpPr>
        <p:sp>
          <p:nvSpPr>
            <p:cNvPr id="49231" name="Text Box 81"/>
            <p:cNvSpPr txBox="1">
              <a:spLocks noChangeArrowheads="1"/>
            </p:cNvSpPr>
            <p:nvPr/>
          </p:nvSpPr>
          <p:spPr bwMode="auto">
            <a:xfrm>
              <a:off x="3328" y="1242"/>
              <a:ext cx="24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DD</a:t>
              </a:r>
              <a:endParaRPr lang="en-US" altLang="zh-CN" sz="1600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32" name="Freeform 82"/>
            <p:cNvSpPr/>
            <p:nvPr/>
          </p:nvSpPr>
          <p:spPr bwMode="auto">
            <a:xfrm>
              <a:off x="2769" y="1224"/>
              <a:ext cx="402" cy="648"/>
            </a:xfrm>
            <a:custGeom>
              <a:avLst/>
              <a:gdLst>
                <a:gd name="T0" fmla="*/ 0 w 402"/>
                <a:gd name="T1" fmla="*/ 648 h 648"/>
                <a:gd name="T2" fmla="*/ 0 w 402"/>
                <a:gd name="T3" fmla="*/ 465 h 648"/>
                <a:gd name="T4" fmla="*/ 402 w 402"/>
                <a:gd name="T5" fmla="*/ 465 h 648"/>
                <a:gd name="T6" fmla="*/ 402 w 402"/>
                <a:gd name="T7" fmla="*/ 0 h 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2"/>
                <a:gd name="T13" fmla="*/ 0 h 648"/>
                <a:gd name="T14" fmla="*/ 402 w 402"/>
                <a:gd name="T15" fmla="*/ 648 h 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2" h="648">
                  <a:moveTo>
                    <a:pt x="0" y="648"/>
                  </a:moveTo>
                  <a:lnTo>
                    <a:pt x="0" y="465"/>
                  </a:lnTo>
                  <a:lnTo>
                    <a:pt x="402" y="465"/>
                  </a:lnTo>
                  <a:lnTo>
                    <a:pt x="40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3" name="Text Box 83"/>
            <p:cNvSpPr txBox="1">
              <a:spLocks noChangeArrowheads="1"/>
            </p:cNvSpPr>
            <p:nvPr/>
          </p:nvSpPr>
          <p:spPr bwMode="auto">
            <a:xfrm>
              <a:off x="3155" y="113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V</a:t>
              </a:r>
              <a:endPara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3556" name="Freeform 84"/>
          <p:cNvSpPr/>
          <p:nvPr/>
        </p:nvSpPr>
        <p:spPr bwMode="auto">
          <a:xfrm>
            <a:off x="3900488" y="2686050"/>
            <a:ext cx="333375" cy="290513"/>
          </a:xfrm>
          <a:custGeom>
            <a:avLst/>
            <a:gdLst>
              <a:gd name="T0" fmla="*/ 0 w 210"/>
              <a:gd name="T1" fmla="*/ 0 h 183"/>
              <a:gd name="T2" fmla="*/ 2147483647 w 210"/>
              <a:gd name="T3" fmla="*/ 0 h 183"/>
              <a:gd name="T4" fmla="*/ 2147483647 w 210"/>
              <a:gd name="T5" fmla="*/ 2147483647 h 183"/>
              <a:gd name="T6" fmla="*/ 0 60000 65536"/>
              <a:gd name="T7" fmla="*/ 0 60000 65536"/>
              <a:gd name="T8" fmla="*/ 0 60000 65536"/>
              <a:gd name="T9" fmla="*/ 0 w 210"/>
              <a:gd name="T10" fmla="*/ 0 h 183"/>
              <a:gd name="T11" fmla="*/ 210 w 210"/>
              <a:gd name="T12" fmla="*/ 183 h 1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" h="183">
                <a:moveTo>
                  <a:pt x="0" y="0"/>
                </a:moveTo>
                <a:lnTo>
                  <a:pt x="210" y="0"/>
                </a:lnTo>
                <a:lnTo>
                  <a:pt x="210" y="183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57" name="Line 85"/>
          <p:cNvSpPr>
            <a:spLocks noChangeShapeType="1"/>
          </p:cNvSpPr>
          <p:nvPr/>
        </p:nvSpPr>
        <p:spPr bwMode="auto">
          <a:xfrm>
            <a:off x="609600" y="2286000"/>
            <a:ext cx="1905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86"/>
          <p:cNvGrpSpPr/>
          <p:nvPr/>
        </p:nvGrpSpPr>
        <p:grpSpPr bwMode="auto">
          <a:xfrm>
            <a:off x="2971800" y="2590800"/>
            <a:ext cx="77788" cy="366713"/>
            <a:chOff x="1586" y="1334"/>
            <a:chExt cx="49" cy="231"/>
          </a:xfrm>
        </p:grpSpPr>
        <p:sp>
          <p:nvSpPr>
            <p:cNvPr id="49229" name="Freeform 87"/>
            <p:cNvSpPr/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30" name="Freeform 88"/>
            <p:cNvSpPr/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61" name="Freeform 89"/>
          <p:cNvSpPr/>
          <p:nvPr/>
        </p:nvSpPr>
        <p:spPr bwMode="auto">
          <a:xfrm>
            <a:off x="3048000" y="2681288"/>
            <a:ext cx="857250" cy="1587"/>
          </a:xfrm>
          <a:custGeom>
            <a:avLst/>
            <a:gdLst>
              <a:gd name="T0" fmla="*/ 0 w 540"/>
              <a:gd name="T1" fmla="*/ 0 h 1"/>
              <a:gd name="T2" fmla="*/ 2147483647 w 540"/>
              <a:gd name="T3" fmla="*/ 0 h 1"/>
              <a:gd name="T4" fmla="*/ 0 60000 65536"/>
              <a:gd name="T5" fmla="*/ 0 60000 65536"/>
              <a:gd name="T6" fmla="*/ 0 w 540"/>
              <a:gd name="T7" fmla="*/ 0 h 1"/>
              <a:gd name="T8" fmla="*/ 540 w 5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1">
                <a:moveTo>
                  <a:pt x="0" y="0"/>
                </a:moveTo>
                <a:lnTo>
                  <a:pt x="54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" name="Group 90"/>
          <p:cNvGrpSpPr/>
          <p:nvPr/>
        </p:nvGrpSpPr>
        <p:grpSpPr bwMode="auto">
          <a:xfrm>
            <a:off x="2971800" y="3367088"/>
            <a:ext cx="77788" cy="366712"/>
            <a:chOff x="1586" y="1334"/>
            <a:chExt cx="49" cy="231"/>
          </a:xfrm>
        </p:grpSpPr>
        <p:sp>
          <p:nvSpPr>
            <p:cNvPr id="49227" name="Freeform 91"/>
            <p:cNvSpPr/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28" name="Freeform 92"/>
            <p:cNvSpPr/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65" name="Freeform 93"/>
          <p:cNvSpPr/>
          <p:nvPr/>
        </p:nvSpPr>
        <p:spPr bwMode="auto">
          <a:xfrm>
            <a:off x="3043238" y="2852738"/>
            <a:ext cx="457200" cy="627062"/>
          </a:xfrm>
          <a:custGeom>
            <a:avLst/>
            <a:gdLst>
              <a:gd name="T0" fmla="*/ 0 w 288"/>
              <a:gd name="T1" fmla="*/ 2147483647 h 395"/>
              <a:gd name="T2" fmla="*/ 2147483647 w 288"/>
              <a:gd name="T3" fmla="*/ 0 h 395"/>
              <a:gd name="T4" fmla="*/ 2147483647 w 288"/>
              <a:gd name="T5" fmla="*/ 2147483647 h 395"/>
              <a:gd name="T6" fmla="*/ 2147483647 w 288"/>
              <a:gd name="T7" fmla="*/ 2147483647 h 395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395"/>
              <a:gd name="T14" fmla="*/ 288 w 288"/>
              <a:gd name="T15" fmla="*/ 395 h 3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395">
                <a:moveTo>
                  <a:pt x="0" y="2"/>
                </a:moveTo>
                <a:lnTo>
                  <a:pt x="288" y="0"/>
                </a:lnTo>
                <a:lnTo>
                  <a:pt x="287" y="395"/>
                </a:lnTo>
                <a:lnTo>
                  <a:pt x="6" y="395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66" name="Freeform 94"/>
          <p:cNvSpPr/>
          <p:nvPr/>
        </p:nvSpPr>
        <p:spPr bwMode="auto">
          <a:xfrm>
            <a:off x="3043238" y="3636963"/>
            <a:ext cx="461962" cy="401637"/>
          </a:xfrm>
          <a:custGeom>
            <a:avLst/>
            <a:gdLst>
              <a:gd name="T0" fmla="*/ 0 w 291"/>
              <a:gd name="T1" fmla="*/ 0 h 253"/>
              <a:gd name="T2" fmla="*/ 2147483647 w 291"/>
              <a:gd name="T3" fmla="*/ 0 h 253"/>
              <a:gd name="T4" fmla="*/ 2147483647 w 291"/>
              <a:gd name="T5" fmla="*/ 2147483647 h 253"/>
              <a:gd name="T6" fmla="*/ 0 60000 65536"/>
              <a:gd name="T7" fmla="*/ 0 60000 65536"/>
              <a:gd name="T8" fmla="*/ 0 60000 65536"/>
              <a:gd name="T9" fmla="*/ 0 w 291"/>
              <a:gd name="T10" fmla="*/ 0 h 253"/>
              <a:gd name="T11" fmla="*/ 291 w 291"/>
              <a:gd name="T12" fmla="*/ 253 h 2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1" h="253">
                <a:moveTo>
                  <a:pt x="0" y="0"/>
                </a:moveTo>
                <a:lnTo>
                  <a:pt x="290" y="0"/>
                </a:lnTo>
                <a:lnTo>
                  <a:pt x="291" y="253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67" name="Line 95"/>
          <p:cNvSpPr>
            <a:spLocks noChangeShapeType="1"/>
          </p:cNvSpPr>
          <p:nvPr/>
        </p:nvSpPr>
        <p:spPr bwMode="auto">
          <a:xfrm>
            <a:off x="3352800" y="4038600"/>
            <a:ext cx="304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" name="Group 96"/>
          <p:cNvGrpSpPr/>
          <p:nvPr/>
        </p:nvGrpSpPr>
        <p:grpSpPr bwMode="auto">
          <a:xfrm>
            <a:off x="2667000" y="3763963"/>
            <a:ext cx="533400" cy="579437"/>
            <a:chOff x="1680" y="2371"/>
            <a:chExt cx="336" cy="365"/>
          </a:xfrm>
        </p:grpSpPr>
        <p:sp>
          <p:nvSpPr>
            <p:cNvPr id="49225" name="Rectangle 97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9226" name="Text Box 98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99"/>
          <p:cNvGrpSpPr/>
          <p:nvPr/>
        </p:nvGrpSpPr>
        <p:grpSpPr bwMode="auto">
          <a:xfrm>
            <a:off x="2667000" y="3763963"/>
            <a:ext cx="533400" cy="579437"/>
            <a:chOff x="1680" y="2371"/>
            <a:chExt cx="336" cy="365"/>
          </a:xfrm>
        </p:grpSpPr>
        <p:sp>
          <p:nvSpPr>
            <p:cNvPr id="49223" name="Rectangle 100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9224" name="Text Box 101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1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102"/>
          <p:cNvGrpSpPr/>
          <p:nvPr/>
        </p:nvGrpSpPr>
        <p:grpSpPr bwMode="auto">
          <a:xfrm>
            <a:off x="6705600" y="3733800"/>
            <a:ext cx="533400" cy="579438"/>
            <a:chOff x="1680" y="2371"/>
            <a:chExt cx="336" cy="365"/>
          </a:xfrm>
        </p:grpSpPr>
        <p:sp>
          <p:nvSpPr>
            <p:cNvPr id="49221" name="Rectangle 103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9222" name="Text Box 104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105"/>
          <p:cNvGrpSpPr/>
          <p:nvPr/>
        </p:nvGrpSpPr>
        <p:grpSpPr bwMode="auto">
          <a:xfrm>
            <a:off x="6705600" y="3733800"/>
            <a:ext cx="533400" cy="579438"/>
            <a:chOff x="1680" y="2371"/>
            <a:chExt cx="336" cy="365"/>
          </a:xfrm>
        </p:grpSpPr>
        <p:sp>
          <p:nvSpPr>
            <p:cNvPr id="49219" name="Rectangle 106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9220" name="Text Box 107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1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9" name="Group 108"/>
          <p:cNvGrpSpPr/>
          <p:nvPr/>
        </p:nvGrpSpPr>
        <p:grpSpPr bwMode="auto">
          <a:xfrm>
            <a:off x="6248400" y="1981200"/>
            <a:ext cx="738188" cy="2819400"/>
            <a:chOff x="3936" y="1248"/>
            <a:chExt cx="465" cy="1776"/>
          </a:xfrm>
        </p:grpSpPr>
        <p:sp>
          <p:nvSpPr>
            <p:cNvPr id="49217" name="Line 109"/>
            <p:cNvSpPr>
              <a:spLocks noChangeShapeType="1"/>
            </p:cNvSpPr>
            <p:nvPr/>
          </p:nvSpPr>
          <p:spPr bwMode="auto">
            <a:xfrm>
              <a:off x="3936" y="1248"/>
              <a:ext cx="0" cy="17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8" name="Freeform 110"/>
            <p:cNvSpPr/>
            <p:nvPr/>
          </p:nvSpPr>
          <p:spPr bwMode="auto">
            <a:xfrm rot="10800000">
              <a:off x="3936" y="2112"/>
              <a:ext cx="465" cy="1"/>
            </a:xfrm>
            <a:custGeom>
              <a:avLst/>
              <a:gdLst>
                <a:gd name="T0" fmla="*/ 465 w 465"/>
                <a:gd name="T1" fmla="*/ 0 h 1"/>
                <a:gd name="T2" fmla="*/ 0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465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11"/>
          <p:cNvGrpSpPr/>
          <p:nvPr/>
        </p:nvGrpSpPr>
        <p:grpSpPr bwMode="auto">
          <a:xfrm>
            <a:off x="6980238" y="3181350"/>
            <a:ext cx="77787" cy="366713"/>
            <a:chOff x="1586" y="1334"/>
            <a:chExt cx="49" cy="231"/>
          </a:xfrm>
        </p:grpSpPr>
        <p:sp>
          <p:nvSpPr>
            <p:cNvPr id="49215" name="Freeform 112"/>
            <p:cNvSpPr/>
            <p:nvPr/>
          </p:nvSpPr>
          <p:spPr bwMode="auto">
            <a:xfrm>
              <a:off x="1586" y="1392"/>
              <a:ext cx="1" cy="120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  <a:gd name="T4" fmla="*/ 0 60000 65536"/>
                <a:gd name="T5" fmla="*/ 0 60000 65536"/>
                <a:gd name="T6" fmla="*/ 0 w 1"/>
                <a:gd name="T7" fmla="*/ 0 h 120"/>
                <a:gd name="T8" fmla="*/ 1 w 1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6" name="Freeform 113"/>
            <p:cNvSpPr/>
            <p:nvPr/>
          </p:nvSpPr>
          <p:spPr bwMode="auto">
            <a:xfrm>
              <a:off x="1634" y="1334"/>
              <a:ext cx="1" cy="231"/>
            </a:xfrm>
            <a:custGeom>
              <a:avLst/>
              <a:gdLst>
                <a:gd name="T0" fmla="*/ 0 w 1"/>
                <a:gd name="T1" fmla="*/ 0 h 231"/>
                <a:gd name="T2" fmla="*/ 0 w 1"/>
                <a:gd name="T3" fmla="*/ 231 h 231"/>
                <a:gd name="T4" fmla="*/ 0 60000 65536"/>
                <a:gd name="T5" fmla="*/ 0 60000 65536"/>
                <a:gd name="T6" fmla="*/ 0 w 1"/>
                <a:gd name="T7" fmla="*/ 0 h 231"/>
                <a:gd name="T8" fmla="*/ 1 w 1"/>
                <a:gd name="T9" fmla="*/ 231 h 2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1">
                  <a:moveTo>
                    <a:pt x="0" y="0"/>
                  </a:moveTo>
                  <a:lnTo>
                    <a:pt x="0" y="231"/>
                  </a:lnTo>
                </a:path>
              </a:pathLst>
            </a:custGeom>
            <a:noFill/>
            <a:ln w="5715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86" name="Freeform 114"/>
          <p:cNvSpPr/>
          <p:nvPr/>
        </p:nvSpPr>
        <p:spPr bwMode="auto">
          <a:xfrm>
            <a:off x="7072313" y="3433763"/>
            <a:ext cx="542925" cy="523875"/>
          </a:xfrm>
          <a:custGeom>
            <a:avLst/>
            <a:gdLst>
              <a:gd name="T0" fmla="*/ 0 w 342"/>
              <a:gd name="T1" fmla="*/ 0 h 330"/>
              <a:gd name="T2" fmla="*/ 2147483647 w 342"/>
              <a:gd name="T3" fmla="*/ 0 h 330"/>
              <a:gd name="T4" fmla="*/ 2147483647 w 342"/>
              <a:gd name="T5" fmla="*/ 2147483647 h 330"/>
              <a:gd name="T6" fmla="*/ 0 60000 65536"/>
              <a:gd name="T7" fmla="*/ 0 60000 65536"/>
              <a:gd name="T8" fmla="*/ 0 60000 65536"/>
              <a:gd name="T9" fmla="*/ 0 w 342"/>
              <a:gd name="T10" fmla="*/ 0 h 330"/>
              <a:gd name="T11" fmla="*/ 342 w 342"/>
              <a:gd name="T12" fmla="*/ 330 h 3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" h="330">
                <a:moveTo>
                  <a:pt x="0" y="0"/>
                </a:moveTo>
                <a:lnTo>
                  <a:pt x="342" y="0"/>
                </a:lnTo>
                <a:lnTo>
                  <a:pt x="342" y="33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15"/>
          <p:cNvGrpSpPr/>
          <p:nvPr/>
        </p:nvGrpSpPr>
        <p:grpSpPr bwMode="auto">
          <a:xfrm>
            <a:off x="7391400" y="3962400"/>
            <a:ext cx="447675" cy="152400"/>
            <a:chOff x="4656" y="2496"/>
            <a:chExt cx="282" cy="96"/>
          </a:xfrm>
        </p:grpSpPr>
        <p:sp>
          <p:nvSpPr>
            <p:cNvPr id="49213" name="Freeform 116"/>
            <p:cNvSpPr/>
            <p:nvPr/>
          </p:nvSpPr>
          <p:spPr bwMode="auto">
            <a:xfrm>
              <a:off x="4656" y="2496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14" name="Freeform 117"/>
            <p:cNvSpPr/>
            <p:nvPr/>
          </p:nvSpPr>
          <p:spPr bwMode="auto">
            <a:xfrm>
              <a:off x="4656" y="2591"/>
              <a:ext cx="282" cy="1"/>
            </a:xfrm>
            <a:custGeom>
              <a:avLst/>
              <a:gdLst>
                <a:gd name="T0" fmla="*/ 0 w 282"/>
                <a:gd name="T1" fmla="*/ 0 h 1"/>
                <a:gd name="T2" fmla="*/ 282 w 282"/>
                <a:gd name="T3" fmla="*/ 0 h 1"/>
                <a:gd name="T4" fmla="*/ 0 60000 65536"/>
                <a:gd name="T5" fmla="*/ 0 60000 65536"/>
                <a:gd name="T6" fmla="*/ 0 w 282"/>
                <a:gd name="T7" fmla="*/ 0 h 1"/>
                <a:gd name="T8" fmla="*/ 282 w 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2" h="1">
                  <a:moveTo>
                    <a:pt x="0" y="0"/>
                  </a:moveTo>
                  <a:lnTo>
                    <a:pt x="282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90" name="Line 118"/>
          <p:cNvSpPr>
            <a:spLocks noChangeShapeType="1"/>
          </p:cNvSpPr>
          <p:nvPr/>
        </p:nvSpPr>
        <p:spPr bwMode="auto">
          <a:xfrm>
            <a:off x="7620000" y="4114800"/>
            <a:ext cx="0" cy="533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1" name="Line 119"/>
          <p:cNvSpPr>
            <a:spLocks noChangeShapeType="1"/>
          </p:cNvSpPr>
          <p:nvPr/>
        </p:nvSpPr>
        <p:spPr bwMode="auto">
          <a:xfrm>
            <a:off x="7467600" y="4648200"/>
            <a:ext cx="304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2" name="Line 120"/>
          <p:cNvSpPr>
            <a:spLocks noChangeShapeType="1"/>
          </p:cNvSpPr>
          <p:nvPr/>
        </p:nvSpPr>
        <p:spPr bwMode="auto">
          <a:xfrm>
            <a:off x="5943600" y="2438400"/>
            <a:ext cx="25908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93" name="Freeform 121"/>
          <p:cNvSpPr/>
          <p:nvPr/>
        </p:nvSpPr>
        <p:spPr bwMode="auto">
          <a:xfrm>
            <a:off x="7062788" y="2438400"/>
            <a:ext cx="557212" cy="857250"/>
          </a:xfrm>
          <a:custGeom>
            <a:avLst/>
            <a:gdLst>
              <a:gd name="T0" fmla="*/ 2147483647 w 351"/>
              <a:gd name="T1" fmla="*/ 0 h 540"/>
              <a:gd name="T2" fmla="*/ 2147483647 w 351"/>
              <a:gd name="T3" fmla="*/ 2147483647 h 540"/>
              <a:gd name="T4" fmla="*/ 0 w 351"/>
              <a:gd name="T5" fmla="*/ 2147483647 h 540"/>
              <a:gd name="T6" fmla="*/ 0 60000 65536"/>
              <a:gd name="T7" fmla="*/ 0 60000 65536"/>
              <a:gd name="T8" fmla="*/ 0 60000 65536"/>
              <a:gd name="T9" fmla="*/ 0 w 351"/>
              <a:gd name="T10" fmla="*/ 0 h 540"/>
              <a:gd name="T11" fmla="*/ 351 w 351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1" h="540">
                <a:moveTo>
                  <a:pt x="351" y="0"/>
                </a:moveTo>
                <a:lnTo>
                  <a:pt x="351" y="540"/>
                </a:lnTo>
                <a:lnTo>
                  <a:pt x="0" y="54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" name="Group 122"/>
          <p:cNvGrpSpPr/>
          <p:nvPr/>
        </p:nvGrpSpPr>
        <p:grpSpPr bwMode="auto">
          <a:xfrm>
            <a:off x="4038600" y="3752850"/>
            <a:ext cx="533400" cy="590550"/>
            <a:chOff x="3168" y="2352"/>
            <a:chExt cx="336" cy="384"/>
          </a:xfrm>
        </p:grpSpPr>
        <p:sp>
          <p:nvSpPr>
            <p:cNvPr id="49211" name="Rectangle 123"/>
            <p:cNvSpPr>
              <a:spLocks noChangeArrowheads="1"/>
            </p:cNvSpPr>
            <p:nvPr/>
          </p:nvSpPr>
          <p:spPr bwMode="auto">
            <a:xfrm>
              <a:off x="3168" y="2383"/>
              <a:ext cx="336" cy="3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9212" name="Text Box 124"/>
            <p:cNvSpPr txBox="1">
              <a:spLocks noChangeArrowheads="1"/>
            </p:cNvSpPr>
            <p:nvPr/>
          </p:nvSpPr>
          <p:spPr bwMode="auto">
            <a:xfrm>
              <a:off x="3216" y="2352"/>
              <a:ext cx="244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32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3597" name="Freeform 125"/>
          <p:cNvSpPr/>
          <p:nvPr/>
        </p:nvSpPr>
        <p:spPr bwMode="auto">
          <a:xfrm>
            <a:off x="3886200" y="2667000"/>
            <a:ext cx="1588" cy="2528888"/>
          </a:xfrm>
          <a:custGeom>
            <a:avLst/>
            <a:gdLst>
              <a:gd name="T0" fmla="*/ 0 w 1"/>
              <a:gd name="T1" fmla="*/ 0 h 1593"/>
              <a:gd name="T2" fmla="*/ 0 w 1"/>
              <a:gd name="T3" fmla="*/ 2147483647 h 1593"/>
              <a:gd name="T4" fmla="*/ 0 60000 65536"/>
              <a:gd name="T5" fmla="*/ 0 60000 65536"/>
              <a:gd name="T6" fmla="*/ 0 w 1"/>
              <a:gd name="T7" fmla="*/ 0 h 1593"/>
              <a:gd name="T8" fmla="*/ 1 w 1"/>
              <a:gd name="T9" fmla="*/ 1593 h 15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593">
                <a:moveTo>
                  <a:pt x="0" y="0"/>
                </a:moveTo>
                <a:lnTo>
                  <a:pt x="0" y="1593"/>
                </a:lnTo>
              </a:path>
            </a:pathLst>
          </a:custGeom>
          <a:noFill/>
          <a:ln w="76200">
            <a:solidFill>
              <a:srgbClr val="C28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" name="Group 126"/>
          <p:cNvGrpSpPr/>
          <p:nvPr/>
        </p:nvGrpSpPr>
        <p:grpSpPr bwMode="auto">
          <a:xfrm>
            <a:off x="4038600" y="3760788"/>
            <a:ext cx="533400" cy="579437"/>
            <a:chOff x="1680" y="2371"/>
            <a:chExt cx="336" cy="365"/>
          </a:xfrm>
        </p:grpSpPr>
        <p:sp>
          <p:nvSpPr>
            <p:cNvPr id="49209" name="Rectangle 127"/>
            <p:cNvSpPr>
              <a:spLocks noChangeArrowheads="1"/>
            </p:cNvSpPr>
            <p:nvPr/>
          </p:nvSpPr>
          <p:spPr bwMode="auto">
            <a:xfrm>
              <a:off x="1680" y="2400"/>
              <a:ext cx="336" cy="3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49210" name="Text Box 128"/>
            <p:cNvSpPr txBox="1">
              <a:spLocks noChangeArrowheads="1"/>
            </p:cNvSpPr>
            <p:nvPr/>
          </p:nvSpPr>
          <p:spPr bwMode="auto">
            <a:xfrm>
              <a:off x="1728" y="237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>
                  <a:latin typeface="Times New Roman" panose="02020603050405020304" pitchFamily="18" charset="0"/>
                </a:rPr>
                <a:t>0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233601" name="Line 129"/>
          <p:cNvSpPr>
            <a:spLocks noChangeShapeType="1"/>
          </p:cNvSpPr>
          <p:nvPr/>
        </p:nvSpPr>
        <p:spPr bwMode="auto">
          <a:xfrm flipV="1">
            <a:off x="3886200" y="19812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4" name="Group 130"/>
          <p:cNvGrpSpPr/>
          <p:nvPr/>
        </p:nvGrpSpPr>
        <p:grpSpPr bwMode="auto">
          <a:xfrm>
            <a:off x="2514600" y="2273300"/>
            <a:ext cx="2057400" cy="488950"/>
            <a:chOff x="1584" y="1536"/>
            <a:chExt cx="1296" cy="212"/>
          </a:xfrm>
        </p:grpSpPr>
        <p:sp>
          <p:nvSpPr>
            <p:cNvPr id="49207" name="Freeform 131"/>
            <p:cNvSpPr/>
            <p:nvPr/>
          </p:nvSpPr>
          <p:spPr bwMode="auto">
            <a:xfrm>
              <a:off x="1584" y="1536"/>
              <a:ext cx="291" cy="212"/>
            </a:xfrm>
            <a:custGeom>
              <a:avLst/>
              <a:gdLst>
                <a:gd name="T0" fmla="*/ 0 w 291"/>
                <a:gd name="T1" fmla="*/ 0 h 212"/>
                <a:gd name="T2" fmla="*/ 0 w 291"/>
                <a:gd name="T3" fmla="*/ 212 h 212"/>
                <a:gd name="T4" fmla="*/ 291 w 291"/>
                <a:gd name="T5" fmla="*/ 212 h 212"/>
                <a:gd name="T6" fmla="*/ 0 60000 65536"/>
                <a:gd name="T7" fmla="*/ 0 60000 65536"/>
                <a:gd name="T8" fmla="*/ 0 60000 65536"/>
                <a:gd name="T9" fmla="*/ 0 w 291"/>
                <a:gd name="T10" fmla="*/ 0 h 212"/>
                <a:gd name="T11" fmla="*/ 291 w 291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12">
                  <a:moveTo>
                    <a:pt x="0" y="0"/>
                  </a:moveTo>
                  <a:lnTo>
                    <a:pt x="0" y="212"/>
                  </a:lnTo>
                  <a:lnTo>
                    <a:pt x="291" y="212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8" name="Line 132"/>
            <p:cNvSpPr>
              <a:spLocks noChangeShapeType="1"/>
            </p:cNvSpPr>
            <p:nvPr/>
          </p:nvSpPr>
          <p:spPr bwMode="auto">
            <a:xfrm>
              <a:off x="1584" y="1536"/>
              <a:ext cx="129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3605" name="Rectangle 133"/>
          <p:cNvSpPr>
            <a:spLocks noChangeArrowheads="1"/>
          </p:cNvSpPr>
          <p:nvPr/>
        </p:nvSpPr>
        <p:spPr bwMode="auto">
          <a:xfrm>
            <a:off x="533400" y="6072188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写入与输入信息相同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33606" name="Text Box 134"/>
          <p:cNvSpPr txBox="1">
            <a:spLocks noChangeArrowheads="1"/>
          </p:cNvSpPr>
          <p:nvPr/>
        </p:nvSpPr>
        <p:spPr bwMode="auto">
          <a:xfrm>
            <a:off x="4214813" y="6072188"/>
            <a:ext cx="487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写入时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aseline="-25000">
                <a:solidFill>
                  <a:srgbClr val="0419E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>
                <a:latin typeface="Times New Roman" panose="02020603050405020304" pitchFamily="18" charset="0"/>
              </a:rPr>
              <a:t>充电为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“1”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放电为 </a:t>
            </a:r>
            <a:r>
              <a: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rPr>
              <a:t>“0”</a:t>
            </a:r>
            <a:endParaRPr lang="zh-CN" altLang="en-US" sz="2400">
              <a:solidFill>
                <a:srgbClr val="0419E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" name="Group 135"/>
          <p:cNvGrpSpPr/>
          <p:nvPr/>
        </p:nvGrpSpPr>
        <p:grpSpPr bwMode="auto">
          <a:xfrm>
            <a:off x="3084513" y="1981200"/>
            <a:ext cx="839787" cy="703263"/>
            <a:chOff x="1943" y="1248"/>
            <a:chExt cx="529" cy="443"/>
          </a:xfrm>
        </p:grpSpPr>
        <p:sp>
          <p:nvSpPr>
            <p:cNvPr id="49205" name="Line 136"/>
            <p:cNvSpPr>
              <a:spLocks noChangeShapeType="1"/>
            </p:cNvSpPr>
            <p:nvPr/>
          </p:nvSpPr>
          <p:spPr bwMode="auto">
            <a:xfrm flipV="1">
              <a:off x="2448" y="1248"/>
              <a:ext cx="0" cy="432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6" name="Freeform 137"/>
            <p:cNvSpPr/>
            <p:nvPr/>
          </p:nvSpPr>
          <p:spPr bwMode="auto">
            <a:xfrm>
              <a:off x="1943" y="1689"/>
              <a:ext cx="529" cy="2"/>
            </a:xfrm>
            <a:custGeom>
              <a:avLst/>
              <a:gdLst>
                <a:gd name="T0" fmla="*/ 0 w 529"/>
                <a:gd name="T1" fmla="*/ 2 h 2"/>
                <a:gd name="T2" fmla="*/ 529 w 529"/>
                <a:gd name="T3" fmla="*/ 0 h 2"/>
                <a:gd name="T4" fmla="*/ 0 60000 65536"/>
                <a:gd name="T5" fmla="*/ 0 60000 65536"/>
                <a:gd name="T6" fmla="*/ 0 w 529"/>
                <a:gd name="T7" fmla="*/ 0 h 2"/>
                <a:gd name="T8" fmla="*/ 529 w 529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9" h="2">
                  <a:moveTo>
                    <a:pt x="0" y="2"/>
                  </a:moveTo>
                  <a:lnTo>
                    <a:pt x="529" y="0"/>
                  </a:lnTo>
                </a:path>
              </a:pathLst>
            </a:custGeom>
            <a:noFill/>
            <a:ln w="76200">
              <a:solidFill>
                <a:srgbClr val="C28F00"/>
              </a:solidFill>
              <a:rou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610" name="Freeform 138"/>
          <p:cNvSpPr/>
          <p:nvPr/>
        </p:nvSpPr>
        <p:spPr bwMode="auto">
          <a:xfrm>
            <a:off x="3084513" y="2852738"/>
            <a:ext cx="411162" cy="627062"/>
          </a:xfrm>
          <a:custGeom>
            <a:avLst/>
            <a:gdLst>
              <a:gd name="T0" fmla="*/ 0 w 259"/>
              <a:gd name="T1" fmla="*/ 2147483647 h 395"/>
              <a:gd name="T2" fmla="*/ 2147483647 w 259"/>
              <a:gd name="T3" fmla="*/ 0 h 395"/>
              <a:gd name="T4" fmla="*/ 2147483647 w 259"/>
              <a:gd name="T5" fmla="*/ 2147483647 h 395"/>
              <a:gd name="T6" fmla="*/ 2147483647 w 259"/>
              <a:gd name="T7" fmla="*/ 2147483647 h 395"/>
              <a:gd name="T8" fmla="*/ 0 60000 65536"/>
              <a:gd name="T9" fmla="*/ 0 60000 65536"/>
              <a:gd name="T10" fmla="*/ 0 60000 65536"/>
              <a:gd name="T11" fmla="*/ 0 60000 65536"/>
              <a:gd name="T12" fmla="*/ 0 w 259"/>
              <a:gd name="T13" fmla="*/ 0 h 395"/>
              <a:gd name="T14" fmla="*/ 259 w 259"/>
              <a:gd name="T15" fmla="*/ 395 h 3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9" h="395">
                <a:moveTo>
                  <a:pt x="0" y="2"/>
                </a:moveTo>
                <a:lnTo>
                  <a:pt x="259" y="0"/>
                </a:lnTo>
                <a:lnTo>
                  <a:pt x="258" y="395"/>
                </a:lnTo>
                <a:lnTo>
                  <a:pt x="3" y="393"/>
                </a:lnTo>
              </a:path>
            </a:pathLst>
          </a:custGeom>
          <a:noFill/>
          <a:ln w="76200">
            <a:solidFill>
              <a:srgbClr val="C28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611" name="Freeform 139"/>
          <p:cNvSpPr/>
          <p:nvPr/>
        </p:nvSpPr>
        <p:spPr bwMode="auto">
          <a:xfrm>
            <a:off x="3086100" y="3633788"/>
            <a:ext cx="419100" cy="404812"/>
          </a:xfrm>
          <a:custGeom>
            <a:avLst/>
            <a:gdLst>
              <a:gd name="T0" fmla="*/ 0 w 264"/>
              <a:gd name="T1" fmla="*/ 0 h 255"/>
              <a:gd name="T2" fmla="*/ 2147483647 w 264"/>
              <a:gd name="T3" fmla="*/ 2147483647 h 255"/>
              <a:gd name="T4" fmla="*/ 2147483647 w 264"/>
              <a:gd name="T5" fmla="*/ 2147483647 h 255"/>
              <a:gd name="T6" fmla="*/ 0 60000 65536"/>
              <a:gd name="T7" fmla="*/ 0 60000 65536"/>
              <a:gd name="T8" fmla="*/ 0 60000 65536"/>
              <a:gd name="T9" fmla="*/ 0 w 264"/>
              <a:gd name="T10" fmla="*/ 0 h 255"/>
              <a:gd name="T11" fmla="*/ 264 w 26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55">
                <a:moveTo>
                  <a:pt x="0" y="0"/>
                </a:moveTo>
                <a:lnTo>
                  <a:pt x="263" y="2"/>
                </a:lnTo>
                <a:lnTo>
                  <a:pt x="264" y="255"/>
                </a:lnTo>
              </a:path>
            </a:pathLst>
          </a:custGeom>
          <a:noFill/>
          <a:ln w="76200">
            <a:solidFill>
              <a:srgbClr val="C28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612" name="Line 140"/>
          <p:cNvSpPr>
            <a:spLocks noChangeShapeType="1"/>
          </p:cNvSpPr>
          <p:nvPr/>
        </p:nvSpPr>
        <p:spPr bwMode="auto">
          <a:xfrm>
            <a:off x="3352800" y="4038600"/>
            <a:ext cx="304800" cy="0"/>
          </a:xfrm>
          <a:prstGeom prst="line">
            <a:avLst/>
          </a:prstGeom>
          <a:noFill/>
          <a:ln w="76200">
            <a:solidFill>
              <a:srgbClr val="C28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613" name="Rectangle 1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4.2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26" name="Group 142"/>
          <p:cNvGrpSpPr/>
          <p:nvPr/>
        </p:nvGrpSpPr>
        <p:grpSpPr bwMode="auto">
          <a:xfrm>
            <a:off x="1316038" y="2346325"/>
            <a:ext cx="1716087" cy="1714500"/>
            <a:chOff x="829" y="1478"/>
            <a:chExt cx="1081" cy="1080"/>
          </a:xfrm>
        </p:grpSpPr>
        <p:sp>
          <p:nvSpPr>
            <p:cNvPr id="49202" name="Text Box 143"/>
            <p:cNvSpPr txBox="1">
              <a:spLocks noChangeArrowheads="1"/>
            </p:cNvSpPr>
            <p:nvPr/>
          </p:nvSpPr>
          <p:spPr bwMode="auto">
            <a:xfrm>
              <a:off x="829" y="2306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03" name="Text Box 144"/>
            <p:cNvSpPr txBox="1">
              <a:spLocks noChangeArrowheads="1"/>
            </p:cNvSpPr>
            <p:nvPr/>
          </p:nvSpPr>
          <p:spPr bwMode="auto">
            <a:xfrm>
              <a:off x="1632" y="1478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04" name="Text Box 145"/>
            <p:cNvSpPr txBox="1">
              <a:spLocks noChangeArrowheads="1"/>
            </p:cNvSpPr>
            <p:nvPr/>
          </p:nvSpPr>
          <p:spPr bwMode="auto">
            <a:xfrm>
              <a:off x="1632" y="1968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3618" name="Text Box 146"/>
          <p:cNvSpPr txBox="1">
            <a:spLocks noChangeArrowheads="1"/>
          </p:cNvSpPr>
          <p:nvPr/>
        </p:nvSpPr>
        <p:spPr bwMode="auto">
          <a:xfrm>
            <a:off x="6680200" y="28336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3619" name="AutoShape 147"/>
          <p:cNvSpPr>
            <a:spLocks noChangeArrowheads="1"/>
          </p:cNvSpPr>
          <p:nvPr/>
        </p:nvSpPr>
        <p:spPr bwMode="auto">
          <a:xfrm>
            <a:off x="6477000" y="1600200"/>
            <a:ext cx="1066800" cy="381000"/>
          </a:xfrm>
          <a:prstGeom prst="wedgeRoundRectCallout">
            <a:avLst>
              <a:gd name="adj1" fmla="val -50894"/>
              <a:gd name="adj2" fmla="val 16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8800" tIns="10800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无电流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33620" name="AutoShape 148"/>
          <p:cNvSpPr>
            <a:spLocks noChangeArrowheads="1"/>
          </p:cNvSpPr>
          <p:nvPr/>
        </p:nvSpPr>
        <p:spPr bwMode="auto">
          <a:xfrm>
            <a:off x="6477000" y="1600200"/>
            <a:ext cx="1066800" cy="381000"/>
          </a:xfrm>
          <a:prstGeom prst="wedgeRoundRectCallout">
            <a:avLst>
              <a:gd name="adj1" fmla="val -50894"/>
              <a:gd name="adj2" fmla="val 16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8800" tIns="10800"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imes New Roman" panose="02020603050405020304" pitchFamily="18" charset="0"/>
              </a:rPr>
              <a:t>有电流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50" name="日期占位符 14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FF16FC-8043-48D8-B734-706996595BE0}" type="datetime1">
              <a:rPr lang="zh-CN" altLang="en-US"/>
            </a:fld>
            <a:endParaRPr lang="en-US" altLang="zh-CN"/>
          </a:p>
        </p:txBody>
      </p:sp>
      <p:sp>
        <p:nvSpPr>
          <p:cNvPr id="151" name="灯片编号占位符 1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4A9C6C9C-D6C0-4BC5-81DE-FBA6A71245AF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23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2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2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23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2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2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9" dur="500"/>
                                        <p:tgtEl>
                                          <p:spTgt spid="23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23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23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3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3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3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33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3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3" dur="500"/>
                                        <p:tgtEl>
                                          <p:spTgt spid="2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2" dur="500"/>
                                        <p:tgtEl>
                                          <p:spTgt spid="23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7" dur="500"/>
                                        <p:tgtEl>
                                          <p:spTgt spid="23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23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33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23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3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26" grpId="0" autoUpdateAnimBg="0"/>
      <p:bldP spid="233528" grpId="0" autoUpdateAnimBg="0"/>
      <p:bldP spid="233529" grpId="0" autoUpdateAnimBg="0"/>
      <p:bldP spid="233551" grpId="0" animBg="1"/>
      <p:bldP spid="233556" grpId="0" animBg="1"/>
      <p:bldP spid="233557" grpId="0" animBg="1"/>
      <p:bldP spid="233561" grpId="0" animBg="1"/>
      <p:bldP spid="233565" grpId="0" animBg="1"/>
      <p:bldP spid="233566" grpId="0" animBg="1"/>
      <p:bldP spid="233567" grpId="0" animBg="1"/>
      <p:bldP spid="233586" grpId="0" animBg="1"/>
      <p:bldP spid="233590" grpId="0" animBg="1"/>
      <p:bldP spid="233591" grpId="0" animBg="1"/>
      <p:bldP spid="233592" grpId="0" animBg="1"/>
      <p:bldP spid="233593" grpId="0" animBg="1"/>
      <p:bldP spid="233597" grpId="0" animBg="1"/>
      <p:bldP spid="233601" grpId="0" animBg="1"/>
      <p:bldP spid="233605" grpId="0" autoUpdateAnimBg="0"/>
      <p:bldP spid="233606" grpId="0" autoUpdateAnimBg="0"/>
      <p:bldP spid="233610" grpId="0" animBg="1"/>
      <p:bldP spid="233611" grpId="0" animBg="1"/>
      <p:bldP spid="233612" grpId="0" animBg="1"/>
      <p:bldP spid="233618" grpId="0" autoUpdateAnimBg="0"/>
      <p:bldP spid="233619" grpId="0" animBg="1" autoUpdateAnimBg="0"/>
      <p:bldP spid="23362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4"/>
          <p:cNvGrpSpPr/>
          <p:nvPr/>
        </p:nvGrpSpPr>
        <p:grpSpPr bwMode="auto">
          <a:xfrm>
            <a:off x="441325" y="1200150"/>
            <a:ext cx="8626475" cy="5456238"/>
            <a:chOff x="278" y="756"/>
            <a:chExt cx="5434" cy="3437"/>
          </a:xfrm>
        </p:grpSpPr>
        <p:grpSp>
          <p:nvGrpSpPr>
            <p:cNvPr id="72725" name="Group 103"/>
            <p:cNvGrpSpPr/>
            <p:nvPr/>
          </p:nvGrpSpPr>
          <p:grpSpPr bwMode="auto">
            <a:xfrm>
              <a:off x="278" y="756"/>
              <a:ext cx="5434" cy="3437"/>
              <a:chOff x="278" y="756"/>
              <a:chExt cx="5434" cy="3437"/>
            </a:xfrm>
          </p:grpSpPr>
          <p:sp>
            <p:nvSpPr>
              <p:cNvPr id="72728" name="Rectangle 5"/>
              <p:cNvSpPr>
                <a:spLocks noChangeArrowheads="1"/>
              </p:cNvSpPr>
              <p:nvPr/>
            </p:nvSpPr>
            <p:spPr bwMode="auto">
              <a:xfrm>
                <a:off x="1362" y="784"/>
                <a:ext cx="3015" cy="6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29" name="Rectangle 6"/>
              <p:cNvSpPr>
                <a:spLocks noChangeArrowheads="1"/>
              </p:cNvSpPr>
              <p:nvPr/>
            </p:nvSpPr>
            <p:spPr bwMode="auto">
              <a:xfrm>
                <a:off x="2251" y="966"/>
                <a:ext cx="123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/>
                  <a:t>时序与控制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0" name="Rectangle 7"/>
              <p:cNvSpPr>
                <a:spLocks noChangeArrowheads="1"/>
              </p:cNvSpPr>
              <p:nvPr/>
            </p:nvSpPr>
            <p:spPr bwMode="auto">
              <a:xfrm>
                <a:off x="4728" y="766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行时钟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1" name="Rectangle 8"/>
              <p:cNvSpPr>
                <a:spLocks noChangeArrowheads="1"/>
              </p:cNvSpPr>
              <p:nvPr/>
            </p:nvSpPr>
            <p:spPr bwMode="auto">
              <a:xfrm>
                <a:off x="4728" y="1004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列时钟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2" name="Rectangle 9"/>
              <p:cNvSpPr>
                <a:spLocks noChangeArrowheads="1"/>
              </p:cNvSpPr>
              <p:nvPr/>
            </p:nvSpPr>
            <p:spPr bwMode="auto">
              <a:xfrm>
                <a:off x="4728" y="1242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写时钟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3" name="Rectangle 10"/>
              <p:cNvSpPr>
                <a:spLocks noChangeArrowheads="1"/>
              </p:cNvSpPr>
              <p:nvPr/>
            </p:nvSpPr>
            <p:spPr bwMode="auto">
              <a:xfrm>
                <a:off x="640" y="1229"/>
                <a:ext cx="33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200">
                    <a:latin typeface="Times New Roman" panose="02020603050405020304" pitchFamily="18" charset="0"/>
                  </a:rPr>
                  <a:t>WE</a:t>
                </a:r>
                <a:endParaRPr lang="en-US" altLang="zh-CN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4" name="Line 11"/>
              <p:cNvSpPr>
                <a:spLocks noChangeShapeType="1"/>
              </p:cNvSpPr>
              <p:nvPr/>
            </p:nvSpPr>
            <p:spPr bwMode="auto">
              <a:xfrm>
                <a:off x="648" y="1243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5" name="Rectangle 12"/>
              <p:cNvSpPr>
                <a:spLocks noChangeArrowheads="1"/>
              </p:cNvSpPr>
              <p:nvPr/>
            </p:nvSpPr>
            <p:spPr bwMode="auto">
              <a:xfrm>
                <a:off x="651" y="756"/>
                <a:ext cx="35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>
                    <a:latin typeface="Times New Roman" panose="02020603050405020304" pitchFamily="18" charset="0"/>
                  </a:rPr>
                  <a:t>RAS</a:t>
                </a:r>
                <a:endParaRPr lang="en-US" altLang="zh-CN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6" name="Line 13"/>
              <p:cNvSpPr>
                <a:spLocks noChangeShapeType="1"/>
              </p:cNvSpPr>
              <p:nvPr/>
            </p:nvSpPr>
            <p:spPr bwMode="auto">
              <a:xfrm>
                <a:off x="624" y="768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7" name="Rectangle 14"/>
              <p:cNvSpPr>
                <a:spLocks noChangeArrowheads="1"/>
              </p:cNvSpPr>
              <p:nvPr/>
            </p:nvSpPr>
            <p:spPr bwMode="auto">
              <a:xfrm>
                <a:off x="651" y="992"/>
                <a:ext cx="352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>
                    <a:latin typeface="Times New Roman" panose="02020603050405020304" pitchFamily="18" charset="0"/>
                  </a:rPr>
                  <a:t>CAS</a:t>
                </a:r>
                <a:endParaRPr lang="en-US" altLang="zh-CN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8" name="Line 15"/>
              <p:cNvSpPr>
                <a:spLocks noChangeShapeType="1"/>
              </p:cNvSpPr>
              <p:nvPr/>
            </p:nvSpPr>
            <p:spPr bwMode="auto">
              <a:xfrm>
                <a:off x="624" y="1004"/>
                <a:ext cx="4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39" name="Rectangle 16"/>
              <p:cNvSpPr>
                <a:spLocks noChangeArrowheads="1"/>
              </p:cNvSpPr>
              <p:nvPr/>
            </p:nvSpPr>
            <p:spPr bwMode="auto">
              <a:xfrm>
                <a:off x="957" y="1618"/>
                <a:ext cx="525" cy="8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40" name="Rectangle 19"/>
              <p:cNvSpPr>
                <a:spLocks noChangeArrowheads="1"/>
              </p:cNvSpPr>
              <p:nvPr/>
            </p:nvSpPr>
            <p:spPr bwMode="auto">
              <a:xfrm>
                <a:off x="957" y="3107"/>
                <a:ext cx="525" cy="8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41" name="Rectangle 22"/>
              <p:cNvSpPr>
                <a:spLocks noChangeArrowheads="1"/>
              </p:cNvSpPr>
              <p:nvPr/>
            </p:nvSpPr>
            <p:spPr bwMode="auto">
              <a:xfrm rot="5400000">
                <a:off x="1785" y="230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2" name="Rectangle 23"/>
              <p:cNvSpPr>
                <a:spLocks noChangeArrowheads="1"/>
              </p:cNvSpPr>
              <p:nvPr/>
            </p:nvSpPr>
            <p:spPr bwMode="auto">
              <a:xfrm>
                <a:off x="336" y="1714"/>
                <a:ext cx="287" cy="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43" name="Rectangle 24"/>
              <p:cNvSpPr>
                <a:spLocks noChangeArrowheads="1"/>
              </p:cNvSpPr>
              <p:nvPr/>
            </p:nvSpPr>
            <p:spPr bwMode="auto">
              <a:xfrm>
                <a:off x="336" y="1743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4" name="Rectangle 25"/>
              <p:cNvSpPr>
                <a:spLocks noChangeArrowheads="1"/>
              </p:cNvSpPr>
              <p:nvPr/>
            </p:nvSpPr>
            <p:spPr bwMode="auto">
              <a:xfrm>
                <a:off x="432" y="1718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'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5" name="Rectangle 26"/>
              <p:cNvSpPr>
                <a:spLocks noChangeArrowheads="1"/>
              </p:cNvSpPr>
              <p:nvPr/>
            </p:nvSpPr>
            <p:spPr bwMode="auto">
              <a:xfrm>
                <a:off x="468" y="1822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6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6" name="Rectangle 27"/>
              <p:cNvSpPr>
                <a:spLocks noChangeArrowheads="1"/>
              </p:cNvSpPr>
              <p:nvPr/>
            </p:nvSpPr>
            <p:spPr bwMode="auto">
              <a:xfrm>
                <a:off x="336" y="2071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100"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7" name="Rectangle 28"/>
              <p:cNvSpPr>
                <a:spLocks noChangeArrowheads="1"/>
              </p:cNvSpPr>
              <p:nvPr/>
            </p:nvSpPr>
            <p:spPr bwMode="auto">
              <a:xfrm>
                <a:off x="432" y="2054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'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8" name="Rectangle 29"/>
              <p:cNvSpPr>
                <a:spLocks noChangeArrowheads="1"/>
              </p:cNvSpPr>
              <p:nvPr/>
            </p:nvSpPr>
            <p:spPr bwMode="auto">
              <a:xfrm>
                <a:off x="468" y="2150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600">
                    <a:latin typeface="Times New Roman" panose="02020603050405020304" pitchFamily="18" charset="0"/>
                  </a:rPr>
                  <a:t>0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49" name="Rectangle 30"/>
              <p:cNvSpPr>
                <a:spLocks noChangeArrowheads="1"/>
              </p:cNvSpPr>
              <p:nvPr/>
            </p:nvSpPr>
            <p:spPr bwMode="auto">
              <a:xfrm>
                <a:off x="624" y="2016"/>
                <a:ext cx="48" cy="15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50" name="Rectangle 31"/>
              <p:cNvSpPr>
                <a:spLocks noChangeArrowheads="1"/>
              </p:cNvSpPr>
              <p:nvPr/>
            </p:nvSpPr>
            <p:spPr bwMode="auto">
              <a:xfrm>
                <a:off x="2208" y="3696"/>
                <a:ext cx="1152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存储单元阵列</a:t>
                </a:r>
                <a:endParaRPr lang="zh-CN" altLang="en-US" sz="2000"/>
              </a:p>
            </p:txBody>
          </p:sp>
          <p:sp>
            <p:nvSpPr>
              <p:cNvPr id="72751" name="Rectangle 32"/>
              <p:cNvSpPr>
                <a:spLocks noChangeArrowheads="1"/>
              </p:cNvSpPr>
              <p:nvPr/>
            </p:nvSpPr>
            <p:spPr bwMode="auto">
              <a:xfrm>
                <a:off x="2304" y="3336"/>
                <a:ext cx="11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基准单元</a:t>
                </a:r>
                <a:endParaRPr lang="zh-CN" altLang="en-US" sz="2000"/>
              </a:p>
            </p:txBody>
          </p:sp>
          <p:sp>
            <p:nvSpPr>
              <p:cNvPr id="72752" name="Rectangle 33"/>
              <p:cNvSpPr>
                <a:spLocks noChangeArrowheads="1"/>
              </p:cNvSpPr>
              <p:nvPr/>
            </p:nvSpPr>
            <p:spPr bwMode="auto">
              <a:xfrm>
                <a:off x="1920" y="3264"/>
                <a:ext cx="288" cy="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行</a:t>
                </a:r>
                <a:endParaRPr lang="zh-CN" altLang="en-US" sz="2000"/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译</a:t>
                </a:r>
                <a:endParaRPr lang="zh-CN" altLang="en-US" sz="2000"/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码</a:t>
                </a:r>
                <a:endParaRPr lang="zh-CN" altLang="en-US" sz="2000"/>
              </a:p>
            </p:txBody>
          </p:sp>
          <p:sp>
            <p:nvSpPr>
              <p:cNvPr id="72753" name="Rectangle 34"/>
              <p:cNvSpPr>
                <a:spLocks noChangeArrowheads="1"/>
              </p:cNvSpPr>
              <p:nvPr/>
            </p:nvSpPr>
            <p:spPr bwMode="auto">
              <a:xfrm>
                <a:off x="2352" y="2948"/>
                <a:ext cx="115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列译码器</a:t>
                </a:r>
                <a:endParaRPr lang="zh-CN" altLang="en-US" sz="2000"/>
              </a:p>
            </p:txBody>
          </p:sp>
          <p:sp>
            <p:nvSpPr>
              <p:cNvPr id="72754" name="Rectangle 35"/>
              <p:cNvSpPr>
                <a:spLocks noChangeArrowheads="1"/>
              </p:cNvSpPr>
              <p:nvPr/>
            </p:nvSpPr>
            <p:spPr bwMode="auto">
              <a:xfrm>
                <a:off x="2256" y="2597"/>
                <a:ext cx="1152" cy="3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再生放大器</a:t>
                </a:r>
                <a:endParaRPr lang="zh-CN" altLang="en-US" sz="2000"/>
              </a:p>
            </p:txBody>
          </p:sp>
          <p:sp>
            <p:nvSpPr>
              <p:cNvPr id="72755" name="Rectangle 36"/>
              <p:cNvSpPr>
                <a:spLocks noChangeArrowheads="1"/>
              </p:cNvSpPr>
              <p:nvPr/>
            </p:nvSpPr>
            <p:spPr bwMode="auto">
              <a:xfrm>
                <a:off x="2352" y="2319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列译码器</a:t>
                </a:r>
                <a:endParaRPr lang="zh-CN" altLang="en-US" sz="2000"/>
              </a:p>
            </p:txBody>
          </p:sp>
          <p:sp>
            <p:nvSpPr>
              <p:cNvPr id="72756" name="Rectangle 37"/>
              <p:cNvSpPr>
                <a:spLocks noChangeArrowheads="1"/>
              </p:cNvSpPr>
              <p:nvPr/>
            </p:nvSpPr>
            <p:spPr bwMode="auto">
              <a:xfrm>
                <a:off x="1920" y="2279"/>
                <a:ext cx="288" cy="9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读</a:t>
                </a:r>
                <a:endParaRPr lang="zh-CN" altLang="en-US" sz="2000"/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出</a:t>
                </a:r>
                <a:endParaRPr lang="zh-CN" altLang="en-US" sz="2000"/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放</a:t>
                </a:r>
                <a:endParaRPr lang="zh-CN" altLang="en-US" sz="2000"/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大</a:t>
                </a:r>
                <a:endParaRPr lang="zh-CN" altLang="en-US" sz="2000"/>
              </a:p>
            </p:txBody>
          </p:sp>
          <p:sp>
            <p:nvSpPr>
              <p:cNvPr id="72757" name="Rectangle 38"/>
              <p:cNvSpPr>
                <a:spLocks noChangeArrowheads="1"/>
              </p:cNvSpPr>
              <p:nvPr/>
            </p:nvSpPr>
            <p:spPr bwMode="auto">
              <a:xfrm>
                <a:off x="2352" y="1970"/>
                <a:ext cx="1152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基准单元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58" name="Rectangle 39"/>
              <p:cNvSpPr>
                <a:spLocks noChangeArrowheads="1"/>
              </p:cNvSpPr>
              <p:nvPr/>
            </p:nvSpPr>
            <p:spPr bwMode="auto">
              <a:xfrm>
                <a:off x="2208" y="1596"/>
                <a:ext cx="115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存储单元阵列</a:t>
                </a:r>
                <a:endParaRPr lang="zh-CN" altLang="en-US" sz="2000"/>
              </a:p>
            </p:txBody>
          </p:sp>
          <p:sp>
            <p:nvSpPr>
              <p:cNvPr id="72759" name="Rectangle 40"/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288" cy="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行</a:t>
                </a:r>
                <a:endParaRPr lang="zh-CN" altLang="en-US" sz="2000"/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译</a:t>
                </a:r>
                <a:endParaRPr lang="zh-CN" altLang="en-US" sz="2000"/>
              </a:p>
              <a:p>
                <a:pPr eaLnBrk="1" hangingPunct="1">
                  <a:lnSpc>
                    <a:spcPct val="95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000"/>
                  <a:t>码</a:t>
                </a:r>
                <a:endParaRPr lang="zh-CN" altLang="en-US" sz="2000"/>
              </a:p>
            </p:txBody>
          </p:sp>
          <p:sp>
            <p:nvSpPr>
              <p:cNvPr id="72760" name="Line 41"/>
              <p:cNvSpPr>
                <a:spLocks noChangeShapeType="1"/>
              </p:cNvSpPr>
              <p:nvPr/>
            </p:nvSpPr>
            <p:spPr bwMode="auto">
              <a:xfrm>
                <a:off x="1920" y="2279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1" name="Line 42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2" name="Line 43"/>
              <p:cNvSpPr>
                <a:spLocks noChangeShapeType="1"/>
              </p:cNvSpPr>
              <p:nvPr/>
            </p:nvSpPr>
            <p:spPr bwMode="auto">
              <a:xfrm>
                <a:off x="1920" y="4007"/>
                <a:ext cx="144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3" name="Line 44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247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4" name="Line 45"/>
              <p:cNvSpPr>
                <a:spLocks noChangeShapeType="1"/>
              </p:cNvSpPr>
              <p:nvPr/>
            </p:nvSpPr>
            <p:spPr bwMode="auto">
              <a:xfrm>
                <a:off x="2208" y="1536"/>
                <a:ext cx="0" cy="2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5" name="Line 46"/>
              <p:cNvSpPr>
                <a:spLocks noChangeShapeType="1"/>
              </p:cNvSpPr>
              <p:nvPr/>
            </p:nvSpPr>
            <p:spPr bwMode="auto">
              <a:xfrm>
                <a:off x="3360" y="1536"/>
                <a:ext cx="0" cy="247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6" name="Freeform 47"/>
              <p:cNvSpPr/>
              <p:nvPr/>
            </p:nvSpPr>
            <p:spPr bwMode="auto">
              <a:xfrm>
                <a:off x="1923" y="1533"/>
                <a:ext cx="1437" cy="4"/>
              </a:xfrm>
              <a:custGeom>
                <a:avLst/>
                <a:gdLst>
                  <a:gd name="T0" fmla="*/ 0 w 1437"/>
                  <a:gd name="T1" fmla="*/ 0 h 4"/>
                  <a:gd name="T2" fmla="*/ 1437 w 1437"/>
                  <a:gd name="T3" fmla="*/ 4 h 4"/>
                  <a:gd name="T4" fmla="*/ 0 60000 65536"/>
                  <a:gd name="T5" fmla="*/ 0 60000 65536"/>
                  <a:gd name="T6" fmla="*/ 0 w 1437"/>
                  <a:gd name="T7" fmla="*/ 0 h 4"/>
                  <a:gd name="T8" fmla="*/ 1437 w 1437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37" h="4">
                    <a:moveTo>
                      <a:pt x="0" y="0"/>
                    </a:moveTo>
                    <a:lnTo>
                      <a:pt x="1437" y="4"/>
                    </a:lnTo>
                  </a:path>
                </a:pathLst>
              </a:custGeom>
              <a:noFill/>
              <a:ln w="38100" cap="sq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7" name="Line 48"/>
              <p:cNvSpPr>
                <a:spLocks noChangeShapeType="1"/>
              </p:cNvSpPr>
              <p:nvPr/>
            </p:nvSpPr>
            <p:spPr bwMode="auto">
              <a:xfrm>
                <a:off x="2208" y="1920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8" name="Line 49"/>
              <p:cNvSpPr>
                <a:spLocks noChangeShapeType="1"/>
              </p:cNvSpPr>
              <p:nvPr/>
            </p:nvSpPr>
            <p:spPr bwMode="auto">
              <a:xfrm>
                <a:off x="2208" y="2567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69" name="Line 50"/>
              <p:cNvSpPr>
                <a:spLocks noChangeShapeType="1"/>
              </p:cNvSpPr>
              <p:nvPr/>
            </p:nvSpPr>
            <p:spPr bwMode="auto">
              <a:xfrm>
                <a:off x="2208" y="2928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70" name="Line 51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71" name="Rectangle 52"/>
              <p:cNvSpPr>
                <a:spLocks noChangeArrowheads="1"/>
              </p:cNvSpPr>
              <p:nvPr/>
            </p:nvSpPr>
            <p:spPr bwMode="auto">
              <a:xfrm>
                <a:off x="4215" y="2497"/>
                <a:ext cx="740" cy="6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72" name="Rectangle 53"/>
              <p:cNvSpPr>
                <a:spLocks noChangeArrowheads="1"/>
              </p:cNvSpPr>
              <p:nvPr/>
            </p:nvSpPr>
            <p:spPr bwMode="auto">
              <a:xfrm>
                <a:off x="4223" y="2568"/>
                <a:ext cx="4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latin typeface="Times New Roman" panose="02020603050405020304" pitchFamily="18" charset="0"/>
                  </a:rPr>
                  <a:t>     </a:t>
                </a:r>
                <a:r>
                  <a:rPr lang="zh-CN" altLang="en-US" sz="12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200">
                    <a:latin typeface="Times New Roman" panose="02020603050405020304" pitchFamily="18" charset="0"/>
                  </a:rPr>
                  <a:t>I/O</a:t>
                </a:r>
                <a:endParaRPr lang="en-US" altLang="zh-CN" sz="2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3" name="Rectangle 54"/>
              <p:cNvSpPr>
                <a:spLocks noChangeArrowheads="1"/>
              </p:cNvSpPr>
              <p:nvPr/>
            </p:nvSpPr>
            <p:spPr bwMode="auto">
              <a:xfrm>
                <a:off x="4353" y="2802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缓存器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4" name="Rectangle 55"/>
              <p:cNvSpPr>
                <a:spLocks noChangeArrowheads="1"/>
              </p:cNvSpPr>
              <p:nvPr/>
            </p:nvSpPr>
            <p:spPr bwMode="auto">
              <a:xfrm>
                <a:off x="4192" y="3547"/>
                <a:ext cx="738" cy="4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75" name="Rectangle 56"/>
              <p:cNvSpPr>
                <a:spLocks noChangeArrowheads="1"/>
              </p:cNvSpPr>
              <p:nvPr/>
            </p:nvSpPr>
            <p:spPr bwMode="auto">
              <a:xfrm>
                <a:off x="4224" y="3592"/>
                <a:ext cx="6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数据输出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6" name="Rectangle 57"/>
              <p:cNvSpPr>
                <a:spLocks noChangeArrowheads="1"/>
              </p:cNvSpPr>
              <p:nvPr/>
            </p:nvSpPr>
            <p:spPr bwMode="auto">
              <a:xfrm>
                <a:off x="4417" y="3815"/>
                <a:ext cx="32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驱动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7" name="Rectangle 58"/>
              <p:cNvSpPr>
                <a:spLocks noChangeArrowheads="1"/>
              </p:cNvSpPr>
              <p:nvPr/>
            </p:nvSpPr>
            <p:spPr bwMode="auto">
              <a:xfrm>
                <a:off x="4215" y="1692"/>
                <a:ext cx="740" cy="4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78" name="Rectangle 59"/>
              <p:cNvSpPr>
                <a:spLocks noChangeArrowheads="1"/>
              </p:cNvSpPr>
              <p:nvPr/>
            </p:nvSpPr>
            <p:spPr bwMode="auto">
              <a:xfrm>
                <a:off x="4265" y="1718"/>
                <a:ext cx="64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数据输入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9" name="Rectangle 60"/>
              <p:cNvSpPr>
                <a:spLocks noChangeArrowheads="1"/>
              </p:cNvSpPr>
              <p:nvPr/>
            </p:nvSpPr>
            <p:spPr bwMode="auto">
              <a:xfrm>
                <a:off x="4344" y="1958"/>
                <a:ext cx="48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/>
                  <a:t>寄存器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80" name="Rectangle 61"/>
              <p:cNvSpPr>
                <a:spLocks noChangeArrowheads="1"/>
              </p:cNvSpPr>
              <p:nvPr/>
            </p:nvSpPr>
            <p:spPr bwMode="auto">
              <a:xfrm>
                <a:off x="3744" y="2389"/>
                <a:ext cx="48" cy="1795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81" name="Rectangle 62"/>
              <p:cNvSpPr>
                <a:spLocks noChangeArrowheads="1"/>
              </p:cNvSpPr>
              <p:nvPr/>
            </p:nvSpPr>
            <p:spPr bwMode="auto">
              <a:xfrm>
                <a:off x="3840" y="2524"/>
                <a:ext cx="4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1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82" name="Rectangle 63"/>
              <p:cNvSpPr>
                <a:spLocks noChangeArrowheads="1"/>
              </p:cNvSpPr>
              <p:nvPr/>
            </p:nvSpPr>
            <p:spPr bwMode="auto">
              <a:xfrm rot="5400000">
                <a:off x="2479" y="2917"/>
                <a:ext cx="48" cy="248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83" name="Rectangle 64"/>
              <p:cNvSpPr>
                <a:spLocks noChangeArrowheads="1"/>
              </p:cNvSpPr>
              <p:nvPr/>
            </p:nvSpPr>
            <p:spPr bwMode="auto">
              <a:xfrm>
                <a:off x="1200" y="3975"/>
                <a:ext cx="48" cy="21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84" name="Freeform 65"/>
              <p:cNvSpPr/>
              <p:nvPr/>
            </p:nvSpPr>
            <p:spPr bwMode="auto">
              <a:xfrm>
                <a:off x="4608" y="2181"/>
                <a:ext cx="1" cy="315"/>
              </a:xfrm>
              <a:custGeom>
                <a:avLst/>
                <a:gdLst>
                  <a:gd name="T0" fmla="*/ 0 w 1"/>
                  <a:gd name="T1" fmla="*/ 0 h 315"/>
                  <a:gd name="T2" fmla="*/ 1 w 1"/>
                  <a:gd name="T3" fmla="*/ 315 h 315"/>
                  <a:gd name="T4" fmla="*/ 0 60000 65536"/>
                  <a:gd name="T5" fmla="*/ 0 60000 65536"/>
                  <a:gd name="T6" fmla="*/ 0 w 1"/>
                  <a:gd name="T7" fmla="*/ 0 h 315"/>
                  <a:gd name="T8" fmla="*/ 1 w 1"/>
                  <a:gd name="T9" fmla="*/ 315 h 3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15">
                    <a:moveTo>
                      <a:pt x="0" y="0"/>
                    </a:moveTo>
                    <a:lnTo>
                      <a:pt x="1" y="315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5" name="Freeform 66"/>
              <p:cNvSpPr/>
              <p:nvPr/>
            </p:nvSpPr>
            <p:spPr bwMode="auto">
              <a:xfrm>
                <a:off x="4608" y="3117"/>
                <a:ext cx="1" cy="429"/>
              </a:xfrm>
              <a:custGeom>
                <a:avLst/>
                <a:gdLst>
                  <a:gd name="T0" fmla="*/ 0 w 1"/>
                  <a:gd name="T1" fmla="*/ 0 h 429"/>
                  <a:gd name="T2" fmla="*/ 1 w 1"/>
                  <a:gd name="T3" fmla="*/ 429 h 429"/>
                  <a:gd name="T4" fmla="*/ 0 60000 65536"/>
                  <a:gd name="T5" fmla="*/ 0 60000 65536"/>
                  <a:gd name="T6" fmla="*/ 0 w 1"/>
                  <a:gd name="T7" fmla="*/ 0 h 429"/>
                  <a:gd name="T8" fmla="*/ 1 w 1"/>
                  <a:gd name="T9" fmla="*/ 429 h 42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29">
                    <a:moveTo>
                      <a:pt x="0" y="0"/>
                    </a:moveTo>
                    <a:lnTo>
                      <a:pt x="1" y="4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6" name="Line 67"/>
              <p:cNvSpPr>
                <a:spLocks noChangeShapeType="1"/>
              </p:cNvSpPr>
              <p:nvPr/>
            </p:nvSpPr>
            <p:spPr bwMode="auto">
              <a:xfrm flipH="1">
                <a:off x="4944" y="196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7" name="Line 68"/>
              <p:cNvSpPr>
                <a:spLocks noChangeShapeType="1"/>
              </p:cNvSpPr>
              <p:nvPr/>
            </p:nvSpPr>
            <p:spPr bwMode="auto">
              <a:xfrm rot="10800000" flipH="1">
                <a:off x="4938" y="37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88" name="Text Box 69"/>
              <p:cNvSpPr txBox="1">
                <a:spLocks noChangeArrowheads="1"/>
              </p:cNvSpPr>
              <p:nvPr/>
            </p:nvSpPr>
            <p:spPr bwMode="auto">
              <a:xfrm>
                <a:off x="5040" y="196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IN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89" name="Text Box 70"/>
              <p:cNvSpPr txBox="1">
                <a:spLocks noChangeArrowheads="1"/>
              </p:cNvSpPr>
              <p:nvPr/>
            </p:nvSpPr>
            <p:spPr bwMode="auto">
              <a:xfrm>
                <a:off x="4992" y="3801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400" baseline="-25000">
                    <a:latin typeface="Times New Roman" panose="02020603050405020304" pitchFamily="18" charset="0"/>
                  </a:rPr>
                  <a:t>OUT</a:t>
                </a:r>
                <a:endParaRPr lang="en-US" altLang="zh-CN" sz="240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90" name="Line 71"/>
              <p:cNvSpPr>
                <a:spLocks noChangeShapeType="1"/>
              </p:cNvSpPr>
              <p:nvPr/>
            </p:nvSpPr>
            <p:spPr bwMode="auto">
              <a:xfrm>
                <a:off x="1056" y="86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1" name="Line 72"/>
              <p:cNvSpPr>
                <a:spLocks noChangeShapeType="1"/>
              </p:cNvSpPr>
              <p:nvPr/>
            </p:nvSpPr>
            <p:spPr bwMode="auto">
              <a:xfrm>
                <a:off x="1056" y="109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2" name="Line 73"/>
              <p:cNvSpPr>
                <a:spLocks noChangeShapeType="1"/>
              </p:cNvSpPr>
              <p:nvPr/>
            </p:nvSpPr>
            <p:spPr bwMode="auto">
              <a:xfrm>
                <a:off x="1056" y="133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3" name="Line 74"/>
              <p:cNvSpPr>
                <a:spLocks noChangeShapeType="1"/>
              </p:cNvSpPr>
              <p:nvPr/>
            </p:nvSpPr>
            <p:spPr bwMode="auto">
              <a:xfrm>
                <a:off x="4368" y="86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4" name="Line 75"/>
              <p:cNvSpPr>
                <a:spLocks noChangeShapeType="1"/>
              </p:cNvSpPr>
              <p:nvPr/>
            </p:nvSpPr>
            <p:spPr bwMode="auto">
              <a:xfrm>
                <a:off x="4368" y="110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5" name="Line 76"/>
              <p:cNvSpPr>
                <a:spLocks noChangeShapeType="1"/>
              </p:cNvSpPr>
              <p:nvPr/>
            </p:nvSpPr>
            <p:spPr bwMode="auto">
              <a:xfrm>
                <a:off x="4368" y="133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796" name="AutoShape 77"/>
              <p:cNvSpPr>
                <a:spLocks noChangeArrowheads="1"/>
              </p:cNvSpPr>
              <p:nvPr/>
            </p:nvSpPr>
            <p:spPr bwMode="auto">
              <a:xfrm>
                <a:off x="560" y="1980"/>
                <a:ext cx="388" cy="100"/>
              </a:xfrm>
              <a:prstGeom prst="rightArrow">
                <a:avLst>
                  <a:gd name="adj1" fmla="val 50000"/>
                  <a:gd name="adj2" fmla="val 97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97" name="AutoShape 78"/>
              <p:cNvSpPr>
                <a:spLocks noChangeArrowheads="1"/>
              </p:cNvSpPr>
              <p:nvPr/>
            </p:nvSpPr>
            <p:spPr bwMode="auto">
              <a:xfrm>
                <a:off x="625" y="3488"/>
                <a:ext cx="320" cy="100"/>
              </a:xfrm>
              <a:prstGeom prst="rightArrow">
                <a:avLst>
                  <a:gd name="adj1" fmla="val 50000"/>
                  <a:gd name="adj2" fmla="val 8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798" name="Rectangle 79"/>
              <p:cNvSpPr>
                <a:spLocks noChangeArrowheads="1"/>
              </p:cNvSpPr>
              <p:nvPr/>
            </p:nvSpPr>
            <p:spPr bwMode="auto">
              <a:xfrm>
                <a:off x="1572" y="2004"/>
                <a:ext cx="48" cy="153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99" name="AutoShape 8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0" name="AutoShape 81"/>
              <p:cNvSpPr>
                <a:spLocks noChangeArrowheads="1"/>
              </p:cNvSpPr>
              <p:nvPr/>
            </p:nvSpPr>
            <p:spPr bwMode="auto">
              <a:xfrm>
                <a:off x="1573" y="3476"/>
                <a:ext cx="342" cy="100"/>
              </a:xfrm>
              <a:prstGeom prst="rightArrow">
                <a:avLst>
                  <a:gd name="adj1" fmla="val 50000"/>
                  <a:gd name="adj2" fmla="val 855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1" name="AutoShape 82"/>
              <p:cNvSpPr>
                <a:spLocks noChangeArrowheads="1"/>
              </p:cNvSpPr>
              <p:nvPr/>
            </p:nvSpPr>
            <p:spPr bwMode="auto">
              <a:xfrm rot="10800000">
                <a:off x="3359" y="2348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2" name="AutoShape 83"/>
              <p:cNvSpPr>
                <a:spLocks noChangeArrowheads="1"/>
              </p:cNvSpPr>
              <p:nvPr/>
            </p:nvSpPr>
            <p:spPr bwMode="auto">
              <a:xfrm rot="10800000">
                <a:off x="3360" y="3036"/>
                <a:ext cx="433" cy="100"/>
              </a:xfrm>
              <a:prstGeom prst="rightArrow">
                <a:avLst>
                  <a:gd name="adj1" fmla="val 50000"/>
                  <a:gd name="adj2" fmla="val 1082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3" name="AutoShape 84"/>
              <p:cNvSpPr>
                <a:spLocks noChangeArrowheads="1"/>
              </p:cNvSpPr>
              <p:nvPr/>
            </p:nvSpPr>
            <p:spPr bwMode="auto">
              <a:xfrm>
                <a:off x="3357" y="2700"/>
                <a:ext cx="841" cy="96"/>
              </a:xfrm>
              <a:prstGeom prst="leftRightArrow">
                <a:avLst>
                  <a:gd name="adj1" fmla="val 52083"/>
                  <a:gd name="adj2" fmla="val 1155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72804" name="Text Box 85"/>
              <p:cNvSpPr txBox="1">
                <a:spLocks noChangeArrowheads="1"/>
              </p:cNvSpPr>
              <p:nvPr/>
            </p:nvSpPr>
            <p:spPr bwMode="auto">
              <a:xfrm>
                <a:off x="278" y="1920"/>
                <a:ext cx="34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anose="02020603050405020304" pitchFamily="18" charset="0"/>
                  </a:rPr>
                  <a:t>~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726" name="Text Box 101"/>
            <p:cNvSpPr txBox="1">
              <a:spLocks noChangeArrowheads="1"/>
            </p:cNvSpPr>
            <p:nvPr/>
          </p:nvSpPr>
          <p:spPr bwMode="auto">
            <a:xfrm>
              <a:off x="939" y="1797"/>
              <a:ext cx="726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行地址</a:t>
              </a:r>
              <a:endParaRPr lang="zh-CN" altLang="en-US" sz="1800"/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缓存器</a:t>
              </a:r>
              <a:endParaRPr lang="zh-CN" altLang="en-US" sz="1800"/>
            </a:p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2727" name="Text Box 102"/>
            <p:cNvSpPr txBox="1">
              <a:spLocks noChangeArrowheads="1"/>
            </p:cNvSpPr>
            <p:nvPr/>
          </p:nvSpPr>
          <p:spPr bwMode="auto">
            <a:xfrm>
              <a:off x="939" y="3319"/>
              <a:ext cx="726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列地址</a:t>
              </a:r>
              <a:endParaRPr lang="zh-CN" altLang="en-US" sz="1800"/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1800"/>
                <a:t>缓存器</a:t>
              </a:r>
              <a:endParaRPr lang="zh-CN" altLang="en-US" sz="1800"/>
            </a:p>
            <a:p>
              <a:pPr eaLnBrk="1" hangingPunct="1">
                <a:spcBef>
                  <a:spcPct val="50000"/>
                </a:spcBef>
              </a:pPr>
              <a:endParaRPr lang="zh-CN" altLang="en-US"/>
            </a:p>
          </p:txBody>
        </p:sp>
      </p:grp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0" y="334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单</a:t>
            </a:r>
            <a:r>
              <a:rPr lang="zh-CN" altLang="en-US" sz="3200" dirty="0">
                <a:latin typeface="Times New Roman" panose="02020603050405020304" pitchFamily="18" charset="0"/>
              </a:rPr>
              <a:t>管动态 </a:t>
            </a:r>
            <a:r>
              <a:rPr lang="en-US" altLang="zh-CN" sz="3200" dirty="0">
                <a:latin typeface="Times New Roman" panose="02020603050405020304" pitchFamily="18" charset="0"/>
              </a:rPr>
              <a:t>RAM 4116 </a:t>
            </a:r>
            <a:r>
              <a:rPr lang="zh-CN" altLang="en-US" sz="3200" dirty="0">
                <a:latin typeface="Times New Roman" panose="02020603050405020304" pitchFamily="18" charset="0"/>
              </a:rPr>
              <a:t>(16</a:t>
            </a:r>
            <a:r>
              <a:rPr lang="en-US" altLang="zh-CN" sz="3200" dirty="0">
                <a:latin typeface="Times New Roman" panose="02020603050405020304" pitchFamily="18" charset="0"/>
              </a:rPr>
              <a:t>K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/>
              <a:t>1</a:t>
            </a:r>
            <a:r>
              <a:rPr lang="zh-CN" altLang="en-US" sz="2800" dirty="0"/>
              <a:t>位</a:t>
            </a:r>
            <a:r>
              <a:rPr lang="zh-CN" altLang="en-US" sz="3200" dirty="0">
                <a:latin typeface="Times New Roman" panose="02020603050405020304" pitchFamily="18" charset="0"/>
              </a:rPr>
              <a:t>) 外特性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4" name="Group 86"/>
          <p:cNvGrpSpPr/>
          <p:nvPr/>
        </p:nvGrpSpPr>
        <p:grpSpPr bwMode="auto">
          <a:xfrm>
            <a:off x="7839075" y="3124200"/>
            <a:ext cx="1228725" cy="3354388"/>
            <a:chOff x="4938" y="1968"/>
            <a:chExt cx="774" cy="2113"/>
          </a:xfrm>
        </p:grpSpPr>
        <p:sp>
          <p:nvSpPr>
            <p:cNvPr id="72721" name="Text Box 87"/>
            <p:cNvSpPr txBox="1">
              <a:spLocks noChangeArrowheads="1"/>
            </p:cNvSpPr>
            <p:nvPr/>
          </p:nvSpPr>
          <p:spPr bwMode="auto">
            <a:xfrm>
              <a:off x="5040" y="196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anose="02020603050405020304" pitchFamily="18" charset="0"/>
                </a:rPr>
                <a:t>IN</a:t>
              </a:r>
              <a:endParaRPr lang="en-US" altLang="zh-CN" sz="2400" baseline="-25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2" name="Line 88"/>
            <p:cNvSpPr>
              <a:spLocks noChangeShapeType="1"/>
            </p:cNvSpPr>
            <p:nvPr/>
          </p:nvSpPr>
          <p:spPr bwMode="auto">
            <a:xfrm flipH="1">
              <a:off x="4944" y="1968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89"/>
            <p:cNvSpPr>
              <a:spLocks noChangeShapeType="1"/>
            </p:cNvSpPr>
            <p:nvPr/>
          </p:nvSpPr>
          <p:spPr bwMode="auto">
            <a:xfrm rot="10800000" flipH="1">
              <a:off x="4938" y="3792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Text Box 90"/>
            <p:cNvSpPr txBox="1">
              <a:spLocks noChangeArrowheads="1"/>
            </p:cNvSpPr>
            <p:nvPr/>
          </p:nvSpPr>
          <p:spPr bwMode="auto">
            <a:xfrm>
              <a:off x="4992" y="3793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419E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>
                  <a:solidFill>
                    <a:srgbClr val="0419E0"/>
                  </a:solidFill>
                  <a:latin typeface="Times New Roman" panose="02020603050405020304" pitchFamily="18" charset="0"/>
                </a:rPr>
                <a:t>OUT</a:t>
              </a:r>
              <a:endParaRPr lang="en-US" altLang="zh-CN" sz="2400" baseline="-250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91"/>
          <p:cNvGrpSpPr/>
          <p:nvPr/>
        </p:nvGrpSpPr>
        <p:grpSpPr bwMode="auto">
          <a:xfrm>
            <a:off x="436563" y="2720975"/>
            <a:ext cx="554037" cy="936625"/>
            <a:chOff x="275" y="1714"/>
            <a:chExt cx="349" cy="590"/>
          </a:xfrm>
        </p:grpSpPr>
        <p:sp>
          <p:nvSpPr>
            <p:cNvPr id="72713" name="Rectangle 92"/>
            <p:cNvSpPr>
              <a:spLocks noChangeArrowheads="1"/>
            </p:cNvSpPr>
            <p:nvPr/>
          </p:nvSpPr>
          <p:spPr bwMode="auto">
            <a:xfrm>
              <a:off x="336" y="1714"/>
              <a:ext cx="287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en-US">
                <a:solidFill>
                  <a:srgbClr val="0419E0"/>
                </a:solidFill>
              </a:endParaRPr>
            </a:p>
          </p:txBody>
        </p:sp>
        <p:sp>
          <p:nvSpPr>
            <p:cNvPr id="72714" name="Rectangle 93"/>
            <p:cNvSpPr>
              <a:spLocks noChangeArrowheads="1"/>
            </p:cNvSpPr>
            <p:nvPr/>
          </p:nvSpPr>
          <p:spPr bwMode="auto">
            <a:xfrm>
              <a:off x="336" y="1743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419E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5" name="Rectangle 94"/>
            <p:cNvSpPr>
              <a:spLocks noChangeArrowheads="1"/>
            </p:cNvSpPr>
            <p:nvPr/>
          </p:nvSpPr>
          <p:spPr bwMode="auto">
            <a:xfrm>
              <a:off x="432" y="171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419E0"/>
                  </a:solidFill>
                  <a:latin typeface="Times New Roman" panose="02020603050405020304" pitchFamily="18" charset="0"/>
                </a:rPr>
                <a:t>'</a:t>
              </a:r>
              <a:endPara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6" name="Rectangle 95"/>
            <p:cNvSpPr>
              <a:spLocks noChangeArrowheads="1"/>
            </p:cNvSpPr>
            <p:nvPr/>
          </p:nvSpPr>
          <p:spPr bwMode="auto">
            <a:xfrm>
              <a:off x="468" y="182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419E0"/>
                  </a:solidFill>
                  <a:latin typeface="Times New Roman" panose="02020603050405020304" pitchFamily="18" charset="0"/>
                </a:rPr>
                <a:t>6</a:t>
              </a:r>
              <a:endPara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7" name="Rectangle 96"/>
            <p:cNvSpPr>
              <a:spLocks noChangeArrowheads="1"/>
            </p:cNvSpPr>
            <p:nvPr/>
          </p:nvSpPr>
          <p:spPr bwMode="auto">
            <a:xfrm>
              <a:off x="336" y="2071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100">
                  <a:solidFill>
                    <a:srgbClr val="0419E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8" name="Rectangle 97"/>
            <p:cNvSpPr>
              <a:spLocks noChangeArrowheads="1"/>
            </p:cNvSpPr>
            <p:nvPr/>
          </p:nvSpPr>
          <p:spPr bwMode="auto">
            <a:xfrm>
              <a:off x="432" y="205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419E0"/>
                  </a:solidFill>
                  <a:latin typeface="Times New Roman" panose="02020603050405020304" pitchFamily="18" charset="0"/>
                </a:rPr>
                <a:t>'</a:t>
              </a:r>
              <a:endPara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9" name="Rectangle 98"/>
            <p:cNvSpPr>
              <a:spLocks noChangeArrowheads="1"/>
            </p:cNvSpPr>
            <p:nvPr/>
          </p:nvSpPr>
          <p:spPr bwMode="auto">
            <a:xfrm>
              <a:off x="468" y="215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419E0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4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0" name="Text Box 99"/>
            <p:cNvSpPr txBox="1">
              <a:spLocks noChangeArrowheads="1"/>
            </p:cNvSpPr>
            <p:nvPr/>
          </p:nvSpPr>
          <p:spPr bwMode="auto">
            <a:xfrm>
              <a:off x="275" y="1920"/>
              <a:ext cx="34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0">
                  <a:solidFill>
                    <a:srgbClr val="0419E0"/>
                  </a:solidFill>
                  <a:latin typeface="Times New Roman" panose="02020603050405020304" pitchFamily="18" charset="0"/>
                </a:rPr>
                <a:t>~</a:t>
              </a:r>
              <a:endParaRPr lang="zh-CN" altLang="en-US" sz="2400" b="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0" name="日期占位符 9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6104A2-D221-4D24-B779-509E8311B486}" type="datetime1">
              <a:rPr lang="zh-CN" altLang="en-US"/>
            </a:fld>
            <a:endParaRPr lang="en-US" altLang="zh-CN"/>
          </a:p>
        </p:txBody>
      </p:sp>
      <p:sp>
        <p:nvSpPr>
          <p:cNvPr id="101" name="灯片编号占位符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17F92EF9-D2ED-4D84-8FED-175A6C6866CD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885825" y="1125538"/>
            <a:ext cx="7286625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SRAM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容量：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存储周期：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16:1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价格：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～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16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一般来说：主存：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     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SRAM</a:t>
            </a:r>
            <a:endParaRPr kumimoji="1" lang="en-US" altLang="zh-CN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各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代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的典型参数 （</a:t>
            </a:r>
            <a:r>
              <a:rPr kumimoji="1" lang="zh-CN" altLang="en-US" sz="2400" u="sng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表</a:t>
            </a:r>
            <a:r>
              <a:rPr kumimoji="1" lang="en-US" altLang="zh-CN" sz="2400" u="sng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  <a:hlinkClick r:id="" action="ppaction://noaction"/>
              </a:rPr>
              <a:t>5-1</a:t>
            </a:r>
            <a:r>
              <a:rPr kumimoji="1" lang="en-US" altLang="zh-CN" sz="2400" u="sng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存储器芯片技术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</a:rPr>
              <a:t>动态 </a:t>
            </a:r>
            <a:r>
              <a:rPr lang="en-US" altLang="zh-CN" sz="3200" dirty="0">
                <a:latin typeface="Times New Roman" panose="02020603050405020304" pitchFamily="18" charset="0"/>
              </a:rPr>
              <a:t>RAM </a:t>
            </a:r>
            <a:r>
              <a:rPr lang="zh-CN" altLang="en-US" sz="3200" dirty="0">
                <a:latin typeface="Times New Roman" panose="02020603050405020304" pitchFamily="18" charset="0"/>
              </a:rPr>
              <a:t>和静态 </a:t>
            </a:r>
            <a:r>
              <a:rPr lang="en-US" altLang="zh-CN" sz="3200" dirty="0">
                <a:latin typeface="Times New Roman" panose="02020603050405020304" pitchFamily="18" charset="0"/>
              </a:rPr>
              <a:t>RAM </a:t>
            </a:r>
            <a:r>
              <a:rPr lang="zh-CN" altLang="en-US" sz="3200" dirty="0">
                <a:latin typeface="Times New Roman" panose="02020603050405020304" pitchFamily="18" charset="0"/>
              </a:rPr>
              <a:t>的比较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352800" y="1249363"/>
            <a:ext cx="4648200" cy="457200"/>
            <a:chOff x="2112" y="787"/>
            <a:chExt cx="2928" cy="288"/>
          </a:xfrm>
        </p:grpSpPr>
        <p:sp>
          <p:nvSpPr>
            <p:cNvPr id="66601" name="Text Box 4"/>
            <p:cNvSpPr txBox="1">
              <a:spLocks noChangeArrowheads="1"/>
            </p:cNvSpPr>
            <p:nvPr/>
          </p:nvSpPr>
          <p:spPr bwMode="auto">
            <a:xfrm>
              <a:off x="2112" y="787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DRAM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602" name="Text Box 5"/>
            <p:cNvSpPr txBox="1">
              <a:spLocks noChangeArrowheads="1"/>
            </p:cNvSpPr>
            <p:nvPr/>
          </p:nvSpPr>
          <p:spPr bwMode="auto">
            <a:xfrm>
              <a:off x="3504" y="787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SRAM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1219200" y="185896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存储原理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1219200" y="253841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集成度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91560" name="Text Box 8"/>
          <p:cNvSpPr txBox="1">
            <a:spLocks noChangeArrowheads="1"/>
          </p:cNvSpPr>
          <p:nvPr/>
        </p:nvSpPr>
        <p:spPr bwMode="auto">
          <a:xfrm>
            <a:off x="1219200" y="321945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芯片引脚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91561" name="Text Box 9"/>
          <p:cNvSpPr txBox="1">
            <a:spLocks noChangeArrowheads="1"/>
          </p:cNvSpPr>
          <p:nvPr/>
        </p:nvSpPr>
        <p:spPr bwMode="auto">
          <a:xfrm>
            <a:off x="1219200" y="390048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功耗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1219200" y="45815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价格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91563" name="Text Box 11"/>
          <p:cNvSpPr txBox="1">
            <a:spLocks noChangeArrowheads="1"/>
          </p:cNvSpPr>
          <p:nvPr/>
        </p:nvSpPr>
        <p:spPr bwMode="auto">
          <a:xfrm>
            <a:off x="1219200" y="526256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速度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791564" name="Text Box 12"/>
          <p:cNvSpPr txBox="1">
            <a:spLocks noChangeArrowheads="1"/>
          </p:cNvSpPr>
          <p:nvPr/>
        </p:nvSpPr>
        <p:spPr bwMode="auto">
          <a:xfrm>
            <a:off x="1219200" y="5943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刷新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3429000" y="1858963"/>
            <a:ext cx="4648200" cy="457200"/>
            <a:chOff x="2160" y="1171"/>
            <a:chExt cx="2928" cy="288"/>
          </a:xfrm>
        </p:grpSpPr>
        <p:sp>
          <p:nvSpPr>
            <p:cNvPr id="66599" name="Text Box 14"/>
            <p:cNvSpPr txBox="1">
              <a:spLocks noChangeArrowheads="1"/>
            </p:cNvSpPr>
            <p:nvPr/>
          </p:nvSpPr>
          <p:spPr bwMode="auto">
            <a:xfrm>
              <a:off x="2160" y="1171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电容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600" name="Text Box 15"/>
            <p:cNvSpPr txBox="1">
              <a:spLocks noChangeArrowheads="1"/>
            </p:cNvSpPr>
            <p:nvPr/>
          </p:nvSpPr>
          <p:spPr bwMode="auto">
            <a:xfrm>
              <a:off x="3552" y="1171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触发器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3429000" y="2538413"/>
            <a:ext cx="4648200" cy="457200"/>
            <a:chOff x="2160" y="1599"/>
            <a:chExt cx="2928" cy="288"/>
          </a:xfrm>
        </p:grpSpPr>
        <p:sp>
          <p:nvSpPr>
            <p:cNvPr id="66597" name="Text Box 17"/>
            <p:cNvSpPr txBox="1">
              <a:spLocks noChangeArrowheads="1"/>
            </p:cNvSpPr>
            <p:nvPr/>
          </p:nvSpPr>
          <p:spPr bwMode="auto">
            <a:xfrm>
              <a:off x="2160" y="1599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高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598" name="Text Box 18"/>
            <p:cNvSpPr txBox="1">
              <a:spLocks noChangeArrowheads="1"/>
            </p:cNvSpPr>
            <p:nvPr/>
          </p:nvSpPr>
          <p:spPr bwMode="auto">
            <a:xfrm>
              <a:off x="3552" y="1599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低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 bwMode="auto">
          <a:xfrm>
            <a:off x="3429000" y="3219450"/>
            <a:ext cx="4648200" cy="457200"/>
            <a:chOff x="2160" y="2028"/>
            <a:chExt cx="2928" cy="288"/>
          </a:xfrm>
        </p:grpSpPr>
        <p:sp>
          <p:nvSpPr>
            <p:cNvPr id="66595" name="Text Box 20"/>
            <p:cNvSpPr txBox="1">
              <a:spLocks noChangeArrowheads="1"/>
            </p:cNvSpPr>
            <p:nvPr/>
          </p:nvSpPr>
          <p:spPr bwMode="auto">
            <a:xfrm>
              <a:off x="2160" y="2028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少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596" name="Text Box 21"/>
            <p:cNvSpPr txBox="1">
              <a:spLocks noChangeArrowheads="1"/>
            </p:cNvSpPr>
            <p:nvPr/>
          </p:nvSpPr>
          <p:spPr bwMode="auto">
            <a:xfrm>
              <a:off x="3552" y="2028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多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3429000" y="3900488"/>
            <a:ext cx="4648200" cy="457200"/>
            <a:chOff x="2160" y="2457"/>
            <a:chExt cx="2928" cy="288"/>
          </a:xfrm>
        </p:grpSpPr>
        <p:sp>
          <p:nvSpPr>
            <p:cNvPr id="66593" name="Text Box 23"/>
            <p:cNvSpPr txBox="1">
              <a:spLocks noChangeArrowheads="1"/>
            </p:cNvSpPr>
            <p:nvPr/>
          </p:nvSpPr>
          <p:spPr bwMode="auto">
            <a:xfrm>
              <a:off x="2160" y="2457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小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594" name="Text Box 24"/>
            <p:cNvSpPr txBox="1">
              <a:spLocks noChangeArrowheads="1"/>
            </p:cNvSpPr>
            <p:nvPr/>
          </p:nvSpPr>
          <p:spPr bwMode="auto">
            <a:xfrm>
              <a:off x="3552" y="2457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大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5"/>
          <p:cNvGrpSpPr/>
          <p:nvPr/>
        </p:nvGrpSpPr>
        <p:grpSpPr bwMode="auto">
          <a:xfrm>
            <a:off x="3429000" y="4581525"/>
            <a:ext cx="4648200" cy="457200"/>
            <a:chOff x="2160" y="2886"/>
            <a:chExt cx="2928" cy="288"/>
          </a:xfrm>
        </p:grpSpPr>
        <p:sp>
          <p:nvSpPr>
            <p:cNvPr id="66591" name="Text Box 26"/>
            <p:cNvSpPr txBox="1">
              <a:spLocks noChangeArrowheads="1"/>
            </p:cNvSpPr>
            <p:nvPr/>
          </p:nvSpPr>
          <p:spPr bwMode="auto">
            <a:xfrm>
              <a:off x="2160" y="288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低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592" name="Text Box 27"/>
            <p:cNvSpPr txBox="1">
              <a:spLocks noChangeArrowheads="1"/>
            </p:cNvSpPr>
            <p:nvPr/>
          </p:nvSpPr>
          <p:spPr bwMode="auto">
            <a:xfrm>
              <a:off x="3552" y="288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高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8"/>
          <p:cNvGrpSpPr/>
          <p:nvPr/>
        </p:nvGrpSpPr>
        <p:grpSpPr bwMode="auto">
          <a:xfrm>
            <a:off x="3429000" y="5262563"/>
            <a:ext cx="4648200" cy="457200"/>
            <a:chOff x="2160" y="3315"/>
            <a:chExt cx="2928" cy="288"/>
          </a:xfrm>
        </p:grpSpPr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2160" y="3315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慢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3552" y="3315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快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31"/>
          <p:cNvGrpSpPr/>
          <p:nvPr/>
        </p:nvGrpSpPr>
        <p:grpSpPr bwMode="auto">
          <a:xfrm>
            <a:off x="3429000" y="5943600"/>
            <a:ext cx="4648200" cy="457200"/>
            <a:chOff x="2160" y="3744"/>
            <a:chExt cx="2928" cy="288"/>
          </a:xfrm>
        </p:grpSpPr>
        <p:sp>
          <p:nvSpPr>
            <p:cNvPr id="66587" name="Text Box 32"/>
            <p:cNvSpPr txBox="1">
              <a:spLocks noChangeArrowheads="1"/>
            </p:cNvSpPr>
            <p:nvPr/>
          </p:nvSpPr>
          <p:spPr bwMode="auto">
            <a:xfrm>
              <a:off x="2160" y="374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588" name="Text Box 33"/>
            <p:cNvSpPr txBox="1">
              <a:spLocks noChangeArrowheads="1"/>
            </p:cNvSpPr>
            <p:nvPr/>
          </p:nvSpPr>
          <p:spPr bwMode="auto">
            <a:xfrm>
              <a:off x="3552" y="374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无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34"/>
          <p:cNvGrpSpPr/>
          <p:nvPr/>
        </p:nvGrpSpPr>
        <p:grpSpPr bwMode="auto">
          <a:xfrm>
            <a:off x="2362200" y="1201738"/>
            <a:ext cx="1066800" cy="550862"/>
            <a:chOff x="1488" y="757"/>
            <a:chExt cx="672" cy="347"/>
          </a:xfrm>
        </p:grpSpPr>
        <p:sp>
          <p:nvSpPr>
            <p:cNvPr id="66585" name="AutoShape 35"/>
            <p:cNvSpPr>
              <a:spLocks noChangeArrowheads="1"/>
            </p:cNvSpPr>
            <p:nvPr/>
          </p:nvSpPr>
          <p:spPr bwMode="auto">
            <a:xfrm>
              <a:off x="1488" y="768"/>
              <a:ext cx="672" cy="336"/>
            </a:xfrm>
            <a:prstGeom prst="wedgeRoundRectCallout">
              <a:avLst>
                <a:gd name="adj1" fmla="val 97306"/>
                <a:gd name="adj2" fmla="val -259"/>
                <a:gd name="adj3" fmla="val 16667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66586" name="Text Box 36"/>
            <p:cNvSpPr txBox="1">
              <a:spLocks noChangeArrowheads="1"/>
            </p:cNvSpPr>
            <p:nvPr/>
          </p:nvSpPr>
          <p:spPr bwMode="auto">
            <a:xfrm>
              <a:off x="1528" y="757"/>
              <a:ext cx="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主存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37"/>
          <p:cNvGrpSpPr/>
          <p:nvPr/>
        </p:nvGrpSpPr>
        <p:grpSpPr bwMode="auto">
          <a:xfrm>
            <a:off x="7772400" y="1676400"/>
            <a:ext cx="1219200" cy="561975"/>
            <a:chOff x="4896" y="1104"/>
            <a:chExt cx="816" cy="384"/>
          </a:xfrm>
        </p:grpSpPr>
        <p:sp>
          <p:nvSpPr>
            <p:cNvPr id="66583" name="AutoShape 38"/>
            <p:cNvSpPr>
              <a:spLocks noChangeArrowheads="1"/>
            </p:cNvSpPr>
            <p:nvPr/>
          </p:nvSpPr>
          <p:spPr bwMode="auto">
            <a:xfrm>
              <a:off x="4896" y="1104"/>
              <a:ext cx="816" cy="384"/>
            </a:xfrm>
            <a:prstGeom prst="wedgeRoundRectCallout">
              <a:avLst>
                <a:gd name="adj1" fmla="val -106250"/>
                <a:gd name="adj2" fmla="val -56509"/>
                <a:gd name="adj3" fmla="val 16667"/>
              </a:avLst>
            </a:prstGeom>
            <a:noFill/>
            <a:ln w="38100">
              <a:solidFill>
                <a:schemeClr val="fol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66584" name="Text Box 39"/>
            <p:cNvSpPr txBox="1">
              <a:spLocks noChangeArrowheads="1"/>
            </p:cNvSpPr>
            <p:nvPr/>
          </p:nvSpPr>
          <p:spPr bwMode="auto">
            <a:xfrm>
              <a:off x="4992" y="1104"/>
              <a:ext cx="634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anose="02020603050405020304" pitchFamily="18" charset="0"/>
                </a:rPr>
                <a:t>缓存</a:t>
              </a:r>
              <a:endParaRPr lang="zh-CN" altLang="en-US" sz="2800">
                <a:solidFill>
                  <a:srgbClr val="0419E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2" name="日期占位符 4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350BBEA-C735-449A-841B-DED00FC9F2F6}" type="datetime1">
              <a:rPr lang="zh-CN" altLang="en-US"/>
            </a:fld>
            <a:endParaRPr lang="en-US" altLang="zh-CN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E4EB86D0-9774-453A-A099-F85667585C8E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9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8" grpId="0" autoUpdateAnimBg="0"/>
      <p:bldP spid="791559" grpId="0" autoUpdateAnimBg="0"/>
      <p:bldP spid="791560" grpId="0" autoUpdateAnimBg="0"/>
      <p:bldP spid="791561" grpId="0" autoUpdateAnimBg="0"/>
      <p:bldP spid="791562" grpId="0" autoUpdateAnimBg="0"/>
      <p:bldP spid="791563" grpId="0" autoUpdateAnimBg="0"/>
      <p:bldP spid="79156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885825" y="1125538"/>
            <a:ext cx="7286625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DIMM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dual inline memory modules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多个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芯片经常被组装在称为条的小型板上，构成“双列直插式存储模块”。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一个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DIMM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通常包含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4~16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片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芯片，这些芯片常被组织成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字节宽的主存（带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ECC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校验）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存储器芯片技术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643313"/>
            <a:ext cx="25209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97288"/>
            <a:ext cx="3311525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6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926794"/>
            <a:ext cx="8001000" cy="567055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芯片优化技术</a:t>
            </a:r>
            <a:endParaRPr kumimoji="1"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芯片内部优化技术是提高主存系统性能的一个重要方面。    </a:t>
            </a:r>
            <a:endParaRPr kumimoji="1"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Synchronous 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接口增加一个时钟信号可使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能针对一个请求连续同步地传输多个数据而不需同步开销。</a:t>
            </a:r>
            <a:endParaRPr kumimoji="1"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DDR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double data rate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）：在</a:t>
            </a:r>
            <a:r>
              <a:rPr kumimoji="1"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时钟的上沿和下沿都进行数据传输，可把数据传输率提高一倍</a:t>
            </a:r>
            <a:r>
              <a:rPr kumimoji="1"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kumimoji="1" lang="en-US" altLang="zh-CN" sz="2400" b="1" dirty="0" smtClean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CDRAM</a:t>
            </a:r>
            <a:r>
              <a:rPr kumimoji="1"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 DRAM</a:t>
            </a:r>
            <a:r>
              <a:rPr kumimoji="1"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</a:t>
            </a:r>
            <a:r>
              <a:rPr kumimoji="1"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带</a:t>
            </a: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DRAM</a:t>
            </a:r>
            <a:r>
              <a:rPr kumimoji="1"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芯片里集成一个小的</a:t>
            </a:r>
            <a:r>
              <a:rPr kumimoji="1" lang="en-US" altLang="zh-CN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SRAM</a:t>
            </a:r>
            <a:r>
              <a:rPr kumimoji="1" lang="zh-CN" altLang="en-US" sz="2400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，暂存最后读出行数据。</a:t>
            </a:r>
            <a:endParaRPr kumimoji="1" lang="zh-CN" altLang="en-US" sz="2400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8.6.1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存储器芯片技术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781050" y="1428750"/>
            <a:ext cx="80010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主存的主要性能指标：延迟和带宽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  以往：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主要关心延迟，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主要关心带宽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  现在：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</a:rPr>
              <a:t>Cache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关心两者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1500" y="3571875"/>
            <a:ext cx="8001000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   本节讨论几种提高主存性能的存储器组织技术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   在下面的讨论中，以处理</a:t>
            </a:r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</a:rPr>
              <a:t>Cache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</a:rPr>
              <a:t>失效开销为例来说明各种存储器组织结构的好处。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500" y="612636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8.4 </a:t>
            </a:r>
            <a:r>
              <a:rPr lang="zh-CN" altLang="en-US" b="1" dirty="0" smtClean="0">
                <a:solidFill>
                  <a:schemeClr val="tx2"/>
                </a:solidFill>
              </a:rPr>
              <a:t>减少</a:t>
            </a:r>
            <a:r>
              <a:rPr lang="en-US" altLang="zh-CN" b="1" dirty="0" smtClean="0">
                <a:solidFill>
                  <a:schemeClr val="tx2"/>
                </a:solidFill>
              </a:rPr>
              <a:t>Cache</a:t>
            </a:r>
            <a:r>
              <a:rPr lang="zh-CN" altLang="en-US" b="1" dirty="0" smtClean="0">
                <a:solidFill>
                  <a:schemeClr val="tx2"/>
                </a:solidFill>
              </a:rPr>
              <a:t>失效开销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写缓冲及写合并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让读失效优先于写</a:t>
            </a:r>
            <a:endParaRPr lang="en-US" altLang="zh-CN" sz="2800" b="1" dirty="0" smtClean="0"/>
          </a:p>
          <a:p>
            <a:r>
              <a:rPr lang="zh-CN" altLang="en-US" sz="2800" b="1" smtClean="0"/>
              <a:t>请求</a:t>
            </a:r>
            <a:r>
              <a:rPr lang="zh-CN" altLang="en-US" sz="2800" b="1" dirty="0" smtClean="0"/>
              <a:t>字处理技术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多级</a:t>
            </a:r>
            <a:r>
              <a:rPr lang="en-US" altLang="zh-CN" sz="2800" b="1" dirty="0" smtClean="0"/>
              <a:t>Cache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非阻塞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技术</a:t>
            </a:r>
            <a:endParaRPr lang="en-US" altLang="zh-CN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1000125" y="3448050"/>
            <a:ext cx="7929563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200">
                <a:latin typeface="宋体" panose="02010600030101010101" pitchFamily="2" charset="-122"/>
              </a:rPr>
              <a:t>◆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块大小能利用主存带宽增加所带</a:t>
            </a:r>
            <a:br>
              <a:rPr lang="zh-CN" altLang="en-US" sz="28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来的好处。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1000125" y="1281113"/>
            <a:ext cx="579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宋体" panose="02010600030101010101" pitchFamily="2" charset="-122"/>
              </a:rPr>
              <a:t>◆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为了减少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hlinkClick r:id="rId1" action="ppaction://program"/>
              </a:rPr>
              <a:t>失效开销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hlinkClick r:id="rId1" action="ppaction://program"/>
              </a:rPr>
              <a:t>T</a:t>
            </a:r>
            <a:r>
              <a:rPr lang="en-US" altLang="zh-CN" sz="2800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baseline="-250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应该：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1714500" y="1995488"/>
            <a:ext cx="4114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减少主存延迟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提高主存带宽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500" y="612636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00063" y="3498850"/>
            <a:ext cx="733425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大小为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个字，则：</a:t>
            </a:r>
            <a:endParaRPr lang="zh-CN" altLang="en-US" sz="280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32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失效开销＝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4×(4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4)</a:t>
            </a:r>
            <a:b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4×32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128(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时钟周期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2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带宽＝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16/128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0.0125(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字节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时钟周期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1000125" y="1285875"/>
            <a:ext cx="65722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假设基本存储器结构的性能为：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送地址需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个时钟周期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每个字的访问时间为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个时钟周期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FFA3A3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传送一个字的数据需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个时钟周期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337" y="476672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755650" y="1214438"/>
            <a:ext cx="61722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增加存储器的宽度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860550"/>
            <a:ext cx="5464175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51974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55650" y="3262313"/>
            <a:ext cx="7993063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en-US" altLang="zh-CN" sz="2000" b="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 </a:t>
            </a:r>
            <a:r>
              <a:rPr kumimoji="1" lang="zh-CN" altLang="en-US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  <a:endParaRPr kumimoji="1" lang="zh-CN" altLang="en-US" sz="2400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b="0" dirty="0" smtClean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▲ 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和存储器之间的连接通路宽度</a:t>
            </a:r>
            <a:endParaRPr kumimoji="1" lang="zh-CN" altLang="en-US" sz="2400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1600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▲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之间有一个多路选择器</a:t>
            </a:r>
            <a:endParaRPr kumimoji="1" lang="zh-CN" altLang="en-US" sz="2400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1600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▲ 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扩充主存的最小增量增加了相应的倍数</a:t>
            </a:r>
            <a:endParaRPr kumimoji="1" lang="zh-CN" altLang="en-US" sz="2400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1600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b="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▲ 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写入有可能变得复杂</a:t>
            </a:r>
            <a:endParaRPr kumimoji="1" lang="en-US" altLang="zh-CN" sz="2400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kumimoji="1" lang="zh-CN" altLang="en-US" sz="2000" b="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 </a:t>
            </a:r>
            <a:r>
              <a:rPr kumimoji="1" lang="zh-CN" altLang="en-US" sz="20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实例</a:t>
            </a:r>
            <a:r>
              <a:rPr kumimoji="1" lang="zh-CN" altLang="en-US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DEC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Alpha Axp21064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256</a:t>
            </a:r>
            <a:r>
              <a:rPr kumimoji="1" lang="zh-CN" altLang="en-US" sz="2400" dirty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位宽</a:t>
            </a:r>
            <a:endParaRPr kumimoji="1" lang="zh-CN" altLang="en-US" sz="2400" dirty="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6" name="矩形 4"/>
          <p:cNvSpPr>
            <a:spLocks noChangeArrowheads="1"/>
          </p:cNvSpPr>
          <p:nvPr/>
        </p:nvSpPr>
        <p:spPr bwMode="auto">
          <a:xfrm>
            <a:off x="1214438" y="1370013"/>
            <a:ext cx="728662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002060"/>
                </a:solidFill>
                <a:latin typeface="宋体" panose="02010600030101010101" pitchFamily="2" charset="-122"/>
              </a:rPr>
              <a:t>◆ 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性能分析　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参照前面的假设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当宽度为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个字时：失效开销＝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1×32(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周期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带宽＝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0.5(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字节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周期</a:t>
            </a:r>
            <a:r>
              <a:rPr lang="en-US" altLang="zh-CN" sz="240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40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755650" y="1196975"/>
            <a:ext cx="77041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采用简单的多体交叉存储器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存储系统中采用多个</a:t>
            </a:r>
            <a:r>
              <a:rPr kumimoji="1"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DRAM</a:t>
            </a:r>
            <a:r>
              <a:rPr kumimoji="1" lang="zh-CN" altLang="en-US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，利用它们潜在的并行性</a:t>
            </a:r>
            <a:endParaRPr kumimoji="1" lang="zh-CN" altLang="en-US" sz="2400">
              <a:solidFill>
                <a:srgbClr val="3333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2169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5350"/>
            <a:ext cx="91440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357438"/>
            <a:ext cx="5857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55650" y="1196975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</a:t>
            </a:r>
            <a:r>
              <a:rPr kumimoji="1" lang="en-US" altLang="zh-CN" sz="24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program"/>
              </a:rPr>
              <a:t>高位交叉与低位交叉编址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1523" name="Rectangle 3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714500"/>
            <a:ext cx="6386513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5650" y="1196975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</a:t>
            </a:r>
            <a:r>
              <a:rPr kumimoji="1" lang="en-US" altLang="zh-CN" sz="24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program"/>
              </a:rPr>
              <a:t>低位交叉编址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3571" name="Rectangle 3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8775"/>
            <a:ext cx="6913562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755650" y="1196975"/>
            <a:ext cx="770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</a:t>
            </a:r>
            <a:r>
              <a:rPr kumimoji="1" lang="en-US" altLang="zh-CN" sz="24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program"/>
              </a:rPr>
              <a:t>高位交叉编址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213"/>
            <a:ext cx="7129463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684213" y="1196975"/>
            <a:ext cx="6343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program"/>
              </a:rPr>
              <a:t>同时启动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894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74168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Text Box 3"/>
          <p:cNvSpPr txBox="1">
            <a:spLocks noChangeArrowheads="1"/>
          </p:cNvSpPr>
          <p:nvPr/>
        </p:nvSpPr>
        <p:spPr bwMode="auto">
          <a:xfrm>
            <a:off x="611188" y="1196975"/>
            <a:ext cx="63436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" action="ppaction://program"/>
              </a:rPr>
              <a:t>分时启动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85382" name="Object 6"/>
          <p:cNvGraphicFramePr>
            <a:graphicFrameLocks noChangeAspect="1"/>
          </p:cNvGraphicFramePr>
          <p:nvPr/>
        </p:nvGraphicFramePr>
        <p:xfrm>
          <a:off x="684213" y="1773238"/>
          <a:ext cx="7559675" cy="43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2" imgW="5599430" imgH="3239770" progId="Visio.Drawing.11">
                  <p:embed/>
                </p:oleObj>
              </mc:Choice>
              <mc:Fallback>
                <p:oleObj name="Visio" r:id="rId2" imgW="5599430" imgH="3239770" progId="Visio.Drawing.11">
                  <p:embed/>
                  <p:pic>
                    <p:nvPicPr>
                      <p:cNvPr id="0" name="图片 4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7559675" cy="437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538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6481763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755650" y="1352550"/>
            <a:ext cx="74882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AutoNum type="arabicPeriod"/>
            </a:pP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非阻塞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失效时仍允许</a:t>
            </a:r>
            <a:r>
              <a:rPr kumimoji="1" lang="en-US" altLang="zh-CN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8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进行其它的命中访问。即允许“失效下命中”</a:t>
            </a:r>
            <a:endParaRPr kumimoji="1" lang="zh-CN" altLang="en-US" sz="28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755650" y="2549525"/>
            <a:ext cx="75565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AutoNum type="arabicPeriod" startAt="2"/>
            </a:pP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进一步提高性能：多重失效下命中</a:t>
            </a:r>
            <a:endParaRPr kumimoji="1" lang="en-US" altLang="zh-CN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Ø"/>
            </a:pPr>
            <a:r>
              <a:rPr lang="zh-CN" altLang="en-US" sz="2400" b="0" kern="0" dirty="0" smtClean="0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charset="-122"/>
              </a:rPr>
              <a:t>“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ahoma" panose="020B0604030504040204"/>
                <a:ea typeface="黑体" panose="02010609060101010101" charset="-122"/>
              </a:rPr>
              <a:t>多重失效下命中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charset="-122"/>
              </a:rPr>
              <a:t>”</a:t>
            </a:r>
            <a:endParaRPr lang="zh-CN" altLang="en-US" sz="2400" b="0" kern="0" dirty="0">
              <a:solidFill>
                <a:srgbClr val="40458C"/>
              </a:solidFill>
              <a:latin typeface="Tahoma" panose="020B0604030504040204"/>
              <a:ea typeface="黑体" panose="02010609060101010101" charset="-122"/>
            </a:endParaRPr>
          </a:p>
          <a:p>
            <a:pPr marL="1085850" lvl="1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  <a:buFont typeface="Wingdings" panose="05000000000000000000" pitchFamily="2" charset="2"/>
              <a:buChar char="Ø"/>
            </a:pPr>
            <a:r>
              <a:rPr lang="zh-CN" altLang="en-US" sz="2400" b="0" kern="0" dirty="0">
                <a:solidFill>
                  <a:srgbClr val="40458C"/>
                </a:solidFill>
                <a:latin typeface="Tahoma" panose="020B0604030504040204"/>
                <a:ea typeface="黑体" panose="02010609060101010101" charset="-122"/>
              </a:rPr>
              <a:t> 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charset="-122"/>
              </a:rPr>
              <a:t>“失效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ahoma" panose="020B0604030504040204"/>
                <a:ea typeface="黑体" panose="02010609060101010101" charset="-122"/>
              </a:rPr>
              <a:t>下失效</a:t>
            </a:r>
            <a:r>
              <a:rPr lang="zh-CN" altLang="en-US" sz="2400" b="0" kern="0" dirty="0" smtClean="0">
                <a:solidFill>
                  <a:srgbClr val="40458C"/>
                </a:solidFill>
                <a:latin typeface="Times New Roman" panose="02020603050405020304" pitchFamily="18" charset="0"/>
                <a:ea typeface="黑体" panose="02010609060101010101" charset="-122"/>
              </a:rPr>
              <a:t>”</a:t>
            </a:r>
            <a:endParaRPr lang="zh-CN" altLang="en-US" sz="2400" b="0" kern="0" dirty="0">
              <a:solidFill>
                <a:srgbClr val="40458C"/>
              </a:solidFill>
              <a:latin typeface="Tahoma" panose="020B0604030504040204"/>
              <a:ea typeface="黑体" panose="02010609060101010101" charset="-122"/>
            </a:endParaRPr>
          </a:p>
          <a:p>
            <a:pPr marL="1714500" lvl="2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40458C"/>
              </a:buClr>
            </a:pPr>
            <a:r>
              <a:rPr lang="zh-CN" altLang="en-US" sz="2000" kern="0" dirty="0">
                <a:solidFill>
                  <a:srgbClr val="000000"/>
                </a:solidFill>
                <a:latin typeface="Tahoma" panose="020B0604030504040204"/>
              </a:rPr>
              <a:t>      （存储器必须能够处理多个不命中）</a:t>
            </a:r>
            <a:endParaRPr lang="zh-CN" altLang="en-US" sz="2000" kern="0" dirty="0">
              <a:solidFill>
                <a:srgbClr val="000000"/>
              </a:solidFill>
              <a:latin typeface="Tahoma" panose="020B0604030504040204"/>
            </a:endParaRPr>
          </a:p>
          <a:p>
            <a:pPr lvl="0" eaLnBrk="1" hangingPunct="1">
              <a:lnSpc>
                <a:spcPct val="120000"/>
              </a:lnSpc>
              <a:spcBef>
                <a:spcPct val="50000"/>
              </a:spcBef>
              <a:buClr>
                <a:srgbClr val="40458C"/>
              </a:buClr>
              <a:buFontTx/>
              <a:buAutoNum type="arabicPeriod" startAt="2"/>
            </a:pPr>
            <a:r>
              <a:rPr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可以同时处理的不命中次数越多，所能带来的性能上的提高就越大。</a:t>
            </a:r>
            <a:endParaRPr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46113" y="231775"/>
            <a:ext cx="7381875" cy="67627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8.4.5 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非阻塞</a:t>
            </a:r>
            <a:r>
              <a:rPr lang="en-US" altLang="zh-CN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Cache</a:t>
            </a:r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技术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434975" y="1243013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latin typeface="Times New Roman" panose="02020603050405020304" pitchFamily="18" charset="0"/>
              </a:rPr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1547813" y="1587500"/>
          <a:ext cx="6948487" cy="39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1" imgW="4635500" imgH="2768600" progId="Visio.Drawing.11">
                  <p:embed/>
                </p:oleObj>
              </mc:Choice>
              <mc:Fallback>
                <p:oleObj name="Visio" r:id="rId1" imgW="4635500" imgH="2768600" progId="Visio.Drawing.11">
                  <p:embed/>
                  <p:pic>
                    <p:nvPicPr>
                      <p:cNvPr id="0" name="图片 8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232"/>
                      <a:stretch>
                        <a:fillRect/>
                      </a:stretch>
                    </p:blipFill>
                    <p:spPr bwMode="auto">
                      <a:xfrm>
                        <a:off x="1547813" y="1587500"/>
                        <a:ext cx="6948487" cy="392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11188" y="404813"/>
            <a:ext cx="7489825" cy="124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设四体低位交叉存储器，存取周期为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，总线传输周期为</a:t>
            </a:r>
            <a:r>
              <a:rPr lang="en-US" altLang="zh-CN" sz="2600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τ</a:t>
            </a:r>
            <a:r>
              <a:rPr lang="zh-CN" altLang="en-US" sz="2400" dirty="0">
                <a:latin typeface="Times New Roman" panose="02020603050405020304" pitchFamily="18" charset="0"/>
              </a:rPr>
              <a:t>，为实现流水线方式存取，应满足 </a:t>
            </a:r>
            <a:r>
              <a:rPr lang="en-US" altLang="zh-CN" sz="2400" i="1" u="sng" dirty="0">
                <a:solidFill>
                  <a:srgbClr val="0419E0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400" u="sng" dirty="0">
                <a:solidFill>
                  <a:srgbClr val="0419E0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 sz="2400" u="sng" dirty="0">
                <a:solidFill>
                  <a:srgbClr val="0419E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600" i="1" u="sng" dirty="0">
                <a:solidFill>
                  <a:srgbClr val="0419E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τ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0583" name="Text Box 7"/>
          <p:cNvSpPr txBox="1">
            <a:spLocks noChangeArrowheads="1"/>
          </p:cNvSpPr>
          <p:nvPr/>
        </p:nvSpPr>
        <p:spPr bwMode="auto">
          <a:xfrm>
            <a:off x="1762125" y="5876925"/>
            <a:ext cx="84978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连续读取 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个字所需的时间为  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0419E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000">
                <a:solidFill>
                  <a:srgbClr val="0419E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(4</a:t>
            </a:r>
            <a:r>
              <a:rPr lang="en-US" altLang="zh-CN">
                <a:solidFill>
                  <a:srgbClr val="0419E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900">
                <a:solidFill>
                  <a:srgbClr val="0419E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>
                <a:solidFill>
                  <a:srgbClr val="0419E0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sz="2600" i="1">
                <a:solidFill>
                  <a:srgbClr val="0419E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τ</a:t>
            </a:r>
            <a:endParaRPr lang="zh-CN" altLang="en-US" sz="2600" i="1">
              <a:solidFill>
                <a:srgbClr val="0419E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E30D25-B389-46C8-B96C-DCF813AC0B48}" type="datetime1">
              <a:rPr lang="zh-CN" altLang="en-US"/>
            </a:fld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/>
            <a:fld id="{8234609B-5B3E-4C9F-8D83-8059F392D1D0}" type="slidenum">
              <a:rPr lang="zh-CN" altLang="en-US" sz="900">
                <a:solidFill>
                  <a:srgbClr val="898989"/>
                </a:solidFill>
              </a:rPr>
            </a:fld>
            <a:endParaRPr lang="en-US" altLang="zh-CN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Text Box 2"/>
          <p:cNvSpPr txBox="1">
            <a:spLocks noChangeArrowheads="1"/>
          </p:cNvSpPr>
          <p:nvPr/>
        </p:nvSpPr>
        <p:spPr bwMode="auto">
          <a:xfrm>
            <a:off x="652463" y="3141663"/>
            <a:ext cx="737552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0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存储器的各个体一般是按字交叉的，低位字交叉存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储器非常适合于处理：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0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读失效，写回法</a:t>
            </a: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中的写回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634365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性能举例：</a:t>
            </a: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参照前面的假设</a:t>
            </a:r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kumimoji="1" lang="en-US" altLang="zh-CN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失效开销＝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4×4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44(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周期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带宽＝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0.4(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字节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周期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900113" y="1698625"/>
            <a:ext cx="74676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假设某台机器的特性及其</a:t>
            </a: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的性能为：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· 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</a:t>
            </a:r>
            <a:endParaRPr kumimoji="1" lang="zh-CN" altLang="en-US" sz="240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· 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存储器总线宽度为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个字（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位）</a:t>
            </a:r>
            <a:endParaRPr kumimoji="1" lang="zh-CN" altLang="en-US" sz="240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· Cache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失效率为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3 %</a:t>
            </a:r>
            <a:endParaRPr kumimoji="1" lang="en-US" altLang="zh-CN" sz="240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· 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平均每条指令访存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1.2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次</a:t>
            </a:r>
            <a:endParaRPr kumimoji="1" lang="zh-CN" altLang="en-US" sz="240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· Cache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失效开销为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32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个时钟周期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和上面相同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40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· 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CPI(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忽略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kumimoji="1"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endParaRPr kumimoji="1" lang="en-US" altLang="zh-CN" sz="240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试问多体交叉和增加存储器宽度对提高性能各有何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作用？    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1188" y="11969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例</a:t>
            </a:r>
            <a:r>
              <a:rPr kumimoji="1" lang="en-US" altLang="zh-CN" sz="24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8.14</a:t>
            </a:r>
            <a:endParaRPr kumimoji="1"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971550" y="1268413"/>
            <a:ext cx="72009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如果当把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块大小变为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个字时，失效率降为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2%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；块大小变为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个字时，失效率降为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1%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b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根据</a:t>
            </a:r>
            <a:r>
              <a:rPr kumimoji="1" lang="en-US" altLang="zh-CN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8.6.2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小节中给出的访问时间，求在采用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路、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路多体交叉存取以及将存储器和总线宽度增加一倍时，性能分别提高多少？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84213" y="4089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kumimoji="1" lang="zh-CN" altLang="en-US" sz="24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331913" y="4038600"/>
            <a:ext cx="67691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在改变前的机器中，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块大小为一个字，其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CPI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为：</a:t>
            </a:r>
            <a:endParaRPr kumimoji="1" lang="zh-CN" altLang="en-US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(1.2×3%×32)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3.15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403350" y="1331913"/>
            <a:ext cx="67818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当将块大小增加为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个字时，在下面三种情况下的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CPI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分别为：</a:t>
            </a:r>
            <a:endParaRPr kumimoji="1" lang="zh-CN" altLang="en-US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位总线和存储器，不采用多体交叉：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(1.2×2%×2×32)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3.54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位总线和存储器，采用多体交叉：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(1.2×2%×(4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8))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2.86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性能提高了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10%</a:t>
            </a:r>
            <a:endParaRPr kumimoji="1" lang="en-US" altLang="zh-CN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64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位总线和存储器，不采用多体交叉：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(1.2×2%×1×32)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2.77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性能提高了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14%</a:t>
            </a:r>
            <a:endParaRPr kumimoji="1" lang="en-US" altLang="zh-CN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1027"/>
          <p:cNvSpPr>
            <a:spLocks noChangeArrowheads="1"/>
          </p:cNvSpPr>
          <p:nvPr/>
        </p:nvSpPr>
        <p:spPr bwMode="auto">
          <a:xfrm>
            <a:off x="1662113" y="1335088"/>
            <a:ext cx="56705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ct val="20000"/>
              </a:spcAft>
            </a:pP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如果将块大小增加到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个字，则：</a:t>
            </a:r>
            <a:endParaRPr kumimoji="1" lang="zh-CN" altLang="en-US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位总线和存储器，不采用多体交叉：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(1.2×1%×4×32)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3.54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(1.2×1%×(4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16)) 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2.53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性能提高了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25%</a:t>
            </a:r>
            <a:endParaRPr kumimoji="1" lang="en-US" altLang="zh-CN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64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位总线和存储器，不采用多体交叉： </a:t>
            </a:r>
            <a:b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(1.2×1%×2×32)</a:t>
            </a:r>
            <a:r>
              <a:rPr kumimoji="1" lang="zh-CN" altLang="en-US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＝ </a:t>
            </a: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2.77</a:t>
            </a:r>
            <a:endParaRPr kumimoji="1" lang="en-US" altLang="zh-CN" sz="2400">
              <a:solidFill>
                <a:srgbClr val="0033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性能提高了</a:t>
            </a:r>
            <a:r>
              <a:rPr kumimoji="1" lang="en-US" altLang="zh-CN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14%</a:t>
            </a:r>
            <a:endParaRPr kumimoji="1" lang="en-US" altLang="zh-CN" sz="24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6261" name="Rectangle 1029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827088" y="1196975"/>
            <a:ext cx="7848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采用简单的多体交叉存储器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000" b="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◆ </a:t>
            </a: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存储体的数目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>
                <a:solidFill>
                  <a:srgbClr val="0033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体的数目≥访问体中一个字所需的时钟周期</a:t>
            </a:r>
            <a:endParaRPr kumimoji="1" lang="zh-CN" altLang="en-US" sz="2400">
              <a:solidFill>
                <a:srgbClr val="0033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333830" name="Object 6"/>
          <p:cNvGraphicFramePr>
            <a:graphicFrameLocks noChangeAspect="1"/>
          </p:cNvGraphicFramePr>
          <p:nvPr/>
        </p:nvGraphicFramePr>
        <p:xfrm>
          <a:off x="1042988" y="2089150"/>
          <a:ext cx="7416800" cy="371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Visio" r:id="rId1" imgW="5599430" imgH="3081655" progId="Visio.Drawing.11">
                  <p:embed/>
                </p:oleObj>
              </mc:Choice>
              <mc:Fallback>
                <p:oleObj name="Visio" r:id="rId1" imgW="5599430" imgH="3081655" progId="Visio.Drawing.11">
                  <p:embed/>
                  <p:pic>
                    <p:nvPicPr>
                      <p:cNvPr id="0" name="图片 5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89150"/>
                        <a:ext cx="7416800" cy="371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2" name="Object 8"/>
          <p:cNvGraphicFramePr>
            <a:graphicFrameLocks noChangeAspect="1"/>
          </p:cNvGraphicFramePr>
          <p:nvPr/>
        </p:nvGraphicFramePr>
        <p:xfrm>
          <a:off x="1042988" y="2205038"/>
          <a:ext cx="7345362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Visio" r:id="rId3" imgW="5599430" imgH="3081655" progId="Visio.Drawing.11">
                  <p:embed/>
                </p:oleObj>
              </mc:Choice>
              <mc:Fallback>
                <p:oleObj name="Visio" r:id="rId3" imgW="5599430" imgH="3081655" progId="Visio.Drawing.11">
                  <p:embed/>
                  <p:pic>
                    <p:nvPicPr>
                      <p:cNvPr id="0" name="图片 5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7345362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3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16013" y="2781300"/>
            <a:ext cx="7488237" cy="264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◆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每个体有独立的地址线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◆ 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非阻塞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与多体结构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失效时仍允许</a:t>
            </a: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进行其它的访存。这样的设计对于独立多体结构才有意义。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IO</a:t>
            </a:r>
            <a:r>
              <a:rPr kumimoji="1" lang="zh-CN" altLang="en-US" sz="24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访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存</a:t>
            </a:r>
            <a:endParaRPr kumimoji="1" lang="zh-CN" altLang="en-US" sz="24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84213" y="1268413"/>
            <a:ext cx="7488237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40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独立存储体</a:t>
            </a:r>
            <a:endParaRPr kumimoji="1" lang="zh-CN" altLang="en-US" sz="240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设置多个存储控制器，使多个体能独立操作，以便能同时进行多个独立的访存。</a:t>
            </a:r>
            <a:endParaRPr kumimoji="1" lang="zh-CN" altLang="en-US" sz="2400">
              <a:solidFill>
                <a:srgbClr val="3333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611188" y="404813"/>
            <a:ext cx="74898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3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8.6.2 </a:t>
            </a: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存储器组织技术</a:t>
            </a:r>
            <a:endParaRPr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850" y="1341438"/>
            <a:ext cx="856932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987" name="标题 3"/>
          <p:cNvSpPr>
            <a:spLocks noGrp="1"/>
          </p:cNvSpPr>
          <p:nvPr>
            <p:ph type="ctrTitle"/>
          </p:nvPr>
        </p:nvSpPr>
        <p:spPr>
          <a:xfrm>
            <a:off x="831850" y="2390775"/>
            <a:ext cx="7772400" cy="1470025"/>
          </a:xfrm>
        </p:spPr>
        <p:txBody>
          <a:bodyPr/>
          <a:lstStyle/>
          <a:p>
            <a:pPr algn="ctr"/>
            <a:r>
              <a:rPr lang="zh-CN" altLang="en-US" sz="6000" smtClean="0">
                <a:solidFill>
                  <a:srgbClr val="FF0000"/>
                </a:solidFill>
              </a:rPr>
              <a:t>谢谢！</a:t>
            </a:r>
            <a:endParaRPr lang="zh-CN" altLang="en-US" sz="6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16" y="908720"/>
            <a:ext cx="8892480" cy="5832648"/>
          </a:xfrm>
        </p:spPr>
        <p:txBody>
          <a:bodyPr/>
          <a:lstStyle/>
          <a:p>
            <a:pPr marL="0" lvl="1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1" lang="en-US" altLang="zh-CN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4. </a:t>
            </a:r>
            <a:r>
              <a:rPr kumimoji="1" lang="zh-CN" altLang="en-US" b="1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模拟</a:t>
            </a:r>
            <a:r>
              <a:rPr kumimoji="1" lang="zh-CN" altLang="en-US" b="1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研究</a:t>
            </a:r>
            <a:endParaRPr kumimoji="1" lang="zh-CN" altLang="en-US" b="1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非阻塞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的平均存储器等待时间（以周期为单位）与阻塞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平均存储器等待时间的比值</a:t>
            </a:r>
            <a:endParaRPr lang="zh-CN" altLang="en-US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测试条件：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8K</a:t>
            </a:r>
            <a:r>
              <a:rPr lang="zh-CN" altLang="en-US" dirty="0" smtClean="0">
                <a:latin typeface="Times New Roman" panose="02020603050405020304" pitchFamily="18" charset="0"/>
              </a:rPr>
              <a:t>直接映象</a:t>
            </a:r>
            <a:r>
              <a:rPr lang="en-US" altLang="zh-CN" dirty="0" smtClean="0">
                <a:latin typeface="Times New Roman" panose="02020603050405020304" pitchFamily="18" charset="0"/>
              </a:rPr>
              <a:t>Cache</a:t>
            </a:r>
            <a:r>
              <a:rPr lang="zh-CN" altLang="en-US" dirty="0" smtClean="0">
                <a:latin typeface="Times New Roman" panose="02020603050405020304" pitchFamily="18" charset="0"/>
              </a:rPr>
              <a:t>，块大小为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</a:rPr>
              <a:t>字节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测试程序：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SPEC92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14</a:t>
            </a:r>
            <a:r>
              <a:rPr lang="zh-CN" altLang="en-US" dirty="0" smtClean="0">
                <a:latin typeface="Times New Roman" panose="02020603050405020304" pitchFamily="18" charset="0"/>
              </a:rPr>
              <a:t>个浮点程序，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</a:rPr>
              <a:t>个整数程序）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 smtClean="0">
                <a:solidFill>
                  <a:srgbClr val="D60093"/>
                </a:solidFill>
                <a:latin typeface="Times New Roman" panose="02020603050405020304" pitchFamily="18" charset="0"/>
              </a:rPr>
              <a:t>结果表明</a:t>
            </a:r>
            <a:endParaRPr lang="zh-CN" altLang="en-US" dirty="0" smtClean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在重叠不命中个数为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</a:rPr>
              <a:t>的情况下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浮点程序的平均比值分别为：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76%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51%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39%</a:t>
            </a:r>
            <a:endParaRPr lang="en-US" altLang="zh-CN" dirty="0" smtClean="0">
              <a:solidFill>
                <a:srgbClr val="9933FF"/>
              </a:solidFill>
              <a:latin typeface="Times New Roman" panose="02020603050405020304" pitchFamily="18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整数程序的平均比值则分别为：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81%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78%</a:t>
            </a:r>
            <a:r>
              <a:rPr lang="zh-CN" altLang="en-US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78%</a:t>
            </a:r>
            <a:endParaRPr lang="en-US" altLang="zh-CN" dirty="0" smtClean="0">
              <a:solidFill>
                <a:srgbClr val="9933FF"/>
              </a:solidFill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E24C05"/>
                </a:solidFill>
                <a:latin typeface="Times New Roman" panose="02020603050405020304" pitchFamily="18" charset="0"/>
              </a:rPr>
              <a:t>对于整数程序来说，重叠次数对性能提高影响不大，简</a:t>
            </a:r>
            <a:endParaRPr lang="zh-CN" altLang="en-US" dirty="0" smtClean="0">
              <a:solidFill>
                <a:srgbClr val="E24C05"/>
              </a:solidFill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E24C05"/>
                </a:solidFill>
                <a:latin typeface="Times New Roman" panose="02020603050405020304" pitchFamily="18" charset="0"/>
              </a:rPr>
              <a:t>单的“一次不命中下命中”就几乎可以得到所有的好处。</a:t>
            </a:r>
            <a:endParaRPr lang="zh-CN" altLang="en-US" dirty="0" smtClean="0">
              <a:solidFill>
                <a:srgbClr val="E24C05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sz="2800" dirty="0"/>
              <a:t>对非阻塞</a:t>
            </a:r>
            <a:r>
              <a:rPr lang="en-US" altLang="zh-CN" sz="2800" dirty="0"/>
              <a:t>cache</a:t>
            </a:r>
            <a:r>
              <a:rPr lang="zh-CN" altLang="en-US" sz="2800" dirty="0"/>
              <a:t>的性能评价很难，因为存在重叠停顿时间</a:t>
            </a:r>
            <a:endParaRPr lang="zh-CN" altLang="en-US" sz="2800" dirty="0"/>
          </a:p>
          <a:p>
            <a:pPr marL="457200" indent="-457200" eaLnBrk="1" hangingPunct="1"/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832" name="Group 128"/>
          <p:cNvGraphicFramePr>
            <a:graphicFrameLocks noGrp="1"/>
          </p:cNvGraphicFramePr>
          <p:nvPr>
            <p:ph/>
          </p:nvPr>
        </p:nvGraphicFramePr>
        <p:xfrm>
          <a:off x="179388" y="1196752"/>
          <a:ext cx="8713787" cy="5016695"/>
        </p:xfrm>
        <a:graphic>
          <a:graphicData uri="http://schemas.openxmlformats.org/drawingml/2006/table">
            <a:tbl>
              <a:tblPr/>
              <a:tblGrid>
                <a:gridCol w="2160587"/>
                <a:gridCol w="792163"/>
                <a:gridCol w="1008062"/>
                <a:gridCol w="719138"/>
                <a:gridCol w="1008062"/>
                <a:gridCol w="3025775"/>
              </a:tblGrid>
              <a:tr h="82287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优化技术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不命中率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不命中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开销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命中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时间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硬件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复杂度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24C05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说 明 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E24C05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74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使读不命中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优先于写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 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1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在单处理机上实现容易，被广泛采用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11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写缓冲写合并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1 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与写直达合用，广泛应用，例如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21164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UltraSPARC Ⅲ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04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尽早重启动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和请求字优先 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2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被广泛采用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非阻塞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Cache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3 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在支持乱序执行的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中使用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两级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</a:rPr>
                        <a:t>Cache 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+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charset="-122"/>
                        </a:rPr>
                        <a:t>2 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E24C05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charset="-122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硬件代价大；两级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的块大小不同时实现困难；被广泛采用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Box 80"/>
          <p:cNvSpPr txBox="1">
            <a:spLocks noChangeArrowheads="1"/>
          </p:cNvSpPr>
          <p:nvPr/>
        </p:nvSpPr>
        <p:spPr bwMode="auto">
          <a:xfrm>
            <a:off x="2915816" y="332656"/>
            <a:ext cx="381453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减小</a:t>
            </a:r>
            <a:r>
              <a:rPr lang="en-US" altLang="zh-CN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Cache</a:t>
            </a:r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失效开销的方法</a:t>
            </a:r>
            <a:endParaRPr lang="zh-CN" altLang="en-US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8.5 </a:t>
            </a:r>
            <a:r>
              <a:rPr lang="zh-CN" altLang="en-US" b="1" dirty="0" smtClean="0">
                <a:solidFill>
                  <a:schemeClr val="tx2"/>
                </a:solidFill>
              </a:rPr>
              <a:t>减少命中时间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采用容量小、结构简单的</a:t>
            </a:r>
            <a:r>
              <a:rPr lang="en-US" altLang="zh-CN" sz="2800" dirty="0" smtClean="0"/>
              <a:t>Cache</a:t>
            </a:r>
            <a:endParaRPr lang="en-US" altLang="zh-CN" sz="2800" dirty="0" smtClean="0"/>
          </a:p>
          <a:p>
            <a:r>
              <a:rPr lang="zh-CN" altLang="en-US" sz="2800" dirty="0" smtClean="0"/>
              <a:t>虚拟</a:t>
            </a:r>
            <a:r>
              <a:rPr lang="en-US" altLang="zh-CN" sz="2800" dirty="0" smtClean="0"/>
              <a:t>Cache</a:t>
            </a:r>
            <a:endParaRPr lang="en-US" altLang="zh-CN" sz="2800" dirty="0" smtClean="0"/>
          </a:p>
          <a:p>
            <a:pPr>
              <a:lnSpc>
                <a:spcPct val="100000"/>
              </a:lnSpc>
              <a:buClrTx/>
            </a:pPr>
            <a:r>
              <a:rPr lang="en-US" altLang="zh-CN" sz="2800" dirty="0"/>
              <a:t>Cache</a:t>
            </a:r>
            <a:r>
              <a:rPr lang="zh-CN" altLang="en-US" sz="2800" dirty="0"/>
              <a:t>访问流水化</a:t>
            </a:r>
            <a:endParaRPr lang="zh-CN" alt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3509" y="3501008"/>
            <a:ext cx="73437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命中时间直接影响到处理器的时钟频率。在当今的许多计算机中，往往是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的访问时间限制了处理器的时钟频率。</a:t>
            </a:r>
            <a:endParaRPr kumimoji="1" lang="zh-CN" altLang="en-US" sz="2800" b="0" dirty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1187450" y="1766094"/>
            <a:ext cx="72009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应使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足够小，以便可以与</a:t>
            </a: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CPU</a:t>
            </a:r>
            <a:r>
              <a:rPr kumimoji="1" lang="zh-CN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一起放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在同一块芯片上。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165225" y="1124744"/>
            <a:ext cx="56388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1. </a:t>
            </a:r>
            <a:r>
              <a:rPr kumimoji="1" lang="zh-CN" altLang="en-US" sz="2800" dirty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硬件越简单，速度就越快；</a:t>
            </a:r>
            <a:endParaRPr kumimoji="1" lang="zh-CN" altLang="en-US" sz="2800" b="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defRPr/>
            </a:pPr>
            <a:r>
              <a:rPr kumimoji="1" lang="en-US" altLang="zh-CN" sz="28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8.5.1 </a:t>
            </a:r>
            <a:r>
              <a:rPr kumimoji="1" lang="zh-CN" altLang="en-US" sz="28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容量小、结构简单的</a:t>
            </a:r>
            <a:r>
              <a:rPr kumimoji="1" lang="en-US" altLang="zh-CN" sz="2800" b="1" dirty="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Cache</a:t>
            </a:r>
            <a:endParaRPr kumimoji="1" lang="zh-CN" altLang="en-US" sz="2800" b="1" dirty="0">
              <a:solidFill>
                <a:schemeClr val="tx2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532" y="2992933"/>
            <a:ext cx="7200900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3. 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一种折中方案：把</a:t>
            </a: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的标识放在片内，而把</a:t>
            </a: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的数据存储器放在片外，这样既可以实现快速标识检测，又能利用独立的存储芯片来提供更大的容量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84945" y="5301208"/>
            <a:ext cx="7200900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4. 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多级</a:t>
            </a: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，一级</a:t>
            </a: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Cache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大多采用</a:t>
            </a:r>
            <a:r>
              <a:rPr kumimoji="1" lang="en-US" altLang="zh-CN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800" dirty="0" smtClean="0">
                <a:solidFill>
                  <a:srgbClr val="0033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路组相联或直接映像。</a:t>
            </a:r>
            <a:endParaRPr kumimoji="1" lang="zh-CN" altLang="en-US" sz="2800" dirty="0">
              <a:solidFill>
                <a:srgbClr val="0033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5796</Words>
  <Application>WPS 演示</Application>
  <PresentationFormat>全屏显示(4:3)</PresentationFormat>
  <Paragraphs>1070</Paragraphs>
  <Slides>48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48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Times New Roman</vt:lpstr>
      <vt:lpstr>幼圆</vt:lpstr>
      <vt:lpstr>Verdana</vt:lpstr>
      <vt:lpstr>华文中宋</vt:lpstr>
      <vt:lpstr>黑体</vt:lpstr>
      <vt:lpstr>Tahoma</vt:lpstr>
      <vt:lpstr>Tahoma</vt:lpstr>
      <vt:lpstr>Symbol</vt:lpstr>
      <vt:lpstr>微软雅黑</vt:lpstr>
      <vt:lpstr>Arial Unicode MS</vt:lpstr>
      <vt:lpstr>楷体_GB2312</vt:lpstr>
      <vt:lpstr>新宋体</vt:lpstr>
      <vt:lpstr>MS Mincho</vt:lpstr>
      <vt:lpstr>Yu Gothic UI</vt:lpstr>
      <vt:lpstr>Office 主题​​</vt:lpstr>
      <vt:lpstr>Word.Picture.8</vt:lpstr>
      <vt:lpstr>Word.Picture.8</vt:lpstr>
      <vt:lpstr>Visio.Drawing.11</vt:lpstr>
      <vt:lpstr>Visio.Drawing.11</vt:lpstr>
      <vt:lpstr>Visio.Drawing.11</vt:lpstr>
      <vt:lpstr>Visio.Drawing.11</vt:lpstr>
      <vt:lpstr>Visio.Drawing.11</vt:lpstr>
      <vt:lpstr>计算机组织与体系结构</vt:lpstr>
      <vt:lpstr>第八章   存储层次</vt:lpstr>
      <vt:lpstr>8.4 减少Cache失效开销</vt:lpstr>
      <vt:lpstr>PowerPoint 演示文稿</vt:lpstr>
      <vt:lpstr>PowerPoint 演示文稿</vt:lpstr>
      <vt:lpstr>PowerPoint 演示文稿</vt:lpstr>
      <vt:lpstr>PowerPoint 演示文稿</vt:lpstr>
      <vt:lpstr>8.5 减少命中时间</vt:lpstr>
      <vt:lpstr>8.5.1 容量小、结构简单的Cache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烂柯人</cp:lastModifiedBy>
  <cp:revision>2058</cp:revision>
  <cp:lastPrinted>2019-11-21T10:10:00Z</cp:lastPrinted>
  <dcterms:created xsi:type="dcterms:W3CDTF">2113-01-01T00:00:00Z</dcterms:created>
  <dcterms:modified xsi:type="dcterms:W3CDTF">2019-12-28T14:33:57Z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