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1851" r:id="rId3"/>
    <p:sldId id="1914" r:id="rId4"/>
    <p:sldId id="1915" r:id="rId5"/>
    <p:sldId id="1916" r:id="rId6"/>
    <p:sldId id="1917" r:id="rId7"/>
    <p:sldId id="1918" r:id="rId8"/>
    <p:sldId id="1919" r:id="rId9"/>
    <p:sldId id="1956" r:id="rId10"/>
    <p:sldId id="1920" r:id="rId11"/>
    <p:sldId id="1957" r:id="rId12"/>
    <p:sldId id="1921" r:id="rId13"/>
    <p:sldId id="1922" r:id="rId14"/>
    <p:sldId id="1923" r:id="rId15"/>
    <p:sldId id="1959" r:id="rId16"/>
    <p:sldId id="1924" r:id="rId17"/>
    <p:sldId id="1925" r:id="rId18"/>
    <p:sldId id="1929" r:id="rId19"/>
    <p:sldId id="1930" r:id="rId20"/>
    <p:sldId id="1931" r:id="rId21"/>
    <p:sldId id="1932" r:id="rId22"/>
    <p:sldId id="1934" r:id="rId23"/>
    <p:sldId id="1935" r:id="rId24"/>
    <p:sldId id="1949" r:id="rId25"/>
    <p:sldId id="1936" r:id="rId26"/>
    <p:sldId id="1950" r:id="rId27"/>
    <p:sldId id="1937" r:id="rId28"/>
    <p:sldId id="1938" r:id="rId29"/>
    <p:sldId id="1951" r:id="rId30"/>
    <p:sldId id="1939" r:id="rId31"/>
    <p:sldId id="1940" r:id="rId32"/>
    <p:sldId id="1941" r:id="rId33"/>
    <p:sldId id="1946" r:id="rId34"/>
    <p:sldId id="1948" r:id="rId35"/>
    <p:sldId id="1942" r:id="rId36"/>
    <p:sldId id="1943" r:id="rId37"/>
    <p:sldId id="1944" r:id="rId38"/>
    <p:sldId id="1945" r:id="rId39"/>
    <p:sldId id="1913" r:id="rId40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5922" indent="-286893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572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601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30" indent="-229514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658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687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716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745" indent="-22951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156</a:t>
            </a:r>
            <a:r>
              <a:rPr lang="zh-CN" altLang="en-US" dirty="0" smtClean="0"/>
              <a:t>页</a:t>
            </a:r>
            <a:r>
              <a:rPr lang="en-US" altLang="zh-CN" dirty="0" smtClean="0"/>
              <a:t>5.1</a:t>
            </a:r>
          </a:p>
          <a:p>
            <a:r>
              <a:rPr lang="en-US" altLang="zh-CN" dirty="0" smtClean="0"/>
              <a:t>157</a:t>
            </a:r>
            <a:r>
              <a:rPr lang="zh-CN" altLang="en-US" dirty="0" smtClean="0"/>
              <a:t>页</a:t>
            </a:r>
            <a:r>
              <a:rPr lang="en-US" altLang="zh-CN" dirty="0" smtClean="0"/>
              <a:t>5.2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5.3</a:t>
            </a:r>
          </a:p>
          <a:p>
            <a:endParaRPr lang="zh-CN" altLang="en-US" dirty="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51EE907-D654-4AE5-9EF4-5B8E7C0B489E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6669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6BC0533-8A4F-4C21-BC7E-B00B30C57F6F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62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接口概念可以非常广</a:t>
            </a:r>
            <a:endParaRPr lang="en-US" altLang="zh-CN" smtClean="0"/>
          </a:p>
          <a:p>
            <a:r>
              <a:rPr lang="zh-CN" altLang="en-US" smtClean="0"/>
              <a:t>既包括软件之间的、硬件之间的、软硬件之间的</a:t>
            </a:r>
            <a:endParaRPr lang="en-US" altLang="zh-CN" smtClean="0"/>
          </a:p>
          <a:p>
            <a:r>
              <a:rPr lang="zh-CN" altLang="en-US" smtClean="0"/>
              <a:t>硬件设备间的接口既包括接口电路也包括控制软件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D6228C1-78D0-4534-A1EF-BD295DD38A9E}" type="slidenum">
              <a:rPr lang="zh-CN" altLang="en-US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18</a:t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2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00</a:t>
            </a:r>
            <a:r>
              <a:rPr lang="zh-CN" altLang="en-US" smtClean="0"/>
              <a:t>，设备处于暂停状态</a:t>
            </a:r>
            <a:endParaRPr lang="en-US" altLang="zh-CN" smtClean="0"/>
          </a:p>
          <a:p>
            <a:r>
              <a:rPr lang="zh-CN" altLang="en-US" smtClean="0"/>
              <a:t>强调：接口芯片，将大多数</a:t>
            </a:r>
            <a:r>
              <a:rPr lang="en-US" altLang="zh-CN" smtClean="0"/>
              <a:t>IO</a:t>
            </a:r>
            <a:r>
              <a:rPr lang="zh-CN" altLang="en-US" smtClean="0"/>
              <a:t>设备共用的接口电路坐在一个芯片中，剩余的电路做在设备控制器中</a:t>
            </a:r>
            <a:endParaRPr lang="en-US" altLang="zh-CN" smtClean="0"/>
          </a:p>
          <a:p>
            <a:r>
              <a:rPr lang="zh-CN" altLang="en-US" smtClean="0"/>
              <a:t>本课讲的通用接口具备的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1290035-61DA-4053-BD76-148328B15967}" type="slidenum">
              <a:rPr lang="zh-CN" altLang="en-US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20</a:t>
            </a:fld>
            <a:endParaRPr lang="en-US" altLang="zh-CN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第二十三讲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70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四、</a:t>
            </a:r>
            <a:r>
              <a:rPr lang="en-US" altLang="zh-CN" sz="3200">
                <a:latin typeface="Times New Roman" panose="02020603050405020304" pitchFamily="18" charset="0"/>
              </a:rPr>
              <a:t>I/O</a:t>
            </a:r>
            <a:r>
              <a:rPr lang="zh-CN" altLang="en-US" sz="3200">
                <a:latin typeface="Times New Roman" panose="02020603050405020304" pitchFamily="18" charset="0"/>
              </a:rPr>
              <a:t>设备与主机信息传送的控制方式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974725" y="1314450"/>
            <a:ext cx="3368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程序查询方式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464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串行工作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00200" y="2819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踏步等待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6713" y="3581400"/>
            <a:ext cx="3559175" cy="2286000"/>
            <a:chOff x="231" y="1344"/>
            <a:chExt cx="2242" cy="1440"/>
          </a:xfrm>
        </p:grpSpPr>
        <p:grpSp>
          <p:nvGrpSpPr>
            <p:cNvPr id="29736" name="Group 7"/>
            <p:cNvGrpSpPr>
              <a:grpSpLocks/>
            </p:cNvGrpSpPr>
            <p:nvPr/>
          </p:nvGrpSpPr>
          <p:grpSpPr bwMode="auto">
            <a:xfrm>
              <a:off x="231" y="1344"/>
              <a:ext cx="2242" cy="1272"/>
              <a:chOff x="231" y="1608"/>
              <a:chExt cx="2242" cy="1272"/>
            </a:xfrm>
          </p:grpSpPr>
          <p:sp>
            <p:nvSpPr>
              <p:cNvPr id="29738" name="Text Box 8"/>
              <p:cNvSpPr txBox="1">
                <a:spLocks noChangeArrowheads="1"/>
              </p:cNvSpPr>
              <p:nvPr/>
            </p:nvSpPr>
            <p:spPr bwMode="auto">
              <a:xfrm>
                <a:off x="980" y="1862"/>
                <a:ext cx="1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读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  <p:sp>
            <p:nvSpPr>
              <p:cNvPr id="29739" name="Text Box 9"/>
              <p:cNvSpPr txBox="1">
                <a:spLocks noChangeArrowheads="1"/>
              </p:cNvSpPr>
              <p:nvPr/>
            </p:nvSpPr>
            <p:spPr bwMode="auto">
              <a:xfrm>
                <a:off x="1162" y="2486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检查状态</a:t>
                </a:r>
              </a:p>
            </p:txBody>
          </p:sp>
          <p:sp>
            <p:nvSpPr>
              <p:cNvPr id="29740" name="Line 10"/>
              <p:cNvSpPr>
                <a:spLocks noChangeShapeType="1"/>
              </p:cNvSpPr>
              <p:nvPr/>
            </p:nvSpPr>
            <p:spPr bwMode="auto">
              <a:xfrm>
                <a:off x="1536" y="1608"/>
                <a:ext cx="0" cy="216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1" name="Rectangle 11"/>
              <p:cNvSpPr>
                <a:spLocks noChangeArrowheads="1"/>
              </p:cNvSpPr>
              <p:nvPr/>
            </p:nvSpPr>
            <p:spPr bwMode="auto">
              <a:xfrm>
                <a:off x="980" y="1824"/>
                <a:ext cx="1159" cy="32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42" name="AutoShape 12"/>
              <p:cNvSpPr>
                <a:spLocks noChangeArrowheads="1"/>
              </p:cNvSpPr>
              <p:nvPr/>
            </p:nvSpPr>
            <p:spPr bwMode="auto">
              <a:xfrm>
                <a:off x="1015" y="2341"/>
                <a:ext cx="1066" cy="539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43" name="Line 13"/>
              <p:cNvSpPr>
                <a:spLocks noChangeShapeType="1"/>
              </p:cNvSpPr>
              <p:nvPr/>
            </p:nvSpPr>
            <p:spPr bwMode="auto">
              <a:xfrm>
                <a:off x="1536" y="2146"/>
                <a:ext cx="0" cy="215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4" name="Freeform 14"/>
              <p:cNvSpPr>
                <a:spLocks/>
              </p:cNvSpPr>
              <p:nvPr/>
            </p:nvSpPr>
            <p:spPr bwMode="auto">
              <a:xfrm>
                <a:off x="336" y="1701"/>
                <a:ext cx="1194" cy="913"/>
              </a:xfrm>
              <a:custGeom>
                <a:avLst/>
                <a:gdLst>
                  <a:gd name="T0" fmla="*/ 690 w 1194"/>
                  <a:gd name="T1" fmla="*/ 912 h 913"/>
                  <a:gd name="T2" fmla="*/ 2 w 1194"/>
                  <a:gd name="T3" fmla="*/ 913 h 913"/>
                  <a:gd name="T4" fmla="*/ 0 w 1194"/>
                  <a:gd name="T5" fmla="*/ 1 h 913"/>
                  <a:gd name="T6" fmla="*/ 1194 w 1194"/>
                  <a:gd name="T7" fmla="*/ 0 h 9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94"/>
                  <a:gd name="T13" fmla="*/ 0 h 913"/>
                  <a:gd name="T14" fmla="*/ 1194 w 1194"/>
                  <a:gd name="T15" fmla="*/ 913 h 9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94" h="913">
                    <a:moveTo>
                      <a:pt x="690" y="912"/>
                    </a:moveTo>
                    <a:lnTo>
                      <a:pt x="2" y="913"/>
                    </a:lnTo>
                    <a:lnTo>
                      <a:pt x="0" y="1"/>
                    </a:lnTo>
                    <a:lnTo>
                      <a:pt x="1194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5" name="Text Box 15"/>
              <p:cNvSpPr txBox="1">
                <a:spLocks noChangeArrowheads="1"/>
              </p:cNvSpPr>
              <p:nvPr/>
            </p:nvSpPr>
            <p:spPr bwMode="auto">
              <a:xfrm>
                <a:off x="231" y="263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未准备就绪</a:t>
                </a:r>
              </a:p>
            </p:txBody>
          </p:sp>
          <p:sp>
            <p:nvSpPr>
              <p:cNvPr id="29746" name="Freeform 16"/>
              <p:cNvSpPr>
                <a:spLocks/>
              </p:cNvSpPr>
              <p:nvPr/>
            </p:nvSpPr>
            <p:spPr bwMode="auto">
              <a:xfrm>
                <a:off x="2081" y="2611"/>
                <a:ext cx="392" cy="1"/>
              </a:xfrm>
              <a:custGeom>
                <a:avLst/>
                <a:gdLst>
                  <a:gd name="T0" fmla="*/ 0 w 642"/>
                  <a:gd name="T1" fmla="*/ 0 h 1"/>
                  <a:gd name="T2" fmla="*/ 20 w 642"/>
                  <a:gd name="T3" fmla="*/ 0 h 1"/>
                  <a:gd name="T4" fmla="*/ 0 60000 65536"/>
                  <a:gd name="T5" fmla="*/ 0 60000 65536"/>
                  <a:gd name="T6" fmla="*/ 0 w 642"/>
                  <a:gd name="T7" fmla="*/ 0 h 1"/>
                  <a:gd name="T8" fmla="*/ 642 w 64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47" name="Text Box 17"/>
              <p:cNvSpPr txBox="1">
                <a:spLocks noChangeArrowheads="1"/>
              </p:cNvSpPr>
              <p:nvPr/>
            </p:nvSpPr>
            <p:spPr bwMode="auto">
              <a:xfrm>
                <a:off x="2016" y="263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出错</a:t>
                </a:r>
              </a:p>
            </p:txBody>
          </p:sp>
        </p:grpSp>
        <p:sp>
          <p:nvSpPr>
            <p:cNvPr id="29737" name="Freeform 18"/>
            <p:cNvSpPr>
              <a:spLocks/>
            </p:cNvSpPr>
            <p:nvPr/>
          </p:nvSpPr>
          <p:spPr bwMode="auto">
            <a:xfrm>
              <a:off x="1536" y="2610"/>
              <a:ext cx="1" cy="174"/>
            </a:xfrm>
            <a:custGeom>
              <a:avLst/>
              <a:gdLst>
                <a:gd name="T0" fmla="*/ 0 w 1"/>
                <a:gd name="T1" fmla="*/ 0 h 201"/>
                <a:gd name="T2" fmla="*/ 0 w 1"/>
                <a:gd name="T3" fmla="*/ 74 h 201"/>
                <a:gd name="T4" fmla="*/ 0 60000 65536"/>
                <a:gd name="T5" fmla="*/ 0 60000 65536"/>
                <a:gd name="T6" fmla="*/ 0 w 1"/>
                <a:gd name="T7" fmla="*/ 0 h 201"/>
                <a:gd name="T8" fmla="*/ 1 w 1"/>
                <a:gd name="T9" fmla="*/ 201 h 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1">
                  <a:moveTo>
                    <a:pt x="0" y="0"/>
                  </a:moveTo>
                  <a:lnTo>
                    <a:pt x="0" y="20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29113" y="1143000"/>
            <a:ext cx="4572000" cy="5762625"/>
            <a:chOff x="2727" y="720"/>
            <a:chExt cx="2880" cy="3630"/>
          </a:xfrm>
        </p:grpSpPr>
        <p:grpSp>
          <p:nvGrpSpPr>
            <p:cNvPr id="29707" name="Group 20"/>
            <p:cNvGrpSpPr>
              <a:grpSpLocks/>
            </p:cNvGrpSpPr>
            <p:nvPr/>
          </p:nvGrpSpPr>
          <p:grpSpPr bwMode="auto">
            <a:xfrm>
              <a:off x="2727" y="720"/>
              <a:ext cx="2880" cy="3630"/>
              <a:chOff x="2727" y="720"/>
              <a:chExt cx="2880" cy="3630"/>
            </a:xfrm>
          </p:grpSpPr>
          <p:sp>
            <p:nvSpPr>
              <p:cNvPr id="29709" name="Text Box 21"/>
              <p:cNvSpPr txBox="1">
                <a:spLocks noChangeArrowheads="1"/>
              </p:cNvSpPr>
              <p:nvPr/>
            </p:nvSpPr>
            <p:spPr bwMode="auto">
              <a:xfrm>
                <a:off x="3923" y="2544"/>
                <a:ext cx="112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接口中读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一个字到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9710" name="Rectangle 22"/>
              <p:cNvSpPr>
                <a:spLocks noChangeArrowheads="1"/>
              </p:cNvSpPr>
              <p:nvPr/>
            </p:nvSpPr>
            <p:spPr bwMode="auto">
              <a:xfrm>
                <a:off x="3886" y="2558"/>
                <a:ext cx="1159" cy="4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1" name="Text Box 23"/>
              <p:cNvSpPr txBox="1">
                <a:spLocks noChangeArrowheads="1"/>
              </p:cNvSpPr>
              <p:nvPr/>
            </p:nvSpPr>
            <p:spPr bwMode="auto">
              <a:xfrm>
                <a:off x="3923" y="3158"/>
                <a:ext cx="10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从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向主存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写入一个字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12" name="Rectangle 24"/>
              <p:cNvSpPr>
                <a:spLocks noChangeArrowheads="1"/>
              </p:cNvSpPr>
              <p:nvPr/>
            </p:nvSpPr>
            <p:spPr bwMode="auto">
              <a:xfrm>
                <a:off x="3886" y="3144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3" name="Text Box 25"/>
              <p:cNvSpPr txBox="1">
                <a:spLocks noChangeArrowheads="1"/>
              </p:cNvSpPr>
              <p:nvPr/>
            </p:nvSpPr>
            <p:spPr bwMode="auto">
              <a:xfrm>
                <a:off x="3946" y="960"/>
                <a:ext cx="9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向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发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   读指令</a:t>
                </a:r>
              </a:p>
            </p:txBody>
          </p:sp>
          <p:sp>
            <p:nvSpPr>
              <p:cNvPr id="29714" name="Rectangle 26"/>
              <p:cNvSpPr>
                <a:spLocks noChangeArrowheads="1"/>
              </p:cNvSpPr>
              <p:nvPr/>
            </p:nvSpPr>
            <p:spPr bwMode="auto">
              <a:xfrm>
                <a:off x="3886" y="979"/>
                <a:ext cx="1159" cy="4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5" name="Text Box 27"/>
              <p:cNvSpPr txBox="1">
                <a:spLocks noChangeArrowheads="1"/>
              </p:cNvSpPr>
              <p:nvPr/>
            </p:nvSpPr>
            <p:spPr bwMode="auto">
              <a:xfrm>
                <a:off x="3886" y="1574"/>
                <a:ext cx="11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读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  <p:sp>
            <p:nvSpPr>
              <p:cNvPr id="29716" name="Rectangle 28"/>
              <p:cNvSpPr>
                <a:spLocks noChangeArrowheads="1"/>
              </p:cNvSpPr>
              <p:nvPr/>
            </p:nvSpPr>
            <p:spPr bwMode="auto">
              <a:xfrm>
                <a:off x="3886" y="1562"/>
                <a:ext cx="1159" cy="2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7" name="Text Box 29"/>
              <p:cNvSpPr txBox="1">
                <a:spLocks noChangeArrowheads="1"/>
              </p:cNvSpPr>
              <p:nvPr/>
            </p:nvSpPr>
            <p:spPr bwMode="auto">
              <a:xfrm>
                <a:off x="4068" y="2045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检查状态</a:t>
                </a:r>
              </a:p>
            </p:txBody>
          </p:sp>
          <p:sp>
            <p:nvSpPr>
              <p:cNvPr id="29718" name="AutoShape 30"/>
              <p:cNvSpPr>
                <a:spLocks noChangeArrowheads="1"/>
              </p:cNvSpPr>
              <p:nvPr/>
            </p:nvSpPr>
            <p:spPr bwMode="auto">
              <a:xfrm>
                <a:off x="3921" y="1962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19" name="Text Box 31"/>
              <p:cNvSpPr txBox="1">
                <a:spLocks noChangeArrowheads="1"/>
              </p:cNvSpPr>
              <p:nvPr/>
            </p:nvSpPr>
            <p:spPr bwMode="auto">
              <a:xfrm>
                <a:off x="4068" y="3818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 完成否</a:t>
                </a:r>
              </a:p>
            </p:txBody>
          </p:sp>
          <p:sp>
            <p:nvSpPr>
              <p:cNvPr id="29720" name="AutoShape 32"/>
              <p:cNvSpPr>
                <a:spLocks noChangeArrowheads="1"/>
              </p:cNvSpPr>
              <p:nvPr/>
            </p:nvSpPr>
            <p:spPr bwMode="auto">
              <a:xfrm>
                <a:off x="3921" y="3727"/>
                <a:ext cx="1066" cy="417"/>
              </a:xfrm>
              <a:prstGeom prst="diamond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9721" name="Line 33"/>
              <p:cNvSpPr>
                <a:spLocks noChangeShapeType="1"/>
              </p:cNvSpPr>
              <p:nvPr/>
            </p:nvSpPr>
            <p:spPr bwMode="auto">
              <a:xfrm>
                <a:off x="4442" y="1395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2" name="Line 34"/>
              <p:cNvSpPr>
                <a:spLocks noChangeShapeType="1"/>
              </p:cNvSpPr>
              <p:nvPr/>
            </p:nvSpPr>
            <p:spPr bwMode="auto">
              <a:xfrm>
                <a:off x="4442" y="1811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3" name="Freeform 35"/>
              <p:cNvSpPr>
                <a:spLocks/>
              </p:cNvSpPr>
              <p:nvPr/>
            </p:nvSpPr>
            <p:spPr bwMode="auto">
              <a:xfrm>
                <a:off x="4451" y="2379"/>
                <a:ext cx="1" cy="174"/>
              </a:xfrm>
              <a:custGeom>
                <a:avLst/>
                <a:gdLst>
                  <a:gd name="T0" fmla="*/ 0 w 1"/>
                  <a:gd name="T1" fmla="*/ 0 h 201"/>
                  <a:gd name="T2" fmla="*/ 0 w 1"/>
                  <a:gd name="T3" fmla="*/ 74 h 201"/>
                  <a:gd name="T4" fmla="*/ 0 60000 65536"/>
                  <a:gd name="T5" fmla="*/ 0 60000 65536"/>
                  <a:gd name="T6" fmla="*/ 0 w 1"/>
                  <a:gd name="T7" fmla="*/ 0 h 201"/>
                  <a:gd name="T8" fmla="*/ 1 w 1"/>
                  <a:gd name="T9" fmla="*/ 201 h 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1">
                    <a:moveTo>
                      <a:pt x="0" y="0"/>
                    </a:moveTo>
                    <a:lnTo>
                      <a:pt x="0" y="20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4" name="Line 36"/>
              <p:cNvSpPr>
                <a:spLocks noChangeShapeType="1"/>
              </p:cNvSpPr>
              <p:nvPr/>
            </p:nvSpPr>
            <p:spPr bwMode="auto">
              <a:xfrm>
                <a:off x="4442" y="2977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5" name="Line 37"/>
              <p:cNvSpPr>
                <a:spLocks noChangeShapeType="1"/>
              </p:cNvSpPr>
              <p:nvPr/>
            </p:nvSpPr>
            <p:spPr bwMode="auto">
              <a:xfrm>
                <a:off x="4442" y="3560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6" name="Line 38"/>
              <p:cNvSpPr>
                <a:spLocks noChangeShapeType="1"/>
              </p:cNvSpPr>
              <p:nvPr/>
            </p:nvSpPr>
            <p:spPr bwMode="auto">
              <a:xfrm>
                <a:off x="4442" y="812"/>
                <a:ext cx="0" cy="1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7" name="Freeform 39"/>
              <p:cNvSpPr>
                <a:spLocks/>
              </p:cNvSpPr>
              <p:nvPr/>
            </p:nvSpPr>
            <p:spPr bwMode="auto">
              <a:xfrm>
                <a:off x="4451" y="4146"/>
                <a:ext cx="1" cy="164"/>
              </a:xfrm>
              <a:custGeom>
                <a:avLst/>
                <a:gdLst>
                  <a:gd name="T0" fmla="*/ 0 w 1"/>
                  <a:gd name="T1" fmla="*/ 0 h 189"/>
                  <a:gd name="T2" fmla="*/ 0 w 1"/>
                  <a:gd name="T3" fmla="*/ 70 h 189"/>
                  <a:gd name="T4" fmla="*/ 0 60000 65536"/>
                  <a:gd name="T5" fmla="*/ 0 60000 65536"/>
                  <a:gd name="T6" fmla="*/ 0 w 1"/>
                  <a:gd name="T7" fmla="*/ 0 h 189"/>
                  <a:gd name="T8" fmla="*/ 1 w 1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9">
                    <a:moveTo>
                      <a:pt x="0" y="0"/>
                    </a:moveTo>
                    <a:lnTo>
                      <a:pt x="0" y="18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8" name="Freeform 40"/>
              <p:cNvSpPr>
                <a:spLocks/>
              </p:cNvSpPr>
              <p:nvPr/>
            </p:nvSpPr>
            <p:spPr bwMode="auto">
              <a:xfrm>
                <a:off x="3002" y="1468"/>
                <a:ext cx="1440" cy="705"/>
              </a:xfrm>
              <a:custGeom>
                <a:avLst/>
                <a:gdLst>
                  <a:gd name="T0" fmla="*/ 750 w 1491"/>
                  <a:gd name="T1" fmla="*/ 300 h 813"/>
                  <a:gd name="T2" fmla="*/ 3 w 1491"/>
                  <a:gd name="T3" fmla="*/ 300 h 813"/>
                  <a:gd name="T4" fmla="*/ 0 w 1491"/>
                  <a:gd name="T5" fmla="*/ 0 h 813"/>
                  <a:gd name="T6" fmla="*/ 1169 w 1491"/>
                  <a:gd name="T7" fmla="*/ 3 h 8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1"/>
                  <a:gd name="T13" fmla="*/ 0 h 813"/>
                  <a:gd name="T14" fmla="*/ 1491 w 1491"/>
                  <a:gd name="T15" fmla="*/ 813 h 8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1" h="813">
                    <a:moveTo>
                      <a:pt x="960" y="813"/>
                    </a:moveTo>
                    <a:lnTo>
                      <a:pt x="3" y="813"/>
                    </a:lnTo>
                    <a:lnTo>
                      <a:pt x="0" y="0"/>
                    </a:lnTo>
                    <a:lnTo>
                      <a:pt x="1491" y="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29" name="Freeform 41"/>
              <p:cNvSpPr>
                <a:spLocks/>
              </p:cNvSpPr>
              <p:nvPr/>
            </p:nvSpPr>
            <p:spPr bwMode="auto">
              <a:xfrm>
                <a:off x="2727" y="854"/>
                <a:ext cx="1715" cy="3081"/>
              </a:xfrm>
              <a:custGeom>
                <a:avLst/>
                <a:gdLst>
                  <a:gd name="T0" fmla="*/ 977 w 1776"/>
                  <a:gd name="T1" fmla="*/ 1312 h 3552"/>
                  <a:gd name="T2" fmla="*/ 0 w 1776"/>
                  <a:gd name="T3" fmla="*/ 1312 h 3552"/>
                  <a:gd name="T4" fmla="*/ 0 w 1776"/>
                  <a:gd name="T5" fmla="*/ 0 h 3552"/>
                  <a:gd name="T6" fmla="*/ 1391 w 1776"/>
                  <a:gd name="T7" fmla="*/ 0 h 35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76"/>
                  <a:gd name="T13" fmla="*/ 0 h 3552"/>
                  <a:gd name="T14" fmla="*/ 1776 w 1776"/>
                  <a:gd name="T15" fmla="*/ 3552 h 35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76" h="3552">
                    <a:moveTo>
                      <a:pt x="1248" y="3552"/>
                    </a:moveTo>
                    <a:lnTo>
                      <a:pt x="0" y="3552"/>
                    </a:lnTo>
                    <a:lnTo>
                      <a:pt x="0" y="0"/>
                    </a:lnTo>
                    <a:lnTo>
                      <a:pt x="177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0" name="Text Box 42"/>
              <p:cNvSpPr txBox="1">
                <a:spLocks noChangeArrowheads="1"/>
              </p:cNvSpPr>
              <p:nvPr/>
            </p:nvSpPr>
            <p:spPr bwMode="auto">
              <a:xfrm>
                <a:off x="3052" y="192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未准备就绪</a:t>
                </a:r>
              </a:p>
            </p:txBody>
          </p:sp>
          <p:sp>
            <p:nvSpPr>
              <p:cNvPr id="29731" name="Text Box 43"/>
              <p:cNvSpPr txBox="1">
                <a:spLocks noChangeArrowheads="1"/>
              </p:cNvSpPr>
              <p:nvPr/>
            </p:nvSpPr>
            <p:spPr bwMode="auto">
              <a:xfrm>
                <a:off x="4450" y="72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29732" name="Text Box 44"/>
              <p:cNvSpPr txBox="1">
                <a:spLocks noChangeArrowheads="1"/>
              </p:cNvSpPr>
              <p:nvPr/>
            </p:nvSpPr>
            <p:spPr bwMode="auto">
              <a:xfrm>
                <a:off x="4535" y="410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是</a:t>
                </a:r>
              </a:p>
            </p:txBody>
          </p:sp>
          <p:sp>
            <p:nvSpPr>
              <p:cNvPr id="29733" name="Freeform 45"/>
              <p:cNvSpPr>
                <a:spLocks/>
              </p:cNvSpPr>
              <p:nvPr/>
            </p:nvSpPr>
            <p:spPr bwMode="auto">
              <a:xfrm>
                <a:off x="4987" y="2171"/>
                <a:ext cx="620" cy="0"/>
              </a:xfrm>
              <a:custGeom>
                <a:avLst/>
                <a:gdLst>
                  <a:gd name="T0" fmla="*/ 0 w 642"/>
                  <a:gd name="T1" fmla="*/ 0 h 1"/>
                  <a:gd name="T2" fmla="*/ 503 w 642"/>
                  <a:gd name="T3" fmla="*/ 0 h 1"/>
                  <a:gd name="T4" fmla="*/ 0 60000 65536"/>
                  <a:gd name="T5" fmla="*/ 0 60000 65536"/>
                  <a:gd name="T6" fmla="*/ 0 w 642"/>
                  <a:gd name="T7" fmla="*/ 0 h 1"/>
                  <a:gd name="T8" fmla="*/ 642 w 642"/>
                  <a:gd name="T9" fmla="*/ 0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2" h="1">
                    <a:moveTo>
                      <a:pt x="0" y="0"/>
                    </a:moveTo>
                    <a:lnTo>
                      <a:pt x="64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34" name="Text Box 46"/>
              <p:cNvSpPr txBox="1">
                <a:spLocks noChangeArrowheads="1"/>
              </p:cNvSpPr>
              <p:nvPr/>
            </p:nvSpPr>
            <p:spPr bwMode="auto">
              <a:xfrm>
                <a:off x="5040" y="187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出错</a:t>
                </a:r>
              </a:p>
            </p:txBody>
          </p:sp>
          <p:sp>
            <p:nvSpPr>
              <p:cNvPr id="29735" name="Text Box 47"/>
              <p:cNvSpPr txBox="1">
                <a:spLocks noChangeArrowheads="1"/>
              </p:cNvSpPr>
              <p:nvPr/>
            </p:nvSpPr>
            <p:spPr bwMode="auto">
              <a:xfrm>
                <a:off x="4618" y="230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已准备就绪</a:t>
                </a:r>
              </a:p>
            </p:txBody>
          </p:sp>
        </p:grpSp>
        <p:sp>
          <p:nvSpPr>
            <p:cNvPr id="29708" name="Text Box 48"/>
            <p:cNvSpPr txBox="1">
              <a:spLocks noChangeArrowheads="1"/>
            </p:cNvSpPr>
            <p:nvPr/>
          </p:nvSpPr>
          <p:spPr bwMode="auto">
            <a:xfrm>
              <a:off x="3600" y="368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07DA65-D883-414F-86DF-B70052AC14CD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6510CD91-DC7E-4152-849D-A14D14C006E8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 autoUpdateAnimBg="0"/>
      <p:bldP spid="314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程序查询</a:t>
            </a:r>
            <a:r>
              <a:rPr lang="en-US" altLang="zh-CN" smtClean="0"/>
              <a:t>I/O</a:t>
            </a:r>
          </a:p>
        </p:txBody>
      </p:sp>
      <p:grpSp>
        <p:nvGrpSpPr>
          <p:cNvPr id="9219" name="Group 40"/>
          <p:cNvGrpSpPr>
            <a:grpSpLocks/>
          </p:cNvGrpSpPr>
          <p:nvPr/>
        </p:nvGrpSpPr>
        <p:grpSpPr bwMode="auto">
          <a:xfrm>
            <a:off x="4191000" y="1905000"/>
            <a:ext cx="3429000" cy="3857625"/>
            <a:chOff x="240" y="1200"/>
            <a:chExt cx="2160" cy="2430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008" y="120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288" y="1776"/>
              <a:ext cx="2112" cy="0"/>
            </a:xfrm>
            <a:prstGeom prst="line">
              <a:avLst/>
            </a:prstGeom>
            <a:noFill/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624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40" y="2064"/>
              <a:ext cx="768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存储器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248" y="2064"/>
              <a:ext cx="1056" cy="300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I/O</a:t>
              </a:r>
              <a:r>
                <a:rPr kumimoji="1" lang="zh-CN" altLang="en-US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17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1344" y="2640"/>
              <a:ext cx="864" cy="99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文鼎CS魏碑"/>
                <a:cs typeface="文鼎CS魏碑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>
              <a:off x="17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Text Box 39"/>
            <p:cNvSpPr txBox="1">
              <a:spLocks noChangeArrowheads="1"/>
            </p:cNvSpPr>
            <p:nvPr/>
          </p:nvSpPr>
          <p:spPr bwMode="auto">
            <a:xfrm>
              <a:off x="1488" y="2736"/>
              <a:ext cx="624" cy="25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状态位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9220" name="Text Box 41"/>
          <p:cNvSpPr txBox="1">
            <a:spLocks noChangeArrowheads="1"/>
          </p:cNvSpPr>
          <p:nvPr/>
        </p:nvSpPr>
        <p:spPr bwMode="auto">
          <a:xfrm>
            <a:off x="827088" y="1341438"/>
            <a:ext cx="3124200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需要不断监测状态位以确定是否该做下一个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操作。由于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比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设备快得多，所以轮询就要浪费大量的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17375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4254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程序中断方式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066800" y="1684338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715000" y="1393825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不查询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715000" y="2079625"/>
            <a:ext cx="382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暂停现行程序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1371600"/>
            <a:ext cx="3292475" cy="1227138"/>
            <a:chOff x="1872" y="864"/>
            <a:chExt cx="2074" cy="773"/>
          </a:xfrm>
        </p:grpSpPr>
        <p:sp>
          <p:nvSpPr>
            <p:cNvPr id="30760" name="Text Box 7"/>
            <p:cNvSpPr txBox="1">
              <a:spLocks noChangeArrowheads="1"/>
            </p:cNvSpPr>
            <p:nvPr/>
          </p:nvSpPr>
          <p:spPr bwMode="auto">
            <a:xfrm>
              <a:off x="1872" y="864"/>
              <a:ext cx="12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自身准备</a:t>
              </a:r>
            </a:p>
          </p:txBody>
        </p:sp>
        <p:sp>
          <p:nvSpPr>
            <p:cNvPr id="30761" name="Text Box 8"/>
            <p:cNvSpPr txBox="1">
              <a:spLocks noChangeArrowheads="1"/>
            </p:cNvSpPr>
            <p:nvPr/>
          </p:nvSpPr>
          <p:spPr bwMode="auto">
            <a:xfrm>
              <a:off x="1872" y="1310"/>
              <a:ext cx="20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与主机交换信息</a:t>
              </a:r>
            </a:p>
          </p:txBody>
        </p:sp>
      </p:grpSp>
      <p:sp>
        <p:nvSpPr>
          <p:cNvPr id="315401" name="AutoShape 9"/>
          <p:cNvSpPr>
            <a:spLocks/>
          </p:cNvSpPr>
          <p:nvPr/>
        </p:nvSpPr>
        <p:spPr bwMode="auto">
          <a:xfrm>
            <a:off x="2819400" y="1600200"/>
            <a:ext cx="152400" cy="838200"/>
          </a:xfrm>
          <a:prstGeom prst="leftBrace">
            <a:avLst>
              <a:gd name="adj1" fmla="val 45833"/>
              <a:gd name="adj2" fmla="val 4791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4479925" y="2693988"/>
            <a:ext cx="3951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并行工作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914400" y="3276600"/>
            <a:ext cx="4038600" cy="3048000"/>
            <a:chOff x="576" y="2064"/>
            <a:chExt cx="2544" cy="1920"/>
          </a:xfrm>
        </p:grpSpPr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1056" y="3462"/>
              <a:ext cx="91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1056" y="3231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1056" y="2999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1056" y="2767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1083" y="2529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启动 </a:t>
              </a:r>
              <a:r>
                <a:rPr lang="en-US" altLang="zh-CN" sz="1800">
                  <a:latin typeface="Times New Roman" panose="02020603050405020304" pitchFamily="18" charset="0"/>
                </a:rPr>
                <a:t>I/O</a:t>
              </a:r>
              <a:r>
                <a:rPr lang="zh-CN" altLang="en-US" sz="18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1056" y="2216"/>
              <a:ext cx="91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 anchorCtr="1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现行程序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  </a:t>
              </a:r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1056" y="206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>
              <a:off x="1056" y="253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4" name="Line 20"/>
            <p:cNvSpPr>
              <a:spLocks noChangeShapeType="1"/>
            </p:cNvSpPr>
            <p:nvPr/>
          </p:nvSpPr>
          <p:spPr bwMode="auto">
            <a:xfrm>
              <a:off x="1056" y="2767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1056" y="2999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>
              <a:off x="1056" y="3231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1056" y="3462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8" name="Line 24"/>
            <p:cNvSpPr>
              <a:spLocks noChangeShapeType="1"/>
            </p:cNvSpPr>
            <p:nvPr/>
          </p:nvSpPr>
          <p:spPr bwMode="auto">
            <a:xfrm>
              <a:off x="1056" y="3972"/>
              <a:ext cx="9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49" name="Freeform 25"/>
            <p:cNvSpPr>
              <a:spLocks/>
            </p:cNvSpPr>
            <p:nvPr/>
          </p:nvSpPr>
          <p:spPr bwMode="auto">
            <a:xfrm>
              <a:off x="1056" y="2067"/>
              <a:ext cx="1" cy="1905"/>
            </a:xfrm>
            <a:custGeom>
              <a:avLst/>
              <a:gdLst>
                <a:gd name="T0" fmla="*/ 0 w 1"/>
                <a:gd name="T1" fmla="*/ 0 h 1905"/>
                <a:gd name="T2" fmla="*/ 1 w 1"/>
                <a:gd name="T3" fmla="*/ 1905 h 1905"/>
                <a:gd name="T4" fmla="*/ 0 60000 65536"/>
                <a:gd name="T5" fmla="*/ 0 60000 65536"/>
                <a:gd name="T6" fmla="*/ 0 w 1"/>
                <a:gd name="T7" fmla="*/ 0 h 1905"/>
                <a:gd name="T8" fmla="*/ 1 w 1"/>
                <a:gd name="T9" fmla="*/ 1905 h 19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905">
                  <a:moveTo>
                    <a:pt x="0" y="0"/>
                  </a:moveTo>
                  <a:lnTo>
                    <a:pt x="1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50" name="Freeform 26"/>
            <p:cNvSpPr>
              <a:spLocks/>
            </p:cNvSpPr>
            <p:nvPr/>
          </p:nvSpPr>
          <p:spPr bwMode="auto">
            <a:xfrm>
              <a:off x="1965" y="2067"/>
              <a:ext cx="4" cy="1905"/>
            </a:xfrm>
            <a:custGeom>
              <a:avLst/>
              <a:gdLst>
                <a:gd name="T0" fmla="*/ 0 w 4"/>
                <a:gd name="T1" fmla="*/ 0 h 1905"/>
                <a:gd name="T2" fmla="*/ 4 w 4"/>
                <a:gd name="T3" fmla="*/ 1905 h 1905"/>
                <a:gd name="T4" fmla="*/ 0 60000 65536"/>
                <a:gd name="T5" fmla="*/ 0 60000 65536"/>
                <a:gd name="T6" fmla="*/ 0 w 4"/>
                <a:gd name="T7" fmla="*/ 0 h 1905"/>
                <a:gd name="T8" fmla="*/ 4 w 4"/>
                <a:gd name="T9" fmla="*/ 1905 h 19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905">
                  <a:moveTo>
                    <a:pt x="0" y="0"/>
                  </a:moveTo>
                  <a:lnTo>
                    <a:pt x="4" y="1905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30751" name="Text Box 27"/>
            <p:cNvSpPr txBox="1">
              <a:spLocks noChangeArrowheads="1"/>
            </p:cNvSpPr>
            <p:nvPr/>
          </p:nvSpPr>
          <p:spPr bwMode="auto">
            <a:xfrm>
              <a:off x="1399" y="2768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52" name="Text Box 28"/>
            <p:cNvSpPr txBox="1">
              <a:spLocks noChangeArrowheads="1"/>
            </p:cNvSpPr>
            <p:nvPr/>
          </p:nvSpPr>
          <p:spPr bwMode="auto">
            <a:xfrm>
              <a:off x="1399" y="3602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2603" y="2624"/>
              <a:ext cx="308" cy="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中断服务程序</a:t>
              </a:r>
            </a:p>
          </p:txBody>
        </p:sp>
        <p:sp>
          <p:nvSpPr>
            <p:cNvPr id="30754" name="Rectangle 30"/>
            <p:cNvSpPr>
              <a:spLocks noChangeArrowheads="1"/>
            </p:cNvSpPr>
            <p:nvPr/>
          </p:nvSpPr>
          <p:spPr bwMode="auto">
            <a:xfrm>
              <a:off x="2400" y="2304"/>
              <a:ext cx="720" cy="1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0755" name="Text Box 31"/>
            <p:cNvSpPr txBox="1">
              <a:spLocks noChangeArrowheads="1"/>
            </p:cNvSpPr>
            <p:nvPr/>
          </p:nvSpPr>
          <p:spPr bwMode="auto">
            <a:xfrm>
              <a:off x="662" y="297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0756" name="Text Box 32"/>
            <p:cNvSpPr txBox="1">
              <a:spLocks noChangeArrowheads="1"/>
            </p:cNvSpPr>
            <p:nvPr/>
          </p:nvSpPr>
          <p:spPr bwMode="auto">
            <a:xfrm>
              <a:off x="576" y="3216"/>
              <a:ext cx="3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K</a:t>
              </a:r>
              <a:r>
                <a:rPr lang="en-US" altLang="zh-CN" sz="2000">
                  <a:latin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 flipV="1">
              <a:off x="1968" y="2304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 flipH="1" flipV="1">
              <a:off x="1968" y="3360"/>
              <a:ext cx="4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9" name="Text Box 35"/>
            <p:cNvSpPr txBox="1">
              <a:spLocks noChangeArrowheads="1"/>
            </p:cNvSpPr>
            <p:nvPr/>
          </p:nvSpPr>
          <p:spPr bwMode="auto">
            <a:xfrm>
              <a:off x="1399" y="2278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470525" y="4311650"/>
            <a:ext cx="3041650" cy="1236663"/>
            <a:chOff x="3638" y="2716"/>
            <a:chExt cx="1916" cy="779"/>
          </a:xfrm>
        </p:grpSpPr>
        <p:sp>
          <p:nvSpPr>
            <p:cNvPr id="30734" name="Text Box 37"/>
            <p:cNvSpPr txBox="1">
              <a:spLocks noChangeArrowheads="1"/>
            </p:cNvSpPr>
            <p:nvPr/>
          </p:nvSpPr>
          <p:spPr bwMode="auto">
            <a:xfrm>
              <a:off x="3638" y="2716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没有踏步等待现象</a:t>
              </a:r>
            </a:p>
          </p:txBody>
        </p:sp>
        <p:sp>
          <p:nvSpPr>
            <p:cNvPr id="30735" name="Text Box 38"/>
            <p:cNvSpPr txBox="1">
              <a:spLocks noChangeArrowheads="1"/>
            </p:cNvSpPr>
            <p:nvPr/>
          </p:nvSpPr>
          <p:spPr bwMode="auto">
            <a:xfrm>
              <a:off x="3638" y="316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中断现行程序</a:t>
              </a:r>
              <a:endPara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543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41" name="日期占位符 4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3E0DCC-E3F6-4638-8639-7EF8D58AEA5E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BDDD05E-7E6C-466A-B0BF-D8EFEE4DA791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401" grpId="0" animBg="1"/>
      <p:bldP spid="3154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93725" y="2444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程序中断方式流程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1460500" y="1371600"/>
            <a:ext cx="2759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latin typeface="Times New Roman" panose="02020603050405020304" pitchFamily="18" charset="0"/>
              </a:rPr>
              <a:t>向 </a:t>
            </a:r>
            <a:r>
              <a:rPr lang="en-US" altLang="zh-CN" sz="2000">
                <a:latin typeface="Times New Roman" panose="02020603050405020304" pitchFamily="18" charset="0"/>
              </a:rPr>
              <a:t>I/O </a:t>
            </a:r>
            <a:r>
              <a:rPr lang="zh-CN" altLang="en-US" sz="2000">
                <a:latin typeface="Times New Roman" panose="02020603050405020304" pitchFamily="18" charset="0"/>
              </a:rPr>
              <a:t>发读指令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776413" y="2854325"/>
            <a:ext cx="2058987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latin typeface="Times New Roman" panose="02020603050405020304" pitchFamily="18" charset="0"/>
              </a:rPr>
              <a:t>读 </a:t>
            </a:r>
            <a:r>
              <a:rPr lang="en-US" altLang="zh-CN" sz="2000">
                <a:latin typeface="Times New Roman" panose="02020603050405020304" pitchFamily="18" charset="0"/>
              </a:rPr>
              <a:t>I/O </a:t>
            </a:r>
            <a:r>
              <a:rPr lang="zh-CN" altLang="en-US" sz="2000">
                <a:latin typeface="Times New Roman" panose="02020603050405020304" pitchFamily="18" charset="0"/>
              </a:rPr>
              <a:t>状态</a:t>
            </a:r>
          </a:p>
        </p:txBody>
      </p:sp>
      <p:sp>
        <p:nvSpPr>
          <p:cNvPr id="316421" name="AutoShape 5"/>
          <p:cNvSpPr>
            <a:spLocks noChangeArrowheads="1"/>
          </p:cNvSpPr>
          <p:nvPr/>
        </p:nvSpPr>
        <p:spPr bwMode="auto">
          <a:xfrm>
            <a:off x="1741488" y="35226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检查状态</a:t>
            </a:r>
          </a:p>
        </p:txBody>
      </p:sp>
      <p:sp>
        <p:nvSpPr>
          <p:cNvPr id="316422" name="AutoShape 6"/>
          <p:cNvSpPr>
            <a:spLocks noChangeArrowheads="1"/>
          </p:cNvSpPr>
          <p:nvPr/>
        </p:nvSpPr>
        <p:spPr bwMode="auto">
          <a:xfrm>
            <a:off x="1757363" y="5846763"/>
            <a:ext cx="2257425" cy="73025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完成否？</a:t>
            </a:r>
          </a:p>
        </p:txBody>
      </p:sp>
      <p:sp>
        <p:nvSpPr>
          <p:cNvPr id="316423" name="Freeform 7"/>
          <p:cNvSpPr>
            <a:spLocks/>
          </p:cNvSpPr>
          <p:nvPr/>
        </p:nvSpPr>
        <p:spPr bwMode="auto">
          <a:xfrm>
            <a:off x="2855913" y="3281363"/>
            <a:ext cx="1587" cy="255587"/>
          </a:xfrm>
          <a:custGeom>
            <a:avLst/>
            <a:gdLst>
              <a:gd name="T0" fmla="*/ 2147483647 w 1"/>
              <a:gd name="T1" fmla="*/ 0 h 161"/>
              <a:gd name="T2" fmla="*/ 0 w 1"/>
              <a:gd name="T3" fmla="*/ 2147483647 h 161"/>
              <a:gd name="T4" fmla="*/ 0 60000 65536"/>
              <a:gd name="T5" fmla="*/ 0 60000 65536"/>
              <a:gd name="T6" fmla="*/ 0 w 1"/>
              <a:gd name="T7" fmla="*/ 0 h 161"/>
              <a:gd name="T8" fmla="*/ 1 w 1"/>
              <a:gd name="T9" fmla="*/ 161 h 1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1">
                <a:moveTo>
                  <a:pt x="1" y="0"/>
                </a:moveTo>
                <a:lnTo>
                  <a:pt x="0" y="16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4" name="Freeform 8"/>
          <p:cNvSpPr>
            <a:spLocks/>
          </p:cNvSpPr>
          <p:nvPr/>
        </p:nvSpPr>
        <p:spPr bwMode="auto">
          <a:xfrm>
            <a:off x="2879725" y="4924425"/>
            <a:ext cx="1588" cy="257175"/>
          </a:xfrm>
          <a:custGeom>
            <a:avLst/>
            <a:gdLst>
              <a:gd name="T0" fmla="*/ 0 w 1"/>
              <a:gd name="T1" fmla="*/ 0 h 162"/>
              <a:gd name="T2" fmla="*/ 0 w 1"/>
              <a:gd name="T3" fmla="*/ 2147483647 h 162"/>
              <a:gd name="T4" fmla="*/ 0 60000 65536"/>
              <a:gd name="T5" fmla="*/ 0 60000 65536"/>
              <a:gd name="T6" fmla="*/ 0 w 1"/>
              <a:gd name="T7" fmla="*/ 0 h 162"/>
              <a:gd name="T8" fmla="*/ 1 w 1"/>
              <a:gd name="T9" fmla="*/ 162 h 1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2">
                <a:moveTo>
                  <a:pt x="0" y="0"/>
                </a:moveTo>
                <a:lnTo>
                  <a:pt x="0" y="1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5" name="Freeform 9"/>
          <p:cNvSpPr>
            <a:spLocks/>
          </p:cNvSpPr>
          <p:nvPr/>
        </p:nvSpPr>
        <p:spPr bwMode="auto">
          <a:xfrm>
            <a:off x="2879725" y="5589588"/>
            <a:ext cx="4763" cy="271462"/>
          </a:xfrm>
          <a:custGeom>
            <a:avLst/>
            <a:gdLst>
              <a:gd name="T0" fmla="*/ 2147483647 w 3"/>
              <a:gd name="T1" fmla="*/ 0 h 171"/>
              <a:gd name="T2" fmla="*/ 0 w 3"/>
              <a:gd name="T3" fmla="*/ 2147483647 h 171"/>
              <a:gd name="T4" fmla="*/ 0 60000 65536"/>
              <a:gd name="T5" fmla="*/ 0 60000 65536"/>
              <a:gd name="T6" fmla="*/ 0 w 3"/>
              <a:gd name="T7" fmla="*/ 0 h 171"/>
              <a:gd name="T8" fmla="*/ 3 w 3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171">
                <a:moveTo>
                  <a:pt x="3" y="0"/>
                </a:moveTo>
                <a:lnTo>
                  <a:pt x="0" y="17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6426" name="Freeform 10"/>
          <p:cNvSpPr>
            <a:spLocks/>
          </p:cNvSpPr>
          <p:nvPr/>
        </p:nvSpPr>
        <p:spPr bwMode="auto">
          <a:xfrm>
            <a:off x="2832100" y="990600"/>
            <a:ext cx="76200" cy="381000"/>
          </a:xfrm>
          <a:custGeom>
            <a:avLst/>
            <a:gdLst>
              <a:gd name="T0" fmla="*/ 0 w 1"/>
              <a:gd name="T1" fmla="*/ 0 h 177"/>
              <a:gd name="T2" fmla="*/ 0 w 1"/>
              <a:gd name="T3" fmla="*/ 2147483647 h 177"/>
              <a:gd name="T4" fmla="*/ 0 60000 65536"/>
              <a:gd name="T5" fmla="*/ 0 60000 65536"/>
              <a:gd name="T6" fmla="*/ 0 w 1"/>
              <a:gd name="T7" fmla="*/ 0 h 177"/>
              <a:gd name="T8" fmla="*/ 1 w 1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62125" y="1828800"/>
            <a:ext cx="6543675" cy="641350"/>
            <a:chOff x="1110" y="1152"/>
            <a:chExt cx="4122" cy="404"/>
          </a:xfrm>
        </p:grpSpPr>
        <p:sp>
          <p:nvSpPr>
            <p:cNvPr id="31794" name="Rectangle 12"/>
            <p:cNvSpPr>
              <a:spLocks noChangeArrowheads="1"/>
            </p:cNvSpPr>
            <p:nvPr/>
          </p:nvSpPr>
          <p:spPr bwMode="auto">
            <a:xfrm>
              <a:off x="1110" y="1288"/>
              <a:ext cx="1304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做其他事情</a:t>
              </a:r>
            </a:p>
          </p:txBody>
        </p:sp>
        <p:sp>
          <p:nvSpPr>
            <p:cNvPr id="31795" name="Rectangle 13"/>
            <p:cNvSpPr>
              <a:spLocks noChangeArrowheads="1"/>
            </p:cNvSpPr>
            <p:nvPr/>
          </p:nvSpPr>
          <p:spPr bwMode="auto">
            <a:xfrm>
              <a:off x="4184" y="1152"/>
              <a:ext cx="104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设备工作</a:t>
              </a:r>
            </a:p>
          </p:txBody>
        </p:sp>
      </p:grp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6892925" y="24098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准备就绪</a:t>
            </a: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7442200" y="2235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28925" y="1431925"/>
            <a:ext cx="4041775" cy="625475"/>
            <a:chOff x="1782" y="902"/>
            <a:chExt cx="2546" cy="394"/>
          </a:xfrm>
        </p:grpSpPr>
        <p:sp>
          <p:nvSpPr>
            <p:cNvPr id="31790" name="Freeform 17"/>
            <p:cNvSpPr>
              <a:spLocks/>
            </p:cNvSpPr>
            <p:nvPr/>
          </p:nvSpPr>
          <p:spPr bwMode="auto">
            <a:xfrm>
              <a:off x="1782" y="1128"/>
              <a:ext cx="1" cy="168"/>
            </a:xfrm>
            <a:custGeom>
              <a:avLst/>
              <a:gdLst>
                <a:gd name="T0" fmla="*/ 0 w 1"/>
                <a:gd name="T1" fmla="*/ 0 h 168"/>
                <a:gd name="T2" fmla="*/ 0 w 1"/>
                <a:gd name="T3" fmla="*/ 168 h 168"/>
                <a:gd name="T4" fmla="*/ 0 60000 65536"/>
                <a:gd name="T5" fmla="*/ 0 60000 65536"/>
                <a:gd name="T6" fmla="*/ 0 w 1"/>
                <a:gd name="T7" fmla="*/ 0 h 168"/>
                <a:gd name="T8" fmla="*/ 1 w 1"/>
                <a:gd name="T9" fmla="*/ 168 h 1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8">
                  <a:moveTo>
                    <a:pt x="0" y="0"/>
                  </a:moveTo>
                  <a:lnTo>
                    <a:pt x="0" y="1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1" name="Line 18"/>
            <p:cNvSpPr>
              <a:spLocks noChangeShapeType="1"/>
            </p:cNvSpPr>
            <p:nvPr/>
          </p:nvSpPr>
          <p:spPr bwMode="auto">
            <a:xfrm>
              <a:off x="2648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2" name="Text Box 19"/>
            <p:cNvSpPr txBox="1">
              <a:spLocks noChangeArrowheads="1"/>
            </p:cNvSpPr>
            <p:nvPr/>
          </p:nvSpPr>
          <p:spPr bwMode="auto">
            <a:xfrm>
              <a:off x="3226" y="902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     I/O</a:t>
              </a:r>
            </a:p>
          </p:txBody>
        </p:sp>
        <p:sp>
          <p:nvSpPr>
            <p:cNvPr id="31793" name="Line 20"/>
            <p:cNvSpPr>
              <a:spLocks noChangeShapeType="1"/>
            </p:cNvSpPr>
            <p:nvPr/>
          </p:nvSpPr>
          <p:spPr bwMode="auto">
            <a:xfrm>
              <a:off x="3650" y="10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377950" y="5165725"/>
            <a:ext cx="5873750" cy="438150"/>
            <a:chOff x="868" y="3254"/>
            <a:chExt cx="3700" cy="276"/>
          </a:xfrm>
        </p:grpSpPr>
        <p:sp>
          <p:nvSpPr>
            <p:cNvPr id="31786" name="Rectangle 22"/>
            <p:cNvSpPr>
              <a:spLocks noChangeArrowheads="1"/>
            </p:cNvSpPr>
            <p:nvPr/>
          </p:nvSpPr>
          <p:spPr bwMode="auto">
            <a:xfrm>
              <a:off x="868" y="3262"/>
              <a:ext cx="199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从 </a:t>
              </a:r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向主存写入一个字</a:t>
              </a:r>
            </a:p>
          </p:txBody>
        </p:sp>
        <p:grpSp>
          <p:nvGrpSpPr>
            <p:cNvPr id="31787" name="Group 23"/>
            <p:cNvGrpSpPr>
              <a:grpSpLocks/>
            </p:cNvGrpSpPr>
            <p:nvPr/>
          </p:nvGrpSpPr>
          <p:grpSpPr bwMode="auto">
            <a:xfrm>
              <a:off x="3226" y="3254"/>
              <a:ext cx="1342" cy="250"/>
              <a:chOff x="3226" y="3254"/>
              <a:chExt cx="1342" cy="250"/>
            </a:xfrm>
          </p:grpSpPr>
          <p:sp>
            <p:nvSpPr>
              <p:cNvPr id="31788" name="Text Box 24"/>
              <p:cNvSpPr txBox="1">
                <a:spLocks noChangeArrowheads="1"/>
              </p:cNvSpPr>
              <p:nvPr/>
            </p:nvSpPr>
            <p:spPr bwMode="auto">
              <a:xfrm>
                <a:off x="3226" y="3254"/>
                <a:ext cx="13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      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主存</a:t>
                </a:r>
              </a:p>
            </p:txBody>
          </p:sp>
          <p:sp>
            <p:nvSpPr>
              <p:cNvPr id="31789" name="Line 25"/>
              <p:cNvSpPr>
                <a:spLocks noChangeShapeType="1"/>
              </p:cNvSpPr>
              <p:nvPr/>
            </p:nvSpPr>
            <p:spPr bwMode="auto">
              <a:xfrm>
                <a:off x="3656" y="336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55700" y="4495800"/>
            <a:ext cx="5483225" cy="434975"/>
            <a:chOff x="728" y="2832"/>
            <a:chExt cx="3454" cy="274"/>
          </a:xfrm>
        </p:grpSpPr>
        <p:sp>
          <p:nvSpPr>
            <p:cNvPr id="31783" name="Rectangle 27"/>
            <p:cNvSpPr>
              <a:spLocks noChangeArrowheads="1"/>
            </p:cNvSpPr>
            <p:nvPr/>
          </p:nvSpPr>
          <p:spPr bwMode="auto">
            <a:xfrm>
              <a:off x="728" y="2838"/>
              <a:ext cx="2223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从 </a:t>
              </a: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接口中读一个字到</a:t>
              </a: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31784" name="Text Box 28"/>
            <p:cNvSpPr txBox="1">
              <a:spLocks noChangeArrowheads="1"/>
            </p:cNvSpPr>
            <p:nvPr/>
          </p:nvSpPr>
          <p:spPr bwMode="auto">
            <a:xfrm>
              <a:off x="3226" y="2832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       CPU</a:t>
              </a:r>
            </a:p>
          </p:txBody>
        </p:sp>
        <p:sp>
          <p:nvSpPr>
            <p:cNvPr id="31785" name="Line 29"/>
            <p:cNvSpPr>
              <a:spLocks noChangeShapeType="1"/>
            </p:cNvSpPr>
            <p:nvPr/>
          </p:nvSpPr>
          <p:spPr bwMode="auto">
            <a:xfrm>
              <a:off x="3560" y="296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22700" y="2651125"/>
            <a:ext cx="3659188" cy="777875"/>
            <a:chOff x="2408" y="1670"/>
            <a:chExt cx="2305" cy="490"/>
          </a:xfrm>
        </p:grpSpPr>
        <p:sp>
          <p:nvSpPr>
            <p:cNvPr id="31777" name="Freeform 31"/>
            <p:cNvSpPr>
              <a:spLocks/>
            </p:cNvSpPr>
            <p:nvPr/>
          </p:nvSpPr>
          <p:spPr bwMode="auto">
            <a:xfrm>
              <a:off x="4376" y="1788"/>
              <a:ext cx="337" cy="132"/>
            </a:xfrm>
            <a:custGeom>
              <a:avLst/>
              <a:gdLst>
                <a:gd name="T0" fmla="*/ 337 w 337"/>
                <a:gd name="T1" fmla="*/ 0 h 132"/>
                <a:gd name="T2" fmla="*/ 336 w 337"/>
                <a:gd name="T3" fmla="*/ 132 h 132"/>
                <a:gd name="T4" fmla="*/ 0 w 337"/>
                <a:gd name="T5" fmla="*/ 132 h 132"/>
                <a:gd name="T6" fmla="*/ 0 60000 65536"/>
                <a:gd name="T7" fmla="*/ 0 60000 65536"/>
                <a:gd name="T8" fmla="*/ 0 60000 65536"/>
                <a:gd name="T9" fmla="*/ 0 w 337"/>
                <a:gd name="T10" fmla="*/ 0 h 132"/>
                <a:gd name="T11" fmla="*/ 337 w 337"/>
                <a:gd name="T12" fmla="*/ 132 h 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7" h="132">
                  <a:moveTo>
                    <a:pt x="337" y="0"/>
                  </a:moveTo>
                  <a:lnTo>
                    <a:pt x="336" y="132"/>
                  </a:lnTo>
                  <a:lnTo>
                    <a:pt x="0" y="13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778" name="Group 32"/>
            <p:cNvGrpSpPr>
              <a:grpSpLocks/>
            </p:cNvGrpSpPr>
            <p:nvPr/>
          </p:nvGrpSpPr>
          <p:grpSpPr bwMode="auto">
            <a:xfrm>
              <a:off x="2408" y="1670"/>
              <a:ext cx="2016" cy="490"/>
              <a:chOff x="2408" y="1622"/>
              <a:chExt cx="2016" cy="490"/>
            </a:xfrm>
          </p:grpSpPr>
          <p:sp>
            <p:nvSpPr>
              <p:cNvPr id="31779" name="Text Box 33"/>
              <p:cNvSpPr txBox="1">
                <a:spLocks noChangeArrowheads="1"/>
              </p:cNvSpPr>
              <p:nvPr/>
            </p:nvSpPr>
            <p:spPr bwMode="auto">
              <a:xfrm>
                <a:off x="2504" y="162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31780" name="Line 34"/>
              <p:cNvSpPr>
                <a:spLocks noChangeShapeType="1"/>
              </p:cNvSpPr>
              <p:nvPr/>
            </p:nvSpPr>
            <p:spPr bwMode="auto">
              <a:xfrm flipH="1">
                <a:off x="2408" y="1872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1" name="Text Box 35"/>
              <p:cNvSpPr txBox="1">
                <a:spLocks noChangeArrowheads="1"/>
              </p:cNvSpPr>
              <p:nvPr/>
            </p:nvSpPr>
            <p:spPr bwMode="auto">
              <a:xfrm>
                <a:off x="3226" y="1862"/>
                <a:ext cx="11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       CPU</a:t>
                </a:r>
              </a:p>
            </p:txBody>
          </p:sp>
          <p:sp>
            <p:nvSpPr>
              <p:cNvPr id="31782" name="Line 36"/>
              <p:cNvSpPr>
                <a:spLocks noChangeShapeType="1"/>
              </p:cNvSpPr>
              <p:nvPr/>
            </p:nvSpPr>
            <p:spPr bwMode="auto">
              <a:xfrm>
                <a:off x="3555" y="19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898900" y="3413125"/>
            <a:ext cx="749300" cy="473075"/>
            <a:chOff x="2456" y="2150"/>
            <a:chExt cx="472" cy="298"/>
          </a:xfrm>
        </p:grpSpPr>
        <p:sp>
          <p:nvSpPr>
            <p:cNvPr id="31775" name="Line 38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Text Box 39"/>
            <p:cNvSpPr txBox="1">
              <a:spLocks noChangeArrowheads="1"/>
            </p:cNvSpPr>
            <p:nvPr/>
          </p:nvSpPr>
          <p:spPr bwMode="auto">
            <a:xfrm>
              <a:off x="2456" y="215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出错</a:t>
              </a:r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2884488" y="6477000"/>
            <a:ext cx="461962" cy="396875"/>
            <a:chOff x="1817" y="4080"/>
            <a:chExt cx="291" cy="250"/>
          </a:xfrm>
        </p:grpSpPr>
        <p:sp>
          <p:nvSpPr>
            <p:cNvPr id="31773" name="Freeform 41"/>
            <p:cNvSpPr>
              <a:spLocks/>
            </p:cNvSpPr>
            <p:nvPr/>
          </p:nvSpPr>
          <p:spPr bwMode="auto">
            <a:xfrm>
              <a:off x="1817" y="4137"/>
              <a:ext cx="1" cy="183"/>
            </a:xfrm>
            <a:custGeom>
              <a:avLst/>
              <a:gdLst>
                <a:gd name="T0" fmla="*/ 0 w 1"/>
                <a:gd name="T1" fmla="*/ 0 h 183"/>
                <a:gd name="T2" fmla="*/ 0 w 1"/>
                <a:gd name="T3" fmla="*/ 183 h 183"/>
                <a:gd name="T4" fmla="*/ 0 60000 65536"/>
                <a:gd name="T5" fmla="*/ 0 60000 65536"/>
                <a:gd name="T6" fmla="*/ 0 w 1"/>
                <a:gd name="T7" fmla="*/ 0 h 183"/>
                <a:gd name="T8" fmla="*/ 1 w 1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Text Box 42"/>
            <p:cNvSpPr txBox="1">
              <a:spLocks noChangeArrowheads="1"/>
            </p:cNvSpPr>
            <p:nvPr/>
          </p:nvSpPr>
          <p:spPr bwMode="auto">
            <a:xfrm>
              <a:off x="1832" y="40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850900" y="1143000"/>
            <a:ext cx="1981200" cy="5102225"/>
            <a:chOff x="536" y="720"/>
            <a:chExt cx="1248" cy="3214"/>
          </a:xfrm>
        </p:grpSpPr>
        <p:sp>
          <p:nvSpPr>
            <p:cNvPr id="31771" name="Freeform 44"/>
            <p:cNvSpPr>
              <a:spLocks/>
            </p:cNvSpPr>
            <p:nvPr/>
          </p:nvSpPr>
          <p:spPr bwMode="auto">
            <a:xfrm>
              <a:off x="536" y="720"/>
              <a:ext cx="1248" cy="3206"/>
            </a:xfrm>
            <a:custGeom>
              <a:avLst/>
              <a:gdLst>
                <a:gd name="T0" fmla="*/ 576 w 1248"/>
                <a:gd name="T1" fmla="*/ 3774 h 3120"/>
                <a:gd name="T2" fmla="*/ 0 w 1248"/>
                <a:gd name="T3" fmla="*/ 3774 h 3120"/>
                <a:gd name="T4" fmla="*/ 0 w 1248"/>
                <a:gd name="T5" fmla="*/ 0 h 3120"/>
                <a:gd name="T6" fmla="*/ 1248 w 1248"/>
                <a:gd name="T7" fmla="*/ 0 h 3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3120"/>
                <a:gd name="T14" fmla="*/ 1248 w 1248"/>
                <a:gd name="T15" fmla="*/ 3120 h 3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3120">
                  <a:moveTo>
                    <a:pt x="576" y="3120"/>
                  </a:moveTo>
                  <a:lnTo>
                    <a:pt x="0" y="3120"/>
                  </a:lnTo>
                  <a:lnTo>
                    <a:pt x="0" y="0"/>
                  </a:lnTo>
                  <a:lnTo>
                    <a:pt x="124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Text Box 45"/>
            <p:cNvSpPr txBox="1">
              <a:spLocks noChangeArrowheads="1"/>
            </p:cNvSpPr>
            <p:nvPr/>
          </p:nvSpPr>
          <p:spPr bwMode="auto">
            <a:xfrm>
              <a:off x="814" y="368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2865438" y="4114800"/>
            <a:ext cx="1262062" cy="396875"/>
            <a:chOff x="1805" y="2592"/>
            <a:chExt cx="795" cy="250"/>
          </a:xfrm>
        </p:grpSpPr>
        <p:sp>
          <p:nvSpPr>
            <p:cNvPr id="31769" name="Freeform 47"/>
            <p:cNvSpPr>
              <a:spLocks/>
            </p:cNvSpPr>
            <p:nvPr/>
          </p:nvSpPr>
          <p:spPr bwMode="auto">
            <a:xfrm>
              <a:off x="1805" y="2672"/>
              <a:ext cx="3" cy="162"/>
            </a:xfrm>
            <a:custGeom>
              <a:avLst/>
              <a:gdLst>
                <a:gd name="T0" fmla="*/ 0 w 3"/>
                <a:gd name="T1" fmla="*/ 0 h 162"/>
                <a:gd name="T2" fmla="*/ 3 w 3"/>
                <a:gd name="T3" fmla="*/ 162 h 162"/>
                <a:gd name="T4" fmla="*/ 0 60000 65536"/>
                <a:gd name="T5" fmla="*/ 0 60000 65536"/>
                <a:gd name="T6" fmla="*/ 0 w 3"/>
                <a:gd name="T7" fmla="*/ 0 h 162"/>
                <a:gd name="T8" fmla="*/ 3 w 3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162">
                  <a:moveTo>
                    <a:pt x="0" y="0"/>
                  </a:moveTo>
                  <a:lnTo>
                    <a:pt x="3" y="1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Text Box 48"/>
            <p:cNvSpPr txBox="1">
              <a:spLocks noChangeArrowheads="1"/>
            </p:cNvSpPr>
            <p:nvPr/>
          </p:nvSpPr>
          <p:spPr bwMode="auto">
            <a:xfrm>
              <a:off x="1880" y="259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未错</a:t>
              </a:r>
            </a:p>
          </p:txBody>
        </p:sp>
      </p:grpSp>
      <p:sp>
        <p:nvSpPr>
          <p:cNvPr id="316465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214D50-CEE8-40BD-8F22-5AD466BB1D56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F0D7551-057C-4406-AE14-08680BD5F76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316420" grpId="0" animBg="1" autoUpdateAnimBg="0"/>
      <p:bldP spid="316421" grpId="0" animBg="1" autoUpdateAnimBg="0"/>
      <p:bldP spid="316422" grpId="0" animBg="1" autoUpdateAnimBg="0"/>
      <p:bldP spid="316423" grpId="0" animBg="1"/>
      <p:bldP spid="316424" grpId="0" animBg="1"/>
      <p:bldP spid="316425" grpId="0" animBg="1"/>
      <p:bldP spid="316426" grpId="0" animBg="1"/>
      <p:bldP spid="316430" grpId="0" animBg="1" autoUpdateAnimBg="0"/>
      <p:bldP spid="3164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1325" y="349250"/>
            <a:ext cx="276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</a:t>
            </a:r>
            <a:r>
              <a:rPr lang="en-US" altLang="zh-CN" sz="3600">
                <a:latin typeface="Times New Roman" panose="02020603050405020304" pitchFamily="18" charset="0"/>
              </a:rPr>
              <a:t>DMA </a:t>
            </a:r>
            <a:r>
              <a:rPr lang="zh-CN" altLang="en-US" sz="36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355725" y="1209675"/>
            <a:ext cx="5875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主存和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之间有一条直接数据通道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355725" y="18938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不中断现行程序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355725" y="2573338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周期挪用（周期窃取）</a:t>
            </a:r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1355725" y="3071813"/>
            <a:ext cx="3951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0419E0"/>
                </a:solidFill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并行工作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3643313"/>
            <a:ext cx="7467600" cy="2819400"/>
            <a:chOff x="528" y="2448"/>
            <a:chExt cx="4704" cy="1776"/>
          </a:xfrm>
        </p:grpSpPr>
        <p:sp>
          <p:nvSpPr>
            <p:cNvPr id="32779" name="Line 8"/>
            <p:cNvSpPr>
              <a:spLocks noChangeShapeType="1"/>
            </p:cNvSpPr>
            <p:nvPr/>
          </p:nvSpPr>
          <p:spPr bwMode="auto">
            <a:xfrm>
              <a:off x="528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9"/>
            <p:cNvSpPr>
              <a:spLocks noChangeShapeType="1"/>
            </p:cNvSpPr>
            <p:nvPr/>
          </p:nvSpPr>
          <p:spPr bwMode="auto">
            <a:xfrm>
              <a:off x="2981" y="336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Line 10"/>
            <p:cNvSpPr>
              <a:spLocks noChangeShapeType="1"/>
            </p:cNvSpPr>
            <p:nvPr/>
          </p:nvSpPr>
          <p:spPr bwMode="auto">
            <a:xfrm>
              <a:off x="2784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1"/>
            <p:cNvSpPr>
              <a:spLocks noChangeShapeType="1"/>
            </p:cNvSpPr>
            <p:nvPr/>
          </p:nvSpPr>
          <p:spPr bwMode="auto">
            <a:xfrm>
              <a:off x="2976" y="2834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Line 12"/>
            <p:cNvSpPr>
              <a:spLocks noChangeShapeType="1"/>
            </p:cNvSpPr>
            <p:nvPr/>
          </p:nvSpPr>
          <p:spPr bwMode="auto">
            <a:xfrm>
              <a:off x="2784" y="3362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4" name="Line 13"/>
            <p:cNvSpPr>
              <a:spLocks noChangeShapeType="1"/>
            </p:cNvSpPr>
            <p:nvPr/>
          </p:nvSpPr>
          <p:spPr bwMode="auto">
            <a:xfrm>
              <a:off x="2976" y="3458"/>
              <a:ext cx="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14"/>
            <p:cNvSpPr>
              <a:spLocks noChangeShapeType="1"/>
            </p:cNvSpPr>
            <p:nvPr/>
          </p:nvSpPr>
          <p:spPr bwMode="auto">
            <a:xfrm>
              <a:off x="528" y="2827"/>
              <a:ext cx="0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Text Box 15"/>
            <p:cNvSpPr txBox="1">
              <a:spLocks noChangeArrowheads="1"/>
            </p:cNvSpPr>
            <p:nvPr/>
          </p:nvSpPr>
          <p:spPr bwMode="auto">
            <a:xfrm>
              <a:off x="1318" y="307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存取周期结束</a:t>
              </a:r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>
              <a:off x="2589" y="3218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Text Box 17"/>
            <p:cNvSpPr txBox="1">
              <a:spLocks noChangeArrowheads="1"/>
            </p:cNvSpPr>
            <p:nvPr/>
          </p:nvSpPr>
          <p:spPr bwMode="auto">
            <a:xfrm>
              <a:off x="912" y="283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 rot="10800000">
              <a:off x="528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19"/>
            <p:cNvSpPr>
              <a:spLocks noChangeShapeType="1"/>
            </p:cNvSpPr>
            <p:nvPr/>
          </p:nvSpPr>
          <p:spPr bwMode="auto">
            <a:xfrm>
              <a:off x="2589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Line 20"/>
            <p:cNvSpPr>
              <a:spLocks noChangeShapeType="1"/>
            </p:cNvSpPr>
            <p:nvPr/>
          </p:nvSpPr>
          <p:spPr bwMode="auto">
            <a:xfrm rot="10800000">
              <a:off x="2976" y="29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Text Box 21"/>
            <p:cNvSpPr txBox="1">
              <a:spLocks noChangeArrowheads="1"/>
            </p:cNvSpPr>
            <p:nvPr/>
          </p:nvSpPr>
          <p:spPr bwMode="auto">
            <a:xfrm>
              <a:off x="3164" y="283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2793" name="Text Box 22"/>
            <p:cNvSpPr txBox="1">
              <a:spLocks noChangeArrowheads="1"/>
            </p:cNvSpPr>
            <p:nvPr/>
          </p:nvSpPr>
          <p:spPr bwMode="auto">
            <a:xfrm>
              <a:off x="1968" y="3362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>
              <a:off x="1488" y="335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Text Box 24"/>
            <p:cNvSpPr txBox="1">
              <a:spLocks noChangeArrowheads="1"/>
            </p:cNvSpPr>
            <p:nvPr/>
          </p:nvSpPr>
          <p:spPr bwMode="auto">
            <a:xfrm>
              <a:off x="820" y="335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>
              <a:off x="1488" y="3615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 flipH="1">
              <a:off x="1488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Text Box 27"/>
            <p:cNvSpPr txBox="1">
              <a:spLocks noChangeArrowheads="1"/>
            </p:cNvSpPr>
            <p:nvPr/>
          </p:nvSpPr>
          <p:spPr bwMode="auto">
            <a:xfrm>
              <a:off x="1780" y="359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2799" name="Line 28"/>
            <p:cNvSpPr>
              <a:spLocks noChangeShapeType="1"/>
            </p:cNvSpPr>
            <p:nvPr/>
          </p:nvSpPr>
          <p:spPr bwMode="auto">
            <a:xfrm rot="10800000" flipH="1">
              <a:off x="2592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29"/>
            <p:cNvSpPr>
              <a:spLocks noChangeShapeType="1"/>
            </p:cNvSpPr>
            <p:nvPr/>
          </p:nvSpPr>
          <p:spPr bwMode="auto">
            <a:xfrm flipH="1">
              <a:off x="2980" y="369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Text Box 30"/>
            <p:cNvSpPr txBox="1">
              <a:spLocks noChangeArrowheads="1"/>
            </p:cNvSpPr>
            <p:nvPr/>
          </p:nvSpPr>
          <p:spPr bwMode="auto">
            <a:xfrm>
              <a:off x="3124" y="359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2802" name="Text Box 31"/>
            <p:cNvSpPr txBox="1">
              <a:spLocks noChangeArrowheads="1"/>
            </p:cNvSpPr>
            <p:nvPr/>
          </p:nvSpPr>
          <p:spPr bwMode="auto">
            <a:xfrm>
              <a:off x="2326" y="2448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一个存取周期</a:t>
              </a:r>
            </a:p>
          </p:txBody>
        </p:sp>
        <p:sp>
          <p:nvSpPr>
            <p:cNvPr id="32803" name="Text Box 32"/>
            <p:cNvSpPr txBox="1">
              <a:spLocks noChangeArrowheads="1"/>
            </p:cNvSpPr>
            <p:nvPr/>
          </p:nvSpPr>
          <p:spPr bwMode="auto">
            <a:xfrm>
              <a:off x="2592" y="3974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实现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与主存之间的传送</a:t>
              </a:r>
            </a:p>
          </p:txBody>
        </p:sp>
        <p:sp>
          <p:nvSpPr>
            <p:cNvPr id="32804" name="Line 33"/>
            <p:cNvSpPr>
              <a:spLocks noChangeShapeType="1"/>
            </p:cNvSpPr>
            <p:nvPr/>
          </p:nvSpPr>
          <p:spPr bwMode="auto">
            <a:xfrm>
              <a:off x="2880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34"/>
            <p:cNvSpPr>
              <a:spLocks noChangeShapeType="1"/>
            </p:cNvSpPr>
            <p:nvPr/>
          </p:nvSpPr>
          <p:spPr bwMode="auto">
            <a:xfrm flipV="1">
              <a:off x="2880" y="364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475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7" name="日期占位符 3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1504AC-1741-4A57-B8EA-54A35AD1E1BA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F0F5332-D47A-42C1-9546-F016F9565B9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5" grpId="0" autoUpdateAnimBg="0"/>
      <p:bldP spid="3174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DMA  I/O</a:t>
            </a:r>
          </a:p>
        </p:txBody>
      </p:sp>
      <p:grpSp>
        <p:nvGrpSpPr>
          <p:cNvPr id="11267" name="Group 48"/>
          <p:cNvGrpSpPr>
            <a:grpSpLocks/>
          </p:cNvGrpSpPr>
          <p:nvPr/>
        </p:nvGrpSpPr>
        <p:grpSpPr bwMode="auto">
          <a:xfrm>
            <a:off x="758825" y="1905000"/>
            <a:ext cx="5334000" cy="2762250"/>
            <a:chOff x="240" y="1200"/>
            <a:chExt cx="3360" cy="1740"/>
          </a:xfrm>
        </p:grpSpPr>
        <p:sp>
          <p:nvSpPr>
            <p:cNvPr id="11283" name="Text Box 5"/>
            <p:cNvSpPr txBox="1">
              <a:spLocks noChangeArrowheads="1"/>
            </p:cNvSpPr>
            <p:nvPr/>
          </p:nvSpPr>
          <p:spPr bwMode="auto">
            <a:xfrm>
              <a:off x="1008" y="120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CPU</a:t>
              </a:r>
              <a:endParaRPr kumimoji="1"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288" y="1776"/>
              <a:ext cx="3312" cy="0"/>
            </a:xfrm>
            <a:prstGeom prst="line">
              <a:avLst/>
            </a:prstGeom>
            <a:noFill/>
            <a:ln w="38100" cap="sq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624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9"/>
            <p:cNvSpPr txBox="1">
              <a:spLocks noChangeArrowheads="1"/>
            </p:cNvSpPr>
            <p:nvPr/>
          </p:nvSpPr>
          <p:spPr bwMode="auto">
            <a:xfrm>
              <a:off x="240" y="2064"/>
              <a:ext cx="768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存储器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88" name="Text Box 10"/>
            <p:cNvSpPr txBox="1">
              <a:spLocks noChangeArrowheads="1"/>
            </p:cNvSpPr>
            <p:nvPr/>
          </p:nvSpPr>
          <p:spPr bwMode="auto">
            <a:xfrm>
              <a:off x="1248" y="2064"/>
              <a:ext cx="1056" cy="300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I/O</a:t>
              </a:r>
              <a:r>
                <a:rPr kumimoji="1" lang="zh-CN" altLang="en-US" sz="24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17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2976" y="1776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2448" y="2064"/>
              <a:ext cx="1056" cy="281"/>
            </a:xfrm>
            <a:prstGeom prst="rect">
              <a:avLst/>
            </a:prstGeom>
            <a:solidFill>
              <a:srgbClr val="00FF00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DMA</a:t>
              </a:r>
              <a:r>
                <a:rPr kumimoji="1" lang="zh-CN" altLang="en-US" sz="2200">
                  <a:solidFill>
                    <a:srgbClr val="FF000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控制器</a:t>
              </a:r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1488" y="2628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2688" y="2640"/>
              <a:ext cx="576" cy="300"/>
            </a:xfrm>
            <a:prstGeom prst="rect">
              <a:avLst/>
            </a:prstGeom>
            <a:solidFill>
              <a:srgbClr val="0000CC"/>
            </a:solidFill>
            <a:ln w="1905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方正姚体" panose="02010601030101010101" pitchFamily="2" charset="-122"/>
                </a:rPr>
                <a:t>外设</a:t>
              </a: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方正姚体" panose="02010601030101010101" pitchFamily="2" charset="-122"/>
              </a:endParaRPr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17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2976" y="2352"/>
              <a:ext cx="0" cy="288"/>
            </a:xfrm>
            <a:prstGeom prst="line">
              <a:avLst/>
            </a:prstGeom>
            <a:noFill/>
            <a:ln w="28575" cap="sq">
              <a:solidFill>
                <a:srgbClr val="000066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3121025" y="1828800"/>
            <a:ext cx="5105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CPU</a:t>
            </a:r>
            <a:r>
              <a:rPr kumimoji="1" lang="zh-CN" altLang="en-US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向</a:t>
            </a:r>
            <a:r>
              <a:rPr kumimoji="1" lang="en-US" altLang="zh-CN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DMA</a:t>
            </a:r>
            <a:r>
              <a:rPr kumimoji="1" lang="zh-CN" altLang="en-US" sz="2400">
                <a:solidFill>
                  <a:schemeClr val="accent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控制器发送开始地址、方向；然后，发射“开始”命令。</a:t>
            </a:r>
            <a:endParaRPr kumimoji="1" lang="zh-CN" altLang="en-US" sz="24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1831" name="Line 39"/>
          <p:cNvSpPr>
            <a:spLocks noChangeShapeType="1"/>
          </p:cNvSpPr>
          <p:nvPr/>
        </p:nvSpPr>
        <p:spPr bwMode="auto">
          <a:xfrm>
            <a:off x="2435225" y="23622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2" name="Line 40"/>
          <p:cNvSpPr>
            <a:spLocks noChangeShapeType="1"/>
          </p:cNvSpPr>
          <p:nvPr/>
        </p:nvSpPr>
        <p:spPr bwMode="auto">
          <a:xfrm>
            <a:off x="2435225" y="2819400"/>
            <a:ext cx="2667000" cy="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3" name="Line 41"/>
          <p:cNvSpPr>
            <a:spLocks noChangeShapeType="1"/>
          </p:cNvSpPr>
          <p:nvPr/>
        </p:nvSpPr>
        <p:spPr bwMode="auto">
          <a:xfrm>
            <a:off x="5102225" y="28194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911225" y="5257800"/>
            <a:ext cx="4876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>
                <a:latin typeface="方正姚体" panose="02010601030101010101" pitchFamily="2" charset="-122"/>
                <a:ea typeface="方正姚体" panose="02010601030101010101" pitchFamily="2" charset="-122"/>
              </a:rPr>
              <a:t>DMA</a:t>
            </a:r>
            <a:r>
              <a:rPr kumimoji="1" lang="zh-CN" altLang="en-US" sz="2400">
                <a:latin typeface="方正姚体" panose="02010601030101010101" pitchFamily="2" charset="-122"/>
                <a:ea typeface="方正姚体" panose="02010601030101010101" pitchFamily="2" charset="-122"/>
              </a:rPr>
              <a:t>控制器向外设提供握手信号；向存储器提供地址和握手信号。</a:t>
            </a:r>
          </a:p>
        </p:txBody>
      </p:sp>
      <p:sp>
        <p:nvSpPr>
          <p:cNvPr id="161835" name="Line 43"/>
          <p:cNvSpPr>
            <a:spLocks noChangeShapeType="1"/>
          </p:cNvSpPr>
          <p:nvPr/>
        </p:nvSpPr>
        <p:spPr bwMode="auto">
          <a:xfrm>
            <a:off x="5102225" y="3733800"/>
            <a:ext cx="0" cy="457200"/>
          </a:xfrm>
          <a:prstGeom prst="line">
            <a:avLst/>
          </a:prstGeom>
          <a:noFill/>
          <a:ln w="38100" cap="sq">
            <a:solidFill>
              <a:srgbClr val="0066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6" name="Line 44"/>
          <p:cNvSpPr>
            <a:spLocks noChangeShapeType="1"/>
          </p:cNvSpPr>
          <p:nvPr/>
        </p:nvSpPr>
        <p:spPr bwMode="auto">
          <a:xfrm flipV="1">
            <a:off x="5102225" y="37338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7" name="Line 45"/>
          <p:cNvSpPr>
            <a:spLocks noChangeShapeType="1"/>
          </p:cNvSpPr>
          <p:nvPr/>
        </p:nvSpPr>
        <p:spPr bwMode="auto">
          <a:xfrm flipV="1">
            <a:off x="5102225" y="28194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8" name="Line 46"/>
          <p:cNvSpPr>
            <a:spLocks noChangeShapeType="1"/>
          </p:cNvSpPr>
          <p:nvPr/>
        </p:nvSpPr>
        <p:spPr bwMode="auto">
          <a:xfrm flipH="1">
            <a:off x="1368425" y="2819400"/>
            <a:ext cx="37338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39" name="Line 47"/>
          <p:cNvSpPr>
            <a:spLocks noChangeShapeType="1"/>
          </p:cNvSpPr>
          <p:nvPr/>
        </p:nvSpPr>
        <p:spPr bwMode="auto">
          <a:xfrm>
            <a:off x="1368425" y="2819400"/>
            <a:ext cx="0" cy="4572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8" name="Group 49"/>
          <p:cNvGrpSpPr>
            <a:grpSpLocks/>
          </p:cNvGrpSpPr>
          <p:nvPr/>
        </p:nvGrpSpPr>
        <p:grpSpPr bwMode="auto">
          <a:xfrm>
            <a:off x="6931025" y="3352800"/>
            <a:ext cx="1450975" cy="2268538"/>
            <a:chOff x="191" y="2687"/>
            <a:chExt cx="914" cy="1429"/>
          </a:xfrm>
        </p:grpSpPr>
        <p:sp>
          <p:nvSpPr>
            <p:cNvPr id="11279" name="Text Box 50"/>
            <p:cNvSpPr txBox="1">
              <a:spLocks noChangeArrowheads="1"/>
            </p:cNvSpPr>
            <p:nvPr/>
          </p:nvSpPr>
          <p:spPr bwMode="auto">
            <a:xfrm>
              <a:off x="193" y="2687"/>
              <a:ext cx="912" cy="277"/>
            </a:xfrm>
            <a:prstGeom prst="rect">
              <a:avLst/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8000"/>
              </a:extrusionClr>
              <a:contourClr>
                <a:srgbClr val="008000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ROM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0" name="Text Box 51"/>
            <p:cNvSpPr txBox="1">
              <a:spLocks noChangeArrowheads="1"/>
            </p:cNvSpPr>
            <p:nvPr/>
          </p:nvSpPr>
          <p:spPr bwMode="auto">
            <a:xfrm>
              <a:off x="193" y="2934"/>
              <a:ext cx="912" cy="277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RAM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52"/>
            <p:cNvSpPr txBox="1">
              <a:spLocks noChangeArrowheads="1"/>
            </p:cNvSpPr>
            <p:nvPr/>
          </p:nvSpPr>
          <p:spPr bwMode="auto">
            <a:xfrm>
              <a:off x="191" y="3839"/>
              <a:ext cx="912" cy="277"/>
            </a:xfrm>
            <a:prstGeom prst="rect">
              <a:avLst/>
            </a:prstGeom>
            <a:solidFill>
              <a:srgbClr val="0080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8080"/>
              </a:extrusionClr>
              <a:contourClr>
                <a:srgbClr val="008080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200">
                  <a:solidFill>
                    <a:srgbClr val="FFFFFF"/>
                  </a:solidFill>
                  <a:latin typeface="Times New Roman" panose="02020603050405020304" pitchFamily="18" charset="0"/>
                </a:rPr>
                <a:t>DMA</a:t>
              </a: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53"/>
            <p:cNvSpPr txBox="1">
              <a:spLocks noChangeArrowheads="1"/>
            </p:cNvSpPr>
            <p:nvPr/>
          </p:nvSpPr>
          <p:spPr bwMode="auto">
            <a:xfrm>
              <a:off x="191" y="3188"/>
              <a:ext cx="912" cy="641"/>
            </a:xfrm>
            <a:prstGeom prst="rect">
              <a:avLst/>
            </a:prstGeom>
            <a:solidFill>
              <a:srgbClr val="3399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339966"/>
              </a:extrusionClr>
              <a:contourClr>
                <a:srgbClr val="339966"/>
              </a:contourClr>
            </a:sp3d>
          </p:spPr>
          <p:txBody>
            <a:bodyPr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61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0" grpId="0" autoUpdateAnimBg="0"/>
      <p:bldP spid="161831" grpId="0" animBg="1"/>
      <p:bldP spid="161832" grpId="0" animBg="1"/>
      <p:bldP spid="161833" grpId="0" animBg="1"/>
      <p:bldP spid="161834" grpId="0" autoUpdateAnimBg="0"/>
      <p:bldP spid="161835" grpId="0" animBg="1"/>
      <p:bldP spid="161836" grpId="0" animBg="1"/>
      <p:bldP spid="161837" grpId="0" animBg="1"/>
      <p:bldP spid="161838" grpId="0" animBg="1"/>
      <p:bldP spid="1618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1325" y="171450"/>
            <a:ext cx="5710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三种方式的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工作效率比较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038" y="4629150"/>
            <a:ext cx="8158162" cy="2228850"/>
            <a:chOff x="189" y="2916"/>
            <a:chExt cx="5139" cy="1404"/>
          </a:xfrm>
        </p:grpSpPr>
        <p:sp>
          <p:nvSpPr>
            <p:cNvPr id="33929" name="Line 4"/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0" name="Line 5"/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1" name="Line 6"/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2" name="Line 7"/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3" name="Line 8"/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4" name="Line 9"/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5" name="Line 10"/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6" name="Text Box 11"/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存取周期结束</a:t>
              </a:r>
            </a:p>
          </p:txBody>
        </p:sp>
        <p:sp>
          <p:nvSpPr>
            <p:cNvPr id="33937" name="Line 12"/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38" name="Text Box 13"/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939" name="Line 14"/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0" name="Line 15"/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1" name="Line 16"/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2" name="Text Box 17"/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943" name="Text Box 18"/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latin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33944" name="Line 19"/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5" name="Text Box 20"/>
            <p:cNvSpPr txBox="1">
              <a:spLocks noChangeArrowheads="1"/>
            </p:cNvSpPr>
            <p:nvPr/>
          </p:nvSpPr>
          <p:spPr bwMode="auto">
            <a:xfrm>
              <a:off x="1009" y="377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3946" name="Line 21"/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7" name="Line 22"/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48" name="Text Box 23"/>
            <p:cNvSpPr txBox="1">
              <a:spLocks noChangeArrowheads="1"/>
            </p:cNvSpPr>
            <p:nvPr/>
          </p:nvSpPr>
          <p:spPr bwMode="auto">
            <a:xfrm>
              <a:off x="1969" y="401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949" name="Line 24"/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0" name="Line 25"/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1" name="Text Box 26"/>
            <p:cNvSpPr txBox="1">
              <a:spLocks noChangeArrowheads="1"/>
            </p:cNvSpPr>
            <p:nvPr/>
          </p:nvSpPr>
          <p:spPr bwMode="auto">
            <a:xfrm>
              <a:off x="3220" y="401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952" name="Freeform 27"/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283 w 528"/>
                <a:gd name="T1" fmla="*/ 72 h 240"/>
                <a:gd name="T2" fmla="*/ 258 w 528"/>
                <a:gd name="T3" fmla="*/ 43 h 240"/>
                <a:gd name="T4" fmla="*/ 180 w 528"/>
                <a:gd name="T5" fmla="*/ 14 h 240"/>
                <a:gd name="T6" fmla="*/ 103 w 528"/>
                <a:gd name="T7" fmla="*/ 0 h 240"/>
                <a:gd name="T8" fmla="*/ 0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3" name="Text Box 28"/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一个存取周期</a:t>
              </a:r>
            </a:p>
          </p:txBody>
        </p:sp>
        <p:sp>
          <p:nvSpPr>
            <p:cNvPr id="33954" name="Freeform 29"/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0 w 1056"/>
                <a:gd name="T3" fmla="*/ 96 h 192"/>
                <a:gd name="T4" fmla="*/ 25 w 1056"/>
                <a:gd name="T5" fmla="*/ 192 h 192"/>
                <a:gd name="T6" fmla="*/ 443 w 1056"/>
                <a:gd name="T7" fmla="*/ 192 h 192"/>
                <a:gd name="T8" fmla="*/ 542 w 10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192"/>
                <a:gd name="T17" fmla="*/ 1056 w 105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55" name="Text Box 30"/>
            <p:cNvSpPr txBox="1">
              <a:spLocks noChangeArrowheads="1"/>
            </p:cNvSpPr>
            <p:nvPr/>
          </p:nvSpPr>
          <p:spPr bwMode="auto">
            <a:xfrm>
              <a:off x="3984" y="3878"/>
              <a:ext cx="11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实现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与主存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之间的传送</a:t>
              </a:r>
            </a:p>
          </p:txBody>
        </p:sp>
        <p:sp>
          <p:nvSpPr>
            <p:cNvPr id="33956" name="Text Box 31"/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957" name="Line 32"/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33905" name="Group 34"/>
            <p:cNvGrpSpPr>
              <a:grpSpLocks/>
            </p:cNvGrpSpPr>
            <p:nvPr/>
          </p:nvGrpSpPr>
          <p:grpSpPr bwMode="auto"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33910" name="Text Box 35"/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911" name="Line 36"/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2" name="Line 37"/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3" name="Line 38"/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4" name="Line 39"/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5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6" name="Text Box 41"/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en-US" altLang="zh-CN" sz="9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33917" name="Line 42"/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8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19" name="Line 44"/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0" name="Text Box 45"/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查询等待并传输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33921" name="Text Box 46"/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2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CPU </a:t>
                </a:r>
                <a:r>
                  <a:rPr lang="en-US" altLang="zh-CN" sz="9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执行</a:t>
                </a:r>
              </a:p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现行程序</a:t>
                </a:r>
              </a:p>
            </p:txBody>
          </p:sp>
          <p:sp>
            <p:nvSpPr>
              <p:cNvPr id="33922" name="Line 47"/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3" name="Line 48"/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24" name="Text Box 49"/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启动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I/O</a:t>
                </a:r>
              </a:p>
            </p:txBody>
          </p:sp>
          <p:grpSp>
            <p:nvGrpSpPr>
              <p:cNvPr id="33925" name="Group 50"/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33926" name="Line 51"/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927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928" name="Line 53"/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906" name="Group 54"/>
            <p:cNvGrpSpPr>
              <a:grpSpLocks/>
            </p:cNvGrpSpPr>
            <p:nvPr/>
          </p:nvGrpSpPr>
          <p:grpSpPr bwMode="auto"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33907" name="Text Box 55"/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I/O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准备及传送</a:t>
                </a:r>
              </a:p>
            </p:txBody>
          </p:sp>
          <p:sp>
            <p:nvSpPr>
              <p:cNvPr id="33908" name="Line 56"/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909" name="Line 57"/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00038" y="2209800"/>
            <a:ext cx="8310562" cy="2530475"/>
            <a:chOff x="189" y="1392"/>
            <a:chExt cx="5235" cy="1594"/>
          </a:xfrm>
        </p:grpSpPr>
        <p:sp>
          <p:nvSpPr>
            <p:cNvPr id="33873" name="Line 59"/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4" name="Line 60"/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5" name="Line 61"/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6" name="Text Box 62"/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指令执行周期结束</a:t>
              </a:r>
            </a:p>
          </p:txBody>
        </p:sp>
        <p:sp>
          <p:nvSpPr>
            <p:cNvPr id="33877" name="Line 63"/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8" name="Text Box 64"/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879" name="Line 65"/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0" name="Line 66"/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1" name="Text Box 67"/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 </a:t>
              </a:r>
              <a:r>
                <a:rPr lang="zh-CN" altLang="en-US" sz="2000">
                  <a:latin typeface="Times New Roman" panose="02020603050405020304" pitchFamily="18" charset="0"/>
                </a:rPr>
                <a:t>执行现行程序</a:t>
              </a:r>
            </a:p>
          </p:txBody>
        </p:sp>
        <p:sp>
          <p:nvSpPr>
            <p:cNvPr id="33882" name="Line 68"/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3" name="Freeform 69"/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336 h 336"/>
                <a:gd name="T2" fmla="*/ 864 w 864"/>
                <a:gd name="T3" fmla="*/ 336 h 336"/>
                <a:gd name="T4" fmla="*/ 432 w 864"/>
                <a:gd name="T5" fmla="*/ 0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4" name="Line 70"/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5" name="Line 71"/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6" name="Line 72"/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7" name="Line 73"/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88" name="Text Box 74"/>
            <p:cNvSpPr txBox="1">
              <a:spLocks noChangeArrowheads="1"/>
            </p:cNvSpPr>
            <p:nvPr/>
          </p:nvSpPr>
          <p:spPr bwMode="auto">
            <a:xfrm>
              <a:off x="960" y="2071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33889" name="Text Box 75"/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中断请求</a:t>
              </a:r>
            </a:p>
          </p:txBody>
        </p:sp>
        <p:sp>
          <p:nvSpPr>
            <p:cNvPr id="33890" name="Line 76"/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1" name="Text Box 77"/>
            <p:cNvSpPr txBox="1">
              <a:spLocks noChangeArrowheads="1"/>
            </p:cNvSpPr>
            <p:nvPr/>
          </p:nvSpPr>
          <p:spPr bwMode="auto">
            <a:xfrm>
              <a:off x="3744" y="231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892" name="Line 78"/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3" name="Line 79"/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4" name="Text Box 80"/>
            <p:cNvSpPr txBox="1">
              <a:spLocks noChangeArrowheads="1"/>
            </p:cNvSpPr>
            <p:nvPr/>
          </p:nvSpPr>
          <p:spPr bwMode="auto">
            <a:xfrm>
              <a:off x="1828" y="2362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3895" name="Line 81"/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6" name="Text Box 82"/>
            <p:cNvSpPr txBox="1">
              <a:spLocks noChangeArrowheads="1"/>
            </p:cNvSpPr>
            <p:nvPr/>
          </p:nvSpPr>
          <p:spPr bwMode="auto">
            <a:xfrm>
              <a:off x="2877" y="2544"/>
              <a:ext cx="202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CPU </a:t>
              </a:r>
              <a:r>
                <a:rPr lang="zh-CN" altLang="en-US" sz="2000">
                  <a:latin typeface="Times New Roman" panose="02020603050405020304" pitchFamily="18" charset="0"/>
                </a:rPr>
                <a:t>处理中断服务程序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实现 </a:t>
              </a: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与主机之间的传送</a:t>
              </a:r>
            </a:p>
          </p:txBody>
        </p:sp>
        <p:sp>
          <p:nvSpPr>
            <p:cNvPr id="33897" name="Text Box 83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间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断</a:t>
              </a:r>
            </a:p>
          </p:txBody>
        </p:sp>
        <p:sp>
          <p:nvSpPr>
            <p:cNvPr id="33898" name="Line 84"/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99" name="Text Box 85"/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900" name="Line 86"/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1" name="Line 87"/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2" name="Line 88"/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3" name="Line 89"/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904" name="Line 90"/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1747838" y="1508125"/>
            <a:ext cx="1143000" cy="396875"/>
            <a:chOff x="1101" y="944"/>
            <a:chExt cx="720" cy="250"/>
          </a:xfrm>
        </p:grpSpPr>
        <p:sp>
          <p:nvSpPr>
            <p:cNvPr id="33871" name="Line 92"/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2" name="Text Box 93"/>
            <p:cNvSpPr txBox="1">
              <a:spLocks noChangeArrowheads="1"/>
            </p:cNvSpPr>
            <p:nvPr/>
          </p:nvSpPr>
          <p:spPr bwMode="auto">
            <a:xfrm>
              <a:off x="1101" y="94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1524000" y="3278188"/>
            <a:ext cx="1069975" cy="400050"/>
            <a:chOff x="960" y="2065"/>
            <a:chExt cx="674" cy="252"/>
          </a:xfrm>
        </p:grpSpPr>
        <p:sp>
          <p:nvSpPr>
            <p:cNvPr id="33869" name="Line 95"/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70" name="Text Box 96"/>
            <p:cNvSpPr txBox="1">
              <a:spLocks noChangeArrowheads="1"/>
            </p:cNvSpPr>
            <p:nvPr/>
          </p:nvSpPr>
          <p:spPr bwMode="auto">
            <a:xfrm>
              <a:off x="960" y="2065"/>
              <a:ext cx="6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sp>
        <p:nvSpPr>
          <p:cNvPr id="318561" name="Line 97"/>
          <p:cNvSpPr>
            <a:spLocks noChangeShapeType="1"/>
          </p:cNvSpPr>
          <p:nvPr/>
        </p:nvSpPr>
        <p:spPr bwMode="auto">
          <a:xfrm>
            <a:off x="1143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62" name="Line 98"/>
          <p:cNvSpPr>
            <a:spLocks noChangeShapeType="1"/>
          </p:cNvSpPr>
          <p:nvPr/>
        </p:nvSpPr>
        <p:spPr bwMode="auto">
          <a:xfrm>
            <a:off x="7086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63" name="Freeform 99"/>
          <p:cNvSpPr>
            <a:spLocks/>
          </p:cNvSpPr>
          <p:nvPr/>
        </p:nvSpPr>
        <p:spPr bwMode="auto">
          <a:xfrm>
            <a:off x="1138238" y="3289300"/>
            <a:ext cx="1452562" cy="4763"/>
          </a:xfrm>
          <a:custGeom>
            <a:avLst/>
            <a:gdLst>
              <a:gd name="T0" fmla="*/ 0 w 915"/>
              <a:gd name="T1" fmla="*/ 2147483647 h 3"/>
              <a:gd name="T2" fmla="*/ 2147483647 w 915"/>
              <a:gd name="T3" fmla="*/ 0 h 3"/>
              <a:gd name="T4" fmla="*/ 0 60000 65536"/>
              <a:gd name="T5" fmla="*/ 0 60000 65536"/>
              <a:gd name="T6" fmla="*/ 0 w 915"/>
              <a:gd name="T7" fmla="*/ 0 h 3"/>
              <a:gd name="T8" fmla="*/ 915 w 915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2590800" y="3289300"/>
            <a:ext cx="1752600" cy="865188"/>
            <a:chOff x="1632" y="2067"/>
            <a:chExt cx="1104" cy="545"/>
          </a:xfrm>
        </p:grpSpPr>
        <p:sp>
          <p:nvSpPr>
            <p:cNvPr id="33862" name="Freeform 101"/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3 h 3"/>
                <a:gd name="T2" fmla="*/ 1098 w 1098"/>
                <a:gd name="T3" fmla="*/ 0 h 3"/>
                <a:gd name="T4" fmla="*/ 0 60000 65536"/>
                <a:gd name="T5" fmla="*/ 0 60000 65536"/>
                <a:gd name="T6" fmla="*/ 0 w 1098"/>
                <a:gd name="T7" fmla="*/ 0 h 3"/>
                <a:gd name="T8" fmla="*/ 1098 w 10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63" name="Group 102"/>
            <p:cNvGrpSpPr>
              <a:grpSpLocks/>
            </p:cNvGrpSpPr>
            <p:nvPr/>
          </p:nvGrpSpPr>
          <p:grpSpPr bwMode="auto"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33864" name="Line 103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5" name="Line 104"/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6" name="Text Box 105"/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33867" name="Line 106"/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8" name="Line 107"/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138488" y="3276600"/>
            <a:ext cx="1206500" cy="477838"/>
            <a:chOff x="1977" y="2055"/>
            <a:chExt cx="760" cy="301"/>
          </a:xfrm>
        </p:grpSpPr>
        <p:sp>
          <p:nvSpPr>
            <p:cNvPr id="33860" name="Line 109"/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Text Box 110"/>
            <p:cNvSpPr txBox="1">
              <a:spLocks noChangeArrowheads="1"/>
            </p:cNvSpPr>
            <p:nvPr/>
          </p:nvSpPr>
          <p:spPr bwMode="auto">
            <a:xfrm>
              <a:off x="1977" y="205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sp>
        <p:nvSpPr>
          <p:cNvPr id="318575" name="Line 111"/>
          <p:cNvSpPr>
            <a:spLocks noChangeShapeType="1"/>
          </p:cNvSpPr>
          <p:nvPr/>
        </p:nvSpPr>
        <p:spPr bwMode="auto">
          <a:xfrm flipH="1">
            <a:off x="4343400" y="3278188"/>
            <a:ext cx="228600" cy="53340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76" name="Line 112"/>
          <p:cNvSpPr>
            <a:spLocks noChangeShapeType="1"/>
          </p:cNvSpPr>
          <p:nvPr/>
        </p:nvSpPr>
        <p:spPr bwMode="auto">
          <a:xfrm flipH="1" flipV="1">
            <a:off x="5029200" y="3276600"/>
            <a:ext cx="685800" cy="53340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77" name="Line 113"/>
          <p:cNvSpPr>
            <a:spLocks noChangeShapeType="1"/>
          </p:cNvSpPr>
          <p:nvPr/>
        </p:nvSpPr>
        <p:spPr bwMode="auto">
          <a:xfrm>
            <a:off x="1143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1609725" y="5984875"/>
            <a:ext cx="1060450" cy="403225"/>
            <a:chOff x="1014" y="3770"/>
            <a:chExt cx="668" cy="254"/>
          </a:xfrm>
        </p:grpSpPr>
        <p:sp>
          <p:nvSpPr>
            <p:cNvPr id="33858" name="Line 115"/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9" name="Text Box 116"/>
            <p:cNvSpPr txBox="1">
              <a:spLocks noChangeArrowheads="1"/>
            </p:cNvSpPr>
            <p:nvPr/>
          </p:nvSpPr>
          <p:spPr bwMode="auto">
            <a:xfrm>
              <a:off x="1014" y="3774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启动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2662238" y="6005513"/>
            <a:ext cx="2062162" cy="760412"/>
            <a:chOff x="1677" y="3783"/>
            <a:chExt cx="1299" cy="479"/>
          </a:xfrm>
        </p:grpSpPr>
        <p:sp>
          <p:nvSpPr>
            <p:cNvPr id="33851" name="Line 118"/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52" name="Group 119"/>
            <p:cNvGrpSpPr>
              <a:grpSpLocks/>
            </p:cNvGrpSpPr>
            <p:nvPr/>
          </p:nvGrpSpPr>
          <p:grpSpPr bwMode="auto"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33853" name="Line 120"/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4" name="Line 121"/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5" name="Text Box 122"/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  <p:sp>
            <p:nvSpPr>
              <p:cNvPr id="33856" name="Line 123"/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7" name="Line 124"/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33847" name="Rectangle 126"/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rgbClr val="0419E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3848" name="Group 127"/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33849" name="Freeform 128"/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283 w 528"/>
                  <a:gd name="T1" fmla="*/ 72 h 240"/>
                  <a:gd name="T2" fmla="*/ 258 w 528"/>
                  <a:gd name="T3" fmla="*/ 43 h 240"/>
                  <a:gd name="T4" fmla="*/ 180 w 528"/>
                  <a:gd name="T5" fmla="*/ 14 h 240"/>
                  <a:gd name="T6" fmla="*/ 103 w 528"/>
                  <a:gd name="T7" fmla="*/ 0 h 240"/>
                  <a:gd name="T8" fmla="*/ 0 w 528"/>
                  <a:gd name="T9" fmla="*/ 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40"/>
                  <a:gd name="T17" fmla="*/ 528 w 528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50" name="Text Box 129"/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一个存取周期</a:t>
                </a:r>
              </a:p>
            </p:txBody>
          </p:sp>
        </p:grpSp>
      </p:grp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3424238" y="6003925"/>
            <a:ext cx="1303337" cy="396875"/>
            <a:chOff x="2157" y="3776"/>
            <a:chExt cx="821" cy="250"/>
          </a:xfrm>
        </p:grpSpPr>
        <p:sp>
          <p:nvSpPr>
            <p:cNvPr id="33845" name="Line 131"/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46" name="Text Box 132"/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DMA</a:t>
              </a: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请求</a:t>
              </a:r>
            </a:p>
          </p:txBody>
        </p:sp>
      </p:grpSp>
      <p:sp>
        <p:nvSpPr>
          <p:cNvPr id="318597" name="Freeform 133"/>
          <p:cNvSpPr>
            <a:spLocks/>
          </p:cNvSpPr>
          <p:nvPr/>
        </p:nvSpPr>
        <p:spPr bwMode="auto">
          <a:xfrm>
            <a:off x="4333875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2147483647 w 147"/>
              <a:gd name="T3" fmla="*/ 0 h 1"/>
              <a:gd name="T4" fmla="*/ 0 60000 65536"/>
              <a:gd name="T5" fmla="*/ 0 60000 65536"/>
              <a:gd name="T6" fmla="*/ 0 w 147"/>
              <a:gd name="T7" fmla="*/ 0 h 1"/>
              <a:gd name="T8" fmla="*/ 147 w 14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598" name="Text Box 134"/>
          <p:cNvSpPr txBox="1">
            <a:spLocks noChangeArrowheads="1"/>
          </p:cNvSpPr>
          <p:nvPr/>
        </p:nvSpPr>
        <p:spPr bwMode="auto">
          <a:xfrm>
            <a:off x="212725" y="9874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查询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18599" name="Text Box 135"/>
          <p:cNvSpPr txBox="1">
            <a:spLocks noChangeArrowheads="1"/>
          </p:cNvSpPr>
          <p:nvPr/>
        </p:nvSpPr>
        <p:spPr bwMode="auto">
          <a:xfrm>
            <a:off x="212725" y="2803525"/>
            <a:ext cx="695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程序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中断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18600" name="Text Box 136"/>
          <p:cNvSpPr txBox="1">
            <a:spLocks noChangeArrowheads="1"/>
          </p:cNvSpPr>
          <p:nvPr/>
        </p:nvSpPr>
        <p:spPr bwMode="auto">
          <a:xfrm>
            <a:off x="288925" y="5653088"/>
            <a:ext cx="855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DMA 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18601" name="Rectangle 137"/>
          <p:cNvSpPr>
            <a:spLocks noChangeArrowheads="1"/>
          </p:cNvSpPr>
          <p:nvPr/>
        </p:nvSpPr>
        <p:spPr bwMode="auto">
          <a:xfrm>
            <a:off x="7848600" y="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grpSp>
        <p:nvGrpSpPr>
          <p:cNvPr id="19" name="Group 138"/>
          <p:cNvGrpSpPr>
            <a:grpSpLocks/>
          </p:cNvGrpSpPr>
          <p:nvPr/>
        </p:nvGrpSpPr>
        <p:grpSpPr bwMode="auto">
          <a:xfrm>
            <a:off x="2889250" y="1524000"/>
            <a:ext cx="4197350" cy="685800"/>
            <a:chOff x="1820" y="960"/>
            <a:chExt cx="2644" cy="432"/>
          </a:xfrm>
        </p:grpSpPr>
        <p:grpSp>
          <p:nvGrpSpPr>
            <p:cNvPr id="33837" name="Group 139"/>
            <p:cNvGrpSpPr>
              <a:grpSpLocks/>
            </p:cNvGrpSpPr>
            <p:nvPr/>
          </p:nvGrpSpPr>
          <p:grpSpPr bwMode="auto"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33840" name="Line 140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841" name="Group 141"/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3384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19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I/O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anose="02020603050405020304" pitchFamily="18" charset="0"/>
                    </a:rPr>
                    <a:t>准备及传送</a:t>
                  </a:r>
                </a:p>
              </p:txBody>
            </p:sp>
            <p:sp>
              <p:nvSpPr>
                <p:cNvPr id="33843" name="Line 143"/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44" name="Line 144"/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38" name="Line 145"/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39" name="Line 146"/>
            <p:cNvSpPr>
              <a:spLocks noChangeShapeType="1"/>
            </p:cNvSpPr>
            <p:nvPr/>
          </p:nvSpPr>
          <p:spPr bwMode="auto">
            <a:xfrm>
              <a:off x="1820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47"/>
          <p:cNvGrpSpPr>
            <a:grpSpLocks/>
          </p:cNvGrpSpPr>
          <p:nvPr/>
        </p:nvGrpSpPr>
        <p:grpSpPr bwMode="auto">
          <a:xfrm>
            <a:off x="4343400" y="2209800"/>
            <a:ext cx="1371600" cy="1704975"/>
            <a:chOff x="2736" y="1392"/>
            <a:chExt cx="864" cy="1074"/>
          </a:xfrm>
        </p:grpSpPr>
        <p:grpSp>
          <p:nvGrpSpPr>
            <p:cNvPr id="33833" name="Group 148"/>
            <p:cNvGrpSpPr>
              <a:grpSpLocks/>
            </p:cNvGrpSpPr>
            <p:nvPr/>
          </p:nvGrpSpPr>
          <p:grpSpPr bwMode="auto">
            <a:xfrm>
              <a:off x="2736" y="2400"/>
              <a:ext cx="864" cy="66"/>
              <a:chOff x="2736" y="2400"/>
              <a:chExt cx="864" cy="66"/>
            </a:xfrm>
          </p:grpSpPr>
          <p:sp>
            <p:nvSpPr>
              <p:cNvPr id="33835" name="Line 149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6" name="Line 150"/>
              <p:cNvSpPr>
                <a:spLocks noChangeShapeType="1"/>
              </p:cNvSpPr>
              <p:nvPr/>
            </p:nvSpPr>
            <p:spPr bwMode="auto">
              <a:xfrm>
                <a:off x="2736" y="2466"/>
                <a:ext cx="86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34" name="Text Box 151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间</a:t>
              </a:r>
            </a:p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断</a:t>
              </a:r>
            </a:p>
          </p:txBody>
        </p:sp>
      </p:grpSp>
      <p:grpSp>
        <p:nvGrpSpPr>
          <p:cNvPr id="24" name="Group 152"/>
          <p:cNvGrpSpPr>
            <a:grpSpLocks/>
          </p:cNvGrpSpPr>
          <p:nvPr/>
        </p:nvGrpSpPr>
        <p:grpSpPr bwMode="auto">
          <a:xfrm>
            <a:off x="5029200" y="3292475"/>
            <a:ext cx="3581400" cy="833438"/>
            <a:chOff x="3168" y="2074"/>
            <a:chExt cx="2256" cy="525"/>
          </a:xfrm>
        </p:grpSpPr>
        <p:sp>
          <p:nvSpPr>
            <p:cNvPr id="33828" name="Line 153"/>
            <p:cNvSpPr>
              <a:spLocks noChangeShapeType="1"/>
            </p:cNvSpPr>
            <p:nvPr/>
          </p:nvSpPr>
          <p:spPr bwMode="auto">
            <a:xfrm>
              <a:off x="3168" y="2074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29" name="Group 154"/>
            <p:cNvGrpSpPr>
              <a:grpSpLocks/>
            </p:cNvGrpSpPr>
            <p:nvPr/>
          </p:nvGrpSpPr>
          <p:grpSpPr bwMode="auto">
            <a:xfrm>
              <a:off x="3600" y="2307"/>
              <a:ext cx="818" cy="292"/>
              <a:chOff x="3600" y="2307"/>
              <a:chExt cx="818" cy="292"/>
            </a:xfrm>
          </p:grpSpPr>
          <p:sp>
            <p:nvSpPr>
              <p:cNvPr id="33830" name="Line 155"/>
              <p:cNvSpPr>
                <a:spLocks noChangeShapeType="1"/>
              </p:cNvSpPr>
              <p:nvPr/>
            </p:nvSpPr>
            <p:spPr bwMode="auto">
              <a:xfrm>
                <a:off x="3600" y="230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1" name="Line 156"/>
              <p:cNvSpPr>
                <a:spLocks noChangeShapeType="1"/>
              </p:cNvSpPr>
              <p:nvPr/>
            </p:nvSpPr>
            <p:spPr bwMode="auto">
              <a:xfrm flipH="1">
                <a:off x="3600" y="245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2" name="Text Box 157"/>
              <p:cNvSpPr txBox="1">
                <a:spLocks noChangeArrowheads="1"/>
              </p:cNvSpPr>
              <p:nvPr/>
            </p:nvSpPr>
            <p:spPr bwMode="auto">
              <a:xfrm>
                <a:off x="3744" y="2314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</p:grpSp>
      </p:grpSp>
      <p:grpSp>
        <p:nvGrpSpPr>
          <p:cNvPr id="26" name="Group 158"/>
          <p:cNvGrpSpPr>
            <a:grpSpLocks/>
          </p:cNvGrpSpPr>
          <p:nvPr/>
        </p:nvGrpSpPr>
        <p:grpSpPr bwMode="auto">
          <a:xfrm>
            <a:off x="4876800" y="6005513"/>
            <a:ext cx="3581400" cy="763587"/>
            <a:chOff x="3072" y="3783"/>
            <a:chExt cx="2256" cy="481"/>
          </a:xfrm>
        </p:grpSpPr>
        <p:sp>
          <p:nvSpPr>
            <p:cNvPr id="33823" name="Line 159"/>
            <p:cNvSpPr>
              <a:spLocks noChangeShapeType="1"/>
            </p:cNvSpPr>
            <p:nvPr/>
          </p:nvSpPr>
          <p:spPr bwMode="auto">
            <a:xfrm>
              <a:off x="3072" y="3783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24" name="Group 160"/>
            <p:cNvGrpSpPr>
              <a:grpSpLocks/>
            </p:cNvGrpSpPr>
            <p:nvPr/>
          </p:nvGrpSpPr>
          <p:grpSpPr bwMode="auto">
            <a:xfrm>
              <a:off x="3072" y="3878"/>
              <a:ext cx="822" cy="386"/>
              <a:chOff x="3072" y="3878"/>
              <a:chExt cx="822" cy="386"/>
            </a:xfrm>
          </p:grpSpPr>
          <p:sp>
            <p:nvSpPr>
              <p:cNvPr id="33825" name="Line 161"/>
              <p:cNvSpPr>
                <a:spLocks noChangeShapeType="1"/>
              </p:cNvSpPr>
              <p:nvPr/>
            </p:nvSpPr>
            <p:spPr bwMode="auto">
              <a:xfrm>
                <a:off x="3072" y="3878"/>
                <a:ext cx="0" cy="35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26" name="Line 162"/>
              <p:cNvSpPr>
                <a:spLocks noChangeShapeType="1"/>
              </p:cNvSpPr>
              <p:nvPr/>
            </p:nvSpPr>
            <p:spPr bwMode="auto">
              <a:xfrm flipH="1">
                <a:off x="3076" y="411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27" name="Text Box 163"/>
              <p:cNvSpPr txBox="1">
                <a:spLocks noChangeArrowheads="1"/>
              </p:cNvSpPr>
              <p:nvPr/>
            </p:nvSpPr>
            <p:spPr bwMode="auto">
              <a:xfrm>
                <a:off x="3220" y="4012"/>
                <a:ext cx="6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准备</a:t>
                </a:r>
              </a:p>
            </p:txBody>
          </p:sp>
        </p:grpSp>
      </p:grpSp>
      <p:sp>
        <p:nvSpPr>
          <p:cNvPr id="165" name="日期占位符 16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024EB5-3562-4ADF-9D5C-F777DE6F8617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281AFBC-834D-47D0-AD26-E5B36D701ACC}" type="slidenum">
              <a:rPr lang="zh-CN" altLang="en-US" sz="9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3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3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61" grpId="0" animBg="1"/>
      <p:bldP spid="318562" grpId="0" animBg="1"/>
      <p:bldP spid="318563" grpId="0" animBg="1"/>
      <p:bldP spid="318575" grpId="0" animBg="1"/>
      <p:bldP spid="318576" grpId="0" animBg="1"/>
      <p:bldP spid="318577" grpId="0" animBg="1"/>
      <p:bldP spid="318597" grpId="0" animBg="1"/>
      <p:bldP spid="318598" grpId="0" autoUpdateAnimBg="0"/>
      <p:bldP spid="318599" grpId="0" autoUpdateAnimBg="0"/>
      <p:bldP spid="3186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.2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I/O</a:t>
            </a:r>
            <a:r>
              <a:rPr lang="zh-CN" altLang="en-US" b="1" dirty="0" smtClean="0"/>
              <a:t>设备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07950" y="10668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一、概述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8975" y="2060575"/>
            <a:ext cx="5435600" cy="1944688"/>
            <a:chOff x="1234" y="1298"/>
            <a:chExt cx="3424" cy="1225"/>
          </a:xfrm>
        </p:grpSpPr>
        <p:sp>
          <p:nvSpPr>
            <p:cNvPr id="18448" name="Text Box 5"/>
            <p:cNvSpPr txBox="1">
              <a:spLocks noChangeArrowheads="1"/>
            </p:cNvSpPr>
            <p:nvPr/>
          </p:nvSpPr>
          <p:spPr bwMode="auto">
            <a:xfrm>
              <a:off x="1234" y="1573"/>
              <a:ext cx="364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tIns="118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主机</a:t>
              </a:r>
            </a:p>
          </p:txBody>
        </p:sp>
        <p:sp>
          <p:nvSpPr>
            <p:cNvPr id="18449" name="Text Box 6"/>
            <p:cNvSpPr txBox="1">
              <a:spLocks noChangeArrowheads="1"/>
            </p:cNvSpPr>
            <p:nvPr/>
          </p:nvSpPr>
          <p:spPr bwMode="auto">
            <a:xfrm>
              <a:off x="2732" y="1557"/>
              <a:ext cx="72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设备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18450" name="Text Box 7"/>
            <p:cNvSpPr txBox="1">
              <a:spLocks noChangeArrowheads="1"/>
            </p:cNvSpPr>
            <p:nvPr/>
          </p:nvSpPr>
          <p:spPr bwMode="auto">
            <a:xfrm>
              <a:off x="3797" y="1435"/>
              <a:ext cx="726" cy="7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机、电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磁、光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8451" name="Text Box 8"/>
            <p:cNvSpPr txBox="1">
              <a:spLocks noChangeArrowheads="1"/>
            </p:cNvSpPr>
            <p:nvPr/>
          </p:nvSpPr>
          <p:spPr bwMode="auto">
            <a:xfrm>
              <a:off x="1963" y="1352"/>
              <a:ext cx="409" cy="9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rIns="540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接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18452" name="Rectangle 9"/>
            <p:cNvSpPr>
              <a:spLocks noChangeArrowheads="1"/>
            </p:cNvSpPr>
            <p:nvPr/>
          </p:nvSpPr>
          <p:spPr bwMode="auto">
            <a:xfrm>
              <a:off x="2572" y="1298"/>
              <a:ext cx="2086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3161" y="2234"/>
              <a:ext cx="1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外部设备</a:t>
              </a:r>
            </a:p>
          </p:txBody>
        </p:sp>
        <p:sp>
          <p:nvSpPr>
            <p:cNvPr id="18454" name="Line 11"/>
            <p:cNvSpPr>
              <a:spLocks noChangeShapeType="1"/>
            </p:cNvSpPr>
            <p:nvPr/>
          </p:nvSpPr>
          <p:spPr bwMode="auto">
            <a:xfrm>
              <a:off x="3458" y="1812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AutoShape 12"/>
            <p:cNvSpPr>
              <a:spLocks noChangeArrowheads="1"/>
            </p:cNvSpPr>
            <p:nvPr/>
          </p:nvSpPr>
          <p:spPr bwMode="auto">
            <a:xfrm>
              <a:off x="2381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8456" name="AutoShape 13"/>
            <p:cNvSpPr>
              <a:spLocks noChangeArrowheads="1"/>
            </p:cNvSpPr>
            <p:nvPr/>
          </p:nvSpPr>
          <p:spPr bwMode="auto">
            <a:xfrm>
              <a:off x="1610" y="1752"/>
              <a:ext cx="329" cy="136"/>
            </a:xfrm>
            <a:prstGeom prst="leftRightArrow">
              <a:avLst>
                <a:gd name="adj1" fmla="val 50000"/>
                <a:gd name="adj2" fmla="val 483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433388" y="43497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外部设备大致分三类</a:t>
            </a:r>
          </a:p>
        </p:txBody>
      </p:sp>
      <p:sp>
        <p:nvSpPr>
          <p:cNvPr id="319503" name="Text Box 15"/>
          <p:cNvSpPr txBox="1">
            <a:spLocks noChangeArrowheads="1"/>
          </p:cNvSpPr>
          <p:nvPr/>
        </p:nvSpPr>
        <p:spPr bwMode="auto">
          <a:xfrm>
            <a:off x="4233863" y="48942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键盘、鼠标、打印机、显示器 </a:t>
            </a:r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233863" y="54006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磁盘、光盘、磁带</a:t>
            </a:r>
          </a:p>
        </p:txBody>
      </p:sp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514350" y="4894263"/>
            <a:ext cx="304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人机交互设备</a:t>
            </a: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514350" y="5378450"/>
            <a:ext cx="418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2. 计算机信息存储设备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4350" y="5862638"/>
            <a:ext cx="3881438" cy="519112"/>
            <a:chOff x="675" y="1968"/>
            <a:chExt cx="2445" cy="327"/>
          </a:xfrm>
        </p:grpSpPr>
        <p:sp>
          <p:nvSpPr>
            <p:cNvPr id="18446" name="Text Box 20"/>
            <p:cNvSpPr txBox="1">
              <a:spLocks noChangeArrowheads="1"/>
            </p:cNvSpPr>
            <p:nvPr/>
          </p:nvSpPr>
          <p:spPr bwMode="auto">
            <a:xfrm>
              <a:off x="675" y="1968"/>
              <a:ext cx="24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3. 机     机通信设备</a:t>
              </a:r>
            </a:p>
          </p:txBody>
        </p:sp>
        <p:sp>
          <p:nvSpPr>
            <p:cNvPr id="18447" name="Line 21"/>
            <p:cNvSpPr>
              <a:spLocks noChangeShapeType="1"/>
            </p:cNvSpPr>
            <p:nvPr/>
          </p:nvSpPr>
          <p:spPr bwMode="auto">
            <a:xfrm>
              <a:off x="1213" y="21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4233863" y="586263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调制解调器等</a:t>
            </a:r>
          </a:p>
        </p:txBody>
      </p:sp>
      <p:sp>
        <p:nvSpPr>
          <p:cNvPr id="24" name="日期占位符 2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53DE3A-04DE-4675-88DE-4CBB18ECC6D3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8445" name="灯片编号占位符 2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FDD4D28B-3116-4390-B9A0-FD1BE028D7A2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17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/>
      <p:bldP spid="319502" grpId="0" autoUpdateAnimBg="0"/>
      <p:bldP spid="319503" grpId="0" autoUpdateAnimBg="0"/>
      <p:bldP spid="319504" grpId="0" autoUpdateAnimBg="0"/>
      <p:bldP spid="319505" grpId="0" autoUpdateAnimBg="0"/>
      <p:bldP spid="319506" grpId="0" autoUpdateAnimBg="0"/>
      <p:bldP spid="3195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9.3   I/O </a:t>
            </a:r>
            <a:r>
              <a:rPr lang="zh-CN" altLang="en-US" b="1" dirty="0" smtClean="0"/>
              <a:t>接 口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一、概述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1212850" y="16764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为什么要设置接口？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212850" y="2300288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1. 实现设备的选择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212850" y="2954338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2. 实现数据缓冲达到速度匹配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1212850" y="42656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4. 实现电平转换</a:t>
            </a:r>
          </a:p>
        </p:txBody>
      </p: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1212850" y="492125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5. 传送控制命令</a:t>
            </a: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1212850" y="5576888"/>
            <a:ext cx="66754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6. 反映设备的状态（“忙”、“就绪”、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800">
                <a:latin typeface="Times New Roman" panose="02020603050405020304" pitchFamily="18" charset="0"/>
              </a:rPr>
              <a:t>“中断请求”）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12850" y="3609975"/>
            <a:ext cx="4540250" cy="519113"/>
            <a:chOff x="764" y="2274"/>
            <a:chExt cx="2860" cy="327"/>
          </a:xfrm>
        </p:grpSpPr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764" y="2274"/>
              <a:ext cx="2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3. 实现数据串     并格式转换</a:t>
              </a:r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2198" y="2425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98D687-DF10-47DF-B376-45AD87DE9AA3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2540" name="灯片编号占位符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F60D7008-7274-4941-9B1A-AF8F354A45C8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18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16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88" grpId="0" autoUpdateAnimBg="0"/>
      <p:bldP spid="323589" grpId="0" autoUpdateAnimBg="0"/>
      <p:bldP spid="323590" grpId="0" autoUpdateAnimBg="0"/>
      <p:bldP spid="323591" grpId="0" autoUpdateAnimBg="0"/>
      <p:bldP spid="323592" grpId="0" autoUpdateAnimBg="0"/>
      <p:bldP spid="3235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77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二、接口的功能和组成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49325" y="2463800"/>
            <a:ext cx="2474913" cy="2749550"/>
            <a:chOff x="598" y="1552"/>
            <a:chExt cx="1559" cy="1732"/>
          </a:xfrm>
        </p:grpSpPr>
        <p:sp>
          <p:nvSpPr>
            <p:cNvPr id="24624" name="Text Box 4"/>
            <p:cNvSpPr txBox="1">
              <a:spLocks noChangeArrowheads="1"/>
            </p:cNvSpPr>
            <p:nvPr/>
          </p:nvSpPr>
          <p:spPr bwMode="auto">
            <a:xfrm>
              <a:off x="598" y="1552"/>
              <a:ext cx="1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(1) 设备选择线</a:t>
              </a:r>
            </a:p>
          </p:txBody>
        </p:sp>
        <p:sp>
          <p:nvSpPr>
            <p:cNvPr id="24625" name="Text Box 5"/>
            <p:cNvSpPr txBox="1">
              <a:spLocks noChangeArrowheads="1"/>
            </p:cNvSpPr>
            <p:nvPr/>
          </p:nvSpPr>
          <p:spPr bwMode="auto">
            <a:xfrm>
              <a:off x="598" y="2016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(2) 数据线</a:t>
              </a:r>
            </a:p>
          </p:txBody>
        </p:sp>
        <p:sp>
          <p:nvSpPr>
            <p:cNvPr id="24626" name="Text Box 6"/>
            <p:cNvSpPr txBox="1">
              <a:spLocks noChangeArrowheads="1"/>
            </p:cNvSpPr>
            <p:nvPr/>
          </p:nvSpPr>
          <p:spPr bwMode="auto">
            <a:xfrm>
              <a:off x="598" y="2480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(3) 命令线</a:t>
              </a:r>
            </a:p>
          </p:txBody>
        </p:sp>
        <p:sp>
          <p:nvSpPr>
            <p:cNvPr id="24627" name="Text Box 7"/>
            <p:cNvSpPr txBox="1">
              <a:spLocks noChangeArrowheads="1"/>
            </p:cNvSpPr>
            <p:nvPr/>
          </p:nvSpPr>
          <p:spPr bwMode="auto">
            <a:xfrm>
              <a:off x="598" y="2957"/>
              <a:ext cx="11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(4) 状态线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57600" y="1801813"/>
            <a:ext cx="4953000" cy="4702175"/>
            <a:chOff x="2304" y="1135"/>
            <a:chExt cx="3120" cy="2962"/>
          </a:xfrm>
        </p:grpSpPr>
        <p:sp>
          <p:nvSpPr>
            <p:cNvPr id="24585" name="AutoShape 9"/>
            <p:cNvSpPr>
              <a:spLocks noChangeArrowheads="1"/>
            </p:cNvSpPr>
            <p:nvPr/>
          </p:nvSpPr>
          <p:spPr bwMode="auto">
            <a:xfrm>
              <a:off x="2304" y="1358"/>
              <a:ext cx="3120" cy="82"/>
            </a:xfrm>
            <a:prstGeom prst="leftRightArrow">
              <a:avLst>
                <a:gd name="adj1" fmla="val 50000"/>
                <a:gd name="adj2" fmla="val 18707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312" y="3312"/>
              <a:ext cx="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287" y="3250"/>
              <a:ext cx="769" cy="362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24588" name="Group 12"/>
            <p:cNvGrpSpPr>
              <a:grpSpLocks/>
            </p:cNvGrpSpPr>
            <p:nvPr/>
          </p:nvGrpSpPr>
          <p:grpSpPr bwMode="auto">
            <a:xfrm>
              <a:off x="3287" y="3773"/>
              <a:ext cx="769" cy="282"/>
              <a:chOff x="3287" y="3773"/>
              <a:chExt cx="769" cy="282"/>
            </a:xfrm>
          </p:grpSpPr>
          <p:sp>
            <p:nvSpPr>
              <p:cNvPr id="24622" name="Text Box 13"/>
              <p:cNvSpPr txBox="1">
                <a:spLocks noChangeArrowheads="1"/>
              </p:cNvSpPr>
              <p:nvPr/>
            </p:nvSpPr>
            <p:spPr bwMode="auto">
              <a:xfrm>
                <a:off x="3450" y="3782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24623" name="Rectangle 14"/>
              <p:cNvSpPr>
                <a:spLocks noChangeArrowheads="1"/>
              </p:cNvSpPr>
              <p:nvPr/>
            </p:nvSpPr>
            <p:spPr bwMode="auto">
              <a:xfrm>
                <a:off x="3287" y="3773"/>
                <a:ext cx="769" cy="28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589" name="AutoShape 15"/>
            <p:cNvSpPr>
              <a:spLocks noChangeArrowheads="1"/>
            </p:cNvSpPr>
            <p:nvPr/>
          </p:nvSpPr>
          <p:spPr bwMode="auto">
            <a:xfrm>
              <a:off x="4356" y="1422"/>
              <a:ext cx="108" cy="2658"/>
            </a:xfrm>
            <a:prstGeom prst="upArrow">
              <a:avLst>
                <a:gd name="adj1" fmla="val 57741"/>
                <a:gd name="adj2" fmla="val 16703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0" name="AutoShape 16"/>
            <p:cNvSpPr>
              <a:spLocks noChangeArrowheads="1"/>
            </p:cNvSpPr>
            <p:nvPr/>
          </p:nvSpPr>
          <p:spPr bwMode="auto">
            <a:xfrm rot="10800000">
              <a:off x="4704" y="1392"/>
              <a:ext cx="99" cy="2658"/>
            </a:xfrm>
            <a:prstGeom prst="upArrow">
              <a:avLst>
                <a:gd name="adj1" fmla="val 57741"/>
                <a:gd name="adj2" fmla="val 182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1" name="AutoShape 17"/>
            <p:cNvSpPr>
              <a:spLocks noChangeArrowheads="1"/>
            </p:cNvSpPr>
            <p:nvPr/>
          </p:nvSpPr>
          <p:spPr bwMode="auto">
            <a:xfrm rot="10800000">
              <a:off x="5040" y="1392"/>
              <a:ext cx="85" cy="2658"/>
            </a:xfrm>
            <a:prstGeom prst="upArrow">
              <a:avLst>
                <a:gd name="adj1" fmla="val 57741"/>
                <a:gd name="adj2" fmla="val 21223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2" name="AutoShape 18"/>
            <p:cNvSpPr>
              <a:spLocks noChangeArrowheads="1"/>
            </p:cNvSpPr>
            <p:nvPr/>
          </p:nvSpPr>
          <p:spPr bwMode="auto">
            <a:xfrm>
              <a:off x="4056" y="3298"/>
              <a:ext cx="707" cy="110"/>
            </a:xfrm>
            <a:prstGeom prst="leftArrow">
              <a:avLst>
                <a:gd name="adj1" fmla="val 50000"/>
                <a:gd name="adj2" fmla="val 1231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3" name="AutoShape 19"/>
            <p:cNvSpPr>
              <a:spLocks noChangeArrowheads="1"/>
            </p:cNvSpPr>
            <p:nvPr/>
          </p:nvSpPr>
          <p:spPr bwMode="auto">
            <a:xfrm>
              <a:off x="4056" y="3451"/>
              <a:ext cx="1020" cy="101"/>
            </a:xfrm>
            <a:prstGeom prst="leftArrow">
              <a:avLst>
                <a:gd name="adj1" fmla="val 50000"/>
                <a:gd name="adj2" fmla="val 19356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594" name="Line 20"/>
            <p:cNvSpPr>
              <a:spLocks noChangeShapeType="1"/>
            </p:cNvSpPr>
            <p:nvPr/>
          </p:nvSpPr>
          <p:spPr bwMode="auto">
            <a:xfrm flipV="1">
              <a:off x="3672" y="3612"/>
              <a:ext cx="0" cy="16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5" name="Text Box 21"/>
            <p:cNvSpPr txBox="1">
              <a:spLocks noChangeArrowheads="1"/>
            </p:cNvSpPr>
            <p:nvPr/>
          </p:nvSpPr>
          <p:spPr bwMode="auto">
            <a:xfrm>
              <a:off x="3324" y="2153"/>
              <a:ext cx="7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 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24596" name="Rectangle 22"/>
            <p:cNvSpPr>
              <a:spLocks noChangeArrowheads="1"/>
            </p:cNvSpPr>
            <p:nvPr/>
          </p:nvSpPr>
          <p:spPr bwMode="auto">
            <a:xfrm>
              <a:off x="3287" y="2082"/>
              <a:ext cx="769" cy="36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24597" name="Group 23"/>
            <p:cNvGrpSpPr>
              <a:grpSpLocks/>
            </p:cNvGrpSpPr>
            <p:nvPr/>
          </p:nvGrpSpPr>
          <p:grpSpPr bwMode="auto">
            <a:xfrm>
              <a:off x="3287" y="2606"/>
              <a:ext cx="769" cy="281"/>
              <a:chOff x="3287" y="2606"/>
              <a:chExt cx="769" cy="281"/>
            </a:xfrm>
          </p:grpSpPr>
          <p:sp>
            <p:nvSpPr>
              <p:cNvPr id="24620" name="Text Box 24"/>
              <p:cNvSpPr txBox="1">
                <a:spLocks noChangeArrowheads="1"/>
              </p:cNvSpPr>
              <p:nvPr/>
            </p:nvSpPr>
            <p:spPr bwMode="auto">
              <a:xfrm>
                <a:off x="3450" y="261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</a:t>
                </a:r>
              </a:p>
            </p:txBody>
          </p:sp>
          <p:sp>
            <p:nvSpPr>
              <p:cNvPr id="24621" name="Rectangle 25"/>
              <p:cNvSpPr>
                <a:spLocks noChangeArrowheads="1"/>
              </p:cNvSpPr>
              <p:nvPr/>
            </p:nvSpPr>
            <p:spPr bwMode="auto">
              <a:xfrm>
                <a:off x="3287" y="2606"/>
                <a:ext cx="769" cy="28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 flipV="1">
              <a:off x="3672" y="2445"/>
              <a:ext cx="0" cy="16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032" y="2160"/>
              <a:ext cx="744" cy="96"/>
            </a:xfrm>
            <a:prstGeom prst="leftArrow">
              <a:avLst>
                <a:gd name="adj1" fmla="val 50000"/>
                <a:gd name="adj2" fmla="val 14854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0" name="AutoShape 28"/>
            <p:cNvSpPr>
              <a:spLocks noChangeArrowheads="1"/>
            </p:cNvSpPr>
            <p:nvPr/>
          </p:nvSpPr>
          <p:spPr bwMode="auto">
            <a:xfrm>
              <a:off x="4056" y="2284"/>
              <a:ext cx="1009" cy="116"/>
            </a:xfrm>
            <a:prstGeom prst="leftArrow">
              <a:avLst>
                <a:gd name="adj1" fmla="val 50000"/>
                <a:gd name="adj2" fmla="val 16671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1" name="AutoShape 29"/>
            <p:cNvSpPr>
              <a:spLocks noChangeArrowheads="1"/>
            </p:cNvSpPr>
            <p:nvPr/>
          </p:nvSpPr>
          <p:spPr bwMode="auto">
            <a:xfrm rot="10800000">
              <a:off x="3606" y="2976"/>
              <a:ext cx="791" cy="96"/>
            </a:xfrm>
            <a:prstGeom prst="leftArrow">
              <a:avLst>
                <a:gd name="adj1" fmla="val 50000"/>
                <a:gd name="adj2" fmla="val 157925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2" name="Rectangle 30"/>
            <p:cNvSpPr>
              <a:spLocks noChangeArrowheads="1"/>
            </p:cNvSpPr>
            <p:nvPr/>
          </p:nvSpPr>
          <p:spPr bwMode="auto">
            <a:xfrm>
              <a:off x="3600" y="3012"/>
              <a:ext cx="47" cy="22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3" name="AutoShape 31"/>
            <p:cNvSpPr>
              <a:spLocks noChangeArrowheads="1"/>
            </p:cNvSpPr>
            <p:nvPr/>
          </p:nvSpPr>
          <p:spPr bwMode="auto">
            <a:xfrm rot="10800000">
              <a:off x="3629" y="1813"/>
              <a:ext cx="769" cy="120"/>
            </a:xfrm>
            <a:prstGeom prst="leftArrow">
              <a:avLst>
                <a:gd name="adj1" fmla="val 50000"/>
                <a:gd name="adj2" fmla="val 12282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4" name="Rectangle 32"/>
            <p:cNvSpPr>
              <a:spLocks noChangeArrowheads="1"/>
            </p:cNvSpPr>
            <p:nvPr/>
          </p:nvSpPr>
          <p:spPr bwMode="auto">
            <a:xfrm>
              <a:off x="3600" y="1841"/>
              <a:ext cx="52" cy="2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5" name="AutoShape 33"/>
            <p:cNvSpPr>
              <a:spLocks noChangeArrowheads="1"/>
            </p:cNvSpPr>
            <p:nvPr/>
          </p:nvSpPr>
          <p:spPr bwMode="auto">
            <a:xfrm>
              <a:off x="2731" y="2163"/>
              <a:ext cx="556" cy="93"/>
            </a:xfrm>
            <a:prstGeom prst="leftRightArrow">
              <a:avLst>
                <a:gd name="adj1" fmla="val 50000"/>
                <a:gd name="adj2" fmla="val 11957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6" name="AutoShape 34"/>
            <p:cNvSpPr>
              <a:spLocks noChangeArrowheads="1"/>
            </p:cNvSpPr>
            <p:nvPr/>
          </p:nvSpPr>
          <p:spPr bwMode="auto">
            <a:xfrm>
              <a:off x="2731" y="3360"/>
              <a:ext cx="556" cy="96"/>
            </a:xfrm>
            <a:prstGeom prst="leftRightArrow">
              <a:avLst>
                <a:gd name="adj1" fmla="val 50000"/>
                <a:gd name="adj2" fmla="val 1158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07" name="Text Box 35"/>
            <p:cNvSpPr txBox="1">
              <a:spLocks noChangeArrowheads="1"/>
            </p:cNvSpPr>
            <p:nvPr/>
          </p:nvSpPr>
          <p:spPr bwMode="auto">
            <a:xfrm>
              <a:off x="2348" y="1548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24608" name="Text Box 36"/>
            <p:cNvSpPr txBox="1">
              <a:spLocks noChangeArrowheads="1"/>
            </p:cNvSpPr>
            <p:nvPr/>
          </p:nvSpPr>
          <p:spPr bwMode="auto">
            <a:xfrm>
              <a:off x="4757" y="1440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命令线</a:t>
              </a:r>
            </a:p>
          </p:txBody>
        </p:sp>
        <p:sp>
          <p:nvSpPr>
            <p:cNvPr id="24609" name="Text Box 37"/>
            <p:cNvSpPr txBox="1">
              <a:spLocks noChangeArrowheads="1"/>
            </p:cNvSpPr>
            <p:nvPr/>
          </p:nvSpPr>
          <p:spPr bwMode="auto">
            <a:xfrm>
              <a:off x="4421" y="1440"/>
              <a:ext cx="30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状态线</a:t>
              </a:r>
            </a:p>
          </p:txBody>
        </p:sp>
        <p:sp>
          <p:nvSpPr>
            <p:cNvPr id="24610" name="Text Box 38"/>
            <p:cNvSpPr txBox="1">
              <a:spLocks noChangeArrowheads="1"/>
            </p:cNvSpPr>
            <p:nvPr/>
          </p:nvSpPr>
          <p:spPr bwMode="auto">
            <a:xfrm>
              <a:off x="4464" y="1135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24611" name="Text Box 39"/>
            <p:cNvSpPr txBox="1">
              <a:spLocks noChangeArrowheads="1"/>
            </p:cNvSpPr>
            <p:nvPr/>
          </p:nvSpPr>
          <p:spPr bwMode="auto">
            <a:xfrm>
              <a:off x="5049" y="1440"/>
              <a:ext cx="308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设备选择线</a:t>
              </a:r>
            </a:p>
          </p:txBody>
        </p:sp>
        <p:sp>
          <p:nvSpPr>
            <p:cNvPr id="24612" name="Rectangle 40"/>
            <p:cNvSpPr>
              <a:spLocks noChangeArrowheads="1"/>
            </p:cNvSpPr>
            <p:nvPr/>
          </p:nvSpPr>
          <p:spPr bwMode="auto">
            <a:xfrm flipH="1">
              <a:off x="4752" y="2160"/>
              <a:ext cx="25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3" name="Rectangle 41"/>
            <p:cNvSpPr>
              <a:spLocks noChangeArrowheads="1"/>
            </p:cNvSpPr>
            <p:nvPr/>
          </p:nvSpPr>
          <p:spPr bwMode="auto">
            <a:xfrm>
              <a:off x="5040" y="2327"/>
              <a:ext cx="48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4" name="Rectangle 42"/>
            <p:cNvSpPr>
              <a:spLocks noChangeArrowheads="1"/>
            </p:cNvSpPr>
            <p:nvPr/>
          </p:nvSpPr>
          <p:spPr bwMode="auto">
            <a:xfrm>
              <a:off x="4704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43"/>
            <p:cNvSpPr>
              <a:spLocks noChangeArrowheads="1"/>
            </p:cNvSpPr>
            <p:nvPr/>
          </p:nvSpPr>
          <p:spPr bwMode="auto">
            <a:xfrm>
              <a:off x="5040" y="1385"/>
              <a:ext cx="96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44"/>
            <p:cNvSpPr>
              <a:spLocks noChangeArrowheads="1"/>
            </p:cNvSpPr>
            <p:nvPr/>
          </p:nvSpPr>
          <p:spPr bwMode="auto">
            <a:xfrm>
              <a:off x="4752" y="3264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45"/>
            <p:cNvSpPr>
              <a:spLocks noChangeArrowheads="1"/>
            </p:cNvSpPr>
            <p:nvPr/>
          </p:nvSpPr>
          <p:spPr bwMode="auto">
            <a:xfrm>
              <a:off x="5063" y="3408"/>
              <a:ext cx="25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8" name="Rectangle 46"/>
            <p:cNvSpPr>
              <a:spLocks noChangeArrowheads="1"/>
            </p:cNvSpPr>
            <p:nvPr/>
          </p:nvSpPr>
          <p:spPr bwMode="auto">
            <a:xfrm rot="5400000">
              <a:off x="3648" y="1847"/>
              <a:ext cx="25" cy="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4619" name="AutoShape 47"/>
            <p:cNvSpPr>
              <a:spLocks noChangeArrowheads="1"/>
            </p:cNvSpPr>
            <p:nvPr/>
          </p:nvSpPr>
          <p:spPr bwMode="auto">
            <a:xfrm rot="5400000">
              <a:off x="1389" y="2702"/>
              <a:ext cx="2657" cy="133"/>
            </a:xfrm>
            <a:prstGeom prst="leftRightArrow">
              <a:avLst>
                <a:gd name="adj1" fmla="val 50000"/>
                <a:gd name="adj2" fmla="val 98222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685800" y="12954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</a:rPr>
              <a:t>总线连接方式的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接口电路</a:t>
            </a:r>
          </a:p>
        </p:txBody>
      </p:sp>
      <p:sp>
        <p:nvSpPr>
          <p:cNvPr id="324657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51" name="日期占位符 5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63F843-4029-4FA9-B3C0-8859EF0A77A3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4584" name="灯片编号占位符 5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5C68931-6FEC-4A14-9E10-1B17A5CBEF20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19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</a:rPr>
              <a:t>第九章   输入输出系统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1325" y="349250"/>
            <a:ext cx="431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接口的功能和组成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1889125" y="9826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功能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700713" y="9826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rgbClr val="0419E0"/>
                </a:solidFill>
                <a:latin typeface="Times New Roman" panose="02020603050405020304" pitchFamily="18" charset="0"/>
              </a:rPr>
              <a:t>组成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1127125" y="16827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选址功能</a:t>
            </a: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1127125" y="23241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传送命令的功能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1127125" y="29654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传送数据的功能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27125" y="3606800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反映设备状态的功能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4991100" y="1682750"/>
            <a:ext cx="261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设备选择电路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4991100" y="2301875"/>
            <a:ext cx="4621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命令寄存器、命令译码器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4991100" y="2965450"/>
            <a:ext cx="301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数据缓冲寄存器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4991100" y="3606800"/>
            <a:ext cx="2614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设备状态标记</a:t>
            </a: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2041525" y="4248150"/>
            <a:ext cx="2316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完成触发器 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2041525" y="4889500"/>
            <a:ext cx="229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工作触发器 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041525" y="5530850"/>
            <a:ext cx="3662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中断请求触发器 </a:t>
            </a:r>
            <a:r>
              <a:rPr lang="en-US" altLang="zh-CN" sz="2800">
                <a:latin typeface="Times New Roman" panose="02020603050405020304" pitchFamily="18" charset="0"/>
              </a:rPr>
              <a:t>INTR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2041525" y="6194425"/>
            <a:ext cx="312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屏蔽触发器 </a:t>
            </a:r>
            <a:r>
              <a:rPr lang="en-US" altLang="zh-CN" sz="2800">
                <a:latin typeface="Times New Roman" panose="02020603050405020304" pitchFamily="18" charset="0"/>
              </a:rPr>
              <a:t>MASK</a:t>
            </a:r>
          </a:p>
        </p:txBody>
      </p:sp>
      <p:sp>
        <p:nvSpPr>
          <p:cNvPr id="325649" name="AutoShape 17"/>
          <p:cNvSpPr>
            <a:spLocks/>
          </p:cNvSpPr>
          <p:nvPr/>
        </p:nvSpPr>
        <p:spPr bwMode="auto">
          <a:xfrm>
            <a:off x="1676400" y="44958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32565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FBC12B-55D5-4146-B7BB-20190F37B8F4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5620" name="灯片编号占位符 2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6DE3E73D-85AF-4067-961D-AB9D6D8DE3BB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20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9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utoUpdateAnimBg="0"/>
      <p:bldP spid="325636" grpId="0" autoUpdateAnimBg="0"/>
      <p:bldP spid="325637" grpId="0" autoUpdateAnimBg="0"/>
      <p:bldP spid="325638" grpId="0" autoUpdateAnimBg="0"/>
      <p:bldP spid="325639" grpId="0" autoUpdateAnimBg="0"/>
      <p:bldP spid="325640" grpId="0" autoUpdateAnimBg="0"/>
      <p:bldP spid="325641" grpId="0" autoUpdateAnimBg="0"/>
      <p:bldP spid="325642" grpId="0" autoUpdateAnimBg="0"/>
      <p:bldP spid="325643" grpId="0" autoUpdateAnimBg="0"/>
      <p:bldP spid="325644" grpId="0" autoUpdateAnimBg="0"/>
      <p:bldP spid="325645" grpId="0" autoUpdateAnimBg="0"/>
      <p:bldP spid="325646" grpId="0" autoUpdateAnimBg="0"/>
      <p:bldP spid="325647" grpId="0" autoUpdateAnimBg="0"/>
      <p:bldP spid="325648" grpId="0" autoUpdateAnimBg="0"/>
      <p:bldP spid="3256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46125" y="381000"/>
            <a:ext cx="462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3. I/O </a:t>
            </a:r>
            <a:r>
              <a:rPr lang="zh-CN" altLang="en-US" sz="3600">
                <a:latin typeface="Times New Roman" panose="02020603050405020304" pitchFamily="18" charset="0"/>
              </a:rPr>
              <a:t>接口的基本组成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6675" y="4343400"/>
            <a:ext cx="1905000" cy="838200"/>
            <a:chOff x="3120" y="2976"/>
            <a:chExt cx="1200" cy="528"/>
          </a:xfrm>
        </p:grpSpPr>
        <p:sp>
          <p:nvSpPr>
            <p:cNvPr id="27693" name="Text Box 4"/>
            <p:cNvSpPr txBox="1">
              <a:spLocks noChangeArrowheads="1"/>
            </p:cNvSpPr>
            <p:nvPr/>
          </p:nvSpPr>
          <p:spPr bwMode="auto">
            <a:xfrm>
              <a:off x="3206" y="3033"/>
              <a:ext cx="10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命令寄存器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和命令译码器</a:t>
              </a:r>
            </a:p>
          </p:txBody>
        </p:sp>
        <p:sp>
          <p:nvSpPr>
            <p:cNvPr id="27694" name="Rectangle 5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46675" y="2743200"/>
            <a:ext cx="1905000" cy="838200"/>
            <a:chOff x="3120" y="2976"/>
            <a:chExt cx="1200" cy="528"/>
          </a:xfrm>
        </p:grpSpPr>
        <p:sp>
          <p:nvSpPr>
            <p:cNvPr id="27691" name="Text Box 7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设备选择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电路</a:t>
              </a:r>
            </a:p>
          </p:txBody>
        </p:sp>
        <p:sp>
          <p:nvSpPr>
            <p:cNvPr id="27692" name="Rectangle 8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51075" y="4343400"/>
            <a:ext cx="1905000" cy="838200"/>
            <a:chOff x="3120" y="2976"/>
            <a:chExt cx="1200" cy="528"/>
          </a:xfrm>
        </p:grpSpPr>
        <p:sp>
          <p:nvSpPr>
            <p:cNvPr id="27689" name="Text Box 10"/>
            <p:cNvSpPr txBox="1">
              <a:spLocks noChangeArrowheads="1"/>
            </p:cNvSpPr>
            <p:nvPr/>
          </p:nvSpPr>
          <p:spPr bwMode="auto">
            <a:xfrm>
              <a:off x="3206" y="3033"/>
              <a:ext cx="8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设备状态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  标记</a:t>
              </a:r>
            </a:p>
          </p:txBody>
        </p:sp>
        <p:sp>
          <p:nvSpPr>
            <p:cNvPr id="27690" name="Rectangle 11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251075" y="2743200"/>
            <a:ext cx="1905000" cy="838200"/>
            <a:chOff x="3120" y="2976"/>
            <a:chExt cx="1200" cy="528"/>
          </a:xfrm>
        </p:grpSpPr>
        <p:sp>
          <p:nvSpPr>
            <p:cNvPr id="27687" name="Text Box 13"/>
            <p:cNvSpPr txBox="1">
              <a:spLocks noChangeArrowheads="1"/>
            </p:cNvSpPr>
            <p:nvPr/>
          </p:nvSpPr>
          <p:spPr bwMode="auto">
            <a:xfrm>
              <a:off x="3206" y="3033"/>
              <a:ext cx="9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数据缓冲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寄存器</a:t>
              </a:r>
              <a:r>
                <a:rPr lang="en-US" altLang="zh-CN" sz="2000">
                  <a:latin typeface="Times New Roman" panose="02020603050405020304" pitchFamily="18" charset="0"/>
                </a:rPr>
                <a:t>DBR</a:t>
              </a:r>
            </a:p>
          </p:txBody>
        </p:sp>
        <p:sp>
          <p:nvSpPr>
            <p:cNvPr id="27688" name="Rectangle 14"/>
            <p:cNvSpPr>
              <a:spLocks noChangeArrowheads="1"/>
            </p:cNvSpPr>
            <p:nvPr/>
          </p:nvSpPr>
          <p:spPr bwMode="auto">
            <a:xfrm>
              <a:off x="3120" y="2976"/>
              <a:ext cx="120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424363" y="2743200"/>
            <a:ext cx="493712" cy="2438400"/>
            <a:chOff x="3001" y="1968"/>
            <a:chExt cx="311" cy="1536"/>
          </a:xfrm>
        </p:grpSpPr>
        <p:sp>
          <p:nvSpPr>
            <p:cNvPr id="27685" name="Text Box 16"/>
            <p:cNvSpPr txBox="1">
              <a:spLocks noChangeArrowheads="1"/>
            </p:cNvSpPr>
            <p:nvPr/>
          </p:nvSpPr>
          <p:spPr bwMode="auto">
            <a:xfrm>
              <a:off x="3004" y="2057"/>
              <a:ext cx="308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控制逻辑电路</a:t>
              </a:r>
            </a:p>
          </p:txBody>
        </p:sp>
        <p:sp>
          <p:nvSpPr>
            <p:cNvPr id="27686" name="Rectangle 17"/>
            <p:cNvSpPr>
              <a:spLocks noChangeArrowheads="1"/>
            </p:cNvSpPr>
            <p:nvPr/>
          </p:nvSpPr>
          <p:spPr bwMode="auto">
            <a:xfrm>
              <a:off x="3001" y="1968"/>
              <a:ext cx="288" cy="15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22475" y="1981200"/>
            <a:ext cx="5257800" cy="3429000"/>
            <a:chOff x="1274" y="1248"/>
            <a:chExt cx="3312" cy="2160"/>
          </a:xfrm>
        </p:grpSpPr>
        <p:sp>
          <p:nvSpPr>
            <p:cNvPr id="27683" name="Rectangle 19"/>
            <p:cNvSpPr>
              <a:spLocks noChangeArrowheads="1"/>
            </p:cNvSpPr>
            <p:nvPr/>
          </p:nvSpPr>
          <p:spPr bwMode="auto">
            <a:xfrm>
              <a:off x="1274" y="1248"/>
              <a:ext cx="3312" cy="216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7684" name="Text Box 20"/>
            <p:cNvSpPr txBox="1">
              <a:spLocks noChangeArrowheads="1"/>
            </p:cNvSpPr>
            <p:nvPr/>
          </p:nvSpPr>
          <p:spPr bwMode="auto">
            <a:xfrm>
              <a:off x="2592" y="1401"/>
              <a:ext cx="6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lgDashDot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I/O</a:t>
              </a:r>
              <a:r>
                <a:rPr lang="zh-CN" altLang="en-US" sz="2000">
                  <a:latin typeface="Times New Roman" panose="02020603050405020304" pitchFamily="18" charset="0"/>
                </a:rPr>
                <a:t>接口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1000" y="1981200"/>
            <a:ext cx="8499475" cy="3429000"/>
            <a:chOff x="240" y="1248"/>
            <a:chExt cx="5354" cy="2160"/>
          </a:xfrm>
        </p:grpSpPr>
        <p:grpSp>
          <p:nvGrpSpPr>
            <p:cNvPr id="27661" name="Group 22"/>
            <p:cNvGrpSpPr>
              <a:grpSpLocks/>
            </p:cNvGrpSpPr>
            <p:nvPr/>
          </p:nvGrpSpPr>
          <p:grpSpPr bwMode="auto">
            <a:xfrm>
              <a:off x="4586" y="1248"/>
              <a:ext cx="1008" cy="2160"/>
              <a:chOff x="4586" y="1248"/>
              <a:chExt cx="1008" cy="2160"/>
            </a:xfrm>
          </p:grpSpPr>
          <p:grpSp>
            <p:nvGrpSpPr>
              <p:cNvPr id="27674" name="Group 23"/>
              <p:cNvGrpSpPr>
                <a:grpSpLocks/>
              </p:cNvGrpSpPr>
              <p:nvPr/>
            </p:nvGrpSpPr>
            <p:grpSpPr bwMode="auto">
              <a:xfrm>
                <a:off x="5210" y="1248"/>
                <a:ext cx="384" cy="2160"/>
                <a:chOff x="5280" y="1440"/>
                <a:chExt cx="384" cy="2160"/>
              </a:xfrm>
            </p:grpSpPr>
            <p:sp>
              <p:nvSpPr>
                <p:cNvPr id="27681" name="Rectangle 24"/>
                <p:cNvSpPr>
                  <a:spLocks noChangeArrowheads="1"/>
                </p:cNvSpPr>
                <p:nvPr/>
              </p:nvSpPr>
              <p:spPr bwMode="auto">
                <a:xfrm>
                  <a:off x="5280" y="1440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8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28" y="2082"/>
                  <a:ext cx="308" cy="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外  部  设  备</a:t>
                  </a:r>
                </a:p>
              </p:txBody>
            </p:sp>
          </p:grpSp>
          <p:sp>
            <p:nvSpPr>
              <p:cNvPr id="27675" name="AutoShape 26"/>
              <p:cNvSpPr>
                <a:spLocks noChangeArrowheads="1"/>
              </p:cNvSpPr>
              <p:nvPr/>
            </p:nvSpPr>
            <p:spPr bwMode="auto">
              <a:xfrm>
                <a:off x="4599" y="1872"/>
                <a:ext cx="601" cy="192"/>
              </a:xfrm>
              <a:prstGeom prst="leftRightArrow">
                <a:avLst>
                  <a:gd name="adj1" fmla="val 50000"/>
                  <a:gd name="adj2" fmla="val 6260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6" name="Line 27"/>
              <p:cNvSpPr>
                <a:spLocks noChangeShapeType="1"/>
              </p:cNvSpPr>
              <p:nvPr/>
            </p:nvSpPr>
            <p:spPr bwMode="auto">
              <a:xfrm>
                <a:off x="4586" y="244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7" name="Line 28"/>
              <p:cNvSpPr>
                <a:spLocks noChangeShapeType="1"/>
              </p:cNvSpPr>
              <p:nvPr/>
            </p:nvSpPr>
            <p:spPr bwMode="auto">
              <a:xfrm rot="10800000">
                <a:off x="4586" y="30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8" name="Text Box 29"/>
              <p:cNvSpPr txBox="1">
                <a:spLocks noChangeArrowheads="1"/>
              </p:cNvSpPr>
              <p:nvPr/>
            </p:nvSpPr>
            <p:spPr bwMode="auto">
              <a:xfrm>
                <a:off x="4586" y="1622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7679" name="Text Box 30"/>
              <p:cNvSpPr txBox="1">
                <a:spLocks noChangeArrowheads="1"/>
              </p:cNvSpPr>
              <p:nvPr/>
            </p:nvSpPr>
            <p:spPr bwMode="auto">
              <a:xfrm>
                <a:off x="4682" y="2158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命令</a:t>
                </a:r>
              </a:p>
            </p:txBody>
          </p:sp>
          <p:sp>
            <p:nvSpPr>
              <p:cNvPr id="27680" name="Text Box 31"/>
              <p:cNvSpPr txBox="1">
                <a:spLocks noChangeArrowheads="1"/>
              </p:cNvSpPr>
              <p:nvPr/>
            </p:nvSpPr>
            <p:spPr bwMode="auto">
              <a:xfrm>
                <a:off x="4682" y="2736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状态</a:t>
                </a:r>
              </a:p>
            </p:txBody>
          </p:sp>
        </p:grpSp>
        <p:grpSp>
          <p:nvGrpSpPr>
            <p:cNvPr id="27662" name="Group 32"/>
            <p:cNvGrpSpPr>
              <a:grpSpLocks/>
            </p:cNvGrpSpPr>
            <p:nvPr/>
          </p:nvGrpSpPr>
          <p:grpSpPr bwMode="auto">
            <a:xfrm>
              <a:off x="240" y="1248"/>
              <a:ext cx="1028" cy="2160"/>
              <a:chOff x="240" y="1248"/>
              <a:chExt cx="1028" cy="2160"/>
            </a:xfrm>
          </p:grpSpPr>
          <p:sp>
            <p:nvSpPr>
              <p:cNvPr id="27663" name="AutoShape 33"/>
              <p:cNvSpPr>
                <a:spLocks noChangeArrowheads="1"/>
              </p:cNvSpPr>
              <p:nvPr/>
            </p:nvSpPr>
            <p:spPr bwMode="auto">
              <a:xfrm>
                <a:off x="668" y="1776"/>
                <a:ext cx="589" cy="192"/>
              </a:xfrm>
              <a:prstGeom prst="leftRightArrow">
                <a:avLst>
                  <a:gd name="adj1" fmla="val 50000"/>
                  <a:gd name="adj2" fmla="val 61354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64" name="Text Box 34"/>
              <p:cNvSpPr txBox="1">
                <a:spLocks noChangeArrowheads="1"/>
              </p:cNvSpPr>
              <p:nvPr/>
            </p:nvSpPr>
            <p:spPr bwMode="auto">
              <a:xfrm>
                <a:off x="650" y="152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7665" name="Text Box 35"/>
              <p:cNvSpPr txBox="1">
                <a:spLocks noChangeArrowheads="1"/>
              </p:cNvSpPr>
              <p:nvPr/>
            </p:nvSpPr>
            <p:spPr bwMode="auto">
              <a:xfrm>
                <a:off x="650" y="2400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命令线</a:t>
                </a:r>
              </a:p>
            </p:txBody>
          </p:sp>
          <p:sp>
            <p:nvSpPr>
              <p:cNvPr id="27666" name="Text Box 36"/>
              <p:cNvSpPr txBox="1">
                <a:spLocks noChangeArrowheads="1"/>
              </p:cNvSpPr>
              <p:nvPr/>
            </p:nvSpPr>
            <p:spPr bwMode="auto">
              <a:xfrm>
                <a:off x="650" y="2784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状态线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7667" name="Group 37"/>
              <p:cNvGrpSpPr>
                <a:grpSpLocks/>
              </p:cNvGrpSpPr>
              <p:nvPr/>
            </p:nvGrpSpPr>
            <p:grpSpPr bwMode="auto">
              <a:xfrm>
                <a:off x="240" y="1248"/>
                <a:ext cx="446" cy="2160"/>
                <a:chOff x="310" y="1488"/>
                <a:chExt cx="446" cy="2160"/>
              </a:xfrm>
            </p:grpSpPr>
            <p:sp>
              <p:nvSpPr>
                <p:cNvPr id="27672" name="Rectangle 38"/>
                <p:cNvSpPr>
                  <a:spLocks noChangeArrowheads="1"/>
                </p:cNvSpPr>
                <p:nvPr/>
              </p:nvSpPr>
              <p:spPr bwMode="auto">
                <a:xfrm>
                  <a:off x="336" y="1488"/>
                  <a:ext cx="384" cy="216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10" y="2438"/>
                  <a:ext cx="44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CPU</a:t>
                  </a:r>
                </a:p>
              </p:txBody>
            </p:sp>
          </p:grpSp>
          <p:sp>
            <p:nvSpPr>
              <p:cNvPr id="27668" name="AutoShape 40"/>
              <p:cNvSpPr>
                <a:spLocks noChangeArrowheads="1"/>
              </p:cNvSpPr>
              <p:nvPr/>
            </p:nvSpPr>
            <p:spPr bwMode="auto">
              <a:xfrm>
                <a:off x="646" y="2208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69" name="AutoShape 41"/>
              <p:cNvSpPr>
                <a:spLocks noChangeArrowheads="1"/>
              </p:cNvSpPr>
              <p:nvPr/>
            </p:nvSpPr>
            <p:spPr bwMode="auto">
              <a:xfrm>
                <a:off x="646" y="2624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0" name="AutoShape 42"/>
              <p:cNvSpPr>
                <a:spLocks noChangeArrowheads="1"/>
              </p:cNvSpPr>
              <p:nvPr/>
            </p:nvSpPr>
            <p:spPr bwMode="auto">
              <a:xfrm rot="10800000">
                <a:off x="667" y="3023"/>
                <a:ext cx="601" cy="192"/>
              </a:xfrm>
              <a:prstGeom prst="rightArrow">
                <a:avLst>
                  <a:gd name="adj1" fmla="val 50000"/>
                  <a:gd name="adj2" fmla="val 78255"/>
                </a:avLst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27671" name="Text Box 43"/>
              <p:cNvSpPr txBox="1">
                <a:spLocks noChangeArrowheads="1"/>
              </p:cNvSpPr>
              <p:nvPr/>
            </p:nvSpPr>
            <p:spPr bwMode="auto">
              <a:xfrm>
                <a:off x="650" y="196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</p:grpSp>
      </p:grpSp>
      <p:sp>
        <p:nvSpPr>
          <p:cNvPr id="326700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46" name="日期占位符 4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F099D5-50DF-4FA3-84D3-877FDC8D0250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7660" name="灯片编号占位符 4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AAD433CE-4EBA-43F9-BE6A-07349EE19B9B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21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5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.4   程序查询方式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一、程序查询流程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3838" y="1201738"/>
            <a:ext cx="4610100" cy="5486400"/>
            <a:chOff x="2541" y="816"/>
            <a:chExt cx="2904" cy="3456"/>
          </a:xfrm>
        </p:grpSpPr>
        <p:grpSp>
          <p:nvGrpSpPr>
            <p:cNvPr id="30750" name="Group 5"/>
            <p:cNvGrpSpPr>
              <a:grpSpLocks/>
            </p:cNvGrpSpPr>
            <p:nvPr/>
          </p:nvGrpSpPr>
          <p:grpSpPr bwMode="auto">
            <a:xfrm>
              <a:off x="2945" y="1063"/>
              <a:ext cx="1196" cy="250"/>
              <a:chOff x="2945" y="1063"/>
              <a:chExt cx="1196" cy="250"/>
            </a:xfrm>
          </p:grpSpPr>
          <p:sp>
            <p:nvSpPr>
              <p:cNvPr id="30778" name="Text Box 6"/>
              <p:cNvSpPr txBox="1">
                <a:spLocks noChangeArrowheads="1"/>
              </p:cNvSpPr>
              <p:nvPr/>
            </p:nvSpPr>
            <p:spPr bwMode="auto">
              <a:xfrm>
                <a:off x="2945" y="1063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检查状态标记1 </a:t>
                </a:r>
              </a:p>
            </p:txBody>
          </p:sp>
          <p:sp>
            <p:nvSpPr>
              <p:cNvPr id="30779" name="Rectangle 7"/>
              <p:cNvSpPr>
                <a:spLocks noChangeArrowheads="1"/>
              </p:cNvSpPr>
              <p:nvPr/>
            </p:nvSpPr>
            <p:spPr bwMode="auto">
              <a:xfrm>
                <a:off x="2945" y="1063"/>
                <a:ext cx="1131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51" name="Text Box 8"/>
            <p:cNvSpPr txBox="1">
              <a:spLocks noChangeArrowheads="1"/>
            </p:cNvSpPr>
            <p:nvPr/>
          </p:nvSpPr>
          <p:spPr bwMode="auto">
            <a:xfrm>
              <a:off x="3024" y="1589"/>
              <a:ext cx="9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 设备1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准备就绪？</a:t>
              </a:r>
            </a:p>
          </p:txBody>
        </p:sp>
        <p:sp>
          <p:nvSpPr>
            <p:cNvPr id="30752" name="AutoShape 9"/>
            <p:cNvSpPr>
              <a:spLocks noChangeArrowheads="1"/>
            </p:cNvSpPr>
            <p:nvPr/>
          </p:nvSpPr>
          <p:spPr bwMode="auto">
            <a:xfrm>
              <a:off x="2900" y="1515"/>
              <a:ext cx="1176" cy="618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3" name="Line 10"/>
            <p:cNvSpPr>
              <a:spLocks noChangeShapeType="1"/>
            </p:cNvSpPr>
            <p:nvPr/>
          </p:nvSpPr>
          <p:spPr bwMode="auto">
            <a:xfrm>
              <a:off x="3488" y="816"/>
              <a:ext cx="0" cy="24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4" name="Text Box 11"/>
            <p:cNvSpPr txBox="1">
              <a:spLocks noChangeArrowheads="1"/>
            </p:cNvSpPr>
            <p:nvPr/>
          </p:nvSpPr>
          <p:spPr bwMode="auto">
            <a:xfrm>
              <a:off x="2936" y="2544"/>
              <a:ext cx="1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检查状态标记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55" name="Rectangle 12"/>
            <p:cNvSpPr>
              <a:spLocks noChangeArrowheads="1"/>
            </p:cNvSpPr>
            <p:nvPr/>
          </p:nvSpPr>
          <p:spPr bwMode="auto">
            <a:xfrm>
              <a:off x="2945" y="2544"/>
              <a:ext cx="118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6" name="Text Box 13"/>
            <p:cNvSpPr txBox="1">
              <a:spLocks noChangeArrowheads="1"/>
            </p:cNvSpPr>
            <p:nvPr/>
          </p:nvSpPr>
          <p:spPr bwMode="auto">
            <a:xfrm>
              <a:off x="3063" y="3069"/>
              <a:ext cx="9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  设备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准备就绪？</a:t>
              </a:r>
            </a:p>
          </p:txBody>
        </p:sp>
        <p:sp>
          <p:nvSpPr>
            <p:cNvPr id="30757" name="AutoShape 14"/>
            <p:cNvSpPr>
              <a:spLocks noChangeArrowheads="1"/>
            </p:cNvSpPr>
            <p:nvPr/>
          </p:nvSpPr>
          <p:spPr bwMode="auto">
            <a:xfrm>
              <a:off x="2900" y="2997"/>
              <a:ext cx="1176" cy="617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58" name="Line 15"/>
            <p:cNvSpPr>
              <a:spLocks noChangeShapeType="1"/>
            </p:cNvSpPr>
            <p:nvPr/>
          </p:nvSpPr>
          <p:spPr bwMode="auto">
            <a:xfrm>
              <a:off x="3488" y="2133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9" name="Text Box 16"/>
            <p:cNvSpPr txBox="1">
              <a:spLocks noChangeArrowheads="1"/>
            </p:cNvSpPr>
            <p:nvPr/>
          </p:nvSpPr>
          <p:spPr bwMode="auto">
            <a:xfrm>
              <a:off x="3380" y="2234"/>
              <a:ext cx="30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60" name="Line 17"/>
            <p:cNvSpPr>
              <a:spLocks noChangeShapeType="1"/>
            </p:cNvSpPr>
            <p:nvPr/>
          </p:nvSpPr>
          <p:spPr bwMode="auto">
            <a:xfrm>
              <a:off x="3488" y="2421"/>
              <a:ext cx="0" cy="12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61" name="Group 18"/>
            <p:cNvGrpSpPr>
              <a:grpSpLocks/>
            </p:cNvGrpSpPr>
            <p:nvPr/>
          </p:nvGrpSpPr>
          <p:grpSpPr bwMode="auto">
            <a:xfrm>
              <a:off x="4392" y="1721"/>
              <a:ext cx="836" cy="257"/>
              <a:chOff x="4392" y="1721"/>
              <a:chExt cx="836" cy="257"/>
            </a:xfrm>
          </p:grpSpPr>
          <p:sp>
            <p:nvSpPr>
              <p:cNvPr id="30776" name="Text Box 19"/>
              <p:cNvSpPr txBox="1">
                <a:spLocks noChangeArrowheads="1"/>
              </p:cNvSpPr>
              <p:nvPr/>
            </p:nvSpPr>
            <p:spPr bwMode="auto">
              <a:xfrm>
                <a:off x="4392" y="1728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处理设备1</a:t>
                </a:r>
              </a:p>
            </p:txBody>
          </p:sp>
          <p:sp>
            <p:nvSpPr>
              <p:cNvPr id="30777" name="Rectangle 20"/>
              <p:cNvSpPr>
                <a:spLocks noChangeArrowheads="1"/>
              </p:cNvSpPr>
              <p:nvPr/>
            </p:nvSpPr>
            <p:spPr bwMode="auto">
              <a:xfrm>
                <a:off x="4392" y="1721"/>
                <a:ext cx="824" cy="2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62" name="Freeform 21"/>
            <p:cNvSpPr>
              <a:spLocks/>
            </p:cNvSpPr>
            <p:nvPr/>
          </p:nvSpPr>
          <p:spPr bwMode="auto">
            <a:xfrm>
              <a:off x="4070" y="1829"/>
              <a:ext cx="320" cy="3"/>
            </a:xfrm>
            <a:custGeom>
              <a:avLst/>
              <a:gdLst>
                <a:gd name="T0" fmla="*/ 0 w 339"/>
                <a:gd name="T1" fmla="*/ 0 h 3"/>
                <a:gd name="T2" fmla="*/ 240 w 339"/>
                <a:gd name="T3" fmla="*/ 3 h 3"/>
                <a:gd name="T4" fmla="*/ 0 60000 65536"/>
                <a:gd name="T5" fmla="*/ 0 60000 65536"/>
                <a:gd name="T6" fmla="*/ 0 w 339"/>
                <a:gd name="T7" fmla="*/ 0 h 3"/>
                <a:gd name="T8" fmla="*/ 339 w 3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9" h="3">
                  <a:moveTo>
                    <a:pt x="0" y="0"/>
                  </a:moveTo>
                  <a:lnTo>
                    <a:pt x="339" y="3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3" name="Text Box 22"/>
            <p:cNvSpPr txBox="1">
              <a:spLocks noChangeArrowheads="1"/>
            </p:cNvSpPr>
            <p:nvPr/>
          </p:nvSpPr>
          <p:spPr bwMode="auto">
            <a:xfrm>
              <a:off x="4076" y="159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64" name="Text Box 23"/>
            <p:cNvSpPr txBox="1">
              <a:spLocks noChangeArrowheads="1"/>
            </p:cNvSpPr>
            <p:nvPr/>
          </p:nvSpPr>
          <p:spPr bwMode="auto">
            <a:xfrm>
              <a:off x="3515" y="20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0765" name="Freeform 24"/>
            <p:cNvSpPr>
              <a:spLocks/>
            </p:cNvSpPr>
            <p:nvPr/>
          </p:nvSpPr>
          <p:spPr bwMode="auto">
            <a:xfrm>
              <a:off x="2541" y="898"/>
              <a:ext cx="947" cy="2411"/>
            </a:xfrm>
            <a:custGeom>
              <a:avLst/>
              <a:gdLst>
                <a:gd name="T0" fmla="*/ 387 w 947"/>
                <a:gd name="T1" fmla="*/ 2411 h 2411"/>
                <a:gd name="T2" fmla="*/ 0 w 947"/>
                <a:gd name="T3" fmla="*/ 2411 h 2411"/>
                <a:gd name="T4" fmla="*/ 3 w 947"/>
                <a:gd name="T5" fmla="*/ 0 h 2411"/>
                <a:gd name="T6" fmla="*/ 947 w 947"/>
                <a:gd name="T7" fmla="*/ 0 h 24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7"/>
                <a:gd name="T13" fmla="*/ 0 h 2411"/>
                <a:gd name="T14" fmla="*/ 947 w 947"/>
                <a:gd name="T15" fmla="*/ 2411 h 24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7" h="2411">
                  <a:moveTo>
                    <a:pt x="387" y="2411"/>
                  </a:moveTo>
                  <a:lnTo>
                    <a:pt x="0" y="2411"/>
                  </a:lnTo>
                  <a:lnTo>
                    <a:pt x="3" y="0"/>
                  </a:lnTo>
                  <a:lnTo>
                    <a:pt x="947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6" name="Text Box 25"/>
            <p:cNvSpPr txBox="1">
              <a:spLocks noChangeArrowheads="1"/>
            </p:cNvSpPr>
            <p:nvPr/>
          </p:nvSpPr>
          <p:spPr bwMode="auto">
            <a:xfrm>
              <a:off x="2699" y="3070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0767" name="Text Box 26"/>
            <p:cNvSpPr txBox="1">
              <a:spLocks noChangeArrowheads="1"/>
            </p:cNvSpPr>
            <p:nvPr/>
          </p:nvSpPr>
          <p:spPr bwMode="auto">
            <a:xfrm>
              <a:off x="3049" y="3819"/>
              <a:ext cx="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处理设备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68" name="Rectangle 27"/>
            <p:cNvSpPr>
              <a:spLocks noChangeArrowheads="1"/>
            </p:cNvSpPr>
            <p:nvPr/>
          </p:nvSpPr>
          <p:spPr bwMode="auto">
            <a:xfrm>
              <a:off x="3072" y="3819"/>
              <a:ext cx="823" cy="2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0769" name="Line 28"/>
            <p:cNvSpPr>
              <a:spLocks noChangeShapeType="1"/>
            </p:cNvSpPr>
            <p:nvPr/>
          </p:nvSpPr>
          <p:spPr bwMode="auto">
            <a:xfrm>
              <a:off x="3488" y="1310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0" name="Line 29"/>
            <p:cNvSpPr>
              <a:spLocks noChangeShapeType="1"/>
            </p:cNvSpPr>
            <p:nvPr/>
          </p:nvSpPr>
          <p:spPr bwMode="auto">
            <a:xfrm>
              <a:off x="3488" y="2791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1" name="Line 30"/>
            <p:cNvSpPr>
              <a:spLocks noChangeShapeType="1"/>
            </p:cNvSpPr>
            <p:nvPr/>
          </p:nvSpPr>
          <p:spPr bwMode="auto">
            <a:xfrm>
              <a:off x="3488" y="3614"/>
              <a:ext cx="0" cy="20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2" name="Line 31"/>
            <p:cNvSpPr>
              <a:spLocks noChangeShapeType="1"/>
            </p:cNvSpPr>
            <p:nvPr/>
          </p:nvSpPr>
          <p:spPr bwMode="auto">
            <a:xfrm>
              <a:off x="3488" y="4066"/>
              <a:ext cx="0" cy="2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3" name="Text Box 32"/>
            <p:cNvSpPr txBox="1">
              <a:spLocks noChangeArrowheads="1"/>
            </p:cNvSpPr>
            <p:nvPr/>
          </p:nvSpPr>
          <p:spPr bwMode="auto">
            <a:xfrm>
              <a:off x="3504" y="354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74" name="Freeform 33"/>
            <p:cNvSpPr>
              <a:spLocks/>
            </p:cNvSpPr>
            <p:nvPr/>
          </p:nvSpPr>
          <p:spPr bwMode="auto">
            <a:xfrm>
              <a:off x="5206" y="1842"/>
              <a:ext cx="239" cy="3"/>
            </a:xfrm>
            <a:custGeom>
              <a:avLst/>
              <a:gdLst>
                <a:gd name="T0" fmla="*/ 0 w 239"/>
                <a:gd name="T1" fmla="*/ 3 h 3"/>
                <a:gd name="T2" fmla="*/ 239 w 239"/>
                <a:gd name="T3" fmla="*/ 0 h 3"/>
                <a:gd name="T4" fmla="*/ 0 60000 65536"/>
                <a:gd name="T5" fmla="*/ 0 60000 65536"/>
                <a:gd name="T6" fmla="*/ 0 w 239"/>
                <a:gd name="T7" fmla="*/ 0 h 3"/>
                <a:gd name="T8" fmla="*/ 239 w 23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9" h="3">
                  <a:moveTo>
                    <a:pt x="0" y="3"/>
                  </a:moveTo>
                  <a:lnTo>
                    <a:pt x="23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5" name="Freeform 34"/>
            <p:cNvSpPr>
              <a:spLocks/>
            </p:cNvSpPr>
            <p:nvPr/>
          </p:nvSpPr>
          <p:spPr bwMode="auto">
            <a:xfrm>
              <a:off x="3501" y="1842"/>
              <a:ext cx="1935" cy="2286"/>
            </a:xfrm>
            <a:custGeom>
              <a:avLst/>
              <a:gdLst>
                <a:gd name="T0" fmla="*/ 1935 w 1935"/>
                <a:gd name="T1" fmla="*/ 0 h 2286"/>
                <a:gd name="T2" fmla="*/ 1934 w 1935"/>
                <a:gd name="T3" fmla="*/ 2286 h 2286"/>
                <a:gd name="T4" fmla="*/ 0 w 1935"/>
                <a:gd name="T5" fmla="*/ 2286 h 2286"/>
                <a:gd name="T6" fmla="*/ 0 60000 65536"/>
                <a:gd name="T7" fmla="*/ 0 60000 65536"/>
                <a:gd name="T8" fmla="*/ 0 60000 65536"/>
                <a:gd name="T9" fmla="*/ 0 w 1935"/>
                <a:gd name="T10" fmla="*/ 0 h 2286"/>
                <a:gd name="T11" fmla="*/ 1935 w 1935"/>
                <a:gd name="T12" fmla="*/ 2286 h 2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5" h="2286">
                  <a:moveTo>
                    <a:pt x="1935" y="0"/>
                  </a:moveTo>
                  <a:lnTo>
                    <a:pt x="1934" y="2286"/>
                  </a:lnTo>
                  <a:lnTo>
                    <a:pt x="0" y="228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739" name="Text Box 35"/>
          <p:cNvSpPr txBox="1">
            <a:spLocks noChangeArrowheads="1"/>
          </p:cNvSpPr>
          <p:nvPr/>
        </p:nvSpPr>
        <p:spPr bwMode="auto">
          <a:xfrm>
            <a:off x="974725" y="198278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 查询流程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295400" y="3106738"/>
            <a:ext cx="2286000" cy="3352800"/>
            <a:chOff x="816" y="2016"/>
            <a:chExt cx="1440" cy="2112"/>
          </a:xfrm>
        </p:grpSpPr>
        <p:grpSp>
          <p:nvGrpSpPr>
            <p:cNvPr id="30734" name="Group 37"/>
            <p:cNvGrpSpPr>
              <a:grpSpLocks/>
            </p:cNvGrpSpPr>
            <p:nvPr/>
          </p:nvGrpSpPr>
          <p:grpSpPr bwMode="auto">
            <a:xfrm>
              <a:off x="816" y="2300"/>
              <a:ext cx="1152" cy="285"/>
              <a:chOff x="816" y="2300"/>
              <a:chExt cx="1152" cy="285"/>
            </a:xfrm>
          </p:grpSpPr>
          <p:sp>
            <p:nvSpPr>
              <p:cNvPr id="30748" name="Text Box 38"/>
              <p:cNvSpPr txBox="1">
                <a:spLocks noChangeArrowheads="1"/>
              </p:cNvSpPr>
              <p:nvPr/>
            </p:nvSpPr>
            <p:spPr bwMode="auto">
              <a:xfrm>
                <a:off x="854" y="2304"/>
                <a:ext cx="10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检查状态标记</a:t>
                </a:r>
              </a:p>
            </p:txBody>
          </p:sp>
          <p:sp>
            <p:nvSpPr>
              <p:cNvPr id="30749" name="Rectangle 39"/>
              <p:cNvSpPr>
                <a:spLocks noChangeArrowheads="1"/>
              </p:cNvSpPr>
              <p:nvPr/>
            </p:nvSpPr>
            <p:spPr bwMode="auto">
              <a:xfrm>
                <a:off x="816" y="2300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0735" name="Group 40"/>
            <p:cNvGrpSpPr>
              <a:grpSpLocks/>
            </p:cNvGrpSpPr>
            <p:nvPr/>
          </p:nvGrpSpPr>
          <p:grpSpPr bwMode="auto">
            <a:xfrm>
              <a:off x="816" y="3559"/>
              <a:ext cx="1296" cy="285"/>
              <a:chOff x="816" y="3559"/>
              <a:chExt cx="1296" cy="285"/>
            </a:xfrm>
          </p:grpSpPr>
          <p:sp>
            <p:nvSpPr>
              <p:cNvPr id="30746" name="Text Box 41"/>
              <p:cNvSpPr txBox="1">
                <a:spLocks noChangeArrowheads="1"/>
              </p:cNvSpPr>
              <p:nvPr/>
            </p:nvSpPr>
            <p:spPr bwMode="auto">
              <a:xfrm>
                <a:off x="1008" y="3559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交换数据</a:t>
                </a:r>
              </a:p>
            </p:txBody>
          </p:sp>
          <p:sp>
            <p:nvSpPr>
              <p:cNvPr id="30747" name="Rectangle 42"/>
              <p:cNvSpPr>
                <a:spLocks noChangeArrowheads="1"/>
              </p:cNvSpPr>
              <p:nvPr/>
            </p:nvSpPr>
            <p:spPr bwMode="auto">
              <a:xfrm>
                <a:off x="816" y="3559"/>
                <a:ext cx="1152" cy="28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0736" name="Group 43"/>
            <p:cNvGrpSpPr>
              <a:grpSpLocks/>
            </p:cNvGrpSpPr>
            <p:nvPr/>
          </p:nvGrpSpPr>
          <p:grpSpPr bwMode="auto">
            <a:xfrm>
              <a:off x="816" y="2859"/>
              <a:ext cx="1152" cy="426"/>
              <a:chOff x="1968" y="2400"/>
              <a:chExt cx="1152" cy="504"/>
            </a:xfrm>
          </p:grpSpPr>
          <p:sp>
            <p:nvSpPr>
              <p:cNvPr id="30744" name="Text Box 44"/>
              <p:cNvSpPr txBox="1">
                <a:spLocks noChangeArrowheads="1"/>
              </p:cNvSpPr>
              <p:nvPr/>
            </p:nvSpPr>
            <p:spPr bwMode="auto">
              <a:xfrm>
                <a:off x="2150" y="2529"/>
                <a:ext cx="83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准备就绪?</a:t>
                </a:r>
              </a:p>
            </p:txBody>
          </p:sp>
          <p:sp>
            <p:nvSpPr>
              <p:cNvPr id="30745" name="AutoShape 45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1152" cy="504"/>
              </a:xfrm>
              <a:prstGeom prst="diamond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0737" name="Line 46"/>
            <p:cNvSpPr>
              <a:spLocks noChangeShapeType="1"/>
            </p:cNvSpPr>
            <p:nvPr/>
          </p:nvSpPr>
          <p:spPr bwMode="auto">
            <a:xfrm>
              <a:off x="1392" y="327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8" name="Line 47"/>
            <p:cNvSpPr>
              <a:spLocks noChangeShapeType="1"/>
            </p:cNvSpPr>
            <p:nvPr/>
          </p:nvSpPr>
          <p:spPr bwMode="auto">
            <a:xfrm>
              <a:off x="1392" y="2585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9" name="Line 48"/>
            <p:cNvSpPr>
              <a:spLocks noChangeShapeType="1"/>
            </p:cNvSpPr>
            <p:nvPr/>
          </p:nvSpPr>
          <p:spPr bwMode="auto">
            <a:xfrm>
              <a:off x="1392" y="2016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49"/>
            <p:cNvSpPr>
              <a:spLocks noChangeShapeType="1"/>
            </p:cNvSpPr>
            <p:nvPr/>
          </p:nvSpPr>
          <p:spPr bwMode="auto">
            <a:xfrm>
              <a:off x="1392" y="3844"/>
              <a:ext cx="0" cy="2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Freeform 50"/>
            <p:cNvSpPr>
              <a:spLocks/>
            </p:cNvSpPr>
            <p:nvPr/>
          </p:nvSpPr>
          <p:spPr bwMode="auto">
            <a:xfrm>
              <a:off x="1392" y="2097"/>
              <a:ext cx="864" cy="978"/>
            </a:xfrm>
            <a:custGeom>
              <a:avLst/>
              <a:gdLst>
                <a:gd name="T0" fmla="*/ 552 w 864"/>
                <a:gd name="T1" fmla="*/ 978 h 978"/>
                <a:gd name="T2" fmla="*/ 861 w 864"/>
                <a:gd name="T3" fmla="*/ 978 h 978"/>
                <a:gd name="T4" fmla="*/ 864 w 864"/>
                <a:gd name="T5" fmla="*/ 0 h 978"/>
                <a:gd name="T6" fmla="*/ 0 w 864"/>
                <a:gd name="T7" fmla="*/ 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978"/>
                <a:gd name="T14" fmla="*/ 864 w 864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978">
                  <a:moveTo>
                    <a:pt x="552" y="978"/>
                  </a:moveTo>
                  <a:lnTo>
                    <a:pt x="861" y="978"/>
                  </a:lnTo>
                  <a:lnTo>
                    <a:pt x="86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2" name="Text Box 51"/>
            <p:cNvSpPr txBox="1">
              <a:spLocks noChangeArrowheads="1"/>
            </p:cNvSpPr>
            <p:nvPr/>
          </p:nvSpPr>
          <p:spPr bwMode="auto">
            <a:xfrm>
              <a:off x="1392" y="321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30743" name="Text Box 52"/>
            <p:cNvSpPr txBox="1">
              <a:spLocks noChangeArrowheads="1"/>
            </p:cNvSpPr>
            <p:nvPr/>
          </p:nvSpPr>
          <p:spPr bwMode="auto">
            <a:xfrm>
              <a:off x="1872" y="282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28757" name="Text Box 53"/>
          <p:cNvSpPr txBox="1">
            <a:spLocks noChangeArrowheads="1"/>
          </p:cNvSpPr>
          <p:nvPr/>
        </p:nvSpPr>
        <p:spPr bwMode="auto">
          <a:xfrm>
            <a:off x="495300" y="2649538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单个设备</a:t>
            </a:r>
          </a:p>
        </p:txBody>
      </p:sp>
      <p:sp>
        <p:nvSpPr>
          <p:cNvPr id="328758" name="Text Box 54"/>
          <p:cNvSpPr txBox="1">
            <a:spLocks noChangeArrowheads="1"/>
          </p:cNvSpPr>
          <p:nvPr/>
        </p:nvSpPr>
        <p:spPr bwMode="auto">
          <a:xfrm>
            <a:off x="7200900" y="16033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多个设备</a:t>
            </a:r>
          </a:p>
        </p:txBody>
      </p:sp>
      <p:sp>
        <p:nvSpPr>
          <p:cNvPr id="328759" name="AutoShape 55"/>
          <p:cNvSpPr>
            <a:spLocks noChangeArrowheads="1"/>
          </p:cNvSpPr>
          <p:nvPr/>
        </p:nvSpPr>
        <p:spPr bwMode="auto">
          <a:xfrm>
            <a:off x="446088" y="3543300"/>
            <a:ext cx="487362" cy="1436688"/>
          </a:xfrm>
          <a:prstGeom prst="wedgeRoundRectCallout">
            <a:avLst>
              <a:gd name="adj1" fmla="val 120551"/>
              <a:gd name="adj2" fmla="val -4779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328760" name="AutoShape 56"/>
          <p:cNvSpPr>
            <a:spLocks noChangeArrowheads="1"/>
          </p:cNvSpPr>
          <p:nvPr/>
        </p:nvSpPr>
        <p:spPr bwMode="auto">
          <a:xfrm>
            <a:off x="423863" y="4259263"/>
            <a:ext cx="487362" cy="1436687"/>
          </a:xfrm>
          <a:prstGeom prst="wedgeRoundRectCallout">
            <a:avLst>
              <a:gd name="adj1" fmla="val 136407"/>
              <a:gd name="adj2" fmla="val -12472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转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移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328761" name="AutoShape 57"/>
          <p:cNvSpPr>
            <a:spLocks noChangeArrowheads="1"/>
          </p:cNvSpPr>
          <p:nvPr/>
        </p:nvSpPr>
        <p:spPr bwMode="auto">
          <a:xfrm>
            <a:off x="423863" y="4706938"/>
            <a:ext cx="487362" cy="1436687"/>
          </a:xfrm>
          <a:prstGeom prst="wedgeRoundRectCallout">
            <a:avLst>
              <a:gd name="adj1" fmla="val 124759"/>
              <a:gd name="adj2" fmla="val 7838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传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送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59" name="日期占位符 5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AA8459-3A3B-4968-BD56-72F7F9B3A1A3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0733" name="灯片编号占位符 5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6CA0B206-C1F5-4887-8D07-EF2916CA58CF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22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6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8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28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autoUpdateAnimBg="0"/>
      <p:bldP spid="328739" grpId="0" autoUpdateAnimBg="0"/>
      <p:bldP spid="328757" grpId="0" autoUpdateAnimBg="0"/>
      <p:bldP spid="328758" grpId="0" autoUpdateAnimBg="0"/>
      <p:bldP spid="328759" grpId="0" animBg="1" autoUpdateAnimBg="0"/>
      <p:bldP spid="328760" grpId="0" animBg="1" autoUpdateAnimBg="0"/>
      <p:bldP spid="32876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65125" y="19685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程序流程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3954463" y="1260475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设置主存缓冲区首址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3954463" y="609600"/>
            <a:ext cx="2438400" cy="4460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设置计数值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3954463" y="1911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启动外设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3954463" y="3435350"/>
            <a:ext cx="2438400" cy="4445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传送一个数据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3954463" y="4084638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修改主存地址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3954463" y="4735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修改计数值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3954463" y="6259513"/>
            <a:ext cx="2438400" cy="446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 anchorCtr="1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结束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>
                <a:latin typeface="Times New Roman" panose="02020603050405020304" pitchFamily="18" charset="0"/>
              </a:rPr>
              <a:t>传送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11663" y="2560638"/>
            <a:ext cx="1447800" cy="669925"/>
            <a:chOff x="2400" y="1613"/>
            <a:chExt cx="912" cy="422"/>
          </a:xfrm>
        </p:grpSpPr>
        <p:sp>
          <p:nvSpPr>
            <p:cNvPr id="31783" name="Text Box 11"/>
            <p:cNvSpPr txBox="1">
              <a:spLocks noChangeArrowheads="1"/>
            </p:cNvSpPr>
            <p:nvPr/>
          </p:nvSpPr>
          <p:spPr bwMode="auto">
            <a:xfrm>
              <a:off x="2534" y="1705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准备好？</a:t>
              </a:r>
            </a:p>
          </p:txBody>
        </p:sp>
        <p:sp>
          <p:nvSpPr>
            <p:cNvPr id="31784" name="AutoShape 12"/>
            <p:cNvSpPr>
              <a:spLocks noChangeArrowheads="1"/>
            </p:cNvSpPr>
            <p:nvPr/>
          </p:nvSpPr>
          <p:spPr bwMode="auto">
            <a:xfrm>
              <a:off x="2400" y="1613"/>
              <a:ext cx="912" cy="422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11663" y="5386388"/>
            <a:ext cx="1447800" cy="668337"/>
            <a:chOff x="2400" y="3393"/>
            <a:chExt cx="912" cy="421"/>
          </a:xfrm>
        </p:grpSpPr>
        <p:sp>
          <p:nvSpPr>
            <p:cNvPr id="31781" name="Text Box 14"/>
            <p:cNvSpPr txBox="1">
              <a:spLocks noChangeArrowheads="1"/>
            </p:cNvSpPr>
            <p:nvPr/>
          </p:nvSpPr>
          <p:spPr bwMode="auto">
            <a:xfrm>
              <a:off x="2534" y="348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传送完？</a:t>
              </a:r>
            </a:p>
          </p:txBody>
        </p:sp>
        <p:sp>
          <p:nvSpPr>
            <p:cNvPr id="31782" name="AutoShape 15"/>
            <p:cNvSpPr>
              <a:spLocks noChangeArrowheads="1"/>
            </p:cNvSpPr>
            <p:nvPr/>
          </p:nvSpPr>
          <p:spPr bwMode="auto">
            <a:xfrm>
              <a:off x="2400" y="3393"/>
              <a:ext cx="912" cy="421"/>
            </a:xfrm>
            <a:prstGeom prst="diamond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329744" name="Line 16"/>
          <p:cNvSpPr>
            <a:spLocks noChangeShapeType="1"/>
          </p:cNvSpPr>
          <p:nvPr/>
        </p:nvSpPr>
        <p:spPr bwMode="auto">
          <a:xfrm>
            <a:off x="5135563" y="5176838"/>
            <a:ext cx="0" cy="2238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5135563" y="2357438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>
            <a:off x="5135563" y="172402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5135563" y="1073150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>
            <a:off x="5135563" y="3879850"/>
            <a:ext cx="0" cy="190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49" name="Line 21"/>
          <p:cNvSpPr>
            <a:spLocks noChangeShapeType="1"/>
          </p:cNvSpPr>
          <p:nvPr/>
        </p:nvSpPr>
        <p:spPr bwMode="auto">
          <a:xfrm>
            <a:off x="5135563" y="4549775"/>
            <a:ext cx="0" cy="1889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492500" y="1798638"/>
            <a:ext cx="1624013" cy="3930650"/>
            <a:chOff x="1821" y="1133"/>
            <a:chExt cx="1023" cy="2476"/>
          </a:xfrm>
        </p:grpSpPr>
        <p:sp>
          <p:nvSpPr>
            <p:cNvPr id="31779" name="Freeform 23"/>
            <p:cNvSpPr>
              <a:spLocks/>
            </p:cNvSpPr>
            <p:nvPr/>
          </p:nvSpPr>
          <p:spPr bwMode="auto">
            <a:xfrm>
              <a:off x="1821" y="1133"/>
              <a:ext cx="1023" cy="2476"/>
            </a:xfrm>
            <a:custGeom>
              <a:avLst/>
              <a:gdLst>
                <a:gd name="T0" fmla="*/ 588 w 1023"/>
                <a:gd name="T1" fmla="*/ 2473 h 2476"/>
                <a:gd name="T2" fmla="*/ 0 w 1023"/>
                <a:gd name="T3" fmla="*/ 2476 h 2476"/>
                <a:gd name="T4" fmla="*/ 3 w 1023"/>
                <a:gd name="T5" fmla="*/ 0 h 2476"/>
                <a:gd name="T6" fmla="*/ 1023 w 1023"/>
                <a:gd name="T7" fmla="*/ 0 h 2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3"/>
                <a:gd name="T13" fmla="*/ 0 h 2476"/>
                <a:gd name="T14" fmla="*/ 1023 w 1023"/>
                <a:gd name="T15" fmla="*/ 2476 h 2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3" h="2476">
                  <a:moveTo>
                    <a:pt x="588" y="2473"/>
                  </a:moveTo>
                  <a:lnTo>
                    <a:pt x="0" y="2476"/>
                  </a:lnTo>
                  <a:lnTo>
                    <a:pt x="3" y="0"/>
                  </a:lnTo>
                  <a:lnTo>
                    <a:pt x="1023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Text Box 24"/>
            <p:cNvSpPr txBox="1">
              <a:spLocks noChangeArrowheads="1"/>
            </p:cNvSpPr>
            <p:nvPr/>
          </p:nvSpPr>
          <p:spPr bwMode="auto">
            <a:xfrm>
              <a:off x="2006" y="333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未完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135563" y="3059113"/>
            <a:ext cx="628650" cy="396875"/>
            <a:chOff x="2856" y="1927"/>
            <a:chExt cx="396" cy="250"/>
          </a:xfrm>
        </p:grpSpPr>
        <p:sp>
          <p:nvSpPr>
            <p:cNvPr id="31777" name="Line 26"/>
            <p:cNvSpPr>
              <a:spLocks noChangeShapeType="1"/>
            </p:cNvSpPr>
            <p:nvPr/>
          </p:nvSpPr>
          <p:spPr bwMode="auto">
            <a:xfrm>
              <a:off x="2856" y="2023"/>
              <a:ext cx="0" cy="14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8" name="Text Box 27"/>
            <p:cNvSpPr txBox="1">
              <a:spLocks noChangeArrowheads="1"/>
            </p:cNvSpPr>
            <p:nvPr/>
          </p:nvSpPr>
          <p:spPr bwMode="auto">
            <a:xfrm>
              <a:off x="2976" y="192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135563" y="5884863"/>
            <a:ext cx="628650" cy="396875"/>
            <a:chOff x="2856" y="3707"/>
            <a:chExt cx="396" cy="250"/>
          </a:xfrm>
        </p:grpSpPr>
        <p:sp>
          <p:nvSpPr>
            <p:cNvPr id="31775" name="Line 29"/>
            <p:cNvSpPr>
              <a:spLocks noChangeShapeType="1"/>
            </p:cNvSpPr>
            <p:nvPr/>
          </p:nvSpPr>
          <p:spPr bwMode="auto">
            <a:xfrm>
              <a:off x="2856" y="3803"/>
              <a:ext cx="0" cy="1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Text Box 30"/>
            <p:cNvSpPr txBox="1">
              <a:spLocks noChangeArrowheads="1"/>
            </p:cNvSpPr>
            <p:nvPr/>
          </p:nvSpPr>
          <p:spPr bwMode="auto">
            <a:xfrm>
              <a:off x="2976" y="370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完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726113" y="2543175"/>
            <a:ext cx="1309687" cy="396875"/>
            <a:chOff x="3216" y="1602"/>
            <a:chExt cx="825" cy="250"/>
          </a:xfrm>
        </p:grpSpPr>
        <p:sp>
          <p:nvSpPr>
            <p:cNvPr id="31773" name="Text Box 32"/>
            <p:cNvSpPr txBox="1">
              <a:spLocks noChangeArrowheads="1"/>
            </p:cNvSpPr>
            <p:nvPr/>
          </p:nvSpPr>
          <p:spPr bwMode="auto">
            <a:xfrm>
              <a:off x="3216" y="160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774" name="Freeform 33"/>
            <p:cNvSpPr>
              <a:spLocks/>
            </p:cNvSpPr>
            <p:nvPr/>
          </p:nvSpPr>
          <p:spPr bwMode="auto">
            <a:xfrm>
              <a:off x="3312" y="1824"/>
              <a:ext cx="729" cy="1"/>
            </a:xfrm>
            <a:custGeom>
              <a:avLst/>
              <a:gdLst>
                <a:gd name="T0" fmla="*/ 0 w 729"/>
                <a:gd name="T1" fmla="*/ 0 h 1"/>
                <a:gd name="T2" fmla="*/ 729 w 729"/>
                <a:gd name="T3" fmla="*/ 0 h 1"/>
                <a:gd name="T4" fmla="*/ 0 60000 65536"/>
                <a:gd name="T5" fmla="*/ 0 60000 65536"/>
                <a:gd name="T6" fmla="*/ 0 w 729"/>
                <a:gd name="T7" fmla="*/ 0 h 1"/>
                <a:gd name="T8" fmla="*/ 729 w 72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9" h="1">
                  <a:moveTo>
                    <a:pt x="0" y="0"/>
                  </a:moveTo>
                  <a:lnTo>
                    <a:pt x="72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9762" name="Freeform 34"/>
          <p:cNvSpPr>
            <a:spLocks/>
          </p:cNvSpPr>
          <p:nvPr/>
        </p:nvSpPr>
        <p:spPr bwMode="auto">
          <a:xfrm>
            <a:off x="7016750" y="2438400"/>
            <a:ext cx="4763" cy="457200"/>
          </a:xfrm>
          <a:custGeom>
            <a:avLst/>
            <a:gdLst>
              <a:gd name="T0" fmla="*/ 2147483646 w 3"/>
              <a:gd name="T1" fmla="*/ 2147483646 h 288"/>
              <a:gd name="T2" fmla="*/ 0 w 3"/>
              <a:gd name="T3" fmla="*/ 0 h 288"/>
              <a:gd name="T4" fmla="*/ 0 60000 65536"/>
              <a:gd name="T5" fmla="*/ 0 60000 65536"/>
              <a:gd name="T6" fmla="*/ 0 w 3"/>
              <a:gd name="T7" fmla="*/ 0 h 288"/>
              <a:gd name="T8" fmla="*/ 3 w 3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8">
                <a:moveTo>
                  <a:pt x="3" y="28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3" name="Freeform 35"/>
          <p:cNvSpPr>
            <a:spLocks/>
          </p:cNvSpPr>
          <p:nvPr/>
        </p:nvSpPr>
        <p:spPr bwMode="auto">
          <a:xfrm>
            <a:off x="5116513" y="2433638"/>
            <a:ext cx="1924050" cy="6350"/>
          </a:xfrm>
          <a:custGeom>
            <a:avLst/>
            <a:gdLst>
              <a:gd name="T0" fmla="*/ 2147483646 w 1212"/>
              <a:gd name="T1" fmla="*/ 0 h 4"/>
              <a:gd name="T2" fmla="*/ 0 w 1212"/>
              <a:gd name="T3" fmla="*/ 2147483646 h 4"/>
              <a:gd name="T4" fmla="*/ 0 60000 65536"/>
              <a:gd name="T5" fmla="*/ 0 60000 65536"/>
              <a:gd name="T6" fmla="*/ 0 w 1212"/>
              <a:gd name="T7" fmla="*/ 0 h 4"/>
              <a:gd name="T8" fmla="*/ 1212 w 1212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2" h="4">
                <a:moveTo>
                  <a:pt x="1212" y="0"/>
                </a:moveTo>
                <a:lnTo>
                  <a:pt x="0" y="4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4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329765" name="Line 37"/>
          <p:cNvSpPr>
            <a:spLocks noChangeShapeType="1"/>
          </p:cNvSpPr>
          <p:nvPr/>
        </p:nvSpPr>
        <p:spPr bwMode="auto">
          <a:xfrm>
            <a:off x="5135563" y="392113"/>
            <a:ext cx="0" cy="188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847725" y="1470025"/>
            <a:ext cx="19954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</a:rPr>
              <a:t>保存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寄存器内容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4D8394-A973-4B60-A53F-8ACBFF4471FB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1772" name="灯片编号占位符 4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30B5EF95-535B-4E7F-BE60-43ECB40D25E6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23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1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 autoUpdateAnimBg="0"/>
      <p:bldP spid="329732" grpId="0" animBg="1" autoUpdateAnimBg="0"/>
      <p:bldP spid="329733" grpId="0" animBg="1" autoUpdateAnimBg="0"/>
      <p:bldP spid="329734" grpId="0" animBg="1" autoUpdateAnimBg="0"/>
      <p:bldP spid="329735" grpId="0" animBg="1" autoUpdateAnimBg="0"/>
      <p:bldP spid="329736" grpId="0" animBg="1" autoUpdateAnimBg="0"/>
      <p:bldP spid="329737" grpId="0" animBg="1" autoUpdateAnimBg="0"/>
      <p:bldP spid="329744" grpId="0" animBg="1"/>
      <p:bldP spid="329745" grpId="0" animBg="1"/>
      <p:bldP spid="329746" grpId="0" animBg="1"/>
      <p:bldP spid="329747" grpId="0" animBg="1"/>
      <p:bldP spid="329748" grpId="0" animBg="1"/>
      <p:bldP spid="329749" grpId="0" animBg="1"/>
      <p:bldP spid="329762" grpId="0" animBg="1"/>
      <p:bldP spid="329763" grpId="0" animBg="1"/>
      <p:bldP spid="329765" grpId="0" animBg="1"/>
      <p:bldP spid="3297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476672"/>
            <a:ext cx="8316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例：输入汇编代码：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AGAIN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 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STATUS_PORT     </a:t>
            </a:r>
            <a:r>
              <a:rPr lang="zh-CN" altLang="en-US" sz="2000" dirty="0" smtClean="0"/>
              <a:t>；读状态端口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TEST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80H           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D</a:t>
            </a:r>
            <a:r>
              <a:rPr lang="en-US" altLang="zh-CN" sz="1200" dirty="0" smtClean="0"/>
              <a:t>7 </a:t>
            </a:r>
            <a:r>
              <a:rPr lang="en-US" altLang="zh-CN" sz="2400" dirty="0" smtClean="0"/>
              <a:t>=1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表示数据就绪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JZ  AGAIN                </a:t>
            </a:r>
            <a:r>
              <a:rPr lang="zh-CN" altLang="en-US" sz="2000" dirty="0" smtClean="0"/>
              <a:t>；未就绪，继续读状态端口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IN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DATA_PORT        </a:t>
            </a:r>
            <a:r>
              <a:rPr lang="zh-CN" altLang="en-US" sz="2000" dirty="0" smtClean="0"/>
              <a:t>；已就绪，从数据端口读取数据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2796604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输出汇编代码：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ONE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IN 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STATUS_PORT      </a:t>
            </a:r>
            <a:r>
              <a:rPr lang="zh-CN" altLang="en-US" sz="2000" dirty="0" smtClean="0"/>
              <a:t>；读状态端口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TEST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80H            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D</a:t>
            </a:r>
            <a:r>
              <a:rPr lang="en-US" altLang="zh-CN" sz="1200" dirty="0" smtClean="0"/>
              <a:t>7 </a:t>
            </a:r>
            <a:r>
              <a:rPr lang="en-US" altLang="zh-CN" sz="2400" dirty="0" smtClean="0"/>
              <a:t>=0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测试忙位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JNZ  ONE                </a:t>
            </a:r>
            <a:r>
              <a:rPr lang="zh-CN" altLang="en-US" sz="2000" dirty="0" smtClean="0"/>
              <a:t>；忙，继续读状态端口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MOV  AL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DAT            </a:t>
            </a:r>
            <a:r>
              <a:rPr lang="zh-CN" altLang="en-US" sz="2000" dirty="0" smtClean="0"/>
              <a:t>；不忙，取数据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OUT  DATA_PORT</a:t>
            </a:r>
            <a:r>
              <a:rPr lang="zh-CN" altLang="en-US" sz="2000" dirty="0"/>
              <a:t> ，</a:t>
            </a:r>
            <a:r>
              <a:rPr lang="en-US" altLang="zh-CN" sz="2000" dirty="0" smtClean="0"/>
              <a:t>AL     </a:t>
            </a:r>
            <a:r>
              <a:rPr lang="zh-CN" altLang="en-US" sz="2000" dirty="0" smtClean="0"/>
              <a:t>；已就绪，从数据端口读取数据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4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905000"/>
            <a:ext cx="9126538" cy="4813300"/>
            <a:chOff x="0" y="1200"/>
            <a:chExt cx="5749" cy="3032"/>
          </a:xfrm>
        </p:grpSpPr>
        <p:grpSp>
          <p:nvGrpSpPr>
            <p:cNvPr id="32822" name="Group 3"/>
            <p:cNvGrpSpPr>
              <a:grpSpLocks/>
            </p:cNvGrpSpPr>
            <p:nvPr/>
          </p:nvGrpSpPr>
          <p:grpSpPr bwMode="auto">
            <a:xfrm>
              <a:off x="0" y="1200"/>
              <a:ext cx="5749" cy="3032"/>
              <a:chOff x="0" y="1200"/>
              <a:chExt cx="5749" cy="3032"/>
            </a:xfrm>
          </p:grpSpPr>
          <p:sp>
            <p:nvSpPr>
              <p:cNvPr id="32825" name="Text Box 4"/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32826" name="Rectangle 5"/>
              <p:cNvSpPr>
                <a:spLocks noChangeArrowheads="1"/>
              </p:cNvSpPr>
              <p:nvPr/>
            </p:nvSpPr>
            <p:spPr bwMode="auto">
              <a:xfrm>
                <a:off x="2208" y="326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32827" name="Rectangle 6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201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32828" name="Rectangle 7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29" name="Text Box 8"/>
              <p:cNvSpPr txBox="1">
                <a:spLocks noChangeArrowheads="1"/>
              </p:cNvSpPr>
              <p:nvPr/>
            </p:nvSpPr>
            <p:spPr bwMode="auto">
              <a:xfrm>
                <a:off x="236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0" name="Text Box 9"/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2831" name="Oval 10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2" name="Rectangle 11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3" name="Text Box 12"/>
              <p:cNvSpPr txBox="1">
                <a:spLocks noChangeArrowheads="1"/>
              </p:cNvSpPr>
              <p:nvPr/>
            </p:nvSpPr>
            <p:spPr bwMode="auto">
              <a:xfrm>
                <a:off x="3802" y="2347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34" name="Text Box 13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2835" name="Oval 14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6" name="Freeform 15"/>
              <p:cNvSpPr>
                <a:spLocks/>
              </p:cNvSpPr>
              <p:nvPr/>
            </p:nvSpPr>
            <p:spPr bwMode="auto">
              <a:xfrm>
                <a:off x="2829" y="247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7" name="Freeform 16"/>
              <p:cNvSpPr>
                <a:spLocks/>
              </p:cNvSpPr>
              <p:nvPr/>
            </p:nvSpPr>
            <p:spPr bwMode="auto">
              <a:xfrm>
                <a:off x="1728" y="2475"/>
                <a:ext cx="1488" cy="357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57 h 357"/>
                  <a:gd name="T4" fmla="*/ 0 w 1488"/>
                  <a:gd name="T5" fmla="*/ 357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38" name="Rectangle 17"/>
              <p:cNvSpPr>
                <a:spLocks noChangeArrowheads="1"/>
              </p:cNvSpPr>
              <p:nvPr/>
            </p:nvSpPr>
            <p:spPr bwMode="auto">
              <a:xfrm>
                <a:off x="1431" y="2640"/>
                <a:ext cx="240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39" name="Text Box 18"/>
              <p:cNvSpPr txBox="1">
                <a:spLocks noChangeArrowheads="1"/>
              </p:cNvSpPr>
              <p:nvPr/>
            </p:nvSpPr>
            <p:spPr bwMode="auto">
              <a:xfrm>
                <a:off x="1431" y="270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2840" name="Oval 19"/>
              <p:cNvSpPr>
                <a:spLocks noChangeArrowheads="1"/>
              </p:cNvSpPr>
              <p:nvPr/>
            </p:nvSpPr>
            <p:spPr bwMode="auto">
              <a:xfrm>
                <a:off x="2147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1" name="Freeform 20"/>
              <p:cNvSpPr>
                <a:spLocks/>
              </p:cNvSpPr>
              <p:nvPr/>
            </p:nvSpPr>
            <p:spPr bwMode="auto">
              <a:xfrm>
                <a:off x="1971" y="2475"/>
                <a:ext cx="3117" cy="453"/>
              </a:xfrm>
              <a:custGeom>
                <a:avLst/>
                <a:gdLst>
                  <a:gd name="T0" fmla="*/ 189 w 3117"/>
                  <a:gd name="T1" fmla="*/ 0 h 453"/>
                  <a:gd name="T2" fmla="*/ 0 w 3117"/>
                  <a:gd name="T3" fmla="*/ 3 h 453"/>
                  <a:gd name="T4" fmla="*/ 0 w 3117"/>
                  <a:gd name="T5" fmla="*/ 450 h 453"/>
                  <a:gd name="T6" fmla="*/ 3117 w 3117"/>
                  <a:gd name="T7" fmla="*/ 453 h 4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7"/>
                  <a:gd name="T13" fmla="*/ 0 h 453"/>
                  <a:gd name="T14" fmla="*/ 3117 w 3117"/>
                  <a:gd name="T15" fmla="*/ 453 h 4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7" h="453">
                    <a:moveTo>
                      <a:pt x="189" y="0"/>
                    </a:moveTo>
                    <a:lnTo>
                      <a:pt x="0" y="3"/>
                    </a:lnTo>
                    <a:lnTo>
                      <a:pt x="0" y="450"/>
                    </a:lnTo>
                    <a:lnTo>
                      <a:pt x="3117" y="45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2" name="Oval 21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3" name="Freeform 22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4" name="Oval 23"/>
              <p:cNvSpPr>
                <a:spLocks noChangeArrowheads="1"/>
              </p:cNvSpPr>
              <p:nvPr/>
            </p:nvSpPr>
            <p:spPr bwMode="auto">
              <a:xfrm>
                <a:off x="1680" y="280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45" name="Freeform 24"/>
              <p:cNvSpPr>
                <a:spLocks/>
              </p:cNvSpPr>
              <p:nvPr/>
            </p:nvSpPr>
            <p:spPr bwMode="auto">
              <a:xfrm>
                <a:off x="1200" y="2928"/>
                <a:ext cx="1392" cy="336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40 h 336"/>
                  <a:gd name="T6" fmla="*/ 1392 w 1392"/>
                  <a:gd name="T7" fmla="*/ 240 h 336"/>
                  <a:gd name="T8" fmla="*/ 1392 w 1392"/>
                  <a:gd name="T9" fmla="*/ 336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6" name="Line 25"/>
              <p:cNvSpPr>
                <a:spLocks noChangeShapeType="1"/>
              </p:cNvSpPr>
              <p:nvPr/>
            </p:nvSpPr>
            <p:spPr bwMode="auto">
              <a:xfrm>
                <a:off x="768" y="273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7" name="Freeform 26"/>
              <p:cNvSpPr>
                <a:spLocks/>
              </p:cNvSpPr>
              <p:nvPr/>
            </p:nvSpPr>
            <p:spPr bwMode="auto">
              <a:xfrm>
                <a:off x="576" y="2160"/>
                <a:ext cx="1728" cy="144"/>
              </a:xfrm>
              <a:custGeom>
                <a:avLst/>
                <a:gdLst>
                  <a:gd name="T0" fmla="*/ 1728 w 1728"/>
                  <a:gd name="T1" fmla="*/ 144 h 144"/>
                  <a:gd name="T2" fmla="*/ 1728 w 1728"/>
                  <a:gd name="T3" fmla="*/ 0 h 144"/>
                  <a:gd name="T4" fmla="*/ 0 w 1728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44"/>
                  <a:gd name="T11" fmla="*/ 1728 w 1728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44">
                    <a:moveTo>
                      <a:pt x="1728" y="144"/>
                    </a:moveTo>
                    <a:lnTo>
                      <a:pt x="172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8" name="Freeform 27"/>
              <p:cNvSpPr>
                <a:spLocks/>
              </p:cNvSpPr>
              <p:nvPr/>
            </p:nvSpPr>
            <p:spPr bwMode="auto">
              <a:xfrm>
                <a:off x="3743" y="2064"/>
                <a:ext cx="1489" cy="234"/>
              </a:xfrm>
              <a:custGeom>
                <a:avLst/>
                <a:gdLst>
                  <a:gd name="T0" fmla="*/ 1 w 1489"/>
                  <a:gd name="T1" fmla="*/ 234 h 234"/>
                  <a:gd name="T2" fmla="*/ 0 w 1489"/>
                  <a:gd name="T3" fmla="*/ 0 h 234"/>
                  <a:gd name="T4" fmla="*/ 1489 w 148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489"/>
                  <a:gd name="T10" fmla="*/ 0 h 234"/>
                  <a:gd name="T11" fmla="*/ 1489 w 148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9" h="234">
                    <a:moveTo>
                      <a:pt x="1" y="234"/>
                    </a:moveTo>
                    <a:lnTo>
                      <a:pt x="0" y="0"/>
                    </a:lnTo>
                    <a:lnTo>
                      <a:pt x="148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49" name="Rectangle 28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744" cy="26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0" name="Line 29"/>
              <p:cNvSpPr>
                <a:spLocks noChangeShapeType="1"/>
              </p:cNvSpPr>
              <p:nvPr/>
            </p:nvSpPr>
            <p:spPr bwMode="auto">
              <a:xfrm>
                <a:off x="576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51" name="AutoShape 30"/>
              <p:cNvSpPr>
                <a:spLocks noChangeArrowheads="1"/>
              </p:cNvSpPr>
              <p:nvPr/>
            </p:nvSpPr>
            <p:spPr bwMode="auto">
              <a:xfrm>
                <a:off x="552" y="3360"/>
                <a:ext cx="1632" cy="144"/>
              </a:xfrm>
              <a:prstGeom prst="rightArrow">
                <a:avLst>
                  <a:gd name="adj1" fmla="val 50000"/>
                  <a:gd name="adj2" fmla="val 13264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2" name="AutoShape 31"/>
              <p:cNvSpPr>
                <a:spLocks noChangeArrowheads="1"/>
              </p:cNvSpPr>
              <p:nvPr/>
            </p:nvSpPr>
            <p:spPr bwMode="auto">
              <a:xfrm>
                <a:off x="552" y="1677"/>
                <a:ext cx="1632" cy="123"/>
              </a:xfrm>
              <a:prstGeom prst="leftRightArrow">
                <a:avLst>
                  <a:gd name="adj1" fmla="val 50000"/>
                  <a:gd name="adj2" fmla="val 12150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3" name="AutoShape 32"/>
              <p:cNvSpPr>
                <a:spLocks noChangeArrowheads="1"/>
              </p:cNvSpPr>
              <p:nvPr/>
            </p:nvSpPr>
            <p:spPr bwMode="auto">
              <a:xfrm>
                <a:off x="4248" y="1632"/>
                <a:ext cx="1008" cy="144"/>
              </a:xfrm>
              <a:prstGeom prst="leftArrow">
                <a:avLst>
                  <a:gd name="adj1" fmla="val 50000"/>
                  <a:gd name="adj2" fmla="val 12778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54" name="Text Box 33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32855" name="Text Box 34"/>
              <p:cNvSpPr txBox="1">
                <a:spLocks noChangeArrowheads="1"/>
              </p:cNvSpPr>
              <p:nvPr/>
            </p:nvSpPr>
            <p:spPr bwMode="auto">
              <a:xfrm>
                <a:off x="0" y="191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准备就绪</a:t>
                </a:r>
              </a:p>
            </p:txBody>
          </p:sp>
          <p:sp>
            <p:nvSpPr>
              <p:cNvPr id="32856" name="Text Box 35"/>
              <p:cNvSpPr txBox="1">
                <a:spLocks noChangeArrowheads="1"/>
              </p:cNvSpPr>
              <p:nvPr/>
            </p:nvSpPr>
            <p:spPr bwMode="auto">
              <a:xfrm>
                <a:off x="0" y="249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32857" name="Text Box 36"/>
              <p:cNvSpPr txBox="1">
                <a:spLocks noChangeArrowheads="1"/>
              </p:cNvSpPr>
              <p:nvPr/>
            </p:nvSpPr>
            <p:spPr bwMode="auto">
              <a:xfrm>
                <a:off x="0" y="311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32858" name="Text Box 37"/>
              <p:cNvSpPr txBox="1">
                <a:spLocks noChangeArrowheads="1"/>
              </p:cNvSpPr>
              <p:nvPr/>
            </p:nvSpPr>
            <p:spPr bwMode="auto">
              <a:xfrm>
                <a:off x="2726" y="3033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32859" name="Line 38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60" name="Text Box 39"/>
              <p:cNvSpPr txBox="1">
                <a:spLocks noChangeArrowheads="1"/>
              </p:cNvSpPr>
              <p:nvPr/>
            </p:nvSpPr>
            <p:spPr bwMode="auto">
              <a:xfrm>
                <a:off x="4992" y="1382"/>
                <a:ext cx="75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32861" name="Text Box 40"/>
              <p:cNvSpPr txBox="1">
                <a:spLocks noChangeArrowheads="1"/>
              </p:cNvSpPr>
              <p:nvPr/>
            </p:nvSpPr>
            <p:spPr bwMode="auto">
              <a:xfrm>
                <a:off x="4992" y="2112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32862" name="Text Box 41"/>
              <p:cNvSpPr txBox="1">
                <a:spLocks noChangeArrowheads="1"/>
              </p:cNvSpPr>
              <p:nvPr/>
            </p:nvSpPr>
            <p:spPr bwMode="auto">
              <a:xfrm>
                <a:off x="4992" y="2976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32863" name="Text Box 42"/>
              <p:cNvSpPr txBox="1">
                <a:spLocks noChangeArrowheads="1"/>
              </p:cNvSpPr>
              <p:nvPr/>
            </p:nvSpPr>
            <p:spPr bwMode="auto">
              <a:xfrm>
                <a:off x="2150" y="398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64" name="Text Box 43"/>
              <p:cNvSpPr txBox="1">
                <a:spLocks noChangeArrowheads="1"/>
              </p:cNvSpPr>
              <p:nvPr/>
            </p:nvSpPr>
            <p:spPr bwMode="auto">
              <a:xfrm>
                <a:off x="699" y="2448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32865" name="Text Box 44"/>
              <p:cNvSpPr txBox="1">
                <a:spLocks noChangeArrowheads="1"/>
              </p:cNvSpPr>
              <p:nvPr/>
            </p:nvSpPr>
            <p:spPr bwMode="auto">
              <a:xfrm>
                <a:off x="4752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32866" name="Text Box 45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32867" name="Text Box 46"/>
              <p:cNvSpPr txBox="1">
                <a:spLocks noChangeArrowheads="1"/>
              </p:cNvSpPr>
              <p:nvPr/>
            </p:nvSpPr>
            <p:spPr bwMode="auto">
              <a:xfrm>
                <a:off x="699" y="187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⑤</a:t>
                </a:r>
              </a:p>
            </p:txBody>
          </p:sp>
          <p:sp>
            <p:nvSpPr>
              <p:cNvPr id="32868" name="Text Box 47"/>
              <p:cNvSpPr txBox="1">
                <a:spLocks noChangeArrowheads="1"/>
              </p:cNvSpPr>
              <p:nvPr/>
            </p:nvSpPr>
            <p:spPr bwMode="auto">
              <a:xfrm>
                <a:off x="699" y="1392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⑥</a:t>
                </a:r>
              </a:p>
            </p:txBody>
          </p:sp>
        </p:grpSp>
        <p:sp>
          <p:nvSpPr>
            <p:cNvPr id="32823" name="Text Box 48"/>
            <p:cNvSpPr txBox="1">
              <a:spLocks noChangeArrowheads="1"/>
            </p:cNvSpPr>
            <p:nvPr/>
          </p:nvSpPr>
          <p:spPr bwMode="auto">
            <a:xfrm>
              <a:off x="2390" y="20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2824" name="Text Box 49"/>
            <p:cNvSpPr txBox="1">
              <a:spLocks noChangeArrowheads="1"/>
            </p:cNvSpPr>
            <p:nvPr/>
          </p:nvSpPr>
          <p:spPr bwMode="auto">
            <a:xfrm>
              <a:off x="3830" y="2042"/>
              <a:ext cx="24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1" name="Text Box 50"/>
          <p:cNvSpPr txBox="1">
            <a:spLocks noChangeArrowheads="1"/>
          </p:cNvSpPr>
          <p:nvPr/>
        </p:nvSpPr>
        <p:spPr bwMode="auto">
          <a:xfrm>
            <a:off x="304800" y="228600"/>
            <a:ext cx="702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二、程序查询方式的接口电路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3886200"/>
            <a:ext cx="1371600" cy="457200"/>
            <a:chOff x="576" y="2448"/>
            <a:chExt cx="864" cy="288"/>
          </a:xfrm>
        </p:grpSpPr>
        <p:sp>
          <p:nvSpPr>
            <p:cNvPr id="32819" name="Line 52"/>
            <p:cNvSpPr>
              <a:spLocks noChangeShapeType="1"/>
            </p:cNvSpPr>
            <p:nvPr/>
          </p:nvSpPr>
          <p:spPr bwMode="auto">
            <a:xfrm>
              <a:off x="768" y="2736"/>
              <a:ext cx="67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Line 53"/>
            <p:cNvSpPr>
              <a:spLocks noChangeShapeType="1"/>
            </p:cNvSpPr>
            <p:nvPr/>
          </p:nvSpPr>
          <p:spPr bwMode="auto">
            <a:xfrm>
              <a:off x="576" y="2736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1" name="Text Box 54"/>
            <p:cNvSpPr txBox="1">
              <a:spLocks noChangeArrowheads="1"/>
            </p:cNvSpPr>
            <p:nvPr/>
          </p:nvSpPr>
          <p:spPr bwMode="auto">
            <a:xfrm>
              <a:off x="699" y="2448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271713" y="4191000"/>
            <a:ext cx="471487" cy="609600"/>
            <a:chOff x="1431" y="2640"/>
            <a:chExt cx="297" cy="384"/>
          </a:xfrm>
        </p:grpSpPr>
        <p:sp>
          <p:nvSpPr>
            <p:cNvPr id="32817" name="Rectangle 56"/>
            <p:cNvSpPr>
              <a:spLocks noChangeArrowheads="1"/>
            </p:cNvSpPr>
            <p:nvPr/>
          </p:nvSpPr>
          <p:spPr bwMode="auto">
            <a:xfrm>
              <a:off x="1431" y="2640"/>
              <a:ext cx="240" cy="3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8" name="Oval 57"/>
            <p:cNvSpPr>
              <a:spLocks noChangeArrowheads="1"/>
            </p:cNvSpPr>
            <p:nvPr/>
          </p:nvSpPr>
          <p:spPr bwMode="auto">
            <a:xfrm>
              <a:off x="1680" y="2806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3898" name="Freeform 58"/>
          <p:cNvSpPr>
            <a:spLocks/>
          </p:cNvSpPr>
          <p:nvPr/>
        </p:nvSpPr>
        <p:spPr bwMode="auto">
          <a:xfrm>
            <a:off x="2743200" y="3929063"/>
            <a:ext cx="2362200" cy="566737"/>
          </a:xfrm>
          <a:custGeom>
            <a:avLst/>
            <a:gdLst>
              <a:gd name="T0" fmla="*/ 2147483646 w 1488"/>
              <a:gd name="T1" fmla="*/ 0 h 357"/>
              <a:gd name="T2" fmla="*/ 2147483646 w 1488"/>
              <a:gd name="T3" fmla="*/ 2147483646 h 357"/>
              <a:gd name="T4" fmla="*/ 0 w 1488"/>
              <a:gd name="T5" fmla="*/ 2147483646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938838" y="2817813"/>
            <a:ext cx="2366962" cy="830262"/>
            <a:chOff x="3741" y="1775"/>
            <a:chExt cx="1491" cy="523"/>
          </a:xfrm>
        </p:grpSpPr>
        <p:sp>
          <p:nvSpPr>
            <p:cNvPr id="32815" name="Text Box 60"/>
            <p:cNvSpPr txBox="1">
              <a:spLocks noChangeArrowheads="1"/>
            </p:cNvSpPr>
            <p:nvPr/>
          </p:nvSpPr>
          <p:spPr bwMode="auto">
            <a:xfrm>
              <a:off x="4752" y="1775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2816" name="Freeform 61"/>
            <p:cNvSpPr>
              <a:spLocks/>
            </p:cNvSpPr>
            <p:nvPr/>
          </p:nvSpPr>
          <p:spPr bwMode="auto">
            <a:xfrm>
              <a:off x="3741" y="2064"/>
              <a:ext cx="1491" cy="234"/>
            </a:xfrm>
            <a:custGeom>
              <a:avLst/>
              <a:gdLst>
                <a:gd name="T0" fmla="*/ 0 w 1730"/>
                <a:gd name="T1" fmla="*/ 3163 h 139"/>
                <a:gd name="T2" fmla="*/ 2 w 1730"/>
                <a:gd name="T3" fmla="*/ 0 h 139"/>
                <a:gd name="T4" fmla="*/ 708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6743700" y="2209800"/>
            <a:ext cx="1600200" cy="609600"/>
            <a:chOff x="4248" y="1392"/>
            <a:chExt cx="1008" cy="384"/>
          </a:xfrm>
        </p:grpSpPr>
        <p:sp>
          <p:nvSpPr>
            <p:cNvPr id="32813" name="AutoShape 63"/>
            <p:cNvSpPr>
              <a:spLocks noChangeArrowheads="1"/>
            </p:cNvSpPr>
            <p:nvPr/>
          </p:nvSpPr>
          <p:spPr bwMode="auto">
            <a:xfrm>
              <a:off x="4248" y="1632"/>
              <a:ext cx="1008" cy="144"/>
            </a:xfrm>
            <a:prstGeom prst="leftArrow">
              <a:avLst>
                <a:gd name="adj1" fmla="val 50000"/>
                <a:gd name="adj2" fmla="val 127782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2814" name="Text Box 64"/>
            <p:cNvSpPr txBox="1">
              <a:spLocks noChangeArrowheads="1"/>
            </p:cNvSpPr>
            <p:nvPr/>
          </p:nvSpPr>
          <p:spPr bwMode="auto">
            <a:xfrm>
              <a:off x="4752" y="13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sp>
        <p:nvSpPr>
          <p:cNvPr id="803905" name="Rectangle 65"/>
          <p:cNvSpPr>
            <a:spLocks noChangeArrowheads="1"/>
          </p:cNvSpPr>
          <p:nvPr/>
        </p:nvSpPr>
        <p:spPr bwMode="auto">
          <a:xfrm>
            <a:off x="3505200" y="2514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914400" y="2971800"/>
            <a:ext cx="2743200" cy="685800"/>
            <a:chOff x="576" y="1872"/>
            <a:chExt cx="1728" cy="432"/>
          </a:xfrm>
        </p:grpSpPr>
        <p:sp>
          <p:nvSpPr>
            <p:cNvPr id="32811" name="Freeform 67"/>
            <p:cNvSpPr>
              <a:spLocks/>
            </p:cNvSpPr>
            <p:nvPr/>
          </p:nvSpPr>
          <p:spPr bwMode="auto">
            <a:xfrm>
              <a:off x="576" y="2160"/>
              <a:ext cx="1728" cy="144"/>
            </a:xfrm>
            <a:custGeom>
              <a:avLst/>
              <a:gdLst>
                <a:gd name="T0" fmla="*/ 1728 w 1728"/>
                <a:gd name="T1" fmla="*/ 144 h 144"/>
                <a:gd name="T2" fmla="*/ 1728 w 1728"/>
                <a:gd name="T3" fmla="*/ 0 h 144"/>
                <a:gd name="T4" fmla="*/ 0 w 1728"/>
                <a:gd name="T5" fmla="*/ 0 h 144"/>
                <a:gd name="T6" fmla="*/ 0 60000 65536"/>
                <a:gd name="T7" fmla="*/ 0 60000 65536"/>
                <a:gd name="T8" fmla="*/ 0 60000 65536"/>
                <a:gd name="T9" fmla="*/ 0 w 1728"/>
                <a:gd name="T10" fmla="*/ 0 h 144"/>
                <a:gd name="T11" fmla="*/ 1728 w 17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44">
                  <a:moveTo>
                    <a:pt x="1728" y="144"/>
                  </a:moveTo>
                  <a:lnTo>
                    <a:pt x="1728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Text Box 68"/>
            <p:cNvSpPr txBox="1">
              <a:spLocks noChangeArrowheads="1"/>
            </p:cNvSpPr>
            <p:nvPr/>
          </p:nvSpPr>
          <p:spPr bwMode="auto">
            <a:xfrm>
              <a:off x="699" y="187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</p:grpSp>
      <p:sp>
        <p:nvSpPr>
          <p:cNvPr id="803909" name="Freeform 69"/>
          <p:cNvSpPr>
            <a:spLocks/>
          </p:cNvSpPr>
          <p:nvPr/>
        </p:nvSpPr>
        <p:spPr bwMode="auto">
          <a:xfrm>
            <a:off x="4491038" y="3929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6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505200" y="3657600"/>
            <a:ext cx="3200400" cy="609600"/>
            <a:chOff x="2208" y="2304"/>
            <a:chExt cx="2016" cy="384"/>
          </a:xfrm>
        </p:grpSpPr>
        <p:grpSp>
          <p:nvGrpSpPr>
            <p:cNvPr id="32804" name="Group 71"/>
            <p:cNvGrpSpPr>
              <a:grpSpLocks/>
            </p:cNvGrpSpPr>
            <p:nvPr/>
          </p:nvGrpSpPr>
          <p:grpSpPr bwMode="auto">
            <a:xfrm>
              <a:off x="2208" y="2304"/>
              <a:ext cx="2016" cy="384"/>
              <a:chOff x="2208" y="2304"/>
              <a:chExt cx="2016" cy="384"/>
            </a:xfrm>
          </p:grpSpPr>
          <p:sp>
            <p:nvSpPr>
              <p:cNvPr id="32807" name="Rectangle 72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08" name="Oval 73"/>
              <p:cNvSpPr>
                <a:spLocks noChangeArrowheads="1"/>
              </p:cNvSpPr>
              <p:nvPr/>
            </p:nvSpPr>
            <p:spPr bwMode="auto">
              <a:xfrm>
                <a:off x="2784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9" name="Rectangle 74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576" cy="38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2810" name="Oval 75"/>
              <p:cNvSpPr>
                <a:spLocks noChangeArrowheads="1"/>
              </p:cNvSpPr>
              <p:nvPr/>
            </p:nvSpPr>
            <p:spPr bwMode="auto">
              <a:xfrm>
                <a:off x="3589" y="244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2805" name="Rectangle 76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6" name="Rectangle 77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3886200" y="3733800"/>
            <a:ext cx="2514600" cy="457200"/>
            <a:chOff x="2448" y="2352"/>
            <a:chExt cx="1584" cy="288"/>
          </a:xfrm>
        </p:grpSpPr>
        <p:sp>
          <p:nvSpPr>
            <p:cNvPr id="32802" name="Rectangle 79"/>
            <p:cNvSpPr>
              <a:spLocks noChangeArrowheads="1"/>
            </p:cNvSpPr>
            <p:nvPr/>
          </p:nvSpPr>
          <p:spPr bwMode="auto">
            <a:xfrm>
              <a:off x="2448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03" name="Rectangle 80"/>
            <p:cNvSpPr>
              <a:spLocks noChangeArrowheads="1"/>
            </p:cNvSpPr>
            <p:nvPr/>
          </p:nvSpPr>
          <p:spPr bwMode="auto">
            <a:xfrm>
              <a:off x="3840" y="2352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2" name="Group 81"/>
          <p:cNvGrpSpPr>
            <a:grpSpLocks/>
          </p:cNvGrpSpPr>
          <p:nvPr/>
        </p:nvGrpSpPr>
        <p:grpSpPr bwMode="auto">
          <a:xfrm>
            <a:off x="3124200" y="3886200"/>
            <a:ext cx="5410200" cy="762000"/>
            <a:chOff x="1968" y="2448"/>
            <a:chExt cx="3408" cy="480"/>
          </a:xfrm>
        </p:grpSpPr>
        <p:grpSp>
          <p:nvGrpSpPr>
            <p:cNvPr id="32793" name="Group 82"/>
            <p:cNvGrpSpPr>
              <a:grpSpLocks/>
            </p:cNvGrpSpPr>
            <p:nvPr/>
          </p:nvGrpSpPr>
          <p:grpSpPr bwMode="auto">
            <a:xfrm>
              <a:off x="1968" y="2474"/>
              <a:ext cx="3408" cy="454"/>
              <a:chOff x="1968" y="2474"/>
              <a:chExt cx="3408" cy="454"/>
            </a:xfrm>
          </p:grpSpPr>
          <p:sp>
            <p:nvSpPr>
              <p:cNvPr id="32798" name="Text Box 83"/>
              <p:cNvSpPr txBox="1">
                <a:spLocks noChangeArrowheads="1"/>
              </p:cNvSpPr>
              <p:nvPr/>
            </p:nvSpPr>
            <p:spPr bwMode="auto">
              <a:xfrm>
                <a:off x="4752" y="2640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32799" name="Freeform 84"/>
              <p:cNvSpPr>
                <a:spLocks/>
              </p:cNvSpPr>
              <p:nvPr/>
            </p:nvSpPr>
            <p:spPr bwMode="auto">
              <a:xfrm>
                <a:off x="4278" y="2475"/>
                <a:ext cx="282" cy="453"/>
              </a:xfrm>
              <a:custGeom>
                <a:avLst/>
                <a:gdLst>
                  <a:gd name="T0" fmla="*/ 282 w 282"/>
                  <a:gd name="T1" fmla="*/ 453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0" name="Line 85"/>
              <p:cNvSpPr>
                <a:spLocks noChangeShapeType="1"/>
              </p:cNvSpPr>
              <p:nvPr/>
            </p:nvSpPr>
            <p:spPr bwMode="auto">
              <a:xfrm flipH="1">
                <a:off x="5040" y="2928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1" name="Freeform 86"/>
              <p:cNvSpPr>
                <a:spLocks/>
              </p:cNvSpPr>
              <p:nvPr/>
            </p:nvSpPr>
            <p:spPr bwMode="auto">
              <a:xfrm>
                <a:off x="1968" y="2474"/>
                <a:ext cx="3120" cy="454"/>
              </a:xfrm>
              <a:custGeom>
                <a:avLst/>
                <a:gdLst>
                  <a:gd name="T0" fmla="*/ 192 w 3120"/>
                  <a:gd name="T1" fmla="*/ 1 h 454"/>
                  <a:gd name="T2" fmla="*/ 0 w 3120"/>
                  <a:gd name="T3" fmla="*/ 0 h 454"/>
                  <a:gd name="T4" fmla="*/ 0 w 3120"/>
                  <a:gd name="T5" fmla="*/ 454 h 454"/>
                  <a:gd name="T6" fmla="*/ 3120 w 3120"/>
                  <a:gd name="T7" fmla="*/ 454 h 4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20"/>
                  <a:gd name="T13" fmla="*/ 0 h 454"/>
                  <a:gd name="T14" fmla="*/ 3120 w 3120"/>
                  <a:gd name="T15" fmla="*/ 454 h 4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20" h="454">
                    <a:moveTo>
                      <a:pt x="192" y="1"/>
                    </a:moveTo>
                    <a:lnTo>
                      <a:pt x="0" y="0"/>
                    </a:lnTo>
                    <a:lnTo>
                      <a:pt x="0" y="454"/>
                    </a:lnTo>
                    <a:lnTo>
                      <a:pt x="3120" y="454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94" name="Oval 87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5" name="Oval 88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6" name="Oval 89"/>
            <p:cNvSpPr>
              <a:spLocks noChangeArrowheads="1"/>
            </p:cNvSpPr>
            <p:nvPr/>
          </p:nvSpPr>
          <p:spPr bwMode="auto">
            <a:xfrm>
              <a:off x="2147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7" name="Oval 90"/>
            <p:cNvSpPr>
              <a:spLocks noChangeArrowheads="1"/>
            </p:cNvSpPr>
            <p:nvPr/>
          </p:nvSpPr>
          <p:spPr bwMode="auto">
            <a:xfrm>
              <a:off x="4224" y="2448"/>
              <a:ext cx="48" cy="48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3931" name="Rectangle 91"/>
          <p:cNvSpPr>
            <a:spLocks noChangeArrowheads="1"/>
          </p:cNvSpPr>
          <p:nvPr/>
        </p:nvSpPr>
        <p:spPr bwMode="auto">
          <a:xfrm>
            <a:off x="3505200" y="5181600"/>
            <a:ext cx="3200400" cy="609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03932" name="AutoShape 92"/>
          <p:cNvSpPr>
            <a:spLocks noChangeArrowheads="1"/>
          </p:cNvSpPr>
          <p:nvPr/>
        </p:nvSpPr>
        <p:spPr bwMode="auto">
          <a:xfrm>
            <a:off x="868363" y="5334000"/>
            <a:ext cx="2590800" cy="228600"/>
          </a:xfrm>
          <a:prstGeom prst="rightArrow">
            <a:avLst>
              <a:gd name="adj1" fmla="val 50000"/>
              <a:gd name="adj2" fmla="val 132642"/>
            </a:avLst>
          </a:prstGeom>
          <a:solidFill>
            <a:schemeClr val="folHlink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803933" name="Freeform 93"/>
          <p:cNvSpPr>
            <a:spLocks/>
          </p:cNvSpPr>
          <p:nvPr/>
        </p:nvSpPr>
        <p:spPr bwMode="auto">
          <a:xfrm>
            <a:off x="1905000" y="4648200"/>
            <a:ext cx="2209800" cy="533400"/>
          </a:xfrm>
          <a:custGeom>
            <a:avLst/>
            <a:gdLst>
              <a:gd name="T0" fmla="*/ 2147483646 w 1392"/>
              <a:gd name="T1" fmla="*/ 0 h 336"/>
              <a:gd name="T2" fmla="*/ 0 w 1392"/>
              <a:gd name="T3" fmla="*/ 0 h 336"/>
              <a:gd name="T4" fmla="*/ 0 w 1392"/>
              <a:gd name="T5" fmla="*/ 2147483646 h 336"/>
              <a:gd name="T6" fmla="*/ 2147483646 w 1392"/>
              <a:gd name="T7" fmla="*/ 2147483646 h 336"/>
              <a:gd name="T8" fmla="*/ 2147483646 w 1392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3934" name="Rectangle 9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803935" name="Text Box 95"/>
          <p:cNvSpPr txBox="1">
            <a:spLocks noChangeArrowheads="1"/>
          </p:cNvSpPr>
          <p:nvPr/>
        </p:nvSpPr>
        <p:spPr bwMode="auto">
          <a:xfrm>
            <a:off x="1219200" y="10668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以输入为例</a:t>
            </a: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866775" y="2209800"/>
            <a:ext cx="2590800" cy="647700"/>
            <a:chOff x="546" y="1392"/>
            <a:chExt cx="1632" cy="408"/>
          </a:xfrm>
        </p:grpSpPr>
        <p:sp>
          <p:nvSpPr>
            <p:cNvPr id="32791" name="AutoShape 97"/>
            <p:cNvSpPr>
              <a:spLocks noChangeArrowheads="1"/>
            </p:cNvSpPr>
            <p:nvPr/>
          </p:nvSpPr>
          <p:spPr bwMode="auto">
            <a:xfrm>
              <a:off x="546" y="1656"/>
              <a:ext cx="1632" cy="144"/>
            </a:xfrm>
            <a:prstGeom prst="leftRight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2792" name="Text Box 98"/>
            <p:cNvSpPr txBox="1">
              <a:spLocks noChangeArrowheads="1"/>
            </p:cNvSpPr>
            <p:nvPr/>
          </p:nvSpPr>
          <p:spPr bwMode="auto">
            <a:xfrm>
              <a:off x="693" y="13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⑥</a:t>
              </a:r>
            </a:p>
          </p:txBody>
        </p:sp>
      </p:grpSp>
      <p:sp>
        <p:nvSpPr>
          <p:cNvPr id="103" name="日期占位符 10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B80D14-6A2F-46D8-8951-B81B5B1A652A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2790" name="灯片编号占位符 10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017422AE-F762-4B85-99CE-587E24B8B05E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25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80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80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8" grpId="0" animBg="1"/>
      <p:bldP spid="803905" grpId="0" animBg="1" autoUpdateAnimBg="0"/>
      <p:bldP spid="803909" grpId="0" animBg="1"/>
      <p:bldP spid="803931" grpId="0" animBg="1" autoUpdateAnimBg="0"/>
      <p:bldP spid="803932" grpId="0" animBg="1"/>
      <p:bldP spid="803933" grpId="0" animBg="1"/>
      <p:bldP spid="8039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10668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latin typeface="Times New Roman" panose="02020603050405020304" pitchFamily="18" charset="0"/>
              </a:rPr>
              <a:t>中断的概念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838200" y="17526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</a:rPr>
              <a:t>1.  引起中断的各种因素</a:t>
            </a: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1143000" y="22860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(1) 人为设置的中断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1143000" y="4495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(2) 程序性事故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1524000" y="28194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如  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转管指令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429000" y="44958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溢出、操作码不能识别、除法非法</a:t>
            </a:r>
          </a:p>
        </p:txBody>
      </p:sp>
      <p:sp>
        <p:nvSpPr>
          <p:cNvPr id="557065" name="Rectangle 9"/>
          <p:cNvSpPr>
            <a:spLocks noChangeArrowheads="1"/>
          </p:cNvSpPr>
          <p:nvPr/>
        </p:nvSpPr>
        <p:spPr bwMode="auto">
          <a:xfrm>
            <a:off x="1143000" y="6019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(5)  外部事件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1143000" y="5511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(4)  </a:t>
            </a:r>
            <a:r>
              <a:rPr lang="en-US" altLang="zh-CN" sz="2400">
                <a:latin typeface="Times New Roman" panose="02020603050405020304" pitchFamily="18" charset="0"/>
              </a:rPr>
              <a:t>I/O </a:t>
            </a:r>
            <a:r>
              <a:rPr lang="zh-CN" altLang="en-US" sz="24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557067" name="Rectangle 11"/>
          <p:cNvSpPr>
            <a:spLocks noChangeArrowheads="1"/>
          </p:cNvSpPr>
          <p:nvPr/>
        </p:nvSpPr>
        <p:spPr bwMode="auto">
          <a:xfrm>
            <a:off x="1143000" y="50038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(3)  硬件故障</a:t>
            </a:r>
          </a:p>
        </p:txBody>
      </p:sp>
      <p:sp>
        <p:nvSpPr>
          <p:cNvPr id="557068" name="Rectangle 12"/>
          <p:cNvSpPr>
            <a:spLocks noChangeArrowheads="1"/>
          </p:cNvSpPr>
          <p:nvPr/>
        </p:nvSpPr>
        <p:spPr bwMode="auto">
          <a:xfrm>
            <a:off x="3429000" y="60198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用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键盘中断 </a:t>
            </a:r>
            <a:r>
              <a:rPr lang="zh-CN" altLang="en-US" sz="2400">
                <a:latin typeface="Times New Roman" panose="02020603050405020304" pitchFamily="18" charset="0"/>
              </a:rPr>
              <a:t>现行程序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76800" y="2057400"/>
            <a:ext cx="3352800" cy="2209800"/>
            <a:chOff x="3072" y="1296"/>
            <a:chExt cx="2112" cy="1392"/>
          </a:xfrm>
        </p:grpSpPr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3072" y="1296"/>
              <a:ext cx="816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3072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3072" y="21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1" name="Text Box 17"/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0419E0"/>
                  </a:solidFill>
                  <a:latin typeface="Times New Roman" panose="02020603050405020304" pitchFamily="18" charset="0"/>
                </a:rPr>
                <a:t>转管指令</a:t>
              </a:r>
            </a:p>
          </p:txBody>
        </p:sp>
        <p:sp>
          <p:nvSpPr>
            <p:cNvPr id="18452" name="Text Box 18"/>
            <p:cNvSpPr txBox="1">
              <a:spLocks noChangeArrowheads="1"/>
            </p:cNvSpPr>
            <p:nvPr/>
          </p:nvSpPr>
          <p:spPr bwMode="auto">
            <a:xfrm>
              <a:off x="3360" y="1440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360" y="2256"/>
              <a:ext cx="3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4368" y="1728"/>
              <a:ext cx="81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4464" y="2025"/>
              <a:ext cx="7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0419E0"/>
                  </a:solidFill>
                  <a:latin typeface="Times New Roman" panose="02020603050405020304" pitchFamily="18" charset="0"/>
                </a:rPr>
                <a:t>管理程序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3888" y="1728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flipH="1" flipV="1">
              <a:off x="3888" y="2160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日期占位符 2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754B3B-C266-405F-A0F0-3140C79DADB1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68DBDEA-F961-4C0E-9FE1-9CCF3E540791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7" name="Rectangle 15"/>
          <p:cNvSpPr txBox="1">
            <a:spLocks noChangeArrowheads="1"/>
          </p:cNvSpPr>
          <p:nvPr/>
        </p:nvSpPr>
        <p:spPr bwMode="auto">
          <a:xfrm>
            <a:off x="533400" y="6905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0" lang="en-US" altLang="zh-CN" b="1" dirty="0" smtClean="0"/>
              <a:t>9</a:t>
            </a:r>
            <a:r>
              <a:rPr kumimoji="0" lang="zh-CN" altLang="en-US" b="1" dirty="0" smtClean="0"/>
              <a:t>.5   程序中断方式</a:t>
            </a:r>
            <a:endParaRPr kumimoji="0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2287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utoUpdateAnimBg="0"/>
      <p:bldP spid="557060" grpId="0" autoUpdateAnimBg="0"/>
      <p:bldP spid="557061" grpId="0" autoUpdateAnimBg="0"/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2057400"/>
            <a:ext cx="2667000" cy="4419600"/>
            <a:chOff x="1152" y="1296"/>
            <a:chExt cx="1680" cy="2784"/>
          </a:xfrm>
        </p:grpSpPr>
        <p:sp>
          <p:nvSpPr>
            <p:cNvPr id="33826" name="Rectangle 3"/>
            <p:cNvSpPr>
              <a:spLocks noChangeArrowheads="1"/>
            </p:cNvSpPr>
            <p:nvPr/>
          </p:nvSpPr>
          <p:spPr bwMode="auto">
            <a:xfrm>
              <a:off x="1584" y="1296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7" name="Rectangle 4"/>
            <p:cNvSpPr>
              <a:spLocks noChangeArrowheads="1"/>
            </p:cNvSpPr>
            <p:nvPr/>
          </p:nvSpPr>
          <p:spPr bwMode="auto">
            <a:xfrm>
              <a:off x="1584" y="182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8" name="Rectangle 5"/>
            <p:cNvSpPr>
              <a:spLocks noChangeArrowheads="1"/>
            </p:cNvSpPr>
            <p:nvPr/>
          </p:nvSpPr>
          <p:spPr bwMode="auto">
            <a:xfrm>
              <a:off x="1584" y="2064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29" name="Rectangle 6"/>
            <p:cNvSpPr>
              <a:spLocks noChangeArrowheads="1"/>
            </p:cNvSpPr>
            <p:nvPr/>
          </p:nvSpPr>
          <p:spPr bwMode="auto">
            <a:xfrm>
              <a:off x="1584" y="2304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0" name="Rectangle 7"/>
            <p:cNvSpPr>
              <a:spLocks noChangeArrowheads="1"/>
            </p:cNvSpPr>
            <p:nvPr/>
          </p:nvSpPr>
          <p:spPr bwMode="auto">
            <a:xfrm>
              <a:off x="1584" y="283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1" name="Rectangle 8"/>
            <p:cNvSpPr>
              <a:spLocks noChangeArrowheads="1"/>
            </p:cNvSpPr>
            <p:nvPr/>
          </p:nvSpPr>
          <p:spPr bwMode="auto">
            <a:xfrm>
              <a:off x="1584" y="307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2" name="Rectangle 9"/>
            <p:cNvSpPr>
              <a:spLocks noChangeArrowheads="1"/>
            </p:cNvSpPr>
            <p:nvPr/>
          </p:nvSpPr>
          <p:spPr bwMode="auto">
            <a:xfrm>
              <a:off x="1584" y="3312"/>
              <a:ext cx="1248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3" name="Rectangle 10"/>
            <p:cNvSpPr>
              <a:spLocks noChangeArrowheads="1"/>
            </p:cNvSpPr>
            <p:nvPr/>
          </p:nvSpPr>
          <p:spPr bwMode="auto">
            <a:xfrm>
              <a:off x="1584" y="3552"/>
              <a:ext cx="124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3834" name="Text Box 11"/>
            <p:cNvSpPr txBox="1">
              <a:spLocks noChangeArrowheads="1"/>
            </p:cNvSpPr>
            <p:nvPr/>
          </p:nvSpPr>
          <p:spPr bwMode="auto">
            <a:xfrm>
              <a:off x="1271" y="17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5" name="Text Box 12"/>
            <p:cNvSpPr txBox="1">
              <a:spLocks noChangeArrowheads="1"/>
            </p:cNvSpPr>
            <p:nvPr/>
          </p:nvSpPr>
          <p:spPr bwMode="auto">
            <a:xfrm>
              <a:off x="1152" y="200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6" name="Text Box 13"/>
            <p:cNvSpPr txBox="1">
              <a:spLocks noChangeArrowheads="1"/>
            </p:cNvSpPr>
            <p:nvPr/>
          </p:nvSpPr>
          <p:spPr bwMode="auto">
            <a:xfrm>
              <a:off x="1271" y="277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37" name="Text Box 14"/>
            <p:cNvSpPr txBox="1">
              <a:spLocks noChangeArrowheads="1"/>
            </p:cNvSpPr>
            <p:nvPr/>
          </p:nvSpPr>
          <p:spPr bwMode="auto">
            <a:xfrm>
              <a:off x="1152" y="301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5" name="Rectangle 1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.5   程序中断方式</a:t>
            </a:r>
            <a:endParaRPr lang="en-US" altLang="zh-CN" b="1" dirty="0" smtClean="0"/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57200" y="1219200"/>
            <a:ext cx="368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</a:rPr>
              <a:t>一、中断的概念</a:t>
            </a:r>
          </a:p>
        </p:txBody>
      </p:sp>
      <p:sp>
        <p:nvSpPr>
          <p:cNvPr id="331793" name="Line 17"/>
          <p:cNvSpPr>
            <a:spLocks noChangeShapeType="1"/>
          </p:cNvSpPr>
          <p:nvPr/>
        </p:nvSpPr>
        <p:spPr bwMode="auto">
          <a:xfrm flipH="1" flipV="1">
            <a:off x="4495800" y="3429000"/>
            <a:ext cx="1219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4" name="Freeform 18"/>
          <p:cNvSpPr>
            <a:spLocks/>
          </p:cNvSpPr>
          <p:nvPr/>
        </p:nvSpPr>
        <p:spPr bwMode="auto">
          <a:xfrm>
            <a:off x="4495800" y="5029200"/>
            <a:ext cx="1223963" cy="1600200"/>
          </a:xfrm>
          <a:custGeom>
            <a:avLst/>
            <a:gdLst>
              <a:gd name="T0" fmla="*/ 2147483646 w 771"/>
              <a:gd name="T1" fmla="*/ 2147483646 h 1008"/>
              <a:gd name="T2" fmla="*/ 0 w 771"/>
              <a:gd name="T3" fmla="*/ 0 h 1008"/>
              <a:gd name="T4" fmla="*/ 0 60000 65536"/>
              <a:gd name="T5" fmla="*/ 0 60000 65536"/>
              <a:gd name="T6" fmla="*/ 0 w 771"/>
              <a:gd name="T7" fmla="*/ 0 h 1008"/>
              <a:gd name="T8" fmla="*/ 771 w 771"/>
              <a:gd name="T9" fmla="*/ 1008 h 10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1" h="1008">
                <a:moveTo>
                  <a:pt x="771" y="100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95" name="Text Box 19"/>
          <p:cNvSpPr txBox="1">
            <a:spLocks noChangeArrowheads="1"/>
          </p:cNvSpPr>
          <p:nvPr/>
        </p:nvSpPr>
        <p:spPr bwMode="auto">
          <a:xfrm>
            <a:off x="3254375" y="2239963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31796" name="Text Box 20"/>
          <p:cNvSpPr txBox="1">
            <a:spLocks noChangeArrowheads="1"/>
          </p:cNvSpPr>
          <p:nvPr/>
        </p:nvSpPr>
        <p:spPr bwMode="auto">
          <a:xfrm>
            <a:off x="1981200" y="2819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1812925" y="3241675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31798" name="Text Box 22"/>
          <p:cNvSpPr txBox="1">
            <a:spLocks noChangeArrowheads="1"/>
          </p:cNvSpPr>
          <p:nvPr/>
        </p:nvSpPr>
        <p:spPr bwMode="auto">
          <a:xfrm>
            <a:off x="1981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Q</a:t>
            </a:r>
            <a:endParaRPr lang="zh-CN" altLang="en-US" sz="2400" i="1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799" name="Text Box 23"/>
          <p:cNvSpPr txBox="1">
            <a:spLocks noChangeArrowheads="1"/>
          </p:cNvSpPr>
          <p:nvPr/>
        </p:nvSpPr>
        <p:spPr bwMode="auto">
          <a:xfrm>
            <a:off x="1812925" y="4876800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+1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800" name="Text Box 24"/>
          <p:cNvSpPr txBox="1">
            <a:spLocks noChangeArrowheads="1"/>
          </p:cNvSpPr>
          <p:nvPr/>
        </p:nvSpPr>
        <p:spPr bwMode="auto">
          <a:xfrm>
            <a:off x="3276600" y="3819525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31801" name="Text Box 25"/>
          <p:cNvSpPr txBox="1">
            <a:spLocks noChangeArrowheads="1"/>
          </p:cNvSpPr>
          <p:nvPr/>
        </p:nvSpPr>
        <p:spPr bwMode="auto">
          <a:xfrm>
            <a:off x="3276600" y="5800725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1676400"/>
            <a:ext cx="1981200" cy="2362200"/>
            <a:chOff x="3600" y="1056"/>
            <a:chExt cx="1248" cy="1488"/>
          </a:xfrm>
        </p:grpSpPr>
        <p:sp>
          <p:nvSpPr>
            <p:cNvPr id="33821" name="Rectangle 27"/>
            <p:cNvSpPr>
              <a:spLocks noChangeArrowheads="1"/>
            </p:cNvSpPr>
            <p:nvPr/>
          </p:nvSpPr>
          <p:spPr bwMode="auto">
            <a:xfrm>
              <a:off x="3600" y="1056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33822" name="Group 28"/>
            <p:cNvGrpSpPr>
              <a:grpSpLocks/>
            </p:cNvGrpSpPr>
            <p:nvPr/>
          </p:nvGrpSpPr>
          <p:grpSpPr bwMode="auto">
            <a:xfrm>
              <a:off x="3600" y="1056"/>
              <a:ext cx="1248" cy="1488"/>
              <a:chOff x="3600" y="1056"/>
              <a:chExt cx="1248" cy="1488"/>
            </a:xfrm>
          </p:grpSpPr>
          <p:sp>
            <p:nvSpPr>
              <p:cNvPr id="33824" name="Text Box 29"/>
              <p:cNvSpPr txBox="1">
                <a:spLocks noChangeArrowheads="1"/>
              </p:cNvSpPr>
              <p:nvPr/>
            </p:nvSpPr>
            <p:spPr bwMode="auto">
              <a:xfrm>
                <a:off x="4035" y="1200"/>
                <a:ext cx="349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中断服务程序</a:t>
                </a:r>
              </a:p>
            </p:txBody>
          </p:sp>
          <p:sp>
            <p:nvSpPr>
              <p:cNvPr id="33825" name="Rectangle 30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4368" y="2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4267200"/>
            <a:ext cx="1981200" cy="2362200"/>
            <a:chOff x="3600" y="2688"/>
            <a:chExt cx="1248" cy="1488"/>
          </a:xfrm>
        </p:grpSpPr>
        <p:sp>
          <p:nvSpPr>
            <p:cNvPr id="33816" name="Rectangle 33"/>
            <p:cNvSpPr>
              <a:spLocks noChangeArrowheads="1"/>
            </p:cNvSpPr>
            <p:nvPr/>
          </p:nvSpPr>
          <p:spPr bwMode="auto">
            <a:xfrm>
              <a:off x="3600" y="2688"/>
              <a:ext cx="1248" cy="14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grpSp>
          <p:nvGrpSpPr>
            <p:cNvPr id="33817" name="Group 34"/>
            <p:cNvGrpSpPr>
              <a:grpSpLocks/>
            </p:cNvGrpSpPr>
            <p:nvPr/>
          </p:nvGrpSpPr>
          <p:grpSpPr bwMode="auto">
            <a:xfrm>
              <a:off x="3600" y="2688"/>
              <a:ext cx="1248" cy="1488"/>
              <a:chOff x="3600" y="2688"/>
              <a:chExt cx="1248" cy="1488"/>
            </a:xfrm>
          </p:grpSpPr>
          <p:sp>
            <p:nvSpPr>
              <p:cNvPr id="33819" name="Text Box 35"/>
              <p:cNvSpPr txBox="1">
                <a:spLocks noChangeArrowheads="1"/>
              </p:cNvSpPr>
              <p:nvPr/>
            </p:nvSpPr>
            <p:spPr bwMode="auto">
              <a:xfrm>
                <a:off x="4035" y="2832"/>
                <a:ext cx="349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中断服务程序</a:t>
                </a:r>
              </a:p>
            </p:txBody>
          </p:sp>
          <p:sp>
            <p:nvSpPr>
              <p:cNvPr id="33820" name="Rectangle 36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1248" cy="1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3818" name="Text Box 37"/>
            <p:cNvSpPr txBox="1">
              <a:spLocks noChangeArrowheads="1"/>
            </p:cNvSpPr>
            <p:nvPr/>
          </p:nvSpPr>
          <p:spPr bwMode="auto">
            <a:xfrm>
              <a:off x="4368" y="381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495800" y="1524000"/>
            <a:ext cx="1219200" cy="1447800"/>
            <a:chOff x="2832" y="960"/>
            <a:chExt cx="768" cy="912"/>
          </a:xfrm>
        </p:grpSpPr>
        <p:sp>
          <p:nvSpPr>
            <p:cNvPr id="33814" name="Line 39"/>
            <p:cNvSpPr>
              <a:spLocks noChangeShapeType="1"/>
            </p:cNvSpPr>
            <p:nvPr/>
          </p:nvSpPr>
          <p:spPr bwMode="auto">
            <a:xfrm flipV="1">
              <a:off x="2832" y="1056"/>
              <a:ext cx="76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Text Box 40"/>
            <p:cNvSpPr txBox="1">
              <a:spLocks noChangeArrowheads="1"/>
            </p:cNvSpPr>
            <p:nvPr/>
          </p:nvSpPr>
          <p:spPr bwMode="auto">
            <a:xfrm>
              <a:off x="3014" y="960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入口1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4495800" y="4022725"/>
            <a:ext cx="1371600" cy="654050"/>
            <a:chOff x="2832" y="2534"/>
            <a:chExt cx="864" cy="412"/>
          </a:xfrm>
        </p:grpSpPr>
        <p:sp>
          <p:nvSpPr>
            <p:cNvPr id="33812" name="Freeform 42"/>
            <p:cNvSpPr>
              <a:spLocks/>
            </p:cNvSpPr>
            <p:nvPr/>
          </p:nvSpPr>
          <p:spPr bwMode="auto">
            <a:xfrm>
              <a:off x="2832" y="2688"/>
              <a:ext cx="768" cy="258"/>
            </a:xfrm>
            <a:custGeom>
              <a:avLst/>
              <a:gdLst>
                <a:gd name="T0" fmla="*/ 0 w 768"/>
                <a:gd name="T1" fmla="*/ 258 h 258"/>
                <a:gd name="T2" fmla="*/ 768 w 768"/>
                <a:gd name="T3" fmla="*/ 0 h 258"/>
                <a:gd name="T4" fmla="*/ 0 60000 65536"/>
                <a:gd name="T5" fmla="*/ 0 60000 65536"/>
                <a:gd name="T6" fmla="*/ 0 w 768"/>
                <a:gd name="T7" fmla="*/ 0 h 258"/>
                <a:gd name="T8" fmla="*/ 768 w 768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8" h="258">
                  <a:moveTo>
                    <a:pt x="0" y="258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3" name="Text Box 43"/>
            <p:cNvSpPr txBox="1">
              <a:spLocks noChangeArrowheads="1"/>
            </p:cNvSpPr>
            <p:nvPr/>
          </p:nvSpPr>
          <p:spPr bwMode="auto">
            <a:xfrm>
              <a:off x="3024" y="2534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入口2</a:t>
              </a:r>
            </a:p>
          </p:txBody>
        </p:sp>
      </p:grpSp>
      <p:sp>
        <p:nvSpPr>
          <p:cNvPr id="45" name="日期占位符 4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757109-CE32-419D-9142-E5FCF711A6BF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3811" name="灯片编号占位符 4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24DED318-230B-4306-8CEB-176E78C9B6B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27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 autoUpdateAnimBg="0"/>
      <p:bldP spid="331793" grpId="0" animBg="1"/>
      <p:bldP spid="331794" grpId="0" animBg="1"/>
      <p:bldP spid="331795" grpId="0" autoUpdateAnimBg="0"/>
      <p:bldP spid="331796" grpId="0" autoUpdateAnimBg="0"/>
      <p:bldP spid="331797" grpId="0" autoUpdateAnimBg="0"/>
      <p:bldP spid="331798" grpId="0" autoUpdateAnimBg="0"/>
      <p:bldP spid="331799" grpId="0" autoUpdateAnimBg="0"/>
      <p:bldP spid="331800" grpId="0" autoUpdateAnimBg="0"/>
      <p:bldP spid="33180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12725" y="228600"/>
            <a:ext cx="4170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中断的产生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以打印机为例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457200" y="4624388"/>
            <a:ext cx="7848600" cy="2163762"/>
            <a:chOff x="288" y="2913"/>
            <a:chExt cx="4944" cy="1363"/>
          </a:xfrm>
        </p:grpSpPr>
        <p:sp>
          <p:nvSpPr>
            <p:cNvPr id="34884" name="Line 5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5" name="Line 6"/>
            <p:cNvSpPr>
              <a:spLocks noChangeShapeType="1"/>
            </p:cNvSpPr>
            <p:nvPr/>
          </p:nvSpPr>
          <p:spPr bwMode="auto">
            <a:xfrm rot="10800000">
              <a:off x="1536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6" name="Line 7"/>
            <p:cNvSpPr>
              <a:spLocks noChangeShapeType="1"/>
            </p:cNvSpPr>
            <p:nvPr/>
          </p:nvSpPr>
          <p:spPr bwMode="auto">
            <a:xfrm>
              <a:off x="1536" y="2913"/>
              <a:ext cx="1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7" name="Line 8"/>
            <p:cNvSpPr>
              <a:spLocks noChangeShapeType="1"/>
            </p:cNvSpPr>
            <p:nvPr/>
          </p:nvSpPr>
          <p:spPr bwMode="auto">
            <a:xfrm>
              <a:off x="28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8" name="Line 9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9" name="Freeform 10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0" name="Line 11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1" name="Line 12"/>
            <p:cNvSpPr>
              <a:spLocks noChangeShapeType="1"/>
            </p:cNvSpPr>
            <p:nvPr/>
          </p:nvSpPr>
          <p:spPr bwMode="auto">
            <a:xfrm>
              <a:off x="4320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2" name="Line 13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3" name="Freeform 14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4" name="Line 15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5" name="Text Box 16"/>
            <p:cNvSpPr txBox="1">
              <a:spLocks noChangeArrowheads="1"/>
            </p:cNvSpPr>
            <p:nvPr/>
          </p:nvSpPr>
          <p:spPr bwMode="auto">
            <a:xfrm>
              <a:off x="2524" y="2913"/>
              <a:ext cx="308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34896" name="Text Box 17"/>
            <p:cNvSpPr txBox="1">
              <a:spLocks noChangeArrowheads="1"/>
            </p:cNvSpPr>
            <p:nvPr/>
          </p:nvSpPr>
          <p:spPr bwMode="auto">
            <a:xfrm>
              <a:off x="839" y="3834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空闲</a:t>
              </a:r>
            </a:p>
          </p:txBody>
        </p:sp>
        <p:sp>
          <p:nvSpPr>
            <p:cNvPr id="34897" name="Text Box 18"/>
            <p:cNvSpPr txBox="1">
              <a:spLocks noChangeArrowheads="1"/>
            </p:cNvSpPr>
            <p:nvPr/>
          </p:nvSpPr>
          <p:spPr bwMode="auto">
            <a:xfrm>
              <a:off x="2774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接收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98" name="Text Box 19"/>
            <p:cNvSpPr txBox="1">
              <a:spLocks noChangeArrowheads="1"/>
            </p:cNvSpPr>
            <p:nvPr/>
          </p:nvSpPr>
          <p:spPr bwMode="auto">
            <a:xfrm>
              <a:off x="4272" y="383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接收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99" name="Text Box 20"/>
            <p:cNvSpPr txBox="1">
              <a:spLocks noChangeArrowheads="1"/>
            </p:cNvSpPr>
            <p:nvPr/>
          </p:nvSpPr>
          <p:spPr bwMode="auto">
            <a:xfrm>
              <a:off x="1766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准备</a:t>
              </a:r>
            </a:p>
          </p:txBody>
        </p:sp>
        <p:sp>
          <p:nvSpPr>
            <p:cNvPr id="34900" name="Text Box 21"/>
            <p:cNvSpPr txBox="1">
              <a:spLocks noChangeArrowheads="1"/>
            </p:cNvSpPr>
            <p:nvPr/>
          </p:nvSpPr>
          <p:spPr bwMode="auto">
            <a:xfrm>
              <a:off x="4012" y="2914"/>
              <a:ext cx="308" cy="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发中断请求</a:t>
              </a:r>
            </a:p>
          </p:txBody>
        </p:sp>
        <p:sp>
          <p:nvSpPr>
            <p:cNvPr id="34901" name="Text Box 22"/>
            <p:cNvSpPr txBox="1">
              <a:spLocks noChangeArrowheads="1"/>
            </p:cNvSpPr>
            <p:nvPr/>
          </p:nvSpPr>
          <p:spPr bwMode="auto">
            <a:xfrm>
              <a:off x="3360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34902" name="Text Box 23"/>
            <p:cNvSpPr txBox="1">
              <a:spLocks noChangeArrowheads="1"/>
            </p:cNvSpPr>
            <p:nvPr/>
          </p:nvSpPr>
          <p:spPr bwMode="auto">
            <a:xfrm>
              <a:off x="4794" y="2913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</a:t>
              </a:r>
            </a:p>
          </p:txBody>
        </p:sp>
        <p:sp>
          <p:nvSpPr>
            <p:cNvPr id="34903" name="Text Box 24"/>
            <p:cNvSpPr txBox="1">
              <a:spLocks noChangeArrowheads="1"/>
            </p:cNvSpPr>
            <p:nvPr/>
          </p:nvSpPr>
          <p:spPr bwMode="auto">
            <a:xfrm>
              <a:off x="288" y="3441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打印机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3725" y="1652588"/>
            <a:ext cx="7712075" cy="2695575"/>
            <a:chOff x="374" y="1056"/>
            <a:chExt cx="4858" cy="1698"/>
          </a:xfrm>
        </p:grpSpPr>
        <p:sp>
          <p:nvSpPr>
            <p:cNvPr id="34860" name="Line 26"/>
            <p:cNvSpPr>
              <a:spLocks noChangeShapeType="1"/>
            </p:cNvSpPr>
            <p:nvPr/>
          </p:nvSpPr>
          <p:spPr bwMode="auto">
            <a:xfrm>
              <a:off x="576" y="135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27"/>
            <p:cNvSpPr>
              <a:spLocks noChangeShapeType="1"/>
            </p:cNvSpPr>
            <p:nvPr/>
          </p:nvSpPr>
          <p:spPr bwMode="auto">
            <a:xfrm>
              <a:off x="1536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Line 28"/>
            <p:cNvSpPr>
              <a:spLocks noChangeShapeType="1"/>
            </p:cNvSpPr>
            <p:nvPr/>
          </p:nvSpPr>
          <p:spPr bwMode="auto">
            <a:xfrm rot="10800000">
              <a:off x="168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3" name="Line 29"/>
            <p:cNvSpPr>
              <a:spLocks noChangeShapeType="1"/>
            </p:cNvSpPr>
            <p:nvPr/>
          </p:nvSpPr>
          <p:spPr bwMode="auto">
            <a:xfrm>
              <a:off x="1524" y="2205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30"/>
            <p:cNvSpPr>
              <a:spLocks noChangeShapeType="1"/>
            </p:cNvSpPr>
            <p:nvPr/>
          </p:nvSpPr>
          <p:spPr bwMode="auto">
            <a:xfrm>
              <a:off x="1686" y="1354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5" name="Line 31"/>
            <p:cNvSpPr>
              <a:spLocks noChangeShapeType="1"/>
            </p:cNvSpPr>
            <p:nvPr/>
          </p:nvSpPr>
          <p:spPr bwMode="auto">
            <a:xfrm>
              <a:off x="28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6" name="Line 32"/>
            <p:cNvSpPr>
              <a:spLocks noChangeShapeType="1"/>
            </p:cNvSpPr>
            <p:nvPr/>
          </p:nvSpPr>
          <p:spPr bwMode="auto">
            <a:xfrm rot="10800000">
              <a:off x="31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7" name="Freeform 33"/>
            <p:cNvSpPr>
              <a:spLocks/>
            </p:cNvSpPr>
            <p:nvPr/>
          </p:nvSpPr>
          <p:spPr bwMode="auto">
            <a:xfrm>
              <a:off x="28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>
              <a:off x="3168" y="135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9" name="Line 35"/>
            <p:cNvSpPr>
              <a:spLocks noChangeShapeType="1"/>
            </p:cNvSpPr>
            <p:nvPr/>
          </p:nvSpPr>
          <p:spPr bwMode="auto">
            <a:xfrm>
              <a:off x="4320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0" name="Line 36"/>
            <p:cNvSpPr>
              <a:spLocks noChangeShapeType="1"/>
            </p:cNvSpPr>
            <p:nvPr/>
          </p:nvSpPr>
          <p:spPr bwMode="auto">
            <a:xfrm rot="10800000">
              <a:off x="4668" y="135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1" name="Freeform 37"/>
            <p:cNvSpPr>
              <a:spLocks/>
            </p:cNvSpPr>
            <p:nvPr/>
          </p:nvSpPr>
          <p:spPr bwMode="auto">
            <a:xfrm>
              <a:off x="4323" y="2209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2" name="Line 38"/>
            <p:cNvSpPr>
              <a:spLocks noChangeShapeType="1"/>
            </p:cNvSpPr>
            <p:nvPr/>
          </p:nvSpPr>
          <p:spPr bwMode="auto">
            <a:xfrm>
              <a:off x="4656" y="135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3" name="Text Box 39"/>
            <p:cNvSpPr txBox="1">
              <a:spLocks noChangeArrowheads="1"/>
            </p:cNvSpPr>
            <p:nvPr/>
          </p:nvSpPr>
          <p:spPr bwMode="auto">
            <a:xfrm>
              <a:off x="576" y="105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执行主程序</a:t>
              </a:r>
            </a:p>
          </p:txBody>
        </p:sp>
        <p:sp>
          <p:nvSpPr>
            <p:cNvPr id="34874" name="Text Box 40"/>
            <p:cNvSpPr txBox="1">
              <a:spLocks noChangeArrowheads="1"/>
            </p:cNvSpPr>
            <p:nvPr/>
          </p:nvSpPr>
          <p:spPr bwMode="auto">
            <a:xfrm>
              <a:off x="1632" y="1064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34875" name="Text Box 41"/>
            <p:cNvSpPr txBox="1">
              <a:spLocks noChangeArrowheads="1"/>
            </p:cNvSpPr>
            <p:nvPr/>
          </p:nvSpPr>
          <p:spPr bwMode="auto">
            <a:xfrm>
              <a:off x="3125" y="1056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继续执行主程序</a:t>
              </a:r>
            </a:p>
          </p:txBody>
        </p:sp>
        <p:sp>
          <p:nvSpPr>
            <p:cNvPr id="34876" name="Text Box 42"/>
            <p:cNvSpPr txBox="1">
              <a:spLocks noChangeArrowheads="1"/>
            </p:cNvSpPr>
            <p:nvPr/>
          </p:nvSpPr>
          <p:spPr bwMode="auto">
            <a:xfrm>
              <a:off x="2476" y="1469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34877" name="Text Box 43"/>
            <p:cNvSpPr txBox="1">
              <a:spLocks noChangeArrowheads="1"/>
            </p:cNvSpPr>
            <p:nvPr/>
          </p:nvSpPr>
          <p:spPr bwMode="auto">
            <a:xfrm>
              <a:off x="3227" y="1469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34878" name="Text Box 44"/>
            <p:cNvSpPr txBox="1">
              <a:spLocks noChangeArrowheads="1"/>
            </p:cNvSpPr>
            <p:nvPr/>
          </p:nvSpPr>
          <p:spPr bwMode="auto">
            <a:xfrm>
              <a:off x="3981" y="145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响应中断</a:t>
              </a:r>
            </a:p>
          </p:txBody>
        </p:sp>
        <p:sp>
          <p:nvSpPr>
            <p:cNvPr id="34879" name="Text Box 45"/>
            <p:cNvSpPr txBox="1">
              <a:spLocks noChangeArrowheads="1"/>
            </p:cNvSpPr>
            <p:nvPr/>
          </p:nvSpPr>
          <p:spPr bwMode="auto">
            <a:xfrm>
              <a:off x="4732" y="1450"/>
              <a:ext cx="308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中断返回</a:t>
              </a:r>
            </a:p>
          </p:txBody>
        </p:sp>
        <p:sp>
          <p:nvSpPr>
            <p:cNvPr id="34880" name="Text Box 46"/>
            <p:cNvSpPr txBox="1">
              <a:spLocks noChangeArrowheads="1"/>
            </p:cNvSpPr>
            <p:nvPr/>
          </p:nvSpPr>
          <p:spPr bwMode="auto">
            <a:xfrm>
              <a:off x="1382" y="2275"/>
              <a:ext cx="5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启动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打印机</a:t>
              </a:r>
            </a:p>
          </p:txBody>
        </p:sp>
        <p:sp>
          <p:nvSpPr>
            <p:cNvPr id="34881" name="Text Box 47"/>
            <p:cNvSpPr txBox="1">
              <a:spLocks noChangeArrowheads="1"/>
            </p:cNvSpPr>
            <p:nvPr/>
          </p:nvSpPr>
          <p:spPr bwMode="auto">
            <a:xfrm>
              <a:off x="2774" y="2312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82" name="Text Box 48"/>
            <p:cNvSpPr txBox="1">
              <a:spLocks noChangeArrowheads="1"/>
            </p:cNvSpPr>
            <p:nvPr/>
          </p:nvSpPr>
          <p:spPr bwMode="auto">
            <a:xfrm>
              <a:off x="4272" y="2304"/>
              <a:ext cx="4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传送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</a:p>
          </p:txBody>
        </p:sp>
        <p:sp>
          <p:nvSpPr>
            <p:cNvPr id="34883" name="Text Box 49"/>
            <p:cNvSpPr txBox="1">
              <a:spLocks noChangeArrowheads="1"/>
            </p:cNvSpPr>
            <p:nvPr/>
          </p:nvSpPr>
          <p:spPr bwMode="auto">
            <a:xfrm>
              <a:off x="374" y="159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</p:grpSp>
      <p:sp>
        <p:nvSpPr>
          <p:cNvPr id="332850" name="Text Box 50"/>
          <p:cNvSpPr txBox="1">
            <a:spLocks noChangeArrowheads="1"/>
          </p:cNvSpPr>
          <p:nvPr/>
        </p:nvSpPr>
        <p:spPr bwMode="auto">
          <a:xfrm>
            <a:off x="3733800" y="990600"/>
            <a:ext cx="386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与打印机并行工作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4400" y="2125663"/>
            <a:ext cx="1524000" cy="3870325"/>
            <a:chOff x="576" y="1339"/>
            <a:chExt cx="960" cy="2438"/>
          </a:xfrm>
        </p:grpSpPr>
        <p:sp>
          <p:nvSpPr>
            <p:cNvPr id="34858" name="Line 52"/>
            <p:cNvSpPr>
              <a:spLocks noChangeShapeType="1"/>
            </p:cNvSpPr>
            <p:nvPr/>
          </p:nvSpPr>
          <p:spPr bwMode="auto">
            <a:xfrm>
              <a:off x="576" y="3777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53"/>
            <p:cNvSpPr>
              <a:spLocks noChangeShapeType="1"/>
            </p:cNvSpPr>
            <p:nvPr/>
          </p:nvSpPr>
          <p:spPr bwMode="auto">
            <a:xfrm>
              <a:off x="576" y="1339"/>
              <a:ext cx="96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54" name="Line 54"/>
          <p:cNvSpPr>
            <a:spLocks noChangeShapeType="1"/>
          </p:cNvSpPr>
          <p:nvPr/>
        </p:nvSpPr>
        <p:spPr bwMode="auto">
          <a:xfrm rot="10800000">
            <a:off x="24384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55" name="Line 55"/>
          <p:cNvSpPr>
            <a:spLocks noChangeShapeType="1"/>
          </p:cNvSpPr>
          <p:nvPr/>
        </p:nvSpPr>
        <p:spPr bwMode="auto">
          <a:xfrm>
            <a:off x="24384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419350" y="2125663"/>
            <a:ext cx="285750" cy="2487612"/>
            <a:chOff x="1524" y="1339"/>
            <a:chExt cx="180" cy="1567"/>
          </a:xfrm>
        </p:grpSpPr>
        <p:sp>
          <p:nvSpPr>
            <p:cNvPr id="34855" name="Line 57"/>
            <p:cNvSpPr>
              <a:spLocks noChangeShapeType="1"/>
            </p:cNvSpPr>
            <p:nvPr/>
          </p:nvSpPr>
          <p:spPr bwMode="auto">
            <a:xfrm rot="10800000">
              <a:off x="1680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58"/>
            <p:cNvSpPr>
              <a:spLocks noChangeShapeType="1"/>
            </p:cNvSpPr>
            <p:nvPr/>
          </p:nvSpPr>
          <p:spPr bwMode="auto">
            <a:xfrm>
              <a:off x="1524" y="2190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59"/>
            <p:cNvSpPr>
              <a:spLocks noChangeShapeType="1"/>
            </p:cNvSpPr>
            <p:nvPr/>
          </p:nvSpPr>
          <p:spPr bwMode="auto">
            <a:xfrm>
              <a:off x="1536" y="2906"/>
              <a:ext cx="16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667000" y="2125663"/>
            <a:ext cx="1819275" cy="2487612"/>
            <a:chOff x="1680" y="1339"/>
            <a:chExt cx="1146" cy="1567"/>
          </a:xfrm>
        </p:grpSpPr>
        <p:sp>
          <p:nvSpPr>
            <p:cNvPr id="34853" name="Line 61"/>
            <p:cNvSpPr>
              <a:spLocks noChangeShapeType="1"/>
            </p:cNvSpPr>
            <p:nvPr/>
          </p:nvSpPr>
          <p:spPr bwMode="auto">
            <a:xfrm>
              <a:off x="1686" y="1339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Line 62"/>
            <p:cNvSpPr>
              <a:spLocks noChangeShapeType="1"/>
            </p:cNvSpPr>
            <p:nvPr/>
          </p:nvSpPr>
          <p:spPr bwMode="auto">
            <a:xfrm>
              <a:off x="1680" y="2906"/>
              <a:ext cx="11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63" name="Line 63"/>
          <p:cNvSpPr>
            <a:spLocks noChangeShapeType="1"/>
          </p:cNvSpPr>
          <p:nvPr/>
        </p:nvSpPr>
        <p:spPr bwMode="auto">
          <a:xfrm>
            <a:off x="447675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64" name="Line 64"/>
          <p:cNvSpPr>
            <a:spLocks noChangeShapeType="1"/>
          </p:cNvSpPr>
          <p:nvPr/>
        </p:nvSpPr>
        <p:spPr bwMode="auto">
          <a:xfrm>
            <a:off x="447675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029200" y="2125663"/>
            <a:ext cx="0" cy="3870325"/>
            <a:chOff x="3168" y="1339"/>
            <a:chExt cx="0" cy="2438"/>
          </a:xfrm>
        </p:grpSpPr>
        <p:sp>
          <p:nvSpPr>
            <p:cNvPr id="34851" name="Line 66"/>
            <p:cNvSpPr>
              <a:spLocks noChangeShapeType="1"/>
            </p:cNvSpPr>
            <p:nvPr/>
          </p:nvSpPr>
          <p:spPr bwMode="auto">
            <a:xfrm rot="10800000">
              <a:off x="31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67"/>
            <p:cNvSpPr>
              <a:spLocks noChangeShapeType="1"/>
            </p:cNvSpPr>
            <p:nvPr/>
          </p:nvSpPr>
          <p:spPr bwMode="auto">
            <a:xfrm rot="10800000">
              <a:off x="31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481513" y="3482975"/>
            <a:ext cx="557212" cy="2500313"/>
            <a:chOff x="2823" y="2194"/>
            <a:chExt cx="351" cy="1575"/>
          </a:xfrm>
        </p:grpSpPr>
        <p:sp>
          <p:nvSpPr>
            <p:cNvPr id="34849" name="Freeform 69"/>
            <p:cNvSpPr>
              <a:spLocks/>
            </p:cNvSpPr>
            <p:nvPr/>
          </p:nvSpPr>
          <p:spPr bwMode="auto">
            <a:xfrm>
              <a:off x="28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Freeform 70"/>
            <p:cNvSpPr>
              <a:spLocks/>
            </p:cNvSpPr>
            <p:nvPr/>
          </p:nvSpPr>
          <p:spPr bwMode="auto">
            <a:xfrm>
              <a:off x="28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5029200" y="2125663"/>
            <a:ext cx="1828800" cy="2498725"/>
            <a:chOff x="3168" y="1339"/>
            <a:chExt cx="1152" cy="1574"/>
          </a:xfrm>
        </p:grpSpPr>
        <p:sp>
          <p:nvSpPr>
            <p:cNvPr id="34847" name="Line 72"/>
            <p:cNvSpPr>
              <a:spLocks noChangeShapeType="1"/>
            </p:cNvSpPr>
            <p:nvPr/>
          </p:nvSpPr>
          <p:spPr bwMode="auto">
            <a:xfrm>
              <a:off x="3168" y="2913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73"/>
            <p:cNvSpPr>
              <a:spLocks noChangeShapeType="1"/>
            </p:cNvSpPr>
            <p:nvPr/>
          </p:nvSpPr>
          <p:spPr bwMode="auto">
            <a:xfrm>
              <a:off x="3168" y="1339"/>
              <a:ext cx="11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74" name="Line 74"/>
          <p:cNvSpPr>
            <a:spLocks noChangeShapeType="1"/>
          </p:cNvSpPr>
          <p:nvPr/>
        </p:nvSpPr>
        <p:spPr bwMode="auto">
          <a:xfrm>
            <a:off x="6858000" y="4624388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75" name="Line 75"/>
          <p:cNvSpPr>
            <a:spLocks noChangeShapeType="1"/>
          </p:cNvSpPr>
          <p:nvPr/>
        </p:nvSpPr>
        <p:spPr bwMode="auto">
          <a:xfrm>
            <a:off x="6858000" y="2125663"/>
            <a:ext cx="0" cy="13716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862763" y="3482975"/>
            <a:ext cx="557212" cy="2500313"/>
            <a:chOff x="4323" y="2194"/>
            <a:chExt cx="351" cy="1575"/>
          </a:xfrm>
        </p:grpSpPr>
        <p:sp>
          <p:nvSpPr>
            <p:cNvPr id="34845" name="Freeform 77"/>
            <p:cNvSpPr>
              <a:spLocks/>
            </p:cNvSpPr>
            <p:nvPr/>
          </p:nvSpPr>
          <p:spPr bwMode="auto">
            <a:xfrm>
              <a:off x="4323" y="3768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Freeform 78"/>
            <p:cNvSpPr>
              <a:spLocks/>
            </p:cNvSpPr>
            <p:nvPr/>
          </p:nvSpPr>
          <p:spPr bwMode="auto">
            <a:xfrm>
              <a:off x="4323" y="2194"/>
              <a:ext cx="351" cy="1"/>
            </a:xfrm>
            <a:custGeom>
              <a:avLst/>
              <a:gdLst>
                <a:gd name="T0" fmla="*/ 0 w 351"/>
                <a:gd name="T1" fmla="*/ 0 h 1"/>
                <a:gd name="T2" fmla="*/ 351 w 351"/>
                <a:gd name="T3" fmla="*/ 0 h 1"/>
                <a:gd name="T4" fmla="*/ 0 60000 65536"/>
                <a:gd name="T5" fmla="*/ 0 60000 65536"/>
                <a:gd name="T6" fmla="*/ 0 w 351"/>
                <a:gd name="T7" fmla="*/ 0 h 1"/>
                <a:gd name="T8" fmla="*/ 351 w 3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1">
                  <a:moveTo>
                    <a:pt x="0" y="0"/>
                  </a:moveTo>
                  <a:lnTo>
                    <a:pt x="351" y="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7410450" y="2125663"/>
            <a:ext cx="0" cy="3870325"/>
            <a:chOff x="4668" y="1339"/>
            <a:chExt cx="0" cy="2438"/>
          </a:xfrm>
        </p:grpSpPr>
        <p:sp>
          <p:nvSpPr>
            <p:cNvPr id="34843" name="Line 80"/>
            <p:cNvSpPr>
              <a:spLocks noChangeShapeType="1"/>
            </p:cNvSpPr>
            <p:nvPr/>
          </p:nvSpPr>
          <p:spPr bwMode="auto">
            <a:xfrm rot="10800000">
              <a:off x="4668" y="2913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4" name="Line 81"/>
            <p:cNvSpPr>
              <a:spLocks noChangeShapeType="1"/>
            </p:cNvSpPr>
            <p:nvPr/>
          </p:nvSpPr>
          <p:spPr bwMode="auto">
            <a:xfrm rot="10800000">
              <a:off x="4668" y="1339"/>
              <a:ext cx="0" cy="86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7391400" y="2125663"/>
            <a:ext cx="914400" cy="2498725"/>
            <a:chOff x="4656" y="1339"/>
            <a:chExt cx="576" cy="1574"/>
          </a:xfrm>
        </p:grpSpPr>
        <p:sp>
          <p:nvSpPr>
            <p:cNvPr id="34841" name="Line 83"/>
            <p:cNvSpPr>
              <a:spLocks noChangeShapeType="1"/>
            </p:cNvSpPr>
            <p:nvPr/>
          </p:nvSpPr>
          <p:spPr bwMode="auto">
            <a:xfrm>
              <a:off x="4656" y="2913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Line 84"/>
            <p:cNvSpPr>
              <a:spLocks noChangeShapeType="1"/>
            </p:cNvSpPr>
            <p:nvPr/>
          </p:nvSpPr>
          <p:spPr bwMode="auto">
            <a:xfrm>
              <a:off x="4656" y="1339"/>
              <a:ext cx="5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2885" name="Rectangle 8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87" name="日期占位符 8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3D659-BE19-4CA1-A013-989D309E063D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4840" name="灯片编号占位符 8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18EA6CC-F855-4A63-B3EC-12415A4426D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28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3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  <p:bldP spid="332850" grpId="0" autoUpdateAnimBg="0"/>
      <p:bldP spid="332854" grpId="0" animBg="1"/>
      <p:bldP spid="332855" grpId="0" animBg="1"/>
      <p:bldP spid="332863" grpId="0" animBg="1"/>
      <p:bldP spid="332864" grpId="0" animBg="1"/>
      <p:bldP spid="332874" grpId="0" animBg="1"/>
      <p:bldP spid="3328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14343" name="AutoShape 3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4344" name="Group 91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14345" name="Freeform 5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6" name="Rectangle 6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4347" name="Rectangle 7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4348" name="Rectangle 8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4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435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51" name="Oval 11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2" name="Oval 12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3" name="Freeform 13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Freeform 14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5" name="Rectangle 15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57" name="Oval 17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Freeform 18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9" name="Oval 19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Freeform 20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1" name="Oval 21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Freeform 22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23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5" name="AutoShape 25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6" name="AutoShape 26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436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436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437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32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437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437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4375" name="Text Box 35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76" name="Rectangle 36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78" name="Rectangle 38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9" name="Oval 39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0" name="Oval 40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Rectangle 41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83" name="Group 43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144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7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438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4386" name="AutoShape 48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7" name="Rectangle 49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438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90" name="Freeform 52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53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2" name="Line 54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Rectangle 55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4394" name="Group 56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1442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5" name="Line 5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MASK</a:t>
                </a:r>
              </a:p>
            </p:txBody>
          </p:sp>
          <p:sp>
            <p:nvSpPr>
              <p:cNvPr id="14396" name="Oval 60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7" name="Oval 61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4399" name="Rectangle 63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4401" name="Rectangle 65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419E0"/>
                  </a:solidFill>
                </a:endParaRPr>
              </a:p>
            </p:txBody>
          </p:sp>
          <p:sp>
            <p:nvSpPr>
              <p:cNvPr id="14402" name="Freeform 66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3" name="Freeform 67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4" name="Freeform 68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609 h 1368"/>
                  <a:gd name="T2" fmla="*/ 0 w 1707"/>
                  <a:gd name="T3" fmla="*/ 657 h 1368"/>
                  <a:gd name="T4" fmla="*/ 720 w 1707"/>
                  <a:gd name="T5" fmla="*/ 657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30 h 1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368"/>
                  <a:gd name="T20" fmla="*/ 1707 w 1707"/>
                  <a:gd name="T21" fmla="*/ 1368 h 1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5" name="Freeform 69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6" name="Freeform 70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7" name="Freeform 71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8" name="Freeform 72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9" name="Line 73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1" name="Rectangle 7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2" name="AutoShape 76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3" name="Freeform 77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441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441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4418" name="Text Box 82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4419" name="Line 83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20" name="Text Box 8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442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4422" name="Rectangle 86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23" name="Text Box 87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</p:grpSp>
      </p:grp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D78B-8547-47BC-943B-31421EE4A980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166E3B0-D60D-4444-8735-1C8BCA0DC4C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341465" y="67490"/>
            <a:ext cx="6148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三、程序中断方式的接口电路</a:t>
            </a:r>
          </a:p>
        </p:txBody>
      </p:sp>
    </p:spTree>
    <p:extLst>
      <p:ext uri="{BB962C8B-B14F-4D97-AF65-F5344CB8AC3E}">
        <p14:creationId xmlns:p14="http://schemas.microsoft.com/office/powerpoint/2010/main" val="40760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b="1" dirty="0" smtClean="0"/>
              <a:t>章   输入输出系统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6  </a:t>
            </a:r>
            <a:r>
              <a:rPr lang="en-US" altLang="zh-CN" sz="3200" dirty="0">
                <a:latin typeface="Times New Roman" panose="02020603050405020304" pitchFamily="18" charset="0"/>
              </a:rPr>
              <a:t>DMA</a:t>
            </a:r>
            <a:r>
              <a:rPr lang="zh-CN" altLang="en-US" sz="3200" dirty="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</a:rPr>
              <a:t>程序中断方式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4  程序查询方式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3  </a:t>
            </a:r>
            <a:r>
              <a:rPr lang="en-US" altLang="zh-CN" sz="3200" dirty="0">
                <a:latin typeface="Times New Roman" panose="02020603050405020304" pitchFamily="18" charset="0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</a:rPr>
              <a:t>接口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2  外部设备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32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</a:rPr>
              <a:t>1  概述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0F28B3F-838B-4795-AC66-7270BF4A6AB4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1325" y="320675"/>
            <a:ext cx="6148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三、程序中断方式的接口电路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127125" y="1209675"/>
            <a:ext cx="661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1. 配置中断请求触发器和中断屏蔽触发器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5759450"/>
            <a:ext cx="1144588" cy="773113"/>
            <a:chOff x="1488" y="3628"/>
            <a:chExt cx="721" cy="487"/>
          </a:xfrm>
        </p:grpSpPr>
        <p:sp>
          <p:nvSpPr>
            <p:cNvPr id="35886" name="Rectangle 5"/>
            <p:cNvSpPr>
              <a:spLocks noChangeArrowheads="1"/>
            </p:cNvSpPr>
            <p:nvPr/>
          </p:nvSpPr>
          <p:spPr bwMode="auto">
            <a:xfrm>
              <a:off x="1488" y="3648"/>
              <a:ext cx="721" cy="46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7" name="Text Box 6"/>
            <p:cNvSpPr txBox="1">
              <a:spLocks noChangeArrowheads="1"/>
            </p:cNvSpPr>
            <p:nvPr/>
          </p:nvSpPr>
          <p:spPr bwMode="auto">
            <a:xfrm>
              <a:off x="1738" y="381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5888" name="Text Box 7"/>
            <p:cNvSpPr txBox="1">
              <a:spLocks noChangeArrowheads="1"/>
            </p:cNvSpPr>
            <p:nvPr/>
          </p:nvSpPr>
          <p:spPr bwMode="auto">
            <a:xfrm>
              <a:off x="1512" y="3628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333832" name="Freeform 8"/>
          <p:cNvSpPr>
            <a:spLocks/>
          </p:cNvSpPr>
          <p:nvPr/>
        </p:nvSpPr>
        <p:spPr bwMode="auto">
          <a:xfrm>
            <a:off x="2589213" y="5081588"/>
            <a:ext cx="1587" cy="709612"/>
          </a:xfrm>
          <a:custGeom>
            <a:avLst/>
            <a:gdLst>
              <a:gd name="T0" fmla="*/ 0 w 1"/>
              <a:gd name="T1" fmla="*/ 0 h 447"/>
              <a:gd name="T2" fmla="*/ 2147483646 w 1"/>
              <a:gd name="T3" fmla="*/ 2147483646 h 447"/>
              <a:gd name="T4" fmla="*/ 0 60000 65536"/>
              <a:gd name="T5" fmla="*/ 0 60000 65536"/>
              <a:gd name="T6" fmla="*/ 0 w 1"/>
              <a:gd name="T7" fmla="*/ 0 h 447"/>
              <a:gd name="T8" fmla="*/ 1 w 1"/>
              <a:gd name="T9" fmla="*/ 447 h 4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7">
                <a:moveTo>
                  <a:pt x="0" y="0"/>
                </a:moveTo>
                <a:lnTo>
                  <a:pt x="1" y="44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62200" y="4576763"/>
            <a:ext cx="685800" cy="500062"/>
            <a:chOff x="1488" y="2883"/>
            <a:chExt cx="432" cy="315"/>
          </a:xfrm>
        </p:grpSpPr>
        <p:sp>
          <p:nvSpPr>
            <p:cNvPr id="35883" name="Text Box 10"/>
            <p:cNvSpPr txBox="1">
              <a:spLocks noChangeArrowheads="1"/>
            </p:cNvSpPr>
            <p:nvPr/>
          </p:nvSpPr>
          <p:spPr bwMode="auto">
            <a:xfrm>
              <a:off x="1584" y="294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5884" name="Rectangle 11"/>
            <p:cNvSpPr>
              <a:spLocks noChangeArrowheads="1"/>
            </p:cNvSpPr>
            <p:nvPr/>
          </p:nvSpPr>
          <p:spPr bwMode="auto">
            <a:xfrm>
              <a:off x="1488" y="2942"/>
              <a:ext cx="43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5" name="Oval 12"/>
            <p:cNvSpPr>
              <a:spLocks noChangeArrowheads="1"/>
            </p:cNvSpPr>
            <p:nvPr/>
          </p:nvSpPr>
          <p:spPr bwMode="auto">
            <a:xfrm>
              <a:off x="1680" y="2883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62200" y="3829050"/>
            <a:ext cx="685800" cy="454025"/>
            <a:chOff x="1488" y="2412"/>
            <a:chExt cx="432" cy="286"/>
          </a:xfrm>
        </p:grpSpPr>
        <p:sp>
          <p:nvSpPr>
            <p:cNvPr id="35880" name="Text Box 14"/>
            <p:cNvSpPr txBox="1">
              <a:spLocks noChangeArrowheads="1"/>
            </p:cNvSpPr>
            <p:nvPr/>
          </p:nvSpPr>
          <p:spPr bwMode="auto">
            <a:xfrm>
              <a:off x="1609" y="24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81" name="Rectangle 15"/>
            <p:cNvSpPr>
              <a:spLocks noChangeArrowheads="1"/>
            </p:cNvSpPr>
            <p:nvPr/>
          </p:nvSpPr>
          <p:spPr bwMode="auto">
            <a:xfrm>
              <a:off x="1488" y="2464"/>
              <a:ext cx="432" cy="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5882" name="Oval 16"/>
            <p:cNvSpPr>
              <a:spLocks noChangeArrowheads="1"/>
            </p:cNvSpPr>
            <p:nvPr/>
          </p:nvSpPr>
          <p:spPr bwMode="auto">
            <a:xfrm>
              <a:off x="1680" y="2412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3841" name="Freeform 17"/>
          <p:cNvSpPr>
            <a:spLocks/>
          </p:cNvSpPr>
          <p:nvPr/>
        </p:nvSpPr>
        <p:spPr bwMode="auto">
          <a:xfrm>
            <a:off x="2695575" y="3390900"/>
            <a:ext cx="4763" cy="452438"/>
          </a:xfrm>
          <a:custGeom>
            <a:avLst/>
            <a:gdLst>
              <a:gd name="T0" fmla="*/ 0 w 3"/>
              <a:gd name="T1" fmla="*/ 0 h 285"/>
              <a:gd name="T2" fmla="*/ 2147483646 w 3"/>
              <a:gd name="T3" fmla="*/ 2147483646 h 285"/>
              <a:gd name="T4" fmla="*/ 0 60000 65536"/>
              <a:gd name="T5" fmla="*/ 0 60000 65536"/>
              <a:gd name="T6" fmla="*/ 0 w 3"/>
              <a:gd name="T7" fmla="*/ 0 h 285"/>
              <a:gd name="T8" fmla="*/ 3 w 3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85">
                <a:moveTo>
                  <a:pt x="0" y="0"/>
                </a:moveTo>
                <a:lnTo>
                  <a:pt x="3" y="285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2" name="Freeform 18"/>
          <p:cNvSpPr>
            <a:spLocks/>
          </p:cNvSpPr>
          <p:nvPr/>
        </p:nvSpPr>
        <p:spPr bwMode="auto">
          <a:xfrm>
            <a:off x="2705100" y="4267200"/>
            <a:ext cx="1588" cy="323850"/>
          </a:xfrm>
          <a:custGeom>
            <a:avLst/>
            <a:gdLst>
              <a:gd name="T0" fmla="*/ 0 w 1"/>
              <a:gd name="T1" fmla="*/ 0 h 204"/>
              <a:gd name="T2" fmla="*/ 0 w 1"/>
              <a:gd name="T3" fmla="*/ 2147483646 h 204"/>
              <a:gd name="T4" fmla="*/ 0 60000 65536"/>
              <a:gd name="T5" fmla="*/ 0 60000 65536"/>
              <a:gd name="T6" fmla="*/ 0 w 1"/>
              <a:gd name="T7" fmla="*/ 0 h 204"/>
              <a:gd name="T8" fmla="*/ 1 w 1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4">
                <a:moveTo>
                  <a:pt x="0" y="0"/>
                </a:moveTo>
                <a:lnTo>
                  <a:pt x="0" y="20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3" name="Freeform 19"/>
          <p:cNvSpPr>
            <a:spLocks/>
          </p:cNvSpPr>
          <p:nvPr/>
        </p:nvSpPr>
        <p:spPr bwMode="auto">
          <a:xfrm>
            <a:off x="1844675" y="3409950"/>
            <a:ext cx="1371600" cy="171450"/>
          </a:xfrm>
          <a:custGeom>
            <a:avLst/>
            <a:gdLst>
              <a:gd name="T0" fmla="*/ 0 w 723"/>
              <a:gd name="T1" fmla="*/ 2147483646 h 108"/>
              <a:gd name="T2" fmla="*/ 2147483646 w 723"/>
              <a:gd name="T3" fmla="*/ 2147483646 h 108"/>
              <a:gd name="T4" fmla="*/ 2147483646 w 723"/>
              <a:gd name="T5" fmla="*/ 0 h 108"/>
              <a:gd name="T6" fmla="*/ 0 60000 65536"/>
              <a:gd name="T7" fmla="*/ 0 60000 65536"/>
              <a:gd name="T8" fmla="*/ 0 60000 65536"/>
              <a:gd name="T9" fmla="*/ 0 w 723"/>
              <a:gd name="T10" fmla="*/ 0 h 108"/>
              <a:gd name="T11" fmla="*/ 723 w 723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" h="108">
                <a:moveTo>
                  <a:pt x="0" y="108"/>
                </a:moveTo>
                <a:lnTo>
                  <a:pt x="720" y="108"/>
                </a:lnTo>
                <a:lnTo>
                  <a:pt x="723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4" name="Freeform 20"/>
          <p:cNvSpPr>
            <a:spLocks/>
          </p:cNvSpPr>
          <p:nvPr/>
        </p:nvSpPr>
        <p:spPr bwMode="auto">
          <a:xfrm>
            <a:off x="2857500" y="2295525"/>
            <a:ext cx="2224088" cy="3038475"/>
          </a:xfrm>
          <a:custGeom>
            <a:avLst/>
            <a:gdLst>
              <a:gd name="T0" fmla="*/ 0 w 1401"/>
              <a:gd name="T1" fmla="*/ 2147483646 h 1914"/>
              <a:gd name="T2" fmla="*/ 0 w 1401"/>
              <a:gd name="T3" fmla="*/ 2147483646 h 1914"/>
              <a:gd name="T4" fmla="*/ 2147483646 w 1401"/>
              <a:gd name="T5" fmla="*/ 2147483646 h 1914"/>
              <a:gd name="T6" fmla="*/ 2147483646 w 1401"/>
              <a:gd name="T7" fmla="*/ 0 h 1914"/>
              <a:gd name="T8" fmla="*/ 2147483646 w 1401"/>
              <a:gd name="T9" fmla="*/ 2147483646 h 1914"/>
              <a:gd name="T10" fmla="*/ 2147483646 w 1401"/>
              <a:gd name="T11" fmla="*/ 2147483646 h 19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1"/>
              <a:gd name="T19" fmla="*/ 0 h 1914"/>
              <a:gd name="T20" fmla="*/ 1401 w 1401"/>
              <a:gd name="T21" fmla="*/ 1914 h 19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1" h="1914">
                <a:moveTo>
                  <a:pt x="0" y="1758"/>
                </a:moveTo>
                <a:lnTo>
                  <a:pt x="0" y="1914"/>
                </a:lnTo>
                <a:lnTo>
                  <a:pt x="600" y="1914"/>
                </a:lnTo>
                <a:lnTo>
                  <a:pt x="600" y="0"/>
                </a:lnTo>
                <a:lnTo>
                  <a:pt x="1401" y="3"/>
                </a:lnTo>
                <a:lnTo>
                  <a:pt x="1401" y="1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5780088" y="2133600"/>
            <a:ext cx="2684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INTR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中断请求触发器</a:t>
            </a:r>
          </a:p>
        </p:txBody>
      </p:sp>
      <p:sp>
        <p:nvSpPr>
          <p:cNvPr id="333846" name="Text Box 22"/>
          <p:cNvSpPr txBox="1">
            <a:spLocks noChangeArrowheads="1"/>
          </p:cNvSpPr>
          <p:nvPr/>
        </p:nvSpPr>
        <p:spPr bwMode="auto">
          <a:xfrm>
            <a:off x="5780088" y="3282950"/>
            <a:ext cx="336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INTR = 1 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有请求</a:t>
            </a:r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5780088" y="4006850"/>
            <a:ext cx="26844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MASK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中断屏蔽触发器</a:t>
            </a:r>
          </a:p>
        </p:txBody>
      </p:sp>
      <p:sp>
        <p:nvSpPr>
          <p:cNvPr id="333848" name="Text Box 24"/>
          <p:cNvSpPr txBox="1">
            <a:spLocks noChangeArrowheads="1"/>
          </p:cNvSpPr>
          <p:nvPr/>
        </p:nvSpPr>
        <p:spPr bwMode="auto">
          <a:xfrm>
            <a:off x="5780088" y="5157788"/>
            <a:ext cx="336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MASK = 1 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被屏蔽</a:t>
            </a:r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304800" y="3336925"/>
            <a:ext cx="171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来自 </a:t>
            </a:r>
            <a:r>
              <a: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中断查询信号</a:t>
            </a: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3513138" y="6156325"/>
            <a:ext cx="1973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受设备本身控制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2590800"/>
            <a:ext cx="2971800" cy="838200"/>
            <a:chOff x="1488" y="1632"/>
            <a:chExt cx="1872" cy="528"/>
          </a:xfrm>
        </p:grpSpPr>
        <p:grpSp>
          <p:nvGrpSpPr>
            <p:cNvPr id="35866" name="Group 28"/>
            <p:cNvGrpSpPr>
              <a:grpSpLocks/>
            </p:cNvGrpSpPr>
            <p:nvPr/>
          </p:nvGrpSpPr>
          <p:grpSpPr bwMode="auto">
            <a:xfrm>
              <a:off x="1488" y="1692"/>
              <a:ext cx="721" cy="468"/>
              <a:chOff x="1488" y="1692"/>
              <a:chExt cx="721" cy="468"/>
            </a:xfrm>
          </p:grpSpPr>
          <p:sp>
            <p:nvSpPr>
              <p:cNvPr id="35876" name="Text Box 29"/>
              <p:cNvSpPr txBox="1">
                <a:spLocks noChangeArrowheads="1"/>
              </p:cNvSpPr>
              <p:nvPr/>
            </p:nvSpPr>
            <p:spPr bwMode="auto">
              <a:xfrm>
                <a:off x="1595" y="1718"/>
                <a:ext cx="5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35877" name="Rectangle 30"/>
              <p:cNvSpPr>
                <a:spLocks noChangeArrowheads="1"/>
              </p:cNvSpPr>
              <p:nvPr/>
            </p:nvSpPr>
            <p:spPr bwMode="auto">
              <a:xfrm>
                <a:off x="1488" y="1692"/>
                <a:ext cx="721" cy="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5878" name="Text Box 31"/>
              <p:cNvSpPr txBox="1">
                <a:spLocks noChangeArrowheads="1"/>
              </p:cNvSpPr>
              <p:nvPr/>
            </p:nvSpPr>
            <p:spPr bwMode="auto">
              <a:xfrm>
                <a:off x="1488" y="1947"/>
                <a:ext cx="2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  D</a:t>
                </a:r>
              </a:p>
            </p:txBody>
          </p:sp>
          <p:sp>
            <p:nvSpPr>
              <p:cNvPr id="35879" name="AutoShape 32"/>
              <p:cNvSpPr>
                <a:spLocks noChangeArrowheads="1"/>
              </p:cNvSpPr>
              <p:nvPr/>
            </p:nvSpPr>
            <p:spPr bwMode="auto">
              <a:xfrm>
                <a:off x="1969" y="2026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867" name="Group 33"/>
            <p:cNvGrpSpPr>
              <a:grpSpLocks/>
            </p:cNvGrpSpPr>
            <p:nvPr/>
          </p:nvGrpSpPr>
          <p:grpSpPr bwMode="auto">
            <a:xfrm>
              <a:off x="2640" y="1632"/>
              <a:ext cx="720" cy="528"/>
              <a:chOff x="2640" y="1632"/>
              <a:chExt cx="720" cy="528"/>
            </a:xfrm>
          </p:grpSpPr>
          <p:sp>
            <p:nvSpPr>
              <p:cNvPr id="35868" name="Text Box 34"/>
              <p:cNvSpPr txBox="1">
                <a:spLocks noChangeArrowheads="1"/>
              </p:cNvSpPr>
              <p:nvPr/>
            </p:nvSpPr>
            <p:spPr bwMode="auto">
              <a:xfrm>
                <a:off x="2688" y="1824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</a:p>
            </p:txBody>
          </p:sp>
          <p:sp>
            <p:nvSpPr>
              <p:cNvPr id="35869" name="Rectangle 35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5870" name="Oval 36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5871" name="Group 37"/>
              <p:cNvGrpSpPr>
                <a:grpSpLocks/>
              </p:cNvGrpSpPr>
              <p:nvPr/>
            </p:nvGrpSpPr>
            <p:grpSpPr bwMode="auto">
              <a:xfrm>
                <a:off x="3096" y="1680"/>
                <a:ext cx="216" cy="212"/>
                <a:chOff x="3096" y="1660"/>
                <a:chExt cx="216" cy="212"/>
              </a:xfrm>
            </p:grpSpPr>
            <p:grpSp>
              <p:nvGrpSpPr>
                <p:cNvPr id="35872" name="Group 38"/>
                <p:cNvGrpSpPr>
                  <a:grpSpLocks/>
                </p:cNvGrpSpPr>
                <p:nvPr/>
              </p:nvGrpSpPr>
              <p:grpSpPr bwMode="auto">
                <a:xfrm>
                  <a:off x="3096" y="1660"/>
                  <a:ext cx="216" cy="212"/>
                  <a:chOff x="3120" y="2044"/>
                  <a:chExt cx="216" cy="212"/>
                </a:xfrm>
              </p:grpSpPr>
              <p:sp>
                <p:nvSpPr>
                  <p:cNvPr id="3587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2044"/>
                    <a:ext cx="216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Char char="•"/>
                      <a:defRPr sz="21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5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375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1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Q</a:t>
                    </a:r>
                  </a:p>
                </p:txBody>
              </p:sp>
              <p:sp>
                <p:nvSpPr>
                  <p:cNvPr id="3587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64"/>
                    <a:ext cx="144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73" name="Line 41"/>
                <p:cNvSpPr>
                  <a:spLocks noChangeShapeType="1"/>
                </p:cNvSpPr>
                <p:nvPr/>
              </p:nvSpPr>
              <p:spPr bwMode="auto">
                <a:xfrm>
                  <a:off x="3144" y="170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5780088" y="5881688"/>
            <a:ext cx="2405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  </a:t>
            </a:r>
            <a:r>
              <a:rPr lang="zh-CN" altLang="en-US" sz="2800">
                <a:latin typeface="Times New Roman" panose="02020603050405020304" pitchFamily="18" charset="0"/>
              </a:rPr>
              <a:t>完成触发器</a:t>
            </a:r>
          </a:p>
        </p:txBody>
      </p:sp>
      <p:sp>
        <p:nvSpPr>
          <p:cNvPr id="333867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33400" y="1762125"/>
            <a:ext cx="2133600" cy="914400"/>
            <a:chOff x="336" y="1104"/>
            <a:chExt cx="1344" cy="576"/>
          </a:xfrm>
        </p:grpSpPr>
        <p:sp>
          <p:nvSpPr>
            <p:cNvPr id="35864" name="Freeform 45"/>
            <p:cNvSpPr>
              <a:spLocks/>
            </p:cNvSpPr>
            <p:nvPr/>
          </p:nvSpPr>
          <p:spPr bwMode="auto">
            <a:xfrm>
              <a:off x="912" y="1440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768 w 768"/>
                <a:gd name="T3" fmla="*/ 0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lnTo>
                    <a:pt x="768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5" name="Text Box 46"/>
            <p:cNvSpPr txBox="1">
              <a:spLocks noChangeArrowheads="1"/>
            </p:cNvSpPr>
            <p:nvPr/>
          </p:nvSpPr>
          <p:spPr bwMode="auto">
            <a:xfrm>
              <a:off x="336" y="110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中断请求</a:t>
              </a:r>
            </a:p>
          </p:txBody>
        </p:sp>
      </p:grpSp>
      <p:sp>
        <p:nvSpPr>
          <p:cNvPr id="48" name="日期占位符 4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06C9B9-6020-484B-9325-B47EF2C367CE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5863" name="灯片编号占位符 4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402E831E-D308-4F30-978D-F3A52855E863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30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3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utoUpdateAnimBg="0"/>
      <p:bldP spid="333832" grpId="0" animBg="1"/>
      <p:bldP spid="333841" grpId="0" animBg="1"/>
      <p:bldP spid="333842" grpId="0" animBg="1"/>
      <p:bldP spid="333843" grpId="0" animBg="1"/>
      <p:bldP spid="333844" grpId="0" animBg="1"/>
      <p:bldP spid="333845" grpId="0" autoUpdateAnimBg="0"/>
      <p:bldP spid="333846" grpId="0" autoUpdateAnimBg="0"/>
      <p:bldP spid="333847" grpId="0" autoUpdateAnimBg="0"/>
      <p:bldP spid="333848" grpId="0" autoUpdateAnimBg="0"/>
      <p:bldP spid="333849" grpId="0" autoUpdateAnimBg="0"/>
      <p:bldP spid="333850" grpId="0" autoUpdateAnimBg="0"/>
      <p:bldP spid="3338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排队器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9600" y="1309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排队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438400" y="1049338"/>
            <a:ext cx="680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在 </a:t>
            </a:r>
            <a:r>
              <a:rPr lang="en-US" altLang="zh-CN" sz="2800" dirty="0">
                <a:latin typeface="Times New Roman" panose="02020603050405020304" pitchFamily="18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</a:rPr>
              <a:t>内或在接口电路中（链式排队器）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1524000" y="1049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524000" y="1614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软件</a:t>
            </a:r>
          </a:p>
        </p:txBody>
      </p:sp>
      <p:sp>
        <p:nvSpPr>
          <p:cNvPr id="334855" name="AutoShape 7"/>
          <p:cNvSpPr>
            <a:spLocks/>
          </p:cNvSpPr>
          <p:nvPr/>
        </p:nvSpPr>
        <p:spPr bwMode="auto">
          <a:xfrm>
            <a:off x="1447800" y="1233488"/>
            <a:ext cx="152400" cy="747712"/>
          </a:xfrm>
          <a:prstGeom prst="leftBrace">
            <a:avLst>
              <a:gd name="adj1" fmla="val 408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7675" y="3167063"/>
            <a:ext cx="1760538" cy="1481137"/>
            <a:chOff x="282" y="2773"/>
            <a:chExt cx="1109" cy="933"/>
          </a:xfrm>
        </p:grpSpPr>
        <p:sp>
          <p:nvSpPr>
            <p:cNvPr id="36965" name="Text Box 11"/>
            <p:cNvSpPr txBox="1">
              <a:spLocks noChangeArrowheads="1"/>
            </p:cNvSpPr>
            <p:nvPr/>
          </p:nvSpPr>
          <p:spPr bwMode="auto">
            <a:xfrm>
              <a:off x="282" y="277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6" name="Rectangle 12"/>
            <p:cNvSpPr>
              <a:spLocks noChangeArrowheads="1"/>
            </p:cNvSpPr>
            <p:nvPr/>
          </p:nvSpPr>
          <p:spPr bwMode="auto">
            <a:xfrm>
              <a:off x="287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05075" y="3182938"/>
            <a:ext cx="1760538" cy="1465262"/>
            <a:chOff x="1578" y="2783"/>
            <a:chExt cx="1109" cy="923"/>
          </a:xfrm>
        </p:grpSpPr>
        <p:sp>
          <p:nvSpPr>
            <p:cNvPr id="36963" name="Text Box 14"/>
            <p:cNvSpPr txBox="1">
              <a:spLocks noChangeArrowheads="1"/>
            </p:cNvSpPr>
            <p:nvPr/>
          </p:nvSpPr>
          <p:spPr bwMode="auto">
            <a:xfrm>
              <a:off x="1578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4" name="Rectangle 15"/>
            <p:cNvSpPr>
              <a:spLocks noChangeArrowheads="1"/>
            </p:cNvSpPr>
            <p:nvPr/>
          </p:nvSpPr>
          <p:spPr bwMode="auto">
            <a:xfrm>
              <a:off x="1583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70413" y="3182938"/>
            <a:ext cx="1752600" cy="1465262"/>
            <a:chOff x="2879" y="2783"/>
            <a:chExt cx="1104" cy="923"/>
          </a:xfrm>
        </p:grpSpPr>
        <p:sp>
          <p:nvSpPr>
            <p:cNvPr id="36961" name="Text Box 17"/>
            <p:cNvSpPr txBox="1">
              <a:spLocks noChangeArrowheads="1"/>
            </p:cNvSpPr>
            <p:nvPr/>
          </p:nvSpPr>
          <p:spPr bwMode="auto">
            <a:xfrm>
              <a:off x="2880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2" name="Rectangle 18"/>
            <p:cNvSpPr>
              <a:spLocks noChangeArrowheads="1"/>
            </p:cNvSpPr>
            <p:nvPr/>
          </p:nvSpPr>
          <p:spPr bwMode="auto">
            <a:xfrm>
              <a:off x="2879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627813" y="3182938"/>
            <a:ext cx="1752600" cy="1465262"/>
            <a:chOff x="4175" y="2783"/>
            <a:chExt cx="1104" cy="923"/>
          </a:xfrm>
        </p:grpSpPr>
        <p:sp>
          <p:nvSpPr>
            <p:cNvPr id="36959" name="Text Box 20"/>
            <p:cNvSpPr txBox="1">
              <a:spLocks noChangeArrowheads="1"/>
            </p:cNvSpPr>
            <p:nvPr/>
          </p:nvSpPr>
          <p:spPr bwMode="auto">
            <a:xfrm>
              <a:off x="4176" y="2783"/>
              <a:ext cx="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r>
                <a:rPr lang="zh-CN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´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60" name="Rectangle 21"/>
            <p:cNvSpPr>
              <a:spLocks noChangeArrowheads="1"/>
            </p:cNvSpPr>
            <p:nvPr/>
          </p:nvSpPr>
          <p:spPr bwMode="auto">
            <a:xfrm>
              <a:off x="4175" y="3034"/>
              <a:ext cx="110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23875" y="2687638"/>
            <a:ext cx="8467725" cy="2722562"/>
            <a:chOff x="330" y="1693"/>
            <a:chExt cx="5334" cy="1715"/>
          </a:xfrm>
        </p:grpSpPr>
        <p:grpSp>
          <p:nvGrpSpPr>
            <p:cNvPr id="36907" name="Group 23"/>
            <p:cNvGrpSpPr>
              <a:grpSpLocks/>
            </p:cNvGrpSpPr>
            <p:nvPr/>
          </p:nvGrpSpPr>
          <p:grpSpPr bwMode="auto">
            <a:xfrm>
              <a:off x="862" y="1693"/>
              <a:ext cx="3890" cy="916"/>
              <a:chOff x="862" y="1693"/>
              <a:chExt cx="3890" cy="916"/>
            </a:xfrm>
          </p:grpSpPr>
          <p:sp>
            <p:nvSpPr>
              <p:cNvPr id="36955" name="Freeform 24"/>
              <p:cNvSpPr>
                <a:spLocks/>
              </p:cNvSpPr>
              <p:nvPr/>
            </p:nvSpPr>
            <p:spPr bwMode="auto">
              <a:xfrm>
                <a:off x="862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6" name="Freeform 25"/>
              <p:cNvSpPr>
                <a:spLocks/>
              </p:cNvSpPr>
              <p:nvPr/>
            </p:nvSpPr>
            <p:spPr bwMode="auto">
              <a:xfrm>
                <a:off x="2165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7" name="Freeform 26"/>
              <p:cNvSpPr>
                <a:spLocks/>
              </p:cNvSpPr>
              <p:nvPr/>
            </p:nvSpPr>
            <p:spPr bwMode="auto">
              <a:xfrm>
                <a:off x="346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8" name="Freeform 27"/>
              <p:cNvSpPr>
                <a:spLocks/>
              </p:cNvSpPr>
              <p:nvPr/>
            </p:nvSpPr>
            <p:spPr bwMode="auto">
              <a:xfrm>
                <a:off x="4751" y="1693"/>
                <a:ext cx="1" cy="916"/>
              </a:xfrm>
              <a:custGeom>
                <a:avLst/>
                <a:gdLst>
                  <a:gd name="T0" fmla="*/ 0 w 1"/>
                  <a:gd name="T1" fmla="*/ 0 h 916"/>
                  <a:gd name="T2" fmla="*/ 1 w 1"/>
                  <a:gd name="T3" fmla="*/ 916 h 916"/>
                  <a:gd name="T4" fmla="*/ 0 60000 65536"/>
                  <a:gd name="T5" fmla="*/ 0 60000 65536"/>
                  <a:gd name="T6" fmla="*/ 0 w 1"/>
                  <a:gd name="T7" fmla="*/ 0 h 916"/>
                  <a:gd name="T8" fmla="*/ 1 w 1"/>
                  <a:gd name="T9" fmla="*/ 916 h 9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916">
                    <a:moveTo>
                      <a:pt x="0" y="0"/>
                    </a:moveTo>
                    <a:lnTo>
                      <a:pt x="1" y="91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908" name="Group 28"/>
            <p:cNvGrpSpPr>
              <a:grpSpLocks/>
            </p:cNvGrpSpPr>
            <p:nvPr/>
          </p:nvGrpSpPr>
          <p:grpSpPr bwMode="auto">
            <a:xfrm>
              <a:off x="330" y="2352"/>
              <a:ext cx="5334" cy="1056"/>
              <a:chOff x="330" y="2352"/>
              <a:chExt cx="5334" cy="1056"/>
            </a:xfrm>
          </p:grpSpPr>
          <p:sp>
            <p:nvSpPr>
              <p:cNvPr id="36909" name="Freeform 29"/>
              <p:cNvSpPr>
                <a:spLocks/>
              </p:cNvSpPr>
              <p:nvPr/>
            </p:nvSpPr>
            <p:spPr bwMode="auto">
              <a:xfrm>
                <a:off x="911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0" name="Text Box 30"/>
              <p:cNvSpPr txBox="1">
                <a:spLocks noChangeArrowheads="1"/>
              </p:cNvSpPr>
              <p:nvPr/>
            </p:nvSpPr>
            <p:spPr bwMode="auto">
              <a:xfrm>
                <a:off x="671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911" name="Line 31"/>
              <p:cNvSpPr>
                <a:spLocks noChangeShapeType="1"/>
              </p:cNvSpPr>
              <p:nvPr/>
            </p:nvSpPr>
            <p:spPr bwMode="auto">
              <a:xfrm>
                <a:off x="729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2" name="Freeform 32"/>
              <p:cNvSpPr>
                <a:spLocks/>
              </p:cNvSpPr>
              <p:nvPr/>
            </p:nvSpPr>
            <p:spPr bwMode="auto">
              <a:xfrm>
                <a:off x="2207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Text Box 33"/>
              <p:cNvSpPr txBox="1">
                <a:spLocks noChangeArrowheads="1"/>
              </p:cNvSpPr>
              <p:nvPr/>
            </p:nvSpPr>
            <p:spPr bwMode="auto">
              <a:xfrm>
                <a:off x="1978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914" name="Line 34"/>
              <p:cNvSpPr>
                <a:spLocks noChangeShapeType="1"/>
              </p:cNvSpPr>
              <p:nvPr/>
            </p:nvSpPr>
            <p:spPr bwMode="auto">
              <a:xfrm>
                <a:off x="203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5" name="Freeform 35"/>
              <p:cNvSpPr>
                <a:spLocks/>
              </p:cNvSpPr>
              <p:nvPr/>
            </p:nvSpPr>
            <p:spPr bwMode="auto">
              <a:xfrm>
                <a:off x="3503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6" name="Text Box 36"/>
              <p:cNvSpPr txBox="1">
                <a:spLocks noChangeArrowheads="1"/>
              </p:cNvSpPr>
              <p:nvPr/>
            </p:nvSpPr>
            <p:spPr bwMode="auto">
              <a:xfrm>
                <a:off x="3274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17" name="Line 37"/>
              <p:cNvSpPr>
                <a:spLocks noChangeShapeType="1"/>
              </p:cNvSpPr>
              <p:nvPr/>
            </p:nvSpPr>
            <p:spPr bwMode="auto">
              <a:xfrm>
                <a:off x="3332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8" name="Freeform 38"/>
              <p:cNvSpPr>
                <a:spLocks/>
              </p:cNvSpPr>
              <p:nvPr/>
            </p:nvSpPr>
            <p:spPr bwMode="auto">
              <a:xfrm>
                <a:off x="4799" y="2774"/>
                <a:ext cx="96" cy="336"/>
              </a:xfrm>
              <a:custGeom>
                <a:avLst/>
                <a:gdLst>
                  <a:gd name="T0" fmla="*/ 96 w 96"/>
                  <a:gd name="T1" fmla="*/ 0 h 336"/>
                  <a:gd name="T2" fmla="*/ 0 w 96"/>
                  <a:gd name="T3" fmla="*/ 0 h 336"/>
                  <a:gd name="T4" fmla="*/ 0 w 96"/>
                  <a:gd name="T5" fmla="*/ 336 h 33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336"/>
                  <a:gd name="T11" fmla="*/ 96 w 96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336">
                    <a:moveTo>
                      <a:pt x="96" y="0"/>
                    </a:move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9" name="Text Box 39"/>
              <p:cNvSpPr txBox="1">
                <a:spLocks noChangeArrowheads="1"/>
              </p:cNvSpPr>
              <p:nvPr/>
            </p:nvSpPr>
            <p:spPr bwMode="auto">
              <a:xfrm>
                <a:off x="4618" y="3158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0" name="Line 40"/>
              <p:cNvSpPr>
                <a:spLocks noChangeShapeType="1"/>
              </p:cNvSpPr>
              <p:nvPr/>
            </p:nvSpPr>
            <p:spPr bwMode="auto">
              <a:xfrm>
                <a:off x="4676" y="3168"/>
                <a:ext cx="38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1" name="Text Box 41"/>
              <p:cNvSpPr txBox="1">
                <a:spLocks noChangeArrowheads="1"/>
              </p:cNvSpPr>
              <p:nvPr/>
            </p:nvSpPr>
            <p:spPr bwMode="auto">
              <a:xfrm>
                <a:off x="1761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22" name="Rectangle 42"/>
              <p:cNvSpPr>
                <a:spLocks noChangeArrowheads="1"/>
              </p:cNvSpPr>
              <p:nvPr/>
            </p:nvSpPr>
            <p:spPr bwMode="auto">
              <a:xfrm>
                <a:off x="1775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23" name="Text Box 43"/>
              <p:cNvSpPr txBox="1">
                <a:spLocks noChangeArrowheads="1"/>
              </p:cNvSpPr>
              <p:nvPr/>
            </p:nvSpPr>
            <p:spPr bwMode="auto">
              <a:xfrm>
                <a:off x="2302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24" name="Rectangle 44"/>
              <p:cNvSpPr>
                <a:spLocks noChangeArrowheads="1"/>
              </p:cNvSpPr>
              <p:nvPr/>
            </p:nvSpPr>
            <p:spPr bwMode="auto">
              <a:xfrm>
                <a:off x="2303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25" name="Oval 45"/>
              <p:cNvSpPr>
                <a:spLocks noChangeArrowheads="1"/>
              </p:cNvSpPr>
              <p:nvPr/>
            </p:nvSpPr>
            <p:spPr bwMode="auto">
              <a:xfrm>
                <a:off x="2014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6" name="Oval 46"/>
              <p:cNvSpPr>
                <a:spLocks noChangeArrowheads="1"/>
              </p:cNvSpPr>
              <p:nvPr/>
            </p:nvSpPr>
            <p:spPr bwMode="auto">
              <a:xfrm>
                <a:off x="2542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27" name="Freeform 47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8" name="Freeform 48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29" name="Text Box 49"/>
              <p:cNvSpPr txBox="1">
                <a:spLocks noChangeArrowheads="1"/>
              </p:cNvSpPr>
              <p:nvPr/>
            </p:nvSpPr>
            <p:spPr bwMode="auto">
              <a:xfrm>
                <a:off x="3055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30" name="Rectangle 50"/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1" name="Text Box 51"/>
              <p:cNvSpPr txBox="1">
                <a:spLocks noChangeArrowheads="1"/>
              </p:cNvSpPr>
              <p:nvPr/>
            </p:nvSpPr>
            <p:spPr bwMode="auto">
              <a:xfrm>
                <a:off x="3599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32" name="Rectangle 52"/>
              <p:cNvSpPr>
                <a:spLocks noChangeArrowheads="1"/>
              </p:cNvSpPr>
              <p:nvPr/>
            </p:nvSpPr>
            <p:spPr bwMode="auto">
              <a:xfrm>
                <a:off x="3600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3" name="Oval 53"/>
              <p:cNvSpPr>
                <a:spLocks noChangeArrowheads="1"/>
              </p:cNvSpPr>
              <p:nvPr/>
            </p:nvSpPr>
            <p:spPr bwMode="auto">
              <a:xfrm>
                <a:off x="3311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34" name="Oval 54"/>
              <p:cNvSpPr>
                <a:spLocks noChangeArrowheads="1"/>
              </p:cNvSpPr>
              <p:nvPr/>
            </p:nvSpPr>
            <p:spPr bwMode="auto">
              <a:xfrm>
                <a:off x="3839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7" name="Text Box 57"/>
              <p:cNvSpPr txBox="1">
                <a:spLocks noChangeArrowheads="1"/>
              </p:cNvSpPr>
              <p:nvPr/>
            </p:nvSpPr>
            <p:spPr bwMode="auto">
              <a:xfrm>
                <a:off x="4348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38" name="Rectangle 58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39" name="Text Box 59"/>
              <p:cNvSpPr txBox="1">
                <a:spLocks noChangeArrowheads="1"/>
              </p:cNvSpPr>
              <p:nvPr/>
            </p:nvSpPr>
            <p:spPr bwMode="auto">
              <a:xfrm>
                <a:off x="4895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40" name="Rectangle 60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1" name="Oval 61"/>
              <p:cNvSpPr>
                <a:spLocks noChangeArrowheads="1"/>
              </p:cNvSpPr>
              <p:nvPr/>
            </p:nvSpPr>
            <p:spPr bwMode="auto">
              <a:xfrm>
                <a:off x="4607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42" name="Oval 62"/>
              <p:cNvSpPr>
                <a:spLocks noChangeArrowheads="1"/>
              </p:cNvSpPr>
              <p:nvPr/>
            </p:nvSpPr>
            <p:spPr bwMode="auto">
              <a:xfrm>
                <a:off x="5135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43" name="Freeform 63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4" name="Freeform 64"/>
              <p:cNvSpPr>
                <a:spLocks/>
              </p:cNvSpPr>
              <p:nvPr/>
            </p:nvSpPr>
            <p:spPr bwMode="auto">
              <a:xfrm>
                <a:off x="5187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45" name="Text Box 65"/>
              <p:cNvSpPr txBox="1">
                <a:spLocks noChangeArrowheads="1"/>
              </p:cNvSpPr>
              <p:nvPr/>
            </p:nvSpPr>
            <p:spPr bwMode="auto">
              <a:xfrm>
                <a:off x="467" y="247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6946" name="Rectangle 66"/>
              <p:cNvSpPr>
                <a:spLocks noChangeArrowheads="1"/>
              </p:cNvSpPr>
              <p:nvPr/>
            </p:nvSpPr>
            <p:spPr bwMode="auto">
              <a:xfrm>
                <a:off x="479" y="2352"/>
                <a:ext cx="239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7" name="Text Box 67"/>
              <p:cNvSpPr txBox="1">
                <a:spLocks noChangeArrowheads="1"/>
              </p:cNvSpPr>
              <p:nvPr/>
            </p:nvSpPr>
            <p:spPr bwMode="auto">
              <a:xfrm>
                <a:off x="1006" y="2471"/>
                <a:ext cx="2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&amp; </a:t>
                </a:r>
              </a:p>
            </p:txBody>
          </p:sp>
          <p:sp>
            <p:nvSpPr>
              <p:cNvPr id="36948" name="Rectangle 68"/>
              <p:cNvSpPr>
                <a:spLocks noChangeArrowheads="1"/>
              </p:cNvSpPr>
              <p:nvPr/>
            </p:nvSpPr>
            <p:spPr bwMode="auto">
              <a:xfrm>
                <a:off x="1007" y="2352"/>
                <a:ext cx="238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36949" name="Oval 69"/>
              <p:cNvSpPr>
                <a:spLocks noChangeArrowheads="1"/>
              </p:cNvSpPr>
              <p:nvPr/>
            </p:nvSpPr>
            <p:spPr bwMode="auto">
              <a:xfrm>
                <a:off x="718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50" name="Oval 70"/>
              <p:cNvSpPr>
                <a:spLocks noChangeArrowheads="1"/>
              </p:cNvSpPr>
              <p:nvPr/>
            </p:nvSpPr>
            <p:spPr bwMode="auto">
              <a:xfrm>
                <a:off x="1246" y="259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51" name="Freeform 71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2" name="Freeform 72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3" name="Freeform 73"/>
              <p:cNvSpPr>
                <a:spLocks/>
              </p:cNvSpPr>
              <p:nvPr/>
            </p:nvSpPr>
            <p:spPr bwMode="auto">
              <a:xfrm>
                <a:off x="383" y="2582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54" name="Line 74"/>
              <p:cNvSpPr>
                <a:spLocks noChangeShapeType="1"/>
              </p:cNvSpPr>
              <p:nvPr/>
            </p:nvSpPr>
            <p:spPr bwMode="auto">
              <a:xfrm>
                <a:off x="330" y="2774"/>
                <a:ext cx="96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1065213" y="4403725"/>
            <a:ext cx="912812" cy="1009650"/>
            <a:chOff x="671" y="3552"/>
            <a:chExt cx="575" cy="636"/>
          </a:xfrm>
        </p:grpSpPr>
        <p:sp>
          <p:nvSpPr>
            <p:cNvPr id="36904" name="Freeform 7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Text Box 77"/>
            <p:cNvSpPr txBox="1">
              <a:spLocks noChangeArrowheads="1"/>
            </p:cNvSpPr>
            <p:nvPr/>
          </p:nvSpPr>
          <p:spPr bwMode="auto">
            <a:xfrm>
              <a:off x="671" y="3936"/>
              <a:ext cx="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906" name="Line 78"/>
            <p:cNvSpPr>
              <a:spLocks noChangeShapeType="1"/>
            </p:cNvSpPr>
            <p:nvPr/>
          </p:nvSpPr>
          <p:spPr bwMode="auto">
            <a:xfrm>
              <a:off x="729" y="3946"/>
              <a:ext cx="384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1371600" y="2687638"/>
            <a:ext cx="6175375" cy="1454150"/>
            <a:chOff x="882" y="2471"/>
            <a:chExt cx="3890" cy="916"/>
          </a:xfrm>
        </p:grpSpPr>
        <p:sp>
          <p:nvSpPr>
            <p:cNvPr id="36900" name="Freeform 80"/>
            <p:cNvSpPr>
              <a:spLocks/>
            </p:cNvSpPr>
            <p:nvPr/>
          </p:nvSpPr>
          <p:spPr bwMode="auto">
            <a:xfrm>
              <a:off x="882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Freeform 81"/>
            <p:cNvSpPr>
              <a:spLocks/>
            </p:cNvSpPr>
            <p:nvPr/>
          </p:nvSpPr>
          <p:spPr bwMode="auto">
            <a:xfrm>
              <a:off x="2185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Freeform 82"/>
            <p:cNvSpPr>
              <a:spLocks/>
            </p:cNvSpPr>
            <p:nvPr/>
          </p:nvSpPr>
          <p:spPr bwMode="auto">
            <a:xfrm>
              <a:off x="348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Freeform 83"/>
            <p:cNvSpPr>
              <a:spLocks/>
            </p:cNvSpPr>
            <p:nvPr/>
          </p:nvSpPr>
          <p:spPr bwMode="auto">
            <a:xfrm>
              <a:off x="4771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4932" name="Text Box 84"/>
          <p:cNvSpPr txBox="1">
            <a:spLocks noChangeArrowheads="1"/>
          </p:cNvSpPr>
          <p:nvPr/>
        </p:nvSpPr>
        <p:spPr bwMode="auto">
          <a:xfrm>
            <a:off x="990600" y="55626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设备 1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、2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、3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、4</a:t>
            </a:r>
            <a:r>
              <a:rPr lang="zh-CN" altLang="en-US" sz="2400" baseline="300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 优先级按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降序排列</a:t>
            </a:r>
          </a:p>
        </p:txBody>
      </p: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990600" y="6096000"/>
            <a:ext cx="7315200" cy="457200"/>
            <a:chOff x="624" y="3840"/>
            <a:chExt cx="4608" cy="288"/>
          </a:xfrm>
        </p:grpSpPr>
        <p:sp>
          <p:nvSpPr>
            <p:cNvPr id="36898" name="Text Box 86"/>
            <p:cNvSpPr txBox="1">
              <a:spLocks noChangeArrowheads="1"/>
            </p:cNvSpPr>
            <p:nvPr/>
          </p:nvSpPr>
          <p:spPr bwMode="auto">
            <a:xfrm>
              <a:off x="624" y="3840"/>
              <a:ext cx="4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INTR</a:t>
              </a:r>
              <a:r>
                <a:rPr lang="en-US" altLang="zh-CN" sz="2400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= 1  </a:t>
              </a:r>
              <a:r>
                <a:rPr lang="zh-CN" altLang="en-US" sz="2400">
                  <a:latin typeface="Times New Roman" panose="02020603050405020304" pitchFamily="18" charset="0"/>
                </a:rPr>
                <a:t>有请求      即  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400" i="1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36899" name="Line 87"/>
            <p:cNvSpPr>
              <a:spLocks noChangeShapeType="1"/>
            </p:cNvSpPr>
            <p:nvPr/>
          </p:nvSpPr>
          <p:spPr bwMode="auto">
            <a:xfrm>
              <a:off x="2736" y="3888"/>
              <a:ext cx="472" cy="0"/>
            </a:xfrm>
            <a:prstGeom prst="line">
              <a:avLst/>
            </a:prstGeom>
            <a:noFill/>
            <a:ln w="28575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523875" y="4102100"/>
            <a:ext cx="8467725" cy="306388"/>
            <a:chOff x="330" y="2584"/>
            <a:chExt cx="5334" cy="193"/>
          </a:xfrm>
        </p:grpSpPr>
        <p:grpSp>
          <p:nvGrpSpPr>
            <p:cNvPr id="36886" name="Group 89"/>
            <p:cNvGrpSpPr>
              <a:grpSpLocks/>
            </p:cNvGrpSpPr>
            <p:nvPr/>
          </p:nvGrpSpPr>
          <p:grpSpPr bwMode="auto">
            <a:xfrm>
              <a:off x="776" y="2613"/>
              <a:ext cx="4122" cy="4"/>
              <a:chOff x="776" y="2613"/>
              <a:chExt cx="4122" cy="4"/>
            </a:xfrm>
          </p:grpSpPr>
          <p:sp>
            <p:nvSpPr>
              <p:cNvPr id="36891" name="Freeform 90"/>
              <p:cNvSpPr>
                <a:spLocks/>
              </p:cNvSpPr>
              <p:nvPr/>
            </p:nvSpPr>
            <p:spPr bwMode="auto">
              <a:xfrm>
                <a:off x="2072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2" name="Freeform 91"/>
              <p:cNvSpPr>
                <a:spLocks/>
              </p:cNvSpPr>
              <p:nvPr/>
            </p:nvSpPr>
            <p:spPr bwMode="auto">
              <a:xfrm>
                <a:off x="2594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3" name="Freeform 92"/>
              <p:cNvSpPr>
                <a:spLocks/>
              </p:cNvSpPr>
              <p:nvPr/>
            </p:nvSpPr>
            <p:spPr bwMode="auto">
              <a:xfrm>
                <a:off x="3369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4" name="Freeform 93"/>
              <p:cNvSpPr>
                <a:spLocks/>
              </p:cNvSpPr>
              <p:nvPr/>
            </p:nvSpPr>
            <p:spPr bwMode="auto">
              <a:xfrm>
                <a:off x="3891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5" name="Freeform 94"/>
              <p:cNvSpPr>
                <a:spLocks/>
              </p:cNvSpPr>
              <p:nvPr/>
            </p:nvSpPr>
            <p:spPr bwMode="auto">
              <a:xfrm>
                <a:off x="4665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6" name="Freeform 95"/>
              <p:cNvSpPr>
                <a:spLocks/>
              </p:cNvSpPr>
              <p:nvPr/>
            </p:nvSpPr>
            <p:spPr bwMode="auto">
              <a:xfrm>
                <a:off x="776" y="2616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7" name="Freeform 96"/>
              <p:cNvSpPr>
                <a:spLocks/>
              </p:cNvSpPr>
              <p:nvPr/>
            </p:nvSpPr>
            <p:spPr bwMode="auto">
              <a:xfrm>
                <a:off x="1298" y="2613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887" name="Group 97"/>
            <p:cNvGrpSpPr>
              <a:grpSpLocks/>
            </p:cNvGrpSpPr>
            <p:nvPr/>
          </p:nvGrpSpPr>
          <p:grpSpPr bwMode="auto">
            <a:xfrm>
              <a:off x="330" y="2584"/>
              <a:ext cx="144" cy="193"/>
              <a:chOff x="336" y="3168"/>
              <a:chExt cx="144" cy="193"/>
            </a:xfrm>
          </p:grpSpPr>
          <p:sp>
            <p:nvSpPr>
              <p:cNvPr id="36889" name="Freeform 98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0" name="Line 99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88" name="Freeform 100"/>
            <p:cNvSpPr>
              <a:spLocks/>
            </p:cNvSpPr>
            <p:nvPr/>
          </p:nvSpPr>
          <p:spPr bwMode="auto">
            <a:xfrm>
              <a:off x="5187" y="2613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2" name="日期占位符 10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3E9C31-0109-4C68-8356-DCEA2BFB2B1F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6885" name="灯片编号占位符 10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E5718106-D02C-4DAC-97BE-650C058BFEFE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31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  <p:sp>
        <p:nvSpPr>
          <p:cNvPr id="105" name="Text Box 167"/>
          <p:cNvSpPr txBox="1">
            <a:spLocks noChangeArrowheads="1"/>
          </p:cNvSpPr>
          <p:nvPr/>
        </p:nvSpPr>
        <p:spPr bwMode="auto">
          <a:xfrm>
            <a:off x="2435225" y="1603376"/>
            <a:ext cx="589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程序查询方式（详见组成原理第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章）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autoUpdateAnimBg="0"/>
      <p:bldP spid="334852" grpId="0" autoUpdateAnimBg="0"/>
      <p:bldP spid="334853" grpId="0" autoUpdateAnimBg="0"/>
      <p:bldP spid="334854" grpId="0" autoUpdateAnimBg="0"/>
      <p:bldP spid="334855" grpId="0" animBg="1"/>
      <p:bldP spid="334932" grpId="0" autoUpdateAnimBg="0"/>
      <p:bldP spid="1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1413" y="2438400"/>
            <a:ext cx="7546975" cy="811213"/>
            <a:chOff x="719" y="1536"/>
            <a:chExt cx="4754" cy="511"/>
          </a:xfrm>
        </p:grpSpPr>
        <p:sp>
          <p:nvSpPr>
            <p:cNvPr id="38038" name="Text Box 3"/>
            <p:cNvSpPr txBox="1">
              <a:spLocks noChangeArrowheads="1"/>
            </p:cNvSpPr>
            <p:nvPr/>
          </p:nvSpPr>
          <p:spPr bwMode="auto">
            <a:xfrm>
              <a:off x="908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39" name="Rectangle 4"/>
            <p:cNvSpPr>
              <a:spLocks noChangeArrowheads="1"/>
            </p:cNvSpPr>
            <p:nvPr/>
          </p:nvSpPr>
          <p:spPr bwMode="auto">
            <a:xfrm>
              <a:off x="719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40" name="Oval 5"/>
            <p:cNvSpPr>
              <a:spLocks noChangeArrowheads="1"/>
            </p:cNvSpPr>
            <p:nvPr/>
          </p:nvSpPr>
          <p:spPr bwMode="auto">
            <a:xfrm>
              <a:off x="985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41" name="Freeform 6"/>
            <p:cNvSpPr>
              <a:spLocks/>
            </p:cNvSpPr>
            <p:nvPr/>
          </p:nvSpPr>
          <p:spPr bwMode="auto">
            <a:xfrm rot="10800000">
              <a:off x="1006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42" name="Text Box 7"/>
            <p:cNvSpPr txBox="1">
              <a:spLocks noChangeArrowheads="1"/>
            </p:cNvSpPr>
            <p:nvPr/>
          </p:nvSpPr>
          <p:spPr bwMode="auto">
            <a:xfrm>
              <a:off x="1033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3" name="Text Box 8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4" name="Rectangle 9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45" name="Oval 10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46" name="Freeform 11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47" name="Text Box 12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48" name="Text Box 13"/>
            <p:cNvSpPr txBox="1">
              <a:spLocks noChangeArrowheads="1"/>
            </p:cNvSpPr>
            <p:nvPr/>
          </p:nvSpPr>
          <p:spPr bwMode="auto">
            <a:xfrm>
              <a:off x="3509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49" name="Rectangle 14"/>
            <p:cNvSpPr>
              <a:spLocks noChangeArrowheads="1"/>
            </p:cNvSpPr>
            <p:nvPr/>
          </p:nvSpPr>
          <p:spPr bwMode="auto">
            <a:xfrm>
              <a:off x="331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50" name="Oval 15"/>
            <p:cNvSpPr>
              <a:spLocks noChangeArrowheads="1"/>
            </p:cNvSpPr>
            <p:nvPr/>
          </p:nvSpPr>
          <p:spPr bwMode="auto">
            <a:xfrm>
              <a:off x="358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51" name="Freeform 16"/>
            <p:cNvSpPr>
              <a:spLocks/>
            </p:cNvSpPr>
            <p:nvPr/>
          </p:nvSpPr>
          <p:spPr bwMode="auto">
            <a:xfrm rot="10800000">
              <a:off x="360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52" name="Text Box 17"/>
            <p:cNvSpPr txBox="1">
              <a:spLocks noChangeArrowheads="1"/>
            </p:cNvSpPr>
            <p:nvPr/>
          </p:nvSpPr>
          <p:spPr bwMode="auto">
            <a:xfrm>
              <a:off x="3632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53" name="Text Box 18"/>
            <p:cNvSpPr txBox="1">
              <a:spLocks noChangeArrowheads="1"/>
            </p:cNvSpPr>
            <p:nvPr/>
          </p:nvSpPr>
          <p:spPr bwMode="auto">
            <a:xfrm>
              <a:off x="4806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54" name="Rectangle 19"/>
            <p:cNvSpPr>
              <a:spLocks noChangeArrowheads="1"/>
            </p:cNvSpPr>
            <p:nvPr/>
          </p:nvSpPr>
          <p:spPr bwMode="auto">
            <a:xfrm>
              <a:off x="4608" y="180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55" name="Oval 20"/>
            <p:cNvSpPr>
              <a:spLocks noChangeArrowheads="1"/>
            </p:cNvSpPr>
            <p:nvPr/>
          </p:nvSpPr>
          <p:spPr bwMode="auto">
            <a:xfrm>
              <a:off x="4874" y="175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56" name="Freeform 21"/>
            <p:cNvSpPr>
              <a:spLocks/>
            </p:cNvSpPr>
            <p:nvPr/>
          </p:nvSpPr>
          <p:spPr bwMode="auto">
            <a:xfrm rot="10800000">
              <a:off x="4895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57" name="Text Box 22"/>
            <p:cNvSpPr txBox="1">
              <a:spLocks noChangeArrowheads="1"/>
            </p:cNvSpPr>
            <p:nvPr/>
          </p:nvSpPr>
          <p:spPr bwMode="auto">
            <a:xfrm>
              <a:off x="4922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41413" y="3457575"/>
            <a:ext cx="7088187" cy="476250"/>
            <a:chOff x="719" y="2178"/>
            <a:chExt cx="4465" cy="300"/>
          </a:xfrm>
        </p:grpSpPr>
        <p:sp>
          <p:nvSpPr>
            <p:cNvPr id="38026" name="Text Box 24"/>
            <p:cNvSpPr txBox="1">
              <a:spLocks noChangeArrowheads="1"/>
            </p:cNvSpPr>
            <p:nvPr/>
          </p:nvSpPr>
          <p:spPr bwMode="auto">
            <a:xfrm>
              <a:off x="897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27" name="Rectangle 25"/>
            <p:cNvSpPr>
              <a:spLocks noChangeArrowheads="1"/>
            </p:cNvSpPr>
            <p:nvPr/>
          </p:nvSpPr>
          <p:spPr bwMode="auto">
            <a:xfrm>
              <a:off x="719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28" name="Oval 26"/>
            <p:cNvSpPr>
              <a:spLocks noChangeArrowheads="1"/>
            </p:cNvSpPr>
            <p:nvPr/>
          </p:nvSpPr>
          <p:spPr bwMode="auto">
            <a:xfrm>
              <a:off x="985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29" name="Text Box 27"/>
            <p:cNvSpPr txBox="1">
              <a:spLocks noChangeArrowheads="1"/>
            </p:cNvSpPr>
            <p:nvPr/>
          </p:nvSpPr>
          <p:spPr bwMode="auto">
            <a:xfrm>
              <a:off x="2199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0" name="Rectangle 28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1" name="Oval 29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32" name="Text Box 30"/>
            <p:cNvSpPr txBox="1">
              <a:spLocks noChangeArrowheads="1"/>
            </p:cNvSpPr>
            <p:nvPr/>
          </p:nvSpPr>
          <p:spPr bwMode="auto">
            <a:xfrm>
              <a:off x="3495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3" name="Rectangle 31"/>
            <p:cNvSpPr>
              <a:spLocks noChangeArrowheads="1"/>
            </p:cNvSpPr>
            <p:nvPr/>
          </p:nvSpPr>
          <p:spPr bwMode="auto">
            <a:xfrm>
              <a:off x="331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4" name="Oval 32"/>
            <p:cNvSpPr>
              <a:spLocks noChangeArrowheads="1"/>
            </p:cNvSpPr>
            <p:nvPr/>
          </p:nvSpPr>
          <p:spPr bwMode="auto">
            <a:xfrm>
              <a:off x="358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035" name="Text Box 33"/>
            <p:cNvSpPr txBox="1">
              <a:spLocks noChangeArrowheads="1"/>
            </p:cNvSpPr>
            <p:nvPr/>
          </p:nvSpPr>
          <p:spPr bwMode="auto">
            <a:xfrm>
              <a:off x="4791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036" name="Rectangle 34"/>
            <p:cNvSpPr>
              <a:spLocks noChangeArrowheads="1"/>
            </p:cNvSpPr>
            <p:nvPr/>
          </p:nvSpPr>
          <p:spPr bwMode="auto">
            <a:xfrm>
              <a:off x="4608" y="2237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8037" name="Oval 35"/>
            <p:cNvSpPr>
              <a:spLocks noChangeArrowheads="1"/>
            </p:cNvSpPr>
            <p:nvPr/>
          </p:nvSpPr>
          <p:spPr bwMode="auto">
            <a:xfrm>
              <a:off x="4874" y="217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600200" y="3243263"/>
            <a:ext cx="6175375" cy="228600"/>
            <a:chOff x="1008" y="2043"/>
            <a:chExt cx="3890" cy="144"/>
          </a:xfrm>
        </p:grpSpPr>
        <p:sp>
          <p:nvSpPr>
            <p:cNvPr id="38022" name="Freeform 37"/>
            <p:cNvSpPr>
              <a:spLocks/>
            </p:cNvSpPr>
            <p:nvPr/>
          </p:nvSpPr>
          <p:spPr bwMode="auto">
            <a:xfrm>
              <a:off x="1008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3" name="Freeform 3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4" name="Freeform 39"/>
            <p:cNvSpPr>
              <a:spLocks/>
            </p:cNvSpPr>
            <p:nvPr/>
          </p:nvSpPr>
          <p:spPr bwMode="auto">
            <a:xfrm>
              <a:off x="360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5" name="Freeform 40"/>
            <p:cNvSpPr>
              <a:spLocks/>
            </p:cNvSpPr>
            <p:nvPr/>
          </p:nvSpPr>
          <p:spPr bwMode="auto">
            <a:xfrm>
              <a:off x="4897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839913" y="3886200"/>
            <a:ext cx="7151687" cy="396875"/>
            <a:chOff x="1159" y="2448"/>
            <a:chExt cx="4505" cy="250"/>
          </a:xfrm>
        </p:grpSpPr>
        <p:sp>
          <p:nvSpPr>
            <p:cNvPr id="38014" name="Freeform 42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5" name="Text Box 43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016" name="Freeform 44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7" name="Text Box 45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018" name="Freeform 46"/>
            <p:cNvSpPr>
              <a:spLocks/>
            </p:cNvSpPr>
            <p:nvPr/>
          </p:nvSpPr>
          <p:spPr bwMode="auto">
            <a:xfrm>
              <a:off x="3792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19" name="Text Box 47"/>
            <p:cNvSpPr txBox="1">
              <a:spLocks noChangeArrowheads="1"/>
            </p:cNvSpPr>
            <p:nvPr/>
          </p:nvSpPr>
          <p:spPr bwMode="auto">
            <a:xfrm>
              <a:off x="3840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020" name="Freeform 48"/>
            <p:cNvSpPr>
              <a:spLocks/>
            </p:cNvSpPr>
            <p:nvPr/>
          </p:nvSpPr>
          <p:spPr bwMode="auto">
            <a:xfrm>
              <a:off x="5047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021" name="Text Box 49"/>
            <p:cNvSpPr txBox="1">
              <a:spLocks noChangeArrowheads="1"/>
            </p:cNvSpPr>
            <p:nvPr/>
          </p:nvSpPr>
          <p:spPr bwMode="auto">
            <a:xfrm>
              <a:off x="5095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47675" y="3917950"/>
            <a:ext cx="8543925" cy="2727325"/>
            <a:chOff x="282" y="2468"/>
            <a:chExt cx="5382" cy="1718"/>
          </a:xfrm>
        </p:grpSpPr>
        <p:grpSp>
          <p:nvGrpSpPr>
            <p:cNvPr id="37949" name="Group 51"/>
            <p:cNvGrpSpPr>
              <a:grpSpLocks/>
            </p:cNvGrpSpPr>
            <p:nvPr/>
          </p:nvGrpSpPr>
          <p:grpSpPr bwMode="auto">
            <a:xfrm>
              <a:off x="330" y="2468"/>
              <a:ext cx="5334" cy="1718"/>
              <a:chOff x="330" y="2468"/>
              <a:chExt cx="5334" cy="1718"/>
            </a:xfrm>
          </p:grpSpPr>
          <p:grpSp>
            <p:nvGrpSpPr>
              <p:cNvPr id="37962" name="Group 52"/>
              <p:cNvGrpSpPr>
                <a:grpSpLocks/>
              </p:cNvGrpSpPr>
              <p:nvPr/>
            </p:nvGrpSpPr>
            <p:grpSpPr bwMode="auto">
              <a:xfrm>
                <a:off x="330" y="3130"/>
                <a:ext cx="5334" cy="1056"/>
                <a:chOff x="330" y="3130"/>
                <a:chExt cx="5334" cy="1056"/>
              </a:xfrm>
            </p:grpSpPr>
            <p:sp>
              <p:nvSpPr>
                <p:cNvPr id="37968" name="Freeform 53"/>
                <p:cNvSpPr>
                  <a:spLocks/>
                </p:cNvSpPr>
                <p:nvPr/>
              </p:nvSpPr>
              <p:spPr bwMode="auto">
                <a:xfrm>
                  <a:off x="911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71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7970" name="Line 55"/>
                <p:cNvSpPr>
                  <a:spLocks noChangeShapeType="1"/>
                </p:cNvSpPr>
                <p:nvPr/>
              </p:nvSpPr>
              <p:spPr bwMode="auto">
                <a:xfrm>
                  <a:off x="729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1" name="Freeform 56"/>
                <p:cNvSpPr>
                  <a:spLocks/>
                </p:cNvSpPr>
                <p:nvPr/>
              </p:nvSpPr>
              <p:spPr bwMode="auto">
                <a:xfrm>
                  <a:off x="2207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78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7973" name="Line 58"/>
                <p:cNvSpPr>
                  <a:spLocks noChangeShapeType="1"/>
                </p:cNvSpPr>
                <p:nvPr/>
              </p:nvSpPr>
              <p:spPr bwMode="auto">
                <a:xfrm>
                  <a:off x="203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4" name="Freeform 59"/>
                <p:cNvSpPr>
                  <a:spLocks/>
                </p:cNvSpPr>
                <p:nvPr/>
              </p:nvSpPr>
              <p:spPr bwMode="auto">
                <a:xfrm>
                  <a:off x="3503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74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76" name="Line 61"/>
                <p:cNvSpPr>
                  <a:spLocks noChangeShapeType="1"/>
                </p:cNvSpPr>
                <p:nvPr/>
              </p:nvSpPr>
              <p:spPr bwMode="auto">
                <a:xfrm>
                  <a:off x="3332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7" name="Freeform 62"/>
                <p:cNvSpPr>
                  <a:spLocks/>
                </p:cNvSpPr>
                <p:nvPr/>
              </p:nvSpPr>
              <p:spPr bwMode="auto">
                <a:xfrm>
                  <a:off x="4799" y="3552"/>
                  <a:ext cx="96" cy="336"/>
                </a:xfrm>
                <a:custGeom>
                  <a:avLst/>
                  <a:gdLst>
                    <a:gd name="T0" fmla="*/ 96 w 96"/>
                    <a:gd name="T1" fmla="*/ 0 h 336"/>
                    <a:gd name="T2" fmla="*/ 0 w 96"/>
                    <a:gd name="T3" fmla="*/ 0 h 336"/>
                    <a:gd name="T4" fmla="*/ 0 w 96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336"/>
                    <a:gd name="T11" fmla="*/ 96 w 96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336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33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7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618" y="3936"/>
                  <a:ext cx="5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INTR</a:t>
                  </a:r>
                  <a:r>
                    <a:rPr lang="en-US" altLang="zh-CN" sz="2000" baseline="-25000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79" name="Line 64"/>
                <p:cNvSpPr>
                  <a:spLocks noChangeShapeType="1"/>
                </p:cNvSpPr>
                <p:nvPr/>
              </p:nvSpPr>
              <p:spPr bwMode="auto">
                <a:xfrm>
                  <a:off x="4676" y="3946"/>
                  <a:ext cx="38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61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81" name="Rectangle 66"/>
                <p:cNvSpPr>
                  <a:spLocks noChangeArrowheads="1"/>
                </p:cNvSpPr>
                <p:nvPr/>
              </p:nvSpPr>
              <p:spPr bwMode="auto">
                <a:xfrm>
                  <a:off x="1775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8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2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83" name="Rectangle 68"/>
                <p:cNvSpPr>
                  <a:spLocks noChangeArrowheads="1"/>
                </p:cNvSpPr>
                <p:nvPr/>
              </p:nvSpPr>
              <p:spPr bwMode="auto">
                <a:xfrm>
                  <a:off x="2303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84" name="Oval 69"/>
                <p:cNvSpPr>
                  <a:spLocks noChangeArrowheads="1"/>
                </p:cNvSpPr>
                <p:nvPr/>
              </p:nvSpPr>
              <p:spPr bwMode="auto">
                <a:xfrm>
                  <a:off x="2014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85" name="Oval 70"/>
                <p:cNvSpPr>
                  <a:spLocks noChangeArrowheads="1"/>
                </p:cNvSpPr>
                <p:nvPr/>
              </p:nvSpPr>
              <p:spPr bwMode="auto">
                <a:xfrm>
                  <a:off x="2542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86" name="Freeform 71"/>
                <p:cNvSpPr>
                  <a:spLocks/>
                </p:cNvSpPr>
                <p:nvPr/>
              </p:nvSpPr>
              <p:spPr bwMode="auto">
                <a:xfrm>
                  <a:off x="2072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7" name="Freeform 72"/>
                <p:cNvSpPr>
                  <a:spLocks/>
                </p:cNvSpPr>
                <p:nvPr/>
              </p:nvSpPr>
              <p:spPr bwMode="auto">
                <a:xfrm>
                  <a:off x="2594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8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055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89" name="Rectangle 74"/>
                <p:cNvSpPr>
                  <a:spLocks noChangeArrowheads="1"/>
                </p:cNvSpPr>
                <p:nvPr/>
              </p:nvSpPr>
              <p:spPr bwMode="auto">
                <a:xfrm>
                  <a:off x="3072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599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91" name="Rectangle 76"/>
                <p:cNvSpPr>
                  <a:spLocks noChangeArrowheads="1"/>
                </p:cNvSpPr>
                <p:nvPr/>
              </p:nvSpPr>
              <p:spPr bwMode="auto">
                <a:xfrm>
                  <a:off x="3600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2" name="Oval 77"/>
                <p:cNvSpPr>
                  <a:spLocks noChangeArrowheads="1"/>
                </p:cNvSpPr>
                <p:nvPr/>
              </p:nvSpPr>
              <p:spPr bwMode="auto">
                <a:xfrm>
                  <a:off x="3311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3" name="Oval 78"/>
                <p:cNvSpPr>
                  <a:spLocks noChangeArrowheads="1"/>
                </p:cNvSpPr>
                <p:nvPr/>
              </p:nvSpPr>
              <p:spPr bwMode="auto">
                <a:xfrm>
                  <a:off x="3839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94" name="Freeform 79"/>
                <p:cNvSpPr>
                  <a:spLocks/>
                </p:cNvSpPr>
                <p:nvPr/>
              </p:nvSpPr>
              <p:spPr bwMode="auto">
                <a:xfrm>
                  <a:off x="3369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95" name="Freeform 80"/>
                <p:cNvSpPr>
                  <a:spLocks/>
                </p:cNvSpPr>
                <p:nvPr/>
              </p:nvSpPr>
              <p:spPr bwMode="auto">
                <a:xfrm>
                  <a:off x="3891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9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348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7997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8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7998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895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7999" name="Rectangle 84"/>
                <p:cNvSpPr>
                  <a:spLocks noChangeArrowheads="1"/>
                </p:cNvSpPr>
                <p:nvPr/>
              </p:nvSpPr>
              <p:spPr bwMode="auto">
                <a:xfrm>
                  <a:off x="4896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0" name="Oval 85"/>
                <p:cNvSpPr>
                  <a:spLocks noChangeArrowheads="1"/>
                </p:cNvSpPr>
                <p:nvPr/>
              </p:nvSpPr>
              <p:spPr bwMode="auto">
                <a:xfrm>
                  <a:off x="4607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1" name="Oval 86"/>
                <p:cNvSpPr>
                  <a:spLocks noChangeArrowheads="1"/>
                </p:cNvSpPr>
                <p:nvPr/>
              </p:nvSpPr>
              <p:spPr bwMode="auto">
                <a:xfrm>
                  <a:off x="5135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2" name="Freeform 87"/>
                <p:cNvSpPr>
                  <a:spLocks/>
                </p:cNvSpPr>
                <p:nvPr/>
              </p:nvSpPr>
              <p:spPr bwMode="auto">
                <a:xfrm>
                  <a:off x="4665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03" name="Freeform 88"/>
                <p:cNvSpPr>
                  <a:spLocks/>
                </p:cNvSpPr>
                <p:nvPr/>
              </p:nvSpPr>
              <p:spPr bwMode="auto">
                <a:xfrm>
                  <a:off x="5187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0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67" y="3241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38005" name="Rectangle 90"/>
                <p:cNvSpPr>
                  <a:spLocks noChangeArrowheads="1"/>
                </p:cNvSpPr>
                <p:nvPr/>
              </p:nvSpPr>
              <p:spPr bwMode="auto">
                <a:xfrm>
                  <a:off x="479" y="3130"/>
                  <a:ext cx="239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1006" y="3241"/>
                  <a:ext cx="2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&amp; </a:t>
                  </a:r>
                </a:p>
              </p:txBody>
            </p:sp>
            <p:sp>
              <p:nvSpPr>
                <p:cNvPr id="38007" name="Rectangle 92"/>
                <p:cNvSpPr>
                  <a:spLocks noChangeArrowheads="1"/>
                </p:cNvSpPr>
                <p:nvPr/>
              </p:nvSpPr>
              <p:spPr bwMode="auto">
                <a:xfrm>
                  <a:off x="1007" y="3130"/>
                  <a:ext cx="238" cy="48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38008" name="Oval 93"/>
                <p:cNvSpPr>
                  <a:spLocks noChangeArrowheads="1"/>
                </p:cNvSpPr>
                <p:nvPr/>
              </p:nvSpPr>
              <p:spPr bwMode="auto">
                <a:xfrm>
                  <a:off x="718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09" name="Oval 94"/>
                <p:cNvSpPr>
                  <a:spLocks noChangeArrowheads="1"/>
                </p:cNvSpPr>
                <p:nvPr/>
              </p:nvSpPr>
              <p:spPr bwMode="auto">
                <a:xfrm>
                  <a:off x="1246" y="3370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375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010" name="Freeform 95"/>
                <p:cNvSpPr>
                  <a:spLocks/>
                </p:cNvSpPr>
                <p:nvPr/>
              </p:nvSpPr>
              <p:spPr bwMode="auto">
                <a:xfrm>
                  <a:off x="776" y="3394"/>
                  <a:ext cx="233" cy="1"/>
                </a:xfrm>
                <a:custGeom>
                  <a:avLst/>
                  <a:gdLst>
                    <a:gd name="T0" fmla="*/ 0 w 233"/>
                    <a:gd name="T1" fmla="*/ 0 h 1"/>
                    <a:gd name="T2" fmla="*/ 233 w 233"/>
                    <a:gd name="T3" fmla="*/ 0 h 1"/>
                    <a:gd name="T4" fmla="*/ 0 60000 65536"/>
                    <a:gd name="T5" fmla="*/ 0 60000 65536"/>
                    <a:gd name="T6" fmla="*/ 0 w 233"/>
                    <a:gd name="T7" fmla="*/ 0 h 1"/>
                    <a:gd name="T8" fmla="*/ 233 w 23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33" h="1">
                      <a:moveTo>
                        <a:pt x="0" y="0"/>
                      </a:moveTo>
                      <a:lnTo>
                        <a:pt x="23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1" name="Freeform 96"/>
                <p:cNvSpPr>
                  <a:spLocks/>
                </p:cNvSpPr>
                <p:nvPr/>
              </p:nvSpPr>
              <p:spPr bwMode="auto">
                <a:xfrm>
                  <a:off x="1298" y="3391"/>
                  <a:ext cx="477" cy="3"/>
                </a:xfrm>
                <a:custGeom>
                  <a:avLst/>
                  <a:gdLst>
                    <a:gd name="T0" fmla="*/ 0 w 477"/>
                    <a:gd name="T1" fmla="*/ 3 h 3"/>
                    <a:gd name="T2" fmla="*/ 477 w 477"/>
                    <a:gd name="T3" fmla="*/ 0 h 3"/>
                    <a:gd name="T4" fmla="*/ 0 60000 65536"/>
                    <a:gd name="T5" fmla="*/ 0 60000 65536"/>
                    <a:gd name="T6" fmla="*/ 0 w 477"/>
                    <a:gd name="T7" fmla="*/ 0 h 3"/>
                    <a:gd name="T8" fmla="*/ 477 w 47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7" h="3">
                      <a:moveTo>
                        <a:pt x="0" y="3"/>
                      </a:moveTo>
                      <a:lnTo>
                        <a:pt x="47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2" name="Freeform 97"/>
                <p:cNvSpPr>
                  <a:spLocks/>
                </p:cNvSpPr>
                <p:nvPr/>
              </p:nvSpPr>
              <p:spPr bwMode="auto">
                <a:xfrm>
                  <a:off x="383" y="3360"/>
                  <a:ext cx="96" cy="192"/>
                </a:xfrm>
                <a:custGeom>
                  <a:avLst/>
                  <a:gdLst>
                    <a:gd name="T0" fmla="*/ 96 w 96"/>
                    <a:gd name="T1" fmla="*/ 0 h 192"/>
                    <a:gd name="T2" fmla="*/ 0 w 96"/>
                    <a:gd name="T3" fmla="*/ 0 h 192"/>
                    <a:gd name="T4" fmla="*/ 0 w 96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192"/>
                    <a:gd name="T11" fmla="*/ 96 w 9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192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8013" name="Line 98"/>
                <p:cNvSpPr>
                  <a:spLocks noChangeShapeType="1"/>
                </p:cNvSpPr>
                <p:nvPr/>
              </p:nvSpPr>
              <p:spPr bwMode="auto">
                <a:xfrm>
                  <a:off x="330" y="3552"/>
                  <a:ext cx="96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63" name="Group 99"/>
              <p:cNvGrpSpPr>
                <a:grpSpLocks/>
              </p:cNvGrpSpPr>
              <p:nvPr/>
            </p:nvGrpSpPr>
            <p:grpSpPr bwMode="auto">
              <a:xfrm>
                <a:off x="864" y="2468"/>
                <a:ext cx="3890" cy="916"/>
                <a:chOff x="864" y="2468"/>
                <a:chExt cx="3890" cy="916"/>
              </a:xfrm>
            </p:grpSpPr>
            <p:sp>
              <p:nvSpPr>
                <p:cNvPr id="37964" name="Freeform 100"/>
                <p:cNvSpPr>
                  <a:spLocks/>
                </p:cNvSpPr>
                <p:nvPr/>
              </p:nvSpPr>
              <p:spPr bwMode="auto">
                <a:xfrm>
                  <a:off x="864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5" name="Freeform 101"/>
                <p:cNvSpPr>
                  <a:spLocks/>
                </p:cNvSpPr>
                <p:nvPr/>
              </p:nvSpPr>
              <p:spPr bwMode="auto">
                <a:xfrm>
                  <a:off x="2167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6" name="Freeform 102"/>
                <p:cNvSpPr>
                  <a:spLocks/>
                </p:cNvSpPr>
                <p:nvPr/>
              </p:nvSpPr>
              <p:spPr bwMode="auto">
                <a:xfrm>
                  <a:off x="346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7967" name="Freeform 103"/>
                <p:cNvSpPr>
                  <a:spLocks/>
                </p:cNvSpPr>
                <p:nvPr/>
              </p:nvSpPr>
              <p:spPr bwMode="auto">
                <a:xfrm>
                  <a:off x="4753" y="2468"/>
                  <a:ext cx="1" cy="916"/>
                </a:xfrm>
                <a:custGeom>
                  <a:avLst/>
                  <a:gdLst>
                    <a:gd name="T0" fmla="*/ 0 w 1"/>
                    <a:gd name="T1" fmla="*/ 0 h 916"/>
                    <a:gd name="T2" fmla="*/ 1 w 1"/>
                    <a:gd name="T3" fmla="*/ 916 h 916"/>
                    <a:gd name="T4" fmla="*/ 0 60000 65536"/>
                    <a:gd name="T5" fmla="*/ 0 60000 65536"/>
                    <a:gd name="T6" fmla="*/ 0 w 1"/>
                    <a:gd name="T7" fmla="*/ 0 h 916"/>
                    <a:gd name="T8" fmla="*/ 1 w 1"/>
                    <a:gd name="T9" fmla="*/ 916 h 91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916">
                      <a:moveTo>
                        <a:pt x="0" y="0"/>
                      </a:moveTo>
                      <a:lnTo>
                        <a:pt x="1" y="91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50" name="Group 104"/>
            <p:cNvGrpSpPr>
              <a:grpSpLocks/>
            </p:cNvGrpSpPr>
            <p:nvPr/>
          </p:nvGrpSpPr>
          <p:grpSpPr bwMode="auto">
            <a:xfrm>
              <a:off x="282" y="2773"/>
              <a:ext cx="1109" cy="933"/>
              <a:chOff x="282" y="2773"/>
              <a:chExt cx="1109" cy="933"/>
            </a:xfrm>
          </p:grpSpPr>
          <p:sp>
            <p:nvSpPr>
              <p:cNvPr id="37960" name="Text Box 105"/>
              <p:cNvSpPr txBox="1">
                <a:spLocks noChangeArrowheads="1"/>
              </p:cNvSpPr>
              <p:nvPr/>
            </p:nvSpPr>
            <p:spPr bwMode="auto">
              <a:xfrm>
                <a:off x="282" y="277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61" name="Rectangle 106"/>
              <p:cNvSpPr>
                <a:spLocks noChangeArrowheads="1"/>
              </p:cNvSpPr>
              <p:nvPr/>
            </p:nvSpPr>
            <p:spPr bwMode="auto">
              <a:xfrm>
                <a:off x="287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1" name="Group 107"/>
            <p:cNvGrpSpPr>
              <a:grpSpLocks/>
            </p:cNvGrpSpPr>
            <p:nvPr/>
          </p:nvGrpSpPr>
          <p:grpSpPr bwMode="auto">
            <a:xfrm>
              <a:off x="1578" y="2783"/>
              <a:ext cx="1109" cy="923"/>
              <a:chOff x="1578" y="2783"/>
              <a:chExt cx="1109" cy="923"/>
            </a:xfrm>
          </p:grpSpPr>
          <p:sp>
            <p:nvSpPr>
              <p:cNvPr id="37958" name="Text Box 108"/>
              <p:cNvSpPr txBox="1">
                <a:spLocks noChangeArrowheads="1"/>
              </p:cNvSpPr>
              <p:nvPr/>
            </p:nvSpPr>
            <p:spPr bwMode="auto">
              <a:xfrm>
                <a:off x="1578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9" name="Rectangle 109"/>
              <p:cNvSpPr>
                <a:spLocks noChangeArrowheads="1"/>
              </p:cNvSpPr>
              <p:nvPr/>
            </p:nvSpPr>
            <p:spPr bwMode="auto">
              <a:xfrm>
                <a:off x="1583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2" name="Group 110"/>
            <p:cNvGrpSpPr>
              <a:grpSpLocks/>
            </p:cNvGrpSpPr>
            <p:nvPr/>
          </p:nvGrpSpPr>
          <p:grpSpPr bwMode="auto">
            <a:xfrm>
              <a:off x="2879" y="2783"/>
              <a:ext cx="1104" cy="923"/>
              <a:chOff x="2879" y="2783"/>
              <a:chExt cx="1104" cy="923"/>
            </a:xfrm>
          </p:grpSpPr>
          <p:sp>
            <p:nvSpPr>
              <p:cNvPr id="37956" name="Text Box 111"/>
              <p:cNvSpPr txBox="1">
                <a:spLocks noChangeArrowheads="1"/>
              </p:cNvSpPr>
              <p:nvPr/>
            </p:nvSpPr>
            <p:spPr bwMode="auto">
              <a:xfrm>
                <a:off x="2880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7" name="Rectangle 112"/>
              <p:cNvSpPr>
                <a:spLocks noChangeArrowheads="1"/>
              </p:cNvSpPr>
              <p:nvPr/>
            </p:nvSpPr>
            <p:spPr bwMode="auto">
              <a:xfrm>
                <a:off x="2879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7953" name="Group 113"/>
            <p:cNvGrpSpPr>
              <a:grpSpLocks/>
            </p:cNvGrpSpPr>
            <p:nvPr/>
          </p:nvGrpSpPr>
          <p:grpSpPr bwMode="auto">
            <a:xfrm>
              <a:off x="4175" y="2783"/>
              <a:ext cx="1104" cy="923"/>
              <a:chOff x="4175" y="2783"/>
              <a:chExt cx="1104" cy="923"/>
            </a:xfrm>
          </p:grpSpPr>
          <p:sp>
            <p:nvSpPr>
              <p:cNvPr id="37954" name="Text Box 114"/>
              <p:cNvSpPr txBox="1">
                <a:spLocks noChangeArrowheads="1"/>
              </p:cNvSpPr>
              <p:nvPr/>
            </p:nvSpPr>
            <p:spPr bwMode="auto">
              <a:xfrm>
                <a:off x="4176" y="2783"/>
                <a:ext cx="63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INTP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´</a:t>
                </a:r>
                <a:endParaRPr lang="en-US" altLang="zh-CN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5" name="Rectangle 115"/>
              <p:cNvSpPr>
                <a:spLocks noChangeArrowheads="1"/>
              </p:cNvSpPr>
              <p:nvPr/>
            </p:nvSpPr>
            <p:spPr bwMode="auto">
              <a:xfrm>
                <a:off x="4175" y="3034"/>
                <a:ext cx="1104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1371600" y="3922713"/>
            <a:ext cx="6175375" cy="1454150"/>
            <a:chOff x="864" y="2471"/>
            <a:chExt cx="3890" cy="916"/>
          </a:xfrm>
        </p:grpSpPr>
        <p:sp>
          <p:nvSpPr>
            <p:cNvPr id="37945" name="Freeform 117"/>
            <p:cNvSpPr>
              <a:spLocks/>
            </p:cNvSpPr>
            <p:nvPr/>
          </p:nvSpPr>
          <p:spPr bwMode="auto">
            <a:xfrm>
              <a:off x="864" y="2487"/>
              <a:ext cx="1" cy="900"/>
            </a:xfrm>
            <a:custGeom>
              <a:avLst/>
              <a:gdLst>
                <a:gd name="T0" fmla="*/ 0 w 1"/>
                <a:gd name="T1" fmla="*/ 0 h 900"/>
                <a:gd name="T2" fmla="*/ 1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0" y="0"/>
                  </a:moveTo>
                  <a:lnTo>
                    <a:pt x="1" y="90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6" name="Freeform 118"/>
            <p:cNvSpPr>
              <a:spLocks/>
            </p:cNvSpPr>
            <p:nvPr/>
          </p:nvSpPr>
          <p:spPr bwMode="auto">
            <a:xfrm>
              <a:off x="2168" y="2478"/>
              <a:ext cx="1" cy="909"/>
            </a:xfrm>
            <a:custGeom>
              <a:avLst/>
              <a:gdLst>
                <a:gd name="T0" fmla="*/ 1 w 1"/>
                <a:gd name="T1" fmla="*/ 0 h 909"/>
                <a:gd name="T2" fmla="*/ 0 w 1"/>
                <a:gd name="T3" fmla="*/ 909 h 909"/>
                <a:gd name="T4" fmla="*/ 0 60000 65536"/>
                <a:gd name="T5" fmla="*/ 0 60000 65536"/>
                <a:gd name="T6" fmla="*/ 0 w 1"/>
                <a:gd name="T7" fmla="*/ 0 h 909"/>
                <a:gd name="T8" fmla="*/ 1 w 1"/>
                <a:gd name="T9" fmla="*/ 909 h 9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9">
                  <a:moveTo>
                    <a:pt x="1" y="0"/>
                  </a:moveTo>
                  <a:lnTo>
                    <a:pt x="0" y="90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7" name="Freeform 119"/>
            <p:cNvSpPr>
              <a:spLocks/>
            </p:cNvSpPr>
            <p:nvPr/>
          </p:nvSpPr>
          <p:spPr bwMode="auto">
            <a:xfrm>
              <a:off x="3464" y="2487"/>
              <a:ext cx="1" cy="900"/>
            </a:xfrm>
            <a:custGeom>
              <a:avLst/>
              <a:gdLst>
                <a:gd name="T0" fmla="*/ 1 w 1"/>
                <a:gd name="T1" fmla="*/ 0 h 900"/>
                <a:gd name="T2" fmla="*/ 0 w 1"/>
                <a:gd name="T3" fmla="*/ 900 h 900"/>
                <a:gd name="T4" fmla="*/ 0 60000 65536"/>
                <a:gd name="T5" fmla="*/ 0 60000 65536"/>
                <a:gd name="T6" fmla="*/ 0 w 1"/>
                <a:gd name="T7" fmla="*/ 0 h 900"/>
                <a:gd name="T8" fmla="*/ 1 w 1"/>
                <a:gd name="T9" fmla="*/ 900 h 9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0">
                  <a:moveTo>
                    <a:pt x="1" y="0"/>
                  </a:moveTo>
                  <a:lnTo>
                    <a:pt x="0" y="90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8" name="Freeform 120"/>
            <p:cNvSpPr>
              <a:spLocks/>
            </p:cNvSpPr>
            <p:nvPr/>
          </p:nvSpPr>
          <p:spPr bwMode="auto">
            <a:xfrm>
              <a:off x="4753" y="2471"/>
              <a:ext cx="1" cy="916"/>
            </a:xfrm>
            <a:custGeom>
              <a:avLst/>
              <a:gdLst>
                <a:gd name="T0" fmla="*/ 0 w 1"/>
                <a:gd name="T1" fmla="*/ 0 h 916"/>
                <a:gd name="T2" fmla="*/ 1 w 1"/>
                <a:gd name="T3" fmla="*/ 916 h 916"/>
                <a:gd name="T4" fmla="*/ 0 60000 65536"/>
                <a:gd name="T5" fmla="*/ 0 60000 65536"/>
                <a:gd name="T6" fmla="*/ 0 w 1"/>
                <a:gd name="T7" fmla="*/ 0 h 916"/>
                <a:gd name="T8" fmla="*/ 1 w 1"/>
                <a:gd name="T9" fmla="*/ 916 h 9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16">
                  <a:moveTo>
                    <a:pt x="0" y="0"/>
                  </a:moveTo>
                  <a:lnTo>
                    <a:pt x="1" y="91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3140075" y="5638800"/>
            <a:ext cx="903288" cy="1006475"/>
            <a:chOff x="1978" y="3552"/>
            <a:chExt cx="569" cy="634"/>
          </a:xfrm>
        </p:grpSpPr>
        <p:sp>
          <p:nvSpPr>
            <p:cNvPr id="37942" name="Freeform 122"/>
            <p:cNvSpPr>
              <a:spLocks/>
            </p:cNvSpPr>
            <p:nvPr/>
          </p:nvSpPr>
          <p:spPr bwMode="auto">
            <a:xfrm>
              <a:off x="2207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3" name="Text Box 123"/>
            <p:cNvSpPr txBox="1">
              <a:spLocks noChangeArrowheads="1"/>
            </p:cNvSpPr>
            <p:nvPr/>
          </p:nvSpPr>
          <p:spPr bwMode="auto">
            <a:xfrm>
              <a:off x="1978" y="3936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44" name="Line 124"/>
            <p:cNvSpPr>
              <a:spLocks noChangeShapeType="1"/>
            </p:cNvSpPr>
            <p:nvPr/>
          </p:nvSpPr>
          <p:spPr bwMode="auto">
            <a:xfrm>
              <a:off x="2036" y="3946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1065213" y="5638800"/>
            <a:ext cx="903287" cy="1006475"/>
            <a:chOff x="671" y="3552"/>
            <a:chExt cx="569" cy="634"/>
          </a:xfrm>
        </p:grpSpPr>
        <p:sp>
          <p:nvSpPr>
            <p:cNvPr id="37939" name="Freeform 126"/>
            <p:cNvSpPr>
              <a:spLocks/>
            </p:cNvSpPr>
            <p:nvPr/>
          </p:nvSpPr>
          <p:spPr bwMode="auto">
            <a:xfrm>
              <a:off x="911" y="3552"/>
              <a:ext cx="96" cy="336"/>
            </a:xfrm>
            <a:custGeom>
              <a:avLst/>
              <a:gdLst>
                <a:gd name="T0" fmla="*/ 96 w 96"/>
                <a:gd name="T1" fmla="*/ 0 h 336"/>
                <a:gd name="T2" fmla="*/ 0 w 96"/>
                <a:gd name="T3" fmla="*/ 0 h 336"/>
                <a:gd name="T4" fmla="*/ 0 w 96"/>
                <a:gd name="T5" fmla="*/ 336 h 336"/>
                <a:gd name="T6" fmla="*/ 0 60000 65536"/>
                <a:gd name="T7" fmla="*/ 0 60000 65536"/>
                <a:gd name="T8" fmla="*/ 0 60000 65536"/>
                <a:gd name="T9" fmla="*/ 0 w 96"/>
                <a:gd name="T10" fmla="*/ 0 h 336"/>
                <a:gd name="T11" fmla="*/ 96 w 9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36">
                  <a:moveTo>
                    <a:pt x="96" y="0"/>
                  </a:move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0" name="Text Box 127"/>
            <p:cNvSpPr txBox="1">
              <a:spLocks noChangeArrowheads="1"/>
            </p:cNvSpPr>
            <p:nvPr/>
          </p:nvSpPr>
          <p:spPr bwMode="auto">
            <a:xfrm>
              <a:off x="671" y="3936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41" name="Line 128"/>
            <p:cNvSpPr>
              <a:spLocks noChangeShapeType="1"/>
            </p:cNvSpPr>
            <p:nvPr/>
          </p:nvSpPr>
          <p:spPr bwMode="auto">
            <a:xfrm>
              <a:off x="729" y="3946"/>
              <a:ext cx="384" cy="1"/>
            </a:xfrm>
            <a:prstGeom prst="lin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1839913" y="3886200"/>
            <a:ext cx="3036887" cy="396875"/>
            <a:chOff x="1159" y="2448"/>
            <a:chExt cx="1913" cy="250"/>
          </a:xfrm>
        </p:grpSpPr>
        <p:sp>
          <p:nvSpPr>
            <p:cNvPr id="37935" name="Freeform 130"/>
            <p:cNvSpPr>
              <a:spLocks/>
            </p:cNvSpPr>
            <p:nvPr/>
          </p:nvSpPr>
          <p:spPr bwMode="auto">
            <a:xfrm>
              <a:off x="1159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6" name="Text Box 131"/>
            <p:cNvSpPr txBox="1">
              <a:spLocks noChangeArrowheads="1"/>
            </p:cNvSpPr>
            <p:nvPr/>
          </p:nvSpPr>
          <p:spPr bwMode="auto">
            <a:xfrm>
              <a:off x="1207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37" name="Freeform 132"/>
            <p:cNvSpPr>
              <a:spLocks/>
            </p:cNvSpPr>
            <p:nvPr/>
          </p:nvSpPr>
          <p:spPr bwMode="auto">
            <a:xfrm>
              <a:off x="2455" y="2473"/>
              <a:ext cx="384" cy="215"/>
            </a:xfrm>
            <a:custGeom>
              <a:avLst/>
              <a:gdLst>
                <a:gd name="T0" fmla="*/ 0 w 384"/>
                <a:gd name="T1" fmla="*/ 0 h 129"/>
                <a:gd name="T2" fmla="*/ 0 w 384"/>
                <a:gd name="T3" fmla="*/ 2763 h 129"/>
                <a:gd name="T4" fmla="*/ 384 w 384"/>
                <a:gd name="T5" fmla="*/ 2763 h 129"/>
                <a:gd name="T6" fmla="*/ 0 60000 65536"/>
                <a:gd name="T7" fmla="*/ 0 60000 65536"/>
                <a:gd name="T8" fmla="*/ 0 60000 65536"/>
                <a:gd name="T9" fmla="*/ 0 w 384"/>
                <a:gd name="T10" fmla="*/ 0 h 129"/>
                <a:gd name="T11" fmla="*/ 384 w 384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29">
                  <a:moveTo>
                    <a:pt x="0" y="0"/>
                  </a:moveTo>
                  <a:lnTo>
                    <a:pt x="0" y="129"/>
                  </a:lnTo>
                  <a:lnTo>
                    <a:pt x="384" y="129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8" name="Text Box 133"/>
            <p:cNvSpPr txBox="1">
              <a:spLocks noChangeArrowheads="1"/>
            </p:cNvSpPr>
            <p:nvPr/>
          </p:nvSpPr>
          <p:spPr bwMode="auto">
            <a:xfrm>
              <a:off x="2503" y="2448"/>
              <a:ext cx="5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134"/>
          <p:cNvGrpSpPr>
            <a:grpSpLocks/>
          </p:cNvGrpSpPr>
          <p:nvPr/>
        </p:nvGrpSpPr>
        <p:grpSpPr bwMode="auto">
          <a:xfrm>
            <a:off x="4117975" y="5380038"/>
            <a:ext cx="4873625" cy="9525"/>
            <a:chOff x="2594" y="3389"/>
            <a:chExt cx="3070" cy="6"/>
          </a:xfrm>
        </p:grpSpPr>
        <p:grpSp>
          <p:nvGrpSpPr>
            <p:cNvPr id="37929" name="Group 135"/>
            <p:cNvGrpSpPr>
              <a:grpSpLocks/>
            </p:cNvGrpSpPr>
            <p:nvPr/>
          </p:nvGrpSpPr>
          <p:grpSpPr bwMode="auto">
            <a:xfrm>
              <a:off x="2594" y="3391"/>
              <a:ext cx="2304" cy="4"/>
              <a:chOff x="2594" y="3391"/>
              <a:chExt cx="2304" cy="4"/>
            </a:xfrm>
          </p:grpSpPr>
          <p:sp>
            <p:nvSpPr>
              <p:cNvPr id="37931" name="Freeform 136"/>
              <p:cNvSpPr>
                <a:spLocks/>
              </p:cNvSpPr>
              <p:nvPr/>
            </p:nvSpPr>
            <p:spPr bwMode="auto">
              <a:xfrm>
                <a:off x="2594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2" name="Freeform 137"/>
              <p:cNvSpPr>
                <a:spLocks/>
              </p:cNvSpPr>
              <p:nvPr/>
            </p:nvSpPr>
            <p:spPr bwMode="auto">
              <a:xfrm>
                <a:off x="3369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3" name="Freeform 138"/>
              <p:cNvSpPr>
                <a:spLocks/>
              </p:cNvSpPr>
              <p:nvPr/>
            </p:nvSpPr>
            <p:spPr bwMode="auto">
              <a:xfrm>
                <a:off x="3891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4" name="Freeform 139"/>
              <p:cNvSpPr>
                <a:spLocks/>
              </p:cNvSpPr>
              <p:nvPr/>
            </p:nvSpPr>
            <p:spPr bwMode="auto">
              <a:xfrm>
                <a:off x="4665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30" name="Freeform 140"/>
            <p:cNvSpPr>
              <a:spLocks/>
            </p:cNvSpPr>
            <p:nvPr/>
          </p:nvSpPr>
          <p:spPr bwMode="auto">
            <a:xfrm>
              <a:off x="5187" y="3389"/>
              <a:ext cx="477" cy="3"/>
            </a:xfrm>
            <a:custGeom>
              <a:avLst/>
              <a:gdLst>
                <a:gd name="T0" fmla="*/ 0 w 477"/>
                <a:gd name="T1" fmla="*/ 3 h 3"/>
                <a:gd name="T2" fmla="*/ 477 w 477"/>
                <a:gd name="T3" fmla="*/ 0 h 3"/>
                <a:gd name="T4" fmla="*/ 0 60000 65536"/>
                <a:gd name="T5" fmla="*/ 0 60000 65536"/>
                <a:gd name="T6" fmla="*/ 0 w 477"/>
                <a:gd name="T7" fmla="*/ 0 h 3"/>
                <a:gd name="T8" fmla="*/ 477 w 47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7" h="3">
                  <a:moveTo>
                    <a:pt x="0" y="3"/>
                  </a:moveTo>
                  <a:lnTo>
                    <a:pt x="477" y="0"/>
                  </a:lnTo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41"/>
          <p:cNvGrpSpPr>
            <a:grpSpLocks/>
          </p:cNvGrpSpPr>
          <p:nvPr/>
        </p:nvGrpSpPr>
        <p:grpSpPr bwMode="auto">
          <a:xfrm>
            <a:off x="523875" y="5332413"/>
            <a:ext cx="3135313" cy="306387"/>
            <a:chOff x="330" y="3359"/>
            <a:chExt cx="1975" cy="193"/>
          </a:xfrm>
        </p:grpSpPr>
        <p:grpSp>
          <p:nvGrpSpPr>
            <p:cNvPr id="37922" name="Group 142"/>
            <p:cNvGrpSpPr>
              <a:grpSpLocks/>
            </p:cNvGrpSpPr>
            <p:nvPr/>
          </p:nvGrpSpPr>
          <p:grpSpPr bwMode="auto">
            <a:xfrm>
              <a:off x="776" y="3391"/>
              <a:ext cx="1529" cy="4"/>
              <a:chOff x="776" y="3391"/>
              <a:chExt cx="1529" cy="4"/>
            </a:xfrm>
          </p:grpSpPr>
          <p:sp>
            <p:nvSpPr>
              <p:cNvPr id="37926" name="Freeform 143"/>
              <p:cNvSpPr>
                <a:spLocks/>
              </p:cNvSpPr>
              <p:nvPr/>
            </p:nvSpPr>
            <p:spPr bwMode="auto">
              <a:xfrm>
                <a:off x="2072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7" name="Freeform 144"/>
              <p:cNvSpPr>
                <a:spLocks/>
              </p:cNvSpPr>
              <p:nvPr/>
            </p:nvSpPr>
            <p:spPr bwMode="auto">
              <a:xfrm>
                <a:off x="776" y="3394"/>
                <a:ext cx="233" cy="1"/>
              </a:xfrm>
              <a:custGeom>
                <a:avLst/>
                <a:gdLst>
                  <a:gd name="T0" fmla="*/ 0 w 233"/>
                  <a:gd name="T1" fmla="*/ 0 h 1"/>
                  <a:gd name="T2" fmla="*/ 233 w 233"/>
                  <a:gd name="T3" fmla="*/ 0 h 1"/>
                  <a:gd name="T4" fmla="*/ 0 60000 65536"/>
                  <a:gd name="T5" fmla="*/ 0 60000 65536"/>
                  <a:gd name="T6" fmla="*/ 0 w 233"/>
                  <a:gd name="T7" fmla="*/ 0 h 1"/>
                  <a:gd name="T8" fmla="*/ 233 w 233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3" h="1">
                    <a:moveTo>
                      <a:pt x="0" y="0"/>
                    </a:moveTo>
                    <a:lnTo>
                      <a:pt x="233" y="0"/>
                    </a:lnTo>
                  </a:path>
                </a:pathLst>
              </a:custGeom>
              <a:noFill/>
              <a:ln w="38100">
                <a:solidFill>
                  <a:srgbClr val="C28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8" name="Freeform 145"/>
              <p:cNvSpPr>
                <a:spLocks/>
              </p:cNvSpPr>
              <p:nvPr/>
            </p:nvSpPr>
            <p:spPr bwMode="auto">
              <a:xfrm>
                <a:off x="1298" y="3391"/>
                <a:ext cx="477" cy="3"/>
              </a:xfrm>
              <a:custGeom>
                <a:avLst/>
                <a:gdLst>
                  <a:gd name="T0" fmla="*/ 0 w 477"/>
                  <a:gd name="T1" fmla="*/ 3 h 3"/>
                  <a:gd name="T2" fmla="*/ 477 w 477"/>
                  <a:gd name="T3" fmla="*/ 0 h 3"/>
                  <a:gd name="T4" fmla="*/ 0 60000 65536"/>
                  <a:gd name="T5" fmla="*/ 0 60000 65536"/>
                  <a:gd name="T6" fmla="*/ 0 w 477"/>
                  <a:gd name="T7" fmla="*/ 0 h 3"/>
                  <a:gd name="T8" fmla="*/ 477 w 477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7" h="3">
                    <a:moveTo>
                      <a:pt x="0" y="3"/>
                    </a:moveTo>
                    <a:lnTo>
                      <a:pt x="47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923" name="Group 146"/>
            <p:cNvGrpSpPr>
              <a:grpSpLocks/>
            </p:cNvGrpSpPr>
            <p:nvPr/>
          </p:nvGrpSpPr>
          <p:grpSpPr bwMode="auto">
            <a:xfrm>
              <a:off x="330" y="3359"/>
              <a:ext cx="144" cy="193"/>
              <a:chOff x="336" y="3168"/>
              <a:chExt cx="144" cy="193"/>
            </a:xfrm>
          </p:grpSpPr>
          <p:sp>
            <p:nvSpPr>
              <p:cNvPr id="37924" name="Freeform 147"/>
              <p:cNvSpPr>
                <a:spLocks/>
              </p:cNvSpPr>
              <p:nvPr/>
            </p:nvSpPr>
            <p:spPr bwMode="auto">
              <a:xfrm>
                <a:off x="384" y="3168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0 h 192"/>
                  <a:gd name="T4" fmla="*/ 0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96" y="0"/>
                    </a:move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5" name="Line 148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96" cy="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36021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3" name="Group 150"/>
          <p:cNvGrpSpPr>
            <a:grpSpLocks/>
          </p:cNvGrpSpPr>
          <p:nvPr/>
        </p:nvGrpSpPr>
        <p:grpSpPr bwMode="auto">
          <a:xfrm>
            <a:off x="3209925" y="2438400"/>
            <a:ext cx="1373188" cy="1495425"/>
            <a:chOff x="2022" y="1536"/>
            <a:chExt cx="865" cy="942"/>
          </a:xfrm>
        </p:grpSpPr>
        <p:sp>
          <p:nvSpPr>
            <p:cNvPr id="37913" name="Text Box 151"/>
            <p:cNvSpPr txBox="1">
              <a:spLocks noChangeArrowheads="1"/>
            </p:cNvSpPr>
            <p:nvPr/>
          </p:nvSpPr>
          <p:spPr bwMode="auto">
            <a:xfrm>
              <a:off x="2217" y="17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14" name="Rectangle 152"/>
            <p:cNvSpPr>
              <a:spLocks noChangeArrowheads="1"/>
            </p:cNvSpPr>
            <p:nvPr/>
          </p:nvSpPr>
          <p:spPr bwMode="auto">
            <a:xfrm>
              <a:off x="2022" y="1802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5" name="Text Box 153"/>
            <p:cNvSpPr txBox="1">
              <a:spLocks noChangeArrowheads="1"/>
            </p:cNvSpPr>
            <p:nvPr/>
          </p:nvSpPr>
          <p:spPr bwMode="auto">
            <a:xfrm>
              <a:off x="2198" y="2228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7916" name="Rectangle 154"/>
            <p:cNvSpPr>
              <a:spLocks noChangeArrowheads="1"/>
            </p:cNvSpPr>
            <p:nvPr/>
          </p:nvSpPr>
          <p:spPr bwMode="auto">
            <a:xfrm>
              <a:off x="2022" y="2237"/>
              <a:ext cx="576" cy="240"/>
            </a:xfrm>
            <a:prstGeom prst="rect">
              <a:avLst/>
            </a:prstGeom>
            <a:noFill/>
            <a:ln w="28575">
              <a:solidFill>
                <a:srgbClr val="C28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7" name="Oval 155"/>
            <p:cNvSpPr>
              <a:spLocks noChangeArrowheads="1"/>
            </p:cNvSpPr>
            <p:nvPr/>
          </p:nvSpPr>
          <p:spPr bwMode="auto">
            <a:xfrm>
              <a:off x="2288" y="2178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8" name="Oval 156"/>
            <p:cNvSpPr>
              <a:spLocks noChangeArrowheads="1"/>
            </p:cNvSpPr>
            <p:nvPr/>
          </p:nvSpPr>
          <p:spPr bwMode="auto">
            <a:xfrm>
              <a:off x="2288" y="1750"/>
              <a:ext cx="48" cy="48"/>
            </a:xfrm>
            <a:prstGeom prst="ellipse">
              <a:avLst/>
            </a:pr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9" name="Freeform 157"/>
            <p:cNvSpPr>
              <a:spLocks/>
            </p:cNvSpPr>
            <p:nvPr/>
          </p:nvSpPr>
          <p:spPr bwMode="auto">
            <a:xfrm rot="10800000">
              <a:off x="2309" y="1549"/>
              <a:ext cx="1" cy="210"/>
            </a:xfrm>
            <a:custGeom>
              <a:avLst/>
              <a:gdLst>
                <a:gd name="T0" fmla="*/ 0 w 1"/>
                <a:gd name="T1" fmla="*/ 0 h 210"/>
                <a:gd name="T2" fmla="*/ 0 w 1"/>
                <a:gd name="T3" fmla="*/ 210 h 210"/>
                <a:gd name="T4" fmla="*/ 0 60000 65536"/>
                <a:gd name="T5" fmla="*/ 0 60000 65536"/>
                <a:gd name="T6" fmla="*/ 0 w 1"/>
                <a:gd name="T7" fmla="*/ 0 h 210"/>
                <a:gd name="T8" fmla="*/ 1 w 1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0">
                  <a:moveTo>
                    <a:pt x="0" y="0"/>
                  </a:moveTo>
                  <a:lnTo>
                    <a:pt x="0" y="210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Freeform 158"/>
            <p:cNvSpPr>
              <a:spLocks/>
            </p:cNvSpPr>
            <p:nvPr/>
          </p:nvSpPr>
          <p:spPr bwMode="auto">
            <a:xfrm>
              <a:off x="2311" y="2043"/>
              <a:ext cx="1" cy="144"/>
            </a:xfrm>
            <a:custGeom>
              <a:avLst/>
              <a:gdLst>
                <a:gd name="T0" fmla="*/ 0 w 1"/>
                <a:gd name="T1" fmla="*/ 0 h 144"/>
                <a:gd name="T2" fmla="*/ 0 w 1"/>
                <a:gd name="T3" fmla="*/ 144 h 144"/>
                <a:gd name="T4" fmla="*/ 0 60000 65536"/>
                <a:gd name="T5" fmla="*/ 0 60000 65536"/>
                <a:gd name="T6" fmla="*/ 0 w 1"/>
                <a:gd name="T7" fmla="*/ 0 h 144"/>
                <a:gd name="T8" fmla="*/ 1 w 1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4">
                  <a:moveTo>
                    <a:pt x="0" y="0"/>
                  </a:moveTo>
                  <a:lnTo>
                    <a:pt x="0" y="144"/>
                  </a:lnTo>
                </a:path>
              </a:pathLst>
            </a:custGeom>
            <a:noFill/>
            <a:ln w="28575">
              <a:solidFill>
                <a:srgbClr val="C28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1" name="Text Box 159"/>
            <p:cNvSpPr txBox="1">
              <a:spLocks noChangeArrowheads="1"/>
            </p:cNvSpPr>
            <p:nvPr/>
          </p:nvSpPr>
          <p:spPr bwMode="auto">
            <a:xfrm>
              <a:off x="2336" y="1536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C28F00"/>
                  </a:solidFill>
                  <a:latin typeface="Times New Roman" panose="02020603050405020304" pitchFamily="18" charset="0"/>
                </a:rPr>
                <a:t>INTP</a:t>
              </a:r>
              <a:r>
                <a:rPr lang="en-US" altLang="zh-CN" sz="2000" baseline="-25000">
                  <a:solidFill>
                    <a:srgbClr val="C28F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903" name="Group 160"/>
          <p:cNvGrpSpPr>
            <a:grpSpLocks/>
          </p:cNvGrpSpPr>
          <p:nvPr/>
        </p:nvGrpSpPr>
        <p:grpSpPr bwMode="auto">
          <a:xfrm>
            <a:off x="185738" y="228600"/>
            <a:ext cx="8958262" cy="1909763"/>
            <a:chOff x="117" y="144"/>
            <a:chExt cx="5643" cy="1203"/>
          </a:xfrm>
        </p:grpSpPr>
        <p:sp>
          <p:nvSpPr>
            <p:cNvPr id="37906" name="Text Box 161"/>
            <p:cNvSpPr txBox="1">
              <a:spLocks noChangeArrowheads="1"/>
            </p:cNvSpPr>
            <p:nvPr/>
          </p:nvSpPr>
          <p:spPr bwMode="auto">
            <a:xfrm>
              <a:off x="117" y="144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latin typeface="Times New Roman" panose="02020603050405020304" pitchFamily="18" charset="0"/>
                </a:rPr>
                <a:t>2. 排队器</a:t>
              </a:r>
            </a:p>
          </p:txBody>
        </p:sp>
        <p:sp>
          <p:nvSpPr>
            <p:cNvPr id="37907" name="Text Box 162"/>
            <p:cNvSpPr txBox="1">
              <a:spLocks noChangeArrowheads="1"/>
            </p:cNvSpPr>
            <p:nvPr/>
          </p:nvSpPr>
          <p:spPr bwMode="auto">
            <a:xfrm>
              <a:off x="319" y="82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排队</a:t>
              </a:r>
            </a:p>
          </p:txBody>
        </p:sp>
        <p:sp>
          <p:nvSpPr>
            <p:cNvPr id="37908" name="Text Box 163"/>
            <p:cNvSpPr txBox="1">
              <a:spLocks noChangeArrowheads="1"/>
            </p:cNvSpPr>
            <p:nvPr/>
          </p:nvSpPr>
          <p:spPr bwMode="auto">
            <a:xfrm>
              <a:off x="1471" y="661"/>
              <a:ext cx="4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在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内或在接口电路中（链式排队器）</a:t>
              </a:r>
            </a:p>
          </p:txBody>
        </p:sp>
        <p:sp>
          <p:nvSpPr>
            <p:cNvPr id="37909" name="Text Box 164"/>
            <p:cNvSpPr txBox="1">
              <a:spLocks noChangeArrowheads="1"/>
            </p:cNvSpPr>
            <p:nvPr/>
          </p:nvSpPr>
          <p:spPr bwMode="auto">
            <a:xfrm>
              <a:off x="895" y="66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硬件</a:t>
              </a:r>
            </a:p>
          </p:txBody>
        </p:sp>
        <p:sp>
          <p:nvSpPr>
            <p:cNvPr id="37910" name="Text Box 165"/>
            <p:cNvSpPr txBox="1">
              <a:spLocks noChangeArrowheads="1"/>
            </p:cNvSpPr>
            <p:nvPr/>
          </p:nvSpPr>
          <p:spPr bwMode="auto">
            <a:xfrm>
              <a:off x="895" y="101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软件</a:t>
              </a:r>
            </a:p>
          </p:txBody>
        </p:sp>
        <p:sp>
          <p:nvSpPr>
            <p:cNvPr id="37911" name="AutoShape 166"/>
            <p:cNvSpPr>
              <a:spLocks/>
            </p:cNvSpPr>
            <p:nvPr/>
          </p:nvSpPr>
          <p:spPr bwMode="auto">
            <a:xfrm>
              <a:off x="847" y="777"/>
              <a:ext cx="96" cy="471"/>
            </a:xfrm>
            <a:prstGeom prst="leftBrace">
              <a:avLst>
                <a:gd name="adj1" fmla="val 408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37912" name="Text Box 167"/>
            <p:cNvSpPr txBox="1">
              <a:spLocks noChangeArrowheads="1"/>
            </p:cNvSpPr>
            <p:nvPr/>
          </p:nvSpPr>
          <p:spPr bwMode="auto">
            <a:xfrm>
              <a:off x="1471" y="1017"/>
              <a:ext cx="37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dirty="0" smtClean="0">
                  <a:latin typeface="Times New Roman" panose="02020603050405020304" pitchFamily="18" charset="0"/>
                </a:rPr>
                <a:t>程序查询方式（详见组成原理第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8</a:t>
              </a:r>
              <a:r>
                <a:rPr lang="zh-CN" altLang="en-US" sz="2800" dirty="0" smtClean="0">
                  <a:latin typeface="Times New Roman" panose="02020603050405020304" pitchFamily="18" charset="0"/>
                </a:rPr>
                <a:t>章）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9" name="日期占位符 1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8A3CF8-1A0B-44BB-AB4D-4AA089ED4FC7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37905" name="灯片编号占位符 16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fld id="{46F890DB-9BE2-455F-848F-6F806F2BDADD}" type="slidenum">
              <a:rPr lang="zh-CN" altLang="en-US" sz="900">
                <a:solidFill>
                  <a:srgbClr val="898989"/>
                </a:solidFill>
                <a:latin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t>32</a:t>
            </a:fld>
            <a:endParaRPr lang="en-US" altLang="zh-CN" sz="900">
              <a:solidFill>
                <a:srgbClr val="89898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3048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2.排队器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143000" y="126876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①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分散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接口电路中    链式排队器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1143000" y="210696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②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集中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在 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内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3097560"/>
            <a:ext cx="609600" cy="2197100"/>
            <a:chOff x="1248" y="2112"/>
            <a:chExt cx="384" cy="1384"/>
          </a:xfrm>
        </p:grpSpPr>
        <p:grpSp>
          <p:nvGrpSpPr>
            <p:cNvPr id="21566" name="Group 7"/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21568" name="Text Box 8"/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grpSp>
            <p:nvGrpSpPr>
              <p:cNvPr id="21569" name="Group 9"/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21570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1" name="Oval 11"/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2" name="Freeform 12"/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>
                    <a:gd name="T0" fmla="*/ 0 w 1"/>
                    <a:gd name="T1" fmla="*/ 0 h 345"/>
                    <a:gd name="T2" fmla="*/ 0 w 1"/>
                    <a:gd name="T3" fmla="*/ 13 h 345"/>
                    <a:gd name="T4" fmla="*/ 0 60000 65536"/>
                    <a:gd name="T5" fmla="*/ 0 60000 65536"/>
                    <a:gd name="T6" fmla="*/ 0 w 1"/>
                    <a:gd name="T7" fmla="*/ 0 h 345"/>
                    <a:gd name="T8" fmla="*/ 1 w 1"/>
                    <a:gd name="T9" fmla="*/ 345 h 3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3" name="Freeform 13"/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>
                    <a:gd name="T0" fmla="*/ 0 w 3"/>
                    <a:gd name="T1" fmla="*/ 11 h 294"/>
                    <a:gd name="T2" fmla="*/ 3 w 3"/>
                    <a:gd name="T3" fmla="*/ 0 h 294"/>
                    <a:gd name="T4" fmla="*/ 0 60000 65536"/>
                    <a:gd name="T5" fmla="*/ 0 60000 65536"/>
                    <a:gd name="T6" fmla="*/ 0 w 3"/>
                    <a:gd name="T7" fmla="*/ 0 h 294"/>
                    <a:gd name="T8" fmla="*/ 3 w 3"/>
                    <a:gd name="T9" fmla="*/ 294 h 29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7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21576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567" name="Oval 17"/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54400" y="3097560"/>
            <a:ext cx="609600" cy="2197100"/>
            <a:chOff x="2176" y="2112"/>
            <a:chExt cx="384" cy="1384"/>
          </a:xfrm>
        </p:grpSpPr>
        <p:grpSp>
          <p:nvGrpSpPr>
            <p:cNvPr id="21556" name="Group 19"/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21558" name="Rectangle 20"/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9" name="Text Box 21"/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60" name="Oval 22"/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1" name="Freeform 23"/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2" name="Freeform 24"/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63" name="Rectangle 25"/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4" name="Text Box 26"/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1565" name="Line 27"/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57" name="Oval 28"/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3097560"/>
            <a:ext cx="609600" cy="2197100"/>
            <a:chOff x="3120" y="2112"/>
            <a:chExt cx="384" cy="1384"/>
          </a:xfrm>
        </p:grpSpPr>
        <p:grpSp>
          <p:nvGrpSpPr>
            <p:cNvPr id="21546" name="Group 30"/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21548" name="Rectangle 31"/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9" name="Text Box 32"/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50" name="Oval 33"/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1" name="Freeform 34"/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2" name="Freeform 35"/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3" name="Rectangle 36"/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4" name="Text Box 37"/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21555" name="Line 38"/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47" name="Oval 39"/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477000" y="3097560"/>
            <a:ext cx="609600" cy="2197100"/>
            <a:chOff x="4080" y="2112"/>
            <a:chExt cx="384" cy="1384"/>
          </a:xfrm>
        </p:grpSpPr>
        <p:grpSp>
          <p:nvGrpSpPr>
            <p:cNvPr id="21536" name="Group 41"/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21538" name="Rectangle 42"/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9" name="Text Box 43"/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21540" name="Oval 44"/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1" name="Freeform 45"/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13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2" name="Freeform 46"/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>
                  <a:gd name="T0" fmla="*/ 0 w 3"/>
                  <a:gd name="T1" fmla="*/ 11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3" name="Rectangle 47"/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4" name="Text Box 48"/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1545" name="Line 49"/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7" name="Oval 50"/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286000" y="4011960"/>
            <a:ext cx="4267200" cy="762000"/>
            <a:chOff x="1200" y="2688"/>
            <a:chExt cx="2688" cy="480"/>
          </a:xfrm>
        </p:grpSpPr>
        <p:sp>
          <p:nvSpPr>
            <p:cNvPr id="21533" name="Freeform 52"/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>
                <a:gd name="T0" fmla="*/ 0 w 2688"/>
                <a:gd name="T1" fmla="*/ 0 h 480"/>
                <a:gd name="T2" fmla="*/ 440 w 2688"/>
                <a:gd name="T3" fmla="*/ 0 h 480"/>
                <a:gd name="T4" fmla="*/ 440 w 2688"/>
                <a:gd name="T5" fmla="*/ 480 h 480"/>
                <a:gd name="T6" fmla="*/ 2688 w 2688"/>
                <a:gd name="T7" fmla="*/ 480 h 480"/>
                <a:gd name="T8" fmla="*/ 2688 w 2688"/>
                <a:gd name="T9" fmla="*/ 31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8"/>
                <a:gd name="T16" fmla="*/ 0 h 480"/>
                <a:gd name="T17" fmla="*/ 2688 w 268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53"/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54"/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757613" y="4011960"/>
            <a:ext cx="2952750" cy="990600"/>
            <a:chOff x="2127" y="2688"/>
            <a:chExt cx="1860" cy="624"/>
          </a:xfrm>
        </p:grpSpPr>
        <p:sp>
          <p:nvSpPr>
            <p:cNvPr id="21531" name="Freeform 56"/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>
                <a:gd name="T0" fmla="*/ 0 w 1860"/>
                <a:gd name="T1" fmla="*/ 0 h 624"/>
                <a:gd name="T2" fmla="*/ 417 w 1860"/>
                <a:gd name="T3" fmla="*/ 0 h 624"/>
                <a:gd name="T4" fmla="*/ 417 w 1860"/>
                <a:gd name="T5" fmla="*/ 624 h 624"/>
                <a:gd name="T6" fmla="*/ 1857 w 1860"/>
                <a:gd name="T7" fmla="*/ 624 h 624"/>
                <a:gd name="T8" fmla="*/ 1860 w 1860"/>
                <a:gd name="T9" fmla="*/ 312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624"/>
                <a:gd name="T17" fmla="*/ 1860 w 186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57"/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  <a:gd name="T6" fmla="*/ 0 w 2"/>
                <a:gd name="T7" fmla="*/ 0 h 312"/>
                <a:gd name="T8" fmla="*/ 2 w 2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>
              <a:solidFill>
                <a:srgbClr val="0419E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87" name="Text Box 59"/>
          <p:cNvSpPr txBox="1">
            <a:spLocks noChangeArrowheads="1"/>
          </p:cNvSpPr>
          <p:nvPr/>
        </p:nvSpPr>
        <p:spPr bwMode="auto">
          <a:xfrm>
            <a:off x="19050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0188" name="Text Box 60"/>
          <p:cNvSpPr txBox="1">
            <a:spLocks noChangeArrowheads="1"/>
          </p:cNvSpPr>
          <p:nvPr/>
        </p:nvSpPr>
        <p:spPr bwMode="auto">
          <a:xfrm>
            <a:off x="35052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0189" name="Text Box 61"/>
          <p:cNvSpPr txBox="1">
            <a:spLocks noChangeArrowheads="1"/>
          </p:cNvSpPr>
          <p:nvPr/>
        </p:nvSpPr>
        <p:spPr bwMode="auto">
          <a:xfrm>
            <a:off x="51054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629400" y="530736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0191" name="Text Box 63"/>
          <p:cNvSpPr txBox="1">
            <a:spLocks noChangeArrowheads="1"/>
          </p:cNvSpPr>
          <p:nvPr/>
        </p:nvSpPr>
        <p:spPr bwMode="auto">
          <a:xfrm>
            <a:off x="1371600" y="5916960"/>
            <a:ext cx="7086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</a:rPr>
              <a:t> 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3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  <a:r>
              <a:rPr lang="en-US" altLang="zh-CN" sz="1800">
                <a:latin typeface="Times New Roman" panose="02020603050405020304" pitchFamily="18" charset="0"/>
              </a:rPr>
              <a:t> 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优先级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按 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降序 </a:t>
            </a:r>
            <a:r>
              <a:rPr lang="zh-CN" altLang="en-US" sz="2000">
                <a:latin typeface="Times New Roman" panose="02020603050405020304" pitchFamily="18" charset="0"/>
              </a:rPr>
              <a:t>排列</a:t>
            </a:r>
            <a:endParaRPr lang="en-US" altLang="zh-CN" sz="1800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endParaRPr lang="zh-CN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560192" name="Freeform 64"/>
          <p:cNvSpPr>
            <a:spLocks/>
          </p:cNvSpPr>
          <p:nvPr/>
        </p:nvSpPr>
        <p:spPr bwMode="auto">
          <a:xfrm>
            <a:off x="5257800" y="4011960"/>
            <a:ext cx="1600200" cy="1219200"/>
          </a:xfrm>
          <a:custGeom>
            <a:avLst/>
            <a:gdLst>
              <a:gd name="T0" fmla="*/ 0 w 1008"/>
              <a:gd name="T1" fmla="*/ 0 h 768"/>
              <a:gd name="T2" fmla="*/ 2147483647 w 1008"/>
              <a:gd name="T3" fmla="*/ 0 h 768"/>
              <a:gd name="T4" fmla="*/ 2147483647 w 1008"/>
              <a:gd name="T5" fmla="*/ 2147483647 h 768"/>
              <a:gd name="T6" fmla="*/ 2147483647 w 1008"/>
              <a:gd name="T7" fmla="*/ 2147483647 h 768"/>
              <a:gd name="T8" fmla="*/ 2147483647 w 1008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768"/>
              <a:gd name="T17" fmla="*/ 1008 w 1008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768">
                <a:moveTo>
                  <a:pt x="0" y="0"/>
                </a:moveTo>
                <a:lnTo>
                  <a:pt x="480" y="0"/>
                </a:lnTo>
                <a:lnTo>
                  <a:pt x="480" y="768"/>
                </a:lnTo>
                <a:lnTo>
                  <a:pt x="1008" y="768"/>
                </a:lnTo>
                <a:lnTo>
                  <a:pt x="1008" y="318"/>
                </a:lnTo>
              </a:path>
            </a:pathLst>
          </a:custGeom>
          <a:noFill/>
          <a:ln w="28575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905000" y="2716560"/>
            <a:ext cx="5562600" cy="396875"/>
            <a:chOff x="1200" y="1872"/>
            <a:chExt cx="3504" cy="250"/>
          </a:xfrm>
        </p:grpSpPr>
        <p:sp>
          <p:nvSpPr>
            <p:cNvPr id="21527" name="Text Box 66"/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28" name="Text Box 67"/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29" name="Text Box 68"/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30" name="Text Box 69"/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72" name="日期占位符 71"/>
          <p:cNvSpPr>
            <a:spLocks noGrp="1"/>
          </p:cNvSpPr>
          <p:nvPr>
            <p:ph type="dt" sz="quarter" idx="10"/>
          </p:nvPr>
        </p:nvSpPr>
        <p:spPr>
          <a:xfrm>
            <a:off x="457200" y="6101110"/>
            <a:ext cx="2133600" cy="365125"/>
          </a:xfrm>
        </p:spPr>
        <p:txBody>
          <a:bodyPr/>
          <a:lstStyle/>
          <a:p>
            <a:pPr>
              <a:defRPr/>
            </a:pPr>
            <a:fld id="{A12453D8-AEF2-4342-B5B0-830327B93222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>
          <a:xfrm>
            <a:off x="6553200" y="6101110"/>
            <a:ext cx="21336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B7E70523-6BFF-4D7C-9402-6FC090D1825D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74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98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  <p:bldP spid="560187" grpId="0" autoUpdateAnimBg="0"/>
      <p:bldP spid="560188" grpId="0" autoUpdateAnimBg="0"/>
      <p:bldP spid="560189" grpId="0" autoUpdateAnimBg="0"/>
      <p:bldP spid="560190" grpId="0" autoUpdateAnimBg="0"/>
      <p:bldP spid="560191" grpId="0" autoUpdateAnimBg="0"/>
      <p:bldP spid="5601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371600" y="10668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、B、C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优先级按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降序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排列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381000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软件实现（程序查询）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8800" y="2971800"/>
            <a:ext cx="635000" cy="457200"/>
            <a:chOff x="1952" y="1872"/>
            <a:chExt cx="400" cy="288"/>
          </a:xfrm>
        </p:grpSpPr>
        <p:sp>
          <p:nvSpPr>
            <p:cNvPr id="23590" name="Text Box 5"/>
            <p:cNvSpPr txBox="1">
              <a:spLocks noChangeArrowheads="1"/>
            </p:cNvSpPr>
            <p:nvPr/>
          </p:nvSpPr>
          <p:spPr bwMode="auto">
            <a:xfrm>
              <a:off x="1968" y="18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591" name="Line 6"/>
            <p:cNvSpPr>
              <a:spLocks noChangeShapeType="1"/>
            </p:cNvSpPr>
            <p:nvPr/>
          </p:nvSpPr>
          <p:spPr bwMode="auto">
            <a:xfrm>
              <a:off x="195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2940050" y="6019800"/>
            <a:ext cx="488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3098800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7010400" y="2971800"/>
            <a:ext cx="16764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6600" y="2133600"/>
            <a:ext cx="2278063" cy="838200"/>
            <a:chOff x="1264" y="1344"/>
            <a:chExt cx="1435" cy="528"/>
          </a:xfrm>
        </p:grpSpPr>
        <p:sp>
          <p:nvSpPr>
            <p:cNvPr id="23588" name="AutoShape 11"/>
            <p:cNvSpPr>
              <a:spLocks noChangeArrowheads="1"/>
            </p:cNvSpPr>
            <p:nvPr/>
          </p:nvSpPr>
          <p:spPr bwMode="auto">
            <a:xfrm>
              <a:off x="1264" y="1344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9" name="Text Box 12"/>
            <p:cNvSpPr txBox="1">
              <a:spLocks noChangeArrowheads="1"/>
            </p:cNvSpPr>
            <p:nvPr/>
          </p:nvSpPr>
          <p:spPr bwMode="auto">
            <a:xfrm>
              <a:off x="1504" y="1507"/>
              <a:ext cx="119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06600" y="3429000"/>
            <a:ext cx="2349500" cy="838200"/>
            <a:chOff x="1264" y="2160"/>
            <a:chExt cx="1480" cy="528"/>
          </a:xfrm>
        </p:grpSpPr>
        <p:sp>
          <p:nvSpPr>
            <p:cNvPr id="23586" name="AutoShape 14"/>
            <p:cNvSpPr>
              <a:spLocks noChangeArrowheads="1"/>
            </p:cNvSpPr>
            <p:nvPr/>
          </p:nvSpPr>
          <p:spPr bwMode="auto">
            <a:xfrm>
              <a:off x="1264" y="2160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7" name="Text Box 15"/>
            <p:cNvSpPr txBox="1">
              <a:spLocks noChangeArrowheads="1"/>
            </p:cNvSpPr>
            <p:nvPr/>
          </p:nvSpPr>
          <p:spPr bwMode="auto">
            <a:xfrm>
              <a:off x="1504" y="2323"/>
              <a:ext cx="124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06600" y="4724400"/>
            <a:ext cx="2420938" cy="838200"/>
            <a:chOff x="1264" y="2976"/>
            <a:chExt cx="1525" cy="528"/>
          </a:xfrm>
        </p:grpSpPr>
        <p:sp>
          <p:nvSpPr>
            <p:cNvPr id="23584" name="AutoShape 17"/>
            <p:cNvSpPr>
              <a:spLocks noChangeArrowheads="1"/>
            </p:cNvSpPr>
            <p:nvPr/>
          </p:nvSpPr>
          <p:spPr bwMode="auto">
            <a:xfrm>
              <a:off x="1264" y="2976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5" name="Text Box 18"/>
            <p:cNvSpPr txBox="1">
              <a:spLocks noChangeArrowheads="1"/>
            </p:cNvSpPr>
            <p:nvPr/>
          </p:nvSpPr>
          <p:spPr bwMode="auto">
            <a:xfrm>
              <a:off x="1504" y="3139"/>
              <a:ext cx="128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sp>
        <p:nvSpPr>
          <p:cNvPr id="561171" name="Text Box 19"/>
          <p:cNvSpPr txBox="1">
            <a:spLocks noChangeArrowheads="1"/>
          </p:cNvSpPr>
          <p:nvPr/>
        </p:nvSpPr>
        <p:spPr bwMode="auto">
          <a:xfrm>
            <a:off x="5181600" y="2316163"/>
            <a:ext cx="35052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5181600" y="3657600"/>
            <a:ext cx="3505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rgbClr val="0419E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5181600" y="4953000"/>
            <a:ext cx="3505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rgbClr val="0419E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419E0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191000" y="2144713"/>
            <a:ext cx="914400" cy="403225"/>
            <a:chOff x="2640" y="1351"/>
            <a:chExt cx="576" cy="254"/>
          </a:xfrm>
        </p:grpSpPr>
        <p:sp>
          <p:nvSpPr>
            <p:cNvPr id="23582" name="Line 23"/>
            <p:cNvSpPr>
              <a:spLocks noChangeShapeType="1"/>
            </p:cNvSpPr>
            <p:nvPr/>
          </p:nvSpPr>
          <p:spPr bwMode="auto">
            <a:xfrm>
              <a:off x="2640" y="160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24"/>
            <p:cNvSpPr txBox="1">
              <a:spLocks noChangeArrowheads="1"/>
            </p:cNvSpPr>
            <p:nvPr/>
          </p:nvSpPr>
          <p:spPr bwMode="auto">
            <a:xfrm>
              <a:off x="2688" y="135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191000" y="3429000"/>
            <a:ext cx="914400" cy="428625"/>
            <a:chOff x="2640" y="2160"/>
            <a:chExt cx="576" cy="270"/>
          </a:xfrm>
        </p:grpSpPr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>
              <a:off x="2640" y="243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 Box 27"/>
            <p:cNvSpPr txBox="1">
              <a:spLocks noChangeArrowheads="1"/>
            </p:cNvSpPr>
            <p:nvPr/>
          </p:nvSpPr>
          <p:spPr bwMode="auto">
            <a:xfrm>
              <a:off x="2688" y="216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724400"/>
            <a:ext cx="914400" cy="420688"/>
            <a:chOff x="2640" y="2976"/>
            <a:chExt cx="576" cy="265"/>
          </a:xfrm>
        </p:grpSpPr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>
              <a:off x="2640" y="324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Text Box 30"/>
            <p:cNvSpPr txBox="1">
              <a:spLocks noChangeArrowheads="1"/>
            </p:cNvSpPr>
            <p:nvPr/>
          </p:nvSpPr>
          <p:spPr bwMode="auto">
            <a:xfrm>
              <a:off x="2688" y="297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98800" y="4251325"/>
            <a:ext cx="635000" cy="473075"/>
            <a:chOff x="1952" y="2678"/>
            <a:chExt cx="400" cy="298"/>
          </a:xfrm>
        </p:grpSpPr>
        <p:sp>
          <p:nvSpPr>
            <p:cNvPr id="23576" name="Line 32"/>
            <p:cNvSpPr>
              <a:spLocks noChangeShapeType="1"/>
            </p:cNvSpPr>
            <p:nvPr/>
          </p:nvSpPr>
          <p:spPr bwMode="auto">
            <a:xfrm>
              <a:off x="1952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33"/>
            <p:cNvSpPr txBox="1">
              <a:spLocks noChangeArrowheads="1"/>
            </p:cNvSpPr>
            <p:nvPr/>
          </p:nvSpPr>
          <p:spPr bwMode="auto">
            <a:xfrm>
              <a:off x="1968" y="2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98800" y="5546725"/>
            <a:ext cx="635000" cy="473075"/>
            <a:chOff x="1952" y="3494"/>
            <a:chExt cx="400" cy="298"/>
          </a:xfrm>
        </p:grpSpPr>
        <p:sp>
          <p:nvSpPr>
            <p:cNvPr id="23574" name="Line 35"/>
            <p:cNvSpPr>
              <a:spLocks noChangeShapeType="1"/>
            </p:cNvSpPr>
            <p:nvPr/>
          </p:nvSpPr>
          <p:spPr bwMode="auto">
            <a:xfrm>
              <a:off x="1952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Text Box 36"/>
            <p:cNvSpPr txBox="1">
              <a:spLocks noChangeArrowheads="1"/>
            </p:cNvSpPr>
            <p:nvPr/>
          </p:nvSpPr>
          <p:spPr bwMode="auto">
            <a:xfrm>
              <a:off x="1968" y="349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39" name="日期占位符 3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8916F0-D660-4CD4-A98B-65005055CA92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D795E48-500D-4F1D-8591-C82F1AB5ECD2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42" name="Rectangle 1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97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  <p:bldP spid="561159" grpId="0"/>
      <p:bldP spid="561160" grpId="0" animBg="1"/>
      <p:bldP spid="561171" grpId="0" autoUpdateAnimBg="0"/>
      <p:bldP spid="561172" grpId="0" autoUpdateAnimBg="0"/>
      <p:bldP spid="56117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522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中断向量地址形成部件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1181100" y="1230313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入口地址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514600"/>
            <a:ext cx="1209675" cy="1357313"/>
            <a:chOff x="728" y="1584"/>
            <a:chExt cx="762" cy="855"/>
          </a:xfrm>
        </p:grpSpPr>
        <p:sp>
          <p:nvSpPr>
            <p:cNvPr id="13399" name="Line 5"/>
            <p:cNvSpPr>
              <a:spLocks noChangeShapeType="1"/>
            </p:cNvSpPr>
            <p:nvPr/>
          </p:nvSpPr>
          <p:spPr bwMode="auto">
            <a:xfrm flipV="1">
              <a:off x="742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0" name="Line 6"/>
            <p:cNvSpPr>
              <a:spLocks noChangeShapeType="1"/>
            </p:cNvSpPr>
            <p:nvPr/>
          </p:nvSpPr>
          <p:spPr bwMode="auto">
            <a:xfrm flipV="1">
              <a:off x="903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1" name="Line 7"/>
            <p:cNvSpPr>
              <a:spLocks noChangeShapeType="1"/>
            </p:cNvSpPr>
            <p:nvPr/>
          </p:nvSpPr>
          <p:spPr bwMode="auto">
            <a:xfrm flipV="1">
              <a:off x="1490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02" name="Text Box 8"/>
            <p:cNvSpPr txBox="1">
              <a:spLocks noChangeArrowheads="1"/>
            </p:cNvSpPr>
            <p:nvPr/>
          </p:nvSpPr>
          <p:spPr bwMode="auto">
            <a:xfrm>
              <a:off x="997" y="2024"/>
              <a:ext cx="34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403" name="Text Box 9"/>
            <p:cNvSpPr txBox="1">
              <a:spLocks noChangeArrowheads="1"/>
            </p:cNvSpPr>
            <p:nvPr/>
          </p:nvSpPr>
          <p:spPr bwMode="auto">
            <a:xfrm>
              <a:off x="728" y="158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2513" y="4814888"/>
            <a:ext cx="1462087" cy="1449387"/>
            <a:chOff x="663" y="3033"/>
            <a:chExt cx="921" cy="913"/>
          </a:xfrm>
        </p:grpSpPr>
        <p:sp>
          <p:nvSpPr>
            <p:cNvPr id="13394" name="Line 11"/>
            <p:cNvSpPr>
              <a:spLocks noChangeShapeType="1"/>
            </p:cNvSpPr>
            <p:nvPr/>
          </p:nvSpPr>
          <p:spPr bwMode="auto">
            <a:xfrm flipV="1">
              <a:off x="74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5" name="Line 12"/>
            <p:cNvSpPr>
              <a:spLocks noChangeShapeType="1"/>
            </p:cNvSpPr>
            <p:nvPr/>
          </p:nvSpPr>
          <p:spPr bwMode="auto">
            <a:xfrm flipV="1">
              <a:off x="90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6" name="Line 13"/>
            <p:cNvSpPr>
              <a:spLocks noChangeShapeType="1"/>
            </p:cNvSpPr>
            <p:nvPr/>
          </p:nvSpPr>
          <p:spPr bwMode="auto">
            <a:xfrm flipV="1">
              <a:off x="1490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97" name="Text Box 14"/>
            <p:cNvSpPr txBox="1">
              <a:spLocks noChangeArrowheads="1"/>
            </p:cNvSpPr>
            <p:nvPr/>
          </p:nvSpPr>
          <p:spPr bwMode="auto">
            <a:xfrm>
              <a:off x="1000" y="303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398" name="Text Box 15"/>
            <p:cNvSpPr txBox="1">
              <a:spLocks noChangeArrowheads="1"/>
            </p:cNvSpPr>
            <p:nvPr/>
          </p:nvSpPr>
          <p:spPr bwMode="auto">
            <a:xfrm>
              <a:off x="663" y="3696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排队器输出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55900" y="981075"/>
            <a:ext cx="1708150" cy="963613"/>
            <a:chOff x="1736" y="618"/>
            <a:chExt cx="1076" cy="607"/>
          </a:xfrm>
        </p:grpSpPr>
        <p:sp>
          <p:nvSpPr>
            <p:cNvPr id="13392" name="Text Box 17"/>
            <p:cNvSpPr txBox="1">
              <a:spLocks noChangeArrowheads="1"/>
            </p:cNvSpPr>
            <p:nvPr/>
          </p:nvSpPr>
          <p:spPr bwMode="auto">
            <a:xfrm>
              <a:off x="1736" y="618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由软件产生</a:t>
              </a:r>
            </a:p>
          </p:txBody>
        </p:sp>
        <p:sp>
          <p:nvSpPr>
            <p:cNvPr id="13393" name="Text Box 18"/>
            <p:cNvSpPr txBox="1">
              <a:spLocks noChangeArrowheads="1"/>
            </p:cNvSpPr>
            <p:nvPr/>
          </p:nvSpPr>
          <p:spPr bwMode="auto">
            <a:xfrm>
              <a:off x="1736" y="937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硬件向量法</a:t>
              </a:r>
            </a:p>
          </p:txBody>
        </p:sp>
      </p:grpSp>
      <p:sp>
        <p:nvSpPr>
          <p:cNvPr id="336915" name="AutoShape 19"/>
          <p:cNvSpPr>
            <a:spLocks/>
          </p:cNvSpPr>
          <p:nvPr/>
        </p:nvSpPr>
        <p:spPr bwMode="auto">
          <a:xfrm>
            <a:off x="2590800" y="1208088"/>
            <a:ext cx="152400" cy="568325"/>
          </a:xfrm>
          <a:prstGeom prst="leftBrace">
            <a:avLst>
              <a:gd name="adj1" fmla="val 310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95738" y="2420938"/>
            <a:ext cx="4673600" cy="4284662"/>
            <a:chOff x="2576" y="1525"/>
            <a:chExt cx="2944" cy="2699"/>
          </a:xfrm>
        </p:grpSpPr>
        <p:grpSp>
          <p:nvGrpSpPr>
            <p:cNvPr id="13358" name="Group 21"/>
            <p:cNvGrpSpPr>
              <a:grpSpLocks/>
            </p:cNvGrpSpPr>
            <p:nvPr/>
          </p:nvGrpSpPr>
          <p:grpSpPr bwMode="auto">
            <a:xfrm>
              <a:off x="3888" y="1800"/>
              <a:ext cx="1632" cy="2424"/>
              <a:chOff x="3888" y="1800"/>
              <a:chExt cx="1632" cy="2424"/>
            </a:xfrm>
          </p:grpSpPr>
          <p:sp>
            <p:nvSpPr>
              <p:cNvPr id="13369" name="Rectangle 22"/>
              <p:cNvSpPr>
                <a:spLocks noChangeArrowheads="1"/>
              </p:cNvSpPr>
              <p:nvPr/>
            </p:nvSpPr>
            <p:spPr bwMode="auto">
              <a:xfrm>
                <a:off x="3984" y="368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显示器服务程序</a:t>
                </a:r>
              </a:p>
            </p:txBody>
          </p:sp>
          <p:sp>
            <p:nvSpPr>
              <p:cNvPr id="13370" name="Rectangle 2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1" name="Rectangle 24"/>
              <p:cNvSpPr>
                <a:spLocks noChangeArrowheads="1"/>
              </p:cNvSpPr>
              <p:nvPr/>
            </p:nvSpPr>
            <p:spPr bwMode="auto">
              <a:xfrm>
                <a:off x="3984" y="3159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打印机服务程序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2" name="Rectangle 25"/>
              <p:cNvSpPr>
                <a:spLocks noChangeArrowheads="1"/>
              </p:cNvSpPr>
              <p:nvPr/>
            </p:nvSpPr>
            <p:spPr bwMode="auto">
              <a:xfrm>
                <a:off x="3888" y="291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3" name="Rectangle 26"/>
              <p:cNvSpPr>
                <a:spLocks noChangeArrowheads="1"/>
              </p:cNvSpPr>
              <p:nvPr/>
            </p:nvSpPr>
            <p:spPr bwMode="auto">
              <a:xfrm>
                <a:off x="3888" y="2623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400</a:t>
                </a:r>
              </a:p>
            </p:txBody>
          </p:sp>
          <p:sp>
            <p:nvSpPr>
              <p:cNvPr id="13374" name="Rectangle 27"/>
              <p:cNvSpPr>
                <a:spLocks noChangeArrowheads="1"/>
              </p:cNvSpPr>
              <p:nvPr/>
            </p:nvSpPr>
            <p:spPr bwMode="auto">
              <a:xfrm>
                <a:off x="3888" y="2336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300</a:t>
                </a:r>
              </a:p>
            </p:txBody>
          </p:sp>
          <p:sp>
            <p:nvSpPr>
              <p:cNvPr id="13375" name="Rectangle 28"/>
              <p:cNvSpPr>
                <a:spLocks noChangeArrowheads="1"/>
              </p:cNvSpPr>
              <p:nvPr/>
            </p:nvSpPr>
            <p:spPr bwMode="auto">
              <a:xfrm>
                <a:off x="3888" y="2049"/>
                <a:ext cx="153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JMP        </a:t>
                </a:r>
                <a:r>
                  <a:rPr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13376" name="Rectangle 29"/>
              <p:cNvSpPr>
                <a:spLocks noChangeArrowheads="1"/>
              </p:cNvSpPr>
              <p:nvPr/>
            </p:nvSpPr>
            <p:spPr bwMode="auto">
              <a:xfrm>
                <a:off x="3888" y="1800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7" name="Line 30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8" name="Line 31"/>
              <p:cNvSpPr>
                <a:spLocks noChangeShapeType="1"/>
              </p:cNvSpPr>
              <p:nvPr/>
            </p:nvSpPr>
            <p:spPr bwMode="auto">
              <a:xfrm>
                <a:off x="3888" y="204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79" name="Line 32"/>
              <p:cNvSpPr>
                <a:spLocks noChangeShapeType="1"/>
              </p:cNvSpPr>
              <p:nvPr/>
            </p:nvSpPr>
            <p:spPr bwMode="auto">
              <a:xfrm>
                <a:off x="3888" y="233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0" name="Line 33"/>
              <p:cNvSpPr>
                <a:spLocks noChangeShapeType="1"/>
              </p:cNvSpPr>
              <p:nvPr/>
            </p:nvSpPr>
            <p:spPr bwMode="auto">
              <a:xfrm>
                <a:off x="3888" y="26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1" name="Line 34"/>
              <p:cNvSpPr>
                <a:spLocks noChangeShapeType="1"/>
              </p:cNvSpPr>
              <p:nvPr/>
            </p:nvSpPr>
            <p:spPr bwMode="auto">
              <a:xfrm>
                <a:off x="3888" y="291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2" name="Line 35"/>
              <p:cNvSpPr>
                <a:spLocks noChangeShapeType="1"/>
              </p:cNvSpPr>
              <p:nvPr/>
            </p:nvSpPr>
            <p:spPr bwMode="auto">
              <a:xfrm>
                <a:off x="3888" y="315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3" name="Line 36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4" name="Line 37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5" name="Line 38"/>
              <p:cNvSpPr>
                <a:spLocks noChangeShapeType="1"/>
              </p:cNvSpPr>
              <p:nvPr/>
            </p:nvSpPr>
            <p:spPr bwMode="auto">
              <a:xfrm>
                <a:off x="5424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86" name="Text Box 39"/>
              <p:cNvSpPr txBox="1">
                <a:spLocks noChangeArrowheads="1"/>
              </p:cNvSpPr>
              <p:nvPr/>
            </p:nvSpPr>
            <p:spPr bwMode="auto">
              <a:xfrm>
                <a:off x="4512" y="1800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7" name="Text Box 40"/>
              <p:cNvSpPr txBox="1">
                <a:spLocks noChangeArrowheads="1"/>
              </p:cNvSpPr>
              <p:nvPr/>
            </p:nvSpPr>
            <p:spPr bwMode="auto">
              <a:xfrm>
                <a:off x="4512" y="2910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8" name="Text Box 41"/>
              <p:cNvSpPr txBox="1">
                <a:spLocks noChangeArrowheads="1"/>
              </p:cNvSpPr>
              <p:nvPr/>
            </p:nvSpPr>
            <p:spPr bwMode="auto">
              <a:xfrm>
                <a:off x="4512" y="3438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3389" name="Rectangle 42"/>
              <p:cNvSpPr>
                <a:spLocks noChangeArrowheads="1"/>
              </p:cNvSpPr>
              <p:nvPr/>
            </p:nvSpPr>
            <p:spPr bwMode="auto">
              <a:xfrm>
                <a:off x="3888" y="3927"/>
                <a:ext cx="15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0" name="Line 43"/>
              <p:cNvSpPr>
                <a:spLocks noChangeShapeType="1"/>
              </p:cNvSpPr>
              <p:nvPr/>
            </p:nvSpPr>
            <p:spPr bwMode="auto">
              <a:xfrm>
                <a:off x="3888" y="41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91" name="Text Box 44"/>
              <p:cNvSpPr txBox="1">
                <a:spLocks noChangeArrowheads="1"/>
              </p:cNvSpPr>
              <p:nvPr/>
            </p:nvSpPr>
            <p:spPr bwMode="auto">
              <a:xfrm>
                <a:off x="4512" y="3942"/>
                <a:ext cx="38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13359" name="Text Box 45"/>
            <p:cNvSpPr txBox="1">
              <a:spLocks noChangeArrowheads="1"/>
            </p:cNvSpPr>
            <p:nvPr/>
          </p:nvSpPr>
          <p:spPr bwMode="auto">
            <a:xfrm>
              <a:off x="4416" y="152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13360" name="Text Box 46"/>
            <p:cNvSpPr txBox="1">
              <a:spLocks noChangeArrowheads="1"/>
            </p:cNvSpPr>
            <p:nvPr/>
          </p:nvSpPr>
          <p:spPr bwMode="auto">
            <a:xfrm>
              <a:off x="3430" y="2056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12</a:t>
              </a:r>
              <a:r>
                <a:rPr lang="en-US" altLang="zh-CN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1" name="Text Box 47"/>
            <p:cNvSpPr txBox="1">
              <a:spLocks noChangeArrowheads="1"/>
            </p:cNvSpPr>
            <p:nvPr/>
          </p:nvSpPr>
          <p:spPr bwMode="auto">
            <a:xfrm>
              <a:off x="3440" y="234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13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2" name="Text Box 48"/>
            <p:cNvSpPr txBox="1">
              <a:spLocks noChangeArrowheads="1"/>
            </p:cNvSpPr>
            <p:nvPr/>
          </p:nvSpPr>
          <p:spPr bwMode="auto">
            <a:xfrm>
              <a:off x="3440" y="2642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14</a:t>
              </a:r>
              <a:r>
                <a:rPr lang="en-US" altLang="zh-CN" sz="20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63" name="Text Box 49"/>
            <p:cNvSpPr txBox="1">
              <a:spLocks noChangeArrowheads="1"/>
            </p:cNvSpPr>
            <p:nvPr/>
          </p:nvSpPr>
          <p:spPr bwMode="auto">
            <a:xfrm>
              <a:off x="3532" y="312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200</a:t>
              </a:r>
              <a:endParaRPr lang="en-US" altLang="zh-CN" sz="2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64" name="Text Box 50"/>
            <p:cNvSpPr txBox="1">
              <a:spLocks noChangeArrowheads="1"/>
            </p:cNvSpPr>
            <p:nvPr/>
          </p:nvSpPr>
          <p:spPr bwMode="auto">
            <a:xfrm>
              <a:off x="3532" y="364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300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5" name="AutoShape 51"/>
            <p:cNvSpPr>
              <a:spLocks/>
            </p:cNvSpPr>
            <p:nvPr/>
          </p:nvSpPr>
          <p:spPr bwMode="auto">
            <a:xfrm>
              <a:off x="3296" y="211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366" name="Text Box 52"/>
            <p:cNvSpPr txBox="1">
              <a:spLocks noChangeArrowheads="1"/>
            </p:cNvSpPr>
            <p:nvPr/>
          </p:nvSpPr>
          <p:spPr bwMode="auto">
            <a:xfrm>
              <a:off x="2576" y="2344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  <p:sp>
          <p:nvSpPr>
            <p:cNvPr id="13367" name="Text Box 53"/>
            <p:cNvSpPr txBox="1">
              <a:spLocks noChangeArrowheads="1"/>
            </p:cNvSpPr>
            <p:nvPr/>
          </p:nvSpPr>
          <p:spPr bwMode="auto">
            <a:xfrm>
              <a:off x="2820" y="3120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入口地址</a:t>
              </a:r>
            </a:p>
          </p:txBody>
        </p:sp>
        <p:sp>
          <p:nvSpPr>
            <p:cNvPr id="13368" name="Text Box 54"/>
            <p:cNvSpPr txBox="1">
              <a:spLocks noChangeArrowheads="1"/>
            </p:cNvSpPr>
            <p:nvPr/>
          </p:nvSpPr>
          <p:spPr bwMode="auto">
            <a:xfrm>
              <a:off x="2812" y="364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入口地址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838200" y="3886200"/>
            <a:ext cx="1905000" cy="990600"/>
            <a:chOff x="528" y="2448"/>
            <a:chExt cx="1200" cy="624"/>
          </a:xfrm>
        </p:grpSpPr>
        <p:sp>
          <p:nvSpPr>
            <p:cNvPr id="13356" name="Text Box 56"/>
            <p:cNvSpPr txBox="1">
              <a:spLocks noChangeArrowheads="1"/>
            </p:cNvSpPr>
            <p:nvPr/>
          </p:nvSpPr>
          <p:spPr bwMode="auto">
            <a:xfrm>
              <a:off x="576" y="2534"/>
              <a:ext cx="108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中断向量地址</a:t>
              </a:r>
            </a:p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形成部件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357" name="Rectangle 57"/>
            <p:cNvSpPr>
              <a:spLocks noChangeArrowheads="1"/>
            </p:cNvSpPr>
            <p:nvPr/>
          </p:nvSpPr>
          <p:spPr bwMode="auto">
            <a:xfrm>
              <a:off x="528" y="2448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36954" name="AutoShape 58"/>
          <p:cNvSpPr>
            <a:spLocks noChangeArrowheads="1"/>
          </p:cNvSpPr>
          <p:nvPr/>
        </p:nvSpPr>
        <p:spPr bwMode="auto">
          <a:xfrm>
            <a:off x="2860675" y="3505200"/>
            <a:ext cx="1042988" cy="781050"/>
          </a:xfrm>
          <a:prstGeom prst="wedgeRoundRectCallout">
            <a:avLst>
              <a:gd name="adj1" fmla="val -56847"/>
              <a:gd name="adj2" fmla="val 6748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  设备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编码器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035050" y="2819400"/>
            <a:ext cx="1543050" cy="3154363"/>
            <a:chOff x="652" y="1776"/>
            <a:chExt cx="972" cy="1987"/>
          </a:xfrm>
        </p:grpSpPr>
        <p:grpSp>
          <p:nvGrpSpPr>
            <p:cNvPr id="13344" name="Group 60"/>
            <p:cNvGrpSpPr>
              <a:grpSpLocks/>
            </p:cNvGrpSpPr>
            <p:nvPr/>
          </p:nvGrpSpPr>
          <p:grpSpPr bwMode="auto">
            <a:xfrm>
              <a:off x="652" y="3417"/>
              <a:ext cx="956" cy="346"/>
              <a:chOff x="652" y="3417"/>
              <a:chExt cx="956" cy="346"/>
            </a:xfrm>
          </p:grpSpPr>
          <p:sp>
            <p:nvSpPr>
              <p:cNvPr id="13354" name="Text Box 61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1  0  0         0</a:t>
                </a:r>
              </a:p>
            </p:txBody>
          </p:sp>
          <p:sp>
            <p:nvSpPr>
              <p:cNvPr id="13355" name="Text Box 62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13345" name="Group 63"/>
            <p:cNvGrpSpPr>
              <a:grpSpLocks/>
            </p:cNvGrpSpPr>
            <p:nvPr/>
          </p:nvGrpSpPr>
          <p:grpSpPr bwMode="auto">
            <a:xfrm>
              <a:off x="668" y="1776"/>
              <a:ext cx="956" cy="250"/>
              <a:chOff x="668" y="1776"/>
              <a:chExt cx="956" cy="250"/>
            </a:xfrm>
          </p:grpSpPr>
          <p:sp>
            <p:nvSpPr>
              <p:cNvPr id="13346" name="Text Box 64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7" name="Text Box 65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8" name="Text Box 66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9" name="Text Box 67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50" name="Text Box 68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51" name="Text Box 69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52" name="Text Box 70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53" name="Text Box 71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066800" y="2819400"/>
            <a:ext cx="1524000" cy="3140075"/>
            <a:chOff x="672" y="1776"/>
            <a:chExt cx="960" cy="1978"/>
          </a:xfrm>
        </p:grpSpPr>
        <p:grpSp>
          <p:nvGrpSpPr>
            <p:cNvPr id="13332" name="Group 73"/>
            <p:cNvGrpSpPr>
              <a:grpSpLocks/>
            </p:cNvGrpSpPr>
            <p:nvPr/>
          </p:nvGrpSpPr>
          <p:grpSpPr bwMode="auto">
            <a:xfrm>
              <a:off x="676" y="3408"/>
              <a:ext cx="956" cy="346"/>
              <a:chOff x="652" y="3417"/>
              <a:chExt cx="956" cy="346"/>
            </a:xfrm>
          </p:grpSpPr>
          <p:sp>
            <p:nvSpPr>
              <p:cNvPr id="13342" name="Text Box 74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0  1  0         0</a:t>
                </a:r>
              </a:p>
            </p:txBody>
          </p:sp>
          <p:sp>
            <p:nvSpPr>
              <p:cNvPr id="13343" name="Text Box 75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13333" name="Group 76"/>
            <p:cNvGrpSpPr>
              <a:grpSpLocks/>
            </p:cNvGrpSpPr>
            <p:nvPr/>
          </p:nvGrpSpPr>
          <p:grpSpPr bwMode="auto">
            <a:xfrm>
              <a:off x="672" y="1776"/>
              <a:ext cx="956" cy="250"/>
              <a:chOff x="668" y="1776"/>
              <a:chExt cx="956" cy="250"/>
            </a:xfrm>
          </p:grpSpPr>
          <p:sp>
            <p:nvSpPr>
              <p:cNvPr id="13334" name="Text Box 77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5" name="Text Box 78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6" name="Text Box 79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7" name="Text Box 80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38" name="Text Box 81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9" name="Text Box 82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40" name="Text Box 83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41" name="Text Box 84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36981" name="Text Box 85"/>
          <p:cNvSpPr txBox="1">
            <a:spLocks noChangeArrowheads="1"/>
          </p:cNvSpPr>
          <p:nvPr/>
        </p:nvSpPr>
        <p:spPr bwMode="auto">
          <a:xfrm>
            <a:off x="4749800" y="98107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详见第八章</a:t>
            </a:r>
          </a:p>
        </p:txBody>
      </p: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4749800" y="1508125"/>
            <a:ext cx="4165600" cy="935038"/>
            <a:chOff x="2992" y="950"/>
            <a:chExt cx="2624" cy="589"/>
          </a:xfrm>
        </p:grpSpPr>
        <p:sp>
          <p:nvSpPr>
            <p:cNvPr id="13330" name="Text Box 87"/>
            <p:cNvSpPr txBox="1">
              <a:spLocks noChangeArrowheads="1"/>
            </p:cNvSpPr>
            <p:nvPr/>
          </p:nvSpPr>
          <p:spPr bwMode="auto">
            <a:xfrm>
              <a:off x="2992" y="950"/>
              <a:ext cx="2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硬件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产生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</a:t>
              </a:r>
            </a:p>
          </p:txBody>
        </p:sp>
        <p:sp>
          <p:nvSpPr>
            <p:cNvPr id="13331" name="Text Box 88"/>
            <p:cNvSpPr txBox="1">
              <a:spLocks noChangeArrowheads="1"/>
            </p:cNvSpPr>
            <p:nvPr/>
          </p:nvSpPr>
          <p:spPr bwMode="auto">
            <a:xfrm>
              <a:off x="2992" y="1251"/>
              <a:ext cx="2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再由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向量地址 </a:t>
              </a:r>
              <a:r>
                <a:rPr lang="zh-CN" altLang="en-US" sz="2400">
                  <a:latin typeface="Times New Roman" panose="02020603050405020304" pitchFamily="18" charset="0"/>
                </a:rPr>
                <a:t>找到 </a:t>
              </a:r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入口地址</a:t>
              </a:r>
            </a:p>
          </p:txBody>
        </p:sp>
      </p:grpSp>
      <p:sp>
        <p:nvSpPr>
          <p:cNvPr id="336985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244FAB-6FA0-4036-B997-57B1392FAC31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20FA730-D0AD-4CB8-9E98-442D489E426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  <p:bldP spid="336915" grpId="0" animBg="1"/>
      <p:bldP spid="336954" grpId="0" animBg="1" autoUpdateAnimBg="0"/>
      <p:bldP spid="33698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14343" name="AutoShape 3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4344" name="Group 91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14345" name="Freeform 5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46" name="Rectangle 6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4347" name="Rectangle 7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4348" name="Rectangle 8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4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435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51" name="Oval 11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2" name="Oval 12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3" name="Freeform 13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Freeform 14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5" name="Rectangle 15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5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57" name="Oval 17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58" name="Freeform 18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9" name="Oval 19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0" name="Freeform 20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1" name="Oval 21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2" name="Freeform 22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Line 23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4" name="Line 24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5" name="AutoShape 25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6" name="AutoShape 26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6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436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436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437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32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437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437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4375" name="Text Box 35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4376" name="Rectangle 36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78" name="Rectangle 38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79" name="Oval 39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0" name="Oval 40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1" name="Rectangle 41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83" name="Group 43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1442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7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438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4386" name="AutoShape 48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7" name="Rectangle 49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38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438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4390" name="Freeform 52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53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2" name="Line 54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Rectangle 55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4394" name="Group 56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1442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5" name="Line 5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MASK</a:t>
                </a:r>
              </a:p>
            </p:txBody>
          </p:sp>
          <p:sp>
            <p:nvSpPr>
              <p:cNvPr id="14396" name="Oval 60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7" name="Oval 61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4399" name="Rectangle 63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4401" name="Rectangle 65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>
                  <a:solidFill>
                    <a:srgbClr val="0419E0"/>
                  </a:solidFill>
                </a:endParaRPr>
              </a:p>
            </p:txBody>
          </p:sp>
          <p:sp>
            <p:nvSpPr>
              <p:cNvPr id="14402" name="Freeform 66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3" name="Freeform 67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4" name="Freeform 68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609 h 1368"/>
                  <a:gd name="T2" fmla="*/ 0 w 1707"/>
                  <a:gd name="T3" fmla="*/ 657 h 1368"/>
                  <a:gd name="T4" fmla="*/ 720 w 1707"/>
                  <a:gd name="T5" fmla="*/ 657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30 h 1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368"/>
                  <a:gd name="T20" fmla="*/ 1707 w 1707"/>
                  <a:gd name="T21" fmla="*/ 1368 h 1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5" name="Freeform 69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6" name="Freeform 70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7" name="Freeform 71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8" name="Freeform 72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09" name="Line 73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1" name="Rectangle 7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2" name="AutoShape 76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13" name="Freeform 77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1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441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441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4418" name="Text Box 82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4419" name="Line 83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420" name="Text Box 8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442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4422" name="Rectangle 86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4423" name="Text Box 87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</p:grpSp>
      </p:grpSp>
      <p:sp>
        <p:nvSpPr>
          <p:cNvPr id="14339" name="Text Box 88"/>
          <p:cNvSpPr txBox="1">
            <a:spLocks noChangeArrowheads="1"/>
          </p:cNvSpPr>
          <p:nvPr/>
        </p:nvSpPr>
        <p:spPr bwMode="auto">
          <a:xfrm>
            <a:off x="300038" y="152400"/>
            <a:ext cx="6710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程序中断方式接口电路的基本组成</a:t>
            </a:r>
          </a:p>
        </p:txBody>
      </p: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D78B-8547-47BC-943B-31421EE4A980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3166E3B0-D60D-4444-8735-1C8BCA0DC4C0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2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603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755650" y="1009650"/>
            <a:ext cx="5607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响应中断的条件和时间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066800" y="1689100"/>
            <a:ext cx="218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条件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1066800" y="4357688"/>
            <a:ext cx="225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时间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1497013" y="230981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允许中断触发器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EINT = 1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497013" y="293052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开中断 </a:t>
            </a:r>
            <a:r>
              <a:rPr lang="zh-CN" altLang="en-US" sz="2800">
                <a:latin typeface="Times New Roman" panose="02020603050405020304" pitchFamily="18" charset="0"/>
              </a:rPr>
              <a:t>指令将 </a:t>
            </a:r>
            <a:r>
              <a:rPr lang="en-US" altLang="zh-CN" sz="2800">
                <a:latin typeface="Times New Roman" panose="02020603050405020304" pitchFamily="18" charset="0"/>
              </a:rPr>
              <a:t>EINT </a:t>
            </a:r>
            <a:r>
              <a:rPr lang="zh-CN" altLang="en-US" sz="2800">
                <a:latin typeface="Times New Roman" panose="02020603050405020304" pitchFamily="18" charset="0"/>
              </a:rPr>
              <a:t>置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endParaRPr lang="en-US" altLang="zh-CN" sz="28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497013" y="3551238"/>
            <a:ext cx="7620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关中断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指令将 </a:t>
            </a:r>
            <a:r>
              <a:rPr lang="en-US" altLang="zh-CN" sz="2800">
                <a:latin typeface="Times New Roman" panose="02020603050405020304" pitchFamily="18" charset="0"/>
              </a:rPr>
              <a:t>EINT </a:t>
            </a:r>
            <a:r>
              <a:rPr lang="zh-CN" altLang="en-US" sz="2800">
                <a:latin typeface="Times New Roman" panose="02020603050405020304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 0”</a:t>
            </a:r>
            <a:r>
              <a:rPr lang="zh-CN" altLang="en-US" sz="2800">
                <a:latin typeface="Times New Roman" panose="02020603050405020304" pitchFamily="18" charset="0"/>
              </a:rPr>
              <a:t> 或硬件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自动复位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497013" y="47926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当 </a:t>
            </a:r>
            <a:r>
              <a:rPr lang="en-US" altLang="zh-CN" sz="2800">
                <a:latin typeface="Times New Roman" panose="02020603050405020304" pitchFamily="18" charset="0"/>
              </a:rPr>
              <a:t>D =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（</a:t>
            </a:r>
            <a:r>
              <a:rPr lang="zh-CN" altLang="en-US" sz="2800">
                <a:latin typeface="Times New Roman" panose="02020603050405020304" pitchFamily="18" charset="0"/>
              </a:rPr>
              <a:t>随机）且 </a:t>
            </a:r>
            <a:r>
              <a:rPr lang="en-US" altLang="zh-CN" sz="2800">
                <a:latin typeface="Times New Roman" panose="02020603050405020304" pitchFamily="18" charset="0"/>
              </a:rPr>
              <a:t>MASK = </a:t>
            </a:r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1497013" y="541337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在每条指令执行阶段的结束前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1497013" y="60340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419E0"/>
                </a:solidFill>
                <a:latin typeface="Times New Roman" panose="02020603050405020304" pitchFamily="18" charset="0"/>
              </a:rPr>
              <a:t>CPU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发 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中断查询信号</a:t>
            </a:r>
            <a:r>
              <a:rPr lang="zh-CN" altLang="en-US" sz="2800">
                <a:latin typeface="Times New Roman" panose="02020603050405020304" pitchFamily="18" charset="0"/>
              </a:rPr>
              <a:t>（将 </a:t>
            </a:r>
            <a:r>
              <a:rPr lang="en-US" altLang="zh-CN" sz="2800">
                <a:latin typeface="Times New Roman" panose="02020603050405020304" pitchFamily="18" charset="0"/>
              </a:rPr>
              <a:t>INTR </a:t>
            </a:r>
            <a:r>
              <a:rPr lang="zh-CN" altLang="en-US" sz="2800">
                <a:latin typeface="Times New Roman" panose="02020603050405020304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D86F6F-E941-4059-9D41-0FCB7FE44DFD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7031A0CA-F273-4DDC-B7E1-C57C2CD21B9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  <p:bldP spid="3389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0" y="606425"/>
            <a:ext cx="9207500" cy="6096000"/>
            <a:chOff x="0" y="382"/>
            <a:chExt cx="5800" cy="3840"/>
          </a:xfrm>
        </p:grpSpPr>
        <p:sp>
          <p:nvSpPr>
            <p:cNvPr id="16483" name="AutoShape 3"/>
            <p:cNvSpPr>
              <a:spLocks noChangeArrowheads="1"/>
            </p:cNvSpPr>
            <p:nvPr/>
          </p:nvSpPr>
          <p:spPr bwMode="auto">
            <a:xfrm>
              <a:off x="539" y="3982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16484" name="Group 191"/>
            <p:cNvGrpSpPr>
              <a:grpSpLocks/>
            </p:cNvGrpSpPr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16485" name="Freeform 5"/>
              <p:cNvSpPr>
                <a:spLocks/>
              </p:cNvSpPr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63 h 139"/>
                  <a:gd name="T2" fmla="*/ 2 w 1730"/>
                  <a:gd name="T3" fmla="*/ 0 h 139"/>
                  <a:gd name="T4" fmla="*/ 822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86" name="Rectangle 6"/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设备选择电路</a:t>
                </a:r>
              </a:p>
            </p:txBody>
          </p:sp>
          <p:sp>
            <p:nvSpPr>
              <p:cNvPr id="16487" name="Rectangle 7"/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DBR</a:t>
                </a:r>
              </a:p>
            </p:txBody>
          </p:sp>
          <p:sp>
            <p:nvSpPr>
              <p:cNvPr id="16488" name="Rectangle 8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89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D</a:t>
                </a:r>
              </a:p>
            </p:txBody>
          </p:sp>
          <p:sp>
            <p:nvSpPr>
              <p:cNvPr id="16490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491" name="Oval 11"/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2" name="Oval 12"/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3" name="Freeform 13"/>
              <p:cNvSpPr>
                <a:spLocks/>
              </p:cNvSpPr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4" name="Freeform 14"/>
              <p:cNvSpPr>
                <a:spLocks/>
              </p:cNvSpPr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171 h 357"/>
                  <a:gd name="T4" fmla="*/ 0 w 1488"/>
                  <a:gd name="T5" fmla="*/ 171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5" name="Rectangle 15"/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96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497" name="Oval 17"/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8" name="Freeform 18"/>
              <p:cNvSpPr>
                <a:spLocks/>
              </p:cNvSpPr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99" name="Oval 19"/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0" name="Freeform 20"/>
              <p:cNvSpPr>
                <a:spLocks/>
              </p:cNvSpPr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217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1" name="Oval 21"/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02" name="Freeform 22"/>
              <p:cNvSpPr>
                <a:spLocks/>
              </p:cNvSpPr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117 h 336"/>
                  <a:gd name="T6" fmla="*/ 1392 w 1392"/>
                  <a:gd name="T7" fmla="*/ 117 h 336"/>
                  <a:gd name="T8" fmla="*/ 1392 w 1392"/>
                  <a:gd name="T9" fmla="*/ 164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3" name="Line 23"/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4" name="Line 24"/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05" name="AutoShape 25"/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6" name="AutoShape 26"/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07" name="Text Box 27"/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16508" name="Text Box 28"/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启动命令</a:t>
                </a:r>
              </a:p>
            </p:txBody>
          </p:sp>
          <p:sp>
            <p:nvSpPr>
              <p:cNvPr id="16509" name="Text Box 29"/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16510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16511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12" name="Text Box 32"/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输入数据</a:t>
                </a:r>
              </a:p>
            </p:txBody>
          </p:sp>
          <p:sp>
            <p:nvSpPr>
              <p:cNvPr id="16513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启动设备</a:t>
                </a:r>
              </a:p>
            </p:txBody>
          </p:sp>
          <p:sp>
            <p:nvSpPr>
              <p:cNvPr id="16514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设备工作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  结束</a:t>
                </a:r>
              </a:p>
            </p:txBody>
          </p:sp>
          <p:sp>
            <p:nvSpPr>
              <p:cNvPr id="16515" name="Text Box 35"/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6516" name="Rectangle 36"/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7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518" name="Rectangle 38"/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19" name="Oval 39"/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0" name="Oval 40"/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21" name="Rectangle 41"/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2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523" name="Group 43"/>
              <p:cNvGrpSpPr>
                <a:grpSpLocks/>
              </p:cNvGrpSpPr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1657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5" name="Line 45"/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24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6525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1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INTR</a:t>
                </a:r>
              </a:p>
            </p:txBody>
          </p:sp>
          <p:sp>
            <p:nvSpPr>
              <p:cNvPr id="16526" name="AutoShape 48"/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7" name="Rectangle 49"/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28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B</a:t>
                </a:r>
              </a:p>
            </p:txBody>
          </p:sp>
          <p:sp>
            <p:nvSpPr>
              <p:cNvPr id="16529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6530" name="Freeform 52"/>
              <p:cNvSpPr>
                <a:spLocks/>
              </p:cNvSpPr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1" name="Line 53"/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2" name="Line 54"/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33" name="Rectangle 55"/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grpSp>
            <p:nvGrpSpPr>
              <p:cNvPr id="16534" name="Group 56"/>
              <p:cNvGrpSpPr>
                <a:grpSpLocks/>
              </p:cNvGrpSpPr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1657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  <a:endParaRPr lang="zh-CN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73" name="Line 58"/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53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 MASK</a:t>
                </a:r>
              </a:p>
            </p:txBody>
          </p:sp>
          <p:sp>
            <p:nvSpPr>
              <p:cNvPr id="16536" name="Oval 60"/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7" name="Oval 61"/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38" name="Text Box 62"/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设备编码器</a:t>
                </a:r>
              </a:p>
            </p:txBody>
          </p:sp>
          <p:sp>
            <p:nvSpPr>
              <p:cNvPr id="16539" name="Rectangle 63"/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0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排队器</a:t>
                </a:r>
              </a:p>
            </p:txBody>
          </p:sp>
          <p:sp>
            <p:nvSpPr>
              <p:cNvPr id="16541" name="Rectangle 65"/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42" name="Freeform 66"/>
              <p:cNvSpPr>
                <a:spLocks/>
              </p:cNvSpPr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3" name="Freeform 67"/>
              <p:cNvSpPr>
                <a:spLocks/>
              </p:cNvSpPr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115 h 240"/>
                  <a:gd name="T4" fmla="*/ 1056 w 2160"/>
                  <a:gd name="T5" fmla="*/ 115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4" name="Freeform 68"/>
              <p:cNvSpPr>
                <a:spLocks/>
              </p:cNvSpPr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181"/>
                  <a:gd name="T20" fmla="*/ 1707 w 1707"/>
                  <a:gd name="T21" fmla="*/ 1181 h 1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5" name="Freeform 69"/>
              <p:cNvSpPr>
                <a:spLocks/>
              </p:cNvSpPr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6" name="Freeform 70"/>
              <p:cNvSpPr>
                <a:spLocks/>
              </p:cNvSpPr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7" name="Freeform 71"/>
              <p:cNvSpPr>
                <a:spLocks/>
              </p:cNvSpPr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4336 w 1296"/>
                  <a:gd name="T1" fmla="*/ 87 h 144"/>
                  <a:gd name="T2" fmla="*/ 4336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8" name="Freeform 72"/>
              <p:cNvSpPr>
                <a:spLocks/>
              </p:cNvSpPr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47 h 96"/>
                  <a:gd name="T4" fmla="*/ 0 w 1920"/>
                  <a:gd name="T5" fmla="*/ 47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49" name="Line 73"/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0" name="Rectangle 74"/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1" name="Rectangle 75"/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2" name="AutoShape 76"/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53" name="Freeform 77"/>
              <p:cNvSpPr>
                <a:spLocks/>
              </p:cNvSpPr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4" name="Line 78"/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55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中断查询</a:t>
                </a:r>
              </a:p>
            </p:txBody>
          </p:sp>
          <p:sp>
            <p:nvSpPr>
              <p:cNvPr id="16556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来自高一级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 的排队器</a:t>
                </a:r>
              </a:p>
            </p:txBody>
          </p:sp>
          <p:sp>
            <p:nvSpPr>
              <p:cNvPr id="16557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至低一级</a:t>
                </a:r>
              </a:p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的排队器</a:t>
                </a:r>
              </a:p>
            </p:txBody>
          </p:sp>
          <p:sp>
            <p:nvSpPr>
              <p:cNvPr id="16558" name="Text Box 82"/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6559" name="Line 83"/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60" name="Text Box 84"/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   INTA</a:t>
                </a:r>
              </a:p>
            </p:txBody>
          </p:sp>
          <p:sp>
            <p:nvSpPr>
              <p:cNvPr id="16561" name="Text Box 85"/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>
                    <a:latin typeface="Times New Roman" panose="02020603050405020304" pitchFamily="18" charset="0"/>
                  </a:rPr>
                  <a:t>中断请求</a:t>
                </a:r>
              </a:p>
            </p:txBody>
          </p:sp>
          <p:sp>
            <p:nvSpPr>
              <p:cNvPr id="16562" name="Rectangle 86"/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563" name="Text Box 87"/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命令译码</a:t>
                </a:r>
              </a:p>
            </p:txBody>
          </p:sp>
          <p:sp>
            <p:nvSpPr>
              <p:cNvPr id="16564" name="Text Box 88"/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16565" name="Text Box 89"/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16566" name="Text Box 90"/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16567" name="Text Box 91"/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④</a:t>
                </a:r>
              </a:p>
            </p:txBody>
          </p:sp>
          <p:sp>
            <p:nvSpPr>
              <p:cNvPr id="16568" name="Text Box 92"/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⑤</a:t>
                </a:r>
              </a:p>
            </p:txBody>
          </p:sp>
          <p:sp>
            <p:nvSpPr>
              <p:cNvPr id="16569" name="Text Box 93"/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⑥</a:t>
                </a:r>
              </a:p>
            </p:txBody>
          </p:sp>
          <p:sp>
            <p:nvSpPr>
              <p:cNvPr id="16570" name="Text Box 94"/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⑦</a:t>
                </a:r>
              </a:p>
            </p:txBody>
          </p:sp>
          <p:sp>
            <p:nvSpPr>
              <p:cNvPr id="16571" name="Text Box 95"/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⑧</a:t>
                </a:r>
              </a:p>
            </p:txBody>
          </p:sp>
        </p:grpSp>
      </p:grpSp>
      <p:sp>
        <p:nvSpPr>
          <p:cNvPr id="16387" name="Text Box 96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中断处理过程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16480" name="Line 98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1" name="Line 99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2" name="Text Box 100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74" name="Group 102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78" name="Rectangle 10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9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6475" name="Group 105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76" name="Rectangle 106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7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340076" name="Freeform 108"/>
          <p:cNvSpPr>
            <a:spLocks/>
          </p:cNvSpPr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2147483647 w 1488"/>
              <a:gd name="T1" fmla="*/ 0 h 357"/>
              <a:gd name="T2" fmla="*/ 2147483647 w 1488"/>
              <a:gd name="T3" fmla="*/ 2147483647 h 357"/>
              <a:gd name="T4" fmla="*/ 0 w 1488"/>
              <a:gd name="T5" fmla="*/ 2147483647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 type="oval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16470" name="Group 110"/>
            <p:cNvGrpSpPr>
              <a:grpSpLocks/>
            </p:cNvGrpSpPr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16472" name="Rectangle 111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73" name="Text Box 112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</p:grpSp>
        <p:sp>
          <p:nvSpPr>
            <p:cNvPr id="16471" name="Oval 113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7" name="Oval 116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8" name="Oval 117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40087" name="Freeform 119"/>
          <p:cNvSpPr>
            <a:spLocks/>
          </p:cNvSpPr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2147483647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imes New Roman" panose="02020603050405020304" pitchFamily="18" charset="0"/>
              </a:rPr>
              <a:t>DBR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16459" name="Oval 122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60" name="Oval 123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61" name="Group 124"/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16462" name="Freeform 125"/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7"/>
                  <a:gd name="T14" fmla="*/ 2784 w 2784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3" name="Freeform 126"/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396"/>
                  <a:gd name="T11" fmla="*/ 285 w 285"/>
                  <a:gd name="T12" fmla="*/ 396 h 3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4" name="Freeform 127"/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  <a:gd name="T4" fmla="*/ 0 60000 65536"/>
                  <a:gd name="T5" fmla="*/ 0 60000 65536"/>
                  <a:gd name="T6" fmla="*/ 0 w 447"/>
                  <a:gd name="T7" fmla="*/ 0 h 1"/>
                  <a:gd name="T8" fmla="*/ 447 w 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65" name="Text Box 128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④</a:t>
                </a:r>
              </a:p>
            </p:txBody>
          </p: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16456" name="Freeform 130"/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115 h 240"/>
                <a:gd name="T4" fmla="*/ 1056 w 2160"/>
                <a:gd name="T5" fmla="*/ 115 h 240"/>
                <a:gd name="T6" fmla="*/ 0 60000 65536"/>
                <a:gd name="T7" fmla="*/ 0 60000 65536"/>
                <a:gd name="T8" fmla="*/ 0 60000 65536"/>
                <a:gd name="T9" fmla="*/ 0 w 2160"/>
                <a:gd name="T10" fmla="*/ 0 h 240"/>
                <a:gd name="T11" fmla="*/ 2160 w 2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7" name="Line 131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8" name="Text Box 132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⑤</a:t>
              </a:r>
            </a:p>
          </p:txBody>
        </p:sp>
      </p:grpSp>
      <p:grpSp>
        <p:nvGrpSpPr>
          <p:cNvPr id="16" name="Group 133"/>
          <p:cNvGrpSpPr>
            <a:grpSpLocks/>
          </p:cNvGrpSpPr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16453" name="Freeform 134"/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47 h 96"/>
                <a:gd name="T4" fmla="*/ 0 w 1920"/>
                <a:gd name="T5" fmla="*/ 47 h 96"/>
                <a:gd name="T6" fmla="*/ 0 60000 65536"/>
                <a:gd name="T7" fmla="*/ 0 60000 65536"/>
                <a:gd name="T8" fmla="*/ 0 60000 65536"/>
                <a:gd name="T9" fmla="*/ 0 w 1920"/>
                <a:gd name="T10" fmla="*/ 0 h 96"/>
                <a:gd name="T11" fmla="*/ 1920 w 19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35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5" name="Text Box 136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⑦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066800" y="617538"/>
            <a:ext cx="4267200" cy="685800"/>
            <a:chOff x="672" y="164"/>
            <a:chExt cx="2688" cy="432"/>
          </a:xfrm>
        </p:grpSpPr>
        <p:sp>
          <p:nvSpPr>
            <p:cNvPr id="16450" name="Rectangle 138"/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1" name="AutoShape 139"/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rgbClr val="0419E0"/>
            </a:solidFill>
            <a:ln w="9525">
              <a:solidFill>
                <a:srgbClr val="0419E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52" name="Text Box 140"/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⑧</a:t>
              </a:r>
            </a:p>
          </p:txBody>
        </p:sp>
      </p:grp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16448" name="Rectangle 142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9" name="Oval 143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12" name="Rectangle 144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3" name="Rectangle 145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14" name="Line 146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5" name="Line 147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6" name="Freeform 148"/>
          <p:cNvSpPr>
            <a:spLocks/>
          </p:cNvSpPr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2147483647 h 171"/>
              <a:gd name="T2" fmla="*/ 0 w 1"/>
              <a:gd name="T3" fmla="*/ 0 h 171"/>
              <a:gd name="T4" fmla="*/ 0 60000 65536"/>
              <a:gd name="T5" fmla="*/ 0 60000 65536"/>
              <a:gd name="T6" fmla="*/ 0 w 1"/>
              <a:gd name="T7" fmla="*/ 0 h 171"/>
              <a:gd name="T8" fmla="*/ 1 w 1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49"/>
          <p:cNvGrpSpPr>
            <a:grpSpLocks/>
          </p:cNvGrpSpPr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16446" name="Rectangle 15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7" name="Oval 15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52"/>
          <p:cNvGrpSpPr>
            <a:grpSpLocks/>
          </p:cNvGrpSpPr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16444" name="Rectangle 15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45" name="Oval 15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设备选择电路</a:t>
            </a:r>
          </a:p>
        </p:txBody>
      </p:sp>
      <p:sp>
        <p:nvSpPr>
          <p:cNvPr id="340124" name="AutoShape 156"/>
          <p:cNvSpPr>
            <a:spLocks noChangeArrowheads="1"/>
          </p:cNvSpPr>
          <p:nvPr/>
        </p:nvSpPr>
        <p:spPr bwMode="auto">
          <a:xfrm>
            <a:off x="976313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rgbClr val="0419E0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5" name="AutoShape 157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rgbClr val="0419E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40126" name="Freeform 158"/>
          <p:cNvSpPr>
            <a:spLocks/>
          </p:cNvSpPr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2147483647 w 1392"/>
              <a:gd name="T1" fmla="*/ 0 h 336"/>
              <a:gd name="T2" fmla="*/ 0 w 1392"/>
              <a:gd name="T3" fmla="*/ 0 h 336"/>
              <a:gd name="T4" fmla="*/ 0 w 1392"/>
              <a:gd name="T5" fmla="*/ 2147483647 h 336"/>
              <a:gd name="T6" fmla="*/ 2147483647 w 1392"/>
              <a:gd name="T7" fmla="*/ 2147483647 h 336"/>
              <a:gd name="T8" fmla="*/ 2147483647 w 1392"/>
              <a:gd name="T9" fmla="*/ 2147483647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59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16438" name="Group 160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16442" name="Rectangle 161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3" name="Text Box 162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6439" name="Group 163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16440" name="Rectangle 16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41" name="Text Box 16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340134" name="Freeform 166"/>
          <p:cNvSpPr>
            <a:spLocks/>
          </p:cNvSpPr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2147483647 h 192"/>
              <a:gd name="T2" fmla="*/ 0 w 1"/>
              <a:gd name="T3" fmla="*/ 0 h 192"/>
              <a:gd name="T4" fmla="*/ 0 60000 65536"/>
              <a:gd name="T5" fmla="*/ 0 60000 65536"/>
              <a:gd name="T6" fmla="*/ 0 w 1"/>
              <a:gd name="T7" fmla="*/ 0 h 192"/>
              <a:gd name="T8" fmla="*/ 1 w 1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以输入为例</a:t>
            </a:r>
          </a:p>
        </p:txBody>
      </p:sp>
      <p:grpSp>
        <p:nvGrpSpPr>
          <p:cNvPr id="24" name="Group 168"/>
          <p:cNvGrpSpPr>
            <a:grpSpLocks/>
          </p:cNvGrpSpPr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16436" name="Freeform 169"/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63 h 139"/>
                <a:gd name="T2" fmla="*/ 2 w 1730"/>
                <a:gd name="T3" fmla="*/ 0 h 139"/>
                <a:gd name="T4" fmla="*/ 822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Text Box 170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②</a:t>
              </a:r>
            </a:p>
          </p:txBody>
        </p:sp>
      </p:grpSp>
      <p:sp>
        <p:nvSpPr>
          <p:cNvPr id="340139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6829425" y="6003925"/>
            <a:ext cx="1600200" cy="636588"/>
            <a:chOff x="4302" y="3782"/>
            <a:chExt cx="1008" cy="401"/>
          </a:xfrm>
        </p:grpSpPr>
        <p:sp>
          <p:nvSpPr>
            <p:cNvPr id="16434" name="AutoShape 173"/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6435" name="Text Box 174"/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③</a:t>
              </a:r>
            </a:p>
          </p:txBody>
        </p:sp>
      </p:grpSp>
      <p:grpSp>
        <p:nvGrpSpPr>
          <p:cNvPr id="26" name="Group 175"/>
          <p:cNvGrpSpPr>
            <a:grpSpLocks/>
          </p:cNvGrpSpPr>
          <p:nvPr/>
        </p:nvGrpSpPr>
        <p:grpSpPr bwMode="auto">
          <a:xfrm>
            <a:off x="4054475" y="2463800"/>
            <a:ext cx="2895600" cy="1878013"/>
            <a:chOff x="2554" y="1552"/>
            <a:chExt cx="1824" cy="1183"/>
          </a:xfrm>
        </p:grpSpPr>
        <p:sp>
          <p:nvSpPr>
            <p:cNvPr id="16430" name="Freeform 176"/>
            <p:cNvSpPr>
              <a:spLocks/>
            </p:cNvSpPr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1183"/>
                <a:gd name="T20" fmla="*/ 1707 w 1707"/>
                <a:gd name="T21" fmla="*/ 1183 h 1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31" name="Group 177"/>
            <p:cNvGrpSpPr>
              <a:grpSpLocks/>
            </p:cNvGrpSpPr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16432" name="Rectangle 178"/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16433" name="Oval 179"/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0148" name="Line 180"/>
          <p:cNvSpPr>
            <a:spLocks noChangeShapeType="1"/>
          </p:cNvSpPr>
          <p:nvPr/>
        </p:nvSpPr>
        <p:spPr bwMode="auto">
          <a:xfrm>
            <a:off x="5959475" y="2028825"/>
            <a:ext cx="2286000" cy="0"/>
          </a:xfrm>
          <a:prstGeom prst="line">
            <a:avLst/>
          </a:prstGeom>
          <a:noFill/>
          <a:ln w="28575">
            <a:solidFill>
              <a:srgbClr val="0419E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81"/>
          <p:cNvGrpSpPr>
            <a:grpSpLocks/>
          </p:cNvGrpSpPr>
          <p:nvPr/>
        </p:nvGrpSpPr>
        <p:grpSpPr bwMode="auto">
          <a:xfrm>
            <a:off x="1130300" y="1905000"/>
            <a:ext cx="7113588" cy="609600"/>
            <a:chOff x="712" y="1200"/>
            <a:chExt cx="4481" cy="384"/>
          </a:xfrm>
        </p:grpSpPr>
        <p:grpSp>
          <p:nvGrpSpPr>
            <p:cNvPr id="16422" name="Group 182"/>
            <p:cNvGrpSpPr>
              <a:grpSpLocks/>
            </p:cNvGrpSpPr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16426" name="Group 183"/>
              <p:cNvGrpSpPr>
                <a:grpSpLocks/>
              </p:cNvGrpSpPr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16428" name="Freeform 184"/>
                <p:cNvSpPr>
                  <a:spLocks/>
                </p:cNvSpPr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4336 w 1296"/>
                    <a:gd name="T1" fmla="*/ 87 h 144"/>
                    <a:gd name="T2" fmla="*/ 4336 w 1296"/>
                    <a:gd name="T3" fmla="*/ 0 h 144"/>
                    <a:gd name="T4" fmla="*/ 0 w 129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296"/>
                    <a:gd name="T10" fmla="*/ 0 h 144"/>
                    <a:gd name="T11" fmla="*/ 1296 w 129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419E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429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⑥</a:t>
                  </a:r>
                </a:p>
              </p:txBody>
            </p:sp>
          </p:grpSp>
          <p:sp>
            <p:nvSpPr>
              <p:cNvPr id="16427" name="Freeform 186"/>
              <p:cNvSpPr>
                <a:spLocks/>
              </p:cNvSpPr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423" name="Group 187"/>
            <p:cNvGrpSpPr>
              <a:grpSpLocks/>
            </p:cNvGrpSpPr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16424" name="Freeform 188"/>
              <p:cNvSpPr>
                <a:spLocks/>
              </p:cNvSpPr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47 h 96"/>
                  <a:gd name="T2" fmla="*/ 0 w 1440"/>
                  <a:gd name="T3" fmla="*/ 47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25" name="Freeform 189"/>
              <p:cNvSpPr>
                <a:spLocks/>
              </p:cNvSpPr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1" name="日期占位符 1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09401-209A-47D9-918A-FB34F9F4659C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92" name="灯片编号占位符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ECA6F50-E7DB-442C-B7D6-24AC21910C9B}" type="slidenum">
              <a:rPr lang="zh-CN" altLang="en-US" sz="9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76" grpId="0" animBg="1"/>
      <p:bldP spid="340087" grpId="0" animBg="1"/>
      <p:bldP spid="340088" grpId="0" animBg="1" autoUpdateAnimBg="0"/>
      <p:bldP spid="340112" grpId="0" animBg="1"/>
      <p:bldP spid="340113" grpId="0" animBg="1"/>
      <p:bldP spid="340114" grpId="0" animBg="1"/>
      <p:bldP spid="340115" grpId="0" animBg="1"/>
      <p:bldP spid="340116" grpId="0" animBg="1"/>
      <p:bldP spid="340123" grpId="0" animBg="1" autoUpdateAnimBg="0"/>
      <p:bldP spid="340124" grpId="0" animBg="1"/>
      <p:bldP spid="340125" grpId="0" animBg="1"/>
      <p:bldP spid="340126" grpId="0" animBg="1"/>
      <p:bldP spid="340134" grpId="0" animBg="1"/>
      <p:bldP spid="340135" grpId="0" autoUpdateAnimBg="0"/>
      <p:bldP spid="3401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09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9</a:t>
            </a:r>
            <a:r>
              <a:rPr lang="zh-CN" altLang="en-US" b="1" dirty="0" smtClean="0"/>
              <a:t>.1   概  述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一、输入输出系统的发展概况</a:t>
            </a:r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838200" y="1878013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早期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1346200" y="2525713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分散连接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346200" y="3048000"/>
            <a:ext cx="391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设备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串行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5218113" y="3048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程序查询方式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838200" y="3578225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接口模块和 </a:t>
            </a:r>
            <a:r>
              <a:rPr lang="en-US" altLang="zh-CN" sz="3200">
                <a:latin typeface="Times New Roman" panose="02020603050405020304" pitchFamily="18" charset="0"/>
              </a:rPr>
              <a:t>DMA </a:t>
            </a:r>
            <a:r>
              <a:rPr lang="zh-CN" altLang="en-US" sz="3200">
                <a:latin typeface="Times New Roman" panose="02020603050405020304" pitchFamily="18" charset="0"/>
              </a:rPr>
              <a:t>阶段</a:t>
            </a:r>
          </a:p>
        </p:txBody>
      </p:sp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1346200" y="4227513"/>
            <a:ext cx="193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总线连接</a:t>
            </a: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1346200" y="4754563"/>
            <a:ext cx="4233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latin typeface="Times New Roman" panose="02020603050405020304" pitchFamily="18" charset="0"/>
              </a:rPr>
              <a:t>设备 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并行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工作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具有通道结构的阶段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838200" y="6049963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具有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处理机的阶段</a:t>
            </a:r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5368925" y="445452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中断方式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5368925" y="505777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DMA </a:t>
            </a:r>
            <a:r>
              <a:rPr lang="zh-CN" altLang="en-US" sz="2400"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309263" name="AutoShape 15"/>
          <p:cNvSpPr>
            <a:spLocks/>
          </p:cNvSpPr>
          <p:nvPr/>
        </p:nvSpPr>
        <p:spPr bwMode="auto">
          <a:xfrm>
            <a:off x="5140325" y="460057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7" name="日期占位符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7DF4DA-C9AA-4274-AAA2-F170717A5099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76682B1-0C11-437E-A387-54C793930973}" type="slidenum">
              <a:rPr lang="zh-CN" altLang="en-US" sz="9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utoUpdateAnimBg="0"/>
      <p:bldP spid="309252" grpId="0" autoUpdateAnimBg="0"/>
      <p:bldP spid="309253" grpId="0" autoUpdateAnimBg="0"/>
      <p:bldP spid="309254" grpId="0" autoUpdateAnimBg="0"/>
      <p:bldP spid="309255" grpId="0" autoUpdateAnimBg="0"/>
      <p:bldP spid="309256" grpId="0" autoUpdateAnimBg="0"/>
      <p:bldP spid="309257" grpId="0" autoUpdateAnimBg="0"/>
      <p:bldP spid="309258" grpId="0" autoUpdateAnimBg="0"/>
      <p:bldP spid="309259" grpId="0" autoUpdateAnimBg="0"/>
      <p:bldP spid="309260" grpId="0" autoUpdateAnimBg="0"/>
      <p:bldP spid="309261" grpId="0" autoUpdateAnimBg="0"/>
      <p:bldP spid="309262" grpId="0" autoUpdateAnimBg="0"/>
      <p:bldP spid="3092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二、输入输出系统的组成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006475" y="990600"/>
            <a:ext cx="265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软件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630363"/>
            <a:ext cx="2327275" cy="1706562"/>
            <a:chOff x="720" y="1027"/>
            <a:chExt cx="1466" cy="1075"/>
          </a:xfrm>
        </p:grpSpPr>
        <p:sp>
          <p:nvSpPr>
            <p:cNvPr id="25622" name="Text Box 5"/>
            <p:cNvSpPr txBox="1">
              <a:spLocks noChangeArrowheads="1"/>
            </p:cNvSpPr>
            <p:nvPr/>
          </p:nvSpPr>
          <p:spPr bwMode="auto">
            <a:xfrm>
              <a:off x="720" y="1027"/>
              <a:ext cx="13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(1)</a:t>
              </a:r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en-US" altLang="zh-CN" sz="3200">
                  <a:latin typeface="Times New Roman" panose="02020603050405020304" pitchFamily="18" charset="0"/>
                </a:rPr>
                <a:t>I/O </a:t>
              </a:r>
              <a:r>
                <a:rPr lang="zh-CN" altLang="en-US" sz="3200">
                  <a:latin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5623" name="Text Box 6"/>
            <p:cNvSpPr txBox="1">
              <a:spLocks noChangeArrowheads="1"/>
            </p:cNvSpPr>
            <p:nvPr/>
          </p:nvSpPr>
          <p:spPr bwMode="auto">
            <a:xfrm>
              <a:off x="720" y="1737"/>
              <a:ext cx="14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(2)</a:t>
              </a:r>
              <a:r>
                <a:rPr lang="zh-CN" altLang="en-US" sz="3200">
                  <a:latin typeface="Times New Roman" panose="02020603050405020304" pitchFamily="18" charset="0"/>
                </a:rPr>
                <a:t> 通道指令</a:t>
              </a:r>
            </a:p>
          </p:txBody>
        </p:sp>
      </p:grp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3810000" y="1630363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指令的一部分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810000" y="2757488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通道自身的指令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1600200" y="339883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指出数组的首地址、传送字数、操作命令</a:t>
            </a:r>
          </a:p>
        </p:txBody>
      </p:sp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1600200" y="397827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 </a:t>
            </a:r>
            <a:r>
              <a:rPr lang="en-US" altLang="zh-CN" sz="2800">
                <a:latin typeface="Times New Roman" panose="02020603050405020304" pitchFamily="18" charset="0"/>
              </a:rPr>
              <a:t>IBM/370 </a:t>
            </a:r>
            <a:r>
              <a:rPr lang="zh-CN" altLang="en-US" sz="2800">
                <a:latin typeface="Times New Roman" panose="02020603050405020304" pitchFamily="18" charset="0"/>
              </a:rPr>
              <a:t>通道指令为 64 位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006475" y="4559300"/>
            <a:ext cx="257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1600200" y="51990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3200400" y="519906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接口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1600200" y="5840413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3200400" y="5840413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设备控制器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6172200" y="5840413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通道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2271713"/>
            <a:ext cx="2936875" cy="425450"/>
            <a:chOff x="3423" y="3022"/>
            <a:chExt cx="1850" cy="268"/>
          </a:xfrm>
        </p:grpSpPr>
        <p:sp>
          <p:nvSpPr>
            <p:cNvPr id="25619" name="Rectangle 18"/>
            <p:cNvSpPr>
              <a:spLocks noChangeArrowheads="1"/>
            </p:cNvSpPr>
            <p:nvPr/>
          </p:nvSpPr>
          <p:spPr bwMode="auto">
            <a:xfrm>
              <a:off x="3423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25620" name="Rectangle 19"/>
            <p:cNvSpPr>
              <a:spLocks noChangeArrowheads="1"/>
            </p:cNvSpPr>
            <p:nvPr/>
          </p:nvSpPr>
          <p:spPr bwMode="auto">
            <a:xfrm>
              <a:off x="4039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命令码</a:t>
              </a:r>
            </a:p>
          </p:txBody>
        </p:sp>
        <p:sp>
          <p:nvSpPr>
            <p:cNvPr id="25621" name="Rectangle 20"/>
            <p:cNvSpPr>
              <a:spLocks noChangeArrowheads="1"/>
            </p:cNvSpPr>
            <p:nvPr/>
          </p:nvSpPr>
          <p:spPr bwMode="auto">
            <a:xfrm>
              <a:off x="4656" y="3022"/>
              <a:ext cx="617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设备码</a:t>
              </a:r>
            </a:p>
          </p:txBody>
        </p:sp>
      </p:grp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3" name="日期占位符 2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D31A30-DFFA-497C-B467-FF09DB2FB527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F98355D3-4FBC-47F2-A28E-DBD62C075139}" type="slidenum">
              <a:rPr lang="zh-CN" altLang="en-US" sz="9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utoUpdateAnimBg="0"/>
      <p:bldP spid="310279" grpId="0" autoUpdateAnimBg="0"/>
      <p:bldP spid="310280" grpId="0" autoUpdateAnimBg="0"/>
      <p:bldP spid="310281" grpId="0" autoUpdateAnimBg="0"/>
      <p:bldP spid="310282" grpId="0" autoUpdateAnimBg="0"/>
      <p:bldP spid="310283" grpId="0" autoUpdateAnimBg="0"/>
      <p:bldP spid="310284" grpId="0" autoUpdateAnimBg="0"/>
      <p:bldP spid="310285" grpId="0" autoUpdateAnimBg="0"/>
      <p:bldP spid="310286" grpId="0" autoUpdateAnimBg="0"/>
      <p:bldP spid="310287" grpId="0" autoUpdateAnimBg="0"/>
      <p:bldP spid="3102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93725" y="304800"/>
            <a:ext cx="707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</a:t>
            </a:r>
            <a:r>
              <a:rPr lang="en-US" altLang="zh-CN" sz="3600">
                <a:latin typeface="Times New Roman" panose="02020603050405020304" pitchFamily="18" charset="0"/>
              </a:rPr>
              <a:t>I/O </a:t>
            </a:r>
            <a:r>
              <a:rPr lang="zh-CN" altLang="en-US" sz="3600">
                <a:latin typeface="Times New Roman" panose="02020603050405020304" pitchFamily="18" charset="0"/>
              </a:rPr>
              <a:t>设备与主机的联系方式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127125" y="1066800"/>
            <a:ext cx="4511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lang="en-US" altLang="zh-CN" sz="3200">
                <a:latin typeface="Times New Roman" panose="02020603050405020304" pitchFamily="18" charset="0"/>
              </a:rPr>
              <a:t>I/O </a:t>
            </a:r>
            <a:r>
              <a:rPr lang="zh-CN" altLang="en-US" sz="3200">
                <a:latin typeface="Times New Roman" panose="02020603050405020304" pitchFamily="18" charset="0"/>
              </a:rPr>
              <a:t>设备编址方式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1676400" y="17033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统一编址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1676400" y="23479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不统一编址</a:t>
            </a:r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4495800" y="17113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用取数、存数指令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4495800" y="23558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有专门的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指令</a:t>
            </a:r>
          </a:p>
        </p:txBody>
      </p:sp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1127125" y="3124200"/>
            <a:ext cx="3597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设备选址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1524000" y="37703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用</a:t>
            </a: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设备选择电路</a:t>
            </a:r>
            <a:r>
              <a:rPr lang="zh-CN" altLang="en-US" sz="2800">
                <a:latin typeface="Times New Roman" panose="02020603050405020304" pitchFamily="18" charset="0"/>
              </a:rPr>
              <a:t>识别是否被选中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1127125" y="4595813"/>
            <a:ext cx="3216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 传送方式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1676400" y="52403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串行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1676400" y="588645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并行</a:t>
            </a:r>
          </a:p>
        </p:txBody>
      </p:sp>
      <p:sp>
        <p:nvSpPr>
          <p:cNvPr id="311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77C7D9-B7E0-479E-8497-64936856E9F1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5164B68-EE70-45F7-915B-802697768FBF}" type="slidenum">
              <a:rPr lang="zh-CN" altLang="en-US" sz="9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/>
      <p:bldP spid="311300" grpId="0" autoUpdateAnimBg="0"/>
      <p:bldP spid="311301" grpId="0" autoUpdateAnimBg="0"/>
      <p:bldP spid="311302" grpId="0" autoUpdateAnimBg="0"/>
      <p:bldP spid="311303" grpId="0" autoUpdateAnimBg="0"/>
      <p:bldP spid="311304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1000" y="4224338"/>
            <a:ext cx="7340600" cy="2633662"/>
            <a:chOff x="1040" y="2661"/>
            <a:chExt cx="4624" cy="1659"/>
          </a:xfrm>
        </p:grpSpPr>
        <p:grpSp>
          <p:nvGrpSpPr>
            <p:cNvPr id="27686" name="Group 3"/>
            <p:cNvGrpSpPr>
              <a:grpSpLocks/>
            </p:cNvGrpSpPr>
            <p:nvPr/>
          </p:nvGrpSpPr>
          <p:grpSpPr bwMode="auto">
            <a:xfrm>
              <a:off x="1050" y="2661"/>
              <a:ext cx="3984" cy="301"/>
              <a:chOff x="1050" y="2661"/>
              <a:chExt cx="3984" cy="301"/>
            </a:xfrm>
          </p:grpSpPr>
          <p:sp>
            <p:nvSpPr>
              <p:cNvPr id="27711" name="Rectangle 4"/>
              <p:cNvSpPr>
                <a:spLocks noChangeArrowheads="1"/>
              </p:cNvSpPr>
              <p:nvPr/>
            </p:nvSpPr>
            <p:spPr bwMode="auto">
              <a:xfrm>
                <a:off x="2394" y="2668"/>
                <a:ext cx="1296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数据字</a:t>
                </a:r>
              </a:p>
            </p:txBody>
          </p:sp>
          <p:sp>
            <p:nvSpPr>
              <p:cNvPr id="27712" name="Rectangle 5"/>
              <p:cNvSpPr>
                <a:spLocks noChangeArrowheads="1"/>
              </p:cNvSpPr>
              <p:nvPr/>
            </p:nvSpPr>
            <p:spPr bwMode="auto">
              <a:xfrm>
                <a:off x="3690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命令字</a:t>
                </a:r>
              </a:p>
            </p:txBody>
          </p:sp>
          <p:sp>
            <p:nvSpPr>
              <p:cNvPr id="27713" name="Rectangle 6"/>
              <p:cNvSpPr>
                <a:spLocks noChangeArrowheads="1"/>
              </p:cNvSpPr>
              <p:nvPr/>
            </p:nvSpPr>
            <p:spPr bwMode="auto">
              <a:xfrm>
                <a:off x="1542" y="2668"/>
                <a:ext cx="852" cy="2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命令字</a:t>
                </a:r>
              </a:p>
            </p:txBody>
          </p:sp>
          <p:sp>
            <p:nvSpPr>
              <p:cNvPr id="27714" name="Rectangle 7"/>
              <p:cNvSpPr>
                <a:spLocks noChangeArrowheads="1"/>
              </p:cNvSpPr>
              <p:nvPr/>
            </p:nvSpPr>
            <p:spPr bwMode="auto">
              <a:xfrm>
                <a:off x="4554" y="2662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7715" name="Rectangle 8"/>
              <p:cNvSpPr>
                <a:spLocks noChangeArrowheads="1"/>
              </p:cNvSpPr>
              <p:nvPr/>
            </p:nvSpPr>
            <p:spPr bwMode="auto">
              <a:xfrm>
                <a:off x="1050" y="2661"/>
                <a:ext cx="480" cy="300"/>
              </a:xfrm>
              <a:prstGeom prst="rect">
                <a:avLst/>
              </a:prstGeom>
              <a:solidFill>
                <a:schemeClr val="tx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87" name="Group 9"/>
            <p:cNvGrpSpPr>
              <a:grpSpLocks/>
            </p:cNvGrpSpPr>
            <p:nvPr/>
          </p:nvGrpSpPr>
          <p:grpSpPr bwMode="auto">
            <a:xfrm>
              <a:off x="1050" y="3034"/>
              <a:ext cx="3552" cy="288"/>
              <a:chOff x="720" y="3456"/>
              <a:chExt cx="3552" cy="340"/>
            </a:xfrm>
          </p:grpSpPr>
          <p:sp>
            <p:nvSpPr>
              <p:cNvPr id="27700" name="Text Box 10"/>
              <p:cNvSpPr txBox="1">
                <a:spLocks noChangeArrowheads="1"/>
              </p:cNvSpPr>
              <p:nvPr/>
            </p:nvSpPr>
            <p:spPr bwMode="auto">
              <a:xfrm>
                <a:off x="205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1" name="Text Box 11"/>
              <p:cNvSpPr txBox="1">
                <a:spLocks noChangeArrowheads="1"/>
              </p:cNvSpPr>
              <p:nvPr/>
            </p:nvSpPr>
            <p:spPr bwMode="auto">
              <a:xfrm>
                <a:off x="221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2" name="Text Box 12"/>
              <p:cNvSpPr txBox="1">
                <a:spLocks noChangeArrowheads="1"/>
              </p:cNvSpPr>
              <p:nvPr/>
            </p:nvSpPr>
            <p:spPr bwMode="auto">
              <a:xfrm>
                <a:off x="2377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3" name="Text Box 13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4" name="Text Box 14"/>
              <p:cNvSpPr txBox="1">
                <a:spLocks noChangeArrowheads="1"/>
              </p:cNvSpPr>
              <p:nvPr/>
            </p:nvSpPr>
            <p:spPr bwMode="auto">
              <a:xfrm>
                <a:off x="271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705" name="Text Box 15"/>
              <p:cNvSpPr txBox="1">
                <a:spLocks noChangeArrowheads="1"/>
              </p:cNvSpPr>
              <p:nvPr/>
            </p:nvSpPr>
            <p:spPr bwMode="auto">
              <a:xfrm>
                <a:off x="2892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6" name="Text Box 16"/>
              <p:cNvSpPr txBox="1">
                <a:spLocks noChangeArrowheads="1"/>
              </p:cNvSpPr>
              <p:nvPr/>
            </p:nvSpPr>
            <p:spPr bwMode="auto">
              <a:xfrm>
                <a:off x="3040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7" name="Text Box 17"/>
              <p:cNvSpPr txBox="1">
                <a:spLocks noChangeArrowheads="1"/>
              </p:cNvSpPr>
              <p:nvPr/>
            </p:nvSpPr>
            <p:spPr bwMode="auto">
              <a:xfrm>
                <a:off x="3196" y="3456"/>
                <a:ext cx="212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708" name="Freeform 18"/>
              <p:cNvSpPr>
                <a:spLocks/>
              </p:cNvSpPr>
              <p:nvPr/>
            </p:nvSpPr>
            <p:spPr bwMode="auto">
              <a:xfrm>
                <a:off x="2064" y="3456"/>
                <a:ext cx="1344" cy="288"/>
              </a:xfrm>
              <a:custGeom>
                <a:avLst/>
                <a:gdLst>
                  <a:gd name="T0" fmla="*/ 0 w 1344"/>
                  <a:gd name="T1" fmla="*/ 288 h 288"/>
                  <a:gd name="T2" fmla="*/ 192 w 1344"/>
                  <a:gd name="T3" fmla="*/ 288 h 288"/>
                  <a:gd name="T4" fmla="*/ 192 w 1344"/>
                  <a:gd name="T5" fmla="*/ 0 h 288"/>
                  <a:gd name="T6" fmla="*/ 507 w 1344"/>
                  <a:gd name="T7" fmla="*/ 0 h 288"/>
                  <a:gd name="T8" fmla="*/ 510 w 1344"/>
                  <a:gd name="T9" fmla="*/ 288 h 288"/>
                  <a:gd name="T10" fmla="*/ 672 w 1344"/>
                  <a:gd name="T11" fmla="*/ 288 h 288"/>
                  <a:gd name="T12" fmla="*/ 672 w 1344"/>
                  <a:gd name="T13" fmla="*/ 0 h 288"/>
                  <a:gd name="T14" fmla="*/ 864 w 1344"/>
                  <a:gd name="T15" fmla="*/ 0 h 288"/>
                  <a:gd name="T16" fmla="*/ 864 w 1344"/>
                  <a:gd name="T17" fmla="*/ 288 h 288"/>
                  <a:gd name="T18" fmla="*/ 1344 w 1344"/>
                  <a:gd name="T19" fmla="*/ 288 h 2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288"/>
                  <a:gd name="T32" fmla="*/ 1344 w 1344"/>
                  <a:gd name="T33" fmla="*/ 288 h 28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288">
                    <a:moveTo>
                      <a:pt x="0" y="288"/>
                    </a:moveTo>
                    <a:lnTo>
                      <a:pt x="192" y="288"/>
                    </a:lnTo>
                    <a:lnTo>
                      <a:pt x="192" y="0"/>
                    </a:lnTo>
                    <a:lnTo>
                      <a:pt x="507" y="0"/>
                    </a:lnTo>
                    <a:lnTo>
                      <a:pt x="510" y="288"/>
                    </a:lnTo>
                    <a:lnTo>
                      <a:pt x="672" y="288"/>
                    </a:lnTo>
                    <a:lnTo>
                      <a:pt x="672" y="0"/>
                    </a:lnTo>
                    <a:lnTo>
                      <a:pt x="864" y="0"/>
                    </a:lnTo>
                    <a:lnTo>
                      <a:pt x="864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09" name="Freeform 19"/>
              <p:cNvSpPr>
                <a:spLocks/>
              </p:cNvSpPr>
              <p:nvPr/>
            </p:nvSpPr>
            <p:spPr bwMode="auto">
              <a:xfrm>
                <a:off x="720" y="3456"/>
                <a:ext cx="1344" cy="288"/>
              </a:xfrm>
              <a:custGeom>
                <a:avLst/>
                <a:gdLst>
                  <a:gd name="T0" fmla="*/ 0 w 1344"/>
                  <a:gd name="T1" fmla="*/ 0 h 288"/>
                  <a:gd name="T2" fmla="*/ 960 w 1344"/>
                  <a:gd name="T3" fmla="*/ 0 h 288"/>
                  <a:gd name="T4" fmla="*/ 960 w 1344"/>
                  <a:gd name="T5" fmla="*/ 288 h 288"/>
                  <a:gd name="T6" fmla="*/ 1344 w 134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288"/>
                  <a:gd name="T14" fmla="*/ 1344 w 134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288">
                    <a:moveTo>
                      <a:pt x="0" y="0"/>
                    </a:moveTo>
                    <a:lnTo>
                      <a:pt x="960" y="0"/>
                    </a:lnTo>
                    <a:lnTo>
                      <a:pt x="960" y="288"/>
                    </a:lnTo>
                    <a:lnTo>
                      <a:pt x="1344" y="288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710" name="Freeform 20"/>
              <p:cNvSpPr>
                <a:spLocks/>
              </p:cNvSpPr>
              <p:nvPr/>
            </p:nvSpPr>
            <p:spPr bwMode="auto">
              <a:xfrm>
                <a:off x="3408" y="3456"/>
                <a:ext cx="864" cy="288"/>
              </a:xfrm>
              <a:custGeom>
                <a:avLst/>
                <a:gdLst>
                  <a:gd name="T0" fmla="*/ 0 w 864"/>
                  <a:gd name="T1" fmla="*/ 288 h 288"/>
                  <a:gd name="T2" fmla="*/ 0 w 864"/>
                  <a:gd name="T3" fmla="*/ 0 h 288"/>
                  <a:gd name="T4" fmla="*/ 864 w 864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288"/>
                  <a:gd name="T11" fmla="*/ 864 w 86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288">
                    <a:moveTo>
                      <a:pt x="0" y="288"/>
                    </a:moveTo>
                    <a:lnTo>
                      <a:pt x="0" y="0"/>
                    </a:lnTo>
                    <a:lnTo>
                      <a:pt x="86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88" name="Line 21"/>
            <p:cNvSpPr>
              <a:spLocks noChangeShapeType="1"/>
            </p:cNvSpPr>
            <p:nvPr/>
          </p:nvSpPr>
          <p:spPr bwMode="auto">
            <a:xfrm>
              <a:off x="2010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9" name="Line 22"/>
            <p:cNvSpPr>
              <a:spLocks noChangeShapeType="1"/>
            </p:cNvSpPr>
            <p:nvPr/>
          </p:nvSpPr>
          <p:spPr bwMode="auto">
            <a:xfrm>
              <a:off x="2394" y="2947"/>
              <a:ext cx="0" cy="8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0" name="Line 23"/>
            <p:cNvSpPr>
              <a:spLocks noChangeShapeType="1"/>
            </p:cNvSpPr>
            <p:nvPr/>
          </p:nvSpPr>
          <p:spPr bwMode="auto">
            <a:xfrm>
              <a:off x="3738" y="3191"/>
              <a:ext cx="0" cy="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1" name="Line 24"/>
            <p:cNvSpPr>
              <a:spLocks noChangeShapeType="1"/>
            </p:cNvSpPr>
            <p:nvPr/>
          </p:nvSpPr>
          <p:spPr bwMode="auto">
            <a:xfrm>
              <a:off x="4362" y="3028"/>
              <a:ext cx="0" cy="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2" name="Text Box 25"/>
            <p:cNvSpPr txBox="1">
              <a:spLocks noChangeArrowheads="1"/>
            </p:cNvSpPr>
            <p:nvPr/>
          </p:nvSpPr>
          <p:spPr bwMode="auto">
            <a:xfrm>
              <a:off x="2048" y="3329"/>
              <a:ext cx="346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起始位</a:t>
              </a:r>
            </a:p>
          </p:txBody>
        </p:sp>
        <p:sp>
          <p:nvSpPr>
            <p:cNvPr id="27693" name="Text Box 26"/>
            <p:cNvSpPr txBox="1">
              <a:spLocks noChangeArrowheads="1"/>
            </p:cNvSpPr>
            <p:nvPr/>
          </p:nvSpPr>
          <p:spPr bwMode="auto">
            <a:xfrm>
              <a:off x="3882" y="3329"/>
              <a:ext cx="346" cy="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终止位</a:t>
              </a:r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1626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5" name="Line 28"/>
            <p:cNvSpPr>
              <a:spLocks noChangeShapeType="1"/>
            </p:cNvSpPr>
            <p:nvPr/>
          </p:nvSpPr>
          <p:spPr bwMode="auto">
            <a:xfrm>
              <a:off x="335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 rot="10800000">
              <a:off x="2394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7" name="Line 30"/>
            <p:cNvSpPr>
              <a:spLocks noChangeShapeType="1"/>
            </p:cNvSpPr>
            <p:nvPr/>
          </p:nvSpPr>
          <p:spPr bwMode="auto">
            <a:xfrm rot="10800000">
              <a:off x="4362" y="367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8" name="Text Box 31"/>
            <p:cNvSpPr txBox="1">
              <a:spLocks noChangeArrowheads="1"/>
            </p:cNvSpPr>
            <p:nvPr/>
          </p:nvSpPr>
          <p:spPr bwMode="auto">
            <a:xfrm>
              <a:off x="1040" y="3660"/>
              <a:ext cx="7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9.09 </a:t>
              </a:r>
              <a:r>
                <a:rPr lang="en-US" altLang="zh-CN" sz="24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27699" name="Text Box 32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9.09 </a:t>
              </a:r>
              <a:r>
                <a:rPr lang="en-US" altLang="zh-CN" sz="2400">
                  <a:latin typeface="Times New Roman" panose="02020603050405020304" pitchFamily="18" charset="0"/>
                </a:rPr>
                <a:t>ms</a:t>
              </a:r>
            </a:p>
          </p:txBody>
        </p:sp>
      </p:grpSp>
      <p:sp>
        <p:nvSpPr>
          <p:cNvPr id="27651" name="Text Box 33"/>
          <p:cNvSpPr txBox="1">
            <a:spLocks noChangeArrowheads="1"/>
          </p:cNvSpPr>
          <p:nvPr/>
        </p:nvSpPr>
        <p:spPr bwMode="auto">
          <a:xfrm>
            <a:off x="593725" y="228600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联络方式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838200" y="838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立即响应</a:t>
            </a:r>
          </a:p>
        </p:txBody>
      </p:sp>
      <p:sp>
        <p:nvSpPr>
          <p:cNvPr id="312355" name="Text Box 35"/>
          <p:cNvSpPr txBox="1">
            <a:spLocks noChangeArrowheads="1"/>
          </p:cNvSpPr>
          <p:nvPr/>
        </p:nvSpPr>
        <p:spPr bwMode="auto">
          <a:xfrm>
            <a:off x="854075" y="1371600"/>
            <a:ext cx="478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异步工作采用应答信号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257800" y="2624138"/>
            <a:ext cx="1676400" cy="485775"/>
            <a:chOff x="3312" y="1653"/>
            <a:chExt cx="1056" cy="306"/>
          </a:xfrm>
        </p:grpSpPr>
        <p:sp>
          <p:nvSpPr>
            <p:cNvPr id="27684" name="Line 37"/>
            <p:cNvSpPr>
              <a:spLocks noChangeShapeType="1"/>
            </p:cNvSpPr>
            <p:nvPr/>
          </p:nvSpPr>
          <p:spPr bwMode="auto">
            <a:xfrm>
              <a:off x="3312" y="1959"/>
              <a:ext cx="105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5" name="Text Box 38"/>
            <p:cNvSpPr txBox="1">
              <a:spLocks noChangeArrowheads="1"/>
            </p:cNvSpPr>
            <p:nvPr/>
          </p:nvSpPr>
          <p:spPr bwMode="auto">
            <a:xfrm>
              <a:off x="3408" y="1653"/>
              <a:ext cx="9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Ready”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876800" y="3409950"/>
            <a:ext cx="2438400" cy="577850"/>
            <a:chOff x="3072" y="2148"/>
            <a:chExt cx="1536" cy="364"/>
          </a:xfrm>
        </p:grpSpPr>
        <p:sp>
          <p:nvSpPr>
            <p:cNvPr id="27682" name="Freeform 40"/>
            <p:cNvSpPr>
              <a:spLocks/>
            </p:cNvSpPr>
            <p:nvPr/>
          </p:nvSpPr>
          <p:spPr bwMode="auto">
            <a:xfrm>
              <a:off x="3072" y="2148"/>
              <a:ext cx="1536" cy="331"/>
            </a:xfrm>
            <a:custGeom>
              <a:avLst/>
              <a:gdLst>
                <a:gd name="T0" fmla="*/ 1536 w 1536"/>
                <a:gd name="T1" fmla="*/ 0 h 336"/>
                <a:gd name="T2" fmla="*/ 1536 w 1536"/>
                <a:gd name="T3" fmla="*/ 301 h 336"/>
                <a:gd name="T4" fmla="*/ 0 w 1536"/>
                <a:gd name="T5" fmla="*/ 301 h 336"/>
                <a:gd name="T6" fmla="*/ 0 w 153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336"/>
                <a:gd name="T14" fmla="*/ 1536 w 15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Text Box 41"/>
            <p:cNvSpPr txBox="1">
              <a:spLocks noChangeArrowheads="1"/>
            </p:cNvSpPr>
            <p:nvPr/>
          </p:nvSpPr>
          <p:spPr bwMode="auto">
            <a:xfrm>
              <a:off x="3456" y="2221"/>
              <a:ext cx="9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Strobe”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949450" y="2057400"/>
            <a:ext cx="5746750" cy="1352550"/>
            <a:chOff x="1228" y="1296"/>
            <a:chExt cx="3620" cy="852"/>
          </a:xfrm>
        </p:grpSpPr>
        <p:grpSp>
          <p:nvGrpSpPr>
            <p:cNvPr id="27671" name="Group 43"/>
            <p:cNvGrpSpPr>
              <a:grpSpLocks/>
            </p:cNvGrpSpPr>
            <p:nvPr/>
          </p:nvGrpSpPr>
          <p:grpSpPr bwMode="auto">
            <a:xfrm>
              <a:off x="2813" y="1296"/>
              <a:ext cx="480" cy="852"/>
              <a:chOff x="1872" y="912"/>
              <a:chExt cx="480" cy="864"/>
            </a:xfrm>
          </p:grpSpPr>
          <p:sp>
            <p:nvSpPr>
              <p:cNvPr id="27680" name="Text Box 44"/>
              <p:cNvSpPr txBox="1">
                <a:spLocks noChangeArrowheads="1"/>
              </p:cNvSpPr>
              <p:nvPr/>
            </p:nvSpPr>
            <p:spPr bwMode="auto">
              <a:xfrm>
                <a:off x="1910" y="986"/>
                <a:ext cx="393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接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口</a:t>
                </a:r>
              </a:p>
            </p:txBody>
          </p:sp>
          <p:sp>
            <p:nvSpPr>
              <p:cNvPr id="27681" name="Rectangle 4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72" name="Group 46"/>
            <p:cNvGrpSpPr>
              <a:grpSpLocks/>
            </p:cNvGrpSpPr>
            <p:nvPr/>
          </p:nvGrpSpPr>
          <p:grpSpPr bwMode="auto">
            <a:xfrm>
              <a:off x="4368" y="1296"/>
              <a:ext cx="480" cy="852"/>
              <a:chOff x="2688" y="912"/>
              <a:chExt cx="480" cy="864"/>
            </a:xfrm>
          </p:grpSpPr>
          <p:sp>
            <p:nvSpPr>
              <p:cNvPr id="27678" name="Text Box 47"/>
              <p:cNvSpPr txBox="1">
                <a:spLocks noChangeArrowheads="1"/>
              </p:cNvSpPr>
              <p:nvPr/>
            </p:nvSpPr>
            <p:spPr bwMode="auto">
              <a:xfrm>
                <a:off x="2726" y="986"/>
                <a:ext cx="393" cy="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备</a:t>
                </a:r>
              </a:p>
            </p:txBody>
          </p:sp>
          <p:sp>
            <p:nvSpPr>
              <p:cNvPr id="27679" name="Rectangle 48"/>
              <p:cNvSpPr>
                <a:spLocks noChangeArrowheads="1"/>
              </p:cNvSpPr>
              <p:nvPr/>
            </p:nvSpPr>
            <p:spPr bwMode="auto">
              <a:xfrm>
                <a:off x="2688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27673" name="Group 49"/>
            <p:cNvGrpSpPr>
              <a:grpSpLocks/>
            </p:cNvGrpSpPr>
            <p:nvPr/>
          </p:nvGrpSpPr>
          <p:grpSpPr bwMode="auto">
            <a:xfrm>
              <a:off x="1228" y="1296"/>
              <a:ext cx="511" cy="852"/>
              <a:chOff x="940" y="912"/>
              <a:chExt cx="511" cy="864"/>
            </a:xfrm>
          </p:grpSpPr>
          <p:sp>
            <p:nvSpPr>
              <p:cNvPr id="27676" name="Rectangle 50"/>
              <p:cNvSpPr>
                <a:spLocks noChangeArrowheads="1"/>
              </p:cNvSpPr>
              <p:nvPr/>
            </p:nvSpPr>
            <p:spPr bwMode="auto">
              <a:xfrm>
                <a:off x="960" y="912"/>
                <a:ext cx="480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7677" name="Text Box 51"/>
              <p:cNvSpPr txBox="1">
                <a:spLocks noChangeArrowheads="1"/>
              </p:cNvSpPr>
              <p:nvPr/>
            </p:nvSpPr>
            <p:spPr bwMode="auto">
              <a:xfrm>
                <a:off x="940" y="1200"/>
                <a:ext cx="51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</a:p>
            </p:txBody>
          </p:sp>
        </p:grpSp>
        <p:sp>
          <p:nvSpPr>
            <p:cNvPr id="27674" name="AutoShape 52"/>
            <p:cNvSpPr>
              <a:spLocks noChangeArrowheads="1"/>
            </p:cNvSpPr>
            <p:nvPr/>
          </p:nvSpPr>
          <p:spPr bwMode="auto">
            <a:xfrm>
              <a:off x="3312" y="1391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7675" name="AutoShape 53"/>
            <p:cNvSpPr>
              <a:spLocks noChangeArrowheads="1"/>
            </p:cNvSpPr>
            <p:nvPr/>
          </p:nvSpPr>
          <p:spPr bwMode="auto">
            <a:xfrm>
              <a:off x="1728" y="1627"/>
              <a:ext cx="1056" cy="142"/>
            </a:xfrm>
            <a:prstGeom prst="leftRightArrow">
              <a:avLst>
                <a:gd name="adj1" fmla="val 50000"/>
                <a:gd name="adj2" fmla="val 1487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2374" name="Text Box 54"/>
          <p:cNvSpPr txBox="1">
            <a:spLocks noChangeArrowheads="1"/>
          </p:cNvSpPr>
          <p:nvPr/>
        </p:nvSpPr>
        <p:spPr bwMode="auto">
          <a:xfrm>
            <a:off x="854075" y="6248400"/>
            <a:ext cx="463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同步工作采用同步时标</a:t>
            </a:r>
          </a:p>
        </p:txBody>
      </p:sp>
      <p:sp>
        <p:nvSpPr>
          <p:cNvPr id="312375" name="Rectangle 5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12376" name="Text Box 56"/>
          <p:cNvSpPr txBox="1">
            <a:spLocks noChangeArrowheads="1"/>
          </p:cNvSpPr>
          <p:nvPr/>
        </p:nvSpPr>
        <p:spPr bwMode="auto">
          <a:xfrm>
            <a:off x="288925" y="24066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</a:t>
            </a:r>
          </a:p>
        </p:txBody>
      </p:sp>
      <p:sp>
        <p:nvSpPr>
          <p:cNvPr id="312377" name="Text Box 57"/>
          <p:cNvSpPr txBox="1">
            <a:spLocks noChangeArrowheads="1"/>
          </p:cNvSpPr>
          <p:nvPr/>
        </p:nvSpPr>
        <p:spPr bwMode="auto">
          <a:xfrm>
            <a:off x="288925" y="4267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</a:t>
            </a: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651000" y="4818063"/>
            <a:ext cx="7340600" cy="1465262"/>
            <a:chOff x="1040" y="3035"/>
            <a:chExt cx="4624" cy="923"/>
          </a:xfrm>
        </p:grpSpPr>
        <p:grpSp>
          <p:nvGrpSpPr>
            <p:cNvPr id="27664" name="Group 75"/>
            <p:cNvGrpSpPr>
              <a:grpSpLocks/>
            </p:cNvGrpSpPr>
            <p:nvPr/>
          </p:nvGrpSpPr>
          <p:grpSpPr bwMode="auto">
            <a:xfrm>
              <a:off x="1040" y="3035"/>
              <a:ext cx="3328" cy="923"/>
              <a:chOff x="1040" y="3035"/>
              <a:chExt cx="3328" cy="923"/>
            </a:xfrm>
          </p:grpSpPr>
          <p:sp>
            <p:nvSpPr>
              <p:cNvPr id="27666" name="Text Box 69"/>
              <p:cNvSpPr txBox="1">
                <a:spLocks noChangeArrowheads="1"/>
              </p:cNvSpPr>
              <p:nvPr/>
            </p:nvSpPr>
            <p:spPr bwMode="auto">
              <a:xfrm>
                <a:off x="2045" y="3327"/>
                <a:ext cx="349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起始位</a:t>
                </a:r>
              </a:p>
            </p:txBody>
          </p:sp>
          <p:sp>
            <p:nvSpPr>
              <p:cNvPr id="27667" name="Text Box 70"/>
              <p:cNvSpPr txBox="1">
                <a:spLocks noChangeArrowheads="1"/>
              </p:cNvSpPr>
              <p:nvPr/>
            </p:nvSpPr>
            <p:spPr bwMode="auto">
              <a:xfrm>
                <a:off x="3888" y="3323"/>
                <a:ext cx="349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终止位</a:t>
                </a:r>
              </a:p>
            </p:txBody>
          </p:sp>
          <p:sp>
            <p:nvSpPr>
              <p:cNvPr id="27668" name="Text Box 71"/>
              <p:cNvSpPr txBox="1">
                <a:spLocks noChangeArrowheads="1"/>
              </p:cNvSpPr>
              <p:nvPr/>
            </p:nvSpPr>
            <p:spPr bwMode="auto">
              <a:xfrm>
                <a:off x="1040" y="3660"/>
                <a:ext cx="7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9.09 </a:t>
                </a:r>
                <a:r>
                  <a:rPr kumimoji="0" lang="en-US" altLang="zh-CN" sz="2400">
                    <a:solidFill>
                      <a:srgbClr val="0419E0"/>
                    </a:solidFill>
                    <a:latin typeface="Times New Roman" panose="02020603050405020304" pitchFamily="18" charset="0"/>
                  </a:rPr>
                  <a:t>ms</a:t>
                </a:r>
              </a:p>
            </p:txBody>
          </p:sp>
          <p:sp>
            <p:nvSpPr>
              <p:cNvPr id="27669" name="Line 72"/>
              <p:cNvSpPr>
                <a:spLocks noChangeShapeType="1"/>
              </p:cNvSpPr>
              <p:nvPr/>
            </p:nvSpPr>
            <p:spPr bwMode="auto">
              <a:xfrm>
                <a:off x="2016" y="3275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0" name="Line 73"/>
              <p:cNvSpPr>
                <a:spLocks noChangeShapeType="1"/>
              </p:cNvSpPr>
              <p:nvPr/>
            </p:nvSpPr>
            <p:spPr bwMode="auto">
              <a:xfrm>
                <a:off x="3744" y="3035"/>
                <a:ext cx="624" cy="0"/>
              </a:xfrm>
              <a:prstGeom prst="line">
                <a:avLst/>
              </a:prstGeom>
              <a:noFill/>
              <a:ln w="57150">
                <a:solidFill>
                  <a:srgbClr val="0419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665" name="Text Box 74"/>
            <p:cNvSpPr txBox="1">
              <a:spLocks noChangeArrowheads="1"/>
            </p:cNvSpPr>
            <p:nvPr/>
          </p:nvSpPr>
          <p:spPr bwMode="auto">
            <a:xfrm>
              <a:off x="4512" y="3659"/>
              <a:ext cx="11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zh-CN" sz="1000">
                  <a:solidFill>
                    <a:srgbClr val="0419E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9.09 </a:t>
              </a:r>
              <a:r>
                <a:rPr kumimoji="0"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ms</a:t>
              </a:r>
            </a:p>
          </p:txBody>
        </p:sp>
      </p:grpSp>
      <p:sp>
        <p:nvSpPr>
          <p:cNvPr id="67" name="日期占位符 6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FD3AED-704B-4148-8768-58E5A7297E95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C87A8CD-7528-4B81-9C1D-1554B9EB527A}" type="slidenum">
              <a:rPr lang="zh-CN" altLang="en-US" sz="9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4" grpId="0" autoUpdateAnimBg="0"/>
      <p:bldP spid="312355" grpId="0" autoUpdateAnimBg="0"/>
      <p:bldP spid="312374" grpId="0" autoUpdateAnimBg="0"/>
      <p:bldP spid="312376" grpId="0" autoUpdateAnimBg="0"/>
      <p:bldP spid="3123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8650" y="34925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5.  </a:t>
            </a:r>
            <a:r>
              <a:rPr lang="en-US" altLang="zh-CN" sz="3600" dirty="0">
                <a:latin typeface="Times New Roman" panose="02020603050405020304" pitchFamily="18" charset="0"/>
              </a:rPr>
              <a:t>I/O </a:t>
            </a:r>
            <a:r>
              <a:rPr lang="zh-CN" altLang="en-US" sz="3600" dirty="0">
                <a:latin typeface="Times New Roman" panose="02020603050405020304" pitchFamily="18" charset="0"/>
              </a:rPr>
              <a:t>设备与主机的连接方式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762000" y="139065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(1) 辐射式连接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762000" y="5062538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(2) 总线连接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2286000"/>
            <a:ext cx="3513138" cy="2362200"/>
            <a:chOff x="912" y="1440"/>
            <a:chExt cx="2213" cy="1488"/>
          </a:xfrm>
        </p:grpSpPr>
        <p:sp>
          <p:nvSpPr>
            <p:cNvPr id="28686" name="Text Box 6"/>
            <p:cNvSpPr txBox="1">
              <a:spLocks noChangeArrowheads="1"/>
            </p:cNvSpPr>
            <p:nvPr/>
          </p:nvSpPr>
          <p:spPr bwMode="auto">
            <a:xfrm>
              <a:off x="2207" y="1440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Ⅰ</a:t>
              </a:r>
            </a:p>
          </p:txBody>
        </p:sp>
        <p:sp>
          <p:nvSpPr>
            <p:cNvPr id="28687" name="Text Box 7"/>
            <p:cNvSpPr txBox="1">
              <a:spLocks noChangeArrowheads="1"/>
            </p:cNvSpPr>
            <p:nvPr/>
          </p:nvSpPr>
          <p:spPr bwMode="auto">
            <a:xfrm>
              <a:off x="2207" y="198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Ⅱ</a:t>
              </a:r>
            </a:p>
          </p:txBody>
        </p:sp>
        <p:sp>
          <p:nvSpPr>
            <p:cNvPr id="28688" name="Text Box 8"/>
            <p:cNvSpPr txBox="1">
              <a:spLocks noChangeArrowheads="1"/>
            </p:cNvSpPr>
            <p:nvPr/>
          </p:nvSpPr>
          <p:spPr bwMode="auto">
            <a:xfrm>
              <a:off x="2207" y="2544"/>
              <a:ext cx="918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外设 Ⅲ</a:t>
              </a:r>
            </a:p>
          </p:txBody>
        </p:sp>
        <p:sp>
          <p:nvSpPr>
            <p:cNvPr id="28689" name="AutoShape 9"/>
            <p:cNvSpPr>
              <a:spLocks noChangeArrowheads="1"/>
            </p:cNvSpPr>
            <p:nvPr/>
          </p:nvSpPr>
          <p:spPr bwMode="auto">
            <a:xfrm>
              <a:off x="1440" y="2064"/>
              <a:ext cx="768" cy="192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0" name="AutoShape 10"/>
            <p:cNvSpPr>
              <a:spLocks noChangeArrowheads="1"/>
            </p:cNvSpPr>
            <p:nvPr/>
          </p:nvSpPr>
          <p:spPr bwMode="auto">
            <a:xfrm rot="1800000">
              <a:off x="1388" y="2450"/>
              <a:ext cx="864" cy="201"/>
            </a:xfrm>
            <a:prstGeom prst="leftRightArrow">
              <a:avLst>
                <a:gd name="adj1" fmla="val 50000"/>
                <a:gd name="adj2" fmla="val 8597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1" name="Text Box 11"/>
            <p:cNvSpPr txBox="1">
              <a:spLocks noChangeArrowheads="1"/>
            </p:cNvSpPr>
            <p:nvPr/>
          </p:nvSpPr>
          <p:spPr bwMode="auto">
            <a:xfrm>
              <a:off x="998" y="1728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主</a:t>
              </a:r>
            </a:p>
          </p:txBody>
        </p:sp>
        <p:sp>
          <p:nvSpPr>
            <p:cNvPr id="28692" name="Text Box 12"/>
            <p:cNvSpPr txBox="1">
              <a:spLocks noChangeArrowheads="1"/>
            </p:cNvSpPr>
            <p:nvPr/>
          </p:nvSpPr>
          <p:spPr bwMode="auto">
            <a:xfrm>
              <a:off x="998" y="2323"/>
              <a:ext cx="3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机</a:t>
              </a:r>
            </a:p>
          </p:txBody>
        </p:sp>
        <p:sp>
          <p:nvSpPr>
            <p:cNvPr id="28693" name="Rectangle 13"/>
            <p:cNvSpPr>
              <a:spLocks noChangeArrowheads="1"/>
            </p:cNvSpPr>
            <p:nvPr/>
          </p:nvSpPr>
          <p:spPr bwMode="auto">
            <a:xfrm>
              <a:off x="912" y="1488"/>
              <a:ext cx="5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8694" name="AutoShape 14"/>
            <p:cNvSpPr>
              <a:spLocks noChangeArrowheads="1"/>
            </p:cNvSpPr>
            <p:nvPr/>
          </p:nvSpPr>
          <p:spPr bwMode="auto">
            <a:xfrm rot="9000000">
              <a:off x="1385" y="1703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5181600" y="3976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不便于增删设备</a:t>
            </a:r>
            <a:endParaRPr lang="zh-CN" altLang="en-US" sz="32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81600" y="2438400"/>
            <a:ext cx="3733800" cy="1189038"/>
            <a:chOff x="3264" y="1632"/>
            <a:chExt cx="2352" cy="749"/>
          </a:xfrm>
        </p:grpSpPr>
        <p:sp>
          <p:nvSpPr>
            <p:cNvPr id="28684" name="Text Box 17"/>
            <p:cNvSpPr txBox="1">
              <a:spLocks noChangeArrowheads="1"/>
            </p:cNvSpPr>
            <p:nvPr/>
          </p:nvSpPr>
          <p:spPr bwMode="auto">
            <a:xfrm>
              <a:off x="3264" y="1632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每台设备都配有一套</a:t>
              </a:r>
            </a:p>
          </p:txBody>
        </p:sp>
        <p:sp>
          <p:nvSpPr>
            <p:cNvPr id="28685" name="Text Box 18"/>
            <p:cNvSpPr txBox="1">
              <a:spLocks noChangeArrowheads="1"/>
            </p:cNvSpPr>
            <p:nvPr/>
          </p:nvSpPr>
          <p:spPr bwMode="auto">
            <a:xfrm>
              <a:off x="3264" y="2054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控制线路和一组信号线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313363" name="Rectangle 1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9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1330325" y="58054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rPr>
              <a:t>便于增删设备</a:t>
            </a:r>
          </a:p>
        </p:txBody>
      </p:sp>
      <p:sp>
        <p:nvSpPr>
          <p:cNvPr id="22" name="日期占位符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AE50CC-EF74-4289-B861-625561F96182}" type="datetime1">
              <a:rPr lang="zh-CN" altLang="en-US"/>
              <a:pPr>
                <a:defRPr/>
              </a:pPr>
              <a:t>2019/11/27</a:t>
            </a:fld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2F0F370-0495-4FBA-B1A4-4659BB9B07EE}" type="slidenum">
              <a:rPr lang="zh-CN" altLang="en-US" sz="9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48" grpId="0" autoUpdateAnimBg="0"/>
      <p:bldP spid="313359" grpId="0" autoUpdateAnimBg="0"/>
      <p:bldP spid="3133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设备</a:t>
            </a:r>
            <a:r>
              <a:rPr lang="zh-CN" altLang="en-US" dirty="0" smtClean="0"/>
              <a:t>的总线连接</a:t>
            </a:r>
            <a:endParaRPr lang="zh-CN" altLang="en-US" dirty="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1268413"/>
          <a:ext cx="830580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MP 图像" r:id="rId3" imgW="7904762" imgH="4610744" progId="Paint.Picture">
                  <p:embed/>
                </p:oleObj>
              </mc:Choice>
              <mc:Fallback>
                <p:oleObj name="BMP 图像" r:id="rId3" imgW="7904762" imgH="46107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8413"/>
                        <a:ext cx="8305800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03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2494</Words>
  <Application>Microsoft Office PowerPoint</Application>
  <PresentationFormat>全屏显示(4:3)</PresentationFormat>
  <Paragraphs>912</Paragraphs>
  <Slides>39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方正姚体</vt:lpstr>
      <vt:lpstr>华文中宋</vt:lpstr>
      <vt:lpstr>宋体</vt:lpstr>
      <vt:lpstr>文鼎CS魏碑</vt:lpstr>
      <vt:lpstr>幼圆</vt:lpstr>
      <vt:lpstr>Arial</vt:lpstr>
      <vt:lpstr>Calibri</vt:lpstr>
      <vt:lpstr>Times New Roman</vt:lpstr>
      <vt:lpstr>Wingdings</vt:lpstr>
      <vt:lpstr>Office 主题​​</vt:lpstr>
      <vt:lpstr>BMP 图像</vt:lpstr>
      <vt:lpstr>计算机组织与体系结构</vt:lpstr>
      <vt:lpstr>第九章   输入输出系统</vt:lpstr>
      <vt:lpstr>第9章   输入输出系统</vt:lpstr>
      <vt:lpstr>9.1   概  述</vt:lpstr>
      <vt:lpstr>PowerPoint 演示文稿</vt:lpstr>
      <vt:lpstr>PowerPoint 演示文稿</vt:lpstr>
      <vt:lpstr>PowerPoint 演示文稿</vt:lpstr>
      <vt:lpstr>PowerPoint 演示文稿</vt:lpstr>
      <vt:lpstr>设备的总线连接</vt:lpstr>
      <vt:lpstr>PowerPoint 演示文稿</vt:lpstr>
      <vt:lpstr>程序查询I/O</vt:lpstr>
      <vt:lpstr>PowerPoint 演示文稿</vt:lpstr>
      <vt:lpstr>PowerPoint 演示文稿</vt:lpstr>
      <vt:lpstr>PowerPoint 演示文稿</vt:lpstr>
      <vt:lpstr>DMA  I/O</vt:lpstr>
      <vt:lpstr>PowerPoint 演示文稿</vt:lpstr>
      <vt:lpstr>9.2 I/O设备</vt:lpstr>
      <vt:lpstr>9.3   I/O 接 口</vt:lpstr>
      <vt:lpstr>PowerPoint 演示文稿</vt:lpstr>
      <vt:lpstr>PowerPoint 演示文稿</vt:lpstr>
      <vt:lpstr>PowerPoint 演示文稿</vt:lpstr>
      <vt:lpstr>9.4   程序查询方式</vt:lpstr>
      <vt:lpstr>PowerPoint 演示文稿</vt:lpstr>
      <vt:lpstr>PowerPoint 演示文稿</vt:lpstr>
      <vt:lpstr>PowerPoint 演示文稿</vt:lpstr>
      <vt:lpstr>PowerPoint 演示文稿</vt:lpstr>
      <vt:lpstr>9.5   程序中断方式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zznobody</cp:lastModifiedBy>
  <cp:revision>2061</cp:revision>
  <cp:lastPrinted>2019-11-27T01:45:11Z</cp:lastPrinted>
  <dcterms:created xsi:type="dcterms:W3CDTF">2113-01-01T00:00:00Z</dcterms:created>
  <dcterms:modified xsi:type="dcterms:W3CDTF">2019-11-27T02:33:10Z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