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3"/>
  </p:handoutMasterIdLst>
  <p:sldIdLst>
    <p:sldId id="256" r:id="rId3"/>
    <p:sldId id="1033" r:id="rId4"/>
    <p:sldId id="1035" r:id="rId6"/>
    <p:sldId id="1040" r:id="rId7"/>
    <p:sldId id="1041" r:id="rId8"/>
    <p:sldId id="1042" r:id="rId9"/>
    <p:sldId id="1048" r:id="rId10"/>
    <p:sldId id="1099" r:id="rId11"/>
    <p:sldId id="1034" r:id="rId12"/>
    <p:sldId id="1051" r:id="rId13"/>
    <p:sldId id="1052" r:id="rId14"/>
    <p:sldId id="1053" r:id="rId15"/>
    <p:sldId id="1054" r:id="rId16"/>
    <p:sldId id="1055" r:id="rId17"/>
    <p:sldId id="1056" r:id="rId18"/>
    <p:sldId id="1101" r:id="rId19"/>
    <p:sldId id="1102" r:id="rId20"/>
    <p:sldId id="1206" r:id="rId21"/>
    <p:sldId id="1057" r:id="rId22"/>
    <p:sldId id="1058" r:id="rId23"/>
    <p:sldId id="1059" r:id="rId24"/>
    <p:sldId id="1060" r:id="rId25"/>
    <p:sldId id="1061" r:id="rId26"/>
    <p:sldId id="1063" r:id="rId27"/>
    <p:sldId id="1064" r:id="rId28"/>
    <p:sldId id="1065" r:id="rId29"/>
    <p:sldId id="1066" r:id="rId30"/>
    <p:sldId id="1067" r:id="rId31"/>
    <p:sldId id="1100" r:id="rId32"/>
    <p:sldId id="1069" r:id="rId33"/>
    <p:sldId id="1070" r:id="rId34"/>
    <p:sldId id="1071" r:id="rId35"/>
    <p:sldId id="1072" r:id="rId36"/>
    <p:sldId id="1073" r:id="rId37"/>
    <p:sldId id="1075" r:id="rId38"/>
    <p:sldId id="1076" r:id="rId39"/>
    <p:sldId id="1077" r:id="rId40"/>
    <p:sldId id="1078" r:id="rId41"/>
    <p:sldId id="1079" r:id="rId42"/>
  </p:sldIdLst>
  <p:sldSz cx="9144000" cy="6858000" type="screen4x3"/>
  <p:notesSz cx="7099300" cy="10234295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3366FF"/>
    <a:srgbClr val="00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0110" autoAdjust="0"/>
  </p:normalViewPr>
  <p:slideViewPr>
    <p:cSldViewPr>
      <p:cViewPr>
        <p:scale>
          <a:sx n="66" d="100"/>
          <a:sy n="66" d="100"/>
        </p:scale>
        <p:origin x="-1445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9833CB-0817-44DC-BDA6-97E8269B2A4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BBD55E-9969-4143-865D-25DDD65926A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00B983-0E40-4C29-87BA-CE566D420E2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9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7920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8365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5565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A348AE84-BB63-4543-B0B1-DC77555C8E09}" type="slidenum">
              <a:rPr lang="en-US" altLang="zh-CN" sz="1300">
                <a:latin typeface="Times New Roman" panose="02020603050405020304" pitchFamily="18" charset="0"/>
              </a:rPr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02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8022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8365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5565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3E3A5955-6F90-4C5F-958E-94395821E6DD}" type="slidenum">
              <a:rPr lang="en-US" altLang="zh-CN" sz="1300">
                <a:latin typeface="Times New Roman" panose="02020603050405020304" pitchFamily="18" charset="0"/>
              </a:rPr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12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81252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8365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5565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C7882963-8ACB-4938-8B42-7E39456D3077}" type="slidenum">
              <a:rPr lang="en-US" altLang="zh-CN" sz="1300">
                <a:latin typeface="Times New Roman" panose="02020603050405020304" pitchFamily="18" charset="0"/>
              </a:rPr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87" tIns="48244" rIns="96487" bIns="48244" anchor="b"/>
          <a:lstStyle>
            <a:lvl1pPr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8CD8B18-99DB-45F4-936C-949C07168843}" type="slidenum">
              <a:rPr lang="en-US" altLang="zh-CN" sz="130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zh-CN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575" y="4861441"/>
            <a:ext cx="567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87" tIns="48244" rIns="96487" bIns="48244"/>
          <a:lstStyle/>
          <a:p>
            <a:pPr eaLnBrk="1" hangingPunct="1"/>
            <a:endParaRPr lang="zh-CN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89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6896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8365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5565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9E70C7B7-F442-401D-B977-D4BBD5F96DA4}" type="slidenum">
              <a:rPr lang="en-US" altLang="zh-CN" sz="1300">
                <a:latin typeface="Times New Roman" panose="02020603050405020304" pitchFamily="18" charset="0"/>
              </a:rPr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87" tIns="48244" rIns="96487" bIns="48244" anchor="b"/>
          <a:lstStyle>
            <a:lvl1pPr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A0C3AAE-3A6A-413F-9197-3F295CD43C33}" type="slidenum">
              <a:rPr lang="en-US" altLang="zh-CN" sz="130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zh-CN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575" y="4861441"/>
            <a:ext cx="567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87" tIns="48244" rIns="96487" bIns="48244"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600" dirty="0"/>
              <a:t>　　　　　</a:t>
            </a:r>
            <a:endParaRPr lang="zh-CN" altLang="en-US" sz="600" dirty="0"/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8365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5565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6CC3ABFC-AAAE-442A-8DE5-0958C9B0F287}" type="slidenum">
              <a:rPr lang="en-US" altLang="zh-CN" sz="1300">
                <a:latin typeface="Times New Roman" panose="02020603050405020304" pitchFamily="18" charset="0"/>
              </a:rPr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30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br>
              <a:rPr lang="zh-CN" altLang="en-US" sz="1000" dirty="0"/>
            </a:br>
            <a:endParaRPr lang="zh-CN" altLang="en-US" sz="1000" dirty="0"/>
          </a:p>
          <a:p>
            <a:pPr>
              <a:lnSpc>
                <a:spcPct val="90000"/>
              </a:lnSpc>
            </a:pPr>
            <a:endParaRPr lang="zh-CN" altLang="en-US" sz="1000" dirty="0"/>
          </a:p>
        </p:txBody>
      </p:sp>
      <p:sp>
        <p:nvSpPr>
          <p:cNvPr id="173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8365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5565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D96FC909-453F-4A29-8241-448DEB53B47F}" type="slidenum">
              <a:rPr lang="en-US" altLang="zh-CN" sz="1300">
                <a:latin typeface="Times New Roman" panose="02020603050405020304" pitchFamily="18" charset="0"/>
              </a:rPr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0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74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8365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5565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C5820E82-BCAA-4042-ACAE-2E9C36F4CC3D}" type="slidenum">
              <a:rPr lang="en-US" altLang="zh-CN" sz="1300">
                <a:latin typeface="Times New Roman" panose="02020603050405020304" pitchFamily="18" charset="0"/>
              </a:rPr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66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56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8365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5565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C8CC1B2F-D9F2-4CAB-ADF3-799297AA59F7}" type="slidenum">
              <a:rPr lang="zh-CN" altLang="en-US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61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76132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8365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5565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0C8C68F1-E227-4690-8AEA-415A36680EF3}" type="slidenum">
              <a:rPr lang="en-US" altLang="zh-CN" sz="1300">
                <a:latin typeface="Times New Roman" panose="02020603050405020304" pitchFamily="18" charset="0"/>
              </a:rPr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71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77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8365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5565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60E55CF1-EE53-4298-9FE6-A6B9FB245000}" type="slidenum">
              <a:rPr lang="en-US" altLang="zh-CN" sz="1300">
                <a:latin typeface="Times New Roman" panose="02020603050405020304" pitchFamily="18" charset="0"/>
              </a:rPr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87" tIns="48244" rIns="96487" bIns="48244" anchor="b"/>
          <a:lstStyle>
            <a:lvl1pPr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8AAE29F-39D1-484F-8A91-8F3A10EFF3E3}" type="slidenum">
              <a:rPr lang="en-US" altLang="zh-CN" sz="1300">
                <a:latin typeface="Times New Roman" panose="02020603050405020304" pitchFamily="18" charset="0"/>
              </a:rPr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575" y="4861441"/>
            <a:ext cx="567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87" tIns="48244" rIns="96487" bIns="48244"/>
          <a:lstStyle/>
          <a:p>
            <a:pPr eaLnBrk="1" hangingPunct="1"/>
            <a:endParaRPr lang="zh-CN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87" tIns="48244" rIns="96487" bIns="48244" anchor="b"/>
          <a:lstStyle>
            <a:lvl1pPr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FD6978E-12A6-408B-B6B3-B88CEF6C9571}" type="slidenum">
              <a:rPr lang="en-US" altLang="zh-CN" sz="1300">
                <a:latin typeface="Times New Roman" panose="02020603050405020304" pitchFamily="18" charset="0"/>
              </a:rPr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575" y="4861441"/>
            <a:ext cx="567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87" tIns="48244" rIns="96487" bIns="48244"/>
          <a:lstStyle/>
          <a:p>
            <a:pPr eaLnBrk="1" hangingPunct="1"/>
            <a:endParaRPr lang="en-US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87" tIns="48244" rIns="96487" bIns="48244" anchor="b"/>
          <a:lstStyle>
            <a:lvl1pPr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F7DECDE-3A09-443D-A9A8-E65E07AE6C96}" type="slidenum">
              <a:rPr lang="en-US" altLang="zh-CN" sz="1300">
                <a:latin typeface="Times New Roman" panose="02020603050405020304" pitchFamily="18" charset="0"/>
              </a:rPr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575" y="4861441"/>
            <a:ext cx="567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87" tIns="48244" rIns="96487" bIns="48244"/>
          <a:lstStyle/>
          <a:p>
            <a:pPr eaLnBrk="1" hangingPunct="1"/>
            <a:endParaRPr lang="zh-CN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87" tIns="48244" rIns="96487" bIns="48244" anchor="b"/>
          <a:lstStyle>
            <a:lvl1pPr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1E410B7-68FB-4733-AD8B-11606B7DA48B}" type="slidenum">
              <a:rPr lang="en-US" altLang="zh-CN" sz="1300">
                <a:latin typeface="Times New Roman" panose="02020603050405020304" pitchFamily="18" charset="0"/>
              </a:rPr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575" y="4861441"/>
            <a:ext cx="567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87" tIns="48244" rIns="96487" bIns="48244"/>
          <a:lstStyle/>
          <a:p>
            <a:pPr eaLnBrk="1" hangingPunct="1"/>
            <a:endParaRPr lang="en-US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87" tIns="48244" rIns="96487" bIns="48244" anchor="b"/>
          <a:lstStyle>
            <a:lvl1pPr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BF19D31-CACE-4DF9-8F9D-EFB82C62799B}" type="slidenum">
              <a:rPr lang="en-US" altLang="zh-CN" sz="1300">
                <a:latin typeface="Times New Roman" panose="02020603050405020304" pitchFamily="18" charset="0"/>
              </a:rPr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575" y="4861441"/>
            <a:ext cx="567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87" tIns="48244" rIns="96487" bIns="48244"/>
          <a:lstStyle/>
          <a:p>
            <a:pPr eaLnBrk="1" hangingPunct="1"/>
            <a:endParaRPr lang="zh-CN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87" tIns="48244" rIns="96487" bIns="48244" anchor="b"/>
          <a:lstStyle>
            <a:lvl1pPr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7B35839-4B1E-4A4F-B0A5-2523B84BEE9A}" type="slidenum">
              <a:rPr lang="en-US" altLang="zh-CN" sz="130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zh-CN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575" y="4861441"/>
            <a:ext cx="567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87" tIns="48244" rIns="96487" bIns="48244"/>
          <a:lstStyle/>
          <a:p>
            <a:pPr eaLnBrk="1" hangingPunct="1"/>
            <a:endParaRPr lang="zh-CN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87" tIns="48244" rIns="96487" bIns="48244" anchor="b"/>
          <a:lstStyle>
            <a:lvl1pPr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E63AB8A-EB0B-4CA2-8580-9CAF4EC02BDE}" type="slidenum">
              <a:rPr lang="en-US" altLang="zh-CN" sz="130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zh-CN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575" y="4861441"/>
            <a:ext cx="567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87" tIns="48244" rIns="96487" bIns="48244"/>
          <a:lstStyle/>
          <a:p>
            <a:pPr eaLnBrk="1" hangingPunct="1"/>
            <a:endParaRPr lang="zh-CN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633C-541A-4E3F-A22A-3C4C63E8EF5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E446-6F6B-46FF-A641-54E99657CB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BA35-14E5-4401-B968-D9FCFD45D96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AC33D-D29A-48B3-BCD6-381D3D720D2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FD5-B4CE-4309-A85F-E56CFD43117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CC3E9-608E-4023-AA79-77ECC6312F5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80664-B5A2-458D-9781-BDBB3E44461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FEDC-7E89-472C-BFD5-D857A9C78A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7EA61-351E-4105-9AD9-76D38C6E993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5736-67D3-4C0D-9AD3-EBB1133B7A1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3B5C7-14AB-4EB9-8E35-9962854618D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E38698-3FD2-4DD5-AB6F-61E8F41EBC1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ppt/slides/ppt/slides/ppt/slides/ppt/slides/ppt/slides/player/Play.exe%20nta/xjd1402.nta%200%200%200%20800%20600%200%200%200%20314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ppt/slides/ppt/slides/ppt/slides/ppt/slides/ppt/slides/player/Play.exe%20nta/xjd1401.nta%200%200%200%20800%20600%200%200%200%20314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341438"/>
            <a:ext cx="7704138" cy="1143000"/>
          </a:xfrm>
        </p:spPr>
        <p:txBody>
          <a:bodyPr/>
          <a:lstStyle/>
          <a:p>
            <a:pPr algn="dist" eaLnBrk="1" hangingPunct="1"/>
            <a:r>
              <a:rPr lang="zh-CN" altLang="en-US" sz="5400" b="1" smtClean="0"/>
              <a:t>计算机组织与体系结构</a:t>
            </a:r>
            <a:endParaRPr lang="zh-CN" altLang="en-US" sz="5400" b="1" smtClean="0"/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3714750" y="5072063"/>
            <a:ext cx="295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舒燕君</a:t>
            </a:r>
            <a:endParaRPr lang="zh-CN" altLang="en-US" sz="2800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2571750" y="4500563"/>
            <a:ext cx="435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计算机科学与技术学院</a:t>
            </a:r>
            <a:endParaRPr lang="zh-CN" altLang="en-US" sz="28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500" y="3071813"/>
            <a:ext cx="567372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第三讲</a:t>
            </a:r>
            <a:endParaRPr lang="zh-CN" altLang="en-US" sz="4000" kern="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kumimoji="1" lang="en-US" altLang="zh-CN" sz="3600" b="1" dirty="0">
                <a:latin typeface="+mj-ea"/>
                <a:cs typeface="+mn-cs"/>
              </a:rPr>
              <a:t>2.2 </a:t>
            </a:r>
            <a:r>
              <a:rPr kumimoji="1" lang="zh-CN" altLang="en-US" sz="3600" b="1" dirty="0">
                <a:latin typeface="+mj-ea"/>
                <a:cs typeface="+mn-cs"/>
              </a:rPr>
              <a:t>计算机体系结构的发展</a:t>
            </a:r>
            <a:endParaRPr kumimoji="1" lang="zh-CN" altLang="en-US" sz="3600" b="1" dirty="0">
              <a:latin typeface="+mj-ea"/>
              <a:cs typeface="+mn-cs"/>
            </a:endParaRP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340768"/>
            <a:ext cx="8001000" cy="4910137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600" b="1" dirty="0" smtClean="0">
                <a:latin typeface="+mj-ea"/>
                <a:ea typeface="+mj-ea"/>
              </a:rPr>
              <a:t>2.2.1 </a:t>
            </a:r>
            <a:r>
              <a:rPr lang="zh-CN" altLang="en-US" sz="2600" b="1" dirty="0" smtClean="0">
                <a:latin typeface="+mj-ea"/>
                <a:ea typeface="+mj-ea"/>
              </a:rPr>
              <a:t>计算机分代和分型</a:t>
            </a:r>
            <a:endParaRPr lang="zh-CN" altLang="en-US" sz="2600" b="1" dirty="0" smtClean="0">
              <a:latin typeface="+mj-ea"/>
              <a:ea typeface="+mj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600" b="1" dirty="0" smtClean="0">
                <a:latin typeface="+mj-ea"/>
                <a:ea typeface="+mj-ea"/>
              </a:rPr>
              <a:t>2.2.2 </a:t>
            </a:r>
            <a:r>
              <a:rPr lang="zh-CN" altLang="en-US" sz="2600" b="1" dirty="0" smtClean="0">
                <a:latin typeface="+mj-ea"/>
                <a:ea typeface="+mj-ea"/>
              </a:rPr>
              <a:t>软件的发展</a:t>
            </a:r>
            <a:endParaRPr lang="zh-CN" altLang="en-US" sz="2600" b="1" dirty="0" smtClean="0">
              <a:latin typeface="+mj-ea"/>
              <a:ea typeface="+mj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600" b="1" dirty="0" smtClean="0">
                <a:latin typeface="+mj-ea"/>
                <a:ea typeface="+mj-ea"/>
              </a:rPr>
              <a:t>2.2.3 </a:t>
            </a:r>
            <a:r>
              <a:rPr lang="zh-CN" altLang="en-US" sz="2600" b="1" dirty="0" smtClean="0">
                <a:latin typeface="+mj-ea"/>
                <a:ea typeface="+mj-ea"/>
              </a:rPr>
              <a:t>应用的发展</a:t>
            </a:r>
            <a:endParaRPr lang="zh-CN" altLang="en-US" sz="2600" b="1" dirty="0" smtClean="0">
              <a:latin typeface="+mj-ea"/>
              <a:ea typeface="+mj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600" b="1" dirty="0" smtClean="0">
                <a:latin typeface="+mj-ea"/>
                <a:ea typeface="+mj-ea"/>
              </a:rPr>
              <a:t>2.2.4 </a:t>
            </a:r>
            <a:r>
              <a:rPr lang="zh-CN" altLang="en-US" sz="2600" b="1" dirty="0" smtClean="0">
                <a:latin typeface="+mj-ea"/>
                <a:ea typeface="+mj-ea"/>
              </a:rPr>
              <a:t>相关核心技术的发展</a:t>
            </a:r>
            <a:endParaRPr lang="zh-CN" altLang="en-US" sz="2600" b="1" dirty="0" smtClean="0">
              <a:latin typeface="+mj-ea"/>
              <a:ea typeface="+mj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600" b="1" dirty="0" smtClean="0">
                <a:latin typeface="+mj-ea"/>
                <a:ea typeface="+mj-ea"/>
              </a:rPr>
              <a:t>2.2.5 </a:t>
            </a:r>
            <a:r>
              <a:rPr lang="zh-CN" altLang="en-US" sz="2600" b="1" dirty="0" smtClean="0">
                <a:latin typeface="+mj-ea"/>
                <a:ea typeface="+mj-ea"/>
              </a:rPr>
              <a:t>体系结构的发展</a:t>
            </a:r>
            <a:endParaRPr lang="en-US" altLang="zh-CN" sz="2600" b="1" dirty="0" smtClean="0">
              <a:latin typeface="+mj-ea"/>
              <a:ea typeface="+mj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600" b="1" dirty="0" smtClean="0">
                <a:latin typeface="+mj-ea"/>
                <a:ea typeface="+mj-ea"/>
              </a:rPr>
              <a:t>2.2.6 </a:t>
            </a:r>
            <a:r>
              <a:rPr lang="zh-CN" altLang="en-US" sz="2600" b="1" dirty="0" smtClean="0">
                <a:latin typeface="+mj-ea"/>
                <a:ea typeface="+mj-ea"/>
              </a:rPr>
              <a:t>并行处理技术的发展</a:t>
            </a:r>
            <a:endParaRPr lang="zh-CN" altLang="en-US" sz="26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4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kumimoji="1" lang="en-US" altLang="zh-CN" sz="3600" b="1" dirty="0" smtClean="0">
                <a:latin typeface="+mj-ea"/>
                <a:cs typeface="+mn-cs"/>
              </a:rPr>
              <a:t>2.2.1 </a:t>
            </a:r>
            <a:r>
              <a:rPr kumimoji="1" lang="zh-CN" altLang="en-US" sz="3600" b="1" dirty="0" smtClean="0">
                <a:latin typeface="+mj-ea"/>
                <a:cs typeface="+mn-cs"/>
              </a:rPr>
              <a:t>计算机</a:t>
            </a:r>
            <a:r>
              <a:rPr kumimoji="1" lang="zh-CN" altLang="en-US" sz="3600" b="1" dirty="0">
                <a:latin typeface="+mj-ea"/>
                <a:cs typeface="+mn-cs"/>
              </a:rPr>
              <a:t>的分代</a:t>
            </a:r>
            <a:endParaRPr kumimoji="1" lang="zh-CN" altLang="en-US" sz="3600" b="1" dirty="0">
              <a:latin typeface="+mj-ea"/>
              <a:cs typeface="+mn-cs"/>
            </a:endParaRPr>
          </a:p>
        </p:txBody>
      </p:sp>
      <p:graphicFrame>
        <p:nvGraphicFramePr>
          <p:cNvPr id="261235" name="Group 115"/>
          <p:cNvGraphicFramePr>
            <a:graphicFrameLocks noGrp="1"/>
          </p:cNvGraphicFramePr>
          <p:nvPr>
            <p:ph idx="4294967295"/>
          </p:nvPr>
        </p:nvGraphicFramePr>
        <p:xfrm>
          <a:off x="0" y="1268413"/>
          <a:ext cx="9144000" cy="4938712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  <a:gridCol w="1533872"/>
                <a:gridCol w="2123728"/>
              </a:tblGrid>
              <a:tr h="5795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分代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器件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体系结构技术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软件技术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典型机器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第一代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(1945-1954)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电子管和继电器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存储程序计算机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、程序控制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I/O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机器语言和汇编语言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普林斯顿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ISA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ENIAC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、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IBM701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第二代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(1955-1964)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晶体管、磁芯、印刷电路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浮点数据表示、寻址技术、中断、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I/O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处理机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高级语言和编译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、批处理监控系统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Univac LARC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、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CDC1604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、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IBM7030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第三代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(1965-1974)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SSI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MSI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、多层印刷电路、微程序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流水线、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Cache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、先行处理、系列计算机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多道程序和分时操作系统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IBM360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/370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 CDC6600/7600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DEC PDP-8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9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第四代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(1974-1990)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LSI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VLSI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、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半导体存储器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向量处理、分布式存储器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并行与分布处理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Cray-1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、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IBM 3090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、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DEC VAX9000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、银河系列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第五代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(1991-)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高性能微处理器、大规模高密度电路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指令级并行、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SMP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MP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MPP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、网络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可扩展并行与分布处理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SGI Jaguar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、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IBM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xServer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</a:rPr>
                        <a:t>天河系列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 smtClean="0">
                <a:latin typeface="+mj-ea"/>
                <a:cs typeface="+mn-cs"/>
              </a:rPr>
              <a:t>2.2.1 </a:t>
            </a:r>
            <a:r>
              <a:rPr kumimoji="1" lang="zh-CN" altLang="en-US" sz="3600" b="1" dirty="0" smtClean="0">
                <a:latin typeface="+mj-ea"/>
                <a:cs typeface="+mn-cs"/>
              </a:rPr>
              <a:t>计算机</a:t>
            </a:r>
            <a:r>
              <a:rPr kumimoji="1" lang="zh-CN" altLang="en-US" sz="3600" b="1" dirty="0">
                <a:latin typeface="+mj-ea"/>
                <a:cs typeface="+mn-cs"/>
              </a:rPr>
              <a:t>的分代</a:t>
            </a:r>
            <a:endParaRPr kumimoji="1" lang="zh-CN" altLang="en-US" sz="3600" b="1" dirty="0">
              <a:latin typeface="+mj-ea"/>
              <a:cs typeface="+mn-cs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684213" y="1196975"/>
          <a:ext cx="7848600" cy="360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图片" r:id="rId1" imgW="3656330" imgH="1680845" progId="Word.Picture.8">
                  <p:embed/>
                </p:oleObj>
              </mc:Choice>
              <mc:Fallback>
                <p:oleObj name="图片" r:id="rId1" imgW="3656330" imgH="1680845" progId="Word.Picture.8">
                  <p:embed/>
                  <p:pic>
                    <p:nvPicPr>
                      <p:cNvPr id="0" name="图片 2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196975"/>
                        <a:ext cx="7848600" cy="360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574675" y="4727575"/>
            <a:ext cx="7959725" cy="1384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技术和性能的“下移”</a:t>
            </a: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r>
              <a:rPr kumimoji="1" lang="zh-CN" altLang="en-US" sz="2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新型</a:t>
            </a:r>
            <a:r>
              <a:rPr kumimoji="1" lang="zh-CN" altLang="en-US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体系结构的设计</a:t>
            </a:r>
            <a:r>
              <a:rPr kumimoji="1"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一方面是合理地增加计算机系统中硬件的功能比例。另一方面则是通过多种途径提高计算机体系结构中的并行性。</a:t>
            </a:r>
            <a:endParaRPr kumimoji="1" lang="zh-CN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kumimoji="1" lang="en-US" altLang="zh-CN" sz="3600" b="1" dirty="0" smtClean="0">
                <a:latin typeface="+mj-ea"/>
                <a:cs typeface="+mn-cs"/>
              </a:rPr>
              <a:t>2.2.2 </a:t>
            </a:r>
            <a:r>
              <a:rPr kumimoji="1" lang="zh-CN" altLang="en-US" sz="3600" b="1" dirty="0">
                <a:latin typeface="+mj-ea"/>
                <a:cs typeface="+mn-cs"/>
              </a:rPr>
              <a:t>软件的发展</a:t>
            </a:r>
            <a:endParaRPr kumimoji="1" lang="zh-CN" altLang="en-US" sz="3600" b="1" dirty="0">
              <a:latin typeface="+mj-ea"/>
              <a:cs typeface="+mn-cs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84796" y="1556792"/>
            <a:ext cx="8229600" cy="4525963"/>
          </a:xfrm>
        </p:spPr>
        <p:txBody>
          <a:bodyPr/>
          <a:lstStyle/>
          <a:p>
            <a:pPr marL="0" indent="0" eaLnBrk="1" hangingPunct="1">
              <a:lnSpc>
                <a:spcPct val="170000"/>
              </a:lnSpc>
              <a:buNone/>
            </a:pPr>
            <a:r>
              <a:rPr lang="zh-CN" altLang="en-US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程序和数据使用的存储器容量不断增大。</a:t>
            </a:r>
            <a:endParaRPr lang="en-US" altLang="zh-CN" sz="26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marL="514350" indent="-514350" eaLnBrk="1" hangingPunct="1">
              <a:lnSpc>
                <a:spcPct val="170000"/>
              </a:lnSpc>
              <a:buAutoNum type="arabicPeriod"/>
            </a:pPr>
            <a:r>
              <a:rPr lang="zh-CN" altLang="en-US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计算机语言与编译技术</a:t>
            </a:r>
            <a:endParaRPr lang="zh-CN" altLang="en-US" sz="26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2. </a:t>
            </a:r>
            <a:r>
              <a:rPr lang="zh-CN" altLang="en-US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操作系统</a:t>
            </a:r>
            <a:endParaRPr lang="zh-CN" altLang="en-US" sz="26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3. </a:t>
            </a:r>
            <a:r>
              <a:rPr lang="zh-CN" altLang="en-US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软件工具与中间件</a:t>
            </a:r>
            <a:endParaRPr lang="zh-CN" altLang="en-US" sz="26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kumimoji="1" lang="en-US" altLang="zh-CN" sz="3600" b="1" dirty="0" smtClean="0">
                <a:latin typeface="+mj-ea"/>
                <a:cs typeface="+mn-cs"/>
              </a:rPr>
              <a:t>2.2.3 </a:t>
            </a:r>
            <a:r>
              <a:rPr kumimoji="1" lang="zh-CN" altLang="en-US" sz="3600" b="1" dirty="0">
                <a:latin typeface="+mj-ea"/>
                <a:cs typeface="+mn-cs"/>
              </a:rPr>
              <a:t>应用的发展</a:t>
            </a:r>
            <a:endParaRPr kumimoji="1" lang="zh-CN" altLang="en-US" sz="3600" b="1" dirty="0">
              <a:latin typeface="+mj-ea"/>
              <a:cs typeface="+mn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229600" cy="4997152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嵌入式计算机</a:t>
            </a:r>
            <a:endParaRPr lang="en-US" altLang="zh-CN" sz="24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   </a:t>
            </a:r>
            <a:r>
              <a:rPr lang="zh-CN" altLang="en-US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包括移动设备和掌上计算机（关注功耗、成本等）</a:t>
            </a:r>
            <a:endParaRPr lang="zh-CN" altLang="en-US" sz="24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eaLnBrk="1" hangingPunct="1"/>
            <a:r>
              <a:rPr lang="zh-CN" altLang="en-US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台式计算机</a:t>
            </a:r>
            <a:endParaRPr lang="en-US" altLang="zh-CN" sz="24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   </a:t>
            </a:r>
            <a:r>
              <a:rPr lang="zh-CN" altLang="en-US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对性价比要求最高</a:t>
            </a:r>
            <a:endParaRPr lang="zh-CN" altLang="en-US" sz="24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eaLnBrk="1" hangingPunct="1"/>
            <a:r>
              <a:rPr lang="zh-CN" altLang="en-US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服务器市场</a:t>
            </a:r>
            <a:endParaRPr lang="en-US" altLang="zh-CN" sz="24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   可用性、高流量密度和可扩展性</a:t>
            </a:r>
            <a:endParaRPr lang="en-US" altLang="zh-CN" sz="24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eaLnBrk="1" hangingPunct="1"/>
            <a:r>
              <a:rPr lang="zh-CN" altLang="en-US" sz="2400" dirty="0">
                <a:latin typeface="Verdana" panose="020B0604030504040204" pitchFamily="34" charset="0"/>
                <a:ea typeface="华文中宋" panose="02010600040101010101" pitchFamily="2" charset="-122"/>
              </a:rPr>
              <a:t>数据</a:t>
            </a:r>
            <a:r>
              <a:rPr lang="zh-CN" altLang="en-US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中心</a:t>
            </a:r>
            <a:endParaRPr lang="en-US" altLang="zh-CN" sz="24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   </a:t>
            </a:r>
            <a:r>
              <a:rPr lang="zh-CN" altLang="en-US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类似于服务器的要求，电能和散热系统很重要</a:t>
            </a:r>
            <a:endParaRPr lang="en-US" altLang="zh-CN" sz="24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eaLnBrk="1" hangingPunct="1"/>
            <a:r>
              <a:rPr lang="zh-CN" altLang="en-US" sz="2400" dirty="0">
                <a:latin typeface="Verdana" panose="020B0604030504040204" pitchFamily="34" charset="0"/>
                <a:ea typeface="华文中宋" panose="02010600040101010101" pitchFamily="2" charset="-122"/>
              </a:rPr>
              <a:t>巨型</a:t>
            </a:r>
            <a:r>
              <a:rPr lang="zh-CN" altLang="en-US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机</a:t>
            </a:r>
            <a:endParaRPr lang="en-US" altLang="zh-CN" sz="24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marL="0" indent="-457200" eaLnBrk="1" hangingPunct="1">
              <a:buNone/>
            </a:pPr>
            <a:r>
              <a:rPr lang="en-US" altLang="zh-CN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   </a:t>
            </a:r>
            <a:r>
              <a:rPr lang="zh-CN" altLang="en-US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面向浮点运算的数据中心计算机，内部网络需要更高的带宽和更低的延迟</a:t>
            </a:r>
            <a:endParaRPr lang="en-US" altLang="zh-CN" sz="24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sz="2600" dirty="0">
                <a:latin typeface="Verdana" panose="020B0604030504040204" pitchFamily="34" charset="0"/>
                <a:ea typeface="华文中宋" panose="02010600040101010101" pitchFamily="2" charset="-122"/>
              </a:rPr>
              <a:t> </a:t>
            </a:r>
            <a:r>
              <a:rPr lang="en-US" altLang="zh-CN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  </a:t>
            </a:r>
            <a:endParaRPr lang="zh-CN" altLang="en-US" sz="26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kumimoji="1" lang="en-US" altLang="zh-CN" sz="3600" b="1" dirty="0" smtClean="0">
                <a:latin typeface="+mj-ea"/>
                <a:cs typeface="+mn-cs"/>
              </a:rPr>
              <a:t>2.2.4 </a:t>
            </a:r>
            <a:r>
              <a:rPr kumimoji="1" lang="zh-CN" altLang="en-US" sz="3600" b="1" dirty="0" smtClean="0">
                <a:latin typeface="+mj-ea"/>
                <a:cs typeface="+mn-cs"/>
              </a:rPr>
              <a:t>相关核心技术的</a:t>
            </a:r>
            <a:r>
              <a:rPr kumimoji="1" lang="zh-CN" altLang="en-US" sz="3600" b="1" dirty="0">
                <a:latin typeface="+mj-ea"/>
                <a:cs typeface="+mn-cs"/>
              </a:rPr>
              <a:t>发展</a:t>
            </a:r>
            <a:endParaRPr kumimoji="1" lang="zh-CN" altLang="en-US" sz="3600" b="1" dirty="0">
              <a:latin typeface="+mj-ea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412776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ea"/>
                <a:ea typeface="+mj-ea"/>
              </a:rPr>
              <a:t>1965</a:t>
            </a:r>
            <a:r>
              <a:rPr lang="zh-CN" altLang="en-US" sz="2400" dirty="0">
                <a:latin typeface="+mj-ea"/>
                <a:ea typeface="+mj-ea"/>
              </a:rPr>
              <a:t>年，时任仙童公司研发实验室主任的摩尔（</a:t>
            </a:r>
            <a:r>
              <a:rPr lang="en-US" altLang="zh-CN" sz="2400" dirty="0">
                <a:latin typeface="+mj-ea"/>
                <a:ea typeface="+mj-ea"/>
              </a:rPr>
              <a:t>Gordon </a:t>
            </a:r>
            <a:r>
              <a:rPr lang="en-US" altLang="zh-CN" sz="2400" dirty="0" err="1">
                <a:latin typeface="+mj-ea"/>
                <a:ea typeface="+mj-ea"/>
              </a:rPr>
              <a:t>Mooer</a:t>
            </a:r>
            <a:r>
              <a:rPr lang="zh-CN" altLang="en-US" sz="2400" dirty="0">
                <a:latin typeface="+mj-ea"/>
                <a:ea typeface="+mj-ea"/>
              </a:rPr>
              <a:t>）在</a:t>
            </a:r>
            <a:r>
              <a:rPr lang="en-US" altLang="zh-CN" sz="2400" dirty="0">
                <a:latin typeface="+mj-ea"/>
                <a:ea typeface="+mj-ea"/>
              </a:rPr>
              <a:t>《Electronics》</a:t>
            </a:r>
            <a:r>
              <a:rPr lang="zh-CN" altLang="en-US" sz="2400" dirty="0">
                <a:latin typeface="+mj-ea"/>
                <a:ea typeface="+mj-ea"/>
              </a:rPr>
              <a:t>上撰文，认为集成电路密度大约每两年翻一番</a:t>
            </a:r>
            <a:endParaRPr lang="zh-CN" altLang="en-US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ea"/>
                <a:ea typeface="+mj-ea"/>
              </a:rPr>
              <a:t>40</a:t>
            </a:r>
            <a:r>
              <a:rPr lang="zh-CN" altLang="en-US" sz="2400" dirty="0">
                <a:latin typeface="+mj-ea"/>
                <a:ea typeface="+mj-ea"/>
              </a:rPr>
              <a:t>年来，摩尔定律不但印证了集成电路技术的发展，也印证了计算机技术的发展</a:t>
            </a: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400003"/>
            <a:ext cx="79216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56792"/>
            <a:ext cx="7989888" cy="4327525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600" b="1" dirty="0" smtClean="0"/>
              <a:t>1. </a:t>
            </a:r>
            <a:r>
              <a:rPr lang="zh-CN" altLang="en-US" sz="2600" b="1" dirty="0" smtClean="0"/>
              <a:t>集成电路逻辑技术 摩尔定律</a:t>
            </a:r>
            <a:endParaRPr lang="en-US" altLang="zh-CN" sz="2600" b="1" dirty="0" smtClean="0"/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		</a:t>
            </a:r>
            <a:r>
              <a:rPr lang="zh-CN" altLang="en-US" sz="2000" dirty="0" smtClean="0"/>
              <a:t>晶体管密度每年大约增加</a:t>
            </a:r>
            <a:r>
              <a:rPr lang="en-US" altLang="zh-CN" sz="2000" dirty="0" smtClean="0"/>
              <a:t>35%</a:t>
            </a:r>
            <a:r>
              <a:rPr lang="zh-CN" altLang="en-US" sz="2000" dirty="0" smtClean="0"/>
              <a:t>，约四年翻两番。晶片尺寸增长每年约</a:t>
            </a:r>
            <a:r>
              <a:rPr lang="en-US" altLang="zh-CN" sz="2000" dirty="0" smtClean="0"/>
              <a:t>10-20%</a:t>
            </a:r>
            <a:r>
              <a:rPr lang="zh-CN" altLang="en-US" sz="2000" dirty="0" smtClean="0"/>
              <a:t>。总之，一个芯片的晶体管数量每年增长</a:t>
            </a:r>
            <a:r>
              <a:rPr lang="en-US" altLang="zh-CN" sz="2000" dirty="0" smtClean="0"/>
              <a:t>40-55%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18-24</a:t>
            </a:r>
            <a:r>
              <a:rPr lang="zh-CN" altLang="en-US" sz="2000" dirty="0" smtClean="0"/>
              <a:t>个月翻一番</a:t>
            </a:r>
            <a:endParaRPr lang="en-US" altLang="zh-CN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212976"/>
            <a:ext cx="3671888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 txBox="1"/>
          <p:nvPr/>
        </p:nvSpPr>
        <p:spPr bwMode="auto">
          <a:xfrm>
            <a:off x="38011" y="3912095"/>
            <a:ext cx="4241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4F56AD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缩放定律</a:t>
            </a:r>
            <a:endParaRPr lang="zh-CN" altLang="en-US" sz="2400" dirty="0">
              <a:solidFill>
                <a:srgbClr val="4F56AD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3600" b="1" dirty="0">
                <a:latin typeface="+mj-ea"/>
              </a:rPr>
              <a:t>2.2.4 </a:t>
            </a:r>
            <a:r>
              <a:rPr kumimoji="1" lang="zh-CN" altLang="en-US" sz="3600" b="1" dirty="0">
                <a:latin typeface="+mj-ea"/>
              </a:rPr>
              <a:t>相关核心技术产品的发展</a:t>
            </a:r>
            <a:endParaRPr kumimoji="1" lang="en-US" altLang="zh-CN" sz="3600" b="1" dirty="0">
              <a:latin typeface="Verdana" panose="020B060403050404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4723" y="4293095"/>
            <a:ext cx="37753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0" dirty="0"/>
              <a:t>如果将</a:t>
            </a:r>
            <a:r>
              <a:rPr lang="en-US" altLang="zh-CN" sz="2000" b="0" dirty="0"/>
              <a:t>MOS</a:t>
            </a:r>
            <a:r>
              <a:rPr lang="zh-CN" altLang="en-US" sz="2000" b="0" dirty="0"/>
              <a:t>管的尺寸和电压减半</a:t>
            </a:r>
            <a:r>
              <a:rPr lang="en-US" altLang="zh-CN" sz="2000" b="0" dirty="0" smtClean="0"/>
              <a:t>,</a:t>
            </a:r>
            <a:endParaRPr lang="en-US" altLang="zh-CN" sz="2000" b="0" dirty="0" smtClean="0"/>
          </a:p>
          <a:p>
            <a:pPr algn="ctr"/>
            <a:r>
              <a:rPr lang="en-US" altLang="zh-CN" sz="2000" b="0" dirty="0" smtClean="0"/>
              <a:t>MOS</a:t>
            </a:r>
            <a:r>
              <a:rPr lang="zh-CN" altLang="en-US" sz="2000" b="0" dirty="0"/>
              <a:t>管的切换速度将提高两倍</a:t>
            </a:r>
            <a:r>
              <a:rPr lang="zh-CN" altLang="en-US" sz="2000" b="0" dirty="0" smtClean="0"/>
              <a:t>，</a:t>
            </a:r>
            <a:endParaRPr lang="en-US" altLang="zh-CN" sz="2000" b="0" dirty="0" smtClean="0"/>
          </a:p>
          <a:p>
            <a:pPr algn="ctr"/>
            <a:r>
              <a:rPr lang="zh-CN" altLang="en-US" sz="2000" b="0" dirty="0" smtClean="0"/>
              <a:t>耗电量</a:t>
            </a:r>
            <a:r>
              <a:rPr lang="zh-CN" altLang="en-US" sz="2000" b="0" dirty="0"/>
              <a:t>降至</a:t>
            </a:r>
            <a:r>
              <a:rPr lang="en-US" altLang="zh-CN" sz="2000" b="0" dirty="0"/>
              <a:t>1/4</a:t>
            </a:r>
            <a:r>
              <a:rPr lang="zh-CN" altLang="en-US" sz="2000" b="0" dirty="0"/>
              <a:t>。</a:t>
            </a:r>
            <a:endParaRPr lang="zh-CN" altLang="en-US" sz="20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560" y="1524248"/>
            <a:ext cx="7989888" cy="4327525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600" dirty="0" smtClean="0"/>
              <a:t>2. DRAM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(</a:t>
            </a:r>
            <a:r>
              <a:rPr lang="zh-CN" altLang="en-US" sz="2600" dirty="0" smtClean="0"/>
              <a:t>动态随机访问存储器</a:t>
            </a:r>
            <a:r>
              <a:rPr lang="en-US" altLang="zh-CN" sz="2600" dirty="0" smtClean="0"/>
              <a:t>)</a:t>
            </a:r>
            <a:endParaRPr lang="en-US" altLang="zh-CN" sz="2600" dirty="0" smtClean="0"/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zh-CN" altLang="en-US" sz="2400" dirty="0" smtClean="0"/>
              <a:t>单个</a:t>
            </a:r>
            <a:r>
              <a:rPr lang="en-US" altLang="zh-CN" sz="2400" dirty="0" smtClean="0"/>
              <a:t>DRAM</a:t>
            </a:r>
            <a:r>
              <a:rPr lang="zh-CN" altLang="en-US" sz="2400" dirty="0" smtClean="0"/>
              <a:t>模块的容量每年增加</a:t>
            </a:r>
            <a:r>
              <a:rPr lang="en-US" altLang="zh-CN" sz="2400" dirty="0" smtClean="0"/>
              <a:t>25-40%</a:t>
            </a:r>
            <a:r>
              <a:rPr lang="zh-CN" altLang="en-US" sz="2400" dirty="0" smtClean="0"/>
              <a:t>，增速逐年下降。</a:t>
            </a:r>
            <a:endParaRPr lang="zh-CN" altLang="en-US" sz="2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736" y="3140968"/>
            <a:ext cx="57594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3600" b="1" dirty="0">
                <a:latin typeface="+mj-ea"/>
              </a:rPr>
              <a:t>2.2.4 </a:t>
            </a:r>
            <a:r>
              <a:rPr kumimoji="1" lang="zh-CN" altLang="en-US" sz="3600" b="1" dirty="0">
                <a:latin typeface="+mj-ea"/>
              </a:rPr>
              <a:t>相关核心技术产品的发展</a:t>
            </a:r>
            <a:endParaRPr kumimoji="1" lang="en-US" altLang="zh-CN" sz="3600" b="1" dirty="0">
              <a:latin typeface="Verdana" panose="020B060403050404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560" y="1628800"/>
            <a:ext cx="7989888" cy="4327525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600" dirty="0" smtClean="0"/>
              <a:t>3. </a:t>
            </a:r>
            <a:r>
              <a:rPr lang="zh-CN" altLang="en-US" sz="2600" dirty="0" smtClean="0"/>
              <a:t>闪存（</a:t>
            </a:r>
            <a:r>
              <a:rPr lang="zh-CN" altLang="en-US" sz="2600" dirty="0"/>
              <a:t>快擦型存储器</a:t>
            </a:r>
            <a:r>
              <a:rPr lang="zh-CN" altLang="en-US" sz="2600" dirty="0" smtClean="0"/>
              <a:t>）</a:t>
            </a:r>
            <a:endParaRPr lang="en-US" altLang="zh-CN" sz="2600" dirty="0" smtClean="0"/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		</a:t>
            </a:r>
            <a:r>
              <a:rPr lang="zh-CN" altLang="en-US" sz="2400" dirty="0" smtClean="0"/>
              <a:t>近几年，每年约</a:t>
            </a:r>
            <a:r>
              <a:rPr lang="en-US" altLang="zh-CN" sz="2400" dirty="0" smtClean="0"/>
              <a:t>50-60%</a:t>
            </a:r>
            <a:r>
              <a:rPr lang="zh-CN" altLang="en-US" sz="2400" dirty="0" smtClean="0"/>
              <a:t>的速度增长，大约每两年翻一番，大量用于便携式设备。</a:t>
            </a:r>
            <a:endParaRPr lang="en-US" altLang="zh-CN" sz="2400" dirty="0" smtClean="0"/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1800" dirty="0" smtClean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600" dirty="0" smtClean="0"/>
              <a:t>4. </a:t>
            </a:r>
            <a:r>
              <a:rPr lang="zh-CN" altLang="en-US" sz="2600" dirty="0" smtClean="0"/>
              <a:t>磁盘</a:t>
            </a:r>
            <a:endParaRPr lang="en-US" altLang="zh-CN" sz="2600" dirty="0" smtClean="0"/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		</a:t>
            </a:r>
            <a:r>
              <a:rPr lang="zh-CN" altLang="en-US" sz="2400" dirty="0" smtClean="0"/>
              <a:t>从</a:t>
            </a:r>
            <a:r>
              <a:rPr lang="en-US" altLang="zh-CN" sz="2400" dirty="0" smtClean="0"/>
              <a:t>04</a:t>
            </a:r>
            <a:r>
              <a:rPr lang="zh-CN" altLang="en-US" sz="2400" dirty="0" smtClean="0"/>
              <a:t>年开始，大约每年增长</a:t>
            </a:r>
            <a:r>
              <a:rPr lang="en-US" altLang="zh-CN" sz="2400" dirty="0" smtClean="0"/>
              <a:t>40%</a:t>
            </a:r>
            <a:r>
              <a:rPr lang="zh-CN" altLang="en-US" sz="2400" dirty="0" smtClean="0"/>
              <a:t>，约每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年翻一番。</a:t>
            </a:r>
            <a:r>
              <a:rPr lang="en-US" altLang="zh-CN" sz="2400" dirty="0" smtClean="0"/>
              <a:t>SSD</a:t>
            </a:r>
            <a:r>
              <a:rPr lang="zh-CN" altLang="en-US" sz="2400" dirty="0" smtClean="0"/>
              <a:t>的成本的迅速下降。</a:t>
            </a:r>
            <a:endParaRPr lang="en-US" altLang="zh-CN" sz="2400" dirty="0" smtClean="0"/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5. </a:t>
            </a:r>
            <a:r>
              <a:rPr lang="zh-CN" altLang="en-US" sz="2400" dirty="0" smtClean="0"/>
              <a:t>网络</a:t>
            </a:r>
            <a:endParaRPr lang="en-US" altLang="zh-CN" sz="2400" dirty="0" smtClean="0"/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z="2000" dirty="0" smtClean="0">
              <a:solidFill>
                <a:srgbClr val="000090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3600" b="1" dirty="0">
                <a:latin typeface="+mj-ea"/>
              </a:rPr>
              <a:t>2.2.4 </a:t>
            </a:r>
            <a:r>
              <a:rPr kumimoji="1" lang="zh-CN" altLang="en-US" sz="3600" b="1" dirty="0">
                <a:latin typeface="+mj-ea"/>
              </a:rPr>
              <a:t>相关核心技术产品的发展</a:t>
            </a:r>
            <a:endParaRPr kumimoji="1" lang="en-US" altLang="zh-CN" sz="3600" b="1" dirty="0">
              <a:latin typeface="Verdana" panose="020B060403050404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kumimoji="1" lang="en-US" altLang="zh-CN" sz="3600" b="1" dirty="0" smtClean="0">
                <a:latin typeface="+mj-ea"/>
                <a:cs typeface="+mn-cs"/>
              </a:rPr>
              <a:t>2.2.5 </a:t>
            </a:r>
            <a:r>
              <a:rPr kumimoji="1" lang="zh-CN" altLang="en-US" sz="3600" b="1" dirty="0">
                <a:latin typeface="+mj-ea"/>
                <a:cs typeface="+mn-cs"/>
              </a:rPr>
              <a:t>体系结构的发展</a:t>
            </a:r>
            <a:endParaRPr kumimoji="1" lang="zh-CN" altLang="en-US" sz="3600" b="1" dirty="0">
              <a:latin typeface="+mj-ea"/>
              <a:cs typeface="+mn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sz="2400" b="1" dirty="0" smtClean="0">
                <a:latin typeface="+mj-ea"/>
                <a:ea typeface="+mj-ea"/>
              </a:rPr>
              <a:t>1.</a:t>
            </a:r>
            <a:r>
              <a:rPr lang="zh-CN" altLang="en-US" sz="2400" b="1" dirty="0" smtClean="0">
                <a:latin typeface="+mj-ea"/>
                <a:ea typeface="+mj-ea"/>
              </a:rPr>
              <a:t>分布的</a:t>
            </a:r>
            <a:r>
              <a:rPr lang="en-US" altLang="zh-CN" sz="2400" b="1" dirty="0" smtClean="0">
                <a:latin typeface="+mj-ea"/>
                <a:ea typeface="+mj-ea"/>
              </a:rPr>
              <a:t>IO</a:t>
            </a:r>
            <a:r>
              <a:rPr lang="zh-CN" altLang="en-US" sz="2400" b="1" dirty="0" smtClean="0">
                <a:latin typeface="+mj-ea"/>
                <a:ea typeface="+mj-ea"/>
              </a:rPr>
              <a:t>处理能力。</a:t>
            </a:r>
            <a:endParaRPr lang="zh-CN" altLang="en-US" sz="2400" b="1" dirty="0" smtClean="0">
              <a:latin typeface="+mj-ea"/>
              <a:ea typeface="+mj-ea"/>
            </a:endParaRPr>
          </a:p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sz="2400" b="1" dirty="0" smtClean="0">
                <a:latin typeface="+mj-ea"/>
                <a:ea typeface="+mj-ea"/>
              </a:rPr>
              <a:t>2.</a:t>
            </a:r>
            <a:r>
              <a:rPr lang="zh-CN" altLang="en-US" sz="2400" b="1" dirty="0" smtClean="0">
                <a:latin typeface="+mj-ea"/>
                <a:ea typeface="+mj-ea"/>
              </a:rPr>
              <a:t>保护的存储器空间。</a:t>
            </a:r>
            <a:endParaRPr lang="zh-CN" altLang="en-US" sz="2400" b="1" dirty="0" smtClean="0">
              <a:latin typeface="+mj-ea"/>
              <a:ea typeface="+mj-ea"/>
            </a:endParaRPr>
          </a:p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sz="2400" b="1" dirty="0" smtClean="0">
                <a:latin typeface="+mj-ea"/>
                <a:ea typeface="+mj-ea"/>
              </a:rPr>
              <a:t>3.</a:t>
            </a:r>
            <a:r>
              <a:rPr lang="zh-CN" altLang="en-US" sz="2400" b="1" dirty="0" smtClean="0">
                <a:latin typeface="+mj-ea"/>
                <a:ea typeface="+mj-ea"/>
              </a:rPr>
              <a:t>存储器组织结构的发展。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sz="2400" b="1" dirty="0" smtClean="0">
                <a:latin typeface="+mj-ea"/>
                <a:ea typeface="+mj-ea"/>
              </a:rPr>
              <a:t>4.</a:t>
            </a:r>
            <a:r>
              <a:rPr lang="zh-CN" altLang="en-US" sz="2400" b="1" dirty="0" smtClean="0">
                <a:latin typeface="+mj-ea"/>
                <a:ea typeface="+mj-ea"/>
              </a:rPr>
              <a:t>并行处理技术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sz="2400" b="1" smtClean="0">
                <a:latin typeface="+mj-ea"/>
                <a:ea typeface="+mj-ea"/>
              </a:rPr>
              <a:t>5.</a:t>
            </a:r>
            <a:r>
              <a:rPr lang="zh-CN" altLang="en-US" sz="2400" b="1" smtClean="0">
                <a:latin typeface="+mj-ea"/>
                <a:ea typeface="+mj-ea"/>
              </a:rPr>
              <a:t>指令集</a:t>
            </a:r>
            <a:r>
              <a:rPr lang="zh-CN" altLang="en-US" sz="2400" b="1" dirty="0" smtClean="0">
                <a:latin typeface="+mj-ea"/>
                <a:ea typeface="+mj-ea"/>
              </a:rPr>
              <a:t>发展</a:t>
            </a:r>
            <a:endParaRPr lang="zh-CN" altLang="en-US" sz="24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685800" y="142875"/>
            <a:ext cx="7772400" cy="785813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Recap</a:t>
            </a:r>
            <a:endParaRPr lang="zh-CN" altLang="en-US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43000"/>
            <a:ext cx="8143875" cy="5214938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 smtClean="0"/>
              <a:t>计算机</a:t>
            </a:r>
            <a:r>
              <a:rPr lang="zh-CN" altLang="en-US" b="1" dirty="0"/>
              <a:t>的基本</a:t>
            </a:r>
            <a:r>
              <a:rPr lang="zh-CN" altLang="en-US" b="1" dirty="0" smtClean="0"/>
              <a:t>组成</a:t>
            </a:r>
            <a:endParaRPr lang="en-US" altLang="zh-CN" b="1" dirty="0"/>
          </a:p>
          <a:p>
            <a:pPr marL="1101725" lvl="1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b="1" dirty="0"/>
              <a:t>计算机硬件技术指标</a:t>
            </a:r>
            <a:endParaRPr lang="en-US" altLang="zh-CN" b="1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latin typeface="+mj-lt"/>
              </a:rPr>
              <a:t>计算机体系结构的概念</a:t>
            </a:r>
            <a:endParaRPr lang="en-US" altLang="zh-CN" b="1" dirty="0" smtClean="0">
              <a:latin typeface="+mj-lt"/>
            </a:endParaRPr>
          </a:p>
          <a:p>
            <a:pPr marL="918210" indent="0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800" b="1" dirty="0" err="1" smtClean="0">
                <a:latin typeface="+mj-lt"/>
              </a:rPr>
              <a:t>Amdal</a:t>
            </a:r>
            <a:r>
              <a:rPr lang="zh-CN" altLang="en-US" sz="2800" b="1" dirty="0" smtClean="0">
                <a:latin typeface="+mj-lt"/>
              </a:rPr>
              <a:t>提出的经典体系结构概念</a:t>
            </a:r>
            <a:endParaRPr lang="en-US" altLang="zh-CN" sz="2800" b="1" dirty="0" smtClean="0">
              <a:latin typeface="+mj-lt"/>
            </a:endParaRPr>
          </a:p>
          <a:p>
            <a:pPr marL="918210" indent="0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+mj-lt"/>
              </a:rPr>
              <a:t>现代</a:t>
            </a:r>
            <a:r>
              <a:rPr lang="zh-CN" altLang="en-US" sz="2800" b="1" dirty="0" smtClean="0">
                <a:latin typeface="+mj-lt"/>
              </a:rPr>
              <a:t>计算机</a:t>
            </a:r>
            <a:r>
              <a:rPr lang="zh-CN" altLang="en-US" sz="2800" b="1" dirty="0">
                <a:latin typeface="+mj-lt"/>
              </a:rPr>
              <a:t>体系结构的概念</a:t>
            </a:r>
            <a:endParaRPr lang="en-US" altLang="zh-CN" sz="2800" b="1" dirty="0" smtClean="0">
              <a:latin typeface="+mj-lt"/>
            </a:endParaRPr>
          </a:p>
          <a:p>
            <a:pPr marL="918210" indent="0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 smtClean="0">
                <a:latin typeface="+mj-lt"/>
              </a:rPr>
              <a:t>计算机组成和物理实现</a:t>
            </a:r>
            <a:endParaRPr lang="en-US" altLang="zh-CN" sz="2800" b="1" dirty="0" smtClean="0">
              <a:latin typeface="+mj-lt"/>
            </a:endParaRPr>
          </a:p>
          <a:p>
            <a:pPr marL="918210" indent="0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 smtClean="0">
                <a:latin typeface="+mj-lt"/>
              </a:rPr>
              <a:t>系列机和兼容</a:t>
            </a:r>
            <a:endParaRPr lang="en-US" altLang="zh-CN" sz="2800" b="1" dirty="0" smtClean="0">
              <a:latin typeface="+mj-lt"/>
            </a:endParaRPr>
          </a:p>
          <a:p>
            <a:pPr marL="918210" indent="0" eaLnBrk="1" fontAlgn="auto" hangingPunct="1">
              <a:spcAft>
                <a:spcPts val="0"/>
              </a:spcAft>
              <a:buNone/>
              <a:defRPr/>
            </a:pPr>
            <a:endParaRPr lang="en-US" altLang="zh-CN" sz="2800" b="1" dirty="0" smtClean="0">
              <a:latin typeface="+mj-lt"/>
            </a:endParaRPr>
          </a:p>
          <a:p>
            <a:pPr marL="918210" indent="0" eaLnBrk="1" fontAlgn="auto" hangingPunct="1">
              <a:spcAft>
                <a:spcPts val="0"/>
              </a:spcAft>
              <a:buNone/>
              <a:defRPr/>
            </a:pPr>
            <a:endParaRPr lang="zh-CN" alt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560" y="2276872"/>
            <a:ext cx="8134350" cy="3384550"/>
          </a:xfrm>
        </p:spPr>
        <p:txBody>
          <a:bodyPr>
            <a:normAutofit fontScale="85000" lnSpcReduction="10000"/>
          </a:bodyPr>
          <a:lstStyle/>
          <a:p>
            <a:pPr marL="457200" indent="-457200"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并行性：</a:t>
            </a:r>
            <a:r>
              <a:rPr lang="zh-CN" altLang="en-US" b="1" dirty="0" smtClean="0"/>
              <a:t>计算机系统在同一时刻或者同一时间间隔内进行多种运算或操作。</a:t>
            </a:r>
            <a:endParaRPr lang="zh-CN" altLang="en-US" b="1" dirty="0" smtClean="0"/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/>
              <a:t>只要在时间上相互重叠，就存在并行性。</a:t>
            </a:r>
            <a:endParaRPr lang="zh-CN" altLang="en-US" b="1" dirty="0" smtClean="0"/>
          </a:p>
          <a:p>
            <a:pPr marL="1085850" lvl="1" indent="-457200"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同时性：</a:t>
            </a:r>
            <a:r>
              <a:rPr lang="zh-CN" altLang="en-US" b="1" dirty="0" smtClean="0"/>
              <a:t>两个或两个以上的事件在同一时刻发生。</a:t>
            </a:r>
            <a:endParaRPr lang="zh-CN" altLang="en-US" b="1" dirty="0" smtClean="0"/>
          </a:p>
          <a:p>
            <a:pPr marL="1085850" lvl="1" indent="-457200"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并发性：</a:t>
            </a:r>
            <a:r>
              <a:rPr lang="zh-CN" altLang="en-US" b="1" dirty="0" smtClean="0"/>
              <a:t>两个或两个以上的事件在同一时间间隔内发生。 </a:t>
            </a:r>
            <a:endParaRPr lang="zh-CN" altLang="en-US" b="1" dirty="0" smtClean="0"/>
          </a:p>
          <a:p>
            <a:pPr marL="1085850" lvl="1" indent="-457200" eaLnBrk="1" hangingPunct="1">
              <a:buFont typeface="Wingdings" panose="05000000000000000000" pitchFamily="2" charset="2"/>
              <a:buNone/>
            </a:pPr>
            <a:r>
              <a:rPr lang="zh-CN" altLang="en-US" b="1" dirty="0" smtClean="0"/>
              <a:t>                 </a:t>
            </a:r>
            <a:endParaRPr lang="zh-CN" altLang="en-US" b="1" dirty="0" smtClean="0"/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305444" y="1556792"/>
            <a:ext cx="84963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600" dirty="0">
                <a:latin typeface="Tahoma" panose="020B0604030504040204" pitchFamily="34" charset="0"/>
                <a:ea typeface="黑体" panose="02010609060101010101" pitchFamily="49" charset="-122"/>
              </a:rPr>
              <a:t>并行性的概念 </a:t>
            </a:r>
            <a:endParaRPr lang="zh-CN" altLang="en-US" sz="2600" dirty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kumimoji="1" lang="en-US" altLang="zh-CN" sz="3600" b="1" dirty="0" smtClean="0">
                <a:latin typeface="+mj-ea"/>
                <a:cs typeface="+mn-cs"/>
              </a:rPr>
              <a:t>2.2.6 </a:t>
            </a:r>
            <a:r>
              <a:rPr kumimoji="1" lang="zh-CN" altLang="en-US" sz="3600" b="1" dirty="0" smtClean="0">
                <a:latin typeface="+mj-ea"/>
                <a:cs typeface="+mn-cs"/>
              </a:rPr>
              <a:t>并行处理</a:t>
            </a:r>
            <a:r>
              <a:rPr kumimoji="1" lang="zh-CN" altLang="en-US" sz="3600" b="1" dirty="0">
                <a:latin typeface="+mj-ea"/>
                <a:cs typeface="+mn-cs"/>
              </a:rPr>
              <a:t>技术的发展</a:t>
            </a:r>
            <a:endParaRPr kumimoji="1" lang="zh-CN" altLang="en-US" sz="3600" b="1" dirty="0">
              <a:latin typeface="+mj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34350" cy="4953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b="1" dirty="0" smtClean="0"/>
              <a:t>从执行程序的角度来看，并行性等级从低到高可分为：</a:t>
            </a:r>
            <a:endParaRPr lang="zh-CN" altLang="en-US" sz="2400" b="1" dirty="0" smtClean="0"/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指令内部并行：</a:t>
            </a:r>
            <a:r>
              <a:rPr lang="zh-CN" altLang="en-US" sz="2400" b="1" dirty="0" smtClean="0"/>
              <a:t>单条指令中各微操作之间的并行。</a:t>
            </a:r>
            <a:endParaRPr lang="zh-CN" altLang="en-US" sz="2400" b="1" dirty="0" smtClean="0"/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指令级并行：</a:t>
            </a:r>
            <a:r>
              <a:rPr lang="zh-CN" altLang="en-US" sz="2400" b="1" dirty="0" smtClean="0"/>
              <a:t>并行执行两条或两条以上的指令。</a:t>
            </a:r>
            <a:endParaRPr lang="zh-CN" altLang="en-US" sz="2400" b="1" dirty="0" smtClean="0"/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线程级并行：</a:t>
            </a:r>
            <a:r>
              <a:rPr lang="zh-CN" altLang="en-US" sz="2400" b="1" dirty="0" smtClean="0"/>
              <a:t>并行执行两个或两个以上的线程。</a:t>
            </a:r>
            <a:endParaRPr lang="zh-CN" altLang="en-US" sz="2400" b="1" dirty="0" smtClean="0"/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/>
              <a:t>      通常是以一个进程内派生的多个线程为调度单位。</a:t>
            </a:r>
            <a:endParaRPr lang="zh-CN" altLang="en-US" b="1" dirty="0" smtClean="0"/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任务级或过程级并行：</a:t>
            </a:r>
            <a:r>
              <a:rPr lang="zh-CN" altLang="en-US" sz="2400" b="1" dirty="0" smtClean="0"/>
              <a:t>并行执行两个或两个以上</a:t>
            </a:r>
            <a:endParaRPr lang="zh-CN" altLang="en-US" sz="2400" b="1" dirty="0" smtClean="0"/>
          </a:p>
          <a:p>
            <a:pPr marL="1085850" lvl="1" indent="-4572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     的过程或任务（程序段），</a:t>
            </a:r>
            <a:r>
              <a:rPr lang="zh-CN" altLang="en-US" b="1" dirty="0" smtClean="0"/>
              <a:t> </a:t>
            </a:r>
            <a:r>
              <a:rPr lang="zh-CN" altLang="en-US" sz="2400" b="1" dirty="0"/>
              <a:t>以子程序或进程为调度单元。</a:t>
            </a:r>
            <a:endParaRPr lang="zh-CN" altLang="en-US" sz="2400" b="1" dirty="0"/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作业或程序级并行：</a:t>
            </a:r>
            <a:r>
              <a:rPr lang="zh-CN" altLang="en-US" sz="2400" b="1" dirty="0" smtClean="0"/>
              <a:t>并行执行两个或两个以上的</a:t>
            </a:r>
            <a:endParaRPr lang="zh-CN" altLang="en-US" sz="2400" b="1" dirty="0" smtClean="0"/>
          </a:p>
          <a:p>
            <a:pPr marL="1085850" lvl="1" indent="-4572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     作业或程序。 </a:t>
            </a:r>
            <a:endParaRPr lang="zh-CN" altLang="en-US" sz="2400" b="1" dirty="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kumimoji="1" lang="en-US" altLang="zh-CN" sz="3600" b="1" dirty="0" smtClean="0">
                <a:latin typeface="+mj-ea"/>
                <a:cs typeface="+mn-cs"/>
              </a:rPr>
              <a:t>2.2.6 </a:t>
            </a:r>
            <a:r>
              <a:rPr kumimoji="1" lang="zh-CN" altLang="en-US" sz="3600" b="1" dirty="0" smtClean="0">
                <a:latin typeface="+mj-ea"/>
                <a:cs typeface="+mn-cs"/>
              </a:rPr>
              <a:t>并行处理</a:t>
            </a:r>
            <a:r>
              <a:rPr kumimoji="1" lang="zh-CN" altLang="en-US" sz="3600" b="1" dirty="0">
                <a:latin typeface="+mj-ea"/>
                <a:cs typeface="+mn-cs"/>
              </a:rPr>
              <a:t>技术的发展</a:t>
            </a:r>
            <a:endParaRPr kumimoji="1" lang="zh-CN" altLang="en-US" sz="3600" b="1" dirty="0">
              <a:latin typeface="+mj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3568" y="1268760"/>
            <a:ext cx="8208912" cy="5233988"/>
          </a:xfrm>
        </p:spPr>
        <p:txBody>
          <a:bodyPr/>
          <a:lstStyle/>
          <a:p>
            <a:pPr eaLnBrk="1" hangingPunct="1"/>
            <a:r>
              <a:rPr lang="zh-CN" altLang="en-US" sz="2400" b="1" dirty="0" smtClean="0"/>
              <a:t>从处理数据的角度来看，</a:t>
            </a:r>
            <a:r>
              <a:rPr lang="zh-CN" altLang="en-US" sz="2400" b="1" dirty="0" smtClean="0">
                <a:hlinkClick r:id="rId1" action="ppaction://program"/>
              </a:rPr>
              <a:t>并行性等级</a:t>
            </a:r>
            <a:r>
              <a:rPr lang="zh-CN" altLang="en-US" sz="2400" b="1" dirty="0" smtClean="0"/>
              <a:t>从低到高可分为：</a:t>
            </a:r>
            <a:endParaRPr lang="zh-CN" altLang="en-US" sz="2400" b="1" dirty="0" smtClean="0"/>
          </a:p>
          <a:p>
            <a:pPr marL="1085850" lvl="1" indent="-457200" eaLnBrk="1" hangingPunct="1"/>
            <a:r>
              <a:rPr lang="zh-CN" altLang="en-US" sz="2400" b="1" dirty="0"/>
              <a:t>字串位串：</a:t>
            </a:r>
            <a:r>
              <a:rPr lang="zh-CN" altLang="en-US" sz="2400" b="1" dirty="0" smtClean="0"/>
              <a:t>每次只对一个字的一位进行处理。</a:t>
            </a:r>
            <a:endParaRPr lang="zh-CN" altLang="en-US" sz="2400" b="1" dirty="0" smtClean="0"/>
          </a:p>
          <a:p>
            <a:pPr marL="720090" lvl="2" indent="0" eaLnBrk="1" hangingPunct="1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    </a:t>
            </a:r>
            <a:r>
              <a:rPr lang="zh-CN" altLang="en-US" b="1" i="1" dirty="0" smtClean="0">
                <a:solidFill>
                  <a:srgbClr val="C00000"/>
                </a:solidFill>
              </a:rPr>
              <a:t>最基本的串行处理方式，不存在并行性。</a:t>
            </a:r>
            <a:endParaRPr lang="zh-CN" altLang="en-US" b="1" i="1" dirty="0" smtClean="0">
              <a:solidFill>
                <a:srgbClr val="C00000"/>
              </a:solidFill>
            </a:endParaRPr>
          </a:p>
          <a:p>
            <a:pPr marL="1085850" lvl="1" indent="-457200" eaLnBrk="1" hangingPunct="1"/>
            <a:r>
              <a:rPr lang="zh-CN" altLang="en-US" sz="2400" b="1" dirty="0"/>
              <a:t>字串位并：</a:t>
            </a:r>
            <a:r>
              <a:rPr lang="zh-CN" altLang="en-US" sz="2400" b="1" dirty="0" smtClean="0"/>
              <a:t>同时对一个字的全部位进行处理，不</a:t>
            </a:r>
            <a:endParaRPr lang="zh-CN" altLang="en-US" sz="2400" b="1" dirty="0" smtClean="0"/>
          </a:p>
          <a:p>
            <a:pPr marL="1085850" lvl="1" indent="-457200" eaLnBrk="1" hangingPunct="1"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       同字之间是串行的。</a:t>
            </a:r>
            <a:endParaRPr lang="zh-CN" altLang="en-US" sz="2400" b="1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b="1" dirty="0" smtClean="0"/>
              <a:t>   </a:t>
            </a:r>
            <a:r>
              <a:rPr lang="zh-CN" altLang="en-US" b="1" i="1" dirty="0" smtClean="0">
                <a:solidFill>
                  <a:srgbClr val="C00000"/>
                </a:solidFill>
              </a:rPr>
              <a:t>开始出现并行性。</a:t>
            </a:r>
            <a:endParaRPr lang="zh-CN" altLang="en-US" b="1" i="1" dirty="0" smtClean="0">
              <a:solidFill>
                <a:srgbClr val="C00000"/>
              </a:solidFill>
            </a:endParaRPr>
          </a:p>
          <a:p>
            <a:pPr marL="1085850" lvl="1" indent="-457200" eaLnBrk="1" hangingPunct="1"/>
            <a:r>
              <a:rPr lang="zh-CN" altLang="en-US" sz="2400" b="1" dirty="0"/>
              <a:t>字并位串：</a:t>
            </a:r>
            <a:r>
              <a:rPr lang="zh-CN" altLang="en-US" sz="2400" b="1" dirty="0" smtClean="0"/>
              <a:t>同时对许多字的同一位（称为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位片</a:t>
            </a:r>
            <a:r>
              <a:rPr lang="zh-CN" altLang="en-US" sz="2400" b="1" dirty="0" smtClean="0"/>
              <a:t>）</a:t>
            </a:r>
            <a:endParaRPr lang="zh-CN" altLang="en-US" sz="2400" b="1" dirty="0" smtClean="0"/>
          </a:p>
          <a:p>
            <a:pPr marL="1085850" lvl="1" indent="-457200" eaLnBrk="1" hangingPunct="1"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       进行处理。</a:t>
            </a:r>
            <a:endParaRPr lang="zh-CN" altLang="en-US" sz="2400" b="1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b="1" dirty="0" smtClean="0"/>
              <a:t>    </a:t>
            </a:r>
            <a:r>
              <a:rPr lang="zh-CN" altLang="en-US" b="1" i="1" dirty="0" smtClean="0">
                <a:solidFill>
                  <a:srgbClr val="C00000"/>
                </a:solidFill>
              </a:rPr>
              <a:t>具有较高的并行性。</a:t>
            </a:r>
            <a:endParaRPr lang="zh-CN" altLang="en-US" b="1" i="1" dirty="0" smtClean="0">
              <a:solidFill>
                <a:srgbClr val="C00000"/>
              </a:solidFill>
            </a:endParaRPr>
          </a:p>
          <a:p>
            <a:pPr marL="1085850" lvl="1" indent="-457200" eaLnBrk="1" hangingPunct="1"/>
            <a:r>
              <a:rPr lang="zh-CN" altLang="en-US" sz="2400" b="1" dirty="0"/>
              <a:t>全并行：</a:t>
            </a:r>
            <a:r>
              <a:rPr lang="zh-CN" altLang="en-US" sz="2400" b="1" dirty="0" smtClean="0"/>
              <a:t>同时对许多字的全部位或部分位进行处理。</a:t>
            </a:r>
            <a:endParaRPr lang="zh-CN" altLang="en-US" sz="2400" b="1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b="1" dirty="0" smtClean="0"/>
              <a:t>   </a:t>
            </a:r>
            <a:r>
              <a:rPr lang="zh-CN" altLang="en-US" b="1" i="1" dirty="0" smtClean="0">
                <a:solidFill>
                  <a:srgbClr val="C00000"/>
                </a:solidFill>
              </a:rPr>
              <a:t>最高一级的并行。</a:t>
            </a:r>
            <a:endParaRPr lang="zh-CN" altLang="en-US" b="1" i="1" dirty="0" smtClean="0">
              <a:solidFill>
                <a:srgbClr val="C00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44624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kumimoji="1" lang="en-US" altLang="zh-CN" sz="3600" b="1" dirty="0" smtClean="0">
                <a:latin typeface="+mj-ea"/>
                <a:cs typeface="+mn-cs"/>
              </a:rPr>
              <a:t>2.2.6 </a:t>
            </a:r>
            <a:r>
              <a:rPr kumimoji="1" lang="zh-CN" altLang="en-US" sz="3600" b="1" dirty="0" smtClean="0">
                <a:latin typeface="+mj-ea"/>
                <a:cs typeface="+mn-cs"/>
              </a:rPr>
              <a:t>并行处理</a:t>
            </a:r>
            <a:r>
              <a:rPr kumimoji="1" lang="zh-CN" altLang="en-US" sz="3600" b="1" dirty="0">
                <a:latin typeface="+mj-ea"/>
                <a:cs typeface="+mn-cs"/>
              </a:rPr>
              <a:t>技术的发展</a:t>
            </a:r>
            <a:endParaRPr kumimoji="1" lang="zh-CN" altLang="en-US" sz="3600" b="1" dirty="0">
              <a:latin typeface="+mj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365811" y="1268760"/>
            <a:ext cx="84963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latin typeface="+mj-ea"/>
                <a:ea typeface="+mj-ea"/>
              </a:rPr>
              <a:t>计算机系统</a:t>
            </a:r>
            <a:r>
              <a:rPr lang="zh-CN" altLang="en-US" sz="2600" dirty="0">
                <a:latin typeface="+mj-ea"/>
                <a:ea typeface="+mj-ea"/>
              </a:rPr>
              <a:t>结构</a:t>
            </a:r>
            <a:r>
              <a:rPr lang="zh-CN" altLang="en-US" sz="2600" dirty="0" smtClean="0">
                <a:latin typeface="+mj-ea"/>
                <a:ea typeface="+mj-ea"/>
              </a:rPr>
              <a:t>的</a:t>
            </a:r>
            <a:r>
              <a:rPr lang="en-US" altLang="zh-CN" sz="2600" dirty="0">
                <a:latin typeface="+mj-ea"/>
                <a:ea typeface="+mj-ea"/>
              </a:rPr>
              <a:t>Flynn</a:t>
            </a:r>
            <a:r>
              <a:rPr lang="zh-CN" altLang="en-US" sz="2600" dirty="0">
                <a:latin typeface="+mj-ea"/>
                <a:ea typeface="+mj-ea"/>
              </a:rPr>
              <a:t>分类法 </a:t>
            </a:r>
            <a:endParaRPr lang="zh-CN" altLang="en-US" sz="2600" dirty="0">
              <a:latin typeface="+mj-ea"/>
              <a:ea typeface="+mj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3600" b="1" dirty="0" smtClean="0">
                <a:latin typeface="+mj-ea"/>
                <a:cs typeface="+mn-cs"/>
              </a:rPr>
              <a:t>2.2.6 </a:t>
            </a:r>
            <a:r>
              <a:rPr kumimoji="1" lang="zh-CN" altLang="en-US" sz="3600" b="1" dirty="0" smtClean="0">
                <a:latin typeface="+mj-ea"/>
                <a:cs typeface="+mn-cs"/>
              </a:rPr>
              <a:t>并行处理</a:t>
            </a:r>
            <a:r>
              <a:rPr kumimoji="1" lang="zh-CN" altLang="en-US" sz="3600" b="1" dirty="0">
                <a:latin typeface="+mj-ea"/>
                <a:cs typeface="+mn-cs"/>
              </a:rPr>
              <a:t>技术的发展</a:t>
            </a:r>
            <a:endParaRPr kumimoji="1" lang="zh-CN" altLang="en-US" sz="3600" b="1" dirty="0">
              <a:latin typeface="+mj-ea"/>
              <a:cs typeface="+mn-cs"/>
            </a:endParaRP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07504" y="1916832"/>
            <a:ext cx="8928992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5850" lvl="1" indent="-457200"/>
            <a:r>
              <a:rPr lang="en-US" altLang="zh-CN" sz="2400" b="1" dirty="0" smtClean="0">
                <a:latin typeface="+mj-ea"/>
                <a:ea typeface="+mj-ea"/>
              </a:rPr>
              <a:t>Flynn</a:t>
            </a:r>
            <a:r>
              <a:rPr lang="zh-CN" altLang="en-US" sz="2400" b="1" dirty="0" smtClean="0">
                <a:latin typeface="+mj-ea"/>
                <a:ea typeface="+mj-ea"/>
              </a:rPr>
              <a:t>分类法 按照指令和数据的关系，把计算机系统的结构分为</a:t>
            </a:r>
            <a:r>
              <a:rPr lang="en-US" altLang="zh-CN" sz="2400" b="1" dirty="0" smtClean="0">
                <a:solidFill>
                  <a:srgbClr val="6600FF"/>
                </a:solidFill>
                <a:latin typeface="+mj-ea"/>
                <a:ea typeface="+mj-ea"/>
              </a:rPr>
              <a:t>4</a:t>
            </a:r>
            <a:r>
              <a:rPr lang="zh-CN" altLang="en-US" sz="2400" b="1" dirty="0" smtClean="0">
                <a:latin typeface="+mj-ea"/>
                <a:ea typeface="+mj-ea"/>
              </a:rPr>
              <a:t>类</a:t>
            </a:r>
            <a:endParaRPr lang="zh-CN" altLang="en-US" sz="2400" b="1" dirty="0" smtClean="0">
              <a:latin typeface="+mj-ea"/>
              <a:ea typeface="+mj-ea"/>
            </a:endParaRPr>
          </a:p>
          <a:p>
            <a:pPr lvl="2" eaLnBrk="1" hangingPunct="1"/>
            <a:r>
              <a:rPr lang="zh-CN" altLang="en-US" b="1" dirty="0" smtClean="0">
                <a:latin typeface="+mj-ea"/>
                <a:ea typeface="+mj-ea"/>
              </a:rPr>
              <a:t>单指令流单数据流</a:t>
            </a:r>
            <a:r>
              <a:rPr lang="en-US" altLang="zh-CN" b="1" dirty="0" smtClean="0">
                <a:solidFill>
                  <a:srgbClr val="6600FF"/>
                </a:solidFill>
                <a:latin typeface="+mj-ea"/>
                <a:ea typeface="+mj-ea"/>
              </a:rPr>
              <a:t>SISD</a:t>
            </a:r>
            <a:endParaRPr lang="en-US" altLang="zh-CN" b="1" dirty="0" smtClean="0">
              <a:solidFill>
                <a:srgbClr val="6600FF"/>
              </a:solidFill>
              <a:latin typeface="+mj-ea"/>
              <a:ea typeface="+mj-ea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+mj-ea"/>
                <a:ea typeface="+mj-ea"/>
              </a:rPr>
              <a:t>（</a:t>
            </a:r>
            <a:r>
              <a:rPr lang="en-US" altLang="zh-CN" b="1" dirty="0" smtClean="0">
                <a:latin typeface="+mj-ea"/>
                <a:ea typeface="+mj-ea"/>
              </a:rPr>
              <a:t>Single Instruction stream Single Data stream</a:t>
            </a:r>
            <a:r>
              <a:rPr lang="zh-CN" altLang="en-US" b="1" dirty="0" smtClean="0">
                <a:latin typeface="+mj-ea"/>
                <a:ea typeface="+mj-ea"/>
              </a:rPr>
              <a:t>）</a:t>
            </a:r>
            <a:endParaRPr lang="zh-CN" altLang="en-US" b="1" dirty="0" smtClean="0">
              <a:latin typeface="+mj-ea"/>
              <a:ea typeface="+mj-ea"/>
            </a:endParaRPr>
          </a:p>
          <a:p>
            <a:pPr lvl="2" eaLnBrk="1" hangingPunct="1"/>
            <a:r>
              <a:rPr lang="zh-CN" altLang="en-US" b="1" dirty="0" smtClean="0">
                <a:latin typeface="+mj-ea"/>
                <a:ea typeface="+mj-ea"/>
              </a:rPr>
              <a:t>单指令流多数据流</a:t>
            </a:r>
            <a:r>
              <a:rPr lang="en-US" altLang="zh-CN" b="1" dirty="0" smtClean="0">
                <a:solidFill>
                  <a:srgbClr val="6600FF"/>
                </a:solidFill>
                <a:latin typeface="+mj-ea"/>
                <a:ea typeface="+mj-ea"/>
              </a:rPr>
              <a:t>SIMD</a:t>
            </a:r>
            <a:endParaRPr lang="en-US" altLang="zh-CN" b="1" dirty="0" smtClean="0">
              <a:solidFill>
                <a:srgbClr val="6600FF"/>
              </a:solidFill>
              <a:latin typeface="+mj-ea"/>
              <a:ea typeface="+mj-ea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+mj-ea"/>
                <a:ea typeface="+mj-ea"/>
              </a:rPr>
              <a:t>（</a:t>
            </a:r>
            <a:r>
              <a:rPr lang="en-US" altLang="zh-CN" b="1" dirty="0" smtClean="0">
                <a:latin typeface="+mj-ea"/>
                <a:ea typeface="+mj-ea"/>
              </a:rPr>
              <a:t>Single Instruction stream Multiple Data stream</a:t>
            </a:r>
            <a:r>
              <a:rPr lang="zh-CN" altLang="en-US" b="1" dirty="0" smtClean="0">
                <a:latin typeface="+mj-ea"/>
                <a:ea typeface="+mj-ea"/>
              </a:rPr>
              <a:t>）</a:t>
            </a:r>
            <a:endParaRPr lang="zh-CN" altLang="en-US" b="1" dirty="0" smtClean="0">
              <a:latin typeface="+mj-ea"/>
              <a:ea typeface="+mj-ea"/>
            </a:endParaRPr>
          </a:p>
          <a:p>
            <a:pPr lvl="2" eaLnBrk="1" hangingPunct="1"/>
            <a:r>
              <a:rPr lang="zh-CN" altLang="en-US" b="1" dirty="0" smtClean="0">
                <a:latin typeface="+mj-ea"/>
                <a:ea typeface="+mj-ea"/>
              </a:rPr>
              <a:t>多指令流单数据流</a:t>
            </a:r>
            <a:r>
              <a:rPr lang="en-US" altLang="zh-CN" b="1" dirty="0" smtClean="0">
                <a:solidFill>
                  <a:srgbClr val="6600FF"/>
                </a:solidFill>
                <a:latin typeface="+mj-ea"/>
                <a:ea typeface="+mj-ea"/>
              </a:rPr>
              <a:t>MISD</a:t>
            </a:r>
            <a:endParaRPr lang="en-US" altLang="zh-CN" b="1" dirty="0" smtClean="0">
              <a:solidFill>
                <a:srgbClr val="6600FF"/>
              </a:solidFill>
              <a:latin typeface="+mj-ea"/>
              <a:ea typeface="+mj-ea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+mj-ea"/>
                <a:ea typeface="+mj-ea"/>
              </a:rPr>
              <a:t>（</a:t>
            </a:r>
            <a:r>
              <a:rPr lang="en-US" altLang="zh-CN" b="1" dirty="0" smtClean="0">
                <a:latin typeface="+mj-ea"/>
                <a:ea typeface="+mj-ea"/>
              </a:rPr>
              <a:t>Multiple Instruction stream Single Data stream</a:t>
            </a:r>
            <a:r>
              <a:rPr lang="zh-CN" altLang="en-US" b="1" dirty="0" smtClean="0">
                <a:latin typeface="+mj-ea"/>
                <a:ea typeface="+mj-ea"/>
              </a:rPr>
              <a:t>）</a:t>
            </a:r>
            <a:endParaRPr lang="zh-CN" altLang="en-US" b="1" dirty="0" smtClean="0">
              <a:latin typeface="+mj-ea"/>
              <a:ea typeface="+mj-ea"/>
            </a:endParaRPr>
          </a:p>
          <a:p>
            <a:pPr lvl="2" eaLnBrk="1" hangingPunct="1"/>
            <a:r>
              <a:rPr lang="zh-CN" altLang="en-US" b="1" dirty="0" smtClean="0">
                <a:latin typeface="+mj-ea"/>
                <a:ea typeface="+mj-ea"/>
              </a:rPr>
              <a:t>多指令流多数据流</a:t>
            </a:r>
            <a:r>
              <a:rPr lang="en-US" altLang="zh-CN" b="1" dirty="0" smtClean="0">
                <a:solidFill>
                  <a:srgbClr val="6600FF"/>
                </a:solidFill>
                <a:latin typeface="+mj-ea"/>
                <a:ea typeface="+mj-ea"/>
              </a:rPr>
              <a:t>MIMD</a:t>
            </a:r>
            <a:endParaRPr lang="en-US" altLang="zh-CN" b="1" dirty="0" smtClean="0">
              <a:solidFill>
                <a:srgbClr val="6600FF"/>
              </a:solidFill>
              <a:latin typeface="+mj-ea"/>
              <a:ea typeface="+mj-ea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+mj-ea"/>
                <a:ea typeface="+mj-ea"/>
              </a:rPr>
              <a:t>（</a:t>
            </a:r>
            <a:r>
              <a:rPr lang="en-US" altLang="zh-CN" b="1" dirty="0" smtClean="0">
                <a:latin typeface="+mj-ea"/>
                <a:ea typeface="+mj-ea"/>
              </a:rPr>
              <a:t>Multiple Instruction stream Multiple Data stream</a:t>
            </a:r>
            <a:r>
              <a:rPr lang="zh-CN" altLang="en-US" b="1" dirty="0" smtClean="0">
                <a:latin typeface="+mj-ea"/>
                <a:ea typeface="+mj-ea"/>
              </a:rPr>
              <a:t>） </a:t>
            </a:r>
            <a:endParaRPr lang="zh-CN" altLang="en-US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92011" y="1687955"/>
            <a:ext cx="7772400" cy="4327525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hlinkClick r:id="rId1" action="ppaction://program"/>
              </a:rPr>
              <a:t>三种途径：</a:t>
            </a:r>
            <a:endParaRPr lang="zh-CN" altLang="en-US" sz="2800" dirty="0" smtClean="0"/>
          </a:p>
          <a:p>
            <a:pPr marL="0" indent="0" eaLnBrk="1" hangingPunct="1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）时间重叠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367030" lvl="1" indent="0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引入时间因素，让多个处理过程在时间上相互错开，轮流重叠地使用同一套硬件设备的各个部分，以加快硬件周转而赢得速度。</a:t>
            </a:r>
            <a:endParaRPr lang="zh-CN" altLang="en-US" sz="2400" dirty="0" smtClean="0"/>
          </a:p>
          <a:p>
            <a:pPr marL="0" indent="0" eaLnBrk="1" hangingPunct="1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）资源重复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367030" lvl="1" indent="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  引入</a:t>
            </a:r>
            <a:r>
              <a:rPr lang="zh-CN" altLang="en-US" sz="2400" dirty="0"/>
              <a:t>空间因素，以数量取胜。通过重复设置硬件资源，大幅度地提高计算机系统的性能。</a:t>
            </a:r>
            <a:endParaRPr lang="zh-CN" altLang="en-US" sz="2400" dirty="0"/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396180" y="1124744"/>
            <a:ext cx="84963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提高</a:t>
            </a:r>
            <a:r>
              <a:rPr lang="zh-CN" altLang="en-US" sz="2600" dirty="0">
                <a:latin typeface="Tahoma" panose="020B0604030504040204" pitchFamily="34" charset="0"/>
                <a:ea typeface="黑体" panose="02010609060101010101" pitchFamily="49" charset="-122"/>
              </a:rPr>
              <a:t>并行性的技术途径 </a:t>
            </a:r>
            <a:endParaRPr lang="zh-CN" altLang="en-US" sz="2600" dirty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403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25290" y="5085184"/>
            <a:ext cx="77724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1085850" indent="-4572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400" b="0" dirty="0">
                <a:solidFill>
                  <a:srgbClr val="FF0000"/>
                </a:solidFill>
                <a:latin typeface="+mn-lt"/>
                <a:ea typeface="+mn-ea"/>
              </a:rPr>
              <a:t>（</a:t>
            </a:r>
            <a:r>
              <a:rPr lang="en-US" altLang="zh-CN" sz="2400" b="0" dirty="0">
                <a:solidFill>
                  <a:srgbClr val="FF0000"/>
                </a:solidFill>
                <a:latin typeface="+mn-lt"/>
                <a:ea typeface="+mn-ea"/>
              </a:rPr>
              <a:t>3</a:t>
            </a:r>
            <a:r>
              <a:rPr lang="zh-CN" altLang="en-US" sz="2400" b="0" dirty="0">
                <a:solidFill>
                  <a:srgbClr val="FF0000"/>
                </a:solidFill>
                <a:latin typeface="+mn-lt"/>
                <a:ea typeface="+mn-ea"/>
              </a:rPr>
              <a:t>）资源共享</a:t>
            </a:r>
            <a:endParaRPr lang="zh-CN" altLang="en-US" sz="2400" b="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367030" lvl="1" indent="0" eaLnBrk="1" hangingPunct="1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Tahoma" panose="020B0604030504040204" pitchFamily="34" charset="0"/>
                <a:ea typeface="黑体" panose="02010609060101010101" pitchFamily="49" charset="-122"/>
              </a:rPr>
              <a:t>    </a:t>
            </a:r>
            <a:r>
              <a:rPr lang="zh-CN" altLang="en-US" sz="2400" b="0" dirty="0" smtClean="0">
                <a:latin typeface="+mn-lt"/>
                <a:ea typeface="+mn-ea"/>
              </a:rPr>
              <a:t>这</a:t>
            </a:r>
            <a:r>
              <a:rPr lang="zh-CN" altLang="en-US" sz="2400" b="0" dirty="0">
                <a:latin typeface="+mn-lt"/>
                <a:ea typeface="+mn-ea"/>
              </a:rPr>
              <a:t>是一种软件方法，它使多个任务按一定</a:t>
            </a:r>
            <a:r>
              <a:rPr lang="zh-CN" altLang="en-US" sz="2400" b="0" dirty="0" smtClean="0">
                <a:latin typeface="+mn-lt"/>
                <a:ea typeface="+mn-ea"/>
              </a:rPr>
              <a:t>时间顺序</a:t>
            </a:r>
            <a:r>
              <a:rPr lang="zh-CN" altLang="en-US" sz="2400" b="0" dirty="0">
                <a:latin typeface="+mn-lt"/>
                <a:ea typeface="+mn-ea"/>
              </a:rPr>
              <a:t>轮流</a:t>
            </a:r>
            <a:r>
              <a:rPr lang="zh-CN" altLang="en-US" sz="2400" b="0" dirty="0" smtClean="0">
                <a:latin typeface="+mn-lt"/>
                <a:ea typeface="+mn-ea"/>
              </a:rPr>
              <a:t>使用 同</a:t>
            </a:r>
            <a:r>
              <a:rPr lang="zh-CN" altLang="en-US" sz="2400" b="0" dirty="0">
                <a:latin typeface="+mn-lt"/>
                <a:ea typeface="+mn-ea"/>
              </a:rPr>
              <a:t>一套硬件设备。 </a:t>
            </a:r>
            <a:endParaRPr lang="zh-CN" altLang="en-US" sz="2400" b="0" dirty="0">
              <a:latin typeface="+mn-lt"/>
              <a:ea typeface="+mn-ea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3600" b="1" dirty="0" smtClean="0">
                <a:latin typeface="+mj-ea"/>
                <a:cs typeface="+mn-cs"/>
              </a:rPr>
              <a:t>2.2.6 </a:t>
            </a:r>
            <a:r>
              <a:rPr kumimoji="1" lang="zh-CN" altLang="en-US" sz="3600" b="1" dirty="0" smtClean="0">
                <a:latin typeface="+mj-ea"/>
                <a:cs typeface="+mn-cs"/>
              </a:rPr>
              <a:t>并行处理</a:t>
            </a:r>
            <a:r>
              <a:rPr kumimoji="1" lang="zh-CN" altLang="en-US" sz="3600" b="1" dirty="0">
                <a:latin typeface="+mj-ea"/>
                <a:cs typeface="+mn-cs"/>
              </a:rPr>
              <a:t>技术的发展</a:t>
            </a:r>
            <a:endParaRPr kumimoji="1" lang="zh-CN" altLang="en-US" sz="3600" b="1" dirty="0">
              <a:latin typeface="+mj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432752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CN" altLang="en-US" sz="2800" b="1" dirty="0" smtClean="0"/>
              <a:t>      </a:t>
            </a:r>
            <a:r>
              <a:rPr lang="zh-CN" altLang="en-US" sz="2400" b="1" dirty="0" smtClean="0"/>
              <a:t>在发展高性能单处理机过程中，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起主导作用的是时间重叠原理。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2400" b="1" dirty="0" smtClean="0"/>
              <a:t>       实现时间重叠的基础：</a:t>
            </a:r>
            <a:r>
              <a:rPr lang="zh-CN" altLang="en-US" sz="2400" b="1" dirty="0" smtClean="0">
                <a:solidFill>
                  <a:srgbClr val="D60093"/>
                </a:solidFill>
              </a:rPr>
              <a:t>部件功能专用化</a:t>
            </a:r>
            <a:endParaRPr lang="zh-CN" altLang="en-US" sz="2400" b="1" dirty="0" smtClean="0">
              <a:solidFill>
                <a:srgbClr val="D60093"/>
              </a:solidFill>
            </a:endParaRPr>
          </a:p>
          <a:p>
            <a:pPr marL="424815" lvl="2" eaLnBrk="1" hangingPunct="1"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 把一件工作按功能分割为若干相互联系的部分；</a:t>
            </a:r>
            <a:endParaRPr lang="zh-CN" altLang="en-US" b="1" dirty="0" smtClean="0"/>
          </a:p>
          <a:p>
            <a:pPr marL="424815" lvl="2" eaLnBrk="1" hangingPunct="1"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 把每一部分指定给专门的部件完成；</a:t>
            </a:r>
            <a:endParaRPr lang="zh-CN" altLang="en-US" b="1" dirty="0" smtClean="0"/>
          </a:p>
          <a:p>
            <a:pPr marL="424815" lvl="2" eaLnBrk="1" hangingPunct="1"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 然后按时间重叠原理把各部分的执行过程在时间上重叠起来，使所有部件依次分工完成一组同样的工作。</a:t>
            </a:r>
            <a:endParaRPr lang="zh-CN" altLang="en-US" b="1" dirty="0" smtClean="0"/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395288" y="1196975"/>
            <a:ext cx="84963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6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6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6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）单机</a:t>
            </a:r>
            <a:r>
              <a:rPr lang="zh-CN" altLang="en-US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系统中</a:t>
            </a:r>
            <a:r>
              <a:rPr lang="zh-CN" altLang="en-US" sz="2600" dirty="0">
                <a:solidFill>
                  <a:srgbClr val="0000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并行性的发展 </a:t>
            </a:r>
            <a:endParaRPr lang="zh-CN" altLang="en-US" sz="2600" dirty="0">
              <a:solidFill>
                <a:srgbClr val="0000CC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3600" b="1" dirty="0" smtClean="0">
                <a:latin typeface="+mj-ea"/>
                <a:cs typeface="+mn-cs"/>
              </a:rPr>
              <a:t>2.2.6 </a:t>
            </a:r>
            <a:r>
              <a:rPr kumimoji="1" lang="zh-CN" altLang="en-US" sz="3600" b="1" dirty="0" smtClean="0">
                <a:latin typeface="+mj-ea"/>
                <a:cs typeface="+mn-cs"/>
              </a:rPr>
              <a:t>并行处理</a:t>
            </a:r>
            <a:r>
              <a:rPr kumimoji="1" lang="zh-CN" altLang="en-US" sz="3600" b="1" dirty="0">
                <a:latin typeface="+mj-ea"/>
                <a:cs typeface="+mn-cs"/>
              </a:rPr>
              <a:t>技术的发展</a:t>
            </a:r>
            <a:endParaRPr kumimoji="1" lang="zh-CN" altLang="en-US" sz="3600" b="1" dirty="0">
              <a:latin typeface="+mj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11200" y="908720"/>
            <a:ext cx="7989888" cy="45370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600" b="1" dirty="0" smtClean="0"/>
              <a:t>在单处理机中，资源重复原理的运用也已经十分普遍。</a:t>
            </a:r>
            <a:endParaRPr lang="zh-CN" altLang="en-US" sz="2600" b="1" dirty="0" smtClean="0"/>
          </a:p>
          <a:p>
            <a:pPr marL="1085850" lvl="1" indent="-457200" eaLnBrk="1" hangingPunct="1"/>
            <a:r>
              <a:rPr lang="zh-CN" altLang="en-US" sz="2000" b="1" dirty="0" smtClean="0"/>
              <a:t>多体存储器</a:t>
            </a:r>
            <a:endParaRPr lang="zh-CN" altLang="en-US" sz="2000" b="1" dirty="0" smtClean="0"/>
          </a:p>
          <a:p>
            <a:pPr marL="1085850" lvl="1" indent="-457200" eaLnBrk="1" hangingPunct="1"/>
            <a:r>
              <a:rPr lang="zh-CN" altLang="en-US" sz="2000" b="1" dirty="0" smtClean="0"/>
              <a:t>多操作部件</a:t>
            </a:r>
            <a:endParaRPr lang="zh-CN" altLang="en-US" sz="2000" b="1" dirty="0" smtClean="0"/>
          </a:p>
          <a:p>
            <a:pPr lvl="2" eaLnBrk="1" hangingPunct="1"/>
            <a:r>
              <a:rPr lang="zh-CN" altLang="en-US" sz="2000" b="1" dirty="0" smtClean="0"/>
              <a:t>通用部件被分解成若干个专用部件，如加法部件、乘</a:t>
            </a:r>
            <a:endParaRPr lang="zh-CN" altLang="en-US" sz="2000" b="1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 法部件、除法部件、逻辑运算部件等，而且同一种部</a:t>
            </a:r>
            <a:endParaRPr lang="zh-CN" altLang="en-US" sz="2000" b="1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 件也可以重复设置多个。</a:t>
            </a:r>
            <a:endParaRPr lang="zh-CN" altLang="en-US" sz="2000" b="1" dirty="0" smtClean="0"/>
          </a:p>
          <a:p>
            <a:pPr lvl="2" eaLnBrk="1" hangingPunct="1"/>
            <a:r>
              <a:rPr lang="zh-CN" altLang="en-US" sz="2000" b="1" dirty="0" smtClean="0"/>
              <a:t>只要指令所需的操作部件空闲，就可以开始执行这条</a:t>
            </a:r>
            <a:endParaRPr lang="zh-CN" altLang="en-US" sz="2000" b="1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 指令（如果操作数已准备好的话）。</a:t>
            </a:r>
            <a:endParaRPr lang="zh-CN" altLang="en-US" sz="2000" b="1" dirty="0" smtClean="0"/>
          </a:p>
          <a:p>
            <a:pPr marL="1085850" lvl="1" indent="-457200" eaLnBrk="1" hangingPunct="1"/>
            <a:r>
              <a:rPr lang="zh-CN" altLang="en-US" sz="2000" b="1" dirty="0" smtClean="0"/>
              <a:t>阵列处理机（并行处理机）</a:t>
            </a:r>
            <a:endParaRPr lang="zh-CN" altLang="en-US" sz="2000" b="1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  更进一步，设置许多相同的处理单元，让它们在同一个控制器的指挥下，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按照同一条指令的要求，对向量或数组的各元素同时进行同一操作，就形成了阵列处理机 </a:t>
            </a:r>
            <a:r>
              <a:rPr lang="zh-CN" altLang="en-US" sz="2000" b="1" dirty="0" smtClean="0"/>
              <a:t>。</a:t>
            </a:r>
            <a:endParaRPr lang="zh-CN" altLang="en-US" sz="2000" b="1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 b="1" dirty="0" smtClean="0"/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11200" y="5373688"/>
            <a:ext cx="777240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0" indent="0" algn="ctr" eaLnBrk="1" hangingPunct="1">
              <a:lnSpc>
                <a:spcPct val="16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400" dirty="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在单处理机中，资源共享的概念实质上是用单处理机</a:t>
            </a:r>
            <a:endParaRPr lang="zh-CN" altLang="en-US" sz="2400" dirty="0">
              <a:solidFill>
                <a:srgbClr val="E24C05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模拟多处理机的功能</a:t>
            </a:r>
            <a:endParaRPr lang="zh-CN" altLang="en-US" sz="2400" dirty="0">
              <a:solidFill>
                <a:srgbClr val="E24C05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844675"/>
            <a:ext cx="8281988" cy="309649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 smtClean="0"/>
              <a:t>        多机系统遵循时间重叠、资源重复、资源共享原理</a:t>
            </a:r>
            <a:r>
              <a:rPr lang="zh-CN" altLang="en-US" sz="2400" b="1" dirty="0"/>
              <a:t>，</a:t>
            </a:r>
            <a:r>
              <a:rPr lang="zh-CN" altLang="en-US" sz="2400" b="1" dirty="0" smtClean="0"/>
              <a:t>发展为</a:t>
            </a:r>
            <a:r>
              <a:rPr lang="en-US" altLang="zh-CN" sz="2400" b="1" dirty="0" smtClean="0">
                <a:latin typeface="黑体" panose="02010609060101010101" pitchFamily="49" charset="-122"/>
              </a:rPr>
              <a:t>3</a:t>
            </a:r>
            <a:r>
              <a:rPr lang="zh-CN" altLang="en-US" sz="2400" b="1" dirty="0" smtClean="0"/>
              <a:t>种不同的多处理机：</a:t>
            </a:r>
            <a:br>
              <a:rPr lang="zh-CN" altLang="en-US" sz="2400" b="1" dirty="0" smtClean="0"/>
            </a:br>
            <a:r>
              <a:rPr lang="zh-CN" altLang="en-US" sz="2400" b="1" dirty="0" smtClean="0"/>
              <a:t>      </a:t>
            </a:r>
            <a:r>
              <a:rPr lang="zh-CN" altLang="en-US" sz="2400" b="1" dirty="0" smtClean="0">
                <a:solidFill>
                  <a:srgbClr val="D60093"/>
                </a:solidFill>
              </a:rPr>
              <a:t>同构型多处理机、异构型多处理机、分布式系统</a:t>
            </a:r>
            <a:endParaRPr lang="en-US" altLang="zh-CN" sz="2400" b="1" dirty="0" smtClean="0">
              <a:solidFill>
                <a:srgbClr val="D60093"/>
              </a:solidFill>
            </a:endParaRPr>
          </a:p>
          <a:p>
            <a:pPr marL="0" indent="0" eaLnBrk="1" hangingPunct="1">
              <a:buNone/>
            </a:pPr>
            <a:endParaRPr lang="zh-CN" altLang="en-US" sz="2400" b="1" dirty="0" smtClean="0">
              <a:solidFill>
                <a:srgbClr val="D60093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       耦合度</a:t>
            </a:r>
            <a:r>
              <a:rPr lang="zh-CN" altLang="en-US" sz="2400" b="1" dirty="0" smtClean="0"/>
              <a:t>  反映多机系统中各机器之间物理连接的紧密程度和交 互作用能力的强弱。</a:t>
            </a:r>
            <a:endParaRPr lang="zh-CN" altLang="en-US" sz="2400" b="1" dirty="0" smtClean="0"/>
          </a:p>
          <a:p>
            <a:pPr marL="1085850" lvl="1" indent="-457200" eaLnBrk="1" hangingPunct="1">
              <a:buFont typeface="Wingdings" panose="05000000000000000000" pitchFamily="2" charset="2"/>
              <a:buNone/>
            </a:pPr>
            <a:endParaRPr lang="en-US" altLang="zh-CN" sz="2400" b="1" dirty="0" smtClean="0"/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395288" y="1211263"/>
            <a:ext cx="84963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6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6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6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）多</a:t>
            </a:r>
            <a:r>
              <a:rPr lang="zh-CN" altLang="en-US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机系统中</a:t>
            </a:r>
            <a:r>
              <a:rPr lang="zh-CN" altLang="en-US" sz="2600" dirty="0">
                <a:solidFill>
                  <a:srgbClr val="0000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并行性的发展 </a:t>
            </a:r>
            <a:endParaRPr lang="zh-CN" altLang="en-US" sz="2600" dirty="0">
              <a:solidFill>
                <a:srgbClr val="0000CC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3600" b="1" dirty="0" smtClean="0">
                <a:latin typeface="+mj-ea"/>
                <a:cs typeface="+mn-cs"/>
              </a:rPr>
              <a:t>2.2.6 </a:t>
            </a:r>
            <a:r>
              <a:rPr kumimoji="1" lang="zh-CN" altLang="en-US" sz="3600" b="1" dirty="0" smtClean="0">
                <a:latin typeface="+mj-ea"/>
                <a:cs typeface="+mn-cs"/>
              </a:rPr>
              <a:t>并行处理</a:t>
            </a:r>
            <a:r>
              <a:rPr kumimoji="1" lang="zh-CN" altLang="en-US" sz="3600" b="1" dirty="0">
                <a:latin typeface="+mj-ea"/>
                <a:cs typeface="+mn-cs"/>
              </a:rPr>
              <a:t>技术的发展</a:t>
            </a:r>
            <a:endParaRPr kumimoji="1" lang="zh-CN" altLang="en-US" sz="3600" b="1" dirty="0">
              <a:latin typeface="+mj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9552" y="548680"/>
            <a:ext cx="8136904" cy="5472608"/>
          </a:xfrm>
        </p:spPr>
        <p:txBody>
          <a:bodyPr/>
          <a:lstStyle/>
          <a:p>
            <a:pPr marL="457200" lvl="1" indent="-457200">
              <a:buFont typeface="Wingdings" panose="05000000000000000000" pitchFamily="2" charset="2"/>
              <a:buChar char="p"/>
            </a:pPr>
            <a:r>
              <a:rPr lang="zh-CN" altLang="en-US" sz="2600" b="1" dirty="0">
                <a:solidFill>
                  <a:srgbClr val="C00000"/>
                </a:solidFill>
              </a:rPr>
              <a:t>最低耦合</a:t>
            </a:r>
            <a:r>
              <a:rPr lang="zh-CN" altLang="en-US" sz="2600" b="1" dirty="0"/>
              <a:t>：耦合度最低，除通过某种中间存储介质之外，各计算机之间没有物理连接，也无共享的联机硬件资源</a:t>
            </a:r>
            <a:r>
              <a:rPr lang="zh-CN" altLang="en-US" sz="2600" b="1" dirty="0" smtClean="0"/>
              <a:t>。</a:t>
            </a:r>
            <a:endParaRPr lang="en-US" altLang="zh-CN" sz="2600" b="1" dirty="0" smtClean="0"/>
          </a:p>
          <a:p>
            <a:pPr marL="457200" lvl="1" indent="-457200">
              <a:buFont typeface="Wingdings" panose="05000000000000000000" pitchFamily="2" charset="2"/>
              <a:buChar char="p"/>
            </a:pPr>
            <a:endParaRPr lang="en-US" altLang="zh-CN" sz="2600" b="1" dirty="0"/>
          </a:p>
          <a:p>
            <a:pPr marL="457200" lvl="1" indent="-457200">
              <a:buFont typeface="Wingdings" panose="05000000000000000000" pitchFamily="2" charset="2"/>
              <a:buChar char="p"/>
            </a:pPr>
            <a:r>
              <a:rPr lang="zh-CN" altLang="en-US" sz="2600" b="1" dirty="0">
                <a:solidFill>
                  <a:srgbClr val="C00000"/>
                </a:solidFill>
              </a:rPr>
              <a:t>松散耦合系统（间接耦合系统）</a:t>
            </a:r>
            <a:r>
              <a:rPr lang="zh-CN" altLang="en-US" sz="2600" b="1" dirty="0"/>
              <a:t>：一般是通过通道或通信线路实现计算机之间的互连，可以共享外存设备（磁盘、磁带等）。机器之间的相互作用是在文件或数据集一级上进行。</a:t>
            </a:r>
            <a:endParaRPr lang="en-US" altLang="zh-CN" sz="2600" b="1" dirty="0"/>
          </a:p>
          <a:p>
            <a:pPr marL="0" lvl="1" indent="0">
              <a:buNone/>
            </a:pPr>
            <a:endParaRPr lang="en-US" altLang="zh-CN" sz="2600" b="1" dirty="0" smtClean="0">
              <a:solidFill>
                <a:srgbClr val="C00000"/>
              </a:solidFill>
            </a:endParaRPr>
          </a:p>
          <a:p>
            <a:pPr marL="457200" lvl="1" indent="-457200">
              <a:buFont typeface="Wingdings" panose="05000000000000000000" pitchFamily="2" charset="2"/>
              <a:buChar char="p"/>
            </a:pPr>
            <a:r>
              <a:rPr lang="zh-CN" altLang="en-US" sz="2600" b="1" dirty="0" smtClean="0">
                <a:solidFill>
                  <a:srgbClr val="C00000"/>
                </a:solidFill>
              </a:rPr>
              <a:t>紧密耦合系统</a:t>
            </a:r>
            <a:r>
              <a:rPr lang="zh-CN" altLang="en-US" sz="2600" b="1" dirty="0">
                <a:solidFill>
                  <a:srgbClr val="C00000"/>
                </a:solidFill>
              </a:rPr>
              <a:t>（直接耦合系统）</a:t>
            </a:r>
            <a:r>
              <a:rPr lang="zh-CN" altLang="en-US" sz="2600" b="1" dirty="0"/>
              <a:t>：在这种系统中，计算机之间的物理连接的频带较高，一般是通过总线或高速开关互连，可以共享主存</a:t>
            </a:r>
            <a:r>
              <a:rPr lang="zh-CN" altLang="en-US" sz="2600" b="1" dirty="0" smtClean="0"/>
              <a:t>。</a:t>
            </a:r>
            <a:endParaRPr lang="en-US" altLang="zh-CN" sz="2600" b="1" dirty="0" smtClean="0"/>
          </a:p>
          <a:p>
            <a:pPr marL="457200" lvl="1" indent="-457200">
              <a:buFont typeface="Wingdings" panose="05000000000000000000" pitchFamily="2" charset="2"/>
              <a:buChar char="p"/>
            </a:pPr>
            <a:endParaRPr lang="en-US" altLang="zh-CN" sz="2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412776"/>
            <a:ext cx="8229600" cy="4525963"/>
          </a:xfrm>
        </p:spPr>
        <p:txBody>
          <a:bodyPr/>
          <a:lstStyle/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并行计算的应用需求</a:t>
            </a:r>
            <a:endParaRPr lang="en-US" altLang="zh-CN" sz="2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en-US" sz="2600" dirty="0">
                <a:latin typeface="Verdana" panose="020B0604030504040204" pitchFamily="34" charset="0"/>
                <a:ea typeface="华文中宋" panose="02010600040101010101" pitchFamily="2" charset="-122"/>
              </a:rPr>
              <a:t>科学</a:t>
            </a:r>
            <a:r>
              <a:rPr lang="zh-CN" altLang="en-US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计算</a:t>
            </a:r>
            <a:endParaRPr lang="en-US" altLang="zh-CN" sz="26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en-US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娱乐业</a:t>
            </a:r>
            <a:endParaRPr lang="en-US" altLang="zh-CN" sz="26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marL="0" indent="0" eaLnBrk="1" hangingPunct="1">
              <a:lnSpc>
                <a:spcPct val="170000"/>
              </a:lnSpc>
              <a:buNone/>
            </a:pPr>
            <a:r>
              <a:rPr lang="zh-CN" altLang="en-US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对</a:t>
            </a:r>
            <a:r>
              <a:rPr lang="en-US" altLang="zh-CN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ZFLOPS</a:t>
            </a:r>
            <a:r>
              <a:rPr lang="zh-CN" altLang="en-US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计算</a:t>
            </a:r>
            <a:r>
              <a:rPr lang="zh-CN" altLang="en-US" sz="2400" dirty="0">
                <a:latin typeface="Verdana" panose="020B0604030504040204" pitchFamily="34" charset="0"/>
                <a:ea typeface="华文中宋" panose="02010600040101010101" pitchFamily="2" charset="-122"/>
              </a:rPr>
              <a:t>能力</a:t>
            </a:r>
            <a:r>
              <a:rPr lang="zh-CN" altLang="en-US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和</a:t>
            </a:r>
            <a:r>
              <a:rPr lang="en-US" altLang="zh-CN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EB</a:t>
            </a:r>
            <a:r>
              <a:rPr lang="zh-CN" altLang="en-US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存储能力</a:t>
            </a:r>
            <a:r>
              <a:rPr lang="zh-CN" altLang="en-US" sz="2400" dirty="0">
                <a:latin typeface="Verdana" panose="020B0604030504040204" pitchFamily="34" charset="0"/>
                <a:ea typeface="华文中宋" panose="02010600040101010101" pitchFamily="2" charset="-122"/>
              </a:rPr>
              <a:t>需求的</a:t>
            </a:r>
            <a:r>
              <a:rPr lang="zh-CN" altLang="en-US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领域在不断增多。</a:t>
            </a:r>
            <a:endParaRPr lang="en-US" altLang="zh-CN" sz="24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70000"/>
              </a:lnSpc>
            </a:pPr>
            <a:endParaRPr lang="zh-CN" altLang="en-US" sz="26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5536" y="12576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zh-CN" sz="3600" b="1" smtClean="0">
                <a:latin typeface="+mj-ea"/>
                <a:cs typeface="+mn-cs"/>
              </a:rPr>
              <a:t>2.2.6 </a:t>
            </a:r>
            <a:r>
              <a:rPr kumimoji="1" lang="zh-CN" altLang="en-US" sz="3600" b="1" smtClean="0">
                <a:latin typeface="+mj-ea"/>
                <a:cs typeface="+mn-cs"/>
              </a:rPr>
              <a:t>并行处理技术的发展</a:t>
            </a:r>
            <a:endParaRPr kumimoji="1" lang="zh-CN" altLang="en-US" sz="3600" b="1" dirty="0">
              <a:latin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kumimoji="1" lang="en-US" altLang="zh-CN" sz="3600" b="1" dirty="0" smtClean="0">
                <a:latin typeface="+mj-ea"/>
                <a:cs typeface="+mn-cs"/>
              </a:rPr>
              <a:t>2.1.1</a:t>
            </a:r>
            <a:r>
              <a:rPr kumimoji="1" lang="en-US" altLang="zh-CN" sz="4000" b="1" dirty="0" smtClean="0">
                <a:latin typeface="+mj-ea"/>
                <a:cs typeface="+mn-cs"/>
              </a:rPr>
              <a:t> </a:t>
            </a:r>
            <a:r>
              <a:rPr kumimoji="1" lang="zh-CN" altLang="en-US" sz="4000" b="1" dirty="0" smtClean="0">
                <a:latin typeface="+mj-ea"/>
                <a:cs typeface="+mn-cs"/>
              </a:rPr>
              <a:t>计算机体系结构的概念</a:t>
            </a:r>
            <a:endParaRPr kumimoji="1" lang="zh-CN" altLang="en-US" sz="4000" b="1" dirty="0">
              <a:latin typeface="+mj-ea"/>
              <a:cs typeface="+mn-cs"/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b="1" dirty="0" smtClean="0">
                <a:latin typeface="+mj-ea"/>
                <a:ea typeface="+mj-ea"/>
              </a:rPr>
              <a:t>阿姆道尔（</a:t>
            </a:r>
            <a:r>
              <a:rPr lang="en-US" altLang="zh-CN" sz="2600" b="1" dirty="0" smtClean="0">
                <a:latin typeface="+mj-ea"/>
                <a:ea typeface="+mj-ea"/>
              </a:rPr>
              <a:t>C. M. Amdahl</a:t>
            </a:r>
            <a:r>
              <a:rPr lang="zh-CN" altLang="en-US" sz="2600" b="1" dirty="0" smtClean="0">
                <a:latin typeface="+mj-ea"/>
                <a:ea typeface="+mj-ea"/>
              </a:rPr>
              <a:t>）首次明确</a:t>
            </a:r>
            <a:endParaRPr lang="zh-CN" altLang="en-US" sz="2600" b="1" dirty="0" smtClean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sz="2600" b="1" dirty="0" smtClean="0">
                <a:latin typeface="+mj-ea"/>
                <a:ea typeface="+mj-ea"/>
              </a:rPr>
              <a:t>计算机体系结构是</a:t>
            </a:r>
            <a:r>
              <a:rPr lang="zh-CN" altLang="en-US" sz="2600" b="1" dirty="0" smtClean="0">
                <a:solidFill>
                  <a:srgbClr val="FF0000"/>
                </a:solidFill>
                <a:latin typeface="+mj-ea"/>
                <a:ea typeface="+mj-ea"/>
              </a:rPr>
              <a:t>程序员所看到的计算机的属性，即概念性结构与功能特性</a:t>
            </a:r>
            <a:endParaRPr lang="zh-CN" altLang="en-US" sz="26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1">
              <a:lnSpc>
                <a:spcPct val="130000"/>
              </a:lnSpc>
            </a:pPr>
            <a:r>
              <a:rPr lang="en-US" altLang="zh-CN" sz="2600" b="1" dirty="0" smtClean="0">
                <a:latin typeface="+mj-ea"/>
                <a:ea typeface="+mj-ea"/>
              </a:rPr>
              <a:t>1964</a:t>
            </a:r>
            <a:r>
              <a:rPr lang="zh-CN" altLang="en-US" sz="2600" b="1" dirty="0" smtClean="0">
                <a:latin typeface="+mj-ea"/>
                <a:ea typeface="+mj-ea"/>
              </a:rPr>
              <a:t>年</a:t>
            </a:r>
            <a:r>
              <a:rPr lang="en-US" altLang="zh-CN" sz="2600" b="1" dirty="0" smtClean="0">
                <a:latin typeface="+mj-ea"/>
                <a:ea typeface="+mj-ea"/>
              </a:rPr>
              <a:t>4</a:t>
            </a:r>
            <a:r>
              <a:rPr lang="zh-CN" altLang="en-US" sz="2600" b="1" dirty="0" smtClean="0">
                <a:latin typeface="+mj-ea"/>
                <a:ea typeface="+mj-ea"/>
              </a:rPr>
              <a:t>月，</a:t>
            </a:r>
            <a:r>
              <a:rPr lang="en-US" altLang="zh-CN" sz="2600" b="1" dirty="0" smtClean="0">
                <a:latin typeface="+mj-ea"/>
                <a:ea typeface="+mj-ea"/>
              </a:rPr>
              <a:t>Architecture of the IBM System/360</a:t>
            </a:r>
            <a:r>
              <a:rPr lang="zh-CN" altLang="en-US" sz="2600" b="1" dirty="0" smtClean="0">
                <a:latin typeface="+mj-ea"/>
                <a:ea typeface="+mj-ea"/>
              </a:rPr>
              <a:t>，发表在</a:t>
            </a:r>
            <a:r>
              <a:rPr lang="en-US" altLang="zh-CN" sz="2600" b="1" dirty="0" smtClean="0">
                <a:latin typeface="+mj-ea"/>
                <a:ea typeface="+mj-ea"/>
              </a:rPr>
              <a:t>IBM Journal of Research and Development</a:t>
            </a:r>
            <a:r>
              <a:rPr lang="zh-CN" altLang="en-US" sz="2600" b="1" dirty="0" smtClean="0">
                <a:latin typeface="+mj-ea"/>
                <a:ea typeface="+mj-ea"/>
              </a:rPr>
              <a:t>上</a:t>
            </a:r>
            <a:endParaRPr lang="zh-CN" altLang="en-US" sz="2600" b="1" dirty="0" smtClean="0">
              <a:latin typeface="+mj-ea"/>
              <a:ea typeface="+mj-ea"/>
            </a:endParaRPr>
          </a:p>
          <a:p>
            <a:pPr lvl="1">
              <a:lnSpc>
                <a:spcPct val="130000"/>
              </a:lnSpc>
            </a:pPr>
            <a:r>
              <a:rPr lang="zh-CN" altLang="en-US" sz="2600" b="1" dirty="0" smtClean="0">
                <a:latin typeface="+mj-ea"/>
                <a:ea typeface="+mj-ea"/>
              </a:rPr>
              <a:t>计算机体系结构概念的经典定义</a:t>
            </a:r>
            <a:endParaRPr lang="zh-CN" altLang="en-US" sz="2600" b="1" dirty="0" smtClean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309454"/>
            <a:ext cx="1903337" cy="252028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45476" y="1628800"/>
            <a:ext cx="8274995" cy="4824536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并行机的萌芽阶段（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1964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年～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1975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年）</a:t>
            </a:r>
            <a:endParaRPr lang="zh-CN" altLang="en-US" sz="2400" dirty="0" smtClean="0">
              <a:latin typeface="Times New Roman" panose="02020603050405020304" pitchFamily="18" charset="0"/>
            </a:endParaRPr>
          </a:p>
          <a:p>
            <a:pPr marL="1085850" lvl="1" indent="-457200" eaLnBrk="1" hangingPunct="1"/>
            <a:r>
              <a:rPr lang="en-US" altLang="zh-CN" sz="2400" dirty="0" smtClean="0">
                <a:latin typeface="Times New Roman" panose="02020603050405020304" pitchFamily="18" charset="0"/>
              </a:rPr>
              <a:t>20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世纪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60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年代初期</a:t>
            </a:r>
            <a:endParaRPr lang="zh-CN" altLang="en-US" sz="2400" dirty="0" smtClean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CDC6600</a:t>
            </a:r>
            <a:r>
              <a:rPr lang="zh-CN" altLang="en-US" dirty="0" smtClean="0">
                <a:latin typeface="Times New Roman" panose="02020603050405020304" pitchFamily="18" charset="0"/>
              </a:rPr>
              <a:t>：非对称的共享存储结构，中央处理机采用了双</a:t>
            </a:r>
            <a:r>
              <a:rPr lang="en-US" altLang="zh-CN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</a:rPr>
              <a:t>，并连接了多个外部处理器。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marL="1085850" lvl="1" indent="-457200" eaLnBrk="1" hangingPunct="1"/>
            <a:r>
              <a:rPr lang="en-US" altLang="zh-CN" sz="2400" dirty="0" smtClean="0">
                <a:latin typeface="Times New Roman" panose="02020603050405020304" pitchFamily="18" charset="0"/>
              </a:rPr>
              <a:t>60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年代后期，</a:t>
            </a:r>
            <a:r>
              <a:rPr lang="zh-CN" altLang="en-US" sz="2400" dirty="0" smtClean="0">
                <a:solidFill>
                  <a:srgbClr val="D60093"/>
                </a:solidFill>
                <a:latin typeface="Times New Roman" panose="02020603050405020304" pitchFamily="18" charset="0"/>
              </a:rPr>
              <a:t>一个重要的突破</a:t>
            </a:r>
            <a:endParaRPr lang="zh-CN" altLang="en-US" sz="2400" dirty="0" smtClean="0">
              <a:solidFill>
                <a:srgbClr val="D60093"/>
              </a:solidFill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dirty="0" smtClean="0">
                <a:latin typeface="Times New Roman" panose="02020603050405020304" pitchFamily="18" charset="0"/>
              </a:rPr>
              <a:t>在处理器中使用流水线和重复设置功能单元，所获得的性能提高是明显的，并比单纯地提高时钟频率来提高性能更有效。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1972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年，</a:t>
            </a:r>
            <a:r>
              <a:rPr lang="en-US" altLang="zh-CN" sz="2400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Illinois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大学和</a:t>
            </a:r>
            <a:r>
              <a:rPr lang="en-US" altLang="zh-CN" sz="2400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Burroughs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公司联合研制</a:t>
            </a:r>
            <a:r>
              <a:rPr lang="en-US" altLang="zh-CN" sz="2400" dirty="0" err="1" smtClean="0">
                <a:solidFill>
                  <a:srgbClr val="6600FF"/>
                </a:solidFill>
                <a:latin typeface="Times New Roman" panose="02020603050405020304" pitchFamily="18" charset="0"/>
              </a:rPr>
              <a:t>Illiac</a:t>
            </a:r>
            <a:r>
              <a:rPr lang="en-US" altLang="zh-CN" sz="2400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 Ⅳ SIMD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计算机（</a:t>
            </a:r>
            <a:r>
              <a:rPr lang="en-US" altLang="zh-CN" sz="2400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64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个处理单元构成的）</a:t>
            </a:r>
            <a:endParaRPr lang="zh-CN" altLang="en-US" sz="2400" dirty="0" smtClean="0">
              <a:latin typeface="Times New Roman" panose="02020603050405020304" pitchFamily="18" charset="0"/>
            </a:endParaRPr>
          </a:p>
          <a:p>
            <a:pPr marL="1085850" lvl="1" indent="-4572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      在</a:t>
            </a:r>
            <a:r>
              <a:rPr lang="en-US" altLang="zh-CN" sz="2400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1975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年 </a:t>
            </a:r>
            <a:r>
              <a:rPr lang="en-US" altLang="zh-CN" sz="2400" dirty="0" err="1" smtClean="0">
                <a:solidFill>
                  <a:srgbClr val="6600FF"/>
                </a:solidFill>
                <a:latin typeface="Times New Roman" panose="02020603050405020304" pitchFamily="18" charset="0"/>
              </a:rPr>
              <a:t>Illiac</a:t>
            </a:r>
            <a:r>
              <a:rPr lang="en-US" altLang="zh-CN" sz="2400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 Ⅳ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系统 （</a:t>
            </a:r>
            <a:r>
              <a:rPr lang="en-US" altLang="zh-CN" sz="2400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个处理单元构成）</a:t>
            </a:r>
            <a:endParaRPr lang="zh-CN" altLang="en-US" sz="2400" dirty="0" smtClean="0">
              <a:latin typeface="Times New Roman" panose="02020603050405020304" pitchFamily="18" charset="0"/>
            </a:endParaRPr>
          </a:p>
          <a:p>
            <a:pPr lvl="2" eaLnBrk="1" hangingPunct="1"/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4428" y="1095127"/>
            <a:ext cx="370486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并行机发展的</a:t>
            </a:r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个阶段</a:t>
            </a:r>
            <a:endParaRPr lang="zh-CN" altLang="en-US" sz="2600" dirty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-2738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3600" b="1" dirty="0" smtClean="0">
                <a:latin typeface="+mj-ea"/>
                <a:cs typeface="+mn-cs"/>
              </a:rPr>
              <a:t>2.2.6 </a:t>
            </a:r>
            <a:r>
              <a:rPr kumimoji="1" lang="zh-CN" altLang="en-US" sz="3600" b="1" dirty="0" smtClean="0">
                <a:latin typeface="+mj-ea"/>
                <a:cs typeface="+mn-cs"/>
              </a:rPr>
              <a:t>并行处理</a:t>
            </a:r>
            <a:r>
              <a:rPr kumimoji="1" lang="zh-CN" altLang="en-US" sz="3600" b="1" dirty="0">
                <a:latin typeface="+mj-ea"/>
                <a:cs typeface="+mn-cs"/>
              </a:rPr>
              <a:t>技术的发展</a:t>
            </a:r>
            <a:endParaRPr kumimoji="1" lang="zh-CN" altLang="en-US" sz="3600" b="1" dirty="0">
              <a:latin typeface="+mj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07008"/>
            <a:ext cx="8062913" cy="45862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向量机的发展和鼎盛阶段（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1976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年～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1990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年）</a:t>
            </a:r>
            <a:r>
              <a:rPr lang="zh-CN" altLang="en-US" sz="2400" dirty="0" smtClean="0"/>
              <a:t> </a:t>
            </a:r>
            <a:endParaRPr lang="zh-CN" altLang="en-US" sz="2400" dirty="0" smtClean="0"/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1976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年，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Cray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公司推出了第一台向量计算机</a:t>
            </a:r>
            <a:r>
              <a:rPr lang="en-US" altLang="zh-CN" sz="2400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Cray-1</a:t>
            </a:r>
            <a:endParaRPr lang="en-US" altLang="zh-CN" sz="2400" dirty="0" smtClean="0">
              <a:solidFill>
                <a:srgbClr val="6600FF"/>
              </a:solidFill>
              <a:latin typeface="Times New Roman" panose="02020603050405020304" pitchFamily="18" charset="0"/>
            </a:endParaRPr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在随后的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10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年中，不断地推出新的向量计算机。</a:t>
            </a:r>
            <a:endParaRPr lang="zh-CN" altLang="en-US" sz="2400" dirty="0" smtClean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包括：</a:t>
            </a:r>
            <a:r>
              <a:rPr lang="en-US" altLang="zh-CN" dirty="0" smtClean="0">
                <a:latin typeface="Times New Roman" panose="02020603050405020304" pitchFamily="18" charset="0"/>
              </a:rPr>
              <a:t>CDC</a:t>
            </a:r>
            <a:r>
              <a:rPr lang="zh-CN" altLang="en-US" dirty="0" smtClean="0">
                <a:latin typeface="Times New Roman" panose="02020603050405020304" pitchFamily="18" charset="0"/>
              </a:rPr>
              <a:t>的</a:t>
            </a:r>
            <a:r>
              <a:rPr lang="en-US" altLang="zh-CN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Cyber205</a:t>
            </a:r>
            <a:r>
              <a:rPr lang="zh-CN" altLang="en-US" dirty="0" smtClean="0">
                <a:latin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</a:rPr>
              <a:t>Fujitsu</a:t>
            </a:r>
            <a:r>
              <a:rPr lang="zh-CN" altLang="en-US" dirty="0" smtClean="0">
                <a:latin typeface="Times New Roman" panose="02020603050405020304" pitchFamily="18" charset="0"/>
              </a:rPr>
              <a:t>的</a:t>
            </a:r>
            <a:r>
              <a:rPr lang="en-US" altLang="zh-CN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VP1000/VP2000</a:t>
            </a:r>
            <a:r>
              <a:rPr lang="zh-CN" altLang="en-US" dirty="0" smtClean="0">
                <a:latin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</a:rPr>
              <a:t>NEC</a:t>
            </a:r>
            <a:r>
              <a:rPr lang="zh-CN" altLang="en-US" dirty="0" smtClean="0">
                <a:latin typeface="Times New Roman" panose="02020603050405020304" pitchFamily="18" charset="0"/>
              </a:rPr>
              <a:t>的</a:t>
            </a:r>
            <a:r>
              <a:rPr lang="en-US" altLang="zh-CN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SX1/SX2</a:t>
            </a:r>
            <a:r>
              <a:rPr lang="zh-CN" altLang="en-US" dirty="0" smtClean="0">
                <a:latin typeface="Times New Roman" panose="02020603050405020304" pitchFamily="18" charset="0"/>
              </a:rPr>
              <a:t>以、我国的</a:t>
            </a:r>
            <a:r>
              <a:rPr lang="en-US" altLang="zh-CN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YH-1</a:t>
            </a:r>
            <a:r>
              <a:rPr lang="zh-CN" altLang="en-US" dirty="0" smtClean="0">
                <a:latin typeface="Times New Roman" panose="02020603050405020304" pitchFamily="18" charset="0"/>
              </a:rPr>
              <a:t>等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向量计算机的发展呈</a:t>
            </a:r>
            <a:r>
              <a:rPr lang="zh-CN" altLang="en-US" sz="2400" dirty="0" smtClean="0">
                <a:solidFill>
                  <a:srgbClr val="D60093"/>
                </a:solidFill>
                <a:latin typeface="Times New Roman" panose="02020603050405020304" pitchFamily="18" charset="0"/>
              </a:rPr>
              <a:t>两大趋势</a:t>
            </a:r>
            <a:endParaRPr lang="zh-CN" altLang="en-US" sz="2400" dirty="0" smtClean="0">
              <a:solidFill>
                <a:srgbClr val="D60093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提高单处理器的速度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研制多处理器系统</a:t>
            </a: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4102100" y="463550"/>
            <a:ext cx="510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endParaRPr lang="zh-CN" altLang="en-US" sz="2000">
              <a:solidFill>
                <a:srgbClr val="4F56AD"/>
              </a:solidFill>
              <a:latin typeface="黑体" panose="02010609060101010101" pitchFamily="49" charset="-122"/>
            </a:endParaRPr>
          </a:p>
        </p:txBody>
      </p:sp>
      <p:pic>
        <p:nvPicPr>
          <p:cNvPr id="5" name="图片 4" descr="Cray-1-Supercomputer-1976.g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214813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2576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3600" b="1" dirty="0" smtClean="0">
                <a:latin typeface="+mj-ea"/>
                <a:cs typeface="+mn-cs"/>
              </a:rPr>
              <a:t>2.2.6 </a:t>
            </a:r>
            <a:r>
              <a:rPr kumimoji="1" lang="zh-CN" altLang="en-US" sz="3600" b="1" dirty="0" smtClean="0">
                <a:latin typeface="+mj-ea"/>
                <a:cs typeface="+mn-cs"/>
              </a:rPr>
              <a:t>并行处理</a:t>
            </a:r>
            <a:r>
              <a:rPr kumimoji="1" lang="zh-CN" altLang="en-US" sz="3600" b="1" dirty="0">
                <a:latin typeface="+mj-ea"/>
                <a:cs typeface="+mn-cs"/>
              </a:rPr>
              <a:t>技术的发展</a:t>
            </a:r>
            <a:endParaRPr kumimoji="1" lang="zh-CN" altLang="en-US" sz="3600" b="1" dirty="0">
              <a:latin typeface="+mj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Times New Roman" panose="02020603050405020304" pitchFamily="18" charset="0"/>
              </a:rPr>
              <a:t>MPP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出现和蓬勃发展阶段（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1990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年～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1995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年）</a:t>
            </a:r>
            <a:r>
              <a:rPr lang="zh-CN" altLang="en-US" sz="2400" dirty="0" smtClean="0"/>
              <a:t> </a:t>
            </a:r>
            <a:endParaRPr lang="zh-CN" altLang="en-US" sz="2400" dirty="0" smtClean="0"/>
          </a:p>
          <a:p>
            <a:pPr marL="1085850" lvl="1" indent="-457200" eaLnBrk="1" hangingPunct="1"/>
            <a:r>
              <a:rPr lang="zh-CN" altLang="en-US" sz="2400" dirty="0" smtClean="0">
                <a:latin typeface="Times New Roman" panose="02020603050405020304" pitchFamily="18" charset="0"/>
              </a:rPr>
              <a:t>早期的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MPP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Massively Parallel Processing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en-US" altLang="zh-CN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TC2000</a:t>
            </a: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</a:rPr>
              <a:t>1989</a:t>
            </a:r>
            <a:r>
              <a:rPr lang="zh-CN" altLang="en-US" dirty="0" smtClean="0">
                <a:latin typeface="Times New Roman" panose="02020603050405020304" pitchFamily="18" charset="0"/>
              </a:rPr>
              <a:t>年）</a:t>
            </a:r>
            <a:r>
              <a:rPr lang="zh-CN" altLang="en-US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Touchstone Delta</a:t>
            </a:r>
            <a:r>
              <a:rPr lang="zh-CN" altLang="en-US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Intel Paragon</a:t>
            </a: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</a:rPr>
              <a:t>1992</a:t>
            </a:r>
            <a:r>
              <a:rPr lang="zh-CN" altLang="en-US" dirty="0" smtClean="0">
                <a:latin typeface="Times New Roman" panose="02020603050405020304" pitchFamily="18" charset="0"/>
              </a:rPr>
              <a:t>年）</a:t>
            </a:r>
            <a:r>
              <a:rPr lang="zh-CN" altLang="en-US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KSR1</a:t>
            </a:r>
            <a:r>
              <a:rPr lang="zh-CN" altLang="en-US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Cray T3D</a:t>
            </a: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</a:rPr>
              <a:t>1993</a:t>
            </a:r>
            <a:r>
              <a:rPr lang="zh-CN" altLang="en-US" dirty="0" smtClean="0">
                <a:latin typeface="Times New Roman" panose="02020603050405020304" pitchFamily="18" charset="0"/>
              </a:rPr>
              <a:t>年）</a:t>
            </a:r>
            <a:r>
              <a:rPr lang="zh-CN" altLang="en-US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IBM SP2</a:t>
            </a:r>
            <a:r>
              <a:rPr lang="zh-CN" altLang="en-US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</a:rPr>
              <a:t>1994</a:t>
            </a:r>
            <a:r>
              <a:rPr lang="zh-CN" altLang="en-US" dirty="0" smtClean="0">
                <a:latin typeface="Times New Roman" panose="02020603050405020304" pitchFamily="18" charset="0"/>
              </a:rPr>
              <a:t>年）和我国的曙光</a:t>
            </a:r>
            <a:r>
              <a:rPr lang="en-US" altLang="zh-CN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-1000</a:t>
            </a: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</a:rPr>
              <a:t>1995</a:t>
            </a:r>
            <a:r>
              <a:rPr lang="zh-CN" altLang="en-US" dirty="0" smtClean="0">
                <a:latin typeface="Times New Roman" panose="02020603050405020304" pitchFamily="18" charset="0"/>
              </a:rPr>
              <a:t>年）等。（分布存储的</a:t>
            </a:r>
            <a:r>
              <a:rPr lang="en-US" altLang="zh-CN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MIMD</a:t>
            </a:r>
            <a:r>
              <a:rPr lang="zh-CN" altLang="en-US" dirty="0" smtClean="0">
                <a:latin typeface="Times New Roman" panose="02020603050405020304" pitchFamily="18" charset="0"/>
              </a:rPr>
              <a:t>计算机）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marL="1085850" lvl="1" indent="-457200" eaLnBrk="1" hangingPunct="1"/>
            <a:r>
              <a:rPr lang="en-US" altLang="zh-CN" sz="2400" dirty="0" smtClean="0">
                <a:latin typeface="Times New Roman" panose="02020603050405020304" pitchFamily="18" charset="0"/>
              </a:rPr>
              <a:t>MPP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的高端机器</a:t>
            </a:r>
            <a:endParaRPr lang="zh-CN" altLang="en-US" sz="2400" dirty="0" smtClean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en-US" altLang="zh-CN" dirty="0" smtClean="0">
                <a:latin typeface="Times New Roman" panose="02020603050405020304" pitchFamily="18" charset="0"/>
              </a:rPr>
              <a:t>1996</a:t>
            </a:r>
            <a:r>
              <a:rPr lang="zh-CN" altLang="en-US" dirty="0" smtClean="0">
                <a:latin typeface="Times New Roman" panose="02020603050405020304" pitchFamily="18" charset="0"/>
              </a:rPr>
              <a:t>年，</a:t>
            </a:r>
            <a:r>
              <a:rPr lang="en-US" altLang="zh-CN" dirty="0" smtClean="0">
                <a:latin typeface="Times New Roman" panose="02020603050405020304" pitchFamily="18" charset="0"/>
              </a:rPr>
              <a:t>Intel</a:t>
            </a:r>
            <a:r>
              <a:rPr lang="zh-CN" altLang="en-US" dirty="0" smtClean="0">
                <a:latin typeface="Times New Roman" panose="02020603050405020304" pitchFamily="18" charset="0"/>
              </a:rPr>
              <a:t>公司的</a:t>
            </a:r>
            <a:r>
              <a:rPr lang="en-US" altLang="zh-CN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ASCI Red</a:t>
            </a:r>
            <a:r>
              <a:rPr lang="zh-CN" altLang="en-US" dirty="0" smtClean="0">
                <a:latin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</a:rPr>
              <a:t>1997</a:t>
            </a:r>
            <a:r>
              <a:rPr lang="zh-CN" altLang="en-US" dirty="0" smtClean="0">
                <a:latin typeface="Times New Roman" panose="02020603050405020304" pitchFamily="18" charset="0"/>
              </a:rPr>
              <a:t>年</a:t>
            </a:r>
            <a:r>
              <a:rPr lang="en-US" altLang="zh-CN" dirty="0" smtClean="0">
                <a:latin typeface="Times New Roman" panose="02020603050405020304" pitchFamily="18" charset="0"/>
              </a:rPr>
              <a:t>SGI Cray</a:t>
            </a:r>
            <a:r>
              <a:rPr lang="zh-CN" altLang="en-US" dirty="0" smtClean="0">
                <a:latin typeface="Times New Roman" panose="02020603050405020304" pitchFamily="18" charset="0"/>
              </a:rPr>
              <a:t>公司的</a:t>
            </a:r>
            <a:r>
              <a:rPr lang="en-US" altLang="zh-CN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T3E900</a:t>
            </a: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zh-CN" altLang="en-US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万亿次</a:t>
            </a:r>
            <a:r>
              <a:rPr lang="zh-CN" altLang="en-US" dirty="0" smtClean="0">
                <a:latin typeface="Times New Roman" panose="02020603050405020304" pitchFamily="18" charset="0"/>
              </a:rPr>
              <a:t>高性能并行计算机）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marL="1085850" lvl="1" indent="-457200" eaLnBrk="1" hangingPunct="1"/>
            <a:r>
              <a:rPr lang="en-US" altLang="zh-CN" sz="2400" dirty="0" smtClean="0">
                <a:latin typeface="Times New Roman" panose="02020603050405020304" pitchFamily="18" charset="0"/>
              </a:rPr>
              <a:t>90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年代的中期，在中、低档市场上，</a:t>
            </a:r>
            <a:r>
              <a:rPr lang="en-US" altLang="zh-CN" sz="2400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SMP</a:t>
            </a:r>
            <a:r>
              <a:rPr lang="en-US" altLang="zh-CN" sz="2400" dirty="0"/>
              <a:t> </a:t>
            </a:r>
            <a:r>
              <a:rPr lang="zh-CN" altLang="en-US" sz="2400" dirty="0">
                <a:solidFill>
                  <a:srgbClr val="66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6600FF"/>
                </a:solidFill>
                <a:latin typeface="Times New Roman" panose="02020603050405020304" pitchFamily="18" charset="0"/>
              </a:rPr>
              <a:t>Symmetrical Multi-Processing</a:t>
            </a:r>
            <a:r>
              <a:rPr lang="zh-CN" altLang="en-US" sz="2400" dirty="0">
                <a:solidFill>
                  <a:srgbClr val="6600F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以其更优的性能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价格比代替了</a:t>
            </a:r>
            <a:r>
              <a:rPr lang="en-US" altLang="zh-CN" sz="2400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MPP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2576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3600" b="1" dirty="0" smtClean="0">
                <a:latin typeface="+mj-ea"/>
                <a:cs typeface="+mn-cs"/>
              </a:rPr>
              <a:t>2.2.6 </a:t>
            </a:r>
            <a:r>
              <a:rPr kumimoji="1" lang="zh-CN" altLang="en-US" sz="3600" b="1" dirty="0" smtClean="0">
                <a:latin typeface="+mj-ea"/>
                <a:cs typeface="+mn-cs"/>
              </a:rPr>
              <a:t>并行处理</a:t>
            </a:r>
            <a:r>
              <a:rPr kumimoji="1" lang="zh-CN" altLang="en-US" sz="3600" b="1" dirty="0">
                <a:latin typeface="+mj-ea"/>
                <a:cs typeface="+mn-cs"/>
              </a:rPr>
              <a:t>技术的发展</a:t>
            </a:r>
            <a:endParaRPr kumimoji="1" lang="zh-CN" altLang="en-US" sz="3600" b="1" dirty="0">
              <a:latin typeface="+mj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latin typeface="Times New Roman" panose="02020603050405020304" pitchFamily="18" charset="0"/>
              </a:rPr>
              <a:t>各种系统结构并存阶段（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1995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年～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2000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年）</a:t>
            </a:r>
            <a:endParaRPr lang="zh-CN" altLang="en-US" sz="2400" dirty="0" smtClean="0">
              <a:latin typeface="Times New Roman" panose="02020603050405020304" pitchFamily="18" charset="0"/>
            </a:endParaRPr>
          </a:p>
          <a:p>
            <a:pPr marL="1085850" lvl="1" indent="-457200" eaLnBrk="1" hangingPunct="1"/>
            <a:r>
              <a:rPr lang="zh-CN" altLang="en-US" sz="2400" dirty="0" smtClean="0">
                <a:latin typeface="Times New Roman" panose="02020603050405020304" pitchFamily="18" charset="0"/>
              </a:rPr>
              <a:t>从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1995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年以后，</a:t>
            </a:r>
            <a:r>
              <a:rPr lang="en-US" altLang="zh-CN" sz="2400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PVP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（并行向量处理机）、</a:t>
            </a:r>
            <a:r>
              <a:rPr lang="en-US" altLang="zh-CN" sz="2400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MPP</a:t>
            </a:r>
            <a:r>
              <a:rPr lang="zh-CN" altLang="en-US" sz="2400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SMP</a:t>
            </a:r>
            <a:r>
              <a:rPr lang="zh-CN" altLang="en-US" sz="2400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DSM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（分布式共享存储多处理机）、</a:t>
            </a:r>
            <a:r>
              <a:rPr lang="en-US" altLang="zh-CN" sz="2400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COW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等</a:t>
            </a:r>
            <a:r>
              <a:rPr lang="zh-CN" altLang="en-US" sz="2400" dirty="0" smtClean="0">
                <a:solidFill>
                  <a:srgbClr val="D60093"/>
                </a:solidFill>
                <a:latin typeface="Times New Roman" panose="02020603050405020304" pitchFamily="18" charset="0"/>
              </a:rPr>
              <a:t>各种系统结构进入并存发展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的阶段。</a:t>
            </a:r>
            <a:endParaRPr lang="zh-CN" altLang="en-US" sz="2400" dirty="0" smtClean="0">
              <a:latin typeface="Times New Roman" panose="02020603050405020304" pitchFamily="18" charset="0"/>
            </a:endParaRPr>
          </a:p>
          <a:p>
            <a:pPr marL="1085850" lvl="1" indent="-457200" eaLnBrk="1" hangingPunct="1"/>
            <a:r>
              <a:rPr lang="en-US" altLang="zh-CN" sz="2400" dirty="0" smtClean="0">
                <a:latin typeface="Times New Roman" panose="02020603050405020304" pitchFamily="18" charset="0"/>
              </a:rPr>
              <a:t>MPP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系统在全世界前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500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强最快的计算机中的占有量继续稳固上升，其性能也得到了进一步的提高。</a:t>
            </a:r>
            <a:endParaRPr lang="zh-CN" altLang="en-US" sz="2400" dirty="0" smtClean="0">
              <a:latin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如：</a:t>
            </a:r>
            <a:r>
              <a:rPr lang="en-US" altLang="zh-CN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ASCI Red</a:t>
            </a:r>
            <a:r>
              <a:rPr lang="zh-CN" altLang="en-US" dirty="0" smtClean="0">
                <a:latin typeface="Times New Roman" panose="02020603050405020304" pitchFamily="18" charset="0"/>
              </a:rPr>
              <a:t>的理论峰值速度已达到了</a:t>
            </a:r>
            <a:r>
              <a:rPr lang="en-US" altLang="zh-CN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1Tflop/s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        SX4</a:t>
            </a:r>
            <a:r>
              <a:rPr lang="zh-CN" altLang="en-US" dirty="0" smtClean="0">
                <a:latin typeface="Times New Roman" panose="02020603050405020304" pitchFamily="18" charset="0"/>
              </a:rPr>
              <a:t>和</a:t>
            </a:r>
            <a:r>
              <a:rPr lang="en-US" altLang="zh-CN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VPP700</a:t>
            </a:r>
            <a:r>
              <a:rPr lang="zh-CN" altLang="en-US" dirty="0" smtClean="0">
                <a:latin typeface="Times New Roman" panose="02020603050405020304" pitchFamily="18" charset="0"/>
              </a:rPr>
              <a:t>等的理论峰值速度也都达到</a:t>
            </a:r>
            <a:r>
              <a:rPr lang="zh-CN" altLang="en-US" dirty="0">
                <a:latin typeface="Times New Roman" panose="02020603050405020304" pitchFamily="18" charset="0"/>
              </a:rPr>
              <a:t>了</a:t>
            </a:r>
            <a:r>
              <a:rPr lang="en-US" altLang="zh-CN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1Tflop/s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endParaRPr lang="en-US" altLang="zh-CN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2576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3600" b="1" dirty="0" smtClean="0">
                <a:latin typeface="+mj-ea"/>
                <a:cs typeface="+mn-cs"/>
              </a:rPr>
              <a:t>2.2.6 </a:t>
            </a:r>
            <a:r>
              <a:rPr kumimoji="1" lang="zh-CN" altLang="en-US" sz="3600" b="1" dirty="0" smtClean="0">
                <a:latin typeface="+mj-ea"/>
                <a:cs typeface="+mn-cs"/>
              </a:rPr>
              <a:t>并行处理</a:t>
            </a:r>
            <a:r>
              <a:rPr kumimoji="1" lang="zh-CN" altLang="en-US" sz="3600" b="1" dirty="0">
                <a:latin typeface="+mj-ea"/>
                <a:cs typeface="+mn-cs"/>
              </a:rPr>
              <a:t>技术的发展</a:t>
            </a:r>
            <a:endParaRPr kumimoji="1" lang="zh-CN" altLang="en-US" sz="3600" b="1" dirty="0">
              <a:latin typeface="+mj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机群蓬勃发展阶段（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2000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年以后）</a:t>
            </a:r>
            <a:endParaRPr lang="zh-CN" altLang="en-US" sz="2400" dirty="0" smtClean="0">
              <a:latin typeface="Times New Roman" panose="02020603050405020304" pitchFamily="18" charset="0"/>
            </a:endParaRPr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机群系统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：将一群工作站或高档微机用某种结构的互连网络互连起来，充分利用其中各计算机的资源，统一调度、协调处理，以达到很高的峰值性能，并实现高效的并行计算。</a:t>
            </a:r>
            <a:endParaRPr lang="zh-CN" altLang="en-US" sz="2400" dirty="0" smtClean="0">
              <a:latin typeface="Times New Roman" panose="02020603050405020304" pitchFamily="18" charset="0"/>
            </a:endParaRPr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1997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年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月才有第一台机群结构的计算机进入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Top500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排名</a:t>
            </a:r>
            <a:endParaRPr lang="zh-CN" altLang="en-US" sz="2400" dirty="0" smtClean="0">
              <a:latin typeface="Times New Roman" panose="02020603050405020304" pitchFamily="18" charset="0"/>
            </a:endParaRPr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2003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年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月，这一数字已达到</a:t>
            </a:r>
            <a:r>
              <a:rPr lang="en-US" altLang="zh-CN" sz="2400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208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台，机群首次成为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Top500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排名中比例最高的结构。</a:t>
            </a:r>
            <a:endParaRPr lang="zh-CN" altLang="en-US" sz="2400" dirty="0" smtClean="0">
              <a:latin typeface="Times New Roman" panose="02020603050405020304" pitchFamily="18" charset="0"/>
            </a:endParaRPr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截至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2008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年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月，机群已经连续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10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期位居榜首，其数量已经达到</a:t>
            </a:r>
            <a:r>
              <a:rPr lang="en-US" altLang="zh-CN" sz="2400" dirty="0" smtClean="0">
                <a:solidFill>
                  <a:srgbClr val="6600FF"/>
                </a:solidFill>
                <a:latin typeface="Times New Roman" panose="02020603050405020304" pitchFamily="18" charset="0"/>
              </a:rPr>
              <a:t>400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，占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80%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2576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3600" b="1" dirty="0" smtClean="0">
                <a:latin typeface="+mj-ea"/>
                <a:cs typeface="+mn-cs"/>
              </a:rPr>
              <a:t>2.2.6 </a:t>
            </a:r>
            <a:r>
              <a:rPr kumimoji="1" lang="zh-CN" altLang="en-US" sz="3600" b="1" dirty="0" smtClean="0">
                <a:latin typeface="+mj-ea"/>
                <a:cs typeface="+mn-cs"/>
              </a:rPr>
              <a:t>并行处理</a:t>
            </a:r>
            <a:r>
              <a:rPr kumimoji="1" lang="zh-CN" altLang="en-US" sz="3600" b="1" dirty="0">
                <a:latin typeface="+mj-ea"/>
                <a:cs typeface="+mn-cs"/>
              </a:rPr>
              <a:t>技术的发展</a:t>
            </a:r>
            <a:endParaRPr kumimoji="1" lang="zh-CN" altLang="en-US" sz="3600" b="1" dirty="0">
              <a:latin typeface="+mj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-180975" y="1341438"/>
            <a:ext cx="3311525" cy="4105275"/>
          </a:xfrm>
        </p:spPr>
        <p:txBody>
          <a:bodyPr/>
          <a:lstStyle/>
          <a:p>
            <a:pPr lvl="1" eaLnBrk="1" hangingPunct="1"/>
            <a:r>
              <a:rPr lang="zh-CN" altLang="en-US" sz="2400" smtClean="0">
                <a:latin typeface="Times New Roman" panose="02020603050405020304" pitchFamily="18" charset="0"/>
              </a:rPr>
              <a:t>机群已成为当今构建高性能并行计算机系统的</a:t>
            </a:r>
            <a:r>
              <a:rPr lang="zh-CN" altLang="en-US" sz="2400" smtClean="0">
                <a:solidFill>
                  <a:srgbClr val="D60093"/>
                </a:solidFill>
                <a:latin typeface="Times New Roman" panose="02020603050405020304" pitchFamily="18" charset="0"/>
              </a:rPr>
              <a:t>最常用的结构。</a:t>
            </a:r>
            <a:endParaRPr lang="zh-CN" altLang="en-US" sz="2400" smtClean="0">
              <a:solidFill>
                <a:srgbClr val="D60093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400" smtClean="0">
                <a:latin typeface="Times New Roman" panose="02020603050405020304" pitchFamily="18" charset="0"/>
              </a:rPr>
              <a:t>1993</a:t>
            </a:r>
            <a:r>
              <a:rPr lang="zh-CN" altLang="en-US" sz="2400" smtClean="0">
                <a:latin typeface="Times New Roman" panose="02020603050405020304" pitchFamily="18" charset="0"/>
              </a:rPr>
              <a:t>年至</a:t>
            </a:r>
            <a:r>
              <a:rPr lang="en-US" altLang="zh-CN" sz="2400" smtClean="0">
                <a:latin typeface="Times New Roman" panose="02020603050405020304" pitchFamily="18" charset="0"/>
              </a:rPr>
              <a:t>2011</a:t>
            </a:r>
            <a:r>
              <a:rPr lang="zh-CN" altLang="en-US" sz="2400" smtClean="0">
                <a:latin typeface="Times New Roman" panose="02020603050405020304" pitchFamily="18" charset="0"/>
              </a:rPr>
              <a:t>年期间，</a:t>
            </a:r>
            <a:r>
              <a:rPr lang="en-US" altLang="zh-CN" sz="2400" smtClean="0">
                <a:latin typeface="Times New Roman" panose="02020603050405020304" pitchFamily="18" charset="0"/>
              </a:rPr>
              <a:t>Top500</a:t>
            </a:r>
            <a:r>
              <a:rPr lang="zh-CN" altLang="en-US" sz="2400" smtClean="0">
                <a:latin typeface="Times New Roman" panose="02020603050405020304" pitchFamily="18" charset="0"/>
              </a:rPr>
              <a:t>中机群和</a:t>
            </a:r>
            <a:r>
              <a:rPr lang="en-US" altLang="zh-CN" sz="2400" smtClean="0">
                <a:latin typeface="Times New Roman" panose="02020603050405020304" pitchFamily="18" charset="0"/>
              </a:rPr>
              <a:t>MPP</a:t>
            </a:r>
            <a:r>
              <a:rPr lang="zh-CN" altLang="en-US" sz="2400" smtClean="0">
                <a:latin typeface="Times New Roman" panose="02020603050405020304" pitchFamily="18" charset="0"/>
              </a:rPr>
              <a:t>的数量的分布情况。</a:t>
            </a:r>
            <a:endParaRPr lang="zh-CN" altLang="en-US" sz="2400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400" smtClean="0"/>
          </a:p>
        </p:txBody>
      </p:sp>
      <p:pic>
        <p:nvPicPr>
          <p:cNvPr id="5734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23334" r="42345" b="16666"/>
          <a:stretch>
            <a:fillRect/>
          </a:stretch>
        </p:blipFill>
        <p:spPr bwMode="auto">
          <a:xfrm>
            <a:off x="3214688" y="1000125"/>
            <a:ext cx="5643562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dirty="0">
                <a:latin typeface="Tahoma" panose="020B0604030504040204" pitchFamily="34" charset="0"/>
                <a:ea typeface="隶书" panose="02010509060101010101" pitchFamily="49" charset="-122"/>
              </a:rPr>
              <a:t>我国的高性能计算机</a:t>
            </a:r>
            <a:endParaRPr lang="zh-CN" altLang="en-US" sz="4000" dirty="0"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  <p:sp>
        <p:nvSpPr>
          <p:cNvPr id="62467" name="Rectangle 3"/>
          <p:cNvSpPr txBox="1">
            <a:spLocks noChangeArrowheads="1"/>
          </p:cNvSpPr>
          <p:nvPr/>
        </p:nvSpPr>
        <p:spPr bwMode="auto">
          <a:xfrm>
            <a:off x="838200" y="144780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580" indent="-44958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400">
                <a:solidFill>
                  <a:srgbClr val="E24C0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银河-1(中国第一台大型机)</a:t>
            </a:r>
            <a:endParaRPr lang="zh-CN" altLang="en-US" sz="2400">
              <a:solidFill>
                <a:srgbClr val="E24C05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400">
                <a:solidFill>
                  <a:srgbClr val="E24C0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银河-2</a:t>
            </a:r>
            <a:endParaRPr lang="zh-CN" altLang="en-US" sz="2400">
              <a:solidFill>
                <a:srgbClr val="E24C05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400">
                <a:solidFill>
                  <a:srgbClr val="E24C0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银河-3</a:t>
            </a:r>
            <a:endParaRPr lang="en-US" altLang="zh-CN" sz="2400">
              <a:solidFill>
                <a:srgbClr val="E24C05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400">
                <a:solidFill>
                  <a:srgbClr val="E24C0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天河一号</a:t>
            </a:r>
            <a:endParaRPr lang="en-US" altLang="zh-CN" sz="2400">
              <a:solidFill>
                <a:srgbClr val="E24C05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400">
                <a:solidFill>
                  <a:srgbClr val="E24C0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天河二号</a:t>
            </a:r>
            <a:endParaRPr lang="en-US" altLang="zh-CN" sz="2400">
              <a:solidFill>
                <a:srgbClr val="E24C05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400">
                <a:solidFill>
                  <a:srgbClr val="E24C0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神威</a:t>
            </a:r>
            <a:endParaRPr lang="zh-CN" altLang="en-US" sz="2400">
              <a:solidFill>
                <a:srgbClr val="E24C05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400">
                <a:solidFill>
                  <a:srgbClr val="E24C0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曙光3000</a:t>
            </a:r>
            <a:endParaRPr lang="zh-CN" altLang="en-US" sz="2400">
              <a:solidFill>
                <a:srgbClr val="E24C05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400">
                <a:solidFill>
                  <a:srgbClr val="E24C0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曙光</a:t>
            </a:r>
            <a:r>
              <a:rPr lang="en-US" altLang="zh-CN" sz="2400">
                <a:solidFill>
                  <a:srgbClr val="E24C0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4000</a:t>
            </a:r>
            <a:endParaRPr lang="en-US" altLang="zh-CN" sz="2400">
              <a:solidFill>
                <a:srgbClr val="E24C05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400">
                <a:solidFill>
                  <a:srgbClr val="E24C0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曙光</a:t>
            </a:r>
            <a:r>
              <a:rPr lang="en-US" altLang="zh-CN" sz="2400">
                <a:solidFill>
                  <a:srgbClr val="E24C0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5000A</a:t>
            </a:r>
            <a:endParaRPr lang="en-US" altLang="zh-CN" sz="2400">
              <a:solidFill>
                <a:srgbClr val="E24C05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xfrm>
            <a:off x="564704" y="53752"/>
            <a:ext cx="8229600" cy="1143000"/>
          </a:xfrm>
        </p:spPr>
        <p:txBody>
          <a:bodyPr/>
          <a:lstStyle/>
          <a:p>
            <a:pPr algn="r"/>
            <a:r>
              <a:rPr lang="zh-CN" altLang="en-US" sz="3600" b="1" dirty="0" smtClean="0"/>
              <a:t>    神威 太湖之光</a:t>
            </a:r>
            <a:endParaRPr lang="zh-CN" altLang="en-US" sz="3600" b="1" dirty="0" smtClean="0"/>
          </a:p>
        </p:txBody>
      </p:sp>
      <p:pic>
        <p:nvPicPr>
          <p:cNvPr id="59395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32" b="20197"/>
          <a:stretch>
            <a:fillRect/>
          </a:stretch>
        </p:blipFill>
        <p:spPr bwMode="auto">
          <a:xfrm>
            <a:off x="-1588" y="908720"/>
            <a:ext cx="9144001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789040"/>
            <a:ext cx="6010573" cy="22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8" t="10309" r="16199" b="9796"/>
          <a:stretch>
            <a:fillRect/>
          </a:stretch>
        </p:blipFill>
        <p:spPr bwMode="auto">
          <a:xfrm>
            <a:off x="-1588" y="3644900"/>
            <a:ext cx="2952751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图片 3" descr="151214cnyxyy6h69d50yfc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050"/>
            <a:ext cx="9144000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663"/>
            <a:ext cx="82105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9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3603923"/>
            <a:ext cx="6391275" cy="325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54" t="5040" r="17271"/>
          <a:stretch>
            <a:fillRect/>
          </a:stretch>
        </p:blipFill>
        <p:spPr bwMode="auto">
          <a:xfrm>
            <a:off x="0" y="0"/>
            <a:ext cx="5940425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>
            <a:cxnSpLocks noChangeShapeType="1"/>
          </p:cNvCxnSpPr>
          <p:nvPr/>
        </p:nvCxnSpPr>
        <p:spPr bwMode="auto">
          <a:xfrm>
            <a:off x="4895850" y="1801813"/>
            <a:ext cx="85725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pic>
        <p:nvPicPr>
          <p:cNvPr id="6349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70"/>
          <a:stretch>
            <a:fillRect/>
          </a:stretch>
        </p:blipFill>
        <p:spPr bwMode="auto">
          <a:xfrm>
            <a:off x="5969000" y="620713"/>
            <a:ext cx="3073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54"/>
          <a:stretch>
            <a:fillRect/>
          </a:stretch>
        </p:blipFill>
        <p:spPr bwMode="auto">
          <a:xfrm>
            <a:off x="5853113" y="1700213"/>
            <a:ext cx="3040062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Autofit/>
          </a:bodyPr>
          <a:lstStyle/>
          <a:p>
            <a:r>
              <a:rPr lang="zh-CN" altLang="en-US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体系结构的概念用于描述计算机系统设计的技术、方法和理论，包括以下三个方面：</a:t>
            </a:r>
            <a:endParaRPr lang="zh-CN" altLang="en-US" sz="26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   （</a:t>
            </a:r>
            <a:r>
              <a:rPr lang="en-US" altLang="zh-CN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1</a:t>
            </a:r>
            <a:r>
              <a:rPr lang="zh-CN" altLang="en-US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）计算机指令系统</a:t>
            </a:r>
            <a:endParaRPr lang="en-US" altLang="zh-CN" sz="26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600" dirty="0">
                <a:latin typeface="Verdana" panose="020B0604030504040204" pitchFamily="34" charset="0"/>
                <a:ea typeface="华文中宋" panose="02010600040101010101" pitchFamily="2" charset="-122"/>
              </a:rPr>
              <a:t> </a:t>
            </a:r>
            <a:r>
              <a:rPr lang="en-US" altLang="zh-CN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  </a:t>
            </a:r>
            <a:r>
              <a:rPr lang="zh-CN" altLang="en-US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（</a:t>
            </a:r>
            <a:r>
              <a:rPr lang="en-US" altLang="zh-CN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2</a:t>
            </a:r>
            <a:r>
              <a:rPr lang="zh-CN" altLang="en-US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）计算机组成</a:t>
            </a:r>
            <a:endParaRPr lang="en-US" altLang="zh-CN" sz="26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   （</a:t>
            </a:r>
            <a:r>
              <a:rPr lang="en-US" altLang="zh-CN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3</a:t>
            </a:r>
            <a:r>
              <a:rPr lang="zh-CN" altLang="en-US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）计算机硬件实现</a:t>
            </a:r>
            <a:endParaRPr lang="en-US" altLang="zh-CN" sz="26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r>
              <a:rPr lang="zh-CN" altLang="en-US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涵盖处理器和多处理器、存储器、输入</a:t>
            </a:r>
            <a:r>
              <a:rPr lang="en-US" altLang="zh-CN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/</a:t>
            </a:r>
            <a:r>
              <a:rPr lang="zh-CN" altLang="en-US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输出系统、互联与通信等计算机系统设计的主要内容</a:t>
            </a:r>
            <a:endParaRPr lang="zh-CN" altLang="en-US" sz="26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r>
              <a:rPr lang="zh-CN" altLang="en-US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还涉及到性能评价、编译和操作系统技术</a:t>
            </a:r>
            <a:endParaRPr lang="zh-CN" altLang="en-US" sz="26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r>
              <a:rPr lang="zh-CN" altLang="en-US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通过定量分析的途径，学习掌握现代计算机体系结构研究的基本方法 </a:t>
            </a:r>
            <a:endParaRPr lang="zh-CN" altLang="en-US" sz="26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kumimoji="1" lang="en-US" altLang="zh-CN" sz="4000" b="1" dirty="0" smtClean="0"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2.1.2 </a:t>
            </a:r>
            <a:r>
              <a:rPr kumimoji="1" lang="zh-CN" altLang="en-US" sz="4000" b="1" dirty="0" smtClean="0"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计算机体系结构</a:t>
            </a:r>
            <a:r>
              <a:rPr kumimoji="1" lang="zh-CN" altLang="en-US" sz="4000" b="1" dirty="0"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、</a:t>
            </a:r>
            <a:r>
              <a:rPr kumimoji="1" lang="zh-CN" altLang="en-US" sz="4000" b="1" dirty="0" smtClean="0"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组成和实现</a:t>
            </a:r>
            <a:endParaRPr kumimoji="1" lang="zh-CN" altLang="en-US" sz="4000" b="1" dirty="0">
              <a:latin typeface="Verdana" panose="020B060403050404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计算机组成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484784"/>
            <a:ext cx="8229600" cy="489654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+mj-ea"/>
                <a:ea typeface="+mj-ea"/>
              </a:rPr>
              <a:t>指令集结构的逻辑实现</a:t>
            </a:r>
            <a:endParaRPr lang="zh-CN" altLang="en-US" sz="2800" b="1" dirty="0" smtClean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zh-CN" altLang="en-US" b="1" dirty="0" smtClean="0">
                <a:latin typeface="+mj-ea"/>
                <a:ea typeface="+mj-ea"/>
              </a:rPr>
              <a:t>数据通路宽度</a:t>
            </a:r>
            <a:endParaRPr lang="zh-CN" altLang="en-US" b="1" dirty="0" smtClean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zh-CN" altLang="en-US" b="1" dirty="0" smtClean="0">
                <a:latin typeface="+mj-ea"/>
                <a:ea typeface="+mj-ea"/>
              </a:rPr>
              <a:t>专用功能部件的设置</a:t>
            </a:r>
            <a:endParaRPr lang="zh-CN" altLang="en-US" b="1" dirty="0" smtClean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zh-CN" altLang="en-US" b="1" dirty="0" smtClean="0">
                <a:latin typeface="+mj-ea"/>
                <a:ea typeface="+mj-ea"/>
              </a:rPr>
              <a:t>功能部件的并行性</a:t>
            </a:r>
            <a:endParaRPr lang="zh-CN" altLang="en-US" b="1" dirty="0" smtClean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zh-CN" altLang="en-US" b="1" dirty="0" smtClean="0">
                <a:latin typeface="+mj-ea"/>
                <a:ea typeface="+mj-ea"/>
              </a:rPr>
              <a:t>缓冲和排队技术</a:t>
            </a:r>
            <a:endParaRPr lang="zh-CN" altLang="en-US" b="1" dirty="0" smtClean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zh-CN" altLang="en-US" b="1" dirty="0" smtClean="0">
                <a:latin typeface="+mj-ea"/>
                <a:ea typeface="+mj-ea"/>
              </a:rPr>
              <a:t>预测技术</a:t>
            </a:r>
            <a:endParaRPr lang="zh-CN" altLang="en-US" b="1" dirty="0" smtClean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zh-CN" altLang="en-US" b="1" dirty="0" smtClean="0">
                <a:latin typeface="+mj-ea"/>
                <a:ea typeface="+mj-ea"/>
              </a:rPr>
              <a:t>可靠性技术</a:t>
            </a:r>
            <a:endParaRPr lang="zh-CN" altLang="en-US" b="1" dirty="0" smtClean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zh-CN" altLang="en-US" b="1" dirty="0" smtClean="0">
                <a:latin typeface="+mj-ea"/>
                <a:ea typeface="+mj-ea"/>
              </a:rPr>
              <a:t>控制机构的组成，等等</a:t>
            </a:r>
            <a:endParaRPr lang="zh-CN" altLang="en-US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计算机的实现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4579" name="Rectangle 1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处理器、主存的物理结构</a:t>
            </a:r>
            <a:endParaRPr lang="zh-CN" altLang="en-US" sz="26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r>
              <a:rPr lang="zh-CN" altLang="en-US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器件的集成度和速度</a:t>
            </a:r>
            <a:endParaRPr lang="zh-CN" altLang="en-US" sz="26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r>
              <a:rPr lang="zh-CN" altLang="en-US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信号传输</a:t>
            </a:r>
            <a:endParaRPr lang="zh-CN" altLang="en-US" sz="26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r>
              <a:rPr lang="zh-CN" altLang="en-US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器件、模块、插件、底板的划分与连接</a:t>
            </a:r>
            <a:endParaRPr lang="zh-CN" altLang="en-US" sz="26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r>
              <a:rPr lang="zh-CN" altLang="en-US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涉及的专用器件</a:t>
            </a:r>
            <a:endParaRPr lang="zh-CN" altLang="en-US" sz="26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r>
              <a:rPr lang="zh-CN" altLang="en-US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电源、冷却</a:t>
            </a:r>
            <a:endParaRPr lang="zh-CN" altLang="en-US" sz="26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r>
              <a:rPr lang="zh-CN" altLang="en-US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微组装技术</a:t>
            </a:r>
            <a:endParaRPr lang="zh-CN" altLang="en-US" sz="26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r>
              <a:rPr lang="zh-CN" altLang="en-US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整机装配技术，等等</a:t>
            </a:r>
            <a:endParaRPr lang="zh-CN" altLang="en-US" sz="26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</p:txBody>
      </p:sp>
      <p:pic>
        <p:nvPicPr>
          <p:cNvPr id="24580" name="Picture 8" descr="Intel FV815EP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363" y="3716338"/>
            <a:ext cx="3814762" cy="2198687"/>
          </a:xfr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sz="3600" b="1" dirty="0">
                <a:latin typeface="+mj-ea"/>
                <a:cs typeface="+mn-cs"/>
              </a:rPr>
              <a:t>兼容性</a:t>
            </a:r>
            <a:endParaRPr kumimoji="1" lang="zh-CN" altLang="en-US" sz="3600" b="1" dirty="0">
              <a:latin typeface="+mj-ea"/>
              <a:cs typeface="+mn-cs"/>
            </a:endParaRPr>
          </a:p>
        </p:txBody>
      </p:sp>
      <p:sp>
        <p:nvSpPr>
          <p:cNvPr id="1028" name="Rectangle 2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750" y="1052513"/>
            <a:ext cx="8001000" cy="2479675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向上</a:t>
            </a:r>
            <a:r>
              <a:rPr lang="en-US" altLang="zh-CN" sz="2400" b="1" dirty="0" smtClean="0">
                <a:latin typeface="+mj-ea"/>
                <a:ea typeface="+mj-ea"/>
              </a:rPr>
              <a:t>(</a:t>
            </a:r>
            <a:r>
              <a:rPr lang="zh-CN" altLang="en-US" sz="2400" b="1" dirty="0" smtClean="0">
                <a:latin typeface="+mj-ea"/>
                <a:ea typeface="+mj-ea"/>
              </a:rPr>
              <a:t>下</a:t>
            </a:r>
            <a:r>
              <a:rPr lang="en-US" altLang="zh-CN" sz="2400" b="1" dirty="0" smtClean="0">
                <a:latin typeface="+mj-ea"/>
                <a:ea typeface="+mj-ea"/>
              </a:rPr>
              <a:t>)</a:t>
            </a:r>
            <a:r>
              <a:rPr lang="zh-CN" altLang="en-US" sz="2400" b="1" dirty="0" smtClean="0">
                <a:latin typeface="+mj-ea"/>
                <a:ea typeface="+mj-ea"/>
              </a:rPr>
              <a:t>兼容指的是按某档机器编制的程序，不加修改的就能运行于比它高</a:t>
            </a:r>
            <a:r>
              <a:rPr lang="en-US" altLang="zh-CN" sz="2400" b="1" dirty="0" smtClean="0">
                <a:latin typeface="+mj-ea"/>
                <a:ea typeface="+mj-ea"/>
              </a:rPr>
              <a:t>(</a:t>
            </a:r>
            <a:r>
              <a:rPr lang="zh-CN" altLang="en-US" sz="2400" b="1" dirty="0" smtClean="0">
                <a:latin typeface="+mj-ea"/>
                <a:ea typeface="+mj-ea"/>
              </a:rPr>
              <a:t>低</a:t>
            </a:r>
            <a:r>
              <a:rPr lang="en-US" altLang="zh-CN" sz="2400" b="1" dirty="0" smtClean="0">
                <a:latin typeface="+mj-ea"/>
                <a:ea typeface="+mj-ea"/>
              </a:rPr>
              <a:t>)</a:t>
            </a:r>
            <a:r>
              <a:rPr lang="zh-CN" altLang="en-US" sz="2400" b="1" dirty="0" smtClean="0">
                <a:latin typeface="+mj-ea"/>
                <a:ea typeface="+mj-ea"/>
              </a:rPr>
              <a:t>档的机器</a:t>
            </a:r>
            <a:endParaRPr lang="zh-CN" altLang="en-US" sz="2400" b="1" dirty="0" smtClean="0">
              <a:latin typeface="+mj-ea"/>
              <a:ea typeface="+mj-ea"/>
            </a:endParaRPr>
          </a:p>
          <a:p>
            <a:r>
              <a:rPr lang="zh-CN" altLang="en-US" sz="2400" b="1" dirty="0" smtClean="0">
                <a:latin typeface="+mj-ea"/>
                <a:ea typeface="+mj-ea"/>
              </a:rPr>
              <a:t>向前</a:t>
            </a:r>
            <a:r>
              <a:rPr lang="en-US" altLang="zh-CN" sz="2400" b="1" dirty="0" smtClean="0">
                <a:latin typeface="+mj-ea"/>
                <a:ea typeface="+mj-ea"/>
              </a:rPr>
              <a:t>(</a:t>
            </a:r>
            <a:r>
              <a:rPr lang="zh-CN" altLang="en-US" sz="2400" b="1" dirty="0" smtClean="0">
                <a:latin typeface="+mj-ea"/>
                <a:ea typeface="+mj-ea"/>
              </a:rPr>
              <a:t>后</a:t>
            </a:r>
            <a:r>
              <a:rPr lang="en-US" altLang="zh-CN" sz="2400" b="1" dirty="0" smtClean="0">
                <a:latin typeface="+mj-ea"/>
                <a:ea typeface="+mj-ea"/>
              </a:rPr>
              <a:t>)</a:t>
            </a:r>
            <a:r>
              <a:rPr lang="zh-CN" altLang="en-US" sz="2400" b="1" dirty="0" smtClean="0">
                <a:latin typeface="+mj-ea"/>
                <a:ea typeface="+mj-ea"/>
              </a:rPr>
              <a:t>兼容指的是按某个时期投入市场的某种型号机器编制的程序，不加修改地就能运行于在它之前</a:t>
            </a:r>
            <a:r>
              <a:rPr lang="en-US" altLang="zh-CN" sz="2400" b="1" dirty="0" smtClean="0">
                <a:latin typeface="+mj-ea"/>
                <a:ea typeface="+mj-ea"/>
              </a:rPr>
              <a:t>(</a:t>
            </a:r>
            <a:r>
              <a:rPr lang="zh-CN" altLang="en-US" sz="2400" b="1" dirty="0" smtClean="0">
                <a:latin typeface="+mj-ea"/>
                <a:ea typeface="+mj-ea"/>
              </a:rPr>
              <a:t>后</a:t>
            </a:r>
            <a:r>
              <a:rPr lang="en-US" altLang="zh-CN" sz="2400" b="1" dirty="0" smtClean="0">
                <a:latin typeface="+mj-ea"/>
                <a:ea typeface="+mj-ea"/>
              </a:rPr>
              <a:t>)</a:t>
            </a:r>
            <a:r>
              <a:rPr lang="zh-CN" altLang="en-US" sz="2400" b="1" dirty="0" smtClean="0">
                <a:latin typeface="+mj-ea"/>
                <a:ea typeface="+mj-ea"/>
              </a:rPr>
              <a:t>投入市场的机器</a:t>
            </a:r>
            <a:endParaRPr lang="zh-CN" altLang="en-US" sz="2400" b="1" dirty="0" smtClean="0">
              <a:latin typeface="+mj-ea"/>
              <a:ea typeface="+mj-ea"/>
            </a:endParaRPr>
          </a:p>
        </p:txBody>
      </p:sp>
      <p:graphicFrame>
        <p:nvGraphicFramePr>
          <p:cNvPr id="1026" name="Object 2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763713" y="3212976"/>
          <a:ext cx="55499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图片" r:id="rId1" imgW="3087370" imgH="1783080" progId="Word.Picture.8">
                  <p:embed/>
                </p:oleObj>
              </mc:Choice>
              <mc:Fallback>
                <p:oleObj name="图片" r:id="rId1" imgW="3087370" imgH="1783080" progId="Word.Picture.8">
                  <p:embed/>
                  <p:pic>
                    <p:nvPicPr>
                      <p:cNvPr id="0" name="图片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212976"/>
                        <a:ext cx="55499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975" y="315913"/>
            <a:ext cx="5256213" cy="592137"/>
          </a:xfrm>
        </p:spPr>
        <p:txBody>
          <a:bodyPr/>
          <a:lstStyle/>
          <a:p>
            <a:pPr algn="l">
              <a:defRPr/>
            </a:pP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+mn-cs"/>
              </a:rPr>
              <a:t>第 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+mn-cs"/>
              </a:rPr>
              <a:t>1 </a:t>
            </a: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+mn-cs"/>
              </a:rPr>
              <a:t>章  计算机系统概论</a:t>
            </a:r>
            <a:endParaRPr kumimoji="1" lang="zh-CN" alt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+mn-cs"/>
            </a:endParaRPr>
          </a:p>
        </p:txBody>
      </p:sp>
      <p:sp>
        <p:nvSpPr>
          <p:cNvPr id="658439" name="Rectangle 7"/>
          <p:cNvSpPr>
            <a:spLocks noChangeArrowheads="1"/>
          </p:cNvSpPr>
          <p:nvPr/>
        </p:nvSpPr>
        <p:spPr bwMode="auto">
          <a:xfrm>
            <a:off x="2339975" y="955675"/>
            <a:ext cx="5616575" cy="592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 dirty="0">
                <a:solidFill>
                  <a:srgbClr val="3366FF"/>
                </a:solidFill>
                <a:latin typeface="+mj-lt"/>
                <a:ea typeface="+mj-ea"/>
                <a:cs typeface="+mj-cs"/>
              </a:rPr>
              <a:t>第 </a:t>
            </a:r>
            <a:r>
              <a:rPr lang="en-US" altLang="zh-CN" sz="2800" u="sng" dirty="0">
                <a:solidFill>
                  <a:srgbClr val="3366FF"/>
                </a:solidFill>
                <a:latin typeface="+mj-lt"/>
                <a:ea typeface="+mj-ea"/>
                <a:cs typeface="+mj-cs"/>
              </a:rPr>
              <a:t>2 </a:t>
            </a:r>
            <a:r>
              <a:rPr lang="zh-CN" altLang="en-US" sz="2800" u="sng" dirty="0">
                <a:solidFill>
                  <a:srgbClr val="3366FF"/>
                </a:solidFill>
                <a:latin typeface="+mj-lt"/>
                <a:ea typeface="+mj-ea"/>
                <a:cs typeface="+mj-cs"/>
              </a:rPr>
              <a:t>章  计算机系统量化分析基础</a:t>
            </a:r>
            <a:endParaRPr lang="zh-CN" altLang="en-US" sz="2800" u="sng" dirty="0">
              <a:solidFill>
                <a:srgbClr val="3366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58440" name="Rectangle 8"/>
          <p:cNvSpPr>
            <a:spLocks noChangeArrowheads="1"/>
          </p:cNvSpPr>
          <p:nvPr/>
        </p:nvSpPr>
        <p:spPr bwMode="auto">
          <a:xfrm>
            <a:off x="2360613" y="2163763"/>
            <a:ext cx="5256212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4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指令系统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1" name="Rectangle 9"/>
          <p:cNvSpPr>
            <a:spLocks noChangeArrowheads="1"/>
          </p:cNvSpPr>
          <p:nvPr/>
        </p:nvSpPr>
        <p:spPr bwMode="auto">
          <a:xfrm>
            <a:off x="2339975" y="2779713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５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CPU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设计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2" name="Rectangle 10"/>
          <p:cNvSpPr>
            <a:spLocks noChangeArrowheads="1"/>
          </p:cNvSpPr>
          <p:nvPr/>
        </p:nvSpPr>
        <p:spPr bwMode="auto">
          <a:xfrm>
            <a:off x="2339975" y="3395663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6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基本流水线技术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3" name="Rectangle 11"/>
          <p:cNvSpPr>
            <a:spLocks noChangeArrowheads="1"/>
          </p:cNvSpPr>
          <p:nvPr/>
        </p:nvSpPr>
        <p:spPr bwMode="auto">
          <a:xfrm>
            <a:off x="2339975" y="4011613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７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指令级并行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4" name="Rectangle 12"/>
          <p:cNvSpPr>
            <a:spLocks noChangeArrowheads="1"/>
          </p:cNvSpPr>
          <p:nvPr/>
        </p:nvSpPr>
        <p:spPr bwMode="auto">
          <a:xfrm>
            <a:off x="2339975" y="4627563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８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存储系统的结构与优化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58445" name="Rectangle 13"/>
          <p:cNvSpPr>
            <a:spLocks noChangeArrowheads="1"/>
          </p:cNvSpPr>
          <p:nvPr/>
        </p:nvSpPr>
        <p:spPr bwMode="auto">
          <a:xfrm>
            <a:off x="2339975" y="5243513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９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IO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系统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339975" y="1571625"/>
            <a:ext cx="5256213" cy="592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总线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54868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 smtClean="0"/>
              <a:t>第２章</a:t>
            </a:r>
            <a:r>
              <a:rPr lang="zh-CN" altLang="en-US" sz="4000" b="1" dirty="0" smtClean="0">
                <a:solidFill>
                  <a:srgbClr val="3366FF"/>
                </a:solidFill>
              </a:rPr>
              <a:t>  </a:t>
            </a:r>
            <a:r>
              <a:rPr lang="zh-CN" altLang="en-US" sz="4000" b="1" dirty="0" smtClean="0"/>
              <a:t>计算机系统量化分析基础</a:t>
            </a:r>
            <a:br>
              <a:rPr lang="zh-CN" altLang="en-US" sz="4000" dirty="0" smtClean="0">
                <a:solidFill>
                  <a:srgbClr val="3366FF"/>
                </a:solidFill>
              </a:rPr>
            </a:br>
            <a:endParaRPr lang="zh-CN" altLang="en-US" sz="4000" b="1" dirty="0" smtClean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127250" y="4800600"/>
            <a:ext cx="5397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2.3 计算机系统设计和分析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127250" y="3476625"/>
            <a:ext cx="5540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u="sng" dirty="0">
                <a:latin typeface="Times New Roman" panose="02020603050405020304" pitchFamily="18" charset="0"/>
              </a:rPr>
              <a:t>2.2 </a:t>
            </a:r>
            <a:r>
              <a:rPr lang="zh-CN" altLang="en-US" sz="3200" u="sng" dirty="0" smtClean="0">
                <a:latin typeface="Times New Roman" panose="02020603050405020304" pitchFamily="18" charset="0"/>
              </a:rPr>
              <a:t>计算机体系结构的</a:t>
            </a:r>
            <a:r>
              <a:rPr lang="zh-CN" altLang="en-US" sz="3200" u="sng" dirty="0">
                <a:latin typeface="Times New Roman" panose="02020603050405020304" pitchFamily="18" charset="0"/>
              </a:rPr>
              <a:t>发展</a:t>
            </a:r>
            <a:endParaRPr lang="zh-CN" altLang="en-US" sz="3200" u="sng" dirty="0">
              <a:latin typeface="Times New Roman" panose="02020603050405020304" pitchFamily="18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268532" y="2276872"/>
            <a:ext cx="640799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71805" indent="250825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lvl="1">
              <a:buFont typeface="Wingdings" panose="05000000000000000000" pitchFamily="2" charset="2"/>
              <a:buNone/>
            </a:pPr>
            <a:r>
              <a:rPr lang="en-US" altLang="zh-CN" sz="3000" b="0" dirty="0">
                <a:latin typeface="Verdana" panose="020B0604030504040204" pitchFamily="34" charset="0"/>
                <a:ea typeface="华文中宋" panose="02010600040101010101" pitchFamily="2" charset="-122"/>
              </a:rPr>
              <a:t>2.1 </a:t>
            </a:r>
            <a:r>
              <a:rPr lang="zh-CN" altLang="en-US" sz="3000" b="0" dirty="0">
                <a:latin typeface="Verdana" panose="020B0604030504040204" pitchFamily="34" charset="0"/>
                <a:ea typeface="华文中宋" panose="02010600040101010101" pitchFamily="2" charset="-122"/>
              </a:rPr>
              <a:t>计算机体系结构</a:t>
            </a:r>
            <a:r>
              <a:rPr lang="zh-CN" altLang="en-US" sz="3000" b="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的概念</a:t>
            </a:r>
            <a:endParaRPr lang="zh-CN" altLang="en-US" sz="3000" b="0" dirty="0">
              <a:latin typeface="Verdan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174" name="AutoShape 9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5495</Words>
  <Application>WPS 演示</Application>
  <PresentationFormat>全屏显示(4:3)</PresentationFormat>
  <Paragraphs>417</Paragraphs>
  <Slides>39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4" baseType="lpstr">
      <vt:lpstr>Arial</vt:lpstr>
      <vt:lpstr>宋体</vt:lpstr>
      <vt:lpstr>Wingdings</vt:lpstr>
      <vt:lpstr>Calibri</vt:lpstr>
      <vt:lpstr>Times New Roman</vt:lpstr>
      <vt:lpstr>Verdana</vt:lpstr>
      <vt:lpstr>华文中宋</vt:lpstr>
      <vt:lpstr>微软雅黑</vt:lpstr>
      <vt:lpstr>Arial Unicode MS</vt:lpstr>
      <vt:lpstr>Tahoma</vt:lpstr>
      <vt:lpstr>黑体</vt:lpstr>
      <vt:lpstr>隶书</vt:lpstr>
      <vt:lpstr>Office 主题​​</vt:lpstr>
      <vt:lpstr>Word.Picture.8</vt:lpstr>
      <vt:lpstr>Word.Picture.8</vt:lpstr>
      <vt:lpstr>计算机组织与体系结构</vt:lpstr>
      <vt:lpstr>Recap</vt:lpstr>
      <vt:lpstr>2.1.1 计算机体系结构的概念</vt:lpstr>
      <vt:lpstr>2.1.2 计算机体系结构、组成和实现</vt:lpstr>
      <vt:lpstr>计算机组成</vt:lpstr>
      <vt:lpstr>计算机的实现</vt:lpstr>
      <vt:lpstr>兼容性</vt:lpstr>
      <vt:lpstr>第 1 章  计算机系统概论</vt:lpstr>
      <vt:lpstr>第２章  计算机系统量化分析基础 </vt:lpstr>
      <vt:lpstr>2.2 计算机体系结构的发展</vt:lpstr>
      <vt:lpstr>2.2.1 计算机的分代</vt:lpstr>
      <vt:lpstr>2.2.1 计算机的分代</vt:lpstr>
      <vt:lpstr>2.2.2 软件的发展</vt:lpstr>
      <vt:lpstr>2.2.3 应用的发展</vt:lpstr>
      <vt:lpstr>2.2.4 相关核心技术的发展</vt:lpstr>
      <vt:lpstr>2.2.4 相关核心技术产品的发展</vt:lpstr>
      <vt:lpstr>2.2.4 相关核心技术产品的发展</vt:lpstr>
      <vt:lpstr>2.2.4 相关核心技术产品的发展</vt:lpstr>
      <vt:lpstr>2.2.5 体系结构的发展</vt:lpstr>
      <vt:lpstr>2.2.6 并行处理技术的发展</vt:lpstr>
      <vt:lpstr>2.2.6 并行处理技术的发展</vt:lpstr>
      <vt:lpstr>2.2.6 并行处理技术的发展</vt:lpstr>
      <vt:lpstr>2.2.6 并行处理技术的发展</vt:lpstr>
      <vt:lpstr>2.2.6 并行处理技术的发展</vt:lpstr>
      <vt:lpstr>2.2.6 并行处理技术的发展</vt:lpstr>
      <vt:lpstr>PowerPoint 演示文稿</vt:lpstr>
      <vt:lpstr>2.2.6 并行处理技术的发展</vt:lpstr>
      <vt:lpstr>PowerPoint 演示文稿</vt:lpstr>
      <vt:lpstr>PowerPoint 演示文稿</vt:lpstr>
      <vt:lpstr>2.2.6 并行处理技术的发展</vt:lpstr>
      <vt:lpstr>2.2.6 并行处理技术的发展</vt:lpstr>
      <vt:lpstr>2.2.6 并行处理技术的发展</vt:lpstr>
      <vt:lpstr>2.2.6 并行处理技术的发展</vt:lpstr>
      <vt:lpstr>2.2.6 并行处理技术的发展</vt:lpstr>
      <vt:lpstr>PowerPoint 演示文稿</vt:lpstr>
      <vt:lpstr>PowerPoint 演示文稿</vt:lpstr>
      <vt:lpstr>    神威 太湖之光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烂柯人</cp:lastModifiedBy>
  <cp:revision>1701</cp:revision>
  <cp:lastPrinted>2018-09-10T02:49:00Z</cp:lastPrinted>
  <dcterms:created xsi:type="dcterms:W3CDTF">2113-01-01T00:00:00Z</dcterms:created>
  <dcterms:modified xsi:type="dcterms:W3CDTF">2019-12-28T11:40:43Z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